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4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882" r:id="rId1"/>
  </p:sldMasterIdLst>
  <p:notesMasterIdLst>
    <p:notesMasterId r:id="rId39"/>
  </p:notesMasterIdLst>
  <p:sldIdLst>
    <p:sldId id="301" r:id="rId2"/>
    <p:sldId id="302" r:id="rId3"/>
    <p:sldId id="303" r:id="rId4"/>
    <p:sldId id="304" r:id="rId5"/>
    <p:sldId id="310" r:id="rId6"/>
    <p:sldId id="309" r:id="rId7"/>
    <p:sldId id="312" r:id="rId8"/>
    <p:sldId id="313" r:id="rId9"/>
    <p:sldId id="315" r:id="rId10"/>
    <p:sldId id="314" r:id="rId11"/>
    <p:sldId id="316" r:id="rId12"/>
    <p:sldId id="318" r:id="rId13"/>
    <p:sldId id="305" r:id="rId14"/>
    <p:sldId id="319" r:id="rId15"/>
    <p:sldId id="307" r:id="rId16"/>
    <p:sldId id="257" r:id="rId17"/>
    <p:sldId id="258" r:id="rId18"/>
    <p:sldId id="259" r:id="rId19"/>
    <p:sldId id="260" r:id="rId20"/>
    <p:sldId id="262" r:id="rId21"/>
    <p:sldId id="263" r:id="rId22"/>
    <p:sldId id="300" r:id="rId23"/>
    <p:sldId id="265" r:id="rId24"/>
    <p:sldId id="266" r:id="rId25"/>
    <p:sldId id="267" r:id="rId26"/>
    <p:sldId id="273" r:id="rId27"/>
    <p:sldId id="274" r:id="rId28"/>
    <p:sldId id="275" r:id="rId29"/>
    <p:sldId id="276" r:id="rId30"/>
    <p:sldId id="277" r:id="rId31"/>
    <p:sldId id="308" r:id="rId32"/>
    <p:sldId id="283" r:id="rId33"/>
    <p:sldId id="317" r:id="rId34"/>
    <p:sldId id="284" r:id="rId35"/>
    <p:sldId id="286" r:id="rId36"/>
    <p:sldId id="293" r:id="rId37"/>
    <p:sldId id="294" r:id="rId3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3310" autoAdjust="0"/>
  </p:normalViewPr>
  <p:slideViewPr>
    <p:cSldViewPr>
      <p:cViewPr>
        <p:scale>
          <a:sx n="100" d="100"/>
          <a:sy n="100" d="100"/>
        </p:scale>
        <p:origin x="-58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AE7B3C29-F2F5-44BF-B52F-472B10644E78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57543C-C401-4CE4-AC14-4BB0D37ED6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754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C0BC9-DCC6-406D-84A2-6E49143D3BE3}" type="slidenum">
              <a:rPr lang="en-US"/>
              <a:pPr/>
              <a:t>2</a:t>
            </a:fld>
            <a:endParaRPr lang="en-US"/>
          </a:p>
        </p:txBody>
      </p:sp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29E99-BBA4-4B79-A2D9-17654DE736F9}" type="slidenum">
              <a:rPr lang="en-US"/>
              <a:pPr/>
              <a:t>20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821A1-D26E-43ED-BEF9-15E13B0E771F}" type="slidenum">
              <a:rPr lang="en-US"/>
              <a:pPr/>
              <a:t>21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7543C-C401-4CE4-AC14-4BB0D37ED61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F1E68-5ECC-40B9-A2C7-81DACF3E94C7}" type="slidenum">
              <a:rPr lang="en-US"/>
              <a:pPr/>
              <a:t>23</a:t>
            </a:fld>
            <a:endParaRPr lang="en-US"/>
          </a:p>
        </p:txBody>
      </p:sp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B752C-8259-41B6-B46F-D28AA5D8A3C8}" type="slidenum">
              <a:rPr lang="en-US"/>
              <a:pPr/>
              <a:t>24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10F9C-C3EC-4457-9137-EB99107A1B84}" type="slidenum">
              <a:rPr lang="en-US"/>
              <a:pPr/>
              <a:t>25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AC026-5D34-460B-BB7E-D94690ED5CCE}" type="slidenum">
              <a:rPr lang="en-US"/>
              <a:pPr/>
              <a:t>26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8C67C1-D062-48CD-B2C2-C75828FE0D9A}" type="slidenum">
              <a:rPr lang="en-US"/>
              <a:pPr/>
              <a:t>27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1A4FA-10C4-4BA8-8F44-155EF2817D62}" type="slidenum">
              <a:rPr lang="en-US"/>
              <a:pPr/>
              <a:t>28</a:t>
            </a:fld>
            <a:endParaRPr lang="en-US"/>
          </a:p>
        </p:txBody>
      </p:sp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C8813-18B0-485F-B96B-7308809CA6F0}" type="slidenum">
              <a:rPr lang="en-US"/>
              <a:pPr/>
              <a:t>29</a:t>
            </a:fld>
            <a:endParaRPr lang="en-US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970D9-0432-45E7-8539-B28EE8809BBA}" type="slidenum">
              <a:rPr lang="en-US"/>
              <a:pPr/>
              <a:t>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474C7-0DE6-4B01-AFC8-129F648374CE}" type="slidenum">
              <a:rPr lang="en-US"/>
              <a:pPr/>
              <a:t>30</a:t>
            </a:fld>
            <a:endParaRPr lang="en-US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8934-D946-4CDF-862F-E8071230E3A7}" type="slidenum">
              <a:rPr lang="en-US"/>
              <a:pPr/>
              <a:t>32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E08934-D946-4CDF-862F-E8071230E3A7}" type="slidenum">
              <a:rPr lang="en-US"/>
              <a:pPr/>
              <a:t>33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E4B3F-32B2-45DB-8DF1-2D3F67D282AF}" type="slidenum">
              <a:rPr lang="en-US"/>
              <a:pPr/>
              <a:t>34</a:t>
            </a:fld>
            <a:endParaRPr 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D845C-D52B-4FFE-BECA-5A5753BD492C}" type="slidenum">
              <a:rPr lang="en-US"/>
              <a:pPr/>
              <a:t>35</a:t>
            </a:fld>
            <a:endParaRPr lang="en-US"/>
          </a:p>
        </p:txBody>
      </p:sp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FFF82-4797-4681-A401-668276FB06A8}" type="slidenum">
              <a:rPr lang="en-US"/>
              <a:pPr/>
              <a:t>36</a:t>
            </a:fld>
            <a:endParaRPr 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415C9-B938-4F34-9F92-DFF7A0A27FCE}" type="slidenum">
              <a:rPr lang="en-US"/>
              <a:pPr/>
              <a:t>37</a:t>
            </a:fld>
            <a:endParaRPr lang="en-US"/>
          </a:p>
        </p:txBody>
      </p:sp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075DB5-8564-404F-8FF0-D0E429F8ACD9}" type="slidenum">
              <a:rPr lang="en-US"/>
              <a:pPr/>
              <a:t>4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0600" cy="3600450"/>
          </a:xfrm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71" y="4555955"/>
            <a:ext cx="5365858" cy="4325155"/>
          </a:xfrm>
        </p:spPr>
        <p:txBody>
          <a:bodyPr lIns="95307" tIns="47654" rIns="95307" bIns="47654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6F0A7-B583-4544-8F2B-7DABC36A197C}" type="slidenum">
              <a:rPr lang="en-US"/>
              <a:pPr/>
              <a:t>14</a:t>
            </a:fld>
            <a:endParaRPr 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7543C-C401-4CE4-AC14-4BB0D37ED61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AF85F-9E2C-4765-95C7-BFB7C0BB4A10}" type="slidenum">
              <a:rPr lang="en-US"/>
              <a:pPr/>
              <a:t>16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9B845-4B88-44CA-9795-F6A1E56B73F1}" type="slidenum">
              <a:rPr lang="en-US"/>
              <a:pPr/>
              <a:t>17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D60A82-EDEA-425E-9254-4377E9682313}" type="slidenum">
              <a:rPr lang="en-US"/>
              <a:pPr/>
              <a:t>18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184AE0-3A07-43F9-8618-8CE078DC6C32}" type="slidenum">
              <a:rPr lang="en-US"/>
              <a:pPr/>
              <a:t>19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D304E18-BEDC-47CE-B47F-DAE9E928C8B6}" type="slidenum">
              <a:rPr lang="tr-TR"/>
              <a:pPr/>
              <a:t>‹#›</a:t>
            </a:fld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579F19B-1EB0-4473-AB4C-3744C66E17A7}" type="datetimeFigureOut">
              <a:rPr lang="en-US" smtClean="0"/>
              <a:pPr/>
              <a:t>9/22/14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B1036B9-72D6-4632-A350-771A99616F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44016"/>
          </a:xfrm>
        </p:spPr>
        <p:txBody>
          <a:bodyPr>
            <a:normAutofit/>
          </a:bodyPr>
          <a:lstStyle/>
          <a:p>
            <a:r>
              <a:rPr lang="tr-TR" dirty="0" smtClean="0"/>
              <a:t>Amaç: Verilen bir </a:t>
            </a:r>
            <a:r>
              <a:rPr lang="tr-TR" dirty="0" err="1" smtClean="0"/>
              <a:t>Boole</a:t>
            </a:r>
            <a:r>
              <a:rPr lang="tr-TR" dirty="0" smtClean="0"/>
              <a:t> fonksiyonunun en basit gerçeklemesini bulmak.</a:t>
            </a:r>
          </a:p>
          <a:p>
            <a:r>
              <a:rPr lang="tr-TR" dirty="0" smtClean="0"/>
              <a:t>İndirgeme sadeleştirmenin sistematik yöntemidir. </a:t>
            </a:r>
          </a:p>
          <a:p>
            <a:r>
              <a:rPr lang="tr-TR" dirty="0" smtClean="0"/>
              <a:t>İndirgeme için devrenin basitliğini ölçen bir kriter kullanmak gerekir</a:t>
            </a:r>
          </a:p>
          <a:p>
            <a:r>
              <a:rPr lang="tr-TR" dirty="0" smtClean="0"/>
              <a:t>Kullanacağımız kriterler:</a:t>
            </a:r>
          </a:p>
          <a:p>
            <a:pPr lvl="1"/>
            <a:r>
              <a:rPr lang="tr-TR" dirty="0" smtClean="0"/>
              <a:t>Değişken sayısı (D)</a:t>
            </a:r>
          </a:p>
          <a:p>
            <a:pPr lvl="1"/>
            <a:r>
              <a:rPr lang="tr-TR" dirty="0" smtClean="0"/>
              <a:t>Kapı girişi sayısı (KG)</a:t>
            </a:r>
          </a:p>
          <a:p>
            <a:pPr lvl="1"/>
            <a:r>
              <a:rPr lang="tr-TR" dirty="0" smtClean="0"/>
              <a:t>TÜMLEME kapıları ile birlikte kapı girişi sayısı (KGT)</a:t>
            </a:r>
          </a:p>
          <a:p>
            <a:endParaRPr lang="tr-T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Boole Fonksiyonlarının İndirgenmesi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Örnek:</a:t>
            </a:r>
            <a:r>
              <a:rPr lang="tr-TR" sz="2400" dirty="0"/>
              <a:t> f(x</a:t>
            </a:r>
            <a:r>
              <a:rPr lang="tr-TR" sz="2400" baseline="-25000" dirty="0"/>
              <a:t>1</a:t>
            </a:r>
            <a:r>
              <a:rPr lang="tr-TR" sz="2400" dirty="0"/>
              <a:t>,x</a:t>
            </a:r>
            <a:r>
              <a:rPr lang="tr-TR" sz="2400" baseline="-25000" dirty="0"/>
              <a:t>2</a:t>
            </a:r>
            <a:r>
              <a:rPr lang="tr-TR" sz="2400" dirty="0"/>
              <a:t>,x</a:t>
            </a:r>
            <a:r>
              <a:rPr lang="tr-TR" sz="2400" baseline="-25000" dirty="0"/>
              <a:t>3</a:t>
            </a:r>
            <a:r>
              <a:rPr lang="tr-TR" sz="2400" dirty="0"/>
              <a:t>,x</a:t>
            </a:r>
            <a:r>
              <a:rPr lang="tr-TR" sz="2400" baseline="-25000" dirty="0"/>
              <a:t>4</a:t>
            </a:r>
            <a:r>
              <a:rPr lang="tr-TR" sz="2400" dirty="0"/>
              <a:t>)=</a:t>
            </a:r>
            <a:r>
              <a:rPr lang="tr-TR" sz="2400" dirty="0">
                <a:sym typeface="Symbol"/>
              </a:rPr>
              <a:t></a:t>
            </a:r>
            <a:r>
              <a:rPr lang="tr-TR" sz="2400" baseline="-25000" dirty="0">
                <a:sym typeface="Symbol"/>
              </a:rPr>
              <a:t>m</a:t>
            </a:r>
            <a:r>
              <a:rPr lang="tr-TR" sz="2400" dirty="0">
                <a:sym typeface="Symbol"/>
              </a:rPr>
              <a:t>(1,4,5,7,8,9,11,12,14,15)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2401547" y="1700808"/>
            <a:ext cx="4042661" cy="3343726"/>
            <a:chOff x="35496" y="2060848"/>
            <a:chExt cx="4042661" cy="334372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5669" y="2142148"/>
              <a:ext cx="0" cy="2655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7637" y="2358172"/>
              <a:ext cx="3384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70389" y="206084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x</a:t>
              </a:r>
              <a:r>
                <a:rPr lang="tr-TR" baseline="-25000" dirty="0" smtClean="0"/>
                <a:t>1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2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3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4 </a:t>
              </a:r>
              <a:endParaRPr lang="tr-TR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83865" y="2358172"/>
              <a:ext cx="1415851" cy="369332"/>
              <a:chOff x="1744452" y="2358172"/>
              <a:chExt cx="1415851" cy="36933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949715" y="2358172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0  0  0  1</a:t>
                </a:r>
                <a:endParaRPr lang="tr-TR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44452" y="2358172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</a:t>
                </a:r>
                <a:endParaRPr lang="tr-TR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83865" y="2564904"/>
              <a:ext cx="1410660" cy="369332"/>
              <a:chOff x="1744452" y="2564904"/>
              <a:chExt cx="1410660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744452" y="25649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4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44524" y="2564904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0</a:t>
                </a:r>
                <a:r>
                  <a:rPr lang="tr-TR" dirty="0" smtClean="0"/>
                  <a:t>  </a:t>
                </a:r>
                <a:r>
                  <a:rPr lang="tr-TR" dirty="0"/>
                  <a:t>1</a:t>
                </a:r>
                <a:r>
                  <a:rPr lang="tr-TR" dirty="0" smtClean="0"/>
                  <a:t>  0  0</a:t>
                </a:r>
                <a:endParaRPr lang="tr-TR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349645" y="3068960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283865" y="3059668"/>
              <a:ext cx="1410660" cy="369332"/>
              <a:chOff x="1744452" y="3068960"/>
              <a:chExt cx="1410660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744452" y="306896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</a:t>
                </a:r>
                <a:endParaRPr lang="tr-TR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44524" y="3068960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0  1  0  1</a:t>
                </a:r>
                <a:endParaRPr lang="tr-TR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137993" y="3501008"/>
              <a:ext cx="1556532" cy="369332"/>
              <a:chOff x="1598580" y="3563724"/>
              <a:chExt cx="1556532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598580" y="3563724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12</a:t>
                </a:r>
                <a:endParaRPr lang="tr-TR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44524" y="3563724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1  1  0  0</a:t>
                </a:r>
                <a:endParaRPr lang="tr-TR" dirty="0"/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>
              <a:off x="349645" y="3789040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254365" y="3779748"/>
              <a:ext cx="1440160" cy="369332"/>
              <a:chOff x="1714952" y="3789040"/>
              <a:chExt cx="1440160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714952" y="3789040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7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944524" y="3789040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0</a:t>
                </a:r>
                <a:r>
                  <a:rPr lang="tr-TR" dirty="0" smtClean="0"/>
                  <a:t>  </a:t>
                </a:r>
                <a:r>
                  <a:rPr lang="tr-TR" dirty="0"/>
                  <a:t>1</a:t>
                </a:r>
                <a:r>
                  <a:rPr lang="tr-TR" dirty="0" smtClean="0"/>
                  <a:t>  1  1</a:t>
                </a:r>
                <a:endParaRPr lang="tr-TR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437877" y="206084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x</a:t>
              </a:r>
              <a:r>
                <a:rPr lang="tr-TR" baseline="-25000" dirty="0" smtClean="0"/>
                <a:t>1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2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3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4 </a:t>
              </a:r>
              <a:endParaRPr lang="tr-TR" dirty="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1713664" y="2345457"/>
              <a:ext cx="1986724" cy="369332"/>
              <a:chOff x="3112604" y="2564904"/>
              <a:chExt cx="1986724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3112604" y="25649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1,5</a:t>
                </a:r>
                <a:endParaRPr lang="tr-TR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01564" y="2564904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0  -  0  1</a:t>
                </a:r>
                <a:endParaRPr lang="tr-TR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1705757" y="3203684"/>
              <a:ext cx="2004992" cy="369332"/>
              <a:chOff x="3107160" y="3284984"/>
              <a:chExt cx="2004992" cy="36933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3107160" y="328498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8,9</a:t>
                </a:r>
                <a:endParaRPr lang="tr-TR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01564" y="3284984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0  0  -</a:t>
                </a:r>
                <a:endParaRPr lang="tr-TR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8341" y="237415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341" y="306896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341" y="37892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895" y="328643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720438" y="2996952"/>
              <a:ext cx="1990311" cy="378624"/>
              <a:chOff x="3109017" y="3059668"/>
              <a:chExt cx="1990311" cy="37862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3109017" y="3059668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4,12</a:t>
                </a:r>
                <a:endParaRPr lang="tr-TR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01564" y="3068960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-</a:t>
                </a:r>
                <a:r>
                  <a:rPr lang="tr-TR" dirty="0" smtClean="0"/>
                  <a:t>  1  0  0</a:t>
                </a:r>
                <a:endParaRPr lang="tr-TR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713600" y="2780928"/>
              <a:ext cx="2009973" cy="369332"/>
              <a:chOff x="3150915" y="2780928"/>
              <a:chExt cx="2009973" cy="36933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150915" y="2780928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4,5</a:t>
                </a:r>
                <a:endParaRPr lang="tr-TR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50300" y="2780928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0</a:t>
                </a:r>
                <a:r>
                  <a:rPr lang="tr-TR" dirty="0" smtClean="0"/>
                  <a:t>  </a:t>
                </a:r>
                <a:r>
                  <a:rPr lang="tr-TR" dirty="0"/>
                  <a:t>1</a:t>
                </a:r>
                <a:r>
                  <a:rPr lang="tr-TR" dirty="0" smtClean="0"/>
                  <a:t>  0  -</a:t>
                </a:r>
                <a:endParaRPr lang="tr-TR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45805" y="40270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1730685" y="3717032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1718581" y="3933056"/>
              <a:ext cx="1992168" cy="369332"/>
              <a:chOff x="3155896" y="3933056"/>
              <a:chExt cx="1992168" cy="369332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3155896" y="3933056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9,11</a:t>
                </a:r>
                <a:endParaRPr lang="tr-TR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950300" y="3933056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0  -  1</a:t>
                </a:r>
                <a:endParaRPr lang="tr-TR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38341" y="28436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23573" y="232665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>
                  <a:solidFill>
                    <a:srgbClr val="00B050"/>
                  </a:solidFill>
                  <a:sym typeface="Symbol"/>
                </a:rPr>
                <a:t>A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29824" y="2573444"/>
              <a:ext cx="291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b="1" dirty="0" smtClean="0">
                  <a:solidFill>
                    <a:srgbClr val="00B050"/>
                  </a:solidFill>
                  <a:sym typeface="Symbol"/>
                </a:rPr>
                <a:t>B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700388" y="281228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>
                  <a:solidFill>
                    <a:srgbClr val="00B050"/>
                  </a:solidFill>
                  <a:sym typeface="Symbol"/>
                </a:rPr>
                <a:t>C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12999" y="301901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 smtClean="0">
                  <a:solidFill>
                    <a:srgbClr val="00B050"/>
                  </a:solidFill>
                  <a:sym typeface="Symbol"/>
                </a:rPr>
                <a:t>D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37993" y="4005064"/>
              <a:ext cx="1556532" cy="369332"/>
              <a:chOff x="1575308" y="4005064"/>
              <a:chExt cx="1556532" cy="369332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1575308" y="4005064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11</a:t>
                </a:r>
                <a:endParaRPr lang="tr-TR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1921252" y="4005064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1</a:t>
                </a:r>
                <a:r>
                  <a:rPr lang="tr-TR" dirty="0" smtClean="0"/>
                  <a:t>  0  </a:t>
                </a:r>
                <a:r>
                  <a:rPr lang="tr-TR" dirty="0"/>
                  <a:t>1</a:t>
                </a:r>
                <a:r>
                  <a:rPr lang="tr-TR" dirty="0" smtClean="0"/>
                  <a:t>  1</a:t>
                </a:r>
                <a:endParaRPr lang="tr-TR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283865" y="3284984"/>
              <a:ext cx="1410660" cy="369332"/>
              <a:chOff x="1744452" y="3284984"/>
              <a:chExt cx="1410660" cy="369332"/>
            </a:xfrm>
          </p:grpSpPr>
          <p:sp>
            <p:nvSpPr>
              <p:cNvPr id="121" name="TextBox 120"/>
              <p:cNvSpPr txBox="1"/>
              <p:nvPr/>
            </p:nvSpPr>
            <p:spPr>
              <a:xfrm>
                <a:off x="1744452" y="328498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9</a:t>
                </a:r>
                <a:endParaRPr lang="tr-TR" dirty="0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1944524" y="3284984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1</a:t>
                </a:r>
                <a:r>
                  <a:rPr lang="tr-TR" dirty="0" smtClean="0"/>
                  <a:t>  </a:t>
                </a:r>
                <a:r>
                  <a:rPr lang="tr-TR" dirty="0"/>
                  <a:t>0</a:t>
                </a:r>
                <a:r>
                  <a:rPr lang="tr-TR" dirty="0" smtClean="0"/>
                  <a:t>  0  1</a:t>
                </a:r>
                <a:endParaRPr lang="tr-TR" dirty="0"/>
              </a:p>
            </p:txBody>
          </p:sp>
        </p:grpSp>
        <p:cxnSp>
          <p:nvCxnSpPr>
            <p:cNvPr id="140" name="Straight Connector 139"/>
            <p:cNvCxnSpPr/>
            <p:nvPr/>
          </p:nvCxnSpPr>
          <p:spPr>
            <a:xfrm>
              <a:off x="349645" y="4509120"/>
              <a:ext cx="13681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137993" y="4221088"/>
              <a:ext cx="1556532" cy="369332"/>
              <a:chOff x="1598580" y="4067780"/>
              <a:chExt cx="1556532" cy="369332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944524" y="4067780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1  1  1  0</a:t>
                </a:r>
                <a:endParaRPr lang="tr-TR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98580" y="406778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14</a:t>
                </a:r>
                <a:endParaRPr lang="tr-TR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137993" y="4437112"/>
              <a:ext cx="1556532" cy="369332"/>
              <a:chOff x="1598580" y="4355812"/>
              <a:chExt cx="1556532" cy="369332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1598580" y="4355812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15</a:t>
                </a:r>
                <a:endParaRPr lang="tr-TR" dirty="0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944524" y="4355812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1  1  1  1</a:t>
                </a:r>
                <a:endParaRPr lang="tr-TR" dirty="0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707614" y="2566928"/>
              <a:ext cx="1990311" cy="369332"/>
              <a:chOff x="3109017" y="2348880"/>
              <a:chExt cx="1990311" cy="369332"/>
            </a:xfrm>
          </p:grpSpPr>
          <p:sp>
            <p:nvSpPr>
              <p:cNvPr id="143" name="TextBox 142"/>
              <p:cNvSpPr txBox="1"/>
              <p:nvPr/>
            </p:nvSpPr>
            <p:spPr>
              <a:xfrm>
                <a:off x="3109017" y="234888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1,9</a:t>
                </a:r>
                <a:endParaRPr lang="tr-TR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3901564" y="2348880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-</a:t>
                </a:r>
                <a:r>
                  <a:rPr lang="tr-TR" dirty="0" smtClean="0"/>
                  <a:t>  0  0  1</a:t>
                </a:r>
                <a:endParaRPr lang="tr-TR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720438" y="3429000"/>
              <a:ext cx="1977487" cy="369332"/>
              <a:chOff x="3109017" y="3501008"/>
              <a:chExt cx="1977487" cy="369332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3109017" y="3501008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8,12</a:t>
                </a:r>
                <a:endParaRPr lang="tr-TR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3888740" y="3501008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-  </a:t>
                </a:r>
                <a:r>
                  <a:rPr lang="tr-TR" dirty="0"/>
                  <a:t>0</a:t>
                </a:r>
                <a:r>
                  <a:rPr lang="tr-TR" dirty="0" smtClean="0"/>
                  <a:t>  0</a:t>
                </a:r>
                <a:endParaRPr lang="tr-TR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733262" y="3698448"/>
              <a:ext cx="1990311" cy="378624"/>
              <a:chOff x="3109017" y="3707740"/>
              <a:chExt cx="1990311" cy="378624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3109017" y="370774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5,7</a:t>
                </a:r>
                <a:endParaRPr lang="tr-TR" dirty="0"/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888740" y="3717032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0</a:t>
                </a:r>
                <a:r>
                  <a:rPr lang="tr-TR" dirty="0" smtClean="0"/>
                  <a:t>  1  -  1</a:t>
                </a:r>
                <a:endParaRPr lang="tr-TR" dirty="0"/>
              </a:p>
            </p:txBody>
          </p:sp>
        </p:grpSp>
        <p:cxnSp>
          <p:nvCxnSpPr>
            <p:cNvPr id="149" name="Straight Connector 148"/>
            <p:cNvCxnSpPr/>
            <p:nvPr/>
          </p:nvCxnSpPr>
          <p:spPr>
            <a:xfrm>
              <a:off x="1717797" y="4437112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1694525" y="4149080"/>
              <a:ext cx="2016224" cy="369332"/>
              <a:chOff x="3131840" y="4149080"/>
              <a:chExt cx="2016224" cy="369332"/>
            </a:xfrm>
          </p:grpSpPr>
          <p:sp>
            <p:nvSpPr>
              <p:cNvPr id="150" name="TextBox 149"/>
              <p:cNvSpPr txBox="1"/>
              <p:nvPr/>
            </p:nvSpPr>
            <p:spPr>
              <a:xfrm>
                <a:off x="3131840" y="4149080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12,14</a:t>
                </a:r>
                <a:endParaRPr lang="tr-TR" dirty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950300" y="4149080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1  1  </a:t>
                </a:r>
                <a:r>
                  <a:rPr lang="tr-TR" dirty="0"/>
                  <a:t>-</a:t>
                </a:r>
                <a:r>
                  <a:rPr lang="tr-TR" dirty="0" smtClean="0"/>
                  <a:t>  0</a:t>
                </a:r>
                <a:endParaRPr lang="tr-TR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694525" y="4427820"/>
              <a:ext cx="2016224" cy="378624"/>
              <a:chOff x="3083104" y="4427820"/>
              <a:chExt cx="2016224" cy="378624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3083104" y="4427820"/>
                <a:ext cx="696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7</a:t>
                </a:r>
                <a:r>
                  <a:rPr lang="tr-TR" dirty="0" smtClean="0"/>
                  <a:t>,15</a:t>
                </a:r>
                <a:endParaRPr lang="tr-TR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901564" y="4437112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/>
                  <a:t>-</a:t>
                </a:r>
                <a:r>
                  <a:rPr lang="tr-TR" dirty="0" smtClean="0"/>
                  <a:t>  1  1  1</a:t>
                </a:r>
                <a:endParaRPr lang="tr-TR" dirty="0"/>
              </a:p>
            </p:txBody>
          </p:sp>
        </p:grpSp>
        <p:cxnSp>
          <p:nvCxnSpPr>
            <p:cNvPr id="154" name="Straight Connector 153"/>
            <p:cNvCxnSpPr/>
            <p:nvPr/>
          </p:nvCxnSpPr>
          <p:spPr>
            <a:xfrm>
              <a:off x="3662013" y="2132856"/>
              <a:ext cx="0" cy="3271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486613" y="2132856"/>
              <a:ext cx="0" cy="3271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/>
            <p:cNvSpPr txBox="1"/>
            <p:nvPr/>
          </p:nvSpPr>
          <p:spPr>
            <a:xfrm>
              <a:off x="35496" y="35010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096" y="259626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8341" y="44998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5805" y="422108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283865" y="2780928"/>
              <a:ext cx="1410660" cy="369332"/>
              <a:chOff x="1744452" y="2564904"/>
              <a:chExt cx="1410660" cy="369332"/>
            </a:xfrm>
          </p:grpSpPr>
          <p:sp>
            <p:nvSpPr>
              <p:cNvPr id="117" name="TextBox 116"/>
              <p:cNvSpPr txBox="1"/>
              <p:nvPr/>
            </p:nvSpPr>
            <p:spPr>
              <a:xfrm>
                <a:off x="1744452" y="256490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8</a:t>
                </a:r>
                <a:endParaRPr lang="tr-TR" dirty="0"/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944524" y="2564904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1  0  0  0</a:t>
                </a:r>
                <a:endParaRPr lang="tr-TR" dirty="0"/>
              </a:p>
            </p:txBody>
          </p:sp>
        </p:grpSp>
        <p:cxnSp>
          <p:nvCxnSpPr>
            <p:cNvPr id="122" name="Straight Connector 121"/>
            <p:cNvCxnSpPr/>
            <p:nvPr/>
          </p:nvCxnSpPr>
          <p:spPr>
            <a:xfrm>
              <a:off x="1730685" y="2142148"/>
              <a:ext cx="2577" cy="32624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1713600" y="4690432"/>
              <a:ext cx="2016224" cy="369332"/>
              <a:chOff x="3131840" y="4149080"/>
              <a:chExt cx="2016224" cy="369332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131840" y="4149080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11,15</a:t>
                </a:r>
                <a:endParaRPr lang="tr-TR" dirty="0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950300" y="4149080"/>
                <a:ext cx="1197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</a:t>
                </a:r>
                <a:r>
                  <a:rPr lang="tr-TR" dirty="0"/>
                  <a:t>-</a:t>
                </a:r>
                <a:r>
                  <a:rPr lang="tr-TR" dirty="0" smtClean="0"/>
                  <a:t>  1  1</a:t>
                </a:r>
                <a:endParaRPr lang="tr-TR" dirty="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694525" y="4931876"/>
              <a:ext cx="2029048" cy="369332"/>
              <a:chOff x="3131840" y="4149080"/>
              <a:chExt cx="2029048" cy="369332"/>
            </a:xfrm>
          </p:grpSpPr>
          <p:sp>
            <p:nvSpPr>
              <p:cNvPr id="130" name="TextBox 129"/>
              <p:cNvSpPr txBox="1"/>
              <p:nvPr/>
            </p:nvSpPr>
            <p:spPr>
              <a:xfrm>
                <a:off x="3131840" y="4149080"/>
                <a:ext cx="841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14,15</a:t>
                </a:r>
                <a:endParaRPr lang="tr-TR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950300" y="4149080"/>
                <a:ext cx="1210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smtClean="0"/>
                  <a:t>1  1  1  -</a:t>
                </a:r>
                <a:endParaRPr lang="tr-TR" dirty="0"/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>
              <a:off x="3710749" y="321065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00B050"/>
                  </a:solidFill>
                  <a:sym typeface="Symbol"/>
                </a:rPr>
                <a:t>E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723573" y="344731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00B050"/>
                  </a:solidFill>
                  <a:sym typeface="Symbol"/>
                </a:rPr>
                <a:t>F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723573" y="370519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00B050"/>
                  </a:solidFill>
                  <a:sym typeface="Symbol"/>
                </a:rPr>
                <a:t>G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723573" y="3964414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00B050"/>
                  </a:solidFill>
                  <a:sym typeface="Symbol"/>
                </a:rPr>
                <a:t>H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712999" y="4192652"/>
              <a:ext cx="251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00B050"/>
                  </a:solidFill>
                  <a:sym typeface="Symbol"/>
                </a:rPr>
                <a:t>I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3712999" y="4427820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00B050"/>
                  </a:solidFill>
                  <a:sym typeface="Symbol"/>
                </a:rPr>
                <a:t>J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3712999" y="4631303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00B050"/>
                  </a:solidFill>
                  <a:sym typeface="Symbol"/>
                </a:rPr>
                <a:t>K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732453" y="49318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b="1" dirty="0">
                  <a:solidFill>
                    <a:srgbClr val="00B050"/>
                  </a:solidFill>
                  <a:sym typeface="Symbol"/>
                </a:rPr>
                <a:t>L</a:t>
              </a:r>
              <a:endParaRPr lang="tr-TR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1247996" y="5118283"/>
            <a:ext cx="77885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Asal Bileşenlerin Toplamı:</a:t>
            </a:r>
          </a:p>
          <a:p>
            <a:endParaRPr lang="tr-TR" sz="1600" dirty="0" smtClean="0"/>
          </a:p>
          <a:p>
            <a:r>
              <a:rPr lang="tr-TR" sz="1600" dirty="0" smtClean="0"/>
              <a:t>f(x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4</a:t>
            </a:r>
            <a:r>
              <a:rPr lang="tr-TR" sz="1600" dirty="0" smtClean="0"/>
              <a:t>)=x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/>
              <a:t>x</a:t>
            </a:r>
            <a:r>
              <a:rPr lang="tr-TR" sz="1600" baseline="-25000" dirty="0"/>
              <a:t>2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</a:p>
          <a:p>
            <a:r>
              <a:rPr lang="tr-TR" sz="1600" dirty="0" smtClean="0"/>
              <a:t>+x</a:t>
            </a:r>
            <a:r>
              <a:rPr lang="tr-TR" sz="1600" baseline="-25000" dirty="0" smtClean="0"/>
              <a:t>1</a:t>
            </a:r>
            <a:r>
              <a:rPr lang="tr-TR" sz="1600" dirty="0"/>
              <a:t>x</a:t>
            </a:r>
            <a:r>
              <a:rPr lang="tr-TR" sz="1600" baseline="-25000" dirty="0"/>
              <a:t>2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/>
              <a:t>3</a:t>
            </a:r>
            <a:endParaRPr lang="tr-TR" sz="1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7666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Örnek:</a:t>
            </a:r>
            <a:r>
              <a:rPr lang="tr-TR" sz="2400" dirty="0"/>
              <a:t> f(x</a:t>
            </a:r>
            <a:r>
              <a:rPr lang="tr-TR" sz="2400" baseline="-25000" dirty="0"/>
              <a:t>1</a:t>
            </a:r>
            <a:r>
              <a:rPr lang="tr-TR" sz="2400" dirty="0"/>
              <a:t>,x</a:t>
            </a:r>
            <a:r>
              <a:rPr lang="tr-TR" sz="2400" baseline="-25000" dirty="0"/>
              <a:t>2</a:t>
            </a:r>
            <a:r>
              <a:rPr lang="tr-TR" sz="2400" dirty="0"/>
              <a:t>,x</a:t>
            </a:r>
            <a:r>
              <a:rPr lang="tr-TR" sz="2400" baseline="-25000" dirty="0"/>
              <a:t>3</a:t>
            </a:r>
            <a:r>
              <a:rPr lang="tr-TR" sz="2400" dirty="0"/>
              <a:t>,x</a:t>
            </a:r>
            <a:r>
              <a:rPr lang="tr-TR" sz="2400" baseline="-25000" dirty="0"/>
              <a:t>4</a:t>
            </a:r>
            <a:r>
              <a:rPr lang="tr-TR" sz="2400" dirty="0"/>
              <a:t>)=</a:t>
            </a:r>
            <a:r>
              <a:rPr lang="tr-TR" sz="2400" dirty="0">
                <a:sym typeface="Symbol"/>
              </a:rPr>
              <a:t></a:t>
            </a:r>
            <a:r>
              <a:rPr lang="tr-TR" sz="2400" baseline="-25000" dirty="0">
                <a:sym typeface="Symbol"/>
              </a:rPr>
              <a:t>m</a:t>
            </a:r>
            <a:r>
              <a:rPr lang="tr-TR" sz="2400" dirty="0">
                <a:sym typeface="Symbol"/>
              </a:rPr>
              <a:t>(1,4,5,7,8,9,11,12,14,15)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95536" y="991332"/>
            <a:ext cx="3356732" cy="3805820"/>
            <a:chOff x="4644008" y="2584800"/>
            <a:chExt cx="3356732" cy="3805820"/>
          </a:xfrm>
        </p:grpSpPr>
        <p:sp>
          <p:nvSpPr>
            <p:cNvPr id="201" name="TextBox 200"/>
            <p:cNvSpPr txBox="1"/>
            <p:nvPr/>
          </p:nvSpPr>
          <p:spPr>
            <a:xfrm>
              <a:off x="4961540" y="258501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92080" y="258501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4</a:t>
              </a:r>
              <a:endParaRPr lang="tr-TR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580112" y="258501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5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25636" y="258501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113668" y="258501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8</a:t>
              </a:r>
              <a:endParaRPr lang="tr-TR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6401700" y="258501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9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615868" y="258501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11</a:t>
              </a:r>
              <a:endParaRPr lang="tr-TR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644008" y="287305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A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644008" y="316108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B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644008" y="3439822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C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644008" y="372785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D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cxnSp>
          <p:nvCxnSpPr>
            <p:cNvPr id="212" name="Straight Connector 211"/>
            <p:cNvCxnSpPr/>
            <p:nvPr/>
          </p:nvCxnSpPr>
          <p:spPr>
            <a:xfrm>
              <a:off x="4716016" y="2873050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4716016" y="3140968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004048" y="2661672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6435030" y="312748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4979356" y="284364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51176" y="343982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5580112" y="342738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963144" y="313167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580000" y="284544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251176" y="369850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6903900" y="258501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12</a:t>
              </a:r>
              <a:endParaRPr lang="tr-TR" dirty="0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191932" y="258501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14</a:t>
              </a:r>
              <a:endParaRPr lang="tr-TR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115272" y="426369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4644008" y="399577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B050"/>
                  </a:solidFill>
                  <a:sym typeface="Symbol"/>
                </a:rPr>
                <a:t>E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4644008" y="428380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B050"/>
                  </a:solidFill>
                  <a:sym typeface="Symbol"/>
                </a:rPr>
                <a:t>F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652670" y="457183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B050"/>
                  </a:solidFill>
                  <a:sym typeface="Symbol"/>
                </a:rPr>
                <a:t>G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646258" y="4859868"/>
              <a:ext cx="354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B050"/>
                  </a:solidFill>
                  <a:sym typeface="Symbol"/>
                </a:rPr>
                <a:t>H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644008" y="5157192"/>
              <a:ext cx="250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B050"/>
                  </a:solidFill>
                  <a:sym typeface="Symbol"/>
                </a:rPr>
                <a:t>I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644008" y="5435932"/>
              <a:ext cx="256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B050"/>
                  </a:solidFill>
                  <a:sym typeface="Symbol"/>
                </a:rPr>
                <a:t>J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644008" y="5723964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B050"/>
                  </a:solidFill>
                  <a:sym typeface="Symbol"/>
                </a:rPr>
                <a:t>K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4644008" y="602128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>
                  <a:solidFill>
                    <a:srgbClr val="00B050"/>
                  </a:solidFill>
                  <a:sym typeface="Symbol"/>
                </a:rPr>
                <a:t>L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cxnSp>
          <p:nvCxnSpPr>
            <p:cNvPr id="260" name="Straight Connector 259"/>
            <p:cNvCxnSpPr/>
            <p:nvPr/>
          </p:nvCxnSpPr>
          <p:spPr>
            <a:xfrm>
              <a:off x="5292080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5580000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5868000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156000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6444000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6732000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020000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308000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596336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884368" y="2660400"/>
              <a:ext cx="0" cy="363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/>
            <p:cNvSpPr txBox="1"/>
            <p:nvPr/>
          </p:nvSpPr>
          <p:spPr>
            <a:xfrm>
              <a:off x="7524328" y="25848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</a:t>
              </a:r>
              <a:endParaRPr lang="tr-TR" dirty="0"/>
            </a:p>
          </p:txBody>
        </p:sp>
        <p:cxnSp>
          <p:nvCxnSpPr>
            <p:cNvPr id="271" name="Straight Connector 270"/>
            <p:cNvCxnSpPr/>
            <p:nvPr/>
          </p:nvCxnSpPr>
          <p:spPr>
            <a:xfrm>
              <a:off x="4716016" y="3429000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4716016" y="3726324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4716016" y="3994242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TextBox 280"/>
            <p:cNvSpPr txBox="1"/>
            <p:nvPr/>
          </p:nvSpPr>
          <p:spPr>
            <a:xfrm>
              <a:off x="6421498" y="397391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7020000" y="3687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6115272" y="400506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6992275" y="424960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cxnSp>
          <p:nvCxnSpPr>
            <p:cNvPr id="285" name="Straight Connector 284"/>
            <p:cNvCxnSpPr/>
            <p:nvPr/>
          </p:nvCxnSpPr>
          <p:spPr>
            <a:xfrm>
              <a:off x="4716016" y="4282274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4716016" y="4591950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716016" y="4859868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6732240" y="486916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863401" y="457057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7339408" y="513529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7020000" y="513529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435030" y="484191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5581716" y="456198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5868144" y="541096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7627440" y="573325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cxnSp>
          <p:nvCxnSpPr>
            <p:cNvPr id="307" name="Straight Connector 306"/>
            <p:cNvCxnSpPr/>
            <p:nvPr/>
          </p:nvCxnSpPr>
          <p:spPr>
            <a:xfrm>
              <a:off x="4716016" y="5147900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4716016" y="5445224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4716016" y="5733256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14"/>
            <p:cNvSpPr txBox="1"/>
            <p:nvPr/>
          </p:nvSpPr>
          <p:spPr>
            <a:xfrm>
              <a:off x="6691336" y="572396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7627440" y="543593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cxnSp>
          <p:nvCxnSpPr>
            <p:cNvPr id="323" name="Straight Connector 322"/>
            <p:cNvCxnSpPr/>
            <p:nvPr/>
          </p:nvCxnSpPr>
          <p:spPr>
            <a:xfrm>
              <a:off x="4716016" y="6021288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4716016" y="6289206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TextBox 324"/>
            <p:cNvSpPr txBox="1"/>
            <p:nvPr/>
          </p:nvSpPr>
          <p:spPr>
            <a:xfrm>
              <a:off x="7596336" y="601199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7267400" y="601199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283968" y="2194042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A=1 </a:t>
            </a:r>
            <a:r>
              <a:rPr lang="tr-TR" dirty="0" smtClean="0"/>
              <a:t>olsun</a:t>
            </a:r>
            <a:endParaRPr lang="tr-TR" dirty="0"/>
          </a:p>
        </p:txBody>
      </p:sp>
      <p:sp>
        <p:nvSpPr>
          <p:cNvPr id="2" name="TextBox 1"/>
          <p:cNvSpPr txBox="1"/>
          <p:nvPr/>
        </p:nvSpPr>
        <p:spPr>
          <a:xfrm>
            <a:off x="4283969" y="764704"/>
            <a:ext cx="441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P=(A+B)(C+D)(A+C+G)(G+J)(E+F)</a:t>
            </a:r>
          </a:p>
          <a:p>
            <a:r>
              <a:rPr lang="tr-TR" dirty="0" smtClean="0"/>
              <a:t>(B+E+H)(H+K)(D+F+I)(I+L)(J+K+L)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1608686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Satır örtmesi yok</a:t>
            </a:r>
            <a:endParaRPr lang="tr-TR" dirty="0"/>
          </a:p>
        </p:txBody>
      </p:sp>
      <p:sp>
        <p:nvSpPr>
          <p:cNvPr id="194" name="TextBox 193"/>
          <p:cNvSpPr txBox="1"/>
          <p:nvPr/>
        </p:nvSpPr>
        <p:spPr>
          <a:xfrm>
            <a:off x="4283968" y="1906010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Sütun örtmesi yok</a:t>
            </a:r>
            <a:endParaRPr lang="tr-TR" dirty="0"/>
          </a:p>
        </p:txBody>
      </p:sp>
      <p:sp>
        <p:nvSpPr>
          <p:cNvPr id="195" name="TextBox 194"/>
          <p:cNvSpPr txBox="1"/>
          <p:nvPr/>
        </p:nvSpPr>
        <p:spPr>
          <a:xfrm>
            <a:off x="4283968" y="132065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Temel asal bileşen yok</a:t>
            </a:r>
            <a:endParaRPr lang="tr-TR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395536" y="1412776"/>
            <a:ext cx="3356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01" idx="0"/>
          </p:cNvCxnSpPr>
          <p:nvPr/>
        </p:nvCxnSpPr>
        <p:spPr>
          <a:xfrm>
            <a:off x="878338" y="991550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475656" y="980728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4283968" y="2482074"/>
            <a:ext cx="441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P= (C+D)(G+J)(E+F)(B+E+H)(H+K)</a:t>
            </a:r>
          </a:p>
          <a:p>
            <a:r>
              <a:rPr lang="tr-TR" dirty="0" smtClean="0"/>
              <a:t>(D+F+I)(I+L)(J+K+L)</a:t>
            </a:r>
            <a:endParaRPr lang="tr-TR" dirty="0"/>
          </a:p>
        </p:txBody>
      </p:sp>
      <p:sp>
        <p:nvSpPr>
          <p:cNvPr id="214" name="TextBox 213"/>
          <p:cNvSpPr txBox="1"/>
          <p:nvPr/>
        </p:nvSpPr>
        <p:spPr>
          <a:xfrm>
            <a:off x="4283968" y="305813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Temel asal bileşen yok</a:t>
            </a:r>
            <a:endParaRPr lang="tr-TR" dirty="0"/>
          </a:p>
        </p:txBody>
      </p:sp>
      <p:sp>
        <p:nvSpPr>
          <p:cNvPr id="216" name="TextBox 215"/>
          <p:cNvSpPr txBox="1"/>
          <p:nvPr/>
        </p:nvSpPr>
        <p:spPr>
          <a:xfrm>
            <a:off x="4283968" y="3336878"/>
            <a:ext cx="4245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</a:t>
            </a:r>
            <a:r>
              <a:rPr lang="tr-TR" dirty="0" smtClean="0"/>
              <a:t> B’yi örter. D C’yi örter. J G’yi örter.</a:t>
            </a:r>
          </a:p>
          <a:p>
            <a:r>
              <a:rPr lang="tr-TR" dirty="0" smtClean="0"/>
              <a:t>B=0, C=0, G=0 </a:t>
            </a:r>
          </a:p>
        </p:txBody>
      </p:sp>
      <p:cxnSp>
        <p:nvCxnSpPr>
          <p:cNvPr id="220" name="Straight Connector 219"/>
          <p:cNvCxnSpPr/>
          <p:nvPr/>
        </p:nvCxnSpPr>
        <p:spPr>
          <a:xfrm>
            <a:off x="395536" y="1700808"/>
            <a:ext cx="335673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95536" y="1988840"/>
            <a:ext cx="335673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95536" y="3140968"/>
            <a:ext cx="335673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4283968" y="3850226"/>
            <a:ext cx="441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P= D J (E+F)(E+H)(H+K)(D+F+I)(I+L)</a:t>
            </a:r>
          </a:p>
          <a:p>
            <a:r>
              <a:rPr lang="tr-TR" dirty="0" smtClean="0"/>
              <a:t>(J+K+L)</a:t>
            </a:r>
            <a:endParaRPr lang="tr-TR" dirty="0"/>
          </a:p>
        </p:txBody>
      </p:sp>
      <p:grpSp>
        <p:nvGrpSpPr>
          <p:cNvPr id="57" name="Group 56"/>
          <p:cNvGrpSpPr/>
          <p:nvPr/>
        </p:nvGrpSpPr>
        <p:grpSpPr>
          <a:xfrm>
            <a:off x="1043496" y="2135865"/>
            <a:ext cx="7347687" cy="2949319"/>
            <a:chOff x="1043496" y="2135865"/>
            <a:chExt cx="7347687" cy="2949319"/>
          </a:xfrm>
        </p:grpSpPr>
        <p:sp>
          <p:nvSpPr>
            <p:cNvPr id="192" name="Oval 191"/>
            <p:cNvSpPr/>
            <p:nvPr/>
          </p:nvSpPr>
          <p:spPr>
            <a:xfrm>
              <a:off x="1619672" y="3851756"/>
              <a:ext cx="288032" cy="288032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96" name="Oval 195"/>
            <p:cNvSpPr/>
            <p:nvPr/>
          </p:nvSpPr>
          <p:spPr>
            <a:xfrm>
              <a:off x="1043496" y="2135865"/>
              <a:ext cx="288032" cy="288032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283968" y="4715852"/>
              <a:ext cx="4107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D ve J temel asal bileşen. </a:t>
              </a:r>
              <a:r>
                <a:rPr lang="tr-TR" dirty="0" smtClean="0">
                  <a:solidFill>
                    <a:srgbClr val="FF0000"/>
                  </a:solidFill>
                </a:rPr>
                <a:t>D=1, J=1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32" name="Straight Connector 231"/>
          <p:cNvCxnSpPr/>
          <p:nvPr/>
        </p:nvCxnSpPr>
        <p:spPr>
          <a:xfrm>
            <a:off x="395536" y="2276872"/>
            <a:ext cx="3356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395536" y="4005064"/>
            <a:ext cx="3356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4283968" y="4437112"/>
            <a:ext cx="441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P= (E+F)(E+H)(H+K)(I+L)</a:t>
            </a:r>
            <a:endParaRPr lang="tr-TR" dirty="0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1187624" y="980728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763688" y="991550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2915816" y="980728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491880" y="980728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4283968" y="506507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Temel asal bileşen yok</a:t>
            </a:r>
            <a:endParaRPr lang="tr-TR" dirty="0"/>
          </a:p>
        </p:txBody>
      </p:sp>
      <p:sp>
        <p:nvSpPr>
          <p:cNvPr id="241" name="TextBox 240"/>
          <p:cNvSpPr txBox="1"/>
          <p:nvPr/>
        </p:nvSpPr>
        <p:spPr>
          <a:xfrm>
            <a:off x="4283968" y="5364135"/>
            <a:ext cx="2882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E</a:t>
            </a:r>
            <a:r>
              <a:rPr lang="tr-TR" dirty="0" smtClean="0"/>
              <a:t> F’yi örter. H K’yi örter.</a:t>
            </a:r>
          </a:p>
          <a:p>
            <a:r>
              <a:rPr lang="tr-TR" dirty="0"/>
              <a:t>F</a:t>
            </a:r>
            <a:r>
              <a:rPr lang="tr-TR" dirty="0" smtClean="0"/>
              <a:t>=0, K=0 </a:t>
            </a:r>
          </a:p>
        </p:txBody>
      </p:sp>
      <p:cxnSp>
        <p:nvCxnSpPr>
          <p:cNvPr id="242" name="Straight Connector 241"/>
          <p:cNvCxnSpPr/>
          <p:nvPr/>
        </p:nvCxnSpPr>
        <p:spPr>
          <a:xfrm>
            <a:off x="395536" y="2852936"/>
            <a:ext cx="335673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395536" y="4293096"/>
            <a:ext cx="335673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283968" y="5866450"/>
            <a:ext cx="441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P= E (E+H) H (I+L)</a:t>
            </a:r>
            <a:endParaRPr lang="tr-TR" dirty="0"/>
          </a:p>
        </p:txBody>
      </p:sp>
      <p:grpSp>
        <p:nvGrpSpPr>
          <p:cNvPr id="62" name="Group 61"/>
          <p:cNvGrpSpPr/>
          <p:nvPr/>
        </p:nvGrpSpPr>
        <p:grpSpPr>
          <a:xfrm>
            <a:off x="1898526" y="2400774"/>
            <a:ext cx="6592043" cy="4061854"/>
            <a:chOff x="1898526" y="2400774"/>
            <a:chExt cx="6592043" cy="4061854"/>
          </a:xfrm>
        </p:grpSpPr>
        <p:sp>
          <p:nvSpPr>
            <p:cNvPr id="199" name="Oval 198"/>
            <p:cNvSpPr/>
            <p:nvPr/>
          </p:nvSpPr>
          <p:spPr>
            <a:xfrm>
              <a:off x="1898526" y="2400774"/>
              <a:ext cx="288032" cy="288032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6" name="Oval 275"/>
            <p:cNvSpPr/>
            <p:nvPr/>
          </p:nvSpPr>
          <p:spPr>
            <a:xfrm>
              <a:off x="2492577" y="3289092"/>
              <a:ext cx="288032" cy="288032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4283968" y="6093296"/>
              <a:ext cx="420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E</a:t>
              </a:r>
              <a:r>
                <a:rPr lang="tr-TR" dirty="0" smtClean="0"/>
                <a:t> ve H temel asal bileşen.</a:t>
              </a:r>
              <a:r>
                <a:rPr lang="tr-TR" dirty="0" smtClean="0">
                  <a:solidFill>
                    <a:srgbClr val="FF0000"/>
                  </a:solidFill>
                </a:rPr>
                <a:t> E=1, H=1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46" name="Straight Connector 245"/>
          <p:cNvCxnSpPr/>
          <p:nvPr/>
        </p:nvCxnSpPr>
        <p:spPr>
          <a:xfrm>
            <a:off x="395536" y="2564904"/>
            <a:ext cx="3356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95536" y="3429000"/>
            <a:ext cx="33567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2051720" y="980728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2339752" y="980728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2627784" y="980728"/>
            <a:ext cx="0" cy="3877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221367" y="4994803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Temel asal bileşen yok.</a:t>
            </a:r>
            <a:endParaRPr lang="tr-TR" dirty="0"/>
          </a:p>
        </p:txBody>
      </p:sp>
      <p:sp>
        <p:nvSpPr>
          <p:cNvPr id="272" name="TextBox 271"/>
          <p:cNvSpPr txBox="1"/>
          <p:nvPr/>
        </p:nvSpPr>
        <p:spPr>
          <a:xfrm>
            <a:off x="251520" y="530120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Satır veya sütun örtmesi yok.</a:t>
            </a:r>
            <a:endParaRPr lang="tr-TR" dirty="0"/>
          </a:p>
        </p:txBody>
      </p:sp>
      <p:sp>
        <p:nvSpPr>
          <p:cNvPr id="63" name="TextBox 62"/>
          <p:cNvSpPr txBox="1"/>
          <p:nvPr/>
        </p:nvSpPr>
        <p:spPr>
          <a:xfrm>
            <a:off x="251520" y="5589240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I=1 veya L=1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1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2" grpId="0"/>
      <p:bldP spid="6" grpId="0"/>
      <p:bldP spid="194" grpId="0"/>
      <p:bldP spid="195" grpId="0"/>
      <p:bldP spid="213" grpId="0"/>
      <p:bldP spid="214" grpId="0"/>
      <p:bldP spid="216" grpId="0"/>
      <p:bldP spid="230" grpId="0"/>
      <p:bldP spid="234" grpId="0"/>
      <p:bldP spid="239" grpId="0"/>
      <p:bldP spid="241" grpId="0"/>
      <p:bldP spid="244" grpId="0"/>
      <p:bldP spid="251" grpId="0"/>
      <p:bldP spid="27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F=A+D+J+E+H+L</a:t>
            </a:r>
          </a:p>
          <a:p>
            <a:r>
              <a:rPr lang="en-US" dirty="0" smtClean="0"/>
              <a:t>F=A+D+J+E+H+I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1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f(x</a:t>
            </a:r>
            <a:r>
              <a:rPr lang="tr-TR" baseline="-25000" dirty="0" smtClean="0"/>
              <a:t>1</a:t>
            </a:r>
            <a:r>
              <a:rPr lang="tr-TR" dirty="0" smtClean="0"/>
              <a:t>,x</a:t>
            </a:r>
            <a:r>
              <a:rPr lang="tr-TR" baseline="-25000" dirty="0" smtClean="0"/>
              <a:t>2</a:t>
            </a:r>
            <a:r>
              <a:rPr lang="tr-TR" dirty="0" smtClean="0"/>
              <a:t>,x</a:t>
            </a:r>
            <a:r>
              <a:rPr lang="tr-TR" baseline="-25000" dirty="0" smtClean="0"/>
              <a:t>3</a:t>
            </a:r>
            <a:r>
              <a:rPr lang="tr-TR" dirty="0" smtClean="0"/>
              <a:t>,x</a:t>
            </a:r>
            <a:r>
              <a:rPr lang="tr-TR" baseline="-25000" dirty="0" smtClean="0"/>
              <a:t>4</a:t>
            </a:r>
            <a:r>
              <a:rPr lang="tr-TR" dirty="0" smtClean="0"/>
              <a:t>)=</a:t>
            </a:r>
            <a:r>
              <a:rPr lang="tr-TR" dirty="0" smtClean="0">
                <a:sym typeface="Symbol"/>
              </a:rPr>
              <a:t></a:t>
            </a:r>
            <a:r>
              <a:rPr lang="tr-TR" baseline="-25000" dirty="0" smtClean="0">
                <a:sym typeface="Symbol"/>
              </a:rPr>
              <a:t>M</a:t>
            </a:r>
            <a:r>
              <a:rPr lang="tr-TR" dirty="0" smtClean="0">
                <a:sym typeface="Symbol"/>
              </a:rPr>
              <a:t>(1,4,5,8,11,12,14)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Quine-McCluskey</a:t>
            </a:r>
            <a:r>
              <a:rPr lang="tr-TR" sz="3200" dirty="0" smtClean="0"/>
              <a:t> Yöntemi İle Toplamlar Çarpımı İfadenin İndirgenmesi</a:t>
            </a:r>
            <a:endParaRPr lang="tr-TR" sz="32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180528" y="329427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3568" y="2358172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9592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</a:t>
            </a:r>
            <a:r>
              <a:rPr lang="tr-TR" baseline="-25000" dirty="0" smtClean="0"/>
              <a:t>1 </a:t>
            </a:r>
            <a:r>
              <a:rPr lang="tr-TR" dirty="0" smtClean="0"/>
              <a:t>x</a:t>
            </a:r>
            <a:r>
              <a:rPr lang="tr-TR" baseline="-25000" dirty="0" smtClean="0"/>
              <a:t>2 </a:t>
            </a:r>
            <a:r>
              <a:rPr lang="tr-TR" dirty="0" smtClean="0"/>
              <a:t>x</a:t>
            </a:r>
            <a:r>
              <a:rPr lang="tr-TR" baseline="-25000" dirty="0" smtClean="0"/>
              <a:t>3 </a:t>
            </a:r>
            <a:r>
              <a:rPr lang="tr-TR" dirty="0" smtClean="0"/>
              <a:t>x</a:t>
            </a:r>
            <a:r>
              <a:rPr lang="tr-TR" baseline="-25000" dirty="0" smtClean="0"/>
              <a:t>4 </a:t>
            </a:r>
            <a:endParaRPr lang="tr-TR" dirty="0"/>
          </a:p>
        </p:txBody>
      </p:sp>
      <p:sp>
        <p:nvSpPr>
          <p:cNvPr id="12" name="TextBox 11"/>
          <p:cNvSpPr txBox="1"/>
          <p:nvPr/>
        </p:nvSpPr>
        <p:spPr>
          <a:xfrm>
            <a:off x="918331" y="235817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0  0  0  1</a:t>
            </a:r>
            <a:endParaRPr lang="tr-TR" dirty="0"/>
          </a:p>
        </p:txBody>
      </p:sp>
      <p:sp>
        <p:nvSpPr>
          <p:cNvPr id="13" name="TextBox 12"/>
          <p:cNvSpPr txBox="1"/>
          <p:nvPr/>
        </p:nvSpPr>
        <p:spPr>
          <a:xfrm>
            <a:off x="713068" y="235817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9" name="TextBox 8"/>
          <p:cNvSpPr txBox="1"/>
          <p:nvPr/>
        </p:nvSpPr>
        <p:spPr>
          <a:xfrm>
            <a:off x="713068" y="26369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10" name="TextBox 9"/>
          <p:cNvSpPr txBox="1"/>
          <p:nvPr/>
        </p:nvSpPr>
        <p:spPr>
          <a:xfrm>
            <a:off x="913140" y="26369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0  1  0  0</a:t>
            </a:r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713068" y="292494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8</a:t>
            </a:r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913140" y="292494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1  0  0  0</a:t>
            </a:r>
            <a:endParaRPr lang="tr-T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55576" y="322226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3068" y="321297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5</a:t>
            </a:r>
            <a:endParaRPr lang="tr-TR" dirty="0"/>
          </a:p>
        </p:txBody>
      </p:sp>
      <p:sp>
        <p:nvSpPr>
          <p:cNvPr id="18" name="TextBox 17"/>
          <p:cNvSpPr txBox="1"/>
          <p:nvPr/>
        </p:nvSpPr>
        <p:spPr>
          <a:xfrm>
            <a:off x="913140" y="321297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0  1  0  1</a:t>
            </a:r>
            <a:endParaRPr lang="tr-TR" dirty="0"/>
          </a:p>
        </p:txBody>
      </p:sp>
      <p:sp>
        <p:nvSpPr>
          <p:cNvPr id="19" name="TextBox 18"/>
          <p:cNvSpPr txBox="1"/>
          <p:nvPr/>
        </p:nvSpPr>
        <p:spPr>
          <a:xfrm>
            <a:off x="567196" y="35010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</a:t>
            </a:r>
            <a:endParaRPr lang="tr-TR" dirty="0"/>
          </a:p>
        </p:txBody>
      </p:sp>
      <p:sp>
        <p:nvSpPr>
          <p:cNvPr id="20" name="TextBox 19"/>
          <p:cNvSpPr txBox="1"/>
          <p:nvPr/>
        </p:nvSpPr>
        <p:spPr>
          <a:xfrm>
            <a:off x="913140" y="350100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1  1  0  0</a:t>
            </a:r>
            <a:endParaRPr lang="tr-TR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55576" y="3798332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7196" y="378904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11</a:t>
            </a:r>
            <a:endParaRPr lang="tr-TR" dirty="0"/>
          </a:p>
        </p:txBody>
      </p:sp>
      <p:sp>
        <p:nvSpPr>
          <p:cNvPr id="23" name="TextBox 22"/>
          <p:cNvSpPr txBox="1"/>
          <p:nvPr/>
        </p:nvSpPr>
        <p:spPr>
          <a:xfrm>
            <a:off x="913140" y="378904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1  0  1  1</a:t>
            </a:r>
            <a:endParaRPr lang="tr-TR" dirty="0"/>
          </a:p>
        </p:txBody>
      </p:sp>
      <p:sp>
        <p:nvSpPr>
          <p:cNvPr id="24" name="TextBox 23"/>
          <p:cNvSpPr txBox="1"/>
          <p:nvPr/>
        </p:nvSpPr>
        <p:spPr>
          <a:xfrm>
            <a:off x="567196" y="407707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14</a:t>
            </a:r>
            <a:endParaRPr lang="tr-TR" dirty="0"/>
          </a:p>
        </p:txBody>
      </p:sp>
      <p:sp>
        <p:nvSpPr>
          <p:cNvPr id="25" name="TextBox 24"/>
          <p:cNvSpPr txBox="1"/>
          <p:nvPr/>
        </p:nvSpPr>
        <p:spPr>
          <a:xfrm>
            <a:off x="913140" y="407707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1  1  1  0</a:t>
            </a:r>
            <a:endParaRPr lang="tr-TR" dirty="0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971600" y="329427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43808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</a:t>
            </a:r>
            <a:r>
              <a:rPr lang="tr-TR" baseline="-25000" dirty="0" smtClean="0"/>
              <a:t>1 </a:t>
            </a:r>
            <a:r>
              <a:rPr lang="tr-TR" dirty="0" smtClean="0"/>
              <a:t>x</a:t>
            </a:r>
            <a:r>
              <a:rPr lang="tr-TR" baseline="-25000" dirty="0" smtClean="0"/>
              <a:t>2 </a:t>
            </a:r>
            <a:r>
              <a:rPr lang="tr-TR" dirty="0" smtClean="0"/>
              <a:t>x</a:t>
            </a:r>
            <a:r>
              <a:rPr lang="tr-TR" baseline="-25000" dirty="0" smtClean="0"/>
              <a:t>3 </a:t>
            </a:r>
            <a:r>
              <a:rPr lang="tr-TR" dirty="0" smtClean="0"/>
              <a:t>x</a:t>
            </a:r>
            <a:r>
              <a:rPr lang="tr-TR" baseline="-25000" dirty="0" smtClean="0"/>
              <a:t>4 </a:t>
            </a:r>
            <a:endParaRPr lang="tr-TR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1691680" y="329427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81220" y="235817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1,5</a:t>
            </a:r>
            <a:endParaRPr lang="tr-TR" dirty="0"/>
          </a:p>
        </p:txBody>
      </p:sp>
      <p:sp>
        <p:nvSpPr>
          <p:cNvPr id="30" name="TextBox 29"/>
          <p:cNvSpPr txBox="1"/>
          <p:nvPr/>
        </p:nvSpPr>
        <p:spPr>
          <a:xfrm>
            <a:off x="2870180" y="23581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  -  0  1</a:t>
            </a:r>
            <a:endParaRPr lang="tr-TR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2358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0256" y="32129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75776" y="292494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4,12</a:t>
            </a:r>
            <a:endParaRPr lang="tr-TR" dirty="0"/>
          </a:p>
        </p:txBody>
      </p:sp>
      <p:sp>
        <p:nvSpPr>
          <p:cNvPr id="34" name="TextBox 33"/>
          <p:cNvSpPr txBox="1"/>
          <p:nvPr/>
        </p:nvSpPr>
        <p:spPr>
          <a:xfrm>
            <a:off x="2870180" y="292494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-  1  0  0</a:t>
            </a:r>
            <a:endParaRPr lang="tr-TR" dirty="0"/>
          </a:p>
        </p:txBody>
      </p:sp>
      <p:sp>
        <p:nvSpPr>
          <p:cNvPr id="35" name="TextBox 34"/>
          <p:cNvSpPr txBox="1"/>
          <p:nvPr/>
        </p:nvSpPr>
        <p:spPr>
          <a:xfrm>
            <a:off x="323528" y="26462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3528" y="35010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77633" y="2636912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4,5</a:t>
            </a:r>
            <a:endParaRPr lang="tr-TR" dirty="0"/>
          </a:p>
        </p:txBody>
      </p:sp>
      <p:sp>
        <p:nvSpPr>
          <p:cNvPr id="38" name="TextBox 37"/>
          <p:cNvSpPr txBox="1"/>
          <p:nvPr/>
        </p:nvSpPr>
        <p:spPr>
          <a:xfrm>
            <a:off x="2870180" y="263691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0  1  0  -</a:t>
            </a:r>
            <a:endParaRPr lang="tr-TR" dirty="0"/>
          </a:p>
        </p:txBody>
      </p:sp>
      <p:sp>
        <p:nvSpPr>
          <p:cNvPr id="39" name="TextBox 38"/>
          <p:cNvSpPr txBox="1"/>
          <p:nvPr/>
        </p:nvSpPr>
        <p:spPr>
          <a:xfrm>
            <a:off x="2075776" y="322226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8,12</a:t>
            </a:r>
            <a:endParaRPr lang="tr-TR" dirty="0"/>
          </a:p>
        </p:txBody>
      </p:sp>
      <p:sp>
        <p:nvSpPr>
          <p:cNvPr id="40" name="TextBox 39"/>
          <p:cNvSpPr txBox="1"/>
          <p:nvPr/>
        </p:nvSpPr>
        <p:spPr>
          <a:xfrm>
            <a:off x="2870180" y="32129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  -  0  0</a:t>
            </a:r>
            <a:endParaRPr lang="tr-TR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29249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2123728" y="351030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051720" y="351030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12,14</a:t>
            </a:r>
            <a:endParaRPr lang="tr-TR" dirty="0"/>
          </a:p>
        </p:txBody>
      </p:sp>
      <p:sp>
        <p:nvSpPr>
          <p:cNvPr id="45" name="TextBox 44"/>
          <p:cNvSpPr txBox="1"/>
          <p:nvPr/>
        </p:nvSpPr>
        <p:spPr>
          <a:xfrm>
            <a:off x="2870180" y="35103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1  1  -  0</a:t>
            </a:r>
            <a:endParaRPr lang="tr-TR" dirty="0"/>
          </a:p>
        </p:txBody>
      </p:sp>
      <p:sp>
        <p:nvSpPr>
          <p:cNvPr id="46" name="TextBox 45"/>
          <p:cNvSpPr txBox="1"/>
          <p:nvPr/>
        </p:nvSpPr>
        <p:spPr>
          <a:xfrm>
            <a:off x="323528" y="4077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2915816" y="3294276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4458" y="37824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sym typeface="Symbol"/>
              </a:rPr>
              <a:t>A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88597" y="23528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sym typeface="Symbol"/>
              </a:rPr>
              <a:t>B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94212" y="265018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sym typeface="Symbol"/>
              </a:rPr>
              <a:t>C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94212" y="292507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sym typeface="Symbol"/>
              </a:rPr>
              <a:t>D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94210" y="32055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sym typeface="Symbol"/>
              </a:rPr>
              <a:t>E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9821" y="35141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00B050"/>
                </a:solidFill>
                <a:sym typeface="Symbol"/>
              </a:rPr>
              <a:t>F</a:t>
            </a:r>
            <a:endParaRPr lang="tr-TR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91255" y="4625841"/>
            <a:ext cx="4392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Asal Bileşenlerin Çarpımı:</a:t>
            </a:r>
          </a:p>
          <a:p>
            <a:endParaRPr lang="tr-TR" sz="1600" dirty="0" smtClean="0"/>
          </a:p>
          <a:p>
            <a:r>
              <a:rPr lang="tr-TR" sz="1600" dirty="0" smtClean="0"/>
              <a:t>f(x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4</a:t>
            </a:r>
            <a:r>
              <a:rPr lang="tr-TR" sz="1600" dirty="0" smtClean="0"/>
              <a:t>)=</a:t>
            </a:r>
            <a:r>
              <a:rPr lang="tr-TR" sz="1600" dirty="0" smtClean="0">
                <a:sym typeface="Symbol"/>
              </a:rPr>
              <a:t>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)(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)</a:t>
            </a:r>
          </a:p>
          <a:p>
            <a:r>
              <a:rPr lang="tr-TR" sz="1600" dirty="0" smtClean="0">
                <a:sym typeface="Symbol"/>
              </a:rPr>
              <a:t>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)(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)(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)</a:t>
            </a:r>
          </a:p>
          <a:p>
            <a:r>
              <a:rPr lang="tr-TR" sz="1600" dirty="0" smtClean="0">
                <a:sym typeface="Symbol"/>
              </a:rPr>
              <a:t>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)</a:t>
            </a:r>
            <a:endParaRPr lang="tr-TR" sz="1600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076056" y="2214156"/>
            <a:ext cx="2448272" cy="2088232"/>
            <a:chOff x="5076056" y="2636912"/>
            <a:chExt cx="2448272" cy="2088232"/>
          </a:xfrm>
        </p:grpSpPr>
        <p:sp>
          <p:nvSpPr>
            <p:cNvPr id="57" name="TextBox 56"/>
            <p:cNvSpPr txBox="1"/>
            <p:nvPr/>
          </p:nvSpPr>
          <p:spPr>
            <a:xfrm>
              <a:off x="5364088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24128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4</a:t>
              </a:r>
              <a:endParaRPr lang="tr-TR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2160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8</a:t>
              </a:r>
              <a:endParaRPr lang="tr-TR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57684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71852" y="26369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12</a:t>
              </a:r>
              <a:endParaRPr lang="tr-TR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04248" y="26369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11</a:t>
              </a:r>
              <a:endParaRPr lang="tr-TR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047916" y="26369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14</a:t>
              </a:r>
              <a:endParaRPr lang="tr-TR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76056" y="29249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A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76056" y="32129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B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76056" y="349171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C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76056" y="377974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D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76056" y="406778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E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076056" y="435581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F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4752020" y="368102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148064" y="2924944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148064" y="3212976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148064" y="3501008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148064" y="3789040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5148064" y="4077072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5148064" y="4365104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5148064" y="4653136"/>
              <a:ext cx="2304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463988" y="368102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5040052" y="368102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5904148" y="368102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5328084" y="368102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5616116" y="368102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>
              <a:off x="6192180" y="368102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>
              <a:off x="6480212" y="3681028"/>
              <a:ext cx="19442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6876256" y="250218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07" name="TextBox 106"/>
          <p:cNvSpPr txBox="1"/>
          <p:nvPr/>
        </p:nvSpPr>
        <p:spPr>
          <a:xfrm>
            <a:off x="5395192" y="27809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08" name="TextBox 107"/>
          <p:cNvSpPr txBox="1"/>
          <p:nvPr/>
        </p:nvSpPr>
        <p:spPr>
          <a:xfrm>
            <a:off x="6259288" y="27809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09" name="TextBox 108"/>
          <p:cNvSpPr txBox="1"/>
          <p:nvPr/>
        </p:nvSpPr>
        <p:spPr>
          <a:xfrm>
            <a:off x="5683224" y="3068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10" name="TextBox 109"/>
          <p:cNvSpPr txBox="1"/>
          <p:nvPr/>
        </p:nvSpPr>
        <p:spPr>
          <a:xfrm>
            <a:off x="6259288" y="3068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11" name="TextBox 110"/>
          <p:cNvSpPr txBox="1"/>
          <p:nvPr/>
        </p:nvSpPr>
        <p:spPr>
          <a:xfrm>
            <a:off x="5683224" y="33569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12" name="TextBox 111"/>
          <p:cNvSpPr txBox="1"/>
          <p:nvPr/>
        </p:nvSpPr>
        <p:spPr>
          <a:xfrm>
            <a:off x="6547320" y="335699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13" name="TextBox 112"/>
          <p:cNvSpPr txBox="1"/>
          <p:nvPr/>
        </p:nvSpPr>
        <p:spPr>
          <a:xfrm>
            <a:off x="5971256" y="364502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14" name="TextBox 113"/>
          <p:cNvSpPr txBox="1"/>
          <p:nvPr/>
        </p:nvSpPr>
        <p:spPr>
          <a:xfrm>
            <a:off x="6547320" y="364502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15" name="TextBox 114"/>
          <p:cNvSpPr txBox="1"/>
          <p:nvPr/>
        </p:nvSpPr>
        <p:spPr>
          <a:xfrm>
            <a:off x="6547320" y="393305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16" name="TextBox 115"/>
          <p:cNvSpPr txBox="1"/>
          <p:nvPr/>
        </p:nvSpPr>
        <p:spPr>
          <a:xfrm>
            <a:off x="7164288" y="393305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17" name="Oval 116"/>
          <p:cNvSpPr/>
          <p:nvPr/>
        </p:nvSpPr>
        <p:spPr>
          <a:xfrm>
            <a:off x="5436096" y="2790220"/>
            <a:ext cx="288032" cy="288032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TextBox 117"/>
          <p:cNvSpPr txBox="1"/>
          <p:nvPr/>
        </p:nvSpPr>
        <p:spPr>
          <a:xfrm>
            <a:off x="7406098" y="27902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TAB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004048" y="2934236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4463988" y="3258272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5328084" y="3258272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6012160" y="3654316"/>
            <a:ext cx="288032" cy="288032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TextBox 126"/>
          <p:cNvSpPr txBox="1"/>
          <p:nvPr/>
        </p:nvSpPr>
        <p:spPr>
          <a:xfrm>
            <a:off x="7380312" y="36450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TAB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5004048" y="3798332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5040052" y="3258272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5616116" y="3258272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876256" y="2502188"/>
            <a:ext cx="288032" cy="288032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TextBox 131"/>
          <p:cNvSpPr txBox="1"/>
          <p:nvPr/>
        </p:nvSpPr>
        <p:spPr>
          <a:xfrm>
            <a:off x="7380312" y="250218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TAB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5004048" y="2646204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rot="5400000">
            <a:off x="5904148" y="3258272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164288" y="3942348"/>
            <a:ext cx="288032" cy="288032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" name="TextBox 135"/>
          <p:cNvSpPr txBox="1"/>
          <p:nvPr/>
        </p:nvSpPr>
        <p:spPr>
          <a:xfrm>
            <a:off x="7380312" y="39330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TAB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 rot="5400000">
            <a:off x="6192180" y="3258272"/>
            <a:ext cx="22322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04048" y="4086364"/>
            <a:ext cx="25202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16016" y="4625841"/>
            <a:ext cx="4392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Minimal ifade: </a:t>
            </a:r>
          </a:p>
          <a:p>
            <a:endParaRPr lang="tr-TR" sz="1600" dirty="0" smtClean="0"/>
          </a:p>
          <a:p>
            <a:r>
              <a:rPr lang="tr-TR" sz="1600" dirty="0" smtClean="0"/>
              <a:t>f(x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4</a:t>
            </a:r>
            <a:r>
              <a:rPr lang="tr-TR" sz="1600" dirty="0" smtClean="0"/>
              <a:t>)=</a:t>
            </a:r>
            <a:r>
              <a:rPr lang="tr-TR" sz="1600" dirty="0" smtClean="0">
                <a:sym typeface="Symbol"/>
              </a:rPr>
              <a:t>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)(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)</a:t>
            </a:r>
          </a:p>
          <a:p>
            <a:r>
              <a:rPr lang="tr-TR" sz="1600" dirty="0" smtClean="0">
                <a:sym typeface="Symbol"/>
              </a:rPr>
              <a:t>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)(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)</a:t>
            </a:r>
          </a:p>
          <a:p>
            <a:r>
              <a:rPr lang="tr-TR" sz="1600" dirty="0" smtClean="0">
                <a:sym typeface="Symbol"/>
              </a:rPr>
              <a:t>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) veya (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)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0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0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20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20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0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2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2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2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12" grpId="0" build="allAtOnce"/>
      <p:bldP spid="13" grpId="0" build="allAtOnce"/>
      <p:bldP spid="9" grpId="0" build="allAtOnce"/>
      <p:bldP spid="10" grpId="0" build="allAtOnce"/>
      <p:bldP spid="11" grpId="0" build="allAtOnce"/>
      <p:bldP spid="14" grpId="0" build="allAtOnce"/>
      <p:bldP spid="17" grpId="0" build="allAtOnce"/>
      <p:bldP spid="18" grpId="0" build="allAtOnce"/>
      <p:bldP spid="19" grpId="0" build="allAtOnce"/>
      <p:bldP spid="20" grpId="0" build="allAtOnce"/>
      <p:bldP spid="22" grpId="0" build="allAtOnce"/>
      <p:bldP spid="23" grpId="0" build="allAtOnce"/>
      <p:bldP spid="24" grpId="0" build="allAtOnce"/>
      <p:bldP spid="25" grpId="0" build="allAtOnce"/>
      <p:bldP spid="27" grpId="0" build="allAtOnce"/>
      <p:bldP spid="29" grpId="0" build="allAtOnce"/>
      <p:bldP spid="30" grpId="0" build="allAtOnce"/>
      <p:bldP spid="31" grpId="0" build="allAtOnce"/>
      <p:bldP spid="32" grpId="0" build="allAtOnce"/>
      <p:bldP spid="33" grpId="0" build="allAtOnce"/>
      <p:bldP spid="34" grpId="0" build="allAtOnce"/>
      <p:bldP spid="35" grpId="0" build="allAtOnce"/>
      <p:bldP spid="36" grpId="0" build="allAtOnce"/>
      <p:bldP spid="37" grpId="0" build="allAtOnce"/>
      <p:bldP spid="38" grpId="0" build="allAtOnce"/>
      <p:bldP spid="39" grpId="0" build="allAtOnce"/>
      <p:bldP spid="40" grpId="0" build="allAtOnce"/>
      <p:bldP spid="41" grpId="0" build="allAtOnce"/>
      <p:bldP spid="44" grpId="0" build="allAtOnce"/>
      <p:bldP spid="45" grpId="0" build="allAtOnce"/>
      <p:bldP spid="46" grpId="0" build="allAtOnce"/>
      <p:bldP spid="58" grpId="0" build="allAtOnce"/>
      <p:bldP spid="59" grpId="0" build="allAtOnce"/>
      <p:bldP spid="60" grpId="0" build="allAtOnce"/>
      <p:bldP spid="61" grpId="0" build="allAtOnce"/>
      <p:bldP spid="62" grpId="0" build="allAtOnce"/>
      <p:bldP spid="63" grpId="0" build="allAtOnce"/>
      <p:bldP spid="65" grpId="0" build="allAtOnce"/>
      <p:bldP spid="106" grpId="0" build="allAtOnce"/>
      <p:bldP spid="107" grpId="0" build="allAtOnce"/>
      <p:bldP spid="108" grpId="0" build="allAtOnce"/>
      <p:bldP spid="109" grpId="0" build="allAtOnce"/>
      <p:bldP spid="110" grpId="0" build="allAtOnce"/>
      <p:bldP spid="111" grpId="0" build="allAtOnce"/>
      <p:bldP spid="112" grpId="0" build="allAtOnce"/>
      <p:bldP spid="113" grpId="0" build="allAtOnce"/>
      <p:bldP spid="114" grpId="0" build="allAtOnce"/>
      <p:bldP spid="115" grpId="0" build="allAtOnce"/>
      <p:bldP spid="116" grpId="0" build="allAtOnce"/>
      <p:bldP spid="117" grpId="0" animBg="1"/>
      <p:bldP spid="118" grpId="0" build="allAtOnce"/>
      <p:bldP spid="126" grpId="0" animBg="1"/>
      <p:bldP spid="127" grpId="0" build="allAtOnce"/>
      <p:bldP spid="131" grpId="0" animBg="1"/>
      <p:bldP spid="132" grpId="0" build="allAtOnce"/>
      <p:bldP spid="135" grpId="0" animBg="1"/>
      <p:bldP spid="136" grpId="0" build="allAtOnce"/>
      <p:bldP spid="139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>
            <a:normAutofit lnSpcReduction="10000"/>
          </a:bodyPr>
          <a:lstStyle/>
          <a:p>
            <a:r>
              <a:rPr lang="en-US" sz="2200" dirty="0" err="1" smtClean="0">
                <a:cs typeface="Times New Roman" pitchFamily="18" charset="0"/>
              </a:rPr>
              <a:t>Bazen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bir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doğruluk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tablosunda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aşağıdaki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durumlardan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birine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sahip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girişler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bulunur</a:t>
            </a:r>
            <a:r>
              <a:rPr lang="en-US" sz="2200" dirty="0" smtClean="0"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err="1" smtClean="0">
                <a:cs typeface="Times New Roman" pitchFamily="18" charset="0"/>
              </a:rPr>
              <a:t>Karşılık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gelen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çarpım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terimini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oluşturacak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giriş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asla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gelmeyecektir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 smtClean="0">
              <a:cs typeface="Times New Roman" pitchFamily="18" charset="0"/>
            </a:endParaRPr>
          </a:p>
          <a:p>
            <a:pPr lvl="1"/>
            <a:r>
              <a:rPr lang="en-US" sz="2000" dirty="0" err="1" smtClean="0">
                <a:cs typeface="Times New Roman" pitchFamily="18" charset="0"/>
              </a:rPr>
              <a:t>Çarpım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teriminin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oluşturduğu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çıkış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asla</a:t>
            </a:r>
            <a:r>
              <a:rPr lang="en-US" sz="2000" dirty="0" smtClean="0">
                <a:cs typeface="Times New Roman" pitchFamily="18" charset="0"/>
              </a:rPr>
              <a:t> </a:t>
            </a:r>
            <a:r>
              <a:rPr lang="en-US" sz="2000" dirty="0" err="1" smtClean="0">
                <a:cs typeface="Times New Roman" pitchFamily="18" charset="0"/>
              </a:rPr>
              <a:t>kullanılmayacaktır</a:t>
            </a:r>
            <a:r>
              <a:rPr lang="en-US" sz="2000" dirty="0" smtClean="0">
                <a:cs typeface="Times New Roman" pitchFamily="18" charset="0"/>
              </a:rPr>
              <a:t>.</a:t>
            </a:r>
            <a:endParaRPr lang="en-US" sz="2000" dirty="0" smtClean="0">
              <a:cs typeface="Times New Roman" pitchFamily="18" charset="0"/>
            </a:endParaRPr>
          </a:p>
          <a:p>
            <a:r>
              <a:rPr lang="en-US" sz="2200" dirty="0" smtClean="0">
                <a:cs typeface="Times New Roman" pitchFamily="18" charset="0"/>
              </a:rPr>
              <a:t>Bu </a:t>
            </a:r>
            <a:r>
              <a:rPr lang="en-US" sz="2200" dirty="0" err="1" smtClean="0">
                <a:cs typeface="Times New Roman" pitchFamily="18" charset="0"/>
              </a:rPr>
              <a:t>durumlarda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çıkış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değerini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tanımlamak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gerekmez</a:t>
            </a:r>
            <a:r>
              <a:rPr lang="en-US" sz="2200" dirty="0" smtClean="0">
                <a:cs typeface="Times New Roman" pitchFamily="18" charset="0"/>
              </a:rPr>
              <a:t>.</a:t>
            </a:r>
          </a:p>
          <a:p>
            <a:r>
              <a:rPr lang="en-US" sz="2200" dirty="0" err="1" smtClean="0">
                <a:cs typeface="Times New Roman" pitchFamily="18" charset="0"/>
              </a:rPr>
              <a:t>Bunun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yerine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çıkış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değer</a:t>
            </a:r>
            <a:r>
              <a:rPr lang="en-US" sz="2200" dirty="0" err="1" smtClean="0">
                <a:cs typeface="Times New Roman" pitchFamily="18" charset="0"/>
              </a:rPr>
              <a:t>i</a:t>
            </a:r>
            <a:r>
              <a:rPr lang="en-US" sz="2200" dirty="0" smtClean="0">
                <a:cs typeface="Times New Roman" pitchFamily="18" charset="0"/>
              </a:rPr>
              <a:t> “</a:t>
            </a:r>
            <a:r>
              <a:rPr lang="en-US" sz="2200" dirty="0" err="1" smtClean="0">
                <a:cs typeface="Times New Roman" pitchFamily="18" charset="0"/>
              </a:rPr>
              <a:t>keyfi</a:t>
            </a:r>
            <a:r>
              <a:rPr lang="en-US" sz="2200" dirty="0" smtClean="0">
                <a:cs typeface="Times New Roman" pitchFamily="18" charset="0"/>
              </a:rPr>
              <a:t>” </a:t>
            </a:r>
            <a:r>
              <a:rPr lang="en-US" sz="2200" dirty="0" err="1" smtClean="0">
                <a:cs typeface="Times New Roman" pitchFamily="18" charset="0"/>
              </a:rPr>
              <a:t>olarak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tanımlanır</a:t>
            </a:r>
            <a:r>
              <a:rPr lang="en-US" sz="2200" dirty="0" smtClean="0">
                <a:cs typeface="Times New Roman" pitchFamily="18" charset="0"/>
              </a:rPr>
              <a:t>.</a:t>
            </a:r>
            <a:endParaRPr lang="en-US" sz="2200" dirty="0" smtClean="0">
              <a:cs typeface="Times New Roman" pitchFamily="18" charset="0"/>
            </a:endParaRPr>
          </a:p>
          <a:p>
            <a:r>
              <a:rPr lang="en-US" sz="2200" dirty="0" err="1" smtClean="0">
                <a:cs typeface="Times New Roman" pitchFamily="18" charset="0"/>
              </a:rPr>
              <a:t>İndirgeme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sırasında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diyagrama</a:t>
            </a:r>
            <a:r>
              <a:rPr lang="en-US" sz="2200" dirty="0" smtClean="0">
                <a:cs typeface="Times New Roman" pitchFamily="18" charset="0"/>
              </a:rPr>
              <a:t> “</a:t>
            </a:r>
            <a:r>
              <a:rPr lang="en-US" sz="2200" dirty="0" err="1" smtClean="0">
                <a:cs typeface="Times New Roman" pitchFamily="18" charset="0"/>
              </a:rPr>
              <a:t>k</a:t>
            </a:r>
            <a:r>
              <a:rPr lang="en-US" sz="2200" dirty="0" smtClean="0">
                <a:cs typeface="Times New Roman" pitchFamily="18" charset="0"/>
              </a:rPr>
              <a:t>” </a:t>
            </a:r>
            <a:r>
              <a:rPr lang="en-US" sz="2200" dirty="0" err="1" smtClean="0">
                <a:cs typeface="Times New Roman" pitchFamily="18" charset="0"/>
              </a:rPr>
              <a:t>veya</a:t>
            </a:r>
            <a:r>
              <a:rPr lang="en-US" sz="2200" dirty="0" smtClean="0">
                <a:cs typeface="Times New Roman" pitchFamily="18" charset="0"/>
              </a:rPr>
              <a:t> “</a:t>
            </a:r>
            <a:r>
              <a:rPr lang="en-US" sz="2200" dirty="0" err="1" smtClean="0">
                <a:cs typeface="Times New Roman" pitchFamily="18" charset="0"/>
              </a:rPr>
              <a:t>x</a:t>
            </a:r>
            <a:r>
              <a:rPr lang="en-US" sz="2200" dirty="0" smtClean="0">
                <a:cs typeface="Times New Roman" pitchFamily="18" charset="0"/>
              </a:rPr>
              <a:t>” </a:t>
            </a:r>
            <a:r>
              <a:rPr lang="en-US" sz="2200" dirty="0" err="1" smtClean="0">
                <a:cs typeface="Times New Roman" pitchFamily="18" charset="0"/>
              </a:rPr>
              <a:t>koymak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devreyi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küçültebilir</a:t>
            </a:r>
            <a:r>
              <a:rPr lang="en-US" sz="2200" dirty="0" smtClean="0">
                <a:cs typeface="Times New Roman" pitchFamily="18" charset="0"/>
              </a:rPr>
              <a:t>.</a:t>
            </a:r>
          </a:p>
          <a:p>
            <a:r>
              <a:rPr lang="en-US" sz="2200" dirty="0" err="1" smtClean="0">
                <a:cs typeface="Times New Roman" pitchFamily="18" charset="0"/>
              </a:rPr>
              <a:t>Örnek</a:t>
            </a:r>
            <a:r>
              <a:rPr lang="en-US" sz="2200" dirty="0" smtClean="0">
                <a:cs typeface="Times New Roman" pitchFamily="18" charset="0"/>
              </a:rPr>
              <a:t>: BCD </a:t>
            </a:r>
            <a:r>
              <a:rPr lang="en-US" sz="2200" dirty="0" err="1" smtClean="0">
                <a:cs typeface="Times New Roman" pitchFamily="18" charset="0"/>
              </a:rPr>
              <a:t>kodlanmış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sayıların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bir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basamağını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toplayacak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bir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devre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tasarlansın</a:t>
            </a:r>
            <a:r>
              <a:rPr lang="en-US" sz="2200" dirty="0" smtClean="0">
                <a:cs typeface="Times New Roman" pitchFamily="18" charset="0"/>
              </a:rPr>
              <a:t>. </a:t>
            </a:r>
            <a:r>
              <a:rPr lang="en-US" sz="2200" dirty="0" err="1" smtClean="0">
                <a:cs typeface="Times New Roman" pitchFamily="18" charset="0"/>
              </a:rPr>
              <a:t>Sadece</a:t>
            </a:r>
            <a:r>
              <a:rPr lang="en-US" sz="2200" dirty="0" smtClean="0">
                <a:cs typeface="Times New Roman" pitchFamily="18" charset="0"/>
              </a:rPr>
              <a:t> 0 </a:t>
            </a:r>
            <a:r>
              <a:rPr lang="en-US" sz="2200" dirty="0" err="1" smtClean="0">
                <a:cs typeface="Times New Roman" pitchFamily="18" charset="0"/>
              </a:rPr>
              <a:t>dan</a:t>
            </a:r>
            <a:r>
              <a:rPr lang="en-US" sz="2200" dirty="0" smtClean="0">
                <a:cs typeface="Times New Roman" pitchFamily="18" charset="0"/>
              </a:rPr>
              <a:t> 9’a </a:t>
            </a:r>
            <a:r>
              <a:rPr lang="en-US" sz="2200" dirty="0" err="1" smtClean="0">
                <a:cs typeface="Times New Roman" pitchFamily="18" charset="0"/>
              </a:rPr>
              <a:t>kadar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olan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sayıların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kodları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kullanılacaktır</a:t>
            </a:r>
            <a:r>
              <a:rPr lang="en-US" sz="2200" dirty="0" smtClean="0">
                <a:cs typeface="Times New Roman" pitchFamily="18" charset="0"/>
              </a:rPr>
              <a:t>. </a:t>
            </a:r>
            <a:r>
              <a:rPr lang="en-US" sz="2200" dirty="0" err="1" smtClean="0">
                <a:cs typeface="Times New Roman" pitchFamily="18" charset="0"/>
              </a:rPr>
              <a:t>Geriye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kalan</a:t>
            </a:r>
            <a:r>
              <a:rPr lang="en-US" sz="2200" dirty="0" smtClean="0">
                <a:cs typeface="Times New Roman" pitchFamily="18" charset="0"/>
              </a:rPr>
              <a:t> 1010 </a:t>
            </a:r>
            <a:r>
              <a:rPr lang="en-US" sz="2200" dirty="0" err="1" smtClean="0">
                <a:cs typeface="Times New Roman" pitchFamily="18" charset="0"/>
              </a:rPr>
              <a:t>dan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>
                <a:cs typeface="Times New Roman" pitchFamily="18" charset="0"/>
              </a:rPr>
              <a:t>1111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olan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kodlar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asla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ortaya</a:t>
            </a:r>
            <a:r>
              <a:rPr lang="en-US" sz="2200" dirty="0" smtClean="0">
                <a:cs typeface="Times New Roman" pitchFamily="18" charset="0"/>
              </a:rPr>
              <a:t> </a:t>
            </a:r>
            <a:r>
              <a:rPr lang="en-US" sz="2200" dirty="0" err="1" smtClean="0">
                <a:cs typeface="Times New Roman" pitchFamily="18" charset="0"/>
              </a:rPr>
              <a:t>çıkmayacaktır</a:t>
            </a:r>
            <a:r>
              <a:rPr lang="en-US" sz="2200" dirty="0" smtClean="0">
                <a:cs typeface="Times New Roman" pitchFamily="18" charset="0"/>
              </a:rPr>
              <a:t>.</a:t>
            </a:r>
          </a:p>
          <a:p>
            <a:endParaRPr lang="en-US" sz="2200" dirty="0">
              <a:cs typeface="Times New Roman" pitchFamily="18" charset="0"/>
            </a:endParaRPr>
          </a:p>
          <a:p>
            <a:endParaRPr lang="en-US" sz="22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58D3-2ABB-46A8-85E9-9FBB731E4637}" type="slidenum">
              <a:rPr lang="tr-TR"/>
              <a:pPr/>
              <a:t>14</a:t>
            </a:fld>
            <a:endParaRPr lang="tr-TR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  <a:noFill/>
          <a:ln/>
        </p:spPr>
        <p:txBody>
          <a:bodyPr>
            <a:normAutofit/>
          </a:bodyPr>
          <a:lstStyle/>
          <a:p>
            <a:r>
              <a:rPr lang="en-US" dirty="0" err="1" smtClean="0"/>
              <a:t>Keyfi</a:t>
            </a:r>
            <a:r>
              <a:rPr lang="en-US" dirty="0" smtClean="0"/>
              <a:t> </a:t>
            </a:r>
            <a:r>
              <a:rPr lang="en-US" dirty="0" err="1" smtClean="0"/>
              <a:t>Değerler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19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f(x</a:t>
            </a:r>
            <a:r>
              <a:rPr lang="tr-TR" baseline="-25000" dirty="0" smtClean="0"/>
              <a:t>1</a:t>
            </a:r>
            <a:r>
              <a:rPr lang="tr-TR" dirty="0" smtClean="0"/>
              <a:t>,x</a:t>
            </a:r>
            <a:r>
              <a:rPr lang="tr-TR" baseline="-25000" dirty="0" smtClean="0"/>
              <a:t>2</a:t>
            </a:r>
            <a:r>
              <a:rPr lang="tr-TR" dirty="0" smtClean="0"/>
              <a:t>,x</a:t>
            </a:r>
            <a:r>
              <a:rPr lang="tr-TR" baseline="-25000" dirty="0" smtClean="0"/>
              <a:t>3</a:t>
            </a:r>
            <a:r>
              <a:rPr lang="tr-TR" dirty="0" smtClean="0"/>
              <a:t>)=</a:t>
            </a:r>
            <a:r>
              <a:rPr lang="tr-TR" dirty="0" smtClean="0">
                <a:sym typeface="Symbol"/>
              </a:rPr>
              <a:t></a:t>
            </a:r>
            <a:r>
              <a:rPr lang="tr-TR" baseline="-25000" dirty="0" smtClean="0">
                <a:sym typeface="Symbol"/>
              </a:rPr>
              <a:t>m</a:t>
            </a:r>
            <a:r>
              <a:rPr lang="tr-TR" dirty="0" smtClean="0">
                <a:sym typeface="Symbol"/>
              </a:rPr>
              <a:t>(0,1,5)+k</a:t>
            </a:r>
            <a:r>
              <a:rPr lang="tr-TR" baseline="-25000" dirty="0" smtClean="0">
                <a:sym typeface="Symbol"/>
              </a:rPr>
              <a:t>m</a:t>
            </a:r>
            <a:r>
              <a:rPr lang="tr-TR" dirty="0" smtClean="0">
                <a:sym typeface="Symbol"/>
              </a:rPr>
              <a:t>(2,6)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Quine-McCluskey</a:t>
            </a:r>
            <a:r>
              <a:rPr lang="tr-TR" sz="3200" dirty="0" smtClean="0"/>
              <a:t> Yöntemi Keyfi Değerli Bir </a:t>
            </a:r>
            <a:r>
              <a:rPr lang="tr-TR" sz="3200" dirty="0" err="1" smtClean="0"/>
              <a:t>Boole</a:t>
            </a:r>
            <a:r>
              <a:rPr lang="tr-TR" sz="3200" dirty="0" smtClean="0"/>
              <a:t> Fonksiyonunun İndirgenmesi</a:t>
            </a:r>
            <a:endParaRPr lang="tr-TR" sz="3200" dirty="0"/>
          </a:p>
        </p:txBody>
      </p:sp>
      <p:sp>
        <p:nvSpPr>
          <p:cNvPr id="65" name="TextBox 64"/>
          <p:cNvSpPr txBox="1"/>
          <p:nvPr/>
        </p:nvSpPr>
        <p:spPr>
          <a:xfrm>
            <a:off x="391255" y="3977769"/>
            <a:ext cx="3919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Asal Bileşenlerin Toplamı</a:t>
            </a:r>
          </a:p>
          <a:p>
            <a:endParaRPr lang="tr-TR" sz="1600" dirty="0" smtClean="0"/>
          </a:p>
          <a:p>
            <a:r>
              <a:rPr lang="tr-TR" sz="1600" dirty="0" smtClean="0"/>
              <a:t>f(x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)=x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</a:t>
            </a:r>
            <a:endParaRPr lang="tr-TR" sz="1600" dirty="0"/>
          </a:p>
        </p:txBody>
      </p:sp>
      <p:grpSp>
        <p:nvGrpSpPr>
          <p:cNvPr id="4" name="Group 104"/>
          <p:cNvGrpSpPr/>
          <p:nvPr/>
        </p:nvGrpSpPr>
        <p:grpSpPr>
          <a:xfrm>
            <a:off x="5076056" y="2214156"/>
            <a:ext cx="1266644" cy="1224136"/>
            <a:chOff x="5076056" y="2636912"/>
            <a:chExt cx="1266644" cy="1224136"/>
          </a:xfrm>
        </p:grpSpPr>
        <p:sp>
          <p:nvSpPr>
            <p:cNvPr id="57" name="TextBox 56"/>
            <p:cNvSpPr txBox="1"/>
            <p:nvPr/>
          </p:nvSpPr>
          <p:spPr>
            <a:xfrm>
              <a:off x="5364088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tr-TR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24128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2160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76056" y="292494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A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76056" y="321297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B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076056" y="349171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C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5400000">
              <a:off x="5188714" y="3244334"/>
              <a:ext cx="1070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5148064" y="2915652"/>
              <a:ext cx="1152128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148064" y="3203684"/>
              <a:ext cx="1152128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5148064" y="3491716"/>
              <a:ext cx="1152128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5148064" y="3779748"/>
              <a:ext cx="1152128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4900682" y="3244334"/>
              <a:ext cx="1070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5476746" y="3244334"/>
              <a:ext cx="1070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>
              <a:off x="5764778" y="3244334"/>
              <a:ext cx="1070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5395192" y="27809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09" name="TextBox 108"/>
          <p:cNvSpPr txBox="1"/>
          <p:nvPr/>
        </p:nvSpPr>
        <p:spPr>
          <a:xfrm>
            <a:off x="5683224" y="3068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39" name="TextBox 138"/>
          <p:cNvSpPr txBox="1"/>
          <p:nvPr/>
        </p:nvSpPr>
        <p:spPr>
          <a:xfrm>
            <a:off x="4716016" y="3977769"/>
            <a:ext cx="3651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Minimal ifade: </a:t>
            </a:r>
          </a:p>
          <a:p>
            <a:endParaRPr lang="tr-TR" sz="1600" dirty="0" smtClean="0"/>
          </a:p>
          <a:p>
            <a:r>
              <a:rPr lang="tr-TR" sz="1600" dirty="0" smtClean="0"/>
              <a:t>f(x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)=x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+x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>
                <a:sym typeface="Symbol"/>
              </a:rPr>
              <a:t> veya 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</a:t>
            </a:r>
            <a:endParaRPr lang="tr-TR" sz="1600" dirty="0"/>
          </a:p>
        </p:txBody>
      </p:sp>
      <p:grpSp>
        <p:nvGrpSpPr>
          <p:cNvPr id="157" name="Group 156"/>
          <p:cNvGrpSpPr/>
          <p:nvPr/>
        </p:nvGrpSpPr>
        <p:grpSpPr>
          <a:xfrm>
            <a:off x="421000" y="2060848"/>
            <a:ext cx="3070880" cy="1809492"/>
            <a:chOff x="421000" y="2060848"/>
            <a:chExt cx="3070880" cy="1809492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148154" y="2965594"/>
              <a:ext cx="16468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683568" y="2348880"/>
              <a:ext cx="2376264" cy="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99592" y="2060848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x</a:t>
              </a:r>
              <a:r>
                <a:rPr lang="tr-TR" baseline="-25000" dirty="0" smtClean="0"/>
                <a:t>1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2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3 </a:t>
              </a:r>
              <a:endParaRPr lang="tr-TR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8331" y="2358172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0  0  0</a:t>
              </a:r>
              <a:endParaRPr lang="tr-T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3068" y="23581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</a:t>
              </a:r>
              <a:endParaRPr lang="tr-TR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3068" y="263691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3140" y="2636912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0  0  1</a:t>
              </a:r>
              <a:endParaRPr lang="tr-T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3068" y="292494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3140" y="2924944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0  1  0</a:t>
              </a:r>
              <a:endParaRPr lang="tr-T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3068" y="3212976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13140" y="3212976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1  0  1</a:t>
              </a:r>
              <a:endParaRPr lang="tr-TR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3068" y="350100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</a:t>
              </a:r>
              <a:endParaRPr lang="tr-T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3140" y="3501008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1  1  0</a:t>
              </a:r>
              <a:endParaRPr lang="tr-TR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3728" y="2060848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smtClean="0"/>
                <a:t>x</a:t>
              </a:r>
              <a:r>
                <a:rPr lang="tr-TR" baseline="-25000" dirty="0" smtClean="0"/>
                <a:t>1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2 </a:t>
              </a:r>
              <a:r>
                <a:rPr lang="tr-TR" dirty="0" smtClean="0"/>
                <a:t>x</a:t>
              </a:r>
              <a:r>
                <a:rPr lang="tr-TR" baseline="-25000" dirty="0" smtClean="0"/>
                <a:t>3</a:t>
              </a:r>
              <a:endParaRPr lang="tr-TR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1480302" y="2857582"/>
              <a:ext cx="14308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763688" y="2358172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0,1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23728" y="235817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0  -</a:t>
              </a:r>
              <a:endParaRPr lang="tr-TR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4272" y="23581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1000" y="321297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63688" y="292494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1,5</a:t>
              </a:r>
              <a:endParaRPr lang="tr-T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23728" y="292494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  0  1</a:t>
              </a:r>
              <a:endParaRPr lang="tr-TR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44272" y="26462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4272" y="35010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63688" y="2636912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0,2</a:t>
              </a:r>
              <a:endParaRPr lang="tr-T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23728" y="263691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-  0</a:t>
              </a:r>
              <a:endParaRPr lang="tr-T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63688" y="322226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2,6</a:t>
              </a:r>
              <a:endParaRPr lang="tr-TR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23728" y="321297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  1  0</a:t>
              </a:r>
              <a:endParaRPr lang="tr-TR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4272" y="29249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2344398" y="2857582"/>
              <a:ext cx="143086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987824" y="235287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A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993439" y="265018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B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993439" y="2925071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C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993437" y="3205563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D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cxnSp>
          <p:nvCxnSpPr>
            <p:cNvPr id="119" name="Straight Connector 118"/>
            <p:cNvCxnSpPr/>
            <p:nvPr/>
          </p:nvCxnSpPr>
          <p:spPr>
            <a:xfrm>
              <a:off x="755576" y="2636912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>
              <a:off x="1012250" y="2965594"/>
              <a:ext cx="16468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195736" y="2924944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55576" y="3212976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55576" y="3789040"/>
              <a:ext cx="10801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2195736" y="3573016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5395192" y="24928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69" name="TextBox 168"/>
          <p:cNvSpPr txBox="1"/>
          <p:nvPr/>
        </p:nvSpPr>
        <p:spPr>
          <a:xfrm>
            <a:off x="5755232" y="248360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70" name="TextBox 169"/>
          <p:cNvSpPr txBox="1"/>
          <p:nvPr/>
        </p:nvSpPr>
        <p:spPr>
          <a:xfrm>
            <a:off x="6012160" y="3068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ym typeface="Symbol"/>
              </a:rPr>
              <a:t>X</a:t>
            </a:r>
            <a:endParaRPr lang="tr-TR" dirty="0"/>
          </a:p>
        </p:txBody>
      </p:sp>
      <p:sp>
        <p:nvSpPr>
          <p:cNvPr id="177" name="Oval 176"/>
          <p:cNvSpPr/>
          <p:nvPr/>
        </p:nvSpPr>
        <p:spPr>
          <a:xfrm>
            <a:off x="6012160" y="3068960"/>
            <a:ext cx="288032" cy="288032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TextBox 177"/>
          <p:cNvSpPr txBox="1"/>
          <p:nvPr/>
        </p:nvSpPr>
        <p:spPr>
          <a:xfrm>
            <a:off x="6315266" y="306896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TAB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5004048" y="3212976"/>
            <a:ext cx="1368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rot="5400000">
            <a:off x="5220072" y="2852936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rot="5400000">
            <a:off x="5508104" y="2852936"/>
            <a:ext cx="12961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57200" y="5181600"/>
            <a:ext cx="7915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Keyfilerden</a:t>
            </a:r>
            <a:r>
              <a:rPr lang="en-US" dirty="0" smtClean="0"/>
              <a:t> </a:t>
            </a:r>
            <a:r>
              <a:rPr lang="en-US" dirty="0" err="1" smtClean="0"/>
              <a:t>oluşan</a:t>
            </a:r>
            <a:r>
              <a:rPr lang="en-US" dirty="0" smtClean="0"/>
              <a:t> </a:t>
            </a:r>
            <a:r>
              <a:rPr lang="en-US" dirty="0" err="1" smtClean="0"/>
              <a:t>asal</a:t>
            </a:r>
            <a:r>
              <a:rPr lang="en-US" dirty="0" smtClean="0"/>
              <a:t> </a:t>
            </a:r>
            <a:r>
              <a:rPr lang="en-US" dirty="0" err="1" smtClean="0"/>
              <a:t>bileşenleri</a:t>
            </a:r>
            <a:r>
              <a:rPr lang="en-US" dirty="0" smtClean="0"/>
              <a:t> </a:t>
            </a:r>
            <a:r>
              <a:rPr lang="en-US" dirty="0" err="1" smtClean="0"/>
              <a:t>tablonun</a:t>
            </a:r>
            <a:r>
              <a:rPr lang="en-US" dirty="0" smtClean="0"/>
              <a:t> </a:t>
            </a:r>
            <a:r>
              <a:rPr lang="en-US" dirty="0" err="1" smtClean="0"/>
              <a:t>satırlarına</a:t>
            </a:r>
            <a:r>
              <a:rPr lang="en-US" dirty="0" smtClean="0"/>
              <a:t> </a:t>
            </a:r>
            <a:r>
              <a:rPr lang="en-US" dirty="0" err="1" smtClean="0"/>
              <a:t>koyma</a:t>
            </a:r>
            <a:endParaRPr lang="en-US" dirty="0" smtClean="0"/>
          </a:p>
          <a:p>
            <a:r>
              <a:rPr lang="en-US" dirty="0" err="1" smtClean="0"/>
              <a:t>Keyfi</a:t>
            </a:r>
            <a:r>
              <a:rPr lang="en-US" dirty="0" smtClean="0"/>
              <a:t> </a:t>
            </a:r>
            <a:r>
              <a:rPr lang="en-US" dirty="0" err="1" smtClean="0"/>
              <a:t>çarpım</a:t>
            </a:r>
            <a:r>
              <a:rPr lang="en-US" dirty="0" smtClean="0"/>
              <a:t> </a:t>
            </a:r>
            <a:r>
              <a:rPr lang="en-US" dirty="0" err="1" smtClean="0"/>
              <a:t>terimlerini</a:t>
            </a:r>
            <a:r>
              <a:rPr lang="en-US" dirty="0" smtClean="0"/>
              <a:t> </a:t>
            </a:r>
            <a:r>
              <a:rPr lang="en-US" dirty="0" err="1" smtClean="0"/>
              <a:t>tablonun</a:t>
            </a:r>
            <a:r>
              <a:rPr lang="en-US" dirty="0" smtClean="0"/>
              <a:t> </a:t>
            </a:r>
            <a:r>
              <a:rPr lang="en-US" dirty="0" err="1" smtClean="0"/>
              <a:t>sütunlarına</a:t>
            </a:r>
            <a:r>
              <a:rPr lang="en-US" dirty="0" smtClean="0"/>
              <a:t> KOYMA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allAtOnce"/>
      <p:bldP spid="107" grpId="0"/>
      <p:bldP spid="109" grpId="0"/>
      <p:bldP spid="139" grpId="0" build="allAtOnce"/>
      <p:bldP spid="158" grpId="0"/>
      <p:bldP spid="169" grpId="0"/>
      <p:bldP spid="170" grpId="0"/>
      <p:bldP spid="177" grpId="0" animBg="1"/>
      <p:bldP spid="1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26CB-7F7B-44CD-9C3C-AF055BD64D90}" type="slidenum">
              <a:rPr lang="tr-TR"/>
              <a:pPr/>
              <a:t>16</a:t>
            </a:fld>
            <a:endParaRPr lang="tr-TR"/>
          </a:p>
        </p:txBody>
      </p:sp>
      <p:sp>
        <p:nvSpPr>
          <p:cNvPr id="6184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7625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İki değişkenli </a:t>
            </a:r>
            <a:r>
              <a:rPr lang="en-US" sz="4000" dirty="0" smtClean="0"/>
              <a:t>K</a:t>
            </a:r>
            <a:r>
              <a:rPr lang="tr-TR" sz="4000" dirty="0" err="1" smtClean="0"/>
              <a:t>arnaugh</a:t>
            </a:r>
            <a:r>
              <a:rPr lang="tr-TR" sz="4000" dirty="0" smtClean="0"/>
              <a:t> Diyagramı</a:t>
            </a:r>
            <a:endParaRPr lang="en-US" sz="4000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4000"/>
            <a:ext cx="7772400" cy="2743200"/>
          </a:xfrm>
        </p:spPr>
        <p:txBody>
          <a:bodyPr/>
          <a:lstStyle/>
          <a:p>
            <a:r>
              <a:rPr lang="tr-TR" sz="2800" dirty="0" smtClean="0"/>
              <a:t>İki değişken:</a:t>
            </a:r>
            <a:r>
              <a:rPr lang="en-US" sz="2800" dirty="0" smtClean="0"/>
              <a:t> </a:t>
            </a:r>
            <a:r>
              <a:rPr lang="en-US" sz="2800" dirty="0"/>
              <a:t>x </a:t>
            </a:r>
            <a:r>
              <a:rPr lang="tr-TR" sz="2800" dirty="0" smtClean="0"/>
              <a:t>ve</a:t>
            </a:r>
            <a:r>
              <a:rPr lang="en-US" sz="2800" dirty="0" smtClean="0"/>
              <a:t> </a:t>
            </a:r>
            <a:r>
              <a:rPr lang="en-US" sz="2800" dirty="0"/>
              <a:t>y</a:t>
            </a:r>
          </a:p>
          <a:p>
            <a:pPr lvl="1"/>
            <a:r>
              <a:rPr lang="en-US" sz="2400" dirty="0"/>
              <a:t>4 </a:t>
            </a:r>
            <a:r>
              <a:rPr lang="tr-TR" sz="2400" dirty="0" smtClean="0"/>
              <a:t>çarpım terimi</a:t>
            </a:r>
            <a:r>
              <a:rPr lang="en-US" sz="2400" dirty="0" smtClean="0"/>
              <a:t>:</a:t>
            </a:r>
            <a:endParaRPr lang="en-US" sz="2400" dirty="0"/>
          </a:p>
          <a:p>
            <a:pPr lvl="2"/>
            <a:r>
              <a:rPr lang="en-US" sz="2000" dirty="0"/>
              <a:t>m</a:t>
            </a:r>
            <a:r>
              <a:rPr lang="en-US" sz="2000" baseline="-25000" dirty="0"/>
              <a:t>0</a:t>
            </a:r>
            <a:r>
              <a:rPr lang="en-US" sz="2000" dirty="0"/>
              <a:t> = </a:t>
            </a:r>
            <a:r>
              <a:rPr lang="en-US" sz="2000" dirty="0" err="1"/>
              <a:t>x’y</a:t>
            </a:r>
            <a:r>
              <a:rPr lang="en-US" sz="2000" dirty="0"/>
              <a:t>’ 	</a:t>
            </a:r>
            <a:r>
              <a:rPr lang="en-US" sz="2000" dirty="0">
                <a:sym typeface="Wingdings" pitchFamily="2" charset="2"/>
              </a:rPr>
              <a:t> 00</a:t>
            </a:r>
            <a:endParaRPr lang="en-US" sz="2000" dirty="0"/>
          </a:p>
          <a:p>
            <a:pPr lvl="2"/>
            <a:r>
              <a:rPr lang="en-US" sz="2000" dirty="0"/>
              <a:t>m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n-US" sz="2000" dirty="0" err="1"/>
              <a:t>x’y</a:t>
            </a:r>
            <a:r>
              <a:rPr lang="en-US" sz="2000" dirty="0"/>
              <a:t>  	</a:t>
            </a:r>
            <a:r>
              <a:rPr lang="en-US" sz="2000" dirty="0">
                <a:sym typeface="Wingdings" pitchFamily="2" charset="2"/>
              </a:rPr>
              <a:t> 01</a:t>
            </a:r>
            <a:endParaRPr lang="en-US" sz="2000" dirty="0"/>
          </a:p>
          <a:p>
            <a:pPr lvl="2"/>
            <a:r>
              <a:rPr lang="en-US" sz="2000" dirty="0"/>
              <a:t>m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000" dirty="0" err="1"/>
              <a:t>xy</a:t>
            </a:r>
            <a:r>
              <a:rPr lang="en-US" sz="2000" dirty="0"/>
              <a:t>’	</a:t>
            </a:r>
            <a:r>
              <a:rPr lang="en-US" sz="2000" dirty="0">
                <a:sym typeface="Wingdings" pitchFamily="2" charset="2"/>
              </a:rPr>
              <a:t> 10</a:t>
            </a:r>
            <a:endParaRPr lang="en-US" sz="2000" dirty="0"/>
          </a:p>
          <a:p>
            <a:pPr lvl="2"/>
            <a:r>
              <a:rPr lang="en-US" sz="2000" dirty="0"/>
              <a:t>m</a:t>
            </a:r>
            <a:r>
              <a:rPr lang="en-US" sz="2000" baseline="-25000" dirty="0"/>
              <a:t>3</a:t>
            </a:r>
            <a:r>
              <a:rPr lang="en-US" sz="2000" dirty="0"/>
              <a:t> = </a:t>
            </a:r>
            <a:r>
              <a:rPr lang="en-US" sz="2000" dirty="0" err="1"/>
              <a:t>xy</a:t>
            </a:r>
            <a:r>
              <a:rPr lang="en-US" sz="2000" dirty="0"/>
              <a:t> 	</a:t>
            </a:r>
            <a:r>
              <a:rPr lang="en-US" sz="2000" dirty="0">
                <a:sym typeface="Wingdings" pitchFamily="2" charset="2"/>
              </a:rPr>
              <a:t> 11</a:t>
            </a:r>
            <a:endParaRPr lang="en-US" sz="2000" dirty="0"/>
          </a:p>
        </p:txBody>
      </p:sp>
      <p:graphicFrame>
        <p:nvGraphicFramePr>
          <p:cNvPr id="618535" name="Group 39"/>
          <p:cNvGraphicFramePr>
            <a:graphicFrameLocks noGrp="1"/>
          </p:cNvGraphicFramePr>
          <p:nvPr/>
        </p:nvGraphicFramePr>
        <p:xfrm>
          <a:off x="457200" y="4368800"/>
          <a:ext cx="3505200" cy="18542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95" name="Group 67"/>
          <p:cNvGraphicFramePr>
            <a:graphicFrameLocks noGrp="1"/>
          </p:cNvGraphicFramePr>
          <p:nvPr/>
        </p:nvGraphicFramePr>
        <p:xfrm>
          <a:off x="4724400" y="4394200"/>
          <a:ext cx="3505200" cy="1854200"/>
        </p:xfrm>
        <a:graphic>
          <a:graphicData uri="http://schemas.openxmlformats.org/drawingml/2006/table">
            <a:tbl>
              <a:tblPr/>
              <a:tblGrid>
                <a:gridCol w="1066800"/>
                <a:gridCol w="1219200"/>
                <a:gridCol w="12192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x’y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x’y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xy’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</a:t>
            </a:r>
            <a:r>
              <a:rPr lang="tr-TR" dirty="0" err="1" smtClean="0"/>
              <a:t>arnaugh</a:t>
            </a:r>
            <a:r>
              <a:rPr lang="tr-TR" dirty="0" smtClean="0"/>
              <a:t> Diyagramı ile Fonksiyonların Gösterilimi</a:t>
            </a:r>
            <a:endParaRPr lang="en-US" dirty="0"/>
          </a:p>
        </p:txBody>
      </p:sp>
      <p:sp>
        <p:nvSpPr>
          <p:cNvPr id="66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tr-TR" sz="2800" dirty="0" smtClean="0"/>
              <a:t>Örnek</a:t>
            </a:r>
            <a:r>
              <a:rPr lang="en-US" sz="2800" dirty="0" smtClean="0"/>
              <a:t>: </a:t>
            </a:r>
            <a:r>
              <a:rPr lang="en-US" sz="2800" dirty="0"/>
              <a:t>F(</a:t>
            </a:r>
            <a:r>
              <a:rPr lang="en-US" sz="2800" dirty="0" err="1"/>
              <a:t>x,y</a:t>
            </a:r>
            <a:r>
              <a:rPr lang="en-US" sz="2800" dirty="0"/>
              <a:t>) = x</a:t>
            </a:r>
          </a:p>
          <a:p>
            <a:endParaRPr lang="en-US" dirty="0"/>
          </a:p>
          <a:p>
            <a:endParaRPr lang="en-US" sz="2800" dirty="0"/>
          </a:p>
          <a:p>
            <a:pPr>
              <a:spcBef>
                <a:spcPct val="50000"/>
              </a:spcBef>
              <a:buSzPct val="125000"/>
            </a:pPr>
            <a:endParaRPr lang="en-US" sz="2200" dirty="0"/>
          </a:p>
          <a:p>
            <a:pPr>
              <a:spcBef>
                <a:spcPct val="50000"/>
              </a:spcBef>
              <a:buSzPct val="125000"/>
            </a:pPr>
            <a:r>
              <a:rPr lang="tr-TR" sz="2200" dirty="0" smtClean="0"/>
              <a:t>F(x,y) fonksiyonu için 1 içeren iki komşu hücre birleştirilebilir.</a:t>
            </a:r>
            <a:endParaRPr lang="en-US" sz="2200" dirty="0"/>
          </a:p>
          <a:p>
            <a:pPr>
              <a:spcBef>
                <a:spcPct val="50000"/>
              </a:spcBef>
              <a:buSzPct val="125000"/>
            </a:pPr>
            <a:endParaRPr lang="en-US" sz="22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660567" name="Group 87"/>
          <p:cNvGraphicFramePr>
            <a:graphicFrameLocks noGrp="1"/>
          </p:cNvGraphicFramePr>
          <p:nvPr>
            <p:ph sz="half" idx="2"/>
          </p:nvPr>
        </p:nvGraphicFramePr>
        <p:xfrm>
          <a:off x="5334000" y="1752600"/>
          <a:ext cx="2362200" cy="1815275"/>
        </p:xfrm>
        <a:graphic>
          <a:graphicData uri="http://schemas.openxmlformats.org/drawingml/2006/table">
            <a:tbl>
              <a:tblPr/>
              <a:tblGrid>
                <a:gridCol w="719138"/>
                <a:gridCol w="820737"/>
                <a:gridCol w="822325"/>
              </a:tblGrid>
              <a:tr h="8540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B19B61-BE67-4414-B749-7E7C4AD1C16C}" type="slidenum">
              <a:rPr lang="tr-TR"/>
              <a:pPr/>
              <a:t>17</a:t>
            </a:fld>
            <a:endParaRPr lang="tr-TR"/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3743325" y="3109913"/>
            <a:ext cx="36513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6964363" y="3109913"/>
            <a:ext cx="36512" cy="15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auto">
          <a:xfrm>
            <a:off x="5126038" y="3725863"/>
            <a:ext cx="285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552700" y="5324475"/>
            <a:ext cx="3108325" cy="466725"/>
            <a:chOff x="1257" y="2827"/>
            <a:chExt cx="1958" cy="294"/>
          </a:xfrm>
        </p:grpSpPr>
        <p:sp>
          <p:nvSpPr>
            <p:cNvPr id="660515" name="Line 35"/>
            <p:cNvSpPr>
              <a:spLocks noChangeShapeType="1"/>
            </p:cNvSpPr>
            <p:nvPr/>
          </p:nvSpPr>
          <p:spPr bwMode="auto">
            <a:xfrm>
              <a:off x="2274" y="2897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0516" name="Rectangle 36"/>
            <p:cNvSpPr>
              <a:spLocks noChangeArrowheads="1"/>
            </p:cNvSpPr>
            <p:nvPr/>
          </p:nvSpPr>
          <p:spPr bwMode="auto">
            <a:xfrm>
              <a:off x="3103" y="285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17" name="Rectangle 37"/>
            <p:cNvSpPr>
              <a:spLocks noChangeArrowheads="1"/>
            </p:cNvSpPr>
            <p:nvPr/>
          </p:nvSpPr>
          <p:spPr bwMode="auto">
            <a:xfrm>
              <a:off x="2749" y="285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18" name="Rectangle 38"/>
            <p:cNvSpPr>
              <a:spLocks noChangeArrowheads="1"/>
            </p:cNvSpPr>
            <p:nvPr/>
          </p:nvSpPr>
          <p:spPr bwMode="auto">
            <a:xfrm>
              <a:off x="2600" y="285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19" name="Rectangle 39"/>
            <p:cNvSpPr>
              <a:spLocks noChangeArrowheads="1"/>
            </p:cNvSpPr>
            <p:nvPr/>
          </p:nvSpPr>
          <p:spPr bwMode="auto">
            <a:xfrm>
              <a:off x="2274" y="285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0" name="Rectangle 40"/>
            <p:cNvSpPr>
              <a:spLocks noChangeArrowheads="1"/>
            </p:cNvSpPr>
            <p:nvPr/>
          </p:nvSpPr>
          <p:spPr bwMode="auto">
            <a:xfrm>
              <a:off x="2125" y="285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1" name="Rectangle 41"/>
            <p:cNvSpPr>
              <a:spLocks noChangeArrowheads="1"/>
            </p:cNvSpPr>
            <p:nvPr/>
          </p:nvSpPr>
          <p:spPr bwMode="auto">
            <a:xfrm>
              <a:off x="1816" y="285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2" name="Rectangle 42"/>
            <p:cNvSpPr>
              <a:spLocks noChangeArrowheads="1"/>
            </p:cNvSpPr>
            <p:nvPr/>
          </p:nvSpPr>
          <p:spPr bwMode="auto">
            <a:xfrm>
              <a:off x="1689" y="285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3" name="Rectangle 43"/>
            <p:cNvSpPr>
              <a:spLocks noChangeArrowheads="1"/>
            </p:cNvSpPr>
            <p:nvPr/>
          </p:nvSpPr>
          <p:spPr bwMode="auto">
            <a:xfrm>
              <a:off x="1598" y="2852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4" name="Rectangle 44"/>
            <p:cNvSpPr>
              <a:spLocks noChangeArrowheads="1"/>
            </p:cNvSpPr>
            <p:nvPr/>
          </p:nvSpPr>
          <p:spPr bwMode="auto">
            <a:xfrm>
              <a:off x="1480" y="2852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5" name="Rectangle 45"/>
            <p:cNvSpPr>
              <a:spLocks noChangeArrowheads="1"/>
            </p:cNvSpPr>
            <p:nvPr/>
          </p:nvSpPr>
          <p:spPr bwMode="auto">
            <a:xfrm>
              <a:off x="1395" y="2852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6" name="Rectangle 46"/>
            <p:cNvSpPr>
              <a:spLocks noChangeArrowheads="1"/>
            </p:cNvSpPr>
            <p:nvPr/>
          </p:nvSpPr>
          <p:spPr bwMode="auto">
            <a:xfrm>
              <a:off x="1257" y="2852"/>
              <a:ext cx="1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7" name="Rectangle 47"/>
            <p:cNvSpPr>
              <a:spLocks noChangeArrowheads="1"/>
            </p:cNvSpPr>
            <p:nvPr/>
          </p:nvSpPr>
          <p:spPr bwMode="auto">
            <a:xfrm>
              <a:off x="2924" y="282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8" name="Rectangle 48"/>
            <p:cNvSpPr>
              <a:spLocks noChangeArrowheads="1"/>
            </p:cNvSpPr>
            <p:nvPr/>
          </p:nvSpPr>
          <p:spPr bwMode="auto">
            <a:xfrm>
              <a:off x="2433" y="282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0529" name="Rectangle 49"/>
            <p:cNvSpPr>
              <a:spLocks noChangeArrowheads="1"/>
            </p:cNvSpPr>
            <p:nvPr/>
          </p:nvSpPr>
          <p:spPr bwMode="auto">
            <a:xfrm>
              <a:off x="1945" y="2827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32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75088"/>
          </a:xfrm>
          <a:ln/>
        </p:spPr>
        <p:txBody>
          <a:bodyPr/>
          <a:lstStyle/>
          <a:p>
            <a:r>
              <a:rPr lang="tr-TR" sz="2800" dirty="0" smtClean="0"/>
              <a:t>Örnek</a:t>
            </a:r>
            <a:r>
              <a:rPr lang="en-US" sz="2800" dirty="0" smtClean="0"/>
              <a:t>: </a:t>
            </a:r>
            <a:r>
              <a:rPr lang="en-US" sz="2800" dirty="0"/>
              <a:t>G(</a:t>
            </a:r>
            <a:r>
              <a:rPr lang="en-US" sz="2800" dirty="0" err="1"/>
              <a:t>x,y</a:t>
            </a:r>
            <a:r>
              <a:rPr lang="en-US" sz="2800" dirty="0"/>
              <a:t>) = x + y</a:t>
            </a:r>
            <a:endParaRPr lang="en-US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tr-TR" sz="2200" dirty="0" smtClean="0"/>
              <a:t>G(x,y) fonksiyonu için 1 içeren iki çift komşu hücre birleştirilebilir.</a:t>
            </a:r>
            <a:endParaRPr lang="en-US" sz="2800" dirty="0"/>
          </a:p>
          <a:p>
            <a:pPr>
              <a:spcBef>
                <a:spcPct val="50000"/>
              </a:spcBef>
              <a:buClrTx/>
              <a:buFontTx/>
              <a:buChar char="•"/>
            </a:pPr>
            <a:endParaRPr lang="en-US" sz="2200" dirty="0"/>
          </a:p>
          <a:p>
            <a:endParaRPr lang="en-US" sz="2800" dirty="0"/>
          </a:p>
        </p:txBody>
      </p:sp>
      <p:sp>
        <p:nvSpPr>
          <p:cNvPr id="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8D5C4-25CA-46CC-A4AD-E2912FD86410}" type="slidenum">
              <a:rPr lang="tr-TR"/>
              <a:pPr/>
              <a:t>18</a:t>
            </a:fld>
            <a:endParaRPr lang="tr-TR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457200"/>
            <a:ext cx="8428037" cy="10207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</a:t>
            </a:r>
            <a:r>
              <a:rPr lang="tr-TR" dirty="0" err="1" smtClean="0"/>
              <a:t>arnaugh</a:t>
            </a:r>
            <a:r>
              <a:rPr lang="tr-TR" dirty="0" smtClean="0"/>
              <a:t> Diyagramı ile Fonksiyonların Gösterilimi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43550" y="1811338"/>
            <a:ext cx="2641600" cy="1781175"/>
            <a:chOff x="3492" y="853"/>
            <a:chExt cx="1664" cy="1122"/>
          </a:xfrm>
        </p:grpSpPr>
        <p:sp>
          <p:nvSpPr>
            <p:cNvPr id="661509" name="Rectangle 5"/>
            <p:cNvSpPr>
              <a:spLocks noChangeArrowheads="1"/>
            </p:cNvSpPr>
            <p:nvPr/>
          </p:nvSpPr>
          <p:spPr bwMode="auto">
            <a:xfrm>
              <a:off x="3492" y="899"/>
              <a:ext cx="64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G = x+y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0" name="Rectangle 6"/>
            <p:cNvSpPr>
              <a:spLocks noChangeArrowheads="1"/>
            </p:cNvSpPr>
            <p:nvPr/>
          </p:nvSpPr>
          <p:spPr bwMode="auto">
            <a:xfrm>
              <a:off x="4226" y="901"/>
              <a:ext cx="3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y = 0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1" name="Rectangle 7"/>
            <p:cNvSpPr>
              <a:spLocks noChangeArrowheads="1"/>
            </p:cNvSpPr>
            <p:nvPr/>
          </p:nvSpPr>
          <p:spPr bwMode="auto">
            <a:xfrm>
              <a:off x="4527" y="8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2" name="Rectangle 8"/>
            <p:cNvSpPr>
              <a:spLocks noChangeArrowheads="1"/>
            </p:cNvSpPr>
            <p:nvPr/>
          </p:nvSpPr>
          <p:spPr bwMode="auto">
            <a:xfrm>
              <a:off x="4714" y="892"/>
              <a:ext cx="3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y = 1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3" name="Rectangle 9"/>
            <p:cNvSpPr>
              <a:spLocks noChangeArrowheads="1"/>
            </p:cNvSpPr>
            <p:nvPr/>
          </p:nvSpPr>
          <p:spPr bwMode="auto">
            <a:xfrm>
              <a:off x="4929" y="853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4" name="Line 10"/>
            <p:cNvSpPr>
              <a:spLocks noChangeShapeType="1"/>
            </p:cNvSpPr>
            <p:nvPr/>
          </p:nvSpPr>
          <p:spPr bwMode="auto">
            <a:xfrm>
              <a:off x="5152" y="874"/>
              <a:ext cx="2" cy="11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515" name="Rectangle 11"/>
            <p:cNvSpPr>
              <a:spLocks noChangeArrowheads="1"/>
            </p:cNvSpPr>
            <p:nvPr/>
          </p:nvSpPr>
          <p:spPr bwMode="auto">
            <a:xfrm>
              <a:off x="3597" y="1261"/>
              <a:ext cx="3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x = 0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6" name="Rectangle 12"/>
            <p:cNvSpPr>
              <a:spLocks noChangeArrowheads="1"/>
            </p:cNvSpPr>
            <p:nvPr/>
          </p:nvSpPr>
          <p:spPr bwMode="auto">
            <a:xfrm>
              <a:off x="3897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7" name="Rectangle 13"/>
            <p:cNvSpPr>
              <a:spLocks noChangeArrowheads="1"/>
            </p:cNvSpPr>
            <p:nvPr/>
          </p:nvSpPr>
          <p:spPr bwMode="auto">
            <a:xfrm>
              <a:off x="4351" y="126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8" name="Rectangle 14"/>
            <p:cNvSpPr>
              <a:spLocks noChangeArrowheads="1"/>
            </p:cNvSpPr>
            <p:nvPr/>
          </p:nvSpPr>
          <p:spPr bwMode="auto">
            <a:xfrm>
              <a:off x="4446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19" name="Rectangle 15"/>
            <p:cNvSpPr>
              <a:spLocks noChangeArrowheads="1"/>
            </p:cNvSpPr>
            <p:nvPr/>
          </p:nvSpPr>
          <p:spPr bwMode="auto">
            <a:xfrm>
              <a:off x="4753" y="126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20" name="Rectangle 16"/>
            <p:cNvSpPr>
              <a:spLocks noChangeArrowheads="1"/>
            </p:cNvSpPr>
            <p:nvPr/>
          </p:nvSpPr>
          <p:spPr bwMode="auto">
            <a:xfrm>
              <a:off x="4848" y="126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21" name="Rectangle 17"/>
            <p:cNvSpPr>
              <a:spLocks noChangeArrowheads="1"/>
            </p:cNvSpPr>
            <p:nvPr/>
          </p:nvSpPr>
          <p:spPr bwMode="auto">
            <a:xfrm>
              <a:off x="3597" y="1670"/>
              <a:ext cx="3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x = 1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22" name="Rectangle 18"/>
            <p:cNvSpPr>
              <a:spLocks noChangeArrowheads="1"/>
            </p:cNvSpPr>
            <p:nvPr/>
          </p:nvSpPr>
          <p:spPr bwMode="auto">
            <a:xfrm>
              <a:off x="3897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23" name="Rectangle 19"/>
            <p:cNvSpPr>
              <a:spLocks noChangeArrowheads="1"/>
            </p:cNvSpPr>
            <p:nvPr/>
          </p:nvSpPr>
          <p:spPr bwMode="auto">
            <a:xfrm>
              <a:off x="4351" y="16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24" name="Rectangle 20"/>
            <p:cNvSpPr>
              <a:spLocks noChangeArrowheads="1"/>
            </p:cNvSpPr>
            <p:nvPr/>
          </p:nvSpPr>
          <p:spPr bwMode="auto">
            <a:xfrm>
              <a:off x="4446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25" name="Rectangle 21"/>
            <p:cNvSpPr>
              <a:spLocks noChangeArrowheads="1"/>
            </p:cNvSpPr>
            <p:nvPr/>
          </p:nvSpPr>
          <p:spPr bwMode="auto">
            <a:xfrm>
              <a:off x="4753" y="167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26" name="Rectangle 22"/>
            <p:cNvSpPr>
              <a:spLocks noChangeArrowheads="1"/>
            </p:cNvSpPr>
            <p:nvPr/>
          </p:nvSpPr>
          <p:spPr bwMode="auto">
            <a:xfrm>
              <a:off x="4848" y="1670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661527" name="Line 23"/>
            <p:cNvSpPr>
              <a:spLocks noChangeShapeType="1"/>
            </p:cNvSpPr>
            <p:nvPr/>
          </p:nvSpPr>
          <p:spPr bwMode="auto">
            <a:xfrm>
              <a:off x="3582" y="1968"/>
              <a:ext cx="157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528" name="Line 24"/>
            <p:cNvSpPr>
              <a:spLocks noChangeShapeType="1"/>
            </p:cNvSpPr>
            <p:nvPr/>
          </p:nvSpPr>
          <p:spPr bwMode="auto">
            <a:xfrm flipV="1">
              <a:off x="3574" y="1608"/>
              <a:ext cx="1572" cy="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529" name="Line 25"/>
            <p:cNvSpPr>
              <a:spLocks noChangeShapeType="1"/>
            </p:cNvSpPr>
            <p:nvPr/>
          </p:nvSpPr>
          <p:spPr bwMode="auto">
            <a:xfrm>
              <a:off x="3584" y="1239"/>
              <a:ext cx="157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530" name="Line 26"/>
            <p:cNvSpPr>
              <a:spLocks noChangeShapeType="1"/>
            </p:cNvSpPr>
            <p:nvPr/>
          </p:nvSpPr>
          <p:spPr bwMode="auto">
            <a:xfrm flipH="1">
              <a:off x="4656" y="874"/>
              <a:ext cx="6" cy="10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531" name="Line 27"/>
            <p:cNvSpPr>
              <a:spLocks noChangeShapeType="1"/>
            </p:cNvSpPr>
            <p:nvPr/>
          </p:nvSpPr>
          <p:spPr bwMode="auto">
            <a:xfrm>
              <a:off x="4182" y="884"/>
              <a:ext cx="2" cy="108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1532" name="Rectangle 28"/>
          <p:cNvSpPr>
            <a:spLocks noChangeArrowheads="1"/>
          </p:cNvSpPr>
          <p:nvPr/>
        </p:nvSpPr>
        <p:spPr bwMode="auto">
          <a:xfrm>
            <a:off x="3286125" y="5310188"/>
            <a:ext cx="169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661533" name="Rectangle 29"/>
          <p:cNvSpPr>
            <a:spLocks noChangeArrowheads="1"/>
          </p:cNvSpPr>
          <p:nvPr/>
        </p:nvSpPr>
        <p:spPr bwMode="auto">
          <a:xfrm>
            <a:off x="4587875" y="5310188"/>
            <a:ext cx="169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661534" name="Rectangle 30"/>
          <p:cNvSpPr>
            <a:spLocks noChangeArrowheads="1"/>
          </p:cNvSpPr>
          <p:nvPr/>
        </p:nvSpPr>
        <p:spPr bwMode="auto">
          <a:xfrm>
            <a:off x="5003800" y="5310188"/>
            <a:ext cx="169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US" sz="3200">
              <a:latin typeface="Times New Roman" pitchFamily="18" charset="0"/>
            </a:endParaRPr>
          </a:p>
        </p:txBody>
      </p:sp>
      <p:sp>
        <p:nvSpPr>
          <p:cNvPr id="661535" name="Rectangle 31"/>
          <p:cNvSpPr>
            <a:spLocks noChangeArrowheads="1"/>
          </p:cNvSpPr>
          <p:nvPr/>
        </p:nvSpPr>
        <p:spPr bwMode="auto">
          <a:xfrm>
            <a:off x="6246813" y="5310188"/>
            <a:ext cx="1698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40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US" sz="3200">
              <a:latin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846263" y="5462588"/>
            <a:ext cx="5561012" cy="466725"/>
            <a:chOff x="1163" y="3153"/>
            <a:chExt cx="3503" cy="294"/>
          </a:xfrm>
        </p:grpSpPr>
        <p:sp>
          <p:nvSpPr>
            <p:cNvPr id="661537" name="Line 33"/>
            <p:cNvSpPr>
              <a:spLocks noChangeShapeType="1"/>
            </p:cNvSpPr>
            <p:nvPr/>
          </p:nvSpPr>
          <p:spPr bwMode="auto">
            <a:xfrm>
              <a:off x="2285" y="3214"/>
              <a:ext cx="11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538" name="Line 34"/>
            <p:cNvSpPr>
              <a:spLocks noChangeShapeType="1"/>
            </p:cNvSpPr>
            <p:nvPr/>
          </p:nvSpPr>
          <p:spPr bwMode="auto">
            <a:xfrm>
              <a:off x="3662" y="3214"/>
              <a:ext cx="10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1539" name="Rectangle 35"/>
            <p:cNvSpPr>
              <a:spLocks noChangeArrowheads="1"/>
            </p:cNvSpPr>
            <p:nvPr/>
          </p:nvSpPr>
          <p:spPr bwMode="auto">
            <a:xfrm>
              <a:off x="4554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0" name="Rectangle 36"/>
            <p:cNvSpPr>
              <a:spLocks noChangeArrowheads="1"/>
            </p:cNvSpPr>
            <p:nvPr/>
          </p:nvSpPr>
          <p:spPr bwMode="auto">
            <a:xfrm>
              <a:off x="4225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1" name="Rectangle 37"/>
            <p:cNvSpPr>
              <a:spLocks noChangeArrowheads="1"/>
            </p:cNvSpPr>
            <p:nvPr/>
          </p:nvSpPr>
          <p:spPr bwMode="auto">
            <a:xfrm>
              <a:off x="3806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2" name="Rectangle 38"/>
            <p:cNvSpPr>
              <a:spLocks noChangeArrowheads="1"/>
            </p:cNvSpPr>
            <p:nvPr/>
          </p:nvSpPr>
          <p:spPr bwMode="auto">
            <a:xfrm>
              <a:off x="3657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3" name="Rectangle 39"/>
            <p:cNvSpPr>
              <a:spLocks noChangeArrowheads="1"/>
            </p:cNvSpPr>
            <p:nvPr/>
          </p:nvSpPr>
          <p:spPr bwMode="auto">
            <a:xfrm>
              <a:off x="3218" y="3178"/>
              <a:ext cx="2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4" name="Rectangle 40"/>
            <p:cNvSpPr>
              <a:spLocks noChangeArrowheads="1"/>
            </p:cNvSpPr>
            <p:nvPr/>
          </p:nvSpPr>
          <p:spPr bwMode="auto">
            <a:xfrm>
              <a:off x="2760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5" name="Rectangle 41"/>
            <p:cNvSpPr>
              <a:spLocks noChangeArrowheads="1"/>
            </p:cNvSpPr>
            <p:nvPr/>
          </p:nvSpPr>
          <p:spPr bwMode="auto">
            <a:xfrm>
              <a:off x="2611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6" name="Rectangle 42"/>
            <p:cNvSpPr>
              <a:spLocks noChangeArrowheads="1"/>
            </p:cNvSpPr>
            <p:nvPr/>
          </p:nvSpPr>
          <p:spPr bwMode="auto">
            <a:xfrm>
              <a:off x="2285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7" name="Rectangle 43"/>
            <p:cNvSpPr>
              <a:spLocks noChangeArrowheads="1"/>
            </p:cNvSpPr>
            <p:nvPr/>
          </p:nvSpPr>
          <p:spPr bwMode="auto">
            <a:xfrm>
              <a:off x="2136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8" name="Rectangle 44"/>
            <p:cNvSpPr>
              <a:spLocks noChangeArrowheads="1"/>
            </p:cNvSpPr>
            <p:nvPr/>
          </p:nvSpPr>
          <p:spPr bwMode="auto">
            <a:xfrm>
              <a:off x="1761" y="317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49" name="Rectangle 45"/>
            <p:cNvSpPr>
              <a:spLocks noChangeArrowheads="1"/>
            </p:cNvSpPr>
            <p:nvPr/>
          </p:nvSpPr>
          <p:spPr bwMode="auto">
            <a:xfrm>
              <a:off x="1634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0" name="Rectangle 46"/>
            <p:cNvSpPr>
              <a:spLocks noChangeArrowheads="1"/>
            </p:cNvSpPr>
            <p:nvPr/>
          </p:nvSpPr>
          <p:spPr bwMode="auto">
            <a:xfrm>
              <a:off x="1544" y="3178"/>
              <a:ext cx="5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1" name="Rectangle 47"/>
            <p:cNvSpPr>
              <a:spLocks noChangeArrowheads="1"/>
            </p:cNvSpPr>
            <p:nvPr/>
          </p:nvSpPr>
          <p:spPr bwMode="auto">
            <a:xfrm>
              <a:off x="1425" y="3178"/>
              <a:ext cx="11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2" name="Rectangle 48"/>
            <p:cNvSpPr>
              <a:spLocks noChangeArrowheads="1"/>
            </p:cNvSpPr>
            <p:nvPr/>
          </p:nvSpPr>
          <p:spPr bwMode="auto">
            <a:xfrm>
              <a:off x="1340" y="3178"/>
              <a:ext cx="7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3" name="Rectangle 49"/>
            <p:cNvSpPr>
              <a:spLocks noChangeArrowheads="1"/>
            </p:cNvSpPr>
            <p:nvPr/>
          </p:nvSpPr>
          <p:spPr bwMode="auto">
            <a:xfrm>
              <a:off x="1163" y="3178"/>
              <a:ext cx="16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4" name="Rectangle 50"/>
            <p:cNvSpPr>
              <a:spLocks noChangeArrowheads="1"/>
            </p:cNvSpPr>
            <p:nvPr/>
          </p:nvSpPr>
          <p:spPr bwMode="auto">
            <a:xfrm>
              <a:off x="4381" y="31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5" name="Rectangle 51"/>
            <p:cNvSpPr>
              <a:spLocks noChangeArrowheads="1"/>
            </p:cNvSpPr>
            <p:nvPr/>
          </p:nvSpPr>
          <p:spPr bwMode="auto">
            <a:xfrm>
              <a:off x="4045" y="31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6" name="Rectangle 52"/>
            <p:cNvSpPr>
              <a:spLocks noChangeArrowheads="1"/>
            </p:cNvSpPr>
            <p:nvPr/>
          </p:nvSpPr>
          <p:spPr bwMode="auto">
            <a:xfrm>
              <a:off x="3489" y="31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7" name="Rectangle 53"/>
            <p:cNvSpPr>
              <a:spLocks noChangeArrowheads="1"/>
            </p:cNvSpPr>
            <p:nvPr/>
          </p:nvSpPr>
          <p:spPr bwMode="auto">
            <a:xfrm>
              <a:off x="2985" y="31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8" name="Rectangle 54"/>
            <p:cNvSpPr>
              <a:spLocks noChangeArrowheads="1"/>
            </p:cNvSpPr>
            <p:nvPr/>
          </p:nvSpPr>
          <p:spPr bwMode="auto">
            <a:xfrm>
              <a:off x="2444" y="31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3200">
                <a:latin typeface="Times New Roman" pitchFamily="18" charset="0"/>
              </a:endParaRPr>
            </a:p>
          </p:txBody>
        </p:sp>
        <p:sp>
          <p:nvSpPr>
            <p:cNvPr id="661559" name="Rectangle 55"/>
            <p:cNvSpPr>
              <a:spLocks noChangeArrowheads="1"/>
            </p:cNvSpPr>
            <p:nvPr/>
          </p:nvSpPr>
          <p:spPr bwMode="auto">
            <a:xfrm>
              <a:off x="1890" y="3153"/>
              <a:ext cx="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sz="3200">
                <a:latin typeface="Times New Roman" pitchFamily="18" charset="0"/>
              </a:endParaRPr>
            </a:p>
          </p:txBody>
        </p:sp>
      </p:grpSp>
      <p:sp>
        <p:nvSpPr>
          <p:cNvPr id="661560" name="Text Box 56"/>
          <p:cNvSpPr txBox="1">
            <a:spLocks noChangeArrowheads="1"/>
          </p:cNvSpPr>
          <p:nvPr/>
        </p:nvSpPr>
        <p:spPr bwMode="auto">
          <a:xfrm>
            <a:off x="5651500" y="6027738"/>
            <a:ext cx="2664916" cy="52322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latin typeface="Times New Roman" pitchFamily="18" charset="0"/>
              </a:rPr>
              <a:t>x</a:t>
            </a:r>
            <a:r>
              <a:rPr lang="en-US" sz="900" dirty="0" smtClean="0">
                <a:latin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</a:rPr>
              <a:t>y</a:t>
            </a:r>
            <a:r>
              <a:rPr lang="tr-TR" sz="2800" dirty="0" smtClean="0">
                <a:latin typeface="Times New Roman" pitchFamily="18" charset="0"/>
              </a:rPr>
              <a:t> tekrarlanıyor</a:t>
            </a:r>
            <a:endParaRPr lang="en-US" sz="2800" dirty="0">
              <a:latin typeface="Times New Roman" pitchFamily="18" charset="0"/>
            </a:endParaRPr>
          </a:p>
        </p:txBody>
      </p:sp>
      <p:sp>
        <p:nvSpPr>
          <p:cNvPr id="661561" name="Line 57"/>
          <p:cNvSpPr>
            <a:spLocks noChangeShapeType="1"/>
          </p:cNvSpPr>
          <p:nvPr/>
        </p:nvSpPr>
        <p:spPr bwMode="auto">
          <a:xfrm flipH="1" flipV="1">
            <a:off x="5302250" y="5943600"/>
            <a:ext cx="366713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FB457-C779-4392-B485-B56B68307D3C}" type="slidenum">
              <a:rPr lang="tr-TR"/>
              <a:pPr/>
              <a:t>19</a:t>
            </a:fld>
            <a:endParaRPr lang="tr-TR"/>
          </a:p>
        </p:txBody>
      </p:sp>
      <p:sp>
        <p:nvSpPr>
          <p:cNvPr id="6205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tr-TR" sz="4400" dirty="0" smtClean="0"/>
              <a:t>Üç değişkenli </a:t>
            </a:r>
            <a:r>
              <a:rPr lang="en-US" sz="4400" dirty="0" smtClean="0"/>
              <a:t>K</a:t>
            </a:r>
            <a:r>
              <a:rPr lang="tr-TR" sz="4400" dirty="0" err="1" smtClean="0"/>
              <a:t>arnaugh</a:t>
            </a:r>
            <a:r>
              <a:rPr lang="tr-TR" sz="4400" dirty="0" smtClean="0"/>
              <a:t> Diyagramı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127500"/>
            <a:ext cx="8229600" cy="2197100"/>
          </a:xfrm>
        </p:spPr>
        <p:txBody>
          <a:bodyPr>
            <a:normAutofit/>
          </a:bodyPr>
          <a:lstStyle/>
          <a:p>
            <a:r>
              <a:rPr lang="tr-TR" dirty="0" smtClean="0"/>
              <a:t>Komşu kareler arasında sadece 1 bit değişir.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baseline="-25000" dirty="0"/>
              <a:t>2 </a:t>
            </a:r>
            <a:r>
              <a:rPr lang="en-US" dirty="0">
                <a:sym typeface="Symbol" pitchFamily="18" charset="2"/>
              </a:rPr>
              <a:t> </a:t>
            </a:r>
            <a:r>
              <a:rPr lang="en-US" dirty="0"/>
              <a:t>m</a:t>
            </a:r>
            <a:r>
              <a:rPr lang="en-US" baseline="-25000" dirty="0"/>
              <a:t>6 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m</a:t>
            </a:r>
            <a:r>
              <a:rPr lang="en-US" baseline="-25000" dirty="0"/>
              <a:t>3 </a:t>
            </a:r>
            <a:r>
              <a:rPr lang="en-US" dirty="0">
                <a:sym typeface="Symbol" pitchFamily="18" charset="2"/>
              </a:rPr>
              <a:t> </a:t>
            </a:r>
            <a:r>
              <a:rPr lang="en-US" dirty="0"/>
              <a:t>m</a:t>
            </a:r>
            <a:r>
              <a:rPr lang="en-US" baseline="-25000" dirty="0"/>
              <a:t>7 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baseline="-25000" dirty="0"/>
              <a:t>2 </a:t>
            </a:r>
            <a:r>
              <a:rPr lang="en-US" dirty="0">
                <a:sym typeface="Symbol" pitchFamily="18" charset="2"/>
              </a:rPr>
              <a:t> </a:t>
            </a:r>
            <a:r>
              <a:rPr lang="en-US" dirty="0"/>
              <a:t>m</a:t>
            </a:r>
            <a:r>
              <a:rPr lang="en-US" baseline="-25000" dirty="0"/>
              <a:t>0 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/>
              <a:t>m</a:t>
            </a:r>
            <a:r>
              <a:rPr lang="en-US" baseline="-25000" dirty="0"/>
              <a:t>6 </a:t>
            </a:r>
            <a:r>
              <a:rPr lang="en-US" dirty="0">
                <a:sym typeface="Symbol" pitchFamily="18" charset="2"/>
              </a:rPr>
              <a:t> </a:t>
            </a:r>
            <a:r>
              <a:rPr lang="en-US" dirty="0"/>
              <a:t>m</a:t>
            </a:r>
            <a:r>
              <a:rPr lang="en-US" baseline="-25000" dirty="0"/>
              <a:t>4 </a:t>
            </a:r>
          </a:p>
        </p:txBody>
      </p:sp>
      <p:graphicFrame>
        <p:nvGraphicFramePr>
          <p:cNvPr id="620574" name="Group 30"/>
          <p:cNvGraphicFramePr>
            <a:graphicFrameLocks noGrp="1"/>
          </p:cNvGraphicFramePr>
          <p:nvPr/>
        </p:nvGraphicFramePr>
        <p:xfrm>
          <a:off x="1524000" y="1600200"/>
          <a:ext cx="6096000" cy="1962912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yz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bldLvl="2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idx="1"/>
          </p:nvPr>
        </p:nvSpPr>
        <p:spPr>
          <a:xfrm>
            <a:off x="631825" y="1601788"/>
            <a:ext cx="8102600" cy="5027612"/>
          </a:xfrm>
          <a:noFill/>
          <a:ln/>
        </p:spPr>
        <p:txBody>
          <a:bodyPr/>
          <a:lstStyle/>
          <a:p>
            <a:r>
              <a:rPr lang="tr-TR" sz="2400" dirty="0" smtClean="0"/>
              <a:t>Örnek</a:t>
            </a:r>
            <a:r>
              <a:rPr lang="en-US" sz="2400" dirty="0" smtClean="0"/>
              <a:t> </a:t>
            </a:r>
            <a:r>
              <a:rPr lang="en-US" sz="2400" dirty="0"/>
              <a:t>1: </a:t>
            </a:r>
          </a:p>
          <a:p>
            <a:r>
              <a:rPr lang="en-US" sz="2800" dirty="0"/>
              <a:t>F = A + B C +</a:t>
            </a:r>
          </a:p>
          <a:p>
            <a:endParaRPr lang="en-US" sz="2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B2077-B197-4EA5-B790-E061CCCD9369}" type="slidenum">
              <a:rPr lang="tr-TR"/>
              <a:pPr/>
              <a:t>2</a:t>
            </a:fld>
            <a:endParaRPr lang="tr-TR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3922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tr-TR" dirty="0" smtClean="0"/>
              <a:t>İndirgeme Kriterleri</a:t>
            </a:r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033588" y="3849017"/>
            <a:ext cx="4659312" cy="2100263"/>
            <a:chOff x="681" y="1283"/>
            <a:chExt cx="3453" cy="1556"/>
          </a:xfrm>
        </p:grpSpPr>
        <p:sp>
          <p:nvSpPr>
            <p:cNvPr id="544774" name="Text Box 6"/>
            <p:cNvSpPr txBox="1">
              <a:spLocks noChangeAspect="1" noChangeArrowheads="1"/>
            </p:cNvSpPr>
            <p:nvPr/>
          </p:nvSpPr>
          <p:spPr bwMode="auto">
            <a:xfrm>
              <a:off x="703" y="1828"/>
              <a:ext cx="44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4775" name="Text Box 7"/>
            <p:cNvSpPr txBox="1">
              <a:spLocks noChangeAspect="1" noChangeArrowheads="1"/>
            </p:cNvSpPr>
            <p:nvPr/>
          </p:nvSpPr>
          <p:spPr bwMode="auto">
            <a:xfrm>
              <a:off x="703" y="1283"/>
              <a:ext cx="466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44776" name="Text Box 8"/>
            <p:cNvSpPr txBox="1">
              <a:spLocks noChangeAspect="1" noChangeArrowheads="1"/>
            </p:cNvSpPr>
            <p:nvPr/>
          </p:nvSpPr>
          <p:spPr bwMode="auto">
            <a:xfrm>
              <a:off x="681" y="1476"/>
              <a:ext cx="4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44777" name="AutoShape 9"/>
            <p:cNvSpPr>
              <a:spLocks noChangeAspect="1" noChangeArrowheads="1"/>
            </p:cNvSpPr>
            <p:nvPr/>
          </p:nvSpPr>
          <p:spPr bwMode="auto">
            <a:xfrm>
              <a:off x="2349" y="1345"/>
              <a:ext cx="467" cy="38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4778" name="Freeform 10"/>
            <p:cNvSpPr>
              <a:spLocks noChangeAspect="1"/>
            </p:cNvSpPr>
            <p:nvPr/>
          </p:nvSpPr>
          <p:spPr bwMode="auto">
            <a:xfrm>
              <a:off x="3178" y="1826"/>
              <a:ext cx="467" cy="3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3" name="Group 11"/>
            <p:cNvGrpSpPr>
              <a:grpSpLocks noChangeAspect="1"/>
            </p:cNvGrpSpPr>
            <p:nvPr/>
          </p:nvGrpSpPr>
          <p:grpSpPr bwMode="auto">
            <a:xfrm>
              <a:off x="1317" y="2522"/>
              <a:ext cx="317" cy="317"/>
              <a:chOff x="1968" y="1507"/>
              <a:chExt cx="480" cy="480"/>
            </a:xfrm>
          </p:grpSpPr>
          <p:sp>
            <p:nvSpPr>
              <p:cNvPr id="544780" name="AutoShape 12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4781" name="Oval 13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4782" name="AutoShape 14"/>
            <p:cNvSpPr>
              <a:spLocks noChangeAspect="1" noChangeArrowheads="1"/>
            </p:cNvSpPr>
            <p:nvPr/>
          </p:nvSpPr>
          <p:spPr bwMode="auto">
            <a:xfrm>
              <a:off x="2349" y="2212"/>
              <a:ext cx="467" cy="380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4" name="Group 15"/>
            <p:cNvGrpSpPr>
              <a:grpSpLocks noChangeAspect="1"/>
            </p:cNvGrpSpPr>
            <p:nvPr/>
          </p:nvGrpSpPr>
          <p:grpSpPr bwMode="auto">
            <a:xfrm>
              <a:off x="1308" y="2134"/>
              <a:ext cx="317" cy="317"/>
              <a:chOff x="1968" y="1507"/>
              <a:chExt cx="480" cy="480"/>
            </a:xfrm>
          </p:grpSpPr>
          <p:sp>
            <p:nvSpPr>
              <p:cNvPr id="544784" name="AutoShape 16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4785" name="Oval 17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4786" name="Line 18"/>
            <p:cNvSpPr>
              <a:spLocks noChangeAspect="1" noChangeShapeType="1"/>
            </p:cNvSpPr>
            <p:nvPr/>
          </p:nvSpPr>
          <p:spPr bwMode="auto">
            <a:xfrm flipH="1">
              <a:off x="1055" y="1428"/>
              <a:ext cx="12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787" name="Line 19"/>
            <p:cNvSpPr>
              <a:spLocks noChangeAspect="1" noChangeShapeType="1"/>
            </p:cNvSpPr>
            <p:nvPr/>
          </p:nvSpPr>
          <p:spPr bwMode="auto">
            <a:xfrm flipH="1">
              <a:off x="1058" y="1646"/>
              <a:ext cx="12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788" name="Text Box 20"/>
            <p:cNvSpPr txBox="1">
              <a:spLocks noChangeAspect="1" noChangeArrowheads="1"/>
            </p:cNvSpPr>
            <p:nvPr/>
          </p:nvSpPr>
          <p:spPr bwMode="auto">
            <a:xfrm>
              <a:off x="3694" y="1833"/>
              <a:ext cx="440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44789" name="Line 21"/>
            <p:cNvSpPr>
              <a:spLocks noChangeAspect="1" noChangeShapeType="1"/>
            </p:cNvSpPr>
            <p:nvPr/>
          </p:nvSpPr>
          <p:spPr bwMode="auto">
            <a:xfrm flipH="1">
              <a:off x="1631" y="2297"/>
              <a:ext cx="7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790" name="Line 22"/>
            <p:cNvSpPr>
              <a:spLocks noChangeAspect="1" noChangeShapeType="1"/>
            </p:cNvSpPr>
            <p:nvPr/>
          </p:nvSpPr>
          <p:spPr bwMode="auto">
            <a:xfrm flipH="1">
              <a:off x="1218" y="2304"/>
              <a:ext cx="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791" name="Line 23"/>
            <p:cNvSpPr>
              <a:spLocks noChangeAspect="1" noChangeShapeType="1"/>
            </p:cNvSpPr>
            <p:nvPr/>
          </p:nvSpPr>
          <p:spPr bwMode="auto">
            <a:xfrm>
              <a:off x="1223" y="1428"/>
              <a:ext cx="2" cy="8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grpSp>
          <p:nvGrpSpPr>
            <p:cNvPr id="5" name="Group 24"/>
            <p:cNvGrpSpPr>
              <a:grpSpLocks noChangeAspect="1"/>
            </p:cNvGrpSpPr>
            <p:nvPr/>
          </p:nvGrpSpPr>
          <p:grpSpPr bwMode="auto">
            <a:xfrm>
              <a:off x="2827" y="2102"/>
              <a:ext cx="387" cy="300"/>
              <a:chOff x="1006" y="2469"/>
              <a:chExt cx="731" cy="326"/>
            </a:xfrm>
          </p:grpSpPr>
          <p:sp>
            <p:nvSpPr>
              <p:cNvPr id="544793" name="Line 25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4794" name="Line 26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4795" name="Line 27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sp>
          <p:nvSpPr>
            <p:cNvPr id="544796" name="Line 28"/>
            <p:cNvSpPr>
              <a:spLocks noChangeAspect="1" noChangeShapeType="1"/>
            </p:cNvSpPr>
            <p:nvPr/>
          </p:nvSpPr>
          <p:spPr bwMode="auto">
            <a:xfrm flipV="1">
              <a:off x="1029" y="2004"/>
              <a:ext cx="21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grpSp>
          <p:nvGrpSpPr>
            <p:cNvPr id="6" name="Group 29"/>
            <p:cNvGrpSpPr>
              <a:grpSpLocks noChangeAspect="1"/>
            </p:cNvGrpSpPr>
            <p:nvPr/>
          </p:nvGrpSpPr>
          <p:grpSpPr bwMode="auto">
            <a:xfrm flipV="1">
              <a:off x="2824" y="1523"/>
              <a:ext cx="387" cy="403"/>
              <a:chOff x="1006" y="2469"/>
              <a:chExt cx="731" cy="326"/>
            </a:xfrm>
          </p:grpSpPr>
          <p:sp>
            <p:nvSpPr>
              <p:cNvPr id="544798" name="Line 30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4799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4800" name="Line 32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sp>
          <p:nvSpPr>
            <p:cNvPr id="544801" name="Line 33"/>
            <p:cNvSpPr>
              <a:spLocks noChangeAspect="1" noChangeShapeType="1"/>
            </p:cNvSpPr>
            <p:nvPr/>
          </p:nvSpPr>
          <p:spPr bwMode="auto">
            <a:xfrm>
              <a:off x="3669" y="2014"/>
              <a:ext cx="1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802" name="Oval 34"/>
            <p:cNvSpPr>
              <a:spLocks noChangeAspect="1" noChangeArrowheads="1"/>
            </p:cNvSpPr>
            <p:nvPr/>
          </p:nvSpPr>
          <p:spPr bwMode="auto">
            <a:xfrm>
              <a:off x="1194" y="140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4803" name="Line 35"/>
            <p:cNvSpPr>
              <a:spLocks noChangeAspect="1" noChangeShapeType="1"/>
            </p:cNvSpPr>
            <p:nvPr/>
          </p:nvSpPr>
          <p:spPr bwMode="auto">
            <a:xfrm>
              <a:off x="1158" y="1627"/>
              <a:ext cx="0" cy="10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804" name="Oval 36"/>
            <p:cNvSpPr>
              <a:spLocks noChangeAspect="1" noChangeArrowheads="1"/>
            </p:cNvSpPr>
            <p:nvPr/>
          </p:nvSpPr>
          <p:spPr bwMode="auto">
            <a:xfrm>
              <a:off x="1128" y="161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4805" name="Line 37"/>
            <p:cNvSpPr>
              <a:spLocks noChangeAspect="1" noChangeShapeType="1"/>
            </p:cNvSpPr>
            <p:nvPr/>
          </p:nvSpPr>
          <p:spPr bwMode="auto">
            <a:xfrm>
              <a:off x="1141" y="2667"/>
              <a:ext cx="1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806" name="Line 38"/>
            <p:cNvSpPr>
              <a:spLocks noChangeAspect="1" noChangeShapeType="1"/>
            </p:cNvSpPr>
            <p:nvPr/>
          </p:nvSpPr>
          <p:spPr bwMode="auto">
            <a:xfrm>
              <a:off x="1639" y="2680"/>
              <a:ext cx="4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807" name="Line 39"/>
            <p:cNvSpPr>
              <a:spLocks noChangeAspect="1" noChangeShapeType="1"/>
            </p:cNvSpPr>
            <p:nvPr/>
          </p:nvSpPr>
          <p:spPr bwMode="auto">
            <a:xfrm flipH="1" flipV="1">
              <a:off x="2101" y="2490"/>
              <a:ext cx="1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4808" name="Line 40"/>
            <p:cNvSpPr>
              <a:spLocks noChangeAspect="1" noChangeShapeType="1"/>
            </p:cNvSpPr>
            <p:nvPr/>
          </p:nvSpPr>
          <p:spPr bwMode="auto">
            <a:xfrm>
              <a:off x="2092" y="2495"/>
              <a:ext cx="2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241997" y="1969021"/>
            <a:ext cx="969963" cy="523875"/>
            <a:chOff x="3060700" y="2049463"/>
            <a:chExt cx="969963" cy="523875"/>
          </a:xfrm>
        </p:grpSpPr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060700" y="2054225"/>
              <a:ext cx="654050" cy="519113"/>
              <a:chOff x="2248" y="3394"/>
              <a:chExt cx="412" cy="327"/>
            </a:xfrm>
          </p:grpSpPr>
          <p:sp>
            <p:nvSpPr>
              <p:cNvPr id="544810" name="Text Box 42"/>
              <p:cNvSpPr txBox="1">
                <a:spLocks noChangeArrowheads="1"/>
              </p:cNvSpPr>
              <p:nvPr/>
            </p:nvSpPr>
            <p:spPr bwMode="auto">
              <a:xfrm>
                <a:off x="2248" y="3394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rgbClr val="009999"/>
                  </a:buClr>
                </a:pPr>
                <a:r>
                  <a:rPr lang="en-US" sz="28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44811" name="Line 43"/>
              <p:cNvSpPr>
                <a:spLocks noChangeShapeType="1"/>
              </p:cNvSpPr>
              <p:nvPr/>
            </p:nvSpPr>
            <p:spPr bwMode="auto">
              <a:xfrm>
                <a:off x="2398" y="3456"/>
                <a:ext cx="12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3376613" y="2049463"/>
              <a:ext cx="654050" cy="519112"/>
              <a:chOff x="3005" y="3382"/>
              <a:chExt cx="412" cy="327"/>
            </a:xfrm>
          </p:grpSpPr>
          <p:sp>
            <p:nvSpPr>
              <p:cNvPr id="544813" name="Text Box 45"/>
              <p:cNvSpPr txBox="1">
                <a:spLocks noChangeArrowheads="1"/>
              </p:cNvSpPr>
              <p:nvPr/>
            </p:nvSpPr>
            <p:spPr bwMode="auto">
              <a:xfrm>
                <a:off x="3005" y="3382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rgbClr val="009999"/>
                  </a:buClr>
                </a:pPr>
                <a:r>
                  <a:rPr lang="en-US" sz="2800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544814" name="Line 46"/>
              <p:cNvSpPr>
                <a:spLocks noChangeShapeType="1"/>
              </p:cNvSpPr>
              <p:nvPr/>
            </p:nvSpPr>
            <p:spPr bwMode="auto">
              <a:xfrm>
                <a:off x="3173" y="3444"/>
                <a:ext cx="12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</p:grpSp>
      <p:sp>
        <p:nvSpPr>
          <p:cNvPr id="544817" name="Oval 49"/>
          <p:cNvSpPr>
            <a:spLocks noChangeAspect="1" noChangeArrowheads="1"/>
          </p:cNvSpPr>
          <p:nvPr/>
        </p:nvSpPr>
        <p:spPr bwMode="auto">
          <a:xfrm>
            <a:off x="5547747" y="4784749"/>
            <a:ext cx="121488" cy="12688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18" name="Oval 50"/>
          <p:cNvSpPr>
            <a:spLocks noChangeAspect="1" noChangeArrowheads="1"/>
          </p:cNvSpPr>
          <p:nvPr/>
        </p:nvSpPr>
        <p:spPr bwMode="auto">
          <a:xfrm>
            <a:off x="4370660" y="3992661"/>
            <a:ext cx="121488" cy="12688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19" name="Oval 51"/>
          <p:cNvSpPr>
            <a:spLocks noChangeAspect="1" noChangeArrowheads="1"/>
          </p:cNvSpPr>
          <p:nvPr/>
        </p:nvSpPr>
        <p:spPr bwMode="auto">
          <a:xfrm>
            <a:off x="4381459" y="4225821"/>
            <a:ext cx="121488" cy="12688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20" name="Oval 52"/>
          <p:cNvSpPr>
            <a:spLocks noChangeAspect="1" noChangeArrowheads="1"/>
          </p:cNvSpPr>
          <p:nvPr/>
        </p:nvSpPr>
        <p:spPr bwMode="auto">
          <a:xfrm>
            <a:off x="4370660" y="5144789"/>
            <a:ext cx="121488" cy="12688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21" name="Oval 53"/>
          <p:cNvSpPr>
            <a:spLocks noChangeAspect="1" noChangeArrowheads="1"/>
          </p:cNvSpPr>
          <p:nvPr/>
        </p:nvSpPr>
        <p:spPr bwMode="auto">
          <a:xfrm>
            <a:off x="4370660" y="5432821"/>
            <a:ext cx="121488" cy="126880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24" name="Oval 56"/>
          <p:cNvSpPr>
            <a:spLocks noChangeArrowheads="1"/>
          </p:cNvSpPr>
          <p:nvPr/>
        </p:nvSpPr>
        <p:spPr bwMode="auto">
          <a:xfrm>
            <a:off x="1850653" y="1907754"/>
            <a:ext cx="142875" cy="1492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25" name="Oval 57"/>
          <p:cNvSpPr>
            <a:spLocks noChangeArrowheads="1"/>
          </p:cNvSpPr>
          <p:nvPr/>
        </p:nvSpPr>
        <p:spPr bwMode="auto">
          <a:xfrm>
            <a:off x="2916957" y="1907754"/>
            <a:ext cx="142875" cy="1492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26" name="Oval 58"/>
          <p:cNvSpPr>
            <a:spLocks noChangeArrowheads="1"/>
          </p:cNvSpPr>
          <p:nvPr/>
        </p:nvSpPr>
        <p:spPr bwMode="auto">
          <a:xfrm>
            <a:off x="2556917" y="1907754"/>
            <a:ext cx="142875" cy="1492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27" name="Oval 59"/>
          <p:cNvSpPr>
            <a:spLocks noChangeArrowheads="1"/>
          </p:cNvSpPr>
          <p:nvPr/>
        </p:nvSpPr>
        <p:spPr bwMode="auto">
          <a:xfrm>
            <a:off x="3438153" y="1895054"/>
            <a:ext cx="142875" cy="1492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28" name="Oval 60"/>
          <p:cNvSpPr>
            <a:spLocks noChangeArrowheads="1"/>
          </p:cNvSpPr>
          <p:nvPr/>
        </p:nvSpPr>
        <p:spPr bwMode="auto">
          <a:xfrm>
            <a:off x="3853061" y="1895054"/>
            <a:ext cx="142875" cy="149225"/>
          </a:xfrm>
          <a:prstGeom prst="ellipse">
            <a:avLst/>
          </a:prstGeom>
          <a:solidFill>
            <a:schemeClr val="hlink"/>
          </a:solidFill>
          <a:ln w="9525">
            <a:noFill/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 dirty="0"/>
          </a:p>
        </p:txBody>
      </p:sp>
      <p:sp>
        <p:nvSpPr>
          <p:cNvPr id="544829" name="Text Box 61"/>
          <p:cNvSpPr txBox="1">
            <a:spLocks noChangeArrowheads="1"/>
          </p:cNvSpPr>
          <p:nvPr/>
        </p:nvSpPr>
        <p:spPr bwMode="auto">
          <a:xfrm>
            <a:off x="6300192" y="1484784"/>
            <a:ext cx="820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9999"/>
              </a:buClr>
            </a:pPr>
            <a:r>
              <a:rPr lang="tr-TR" sz="2800" dirty="0" smtClean="0">
                <a:latin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dirty="0">
                <a:solidFill>
                  <a:schemeClr val="hlink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44833" name="Rectangle 65"/>
          <p:cNvSpPr>
            <a:spLocks noChangeAspect="1" noChangeArrowheads="1"/>
          </p:cNvSpPr>
          <p:nvPr/>
        </p:nvSpPr>
        <p:spPr bwMode="auto">
          <a:xfrm>
            <a:off x="5537200" y="4644355"/>
            <a:ext cx="101600" cy="9292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34" name="Rectangle 66"/>
          <p:cNvSpPr>
            <a:spLocks noChangeAspect="1" noChangeArrowheads="1"/>
          </p:cNvSpPr>
          <p:nvPr/>
        </p:nvSpPr>
        <p:spPr bwMode="auto">
          <a:xfrm>
            <a:off x="5537200" y="4924489"/>
            <a:ext cx="101600" cy="92929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37" name="Rectangle 69"/>
          <p:cNvSpPr>
            <a:spLocks noChangeArrowheads="1"/>
          </p:cNvSpPr>
          <p:nvPr/>
        </p:nvSpPr>
        <p:spPr bwMode="auto">
          <a:xfrm>
            <a:off x="2724745" y="2471738"/>
            <a:ext cx="119063" cy="1095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38" name="Rectangle 70"/>
          <p:cNvSpPr>
            <a:spLocks noChangeArrowheads="1"/>
          </p:cNvSpPr>
          <p:nvPr/>
        </p:nvSpPr>
        <p:spPr bwMode="auto">
          <a:xfrm>
            <a:off x="3635896" y="2471738"/>
            <a:ext cx="119063" cy="1095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39" name="Text Box 71"/>
          <p:cNvSpPr txBox="1">
            <a:spLocks noChangeArrowheads="1"/>
          </p:cNvSpPr>
          <p:nvPr/>
        </p:nvSpPr>
        <p:spPr bwMode="auto">
          <a:xfrm>
            <a:off x="6304012" y="1988840"/>
            <a:ext cx="23724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9999"/>
              </a:buClr>
            </a:pPr>
            <a:r>
              <a:rPr lang="tr-TR" sz="2800" dirty="0" smtClean="0">
                <a:latin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</a:rPr>
              <a:t>G </a:t>
            </a:r>
            <a:r>
              <a:rPr lang="en-US" sz="2800" dirty="0">
                <a:latin typeface="Times New Roman" pitchFamily="18" charset="0"/>
              </a:rPr>
              <a:t>=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tr-TR" sz="2800" dirty="0" smtClean="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+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 2 </a:t>
            </a:r>
            <a:r>
              <a:rPr lang="en-US" sz="2800" dirty="0">
                <a:latin typeface="Times New Roman" pitchFamily="18" charset="0"/>
              </a:rPr>
              <a:t>=  7</a:t>
            </a:r>
          </a:p>
        </p:txBody>
      </p:sp>
      <p:sp>
        <p:nvSpPr>
          <p:cNvPr id="544843" name="AutoShape 75"/>
          <p:cNvSpPr>
            <a:spLocks noChangeAspect="1" noChangeArrowheads="1"/>
          </p:cNvSpPr>
          <p:nvPr/>
        </p:nvSpPr>
        <p:spPr bwMode="auto">
          <a:xfrm flipV="1">
            <a:off x="2940050" y="5686521"/>
            <a:ext cx="149225" cy="129409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44" name="AutoShape 76"/>
          <p:cNvSpPr>
            <a:spLocks noChangeAspect="1" noChangeArrowheads="1"/>
          </p:cNvSpPr>
          <p:nvPr/>
        </p:nvSpPr>
        <p:spPr bwMode="auto">
          <a:xfrm flipV="1">
            <a:off x="2940050" y="5190455"/>
            <a:ext cx="149225" cy="129409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47" name="AutoShape 79"/>
          <p:cNvSpPr>
            <a:spLocks noChangeArrowheads="1"/>
          </p:cNvSpPr>
          <p:nvPr/>
        </p:nvSpPr>
        <p:spPr bwMode="auto">
          <a:xfrm flipV="1">
            <a:off x="3461271" y="1760538"/>
            <a:ext cx="174625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48" name="AutoShape 80"/>
          <p:cNvSpPr>
            <a:spLocks noChangeArrowheads="1"/>
          </p:cNvSpPr>
          <p:nvPr/>
        </p:nvSpPr>
        <p:spPr bwMode="auto">
          <a:xfrm flipV="1">
            <a:off x="3851920" y="1760538"/>
            <a:ext cx="174625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tr-TR"/>
          </a:p>
        </p:txBody>
      </p:sp>
      <p:sp>
        <p:nvSpPr>
          <p:cNvPr id="544849" name="Text Box 81"/>
          <p:cNvSpPr txBox="1">
            <a:spLocks noChangeArrowheads="1"/>
          </p:cNvSpPr>
          <p:nvPr/>
        </p:nvSpPr>
        <p:spPr bwMode="auto">
          <a:xfrm>
            <a:off x="6300192" y="2492896"/>
            <a:ext cx="27554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Ctr="1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9999"/>
              </a:buClr>
            </a:pPr>
            <a:r>
              <a:rPr lang="tr-TR" sz="2800" dirty="0" smtClean="0">
                <a:latin typeface="Times New Roman" pitchFamily="18" charset="0"/>
              </a:rPr>
              <a:t>KGT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tr-TR" sz="2800" dirty="0" smtClean="0">
                <a:latin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</a:rPr>
              <a:t>G </a:t>
            </a:r>
            <a:r>
              <a:rPr lang="en-US" sz="2800" dirty="0">
                <a:latin typeface="Times New Roman" pitchFamily="18" charset="0"/>
              </a:rPr>
              <a:t>+ 2 = 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4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4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4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4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4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4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4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4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4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54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4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4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4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4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4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4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544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17" grpId="0" animBg="1"/>
      <p:bldP spid="544818" grpId="0" animBg="1"/>
      <p:bldP spid="544819" grpId="0" animBg="1"/>
      <p:bldP spid="544820" grpId="0" animBg="1"/>
      <p:bldP spid="544821" grpId="0" animBg="1"/>
      <p:bldP spid="544824" grpId="0" animBg="1"/>
      <p:bldP spid="544825" grpId="0" animBg="1"/>
      <p:bldP spid="544826" grpId="0" animBg="1"/>
      <p:bldP spid="544827" grpId="0" animBg="1"/>
      <p:bldP spid="544828" grpId="0" animBg="1"/>
      <p:bldP spid="544829" grpId="0" build="allAtOnce"/>
      <p:bldP spid="544833" grpId="0" animBg="1"/>
      <p:bldP spid="544834" grpId="0" animBg="1"/>
      <p:bldP spid="544837" grpId="0" animBg="1"/>
      <p:bldP spid="544838" grpId="0" animBg="1"/>
      <p:bldP spid="544839" grpId="0" build="allAtOnce"/>
      <p:bldP spid="544843" grpId="0" animBg="1"/>
      <p:bldP spid="544844" grpId="0" animBg="1"/>
      <p:bldP spid="544847" grpId="0" animBg="1"/>
      <p:bldP spid="544848" grpId="0" animBg="1"/>
      <p:bldP spid="544849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2 hücreli dikdörtgen örnekleri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Gösterilen dikdörtgenlerin çarpım terimlerini okuyun.</a:t>
            </a:r>
            <a:endParaRPr lang="en-US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B494-1075-4D9B-993D-EF67E63872FB}" type="slidenum">
              <a:rPr lang="tr-TR"/>
              <a:pPr/>
              <a:t>20</a:t>
            </a:fld>
            <a:endParaRPr lang="tr-TR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Üç değişkenli </a:t>
            </a:r>
            <a:r>
              <a:rPr lang="en-US" sz="4000" dirty="0" smtClean="0"/>
              <a:t>K</a:t>
            </a:r>
            <a:r>
              <a:rPr lang="tr-TR" sz="4000" dirty="0" err="1" smtClean="0"/>
              <a:t>arnaugh</a:t>
            </a:r>
            <a:r>
              <a:rPr lang="tr-TR" sz="4000" dirty="0" smtClean="0"/>
              <a:t> Diyagramı</a:t>
            </a:r>
            <a:endParaRPr lang="en-US" dirty="0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370013" y="2228850"/>
            <a:ext cx="6427787" cy="1428750"/>
            <a:chOff x="879" y="1404"/>
            <a:chExt cx="4049" cy="900"/>
          </a:xfrm>
        </p:grpSpPr>
        <p:sp>
          <p:nvSpPr>
            <p:cNvPr id="669720" name="AutoShape 24"/>
            <p:cNvSpPr>
              <a:spLocks noChangeArrowheads="1"/>
            </p:cNvSpPr>
            <p:nvPr/>
          </p:nvSpPr>
          <p:spPr bwMode="auto">
            <a:xfrm>
              <a:off x="3680" y="1632"/>
              <a:ext cx="1160" cy="43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69721" name="Rectangle 25"/>
            <p:cNvSpPr>
              <a:spLocks noChangeArrowheads="1"/>
            </p:cNvSpPr>
            <p:nvPr/>
          </p:nvSpPr>
          <p:spPr bwMode="auto">
            <a:xfrm>
              <a:off x="4325" y="1417"/>
              <a:ext cx="603" cy="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69722" name="AutoShape 26"/>
            <p:cNvSpPr>
              <a:spLocks noChangeArrowheads="1"/>
            </p:cNvSpPr>
            <p:nvPr/>
          </p:nvSpPr>
          <p:spPr bwMode="auto">
            <a:xfrm flipH="1">
              <a:off x="967" y="1619"/>
              <a:ext cx="1160" cy="439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r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69723" name="Rectangle 27"/>
            <p:cNvSpPr>
              <a:spLocks noChangeArrowheads="1"/>
            </p:cNvSpPr>
            <p:nvPr/>
          </p:nvSpPr>
          <p:spPr bwMode="auto">
            <a:xfrm flipH="1">
              <a:off x="879" y="1404"/>
              <a:ext cx="603" cy="88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3267075" y="2393950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4256088" y="2371725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</a:t>
            </a:r>
          </a:p>
        </p:txBody>
      </p:sp>
      <p:sp>
        <p:nvSpPr>
          <p:cNvPr id="669704" name="Text Box 8"/>
          <p:cNvSpPr txBox="1">
            <a:spLocks noChangeArrowheads="1"/>
          </p:cNvSpPr>
          <p:nvPr/>
        </p:nvSpPr>
        <p:spPr bwMode="auto">
          <a:xfrm>
            <a:off x="5226050" y="2386013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3</a:t>
            </a:r>
          </a:p>
        </p:txBody>
      </p:sp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6238875" y="2374900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</a:t>
            </a:r>
          </a:p>
        </p:txBody>
      </p:sp>
      <p:sp>
        <p:nvSpPr>
          <p:cNvPr id="669706" name="Text Box 10"/>
          <p:cNvSpPr txBox="1">
            <a:spLocks noChangeArrowheads="1"/>
          </p:cNvSpPr>
          <p:nvPr/>
        </p:nvSpPr>
        <p:spPr bwMode="auto">
          <a:xfrm>
            <a:off x="4276725" y="3441700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5</a:t>
            </a:r>
          </a:p>
        </p:txBody>
      </p:sp>
      <p:sp>
        <p:nvSpPr>
          <p:cNvPr id="669707" name="Text Box 11"/>
          <p:cNvSpPr txBox="1">
            <a:spLocks noChangeArrowheads="1"/>
          </p:cNvSpPr>
          <p:nvPr/>
        </p:nvSpPr>
        <p:spPr bwMode="auto">
          <a:xfrm>
            <a:off x="6270625" y="3470275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6</a:t>
            </a:r>
          </a:p>
        </p:txBody>
      </p:sp>
      <p:sp>
        <p:nvSpPr>
          <p:cNvPr id="669708" name="Text Box 12"/>
          <p:cNvSpPr txBox="1">
            <a:spLocks noChangeArrowheads="1"/>
          </p:cNvSpPr>
          <p:nvPr/>
        </p:nvSpPr>
        <p:spPr bwMode="auto">
          <a:xfrm>
            <a:off x="3201988" y="3473450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4</a:t>
            </a:r>
          </a:p>
        </p:txBody>
      </p:sp>
      <p:sp>
        <p:nvSpPr>
          <p:cNvPr id="669709" name="Text Box 13"/>
          <p:cNvSpPr txBox="1">
            <a:spLocks noChangeArrowheads="1"/>
          </p:cNvSpPr>
          <p:nvPr/>
        </p:nvSpPr>
        <p:spPr bwMode="auto">
          <a:xfrm>
            <a:off x="5264150" y="3448050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7</a:t>
            </a:r>
          </a:p>
        </p:txBody>
      </p:sp>
      <p:sp>
        <p:nvSpPr>
          <p:cNvPr id="669710" name="Rectangle 14"/>
          <p:cNvSpPr>
            <a:spLocks noChangeArrowheads="1"/>
          </p:cNvSpPr>
          <p:nvPr/>
        </p:nvSpPr>
        <p:spPr bwMode="auto">
          <a:xfrm>
            <a:off x="2506663" y="2427288"/>
            <a:ext cx="4187825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9711" name="Line 15"/>
          <p:cNvSpPr>
            <a:spLocks noChangeShapeType="1"/>
          </p:cNvSpPr>
          <p:nvPr/>
        </p:nvSpPr>
        <p:spPr bwMode="auto">
          <a:xfrm>
            <a:off x="4648200" y="1993900"/>
            <a:ext cx="0" cy="2497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9712" name="Line 16"/>
          <p:cNvSpPr>
            <a:spLocks noChangeShapeType="1"/>
          </p:cNvSpPr>
          <p:nvPr/>
        </p:nvSpPr>
        <p:spPr bwMode="auto">
          <a:xfrm>
            <a:off x="2079625" y="3440113"/>
            <a:ext cx="4635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9713" name="Line 17"/>
          <p:cNvSpPr>
            <a:spLocks noChangeShapeType="1"/>
          </p:cNvSpPr>
          <p:nvPr/>
        </p:nvSpPr>
        <p:spPr bwMode="auto">
          <a:xfrm>
            <a:off x="3632200" y="2430463"/>
            <a:ext cx="0" cy="255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9714" name="Line 18"/>
          <p:cNvSpPr>
            <a:spLocks noChangeShapeType="1"/>
          </p:cNvSpPr>
          <p:nvPr/>
        </p:nvSpPr>
        <p:spPr bwMode="auto">
          <a:xfrm flipH="1">
            <a:off x="5694363" y="2416175"/>
            <a:ext cx="0" cy="2595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69717" name="AutoShape 21"/>
          <p:cNvSpPr>
            <a:spLocks noChangeArrowheads="1"/>
          </p:cNvSpPr>
          <p:nvPr/>
        </p:nvSpPr>
        <p:spPr bwMode="auto">
          <a:xfrm>
            <a:off x="2641600" y="2568575"/>
            <a:ext cx="1841500" cy="69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669718" name="AutoShape 22"/>
          <p:cNvSpPr>
            <a:spLocks noChangeArrowheads="1"/>
          </p:cNvSpPr>
          <p:nvPr/>
        </p:nvSpPr>
        <p:spPr bwMode="auto">
          <a:xfrm rot="16200000">
            <a:off x="4221957" y="3078956"/>
            <a:ext cx="1841500" cy="69691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rot="10800000">
            <a:off x="1619672" y="1916832"/>
            <a:ext cx="864096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674430" y="1409056"/>
            <a:ext cx="4841786" cy="2769641"/>
            <a:chOff x="1674430" y="1409056"/>
            <a:chExt cx="4841786" cy="2769641"/>
          </a:xfrm>
        </p:grpSpPr>
        <p:grpSp>
          <p:nvGrpSpPr>
            <p:cNvPr id="38" name="Group 37"/>
            <p:cNvGrpSpPr/>
            <p:nvPr/>
          </p:nvGrpSpPr>
          <p:grpSpPr>
            <a:xfrm>
              <a:off x="1874579" y="1409056"/>
              <a:ext cx="738797" cy="769441"/>
              <a:chOff x="1474033" y="1985120"/>
              <a:chExt cx="738797" cy="769441"/>
            </a:xfrm>
          </p:grpSpPr>
          <p:sp>
            <p:nvSpPr>
              <p:cNvPr id="669700" name="Rectangle 4"/>
              <p:cNvSpPr>
                <a:spLocks noChangeArrowheads="1"/>
              </p:cNvSpPr>
              <p:nvPr/>
            </p:nvSpPr>
            <p:spPr bwMode="auto">
              <a:xfrm>
                <a:off x="1778095" y="1985120"/>
                <a:ext cx="434735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tr-TR" sz="4400" dirty="0">
                    <a:latin typeface="Times New Roman" pitchFamily="18" charset="0"/>
                  </a:rPr>
                  <a:t>z</a:t>
                </a:r>
                <a:endParaRPr lang="en-US" sz="4400" dirty="0">
                  <a:latin typeface="Times New Roman" pitchFamily="18" charset="0"/>
                </a:endParaRPr>
              </a:p>
            </p:txBody>
          </p:sp>
          <p:sp>
            <p:nvSpPr>
              <p:cNvPr id="669715" name="Rectangle 19"/>
              <p:cNvSpPr>
                <a:spLocks noChangeArrowheads="1"/>
              </p:cNvSpPr>
              <p:nvPr/>
            </p:nvSpPr>
            <p:spPr bwMode="auto">
              <a:xfrm>
                <a:off x="1474033" y="1985120"/>
                <a:ext cx="466795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tr-TR" sz="4400" dirty="0" smtClean="0">
                    <a:latin typeface="Times New Roman" pitchFamily="18" charset="0"/>
                  </a:rPr>
                  <a:t>y</a:t>
                </a:r>
                <a:endParaRPr lang="en-US" sz="4400" dirty="0">
                  <a:latin typeface="Times New Roman" pitchFamily="18" charset="0"/>
                </a:endParaRPr>
              </a:p>
            </p:txBody>
          </p:sp>
        </p:grpSp>
        <p:sp>
          <p:nvSpPr>
            <p:cNvPr id="669716" name="Rectangle 20"/>
            <p:cNvSpPr>
              <a:spLocks noChangeArrowheads="1"/>
            </p:cNvSpPr>
            <p:nvPr/>
          </p:nvSpPr>
          <p:spPr bwMode="auto">
            <a:xfrm>
              <a:off x="1674430" y="1913112"/>
              <a:ext cx="46679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tr-TR" sz="4400" dirty="0">
                  <a:latin typeface="Times New Roman" pitchFamily="18" charset="0"/>
                </a:rPr>
                <a:t>x</a:t>
              </a:r>
              <a:endParaRPr lang="en-US" sz="4400" dirty="0">
                <a:latin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71800" y="1988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00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23928" y="1988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01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932040" y="1988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11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43623" y="1988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/>
                <a:t>1</a:t>
              </a:r>
              <a:r>
                <a:rPr lang="tr-TR" sz="2400" dirty="0" smtClean="0"/>
                <a:t>0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61122" y="2708920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0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61122" y="3717032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/>
                <a:t>1</a:t>
              </a:r>
              <a:endParaRPr lang="en-US" sz="24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17" grpId="0" animBg="1"/>
      <p:bldP spid="6697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tr-TR" sz="2800" dirty="0" smtClean="0"/>
              <a:t>4 hücreli dikdörtgen örnekleri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200" dirty="0"/>
          </a:p>
          <a:p>
            <a:endParaRPr lang="en-US" sz="2800" dirty="0"/>
          </a:p>
          <a:p>
            <a:endParaRPr lang="en-US" sz="2800" dirty="0"/>
          </a:p>
          <a:p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Gösterilen dikdörtgenlerin çarpım terimlerini okuyun.</a:t>
            </a:r>
            <a:endParaRPr lang="en-US" sz="2800" dirty="0"/>
          </a:p>
        </p:txBody>
      </p:sp>
      <p:sp>
        <p:nvSpPr>
          <p:cNvPr id="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CCBA-797B-4E49-9CF9-7EB5F902CD86}" type="slidenum">
              <a:rPr lang="tr-TR"/>
              <a:pPr/>
              <a:t>21</a:t>
            </a:fld>
            <a:endParaRPr lang="tr-TR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tr-TR" sz="4400" dirty="0" smtClean="0"/>
              <a:t>Üç değişkenli </a:t>
            </a:r>
            <a:r>
              <a:rPr lang="en-US" sz="4400" dirty="0" smtClean="0"/>
              <a:t>K</a:t>
            </a:r>
            <a:r>
              <a:rPr lang="tr-TR" sz="4400" dirty="0" err="1" smtClean="0"/>
              <a:t>arnaugh</a:t>
            </a:r>
            <a:r>
              <a:rPr lang="tr-TR" sz="4400" dirty="0" smtClean="0"/>
              <a:t> Diyagramı</a:t>
            </a:r>
            <a:endParaRPr lang="en-US" dirty="0"/>
          </a:p>
        </p:txBody>
      </p:sp>
      <p:sp>
        <p:nvSpPr>
          <p:cNvPr id="670747" name="AutoShape 27"/>
          <p:cNvSpPr>
            <a:spLocks noChangeArrowheads="1"/>
          </p:cNvSpPr>
          <p:nvPr/>
        </p:nvSpPr>
        <p:spPr bwMode="auto">
          <a:xfrm>
            <a:off x="3708400" y="2461667"/>
            <a:ext cx="1841500" cy="1800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670726" name="Text Box 6"/>
          <p:cNvSpPr txBox="1">
            <a:spLocks noChangeArrowheads="1"/>
          </p:cNvSpPr>
          <p:nvPr/>
        </p:nvSpPr>
        <p:spPr bwMode="auto">
          <a:xfrm>
            <a:off x="3267075" y="2348954"/>
            <a:ext cx="43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670727" name="Text Box 7"/>
          <p:cNvSpPr txBox="1">
            <a:spLocks noChangeArrowheads="1"/>
          </p:cNvSpPr>
          <p:nvPr/>
        </p:nvSpPr>
        <p:spPr bwMode="auto">
          <a:xfrm>
            <a:off x="4256088" y="2326729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1</a:t>
            </a:r>
          </a:p>
        </p:txBody>
      </p:sp>
      <p:sp>
        <p:nvSpPr>
          <p:cNvPr id="670728" name="Text Box 8"/>
          <p:cNvSpPr txBox="1">
            <a:spLocks noChangeArrowheads="1"/>
          </p:cNvSpPr>
          <p:nvPr/>
        </p:nvSpPr>
        <p:spPr bwMode="auto">
          <a:xfrm>
            <a:off x="5226050" y="2341017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3</a:t>
            </a:r>
          </a:p>
        </p:txBody>
      </p:sp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6238875" y="2329904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2</a:t>
            </a:r>
          </a:p>
        </p:txBody>
      </p:sp>
      <p:sp>
        <p:nvSpPr>
          <p:cNvPr id="670730" name="Text Box 10"/>
          <p:cNvSpPr txBox="1">
            <a:spLocks noChangeArrowheads="1"/>
          </p:cNvSpPr>
          <p:nvPr/>
        </p:nvSpPr>
        <p:spPr bwMode="auto">
          <a:xfrm>
            <a:off x="4276725" y="3396704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5</a:t>
            </a:r>
          </a:p>
        </p:txBody>
      </p:sp>
      <p:sp>
        <p:nvSpPr>
          <p:cNvPr id="670731" name="Text Box 11"/>
          <p:cNvSpPr txBox="1">
            <a:spLocks noChangeArrowheads="1"/>
          </p:cNvSpPr>
          <p:nvPr/>
        </p:nvSpPr>
        <p:spPr bwMode="auto">
          <a:xfrm>
            <a:off x="6270625" y="3425279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6</a:t>
            </a:r>
          </a:p>
        </p:txBody>
      </p:sp>
      <p:sp>
        <p:nvSpPr>
          <p:cNvPr id="670732" name="Text Box 12"/>
          <p:cNvSpPr txBox="1">
            <a:spLocks noChangeArrowheads="1"/>
          </p:cNvSpPr>
          <p:nvPr/>
        </p:nvSpPr>
        <p:spPr bwMode="auto">
          <a:xfrm>
            <a:off x="3201988" y="3428454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4</a:t>
            </a:r>
          </a:p>
        </p:txBody>
      </p:sp>
      <p:sp>
        <p:nvSpPr>
          <p:cNvPr id="670733" name="Text Box 13"/>
          <p:cNvSpPr txBox="1">
            <a:spLocks noChangeArrowheads="1"/>
          </p:cNvSpPr>
          <p:nvPr/>
        </p:nvSpPr>
        <p:spPr bwMode="auto">
          <a:xfrm>
            <a:off x="5264150" y="3403054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7</a:t>
            </a:r>
          </a:p>
        </p:txBody>
      </p:sp>
      <p:sp>
        <p:nvSpPr>
          <p:cNvPr id="670734" name="Rectangle 14"/>
          <p:cNvSpPr>
            <a:spLocks noChangeArrowheads="1"/>
          </p:cNvSpPr>
          <p:nvPr/>
        </p:nvSpPr>
        <p:spPr bwMode="auto">
          <a:xfrm>
            <a:off x="2506663" y="2382292"/>
            <a:ext cx="4187825" cy="2057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0735" name="Line 15"/>
          <p:cNvSpPr>
            <a:spLocks noChangeShapeType="1"/>
          </p:cNvSpPr>
          <p:nvPr/>
        </p:nvSpPr>
        <p:spPr bwMode="auto">
          <a:xfrm>
            <a:off x="4648200" y="1948904"/>
            <a:ext cx="0" cy="2497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36" name="Line 16"/>
          <p:cNvSpPr>
            <a:spLocks noChangeShapeType="1"/>
          </p:cNvSpPr>
          <p:nvPr/>
        </p:nvSpPr>
        <p:spPr bwMode="auto">
          <a:xfrm>
            <a:off x="2079625" y="3395117"/>
            <a:ext cx="4635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37" name="Line 17"/>
          <p:cNvSpPr>
            <a:spLocks noChangeShapeType="1"/>
          </p:cNvSpPr>
          <p:nvPr/>
        </p:nvSpPr>
        <p:spPr bwMode="auto">
          <a:xfrm>
            <a:off x="3632200" y="2385467"/>
            <a:ext cx="0" cy="255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38" name="Line 18"/>
          <p:cNvSpPr>
            <a:spLocks noChangeShapeType="1"/>
          </p:cNvSpPr>
          <p:nvPr/>
        </p:nvSpPr>
        <p:spPr bwMode="auto">
          <a:xfrm flipH="1">
            <a:off x="5694363" y="2371179"/>
            <a:ext cx="0" cy="2595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0739" name="Rectangle 19"/>
          <p:cNvSpPr>
            <a:spLocks noChangeArrowheads="1"/>
          </p:cNvSpPr>
          <p:nvPr/>
        </p:nvSpPr>
        <p:spPr bwMode="auto">
          <a:xfrm>
            <a:off x="1978025" y="3520529"/>
            <a:ext cx="463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400">
                <a:latin typeface="Times New Roman" pitchFamily="18" charset="0"/>
              </a:rPr>
              <a:t>x</a:t>
            </a:r>
          </a:p>
        </p:txBody>
      </p:sp>
      <p:sp>
        <p:nvSpPr>
          <p:cNvPr id="670741" name="AutoShape 21"/>
          <p:cNvSpPr>
            <a:spLocks noChangeArrowheads="1"/>
          </p:cNvSpPr>
          <p:nvPr/>
        </p:nvSpPr>
        <p:spPr bwMode="auto">
          <a:xfrm>
            <a:off x="2641600" y="2523579"/>
            <a:ext cx="1841500" cy="1800225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670743" name="AutoShape 23"/>
          <p:cNvSpPr>
            <a:spLocks noChangeArrowheads="1"/>
          </p:cNvSpPr>
          <p:nvPr/>
        </p:nvSpPr>
        <p:spPr bwMode="auto">
          <a:xfrm>
            <a:off x="5827713" y="2613305"/>
            <a:ext cx="1841500" cy="168885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670744" name="Rectangle 24"/>
          <p:cNvSpPr>
            <a:spLocks noChangeArrowheads="1"/>
          </p:cNvSpPr>
          <p:nvPr/>
        </p:nvSpPr>
        <p:spPr bwMode="auto">
          <a:xfrm>
            <a:off x="6851650" y="1786191"/>
            <a:ext cx="957263" cy="3412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670745" name="AutoShape 25"/>
          <p:cNvSpPr>
            <a:spLocks noChangeArrowheads="1"/>
          </p:cNvSpPr>
          <p:nvPr/>
        </p:nvSpPr>
        <p:spPr bwMode="auto">
          <a:xfrm flipH="1">
            <a:off x="1520825" y="2563293"/>
            <a:ext cx="1841500" cy="168885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670746" name="Rectangle 26"/>
          <p:cNvSpPr>
            <a:spLocks noChangeArrowheads="1"/>
          </p:cNvSpPr>
          <p:nvPr/>
        </p:nvSpPr>
        <p:spPr bwMode="auto">
          <a:xfrm flipH="1">
            <a:off x="1381125" y="1736179"/>
            <a:ext cx="957263" cy="341232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674430" y="1409056"/>
            <a:ext cx="4841786" cy="2769641"/>
            <a:chOff x="1674430" y="1409056"/>
            <a:chExt cx="4841786" cy="2769641"/>
          </a:xfrm>
        </p:grpSpPr>
        <p:grpSp>
          <p:nvGrpSpPr>
            <p:cNvPr id="31" name="Group 37"/>
            <p:cNvGrpSpPr/>
            <p:nvPr/>
          </p:nvGrpSpPr>
          <p:grpSpPr>
            <a:xfrm>
              <a:off x="1874579" y="1409056"/>
              <a:ext cx="738797" cy="769441"/>
              <a:chOff x="1474033" y="1985120"/>
              <a:chExt cx="738797" cy="769441"/>
            </a:xfrm>
          </p:grpSpPr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1778095" y="1985120"/>
                <a:ext cx="434735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tr-TR" sz="4400" dirty="0">
                    <a:latin typeface="Times New Roman" pitchFamily="18" charset="0"/>
                  </a:rPr>
                  <a:t>z</a:t>
                </a:r>
                <a:endParaRPr lang="en-US" sz="4400" dirty="0">
                  <a:latin typeface="Times New Roman" pitchFamily="18" charset="0"/>
                </a:endParaRPr>
              </a:p>
            </p:txBody>
          </p:sp>
          <p:sp>
            <p:nvSpPr>
              <p:cNvPr id="40" name="Rectangle 19"/>
              <p:cNvSpPr>
                <a:spLocks noChangeArrowheads="1"/>
              </p:cNvSpPr>
              <p:nvPr/>
            </p:nvSpPr>
            <p:spPr bwMode="auto">
              <a:xfrm>
                <a:off x="1474033" y="1985120"/>
                <a:ext cx="466795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tr-TR" sz="4400" dirty="0">
                    <a:latin typeface="Times New Roman" pitchFamily="18" charset="0"/>
                  </a:rPr>
                  <a:t>y</a:t>
                </a:r>
                <a:endParaRPr lang="en-US" sz="4400" dirty="0">
                  <a:latin typeface="Times New Roman" pitchFamily="18" charset="0"/>
                </a:endParaRPr>
              </a:p>
            </p:txBody>
          </p:sp>
        </p:grp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1674430" y="1913112"/>
              <a:ext cx="466795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tr-TR" sz="4400" dirty="0">
                  <a:latin typeface="Times New Roman" pitchFamily="18" charset="0"/>
                </a:rPr>
                <a:t>x</a:t>
              </a:r>
              <a:endParaRPr lang="en-US" sz="4400" dirty="0">
                <a:latin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71800" y="1988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00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23928" y="1988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01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32040" y="1988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11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43623" y="198884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/>
                <a:t>1</a:t>
              </a:r>
              <a:r>
                <a:rPr lang="tr-TR" sz="2400" dirty="0" smtClean="0"/>
                <a:t>0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61122" y="2708920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 smtClean="0"/>
                <a:t>0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61122" y="3717032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400" dirty="0"/>
                <a:t>1</a:t>
              </a:r>
              <a:endParaRPr lang="en-US" sz="2400" dirty="0"/>
            </a:p>
          </p:txBody>
        </p:sp>
      </p:grpSp>
      <p:cxnSp>
        <p:nvCxnSpPr>
          <p:cNvPr id="41" name="Straight Connector 40"/>
          <p:cNvCxnSpPr/>
          <p:nvPr/>
        </p:nvCxnSpPr>
        <p:spPr>
          <a:xfrm rot="10800000">
            <a:off x="1619672" y="1916832"/>
            <a:ext cx="864096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07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07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47" grpId="0" animBg="1"/>
      <p:bldP spid="670747" grpId="1" animBg="1"/>
      <p:bldP spid="670741" grpId="0" animBg="1"/>
      <p:bldP spid="670741" grpId="1" animBg="1"/>
      <p:bldP spid="670743" grpId="0" animBg="1"/>
      <p:bldP spid="6707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F(x,y,z)=</a:t>
            </a:r>
            <a:r>
              <a:rPr lang="tr-TR" dirty="0" smtClean="0">
                <a:sym typeface="Symbol"/>
              </a:rPr>
              <a:t>m(1,2,3,5,7)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834522" y="2088411"/>
            <a:ext cx="3432532" cy="143614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12" name="Line 15"/>
          <p:cNvSpPr>
            <a:spLocks noChangeShapeType="1"/>
          </p:cNvSpPr>
          <p:nvPr/>
        </p:nvSpPr>
        <p:spPr bwMode="auto">
          <a:xfrm>
            <a:off x="2586387" y="2065088"/>
            <a:ext cx="3436" cy="146389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113" name="Line 16"/>
          <p:cNvSpPr>
            <a:spLocks noChangeShapeType="1"/>
          </p:cNvSpPr>
          <p:nvPr/>
        </p:nvSpPr>
        <p:spPr bwMode="auto">
          <a:xfrm flipV="1">
            <a:off x="815756" y="2795400"/>
            <a:ext cx="3468212" cy="236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114" name="Line 17"/>
          <p:cNvSpPr>
            <a:spLocks noChangeShapeType="1"/>
          </p:cNvSpPr>
          <p:nvPr/>
        </p:nvSpPr>
        <p:spPr bwMode="auto">
          <a:xfrm>
            <a:off x="1757063" y="2090627"/>
            <a:ext cx="3029" cy="1432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115" name="Line 18"/>
          <p:cNvSpPr>
            <a:spLocks noChangeShapeType="1"/>
          </p:cNvSpPr>
          <p:nvPr/>
        </p:nvSpPr>
        <p:spPr bwMode="auto">
          <a:xfrm>
            <a:off x="3447305" y="2080654"/>
            <a:ext cx="24397" cy="1492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600"/>
          </a:p>
        </p:txBody>
      </p:sp>
      <p:sp>
        <p:nvSpPr>
          <p:cNvPr id="131" name="Rectangle 4"/>
          <p:cNvSpPr>
            <a:spLocks noChangeArrowheads="1"/>
          </p:cNvSpPr>
          <p:nvPr/>
        </p:nvSpPr>
        <p:spPr bwMode="auto">
          <a:xfrm>
            <a:off x="605805" y="1508328"/>
            <a:ext cx="2760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tr-TR" sz="1600" dirty="0">
                <a:latin typeface="Times New Roman" pitchFamily="18" charset="0"/>
              </a:rPr>
              <a:t>z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32" name="Rectangle 19"/>
          <p:cNvSpPr>
            <a:spLocks noChangeArrowheads="1"/>
          </p:cNvSpPr>
          <p:nvPr/>
        </p:nvSpPr>
        <p:spPr bwMode="auto">
          <a:xfrm>
            <a:off x="364111" y="1508328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tr-TR" sz="1600" dirty="0">
                <a:latin typeface="Times New Roman" pitchFamily="18" charset="0"/>
              </a:rPr>
              <a:t>y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24" name="Rectangle 20"/>
          <p:cNvSpPr>
            <a:spLocks noChangeArrowheads="1"/>
          </p:cNvSpPr>
          <p:nvPr/>
        </p:nvSpPr>
        <p:spPr bwMode="auto">
          <a:xfrm>
            <a:off x="200060" y="1860178"/>
            <a:ext cx="2872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tr-TR" sz="1600" dirty="0">
                <a:latin typeface="Times New Roman" pitchFamily="18" charset="0"/>
              </a:rPr>
              <a:t>x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51840" y="181376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00</a:t>
            </a:r>
            <a:endParaRPr lang="en-US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996177" y="181376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01</a:t>
            </a:r>
            <a:endParaRPr lang="en-US" sz="16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822471" y="181376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11</a:t>
            </a:r>
            <a:endParaRPr lang="en-US" sz="16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51611" y="1813767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</a:t>
            </a:r>
            <a:r>
              <a:rPr lang="tr-TR" sz="1600" dirty="0" smtClean="0"/>
              <a:t>0</a:t>
            </a:r>
            <a:endParaRPr lang="en-US" sz="1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87372" y="231640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/>
              <a:t>0</a:t>
            </a:r>
            <a:endParaRPr 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87372" y="302010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</a:t>
            </a:r>
            <a:endParaRPr lang="en-US" sz="1600" dirty="0"/>
          </a:p>
        </p:txBody>
      </p:sp>
      <p:cxnSp>
        <p:nvCxnSpPr>
          <p:cNvPr id="133" name="Straight Connector 132"/>
          <p:cNvCxnSpPr/>
          <p:nvPr/>
        </p:nvCxnSpPr>
        <p:spPr>
          <a:xfrm rot="10800000">
            <a:off x="107504" y="1763503"/>
            <a:ext cx="708252" cy="351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2012370" y="230303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</a:t>
            </a:r>
            <a:endParaRPr lang="en-US" sz="16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707787" y="2266145"/>
            <a:ext cx="337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1</a:t>
            </a:r>
            <a:endParaRPr lang="en-US" sz="16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81492" y="230303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</a:t>
            </a:r>
            <a:endParaRPr lang="en-US" sz="16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996177" y="300673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</a:t>
            </a:r>
            <a:endParaRPr lang="en-US" sz="16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897685" y="300673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1</a:t>
            </a:r>
            <a:endParaRPr lang="en-US" sz="1600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1169883" y="2303032"/>
            <a:ext cx="2852414" cy="1005366"/>
            <a:chOff x="2915816" y="2689756"/>
            <a:chExt cx="3480059" cy="1440276"/>
          </a:xfrm>
        </p:grpSpPr>
        <p:sp>
          <p:nvSpPr>
            <p:cNvPr id="139" name="TextBox 138"/>
            <p:cNvSpPr txBox="1"/>
            <p:nvPr/>
          </p:nvSpPr>
          <p:spPr>
            <a:xfrm>
              <a:off x="2915816" y="2689756"/>
              <a:ext cx="383715" cy="485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0</a:t>
              </a:r>
              <a:endParaRPr lang="en-US" sz="16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915816" y="3573017"/>
              <a:ext cx="383715" cy="485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0</a:t>
              </a:r>
              <a:endParaRPr lang="en-US" sz="1600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012160" y="3645024"/>
              <a:ext cx="383715" cy="485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600" dirty="0" smtClean="0"/>
                <a:t>0</a:t>
              </a:r>
              <a:endParaRPr lang="en-US" sz="1600" dirty="0"/>
            </a:p>
          </p:txBody>
        </p:sp>
      </p:grpSp>
      <p:sp>
        <p:nvSpPr>
          <p:cNvPr id="146" name="Rectangle 23"/>
          <p:cNvSpPr>
            <a:spLocks noChangeArrowheads="1"/>
          </p:cNvSpPr>
          <p:nvPr/>
        </p:nvSpPr>
        <p:spPr bwMode="auto">
          <a:xfrm>
            <a:off x="5861248" y="1371600"/>
            <a:ext cx="190500" cy="750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lang="en-US" b="1"/>
              <a:t> </a:t>
            </a:r>
          </a:p>
          <a:p>
            <a:pPr algn="l" eaLnBrk="0" hangingPunct="0">
              <a:lnSpc>
                <a:spcPct val="85000"/>
              </a:lnSpc>
            </a:pPr>
            <a:endParaRPr lang="en-US" b="1"/>
          </a:p>
          <a:p>
            <a:pPr algn="l" eaLnBrk="0" hangingPunct="0">
              <a:lnSpc>
                <a:spcPct val="85000"/>
              </a:lnSpc>
            </a:pPr>
            <a:r>
              <a:rPr lang="en-US" b="1"/>
              <a:t> </a:t>
            </a:r>
          </a:p>
        </p:txBody>
      </p:sp>
      <p:sp>
        <p:nvSpPr>
          <p:cNvPr id="147" name="Text Box 24"/>
          <p:cNvSpPr txBox="1">
            <a:spLocks noChangeArrowheads="1"/>
          </p:cNvSpPr>
          <p:nvPr/>
        </p:nvSpPr>
        <p:spPr bwMode="auto">
          <a:xfrm>
            <a:off x="7156648" y="2295525"/>
            <a:ext cx="1295400" cy="325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l" eaLnBrk="0" hangingPunct="0">
              <a:lnSpc>
                <a:spcPct val="85000"/>
              </a:lnSpc>
            </a:pPr>
            <a:endParaRPr lang="tr-TR" b="1"/>
          </a:p>
        </p:txBody>
      </p:sp>
      <p:sp>
        <p:nvSpPr>
          <p:cNvPr id="148" name="Rectangle 25"/>
          <p:cNvSpPr>
            <a:spLocks noChangeArrowheads="1"/>
          </p:cNvSpPr>
          <p:nvPr/>
        </p:nvSpPr>
        <p:spPr bwMode="auto">
          <a:xfrm>
            <a:off x="4355976" y="1219200"/>
            <a:ext cx="3096344" cy="27138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49" name="Line 26"/>
          <p:cNvSpPr>
            <a:spLocks noChangeShapeType="1"/>
          </p:cNvSpPr>
          <p:nvPr/>
        </p:nvSpPr>
        <p:spPr bwMode="auto">
          <a:xfrm>
            <a:off x="4355976" y="1676400"/>
            <a:ext cx="3240360" cy="244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50" name="Line 27"/>
          <p:cNvSpPr>
            <a:spLocks noChangeShapeType="1"/>
          </p:cNvSpPr>
          <p:nvPr/>
        </p:nvSpPr>
        <p:spPr bwMode="auto">
          <a:xfrm>
            <a:off x="5364088" y="1676400"/>
            <a:ext cx="0" cy="22566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51" name="Line 28"/>
          <p:cNvSpPr>
            <a:spLocks noChangeShapeType="1"/>
          </p:cNvSpPr>
          <p:nvPr/>
        </p:nvSpPr>
        <p:spPr bwMode="auto">
          <a:xfrm>
            <a:off x="6372200" y="1700808"/>
            <a:ext cx="0" cy="2232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152" name="TextBox 151"/>
          <p:cNvSpPr txBox="1"/>
          <p:nvPr/>
        </p:nvSpPr>
        <p:spPr>
          <a:xfrm>
            <a:off x="4572000" y="2514600"/>
            <a:ext cx="76976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dirty="0" smtClean="0"/>
              <a:t>0</a:t>
            </a:r>
            <a:r>
              <a:rPr lang="tr-TR" b="1" dirty="0" smtClean="0"/>
              <a:t> </a:t>
            </a:r>
            <a:r>
              <a:rPr lang="en-US" b="1" dirty="0" smtClean="0"/>
              <a:t>1</a:t>
            </a:r>
            <a:r>
              <a:rPr lang="tr-TR" b="1" dirty="0" smtClean="0"/>
              <a:t> </a:t>
            </a:r>
            <a:r>
              <a:rPr lang="en-US" b="1" dirty="0" smtClean="0"/>
              <a:t>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283968" y="1371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1. sütun</a:t>
            </a:r>
            <a:endParaRPr lang="tr-TR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4355976" y="2780928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4499992" y="2846344"/>
            <a:ext cx="84350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 </a:t>
            </a:r>
            <a:r>
              <a:rPr lang="en-US" b="1" dirty="0" smtClean="0"/>
              <a:t>0</a:t>
            </a:r>
            <a:r>
              <a:rPr lang="tr-TR" b="1" dirty="0" smtClean="0"/>
              <a:t> 1 </a:t>
            </a:r>
            <a:r>
              <a:rPr lang="en-US" b="1" dirty="0" smtClean="0"/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572000" y="3573016"/>
            <a:ext cx="769763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1 1 1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499992" y="1676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 y z</a:t>
            </a:r>
            <a:endParaRPr lang="tr-TR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4355976" y="2057400"/>
            <a:ext cx="3096344" cy="3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5302676" y="1371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2. sütun</a:t>
            </a:r>
            <a:endParaRPr lang="tr-TR" dirty="0"/>
          </a:p>
        </p:txBody>
      </p:sp>
      <p:sp>
        <p:nvSpPr>
          <p:cNvPr id="161" name="TextBox 160"/>
          <p:cNvSpPr txBox="1"/>
          <p:nvPr/>
        </p:nvSpPr>
        <p:spPr>
          <a:xfrm>
            <a:off x="6372200" y="1371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3. sütun</a:t>
            </a:r>
            <a:endParaRPr lang="tr-TR" dirty="0"/>
          </a:p>
        </p:txBody>
      </p:sp>
      <p:sp>
        <p:nvSpPr>
          <p:cNvPr id="162" name="TextBox 161"/>
          <p:cNvSpPr txBox="1"/>
          <p:nvPr/>
        </p:nvSpPr>
        <p:spPr>
          <a:xfrm>
            <a:off x="5652120" y="167640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  <a:r>
              <a:rPr lang="tr-TR" dirty="0" smtClean="0"/>
              <a:t> y z</a:t>
            </a:r>
            <a:endParaRPr lang="tr-TR" dirty="0"/>
          </a:p>
        </p:txBody>
      </p:sp>
      <p:sp>
        <p:nvSpPr>
          <p:cNvPr id="164" name="TextBox 163"/>
          <p:cNvSpPr txBox="1"/>
          <p:nvPr/>
        </p:nvSpPr>
        <p:spPr>
          <a:xfrm>
            <a:off x="4355976" y="32756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652120" y="2819400"/>
            <a:ext cx="830677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dirty="0" smtClean="0"/>
              <a:t>0</a:t>
            </a:r>
            <a:r>
              <a:rPr lang="tr-TR" b="1" dirty="0" smtClean="0"/>
              <a:t> </a:t>
            </a:r>
            <a:r>
              <a:rPr lang="en-US" b="1" dirty="0" smtClean="0"/>
              <a:t>1</a:t>
            </a:r>
            <a:r>
              <a:rPr lang="tr-TR" b="1" dirty="0" smtClean="0"/>
              <a:t> -</a:t>
            </a:r>
            <a:r>
              <a:rPr lang="en-US" b="1" dirty="0" smtClean="0"/>
              <a:t> 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355976" y="35637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652120" y="3253618"/>
            <a:ext cx="75693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/>
              <a:t>-</a:t>
            </a:r>
            <a:r>
              <a:rPr lang="tr-TR" b="1" dirty="0" smtClean="0"/>
              <a:t> </a:t>
            </a:r>
            <a:r>
              <a:rPr lang="en-US" b="1" dirty="0" smtClean="0"/>
              <a:t>1</a:t>
            </a:r>
            <a:r>
              <a:rPr lang="tr-TR" b="1" dirty="0" smtClean="0"/>
              <a:t> 1</a:t>
            </a:r>
            <a:endParaRPr lang="en-US" b="1" dirty="0" smtClean="0"/>
          </a:p>
        </p:txBody>
      </p:sp>
      <p:sp>
        <p:nvSpPr>
          <p:cNvPr id="169" name="TextBox 168"/>
          <p:cNvSpPr txBox="1"/>
          <p:nvPr/>
        </p:nvSpPr>
        <p:spPr>
          <a:xfrm>
            <a:off x="4355976" y="24836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52120" y="3634618"/>
            <a:ext cx="75693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1 - 1</a:t>
            </a:r>
            <a:endParaRPr lang="en-US" b="1" dirty="0" smtClean="0"/>
          </a:p>
        </p:txBody>
      </p:sp>
      <p:sp>
        <p:nvSpPr>
          <p:cNvPr id="177" name="TextBox 176"/>
          <p:cNvSpPr txBox="1"/>
          <p:nvPr/>
        </p:nvSpPr>
        <p:spPr>
          <a:xfrm>
            <a:off x="4572000" y="2133600"/>
            <a:ext cx="84350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0 0 </a:t>
            </a:r>
            <a:r>
              <a:rPr lang="tr-TR" b="1" dirty="0"/>
              <a:t>1</a:t>
            </a:r>
            <a:r>
              <a:rPr lang="en-US" b="1" dirty="0" smtClean="0"/>
              <a:t> 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652120" y="2133600"/>
            <a:ext cx="75693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 dirty="0" smtClean="0"/>
              <a:t>0</a:t>
            </a:r>
            <a:r>
              <a:rPr lang="tr-TR" b="1" dirty="0" smtClean="0"/>
              <a:t> - 1</a:t>
            </a:r>
            <a:endParaRPr lang="en-US" b="1" dirty="0" smtClean="0"/>
          </a:p>
        </p:txBody>
      </p:sp>
      <p:sp>
        <p:nvSpPr>
          <p:cNvPr id="179" name="TextBox 178"/>
          <p:cNvSpPr txBox="1"/>
          <p:nvPr/>
        </p:nvSpPr>
        <p:spPr>
          <a:xfrm>
            <a:off x="5687270" y="2438400"/>
            <a:ext cx="75693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- 0 1</a:t>
            </a:r>
            <a:endParaRPr lang="en-US" b="1" dirty="0" smtClean="0"/>
          </a:p>
        </p:txBody>
      </p:sp>
      <p:grpSp>
        <p:nvGrpSpPr>
          <p:cNvPr id="233" name="Group 232"/>
          <p:cNvGrpSpPr/>
          <p:nvPr/>
        </p:nvGrpSpPr>
        <p:grpSpPr>
          <a:xfrm>
            <a:off x="4355976" y="2060848"/>
            <a:ext cx="311304" cy="1089412"/>
            <a:chOff x="4355976" y="2060848"/>
            <a:chExt cx="311304" cy="1089412"/>
          </a:xfrm>
        </p:grpSpPr>
        <p:sp>
          <p:nvSpPr>
            <p:cNvPr id="206" name="TextBox 205"/>
            <p:cNvSpPr txBox="1"/>
            <p:nvPr/>
          </p:nvSpPr>
          <p:spPr>
            <a:xfrm>
              <a:off x="4355976" y="278092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4355976" y="20608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sp>
        <p:nvSpPr>
          <p:cNvPr id="191" name="TextBox 190"/>
          <p:cNvSpPr txBox="1"/>
          <p:nvPr/>
        </p:nvSpPr>
        <p:spPr>
          <a:xfrm>
            <a:off x="6732240" y="2133600"/>
            <a:ext cx="744114" cy="3381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- -</a:t>
            </a:r>
            <a:r>
              <a:rPr lang="en-US" b="1" dirty="0" smtClean="0"/>
              <a:t> </a:t>
            </a:r>
            <a:r>
              <a:rPr lang="tr-TR" b="1" dirty="0" smtClean="0"/>
              <a:t>1</a:t>
            </a:r>
            <a:endParaRPr lang="en-US" b="1" dirty="0" smtClean="0"/>
          </a:p>
        </p:txBody>
      </p:sp>
      <p:grpSp>
        <p:nvGrpSpPr>
          <p:cNvPr id="234" name="Group 233"/>
          <p:cNvGrpSpPr/>
          <p:nvPr/>
        </p:nvGrpSpPr>
        <p:grpSpPr>
          <a:xfrm>
            <a:off x="5484832" y="2132856"/>
            <a:ext cx="311304" cy="1872208"/>
            <a:chOff x="5484832" y="2132856"/>
            <a:chExt cx="311304" cy="1872208"/>
          </a:xfrm>
        </p:grpSpPr>
        <p:sp>
          <p:nvSpPr>
            <p:cNvPr id="204" name="TextBox 203"/>
            <p:cNvSpPr txBox="1"/>
            <p:nvPr/>
          </p:nvSpPr>
          <p:spPr>
            <a:xfrm>
              <a:off x="5484832" y="21328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484832" y="36357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9" name="Straight Connector 208"/>
          <p:cNvCxnSpPr/>
          <p:nvPr/>
        </p:nvCxnSpPr>
        <p:spPr>
          <a:xfrm>
            <a:off x="4355976" y="3573016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725839" y="1691516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  <a:r>
              <a:rPr lang="tr-TR" dirty="0" smtClean="0"/>
              <a:t> y z</a:t>
            </a:r>
            <a:endParaRPr lang="tr-TR" dirty="0"/>
          </a:p>
        </p:txBody>
      </p:sp>
      <p:grpSp>
        <p:nvGrpSpPr>
          <p:cNvPr id="235" name="Group 234"/>
          <p:cNvGrpSpPr/>
          <p:nvPr/>
        </p:nvGrpSpPr>
        <p:grpSpPr>
          <a:xfrm>
            <a:off x="5484832" y="2411596"/>
            <a:ext cx="311304" cy="1233428"/>
            <a:chOff x="5484832" y="2411596"/>
            <a:chExt cx="311304" cy="1233428"/>
          </a:xfrm>
        </p:grpSpPr>
        <p:sp>
          <p:nvSpPr>
            <p:cNvPr id="212" name="TextBox 211"/>
            <p:cNvSpPr txBox="1"/>
            <p:nvPr/>
          </p:nvSpPr>
          <p:spPr>
            <a:xfrm>
              <a:off x="5484832" y="241159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484832" y="327569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14" name="Straight Connector 213"/>
          <p:cNvCxnSpPr/>
          <p:nvPr/>
        </p:nvCxnSpPr>
        <p:spPr>
          <a:xfrm>
            <a:off x="5364088" y="3140968"/>
            <a:ext cx="1018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380764" y="27809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1"/>
                </a:solidFill>
              </a:rPr>
              <a:t>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444208" y="2132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B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572000" y="4221088"/>
            <a:ext cx="17988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P=AB</a:t>
            </a:r>
          </a:p>
          <a:p>
            <a:r>
              <a:rPr lang="tr-TR" dirty="0" smtClean="0"/>
              <a:t>A=B=1</a:t>
            </a:r>
          </a:p>
          <a:p>
            <a:r>
              <a:rPr lang="tr-TR" dirty="0" smtClean="0"/>
              <a:t>A=</a:t>
            </a:r>
            <a:r>
              <a:rPr lang="tr-TR" dirty="0" err="1" smtClean="0"/>
              <a:t>x’y</a:t>
            </a:r>
            <a:endParaRPr lang="tr-TR" dirty="0" smtClean="0"/>
          </a:p>
          <a:p>
            <a:r>
              <a:rPr lang="tr-TR" dirty="0" smtClean="0"/>
              <a:t>B=z</a:t>
            </a:r>
          </a:p>
          <a:p>
            <a:r>
              <a:rPr lang="tr-TR" dirty="0" smtClean="0"/>
              <a:t>F=A+B=</a:t>
            </a:r>
            <a:r>
              <a:rPr lang="tr-TR" dirty="0" err="1" smtClean="0"/>
              <a:t>x’y</a:t>
            </a:r>
            <a:r>
              <a:rPr lang="tr-TR" dirty="0" smtClean="0"/>
              <a:t>+z</a:t>
            </a:r>
            <a:endParaRPr lang="en-US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1907704" y="2132856"/>
            <a:ext cx="5472608" cy="2169532"/>
            <a:chOff x="1907704" y="2132856"/>
            <a:chExt cx="5472608" cy="2169532"/>
          </a:xfrm>
        </p:grpSpPr>
        <p:grpSp>
          <p:nvGrpSpPr>
            <p:cNvPr id="237" name="Group 236"/>
            <p:cNvGrpSpPr/>
            <p:nvPr/>
          </p:nvGrpSpPr>
          <p:grpSpPr>
            <a:xfrm>
              <a:off x="1907704" y="2132856"/>
              <a:ext cx="5472608" cy="1296144"/>
              <a:chOff x="1907704" y="2132856"/>
              <a:chExt cx="5472608" cy="1296144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6444208" y="2132856"/>
                <a:ext cx="936104" cy="28803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ed Rectangle 222"/>
              <p:cNvSpPr/>
              <p:nvPr/>
            </p:nvSpPr>
            <p:spPr>
              <a:xfrm>
                <a:off x="1907704" y="2204864"/>
                <a:ext cx="1368152" cy="1224136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TextBox 224"/>
            <p:cNvSpPr txBox="1"/>
            <p:nvPr/>
          </p:nvSpPr>
          <p:spPr>
            <a:xfrm>
              <a:off x="1907704" y="393305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z</a:t>
              </a:r>
              <a:endParaRPr lang="en-US" dirty="0"/>
            </a:p>
          </p:txBody>
        </p:sp>
        <p:cxnSp>
          <p:nvCxnSpPr>
            <p:cNvPr id="227" name="Straight Arrow Connector 226"/>
            <p:cNvCxnSpPr>
              <a:stCxn id="225" idx="0"/>
              <a:endCxn id="223" idx="2"/>
            </p:cNvCxnSpPr>
            <p:nvPr/>
          </p:nvCxnSpPr>
          <p:spPr>
            <a:xfrm rot="5400000" flipH="1" flipV="1">
              <a:off x="2077143" y="3418419"/>
              <a:ext cx="504056" cy="5252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2771800" y="1268760"/>
            <a:ext cx="3600400" cy="1800200"/>
            <a:chOff x="2771800" y="1268760"/>
            <a:chExt cx="3600400" cy="1800200"/>
          </a:xfrm>
        </p:grpSpPr>
        <p:grpSp>
          <p:nvGrpSpPr>
            <p:cNvPr id="236" name="Group 235"/>
            <p:cNvGrpSpPr/>
            <p:nvPr/>
          </p:nvGrpSpPr>
          <p:grpSpPr>
            <a:xfrm>
              <a:off x="2771800" y="2204864"/>
              <a:ext cx="3600400" cy="864096"/>
              <a:chOff x="2771800" y="2204864"/>
              <a:chExt cx="3600400" cy="864096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436096" y="2780928"/>
                <a:ext cx="936104" cy="288032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ounded Rectangle 221"/>
              <p:cNvSpPr/>
              <p:nvPr/>
            </p:nvSpPr>
            <p:spPr>
              <a:xfrm>
                <a:off x="2771800" y="2204864"/>
                <a:ext cx="1296144" cy="504056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8" name="TextBox 227"/>
            <p:cNvSpPr txBox="1"/>
            <p:nvPr/>
          </p:nvSpPr>
          <p:spPr>
            <a:xfrm>
              <a:off x="2915816" y="1268760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 smtClean="0"/>
                <a:t>x’y</a:t>
              </a:r>
              <a:endParaRPr lang="en-US" dirty="0"/>
            </a:p>
          </p:txBody>
        </p:sp>
        <p:cxnSp>
          <p:nvCxnSpPr>
            <p:cNvPr id="230" name="Straight Arrow Connector 229"/>
            <p:cNvCxnSpPr>
              <a:stCxn id="228" idx="2"/>
              <a:endCxn id="222" idx="0"/>
            </p:cNvCxnSpPr>
            <p:nvPr/>
          </p:nvCxnSpPr>
          <p:spPr>
            <a:xfrm rot="16200000" flipH="1">
              <a:off x="3014381" y="1799373"/>
              <a:ext cx="566772" cy="2442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TextBox 230"/>
          <p:cNvSpPr txBox="1"/>
          <p:nvPr/>
        </p:nvSpPr>
        <p:spPr>
          <a:xfrm>
            <a:off x="899592" y="443711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F=</a:t>
            </a:r>
            <a:r>
              <a:rPr lang="tr-TR" dirty="0" err="1" smtClean="0"/>
              <a:t>x’y</a:t>
            </a:r>
            <a:r>
              <a:rPr lang="tr-TR" dirty="0" smtClean="0"/>
              <a:t>+z</a:t>
            </a:r>
            <a:endParaRPr lang="en-US" dirty="0" smtClean="0"/>
          </a:p>
        </p:txBody>
      </p:sp>
      <p:sp>
        <p:nvSpPr>
          <p:cNvPr id="232" name="TextBox 231"/>
          <p:cNvSpPr txBox="1"/>
          <p:nvPr/>
        </p:nvSpPr>
        <p:spPr>
          <a:xfrm>
            <a:off x="4499992" y="3284984"/>
            <a:ext cx="84350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tr-TR" b="1" dirty="0" smtClean="0"/>
              <a:t> 1 0 </a:t>
            </a:r>
            <a:r>
              <a:rPr lang="en-US" b="1" dirty="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allAtOnce"/>
      <p:bldP spid="135" grpId="0" build="allAtOnce"/>
      <p:bldP spid="136" grpId="0" build="allAtOnce"/>
      <p:bldP spid="137" grpId="0" build="allAtOnce"/>
      <p:bldP spid="138" grpId="0" build="allAtOnce"/>
      <p:bldP spid="152" grpId="0" build="allAtOnce"/>
      <p:bldP spid="155" grpId="0" build="allAtOnce"/>
      <p:bldP spid="157" grpId="0" build="allAtOnce"/>
      <p:bldP spid="164" grpId="0" build="allAtOnce"/>
      <p:bldP spid="165" grpId="0" build="allAtOnce"/>
      <p:bldP spid="166" grpId="0" build="allAtOnce"/>
      <p:bldP spid="167" grpId="0" build="allAtOnce"/>
      <p:bldP spid="169" grpId="0" build="allAtOnce"/>
      <p:bldP spid="170" grpId="0" build="allAtOnce"/>
      <p:bldP spid="177" grpId="0" build="allAtOnce"/>
      <p:bldP spid="178" grpId="0" build="allAtOnce"/>
      <p:bldP spid="179" grpId="0" build="allAtOnce"/>
      <p:bldP spid="191" grpId="0" build="allAtOnce"/>
      <p:bldP spid="219" grpId="0" build="allAtOnce"/>
      <p:bldP spid="221" grpId="0" build="allAtOnce"/>
      <p:bldP spid="224" grpId="0" build="allAtOnce"/>
      <p:bldP spid="231" grpId="0" build="allAtOnce"/>
      <p:bldP spid="232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F3E99-284F-41C9-AFC3-22FD7BF16028}" type="slidenum">
              <a:rPr lang="tr-TR"/>
              <a:pPr/>
              <a:t>23</a:t>
            </a:fld>
            <a:endParaRPr lang="tr-TR"/>
          </a:p>
        </p:txBody>
      </p:sp>
      <p:sp>
        <p:nvSpPr>
          <p:cNvPr id="6225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400" dirty="0" smtClean="0"/>
              <a:t>Üç değişkenli </a:t>
            </a:r>
            <a:r>
              <a:rPr lang="en-US" sz="4400" dirty="0" smtClean="0"/>
              <a:t>K</a:t>
            </a:r>
            <a:r>
              <a:rPr lang="tr-TR" sz="4400" dirty="0" err="1" smtClean="0"/>
              <a:t>arnaugh</a:t>
            </a:r>
            <a:r>
              <a:rPr lang="tr-TR" sz="4400" dirty="0" smtClean="0"/>
              <a:t> Diyagramı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r>
              <a:rPr lang="tr-TR" dirty="0" smtClean="0"/>
              <a:t>1 hücre 3 değişkenli bir çarpım terimini gösterir.</a:t>
            </a:r>
            <a:endParaRPr lang="en-US" dirty="0"/>
          </a:p>
          <a:p>
            <a:r>
              <a:rPr lang="tr-TR" dirty="0" smtClean="0"/>
              <a:t>2 komşu hücre 2 değişkenli bir terimi gösterir.</a:t>
            </a:r>
            <a:endParaRPr lang="en-US" dirty="0"/>
          </a:p>
          <a:p>
            <a:r>
              <a:rPr lang="tr-TR" dirty="0" smtClean="0"/>
              <a:t>4 komşu hücre 1 değişkenli bir terimi gösterir.</a:t>
            </a:r>
            <a:endParaRPr lang="en-US" dirty="0" smtClean="0"/>
          </a:p>
          <a:p>
            <a:r>
              <a:rPr lang="tr-TR" dirty="0" smtClean="0"/>
              <a:t>8 komşu hücre her zaman 1’e eşittir.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CDF3-1EAA-4180-B697-FCF819E4A174}" type="slidenum">
              <a:rPr lang="tr-TR"/>
              <a:pPr/>
              <a:t>24</a:t>
            </a:fld>
            <a:endParaRPr lang="tr-TR"/>
          </a:p>
        </p:txBody>
      </p:sp>
      <p:sp>
        <p:nvSpPr>
          <p:cNvPr id="6215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Örnek: Üç değişkenli </a:t>
            </a:r>
            <a:r>
              <a:rPr lang="en-US" sz="4000" dirty="0" smtClean="0"/>
              <a:t>K</a:t>
            </a:r>
            <a:r>
              <a:rPr lang="tr-TR" sz="4000" dirty="0" err="1" smtClean="0"/>
              <a:t>arnaugh</a:t>
            </a:r>
            <a:r>
              <a:rPr lang="tr-TR" sz="4000" dirty="0" smtClean="0"/>
              <a:t> Diyagramı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890588"/>
            <a:ext cx="8763000" cy="609600"/>
          </a:xfrm>
        </p:spPr>
        <p:txBody>
          <a:bodyPr/>
          <a:lstStyle/>
          <a:p>
            <a:r>
              <a:rPr lang="en-US" sz="2400"/>
              <a:t>F</a:t>
            </a:r>
            <a:r>
              <a:rPr lang="en-US" sz="2400" baseline="-25000"/>
              <a:t>1</a:t>
            </a:r>
            <a:r>
              <a:rPr lang="en-US" sz="2400"/>
              <a:t>(x, y, z) = </a:t>
            </a:r>
            <a:r>
              <a:rPr lang="en-US" sz="2800">
                <a:sym typeface="Symbol" pitchFamily="18" charset="2"/>
              </a:rPr>
              <a:t></a:t>
            </a:r>
            <a:r>
              <a:rPr lang="en-US" sz="2400">
                <a:sym typeface="Symbol" pitchFamily="18" charset="2"/>
              </a:rPr>
              <a:t> (2, 3, 4, 5)</a:t>
            </a:r>
            <a:endParaRPr lang="en-US" sz="2400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3429000" y="2767013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</a:t>
            </a:r>
            <a:endParaRPr lang="en-US" sz="2000" baseline="-25000">
              <a:latin typeface="Comic Sans MS" pitchFamily="66" charset="0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2209800" y="2767013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</a:t>
            </a:r>
            <a:endParaRPr lang="en-US" sz="2000" baseline="-25000">
              <a:latin typeface="Comic Sans MS" pitchFamily="66" charset="0"/>
            </a:endParaRP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5867400" y="2233613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</a:t>
            </a:r>
            <a:endParaRPr lang="en-US" sz="2000" baseline="-25000">
              <a:latin typeface="Comic Sans MS" pitchFamily="66" charset="0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4648200" y="2233613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</a:t>
            </a:r>
            <a:endParaRPr lang="en-US" sz="2000" baseline="-25000">
              <a:latin typeface="Comic Sans MS" pitchFamily="66" charset="0"/>
            </a:endParaRP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209800" y="2262188"/>
            <a:ext cx="4876800" cy="1066800"/>
            <a:chOff x="1248" y="1296"/>
            <a:chExt cx="3072" cy="672"/>
          </a:xfrm>
        </p:grpSpPr>
        <p:sp>
          <p:nvSpPr>
            <p:cNvPr id="621578" name="Rectangle 5"/>
            <p:cNvSpPr>
              <a:spLocks noChangeArrowheads="1"/>
            </p:cNvSpPr>
            <p:nvPr/>
          </p:nvSpPr>
          <p:spPr bwMode="auto">
            <a:xfrm>
              <a:off x="3552" y="1632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21579" name="Rectangle 6"/>
            <p:cNvSpPr>
              <a:spLocks noChangeArrowheads="1"/>
            </p:cNvSpPr>
            <p:nvPr/>
          </p:nvSpPr>
          <p:spPr bwMode="auto">
            <a:xfrm>
              <a:off x="2784" y="1632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  <p:sp>
          <p:nvSpPr>
            <p:cNvPr id="621580" name="Rectangle 12"/>
            <p:cNvSpPr>
              <a:spLocks noChangeArrowheads="1"/>
            </p:cNvSpPr>
            <p:nvPr/>
          </p:nvSpPr>
          <p:spPr bwMode="auto">
            <a:xfrm>
              <a:off x="2016" y="129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 dirty="0">
                  <a:latin typeface="Comic Sans MS" pitchFamily="66" charset="0"/>
                </a:rPr>
                <a:t>0</a:t>
              </a:r>
              <a:endParaRPr lang="en-US" sz="2000" baseline="-25000" dirty="0">
                <a:latin typeface="Comic Sans MS" pitchFamily="66" charset="0"/>
              </a:endParaRPr>
            </a:p>
          </p:txBody>
        </p:sp>
        <p:sp>
          <p:nvSpPr>
            <p:cNvPr id="621581" name="Rectangle 13"/>
            <p:cNvSpPr>
              <a:spLocks noChangeArrowheads="1"/>
            </p:cNvSpPr>
            <p:nvPr/>
          </p:nvSpPr>
          <p:spPr bwMode="auto">
            <a:xfrm>
              <a:off x="1248" y="129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</a:t>
              </a:r>
              <a:endParaRPr lang="en-US" sz="2000" baseline="-25000">
                <a:latin typeface="Comic Sans MS" pitchFamily="66" charset="0"/>
              </a:endParaRPr>
            </a:p>
          </p:txBody>
        </p:sp>
      </p:grpSp>
      <p:sp>
        <p:nvSpPr>
          <p:cNvPr id="621582" name="Line 20"/>
          <p:cNvSpPr>
            <a:spLocks noChangeShapeType="1"/>
          </p:cNvSpPr>
          <p:nvPr/>
        </p:nvSpPr>
        <p:spPr bwMode="auto">
          <a:xfrm>
            <a:off x="990600" y="1471613"/>
            <a:ext cx="1219200" cy="0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583" name="Line 21"/>
          <p:cNvSpPr>
            <a:spLocks noChangeShapeType="1"/>
          </p:cNvSpPr>
          <p:nvPr/>
        </p:nvSpPr>
        <p:spPr bwMode="auto">
          <a:xfrm>
            <a:off x="990600" y="1471613"/>
            <a:ext cx="0" cy="762000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584" name="Line 22"/>
          <p:cNvSpPr>
            <a:spLocks noChangeShapeType="1"/>
          </p:cNvSpPr>
          <p:nvPr/>
        </p:nvSpPr>
        <p:spPr bwMode="auto">
          <a:xfrm>
            <a:off x="2209800" y="1471613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585" name="Line 24"/>
          <p:cNvSpPr>
            <a:spLocks noChangeShapeType="1"/>
          </p:cNvSpPr>
          <p:nvPr/>
        </p:nvSpPr>
        <p:spPr bwMode="auto">
          <a:xfrm>
            <a:off x="990600" y="2233613"/>
            <a:ext cx="0" cy="533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586" name="Line 25"/>
          <p:cNvSpPr>
            <a:spLocks noChangeShapeType="1"/>
          </p:cNvSpPr>
          <p:nvPr/>
        </p:nvSpPr>
        <p:spPr bwMode="auto">
          <a:xfrm>
            <a:off x="3429000" y="1471613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587" name="Line 26"/>
          <p:cNvSpPr>
            <a:spLocks noChangeShapeType="1"/>
          </p:cNvSpPr>
          <p:nvPr/>
        </p:nvSpPr>
        <p:spPr bwMode="auto">
          <a:xfrm>
            <a:off x="4648200" y="1471613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588" name="Line 28"/>
          <p:cNvSpPr>
            <a:spLocks noChangeShapeType="1"/>
          </p:cNvSpPr>
          <p:nvPr/>
        </p:nvSpPr>
        <p:spPr bwMode="auto">
          <a:xfrm>
            <a:off x="5867400" y="1471613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589" name="Line 32"/>
          <p:cNvSpPr>
            <a:spLocks noChangeShapeType="1"/>
          </p:cNvSpPr>
          <p:nvPr/>
        </p:nvSpPr>
        <p:spPr bwMode="auto">
          <a:xfrm>
            <a:off x="990600" y="2767013"/>
            <a:ext cx="0" cy="533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990600" y="1471613"/>
            <a:ext cx="6096000" cy="1828800"/>
            <a:chOff x="480" y="816"/>
            <a:chExt cx="3840" cy="1152"/>
          </a:xfrm>
        </p:grpSpPr>
        <p:sp>
          <p:nvSpPr>
            <p:cNvPr id="621591" name="Rectangle 9"/>
            <p:cNvSpPr>
              <a:spLocks noChangeArrowheads="1"/>
            </p:cNvSpPr>
            <p:nvPr/>
          </p:nvSpPr>
          <p:spPr bwMode="auto">
            <a:xfrm>
              <a:off x="480" y="1632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Bef>
                  <a:spcPct val="20000"/>
                </a:spcBef>
              </a:pPr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21592" name="Rectangle 14"/>
            <p:cNvSpPr>
              <a:spLocks noChangeArrowheads="1"/>
            </p:cNvSpPr>
            <p:nvPr/>
          </p:nvSpPr>
          <p:spPr bwMode="auto">
            <a:xfrm>
              <a:off x="480" y="129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Bef>
                  <a:spcPct val="20000"/>
                </a:spcBef>
              </a:pPr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21593" name="Rectangle 15"/>
            <p:cNvSpPr>
              <a:spLocks noChangeArrowheads="1"/>
            </p:cNvSpPr>
            <p:nvPr/>
          </p:nvSpPr>
          <p:spPr bwMode="auto">
            <a:xfrm>
              <a:off x="3552" y="816"/>
              <a:ext cx="7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>
                <a:latin typeface="Comic Sans MS" pitchFamily="66" charset="0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21594" name="Rectangle 16"/>
            <p:cNvSpPr>
              <a:spLocks noChangeArrowheads="1"/>
            </p:cNvSpPr>
            <p:nvPr/>
          </p:nvSpPr>
          <p:spPr bwMode="auto">
            <a:xfrm>
              <a:off x="2784" y="816"/>
              <a:ext cx="7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>
                <a:latin typeface="Comic Sans MS" pitchFamily="66" charset="0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n-US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21595" name="Rectangle 17"/>
            <p:cNvSpPr>
              <a:spLocks noChangeArrowheads="1"/>
            </p:cNvSpPr>
            <p:nvPr/>
          </p:nvSpPr>
          <p:spPr bwMode="auto">
            <a:xfrm>
              <a:off x="2016" y="816"/>
              <a:ext cx="7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>
                <a:latin typeface="Comic Sans MS" pitchFamily="66" charset="0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n-US">
                  <a:latin typeface="Comic Sans MS" pitchFamily="66" charset="0"/>
                </a:rPr>
                <a:t>01</a:t>
              </a:r>
            </a:p>
          </p:txBody>
        </p:sp>
        <p:sp>
          <p:nvSpPr>
            <p:cNvPr id="621596" name="Rectangle 18"/>
            <p:cNvSpPr>
              <a:spLocks noChangeArrowheads="1"/>
            </p:cNvSpPr>
            <p:nvPr/>
          </p:nvSpPr>
          <p:spPr bwMode="auto">
            <a:xfrm>
              <a:off x="1248" y="816"/>
              <a:ext cx="7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>
                <a:latin typeface="Comic Sans MS" pitchFamily="66" charset="0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n-US">
                  <a:latin typeface="Comic Sans MS" pitchFamily="66" charset="0"/>
                </a:rPr>
                <a:t>00</a:t>
              </a:r>
            </a:p>
          </p:txBody>
        </p:sp>
        <p:sp>
          <p:nvSpPr>
            <p:cNvPr id="621597" name="Rectangle 19"/>
            <p:cNvSpPr>
              <a:spLocks noChangeArrowheads="1"/>
            </p:cNvSpPr>
            <p:nvPr/>
          </p:nvSpPr>
          <p:spPr bwMode="auto">
            <a:xfrm>
              <a:off x="480" y="816"/>
              <a:ext cx="7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Bef>
                  <a:spcPct val="20000"/>
                </a:spcBef>
              </a:pPr>
              <a:r>
                <a:rPr lang="en-US">
                  <a:latin typeface="Comic Sans MS" pitchFamily="66" charset="0"/>
                </a:rPr>
                <a:t>yz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>
                  <a:latin typeface="Comic Sans MS" pitchFamily="66" charset="0"/>
                </a:rPr>
                <a:t>x</a:t>
              </a:r>
            </a:p>
          </p:txBody>
        </p:sp>
        <p:sp>
          <p:nvSpPr>
            <p:cNvPr id="621598" name="Line 23"/>
            <p:cNvSpPr>
              <a:spLocks noChangeShapeType="1"/>
            </p:cNvSpPr>
            <p:nvPr/>
          </p:nvSpPr>
          <p:spPr bwMode="auto">
            <a:xfrm>
              <a:off x="480" y="816"/>
              <a:ext cx="768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99" name="Line 27"/>
            <p:cNvSpPr>
              <a:spLocks noChangeShapeType="1"/>
            </p:cNvSpPr>
            <p:nvPr/>
          </p:nvSpPr>
          <p:spPr bwMode="auto">
            <a:xfrm>
              <a:off x="2016" y="129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00" name="Line 29"/>
            <p:cNvSpPr>
              <a:spLocks noChangeShapeType="1"/>
            </p:cNvSpPr>
            <p:nvPr/>
          </p:nvSpPr>
          <p:spPr bwMode="auto">
            <a:xfrm>
              <a:off x="2784" y="129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01" name="Line 30"/>
            <p:cNvSpPr>
              <a:spLocks noChangeShapeType="1"/>
            </p:cNvSpPr>
            <p:nvPr/>
          </p:nvSpPr>
          <p:spPr bwMode="auto">
            <a:xfrm>
              <a:off x="3552" y="1296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02" name="Line 31"/>
            <p:cNvSpPr>
              <a:spLocks noChangeShapeType="1"/>
            </p:cNvSpPr>
            <p:nvPr/>
          </p:nvSpPr>
          <p:spPr bwMode="auto">
            <a:xfrm>
              <a:off x="4320" y="1296"/>
              <a:ext cx="0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03" name="Line 33"/>
            <p:cNvSpPr>
              <a:spLocks noChangeShapeType="1"/>
            </p:cNvSpPr>
            <p:nvPr/>
          </p:nvSpPr>
          <p:spPr bwMode="auto">
            <a:xfrm>
              <a:off x="1248" y="1632"/>
              <a:ext cx="30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04" name="Line 34"/>
            <p:cNvSpPr>
              <a:spLocks noChangeShapeType="1"/>
            </p:cNvSpPr>
            <p:nvPr/>
          </p:nvSpPr>
          <p:spPr bwMode="auto">
            <a:xfrm>
              <a:off x="1248" y="1968"/>
              <a:ext cx="30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05" name="Line 35"/>
            <p:cNvSpPr>
              <a:spLocks noChangeShapeType="1"/>
            </p:cNvSpPr>
            <p:nvPr/>
          </p:nvSpPr>
          <p:spPr bwMode="auto">
            <a:xfrm>
              <a:off x="1248" y="1296"/>
              <a:ext cx="0" cy="6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06" name="Line 36"/>
            <p:cNvSpPr>
              <a:spLocks noChangeShapeType="1"/>
            </p:cNvSpPr>
            <p:nvPr/>
          </p:nvSpPr>
          <p:spPr bwMode="auto">
            <a:xfrm>
              <a:off x="1248" y="1296"/>
              <a:ext cx="30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1607" name="Line 37"/>
          <p:cNvSpPr>
            <a:spLocks noChangeShapeType="1"/>
          </p:cNvSpPr>
          <p:nvPr/>
        </p:nvSpPr>
        <p:spPr bwMode="auto">
          <a:xfrm>
            <a:off x="7086600" y="1471613"/>
            <a:ext cx="0" cy="762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1608" name="Line 38"/>
          <p:cNvSpPr>
            <a:spLocks noChangeShapeType="1"/>
          </p:cNvSpPr>
          <p:nvPr/>
        </p:nvSpPr>
        <p:spPr bwMode="auto">
          <a:xfrm>
            <a:off x="990600" y="3300413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609600" y="3481388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omic Sans MS" pitchFamily="66" charset="0"/>
              </a:rPr>
              <a:t>F</a:t>
            </a:r>
            <a:r>
              <a:rPr lang="en-US" sz="2000" baseline="-25000">
                <a:latin typeface="Comic Sans MS" pitchFamily="66" charset="0"/>
              </a:rPr>
              <a:t>1</a:t>
            </a:r>
            <a:r>
              <a:rPr lang="en-US" sz="2000">
                <a:latin typeface="Comic Sans MS" pitchFamily="66" charset="0"/>
              </a:rPr>
              <a:t>(x, y, z) = </a:t>
            </a:r>
            <a:r>
              <a:rPr lang="en-US" sz="20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xy’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+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x’y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omic Sans MS" pitchFamily="66" charset="0"/>
              </a:rPr>
              <a:t>F</a:t>
            </a:r>
            <a:r>
              <a:rPr lang="en-US" sz="2000" baseline="-25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(x, y, z) =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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(3, 4, 6, 7)</a:t>
            </a:r>
          </a:p>
        </p:txBody>
      </p:sp>
      <p:sp>
        <p:nvSpPr>
          <p:cNvPr id="52302" name="Rectangle 78"/>
          <p:cNvSpPr>
            <a:spLocks noChangeArrowheads="1"/>
          </p:cNvSpPr>
          <p:nvPr/>
        </p:nvSpPr>
        <p:spPr bwMode="auto">
          <a:xfrm>
            <a:off x="4975225" y="2305050"/>
            <a:ext cx="1727200" cy="323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>
              <a:latin typeface="Times New Roman" pitchFamily="18" charset="0"/>
            </a:endParaRPr>
          </a:p>
        </p:txBody>
      </p:sp>
      <p:graphicFrame>
        <p:nvGraphicFramePr>
          <p:cNvPr id="621650" name="Group 82"/>
          <p:cNvGraphicFramePr>
            <a:graphicFrameLocks noGrp="1"/>
          </p:cNvGraphicFramePr>
          <p:nvPr/>
        </p:nvGraphicFramePr>
        <p:xfrm>
          <a:off x="914400" y="434340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566738" y="6167438"/>
            <a:ext cx="876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000">
                <a:latin typeface="Comic Sans MS" pitchFamily="66" charset="0"/>
              </a:rPr>
              <a:t>F</a:t>
            </a:r>
            <a:r>
              <a:rPr lang="en-US" sz="2000" baseline="-25000">
                <a:latin typeface="Comic Sans MS" pitchFamily="66" charset="0"/>
              </a:rPr>
              <a:t>1</a:t>
            </a:r>
            <a:r>
              <a:rPr lang="en-US" sz="2000">
                <a:latin typeface="Comic Sans MS" pitchFamily="66" charset="0"/>
              </a:rPr>
              <a:t>(x, y, z) = </a:t>
            </a:r>
            <a:r>
              <a:rPr lang="en-US" sz="240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xz’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+ 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yz</a:t>
            </a:r>
            <a:endParaRPr lang="en-US" sz="20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52303" name="Rectangle 79"/>
          <p:cNvSpPr>
            <a:spLocks noChangeArrowheads="1"/>
          </p:cNvSpPr>
          <p:nvPr/>
        </p:nvSpPr>
        <p:spPr bwMode="auto">
          <a:xfrm>
            <a:off x="2643188" y="2830513"/>
            <a:ext cx="1727200" cy="3238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52304" name="Rectangle 80"/>
          <p:cNvSpPr>
            <a:spLocks noChangeArrowheads="1"/>
          </p:cNvSpPr>
          <p:nvPr/>
        </p:nvSpPr>
        <p:spPr bwMode="auto">
          <a:xfrm>
            <a:off x="4932363" y="5126038"/>
            <a:ext cx="560387" cy="9112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>
              <a:latin typeface="Times New Roman" pitchFamily="18" charset="0"/>
            </a:endParaRPr>
          </a:p>
        </p:txBody>
      </p: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2089150" y="5372100"/>
            <a:ext cx="5178425" cy="800100"/>
            <a:chOff x="1172" y="3372"/>
            <a:chExt cx="3262" cy="504"/>
          </a:xfrm>
        </p:grpSpPr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3739" y="3374"/>
              <a:ext cx="695" cy="502"/>
              <a:chOff x="3739" y="3374"/>
              <a:chExt cx="695" cy="502"/>
            </a:xfrm>
          </p:grpSpPr>
          <p:sp>
            <p:nvSpPr>
              <p:cNvPr id="621641" name="Line 81"/>
              <p:cNvSpPr>
                <a:spLocks noChangeShapeType="1"/>
              </p:cNvSpPr>
              <p:nvPr/>
            </p:nvSpPr>
            <p:spPr bwMode="auto">
              <a:xfrm flipV="1">
                <a:off x="3739" y="3374"/>
                <a:ext cx="695" cy="25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42" name="Line 82"/>
              <p:cNvSpPr>
                <a:spLocks noChangeShapeType="1"/>
              </p:cNvSpPr>
              <p:nvPr/>
            </p:nvSpPr>
            <p:spPr bwMode="auto">
              <a:xfrm>
                <a:off x="3739" y="3630"/>
                <a:ext cx="0" cy="16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43" name="Line 83"/>
              <p:cNvSpPr>
                <a:spLocks noChangeShapeType="1"/>
              </p:cNvSpPr>
              <p:nvPr/>
            </p:nvSpPr>
            <p:spPr bwMode="auto">
              <a:xfrm>
                <a:off x="3739" y="3791"/>
                <a:ext cx="695" cy="8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85"/>
            <p:cNvGrpSpPr>
              <a:grpSpLocks/>
            </p:cNvGrpSpPr>
            <p:nvPr/>
          </p:nvGrpSpPr>
          <p:grpSpPr bwMode="auto">
            <a:xfrm flipH="1">
              <a:off x="1172" y="3372"/>
              <a:ext cx="695" cy="502"/>
              <a:chOff x="3739" y="3374"/>
              <a:chExt cx="695" cy="502"/>
            </a:xfrm>
          </p:grpSpPr>
          <p:sp>
            <p:nvSpPr>
              <p:cNvPr id="621645" name="Line 86"/>
              <p:cNvSpPr>
                <a:spLocks noChangeShapeType="1"/>
              </p:cNvSpPr>
              <p:nvPr/>
            </p:nvSpPr>
            <p:spPr bwMode="auto">
              <a:xfrm flipV="1">
                <a:off x="3739" y="3374"/>
                <a:ext cx="695" cy="25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46" name="Line 87"/>
              <p:cNvSpPr>
                <a:spLocks noChangeShapeType="1"/>
              </p:cNvSpPr>
              <p:nvPr/>
            </p:nvSpPr>
            <p:spPr bwMode="auto">
              <a:xfrm>
                <a:off x="3739" y="3630"/>
                <a:ext cx="0" cy="16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47" name="Line 88"/>
              <p:cNvSpPr>
                <a:spLocks noChangeShapeType="1"/>
              </p:cNvSpPr>
              <p:nvPr/>
            </p:nvSpPr>
            <p:spPr bwMode="auto">
              <a:xfrm>
                <a:off x="3739" y="3791"/>
                <a:ext cx="695" cy="85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2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2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31" grpId="0"/>
      <p:bldP spid="52232" grpId="0"/>
      <p:bldP spid="52234" grpId="0"/>
      <p:bldP spid="52235" grpId="0"/>
      <p:bldP spid="52263" grpId="0" build="p" autoUpdateAnimBg="0"/>
      <p:bldP spid="52302" grpId="0" animBg="1"/>
      <p:bldP spid="52299" grpId="0" autoUpdateAnimBg="0"/>
      <p:bldP spid="52303" grpId="0" animBg="1"/>
      <p:bldP spid="5230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38B83-7372-474A-851D-177292C3C989}" type="slidenum">
              <a:rPr lang="tr-TR"/>
              <a:pPr/>
              <a:t>25</a:t>
            </a:fld>
            <a:endParaRPr lang="tr-TR"/>
          </a:p>
        </p:txBody>
      </p:sp>
      <p:sp>
        <p:nvSpPr>
          <p:cNvPr id="6236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tr-TR" dirty="0" smtClean="0"/>
              <a:t>Örnek</a:t>
            </a:r>
            <a:endParaRPr lang="en-US" dirty="0"/>
          </a:p>
        </p:txBody>
      </p:sp>
      <p:sp>
        <p:nvSpPr>
          <p:cNvPr id="54312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49475"/>
            <a:ext cx="8229600" cy="45085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sz="2800"/>
              <a:t>F</a:t>
            </a:r>
            <a:r>
              <a:rPr lang="en-US" sz="2800" baseline="-25000"/>
              <a:t>1</a:t>
            </a:r>
            <a:r>
              <a:rPr lang="en-US" sz="2800"/>
              <a:t>(x, y, z) = </a:t>
            </a:r>
            <a:r>
              <a:rPr lang="en-US">
                <a:sym typeface="Symbol" pitchFamily="18" charset="2"/>
              </a:rPr>
              <a:t></a:t>
            </a:r>
            <a:r>
              <a:rPr lang="en-US" sz="2800">
                <a:sym typeface="Symbol" pitchFamily="18" charset="2"/>
              </a:rPr>
              <a:t> (0, 2, 4, 5, 6)</a:t>
            </a:r>
            <a:endParaRPr lang="en-US" sz="2800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791200" y="39624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  <a:endParaRPr lang="en-US" sz="2400" baseline="-25000">
              <a:latin typeface="Comic Sans MS" pitchFamily="66" charset="0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352800" y="39624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  <a:endParaRPr lang="en-US" sz="2400" baseline="-25000">
              <a:latin typeface="Comic Sans MS" pitchFamily="66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133600" y="39624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  <a:endParaRPr lang="en-US" sz="2400" baseline="-25000">
              <a:latin typeface="Comic Sans MS" pitchFamily="66" charset="0"/>
            </a:endParaRP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791200" y="34290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  <a:endParaRPr lang="en-US" sz="2400" baseline="-25000">
              <a:latin typeface="Comic Sans MS" pitchFamily="66" charset="0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3352800" y="3429000"/>
            <a:ext cx="2438400" cy="1066800"/>
            <a:chOff x="2112" y="2160"/>
            <a:chExt cx="1536" cy="672"/>
          </a:xfrm>
        </p:grpSpPr>
        <p:sp>
          <p:nvSpPr>
            <p:cNvPr id="623625" name="Rectangle 7"/>
            <p:cNvSpPr>
              <a:spLocks noChangeArrowheads="1"/>
            </p:cNvSpPr>
            <p:nvPr/>
          </p:nvSpPr>
          <p:spPr bwMode="auto">
            <a:xfrm>
              <a:off x="2880" y="249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  <a:endParaRPr lang="en-US" sz="2400" baseline="-25000">
                <a:latin typeface="Comic Sans MS" pitchFamily="66" charset="0"/>
              </a:endParaRPr>
            </a:p>
          </p:txBody>
        </p:sp>
        <p:sp>
          <p:nvSpPr>
            <p:cNvPr id="623626" name="Rectangle 12"/>
            <p:cNvSpPr>
              <a:spLocks noChangeArrowheads="1"/>
            </p:cNvSpPr>
            <p:nvPr/>
          </p:nvSpPr>
          <p:spPr bwMode="auto">
            <a:xfrm>
              <a:off x="2880" y="2160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  <a:endParaRPr lang="en-US" sz="2400" baseline="-25000">
                <a:latin typeface="Comic Sans MS" pitchFamily="66" charset="0"/>
              </a:endParaRPr>
            </a:p>
          </p:txBody>
        </p:sp>
        <p:sp>
          <p:nvSpPr>
            <p:cNvPr id="623627" name="Rectangle 13"/>
            <p:cNvSpPr>
              <a:spLocks noChangeArrowheads="1"/>
            </p:cNvSpPr>
            <p:nvPr/>
          </p:nvSpPr>
          <p:spPr bwMode="auto">
            <a:xfrm>
              <a:off x="2112" y="2160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  <a:endParaRPr lang="en-US" sz="2400" baseline="-25000">
                <a:latin typeface="Comic Sans MS" pitchFamily="66" charset="0"/>
              </a:endParaRPr>
            </a:p>
          </p:txBody>
        </p:sp>
      </p:grp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133600" y="3429000"/>
            <a:ext cx="121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  <a:endParaRPr lang="en-US" sz="2400" baseline="-25000">
              <a:latin typeface="Comic Sans MS" pitchFamily="66" charset="0"/>
            </a:endParaRPr>
          </a:p>
        </p:txBody>
      </p:sp>
      <p:sp>
        <p:nvSpPr>
          <p:cNvPr id="623629" name="Line 21"/>
          <p:cNvSpPr>
            <a:spLocks noChangeShapeType="1"/>
          </p:cNvSpPr>
          <p:nvPr/>
        </p:nvSpPr>
        <p:spPr bwMode="auto">
          <a:xfrm>
            <a:off x="914400" y="2667000"/>
            <a:ext cx="1219200" cy="0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0" name="Line 22"/>
          <p:cNvSpPr>
            <a:spLocks noChangeShapeType="1"/>
          </p:cNvSpPr>
          <p:nvPr/>
        </p:nvSpPr>
        <p:spPr bwMode="auto">
          <a:xfrm>
            <a:off x="914400" y="2667000"/>
            <a:ext cx="0" cy="762000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1" name="Line 23"/>
          <p:cNvSpPr>
            <a:spLocks noChangeShapeType="1"/>
          </p:cNvSpPr>
          <p:nvPr/>
        </p:nvSpPr>
        <p:spPr bwMode="auto">
          <a:xfrm>
            <a:off x="2133600" y="2667000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2" name="Line 25"/>
          <p:cNvSpPr>
            <a:spLocks noChangeShapeType="1"/>
          </p:cNvSpPr>
          <p:nvPr/>
        </p:nvSpPr>
        <p:spPr bwMode="auto">
          <a:xfrm>
            <a:off x="914400" y="3429000"/>
            <a:ext cx="0" cy="533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3" name="Line 26"/>
          <p:cNvSpPr>
            <a:spLocks noChangeShapeType="1"/>
          </p:cNvSpPr>
          <p:nvPr/>
        </p:nvSpPr>
        <p:spPr bwMode="auto">
          <a:xfrm>
            <a:off x="3352800" y="2667000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4" name="Line 27"/>
          <p:cNvSpPr>
            <a:spLocks noChangeShapeType="1"/>
          </p:cNvSpPr>
          <p:nvPr/>
        </p:nvSpPr>
        <p:spPr bwMode="auto">
          <a:xfrm>
            <a:off x="4572000" y="2667000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5" name="Line 29"/>
          <p:cNvSpPr>
            <a:spLocks noChangeShapeType="1"/>
          </p:cNvSpPr>
          <p:nvPr/>
        </p:nvSpPr>
        <p:spPr bwMode="auto">
          <a:xfrm>
            <a:off x="5791200" y="2667000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6" name="Line 33"/>
          <p:cNvSpPr>
            <a:spLocks noChangeShapeType="1"/>
          </p:cNvSpPr>
          <p:nvPr/>
        </p:nvSpPr>
        <p:spPr bwMode="auto">
          <a:xfrm>
            <a:off x="914400" y="3962400"/>
            <a:ext cx="0" cy="5334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7" name="Line 38"/>
          <p:cNvSpPr>
            <a:spLocks noChangeShapeType="1"/>
          </p:cNvSpPr>
          <p:nvPr/>
        </p:nvSpPr>
        <p:spPr bwMode="auto">
          <a:xfrm>
            <a:off x="7010400" y="2667000"/>
            <a:ext cx="0" cy="762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3638" name="Line 39"/>
          <p:cNvSpPr>
            <a:spLocks noChangeShapeType="1"/>
          </p:cNvSpPr>
          <p:nvPr/>
        </p:nvSpPr>
        <p:spPr bwMode="auto">
          <a:xfrm>
            <a:off x="914400" y="4495800"/>
            <a:ext cx="1219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352800" y="4572000"/>
            <a:ext cx="2362200" cy="914400"/>
            <a:chOff x="2112" y="2880"/>
            <a:chExt cx="1488" cy="576"/>
          </a:xfrm>
        </p:grpSpPr>
        <p:sp>
          <p:nvSpPr>
            <p:cNvPr id="623641" name="AutoShape 43"/>
            <p:cNvSpPr>
              <a:spLocks/>
            </p:cNvSpPr>
            <p:nvPr/>
          </p:nvSpPr>
          <p:spPr bwMode="auto">
            <a:xfrm rot="16200000" flipV="1">
              <a:off x="2736" y="2256"/>
              <a:ext cx="240" cy="1488"/>
            </a:xfrm>
            <a:prstGeom prst="leftBrace">
              <a:avLst>
                <a:gd name="adj1" fmla="val 5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3642" name="Text Box 44"/>
            <p:cNvSpPr txBox="1">
              <a:spLocks noChangeArrowheads="1"/>
            </p:cNvSpPr>
            <p:nvPr/>
          </p:nvSpPr>
          <p:spPr bwMode="auto">
            <a:xfrm>
              <a:off x="2784" y="3168"/>
              <a:ext cx="2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z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914400" y="2667000"/>
            <a:ext cx="6096000" cy="1828800"/>
            <a:chOff x="576" y="1680"/>
            <a:chExt cx="3840" cy="1152"/>
          </a:xfrm>
        </p:grpSpPr>
        <p:sp>
          <p:nvSpPr>
            <p:cNvPr id="623644" name="Line 24"/>
            <p:cNvSpPr>
              <a:spLocks noChangeShapeType="1"/>
            </p:cNvSpPr>
            <p:nvPr/>
          </p:nvSpPr>
          <p:spPr bwMode="auto">
            <a:xfrm>
              <a:off x="576" y="1680"/>
              <a:ext cx="768" cy="48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576" y="1680"/>
              <a:ext cx="3840" cy="1152"/>
              <a:chOff x="576" y="1680"/>
              <a:chExt cx="3840" cy="1152"/>
            </a:xfrm>
          </p:grpSpPr>
          <p:grpSp>
            <p:nvGrpSpPr>
              <p:cNvPr id="6" name="Group 54"/>
              <p:cNvGrpSpPr>
                <a:grpSpLocks/>
              </p:cNvGrpSpPr>
              <p:nvPr/>
            </p:nvGrpSpPr>
            <p:grpSpPr bwMode="auto">
              <a:xfrm>
                <a:off x="576" y="1680"/>
                <a:ext cx="3840" cy="1152"/>
                <a:chOff x="576" y="1680"/>
                <a:chExt cx="3840" cy="1152"/>
              </a:xfrm>
            </p:grpSpPr>
            <p:sp>
              <p:nvSpPr>
                <p:cNvPr id="623647" name="Rectangle 10"/>
                <p:cNvSpPr>
                  <a:spLocks noChangeArrowheads="1"/>
                </p:cNvSpPr>
                <p:nvPr/>
              </p:nvSpPr>
              <p:spPr bwMode="auto">
                <a:xfrm>
                  <a:off x="576" y="2496"/>
                  <a:ext cx="7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20000"/>
                    </a:spcBef>
                  </a:pPr>
                  <a:r>
                    <a:rPr lang="en-US" sz="2000">
                      <a:latin typeface="Comic Sans MS" pitchFamily="66" charset="0"/>
                    </a:rPr>
                    <a:t>1</a:t>
                  </a:r>
                </a:p>
              </p:txBody>
            </p:sp>
            <p:sp>
              <p:nvSpPr>
                <p:cNvPr id="623648" name="Rectangle 15"/>
                <p:cNvSpPr>
                  <a:spLocks noChangeArrowheads="1"/>
                </p:cNvSpPr>
                <p:nvPr/>
              </p:nvSpPr>
              <p:spPr bwMode="auto">
                <a:xfrm>
                  <a:off x="576" y="2160"/>
                  <a:ext cx="7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20000"/>
                    </a:spcBef>
                  </a:pPr>
                  <a:r>
                    <a:rPr lang="en-US" sz="2000">
                      <a:latin typeface="Comic Sans MS" pitchFamily="66" charset="0"/>
                    </a:rPr>
                    <a:t>0</a:t>
                  </a:r>
                </a:p>
              </p:txBody>
            </p:sp>
            <p:sp>
              <p:nvSpPr>
                <p:cNvPr id="62364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680"/>
                  <a:ext cx="7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20000"/>
                    </a:spcBef>
                  </a:pPr>
                  <a:endParaRPr lang="en-US" sz="2000">
                    <a:latin typeface="Comic Sans MS" pitchFamily="66" charset="0"/>
                  </a:endParaRPr>
                </a:p>
                <a:p>
                  <a:pPr algn="ctr" eaLnBrk="0" hangingPunct="0">
                    <a:spcBef>
                      <a:spcPct val="20000"/>
                    </a:spcBef>
                  </a:pPr>
                  <a:r>
                    <a:rPr lang="en-US" sz="2000"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62365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0" y="1680"/>
                  <a:ext cx="7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20000"/>
                    </a:spcBef>
                  </a:pPr>
                  <a:endParaRPr lang="en-US" sz="2000">
                    <a:latin typeface="Comic Sans MS" pitchFamily="66" charset="0"/>
                  </a:endParaRPr>
                </a:p>
                <a:p>
                  <a:pPr algn="ctr" eaLnBrk="0" hangingPunct="0">
                    <a:spcBef>
                      <a:spcPct val="20000"/>
                    </a:spcBef>
                  </a:pPr>
                  <a:r>
                    <a:rPr lang="en-US" sz="2000">
                      <a:latin typeface="Comic Sans MS" pitchFamily="66" charset="0"/>
                    </a:rPr>
                    <a:t>11</a:t>
                  </a:r>
                </a:p>
              </p:txBody>
            </p:sp>
            <p:sp>
              <p:nvSpPr>
                <p:cNvPr id="623651" name="Rectangle 18"/>
                <p:cNvSpPr>
                  <a:spLocks noChangeArrowheads="1"/>
                </p:cNvSpPr>
                <p:nvPr/>
              </p:nvSpPr>
              <p:spPr bwMode="auto">
                <a:xfrm>
                  <a:off x="2112" y="1680"/>
                  <a:ext cx="7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20000"/>
                    </a:spcBef>
                  </a:pPr>
                  <a:endParaRPr lang="en-US" sz="2000">
                    <a:latin typeface="Comic Sans MS" pitchFamily="66" charset="0"/>
                  </a:endParaRPr>
                </a:p>
                <a:p>
                  <a:pPr algn="ctr" eaLnBrk="0" hangingPunct="0">
                    <a:spcBef>
                      <a:spcPct val="20000"/>
                    </a:spcBef>
                  </a:pPr>
                  <a:r>
                    <a:rPr lang="en-US" sz="2000">
                      <a:latin typeface="Comic Sans MS" pitchFamily="66" charset="0"/>
                    </a:rPr>
                    <a:t>01</a:t>
                  </a:r>
                </a:p>
              </p:txBody>
            </p:sp>
            <p:sp>
              <p:nvSpPr>
                <p:cNvPr id="623652" name="Rectangle 19"/>
                <p:cNvSpPr>
                  <a:spLocks noChangeArrowheads="1"/>
                </p:cNvSpPr>
                <p:nvPr/>
              </p:nvSpPr>
              <p:spPr bwMode="auto">
                <a:xfrm>
                  <a:off x="1344" y="1680"/>
                  <a:ext cx="7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>
                    <a:spcBef>
                      <a:spcPct val="20000"/>
                    </a:spcBef>
                  </a:pPr>
                  <a:endParaRPr lang="en-US" sz="2000">
                    <a:latin typeface="Comic Sans MS" pitchFamily="66" charset="0"/>
                  </a:endParaRPr>
                </a:p>
                <a:p>
                  <a:pPr algn="ctr" eaLnBrk="0" hangingPunct="0">
                    <a:spcBef>
                      <a:spcPct val="20000"/>
                    </a:spcBef>
                  </a:pPr>
                  <a:r>
                    <a:rPr lang="en-US" sz="2000">
                      <a:latin typeface="Comic Sans MS" pitchFamily="66" charset="0"/>
                    </a:rPr>
                    <a:t>00</a:t>
                  </a:r>
                </a:p>
              </p:txBody>
            </p:sp>
            <p:sp>
              <p:nvSpPr>
                <p:cNvPr id="623653" name="Rectangle 20"/>
                <p:cNvSpPr>
                  <a:spLocks noChangeArrowheads="1"/>
                </p:cNvSpPr>
                <p:nvPr/>
              </p:nvSpPr>
              <p:spPr bwMode="auto">
                <a:xfrm>
                  <a:off x="576" y="1680"/>
                  <a:ext cx="76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20000"/>
                    </a:spcBef>
                  </a:pPr>
                  <a:r>
                    <a:rPr lang="en-US" sz="2000">
                      <a:latin typeface="Comic Sans MS" pitchFamily="66" charset="0"/>
                    </a:rPr>
                    <a:t>yz</a:t>
                  </a:r>
                </a:p>
                <a:p>
                  <a:pPr eaLnBrk="0" hangingPunct="0">
                    <a:spcBef>
                      <a:spcPct val="20000"/>
                    </a:spcBef>
                  </a:pPr>
                  <a:r>
                    <a:rPr lang="en-US" sz="2000">
                      <a:latin typeface="Comic Sans MS" pitchFamily="66" charset="0"/>
                    </a:rPr>
                    <a:t>x</a:t>
                  </a:r>
                </a:p>
              </p:txBody>
            </p:sp>
            <p:sp>
              <p:nvSpPr>
                <p:cNvPr id="623654" name="Line 28"/>
                <p:cNvSpPr>
                  <a:spLocks noChangeShapeType="1"/>
                </p:cNvSpPr>
                <p:nvPr/>
              </p:nvSpPr>
              <p:spPr bwMode="auto">
                <a:xfrm>
                  <a:off x="2112" y="2160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55" name="Line 30"/>
                <p:cNvSpPr>
                  <a:spLocks noChangeShapeType="1"/>
                </p:cNvSpPr>
                <p:nvPr/>
              </p:nvSpPr>
              <p:spPr bwMode="auto">
                <a:xfrm>
                  <a:off x="2880" y="2160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56" name="Line 31"/>
                <p:cNvSpPr>
                  <a:spLocks noChangeShapeType="1"/>
                </p:cNvSpPr>
                <p:nvPr/>
              </p:nvSpPr>
              <p:spPr bwMode="auto">
                <a:xfrm>
                  <a:off x="3648" y="2160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57" name="Line 32"/>
                <p:cNvSpPr>
                  <a:spLocks noChangeShapeType="1"/>
                </p:cNvSpPr>
                <p:nvPr/>
              </p:nvSpPr>
              <p:spPr bwMode="auto">
                <a:xfrm>
                  <a:off x="4416" y="2160"/>
                  <a:ext cx="0" cy="67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58" name="Line 34"/>
                <p:cNvSpPr>
                  <a:spLocks noChangeShapeType="1"/>
                </p:cNvSpPr>
                <p:nvPr/>
              </p:nvSpPr>
              <p:spPr bwMode="auto">
                <a:xfrm>
                  <a:off x="1344" y="2496"/>
                  <a:ext cx="307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59" name="Line 35"/>
                <p:cNvSpPr>
                  <a:spLocks noChangeShapeType="1"/>
                </p:cNvSpPr>
                <p:nvPr/>
              </p:nvSpPr>
              <p:spPr bwMode="auto">
                <a:xfrm>
                  <a:off x="1344" y="2832"/>
                  <a:ext cx="307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660" name="Line 36"/>
                <p:cNvSpPr>
                  <a:spLocks noChangeShapeType="1"/>
                </p:cNvSpPr>
                <p:nvPr/>
              </p:nvSpPr>
              <p:spPr bwMode="auto">
                <a:xfrm>
                  <a:off x="1344" y="2160"/>
                  <a:ext cx="0" cy="672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3661" name="Line 37"/>
              <p:cNvSpPr>
                <a:spLocks noChangeShapeType="1"/>
              </p:cNvSpPr>
              <p:nvPr/>
            </p:nvSpPr>
            <p:spPr bwMode="auto">
              <a:xfrm>
                <a:off x="1344" y="2160"/>
                <a:ext cx="307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4648200" y="2209800"/>
            <a:ext cx="2362200" cy="914400"/>
            <a:chOff x="2928" y="1392"/>
            <a:chExt cx="1488" cy="576"/>
          </a:xfrm>
        </p:grpSpPr>
        <p:sp>
          <p:nvSpPr>
            <p:cNvPr id="623663" name="AutoShape 41"/>
            <p:cNvSpPr>
              <a:spLocks/>
            </p:cNvSpPr>
            <p:nvPr/>
          </p:nvSpPr>
          <p:spPr bwMode="auto">
            <a:xfrm rot="5400000">
              <a:off x="3552" y="1104"/>
              <a:ext cx="240" cy="1488"/>
            </a:xfrm>
            <a:prstGeom prst="leftBrace">
              <a:avLst>
                <a:gd name="adj1" fmla="val 5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3664" name="Text Box 42"/>
            <p:cNvSpPr txBox="1">
              <a:spLocks noChangeArrowheads="1"/>
            </p:cNvSpPr>
            <p:nvPr/>
          </p:nvSpPr>
          <p:spPr bwMode="auto">
            <a:xfrm>
              <a:off x="3552" y="1392"/>
              <a:ext cx="2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y</a:t>
              </a:r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762000" y="3962400"/>
            <a:ext cx="685800" cy="533400"/>
            <a:chOff x="480" y="2496"/>
            <a:chExt cx="432" cy="336"/>
          </a:xfrm>
        </p:grpSpPr>
        <p:sp>
          <p:nvSpPr>
            <p:cNvPr id="623666" name="Text Box 45"/>
            <p:cNvSpPr txBox="1">
              <a:spLocks noChangeArrowheads="1"/>
            </p:cNvSpPr>
            <p:nvPr/>
          </p:nvSpPr>
          <p:spPr bwMode="auto">
            <a:xfrm>
              <a:off x="480" y="2496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latin typeface="Comic Sans MS" pitchFamily="66" charset="0"/>
                </a:rPr>
                <a:t>x</a:t>
              </a:r>
            </a:p>
          </p:txBody>
        </p:sp>
        <p:sp>
          <p:nvSpPr>
            <p:cNvPr id="623667" name="AutoShape 46"/>
            <p:cNvSpPr>
              <a:spLocks/>
            </p:cNvSpPr>
            <p:nvPr/>
          </p:nvSpPr>
          <p:spPr bwMode="auto">
            <a:xfrm>
              <a:off x="720" y="2496"/>
              <a:ext cx="192" cy="336"/>
            </a:xfrm>
            <a:prstGeom prst="leftBrace">
              <a:avLst>
                <a:gd name="adj1" fmla="val 14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627063" y="5301208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F</a:t>
            </a:r>
            <a:r>
              <a:rPr lang="en-US" sz="2400" baseline="-25000" dirty="0">
                <a:latin typeface="Comic Sans MS" pitchFamily="66" charset="0"/>
              </a:rPr>
              <a:t>1</a:t>
            </a:r>
            <a:r>
              <a:rPr lang="en-US" sz="2400" dirty="0">
                <a:latin typeface="Comic Sans MS" pitchFamily="66" charset="0"/>
              </a:rPr>
              <a:t>(x, y, z) </a:t>
            </a:r>
            <a:r>
              <a:rPr lang="en-US" sz="2400" dirty="0" smtClean="0">
                <a:latin typeface="Comic Sans MS" pitchFamily="66" charset="0"/>
              </a:rPr>
              <a:t>=</a:t>
            </a:r>
            <a:r>
              <a:rPr lang="tr-TR" sz="2400" dirty="0" smtClean="0">
                <a:latin typeface="Comic Sans MS" pitchFamily="66" charset="0"/>
              </a:rPr>
              <a:t>z</a:t>
            </a:r>
            <a:r>
              <a:rPr lang="tr-TR" sz="2400" dirty="0" smtClean="0">
                <a:latin typeface="Comic Sans MS" pitchFamily="66" charset="0"/>
                <a:sym typeface="Symbol"/>
              </a:rPr>
              <a:t>+yx</a:t>
            </a:r>
            <a:endParaRPr lang="en-US" sz="2400" dirty="0"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1963738" y="3167063"/>
            <a:ext cx="5278437" cy="1458912"/>
            <a:chOff x="1237" y="1995"/>
            <a:chExt cx="3325" cy="919"/>
          </a:xfrm>
        </p:grpSpPr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768" y="1995"/>
              <a:ext cx="794" cy="912"/>
              <a:chOff x="3768" y="1968"/>
              <a:chExt cx="794" cy="912"/>
            </a:xfrm>
          </p:grpSpPr>
          <p:sp>
            <p:nvSpPr>
              <p:cNvPr id="623671" name="Line 57"/>
              <p:cNvSpPr>
                <a:spLocks noChangeShapeType="1"/>
              </p:cNvSpPr>
              <p:nvPr/>
            </p:nvSpPr>
            <p:spPr bwMode="auto">
              <a:xfrm flipV="1">
                <a:off x="3768" y="1968"/>
                <a:ext cx="794" cy="30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72" name="Line 58"/>
              <p:cNvSpPr>
                <a:spLocks noChangeShapeType="1"/>
              </p:cNvSpPr>
              <p:nvPr/>
            </p:nvSpPr>
            <p:spPr bwMode="auto">
              <a:xfrm>
                <a:off x="3768" y="2277"/>
                <a:ext cx="0" cy="34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73" name="Line 59"/>
              <p:cNvSpPr>
                <a:spLocks noChangeShapeType="1"/>
              </p:cNvSpPr>
              <p:nvPr/>
            </p:nvSpPr>
            <p:spPr bwMode="auto">
              <a:xfrm>
                <a:off x="3768" y="2624"/>
                <a:ext cx="794" cy="25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 flipH="1">
              <a:off x="1237" y="2002"/>
              <a:ext cx="794" cy="912"/>
              <a:chOff x="3768" y="1968"/>
              <a:chExt cx="794" cy="912"/>
            </a:xfrm>
          </p:grpSpPr>
          <p:sp>
            <p:nvSpPr>
              <p:cNvPr id="623675" name="Line 62"/>
              <p:cNvSpPr>
                <a:spLocks noChangeShapeType="1"/>
              </p:cNvSpPr>
              <p:nvPr/>
            </p:nvSpPr>
            <p:spPr bwMode="auto">
              <a:xfrm flipV="1">
                <a:off x="3768" y="1968"/>
                <a:ext cx="794" cy="309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76" name="Line 63"/>
              <p:cNvSpPr>
                <a:spLocks noChangeShapeType="1"/>
              </p:cNvSpPr>
              <p:nvPr/>
            </p:nvSpPr>
            <p:spPr bwMode="auto">
              <a:xfrm>
                <a:off x="3768" y="2277"/>
                <a:ext cx="0" cy="347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77" name="Line 64"/>
              <p:cNvSpPr>
                <a:spLocks noChangeShapeType="1"/>
              </p:cNvSpPr>
              <p:nvPr/>
            </p:nvSpPr>
            <p:spPr bwMode="auto">
              <a:xfrm>
                <a:off x="3768" y="2624"/>
                <a:ext cx="794" cy="256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4338" name="Rectangle 66"/>
          <p:cNvSpPr>
            <a:spLocks noChangeArrowheads="1"/>
          </p:cNvSpPr>
          <p:nvPr/>
        </p:nvSpPr>
        <p:spPr bwMode="auto">
          <a:xfrm>
            <a:off x="2414588" y="4025900"/>
            <a:ext cx="1727200" cy="3238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12" grpId="0" build="p" autoUpdateAnimBg="0"/>
      <p:bldP spid="54278" grpId="0"/>
      <p:bldP spid="54280" grpId="0"/>
      <p:bldP spid="54281" grpId="0"/>
      <p:bldP spid="54283" grpId="0"/>
      <p:bldP spid="54286" grpId="0"/>
      <p:bldP spid="54322" grpId="0" autoUpdateAnimBg="0"/>
      <p:bldP spid="543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47CE4-84F0-495C-A4AE-251822380188}" type="slidenum">
              <a:rPr lang="tr-TR"/>
              <a:pPr/>
              <a:t>26</a:t>
            </a:fld>
            <a:endParaRPr lang="tr-TR"/>
          </a:p>
        </p:txBody>
      </p:sp>
      <p:sp>
        <p:nvSpPr>
          <p:cNvPr id="64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tr-TR" sz="4400" dirty="0" smtClean="0"/>
              <a:t>Dört değişkenli </a:t>
            </a:r>
            <a:r>
              <a:rPr lang="en-US" sz="4400" dirty="0" smtClean="0"/>
              <a:t>K</a:t>
            </a:r>
            <a:r>
              <a:rPr lang="tr-TR" sz="4400" dirty="0" err="1" smtClean="0"/>
              <a:t>arnaugh</a:t>
            </a:r>
            <a:r>
              <a:rPr lang="tr-TR" sz="4400" dirty="0" smtClean="0"/>
              <a:t> Diyagramı</a:t>
            </a:r>
            <a:endParaRPr lang="en-US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8229600" cy="10144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Dört </a:t>
            </a:r>
            <a:r>
              <a:rPr lang="tr-TR" dirty="0" err="1" smtClean="0"/>
              <a:t>değiken</a:t>
            </a:r>
            <a:r>
              <a:rPr lang="en-US" dirty="0" smtClean="0"/>
              <a:t>: </a:t>
            </a:r>
            <a:r>
              <a:rPr lang="en-US" dirty="0"/>
              <a:t>x, y, z, </a:t>
            </a:r>
            <a:r>
              <a:rPr lang="en-US" dirty="0" smtClean="0"/>
              <a:t>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16 </a:t>
            </a:r>
            <a:r>
              <a:rPr lang="tr-TR" dirty="0" smtClean="0"/>
              <a:t>çarpım terimi</a:t>
            </a:r>
            <a:endParaRPr lang="en-US" dirty="0"/>
          </a:p>
        </p:txBody>
      </p:sp>
      <p:graphicFrame>
        <p:nvGraphicFramePr>
          <p:cNvPr id="648247" name="Group 55"/>
          <p:cNvGraphicFramePr>
            <a:graphicFrameLocks noGrp="1"/>
          </p:cNvGraphicFramePr>
          <p:nvPr/>
        </p:nvGraphicFramePr>
        <p:xfrm>
          <a:off x="2286000" y="3124200"/>
          <a:ext cx="3810000" cy="2590800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62000"/>
                <a:gridCol w="838200"/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68"/>
          <p:cNvGrpSpPr>
            <a:grpSpLocks/>
          </p:cNvGrpSpPr>
          <p:nvPr/>
        </p:nvGrpSpPr>
        <p:grpSpPr bwMode="auto">
          <a:xfrm>
            <a:off x="4495800" y="2590800"/>
            <a:ext cx="1600200" cy="914400"/>
            <a:chOff x="2832" y="1392"/>
            <a:chExt cx="1008" cy="576"/>
          </a:xfrm>
        </p:grpSpPr>
        <p:sp>
          <p:nvSpPr>
            <p:cNvPr id="648235" name="AutoShape 158"/>
            <p:cNvSpPr>
              <a:spLocks/>
            </p:cNvSpPr>
            <p:nvPr/>
          </p:nvSpPr>
          <p:spPr bwMode="auto">
            <a:xfrm rot="5400000">
              <a:off x="3216" y="1344"/>
              <a:ext cx="240" cy="1008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48236" name="Text Box 159"/>
            <p:cNvSpPr txBox="1">
              <a:spLocks noChangeArrowheads="1"/>
            </p:cNvSpPr>
            <p:nvPr/>
          </p:nvSpPr>
          <p:spPr bwMode="auto">
            <a:xfrm>
              <a:off x="3216" y="1392"/>
              <a:ext cx="2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z</a:t>
              </a:r>
            </a:p>
          </p:txBody>
        </p:sp>
      </p:grpSp>
      <p:grpSp>
        <p:nvGrpSpPr>
          <p:cNvPr id="3" name="Group 169"/>
          <p:cNvGrpSpPr>
            <a:grpSpLocks/>
          </p:cNvGrpSpPr>
          <p:nvPr/>
        </p:nvGrpSpPr>
        <p:grpSpPr bwMode="auto">
          <a:xfrm>
            <a:off x="3733800" y="5867400"/>
            <a:ext cx="1600200" cy="854075"/>
            <a:chOff x="2352" y="3456"/>
            <a:chExt cx="1008" cy="538"/>
          </a:xfrm>
        </p:grpSpPr>
        <p:sp>
          <p:nvSpPr>
            <p:cNvPr id="648238" name="AutoShape 160"/>
            <p:cNvSpPr>
              <a:spLocks/>
            </p:cNvSpPr>
            <p:nvPr/>
          </p:nvSpPr>
          <p:spPr bwMode="auto">
            <a:xfrm rot="16200000" flipV="1">
              <a:off x="2736" y="3072"/>
              <a:ext cx="240" cy="1008"/>
            </a:xfrm>
            <a:prstGeom prst="leftBrace">
              <a:avLst>
                <a:gd name="adj1" fmla="val 35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48239" name="Text Box 161"/>
            <p:cNvSpPr txBox="1">
              <a:spLocks noChangeArrowheads="1"/>
            </p:cNvSpPr>
            <p:nvPr/>
          </p:nvSpPr>
          <p:spPr bwMode="auto">
            <a:xfrm>
              <a:off x="2784" y="3744"/>
              <a:ext cx="1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t</a:t>
              </a:r>
            </a:p>
          </p:txBody>
        </p:sp>
      </p:grpSp>
      <p:grpSp>
        <p:nvGrpSpPr>
          <p:cNvPr id="4" name="Group 166"/>
          <p:cNvGrpSpPr>
            <a:grpSpLocks/>
          </p:cNvGrpSpPr>
          <p:nvPr/>
        </p:nvGrpSpPr>
        <p:grpSpPr bwMode="auto">
          <a:xfrm>
            <a:off x="1524000" y="4800600"/>
            <a:ext cx="762000" cy="914400"/>
            <a:chOff x="960" y="2784"/>
            <a:chExt cx="480" cy="576"/>
          </a:xfrm>
        </p:grpSpPr>
        <p:sp>
          <p:nvSpPr>
            <p:cNvPr id="648241" name="Text Box 162"/>
            <p:cNvSpPr txBox="1">
              <a:spLocks noChangeArrowheads="1"/>
            </p:cNvSpPr>
            <p:nvPr/>
          </p:nvSpPr>
          <p:spPr bwMode="auto">
            <a:xfrm>
              <a:off x="960" y="2880"/>
              <a:ext cx="2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x</a:t>
              </a:r>
            </a:p>
          </p:txBody>
        </p:sp>
        <p:sp>
          <p:nvSpPr>
            <p:cNvPr id="648242" name="AutoShape 163"/>
            <p:cNvSpPr>
              <a:spLocks/>
            </p:cNvSpPr>
            <p:nvPr/>
          </p:nvSpPr>
          <p:spPr bwMode="auto">
            <a:xfrm>
              <a:off x="1248" y="2784"/>
              <a:ext cx="192" cy="57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000">
                <a:latin typeface="Times New Roman" pitchFamily="18" charset="0"/>
              </a:endParaRPr>
            </a:p>
          </p:txBody>
        </p:sp>
      </p:grpSp>
      <p:grpSp>
        <p:nvGrpSpPr>
          <p:cNvPr id="5" name="Group 167"/>
          <p:cNvGrpSpPr>
            <a:grpSpLocks/>
          </p:cNvGrpSpPr>
          <p:nvPr/>
        </p:nvGrpSpPr>
        <p:grpSpPr bwMode="auto">
          <a:xfrm>
            <a:off x="6172200" y="4343400"/>
            <a:ext cx="696913" cy="914400"/>
            <a:chOff x="3888" y="2496"/>
            <a:chExt cx="439" cy="576"/>
          </a:xfrm>
        </p:grpSpPr>
        <p:sp>
          <p:nvSpPr>
            <p:cNvPr id="648244" name="AutoShape 164"/>
            <p:cNvSpPr>
              <a:spLocks/>
            </p:cNvSpPr>
            <p:nvPr/>
          </p:nvSpPr>
          <p:spPr bwMode="auto">
            <a:xfrm flipH="1">
              <a:off x="3888" y="2496"/>
              <a:ext cx="192" cy="576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48245" name="Text Box 165"/>
            <p:cNvSpPr txBox="1">
              <a:spLocks noChangeArrowheads="1"/>
            </p:cNvSpPr>
            <p:nvPr/>
          </p:nvSpPr>
          <p:spPr bwMode="auto">
            <a:xfrm>
              <a:off x="4128" y="2640"/>
              <a:ext cx="1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728663" y="1633538"/>
            <a:ext cx="7772400" cy="4724400"/>
          </a:xfrm>
        </p:spPr>
        <p:txBody>
          <a:bodyPr/>
          <a:lstStyle/>
          <a:p>
            <a:r>
              <a:rPr lang="tr-TR" dirty="0" smtClean="0"/>
              <a:t>Dikdörtgen örnekleri</a:t>
            </a:r>
            <a:endParaRPr lang="en-US" dirty="0"/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DC70-8542-4655-916E-D79C17CA7580}" type="slidenum">
              <a:rPr lang="tr-TR"/>
              <a:pPr/>
              <a:t>27</a:t>
            </a:fld>
            <a:endParaRPr lang="tr-TR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tr-TR" sz="4000" dirty="0" smtClean="0"/>
              <a:t>Dört değişkenli </a:t>
            </a:r>
            <a:r>
              <a:rPr lang="en-US" sz="4000" dirty="0" smtClean="0"/>
              <a:t>K</a:t>
            </a:r>
            <a:r>
              <a:rPr lang="tr-TR" sz="4000" dirty="0" err="1" smtClean="0"/>
              <a:t>arnaugh</a:t>
            </a:r>
            <a:r>
              <a:rPr lang="tr-TR" sz="4000" dirty="0" smtClean="0"/>
              <a:t> Diyagramı</a:t>
            </a:r>
            <a:endParaRPr lang="en-US" dirty="0"/>
          </a:p>
        </p:txBody>
      </p:sp>
      <p:sp>
        <p:nvSpPr>
          <p:cNvPr id="674820" name="Line 4"/>
          <p:cNvSpPr>
            <a:spLocks noChangeShapeType="1"/>
          </p:cNvSpPr>
          <p:nvPr/>
        </p:nvSpPr>
        <p:spPr bwMode="auto">
          <a:xfrm>
            <a:off x="4678363" y="2205038"/>
            <a:ext cx="0" cy="3787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4821" name="Line 5"/>
          <p:cNvSpPr>
            <a:spLocks noChangeShapeType="1"/>
          </p:cNvSpPr>
          <p:nvPr/>
        </p:nvSpPr>
        <p:spPr bwMode="auto">
          <a:xfrm>
            <a:off x="3662363" y="2867025"/>
            <a:ext cx="0" cy="3871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4822" name="Line 6"/>
          <p:cNvSpPr>
            <a:spLocks noChangeShapeType="1"/>
          </p:cNvSpPr>
          <p:nvPr/>
        </p:nvSpPr>
        <p:spPr bwMode="auto">
          <a:xfrm flipH="1">
            <a:off x="5724525" y="2844800"/>
            <a:ext cx="0" cy="393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98650" y="2230438"/>
            <a:ext cx="5481638" cy="4475162"/>
            <a:chOff x="1196" y="1153"/>
            <a:chExt cx="3453" cy="2819"/>
          </a:xfrm>
        </p:grpSpPr>
        <p:sp>
          <p:nvSpPr>
            <p:cNvPr id="674824" name="Text Box 8"/>
            <p:cNvSpPr txBox="1">
              <a:spLocks noChangeArrowheads="1"/>
            </p:cNvSpPr>
            <p:nvPr/>
          </p:nvSpPr>
          <p:spPr bwMode="auto">
            <a:xfrm>
              <a:off x="2069" y="2982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74825" name="Text Box 9"/>
            <p:cNvSpPr txBox="1">
              <a:spLocks noChangeArrowheads="1"/>
            </p:cNvSpPr>
            <p:nvPr/>
          </p:nvSpPr>
          <p:spPr bwMode="auto">
            <a:xfrm>
              <a:off x="2686" y="2972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74826" name="Text Box 10"/>
            <p:cNvSpPr txBox="1">
              <a:spLocks noChangeArrowheads="1"/>
            </p:cNvSpPr>
            <p:nvPr/>
          </p:nvSpPr>
          <p:spPr bwMode="auto">
            <a:xfrm>
              <a:off x="3933" y="29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74827" name="Text Box 11"/>
            <p:cNvSpPr txBox="1">
              <a:spLocks noChangeArrowheads="1"/>
            </p:cNvSpPr>
            <p:nvPr/>
          </p:nvSpPr>
          <p:spPr bwMode="auto">
            <a:xfrm>
              <a:off x="3262" y="29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74828" name="Text Box 12"/>
            <p:cNvSpPr txBox="1">
              <a:spLocks noChangeArrowheads="1"/>
            </p:cNvSpPr>
            <p:nvPr/>
          </p:nvSpPr>
          <p:spPr bwMode="auto">
            <a:xfrm>
              <a:off x="1993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74829" name="Text Box 13"/>
            <p:cNvSpPr txBox="1">
              <a:spLocks noChangeArrowheads="1"/>
            </p:cNvSpPr>
            <p:nvPr/>
          </p:nvSpPr>
          <p:spPr bwMode="auto">
            <a:xfrm>
              <a:off x="2621" y="2483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74830" name="Text Box 14"/>
            <p:cNvSpPr txBox="1">
              <a:spLocks noChangeArrowheads="1"/>
            </p:cNvSpPr>
            <p:nvPr/>
          </p:nvSpPr>
          <p:spPr bwMode="auto">
            <a:xfrm>
              <a:off x="3919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74831" name="Text Box 15"/>
            <p:cNvSpPr txBox="1">
              <a:spLocks noChangeArrowheads="1"/>
            </p:cNvSpPr>
            <p:nvPr/>
          </p:nvSpPr>
          <p:spPr bwMode="auto">
            <a:xfrm>
              <a:off x="3262" y="2484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74832" name="Text Box 16"/>
            <p:cNvSpPr txBox="1">
              <a:spLocks noChangeArrowheads="1"/>
            </p:cNvSpPr>
            <p:nvPr/>
          </p:nvSpPr>
          <p:spPr bwMode="auto">
            <a:xfrm>
              <a:off x="2050" y="1498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74833" name="Text Box 17"/>
            <p:cNvSpPr txBox="1">
              <a:spLocks noChangeArrowheads="1"/>
            </p:cNvSpPr>
            <p:nvPr/>
          </p:nvSpPr>
          <p:spPr bwMode="auto">
            <a:xfrm>
              <a:off x="2673" y="1484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4834" name="Text Box 18"/>
            <p:cNvSpPr txBox="1">
              <a:spLocks noChangeArrowheads="1"/>
            </p:cNvSpPr>
            <p:nvPr/>
          </p:nvSpPr>
          <p:spPr bwMode="auto">
            <a:xfrm>
              <a:off x="3322" y="1493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4835" name="Text Box 19"/>
            <p:cNvSpPr txBox="1">
              <a:spLocks noChangeArrowheads="1"/>
            </p:cNvSpPr>
            <p:nvPr/>
          </p:nvSpPr>
          <p:spPr bwMode="auto">
            <a:xfrm>
              <a:off x="3979" y="1476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4836" name="Text Box 20"/>
            <p:cNvSpPr txBox="1">
              <a:spLocks noChangeArrowheads="1"/>
            </p:cNvSpPr>
            <p:nvPr/>
          </p:nvSpPr>
          <p:spPr bwMode="auto">
            <a:xfrm>
              <a:off x="2677" y="1996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4837" name="Text Box 21"/>
            <p:cNvSpPr txBox="1">
              <a:spLocks noChangeArrowheads="1"/>
            </p:cNvSpPr>
            <p:nvPr/>
          </p:nvSpPr>
          <p:spPr bwMode="auto">
            <a:xfrm>
              <a:off x="3951" y="1987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4838" name="Text Box 22"/>
            <p:cNvSpPr txBox="1">
              <a:spLocks noChangeArrowheads="1"/>
            </p:cNvSpPr>
            <p:nvPr/>
          </p:nvSpPr>
          <p:spPr bwMode="auto">
            <a:xfrm>
              <a:off x="2045" y="2007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4839" name="Text Box 23"/>
            <p:cNvSpPr txBox="1">
              <a:spLocks noChangeArrowheads="1"/>
            </p:cNvSpPr>
            <p:nvPr/>
          </p:nvSpPr>
          <p:spPr bwMode="auto">
            <a:xfrm>
              <a:off x="3335" y="2000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74840" name="Rectangle 24"/>
            <p:cNvSpPr>
              <a:spLocks noChangeArrowheads="1"/>
            </p:cNvSpPr>
            <p:nvPr/>
          </p:nvSpPr>
          <p:spPr bwMode="auto">
            <a:xfrm>
              <a:off x="1598" y="1551"/>
              <a:ext cx="2638" cy="1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4841" name="Line 25"/>
            <p:cNvSpPr>
              <a:spLocks noChangeShapeType="1"/>
            </p:cNvSpPr>
            <p:nvPr/>
          </p:nvSpPr>
          <p:spPr bwMode="auto">
            <a:xfrm flipV="1">
              <a:off x="1257" y="2519"/>
              <a:ext cx="299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2" name="Text Box 26"/>
            <p:cNvSpPr txBox="1">
              <a:spLocks noChangeArrowheads="1"/>
            </p:cNvSpPr>
            <p:nvPr/>
          </p:nvSpPr>
          <p:spPr bwMode="auto">
            <a:xfrm>
              <a:off x="4375" y="2401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74843" name="Text Box 27"/>
            <p:cNvSpPr txBox="1">
              <a:spLocks noChangeArrowheads="1"/>
            </p:cNvSpPr>
            <p:nvPr/>
          </p:nvSpPr>
          <p:spPr bwMode="auto">
            <a:xfrm>
              <a:off x="3471" y="1153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674844" name="Text Box 28"/>
            <p:cNvSpPr txBox="1">
              <a:spLocks noChangeArrowheads="1"/>
            </p:cNvSpPr>
            <p:nvPr/>
          </p:nvSpPr>
          <p:spPr bwMode="auto">
            <a:xfrm>
              <a:off x="2801" y="3645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74845" name="Line 29"/>
            <p:cNvSpPr>
              <a:spLocks noChangeShapeType="1"/>
            </p:cNvSpPr>
            <p:nvPr/>
          </p:nvSpPr>
          <p:spPr bwMode="auto">
            <a:xfrm flipV="1">
              <a:off x="1585" y="2041"/>
              <a:ext cx="30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6" name="Line 30"/>
            <p:cNvSpPr>
              <a:spLocks noChangeShapeType="1"/>
            </p:cNvSpPr>
            <p:nvPr/>
          </p:nvSpPr>
          <p:spPr bwMode="auto">
            <a:xfrm>
              <a:off x="1600" y="3020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4847" name="Text Box 31"/>
            <p:cNvSpPr txBox="1">
              <a:spLocks noChangeArrowheads="1"/>
            </p:cNvSpPr>
            <p:nvPr/>
          </p:nvSpPr>
          <p:spPr bwMode="auto">
            <a:xfrm>
              <a:off x="1196" y="2805"/>
              <a:ext cx="3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x</a:t>
              </a:r>
            </a:p>
          </p:txBody>
        </p:sp>
      </p:grpSp>
      <p:sp>
        <p:nvSpPr>
          <p:cNvPr id="674848" name="AutoShape 32"/>
          <p:cNvSpPr>
            <a:spLocks noChangeArrowheads="1"/>
          </p:cNvSpPr>
          <p:nvPr/>
        </p:nvSpPr>
        <p:spPr bwMode="auto">
          <a:xfrm>
            <a:off x="4737100" y="2978150"/>
            <a:ext cx="1854200" cy="1358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sp>
        <p:nvSpPr>
          <p:cNvPr id="674849" name="AutoShape 33"/>
          <p:cNvSpPr>
            <a:spLocks noChangeArrowheads="1"/>
          </p:cNvSpPr>
          <p:nvPr/>
        </p:nvSpPr>
        <p:spPr bwMode="auto">
          <a:xfrm>
            <a:off x="3759200" y="3740150"/>
            <a:ext cx="1854200" cy="1358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0" rIns="0" anchor="ctr">
            <a:spAutoFit/>
          </a:bodyPr>
          <a:lstStyle/>
          <a:p>
            <a:endParaRPr 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981200" y="2533650"/>
            <a:ext cx="5308600" cy="3797300"/>
            <a:chOff x="1248" y="1336"/>
            <a:chExt cx="3344" cy="2392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632" y="1336"/>
              <a:ext cx="960" cy="672"/>
              <a:chOff x="3632" y="1336"/>
              <a:chExt cx="960" cy="672"/>
            </a:xfrm>
          </p:grpSpPr>
          <p:sp>
            <p:nvSpPr>
              <p:cNvPr id="674852" name="AutoShape 36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4853" name="Rectangle 37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4854" name="Rectangle 38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39"/>
            <p:cNvGrpSpPr>
              <a:grpSpLocks/>
            </p:cNvGrpSpPr>
            <p:nvPr/>
          </p:nvGrpSpPr>
          <p:grpSpPr bwMode="auto">
            <a:xfrm flipH="1">
              <a:off x="1256" y="1336"/>
              <a:ext cx="1024" cy="672"/>
              <a:chOff x="3632" y="1336"/>
              <a:chExt cx="960" cy="672"/>
            </a:xfrm>
          </p:grpSpPr>
          <p:sp>
            <p:nvSpPr>
              <p:cNvPr id="674856" name="AutoShape 40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4857" name="Rectangle 41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4858" name="Rectangle 42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43"/>
            <p:cNvGrpSpPr>
              <a:grpSpLocks/>
            </p:cNvGrpSpPr>
            <p:nvPr/>
          </p:nvGrpSpPr>
          <p:grpSpPr bwMode="auto">
            <a:xfrm flipH="1" flipV="1">
              <a:off x="1248" y="3056"/>
              <a:ext cx="1024" cy="672"/>
              <a:chOff x="3632" y="1336"/>
              <a:chExt cx="960" cy="672"/>
            </a:xfrm>
          </p:grpSpPr>
          <p:sp>
            <p:nvSpPr>
              <p:cNvPr id="674860" name="AutoShape 44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4861" name="Rectangle 45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4862" name="Rectangle 46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 flipV="1">
              <a:off x="3632" y="3048"/>
              <a:ext cx="960" cy="672"/>
              <a:chOff x="3632" y="1336"/>
              <a:chExt cx="960" cy="672"/>
            </a:xfrm>
          </p:grpSpPr>
          <p:sp>
            <p:nvSpPr>
              <p:cNvPr id="674864" name="AutoShape 48"/>
              <p:cNvSpPr>
                <a:spLocks noChangeArrowheads="1"/>
              </p:cNvSpPr>
              <p:nvPr/>
            </p:nvSpPr>
            <p:spPr bwMode="auto">
              <a:xfrm>
                <a:off x="3664" y="1384"/>
                <a:ext cx="792" cy="6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4865" name="Rectangle 49"/>
              <p:cNvSpPr>
                <a:spLocks noChangeArrowheads="1"/>
              </p:cNvSpPr>
              <p:nvPr/>
            </p:nvSpPr>
            <p:spPr bwMode="auto">
              <a:xfrm>
                <a:off x="3632" y="1336"/>
                <a:ext cx="960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4866" name="Rectangle 50"/>
              <p:cNvSpPr>
                <a:spLocks noChangeArrowheads="1"/>
              </p:cNvSpPr>
              <p:nvPr/>
            </p:nvSpPr>
            <p:spPr bwMode="auto">
              <a:xfrm>
                <a:off x="4320" y="1456"/>
                <a:ext cx="208" cy="55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48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4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48" grpId="0" animBg="1"/>
      <p:bldP spid="6748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728663" y="1609725"/>
            <a:ext cx="7772400" cy="4724400"/>
          </a:xfrm>
        </p:spPr>
        <p:txBody>
          <a:bodyPr/>
          <a:lstStyle/>
          <a:p>
            <a:r>
              <a:rPr lang="tr-TR" dirty="0" smtClean="0"/>
              <a:t>Dikdörtgen örnekleri</a:t>
            </a:r>
            <a:endParaRPr lang="en-US" dirty="0"/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D1D87-2D6E-472D-BBD0-28BFB3DB9111}" type="slidenum">
              <a:rPr lang="tr-TR"/>
              <a:pPr/>
              <a:t>28</a:t>
            </a:fld>
            <a:endParaRPr lang="tr-TR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sz="4400" dirty="0" smtClean="0"/>
              <a:t>Dört değişkenli </a:t>
            </a:r>
            <a:r>
              <a:rPr lang="en-US" sz="4400" dirty="0" smtClean="0"/>
              <a:t>K</a:t>
            </a:r>
            <a:r>
              <a:rPr lang="tr-TR" sz="4400" dirty="0" err="1" smtClean="0"/>
              <a:t>arnaugh</a:t>
            </a:r>
            <a:r>
              <a:rPr lang="tr-TR" sz="4400" dirty="0" smtClean="0"/>
              <a:t> Diyagramı</a:t>
            </a:r>
            <a:endParaRPr lang="en-US" dirty="0"/>
          </a:p>
        </p:txBody>
      </p:sp>
      <p:sp>
        <p:nvSpPr>
          <p:cNvPr id="675844" name="Line 4"/>
          <p:cNvSpPr>
            <a:spLocks noChangeShapeType="1"/>
          </p:cNvSpPr>
          <p:nvPr/>
        </p:nvSpPr>
        <p:spPr bwMode="auto">
          <a:xfrm>
            <a:off x="4678363" y="2181225"/>
            <a:ext cx="0" cy="3787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45" name="Line 5"/>
          <p:cNvSpPr>
            <a:spLocks noChangeShapeType="1"/>
          </p:cNvSpPr>
          <p:nvPr/>
        </p:nvSpPr>
        <p:spPr bwMode="auto">
          <a:xfrm>
            <a:off x="3662363" y="2843213"/>
            <a:ext cx="0" cy="3871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46" name="Line 6"/>
          <p:cNvSpPr>
            <a:spLocks noChangeShapeType="1"/>
          </p:cNvSpPr>
          <p:nvPr/>
        </p:nvSpPr>
        <p:spPr bwMode="auto">
          <a:xfrm flipH="1">
            <a:off x="5724525" y="2820988"/>
            <a:ext cx="0" cy="3937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847" name="Text Box 7"/>
          <p:cNvSpPr txBox="1">
            <a:spLocks noChangeArrowheads="1"/>
          </p:cNvSpPr>
          <p:nvPr/>
        </p:nvSpPr>
        <p:spPr bwMode="auto">
          <a:xfrm>
            <a:off x="7046913" y="4149725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y</a:t>
            </a:r>
          </a:p>
        </p:txBody>
      </p:sp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5522913" y="2066925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z</a:t>
            </a:r>
          </a:p>
        </p:txBody>
      </p:sp>
      <p:sp>
        <p:nvSpPr>
          <p:cNvPr id="675849" name="Text Box 9"/>
          <p:cNvSpPr txBox="1">
            <a:spLocks noChangeArrowheads="1"/>
          </p:cNvSpPr>
          <p:nvPr/>
        </p:nvSpPr>
        <p:spPr bwMode="auto">
          <a:xfrm>
            <a:off x="4459288" y="6340475"/>
            <a:ext cx="434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t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008188" y="2732088"/>
            <a:ext cx="5360987" cy="3238500"/>
            <a:chOff x="1265" y="1484"/>
            <a:chExt cx="3377" cy="2040"/>
          </a:xfrm>
        </p:grpSpPr>
        <p:sp>
          <p:nvSpPr>
            <p:cNvPr id="675851" name="Text Box 11"/>
            <p:cNvSpPr txBox="1">
              <a:spLocks noChangeArrowheads="1"/>
            </p:cNvSpPr>
            <p:nvPr/>
          </p:nvSpPr>
          <p:spPr bwMode="auto">
            <a:xfrm>
              <a:off x="2077" y="2990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675852" name="Text Box 12"/>
            <p:cNvSpPr txBox="1">
              <a:spLocks noChangeArrowheads="1"/>
            </p:cNvSpPr>
            <p:nvPr/>
          </p:nvSpPr>
          <p:spPr bwMode="auto">
            <a:xfrm>
              <a:off x="2694" y="2980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75853" name="Text Box 13"/>
            <p:cNvSpPr txBox="1">
              <a:spLocks noChangeArrowheads="1"/>
            </p:cNvSpPr>
            <p:nvPr/>
          </p:nvSpPr>
          <p:spPr bwMode="auto">
            <a:xfrm>
              <a:off x="3941" y="2992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75854" name="Text Box 14"/>
            <p:cNvSpPr txBox="1">
              <a:spLocks noChangeArrowheads="1"/>
            </p:cNvSpPr>
            <p:nvPr/>
          </p:nvSpPr>
          <p:spPr bwMode="auto">
            <a:xfrm>
              <a:off x="3270" y="2992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75855" name="Text Box 15"/>
            <p:cNvSpPr txBox="1">
              <a:spLocks noChangeArrowheads="1"/>
            </p:cNvSpPr>
            <p:nvPr/>
          </p:nvSpPr>
          <p:spPr bwMode="auto">
            <a:xfrm>
              <a:off x="2001" y="2492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675856" name="Text Box 16"/>
            <p:cNvSpPr txBox="1">
              <a:spLocks noChangeArrowheads="1"/>
            </p:cNvSpPr>
            <p:nvPr/>
          </p:nvSpPr>
          <p:spPr bwMode="auto">
            <a:xfrm>
              <a:off x="2629" y="2491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675857" name="Text Box 17"/>
            <p:cNvSpPr txBox="1">
              <a:spLocks noChangeArrowheads="1"/>
            </p:cNvSpPr>
            <p:nvPr/>
          </p:nvSpPr>
          <p:spPr bwMode="auto">
            <a:xfrm>
              <a:off x="3927" y="2492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675858" name="Text Box 18"/>
            <p:cNvSpPr txBox="1">
              <a:spLocks noChangeArrowheads="1"/>
            </p:cNvSpPr>
            <p:nvPr/>
          </p:nvSpPr>
          <p:spPr bwMode="auto">
            <a:xfrm>
              <a:off x="3270" y="2492"/>
              <a:ext cx="4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675859" name="Text Box 19"/>
            <p:cNvSpPr txBox="1">
              <a:spLocks noChangeArrowheads="1"/>
            </p:cNvSpPr>
            <p:nvPr/>
          </p:nvSpPr>
          <p:spPr bwMode="auto">
            <a:xfrm>
              <a:off x="2058" y="1506"/>
              <a:ext cx="27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75860" name="Text Box 20"/>
            <p:cNvSpPr txBox="1">
              <a:spLocks noChangeArrowheads="1"/>
            </p:cNvSpPr>
            <p:nvPr/>
          </p:nvSpPr>
          <p:spPr bwMode="auto">
            <a:xfrm>
              <a:off x="2681" y="1492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75861" name="Text Box 21"/>
            <p:cNvSpPr txBox="1">
              <a:spLocks noChangeArrowheads="1"/>
            </p:cNvSpPr>
            <p:nvPr/>
          </p:nvSpPr>
          <p:spPr bwMode="auto">
            <a:xfrm>
              <a:off x="3330" y="1501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675862" name="Text Box 22"/>
            <p:cNvSpPr txBox="1">
              <a:spLocks noChangeArrowheads="1"/>
            </p:cNvSpPr>
            <p:nvPr/>
          </p:nvSpPr>
          <p:spPr bwMode="auto">
            <a:xfrm>
              <a:off x="3987" y="1484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75863" name="Text Box 23"/>
            <p:cNvSpPr txBox="1">
              <a:spLocks noChangeArrowheads="1"/>
            </p:cNvSpPr>
            <p:nvPr/>
          </p:nvSpPr>
          <p:spPr bwMode="auto">
            <a:xfrm>
              <a:off x="2685" y="2004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675864" name="Text Box 24"/>
            <p:cNvSpPr txBox="1">
              <a:spLocks noChangeArrowheads="1"/>
            </p:cNvSpPr>
            <p:nvPr/>
          </p:nvSpPr>
          <p:spPr bwMode="auto">
            <a:xfrm>
              <a:off x="3959" y="1995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675865" name="Text Box 25"/>
            <p:cNvSpPr txBox="1">
              <a:spLocks noChangeArrowheads="1"/>
            </p:cNvSpPr>
            <p:nvPr/>
          </p:nvSpPr>
          <p:spPr bwMode="auto">
            <a:xfrm>
              <a:off x="2053" y="2015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675866" name="Text Box 26"/>
            <p:cNvSpPr txBox="1">
              <a:spLocks noChangeArrowheads="1"/>
            </p:cNvSpPr>
            <p:nvPr/>
          </p:nvSpPr>
          <p:spPr bwMode="auto">
            <a:xfrm>
              <a:off x="3343" y="2008"/>
              <a:ext cx="2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675867" name="Rectangle 27"/>
            <p:cNvSpPr>
              <a:spLocks noChangeArrowheads="1"/>
            </p:cNvSpPr>
            <p:nvPr/>
          </p:nvSpPr>
          <p:spPr bwMode="auto">
            <a:xfrm>
              <a:off x="1606" y="1559"/>
              <a:ext cx="2638" cy="196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68" name="Line 28"/>
            <p:cNvSpPr>
              <a:spLocks noChangeShapeType="1"/>
            </p:cNvSpPr>
            <p:nvPr/>
          </p:nvSpPr>
          <p:spPr bwMode="auto">
            <a:xfrm flipV="1">
              <a:off x="1265" y="2527"/>
              <a:ext cx="2992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869" name="Line 29"/>
            <p:cNvSpPr>
              <a:spLocks noChangeShapeType="1"/>
            </p:cNvSpPr>
            <p:nvPr/>
          </p:nvSpPr>
          <p:spPr bwMode="auto">
            <a:xfrm flipV="1">
              <a:off x="1593" y="2049"/>
              <a:ext cx="304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5870" name="Line 30"/>
            <p:cNvSpPr>
              <a:spLocks noChangeShapeType="1"/>
            </p:cNvSpPr>
            <p:nvPr/>
          </p:nvSpPr>
          <p:spPr bwMode="auto">
            <a:xfrm>
              <a:off x="1608" y="3028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871" name="Text Box 31"/>
          <p:cNvSpPr txBox="1">
            <a:spLocks noChangeArrowheads="1"/>
          </p:cNvSpPr>
          <p:nvPr/>
        </p:nvSpPr>
        <p:spPr bwMode="auto">
          <a:xfrm>
            <a:off x="1898650" y="4892675"/>
            <a:ext cx="534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Times New Roman" pitchFamily="18" charset="0"/>
              </a:rPr>
              <a:t>x</a:t>
            </a:r>
          </a:p>
        </p:txBody>
      </p:sp>
      <p:sp>
        <p:nvSpPr>
          <p:cNvPr id="675872" name="AutoShape 32"/>
          <p:cNvSpPr>
            <a:spLocks noChangeArrowheads="1"/>
          </p:cNvSpPr>
          <p:nvPr/>
        </p:nvSpPr>
        <p:spPr bwMode="auto">
          <a:xfrm rot="-5400000">
            <a:off x="3219450" y="3481388"/>
            <a:ext cx="2933700" cy="18669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675873" name="Rectangle 33"/>
          <p:cNvSpPr>
            <a:spLocks noChangeArrowheads="1"/>
          </p:cNvSpPr>
          <p:nvPr/>
        </p:nvSpPr>
        <p:spPr bwMode="auto">
          <a:xfrm>
            <a:off x="2311400" y="4414838"/>
            <a:ext cx="127000" cy="1422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463800" y="2979738"/>
            <a:ext cx="4432300" cy="2882900"/>
            <a:chOff x="1560" y="1640"/>
            <a:chExt cx="2792" cy="1816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560" y="1640"/>
              <a:ext cx="696" cy="1816"/>
              <a:chOff x="1560" y="1656"/>
              <a:chExt cx="696" cy="1816"/>
            </a:xfrm>
          </p:grpSpPr>
          <p:sp>
            <p:nvSpPr>
              <p:cNvPr id="675876" name="Arc 36"/>
              <p:cNvSpPr>
                <a:spLocks/>
              </p:cNvSpPr>
              <p:nvPr/>
            </p:nvSpPr>
            <p:spPr bwMode="auto">
              <a:xfrm flipV="1">
                <a:off x="2112" y="3336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77" name="Line 37"/>
              <p:cNvSpPr>
                <a:spLocks noChangeShapeType="1"/>
              </p:cNvSpPr>
              <p:nvPr/>
            </p:nvSpPr>
            <p:spPr bwMode="auto">
              <a:xfrm flipV="1">
                <a:off x="2256" y="1792"/>
                <a:ext cx="0" cy="155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78" name="Arc 38"/>
              <p:cNvSpPr>
                <a:spLocks/>
              </p:cNvSpPr>
              <p:nvPr/>
            </p:nvSpPr>
            <p:spPr bwMode="auto">
              <a:xfrm>
                <a:off x="2120" y="1656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79" name="Line 39"/>
              <p:cNvSpPr>
                <a:spLocks noChangeShapeType="1"/>
              </p:cNvSpPr>
              <p:nvPr/>
            </p:nvSpPr>
            <p:spPr bwMode="auto">
              <a:xfrm flipH="1">
                <a:off x="1568" y="1656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80" name="Line 40"/>
              <p:cNvSpPr>
                <a:spLocks noChangeShapeType="1"/>
              </p:cNvSpPr>
              <p:nvPr/>
            </p:nvSpPr>
            <p:spPr bwMode="auto">
              <a:xfrm flipH="1">
                <a:off x="1560" y="3472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 flipH="1">
              <a:off x="3656" y="1640"/>
              <a:ext cx="696" cy="1816"/>
              <a:chOff x="1560" y="1656"/>
              <a:chExt cx="696" cy="1816"/>
            </a:xfrm>
          </p:grpSpPr>
          <p:sp>
            <p:nvSpPr>
              <p:cNvPr id="675882" name="Arc 42"/>
              <p:cNvSpPr>
                <a:spLocks/>
              </p:cNvSpPr>
              <p:nvPr/>
            </p:nvSpPr>
            <p:spPr bwMode="auto">
              <a:xfrm flipV="1">
                <a:off x="2112" y="3336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83" name="Line 43"/>
              <p:cNvSpPr>
                <a:spLocks noChangeShapeType="1"/>
              </p:cNvSpPr>
              <p:nvPr/>
            </p:nvSpPr>
            <p:spPr bwMode="auto">
              <a:xfrm flipV="1">
                <a:off x="2256" y="1792"/>
                <a:ext cx="0" cy="155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84" name="Arc 44"/>
              <p:cNvSpPr>
                <a:spLocks/>
              </p:cNvSpPr>
              <p:nvPr/>
            </p:nvSpPr>
            <p:spPr bwMode="auto">
              <a:xfrm>
                <a:off x="2120" y="1656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85" name="Line 45"/>
              <p:cNvSpPr>
                <a:spLocks noChangeShapeType="1"/>
              </p:cNvSpPr>
              <p:nvPr/>
            </p:nvSpPr>
            <p:spPr bwMode="auto">
              <a:xfrm flipH="1">
                <a:off x="1568" y="1656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86" name="Line 46"/>
              <p:cNvSpPr>
                <a:spLocks noChangeShapeType="1"/>
              </p:cNvSpPr>
              <p:nvPr/>
            </p:nvSpPr>
            <p:spPr bwMode="auto">
              <a:xfrm flipH="1">
                <a:off x="1560" y="3472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Group 47"/>
          <p:cNvGrpSpPr>
            <a:grpSpLocks/>
          </p:cNvGrpSpPr>
          <p:nvPr/>
        </p:nvGrpSpPr>
        <p:grpSpPr bwMode="auto">
          <a:xfrm rot="-5400000">
            <a:off x="2863850" y="2478088"/>
            <a:ext cx="3568700" cy="3987800"/>
            <a:chOff x="1560" y="1640"/>
            <a:chExt cx="2792" cy="1816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1560" y="1640"/>
              <a:ext cx="696" cy="1816"/>
              <a:chOff x="1560" y="1656"/>
              <a:chExt cx="696" cy="1816"/>
            </a:xfrm>
          </p:grpSpPr>
          <p:sp>
            <p:nvSpPr>
              <p:cNvPr id="675889" name="Arc 49"/>
              <p:cNvSpPr>
                <a:spLocks/>
              </p:cNvSpPr>
              <p:nvPr/>
            </p:nvSpPr>
            <p:spPr bwMode="auto">
              <a:xfrm flipV="1">
                <a:off x="2112" y="3336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90" name="Line 50"/>
              <p:cNvSpPr>
                <a:spLocks noChangeShapeType="1"/>
              </p:cNvSpPr>
              <p:nvPr/>
            </p:nvSpPr>
            <p:spPr bwMode="auto">
              <a:xfrm flipV="1">
                <a:off x="2256" y="1792"/>
                <a:ext cx="0" cy="155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91" name="Arc 51"/>
              <p:cNvSpPr>
                <a:spLocks/>
              </p:cNvSpPr>
              <p:nvPr/>
            </p:nvSpPr>
            <p:spPr bwMode="auto">
              <a:xfrm>
                <a:off x="2120" y="1656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92" name="Line 52"/>
              <p:cNvSpPr>
                <a:spLocks noChangeShapeType="1"/>
              </p:cNvSpPr>
              <p:nvPr/>
            </p:nvSpPr>
            <p:spPr bwMode="auto">
              <a:xfrm flipH="1">
                <a:off x="1568" y="1656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93" name="Line 53"/>
              <p:cNvSpPr>
                <a:spLocks noChangeShapeType="1"/>
              </p:cNvSpPr>
              <p:nvPr/>
            </p:nvSpPr>
            <p:spPr bwMode="auto">
              <a:xfrm flipH="1">
                <a:off x="1560" y="3472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54"/>
            <p:cNvGrpSpPr>
              <a:grpSpLocks/>
            </p:cNvGrpSpPr>
            <p:nvPr/>
          </p:nvGrpSpPr>
          <p:grpSpPr bwMode="auto">
            <a:xfrm flipH="1">
              <a:off x="3656" y="1640"/>
              <a:ext cx="696" cy="1816"/>
              <a:chOff x="1560" y="1656"/>
              <a:chExt cx="696" cy="1816"/>
            </a:xfrm>
          </p:grpSpPr>
          <p:sp>
            <p:nvSpPr>
              <p:cNvPr id="675895" name="Arc 55"/>
              <p:cNvSpPr>
                <a:spLocks/>
              </p:cNvSpPr>
              <p:nvPr/>
            </p:nvSpPr>
            <p:spPr bwMode="auto">
              <a:xfrm flipV="1">
                <a:off x="2112" y="3336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96" name="Line 56"/>
              <p:cNvSpPr>
                <a:spLocks noChangeShapeType="1"/>
              </p:cNvSpPr>
              <p:nvPr/>
            </p:nvSpPr>
            <p:spPr bwMode="auto">
              <a:xfrm flipV="1">
                <a:off x="2256" y="1792"/>
                <a:ext cx="0" cy="155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97" name="Arc 57"/>
              <p:cNvSpPr>
                <a:spLocks/>
              </p:cNvSpPr>
              <p:nvPr/>
            </p:nvSpPr>
            <p:spPr bwMode="auto">
              <a:xfrm>
                <a:off x="2120" y="1656"/>
                <a:ext cx="136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lIns="0" r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98" name="Line 58"/>
              <p:cNvSpPr>
                <a:spLocks noChangeShapeType="1"/>
              </p:cNvSpPr>
              <p:nvPr/>
            </p:nvSpPr>
            <p:spPr bwMode="auto">
              <a:xfrm flipH="1">
                <a:off x="1568" y="1656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75899" name="Line 59"/>
              <p:cNvSpPr>
                <a:spLocks noChangeShapeType="1"/>
              </p:cNvSpPr>
              <p:nvPr/>
            </p:nvSpPr>
            <p:spPr bwMode="auto">
              <a:xfrm flipH="1">
                <a:off x="1560" y="3472"/>
                <a:ext cx="55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675900" name="AutoShape 60"/>
          <p:cNvSpPr>
            <a:spLocks noChangeArrowheads="1"/>
          </p:cNvSpPr>
          <p:nvPr/>
        </p:nvSpPr>
        <p:spPr bwMode="auto">
          <a:xfrm rot="-5400000">
            <a:off x="2152650" y="3430588"/>
            <a:ext cx="2933700" cy="19431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675901" name="AutoShape 61"/>
          <p:cNvSpPr>
            <a:spLocks noChangeArrowheads="1"/>
          </p:cNvSpPr>
          <p:nvPr/>
        </p:nvSpPr>
        <p:spPr bwMode="auto">
          <a:xfrm>
            <a:off x="2717800" y="3741738"/>
            <a:ext cx="3873500" cy="13081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  <p:sp>
        <p:nvSpPr>
          <p:cNvPr id="675902" name="AutoShape 62"/>
          <p:cNvSpPr>
            <a:spLocks noChangeArrowheads="1"/>
          </p:cNvSpPr>
          <p:nvPr/>
        </p:nvSpPr>
        <p:spPr bwMode="auto">
          <a:xfrm>
            <a:off x="2743200" y="3005138"/>
            <a:ext cx="3873500" cy="13081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rIns="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8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2" grpId="0" animBg="1"/>
      <p:bldP spid="675900" grpId="0" animBg="1"/>
      <p:bldP spid="675901" grpId="0" animBg="1"/>
      <p:bldP spid="67590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D409-669E-4FFB-A5DB-0AC0CBE5223B}" type="slidenum">
              <a:rPr lang="tr-TR"/>
              <a:pPr/>
              <a:t>29</a:t>
            </a:fld>
            <a:endParaRPr lang="tr-TR"/>
          </a:p>
        </p:txBody>
      </p:sp>
      <p:sp>
        <p:nvSpPr>
          <p:cNvPr id="64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3716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tr-TR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Örnek</a:t>
            </a: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F(</a:t>
            </a:r>
            <a:r>
              <a:rPr lang="en-US" sz="4000" b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x,y,z,t</a:t>
            </a: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 = </a:t>
            </a:r>
            <a:r>
              <a:rPr lang="en-US" sz="4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sym typeface="Symbol" pitchFamily="18" charset="2"/>
              </a:rPr>
              <a:t> (0, 1, 2, 4, 5, 6, 8, 9, 12, 13, 14)</a:t>
            </a:r>
            <a:endParaRPr lang="en-US" sz="4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49222" name="Rectangle 5"/>
          <p:cNvSpPr>
            <a:spLocks noChangeArrowheads="1"/>
          </p:cNvSpPr>
          <p:nvPr/>
        </p:nvSpPr>
        <p:spPr bwMode="auto">
          <a:xfrm>
            <a:off x="5074568" y="3981499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0</a:t>
            </a:r>
          </a:p>
        </p:txBody>
      </p:sp>
      <p:sp>
        <p:nvSpPr>
          <p:cNvPr id="649223" name="Rectangle 6"/>
          <p:cNvSpPr>
            <a:spLocks noChangeArrowheads="1"/>
          </p:cNvSpPr>
          <p:nvPr/>
        </p:nvSpPr>
        <p:spPr bwMode="auto">
          <a:xfrm>
            <a:off x="4236368" y="3981499"/>
            <a:ext cx="838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0</a:t>
            </a:r>
          </a:p>
        </p:txBody>
      </p:sp>
      <p:sp>
        <p:nvSpPr>
          <p:cNvPr id="649224" name="Rectangle 11"/>
          <p:cNvSpPr>
            <a:spLocks noChangeArrowheads="1"/>
          </p:cNvSpPr>
          <p:nvPr/>
        </p:nvSpPr>
        <p:spPr bwMode="auto">
          <a:xfrm>
            <a:off x="4236368" y="3525886"/>
            <a:ext cx="838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0</a:t>
            </a:r>
          </a:p>
        </p:txBody>
      </p:sp>
      <p:sp>
        <p:nvSpPr>
          <p:cNvPr id="649225" name="Rectangle 16"/>
          <p:cNvSpPr>
            <a:spLocks noChangeArrowheads="1"/>
          </p:cNvSpPr>
          <p:nvPr/>
        </p:nvSpPr>
        <p:spPr bwMode="auto">
          <a:xfrm>
            <a:off x="4236368" y="3070274"/>
            <a:ext cx="838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0</a:t>
            </a:r>
          </a:p>
        </p:txBody>
      </p:sp>
      <p:sp>
        <p:nvSpPr>
          <p:cNvPr id="649226" name="Rectangle 21"/>
          <p:cNvSpPr>
            <a:spLocks noChangeArrowheads="1"/>
          </p:cNvSpPr>
          <p:nvPr/>
        </p:nvSpPr>
        <p:spPr bwMode="auto">
          <a:xfrm>
            <a:off x="4236368" y="2614661"/>
            <a:ext cx="838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0</a:t>
            </a:r>
          </a:p>
        </p:txBody>
      </p:sp>
      <p:sp>
        <p:nvSpPr>
          <p:cNvPr id="649239" name="Line 30"/>
          <p:cNvSpPr>
            <a:spLocks noChangeShapeType="1"/>
          </p:cNvSpPr>
          <p:nvPr/>
        </p:nvSpPr>
        <p:spPr bwMode="auto">
          <a:xfrm>
            <a:off x="3066256" y="2021606"/>
            <a:ext cx="685800" cy="0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0" name="Line 31"/>
          <p:cNvSpPr>
            <a:spLocks noChangeShapeType="1"/>
          </p:cNvSpPr>
          <p:nvPr/>
        </p:nvSpPr>
        <p:spPr bwMode="auto">
          <a:xfrm>
            <a:off x="3066256" y="2021606"/>
            <a:ext cx="0" cy="760413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1" name="Line 32"/>
          <p:cNvSpPr>
            <a:spLocks noChangeShapeType="1"/>
          </p:cNvSpPr>
          <p:nvPr/>
        </p:nvSpPr>
        <p:spPr bwMode="auto">
          <a:xfrm>
            <a:off x="3752056" y="2021606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2" name="Line 34"/>
          <p:cNvSpPr>
            <a:spLocks noChangeShapeType="1"/>
          </p:cNvSpPr>
          <p:nvPr/>
        </p:nvSpPr>
        <p:spPr bwMode="auto">
          <a:xfrm>
            <a:off x="2026568" y="1685974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3" name="Line 35"/>
          <p:cNvSpPr>
            <a:spLocks noChangeShapeType="1"/>
          </p:cNvSpPr>
          <p:nvPr/>
        </p:nvSpPr>
        <p:spPr bwMode="auto">
          <a:xfrm>
            <a:off x="4514056" y="2021606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4" name="Line 36"/>
          <p:cNvSpPr>
            <a:spLocks noChangeShapeType="1"/>
          </p:cNvSpPr>
          <p:nvPr/>
        </p:nvSpPr>
        <p:spPr bwMode="auto">
          <a:xfrm>
            <a:off x="5276056" y="2021606"/>
            <a:ext cx="838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5" name="Line 38"/>
          <p:cNvSpPr>
            <a:spLocks noChangeShapeType="1"/>
          </p:cNvSpPr>
          <p:nvPr/>
        </p:nvSpPr>
        <p:spPr bwMode="auto">
          <a:xfrm>
            <a:off x="6114256" y="2021606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6" name="Line 42"/>
          <p:cNvSpPr>
            <a:spLocks noChangeShapeType="1"/>
          </p:cNvSpPr>
          <p:nvPr/>
        </p:nvSpPr>
        <p:spPr bwMode="auto">
          <a:xfrm>
            <a:off x="2026568" y="3070274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7" name="Line 44"/>
          <p:cNvSpPr>
            <a:spLocks noChangeShapeType="1"/>
          </p:cNvSpPr>
          <p:nvPr/>
        </p:nvSpPr>
        <p:spPr bwMode="auto">
          <a:xfrm>
            <a:off x="2026568" y="3525886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48" name="Line 46"/>
          <p:cNvSpPr>
            <a:spLocks noChangeShapeType="1"/>
          </p:cNvSpPr>
          <p:nvPr/>
        </p:nvSpPr>
        <p:spPr bwMode="auto">
          <a:xfrm>
            <a:off x="2026568" y="3981499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9251" name="Line 48"/>
          <p:cNvSpPr>
            <a:spLocks noChangeShapeType="1"/>
          </p:cNvSpPr>
          <p:nvPr/>
        </p:nvSpPr>
        <p:spPr bwMode="auto">
          <a:xfrm>
            <a:off x="2712368" y="4437111"/>
            <a:ext cx="3124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026568" y="1854249"/>
            <a:ext cx="3810000" cy="2582862"/>
            <a:chOff x="768" y="1248"/>
            <a:chExt cx="2400" cy="1627"/>
          </a:xfrm>
        </p:grpSpPr>
        <p:sp>
          <p:nvSpPr>
            <p:cNvPr id="649253" name="Rectangle 9"/>
            <p:cNvSpPr>
              <a:spLocks noChangeArrowheads="1"/>
            </p:cNvSpPr>
            <p:nvPr/>
          </p:nvSpPr>
          <p:spPr bwMode="auto">
            <a:xfrm>
              <a:off x="768" y="2588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49254" name="Rectangle 14"/>
            <p:cNvSpPr>
              <a:spLocks noChangeArrowheads="1"/>
            </p:cNvSpPr>
            <p:nvPr/>
          </p:nvSpPr>
          <p:spPr bwMode="auto">
            <a:xfrm>
              <a:off x="768" y="2301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49255" name="Rectangle 19"/>
            <p:cNvSpPr>
              <a:spLocks noChangeArrowheads="1"/>
            </p:cNvSpPr>
            <p:nvPr/>
          </p:nvSpPr>
          <p:spPr bwMode="auto">
            <a:xfrm>
              <a:off x="768" y="2014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01</a:t>
              </a:r>
            </a:p>
          </p:txBody>
        </p:sp>
        <p:sp>
          <p:nvSpPr>
            <p:cNvPr id="649256" name="Rectangle 24"/>
            <p:cNvSpPr>
              <a:spLocks noChangeArrowheads="1"/>
            </p:cNvSpPr>
            <p:nvPr/>
          </p:nvSpPr>
          <p:spPr bwMode="auto">
            <a:xfrm>
              <a:off x="768" y="1727"/>
              <a:ext cx="432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00</a:t>
              </a:r>
            </a:p>
          </p:txBody>
        </p:sp>
        <p:sp>
          <p:nvSpPr>
            <p:cNvPr id="649257" name="Rectangle 25"/>
            <p:cNvSpPr>
              <a:spLocks noChangeArrowheads="1"/>
            </p:cNvSpPr>
            <p:nvPr/>
          </p:nvSpPr>
          <p:spPr bwMode="auto">
            <a:xfrm>
              <a:off x="2688" y="1248"/>
              <a:ext cx="480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2000">
                <a:latin typeface="Comic Sans MS" pitchFamily="66" charset="0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649258" name="Rectangle 26"/>
            <p:cNvSpPr>
              <a:spLocks noChangeArrowheads="1"/>
            </p:cNvSpPr>
            <p:nvPr/>
          </p:nvSpPr>
          <p:spPr bwMode="auto">
            <a:xfrm>
              <a:off x="2160" y="1248"/>
              <a:ext cx="528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2000">
                <a:latin typeface="Comic Sans MS" pitchFamily="66" charset="0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649259" name="Rectangle 27"/>
            <p:cNvSpPr>
              <a:spLocks noChangeArrowheads="1"/>
            </p:cNvSpPr>
            <p:nvPr/>
          </p:nvSpPr>
          <p:spPr bwMode="auto">
            <a:xfrm>
              <a:off x="1680" y="1248"/>
              <a:ext cx="480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2000">
                <a:latin typeface="Comic Sans MS" pitchFamily="66" charset="0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01</a:t>
              </a:r>
            </a:p>
          </p:txBody>
        </p:sp>
        <p:sp>
          <p:nvSpPr>
            <p:cNvPr id="649260" name="Rectangle 28"/>
            <p:cNvSpPr>
              <a:spLocks noChangeArrowheads="1"/>
            </p:cNvSpPr>
            <p:nvPr/>
          </p:nvSpPr>
          <p:spPr bwMode="auto">
            <a:xfrm>
              <a:off x="1200" y="1248"/>
              <a:ext cx="480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endParaRPr lang="en-US" sz="2000">
                <a:latin typeface="Comic Sans MS" pitchFamily="66" charset="0"/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00</a:t>
              </a:r>
            </a:p>
          </p:txBody>
        </p:sp>
        <p:sp>
          <p:nvSpPr>
            <p:cNvPr id="649261" name="Rectangle 29"/>
            <p:cNvSpPr>
              <a:spLocks noChangeArrowheads="1"/>
            </p:cNvSpPr>
            <p:nvPr/>
          </p:nvSpPr>
          <p:spPr bwMode="auto">
            <a:xfrm>
              <a:off x="768" y="1248"/>
              <a:ext cx="432" cy="4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zt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>
                  <a:latin typeface="Comic Sans MS" pitchFamily="66" charset="0"/>
                </a:rPr>
                <a:t>xy</a:t>
              </a:r>
            </a:p>
          </p:txBody>
        </p:sp>
        <p:sp>
          <p:nvSpPr>
            <p:cNvPr id="649262" name="Line 33"/>
            <p:cNvSpPr>
              <a:spLocks noChangeShapeType="1"/>
            </p:cNvSpPr>
            <p:nvPr/>
          </p:nvSpPr>
          <p:spPr bwMode="auto">
            <a:xfrm>
              <a:off x="768" y="1248"/>
              <a:ext cx="432" cy="47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63" name="Line 37"/>
            <p:cNvSpPr>
              <a:spLocks noChangeShapeType="1"/>
            </p:cNvSpPr>
            <p:nvPr/>
          </p:nvSpPr>
          <p:spPr bwMode="auto">
            <a:xfrm>
              <a:off x="1680" y="1727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64" name="Line 39"/>
            <p:cNvSpPr>
              <a:spLocks noChangeShapeType="1"/>
            </p:cNvSpPr>
            <p:nvPr/>
          </p:nvSpPr>
          <p:spPr bwMode="auto">
            <a:xfrm>
              <a:off x="2160" y="1727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65" name="Line 40"/>
            <p:cNvSpPr>
              <a:spLocks noChangeShapeType="1"/>
            </p:cNvSpPr>
            <p:nvPr/>
          </p:nvSpPr>
          <p:spPr bwMode="auto">
            <a:xfrm>
              <a:off x="2688" y="1727"/>
              <a:ext cx="0" cy="11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66" name="Line 41"/>
            <p:cNvSpPr>
              <a:spLocks noChangeShapeType="1"/>
            </p:cNvSpPr>
            <p:nvPr/>
          </p:nvSpPr>
          <p:spPr bwMode="auto">
            <a:xfrm>
              <a:off x="3168" y="1727"/>
              <a:ext cx="0" cy="11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67" name="Line 43"/>
            <p:cNvSpPr>
              <a:spLocks noChangeShapeType="1"/>
            </p:cNvSpPr>
            <p:nvPr/>
          </p:nvSpPr>
          <p:spPr bwMode="auto">
            <a:xfrm>
              <a:off x="1200" y="2014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68" name="Line 45"/>
            <p:cNvSpPr>
              <a:spLocks noChangeShapeType="1"/>
            </p:cNvSpPr>
            <p:nvPr/>
          </p:nvSpPr>
          <p:spPr bwMode="auto">
            <a:xfrm>
              <a:off x="1200" y="2301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69" name="Line 47"/>
            <p:cNvSpPr>
              <a:spLocks noChangeShapeType="1"/>
            </p:cNvSpPr>
            <p:nvPr/>
          </p:nvSpPr>
          <p:spPr bwMode="auto">
            <a:xfrm>
              <a:off x="1200" y="2588"/>
              <a:ext cx="19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70" name="Line 49"/>
            <p:cNvSpPr>
              <a:spLocks noChangeShapeType="1"/>
            </p:cNvSpPr>
            <p:nvPr/>
          </p:nvSpPr>
          <p:spPr bwMode="auto">
            <a:xfrm>
              <a:off x="1200" y="1727"/>
              <a:ext cx="196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9271" name="Line 51"/>
            <p:cNvSpPr>
              <a:spLocks noChangeShapeType="1"/>
            </p:cNvSpPr>
            <p:nvPr/>
          </p:nvSpPr>
          <p:spPr bwMode="auto">
            <a:xfrm>
              <a:off x="1200" y="1727"/>
              <a:ext cx="0" cy="11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9272" name="Line 52"/>
          <p:cNvSpPr>
            <a:spLocks noChangeShapeType="1"/>
          </p:cNvSpPr>
          <p:nvPr/>
        </p:nvSpPr>
        <p:spPr bwMode="auto">
          <a:xfrm>
            <a:off x="2026568" y="4437111"/>
            <a:ext cx="6858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99" name="Rectangle 55"/>
          <p:cNvSpPr>
            <a:spLocks noChangeArrowheads="1"/>
          </p:cNvSpPr>
          <p:nvPr/>
        </p:nvSpPr>
        <p:spPr bwMode="auto">
          <a:xfrm>
            <a:off x="1907704" y="4653136"/>
            <a:ext cx="252028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FontTx/>
              <a:buChar char="–"/>
            </a:pPr>
            <a:r>
              <a:rPr lang="en-US" sz="2800" dirty="0">
                <a:latin typeface="Comic Sans MS" pitchFamily="66" charset="0"/>
              </a:rPr>
              <a:t>   F(</a:t>
            </a:r>
            <a:r>
              <a:rPr lang="en-US" sz="2800" dirty="0" err="1">
                <a:latin typeface="Comic Sans MS" pitchFamily="66" charset="0"/>
              </a:rPr>
              <a:t>x,y,z,t</a:t>
            </a:r>
            <a:r>
              <a:rPr lang="en-US" sz="2800" dirty="0"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=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649235" name="Rectangle 18"/>
          <p:cNvSpPr>
            <a:spLocks noChangeArrowheads="1"/>
          </p:cNvSpPr>
          <p:nvPr/>
        </p:nvSpPr>
        <p:spPr bwMode="auto">
          <a:xfrm>
            <a:off x="2712368" y="3070274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649232" name="Rectangle 13"/>
          <p:cNvSpPr>
            <a:spLocks noChangeArrowheads="1"/>
          </p:cNvSpPr>
          <p:nvPr/>
        </p:nvSpPr>
        <p:spPr bwMode="auto">
          <a:xfrm>
            <a:off x="2712368" y="3525886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649237" name="Rectangle 22"/>
          <p:cNvSpPr>
            <a:spLocks noChangeArrowheads="1"/>
          </p:cNvSpPr>
          <p:nvPr/>
        </p:nvSpPr>
        <p:spPr bwMode="auto">
          <a:xfrm>
            <a:off x="3474368" y="2614661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1</a:t>
            </a:r>
          </a:p>
        </p:txBody>
      </p:sp>
      <p:sp>
        <p:nvSpPr>
          <p:cNvPr id="649238" name="Rectangle 23"/>
          <p:cNvSpPr>
            <a:spLocks noChangeArrowheads="1"/>
          </p:cNvSpPr>
          <p:nvPr/>
        </p:nvSpPr>
        <p:spPr bwMode="auto">
          <a:xfrm>
            <a:off x="2712368" y="2614661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1</a:t>
            </a:r>
          </a:p>
        </p:txBody>
      </p:sp>
      <p:sp>
        <p:nvSpPr>
          <p:cNvPr id="649236" name="Rectangle 20"/>
          <p:cNvSpPr>
            <a:spLocks noChangeArrowheads="1"/>
          </p:cNvSpPr>
          <p:nvPr/>
        </p:nvSpPr>
        <p:spPr bwMode="auto">
          <a:xfrm>
            <a:off x="5074568" y="2614661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1</a:t>
            </a:r>
          </a:p>
        </p:txBody>
      </p:sp>
      <p:sp>
        <p:nvSpPr>
          <p:cNvPr id="649229" name="Rectangle 8"/>
          <p:cNvSpPr>
            <a:spLocks noChangeArrowheads="1"/>
          </p:cNvSpPr>
          <p:nvPr/>
        </p:nvSpPr>
        <p:spPr bwMode="auto">
          <a:xfrm>
            <a:off x="2712368" y="3981499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649234" name="Rectangle 17"/>
          <p:cNvSpPr>
            <a:spLocks noChangeArrowheads="1"/>
          </p:cNvSpPr>
          <p:nvPr/>
        </p:nvSpPr>
        <p:spPr bwMode="auto">
          <a:xfrm>
            <a:off x="3474368" y="3070274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649233" name="Rectangle 15"/>
          <p:cNvSpPr>
            <a:spLocks noChangeArrowheads="1"/>
          </p:cNvSpPr>
          <p:nvPr/>
        </p:nvSpPr>
        <p:spPr bwMode="auto">
          <a:xfrm>
            <a:off x="5074568" y="3070274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649228" name="Rectangle 7"/>
          <p:cNvSpPr>
            <a:spLocks noChangeArrowheads="1"/>
          </p:cNvSpPr>
          <p:nvPr/>
        </p:nvSpPr>
        <p:spPr bwMode="auto">
          <a:xfrm>
            <a:off x="3474368" y="3981499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649231" name="Rectangle 12"/>
          <p:cNvSpPr>
            <a:spLocks noChangeArrowheads="1"/>
          </p:cNvSpPr>
          <p:nvPr/>
        </p:nvSpPr>
        <p:spPr bwMode="auto">
          <a:xfrm>
            <a:off x="3474368" y="3525886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>
                <a:latin typeface="Comic Sans MS" pitchFamily="66" charset="0"/>
              </a:rPr>
              <a:t>1</a:t>
            </a:r>
          </a:p>
        </p:txBody>
      </p:sp>
      <p:sp>
        <p:nvSpPr>
          <p:cNvPr id="649230" name="Rectangle 10"/>
          <p:cNvSpPr>
            <a:spLocks noChangeArrowheads="1"/>
          </p:cNvSpPr>
          <p:nvPr/>
        </p:nvSpPr>
        <p:spPr bwMode="auto">
          <a:xfrm>
            <a:off x="5074568" y="3525886"/>
            <a:ext cx="76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latin typeface="Comic Sans MS" pitchFamily="66" charset="0"/>
              </a:rPr>
              <a:t>1</a:t>
            </a:r>
          </a:p>
        </p:txBody>
      </p:sp>
      <p:sp>
        <p:nvSpPr>
          <p:cNvPr id="70" name="Oval 69"/>
          <p:cNvSpPr/>
          <p:nvPr/>
        </p:nvSpPr>
        <p:spPr>
          <a:xfrm>
            <a:off x="3682752" y="2694086"/>
            <a:ext cx="360040" cy="36004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Rectangle 70"/>
          <p:cNvSpPr/>
          <p:nvPr/>
        </p:nvSpPr>
        <p:spPr>
          <a:xfrm>
            <a:off x="2890664" y="2622078"/>
            <a:ext cx="1152128" cy="180020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5266928" y="2694086"/>
            <a:ext cx="360040" cy="36004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3" name="Group 82"/>
          <p:cNvGrpSpPr/>
          <p:nvPr/>
        </p:nvGrpSpPr>
        <p:grpSpPr>
          <a:xfrm>
            <a:off x="1882552" y="2550070"/>
            <a:ext cx="4392488" cy="1152128"/>
            <a:chOff x="35496" y="2204864"/>
            <a:chExt cx="4392488" cy="1152128"/>
          </a:xfrm>
        </p:grpSpPr>
        <p:sp>
          <p:nvSpPr>
            <p:cNvPr id="78" name="Rectangle 77"/>
            <p:cNvSpPr/>
            <p:nvPr/>
          </p:nvSpPr>
          <p:spPr>
            <a:xfrm>
              <a:off x="3419872" y="2348880"/>
              <a:ext cx="792088" cy="7920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067944" y="2204864"/>
              <a:ext cx="360040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0" name="Rectangle 79"/>
            <p:cNvSpPr/>
            <p:nvPr/>
          </p:nvSpPr>
          <p:spPr>
            <a:xfrm flipH="1">
              <a:off x="251520" y="2348880"/>
              <a:ext cx="1152128" cy="7920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496" y="2204864"/>
              <a:ext cx="360040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84" name="Oval 83"/>
          <p:cNvSpPr/>
          <p:nvPr/>
        </p:nvSpPr>
        <p:spPr>
          <a:xfrm>
            <a:off x="5266928" y="3558182"/>
            <a:ext cx="360040" cy="360040"/>
          </a:xfrm>
          <a:prstGeom prst="ellipse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5" name="Group 84"/>
          <p:cNvGrpSpPr/>
          <p:nvPr/>
        </p:nvGrpSpPr>
        <p:grpSpPr>
          <a:xfrm>
            <a:off x="1882552" y="2982118"/>
            <a:ext cx="4392488" cy="1152128"/>
            <a:chOff x="35496" y="2204864"/>
            <a:chExt cx="4392488" cy="1152128"/>
          </a:xfrm>
        </p:grpSpPr>
        <p:sp>
          <p:nvSpPr>
            <p:cNvPr id="86" name="Rectangle 85"/>
            <p:cNvSpPr/>
            <p:nvPr/>
          </p:nvSpPr>
          <p:spPr>
            <a:xfrm>
              <a:off x="3419872" y="2348880"/>
              <a:ext cx="792088" cy="7920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067944" y="2204864"/>
              <a:ext cx="360040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8" name="Rectangle 87"/>
            <p:cNvSpPr/>
            <p:nvPr/>
          </p:nvSpPr>
          <p:spPr>
            <a:xfrm flipH="1">
              <a:off x="251520" y="2348880"/>
              <a:ext cx="1152128" cy="792088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5496" y="2204864"/>
              <a:ext cx="360040" cy="1152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90" name="Rectangle 55"/>
          <p:cNvSpPr>
            <a:spLocks noChangeArrowheads="1"/>
          </p:cNvSpPr>
          <p:nvPr/>
        </p:nvSpPr>
        <p:spPr bwMode="auto">
          <a:xfrm>
            <a:off x="5292080" y="4653136"/>
            <a:ext cx="7837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tr-TR" sz="2800" dirty="0" smtClean="0">
                <a:latin typeface="Comic Sans MS" pitchFamily="66" charset="0"/>
              </a:rPr>
              <a:t>+</a:t>
            </a:r>
            <a:r>
              <a:rPr lang="tr-TR" sz="2800" dirty="0" err="1" smtClean="0">
                <a:latin typeface="Comic Sans MS" pitchFamily="66" charset="0"/>
              </a:rPr>
              <a:t>yt</a:t>
            </a:r>
            <a:r>
              <a:rPr lang="tr-TR" sz="2800" dirty="0" smtClean="0">
                <a:latin typeface="Comic Sans MS" pitchFamily="66" charset="0"/>
              </a:rPr>
              <a:t>’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1" name="Rectangle 55"/>
          <p:cNvSpPr>
            <a:spLocks noChangeArrowheads="1"/>
          </p:cNvSpPr>
          <p:nvPr/>
        </p:nvSpPr>
        <p:spPr bwMode="auto">
          <a:xfrm>
            <a:off x="4572000" y="4653136"/>
            <a:ext cx="8640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tr-TR" sz="2800" dirty="0" smtClean="0">
                <a:latin typeface="Comic Sans MS" pitchFamily="66" charset="0"/>
              </a:rPr>
              <a:t>+</a:t>
            </a:r>
            <a:r>
              <a:rPr lang="tr-TR" sz="2800" dirty="0" err="1" smtClean="0">
                <a:latin typeface="Comic Sans MS" pitchFamily="66" charset="0"/>
              </a:rPr>
              <a:t>x’t</a:t>
            </a:r>
            <a:r>
              <a:rPr lang="tr-TR" sz="2800" dirty="0" smtClean="0">
                <a:latin typeface="Comic Sans MS" pitchFamily="66" charset="0"/>
              </a:rPr>
              <a:t>’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2" name="Rectangle 55"/>
          <p:cNvSpPr>
            <a:spLocks noChangeArrowheads="1"/>
          </p:cNvSpPr>
          <p:nvPr/>
        </p:nvSpPr>
        <p:spPr bwMode="auto">
          <a:xfrm>
            <a:off x="4283968" y="4633972"/>
            <a:ext cx="560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tr-TR" sz="2800" dirty="0" smtClean="0">
                <a:latin typeface="Comic Sans MS" pitchFamily="66" charset="0"/>
              </a:rPr>
              <a:t>z’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84" grpId="0" animBg="1"/>
      <p:bldP spid="90" grpId="0" build="allAtOnce"/>
      <p:bldP spid="91" grpId="0" build="allAtOnce"/>
      <p:bldP spid="92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idx="1"/>
          </p:nvPr>
        </p:nvSpPr>
        <p:spPr>
          <a:xfrm>
            <a:off x="339725" y="1320800"/>
            <a:ext cx="4592315" cy="5027613"/>
          </a:xfrm>
          <a:noFill/>
          <a:ln/>
        </p:spPr>
        <p:txBody>
          <a:bodyPr>
            <a:normAutofit/>
          </a:bodyPr>
          <a:lstStyle/>
          <a:p>
            <a:r>
              <a:rPr lang="tr-TR" sz="2400" dirty="0" smtClean="0"/>
              <a:t>Örnek</a:t>
            </a:r>
            <a:r>
              <a:rPr lang="en-US" sz="2400" dirty="0" smtClean="0"/>
              <a:t> </a:t>
            </a:r>
            <a:r>
              <a:rPr lang="en-US" sz="2400" dirty="0"/>
              <a:t>2: </a:t>
            </a:r>
          </a:p>
          <a:p>
            <a:r>
              <a:rPr lang="en-US" sz="2800" dirty="0"/>
              <a:t>F = A B </a:t>
            </a:r>
            <a:r>
              <a:rPr lang="en-US" sz="2800" dirty="0" smtClean="0"/>
              <a:t>C+</a:t>
            </a:r>
            <a:endParaRPr lang="en-US" sz="2800" dirty="0"/>
          </a:p>
          <a:p>
            <a:pPr lvl="1"/>
            <a:r>
              <a:rPr lang="tr-TR" sz="2000" dirty="0" smtClean="0"/>
              <a:t>D</a:t>
            </a:r>
            <a:r>
              <a:rPr lang="en-US" sz="2000" dirty="0" smtClean="0"/>
              <a:t> </a:t>
            </a:r>
            <a:r>
              <a:rPr lang="en-US" sz="2000" dirty="0"/>
              <a:t>=  6  </a:t>
            </a:r>
            <a:r>
              <a:rPr lang="tr-TR" sz="2000" dirty="0" smtClean="0"/>
              <a:t>K</a:t>
            </a:r>
            <a:r>
              <a:rPr lang="en-US" sz="2000" dirty="0" smtClean="0"/>
              <a:t>G </a:t>
            </a:r>
            <a:r>
              <a:rPr lang="en-US" sz="2000" dirty="0"/>
              <a:t>= 8 </a:t>
            </a:r>
            <a:r>
              <a:rPr lang="tr-TR" sz="2000" dirty="0" smtClean="0"/>
              <a:t>KGT</a:t>
            </a:r>
            <a:r>
              <a:rPr lang="en-US" sz="2000" dirty="0" smtClean="0"/>
              <a:t> </a:t>
            </a:r>
            <a:r>
              <a:rPr lang="en-US" sz="2000" dirty="0"/>
              <a:t>= 11</a:t>
            </a:r>
          </a:p>
          <a:p>
            <a:r>
              <a:rPr lang="en-US" sz="2800" dirty="0"/>
              <a:t>F = (</a:t>
            </a:r>
            <a:r>
              <a:rPr lang="en-US" sz="2800" dirty="0" smtClean="0"/>
              <a:t>A+   </a:t>
            </a:r>
            <a:r>
              <a:rPr lang="en-US" sz="2800" dirty="0"/>
              <a:t>)(   </a:t>
            </a:r>
            <a:r>
              <a:rPr lang="en-US" sz="2800" dirty="0" smtClean="0"/>
              <a:t>+C</a:t>
            </a:r>
            <a:r>
              <a:rPr lang="en-US" sz="2800" dirty="0"/>
              <a:t>)(   </a:t>
            </a:r>
            <a:r>
              <a:rPr lang="tr-TR" sz="2800" dirty="0" smtClean="0"/>
              <a:t>+</a:t>
            </a:r>
            <a:r>
              <a:rPr lang="en-US" sz="2800" dirty="0" smtClean="0"/>
              <a:t>B</a:t>
            </a:r>
            <a:r>
              <a:rPr lang="en-US" sz="2800" dirty="0"/>
              <a:t>)</a:t>
            </a:r>
          </a:p>
          <a:p>
            <a:pPr lvl="1"/>
            <a:r>
              <a:rPr lang="tr-TR" sz="2000" dirty="0" smtClean="0"/>
              <a:t>D</a:t>
            </a:r>
            <a:r>
              <a:rPr lang="en-US" sz="2000" dirty="0" smtClean="0"/>
              <a:t> </a:t>
            </a:r>
            <a:r>
              <a:rPr lang="en-US" sz="2000" dirty="0"/>
              <a:t>= 6  </a:t>
            </a:r>
            <a:r>
              <a:rPr lang="tr-TR" sz="2000" dirty="0" smtClean="0"/>
              <a:t>K</a:t>
            </a:r>
            <a:r>
              <a:rPr lang="en-US" sz="2000" dirty="0" smtClean="0"/>
              <a:t>G </a:t>
            </a:r>
            <a:r>
              <a:rPr lang="en-US" sz="2000" dirty="0"/>
              <a:t>= 9 </a:t>
            </a:r>
            <a:r>
              <a:rPr lang="tr-TR" sz="2000" dirty="0" smtClean="0"/>
              <a:t>KGT</a:t>
            </a:r>
            <a:r>
              <a:rPr lang="en-US" sz="2000" dirty="0" smtClean="0"/>
              <a:t> </a:t>
            </a:r>
            <a:r>
              <a:rPr lang="en-US" sz="2000" dirty="0"/>
              <a:t>= 12</a:t>
            </a:r>
          </a:p>
          <a:p>
            <a:r>
              <a:rPr lang="tr-TR" sz="2400" u="sng" dirty="0" smtClean="0"/>
              <a:t>Aynı </a:t>
            </a:r>
            <a:r>
              <a:rPr lang="tr-TR" sz="2400" dirty="0" smtClean="0"/>
              <a:t>fonksiyon ve </a:t>
            </a:r>
            <a:r>
              <a:rPr lang="tr-TR" sz="2400" u="sng" dirty="0" smtClean="0"/>
              <a:t>aynı</a:t>
            </a:r>
            <a:r>
              <a:rPr lang="tr-TR" sz="2400" dirty="0" smtClean="0"/>
              <a:t> değişken sayısı</a:t>
            </a:r>
          </a:p>
          <a:p>
            <a:r>
              <a:rPr lang="tr-TR" sz="2400" dirty="0" smtClean="0"/>
              <a:t>Fakat ilk devrede daha az kapı girişi ve tümleme ile birlikte kapı girişi var</a:t>
            </a: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565C-3942-489B-8553-6ED11A38DF69}" type="slidenum">
              <a:rPr lang="tr-TR"/>
              <a:pPr/>
              <a:t>3</a:t>
            </a:fld>
            <a:endParaRPr lang="tr-TR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19944"/>
          </a:xfrm>
        </p:spPr>
        <p:txBody>
          <a:bodyPr/>
          <a:lstStyle/>
          <a:p>
            <a:r>
              <a:rPr lang="en-US" dirty="0"/>
              <a:t> </a:t>
            </a:r>
            <a:r>
              <a:rPr lang="tr-TR" dirty="0" smtClean="0"/>
              <a:t>İndirgeme Kriterleri</a:t>
            </a:r>
            <a:endParaRPr lang="en-US" dirty="0"/>
          </a:p>
        </p:txBody>
      </p:sp>
      <p:sp>
        <p:nvSpPr>
          <p:cNvPr id="545796" name="Line 4"/>
          <p:cNvSpPr>
            <a:spLocks noChangeShapeType="1"/>
          </p:cNvSpPr>
          <p:nvPr/>
        </p:nvSpPr>
        <p:spPr bwMode="auto">
          <a:xfrm>
            <a:off x="1609725" y="5202238"/>
            <a:ext cx="644525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rIns="0" anchorCtr="1">
            <a:spAutoFit/>
          </a:bodyPr>
          <a:lstStyle/>
          <a:p>
            <a:endParaRPr lang="tr-TR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701926" y="2492896"/>
            <a:ext cx="654050" cy="519113"/>
            <a:chOff x="3005" y="3382"/>
            <a:chExt cx="412" cy="327"/>
          </a:xfrm>
        </p:grpSpPr>
        <p:sp>
          <p:nvSpPr>
            <p:cNvPr id="545804" name="Text Box 12"/>
            <p:cNvSpPr txBox="1">
              <a:spLocks noChangeArrowheads="1"/>
            </p:cNvSpPr>
            <p:nvPr/>
          </p:nvSpPr>
          <p:spPr bwMode="auto">
            <a:xfrm>
              <a:off x="3005" y="3382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5805" name="Line 13"/>
            <p:cNvSpPr>
              <a:spLocks noChangeShapeType="1"/>
            </p:cNvSpPr>
            <p:nvPr/>
          </p:nvSpPr>
          <p:spPr bwMode="auto">
            <a:xfrm>
              <a:off x="3173" y="344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644008" y="1235075"/>
            <a:ext cx="4646612" cy="2876550"/>
            <a:chOff x="873" y="1410"/>
            <a:chExt cx="2927" cy="1812"/>
          </a:xfrm>
        </p:grpSpPr>
        <p:sp>
          <p:nvSpPr>
            <p:cNvPr id="545807" name="Text Box 15"/>
            <p:cNvSpPr txBox="1">
              <a:spLocks noChangeAspect="1" noChangeArrowheads="1"/>
            </p:cNvSpPr>
            <p:nvPr/>
          </p:nvSpPr>
          <p:spPr bwMode="auto">
            <a:xfrm>
              <a:off x="908" y="1410"/>
              <a:ext cx="3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5808" name="Text Box 16"/>
            <p:cNvSpPr txBox="1">
              <a:spLocks noChangeAspect="1" noChangeArrowheads="1"/>
            </p:cNvSpPr>
            <p:nvPr/>
          </p:nvSpPr>
          <p:spPr bwMode="auto">
            <a:xfrm>
              <a:off x="892" y="1595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45809" name="Text Box 17"/>
            <p:cNvSpPr txBox="1">
              <a:spLocks noChangeAspect="1" noChangeArrowheads="1"/>
            </p:cNvSpPr>
            <p:nvPr/>
          </p:nvSpPr>
          <p:spPr bwMode="auto">
            <a:xfrm>
              <a:off x="873" y="1791"/>
              <a:ext cx="4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45810" name="AutoShape 18"/>
            <p:cNvSpPr>
              <a:spLocks noChangeAspect="1" noChangeArrowheads="1"/>
            </p:cNvSpPr>
            <p:nvPr/>
          </p:nvSpPr>
          <p:spPr bwMode="auto">
            <a:xfrm>
              <a:off x="2283" y="1600"/>
              <a:ext cx="397" cy="32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5811" name="Freeform 19"/>
            <p:cNvSpPr>
              <a:spLocks noChangeAspect="1"/>
            </p:cNvSpPr>
            <p:nvPr/>
          </p:nvSpPr>
          <p:spPr bwMode="auto">
            <a:xfrm>
              <a:off x="2987" y="2009"/>
              <a:ext cx="397" cy="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6" name="Group 20"/>
            <p:cNvGrpSpPr>
              <a:grpSpLocks noChangeAspect="1"/>
            </p:cNvGrpSpPr>
            <p:nvPr/>
          </p:nvGrpSpPr>
          <p:grpSpPr bwMode="auto">
            <a:xfrm>
              <a:off x="1494" y="2600"/>
              <a:ext cx="269" cy="270"/>
              <a:chOff x="1968" y="1507"/>
              <a:chExt cx="480" cy="480"/>
            </a:xfrm>
          </p:grpSpPr>
          <p:sp>
            <p:nvSpPr>
              <p:cNvPr id="545813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5814" name="Oval 22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5815" name="AutoShape 23"/>
            <p:cNvSpPr>
              <a:spLocks noChangeAspect="1" noChangeArrowheads="1"/>
            </p:cNvSpPr>
            <p:nvPr/>
          </p:nvSpPr>
          <p:spPr bwMode="auto">
            <a:xfrm>
              <a:off x="2283" y="2337"/>
              <a:ext cx="397" cy="32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7" name="Group 24"/>
            <p:cNvGrpSpPr>
              <a:grpSpLocks noChangeAspect="1"/>
            </p:cNvGrpSpPr>
            <p:nvPr/>
          </p:nvGrpSpPr>
          <p:grpSpPr bwMode="auto">
            <a:xfrm>
              <a:off x="1486" y="2271"/>
              <a:ext cx="269" cy="269"/>
              <a:chOff x="1968" y="1507"/>
              <a:chExt cx="480" cy="480"/>
            </a:xfrm>
          </p:grpSpPr>
          <p:sp>
            <p:nvSpPr>
              <p:cNvPr id="545817" name="AutoShape 25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5818" name="Oval 26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5819" name="Line 27"/>
            <p:cNvSpPr>
              <a:spLocks noChangeAspect="1" noChangeShapeType="1"/>
            </p:cNvSpPr>
            <p:nvPr/>
          </p:nvSpPr>
          <p:spPr bwMode="auto">
            <a:xfrm flipH="1">
              <a:off x="1183" y="1654"/>
              <a:ext cx="1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20" name="Line 28"/>
            <p:cNvSpPr>
              <a:spLocks noChangeAspect="1" noChangeShapeType="1"/>
            </p:cNvSpPr>
            <p:nvPr/>
          </p:nvSpPr>
          <p:spPr bwMode="auto">
            <a:xfrm flipH="1">
              <a:off x="1185" y="1872"/>
              <a:ext cx="1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21" name="Text Box 29"/>
            <p:cNvSpPr txBox="1">
              <a:spLocks noChangeAspect="1" noChangeArrowheads="1"/>
            </p:cNvSpPr>
            <p:nvPr/>
          </p:nvSpPr>
          <p:spPr bwMode="auto">
            <a:xfrm>
              <a:off x="3426" y="2015"/>
              <a:ext cx="3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45822" name="Line 30"/>
            <p:cNvSpPr>
              <a:spLocks noChangeAspect="1" noChangeShapeType="1"/>
            </p:cNvSpPr>
            <p:nvPr/>
          </p:nvSpPr>
          <p:spPr bwMode="auto">
            <a:xfrm flipH="1">
              <a:off x="1752" y="2409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23" name="Line 31"/>
            <p:cNvSpPr>
              <a:spLocks noChangeAspect="1" noChangeShapeType="1"/>
            </p:cNvSpPr>
            <p:nvPr/>
          </p:nvSpPr>
          <p:spPr bwMode="auto">
            <a:xfrm flipH="1">
              <a:off x="1409" y="2415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24" name="Line 32"/>
            <p:cNvSpPr>
              <a:spLocks noChangeAspect="1" noChangeShapeType="1"/>
            </p:cNvSpPr>
            <p:nvPr/>
          </p:nvSpPr>
          <p:spPr bwMode="auto">
            <a:xfrm>
              <a:off x="1414" y="1670"/>
              <a:ext cx="1" cy="7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grpSp>
          <p:nvGrpSpPr>
            <p:cNvPr id="8" name="Group 33"/>
            <p:cNvGrpSpPr>
              <a:grpSpLocks noChangeAspect="1"/>
            </p:cNvGrpSpPr>
            <p:nvPr/>
          </p:nvGrpSpPr>
          <p:grpSpPr bwMode="auto">
            <a:xfrm>
              <a:off x="2689" y="2243"/>
              <a:ext cx="329" cy="255"/>
              <a:chOff x="1006" y="2469"/>
              <a:chExt cx="731" cy="326"/>
            </a:xfrm>
          </p:grpSpPr>
          <p:sp>
            <p:nvSpPr>
              <p:cNvPr id="545826" name="Line 34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5827" name="Line 35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5828" name="Line 36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grpSp>
          <p:nvGrpSpPr>
            <p:cNvPr id="9" name="Group 37"/>
            <p:cNvGrpSpPr>
              <a:grpSpLocks noChangeAspect="1"/>
            </p:cNvGrpSpPr>
            <p:nvPr/>
          </p:nvGrpSpPr>
          <p:grpSpPr bwMode="auto">
            <a:xfrm flipV="1">
              <a:off x="2687" y="1751"/>
              <a:ext cx="328" cy="343"/>
              <a:chOff x="1006" y="2469"/>
              <a:chExt cx="731" cy="326"/>
            </a:xfrm>
          </p:grpSpPr>
          <p:sp>
            <p:nvSpPr>
              <p:cNvPr id="545830" name="Line 38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5831" name="Line 39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5832" name="Line 40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sp>
          <p:nvSpPr>
            <p:cNvPr id="545833" name="Line 41"/>
            <p:cNvSpPr>
              <a:spLocks noChangeAspect="1" noChangeShapeType="1"/>
            </p:cNvSpPr>
            <p:nvPr/>
          </p:nvSpPr>
          <p:spPr bwMode="auto">
            <a:xfrm>
              <a:off x="3405" y="2169"/>
              <a:ext cx="1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34" name="Oval 42"/>
            <p:cNvSpPr>
              <a:spLocks noChangeAspect="1" noChangeArrowheads="1"/>
            </p:cNvSpPr>
            <p:nvPr/>
          </p:nvSpPr>
          <p:spPr bwMode="auto">
            <a:xfrm>
              <a:off x="1389" y="1632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5835" name="Line 43"/>
            <p:cNvSpPr>
              <a:spLocks noChangeAspect="1" noChangeShapeType="1"/>
            </p:cNvSpPr>
            <p:nvPr/>
          </p:nvSpPr>
          <p:spPr bwMode="auto">
            <a:xfrm>
              <a:off x="1358" y="1751"/>
              <a:ext cx="0" cy="9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36" name="Oval 44"/>
            <p:cNvSpPr>
              <a:spLocks noChangeAspect="1" noChangeArrowheads="1"/>
            </p:cNvSpPr>
            <p:nvPr/>
          </p:nvSpPr>
          <p:spPr bwMode="auto">
            <a:xfrm>
              <a:off x="1333" y="1736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5837" name="Line 45"/>
            <p:cNvSpPr>
              <a:spLocks noChangeAspect="1" noChangeShapeType="1"/>
            </p:cNvSpPr>
            <p:nvPr/>
          </p:nvSpPr>
          <p:spPr bwMode="auto">
            <a:xfrm>
              <a:off x="1344" y="2724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38" name="Line 46"/>
            <p:cNvSpPr>
              <a:spLocks noChangeAspect="1" noChangeShapeType="1"/>
            </p:cNvSpPr>
            <p:nvPr/>
          </p:nvSpPr>
          <p:spPr bwMode="auto">
            <a:xfrm>
              <a:off x="1751" y="2735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39" name="Line 47"/>
            <p:cNvSpPr>
              <a:spLocks noChangeAspect="1" noChangeShapeType="1"/>
            </p:cNvSpPr>
            <p:nvPr/>
          </p:nvSpPr>
          <p:spPr bwMode="auto">
            <a:xfrm flipH="1" flipV="1">
              <a:off x="2072" y="2493"/>
              <a:ext cx="1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40" name="Line 48"/>
            <p:cNvSpPr>
              <a:spLocks noChangeAspect="1" noChangeShapeType="1"/>
            </p:cNvSpPr>
            <p:nvPr/>
          </p:nvSpPr>
          <p:spPr bwMode="auto">
            <a:xfrm>
              <a:off x="2064" y="2506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41" name="Line 49"/>
            <p:cNvSpPr>
              <a:spLocks noChangeAspect="1" noChangeShapeType="1"/>
            </p:cNvSpPr>
            <p:nvPr/>
          </p:nvSpPr>
          <p:spPr bwMode="auto">
            <a:xfrm flipH="1">
              <a:off x="1183" y="1758"/>
              <a:ext cx="10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42" name="Line 50"/>
            <p:cNvSpPr>
              <a:spLocks noChangeAspect="1" noChangeShapeType="1"/>
            </p:cNvSpPr>
            <p:nvPr/>
          </p:nvSpPr>
          <p:spPr bwMode="auto">
            <a:xfrm>
              <a:off x="1743" y="3079"/>
              <a:ext cx="4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43" name="Line 51"/>
            <p:cNvSpPr>
              <a:spLocks noChangeAspect="1" noChangeShapeType="1"/>
            </p:cNvSpPr>
            <p:nvPr/>
          </p:nvSpPr>
          <p:spPr bwMode="auto">
            <a:xfrm flipH="1" flipV="1">
              <a:off x="2168" y="2589"/>
              <a:ext cx="2" cy="4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44" name="Line 52"/>
            <p:cNvSpPr>
              <a:spLocks noChangeAspect="1" noChangeShapeType="1"/>
            </p:cNvSpPr>
            <p:nvPr/>
          </p:nvSpPr>
          <p:spPr bwMode="auto">
            <a:xfrm>
              <a:off x="2160" y="2602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grpSp>
          <p:nvGrpSpPr>
            <p:cNvPr id="10" name="Group 53"/>
            <p:cNvGrpSpPr>
              <a:grpSpLocks noChangeAspect="1"/>
            </p:cNvGrpSpPr>
            <p:nvPr/>
          </p:nvGrpSpPr>
          <p:grpSpPr bwMode="auto">
            <a:xfrm>
              <a:off x="1494" y="2952"/>
              <a:ext cx="269" cy="270"/>
              <a:chOff x="1968" y="1507"/>
              <a:chExt cx="480" cy="480"/>
            </a:xfrm>
          </p:grpSpPr>
          <p:sp>
            <p:nvSpPr>
              <p:cNvPr id="545846" name="AutoShape 54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5847" name="Oval 55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5848" name="Line 56"/>
            <p:cNvSpPr>
              <a:spLocks noChangeAspect="1" noChangeShapeType="1"/>
            </p:cNvSpPr>
            <p:nvPr/>
          </p:nvSpPr>
          <p:spPr bwMode="auto">
            <a:xfrm>
              <a:off x="1302" y="1855"/>
              <a:ext cx="0" cy="12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49" name="Line 57"/>
            <p:cNvSpPr>
              <a:spLocks noChangeAspect="1" noChangeShapeType="1"/>
            </p:cNvSpPr>
            <p:nvPr/>
          </p:nvSpPr>
          <p:spPr bwMode="auto">
            <a:xfrm>
              <a:off x="1288" y="3076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50" name="Oval 58"/>
            <p:cNvSpPr>
              <a:spLocks noChangeAspect="1" noChangeArrowheads="1"/>
            </p:cNvSpPr>
            <p:nvPr/>
          </p:nvSpPr>
          <p:spPr bwMode="auto">
            <a:xfrm>
              <a:off x="1277" y="1848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1" name="Group 59"/>
          <p:cNvGrpSpPr>
            <a:grpSpLocks/>
          </p:cNvGrpSpPr>
          <p:nvPr/>
        </p:nvGrpSpPr>
        <p:grpSpPr bwMode="auto">
          <a:xfrm>
            <a:off x="1973734" y="2564904"/>
            <a:ext cx="654050" cy="519113"/>
            <a:chOff x="3005" y="3382"/>
            <a:chExt cx="412" cy="327"/>
          </a:xfrm>
        </p:grpSpPr>
        <p:sp>
          <p:nvSpPr>
            <p:cNvPr id="545852" name="Text Box 60"/>
            <p:cNvSpPr txBox="1">
              <a:spLocks noChangeArrowheads="1"/>
            </p:cNvSpPr>
            <p:nvPr/>
          </p:nvSpPr>
          <p:spPr bwMode="auto">
            <a:xfrm>
              <a:off x="3005" y="3382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 dirty="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45853" name="Line 61"/>
            <p:cNvSpPr>
              <a:spLocks noChangeShapeType="1"/>
            </p:cNvSpPr>
            <p:nvPr/>
          </p:nvSpPr>
          <p:spPr bwMode="auto">
            <a:xfrm>
              <a:off x="3173" y="3444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2621806" y="2549848"/>
            <a:ext cx="654050" cy="519112"/>
            <a:chOff x="2248" y="3394"/>
            <a:chExt cx="412" cy="327"/>
          </a:xfrm>
        </p:grpSpPr>
        <p:sp>
          <p:nvSpPr>
            <p:cNvPr id="545855" name="Text Box 63"/>
            <p:cNvSpPr txBox="1">
              <a:spLocks noChangeArrowheads="1"/>
            </p:cNvSpPr>
            <p:nvPr/>
          </p:nvSpPr>
          <p:spPr bwMode="auto">
            <a:xfrm>
              <a:off x="2248" y="3394"/>
              <a:ext cx="4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 dirty="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45856" name="Line 64"/>
            <p:cNvSpPr>
              <a:spLocks noChangeShapeType="1"/>
            </p:cNvSpPr>
            <p:nvPr/>
          </p:nvSpPr>
          <p:spPr bwMode="auto">
            <a:xfrm>
              <a:off x="2398" y="3456"/>
              <a:ext cx="12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4631308" y="3862388"/>
            <a:ext cx="4621212" cy="2876550"/>
            <a:chOff x="2705" y="2508"/>
            <a:chExt cx="2911" cy="1812"/>
          </a:xfrm>
        </p:grpSpPr>
        <p:sp>
          <p:nvSpPr>
            <p:cNvPr id="545858" name="Text Box 66"/>
            <p:cNvSpPr txBox="1">
              <a:spLocks noChangeAspect="1" noChangeArrowheads="1"/>
            </p:cNvSpPr>
            <p:nvPr/>
          </p:nvSpPr>
          <p:spPr bwMode="auto">
            <a:xfrm>
              <a:off x="5242" y="3097"/>
              <a:ext cx="3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45859" name="Line 67"/>
            <p:cNvSpPr>
              <a:spLocks noChangeAspect="1" noChangeShapeType="1"/>
            </p:cNvSpPr>
            <p:nvPr/>
          </p:nvSpPr>
          <p:spPr bwMode="auto">
            <a:xfrm flipH="1">
              <a:off x="3015" y="2848"/>
              <a:ext cx="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60" name="Text Box 68"/>
            <p:cNvSpPr txBox="1">
              <a:spLocks noChangeAspect="1" noChangeArrowheads="1"/>
            </p:cNvSpPr>
            <p:nvPr/>
          </p:nvSpPr>
          <p:spPr bwMode="auto">
            <a:xfrm>
              <a:off x="2740" y="2508"/>
              <a:ext cx="3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5861" name="Text Box 69"/>
            <p:cNvSpPr txBox="1">
              <a:spLocks noChangeAspect="1" noChangeArrowheads="1"/>
            </p:cNvSpPr>
            <p:nvPr/>
          </p:nvSpPr>
          <p:spPr bwMode="auto">
            <a:xfrm>
              <a:off x="2724" y="2693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45862" name="Text Box 70"/>
            <p:cNvSpPr txBox="1">
              <a:spLocks noChangeAspect="1" noChangeArrowheads="1"/>
            </p:cNvSpPr>
            <p:nvPr/>
          </p:nvSpPr>
          <p:spPr bwMode="auto">
            <a:xfrm>
              <a:off x="2705" y="2889"/>
              <a:ext cx="4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009999"/>
                </a:buClr>
              </a:pPr>
              <a:r>
                <a:rPr lang="en-US" sz="28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45863" name="Freeform 71"/>
            <p:cNvSpPr>
              <a:spLocks noChangeAspect="1"/>
            </p:cNvSpPr>
            <p:nvPr/>
          </p:nvSpPr>
          <p:spPr bwMode="auto">
            <a:xfrm>
              <a:off x="4135" y="3507"/>
              <a:ext cx="397" cy="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grpSp>
          <p:nvGrpSpPr>
            <p:cNvPr id="14" name="Group 72"/>
            <p:cNvGrpSpPr>
              <a:grpSpLocks noChangeAspect="1"/>
            </p:cNvGrpSpPr>
            <p:nvPr/>
          </p:nvGrpSpPr>
          <p:grpSpPr bwMode="auto">
            <a:xfrm>
              <a:off x="3326" y="3698"/>
              <a:ext cx="269" cy="270"/>
              <a:chOff x="1968" y="1507"/>
              <a:chExt cx="480" cy="480"/>
            </a:xfrm>
          </p:grpSpPr>
          <p:sp>
            <p:nvSpPr>
              <p:cNvPr id="545865" name="AutoShape 73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5866" name="Oval 74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5867" name="AutoShape 75"/>
            <p:cNvSpPr>
              <a:spLocks noChangeAspect="1" noChangeArrowheads="1"/>
            </p:cNvSpPr>
            <p:nvPr/>
          </p:nvSpPr>
          <p:spPr bwMode="auto">
            <a:xfrm>
              <a:off x="4851" y="3099"/>
              <a:ext cx="397" cy="323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5" name="Group 76"/>
            <p:cNvGrpSpPr>
              <a:grpSpLocks noChangeAspect="1"/>
            </p:cNvGrpSpPr>
            <p:nvPr/>
          </p:nvGrpSpPr>
          <p:grpSpPr bwMode="auto">
            <a:xfrm>
              <a:off x="3318" y="3369"/>
              <a:ext cx="269" cy="269"/>
              <a:chOff x="1968" y="1507"/>
              <a:chExt cx="480" cy="480"/>
            </a:xfrm>
          </p:grpSpPr>
          <p:sp>
            <p:nvSpPr>
              <p:cNvPr id="545869" name="AutoShape 77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5870" name="Oval 78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5871" name="Line 79"/>
            <p:cNvSpPr>
              <a:spLocks noChangeAspect="1" noChangeShapeType="1"/>
            </p:cNvSpPr>
            <p:nvPr/>
          </p:nvSpPr>
          <p:spPr bwMode="auto">
            <a:xfrm flipH="1">
              <a:off x="3015" y="2752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72" name="Line 80"/>
            <p:cNvSpPr>
              <a:spLocks noChangeAspect="1" noChangeShapeType="1"/>
            </p:cNvSpPr>
            <p:nvPr/>
          </p:nvSpPr>
          <p:spPr bwMode="auto">
            <a:xfrm flipH="1">
              <a:off x="3017" y="2962"/>
              <a:ext cx="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73" name="Line 81"/>
            <p:cNvSpPr>
              <a:spLocks noChangeAspect="1" noChangeShapeType="1"/>
            </p:cNvSpPr>
            <p:nvPr/>
          </p:nvSpPr>
          <p:spPr bwMode="auto">
            <a:xfrm flipH="1">
              <a:off x="3632" y="3339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74" name="Line 82"/>
            <p:cNvSpPr>
              <a:spLocks noChangeAspect="1" noChangeShapeType="1"/>
            </p:cNvSpPr>
            <p:nvPr/>
          </p:nvSpPr>
          <p:spPr bwMode="auto">
            <a:xfrm flipH="1">
              <a:off x="3241" y="3513"/>
              <a:ext cx="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75" name="Line 83"/>
            <p:cNvSpPr>
              <a:spLocks noChangeAspect="1" noChangeShapeType="1"/>
            </p:cNvSpPr>
            <p:nvPr/>
          </p:nvSpPr>
          <p:spPr bwMode="auto">
            <a:xfrm>
              <a:off x="3246" y="2768"/>
              <a:ext cx="1" cy="7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grpSp>
          <p:nvGrpSpPr>
            <p:cNvPr id="16" name="Group 84"/>
            <p:cNvGrpSpPr>
              <a:grpSpLocks noChangeAspect="1"/>
            </p:cNvGrpSpPr>
            <p:nvPr/>
          </p:nvGrpSpPr>
          <p:grpSpPr bwMode="auto">
            <a:xfrm>
              <a:off x="4521" y="3341"/>
              <a:ext cx="329" cy="335"/>
              <a:chOff x="1006" y="2469"/>
              <a:chExt cx="731" cy="326"/>
            </a:xfrm>
          </p:grpSpPr>
          <p:sp>
            <p:nvSpPr>
              <p:cNvPr id="545877" name="Line 85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5878" name="Line 86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5879" name="Line 87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grpSp>
          <p:nvGrpSpPr>
            <p:cNvPr id="17" name="Group 88"/>
            <p:cNvGrpSpPr>
              <a:grpSpLocks noChangeAspect="1"/>
            </p:cNvGrpSpPr>
            <p:nvPr/>
          </p:nvGrpSpPr>
          <p:grpSpPr bwMode="auto">
            <a:xfrm flipV="1">
              <a:off x="4519" y="2849"/>
              <a:ext cx="328" cy="343"/>
              <a:chOff x="1006" y="2469"/>
              <a:chExt cx="731" cy="326"/>
            </a:xfrm>
          </p:grpSpPr>
          <p:sp>
            <p:nvSpPr>
              <p:cNvPr id="545881" name="Line 89"/>
              <p:cNvSpPr>
                <a:spLocks noChangeAspect="1" noChangeShapeType="1"/>
              </p:cNvSpPr>
              <p:nvPr/>
            </p:nvSpPr>
            <p:spPr bwMode="auto">
              <a:xfrm>
                <a:off x="1006" y="2794"/>
                <a:ext cx="2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5882" name="Line 90"/>
              <p:cNvSpPr>
                <a:spLocks noChangeAspect="1" noChangeShapeType="1"/>
              </p:cNvSpPr>
              <p:nvPr/>
            </p:nvSpPr>
            <p:spPr bwMode="auto">
              <a:xfrm flipV="1">
                <a:off x="1204" y="2469"/>
                <a:ext cx="9" cy="3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545883" name="Line 91"/>
              <p:cNvSpPr>
                <a:spLocks noChangeAspect="1" noChangeShapeType="1"/>
              </p:cNvSpPr>
              <p:nvPr/>
            </p:nvSpPr>
            <p:spPr bwMode="auto">
              <a:xfrm>
                <a:off x="1221" y="2476"/>
                <a:ext cx="5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sp>
          <p:nvSpPr>
            <p:cNvPr id="545884" name="Line 92"/>
            <p:cNvSpPr>
              <a:spLocks noChangeAspect="1" noChangeShapeType="1"/>
            </p:cNvSpPr>
            <p:nvPr/>
          </p:nvSpPr>
          <p:spPr bwMode="auto">
            <a:xfrm>
              <a:off x="5237" y="3267"/>
              <a:ext cx="1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85" name="Oval 93"/>
            <p:cNvSpPr>
              <a:spLocks noChangeAspect="1" noChangeArrowheads="1"/>
            </p:cNvSpPr>
            <p:nvPr/>
          </p:nvSpPr>
          <p:spPr bwMode="auto">
            <a:xfrm>
              <a:off x="3221" y="2730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5886" name="Line 94"/>
            <p:cNvSpPr>
              <a:spLocks noChangeAspect="1" noChangeShapeType="1"/>
            </p:cNvSpPr>
            <p:nvPr/>
          </p:nvSpPr>
          <p:spPr bwMode="auto">
            <a:xfrm>
              <a:off x="3190" y="2849"/>
              <a:ext cx="0" cy="9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87" name="Line 95"/>
            <p:cNvSpPr>
              <a:spLocks noChangeAspect="1" noChangeShapeType="1"/>
            </p:cNvSpPr>
            <p:nvPr/>
          </p:nvSpPr>
          <p:spPr bwMode="auto">
            <a:xfrm>
              <a:off x="3176" y="3822"/>
              <a:ext cx="1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88" name="Line 96"/>
            <p:cNvSpPr>
              <a:spLocks noChangeAspect="1" noChangeShapeType="1"/>
            </p:cNvSpPr>
            <p:nvPr/>
          </p:nvSpPr>
          <p:spPr bwMode="auto">
            <a:xfrm>
              <a:off x="3583" y="3833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89" name="Line 97"/>
            <p:cNvSpPr>
              <a:spLocks noChangeAspect="1" noChangeShapeType="1"/>
            </p:cNvSpPr>
            <p:nvPr/>
          </p:nvSpPr>
          <p:spPr bwMode="auto">
            <a:xfrm flipH="1" flipV="1">
              <a:off x="3902" y="3167"/>
              <a:ext cx="3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90" name="Line 98"/>
            <p:cNvSpPr>
              <a:spLocks noChangeAspect="1" noChangeShapeType="1"/>
            </p:cNvSpPr>
            <p:nvPr/>
          </p:nvSpPr>
          <p:spPr bwMode="auto">
            <a:xfrm>
              <a:off x="3904" y="3164"/>
              <a:ext cx="2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91" name="Line 99"/>
            <p:cNvSpPr>
              <a:spLocks noChangeAspect="1" noChangeShapeType="1"/>
            </p:cNvSpPr>
            <p:nvPr/>
          </p:nvSpPr>
          <p:spPr bwMode="auto">
            <a:xfrm>
              <a:off x="3575" y="4177"/>
              <a:ext cx="4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92" name="Line 100"/>
            <p:cNvSpPr>
              <a:spLocks noChangeAspect="1" noChangeShapeType="1"/>
            </p:cNvSpPr>
            <p:nvPr/>
          </p:nvSpPr>
          <p:spPr bwMode="auto">
            <a:xfrm flipH="1" flipV="1">
              <a:off x="3997" y="2927"/>
              <a:ext cx="5" cy="1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grpSp>
          <p:nvGrpSpPr>
            <p:cNvPr id="18" name="Group 101"/>
            <p:cNvGrpSpPr>
              <a:grpSpLocks noChangeAspect="1"/>
            </p:cNvGrpSpPr>
            <p:nvPr/>
          </p:nvGrpSpPr>
          <p:grpSpPr bwMode="auto">
            <a:xfrm>
              <a:off x="3326" y="4050"/>
              <a:ext cx="269" cy="270"/>
              <a:chOff x="1968" y="1507"/>
              <a:chExt cx="480" cy="480"/>
            </a:xfrm>
          </p:grpSpPr>
          <p:sp>
            <p:nvSpPr>
              <p:cNvPr id="545894" name="AutoShape 102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545895" name="Oval 103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545896" name="Line 104"/>
            <p:cNvSpPr>
              <a:spLocks noChangeAspect="1" noChangeShapeType="1"/>
            </p:cNvSpPr>
            <p:nvPr/>
          </p:nvSpPr>
          <p:spPr bwMode="auto">
            <a:xfrm>
              <a:off x="3126" y="2961"/>
              <a:ext cx="0" cy="1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97" name="Line 105"/>
            <p:cNvSpPr>
              <a:spLocks noChangeAspect="1" noChangeShapeType="1"/>
            </p:cNvSpPr>
            <p:nvPr/>
          </p:nvSpPr>
          <p:spPr bwMode="auto">
            <a:xfrm>
              <a:off x="3120" y="4174"/>
              <a:ext cx="2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898" name="Freeform 106"/>
            <p:cNvSpPr>
              <a:spLocks noChangeAspect="1"/>
            </p:cNvSpPr>
            <p:nvPr/>
          </p:nvSpPr>
          <p:spPr bwMode="auto">
            <a:xfrm>
              <a:off x="4135" y="2683"/>
              <a:ext cx="397" cy="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45899" name="Freeform 107"/>
            <p:cNvSpPr>
              <a:spLocks noChangeAspect="1"/>
            </p:cNvSpPr>
            <p:nvPr/>
          </p:nvSpPr>
          <p:spPr bwMode="auto">
            <a:xfrm>
              <a:off x="4135" y="3099"/>
              <a:ext cx="397" cy="3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545900" name="Line 108"/>
            <p:cNvSpPr>
              <a:spLocks noChangeShapeType="1"/>
            </p:cNvSpPr>
            <p:nvPr/>
          </p:nvSpPr>
          <p:spPr bwMode="auto">
            <a:xfrm>
              <a:off x="4528" y="3264"/>
              <a:ext cx="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901" name="Line 109"/>
            <p:cNvSpPr>
              <a:spLocks noChangeShapeType="1"/>
            </p:cNvSpPr>
            <p:nvPr/>
          </p:nvSpPr>
          <p:spPr bwMode="auto">
            <a:xfrm>
              <a:off x="4000" y="2928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902" name="Line 110"/>
            <p:cNvSpPr>
              <a:spLocks noChangeAspect="1" noChangeShapeType="1"/>
            </p:cNvSpPr>
            <p:nvPr/>
          </p:nvSpPr>
          <p:spPr bwMode="auto">
            <a:xfrm flipH="1" flipV="1">
              <a:off x="3638" y="2951"/>
              <a:ext cx="2" cy="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903" name="Line 111"/>
            <p:cNvSpPr>
              <a:spLocks noChangeAspect="1" noChangeShapeType="1"/>
            </p:cNvSpPr>
            <p:nvPr/>
          </p:nvSpPr>
          <p:spPr bwMode="auto">
            <a:xfrm flipH="1">
              <a:off x="3640" y="3579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904" name="Line 112"/>
            <p:cNvSpPr>
              <a:spLocks noChangeAspect="1" noChangeShapeType="1"/>
            </p:cNvSpPr>
            <p:nvPr/>
          </p:nvSpPr>
          <p:spPr bwMode="auto">
            <a:xfrm flipH="1" flipV="1">
              <a:off x="3641" y="3495"/>
              <a:ext cx="0" cy="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905" name="Line 113"/>
            <p:cNvSpPr>
              <a:spLocks noChangeAspect="1" noChangeShapeType="1"/>
            </p:cNvSpPr>
            <p:nvPr/>
          </p:nvSpPr>
          <p:spPr bwMode="auto">
            <a:xfrm>
              <a:off x="3584" y="3500"/>
              <a:ext cx="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906" name="Oval 114"/>
            <p:cNvSpPr>
              <a:spLocks noChangeAspect="1" noChangeArrowheads="1"/>
            </p:cNvSpPr>
            <p:nvPr/>
          </p:nvSpPr>
          <p:spPr bwMode="auto">
            <a:xfrm>
              <a:off x="3165" y="2834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5907" name="Oval 115"/>
            <p:cNvSpPr>
              <a:spLocks noChangeAspect="1" noChangeArrowheads="1"/>
            </p:cNvSpPr>
            <p:nvPr/>
          </p:nvSpPr>
          <p:spPr bwMode="auto">
            <a:xfrm>
              <a:off x="3101" y="2938"/>
              <a:ext cx="41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45908" name="Line 116"/>
            <p:cNvSpPr>
              <a:spLocks noChangeAspect="1" noChangeShapeType="1"/>
            </p:cNvSpPr>
            <p:nvPr/>
          </p:nvSpPr>
          <p:spPr bwMode="auto">
            <a:xfrm flipH="1">
              <a:off x="3720" y="3747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  <p:sp>
          <p:nvSpPr>
            <p:cNvPr id="545909" name="Line 117"/>
            <p:cNvSpPr>
              <a:spLocks noChangeAspect="1" noChangeShapeType="1"/>
            </p:cNvSpPr>
            <p:nvPr/>
          </p:nvSpPr>
          <p:spPr bwMode="auto">
            <a:xfrm flipH="1" flipV="1">
              <a:off x="3726" y="2839"/>
              <a:ext cx="4" cy="9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rIns="0" anchorCtr="1">
              <a:spAutoFit/>
            </a:bodyPr>
            <a:lstStyle/>
            <a:p>
              <a:endParaRPr lang="tr-TR"/>
            </a:p>
          </p:txBody>
        </p:sp>
      </p:grpSp>
      <p:sp>
        <p:nvSpPr>
          <p:cNvPr id="545910" name="Line 118"/>
          <p:cNvSpPr>
            <a:spLocks noChangeShapeType="1"/>
          </p:cNvSpPr>
          <p:nvPr/>
        </p:nvSpPr>
        <p:spPr bwMode="auto">
          <a:xfrm>
            <a:off x="3511550" y="2008188"/>
            <a:ext cx="2627313" cy="4635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tr-TR"/>
          </a:p>
        </p:txBody>
      </p:sp>
      <p:sp>
        <p:nvSpPr>
          <p:cNvPr id="545911" name="Line 119"/>
          <p:cNvSpPr>
            <a:spLocks noChangeShapeType="1"/>
          </p:cNvSpPr>
          <p:nvPr/>
        </p:nvSpPr>
        <p:spPr bwMode="auto">
          <a:xfrm>
            <a:off x="4838700" y="3041650"/>
            <a:ext cx="1249363" cy="20050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 lIns="0" rIns="0" anchorCtr="1">
            <a:spAutoFit/>
          </a:bodyPr>
          <a:lstStyle/>
          <a:p>
            <a:endParaRPr lang="tr-TR"/>
          </a:p>
        </p:txBody>
      </p:sp>
      <p:grpSp>
        <p:nvGrpSpPr>
          <p:cNvPr id="125" name="Group 124"/>
          <p:cNvGrpSpPr/>
          <p:nvPr/>
        </p:nvGrpSpPr>
        <p:grpSpPr>
          <a:xfrm>
            <a:off x="2483768" y="1700808"/>
            <a:ext cx="1230114" cy="525462"/>
            <a:chOff x="2483768" y="1700808"/>
            <a:chExt cx="1230114" cy="525462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2767732" y="1706736"/>
              <a:ext cx="654050" cy="519113"/>
              <a:chOff x="1712" y="1068"/>
              <a:chExt cx="412" cy="327"/>
            </a:xfrm>
          </p:grpSpPr>
          <p:sp>
            <p:nvSpPr>
              <p:cNvPr id="545798" name="Text Box 6"/>
              <p:cNvSpPr txBox="1">
                <a:spLocks noChangeArrowheads="1"/>
              </p:cNvSpPr>
              <p:nvPr/>
            </p:nvSpPr>
            <p:spPr bwMode="auto">
              <a:xfrm>
                <a:off x="1712" y="1068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rgbClr val="009999"/>
                  </a:buClr>
                </a:pPr>
                <a:r>
                  <a:rPr lang="en-US" sz="28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45799" name="Line 7"/>
              <p:cNvSpPr>
                <a:spLocks noChangeShapeType="1"/>
              </p:cNvSpPr>
              <p:nvPr/>
            </p:nvSpPr>
            <p:spPr bwMode="auto">
              <a:xfrm>
                <a:off x="1862" y="1121"/>
                <a:ext cx="12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3059832" y="1700808"/>
              <a:ext cx="654050" cy="519112"/>
              <a:chOff x="3005" y="3382"/>
              <a:chExt cx="412" cy="327"/>
            </a:xfrm>
          </p:grpSpPr>
          <p:sp>
            <p:nvSpPr>
              <p:cNvPr id="545801" name="Text Box 9"/>
              <p:cNvSpPr txBox="1">
                <a:spLocks noChangeArrowheads="1"/>
              </p:cNvSpPr>
              <p:nvPr/>
            </p:nvSpPr>
            <p:spPr bwMode="auto">
              <a:xfrm>
                <a:off x="3005" y="3382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rgbClr val="009999"/>
                  </a:buClr>
                </a:pPr>
                <a:r>
                  <a:rPr lang="en-US" sz="2800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545802" name="Line 10"/>
              <p:cNvSpPr>
                <a:spLocks noChangeShapeType="1"/>
              </p:cNvSpPr>
              <p:nvPr/>
            </p:nvSpPr>
            <p:spPr bwMode="auto">
              <a:xfrm>
                <a:off x="3173" y="3444"/>
                <a:ext cx="123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  <p:grpSp>
          <p:nvGrpSpPr>
            <p:cNvPr id="19" name="Group 120"/>
            <p:cNvGrpSpPr>
              <a:grpSpLocks/>
            </p:cNvGrpSpPr>
            <p:nvPr/>
          </p:nvGrpSpPr>
          <p:grpSpPr bwMode="auto">
            <a:xfrm>
              <a:off x="2483768" y="1707158"/>
              <a:ext cx="654050" cy="519112"/>
              <a:chOff x="1539" y="1069"/>
              <a:chExt cx="412" cy="327"/>
            </a:xfrm>
          </p:grpSpPr>
          <p:sp>
            <p:nvSpPr>
              <p:cNvPr id="545913" name="Text Box 121"/>
              <p:cNvSpPr txBox="1">
                <a:spLocks noChangeArrowheads="1"/>
              </p:cNvSpPr>
              <p:nvPr/>
            </p:nvSpPr>
            <p:spPr bwMode="auto">
              <a:xfrm>
                <a:off x="1539" y="1069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  <a:buClr>
                    <a:srgbClr val="009999"/>
                  </a:buClr>
                </a:pPr>
                <a:r>
                  <a:rPr lang="en-US" sz="28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45914" name="Line 122"/>
              <p:cNvSpPr>
                <a:spLocks noChangeShapeType="1"/>
              </p:cNvSpPr>
              <p:nvPr/>
            </p:nvSpPr>
            <p:spPr bwMode="auto">
              <a:xfrm flipV="1">
                <a:off x="1707" y="1126"/>
                <a:ext cx="123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rIns="0" anchorCtr="1">
                <a:spAutoFit/>
              </a:bodyPr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8B93-2C8C-4E26-8BAF-A1E3DA765313}" type="slidenum">
              <a:rPr lang="tr-TR"/>
              <a:pPr/>
              <a:t>30</a:t>
            </a:fld>
            <a:endParaRPr lang="tr-TR"/>
          </a:p>
        </p:txBody>
      </p:sp>
      <p:sp>
        <p:nvSpPr>
          <p:cNvPr id="65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1371600"/>
          </a:xfrm>
        </p:spPr>
        <p:txBody>
          <a:bodyPr>
            <a:normAutofit/>
          </a:bodyPr>
          <a:lstStyle/>
          <a:p>
            <a:r>
              <a:rPr lang="tr-TR" sz="3600" dirty="0" smtClean="0"/>
              <a:t>Örnek</a:t>
            </a:r>
            <a:r>
              <a:rPr lang="en-US" sz="3600" dirty="0" smtClean="0"/>
              <a:t>: F(</a:t>
            </a:r>
            <a:r>
              <a:rPr lang="en-US" sz="3600" dirty="0" err="1" smtClean="0"/>
              <a:t>x,y,z,t</a:t>
            </a:r>
            <a:r>
              <a:rPr lang="en-US" sz="3600" dirty="0" smtClean="0"/>
              <a:t>)</a:t>
            </a:r>
            <a:r>
              <a:rPr lang="tr-TR" sz="3600" dirty="0" smtClean="0"/>
              <a:t>=</a:t>
            </a:r>
            <a:r>
              <a:rPr lang="en-US" sz="3600" dirty="0" err="1" smtClean="0">
                <a:sym typeface="Symbol" pitchFamily="18" charset="2"/>
              </a:rPr>
              <a:t>x’y’z’+y’zt’+x’yzt’+xy</a:t>
            </a:r>
            <a:r>
              <a:rPr lang="en-US" sz="3600" dirty="0" smtClean="0">
                <a:sym typeface="Symbol" pitchFamily="18" charset="2"/>
              </a:rPr>
              <a:t>’</a:t>
            </a:r>
            <a:r>
              <a:rPr lang="tr-TR" sz="3600" dirty="0" smtClean="0">
                <a:sym typeface="Symbol" pitchFamily="18" charset="2"/>
              </a:rPr>
              <a:t>z</a:t>
            </a:r>
            <a:r>
              <a:rPr lang="en-US" sz="3600" dirty="0" smtClean="0">
                <a:sym typeface="Symbol" pitchFamily="18" charset="2"/>
              </a:rPr>
              <a:t>’</a:t>
            </a:r>
            <a:endParaRPr lang="en-US" sz="3600" dirty="0"/>
          </a:p>
        </p:txBody>
      </p:sp>
      <p:sp>
        <p:nvSpPr>
          <p:cNvPr id="650245" name="Rectangle 9"/>
          <p:cNvSpPr>
            <a:spLocks noChangeArrowheads="1"/>
          </p:cNvSpPr>
          <p:nvPr/>
        </p:nvSpPr>
        <p:spPr bwMode="auto">
          <a:xfrm>
            <a:off x="1975520" y="3445371"/>
            <a:ext cx="685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10</a:t>
            </a:r>
          </a:p>
        </p:txBody>
      </p:sp>
      <p:sp>
        <p:nvSpPr>
          <p:cNvPr id="650246" name="Rectangle 14"/>
          <p:cNvSpPr>
            <a:spLocks noChangeArrowheads="1"/>
          </p:cNvSpPr>
          <p:nvPr/>
        </p:nvSpPr>
        <p:spPr bwMode="auto">
          <a:xfrm>
            <a:off x="1975520" y="2989759"/>
            <a:ext cx="685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11</a:t>
            </a:r>
          </a:p>
        </p:txBody>
      </p:sp>
      <p:sp>
        <p:nvSpPr>
          <p:cNvPr id="650247" name="Rectangle 19"/>
          <p:cNvSpPr>
            <a:spLocks noChangeArrowheads="1"/>
          </p:cNvSpPr>
          <p:nvPr/>
        </p:nvSpPr>
        <p:spPr bwMode="auto">
          <a:xfrm>
            <a:off x="1975520" y="2534146"/>
            <a:ext cx="685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01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661320" y="2078534"/>
            <a:ext cx="3124200" cy="1822450"/>
            <a:chOff x="960" y="1727"/>
            <a:chExt cx="1968" cy="1148"/>
          </a:xfrm>
        </p:grpSpPr>
        <p:sp>
          <p:nvSpPr>
            <p:cNvPr id="650249" name="Rectangle 5"/>
            <p:cNvSpPr>
              <a:spLocks noChangeArrowheads="1"/>
            </p:cNvSpPr>
            <p:nvPr/>
          </p:nvSpPr>
          <p:spPr bwMode="auto">
            <a:xfrm>
              <a:off x="2448" y="2588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50250" name="Rectangle 6"/>
            <p:cNvSpPr>
              <a:spLocks noChangeArrowheads="1"/>
            </p:cNvSpPr>
            <p:nvPr/>
          </p:nvSpPr>
          <p:spPr bwMode="auto">
            <a:xfrm>
              <a:off x="1920" y="2588"/>
              <a:ext cx="5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51" name="Rectangle 7"/>
            <p:cNvSpPr>
              <a:spLocks noChangeArrowheads="1"/>
            </p:cNvSpPr>
            <p:nvPr/>
          </p:nvSpPr>
          <p:spPr bwMode="auto">
            <a:xfrm>
              <a:off x="1440" y="2588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50252" name="Rectangle 8"/>
            <p:cNvSpPr>
              <a:spLocks noChangeArrowheads="1"/>
            </p:cNvSpPr>
            <p:nvPr/>
          </p:nvSpPr>
          <p:spPr bwMode="auto">
            <a:xfrm>
              <a:off x="960" y="2588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50253" name="Rectangle 10"/>
            <p:cNvSpPr>
              <a:spLocks noChangeArrowheads="1"/>
            </p:cNvSpPr>
            <p:nvPr/>
          </p:nvSpPr>
          <p:spPr bwMode="auto">
            <a:xfrm>
              <a:off x="2448" y="2301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54" name="Rectangle 11"/>
            <p:cNvSpPr>
              <a:spLocks noChangeArrowheads="1"/>
            </p:cNvSpPr>
            <p:nvPr/>
          </p:nvSpPr>
          <p:spPr bwMode="auto">
            <a:xfrm>
              <a:off x="1920" y="2301"/>
              <a:ext cx="5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55" name="Rectangle 12"/>
            <p:cNvSpPr>
              <a:spLocks noChangeArrowheads="1"/>
            </p:cNvSpPr>
            <p:nvPr/>
          </p:nvSpPr>
          <p:spPr bwMode="auto">
            <a:xfrm>
              <a:off x="1440" y="2301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56" name="Rectangle 13"/>
            <p:cNvSpPr>
              <a:spLocks noChangeArrowheads="1"/>
            </p:cNvSpPr>
            <p:nvPr/>
          </p:nvSpPr>
          <p:spPr bwMode="auto">
            <a:xfrm>
              <a:off x="960" y="2301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57" name="Rectangle 15"/>
            <p:cNvSpPr>
              <a:spLocks noChangeArrowheads="1"/>
            </p:cNvSpPr>
            <p:nvPr/>
          </p:nvSpPr>
          <p:spPr bwMode="auto">
            <a:xfrm>
              <a:off x="2448" y="2014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50258" name="Rectangle 16"/>
            <p:cNvSpPr>
              <a:spLocks noChangeArrowheads="1"/>
            </p:cNvSpPr>
            <p:nvPr/>
          </p:nvSpPr>
          <p:spPr bwMode="auto">
            <a:xfrm>
              <a:off x="1920" y="2014"/>
              <a:ext cx="5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59" name="Rectangle 17"/>
            <p:cNvSpPr>
              <a:spLocks noChangeArrowheads="1"/>
            </p:cNvSpPr>
            <p:nvPr/>
          </p:nvSpPr>
          <p:spPr bwMode="auto">
            <a:xfrm>
              <a:off x="1440" y="2014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60" name="Rectangle 18"/>
            <p:cNvSpPr>
              <a:spLocks noChangeArrowheads="1"/>
            </p:cNvSpPr>
            <p:nvPr/>
          </p:nvSpPr>
          <p:spPr bwMode="auto">
            <a:xfrm>
              <a:off x="960" y="2014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61" name="Rectangle 20"/>
            <p:cNvSpPr>
              <a:spLocks noChangeArrowheads="1"/>
            </p:cNvSpPr>
            <p:nvPr/>
          </p:nvSpPr>
          <p:spPr bwMode="auto">
            <a:xfrm>
              <a:off x="2448" y="1727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50262" name="Rectangle 21"/>
            <p:cNvSpPr>
              <a:spLocks noChangeArrowheads="1"/>
            </p:cNvSpPr>
            <p:nvPr/>
          </p:nvSpPr>
          <p:spPr bwMode="auto">
            <a:xfrm>
              <a:off x="1920" y="1727"/>
              <a:ext cx="5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650263" name="Rectangle 22"/>
            <p:cNvSpPr>
              <a:spLocks noChangeArrowheads="1"/>
            </p:cNvSpPr>
            <p:nvPr/>
          </p:nvSpPr>
          <p:spPr bwMode="auto">
            <a:xfrm>
              <a:off x="1440" y="1727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650264" name="Rectangle 23"/>
            <p:cNvSpPr>
              <a:spLocks noChangeArrowheads="1"/>
            </p:cNvSpPr>
            <p:nvPr/>
          </p:nvSpPr>
          <p:spPr bwMode="auto">
            <a:xfrm>
              <a:off x="960" y="1727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650265" name="Rectangle 24"/>
          <p:cNvSpPr>
            <a:spLocks noChangeArrowheads="1"/>
          </p:cNvSpPr>
          <p:nvPr/>
        </p:nvSpPr>
        <p:spPr bwMode="auto">
          <a:xfrm>
            <a:off x="1975520" y="2078534"/>
            <a:ext cx="685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00</a:t>
            </a:r>
          </a:p>
        </p:txBody>
      </p:sp>
      <p:sp>
        <p:nvSpPr>
          <p:cNvPr id="650266" name="Rectangle 25"/>
          <p:cNvSpPr>
            <a:spLocks noChangeArrowheads="1"/>
          </p:cNvSpPr>
          <p:nvPr/>
        </p:nvSpPr>
        <p:spPr bwMode="auto">
          <a:xfrm>
            <a:off x="5023520" y="1318121"/>
            <a:ext cx="762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200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10</a:t>
            </a:r>
          </a:p>
        </p:txBody>
      </p:sp>
      <p:sp>
        <p:nvSpPr>
          <p:cNvPr id="650267" name="Rectangle 26"/>
          <p:cNvSpPr>
            <a:spLocks noChangeArrowheads="1"/>
          </p:cNvSpPr>
          <p:nvPr/>
        </p:nvSpPr>
        <p:spPr bwMode="auto">
          <a:xfrm>
            <a:off x="4185320" y="1318121"/>
            <a:ext cx="8382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200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11</a:t>
            </a:r>
          </a:p>
        </p:txBody>
      </p:sp>
      <p:sp>
        <p:nvSpPr>
          <p:cNvPr id="650268" name="Rectangle 27"/>
          <p:cNvSpPr>
            <a:spLocks noChangeArrowheads="1"/>
          </p:cNvSpPr>
          <p:nvPr/>
        </p:nvSpPr>
        <p:spPr bwMode="auto">
          <a:xfrm>
            <a:off x="3423320" y="1318121"/>
            <a:ext cx="762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200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01</a:t>
            </a:r>
          </a:p>
        </p:txBody>
      </p:sp>
      <p:sp>
        <p:nvSpPr>
          <p:cNvPr id="650269" name="Rectangle 28"/>
          <p:cNvSpPr>
            <a:spLocks noChangeArrowheads="1"/>
          </p:cNvSpPr>
          <p:nvPr/>
        </p:nvSpPr>
        <p:spPr bwMode="auto">
          <a:xfrm>
            <a:off x="2661320" y="1318121"/>
            <a:ext cx="762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200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00</a:t>
            </a:r>
          </a:p>
        </p:txBody>
      </p:sp>
      <p:sp>
        <p:nvSpPr>
          <p:cNvPr id="650270" name="Rectangle 29"/>
          <p:cNvSpPr>
            <a:spLocks noChangeArrowheads="1"/>
          </p:cNvSpPr>
          <p:nvPr/>
        </p:nvSpPr>
        <p:spPr bwMode="auto">
          <a:xfrm>
            <a:off x="1975520" y="1318121"/>
            <a:ext cx="6858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zt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xy</a:t>
            </a:r>
          </a:p>
        </p:txBody>
      </p:sp>
      <p:sp>
        <p:nvSpPr>
          <p:cNvPr id="650271" name="Line 30"/>
          <p:cNvSpPr>
            <a:spLocks noChangeShapeType="1"/>
          </p:cNvSpPr>
          <p:nvPr/>
        </p:nvSpPr>
        <p:spPr bwMode="auto">
          <a:xfrm>
            <a:off x="2706216" y="1600200"/>
            <a:ext cx="685800" cy="0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2" name="Line 31"/>
          <p:cNvSpPr>
            <a:spLocks noChangeShapeType="1"/>
          </p:cNvSpPr>
          <p:nvPr/>
        </p:nvSpPr>
        <p:spPr bwMode="auto">
          <a:xfrm>
            <a:off x="1975520" y="1318121"/>
            <a:ext cx="0" cy="760413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3" name="Line 32"/>
          <p:cNvSpPr>
            <a:spLocks noChangeShapeType="1"/>
          </p:cNvSpPr>
          <p:nvPr/>
        </p:nvSpPr>
        <p:spPr bwMode="auto">
          <a:xfrm>
            <a:off x="3392016" y="1600200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4" name="Line 33"/>
          <p:cNvSpPr>
            <a:spLocks noChangeShapeType="1"/>
          </p:cNvSpPr>
          <p:nvPr/>
        </p:nvSpPr>
        <p:spPr bwMode="auto">
          <a:xfrm>
            <a:off x="1975520" y="1318121"/>
            <a:ext cx="685800" cy="76041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5" name="Line 34"/>
          <p:cNvSpPr>
            <a:spLocks noChangeShapeType="1"/>
          </p:cNvSpPr>
          <p:nvPr/>
        </p:nvSpPr>
        <p:spPr bwMode="auto">
          <a:xfrm>
            <a:off x="1975520" y="2078534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6" name="Line 35"/>
          <p:cNvSpPr>
            <a:spLocks noChangeShapeType="1"/>
          </p:cNvSpPr>
          <p:nvPr/>
        </p:nvSpPr>
        <p:spPr bwMode="auto">
          <a:xfrm>
            <a:off x="4154016" y="1600200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7" name="Line 36"/>
          <p:cNvSpPr>
            <a:spLocks noChangeShapeType="1"/>
          </p:cNvSpPr>
          <p:nvPr/>
        </p:nvSpPr>
        <p:spPr bwMode="auto">
          <a:xfrm>
            <a:off x="4916016" y="1600200"/>
            <a:ext cx="838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8" name="Line 37"/>
          <p:cNvSpPr>
            <a:spLocks noChangeShapeType="1"/>
          </p:cNvSpPr>
          <p:nvPr/>
        </p:nvSpPr>
        <p:spPr bwMode="auto">
          <a:xfrm>
            <a:off x="3423320" y="2078534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79" name="Line 38"/>
          <p:cNvSpPr>
            <a:spLocks noChangeShapeType="1"/>
          </p:cNvSpPr>
          <p:nvPr/>
        </p:nvSpPr>
        <p:spPr bwMode="auto">
          <a:xfrm>
            <a:off x="5754216" y="1600200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0" name="Line 39"/>
          <p:cNvSpPr>
            <a:spLocks noChangeShapeType="1"/>
          </p:cNvSpPr>
          <p:nvPr/>
        </p:nvSpPr>
        <p:spPr bwMode="auto">
          <a:xfrm>
            <a:off x="4185320" y="2078534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1" name="Line 40"/>
          <p:cNvSpPr>
            <a:spLocks noChangeShapeType="1"/>
          </p:cNvSpPr>
          <p:nvPr/>
        </p:nvSpPr>
        <p:spPr bwMode="auto">
          <a:xfrm>
            <a:off x="5023520" y="2078534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2" name="Line 41"/>
          <p:cNvSpPr>
            <a:spLocks noChangeShapeType="1"/>
          </p:cNvSpPr>
          <p:nvPr/>
        </p:nvSpPr>
        <p:spPr bwMode="auto">
          <a:xfrm>
            <a:off x="5785520" y="2078534"/>
            <a:ext cx="0" cy="18224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3" name="Line 42"/>
          <p:cNvSpPr>
            <a:spLocks noChangeShapeType="1"/>
          </p:cNvSpPr>
          <p:nvPr/>
        </p:nvSpPr>
        <p:spPr bwMode="auto">
          <a:xfrm>
            <a:off x="1975520" y="2534146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4" name="Line 43"/>
          <p:cNvSpPr>
            <a:spLocks noChangeShapeType="1"/>
          </p:cNvSpPr>
          <p:nvPr/>
        </p:nvSpPr>
        <p:spPr bwMode="auto">
          <a:xfrm>
            <a:off x="2661320" y="2534146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5" name="Line 44"/>
          <p:cNvSpPr>
            <a:spLocks noChangeShapeType="1"/>
          </p:cNvSpPr>
          <p:nvPr/>
        </p:nvSpPr>
        <p:spPr bwMode="auto">
          <a:xfrm>
            <a:off x="1975520" y="2989759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6" name="Line 45"/>
          <p:cNvSpPr>
            <a:spLocks noChangeShapeType="1"/>
          </p:cNvSpPr>
          <p:nvPr/>
        </p:nvSpPr>
        <p:spPr bwMode="auto">
          <a:xfrm>
            <a:off x="2661320" y="2989759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7" name="Line 46"/>
          <p:cNvSpPr>
            <a:spLocks noChangeShapeType="1"/>
          </p:cNvSpPr>
          <p:nvPr/>
        </p:nvSpPr>
        <p:spPr bwMode="auto">
          <a:xfrm>
            <a:off x="1975520" y="3445371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8" name="Line 47"/>
          <p:cNvSpPr>
            <a:spLocks noChangeShapeType="1"/>
          </p:cNvSpPr>
          <p:nvPr/>
        </p:nvSpPr>
        <p:spPr bwMode="auto">
          <a:xfrm>
            <a:off x="2661320" y="3445371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89" name="Line 48"/>
          <p:cNvSpPr>
            <a:spLocks noChangeShapeType="1"/>
          </p:cNvSpPr>
          <p:nvPr/>
        </p:nvSpPr>
        <p:spPr bwMode="auto">
          <a:xfrm>
            <a:off x="2661320" y="3900984"/>
            <a:ext cx="3124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90" name="Line 49"/>
          <p:cNvSpPr>
            <a:spLocks noChangeShapeType="1"/>
          </p:cNvSpPr>
          <p:nvPr/>
        </p:nvSpPr>
        <p:spPr bwMode="auto">
          <a:xfrm>
            <a:off x="2661320" y="2078534"/>
            <a:ext cx="3124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91" name="Line 50"/>
          <p:cNvSpPr>
            <a:spLocks noChangeShapeType="1"/>
          </p:cNvSpPr>
          <p:nvPr/>
        </p:nvSpPr>
        <p:spPr bwMode="auto">
          <a:xfrm>
            <a:off x="5785520" y="1318121"/>
            <a:ext cx="0" cy="7604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92" name="Line 51"/>
          <p:cNvSpPr>
            <a:spLocks noChangeShapeType="1"/>
          </p:cNvSpPr>
          <p:nvPr/>
        </p:nvSpPr>
        <p:spPr bwMode="auto">
          <a:xfrm>
            <a:off x="2661320" y="2078534"/>
            <a:ext cx="0" cy="18224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0293" name="Line 52"/>
          <p:cNvSpPr>
            <a:spLocks noChangeShapeType="1"/>
          </p:cNvSpPr>
          <p:nvPr/>
        </p:nvSpPr>
        <p:spPr bwMode="auto">
          <a:xfrm>
            <a:off x="1975520" y="3900984"/>
            <a:ext cx="6858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451" name="Rectangle 83"/>
          <p:cNvSpPr>
            <a:spLocks noChangeArrowheads="1"/>
          </p:cNvSpPr>
          <p:nvPr/>
        </p:nvSpPr>
        <p:spPr bwMode="auto">
          <a:xfrm>
            <a:off x="1835696" y="4691608"/>
            <a:ext cx="449160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Comic Sans MS" pitchFamily="66" charset="0"/>
              </a:rPr>
              <a:t>F(</a:t>
            </a:r>
            <a:r>
              <a:rPr lang="en-US" sz="2800" dirty="0" err="1">
                <a:latin typeface="Comic Sans MS" pitchFamily="66" charset="0"/>
              </a:rPr>
              <a:t>x,y,z,t</a:t>
            </a:r>
            <a:r>
              <a:rPr lang="en-US" sz="2800" dirty="0"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=</a:t>
            </a:r>
            <a:r>
              <a:rPr lang="tr-TR" sz="2800" dirty="0" err="1" smtClean="0">
                <a:latin typeface="Comic Sans MS" pitchFamily="66" charset="0"/>
              </a:rPr>
              <a:t>y’t</a:t>
            </a:r>
            <a:r>
              <a:rPr lang="tr-TR" sz="2800" dirty="0" smtClean="0">
                <a:latin typeface="Comic Sans MS" pitchFamily="66" charset="0"/>
              </a:rPr>
              <a:t>’+</a:t>
            </a:r>
            <a:r>
              <a:rPr lang="tr-TR" sz="2800" dirty="0" err="1" smtClean="0">
                <a:latin typeface="Comic Sans MS" pitchFamily="66" charset="0"/>
              </a:rPr>
              <a:t>z’y</a:t>
            </a:r>
            <a:r>
              <a:rPr lang="tr-TR" sz="2800" dirty="0" smtClean="0">
                <a:latin typeface="Comic Sans MS" pitchFamily="66" charset="0"/>
              </a:rPr>
              <a:t>’+</a:t>
            </a:r>
            <a:r>
              <a:rPr lang="tr-TR" sz="2800" dirty="0" err="1" smtClean="0">
                <a:latin typeface="Comic Sans MS" pitchFamily="66" charset="0"/>
              </a:rPr>
              <a:t>x’zt</a:t>
            </a:r>
            <a:r>
              <a:rPr lang="tr-TR" sz="2800" dirty="0" smtClean="0">
                <a:latin typeface="Comic Sans MS" pitchFamily="66" charset="0"/>
              </a:rPr>
              <a:t>’</a:t>
            </a:r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2359695" y="1683246"/>
            <a:ext cx="3767138" cy="2513013"/>
            <a:chOff x="464" y="812"/>
            <a:chExt cx="2373" cy="1583"/>
          </a:xfrm>
        </p:grpSpPr>
        <p:sp>
          <p:nvSpPr>
            <p:cNvPr id="650296" name="Freeform 85"/>
            <p:cNvSpPr>
              <a:spLocks/>
            </p:cNvSpPr>
            <p:nvPr/>
          </p:nvSpPr>
          <p:spPr bwMode="auto">
            <a:xfrm>
              <a:off x="2240" y="860"/>
              <a:ext cx="597" cy="635"/>
            </a:xfrm>
            <a:custGeom>
              <a:avLst/>
              <a:gdLst>
                <a:gd name="T0" fmla="*/ 0 w 801"/>
                <a:gd name="T1" fmla="*/ 0 h 731"/>
                <a:gd name="T2" fmla="*/ 15 w 801"/>
                <a:gd name="T3" fmla="*/ 167 h 731"/>
                <a:gd name="T4" fmla="*/ 68 w 801"/>
                <a:gd name="T5" fmla="*/ 227 h 731"/>
                <a:gd name="T6" fmla="*/ 66 w 801"/>
                <a:gd name="T7" fmla="*/ 227 h 7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1"/>
                <a:gd name="T13" fmla="*/ 0 h 731"/>
                <a:gd name="T14" fmla="*/ 801 w 801"/>
                <a:gd name="T15" fmla="*/ 731 h 7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1" h="731">
                  <a:moveTo>
                    <a:pt x="0" y="0"/>
                  </a:moveTo>
                  <a:cubicBezTo>
                    <a:pt x="18" y="197"/>
                    <a:pt x="37" y="395"/>
                    <a:pt x="156" y="512"/>
                  </a:cubicBezTo>
                  <a:cubicBezTo>
                    <a:pt x="275" y="629"/>
                    <a:pt x="623" y="669"/>
                    <a:pt x="712" y="700"/>
                  </a:cubicBezTo>
                  <a:cubicBezTo>
                    <a:pt x="801" y="731"/>
                    <a:pt x="744" y="713"/>
                    <a:pt x="688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0297" name="Freeform 86"/>
            <p:cNvSpPr>
              <a:spLocks/>
            </p:cNvSpPr>
            <p:nvPr/>
          </p:nvSpPr>
          <p:spPr bwMode="auto">
            <a:xfrm flipV="1">
              <a:off x="2180" y="1760"/>
              <a:ext cx="597" cy="635"/>
            </a:xfrm>
            <a:custGeom>
              <a:avLst/>
              <a:gdLst>
                <a:gd name="T0" fmla="*/ 0 w 801"/>
                <a:gd name="T1" fmla="*/ 0 h 731"/>
                <a:gd name="T2" fmla="*/ 15 w 801"/>
                <a:gd name="T3" fmla="*/ 167 h 731"/>
                <a:gd name="T4" fmla="*/ 68 w 801"/>
                <a:gd name="T5" fmla="*/ 227 h 731"/>
                <a:gd name="T6" fmla="*/ 66 w 801"/>
                <a:gd name="T7" fmla="*/ 227 h 7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1"/>
                <a:gd name="T13" fmla="*/ 0 h 731"/>
                <a:gd name="T14" fmla="*/ 801 w 801"/>
                <a:gd name="T15" fmla="*/ 731 h 7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1" h="731">
                  <a:moveTo>
                    <a:pt x="0" y="0"/>
                  </a:moveTo>
                  <a:cubicBezTo>
                    <a:pt x="18" y="197"/>
                    <a:pt x="37" y="395"/>
                    <a:pt x="156" y="512"/>
                  </a:cubicBezTo>
                  <a:cubicBezTo>
                    <a:pt x="275" y="629"/>
                    <a:pt x="623" y="669"/>
                    <a:pt x="712" y="700"/>
                  </a:cubicBezTo>
                  <a:cubicBezTo>
                    <a:pt x="801" y="731"/>
                    <a:pt x="744" y="713"/>
                    <a:pt x="688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0298" name="Freeform 87"/>
            <p:cNvSpPr>
              <a:spLocks/>
            </p:cNvSpPr>
            <p:nvPr/>
          </p:nvSpPr>
          <p:spPr bwMode="auto">
            <a:xfrm flipH="1" flipV="1">
              <a:off x="464" y="1736"/>
              <a:ext cx="597" cy="635"/>
            </a:xfrm>
            <a:custGeom>
              <a:avLst/>
              <a:gdLst>
                <a:gd name="T0" fmla="*/ 0 w 801"/>
                <a:gd name="T1" fmla="*/ 0 h 731"/>
                <a:gd name="T2" fmla="*/ 15 w 801"/>
                <a:gd name="T3" fmla="*/ 167 h 731"/>
                <a:gd name="T4" fmla="*/ 68 w 801"/>
                <a:gd name="T5" fmla="*/ 227 h 731"/>
                <a:gd name="T6" fmla="*/ 66 w 801"/>
                <a:gd name="T7" fmla="*/ 227 h 7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1"/>
                <a:gd name="T13" fmla="*/ 0 h 731"/>
                <a:gd name="T14" fmla="*/ 801 w 801"/>
                <a:gd name="T15" fmla="*/ 731 h 7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1" h="731">
                  <a:moveTo>
                    <a:pt x="0" y="0"/>
                  </a:moveTo>
                  <a:cubicBezTo>
                    <a:pt x="18" y="197"/>
                    <a:pt x="37" y="395"/>
                    <a:pt x="156" y="512"/>
                  </a:cubicBezTo>
                  <a:cubicBezTo>
                    <a:pt x="275" y="629"/>
                    <a:pt x="623" y="669"/>
                    <a:pt x="712" y="700"/>
                  </a:cubicBezTo>
                  <a:cubicBezTo>
                    <a:pt x="801" y="731"/>
                    <a:pt x="744" y="713"/>
                    <a:pt x="688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rot="10800000"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0299" name="Freeform 88"/>
            <p:cNvSpPr>
              <a:spLocks/>
            </p:cNvSpPr>
            <p:nvPr/>
          </p:nvSpPr>
          <p:spPr bwMode="auto">
            <a:xfrm flipH="1">
              <a:off x="512" y="812"/>
              <a:ext cx="597" cy="635"/>
            </a:xfrm>
            <a:custGeom>
              <a:avLst/>
              <a:gdLst>
                <a:gd name="T0" fmla="*/ 0 w 801"/>
                <a:gd name="T1" fmla="*/ 0 h 731"/>
                <a:gd name="T2" fmla="*/ 15 w 801"/>
                <a:gd name="T3" fmla="*/ 167 h 731"/>
                <a:gd name="T4" fmla="*/ 68 w 801"/>
                <a:gd name="T5" fmla="*/ 227 h 731"/>
                <a:gd name="T6" fmla="*/ 66 w 801"/>
                <a:gd name="T7" fmla="*/ 227 h 7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01"/>
                <a:gd name="T13" fmla="*/ 0 h 731"/>
                <a:gd name="T14" fmla="*/ 801 w 801"/>
                <a:gd name="T15" fmla="*/ 731 h 7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01" h="731">
                  <a:moveTo>
                    <a:pt x="0" y="0"/>
                  </a:moveTo>
                  <a:cubicBezTo>
                    <a:pt x="18" y="197"/>
                    <a:pt x="37" y="395"/>
                    <a:pt x="156" y="512"/>
                  </a:cubicBezTo>
                  <a:cubicBezTo>
                    <a:pt x="275" y="629"/>
                    <a:pt x="623" y="669"/>
                    <a:pt x="712" y="700"/>
                  </a:cubicBezTo>
                  <a:cubicBezTo>
                    <a:pt x="801" y="731"/>
                    <a:pt x="744" y="713"/>
                    <a:pt x="688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2588295" y="1676896"/>
            <a:ext cx="1727200" cy="2616200"/>
            <a:chOff x="1616" y="808"/>
            <a:chExt cx="1088" cy="1648"/>
          </a:xfrm>
        </p:grpSpPr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1640" y="808"/>
              <a:ext cx="1064" cy="508"/>
              <a:chOff x="1640" y="616"/>
              <a:chExt cx="1064" cy="700"/>
            </a:xfrm>
          </p:grpSpPr>
          <p:sp>
            <p:nvSpPr>
              <p:cNvPr id="650302" name="Line 91"/>
              <p:cNvSpPr>
                <a:spLocks noChangeShapeType="1"/>
              </p:cNvSpPr>
              <p:nvPr/>
            </p:nvSpPr>
            <p:spPr bwMode="auto">
              <a:xfrm>
                <a:off x="1640" y="616"/>
                <a:ext cx="200" cy="69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03" name="Line 92"/>
              <p:cNvSpPr>
                <a:spLocks noChangeShapeType="1"/>
              </p:cNvSpPr>
              <p:nvPr/>
            </p:nvSpPr>
            <p:spPr bwMode="auto">
              <a:xfrm>
                <a:off x="1840" y="1316"/>
                <a:ext cx="7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04" name="Line 93"/>
              <p:cNvSpPr>
                <a:spLocks noChangeShapeType="1"/>
              </p:cNvSpPr>
              <p:nvPr/>
            </p:nvSpPr>
            <p:spPr bwMode="auto">
              <a:xfrm flipV="1">
                <a:off x="2548" y="628"/>
                <a:ext cx="156" cy="688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94"/>
            <p:cNvGrpSpPr>
              <a:grpSpLocks/>
            </p:cNvGrpSpPr>
            <p:nvPr/>
          </p:nvGrpSpPr>
          <p:grpSpPr bwMode="auto">
            <a:xfrm flipV="1">
              <a:off x="1616" y="1948"/>
              <a:ext cx="1064" cy="508"/>
              <a:chOff x="1640" y="616"/>
              <a:chExt cx="1064" cy="700"/>
            </a:xfrm>
          </p:grpSpPr>
          <p:sp>
            <p:nvSpPr>
              <p:cNvPr id="650306" name="Line 95"/>
              <p:cNvSpPr>
                <a:spLocks noChangeShapeType="1"/>
              </p:cNvSpPr>
              <p:nvPr/>
            </p:nvSpPr>
            <p:spPr bwMode="auto">
              <a:xfrm>
                <a:off x="1640" y="616"/>
                <a:ext cx="200" cy="69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07" name="Line 96"/>
              <p:cNvSpPr>
                <a:spLocks noChangeShapeType="1"/>
              </p:cNvSpPr>
              <p:nvPr/>
            </p:nvSpPr>
            <p:spPr bwMode="auto">
              <a:xfrm>
                <a:off x="1840" y="1316"/>
                <a:ext cx="7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308" name="Line 97"/>
              <p:cNvSpPr>
                <a:spLocks noChangeShapeType="1"/>
              </p:cNvSpPr>
              <p:nvPr/>
            </p:nvSpPr>
            <p:spPr bwMode="auto">
              <a:xfrm flipV="1">
                <a:off x="2548" y="628"/>
                <a:ext cx="156" cy="688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8466" name="Rectangle 98"/>
          <p:cNvSpPr>
            <a:spLocks noChangeArrowheads="1"/>
          </p:cNvSpPr>
          <p:nvPr/>
        </p:nvSpPr>
        <p:spPr bwMode="auto">
          <a:xfrm>
            <a:off x="5083845" y="2027734"/>
            <a:ext cx="560388" cy="91122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559696" y="2060848"/>
            <a:ext cx="432048" cy="432048"/>
          </a:xfrm>
          <a:prstGeom prst="ellipse">
            <a:avLst/>
          </a:prstGeom>
          <a:noFill/>
          <a:ln w="25400" cmpd="sng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Oval 70"/>
          <p:cNvSpPr/>
          <p:nvPr/>
        </p:nvSpPr>
        <p:spPr>
          <a:xfrm>
            <a:off x="5215880" y="2564904"/>
            <a:ext cx="360040" cy="360040"/>
          </a:xfrm>
          <a:prstGeom prst="ellipse">
            <a:avLst/>
          </a:prstGeom>
          <a:noFill/>
          <a:ln w="25400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Oval 71"/>
          <p:cNvSpPr/>
          <p:nvPr/>
        </p:nvSpPr>
        <p:spPr>
          <a:xfrm>
            <a:off x="5215880" y="3501008"/>
            <a:ext cx="360040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51" grpId="0" autoUpdateAnimBg="0"/>
      <p:bldP spid="58466" grpId="0" animBg="1"/>
      <p:bldP spid="69" grpId="0" animBg="1"/>
      <p:bldP spid="71" grpId="0" animBg="1"/>
      <p:bldP spid="7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 smtClean="0"/>
              <a:t>Toplamlar Çarpımı İfadenin </a:t>
            </a:r>
            <a:r>
              <a:rPr lang="tr-TR" sz="3200" dirty="0" err="1" smtClean="0"/>
              <a:t>Karnaugh</a:t>
            </a:r>
            <a:r>
              <a:rPr lang="tr-TR" sz="3200" dirty="0" smtClean="0"/>
              <a:t> Diyagramı İle İndirgenmesi</a:t>
            </a:r>
            <a:endParaRPr lang="tr-T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f(x,y,z,t)=</a:t>
            </a:r>
            <a:r>
              <a:rPr lang="tr-TR" dirty="0" smtClean="0">
                <a:sym typeface="Symbol"/>
              </a:rPr>
              <a:t></a:t>
            </a:r>
            <a:r>
              <a:rPr lang="tr-TR" baseline="-25000" dirty="0" smtClean="0">
                <a:sym typeface="Symbol"/>
              </a:rPr>
              <a:t>M</a:t>
            </a:r>
            <a:r>
              <a:rPr lang="tr-TR" dirty="0" smtClean="0">
                <a:sym typeface="Symbol"/>
              </a:rPr>
              <a:t>(1,4,5,8,11,12,14)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975520" y="4741515"/>
            <a:ext cx="685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10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975520" y="4285903"/>
            <a:ext cx="685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11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1975520" y="3830290"/>
            <a:ext cx="685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01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2661320" y="3374678"/>
            <a:ext cx="3124200" cy="1822450"/>
            <a:chOff x="960" y="1727"/>
            <a:chExt cx="1968" cy="1148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2448" y="2588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920" y="2588"/>
              <a:ext cx="5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440" y="2588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960" y="2588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tr-TR" sz="2400" dirty="0" smtClean="0">
                  <a:latin typeface="Comic Sans MS" pitchFamily="66" charset="0"/>
                </a:rPr>
                <a:t>0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448" y="2301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920" y="2301"/>
              <a:ext cx="5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tr-TR" sz="2400" dirty="0" smtClean="0">
                  <a:latin typeface="Comic Sans MS" pitchFamily="66" charset="0"/>
                </a:rPr>
                <a:t>1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440" y="2301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tr-TR" sz="2400" dirty="0" smtClean="0">
                  <a:latin typeface="Comic Sans MS" pitchFamily="66" charset="0"/>
                </a:rPr>
                <a:t>1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960" y="2301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48" y="2014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920" y="2014"/>
              <a:ext cx="5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tr-TR" sz="2400" dirty="0" smtClean="0">
                  <a:latin typeface="Comic Sans MS" pitchFamily="66" charset="0"/>
                </a:rPr>
                <a:t>1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440" y="2014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960" y="2014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0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2448" y="1727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920" y="1727"/>
              <a:ext cx="5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tr-TR" sz="2400" dirty="0" smtClean="0">
                  <a:latin typeface="Comic Sans MS" pitchFamily="66" charset="0"/>
                </a:rPr>
                <a:t>1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440" y="1727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tr-TR" sz="2400" dirty="0" smtClean="0">
                  <a:latin typeface="Comic Sans MS" pitchFamily="66" charset="0"/>
                </a:rPr>
                <a:t>0</a:t>
              </a:r>
              <a:endParaRPr lang="en-US" sz="2400" dirty="0">
                <a:latin typeface="Comic Sans MS" pitchFamily="66" charset="0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960" y="1727"/>
              <a:ext cx="48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sz="2400" dirty="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975520" y="3374678"/>
            <a:ext cx="685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00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023520" y="2614265"/>
            <a:ext cx="762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200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10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185320" y="2614265"/>
            <a:ext cx="8382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200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11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3423320" y="2614265"/>
            <a:ext cx="762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200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01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61320" y="2614265"/>
            <a:ext cx="7620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endParaRPr lang="en-US" sz="200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sz="2000">
                <a:latin typeface="Comic Sans MS" pitchFamily="66" charset="0"/>
              </a:rPr>
              <a:t>00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975520" y="2614265"/>
            <a:ext cx="6858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Bef>
                <a:spcPct val="20000"/>
              </a:spcBef>
            </a:pPr>
            <a:r>
              <a:rPr lang="en-US" sz="2000" dirty="0" err="1">
                <a:latin typeface="Comic Sans MS" pitchFamily="66" charset="0"/>
              </a:rPr>
              <a:t>zt</a:t>
            </a:r>
            <a:endParaRPr lang="en-US" sz="2000" dirty="0">
              <a:latin typeface="Comic Sans MS" pitchFamily="66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000" dirty="0" err="1">
                <a:latin typeface="Comic Sans MS" pitchFamily="66" charset="0"/>
              </a:rPr>
              <a:t>xy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706216" y="2896344"/>
            <a:ext cx="685800" cy="0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1975520" y="2614265"/>
            <a:ext cx="0" cy="760413"/>
          </a:xfrm>
          <a:prstGeom prst="line">
            <a:avLst/>
          </a:prstGeom>
          <a:noFill/>
          <a:ln w="2857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392016" y="2896344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1975520" y="2614265"/>
            <a:ext cx="685800" cy="760413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1975520" y="3374678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154016" y="2896344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>
            <a:off x="4916016" y="2896344"/>
            <a:ext cx="8382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423320" y="3374678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>
            <a:off x="5754216" y="2896344"/>
            <a:ext cx="762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4185320" y="3374678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40"/>
          <p:cNvSpPr>
            <a:spLocks noChangeShapeType="1"/>
          </p:cNvSpPr>
          <p:nvPr/>
        </p:nvSpPr>
        <p:spPr bwMode="auto">
          <a:xfrm>
            <a:off x="5023520" y="3374678"/>
            <a:ext cx="0" cy="1822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785520" y="3374678"/>
            <a:ext cx="0" cy="18224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1975520" y="3830290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>
            <a:off x="2661320" y="3830290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1975520" y="4285903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2661320" y="4285903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1975520" y="4741515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2661320" y="4741515"/>
            <a:ext cx="3124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2661320" y="5197128"/>
            <a:ext cx="3124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9"/>
          <p:cNvSpPr>
            <a:spLocks noChangeShapeType="1"/>
          </p:cNvSpPr>
          <p:nvPr/>
        </p:nvSpPr>
        <p:spPr bwMode="auto">
          <a:xfrm>
            <a:off x="2661320" y="3374678"/>
            <a:ext cx="3124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50"/>
          <p:cNvSpPr>
            <a:spLocks noChangeShapeType="1"/>
          </p:cNvSpPr>
          <p:nvPr/>
        </p:nvSpPr>
        <p:spPr bwMode="auto">
          <a:xfrm>
            <a:off x="5785520" y="2614265"/>
            <a:ext cx="0" cy="7604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51"/>
          <p:cNvSpPr>
            <a:spLocks noChangeShapeType="1"/>
          </p:cNvSpPr>
          <p:nvPr/>
        </p:nvSpPr>
        <p:spPr bwMode="auto">
          <a:xfrm>
            <a:off x="2661320" y="3374678"/>
            <a:ext cx="0" cy="18224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>
            <a:off x="1975520" y="5197128"/>
            <a:ext cx="6858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Rectangle 83"/>
          <p:cNvSpPr>
            <a:spLocks noChangeArrowheads="1"/>
          </p:cNvSpPr>
          <p:nvPr/>
        </p:nvSpPr>
        <p:spPr bwMode="auto">
          <a:xfrm>
            <a:off x="1835696" y="5373216"/>
            <a:ext cx="309634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tr-TR" sz="2800" dirty="0" smtClean="0"/>
              <a:t>f(x</a:t>
            </a:r>
            <a:r>
              <a:rPr lang="tr-TR" sz="2800" baseline="-25000" dirty="0" smtClean="0"/>
              <a:t>1</a:t>
            </a:r>
            <a:r>
              <a:rPr lang="tr-TR" sz="2800" dirty="0" smtClean="0"/>
              <a:t>,x</a:t>
            </a:r>
            <a:r>
              <a:rPr lang="tr-TR" sz="2800" baseline="-25000" dirty="0" smtClean="0"/>
              <a:t>2</a:t>
            </a:r>
            <a:r>
              <a:rPr lang="tr-TR" sz="2800" dirty="0" smtClean="0"/>
              <a:t>,x</a:t>
            </a:r>
            <a:r>
              <a:rPr lang="tr-TR" sz="2800" baseline="-25000" dirty="0" smtClean="0"/>
              <a:t>3</a:t>
            </a:r>
            <a:r>
              <a:rPr lang="tr-TR" sz="2800" dirty="0" smtClean="0"/>
              <a:t>,x</a:t>
            </a:r>
            <a:r>
              <a:rPr lang="tr-TR" sz="2800" baseline="-25000" dirty="0" smtClean="0"/>
              <a:t>4</a:t>
            </a:r>
            <a:r>
              <a:rPr lang="tr-TR" sz="2800" dirty="0" smtClean="0"/>
              <a:t>)=</a:t>
            </a:r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635896" y="3429000"/>
            <a:ext cx="360040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Rectangle 72"/>
          <p:cNvSpPr/>
          <p:nvPr/>
        </p:nvSpPr>
        <p:spPr>
          <a:xfrm>
            <a:off x="3563888" y="3356992"/>
            <a:ext cx="504056" cy="93610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Rectangle 83"/>
          <p:cNvSpPr>
            <a:spLocks noChangeArrowheads="1"/>
          </p:cNvSpPr>
          <p:nvPr/>
        </p:nvSpPr>
        <p:spPr bwMode="auto">
          <a:xfrm>
            <a:off x="4644008" y="5373216"/>
            <a:ext cx="18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tr-TR" sz="2800" dirty="0" smtClean="0"/>
              <a:t>(x+z+t</a:t>
            </a:r>
            <a:r>
              <a:rPr lang="tr-TR" sz="2800" dirty="0" smtClean="0">
                <a:sym typeface="Symbol"/>
              </a:rPr>
              <a:t></a:t>
            </a:r>
            <a:r>
              <a:rPr lang="tr-TR" sz="2800" dirty="0" smtClean="0"/>
              <a:t>)</a:t>
            </a:r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5220072" y="4293096"/>
            <a:ext cx="360040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81" name="Group 80"/>
          <p:cNvGrpSpPr/>
          <p:nvPr/>
        </p:nvGrpSpPr>
        <p:grpSpPr>
          <a:xfrm>
            <a:off x="1763688" y="4005064"/>
            <a:ext cx="4824536" cy="1080120"/>
            <a:chOff x="1763688" y="4005064"/>
            <a:chExt cx="4824536" cy="1080120"/>
          </a:xfrm>
        </p:grpSpPr>
        <p:sp>
          <p:nvSpPr>
            <p:cNvPr id="76" name="Rectangle 75"/>
            <p:cNvSpPr/>
            <p:nvPr/>
          </p:nvSpPr>
          <p:spPr>
            <a:xfrm>
              <a:off x="1979712" y="4365104"/>
              <a:ext cx="1296144" cy="36004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763688" y="4149080"/>
              <a:ext cx="432048" cy="936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148064" y="4005064"/>
              <a:ext cx="1440160" cy="936104"/>
              <a:chOff x="5148064" y="4005064"/>
              <a:chExt cx="1440160" cy="936104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5148064" y="4293096"/>
                <a:ext cx="1296144" cy="360040"/>
              </a:xfrm>
              <a:prstGeom prst="rect">
                <a:avLst/>
              </a:prstGeom>
              <a:noFill/>
              <a:ln w="2540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156176" y="4005064"/>
                <a:ext cx="432048" cy="9361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</p:grpSp>
      </p:grp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6084168" y="5373216"/>
            <a:ext cx="18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tr-TR" sz="2800" dirty="0" smtClean="0"/>
              <a:t>(x</a:t>
            </a:r>
            <a:r>
              <a:rPr lang="tr-TR" sz="2800" dirty="0" smtClean="0">
                <a:sym typeface="Symbol"/>
              </a:rPr>
              <a:t>+y</a:t>
            </a:r>
            <a:r>
              <a:rPr lang="tr-TR" sz="2800" dirty="0" smtClean="0"/>
              <a:t>+t)</a:t>
            </a:r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843808" y="4797152"/>
            <a:ext cx="360040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Rectangle 83"/>
          <p:cNvSpPr/>
          <p:nvPr/>
        </p:nvSpPr>
        <p:spPr>
          <a:xfrm>
            <a:off x="2771800" y="4221088"/>
            <a:ext cx="504056" cy="93610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4644008" y="5699720"/>
            <a:ext cx="18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tr-TR" sz="2800" dirty="0" smtClean="0"/>
              <a:t>(x</a:t>
            </a:r>
            <a:r>
              <a:rPr lang="tr-TR" sz="2800" dirty="0" smtClean="0">
                <a:sym typeface="Symbol"/>
              </a:rPr>
              <a:t>+z</a:t>
            </a:r>
            <a:r>
              <a:rPr lang="tr-TR" sz="2800" dirty="0" smtClean="0"/>
              <a:t>+t)</a:t>
            </a:r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4427984" y="4797152"/>
            <a:ext cx="360040" cy="360040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Rectangle 83"/>
          <p:cNvSpPr>
            <a:spLocks noChangeArrowheads="1"/>
          </p:cNvSpPr>
          <p:nvPr/>
        </p:nvSpPr>
        <p:spPr bwMode="auto">
          <a:xfrm>
            <a:off x="6084168" y="5699720"/>
            <a:ext cx="230425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tr-TR" sz="2800" dirty="0" smtClean="0"/>
              <a:t>(x</a:t>
            </a:r>
            <a:r>
              <a:rPr lang="tr-TR" sz="2800" dirty="0" smtClean="0">
                <a:sym typeface="Symbol"/>
              </a:rPr>
              <a:t>+y+z</a:t>
            </a:r>
            <a:r>
              <a:rPr lang="tr-TR" sz="2800" dirty="0" smtClean="0"/>
              <a:t>+t</a:t>
            </a:r>
            <a:r>
              <a:rPr lang="tr-TR" sz="2800" dirty="0" smtClean="0">
                <a:sym typeface="Symbol"/>
              </a:rPr>
              <a:t></a:t>
            </a:r>
            <a:r>
              <a:rPr lang="tr-TR" sz="2800" dirty="0" smtClean="0"/>
              <a:t>)</a:t>
            </a:r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88" name="Rectangle 83"/>
          <p:cNvSpPr>
            <a:spLocks noChangeArrowheads="1"/>
          </p:cNvSpPr>
          <p:nvPr/>
        </p:nvSpPr>
        <p:spPr bwMode="auto">
          <a:xfrm>
            <a:off x="4644008" y="6059760"/>
            <a:ext cx="43924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tr-TR" sz="2800" dirty="0" smtClean="0"/>
              <a:t>(x</a:t>
            </a:r>
            <a:r>
              <a:rPr lang="tr-TR" sz="2800" dirty="0" smtClean="0">
                <a:sym typeface="Symbol"/>
              </a:rPr>
              <a:t>+y+z</a:t>
            </a:r>
            <a:r>
              <a:rPr lang="tr-TR" sz="2800" dirty="0" smtClean="0"/>
              <a:t>) veya (</a:t>
            </a:r>
            <a:r>
              <a:rPr lang="tr-TR" sz="2800" dirty="0" smtClean="0">
                <a:sym typeface="Symbol"/>
              </a:rPr>
              <a:t>y+z+t</a:t>
            </a:r>
            <a:r>
              <a:rPr lang="tr-TR" sz="2800" dirty="0" smtClean="0"/>
              <a:t>) </a:t>
            </a:r>
            <a:endParaRPr lang="en-US" sz="2800" dirty="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utoUpdateAnimBg="0"/>
      <p:bldP spid="72" grpId="0" animBg="1"/>
      <p:bldP spid="73" grpId="0" animBg="1"/>
      <p:bldP spid="74" grpId="0" autoUpdateAnimBg="0"/>
      <p:bldP spid="75" grpId="0" animBg="1"/>
      <p:bldP spid="82" grpId="0" autoUpdateAnimBg="0"/>
      <p:bldP spid="83" grpId="0" animBg="1"/>
      <p:bldP spid="84" grpId="0" animBg="1"/>
      <p:bldP spid="85" grpId="0" autoUpdateAnimBg="0"/>
      <p:bldP spid="86" grpId="0" animBg="1"/>
      <p:bldP spid="87" grpId="0" autoUpdateAnimBg="0"/>
      <p:bldP spid="8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A7C-9BFA-445C-95A1-2824EC044E2C}" type="slidenum">
              <a:rPr lang="tr-TR"/>
              <a:pPr/>
              <a:t>32</a:t>
            </a:fld>
            <a:endParaRPr lang="tr-TR"/>
          </a:p>
        </p:txBody>
      </p:sp>
      <p:sp>
        <p:nvSpPr>
          <p:cNvPr id="65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7239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Beş</a:t>
            </a:r>
            <a:r>
              <a:rPr lang="en-US" sz="4000" dirty="0" smtClean="0"/>
              <a:t> </a:t>
            </a:r>
            <a:r>
              <a:rPr lang="en-US" sz="4000" dirty="0" err="1" smtClean="0"/>
              <a:t>Değişkenli</a:t>
            </a:r>
            <a:r>
              <a:rPr lang="en-US" sz="4000" dirty="0" smtClean="0"/>
              <a:t> </a:t>
            </a:r>
            <a:r>
              <a:rPr lang="en-US" sz="4000" dirty="0" err="1" smtClean="0"/>
              <a:t>Karnaugh</a:t>
            </a:r>
            <a:r>
              <a:rPr lang="en-US" sz="4000" dirty="0" smtClean="0"/>
              <a:t> </a:t>
            </a:r>
            <a:r>
              <a:rPr lang="en-US" sz="4000" dirty="0" err="1" smtClean="0"/>
              <a:t>Diyagramı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229600" cy="1787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Dört</a:t>
            </a:r>
            <a:r>
              <a:rPr lang="en-US" sz="2800" dirty="0" smtClean="0"/>
              <a:t> </a:t>
            </a:r>
            <a:r>
              <a:rPr lang="en-US" sz="2800" dirty="0" err="1" smtClean="0"/>
              <a:t>değişkenliden</a:t>
            </a:r>
            <a:r>
              <a:rPr lang="en-US" sz="2800" dirty="0" smtClean="0"/>
              <a:t> </a:t>
            </a:r>
            <a:r>
              <a:rPr lang="en-US" sz="2800" dirty="0" err="1" smtClean="0"/>
              <a:t>fazla</a:t>
            </a:r>
            <a:r>
              <a:rPr lang="en-US" sz="2800" dirty="0" smtClean="0"/>
              <a:t> </a:t>
            </a:r>
            <a:r>
              <a:rPr lang="en-US" sz="2800" dirty="0" err="1" smtClean="0"/>
              <a:t>Karnaugh</a:t>
            </a:r>
            <a:r>
              <a:rPr lang="en-US" sz="2800" dirty="0" smtClean="0"/>
              <a:t> </a:t>
            </a:r>
            <a:r>
              <a:rPr lang="en-US" sz="2800" dirty="0" err="1" smtClean="0"/>
              <a:t>diyagramlarını</a:t>
            </a:r>
            <a:r>
              <a:rPr lang="en-US" sz="2800" dirty="0" smtClean="0"/>
              <a:t> </a:t>
            </a:r>
            <a:r>
              <a:rPr lang="en-US" sz="2800" dirty="0" err="1" smtClean="0"/>
              <a:t>kullanmak</a:t>
            </a:r>
            <a:r>
              <a:rPr lang="en-US" sz="2800" dirty="0" smtClean="0"/>
              <a:t> </a:t>
            </a:r>
            <a:r>
              <a:rPr lang="en-US" sz="2800" dirty="0" err="1" smtClean="0"/>
              <a:t>kolay</a:t>
            </a:r>
            <a:r>
              <a:rPr lang="en-US" sz="2800" dirty="0" smtClean="0"/>
              <a:t> </a:t>
            </a:r>
            <a:r>
              <a:rPr lang="en-US" sz="2800" dirty="0" err="1" smtClean="0"/>
              <a:t>değildir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</a:t>
            </a:r>
            <a:r>
              <a:rPr lang="en-US" sz="2800" dirty="0" smtClean="0"/>
              <a:t> </a:t>
            </a:r>
            <a:r>
              <a:rPr lang="en-US" sz="2800" dirty="0" err="1" smtClean="0"/>
              <a:t>değişken</a:t>
            </a:r>
            <a:r>
              <a:rPr lang="en-US" sz="2800" dirty="0" smtClean="0"/>
              <a:t> </a:t>
            </a:r>
            <a:r>
              <a:rPr lang="en-US" sz="2800" dirty="0" err="1">
                <a:sym typeface="Wingdings" pitchFamily="2" charset="2"/>
              </a:rPr>
              <a:t></a:t>
            </a:r>
            <a:r>
              <a:rPr lang="en-US" sz="2800" dirty="0">
                <a:sym typeface="Wingdings" pitchFamily="2" charset="2"/>
              </a:rPr>
              <a:t> 32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</a:t>
            </a:r>
            <a:endParaRPr lang="en-US" sz="2800" dirty="0"/>
          </a:p>
        </p:txBody>
      </p:sp>
      <p:graphicFrame>
        <p:nvGraphicFramePr>
          <p:cNvPr id="656466" name="Group 82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80816505"/>
              </p:ext>
            </p:extLst>
          </p:nvPr>
        </p:nvGraphicFramePr>
        <p:xfrm>
          <a:off x="395536" y="2564904"/>
          <a:ext cx="6552728" cy="2590800"/>
        </p:xfrm>
        <a:graphic>
          <a:graphicData uri="http://schemas.openxmlformats.org/drawingml/2006/table">
            <a:tbl>
              <a:tblPr/>
              <a:tblGrid>
                <a:gridCol w="1078296"/>
                <a:gridCol w="684304"/>
                <a:gridCol w="684304"/>
                <a:gridCol w="684304"/>
                <a:gridCol w="684304"/>
                <a:gridCol w="684304"/>
                <a:gridCol w="684304"/>
                <a:gridCol w="684304"/>
                <a:gridCol w="684304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xyz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6A7C-9BFA-445C-95A1-2824EC044E2C}" type="slidenum">
              <a:rPr lang="tr-TR"/>
              <a:pPr/>
              <a:t>33</a:t>
            </a:fld>
            <a:endParaRPr lang="tr-TR"/>
          </a:p>
        </p:txBody>
      </p:sp>
      <p:sp>
        <p:nvSpPr>
          <p:cNvPr id="65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7239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Beş</a:t>
            </a:r>
            <a:r>
              <a:rPr lang="en-US" sz="4000" dirty="0" smtClean="0"/>
              <a:t> </a:t>
            </a:r>
            <a:r>
              <a:rPr lang="en-US" sz="4000" dirty="0" err="1" smtClean="0"/>
              <a:t>Değişkenli</a:t>
            </a:r>
            <a:r>
              <a:rPr lang="en-US" sz="4000" dirty="0" smtClean="0"/>
              <a:t> </a:t>
            </a:r>
            <a:r>
              <a:rPr lang="en-US" sz="4000" dirty="0" err="1" smtClean="0"/>
              <a:t>Karnaugh</a:t>
            </a:r>
            <a:r>
              <a:rPr lang="en-US" sz="4000" dirty="0" smtClean="0"/>
              <a:t> </a:t>
            </a:r>
            <a:r>
              <a:rPr lang="en-US" sz="4000" dirty="0" err="1" smtClean="0"/>
              <a:t>Diyagramı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8229600" cy="1787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Dört</a:t>
            </a:r>
            <a:r>
              <a:rPr lang="en-US" sz="2800" dirty="0" smtClean="0"/>
              <a:t> </a:t>
            </a:r>
            <a:r>
              <a:rPr lang="en-US" sz="2800" dirty="0" err="1" smtClean="0"/>
              <a:t>değişkenliden</a:t>
            </a:r>
            <a:r>
              <a:rPr lang="en-US" sz="2800" dirty="0" smtClean="0"/>
              <a:t> </a:t>
            </a:r>
            <a:r>
              <a:rPr lang="en-US" sz="2800" dirty="0" err="1" smtClean="0"/>
              <a:t>fazla</a:t>
            </a:r>
            <a:r>
              <a:rPr lang="en-US" sz="2800" dirty="0" smtClean="0"/>
              <a:t> </a:t>
            </a:r>
            <a:r>
              <a:rPr lang="en-US" sz="2800" dirty="0" err="1" smtClean="0"/>
              <a:t>Karnaugh</a:t>
            </a:r>
            <a:r>
              <a:rPr lang="en-US" sz="2800" dirty="0" smtClean="0"/>
              <a:t> </a:t>
            </a:r>
            <a:r>
              <a:rPr lang="en-US" sz="2800" dirty="0" err="1" smtClean="0"/>
              <a:t>diyagramlarını</a:t>
            </a:r>
            <a:r>
              <a:rPr lang="en-US" sz="2800" dirty="0" smtClean="0"/>
              <a:t> </a:t>
            </a:r>
            <a:r>
              <a:rPr lang="en-US" sz="2800" dirty="0" err="1" smtClean="0"/>
              <a:t>kullanmak</a:t>
            </a:r>
            <a:r>
              <a:rPr lang="en-US" sz="2800" dirty="0" smtClean="0"/>
              <a:t> </a:t>
            </a:r>
            <a:r>
              <a:rPr lang="en-US" sz="2800" dirty="0" err="1" smtClean="0"/>
              <a:t>kolay</a:t>
            </a:r>
            <a:r>
              <a:rPr lang="en-US" sz="2800" dirty="0" smtClean="0"/>
              <a:t> </a:t>
            </a:r>
            <a:r>
              <a:rPr lang="en-US" sz="2800" dirty="0" err="1" smtClean="0"/>
              <a:t>değildir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</a:t>
            </a:r>
            <a:r>
              <a:rPr lang="en-US" sz="2800" dirty="0" smtClean="0"/>
              <a:t> </a:t>
            </a:r>
            <a:r>
              <a:rPr lang="en-US" sz="2800" dirty="0" err="1" smtClean="0"/>
              <a:t>değişken</a:t>
            </a:r>
            <a:r>
              <a:rPr lang="en-US" sz="2800" dirty="0" smtClean="0"/>
              <a:t> </a:t>
            </a:r>
            <a:r>
              <a:rPr lang="en-US" sz="2800" dirty="0" err="1">
                <a:sym typeface="Wingdings" pitchFamily="2" charset="2"/>
              </a:rPr>
              <a:t></a:t>
            </a:r>
            <a:r>
              <a:rPr lang="en-US" sz="2800" dirty="0">
                <a:sym typeface="Wingdings" pitchFamily="2" charset="2"/>
              </a:rPr>
              <a:t> 32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err="1" smtClean="0">
                <a:sym typeface="Wingdings" pitchFamily="2" charset="2"/>
              </a:rPr>
              <a:t>k</a:t>
            </a:r>
            <a:endParaRPr lang="en-US" sz="2800" dirty="0"/>
          </a:p>
        </p:txBody>
      </p:sp>
      <p:graphicFrame>
        <p:nvGraphicFramePr>
          <p:cNvPr id="656466" name="Group 82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723495855"/>
              </p:ext>
            </p:extLst>
          </p:nvPr>
        </p:nvGraphicFramePr>
        <p:xfrm>
          <a:off x="533400" y="2780928"/>
          <a:ext cx="3810000" cy="2590800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62000"/>
                <a:gridCol w="838200"/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yz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6465" name="Group 81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555929164"/>
              </p:ext>
            </p:extLst>
          </p:nvPr>
        </p:nvGraphicFramePr>
        <p:xfrm>
          <a:off x="4629150" y="2780928"/>
          <a:ext cx="3810000" cy="2590800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88988"/>
                <a:gridCol w="811212"/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yz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  <a:r>
                        <a:rPr kumimoji="0" 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630" name="Text Box 118"/>
          <p:cNvSpPr txBox="1">
            <a:spLocks noChangeArrowheads="1"/>
          </p:cNvSpPr>
          <p:nvPr/>
        </p:nvSpPr>
        <p:spPr bwMode="auto">
          <a:xfrm>
            <a:off x="2422525" y="5517232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x = 0</a:t>
            </a:r>
          </a:p>
        </p:txBody>
      </p:sp>
      <p:sp>
        <p:nvSpPr>
          <p:cNvPr id="64631" name="Rectangle 119"/>
          <p:cNvSpPr>
            <a:spLocks noChangeArrowheads="1"/>
          </p:cNvSpPr>
          <p:nvPr/>
        </p:nvSpPr>
        <p:spPr bwMode="auto">
          <a:xfrm>
            <a:off x="6434138" y="5445224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latin typeface="Comic Sans MS" pitchFamily="66" charset="0"/>
              </a:rPr>
              <a:t>x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630" grpId="0"/>
      <p:bldP spid="646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9E7E-7FEC-40B3-A1AF-52E7FBFCCD95}" type="slidenum">
              <a:rPr lang="tr-TR"/>
              <a:pPr/>
              <a:t>34</a:t>
            </a:fld>
            <a:endParaRPr lang="tr-TR"/>
          </a:p>
        </p:txBody>
      </p:sp>
      <p:sp>
        <p:nvSpPr>
          <p:cNvPr id="6574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8229600" cy="1371600"/>
          </a:xfrm>
        </p:spPr>
        <p:txBody>
          <a:bodyPr/>
          <a:lstStyle/>
          <a:p>
            <a:r>
              <a:rPr lang="tr-TR" dirty="0" smtClean="0"/>
              <a:t>Çok Değişkenli Karnaugh Diyagramı</a:t>
            </a:r>
            <a:endParaRPr 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00250"/>
            <a:ext cx="8763000" cy="5467350"/>
          </a:xfrm>
        </p:spPr>
        <p:txBody>
          <a:bodyPr/>
          <a:lstStyle/>
          <a:p>
            <a:r>
              <a:rPr lang="tr-TR" dirty="0" smtClean="0"/>
              <a:t>Komşuluk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x </a:t>
            </a:r>
            <a:r>
              <a:rPr lang="en-US" dirty="0"/>
              <a:t>= 0 </a:t>
            </a:r>
            <a:r>
              <a:rPr lang="tr-TR" dirty="0" smtClean="0"/>
              <a:t>diyagramındaki her kare </a:t>
            </a:r>
            <a:r>
              <a:rPr lang="en-US" dirty="0" smtClean="0"/>
              <a:t>x </a:t>
            </a:r>
            <a:r>
              <a:rPr lang="en-US" dirty="0"/>
              <a:t>= 1 </a:t>
            </a:r>
            <a:r>
              <a:rPr lang="tr-TR" dirty="0" smtClean="0"/>
              <a:t>diyagramındaki aynı kareye komşudur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tr-TR" dirty="0" smtClean="0"/>
              <a:t>Örneğin</a:t>
            </a:r>
            <a:r>
              <a:rPr lang="en-US" dirty="0" smtClean="0"/>
              <a:t>, </a:t>
            </a:r>
            <a:r>
              <a:rPr lang="en-US" dirty="0"/>
              <a:t>m</a:t>
            </a:r>
            <a:r>
              <a:rPr lang="en-US" baseline="-25000" dirty="0"/>
              <a:t>4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</a:t>
            </a:r>
            <a:r>
              <a:rPr lang="en-US" baseline="-25000" dirty="0">
                <a:sym typeface="Wingdings" pitchFamily="2" charset="2"/>
              </a:rPr>
              <a:t>20</a:t>
            </a:r>
            <a:r>
              <a:rPr lang="en-US" dirty="0"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ve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m</a:t>
            </a:r>
            <a:r>
              <a:rPr lang="en-US" baseline="-25000" dirty="0">
                <a:sym typeface="Wingdings" pitchFamily="2" charset="2"/>
              </a:rPr>
              <a:t>15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dirty="0" smtClean="0">
                <a:sym typeface="Wingdings" pitchFamily="2" charset="2"/>
              </a:rPr>
              <a:t>m</a:t>
            </a:r>
            <a:r>
              <a:rPr lang="en-US" baseline="-25000" dirty="0" smtClean="0">
                <a:sym typeface="Wingdings" pitchFamily="2" charset="2"/>
              </a:rPr>
              <a:t>31</a:t>
            </a:r>
            <a:r>
              <a:rPr lang="tr-TR" dirty="0">
                <a:sym typeface="Wingdings" pitchFamily="2" charset="2"/>
              </a:rPr>
              <a:t> </a:t>
            </a:r>
            <a:r>
              <a:rPr lang="tr-TR" dirty="0" smtClean="0">
                <a:sym typeface="Wingdings" pitchFamily="2" charset="2"/>
              </a:rPr>
              <a:t>komşulukları gösterir.</a:t>
            </a:r>
            <a:endParaRPr lang="en-US" baseline="-25000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071F-AD96-4329-BDAA-0199CAFDE393}" type="slidenum">
              <a:rPr lang="tr-TR"/>
              <a:pPr/>
              <a:t>35</a:t>
            </a:fld>
            <a:endParaRPr lang="tr-TR"/>
          </a:p>
        </p:txBody>
      </p:sp>
      <p:sp>
        <p:nvSpPr>
          <p:cNvPr id="69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33400"/>
            <a:ext cx="8229600" cy="1371600"/>
          </a:xfrm>
        </p:spPr>
        <p:txBody>
          <a:bodyPr/>
          <a:lstStyle/>
          <a:p>
            <a:r>
              <a:rPr lang="tr-TR" sz="4000" dirty="0" smtClean="0"/>
              <a:t>Örnek</a:t>
            </a:r>
            <a:r>
              <a:rPr lang="en-US" sz="4000" dirty="0"/>
              <a:t>: </a:t>
            </a:r>
            <a:r>
              <a:rPr lang="en-US" sz="4000" dirty="0" err="1"/>
              <a:t>Beş</a:t>
            </a:r>
            <a:r>
              <a:rPr lang="en-US" sz="4000" dirty="0"/>
              <a:t> </a:t>
            </a:r>
            <a:r>
              <a:rPr lang="en-US" sz="4000" dirty="0" err="1"/>
              <a:t>Değişkenli</a:t>
            </a:r>
            <a:r>
              <a:rPr lang="en-US" sz="4000" dirty="0"/>
              <a:t> </a:t>
            </a:r>
            <a:r>
              <a:rPr lang="en-US" sz="4000" dirty="0" err="1"/>
              <a:t>Karnaugh</a:t>
            </a:r>
            <a:r>
              <a:rPr lang="en-US" sz="4000" dirty="0"/>
              <a:t> </a:t>
            </a:r>
            <a:r>
              <a:rPr lang="en-US" sz="4000" dirty="0" err="1" smtClean="0"/>
              <a:t>Diyagramı</a:t>
            </a:r>
            <a:endParaRPr lang="en-US" sz="40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76400"/>
            <a:ext cx="8229600" cy="760413"/>
          </a:xfrm>
        </p:spPr>
        <p:txBody>
          <a:bodyPr>
            <a:normAutofit fontScale="92500"/>
          </a:bodyPr>
          <a:lstStyle/>
          <a:p>
            <a:r>
              <a:rPr lang="en-US" sz="2400"/>
              <a:t>F(x, y, z, t, w) = </a:t>
            </a:r>
            <a:r>
              <a:rPr lang="en-US" sz="2800">
                <a:sym typeface="Symbol" pitchFamily="18" charset="2"/>
              </a:rPr>
              <a:t></a:t>
            </a:r>
            <a:r>
              <a:rPr lang="en-US" sz="2400">
                <a:sym typeface="Symbol" pitchFamily="18" charset="2"/>
              </a:rPr>
              <a:t> (0, 2, 4, 6, 9, 13, 21, 23, 25, 29, 31)</a:t>
            </a:r>
            <a:endParaRPr lang="en-US" sz="2400"/>
          </a:p>
        </p:txBody>
      </p:sp>
      <p:graphicFrame>
        <p:nvGraphicFramePr>
          <p:cNvPr id="694368" name="Group 96"/>
          <p:cNvGraphicFramePr>
            <a:graphicFrameLocks noGrp="1"/>
          </p:cNvGraphicFramePr>
          <p:nvPr/>
        </p:nvGraphicFramePr>
        <p:xfrm>
          <a:off x="514350" y="2876550"/>
          <a:ext cx="3810000" cy="2590800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62000"/>
                <a:gridCol w="838200"/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yz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4367" name="Group 95"/>
          <p:cNvGraphicFramePr>
            <a:graphicFrameLocks noGrp="1"/>
          </p:cNvGraphicFramePr>
          <p:nvPr/>
        </p:nvGraphicFramePr>
        <p:xfrm>
          <a:off x="4610100" y="2876550"/>
          <a:ext cx="3810000" cy="2590800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62000"/>
                <a:gridCol w="838200"/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tw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yz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86" name="Text Box 102"/>
          <p:cNvSpPr txBox="1">
            <a:spLocks noChangeArrowheads="1"/>
          </p:cNvSpPr>
          <p:nvPr/>
        </p:nvSpPr>
        <p:spPr bwMode="auto">
          <a:xfrm>
            <a:off x="2403475" y="5622925"/>
            <a:ext cx="1003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x = 0</a:t>
            </a:r>
          </a:p>
        </p:txBody>
      </p:sp>
      <p:sp>
        <p:nvSpPr>
          <p:cNvPr id="67687" name="Rectangle 103"/>
          <p:cNvSpPr>
            <a:spLocks noChangeArrowheads="1"/>
          </p:cNvSpPr>
          <p:nvPr/>
        </p:nvSpPr>
        <p:spPr bwMode="auto">
          <a:xfrm>
            <a:off x="6415088" y="5543550"/>
            <a:ext cx="730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x = 1</a:t>
            </a:r>
          </a:p>
        </p:txBody>
      </p:sp>
      <p:sp>
        <p:nvSpPr>
          <p:cNvPr id="67697" name="AutoShape 113"/>
          <p:cNvSpPr>
            <a:spLocks noChangeArrowheads="1"/>
          </p:cNvSpPr>
          <p:nvPr/>
        </p:nvSpPr>
        <p:spPr bwMode="auto">
          <a:xfrm>
            <a:off x="6296025" y="4135438"/>
            <a:ext cx="1052513" cy="804862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>
              <a:latin typeface="Times New Roman" pitchFamily="18" charset="0"/>
            </a:endParaRP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968375" y="3489325"/>
            <a:ext cx="3606800" cy="1174750"/>
            <a:chOff x="610" y="1922"/>
            <a:chExt cx="2272" cy="740"/>
          </a:xfrm>
        </p:grpSpPr>
        <p:grpSp>
          <p:nvGrpSpPr>
            <p:cNvPr id="3" name="Group 109"/>
            <p:cNvGrpSpPr>
              <a:grpSpLocks/>
            </p:cNvGrpSpPr>
            <p:nvPr/>
          </p:nvGrpSpPr>
          <p:grpSpPr bwMode="auto">
            <a:xfrm rot="5400000" flipV="1">
              <a:off x="512" y="2056"/>
              <a:ext cx="704" cy="508"/>
              <a:chOff x="1640" y="616"/>
              <a:chExt cx="1064" cy="700"/>
            </a:xfrm>
          </p:grpSpPr>
          <p:sp>
            <p:nvSpPr>
              <p:cNvPr id="694356" name="Line 110"/>
              <p:cNvSpPr>
                <a:spLocks noChangeShapeType="1"/>
              </p:cNvSpPr>
              <p:nvPr/>
            </p:nvSpPr>
            <p:spPr bwMode="auto">
              <a:xfrm>
                <a:off x="1640" y="616"/>
                <a:ext cx="200" cy="69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7" name="Line 111"/>
              <p:cNvSpPr>
                <a:spLocks noChangeShapeType="1"/>
              </p:cNvSpPr>
              <p:nvPr/>
            </p:nvSpPr>
            <p:spPr bwMode="auto">
              <a:xfrm>
                <a:off x="1840" y="1316"/>
                <a:ext cx="7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8" name="Line 112"/>
              <p:cNvSpPr>
                <a:spLocks noChangeShapeType="1"/>
              </p:cNvSpPr>
              <p:nvPr/>
            </p:nvSpPr>
            <p:spPr bwMode="auto">
              <a:xfrm flipV="1">
                <a:off x="2548" y="628"/>
                <a:ext cx="156" cy="688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5"/>
            <p:cNvGrpSpPr>
              <a:grpSpLocks/>
            </p:cNvGrpSpPr>
            <p:nvPr/>
          </p:nvGrpSpPr>
          <p:grpSpPr bwMode="auto">
            <a:xfrm rot="-5400000" flipH="1" flipV="1">
              <a:off x="2276" y="2020"/>
              <a:ext cx="704" cy="508"/>
              <a:chOff x="1640" y="616"/>
              <a:chExt cx="1064" cy="700"/>
            </a:xfrm>
          </p:grpSpPr>
          <p:sp>
            <p:nvSpPr>
              <p:cNvPr id="694360" name="Line 116"/>
              <p:cNvSpPr>
                <a:spLocks noChangeShapeType="1"/>
              </p:cNvSpPr>
              <p:nvPr/>
            </p:nvSpPr>
            <p:spPr bwMode="auto">
              <a:xfrm>
                <a:off x="1640" y="616"/>
                <a:ext cx="200" cy="692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1" name="Line 117"/>
              <p:cNvSpPr>
                <a:spLocks noChangeShapeType="1"/>
              </p:cNvSpPr>
              <p:nvPr/>
            </p:nvSpPr>
            <p:spPr bwMode="auto">
              <a:xfrm>
                <a:off x="1840" y="1316"/>
                <a:ext cx="700" cy="0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2" name="Line 118"/>
              <p:cNvSpPr>
                <a:spLocks noChangeShapeType="1"/>
              </p:cNvSpPr>
              <p:nvPr/>
            </p:nvSpPr>
            <p:spPr bwMode="auto">
              <a:xfrm flipV="1">
                <a:off x="2548" y="628"/>
                <a:ext cx="156" cy="688"/>
              </a:xfrm>
              <a:prstGeom prst="line">
                <a:avLst/>
              </a:prstGeom>
              <a:noFill/>
              <a:ln w="38100">
                <a:solidFill>
                  <a:srgbClr val="66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122"/>
          <p:cNvGrpSpPr>
            <a:grpSpLocks/>
          </p:cNvGrpSpPr>
          <p:nvPr/>
        </p:nvGrpSpPr>
        <p:grpSpPr bwMode="auto">
          <a:xfrm>
            <a:off x="2109788" y="4452938"/>
            <a:ext cx="4557712" cy="1058862"/>
            <a:chOff x="1329" y="2529"/>
            <a:chExt cx="2871" cy="667"/>
          </a:xfrm>
        </p:grpSpPr>
        <p:sp>
          <p:nvSpPr>
            <p:cNvPr id="694364" name="AutoShape 104"/>
            <p:cNvSpPr>
              <a:spLocks noChangeArrowheads="1"/>
            </p:cNvSpPr>
            <p:nvPr/>
          </p:nvSpPr>
          <p:spPr bwMode="auto">
            <a:xfrm>
              <a:off x="1329" y="2529"/>
              <a:ext cx="315" cy="63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694365" name="AutoShape 119"/>
            <p:cNvSpPr>
              <a:spLocks noChangeArrowheads="1"/>
            </p:cNvSpPr>
            <p:nvPr/>
          </p:nvSpPr>
          <p:spPr bwMode="auto">
            <a:xfrm>
              <a:off x="3885" y="2565"/>
              <a:ext cx="315" cy="63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000">
                <a:latin typeface="Times New Roman" pitchFamily="18" charset="0"/>
              </a:endParaRPr>
            </a:p>
          </p:txBody>
        </p:sp>
      </p:grpSp>
      <p:sp>
        <p:nvSpPr>
          <p:cNvPr id="67704" name="Rectangle 120"/>
          <p:cNvSpPr>
            <a:spLocks noChangeArrowheads="1"/>
          </p:cNvSpPr>
          <p:nvPr/>
        </p:nvSpPr>
        <p:spPr bwMode="auto">
          <a:xfrm>
            <a:off x="381000" y="6134100"/>
            <a:ext cx="87630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>
                <a:latin typeface="Comic Sans MS" pitchFamily="66" charset="0"/>
              </a:rPr>
              <a:t>F(x,y,z,t,w) =</a:t>
            </a:r>
            <a:endParaRPr lang="en-US" sz="2400">
              <a:solidFill>
                <a:schemeClr val="accent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697" grpId="0" animBg="1"/>
      <p:bldP spid="677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8AC9-EC56-4D5F-BDA9-C62855008CEF}" type="slidenum">
              <a:rPr lang="tr-TR"/>
              <a:pPr/>
              <a:t>36</a:t>
            </a:fld>
            <a:endParaRPr lang="tr-TR"/>
          </a:p>
        </p:txBody>
      </p:sp>
      <p:sp>
        <p:nvSpPr>
          <p:cNvPr id="7045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8763000" cy="1535113"/>
          </a:xfrm>
        </p:spPr>
        <p:txBody>
          <a:bodyPr/>
          <a:lstStyle/>
          <a:p>
            <a:r>
              <a:rPr lang="en-US" sz="4000" dirty="0" err="1" smtClean="0"/>
              <a:t>Keyfi</a:t>
            </a:r>
            <a:r>
              <a:rPr lang="en-US" sz="4000" dirty="0" smtClean="0"/>
              <a:t> </a:t>
            </a:r>
            <a:r>
              <a:rPr lang="en-US" sz="4000" dirty="0" err="1" smtClean="0"/>
              <a:t>Değerli</a:t>
            </a:r>
            <a:r>
              <a:rPr lang="en-US" sz="4000" dirty="0" smtClean="0"/>
              <a:t> </a:t>
            </a:r>
            <a:r>
              <a:rPr lang="en-US" sz="4000" dirty="0" err="1" smtClean="0"/>
              <a:t>Fonksiyonların</a:t>
            </a:r>
            <a:r>
              <a:rPr lang="en-US" sz="4000" dirty="0" smtClean="0"/>
              <a:t> </a:t>
            </a:r>
            <a:r>
              <a:rPr lang="en-US" sz="4000" dirty="0" err="1" smtClean="0"/>
              <a:t>İndirgenmesi</a:t>
            </a:r>
            <a:r>
              <a:rPr lang="en-US" sz="4000" dirty="0" smtClean="0"/>
              <a:t> (1/2)</a:t>
            </a:r>
            <a:endParaRPr lang="en-US" sz="4000" dirty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839913"/>
            <a:ext cx="8229600" cy="957262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F(x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z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dirty="0"/>
              <a:t>) =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sz="2800" dirty="0"/>
              <a:t>(1, 3, 7, 11, 15) –</a:t>
            </a:r>
            <a:r>
              <a:rPr lang="en-US" sz="2800" dirty="0" smtClean="0"/>
              <a:t> </a:t>
            </a:r>
            <a:r>
              <a:rPr lang="en-US" sz="2800" dirty="0" err="1" smtClean="0"/>
              <a:t>fonksiyon</a:t>
            </a:r>
            <a:endParaRPr lang="en-US" sz="2800" dirty="0" smtClean="0"/>
          </a:p>
          <a:p>
            <a:r>
              <a:rPr lang="en-US" sz="2800" dirty="0" err="1"/>
              <a:t>k</a:t>
            </a:r>
            <a:r>
              <a:rPr lang="en-US" sz="2800" dirty="0" err="1" smtClean="0"/>
              <a:t>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z</a:t>
            </a:r>
            <a:r>
              <a:rPr lang="en-US" sz="2800" dirty="0"/>
              <a:t>, </a:t>
            </a:r>
            <a:r>
              <a:rPr lang="en-US" sz="2800" dirty="0" err="1"/>
              <a:t>t</a:t>
            </a:r>
            <a:r>
              <a:rPr lang="en-US" sz="2800" dirty="0"/>
              <a:t>) = </a:t>
            </a:r>
            <a:r>
              <a:rPr lang="en-US" dirty="0">
                <a:sym typeface="Symbol" pitchFamily="18" charset="2"/>
              </a:rPr>
              <a:t></a:t>
            </a:r>
            <a:r>
              <a:rPr lang="en-US" sz="2800" dirty="0"/>
              <a:t>(0, 2, 5) –</a:t>
            </a:r>
            <a:r>
              <a:rPr lang="en-US" sz="2800" dirty="0" smtClean="0"/>
              <a:t> </a:t>
            </a:r>
            <a:r>
              <a:rPr lang="en-US" sz="2800" dirty="0" err="1" smtClean="0"/>
              <a:t>keyfi</a:t>
            </a:r>
            <a:r>
              <a:rPr lang="en-US" sz="2800" dirty="0" smtClean="0"/>
              <a:t> </a:t>
            </a:r>
            <a:r>
              <a:rPr lang="en-US" sz="2800" dirty="0" err="1" smtClean="0"/>
              <a:t>değerler</a:t>
            </a:r>
            <a:endParaRPr lang="en-US" sz="2800" dirty="0"/>
          </a:p>
        </p:txBody>
      </p:sp>
      <p:graphicFrame>
        <p:nvGraphicFramePr>
          <p:cNvPr id="704561" name="Group 49"/>
          <p:cNvGraphicFramePr>
            <a:graphicFrameLocks noGrp="1"/>
          </p:cNvGraphicFramePr>
          <p:nvPr/>
        </p:nvGraphicFramePr>
        <p:xfrm>
          <a:off x="647700" y="3382963"/>
          <a:ext cx="3810000" cy="2590800"/>
        </p:xfrm>
        <a:graphic>
          <a:graphicData uri="http://schemas.openxmlformats.org/drawingml/2006/table">
            <a:tbl>
              <a:tblPr/>
              <a:tblGrid>
                <a:gridCol w="685800"/>
                <a:gridCol w="762000"/>
                <a:gridCol w="762000"/>
                <a:gridCol w="838200"/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zt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k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853" name="AutoShape 53"/>
          <p:cNvSpPr>
            <a:spLocks noChangeArrowheads="1"/>
          </p:cNvSpPr>
          <p:nvPr/>
        </p:nvSpPr>
        <p:spPr bwMode="auto">
          <a:xfrm>
            <a:off x="3043238" y="4197350"/>
            <a:ext cx="500062" cy="17446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6854" name="AutoShape 54"/>
          <p:cNvSpPr>
            <a:spLocks noChangeArrowheads="1"/>
          </p:cNvSpPr>
          <p:nvPr/>
        </p:nvSpPr>
        <p:spPr bwMode="auto">
          <a:xfrm rot="-5400000">
            <a:off x="2700337" y="2959101"/>
            <a:ext cx="500063" cy="28495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6855" name="AutoShape 55"/>
          <p:cNvSpPr>
            <a:spLocks noChangeArrowheads="1"/>
          </p:cNvSpPr>
          <p:nvPr/>
        </p:nvSpPr>
        <p:spPr bwMode="auto">
          <a:xfrm>
            <a:off x="2295525" y="4222750"/>
            <a:ext cx="1166813" cy="804863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6856" name="AutoShape 56"/>
          <p:cNvSpPr>
            <a:spLocks noChangeArrowheads="1"/>
          </p:cNvSpPr>
          <p:nvPr/>
        </p:nvSpPr>
        <p:spPr bwMode="auto">
          <a:xfrm>
            <a:off x="2314575" y="4184650"/>
            <a:ext cx="1166813" cy="40481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33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000">
              <a:latin typeface="Times New Roman" pitchFamily="18" charset="0"/>
            </a:endParaRPr>
          </a:p>
        </p:txBody>
      </p:sp>
      <p:sp>
        <p:nvSpPr>
          <p:cNvPr id="76857" name="Rectangle 57"/>
          <p:cNvSpPr>
            <a:spLocks noChangeArrowheads="1"/>
          </p:cNvSpPr>
          <p:nvPr/>
        </p:nvSpPr>
        <p:spPr bwMode="auto">
          <a:xfrm>
            <a:off x="5070475" y="37719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F =</a:t>
            </a:r>
          </a:p>
        </p:txBody>
      </p:sp>
      <p:sp>
        <p:nvSpPr>
          <p:cNvPr id="76858" name="Rectangle 58"/>
          <p:cNvSpPr>
            <a:spLocks noChangeArrowheads="1"/>
          </p:cNvSpPr>
          <p:nvPr/>
        </p:nvSpPr>
        <p:spPr bwMode="auto">
          <a:xfrm>
            <a:off x="5051425" y="4686300"/>
            <a:ext cx="712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omic Sans MS" pitchFamily="66" charset="0"/>
              </a:rPr>
              <a:t>F</a:t>
            </a:r>
            <a:r>
              <a:rPr lang="en-US" sz="2400" baseline="-25000" dirty="0">
                <a:latin typeface="Comic Sans MS" pitchFamily="66" charset="0"/>
              </a:rPr>
              <a:t>1</a:t>
            </a:r>
            <a:r>
              <a:rPr lang="en-US" sz="2400" dirty="0">
                <a:latin typeface="Comic Sans MS" pitchFamily="66" charset="0"/>
              </a:rPr>
              <a:t> =                 </a:t>
            </a: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76859" name="Rectangle 59"/>
          <p:cNvSpPr>
            <a:spLocks noChangeArrowheads="1"/>
          </p:cNvSpPr>
          <p:nvPr/>
        </p:nvSpPr>
        <p:spPr bwMode="auto">
          <a:xfrm>
            <a:off x="5146675" y="5562600"/>
            <a:ext cx="73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Comic Sans MS" pitchFamily="66" charset="0"/>
              </a:rPr>
              <a:t>F</a:t>
            </a:r>
            <a:r>
              <a:rPr lang="en-US" sz="2400" baseline="-25000">
                <a:latin typeface="Comic Sans MS" pitchFamily="66" charset="0"/>
              </a:rPr>
              <a:t>2</a:t>
            </a:r>
            <a:r>
              <a:rPr lang="en-US" sz="2400">
                <a:latin typeface="Comic Sans MS" pitchFamily="66" charset="0"/>
              </a:rPr>
              <a:t>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  <p:bldP spid="76853" grpId="0" animBg="1"/>
      <p:bldP spid="76854" grpId="0" animBg="1"/>
      <p:bldP spid="76855" grpId="0" animBg="1"/>
      <p:bldP spid="76856" grpId="0" animBg="1"/>
      <p:bldP spid="76857" grpId="0"/>
      <p:bldP spid="76858" grpId="0"/>
      <p:bldP spid="7685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B6F4-506C-4B06-9925-A4AB922D7228}" type="slidenum">
              <a:rPr lang="tr-TR"/>
              <a:pPr/>
              <a:t>37</a:t>
            </a:fld>
            <a:endParaRPr lang="tr-TR"/>
          </a:p>
        </p:txBody>
      </p:sp>
      <p:sp>
        <p:nvSpPr>
          <p:cNvPr id="705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3048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Keyfi</a:t>
            </a:r>
            <a:r>
              <a:rPr lang="en-US" sz="4000" dirty="0" smtClean="0"/>
              <a:t> </a:t>
            </a:r>
            <a:r>
              <a:rPr lang="en-US" sz="4000" dirty="0" err="1" smtClean="0"/>
              <a:t>Değerli</a:t>
            </a:r>
            <a:r>
              <a:rPr lang="en-US" sz="4000" dirty="0" smtClean="0"/>
              <a:t> </a:t>
            </a:r>
            <a:r>
              <a:rPr lang="en-US" sz="4000" dirty="0" err="1" smtClean="0"/>
              <a:t>Fonksiyonların</a:t>
            </a:r>
            <a:r>
              <a:rPr lang="en-US" sz="4000" dirty="0" smtClean="0"/>
              <a:t> </a:t>
            </a:r>
            <a:r>
              <a:rPr lang="en-US" sz="4000" dirty="0" err="1" smtClean="0"/>
              <a:t>İndirgenmesi</a:t>
            </a:r>
            <a:r>
              <a:rPr lang="en-US" sz="4000" dirty="0" smtClean="0"/>
              <a:t> </a:t>
            </a:r>
            <a:r>
              <a:rPr lang="en-US" sz="4000" dirty="0" smtClean="0"/>
              <a:t>(2/</a:t>
            </a:r>
            <a:r>
              <a:rPr lang="en-US" sz="4000" dirty="0" smtClean="0"/>
              <a:t>2)</a:t>
            </a:r>
            <a:endParaRPr lang="en-US" sz="4000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371600"/>
            <a:ext cx="8763000" cy="2903538"/>
          </a:xfrm>
        </p:spPr>
        <p:txBody>
          <a:bodyPr/>
          <a:lstStyle/>
          <a:p>
            <a:r>
              <a:rPr lang="en-US" sz="2400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 = </a:t>
            </a:r>
            <a:r>
              <a:rPr lang="en-US" sz="2400" dirty="0" err="1"/>
              <a:t>zt</a:t>
            </a:r>
            <a:r>
              <a:rPr lang="en-US" sz="2400" dirty="0"/>
              <a:t> + </a:t>
            </a:r>
            <a:r>
              <a:rPr lang="en-US" sz="2400" dirty="0" err="1"/>
              <a:t>x’y</a:t>
            </a:r>
            <a:r>
              <a:rPr lang="en-US" sz="2400" dirty="0"/>
              <a:t>’ = 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, 1, 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, 3, 7, 11, 15) </a:t>
            </a:r>
          </a:p>
          <a:p>
            <a:r>
              <a:rPr lang="en-US" sz="2400" dirty="0"/>
              <a:t>F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en-US" sz="2400" dirty="0" err="1"/>
              <a:t>zt</a:t>
            </a:r>
            <a:r>
              <a:rPr lang="en-US" sz="2400" dirty="0"/>
              <a:t> + </a:t>
            </a:r>
            <a:r>
              <a:rPr lang="en-US" sz="2400" dirty="0" err="1"/>
              <a:t>x’t</a:t>
            </a:r>
            <a:r>
              <a:rPr lang="en-US" sz="2400" dirty="0"/>
              <a:t> = </a:t>
            </a:r>
            <a:r>
              <a:rPr lang="en-US" sz="2800" dirty="0">
                <a:sym typeface="Symbol" pitchFamily="18" charset="2"/>
              </a:rPr>
              <a:t></a:t>
            </a:r>
            <a:r>
              <a:rPr lang="en-US" sz="2400" dirty="0"/>
              <a:t>(1, 3,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/>
              <a:t>, 7, 11, 15)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05800" cy="52578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 err="1" smtClean="0"/>
              <a:t>Quine-McCluskey</a:t>
            </a:r>
            <a:endParaRPr lang="tr-TR" sz="2600" dirty="0" smtClean="0"/>
          </a:p>
          <a:p>
            <a:pPr>
              <a:lnSpc>
                <a:spcPct val="90000"/>
              </a:lnSpc>
            </a:pPr>
            <a:r>
              <a:rPr lang="en-US" sz="2600" dirty="0" err="1" smtClean="0"/>
              <a:t>Karnaugh</a:t>
            </a:r>
            <a:r>
              <a:rPr lang="en-US" sz="2600" dirty="0" smtClean="0"/>
              <a:t> </a:t>
            </a:r>
            <a:r>
              <a:rPr lang="en-US" sz="2600" dirty="0"/>
              <a:t>(K-) </a:t>
            </a:r>
            <a:r>
              <a:rPr lang="tr-TR" sz="2600" dirty="0" smtClean="0"/>
              <a:t>diyagramı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Espresso</a:t>
            </a:r>
            <a:endParaRPr lang="en-US" sz="26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0287-7B25-4B57-B51A-FFB836EF4D2E}" type="slidenum">
              <a:rPr lang="tr-TR"/>
              <a:pPr/>
              <a:t>4</a:t>
            </a:fld>
            <a:endParaRPr lang="tr-TR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282575"/>
            <a:ext cx="8093075" cy="1020763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Boolean</a:t>
            </a:r>
            <a:r>
              <a:rPr lang="tr-TR" dirty="0" smtClean="0"/>
              <a:t> Fonksiyonlarının İndirgenmesi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09728" indent="0">
              <a:buNone/>
            </a:pPr>
            <a:r>
              <a:rPr lang="tr-TR" dirty="0" smtClean="0">
                <a:solidFill>
                  <a:srgbClr val="FF0000"/>
                </a:solidFill>
              </a:rPr>
              <a:t>Örnek: </a:t>
            </a:r>
            <a:r>
              <a:rPr lang="tr-TR" dirty="0"/>
              <a:t>f(x</a:t>
            </a:r>
            <a:r>
              <a:rPr lang="tr-TR" baseline="-25000" dirty="0"/>
              <a:t>1</a:t>
            </a:r>
            <a:r>
              <a:rPr lang="tr-TR" dirty="0"/>
              <a:t>,x</a:t>
            </a:r>
            <a:r>
              <a:rPr lang="tr-TR" baseline="-25000" dirty="0"/>
              <a:t>2</a:t>
            </a:r>
            <a:r>
              <a:rPr lang="tr-TR" dirty="0"/>
              <a:t>,x</a:t>
            </a:r>
            <a:r>
              <a:rPr lang="tr-TR" baseline="-25000" dirty="0"/>
              <a:t>3</a:t>
            </a:r>
            <a:r>
              <a:rPr lang="tr-TR" dirty="0"/>
              <a:t>,x</a:t>
            </a:r>
            <a:r>
              <a:rPr lang="tr-TR" baseline="-25000" dirty="0"/>
              <a:t>4</a:t>
            </a:r>
            <a:r>
              <a:rPr lang="tr-TR" dirty="0" smtClean="0"/>
              <a:t>)=</a:t>
            </a:r>
            <a:r>
              <a:rPr lang="tr-TR" dirty="0" smtClean="0">
                <a:sym typeface="Symbol"/>
              </a:rPr>
              <a:t></a:t>
            </a:r>
            <a:r>
              <a:rPr lang="tr-TR" baseline="-25000" dirty="0" smtClean="0">
                <a:sym typeface="Symbol"/>
              </a:rPr>
              <a:t>m</a:t>
            </a:r>
            <a:r>
              <a:rPr lang="tr-TR" dirty="0" smtClean="0">
                <a:sym typeface="Symbol"/>
              </a:rPr>
              <a:t>(1,3,5,6,7,8,12,14,15)</a:t>
            </a:r>
          </a:p>
          <a:p>
            <a:pPr marL="109728" indent="0">
              <a:buNone/>
            </a:pPr>
            <a:r>
              <a:rPr lang="tr-TR" dirty="0"/>
              <a:t>f(x</a:t>
            </a:r>
            <a:r>
              <a:rPr lang="tr-TR" baseline="-25000" dirty="0"/>
              <a:t>1</a:t>
            </a:r>
            <a:r>
              <a:rPr lang="tr-TR" dirty="0"/>
              <a:t>,x</a:t>
            </a:r>
            <a:r>
              <a:rPr lang="tr-TR" baseline="-25000" dirty="0"/>
              <a:t>2</a:t>
            </a:r>
            <a:r>
              <a:rPr lang="tr-TR" dirty="0"/>
              <a:t>,x</a:t>
            </a:r>
            <a:r>
              <a:rPr lang="tr-TR" baseline="-25000" dirty="0"/>
              <a:t>3</a:t>
            </a:r>
            <a:r>
              <a:rPr lang="tr-TR" dirty="0"/>
              <a:t>,x</a:t>
            </a:r>
            <a:r>
              <a:rPr lang="tr-TR" baseline="-25000" dirty="0"/>
              <a:t>4</a:t>
            </a:r>
            <a:r>
              <a:rPr lang="tr-TR" dirty="0" smtClean="0"/>
              <a:t>)=x</a:t>
            </a:r>
            <a:r>
              <a:rPr lang="tr-TR" baseline="-25000" dirty="0" smtClean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+</a:t>
            </a:r>
            <a:r>
              <a:rPr lang="tr-TR" dirty="0"/>
              <a:t> x</a:t>
            </a:r>
            <a:r>
              <a:rPr lang="tr-TR" baseline="-25000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+</a:t>
            </a:r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</a:p>
          <a:p>
            <a:pPr marL="109728" indent="0">
              <a:buNone/>
            </a:pPr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>
                <a:sym typeface="Symbol"/>
              </a:rPr>
              <a:t></a:t>
            </a:r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>
              <a:sym typeface="Symbol"/>
            </a:endParaRPr>
          </a:p>
          <a:p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400" dirty="0" smtClean="0"/>
              <a:t>İndirgeme Örneği</a:t>
            </a:r>
            <a:endParaRPr lang="tr-TR" dirty="0"/>
          </a:p>
        </p:txBody>
      </p:sp>
      <p:sp>
        <p:nvSpPr>
          <p:cNvPr id="4" name="Rectangle 3"/>
          <p:cNvSpPr/>
          <p:nvPr/>
        </p:nvSpPr>
        <p:spPr>
          <a:xfrm>
            <a:off x="2987824" y="1988840"/>
            <a:ext cx="3600400" cy="432048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527124" y="1914351"/>
            <a:ext cx="4320480" cy="1013073"/>
            <a:chOff x="755576" y="2348880"/>
            <a:chExt cx="4320480" cy="1013073"/>
          </a:xfrm>
        </p:grpSpPr>
        <p:sp>
          <p:nvSpPr>
            <p:cNvPr id="5" name="Oval 4"/>
            <p:cNvSpPr/>
            <p:nvPr/>
          </p:nvSpPr>
          <p:spPr>
            <a:xfrm>
              <a:off x="3203848" y="2348880"/>
              <a:ext cx="1872208" cy="57606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" name="Oval 5"/>
            <p:cNvSpPr/>
            <p:nvPr/>
          </p:nvSpPr>
          <p:spPr>
            <a:xfrm>
              <a:off x="755576" y="2785889"/>
              <a:ext cx="1872208" cy="57606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85615" y="3429000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>
                <a:sym typeface="Symbol"/>
              </a:rPr>
              <a:t></a:t>
            </a:r>
            <a:r>
              <a:rPr lang="tr-TR" dirty="0"/>
              <a:t>x</a:t>
            </a:r>
            <a:r>
              <a:rPr lang="tr-TR" baseline="-25000" dirty="0"/>
              <a:t>4</a:t>
            </a:r>
            <a:r>
              <a:rPr lang="tr-TR" dirty="0"/>
              <a:t>(x</a:t>
            </a:r>
            <a:r>
              <a:rPr lang="tr-TR" baseline="-25000" dirty="0"/>
              <a:t>3</a:t>
            </a:r>
            <a:r>
              <a:rPr lang="tr-TR" dirty="0">
                <a:sym typeface="Symbol"/>
              </a:rPr>
              <a:t>+</a:t>
            </a:r>
            <a:r>
              <a:rPr lang="tr-TR" dirty="0"/>
              <a:t>x</a:t>
            </a:r>
            <a:r>
              <a:rPr lang="tr-TR" baseline="-25000" dirty="0"/>
              <a:t>3</a:t>
            </a:r>
            <a:r>
              <a:rPr lang="tr-TR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678" y="342900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f(x</a:t>
            </a:r>
            <a:r>
              <a:rPr lang="tr-TR" baseline="-25000" dirty="0"/>
              <a:t>1</a:t>
            </a:r>
            <a:r>
              <a:rPr lang="tr-TR" dirty="0"/>
              <a:t>,x</a:t>
            </a:r>
            <a:r>
              <a:rPr lang="tr-TR" baseline="-25000" dirty="0"/>
              <a:t>2</a:t>
            </a:r>
            <a:r>
              <a:rPr lang="tr-TR" dirty="0"/>
              <a:t>,x</a:t>
            </a:r>
            <a:r>
              <a:rPr lang="tr-TR" baseline="-25000" dirty="0"/>
              <a:t>3</a:t>
            </a:r>
            <a:r>
              <a:rPr lang="tr-TR" dirty="0"/>
              <a:t>,x</a:t>
            </a:r>
            <a:r>
              <a:rPr lang="tr-TR" baseline="-25000" dirty="0"/>
              <a:t>4</a:t>
            </a:r>
            <a:r>
              <a:rPr lang="tr-TR" dirty="0"/>
              <a:t>)=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87981" y="3424714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(x</a:t>
            </a:r>
            <a:r>
              <a:rPr lang="tr-TR" baseline="-25000" dirty="0" smtClean="0"/>
              <a:t>2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0344" y="1914351"/>
            <a:ext cx="2439888" cy="1020217"/>
            <a:chOff x="4220344" y="1914351"/>
            <a:chExt cx="2439888" cy="1020217"/>
          </a:xfrm>
        </p:grpSpPr>
        <p:sp>
          <p:nvSpPr>
            <p:cNvPr id="12" name="Oval 11"/>
            <p:cNvSpPr/>
            <p:nvPr/>
          </p:nvSpPr>
          <p:spPr>
            <a:xfrm>
              <a:off x="4932040" y="1914351"/>
              <a:ext cx="1728192" cy="578545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Oval 12"/>
            <p:cNvSpPr/>
            <p:nvPr/>
          </p:nvSpPr>
          <p:spPr>
            <a:xfrm>
              <a:off x="4220344" y="2356023"/>
              <a:ext cx="1728192" cy="578545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940152" y="341970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(x</a:t>
            </a:r>
            <a:r>
              <a:rPr lang="tr-TR" baseline="-25000" dirty="0" smtClean="0"/>
              <a:t>2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19" name="Group 18"/>
          <p:cNvGrpSpPr/>
          <p:nvPr/>
        </p:nvGrpSpPr>
        <p:grpSpPr>
          <a:xfrm>
            <a:off x="527124" y="2351360"/>
            <a:ext cx="5524199" cy="583207"/>
            <a:chOff x="527124" y="2351360"/>
            <a:chExt cx="5524199" cy="583207"/>
          </a:xfrm>
        </p:grpSpPr>
        <p:sp>
          <p:nvSpPr>
            <p:cNvPr id="16" name="Oval 15"/>
            <p:cNvSpPr/>
            <p:nvPr/>
          </p:nvSpPr>
          <p:spPr>
            <a:xfrm>
              <a:off x="527124" y="2351360"/>
              <a:ext cx="1858491" cy="58320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7" name="Oval 16"/>
            <p:cNvSpPr/>
            <p:nvPr/>
          </p:nvSpPr>
          <p:spPr>
            <a:xfrm>
              <a:off x="4192832" y="2351360"/>
              <a:ext cx="1858491" cy="583207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02873" y="384737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(x</a:t>
            </a:r>
            <a:r>
              <a:rPr lang="tr-TR" baseline="-25000" dirty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/>
              <a:t>3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23" name="Group 22"/>
          <p:cNvGrpSpPr/>
          <p:nvPr/>
        </p:nvGrpSpPr>
        <p:grpSpPr>
          <a:xfrm>
            <a:off x="2411760" y="2348880"/>
            <a:ext cx="3667892" cy="550923"/>
            <a:chOff x="2411760" y="2348880"/>
            <a:chExt cx="3667892" cy="550923"/>
          </a:xfrm>
        </p:grpSpPr>
        <p:sp>
          <p:nvSpPr>
            <p:cNvPr id="21" name="Oval 20"/>
            <p:cNvSpPr/>
            <p:nvPr/>
          </p:nvSpPr>
          <p:spPr>
            <a:xfrm>
              <a:off x="2411760" y="2348880"/>
              <a:ext cx="1859308" cy="5136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Oval 21"/>
            <p:cNvSpPr/>
            <p:nvPr/>
          </p:nvSpPr>
          <p:spPr>
            <a:xfrm>
              <a:off x="4220344" y="2386123"/>
              <a:ext cx="1859308" cy="5136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995936" y="3851756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(x</a:t>
            </a:r>
            <a:r>
              <a:rPr lang="tr-TR" baseline="-25000" dirty="0"/>
              <a:t>4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11760" y="2348881"/>
            <a:ext cx="2088232" cy="1008111"/>
            <a:chOff x="2411760" y="2348881"/>
            <a:chExt cx="2088232" cy="1008111"/>
          </a:xfrm>
        </p:grpSpPr>
        <p:sp>
          <p:nvSpPr>
            <p:cNvPr id="25" name="Oval 24"/>
            <p:cNvSpPr/>
            <p:nvPr/>
          </p:nvSpPr>
          <p:spPr>
            <a:xfrm>
              <a:off x="2411760" y="2348881"/>
              <a:ext cx="1872208" cy="51368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Oval 25"/>
            <p:cNvSpPr/>
            <p:nvPr/>
          </p:nvSpPr>
          <p:spPr>
            <a:xfrm>
              <a:off x="2627784" y="2758988"/>
              <a:ext cx="1872208" cy="59800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801873" y="386104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(x</a:t>
            </a:r>
            <a:r>
              <a:rPr lang="tr-TR" baseline="-25000" dirty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/>
              <a:t>1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31" name="Group 30"/>
          <p:cNvGrpSpPr/>
          <p:nvPr/>
        </p:nvGrpSpPr>
        <p:grpSpPr>
          <a:xfrm>
            <a:off x="827584" y="2780928"/>
            <a:ext cx="3708412" cy="576064"/>
            <a:chOff x="827584" y="2780928"/>
            <a:chExt cx="3708412" cy="576064"/>
          </a:xfrm>
        </p:grpSpPr>
        <p:sp>
          <p:nvSpPr>
            <p:cNvPr id="29" name="Oval 28"/>
            <p:cNvSpPr/>
            <p:nvPr/>
          </p:nvSpPr>
          <p:spPr>
            <a:xfrm>
              <a:off x="827584" y="2780928"/>
              <a:ext cx="1944216" cy="56644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Oval 29"/>
            <p:cNvSpPr/>
            <p:nvPr/>
          </p:nvSpPr>
          <p:spPr>
            <a:xfrm>
              <a:off x="2591780" y="2790552"/>
              <a:ext cx="1944216" cy="56644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01673" y="4230380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(x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35" name="Group 34"/>
          <p:cNvGrpSpPr/>
          <p:nvPr/>
        </p:nvGrpSpPr>
        <p:grpSpPr>
          <a:xfrm>
            <a:off x="4283968" y="2351361"/>
            <a:ext cx="1919755" cy="1005631"/>
            <a:chOff x="4283968" y="2351361"/>
            <a:chExt cx="1919755" cy="1005631"/>
          </a:xfrm>
        </p:grpSpPr>
        <p:sp>
          <p:nvSpPr>
            <p:cNvPr id="33" name="Oval 32"/>
            <p:cNvSpPr/>
            <p:nvPr/>
          </p:nvSpPr>
          <p:spPr>
            <a:xfrm>
              <a:off x="4283968" y="2351361"/>
              <a:ext cx="1767355" cy="57606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4" name="Oval 33"/>
            <p:cNvSpPr/>
            <p:nvPr/>
          </p:nvSpPr>
          <p:spPr>
            <a:xfrm>
              <a:off x="4436368" y="2780928"/>
              <a:ext cx="1767355" cy="576064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23528" y="4221088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(x</a:t>
            </a:r>
            <a:r>
              <a:rPr lang="tr-TR" baseline="-25000" dirty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/>
              <a:t>1</a:t>
            </a:r>
            <a:r>
              <a:rPr lang="tr-TR" dirty="0" smtClean="0"/>
              <a:t>)</a:t>
            </a:r>
            <a:endParaRPr lang="tr-TR" dirty="0"/>
          </a:p>
        </p:txBody>
      </p:sp>
      <p:grpSp>
        <p:nvGrpSpPr>
          <p:cNvPr id="39" name="Group 38"/>
          <p:cNvGrpSpPr/>
          <p:nvPr/>
        </p:nvGrpSpPr>
        <p:grpSpPr>
          <a:xfrm>
            <a:off x="2627784" y="2758988"/>
            <a:ext cx="3680792" cy="598004"/>
            <a:chOff x="2627784" y="2758988"/>
            <a:chExt cx="3680792" cy="598004"/>
          </a:xfrm>
        </p:grpSpPr>
        <p:sp>
          <p:nvSpPr>
            <p:cNvPr id="37" name="Oval 36"/>
            <p:cNvSpPr/>
            <p:nvPr/>
          </p:nvSpPr>
          <p:spPr>
            <a:xfrm>
              <a:off x="2627784" y="2790553"/>
              <a:ext cx="1872208" cy="566439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8" name="Oval 37"/>
            <p:cNvSpPr/>
            <p:nvPr/>
          </p:nvSpPr>
          <p:spPr>
            <a:xfrm>
              <a:off x="4436368" y="2758988"/>
              <a:ext cx="1872208" cy="566439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787573" y="4221088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(x</a:t>
            </a:r>
            <a:r>
              <a:rPr lang="tr-TR" baseline="-25000" dirty="0"/>
              <a:t>4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1" name="TextBox 40"/>
          <p:cNvSpPr txBox="1"/>
          <p:nvPr/>
        </p:nvSpPr>
        <p:spPr>
          <a:xfrm>
            <a:off x="632106" y="465313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f(x</a:t>
            </a:r>
            <a:r>
              <a:rPr lang="tr-TR" baseline="-25000" dirty="0"/>
              <a:t>1</a:t>
            </a:r>
            <a:r>
              <a:rPr lang="tr-TR" dirty="0"/>
              <a:t>,x</a:t>
            </a:r>
            <a:r>
              <a:rPr lang="tr-TR" baseline="-25000" dirty="0"/>
              <a:t>2</a:t>
            </a:r>
            <a:r>
              <a:rPr lang="tr-TR" dirty="0"/>
              <a:t>,x</a:t>
            </a:r>
            <a:r>
              <a:rPr lang="tr-TR" baseline="-25000" dirty="0"/>
              <a:t>3</a:t>
            </a:r>
            <a:r>
              <a:rPr lang="tr-TR" dirty="0"/>
              <a:t>,x</a:t>
            </a:r>
            <a:r>
              <a:rPr lang="tr-TR" baseline="-25000" dirty="0"/>
              <a:t>4</a:t>
            </a:r>
            <a:r>
              <a:rPr lang="tr-TR" dirty="0"/>
              <a:t>)=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98515" y="46438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/>
              <a:t>x</a:t>
            </a:r>
            <a:r>
              <a:rPr lang="tr-TR" baseline="-25000" dirty="0"/>
              <a:t>2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/>
          </a:p>
        </p:txBody>
      </p:sp>
      <p:sp>
        <p:nvSpPr>
          <p:cNvPr id="43" name="TextBox 42"/>
          <p:cNvSpPr txBox="1"/>
          <p:nvPr/>
        </p:nvSpPr>
        <p:spPr>
          <a:xfrm>
            <a:off x="3223885" y="465313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/>
          </a:p>
        </p:txBody>
      </p:sp>
      <p:sp>
        <p:nvSpPr>
          <p:cNvPr id="44" name="TextBox 43"/>
          <p:cNvSpPr txBox="1"/>
          <p:nvPr/>
        </p:nvSpPr>
        <p:spPr>
          <a:xfrm>
            <a:off x="4211960" y="46438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/>
          </a:p>
        </p:txBody>
      </p:sp>
      <p:sp>
        <p:nvSpPr>
          <p:cNvPr id="45" name="TextBox 44"/>
          <p:cNvSpPr txBox="1"/>
          <p:nvPr/>
        </p:nvSpPr>
        <p:spPr>
          <a:xfrm>
            <a:off x="5148064" y="465313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/>
          </a:p>
        </p:txBody>
      </p:sp>
      <p:sp>
        <p:nvSpPr>
          <p:cNvPr id="46" name="TextBox 45"/>
          <p:cNvSpPr txBox="1"/>
          <p:nvPr/>
        </p:nvSpPr>
        <p:spPr>
          <a:xfrm>
            <a:off x="6089905" y="465313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endParaRPr lang="tr-TR" dirty="0"/>
          </a:p>
        </p:txBody>
      </p:sp>
      <p:sp>
        <p:nvSpPr>
          <p:cNvPr id="47" name="TextBox 46"/>
          <p:cNvSpPr txBox="1"/>
          <p:nvPr/>
        </p:nvSpPr>
        <p:spPr>
          <a:xfrm>
            <a:off x="2195736" y="493187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endParaRPr lang="tr-TR" dirty="0"/>
          </a:p>
        </p:txBody>
      </p:sp>
      <p:sp>
        <p:nvSpPr>
          <p:cNvPr id="48" name="TextBox 47"/>
          <p:cNvSpPr txBox="1"/>
          <p:nvPr/>
        </p:nvSpPr>
        <p:spPr>
          <a:xfrm>
            <a:off x="5230541" y="494116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endParaRPr lang="tr-TR" dirty="0"/>
          </a:p>
        </p:txBody>
      </p:sp>
      <p:sp>
        <p:nvSpPr>
          <p:cNvPr id="49" name="TextBox 48"/>
          <p:cNvSpPr txBox="1"/>
          <p:nvPr/>
        </p:nvSpPr>
        <p:spPr>
          <a:xfrm>
            <a:off x="3203848" y="493187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/>
          </a:p>
        </p:txBody>
      </p:sp>
      <p:sp>
        <p:nvSpPr>
          <p:cNvPr id="50" name="TextBox 49"/>
          <p:cNvSpPr txBox="1"/>
          <p:nvPr/>
        </p:nvSpPr>
        <p:spPr>
          <a:xfrm>
            <a:off x="6080337" y="493187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endParaRPr lang="tr-TR" dirty="0"/>
          </a:p>
        </p:txBody>
      </p:sp>
      <p:sp>
        <p:nvSpPr>
          <p:cNvPr id="51" name="TextBox 50"/>
          <p:cNvSpPr txBox="1"/>
          <p:nvPr/>
        </p:nvSpPr>
        <p:spPr>
          <a:xfrm>
            <a:off x="611560" y="529191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f(x</a:t>
            </a:r>
            <a:r>
              <a:rPr lang="tr-TR" baseline="-25000" dirty="0"/>
              <a:t>1</a:t>
            </a:r>
            <a:r>
              <a:rPr lang="tr-TR" dirty="0"/>
              <a:t>,x</a:t>
            </a:r>
            <a:r>
              <a:rPr lang="tr-TR" baseline="-25000" dirty="0"/>
              <a:t>2</a:t>
            </a:r>
            <a:r>
              <a:rPr lang="tr-TR" dirty="0"/>
              <a:t>,x</a:t>
            </a:r>
            <a:r>
              <a:rPr lang="tr-TR" baseline="-25000" dirty="0"/>
              <a:t>3</a:t>
            </a:r>
            <a:r>
              <a:rPr lang="tr-TR" dirty="0"/>
              <a:t>,x</a:t>
            </a:r>
            <a:r>
              <a:rPr lang="tr-TR" baseline="-25000" dirty="0"/>
              <a:t>4</a:t>
            </a:r>
            <a:r>
              <a:rPr lang="tr-TR" dirty="0"/>
              <a:t>)=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411760" y="4653136"/>
            <a:ext cx="3883700" cy="369332"/>
            <a:chOff x="2411760" y="4653136"/>
            <a:chExt cx="3883700" cy="369332"/>
          </a:xfrm>
        </p:grpSpPr>
        <p:sp>
          <p:nvSpPr>
            <p:cNvPr id="52" name="Oval 51"/>
            <p:cNvSpPr/>
            <p:nvPr/>
          </p:nvSpPr>
          <p:spPr>
            <a:xfrm>
              <a:off x="2411760" y="4653136"/>
              <a:ext cx="1003380" cy="36933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3" name="Oval 52"/>
            <p:cNvSpPr/>
            <p:nvPr/>
          </p:nvSpPr>
          <p:spPr>
            <a:xfrm>
              <a:off x="5292080" y="4653136"/>
              <a:ext cx="1003380" cy="36933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339752" y="530120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/>
          </a:p>
        </p:txBody>
      </p:sp>
      <p:grpSp>
        <p:nvGrpSpPr>
          <p:cNvPr id="58" name="Group 57"/>
          <p:cNvGrpSpPr/>
          <p:nvPr/>
        </p:nvGrpSpPr>
        <p:grpSpPr>
          <a:xfrm>
            <a:off x="3415140" y="4643844"/>
            <a:ext cx="2001366" cy="378624"/>
            <a:chOff x="3415140" y="4643844"/>
            <a:chExt cx="2001366" cy="378624"/>
          </a:xfrm>
        </p:grpSpPr>
        <p:sp>
          <p:nvSpPr>
            <p:cNvPr id="56" name="Oval 55"/>
            <p:cNvSpPr/>
            <p:nvPr/>
          </p:nvSpPr>
          <p:spPr>
            <a:xfrm>
              <a:off x="3415140" y="4653136"/>
              <a:ext cx="1008112" cy="369332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57" name="Oval 56"/>
            <p:cNvSpPr/>
            <p:nvPr/>
          </p:nvSpPr>
          <p:spPr>
            <a:xfrm>
              <a:off x="4408394" y="4643844"/>
              <a:ext cx="1008112" cy="369332"/>
            </a:xfrm>
            <a:prstGeom prst="ellipse">
              <a:avLst/>
            </a:prstGeom>
            <a:noFill/>
            <a:ln w="3810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2868577" y="529191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/>
          </a:p>
        </p:txBody>
      </p:sp>
      <p:grpSp>
        <p:nvGrpSpPr>
          <p:cNvPr id="67" name="Group 66"/>
          <p:cNvGrpSpPr/>
          <p:nvPr/>
        </p:nvGrpSpPr>
        <p:grpSpPr>
          <a:xfrm>
            <a:off x="6228184" y="4653136"/>
            <a:ext cx="1080120" cy="648072"/>
            <a:chOff x="6228184" y="4653136"/>
            <a:chExt cx="1080120" cy="648072"/>
          </a:xfrm>
        </p:grpSpPr>
        <p:sp>
          <p:nvSpPr>
            <p:cNvPr id="60" name="Oval 59"/>
            <p:cNvSpPr/>
            <p:nvPr/>
          </p:nvSpPr>
          <p:spPr>
            <a:xfrm>
              <a:off x="6308576" y="4653136"/>
              <a:ext cx="999728" cy="360040"/>
            </a:xfrm>
            <a:prstGeom prst="ellipse">
              <a:avLst/>
            </a:prstGeom>
            <a:noFill/>
            <a:ln w="3810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1" name="Oval 60"/>
            <p:cNvSpPr/>
            <p:nvPr/>
          </p:nvSpPr>
          <p:spPr>
            <a:xfrm>
              <a:off x="6228184" y="4941168"/>
              <a:ext cx="999728" cy="360040"/>
            </a:xfrm>
            <a:prstGeom prst="ellipse">
              <a:avLst/>
            </a:prstGeom>
            <a:noFill/>
            <a:ln w="3810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574357" y="529191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endParaRPr lang="tr-TR" dirty="0"/>
          </a:p>
        </p:txBody>
      </p:sp>
      <p:grpSp>
        <p:nvGrpSpPr>
          <p:cNvPr id="76" name="Group 75"/>
          <p:cNvGrpSpPr/>
          <p:nvPr/>
        </p:nvGrpSpPr>
        <p:grpSpPr>
          <a:xfrm>
            <a:off x="2411760" y="4941168"/>
            <a:ext cx="1937766" cy="360040"/>
            <a:chOff x="2411760" y="4941168"/>
            <a:chExt cx="1937766" cy="360040"/>
          </a:xfrm>
        </p:grpSpPr>
        <p:sp>
          <p:nvSpPr>
            <p:cNvPr id="64" name="Oval 63"/>
            <p:cNvSpPr/>
            <p:nvPr/>
          </p:nvSpPr>
          <p:spPr>
            <a:xfrm>
              <a:off x="2411760" y="4941168"/>
              <a:ext cx="929654" cy="360040"/>
            </a:xfrm>
            <a:prstGeom prst="ellipse">
              <a:avLst/>
            </a:prstGeom>
            <a:noFill/>
            <a:ln w="38100" cmpd="sng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65" name="Oval 64"/>
            <p:cNvSpPr/>
            <p:nvPr/>
          </p:nvSpPr>
          <p:spPr>
            <a:xfrm>
              <a:off x="3419872" y="4941168"/>
              <a:ext cx="929654" cy="360040"/>
            </a:xfrm>
            <a:prstGeom prst="ellipse">
              <a:avLst/>
            </a:prstGeom>
            <a:noFill/>
            <a:ln w="38100" cmpd="sng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222429" y="529191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endParaRPr lang="tr-TR" dirty="0"/>
          </a:p>
        </p:txBody>
      </p:sp>
      <p:sp>
        <p:nvSpPr>
          <p:cNvPr id="69" name="TextBox 68"/>
          <p:cNvSpPr txBox="1"/>
          <p:nvPr/>
        </p:nvSpPr>
        <p:spPr>
          <a:xfrm>
            <a:off x="611560" y="565195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f(x</a:t>
            </a:r>
            <a:r>
              <a:rPr lang="tr-TR" baseline="-25000" dirty="0"/>
              <a:t>1</a:t>
            </a:r>
            <a:r>
              <a:rPr lang="tr-TR" dirty="0"/>
              <a:t>,x</a:t>
            </a:r>
            <a:r>
              <a:rPr lang="tr-TR" baseline="-25000" dirty="0"/>
              <a:t>2</a:t>
            </a:r>
            <a:r>
              <a:rPr lang="tr-TR" dirty="0"/>
              <a:t>,x</a:t>
            </a:r>
            <a:r>
              <a:rPr lang="tr-TR" baseline="-25000" dirty="0"/>
              <a:t>3</a:t>
            </a:r>
            <a:r>
              <a:rPr lang="tr-TR" dirty="0"/>
              <a:t>,x</a:t>
            </a:r>
            <a:r>
              <a:rPr lang="tr-TR" baseline="-25000" dirty="0"/>
              <a:t>4</a:t>
            </a:r>
            <a:r>
              <a:rPr lang="tr-TR" dirty="0"/>
              <a:t>)=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39763" y="565195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  <a:r>
              <a:rPr lang="tr-TR" baseline="-25000" dirty="0"/>
              <a:t>1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endParaRPr lang="tr-TR" dirty="0"/>
          </a:p>
        </p:txBody>
      </p:sp>
      <p:sp>
        <p:nvSpPr>
          <p:cNvPr id="71" name="TextBox 70"/>
          <p:cNvSpPr txBox="1"/>
          <p:nvPr/>
        </p:nvSpPr>
        <p:spPr>
          <a:xfrm>
            <a:off x="2862801" y="565195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endParaRPr lang="tr-TR" dirty="0"/>
          </a:p>
        </p:txBody>
      </p:sp>
      <p:sp>
        <p:nvSpPr>
          <p:cNvPr id="72" name="TextBox 71"/>
          <p:cNvSpPr txBox="1"/>
          <p:nvPr/>
        </p:nvSpPr>
        <p:spPr>
          <a:xfrm>
            <a:off x="4582469" y="566124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endParaRPr lang="tr-TR" dirty="0"/>
          </a:p>
        </p:txBody>
      </p:sp>
      <p:grpSp>
        <p:nvGrpSpPr>
          <p:cNvPr id="18" name="Group 17"/>
          <p:cNvGrpSpPr/>
          <p:nvPr/>
        </p:nvGrpSpPr>
        <p:grpSpPr>
          <a:xfrm>
            <a:off x="824459" y="2276872"/>
            <a:ext cx="7131917" cy="1105154"/>
            <a:chOff x="824459" y="2276872"/>
            <a:chExt cx="7131917" cy="1105154"/>
          </a:xfrm>
        </p:grpSpPr>
        <p:sp>
          <p:nvSpPr>
            <p:cNvPr id="9" name="Oval 8"/>
            <p:cNvSpPr/>
            <p:nvPr/>
          </p:nvSpPr>
          <p:spPr>
            <a:xfrm>
              <a:off x="6037934" y="2276872"/>
              <a:ext cx="1918442" cy="64807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3" name="Oval 72"/>
            <p:cNvSpPr/>
            <p:nvPr/>
          </p:nvSpPr>
          <p:spPr>
            <a:xfrm>
              <a:off x="824459" y="2733954"/>
              <a:ext cx="1918442" cy="648072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071757" y="422108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(x</a:t>
            </a:r>
            <a:r>
              <a:rPr lang="tr-TR" baseline="-25000" dirty="0"/>
              <a:t>2</a:t>
            </a:r>
            <a:r>
              <a:rPr lang="tr-TR" dirty="0" smtClean="0">
                <a:sym typeface="Symbol"/>
              </a:rPr>
              <a:t></a:t>
            </a:r>
            <a:r>
              <a:rPr lang="tr-TR" dirty="0">
                <a:sym typeface="Symbol"/>
              </a:rPr>
              <a:t>+</a:t>
            </a:r>
            <a:r>
              <a:rPr lang="tr-TR" dirty="0" smtClean="0"/>
              <a:t>x</a:t>
            </a:r>
            <a:r>
              <a:rPr lang="tr-TR" baseline="-25000" dirty="0"/>
              <a:t>2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75" name="TextBox 74"/>
          <p:cNvSpPr txBox="1"/>
          <p:nvPr/>
        </p:nvSpPr>
        <p:spPr>
          <a:xfrm>
            <a:off x="4211960" y="494116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endParaRPr lang="tr-TR" dirty="0"/>
          </a:p>
        </p:txBody>
      </p:sp>
      <p:sp>
        <p:nvSpPr>
          <p:cNvPr id="77" name="TextBox 76"/>
          <p:cNvSpPr txBox="1"/>
          <p:nvPr/>
        </p:nvSpPr>
        <p:spPr>
          <a:xfrm>
            <a:off x="4884801" y="5291916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endParaRPr lang="tr-TR" dirty="0"/>
          </a:p>
        </p:txBody>
      </p:sp>
      <p:sp>
        <p:nvSpPr>
          <p:cNvPr id="78" name="TextBox 77"/>
          <p:cNvSpPr txBox="1"/>
          <p:nvPr/>
        </p:nvSpPr>
        <p:spPr>
          <a:xfrm>
            <a:off x="5878613" y="529191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/>
              <a:t>2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endParaRPr lang="tr-TR" dirty="0"/>
          </a:p>
        </p:txBody>
      </p:sp>
      <p:sp>
        <p:nvSpPr>
          <p:cNvPr id="79" name="TextBox 78"/>
          <p:cNvSpPr txBox="1"/>
          <p:nvPr/>
        </p:nvSpPr>
        <p:spPr>
          <a:xfrm>
            <a:off x="3516649" y="5661248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+x</a:t>
            </a:r>
            <a:r>
              <a:rPr lang="tr-TR" baseline="-25000" dirty="0" smtClean="0"/>
              <a:t>1</a:t>
            </a:r>
            <a:r>
              <a:rPr lang="tr-TR" dirty="0" smtClean="0"/>
              <a:t>x</a:t>
            </a:r>
            <a:r>
              <a:rPr lang="tr-TR" baseline="-25000" dirty="0" smtClean="0"/>
              <a:t>3</a:t>
            </a:r>
            <a:r>
              <a:rPr lang="tr-TR" dirty="0" smtClean="0">
                <a:sym typeface="Symbol"/>
              </a:rPr>
              <a:t></a:t>
            </a:r>
            <a:r>
              <a:rPr lang="tr-TR" dirty="0" smtClean="0"/>
              <a:t>x</a:t>
            </a:r>
            <a:r>
              <a:rPr lang="tr-TR" baseline="-25000" dirty="0" smtClean="0"/>
              <a:t>4</a:t>
            </a:r>
            <a:r>
              <a:rPr lang="tr-TR" dirty="0" smtClean="0">
                <a:sym typeface="Symbol"/>
              </a:rPr>
              <a:t></a:t>
            </a:r>
            <a:endParaRPr lang="tr-T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45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/>
      <p:bldP spid="11" grpId="0"/>
      <p:bldP spid="15" grpId="0"/>
      <p:bldP spid="20" grpId="0"/>
      <p:bldP spid="24" grpId="0"/>
      <p:bldP spid="28" grpId="0"/>
      <p:bldP spid="32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5" grpId="0"/>
      <p:bldP spid="59" grpId="0"/>
      <p:bldP spid="63" grpId="0"/>
      <p:bldP spid="68" grpId="0"/>
      <p:bldP spid="69" grpId="0"/>
      <p:bldP spid="70" grpId="0"/>
      <p:bldP spid="71" grpId="0"/>
      <p:bldP spid="72" grpId="0"/>
      <p:bldP spid="74" grpId="0"/>
      <p:bldP spid="75" grpId="0"/>
      <p:bldP spid="77" grpId="0"/>
      <p:bldP spid="78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Fonksiyon çarpımlar toplamı veya toplamlar çarpımı biçiminde yazılır.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1. Aşama: </a:t>
            </a:r>
            <a:r>
              <a:rPr lang="tr-TR" dirty="0" smtClean="0"/>
              <a:t>f’nin bütün asal bileşenleri bulunur.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2. </a:t>
            </a:r>
            <a:r>
              <a:rPr lang="tr-TR" dirty="0">
                <a:solidFill>
                  <a:srgbClr val="FF0000"/>
                </a:solidFill>
              </a:rPr>
              <a:t>Aşama: </a:t>
            </a:r>
            <a:r>
              <a:rPr lang="tr-TR" dirty="0" smtClean="0"/>
              <a:t>Asal bileşenlerden bazıları atılarak minimal ifade elde edilir.</a:t>
            </a:r>
            <a:endParaRPr lang="tr-T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Quine-McCluskey</a:t>
            </a:r>
            <a:r>
              <a:rPr lang="tr-TR" sz="3600" dirty="0"/>
              <a:t> Yöntemi İle </a:t>
            </a:r>
            <a:r>
              <a:rPr lang="tr-TR" sz="3600" dirty="0" smtClean="0"/>
              <a:t>Boole Fonksiyonlarının İndirgenmesi</a:t>
            </a:r>
            <a:endParaRPr lang="tr-TR" sz="36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868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19"/>
          </a:xfrm>
        </p:spPr>
        <p:txBody>
          <a:bodyPr>
            <a:normAutofit fontScale="925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Örnek:</a:t>
            </a:r>
            <a:r>
              <a:rPr lang="tr-TR" dirty="0" smtClean="0"/>
              <a:t> </a:t>
            </a:r>
            <a:r>
              <a:rPr lang="tr-TR" dirty="0"/>
              <a:t>f(x</a:t>
            </a:r>
            <a:r>
              <a:rPr lang="tr-TR" baseline="-25000" dirty="0"/>
              <a:t>1</a:t>
            </a:r>
            <a:r>
              <a:rPr lang="tr-TR" dirty="0"/>
              <a:t>,x</a:t>
            </a:r>
            <a:r>
              <a:rPr lang="tr-TR" baseline="-25000" dirty="0"/>
              <a:t>2</a:t>
            </a:r>
            <a:r>
              <a:rPr lang="tr-TR" dirty="0"/>
              <a:t>,x</a:t>
            </a:r>
            <a:r>
              <a:rPr lang="tr-TR" baseline="-25000" dirty="0"/>
              <a:t>3</a:t>
            </a:r>
            <a:r>
              <a:rPr lang="tr-TR" dirty="0"/>
              <a:t>,x</a:t>
            </a:r>
            <a:r>
              <a:rPr lang="tr-TR" baseline="-25000" dirty="0"/>
              <a:t>4</a:t>
            </a:r>
            <a:r>
              <a:rPr lang="tr-TR" dirty="0"/>
              <a:t>)=</a:t>
            </a:r>
            <a:r>
              <a:rPr lang="tr-TR" dirty="0">
                <a:sym typeface="Symbol"/>
              </a:rPr>
              <a:t></a:t>
            </a:r>
            <a:r>
              <a:rPr lang="tr-TR" baseline="-25000" dirty="0">
                <a:sym typeface="Symbol"/>
              </a:rPr>
              <a:t>m</a:t>
            </a:r>
            <a:r>
              <a:rPr lang="tr-TR" dirty="0">
                <a:sym typeface="Symbol"/>
              </a:rPr>
              <a:t>(1,3,5,6,7,8,12,14,15)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Quine-McCluskey</a:t>
            </a:r>
            <a:r>
              <a:rPr lang="tr-TR" sz="3200" dirty="0" smtClean="0"/>
              <a:t> Yöntemi İle Çarpımlar Toplamı İfadenin İndirgenmesi - 1. Aşama : Asal Bileşenlerin Belirlenmesi</a:t>
            </a:r>
            <a:endParaRPr lang="tr-TR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002984" y="2142148"/>
            <a:ext cx="0" cy="248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714952" y="2358172"/>
            <a:ext cx="5737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30976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</a:t>
            </a:r>
            <a:r>
              <a:rPr lang="tr-TR" baseline="-25000" dirty="0" smtClean="0"/>
              <a:t>1 </a:t>
            </a:r>
            <a:r>
              <a:rPr lang="tr-TR" dirty="0" smtClean="0"/>
              <a:t>x</a:t>
            </a:r>
            <a:r>
              <a:rPr lang="tr-TR" baseline="-25000" dirty="0" smtClean="0"/>
              <a:t>2 </a:t>
            </a:r>
            <a:r>
              <a:rPr lang="tr-TR" dirty="0" smtClean="0"/>
              <a:t>x</a:t>
            </a:r>
            <a:r>
              <a:rPr lang="tr-TR" baseline="-25000" dirty="0" smtClean="0"/>
              <a:t>3 </a:t>
            </a:r>
            <a:r>
              <a:rPr lang="tr-TR" dirty="0" smtClean="0"/>
              <a:t>x</a:t>
            </a:r>
            <a:r>
              <a:rPr lang="tr-TR" baseline="-25000" dirty="0" smtClean="0"/>
              <a:t>4 </a:t>
            </a:r>
            <a:endParaRPr lang="tr-TR" dirty="0"/>
          </a:p>
        </p:txBody>
      </p:sp>
      <p:grpSp>
        <p:nvGrpSpPr>
          <p:cNvPr id="49" name="Group 48"/>
          <p:cNvGrpSpPr/>
          <p:nvPr/>
        </p:nvGrpSpPr>
        <p:grpSpPr>
          <a:xfrm>
            <a:off x="1744452" y="2358172"/>
            <a:ext cx="1415851" cy="369332"/>
            <a:chOff x="1744452" y="2358172"/>
            <a:chExt cx="1415851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1949715" y="235817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0  0  0  1</a:t>
              </a:r>
              <a:endParaRPr lang="tr-TR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44452" y="23581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44452" y="2564904"/>
            <a:ext cx="1410660" cy="369332"/>
            <a:chOff x="1744452" y="2564904"/>
            <a:chExt cx="141066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744452" y="25649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8</a:t>
              </a:r>
              <a:endParaRPr lang="tr-TR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44524" y="256490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1  0  0  0</a:t>
              </a:r>
              <a:endParaRPr lang="tr-TR" dirty="0"/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1786960" y="2852936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744452" y="3068960"/>
            <a:ext cx="1410660" cy="369332"/>
            <a:chOff x="1744452" y="3068960"/>
            <a:chExt cx="141066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1744452" y="306896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44524" y="306896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0  1  0  1</a:t>
              </a:r>
              <a:endParaRPr lang="tr-TR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598580" y="3563724"/>
            <a:ext cx="1556532" cy="369332"/>
            <a:chOff x="1598580" y="3563724"/>
            <a:chExt cx="155653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598580" y="356372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12</a:t>
              </a:r>
              <a:endParaRPr lang="tr-T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44524" y="356372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1  1  0  0</a:t>
              </a:r>
              <a:endParaRPr lang="tr-TR" dirty="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1786960" y="386104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1714952" y="3789040"/>
            <a:ext cx="1440160" cy="369332"/>
            <a:chOff x="1714952" y="3789040"/>
            <a:chExt cx="1440160" cy="369332"/>
          </a:xfrm>
        </p:grpSpPr>
        <p:sp>
          <p:nvSpPr>
            <p:cNvPr id="22" name="TextBox 21"/>
            <p:cNvSpPr txBox="1"/>
            <p:nvPr/>
          </p:nvSpPr>
          <p:spPr>
            <a:xfrm>
              <a:off x="1714952" y="378904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44524" y="378904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  <a:r>
                <a:rPr lang="tr-TR" dirty="0" smtClean="0"/>
                <a:t>  </a:t>
              </a:r>
              <a:r>
                <a:rPr lang="tr-TR" dirty="0"/>
                <a:t>1</a:t>
              </a:r>
              <a:r>
                <a:rPr lang="tr-TR" dirty="0" smtClean="0"/>
                <a:t>  1  1</a:t>
              </a:r>
              <a:endParaRPr lang="tr-TR" dirty="0"/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155112" y="2142148"/>
            <a:ext cx="0" cy="248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75192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</a:t>
            </a:r>
            <a:r>
              <a:rPr lang="tr-TR" baseline="-25000" dirty="0" smtClean="0"/>
              <a:t>1 </a:t>
            </a:r>
            <a:r>
              <a:rPr lang="tr-TR" dirty="0" smtClean="0"/>
              <a:t>x</a:t>
            </a:r>
            <a:r>
              <a:rPr lang="tr-TR" baseline="-25000" dirty="0" smtClean="0"/>
              <a:t>2 </a:t>
            </a:r>
            <a:r>
              <a:rPr lang="tr-TR" dirty="0" smtClean="0"/>
              <a:t>x</a:t>
            </a:r>
            <a:r>
              <a:rPr lang="tr-TR" baseline="-25000" dirty="0" smtClean="0"/>
              <a:t>3 </a:t>
            </a:r>
            <a:r>
              <a:rPr lang="tr-TR" dirty="0" smtClean="0"/>
              <a:t>x</a:t>
            </a:r>
            <a:r>
              <a:rPr lang="tr-TR" baseline="-25000" dirty="0" smtClean="0"/>
              <a:t>4 </a:t>
            </a:r>
            <a:endParaRPr lang="tr-TR" dirty="0"/>
          </a:p>
        </p:txBody>
      </p:sp>
      <p:grpSp>
        <p:nvGrpSpPr>
          <p:cNvPr id="89" name="Group 88"/>
          <p:cNvGrpSpPr/>
          <p:nvPr/>
        </p:nvGrpSpPr>
        <p:grpSpPr>
          <a:xfrm>
            <a:off x="3112604" y="2564904"/>
            <a:ext cx="1986724" cy="369332"/>
            <a:chOff x="3112604" y="2564904"/>
            <a:chExt cx="1986724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3112604" y="256490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1,5</a:t>
              </a:r>
              <a:endParaRPr lang="tr-TR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01564" y="256490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-  0  1</a:t>
              </a:r>
              <a:endParaRPr lang="tr-TR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3107160" y="3284984"/>
            <a:ext cx="2004992" cy="369332"/>
            <a:chOff x="3107160" y="3284984"/>
            <a:chExt cx="2004992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3107160" y="3284984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5,7</a:t>
              </a:r>
              <a:endParaRPr lang="tr-TR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564" y="328498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  <a:r>
                <a:rPr lang="tr-TR" dirty="0" smtClean="0"/>
                <a:t>  1  -  1</a:t>
              </a:r>
              <a:endParaRPr lang="tr-TR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475656" y="2358172"/>
            <a:ext cx="311304" cy="864096"/>
            <a:chOff x="1475656" y="2358172"/>
            <a:chExt cx="311304" cy="864096"/>
          </a:xfrm>
        </p:grpSpPr>
        <p:sp>
          <p:nvSpPr>
            <p:cNvPr id="31" name="TextBox 30"/>
            <p:cNvSpPr txBox="1"/>
            <p:nvPr/>
          </p:nvSpPr>
          <p:spPr>
            <a:xfrm>
              <a:off x="1475656" y="23581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75656" y="285293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475656" y="2564904"/>
            <a:ext cx="311304" cy="1377444"/>
            <a:chOff x="1475656" y="2564904"/>
            <a:chExt cx="311304" cy="1377444"/>
          </a:xfrm>
        </p:grpSpPr>
        <p:sp>
          <p:nvSpPr>
            <p:cNvPr id="32" name="TextBox 31"/>
            <p:cNvSpPr txBox="1"/>
            <p:nvPr/>
          </p:nvSpPr>
          <p:spPr>
            <a:xfrm>
              <a:off x="1475656" y="25649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75656" y="357301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109017" y="3059668"/>
            <a:ext cx="1990311" cy="378624"/>
            <a:chOff x="3109017" y="3059668"/>
            <a:chExt cx="1990311" cy="378624"/>
          </a:xfrm>
        </p:grpSpPr>
        <p:sp>
          <p:nvSpPr>
            <p:cNvPr id="37" name="TextBox 36"/>
            <p:cNvSpPr txBox="1"/>
            <p:nvPr/>
          </p:nvSpPr>
          <p:spPr>
            <a:xfrm>
              <a:off x="3109017" y="305966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3,7</a:t>
              </a:r>
              <a:endParaRPr lang="tr-T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901564" y="306896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-  1  1</a:t>
              </a:r>
              <a:endParaRPr lang="tr-TR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102179" y="2780928"/>
            <a:ext cx="1997149" cy="369332"/>
            <a:chOff x="3102179" y="2780928"/>
            <a:chExt cx="1997149" cy="369332"/>
          </a:xfrm>
        </p:grpSpPr>
        <p:sp>
          <p:nvSpPr>
            <p:cNvPr id="39" name="TextBox 38"/>
            <p:cNvSpPr txBox="1"/>
            <p:nvPr/>
          </p:nvSpPr>
          <p:spPr>
            <a:xfrm>
              <a:off x="3102179" y="2780928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8,12</a:t>
              </a:r>
              <a:endParaRPr lang="tr-TR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01564" y="2780928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-  0  0</a:t>
              </a:r>
              <a:endParaRPr lang="tr-TR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475656" y="3068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3155112" y="3068960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083104" y="3933056"/>
            <a:ext cx="2016224" cy="369332"/>
            <a:chOff x="3083104" y="3933056"/>
            <a:chExt cx="2016224" cy="369332"/>
          </a:xfrm>
        </p:grpSpPr>
        <p:sp>
          <p:nvSpPr>
            <p:cNvPr id="44" name="TextBox 43"/>
            <p:cNvSpPr txBox="1"/>
            <p:nvPr/>
          </p:nvSpPr>
          <p:spPr>
            <a:xfrm>
              <a:off x="3083104" y="3933056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12,14</a:t>
              </a:r>
              <a:endParaRPr lang="tr-TR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01564" y="393305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1  -  0</a:t>
              </a:r>
              <a:endParaRPr lang="tr-TR" dirty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475656" y="38517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2572" y="27736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  <a:sym typeface="Symbol"/>
              </a:rPr>
              <a:t>A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772573" y="3942348"/>
            <a:ext cx="22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  <a:sym typeface="Symbol"/>
              </a:rPr>
              <a:t>B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52320" y="232665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  <a:sym typeface="Symbol"/>
              </a:rPr>
              <a:t>C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65144" y="291565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rgbClr val="00B050"/>
                </a:solidFill>
                <a:sym typeface="Symbol"/>
              </a:rPr>
              <a:t>D</a:t>
            </a:r>
            <a:endParaRPr lang="tr-TR" b="1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7916" y="4941168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Asal Bileşenlerin Toplamı:</a:t>
            </a:r>
          </a:p>
          <a:p>
            <a:endParaRPr lang="tr-TR" sz="1600" dirty="0" smtClean="0"/>
          </a:p>
          <a:p>
            <a:r>
              <a:rPr lang="tr-TR" sz="1600" dirty="0" smtClean="0"/>
              <a:t>f(x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3</a:t>
            </a:r>
            <a:r>
              <a:rPr lang="tr-TR" sz="1600" dirty="0" smtClean="0"/>
              <a:t>,x</a:t>
            </a:r>
            <a:r>
              <a:rPr lang="tr-TR" sz="1600" baseline="-25000" dirty="0" smtClean="0"/>
              <a:t>4</a:t>
            </a:r>
            <a:r>
              <a:rPr lang="tr-TR" sz="1600" dirty="0" smtClean="0"/>
              <a:t>)=x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+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 smtClean="0">
                <a:sym typeface="Symbol"/>
              </a:rPr>
              <a:t>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4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2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3</a:t>
            </a:r>
            <a:endParaRPr lang="tr-TR" sz="16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744452" y="2843644"/>
            <a:ext cx="1410660" cy="369332"/>
            <a:chOff x="1744452" y="2843644"/>
            <a:chExt cx="1410660" cy="369332"/>
          </a:xfrm>
        </p:grpSpPr>
        <p:sp>
          <p:nvSpPr>
            <p:cNvPr id="119" name="TextBox 118"/>
            <p:cNvSpPr txBox="1"/>
            <p:nvPr/>
          </p:nvSpPr>
          <p:spPr>
            <a:xfrm>
              <a:off x="1744452" y="284364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3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944524" y="284364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0  0  </a:t>
              </a:r>
              <a:r>
                <a:rPr lang="tr-TR" dirty="0"/>
                <a:t>1</a:t>
              </a:r>
              <a:r>
                <a:rPr lang="tr-TR" dirty="0" smtClean="0"/>
                <a:t>  1</a:t>
              </a:r>
              <a:endParaRPr lang="tr-TR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744452" y="3284984"/>
            <a:ext cx="1410660" cy="369332"/>
            <a:chOff x="1744452" y="3284984"/>
            <a:chExt cx="1410660" cy="369332"/>
          </a:xfrm>
        </p:grpSpPr>
        <p:sp>
          <p:nvSpPr>
            <p:cNvPr id="121" name="TextBox 120"/>
            <p:cNvSpPr txBox="1"/>
            <p:nvPr/>
          </p:nvSpPr>
          <p:spPr>
            <a:xfrm>
              <a:off x="1744452" y="328498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944524" y="3284984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0  1  1  </a:t>
              </a:r>
              <a:r>
                <a:rPr lang="tr-TR" dirty="0"/>
                <a:t>0</a:t>
              </a:r>
            </a:p>
          </p:txBody>
        </p:sp>
      </p:grpSp>
      <p:cxnSp>
        <p:nvCxnSpPr>
          <p:cNvPr id="140" name="Straight Connector 139"/>
          <p:cNvCxnSpPr/>
          <p:nvPr/>
        </p:nvCxnSpPr>
        <p:spPr>
          <a:xfrm>
            <a:off x="1786960" y="436510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1598580" y="4067780"/>
            <a:ext cx="1556532" cy="369332"/>
            <a:chOff x="1598580" y="4067780"/>
            <a:chExt cx="1556532" cy="369332"/>
          </a:xfrm>
        </p:grpSpPr>
        <p:sp>
          <p:nvSpPr>
            <p:cNvPr id="25" name="TextBox 24"/>
            <p:cNvSpPr txBox="1"/>
            <p:nvPr/>
          </p:nvSpPr>
          <p:spPr>
            <a:xfrm>
              <a:off x="1944524" y="40677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1  1  1  0</a:t>
              </a:r>
              <a:endParaRPr lang="tr-T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98580" y="406778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14</a:t>
              </a:r>
              <a:endParaRPr lang="tr-TR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598580" y="4355812"/>
            <a:ext cx="1556532" cy="369332"/>
            <a:chOff x="1598580" y="4355812"/>
            <a:chExt cx="1556532" cy="369332"/>
          </a:xfrm>
        </p:grpSpPr>
        <p:sp>
          <p:nvSpPr>
            <p:cNvPr id="141" name="TextBox 140"/>
            <p:cNvSpPr txBox="1"/>
            <p:nvPr/>
          </p:nvSpPr>
          <p:spPr>
            <a:xfrm>
              <a:off x="1598580" y="435581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</a:t>
              </a:r>
              <a:endParaRPr lang="tr-TR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944524" y="4355812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1  1  1  1</a:t>
              </a:r>
              <a:endParaRPr lang="tr-TR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109017" y="2348880"/>
            <a:ext cx="2003135" cy="369332"/>
            <a:chOff x="3109017" y="2348880"/>
            <a:chExt cx="2003135" cy="369332"/>
          </a:xfrm>
        </p:grpSpPr>
        <p:sp>
          <p:nvSpPr>
            <p:cNvPr id="143" name="TextBox 142"/>
            <p:cNvSpPr txBox="1"/>
            <p:nvPr/>
          </p:nvSpPr>
          <p:spPr>
            <a:xfrm>
              <a:off x="3109017" y="2348880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1,3</a:t>
              </a:r>
              <a:endParaRPr lang="tr-TR" dirty="0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01564" y="2348880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0  -  1</a:t>
              </a:r>
              <a:endParaRPr lang="tr-TR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109017" y="3491716"/>
            <a:ext cx="1974055" cy="369332"/>
            <a:chOff x="3109017" y="3501008"/>
            <a:chExt cx="1974055" cy="369332"/>
          </a:xfrm>
        </p:grpSpPr>
        <p:sp>
          <p:nvSpPr>
            <p:cNvPr id="145" name="TextBox 144"/>
            <p:cNvSpPr txBox="1"/>
            <p:nvPr/>
          </p:nvSpPr>
          <p:spPr>
            <a:xfrm>
              <a:off x="3109017" y="3501008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</a:t>
              </a:r>
              <a:r>
                <a:rPr lang="tr-TR" dirty="0" smtClean="0"/>
                <a:t>,7</a:t>
              </a:r>
              <a:endParaRPr lang="tr-TR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888740" y="3501008"/>
              <a:ext cx="1194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0</a:t>
              </a:r>
              <a:r>
                <a:rPr lang="tr-TR" dirty="0" smtClean="0"/>
                <a:t>  1  </a:t>
              </a:r>
              <a:r>
                <a:rPr lang="tr-TR" dirty="0"/>
                <a:t>1</a:t>
              </a:r>
              <a:r>
                <a:rPr lang="tr-TR" dirty="0" smtClean="0"/>
                <a:t>  -</a:t>
              </a:r>
              <a:endParaRPr lang="tr-TR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109017" y="3707740"/>
            <a:ext cx="1977487" cy="378624"/>
            <a:chOff x="3109017" y="3707740"/>
            <a:chExt cx="1977487" cy="378624"/>
          </a:xfrm>
        </p:grpSpPr>
        <p:sp>
          <p:nvSpPr>
            <p:cNvPr id="147" name="TextBox 146"/>
            <p:cNvSpPr txBox="1"/>
            <p:nvPr/>
          </p:nvSpPr>
          <p:spPr>
            <a:xfrm>
              <a:off x="3109017" y="370774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6,14</a:t>
              </a:r>
              <a:endParaRPr lang="tr-TR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888740" y="3717032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-  1  1  0</a:t>
              </a:r>
              <a:endParaRPr lang="tr-TR" dirty="0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3155112" y="4221088"/>
            <a:ext cx="1944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083104" y="4211796"/>
            <a:ext cx="2016224" cy="369332"/>
            <a:chOff x="3083104" y="4211796"/>
            <a:chExt cx="2016224" cy="369332"/>
          </a:xfrm>
        </p:grpSpPr>
        <p:sp>
          <p:nvSpPr>
            <p:cNvPr id="150" name="TextBox 149"/>
            <p:cNvSpPr txBox="1"/>
            <p:nvPr/>
          </p:nvSpPr>
          <p:spPr>
            <a:xfrm>
              <a:off x="3083104" y="4211796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7,15</a:t>
              </a:r>
              <a:endParaRPr lang="tr-TR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1564" y="421179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-</a:t>
              </a:r>
              <a:r>
                <a:rPr lang="tr-TR" dirty="0" smtClean="0"/>
                <a:t>  1  1  1</a:t>
              </a:r>
              <a:endParaRPr lang="tr-TR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83104" y="4427820"/>
            <a:ext cx="2016224" cy="378624"/>
            <a:chOff x="3083104" y="4427820"/>
            <a:chExt cx="2016224" cy="378624"/>
          </a:xfrm>
        </p:grpSpPr>
        <p:sp>
          <p:nvSpPr>
            <p:cNvPr id="152" name="TextBox 151"/>
            <p:cNvSpPr txBox="1"/>
            <p:nvPr/>
          </p:nvSpPr>
          <p:spPr>
            <a:xfrm>
              <a:off x="3083104" y="4427820"/>
              <a:ext cx="841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14,15</a:t>
              </a:r>
              <a:endParaRPr lang="tr-TR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901564" y="4437112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  1  1  -</a:t>
              </a:r>
              <a:endParaRPr lang="tr-TR" dirty="0"/>
            </a:p>
          </p:txBody>
        </p:sp>
      </p:grpSp>
      <p:cxnSp>
        <p:nvCxnSpPr>
          <p:cNvPr id="154" name="Straight Connector 153"/>
          <p:cNvCxnSpPr/>
          <p:nvPr/>
        </p:nvCxnSpPr>
        <p:spPr>
          <a:xfrm>
            <a:off x="5099328" y="2132856"/>
            <a:ext cx="0" cy="248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3923928" y="2132856"/>
            <a:ext cx="0" cy="248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5053233" y="2348880"/>
            <a:ext cx="2399087" cy="369332"/>
            <a:chOff x="5053233" y="2348880"/>
            <a:chExt cx="2399087" cy="369332"/>
          </a:xfrm>
        </p:grpSpPr>
        <p:sp>
          <p:nvSpPr>
            <p:cNvPr id="156" name="TextBox 155"/>
            <p:cNvSpPr txBox="1"/>
            <p:nvPr/>
          </p:nvSpPr>
          <p:spPr>
            <a:xfrm>
              <a:off x="5053233" y="2348880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1,3,5,7</a:t>
              </a:r>
              <a:endParaRPr lang="tr-TR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6267380" y="234888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</a:t>
              </a:r>
              <a:r>
                <a:rPr lang="tr-TR" dirty="0"/>
                <a:t>-</a:t>
              </a:r>
              <a:r>
                <a:rPr lang="tr-TR" dirty="0" smtClean="0"/>
                <a:t>  -  1</a:t>
              </a:r>
              <a:endParaRPr lang="tr-TR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078881" y="2627620"/>
            <a:ext cx="2373439" cy="369332"/>
            <a:chOff x="5078881" y="2627620"/>
            <a:chExt cx="2373439" cy="369332"/>
          </a:xfrm>
        </p:grpSpPr>
        <p:sp>
          <p:nvSpPr>
            <p:cNvPr id="158" name="TextBox 157"/>
            <p:cNvSpPr txBox="1"/>
            <p:nvPr/>
          </p:nvSpPr>
          <p:spPr>
            <a:xfrm>
              <a:off x="5078881" y="2627620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1,5,3,7</a:t>
              </a:r>
              <a:endParaRPr lang="tr-TR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6267380" y="262762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0  </a:t>
              </a:r>
              <a:r>
                <a:rPr lang="tr-TR" dirty="0"/>
                <a:t>-</a:t>
              </a:r>
              <a:r>
                <a:rPr lang="tr-TR" dirty="0" smtClean="0"/>
                <a:t>  -  1</a:t>
              </a:r>
              <a:endParaRPr lang="tr-TR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078881" y="2915652"/>
            <a:ext cx="2386263" cy="369332"/>
            <a:chOff x="5078881" y="2915652"/>
            <a:chExt cx="2386263" cy="369332"/>
          </a:xfrm>
        </p:grpSpPr>
        <p:sp>
          <p:nvSpPr>
            <p:cNvPr id="160" name="TextBox 159"/>
            <p:cNvSpPr txBox="1"/>
            <p:nvPr/>
          </p:nvSpPr>
          <p:spPr>
            <a:xfrm>
              <a:off x="5078881" y="2915652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6,7,14,15</a:t>
              </a:r>
              <a:endParaRPr lang="tr-TR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6267380" y="2915652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-</a:t>
              </a:r>
              <a:r>
                <a:rPr lang="tr-TR" dirty="0" smtClean="0"/>
                <a:t>  1  1  -</a:t>
              </a:r>
              <a:endParaRPr lang="tr-TR" dirty="0"/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5076056" y="3203684"/>
            <a:ext cx="2386263" cy="369332"/>
            <a:chOff x="5076056" y="3203684"/>
            <a:chExt cx="2386263" cy="369332"/>
          </a:xfrm>
        </p:grpSpPr>
        <p:sp>
          <p:nvSpPr>
            <p:cNvPr id="162" name="TextBox 161"/>
            <p:cNvSpPr txBox="1"/>
            <p:nvPr/>
          </p:nvSpPr>
          <p:spPr>
            <a:xfrm>
              <a:off x="5076056" y="3203684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6,14,7,15</a:t>
              </a:r>
              <a:endParaRPr lang="tr-TR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264555" y="320368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-</a:t>
              </a:r>
              <a:r>
                <a:rPr lang="tr-TR" dirty="0" smtClean="0"/>
                <a:t>  1  1  -</a:t>
              </a:r>
              <a:endParaRPr lang="tr-TR" dirty="0"/>
            </a:p>
          </p:txBody>
        </p:sp>
      </p:grpSp>
      <p:cxnSp>
        <p:nvCxnSpPr>
          <p:cNvPr id="164" name="Straight Connector 163"/>
          <p:cNvCxnSpPr/>
          <p:nvPr/>
        </p:nvCxnSpPr>
        <p:spPr>
          <a:xfrm>
            <a:off x="6300192" y="2132856"/>
            <a:ext cx="0" cy="248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7452320" y="2132856"/>
            <a:ext cx="0" cy="2483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228184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x</a:t>
            </a:r>
            <a:r>
              <a:rPr lang="tr-TR" baseline="-25000" dirty="0" smtClean="0"/>
              <a:t>1 </a:t>
            </a:r>
            <a:r>
              <a:rPr lang="tr-TR" dirty="0" smtClean="0"/>
              <a:t>x</a:t>
            </a:r>
            <a:r>
              <a:rPr lang="tr-TR" baseline="-25000" dirty="0" smtClean="0"/>
              <a:t>2 </a:t>
            </a:r>
            <a:r>
              <a:rPr lang="tr-TR" dirty="0" smtClean="0"/>
              <a:t>x</a:t>
            </a:r>
            <a:r>
              <a:rPr lang="tr-TR" baseline="-25000" dirty="0" smtClean="0"/>
              <a:t>3 </a:t>
            </a:r>
            <a:r>
              <a:rPr lang="tr-TR" dirty="0" smtClean="0"/>
              <a:t>x</a:t>
            </a:r>
            <a:r>
              <a:rPr lang="tr-TR" baseline="-25000" dirty="0" smtClean="0"/>
              <a:t>4 </a:t>
            </a:r>
            <a:endParaRPr lang="tr-TR" dirty="0"/>
          </a:p>
        </p:txBody>
      </p:sp>
      <p:sp>
        <p:nvSpPr>
          <p:cNvPr id="167" name="TextBox 166"/>
          <p:cNvSpPr txBox="1"/>
          <p:nvPr/>
        </p:nvSpPr>
        <p:spPr>
          <a:xfrm>
            <a:off x="1475656" y="32849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475656" y="40770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475656" y="43651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</a:t>
            </a:r>
            <a:endParaRPr lang="tr-TR" dirty="0">
              <a:solidFill>
                <a:srgbClr val="FF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3684632" y="2348880"/>
            <a:ext cx="311304" cy="1305436"/>
            <a:chOff x="3684632" y="2348880"/>
            <a:chExt cx="311304" cy="1305436"/>
          </a:xfrm>
        </p:grpSpPr>
        <p:sp>
          <p:nvSpPr>
            <p:cNvPr id="170" name="TextBox 169"/>
            <p:cNvSpPr txBox="1"/>
            <p:nvPr/>
          </p:nvSpPr>
          <p:spPr>
            <a:xfrm>
              <a:off x="3684632" y="234888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684632" y="328498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3684632" y="2564904"/>
            <a:ext cx="311304" cy="864096"/>
            <a:chOff x="3684632" y="2564904"/>
            <a:chExt cx="311304" cy="864096"/>
          </a:xfrm>
        </p:grpSpPr>
        <p:sp>
          <p:nvSpPr>
            <p:cNvPr id="172" name="TextBox 171"/>
            <p:cNvSpPr txBox="1"/>
            <p:nvPr/>
          </p:nvSpPr>
          <p:spPr>
            <a:xfrm>
              <a:off x="3684632" y="256490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684632" y="30596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3684632" y="3501008"/>
            <a:ext cx="311304" cy="1296144"/>
            <a:chOff x="3684632" y="3501008"/>
            <a:chExt cx="311304" cy="1296144"/>
          </a:xfrm>
        </p:grpSpPr>
        <p:sp>
          <p:nvSpPr>
            <p:cNvPr id="174" name="TextBox 173"/>
            <p:cNvSpPr txBox="1"/>
            <p:nvPr/>
          </p:nvSpPr>
          <p:spPr>
            <a:xfrm>
              <a:off x="3684632" y="350100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684632" y="442782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3684632" y="3717032"/>
            <a:ext cx="311304" cy="864096"/>
            <a:chOff x="3684632" y="3717032"/>
            <a:chExt cx="311304" cy="864096"/>
          </a:xfrm>
        </p:grpSpPr>
        <p:sp>
          <p:nvSpPr>
            <p:cNvPr id="176" name="TextBox 175"/>
            <p:cNvSpPr txBox="1"/>
            <p:nvPr/>
          </p:nvSpPr>
          <p:spPr>
            <a:xfrm>
              <a:off x="3684632" y="371703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684632" y="421179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FF0000"/>
                  </a:solidFill>
                  <a:sym typeface="Symbol"/>
                </a:rPr>
                <a:t></a:t>
              </a:r>
              <a:endParaRPr lang="tr-TR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1637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  <p:bldP spid="27" grpId="0"/>
      <p:bldP spid="41" grpId="0"/>
      <p:bldP spid="46" grpId="0"/>
      <p:bldP spid="58" grpId="0"/>
      <p:bldP spid="59" grpId="0"/>
      <p:bldP spid="60" grpId="0"/>
      <p:bldP spid="61" grpId="0"/>
      <p:bldP spid="65" grpId="0"/>
      <p:bldP spid="166" grpId="0"/>
      <p:bldP spid="167" grpId="0"/>
      <p:bldP spid="168" grpId="0"/>
      <p:bldP spid="1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Quine-McCluskey</a:t>
            </a:r>
            <a:r>
              <a:rPr lang="tr-TR" sz="3200" dirty="0" smtClean="0"/>
              <a:t> Yöntemi İle Çarpımlar Toplamı İfadenin İndirgenmesi - 2. Aşama: Minimal İfadenin Bulunması</a:t>
            </a:r>
            <a:endParaRPr lang="tr-TR" sz="3200" dirty="0"/>
          </a:p>
        </p:txBody>
      </p:sp>
      <p:sp>
        <p:nvSpPr>
          <p:cNvPr id="117" name="Oval 116"/>
          <p:cNvSpPr/>
          <p:nvPr/>
        </p:nvSpPr>
        <p:spPr>
          <a:xfrm>
            <a:off x="5024500" y="3450498"/>
            <a:ext cx="288032" cy="288032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TextBox 117"/>
          <p:cNvSpPr txBox="1"/>
          <p:nvPr/>
        </p:nvSpPr>
        <p:spPr>
          <a:xfrm>
            <a:off x="7729877" y="379118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TAB</a:t>
            </a:r>
            <a:endParaRPr lang="tr-TR" dirty="0">
              <a:solidFill>
                <a:srgbClr val="FF0000"/>
              </a:solidFill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>
            <a:off x="4693728" y="3594514"/>
            <a:ext cx="2974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148064" y="2513010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6435030" y="2863758"/>
            <a:ext cx="288032" cy="288032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TextBox 126"/>
          <p:cNvSpPr txBox="1"/>
          <p:nvPr/>
        </p:nvSpPr>
        <p:spPr>
          <a:xfrm>
            <a:off x="7758583" y="28058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TAB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740352" y="342446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  <a:sym typeface="Symbol"/>
              </a:rPr>
              <a:t>TAB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5868030" y="3723149"/>
            <a:ext cx="288032" cy="288032"/>
          </a:xfrm>
          <a:prstGeom prst="ellipse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TextBox 138"/>
          <p:cNvSpPr txBox="1"/>
          <p:nvPr/>
        </p:nvSpPr>
        <p:spPr>
          <a:xfrm>
            <a:off x="565327" y="4614227"/>
            <a:ext cx="3581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Minimal ifade: </a:t>
            </a:r>
          </a:p>
          <a:p>
            <a:endParaRPr lang="tr-TR" sz="1600" dirty="0" smtClean="0"/>
          </a:p>
          <a:p>
            <a:r>
              <a:rPr lang="tr-TR" sz="1600" dirty="0"/>
              <a:t>f(x</a:t>
            </a:r>
            <a:r>
              <a:rPr lang="tr-TR" sz="1600" baseline="-25000" dirty="0"/>
              <a:t>1</a:t>
            </a:r>
            <a:r>
              <a:rPr lang="tr-TR" sz="1600" dirty="0"/>
              <a:t>,x</a:t>
            </a:r>
            <a:r>
              <a:rPr lang="tr-TR" sz="1600" baseline="-25000" dirty="0"/>
              <a:t>2</a:t>
            </a:r>
            <a:r>
              <a:rPr lang="tr-TR" sz="1600" dirty="0"/>
              <a:t>,x</a:t>
            </a:r>
            <a:r>
              <a:rPr lang="tr-TR" sz="1600" baseline="-25000" dirty="0"/>
              <a:t>3</a:t>
            </a:r>
            <a:r>
              <a:rPr lang="tr-TR" sz="1600" dirty="0"/>
              <a:t>,x</a:t>
            </a:r>
            <a:r>
              <a:rPr lang="tr-TR" sz="1600" baseline="-25000" dirty="0"/>
              <a:t>4</a:t>
            </a:r>
            <a:r>
              <a:rPr lang="tr-TR" sz="1600" dirty="0"/>
              <a:t>)=x</a:t>
            </a:r>
            <a:r>
              <a:rPr lang="tr-TR" sz="1600" baseline="-25000" dirty="0"/>
              <a:t>1</a:t>
            </a:r>
            <a:r>
              <a:rPr lang="tr-TR" sz="1600" dirty="0"/>
              <a:t>x</a:t>
            </a:r>
            <a:r>
              <a:rPr lang="tr-TR" sz="1600" baseline="-25000" dirty="0"/>
              <a:t>3</a:t>
            </a:r>
            <a:r>
              <a:rPr lang="tr-TR" sz="1600" dirty="0">
                <a:sym typeface="Symbol"/>
              </a:rPr>
              <a:t></a:t>
            </a:r>
            <a:r>
              <a:rPr lang="tr-TR" sz="1600" dirty="0"/>
              <a:t>x</a:t>
            </a:r>
            <a:r>
              <a:rPr lang="tr-TR" sz="1600" baseline="-25000" dirty="0"/>
              <a:t>4</a:t>
            </a:r>
            <a:r>
              <a:rPr lang="tr-TR" sz="1600" dirty="0">
                <a:sym typeface="Symbol"/>
              </a:rPr>
              <a:t>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>
                <a:sym typeface="Symbol"/>
              </a:rPr>
              <a:t></a:t>
            </a:r>
            <a:r>
              <a:rPr lang="tr-TR" sz="1600" dirty="0"/>
              <a:t>x</a:t>
            </a:r>
            <a:r>
              <a:rPr lang="tr-TR" sz="1600" baseline="-25000" dirty="0"/>
              <a:t>4</a:t>
            </a:r>
            <a:r>
              <a:rPr lang="tr-TR" sz="1600" dirty="0">
                <a:sym typeface="Symbol"/>
              </a:rPr>
              <a:t>+</a:t>
            </a:r>
            <a:r>
              <a:rPr lang="tr-TR" sz="1600" dirty="0"/>
              <a:t>x</a:t>
            </a:r>
            <a:r>
              <a:rPr lang="tr-TR" sz="1600" baseline="-25000" dirty="0"/>
              <a:t>2</a:t>
            </a:r>
            <a:r>
              <a:rPr lang="tr-TR" sz="1600" dirty="0"/>
              <a:t>x</a:t>
            </a:r>
            <a:r>
              <a:rPr lang="tr-TR" sz="1600" baseline="-25000" dirty="0"/>
              <a:t>3</a:t>
            </a:r>
            <a:endParaRPr lang="tr-T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660719"/>
            <a:ext cx="2204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	8,12</a:t>
            </a:r>
          </a:p>
          <a:p>
            <a:r>
              <a:rPr lang="tr-TR" dirty="0" smtClean="0"/>
              <a:t>B	12,14</a:t>
            </a:r>
          </a:p>
          <a:p>
            <a:r>
              <a:rPr lang="tr-TR" dirty="0" smtClean="0"/>
              <a:t>C	1,3,5,7</a:t>
            </a:r>
          </a:p>
          <a:p>
            <a:r>
              <a:rPr lang="tr-TR" dirty="0" smtClean="0"/>
              <a:t>D	6,7,14,15</a:t>
            </a:r>
            <a:endParaRPr lang="tr-TR" dirty="0"/>
          </a:p>
        </p:txBody>
      </p:sp>
      <p:grpSp>
        <p:nvGrpSpPr>
          <p:cNvPr id="53" name="Group 52"/>
          <p:cNvGrpSpPr/>
          <p:nvPr/>
        </p:nvGrpSpPr>
        <p:grpSpPr>
          <a:xfrm>
            <a:off x="4644008" y="2585018"/>
            <a:ext cx="3024336" cy="1512168"/>
            <a:chOff x="4644008" y="1916832"/>
            <a:chExt cx="3024336" cy="1512168"/>
          </a:xfrm>
        </p:grpSpPr>
        <p:sp>
          <p:nvSpPr>
            <p:cNvPr id="57" name="TextBox 56"/>
            <p:cNvSpPr txBox="1"/>
            <p:nvPr/>
          </p:nvSpPr>
          <p:spPr>
            <a:xfrm>
              <a:off x="4961540" y="191683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292080" y="191683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80112" y="191683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5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825636" y="191683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6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13668" y="191683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/>
                <a:t>7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01700" y="191683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8</a:t>
              </a:r>
              <a:endParaRPr lang="tr-TR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615868" y="19168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12</a:t>
              </a:r>
              <a:endParaRPr lang="tr-TR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644008" y="220486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A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644008" y="249289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B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008" y="2771636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C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44008" y="305966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olidFill>
                    <a:srgbClr val="00B050"/>
                  </a:solidFill>
                  <a:sym typeface="Symbol"/>
                </a:rPr>
                <a:t>D</a:t>
              </a:r>
              <a:endParaRPr lang="tr-TR" dirty="0">
                <a:solidFill>
                  <a:srgbClr val="00B050"/>
                </a:solidFill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4716016" y="2204864"/>
              <a:ext cx="2880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716016" y="2492896"/>
              <a:ext cx="2880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4716016" y="2780928"/>
              <a:ext cx="2880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716016" y="3068960"/>
              <a:ext cx="2880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716016" y="3356992"/>
              <a:ext cx="2880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004048" y="1993486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7020272" y="24836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401700" y="219557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69124" y="275641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51176" y="2771636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80112" y="275919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04048" y="278092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840188" y="302387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91336" y="24836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691336" y="219557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156062" y="3023875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903900" y="19168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14</a:t>
              </a:r>
              <a:endParaRPr lang="tr-TR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191932" y="19168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/>
                <a:t>15</a:t>
              </a:r>
              <a:endParaRPr lang="tr-TR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5292080" y="2002778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5580112" y="2002778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5868144" y="1974937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169124" y="1974937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44208" y="2002778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6732240" y="2025055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020272" y="1974937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7308304" y="1972876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596108" y="1979548"/>
              <a:ext cx="0" cy="136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7003232" y="3052450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7267400" y="305966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smtClean="0">
                  <a:sym typeface="Symbol"/>
                </a:rPr>
                <a:t>X</a:t>
              </a:r>
              <a:endParaRPr lang="tr-TR" dirty="0"/>
            </a:p>
          </p:txBody>
        </p:sp>
      </p:grpSp>
      <p:cxnSp>
        <p:nvCxnSpPr>
          <p:cNvPr id="197" name="Straight Connector 196"/>
          <p:cNvCxnSpPr/>
          <p:nvPr/>
        </p:nvCxnSpPr>
        <p:spPr>
          <a:xfrm>
            <a:off x="5457350" y="2501977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744580" y="2492685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6283502" y="2513010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4716016" y="3881162"/>
            <a:ext cx="2974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6004656" y="2513010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7167700" y="2533546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7431868" y="2513010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4704964" y="3007774"/>
            <a:ext cx="29746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566970" y="2492685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876256" y="2513010"/>
            <a:ext cx="0" cy="1687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991152" y="1680694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>
                <a:solidFill>
                  <a:srgbClr val="00B0F0"/>
                </a:solidFill>
              </a:rPr>
              <a:t>Tablo Yöntemi</a:t>
            </a:r>
            <a:endParaRPr lang="tr-TR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01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  <p:bldP spid="126" grpId="0" animBg="1"/>
      <p:bldP spid="127" grpId="0"/>
      <p:bldP spid="132" grpId="0"/>
      <p:bldP spid="135" grpId="0" animBg="1"/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Quine-McCluskey</a:t>
            </a:r>
            <a:r>
              <a:rPr lang="tr-TR" sz="3200" dirty="0" smtClean="0"/>
              <a:t> Yöntemi İle Çarpımlar Toplamı İfadenin İndirgenmesi - 2. Aşama: Minimal İfadenin Bulunması</a:t>
            </a:r>
            <a:endParaRPr lang="tr-TR" sz="3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65327" y="4614227"/>
            <a:ext cx="3581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Minimal ifade: </a:t>
            </a:r>
          </a:p>
          <a:p>
            <a:endParaRPr lang="tr-TR" sz="1600" dirty="0" smtClean="0"/>
          </a:p>
          <a:p>
            <a:r>
              <a:rPr lang="tr-TR" sz="1600" dirty="0"/>
              <a:t>f(x</a:t>
            </a:r>
            <a:r>
              <a:rPr lang="tr-TR" sz="1600" baseline="-25000" dirty="0"/>
              <a:t>1</a:t>
            </a:r>
            <a:r>
              <a:rPr lang="tr-TR" sz="1600" dirty="0"/>
              <a:t>,x</a:t>
            </a:r>
            <a:r>
              <a:rPr lang="tr-TR" sz="1600" baseline="-25000" dirty="0"/>
              <a:t>2</a:t>
            </a:r>
            <a:r>
              <a:rPr lang="tr-TR" sz="1600" dirty="0"/>
              <a:t>,x</a:t>
            </a:r>
            <a:r>
              <a:rPr lang="tr-TR" sz="1600" baseline="-25000" dirty="0"/>
              <a:t>3</a:t>
            </a:r>
            <a:r>
              <a:rPr lang="tr-TR" sz="1600" dirty="0"/>
              <a:t>,x</a:t>
            </a:r>
            <a:r>
              <a:rPr lang="tr-TR" sz="1600" baseline="-25000" dirty="0"/>
              <a:t>4</a:t>
            </a:r>
            <a:r>
              <a:rPr lang="tr-TR" sz="1600" dirty="0"/>
              <a:t>)=x</a:t>
            </a:r>
            <a:r>
              <a:rPr lang="tr-TR" sz="1600" baseline="-25000" dirty="0"/>
              <a:t>1</a:t>
            </a:r>
            <a:r>
              <a:rPr lang="tr-TR" sz="1600" dirty="0"/>
              <a:t>x</a:t>
            </a:r>
            <a:r>
              <a:rPr lang="tr-TR" sz="1600" baseline="-25000" dirty="0"/>
              <a:t>3</a:t>
            </a:r>
            <a:r>
              <a:rPr lang="tr-TR" sz="1600" dirty="0">
                <a:sym typeface="Symbol"/>
              </a:rPr>
              <a:t></a:t>
            </a:r>
            <a:r>
              <a:rPr lang="tr-TR" sz="1600" dirty="0"/>
              <a:t>x</a:t>
            </a:r>
            <a:r>
              <a:rPr lang="tr-TR" sz="1600" baseline="-25000" dirty="0"/>
              <a:t>4</a:t>
            </a:r>
            <a:r>
              <a:rPr lang="tr-TR" sz="1600" dirty="0">
                <a:sym typeface="Symbol"/>
              </a:rPr>
              <a:t></a:t>
            </a:r>
            <a:r>
              <a:rPr lang="tr-TR" sz="1600" dirty="0" smtClean="0">
                <a:sym typeface="Symbol"/>
              </a:rPr>
              <a:t>+</a:t>
            </a:r>
            <a:r>
              <a:rPr lang="tr-TR" sz="1600" dirty="0" smtClean="0"/>
              <a:t>x</a:t>
            </a:r>
            <a:r>
              <a:rPr lang="tr-TR" sz="1600" baseline="-25000" dirty="0" smtClean="0"/>
              <a:t>1</a:t>
            </a:r>
            <a:r>
              <a:rPr lang="tr-TR" sz="1600" dirty="0">
                <a:sym typeface="Symbol"/>
              </a:rPr>
              <a:t></a:t>
            </a:r>
            <a:r>
              <a:rPr lang="tr-TR" sz="1600" dirty="0"/>
              <a:t>x</a:t>
            </a:r>
            <a:r>
              <a:rPr lang="tr-TR" sz="1600" baseline="-25000" dirty="0"/>
              <a:t>4</a:t>
            </a:r>
            <a:r>
              <a:rPr lang="tr-TR" sz="1600" dirty="0">
                <a:sym typeface="Symbol"/>
              </a:rPr>
              <a:t>+</a:t>
            </a:r>
            <a:r>
              <a:rPr lang="tr-TR" sz="1600" dirty="0"/>
              <a:t>x</a:t>
            </a:r>
            <a:r>
              <a:rPr lang="tr-TR" sz="1600" baseline="-25000" dirty="0"/>
              <a:t>2</a:t>
            </a:r>
            <a:r>
              <a:rPr lang="tr-TR" sz="1600" dirty="0"/>
              <a:t>x</a:t>
            </a:r>
            <a:r>
              <a:rPr lang="tr-TR" sz="1600" baseline="-25000" dirty="0"/>
              <a:t>3</a:t>
            </a:r>
            <a:endParaRPr lang="tr-T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660719"/>
            <a:ext cx="22044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	8,12</a:t>
            </a:r>
          </a:p>
          <a:p>
            <a:r>
              <a:rPr lang="tr-TR" dirty="0" smtClean="0"/>
              <a:t>B	12,14</a:t>
            </a:r>
          </a:p>
          <a:p>
            <a:r>
              <a:rPr lang="tr-TR" dirty="0" smtClean="0"/>
              <a:t>C	1,3,5,7</a:t>
            </a:r>
          </a:p>
          <a:p>
            <a:r>
              <a:rPr lang="tr-TR" dirty="0" smtClean="0"/>
              <a:t>D	6,7,14,15</a:t>
            </a:r>
            <a:endParaRPr lang="tr-TR" dirty="0"/>
          </a:p>
        </p:txBody>
      </p:sp>
      <p:sp>
        <p:nvSpPr>
          <p:cNvPr id="78" name="TextBox 77"/>
          <p:cNvSpPr txBox="1"/>
          <p:nvPr/>
        </p:nvSpPr>
        <p:spPr>
          <a:xfrm>
            <a:off x="2991152" y="1680694"/>
            <a:ext cx="3696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b="1" dirty="0" smtClean="0">
                <a:solidFill>
                  <a:srgbClr val="00B0F0"/>
                </a:solidFill>
              </a:rPr>
              <a:t>Patrick Yöntemi</a:t>
            </a:r>
            <a:endParaRPr lang="tr-TR" sz="3600" b="1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6757" y="2660719"/>
            <a:ext cx="400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P=C C C D (C+D) A (A+B) (B+D) D</a:t>
            </a:r>
            <a:endParaRPr lang="tr-TR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3260883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C=1, D=1, A=1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386104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P=1</a:t>
            </a:r>
            <a:endParaRPr lang="tr-TR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534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2" grpId="0"/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3541</TotalTime>
  <Words>3484</Words>
  <Application>Microsoft Macintosh PowerPoint</Application>
  <PresentationFormat>On-screen Show (4:3)</PresentationFormat>
  <Paragraphs>1274</Paragraphs>
  <Slides>37</Slides>
  <Notes>26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Concourse</vt:lpstr>
      <vt:lpstr>Boole Fonksiyonlarının İndirgenmesi</vt:lpstr>
      <vt:lpstr> İndirgeme Kriterleri</vt:lpstr>
      <vt:lpstr> İndirgeme Kriterleri</vt:lpstr>
      <vt:lpstr>Boolean Fonksiyonlarının İndirgenmesi</vt:lpstr>
      <vt:lpstr>İndirgeme Örneği</vt:lpstr>
      <vt:lpstr>Quine-McCluskey Yöntemi İle Boole Fonksiyonlarının İndirgenmesi</vt:lpstr>
      <vt:lpstr>Quine-McCluskey Yöntemi İle Çarpımlar Toplamı İfadenin İndirgenmesi - 1. Aşama : Asal Bileşenlerin Belirlenmesi</vt:lpstr>
      <vt:lpstr>Quine-McCluskey Yöntemi İle Çarpımlar Toplamı İfadenin İndirgenmesi - 2. Aşama: Minimal İfadenin Bulunması</vt:lpstr>
      <vt:lpstr>Quine-McCluskey Yöntemi İle Çarpımlar Toplamı İfadenin İndirgenmesi - 2. Aşama: Minimal İfadenin Bulunması</vt:lpstr>
      <vt:lpstr>Örnek: f(x1,x2,x3,x4)=m(1,4,5,7,8,9,11,12,14,15)</vt:lpstr>
      <vt:lpstr>Örnek: f(x1,x2,x3,x4)=m(1,4,5,7,8,9,11,12,14,15)</vt:lpstr>
      <vt:lpstr>Slide 12</vt:lpstr>
      <vt:lpstr>Quine-McCluskey Yöntemi İle Toplamlar Çarpımı İfadenin İndirgenmesi</vt:lpstr>
      <vt:lpstr>Keyfi Değerler</vt:lpstr>
      <vt:lpstr>Quine-McCluskey Yöntemi Keyfi Değerli Bir Boole Fonksiyonunun İndirgenmesi</vt:lpstr>
      <vt:lpstr>İki değişkenli Karnaugh Diyagramı</vt:lpstr>
      <vt:lpstr>Karnaugh Diyagramı ile Fonksiyonların Gösterilimi</vt:lpstr>
      <vt:lpstr>Karnaugh Diyagramı ile Fonksiyonların Gösterilimi</vt:lpstr>
      <vt:lpstr>Üç değişkenli Karnaugh Diyagramı</vt:lpstr>
      <vt:lpstr>Üç değişkenli Karnaugh Diyagramı</vt:lpstr>
      <vt:lpstr>Üç değişkenli Karnaugh Diyagramı</vt:lpstr>
      <vt:lpstr>Örnek: F(x,y,z)=m(1,2,3,5,7) </vt:lpstr>
      <vt:lpstr>Üç değişkenli Karnaugh Diyagramı</vt:lpstr>
      <vt:lpstr>Örnek: Üç değişkenli Karnaugh Diyagramı</vt:lpstr>
      <vt:lpstr>Örnek</vt:lpstr>
      <vt:lpstr>Dört değişkenli Karnaugh Diyagramı</vt:lpstr>
      <vt:lpstr>Dört değişkenli Karnaugh Diyagramı</vt:lpstr>
      <vt:lpstr>Dört değişkenli Karnaugh Diyagramı</vt:lpstr>
      <vt:lpstr>Örnek: F(x,y,z,t) =  (0, 1, 2, 4, 5, 6, 8, 9, 12, 13, 14)</vt:lpstr>
      <vt:lpstr>Örnek: F(x,y,z,t)=x’y’z’+y’zt’+x’yzt’+xy’z’</vt:lpstr>
      <vt:lpstr>Toplamlar Çarpımı İfadenin Karnaugh Diyagramı İle İndirgenmesi</vt:lpstr>
      <vt:lpstr>Beş Değişkenli Karnaugh Diyagramı </vt:lpstr>
      <vt:lpstr>Beş Değişkenli Karnaugh Diyagramı </vt:lpstr>
      <vt:lpstr>Çok Değişkenli Karnaugh Diyagramı</vt:lpstr>
      <vt:lpstr>Örnek: Beş Değişkenli Karnaugh Diyagramı</vt:lpstr>
      <vt:lpstr>Keyfi Değerli Fonksiyonların İndirgenmesi (1/2)</vt:lpstr>
      <vt:lpstr>Keyfi Değerli Fonksiyonların İndirgenmesi (2/2)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Berna Ors</cp:lastModifiedBy>
  <cp:revision>593</cp:revision>
  <dcterms:created xsi:type="dcterms:W3CDTF">2014-09-22T04:37:08Z</dcterms:created>
  <dcterms:modified xsi:type="dcterms:W3CDTF">2014-09-22T04:55:14Z</dcterms:modified>
</cp:coreProperties>
</file>