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89"/>
  </p:notesMasterIdLst>
  <p:sldIdLst>
    <p:sldId id="546" r:id="rId2"/>
    <p:sldId id="547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34" r:id="rId11"/>
    <p:sldId id="641" r:id="rId12"/>
    <p:sldId id="642" r:id="rId13"/>
    <p:sldId id="643" r:id="rId14"/>
    <p:sldId id="644" r:id="rId15"/>
    <p:sldId id="647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673" r:id="rId24"/>
    <p:sldId id="674" r:id="rId25"/>
    <p:sldId id="675" r:id="rId26"/>
    <p:sldId id="676" r:id="rId27"/>
    <p:sldId id="677" r:id="rId28"/>
    <p:sldId id="678" r:id="rId29"/>
    <p:sldId id="679" r:id="rId30"/>
    <p:sldId id="680" r:id="rId31"/>
    <p:sldId id="646" r:id="rId32"/>
    <p:sldId id="555" r:id="rId33"/>
    <p:sldId id="556" r:id="rId34"/>
    <p:sldId id="578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90" r:id="rId45"/>
    <p:sldId id="593" r:id="rId46"/>
    <p:sldId id="594" r:id="rId47"/>
    <p:sldId id="601" r:id="rId48"/>
    <p:sldId id="602" r:id="rId49"/>
    <p:sldId id="603" r:id="rId50"/>
    <p:sldId id="604" r:id="rId51"/>
    <p:sldId id="681" r:id="rId52"/>
    <p:sldId id="682" r:id="rId53"/>
    <p:sldId id="605" r:id="rId54"/>
    <p:sldId id="606" r:id="rId55"/>
    <p:sldId id="607" r:id="rId56"/>
    <p:sldId id="608" r:id="rId57"/>
    <p:sldId id="609" r:id="rId58"/>
    <p:sldId id="610" r:id="rId59"/>
    <p:sldId id="611" r:id="rId60"/>
    <p:sldId id="612" r:id="rId61"/>
    <p:sldId id="613" r:id="rId62"/>
    <p:sldId id="614" r:id="rId63"/>
    <p:sldId id="615" r:id="rId64"/>
    <p:sldId id="616" r:id="rId65"/>
    <p:sldId id="618" r:id="rId66"/>
    <p:sldId id="619" r:id="rId67"/>
    <p:sldId id="620" r:id="rId68"/>
    <p:sldId id="621" r:id="rId69"/>
    <p:sldId id="622" r:id="rId70"/>
    <p:sldId id="623" r:id="rId71"/>
    <p:sldId id="624" r:id="rId72"/>
    <p:sldId id="628" r:id="rId73"/>
    <p:sldId id="633" r:id="rId74"/>
    <p:sldId id="648" r:id="rId75"/>
    <p:sldId id="649" r:id="rId76"/>
    <p:sldId id="634" r:id="rId77"/>
    <p:sldId id="656" r:id="rId78"/>
    <p:sldId id="657" r:id="rId79"/>
    <p:sldId id="658" r:id="rId80"/>
    <p:sldId id="651" r:id="rId81"/>
    <p:sldId id="659" r:id="rId82"/>
    <p:sldId id="660" r:id="rId83"/>
    <p:sldId id="661" r:id="rId84"/>
    <p:sldId id="662" r:id="rId85"/>
    <p:sldId id="663" r:id="rId86"/>
    <p:sldId id="664" r:id="rId87"/>
    <p:sldId id="665" r:id="rId8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919"/>
    <a:srgbClr val="FF9F11"/>
    <a:srgbClr val="0000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83" autoAdjust="0"/>
  </p:normalViewPr>
  <p:slideViewPr>
    <p:cSldViewPr snapToGrid="0">
      <p:cViewPr varScale="1">
        <p:scale>
          <a:sx n="111" d="100"/>
          <a:sy n="111" d="100"/>
        </p:scale>
        <p:origin x="10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14" y="0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66" y="4560570"/>
            <a:ext cx="5851471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602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14" y="9119602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027592-A163-485F-B974-0BF1DDDDA6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2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99505-B12F-4A58-BFD2-E9B1D1145F3E}" type="slidenum">
              <a:rPr lang="en-US"/>
              <a:pPr/>
              <a:t>1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7984B-86BB-443D-8EA1-85964CE76BDF}" type="slidenum">
              <a:rPr lang="en-US"/>
              <a:pPr/>
              <a:t>10</a:t>
            </a:fld>
            <a:endParaRPr 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6F905-CFEA-4F08-B7BB-AF00DA827A6C}" type="slidenum">
              <a:rPr lang="en-US"/>
              <a:pPr/>
              <a:t>16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97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6F905-CFEA-4F08-B7BB-AF00DA827A6C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0854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1E778-C401-4115-AABF-B0037522619E}" type="slidenum">
              <a:rPr lang="en-US"/>
              <a:pPr/>
              <a:t>21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57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0EB6F-B4D8-4A04-89FB-2BC728EE63AF}" type="slidenum">
              <a:rPr lang="en-US"/>
              <a:pPr/>
              <a:t>22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Carries	       0000</a:t>
            </a:r>
            <a:r>
              <a:rPr lang="en-US" u="sng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    0110</a:t>
            </a:r>
            <a:r>
              <a:rPr lang="en-US" u="sng">
                <a:cs typeface="Times New Roman" pitchFamily="18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Augend	       01100     10110 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Addend            </a:t>
            </a:r>
            <a:r>
              <a:rPr lang="en-US" u="sng">
                <a:cs typeface="Times New Roman" pitchFamily="18" charset="0"/>
              </a:rPr>
              <a:t>+10001</a:t>
            </a:r>
            <a:r>
              <a:rPr lang="en-US">
                <a:cs typeface="Times New Roman" pitchFamily="18" charset="0"/>
              </a:rPr>
              <a:t>   </a:t>
            </a:r>
            <a:r>
              <a:rPr lang="en-US" u="sng">
                <a:cs typeface="Times New Roman" pitchFamily="18" charset="0"/>
              </a:rPr>
              <a:t>+10111</a:t>
            </a:r>
            <a:endParaRPr lang="en-US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Sum                  11101    101101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14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0EB6F-B4D8-4A04-89FB-2BC728EE63AF}" type="slidenum">
              <a:rPr lang="en-US"/>
              <a:pPr/>
              <a:t>23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Carries	       0000</a:t>
            </a:r>
            <a:r>
              <a:rPr lang="en-US" u="sng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    0110</a:t>
            </a:r>
            <a:r>
              <a:rPr lang="en-US" u="sng">
                <a:cs typeface="Times New Roman" pitchFamily="18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Augend	       01100     10110 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Addend            </a:t>
            </a:r>
            <a:r>
              <a:rPr lang="en-US" u="sng">
                <a:cs typeface="Times New Roman" pitchFamily="18" charset="0"/>
              </a:rPr>
              <a:t>+10001</a:t>
            </a:r>
            <a:r>
              <a:rPr lang="en-US">
                <a:cs typeface="Times New Roman" pitchFamily="18" charset="0"/>
              </a:rPr>
              <a:t>   </a:t>
            </a:r>
            <a:r>
              <a:rPr lang="en-US" u="sng">
                <a:cs typeface="Times New Roman" pitchFamily="18" charset="0"/>
              </a:rPr>
              <a:t>+10111</a:t>
            </a:r>
            <a:endParaRPr lang="en-US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Sum                  11101    101101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0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0EB6F-B4D8-4A04-89FB-2BC728EE63AF}" type="slidenum">
              <a:rPr lang="en-US"/>
              <a:pPr/>
              <a:t>24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Carries	       0000</a:t>
            </a:r>
            <a:r>
              <a:rPr lang="en-US" u="sng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    0110</a:t>
            </a:r>
            <a:r>
              <a:rPr lang="en-US" u="sng">
                <a:cs typeface="Times New Roman" pitchFamily="18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Augend	       01100     10110 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Addend            </a:t>
            </a:r>
            <a:r>
              <a:rPr lang="en-US" u="sng">
                <a:cs typeface="Times New Roman" pitchFamily="18" charset="0"/>
              </a:rPr>
              <a:t>+10001</a:t>
            </a:r>
            <a:r>
              <a:rPr lang="en-US">
                <a:cs typeface="Times New Roman" pitchFamily="18" charset="0"/>
              </a:rPr>
              <a:t>   </a:t>
            </a:r>
            <a:r>
              <a:rPr lang="en-US" u="sng">
                <a:cs typeface="Times New Roman" pitchFamily="18" charset="0"/>
              </a:rPr>
              <a:t>+10111</a:t>
            </a:r>
            <a:endParaRPr lang="en-US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Sum                  11101    101101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B7D54-FD22-4D57-A604-8540769FEBA5}" type="slidenum">
              <a:rPr lang="en-US"/>
              <a:pPr/>
              <a:t>2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0EB6F-B4D8-4A04-89FB-2BC728EE63AF}" type="slidenum">
              <a:rPr lang="en-US"/>
              <a:pPr/>
              <a:t>25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Carries	       0000</a:t>
            </a:r>
            <a:r>
              <a:rPr lang="en-US" u="sng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    0110</a:t>
            </a:r>
            <a:r>
              <a:rPr lang="en-US" u="sng">
                <a:cs typeface="Times New Roman" pitchFamily="18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Augend	       01100     10110 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Addend            </a:t>
            </a:r>
            <a:r>
              <a:rPr lang="en-US" u="sng">
                <a:cs typeface="Times New Roman" pitchFamily="18" charset="0"/>
              </a:rPr>
              <a:t>+10001</a:t>
            </a:r>
            <a:r>
              <a:rPr lang="en-US">
                <a:cs typeface="Times New Roman" pitchFamily="18" charset="0"/>
              </a:rPr>
              <a:t>   </a:t>
            </a:r>
            <a:r>
              <a:rPr lang="en-US" u="sng">
                <a:cs typeface="Times New Roman" pitchFamily="18" charset="0"/>
              </a:rPr>
              <a:t>+10111</a:t>
            </a:r>
            <a:endParaRPr lang="en-US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Sum                  11101    101101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18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576B6-73E2-4787-8200-55B24BB9C1DF}" type="slidenum">
              <a:rPr lang="en-US"/>
              <a:pPr/>
              <a:t>26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129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C84F0-DA49-4C25-AF23-CF3CCAC552D8}" type="slidenum">
              <a:rPr lang="en-US"/>
              <a:pPr/>
              <a:t>27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1600">
                <a:cs typeface="Times New Roman" pitchFamily="18" charset="0"/>
              </a:rPr>
              <a:t>Borrows</a:t>
            </a:r>
            <a:r>
              <a:rPr lang="en-US" sz="1800">
                <a:cs typeface="Times New Roman" pitchFamily="18" charset="0"/>
              </a:rPr>
              <a:t>           0000</a:t>
            </a:r>
            <a:r>
              <a:rPr lang="en-US" sz="1800" u="sng">
                <a:cs typeface="Times New Roman" pitchFamily="18" charset="0"/>
              </a:rPr>
              <a:t>0</a:t>
            </a:r>
            <a:r>
              <a:rPr lang="en-US" sz="1800">
                <a:cs typeface="Times New Roman" pitchFamily="18" charset="0"/>
              </a:rPr>
              <a:t>      0011</a:t>
            </a:r>
            <a:r>
              <a:rPr lang="en-US" sz="1800" u="sng">
                <a:cs typeface="Times New Roman" pitchFamily="18" charset="0"/>
              </a:rPr>
              <a:t>0</a:t>
            </a:r>
            <a:endParaRPr lang="en-US" sz="1800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 sz="1600">
                <a:cs typeface="Times New Roman" pitchFamily="18" charset="0"/>
              </a:rPr>
              <a:t>Minuend</a:t>
            </a:r>
            <a:r>
              <a:rPr lang="en-US" sz="1800">
                <a:cs typeface="Times New Roman" pitchFamily="18" charset="0"/>
              </a:rPr>
              <a:t>	    10110      10110 </a:t>
            </a:r>
          </a:p>
          <a:p>
            <a:pPr>
              <a:buClr>
                <a:schemeClr val="tx1"/>
              </a:buClr>
            </a:pPr>
            <a:r>
              <a:rPr lang="en-US" sz="1600">
                <a:cs typeface="Times New Roman" pitchFamily="18" charset="0"/>
              </a:rPr>
              <a:t>Subtrahend  </a:t>
            </a:r>
            <a:r>
              <a:rPr lang="en-US" sz="1800">
                <a:cs typeface="Times New Roman" pitchFamily="18" charset="0"/>
              </a:rPr>
              <a:t>  </a:t>
            </a:r>
            <a:r>
              <a:rPr lang="en-US" sz="1800" u="sng">
                <a:cs typeface="Times New Roman" pitchFamily="18" charset="0"/>
              </a:rPr>
              <a:t>–10010</a:t>
            </a:r>
            <a:r>
              <a:rPr lang="en-US" sz="1800">
                <a:cs typeface="Times New Roman" pitchFamily="18" charset="0"/>
              </a:rPr>
              <a:t>    </a:t>
            </a:r>
            <a:r>
              <a:rPr lang="en-US" sz="1800" u="sng">
                <a:cs typeface="Times New Roman" pitchFamily="18" charset="0"/>
              </a:rPr>
              <a:t>–10011</a:t>
            </a:r>
            <a:endParaRPr lang="en-US" sz="1800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 sz="1600">
                <a:cs typeface="Times New Roman" pitchFamily="18" charset="0"/>
              </a:rPr>
              <a:t>Difference        00100      00011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59A66-E2B4-4661-8131-A066EC7F1A34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396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8478-842C-4C21-97F1-44EE15F953C9}" type="slidenum">
              <a:rPr lang="en-US"/>
              <a:pPr/>
              <a:t>3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495BE-3863-456F-9212-4A8E83077B70}" type="slidenum">
              <a:rPr lang="en-US"/>
              <a:pPr/>
              <a:t>4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7592-A163-485F-B974-0BF1DDDDA6B3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5883F-5619-4ED3-A82A-71A08D096CBB}" type="slidenum">
              <a:rPr lang="en-US"/>
              <a:pPr/>
              <a:t>5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C0F0B-622D-486C-B032-DA7DB826F894}" type="slidenum">
              <a:rPr lang="en-US"/>
              <a:pPr/>
              <a:t>6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8AB20-0B18-4CD5-BD94-15D8F2357641}" type="slidenum">
              <a:rPr lang="en-US"/>
              <a:pPr/>
              <a:t>7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7D34C-7016-4A63-99F9-C6379554E843}" type="slidenum">
              <a:rPr lang="en-US"/>
              <a:pPr/>
              <a:t>8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84D7B-D4EA-4632-8D4B-97FCD8D03C04}" type="slidenum">
              <a:rPr lang="en-US"/>
              <a:pPr/>
              <a:t>9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24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24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grpSp>
          <p:nvGrpSpPr>
            <p:cNvPr id="1024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24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24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1024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1024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A09E8F-0229-4415-BB19-6D7F93D7D939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1024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1024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tr-T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A1D30B-A9F1-467A-B318-5DAC5842ED26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2A9CCC-6549-4FE4-9B02-5BABA5BB18E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781D0-703C-4CD7-954D-C5B3B585B3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FA26A1-BF4D-48A0-A1BA-04646FC97AFE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C3ECAB-EB06-476B-ABF6-13A8F575AEE0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4F238D-C4C5-40F9-B561-57D53660B1EB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1E49D5-9E9B-435E-B04D-516B41DB15C5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AE93E8-C076-49C4-8478-42D37622E8B7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27FA4D-6032-43AB-A28F-9A171C372323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E09BBF-436F-4255-BEA7-D507887A0EEF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BC27C-A801-4A61-A4EC-9C5014643DE6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tr-T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218E1F61-F860-4661-AFF8-DA3A4B62681E}" type="slidenum">
              <a:rPr lang="tr-TR"/>
              <a:pPr/>
              <a:t>‹#›</a:t>
            </a:fld>
            <a:endParaRPr lang="tr-TR"/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  <p:sp>
          <p:nvSpPr>
            <p:cNvPr id="1013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13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1013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013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8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FB32C-034B-4222-A8CB-21BD7276E423}" type="slidenum">
              <a:rPr lang="tr-TR"/>
              <a:pPr/>
              <a:t>1</a:t>
            </a:fld>
            <a:endParaRPr lang="tr-TR"/>
          </a:p>
        </p:txBody>
      </p:sp>
      <p:sp>
        <p:nvSpPr>
          <p:cNvPr id="7403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tr-TR" sz="3600" dirty="0" smtClean="0"/>
              <a:t>VE, VEYA, TÜMLEME lojik işlemleri</a:t>
            </a:r>
            <a:endParaRPr lang="en-US" sz="36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1069975"/>
          </a:xfrm>
        </p:spPr>
        <p:txBody>
          <a:bodyPr/>
          <a:lstStyle/>
          <a:p>
            <a:r>
              <a:rPr lang="tr-TR" sz="2800" dirty="0" err="1" smtClean="0"/>
              <a:t>Boole</a:t>
            </a:r>
            <a:r>
              <a:rPr lang="tr-TR" sz="2800" dirty="0" smtClean="0"/>
              <a:t> fonksiyonları ile tanımlanırlar.</a:t>
            </a:r>
            <a:endParaRPr lang="en-US" sz="2800" dirty="0"/>
          </a:p>
          <a:p>
            <a:r>
              <a:rPr lang="tr-TR" sz="2800" dirty="0" smtClean="0"/>
              <a:t>İki girişli 16 mümkün olan fonksiyondan 3 tanesini gösterirler.</a:t>
            </a:r>
            <a:endParaRPr lang="en-US" sz="2800" dirty="0"/>
          </a:p>
        </p:txBody>
      </p:sp>
      <p:graphicFrame>
        <p:nvGraphicFramePr>
          <p:cNvPr id="740492" name="Group 140"/>
          <p:cNvGraphicFramePr>
            <a:graphicFrameLocks noGrp="1"/>
          </p:cNvGraphicFramePr>
          <p:nvPr/>
        </p:nvGraphicFramePr>
        <p:xfrm>
          <a:off x="1295400" y="2590800"/>
          <a:ext cx="6096000" cy="1981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0491" name="Group 139"/>
          <p:cNvGraphicFramePr>
            <a:graphicFrameLocks noGrp="1"/>
          </p:cNvGraphicFramePr>
          <p:nvPr/>
        </p:nvGraphicFramePr>
        <p:xfrm>
          <a:off x="1295400" y="4743450"/>
          <a:ext cx="6096000" cy="1981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FE614C-C395-4073-8AC1-AC32C64313CF}" type="slidenum">
              <a:rPr lang="tr-TR"/>
              <a:pPr/>
              <a:t>10</a:t>
            </a:fld>
            <a:endParaRPr lang="tr-TR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sz="3600" dirty="0" smtClean="0"/>
              <a:t>Dışlayıcı VEYA (XOR) Kapısının Gerçeklenmesi</a:t>
            </a:r>
            <a:endParaRPr lang="en-US" sz="3600" dirty="0"/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tr-TR" sz="2800" dirty="0" smtClean="0">
                <a:cs typeface="Times New Roman" pitchFamily="18" charset="0"/>
              </a:rPr>
              <a:t>Çarpımlar toplamı şeklinde ifade edilirse:</a:t>
            </a:r>
            <a:endParaRPr lang="en-US" sz="2800" dirty="0">
              <a:cs typeface="Times New Roman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b="1" dirty="0">
              <a:cs typeface="Times New Roman" pitchFamily="18" charset="0"/>
            </a:endParaRPr>
          </a:p>
          <a:p>
            <a:endParaRPr lang="tr-TR" sz="2800" dirty="0" smtClean="0">
              <a:cs typeface="Times New Roman" pitchFamily="18" charset="0"/>
            </a:endParaRPr>
          </a:p>
          <a:p>
            <a:r>
              <a:rPr lang="tr-TR" sz="2800" dirty="0" smtClean="0">
                <a:cs typeface="Times New Roman" pitchFamily="18" charset="0"/>
              </a:rPr>
              <a:t>Sadece TÜVE Kapıları ile gerçeklenmesi</a:t>
            </a:r>
            <a:endParaRPr lang="en-US" sz="2800" dirty="0">
              <a:cs typeface="Times New Roman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27044" name="Line 4"/>
          <p:cNvSpPr>
            <a:spLocks noChangeShapeType="1"/>
          </p:cNvSpPr>
          <p:nvPr/>
        </p:nvSpPr>
        <p:spPr bwMode="auto">
          <a:xfrm>
            <a:off x="5114925" y="2471738"/>
            <a:ext cx="387350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 flipH="1">
            <a:off x="5114925" y="2665413"/>
            <a:ext cx="387350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 flipV="1">
            <a:off x="5114925" y="2471738"/>
            <a:ext cx="1588" cy="387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47" name="Freeform 7"/>
          <p:cNvSpPr>
            <a:spLocks/>
          </p:cNvSpPr>
          <p:nvPr/>
        </p:nvSpPr>
        <p:spPr bwMode="auto">
          <a:xfrm>
            <a:off x="5511800" y="2619375"/>
            <a:ext cx="90488" cy="92075"/>
          </a:xfrm>
          <a:custGeom>
            <a:avLst/>
            <a:gdLst/>
            <a:ahLst/>
            <a:cxnLst>
              <a:cxn ang="0">
                <a:pos x="114" y="58"/>
              </a:cxn>
              <a:cxn ang="0">
                <a:pos x="112" y="71"/>
              </a:cxn>
              <a:cxn ang="0">
                <a:pos x="107" y="84"/>
              </a:cxn>
              <a:cxn ang="0">
                <a:pos x="101" y="96"/>
              </a:cxn>
              <a:cxn ang="0">
                <a:pos x="91" y="106"/>
              </a:cxn>
              <a:cxn ang="0">
                <a:pos x="79" y="112"/>
              </a:cxn>
              <a:cxn ang="0">
                <a:pos x="66" y="115"/>
              </a:cxn>
              <a:cxn ang="0">
                <a:pos x="53" y="117"/>
              </a:cxn>
              <a:cxn ang="0">
                <a:pos x="40" y="114"/>
              </a:cxn>
              <a:cxn ang="0">
                <a:pos x="27" y="109"/>
              </a:cxn>
              <a:cxn ang="0">
                <a:pos x="18" y="101"/>
              </a:cxn>
              <a:cxn ang="0">
                <a:pos x="9" y="91"/>
              </a:cxn>
              <a:cxn ang="0">
                <a:pos x="3" y="78"/>
              </a:cxn>
              <a:cxn ang="0">
                <a:pos x="0" y="65"/>
              </a:cxn>
              <a:cxn ang="0">
                <a:pos x="0" y="52"/>
              </a:cxn>
              <a:cxn ang="0">
                <a:pos x="3" y="39"/>
              </a:cxn>
              <a:cxn ang="0">
                <a:pos x="9" y="26"/>
              </a:cxn>
              <a:cxn ang="0">
                <a:pos x="18" y="16"/>
              </a:cxn>
              <a:cxn ang="0">
                <a:pos x="29" y="8"/>
              </a:cxn>
              <a:cxn ang="0">
                <a:pos x="40" y="3"/>
              </a:cxn>
              <a:cxn ang="0">
                <a:pos x="53" y="0"/>
              </a:cxn>
              <a:cxn ang="0">
                <a:pos x="66" y="2"/>
              </a:cxn>
              <a:cxn ang="0">
                <a:pos x="79" y="5"/>
              </a:cxn>
              <a:cxn ang="0">
                <a:pos x="91" y="11"/>
              </a:cxn>
              <a:cxn ang="0">
                <a:pos x="101" y="21"/>
              </a:cxn>
              <a:cxn ang="0">
                <a:pos x="107" y="32"/>
              </a:cxn>
              <a:cxn ang="0">
                <a:pos x="112" y="45"/>
              </a:cxn>
              <a:cxn ang="0">
                <a:pos x="114" y="58"/>
              </a:cxn>
              <a:cxn ang="0">
                <a:pos x="114" y="58"/>
              </a:cxn>
            </a:cxnLst>
            <a:rect l="0" t="0" r="r" b="b"/>
            <a:pathLst>
              <a:path w="114" h="117">
                <a:moveTo>
                  <a:pt x="114" y="58"/>
                </a:moveTo>
                <a:lnTo>
                  <a:pt x="112" y="71"/>
                </a:lnTo>
                <a:lnTo>
                  <a:pt x="107" y="84"/>
                </a:lnTo>
                <a:lnTo>
                  <a:pt x="101" y="96"/>
                </a:lnTo>
                <a:lnTo>
                  <a:pt x="91" y="106"/>
                </a:lnTo>
                <a:lnTo>
                  <a:pt x="79" y="112"/>
                </a:lnTo>
                <a:lnTo>
                  <a:pt x="66" y="115"/>
                </a:lnTo>
                <a:lnTo>
                  <a:pt x="53" y="117"/>
                </a:lnTo>
                <a:lnTo>
                  <a:pt x="40" y="114"/>
                </a:lnTo>
                <a:lnTo>
                  <a:pt x="27" y="109"/>
                </a:lnTo>
                <a:lnTo>
                  <a:pt x="18" y="101"/>
                </a:lnTo>
                <a:lnTo>
                  <a:pt x="9" y="91"/>
                </a:lnTo>
                <a:lnTo>
                  <a:pt x="3" y="78"/>
                </a:lnTo>
                <a:lnTo>
                  <a:pt x="0" y="65"/>
                </a:lnTo>
                <a:lnTo>
                  <a:pt x="0" y="52"/>
                </a:lnTo>
                <a:lnTo>
                  <a:pt x="3" y="39"/>
                </a:lnTo>
                <a:lnTo>
                  <a:pt x="9" y="26"/>
                </a:lnTo>
                <a:lnTo>
                  <a:pt x="18" y="16"/>
                </a:lnTo>
                <a:lnTo>
                  <a:pt x="29" y="8"/>
                </a:lnTo>
                <a:lnTo>
                  <a:pt x="40" y="3"/>
                </a:lnTo>
                <a:lnTo>
                  <a:pt x="53" y="0"/>
                </a:lnTo>
                <a:lnTo>
                  <a:pt x="66" y="2"/>
                </a:lnTo>
                <a:lnTo>
                  <a:pt x="79" y="5"/>
                </a:lnTo>
                <a:lnTo>
                  <a:pt x="91" y="11"/>
                </a:lnTo>
                <a:lnTo>
                  <a:pt x="101" y="21"/>
                </a:lnTo>
                <a:lnTo>
                  <a:pt x="107" y="32"/>
                </a:lnTo>
                <a:lnTo>
                  <a:pt x="112" y="45"/>
                </a:lnTo>
                <a:lnTo>
                  <a:pt x="114" y="58"/>
                </a:lnTo>
                <a:lnTo>
                  <a:pt x="114" y="58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5594350" y="2674938"/>
            <a:ext cx="1127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4959350" y="2665413"/>
            <a:ext cx="1555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>
            <a:off x="5114925" y="3052763"/>
            <a:ext cx="387350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H="1">
            <a:off x="5114925" y="3246438"/>
            <a:ext cx="387350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 flipV="1">
            <a:off x="5114925" y="3052763"/>
            <a:ext cx="1588" cy="387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3" name="Freeform 13"/>
          <p:cNvSpPr>
            <a:spLocks/>
          </p:cNvSpPr>
          <p:nvPr/>
        </p:nvSpPr>
        <p:spPr bwMode="auto">
          <a:xfrm>
            <a:off x="5511800" y="3200400"/>
            <a:ext cx="90488" cy="92075"/>
          </a:xfrm>
          <a:custGeom>
            <a:avLst/>
            <a:gdLst/>
            <a:ahLst/>
            <a:cxnLst>
              <a:cxn ang="0">
                <a:pos x="114" y="59"/>
              </a:cxn>
              <a:cxn ang="0">
                <a:pos x="112" y="72"/>
              </a:cxn>
              <a:cxn ang="0">
                <a:pos x="107" y="85"/>
              </a:cxn>
              <a:cxn ang="0">
                <a:pos x="101" y="96"/>
              </a:cxn>
              <a:cxn ang="0">
                <a:pos x="91" y="106"/>
              </a:cxn>
              <a:cxn ang="0">
                <a:pos x="79" y="112"/>
              </a:cxn>
              <a:cxn ang="0">
                <a:pos x="66" y="116"/>
              </a:cxn>
              <a:cxn ang="0">
                <a:pos x="53" y="117"/>
              </a:cxn>
              <a:cxn ang="0">
                <a:pos x="40" y="114"/>
              </a:cxn>
              <a:cxn ang="0">
                <a:pos x="27" y="109"/>
              </a:cxn>
              <a:cxn ang="0">
                <a:pos x="18" y="101"/>
              </a:cxn>
              <a:cxn ang="0">
                <a:pos x="9" y="91"/>
              </a:cxn>
              <a:cxn ang="0">
                <a:pos x="3" y="78"/>
              </a:cxn>
              <a:cxn ang="0">
                <a:pos x="0" y="65"/>
              </a:cxn>
              <a:cxn ang="0">
                <a:pos x="0" y="52"/>
              </a:cxn>
              <a:cxn ang="0">
                <a:pos x="3" y="39"/>
              </a:cxn>
              <a:cxn ang="0">
                <a:pos x="9" y="26"/>
              </a:cxn>
              <a:cxn ang="0">
                <a:pos x="18" y="17"/>
              </a:cxn>
              <a:cxn ang="0">
                <a:pos x="29" y="8"/>
              </a:cxn>
              <a:cxn ang="0">
                <a:pos x="40" y="4"/>
              </a:cxn>
              <a:cxn ang="0">
                <a:pos x="53" y="0"/>
              </a:cxn>
              <a:cxn ang="0">
                <a:pos x="66" y="2"/>
              </a:cxn>
              <a:cxn ang="0">
                <a:pos x="79" y="5"/>
              </a:cxn>
              <a:cxn ang="0">
                <a:pos x="91" y="12"/>
              </a:cxn>
              <a:cxn ang="0">
                <a:pos x="101" y="21"/>
              </a:cxn>
              <a:cxn ang="0">
                <a:pos x="107" y="33"/>
              </a:cxn>
              <a:cxn ang="0">
                <a:pos x="112" y="46"/>
              </a:cxn>
              <a:cxn ang="0">
                <a:pos x="114" y="59"/>
              </a:cxn>
              <a:cxn ang="0">
                <a:pos x="114" y="59"/>
              </a:cxn>
            </a:cxnLst>
            <a:rect l="0" t="0" r="r" b="b"/>
            <a:pathLst>
              <a:path w="114" h="117">
                <a:moveTo>
                  <a:pt x="114" y="59"/>
                </a:moveTo>
                <a:lnTo>
                  <a:pt x="112" y="72"/>
                </a:lnTo>
                <a:lnTo>
                  <a:pt x="107" y="85"/>
                </a:lnTo>
                <a:lnTo>
                  <a:pt x="101" y="96"/>
                </a:lnTo>
                <a:lnTo>
                  <a:pt x="91" y="106"/>
                </a:lnTo>
                <a:lnTo>
                  <a:pt x="79" y="112"/>
                </a:lnTo>
                <a:lnTo>
                  <a:pt x="66" y="116"/>
                </a:lnTo>
                <a:lnTo>
                  <a:pt x="53" y="117"/>
                </a:lnTo>
                <a:lnTo>
                  <a:pt x="40" y="114"/>
                </a:lnTo>
                <a:lnTo>
                  <a:pt x="27" y="109"/>
                </a:lnTo>
                <a:lnTo>
                  <a:pt x="18" y="101"/>
                </a:lnTo>
                <a:lnTo>
                  <a:pt x="9" y="91"/>
                </a:lnTo>
                <a:lnTo>
                  <a:pt x="3" y="78"/>
                </a:lnTo>
                <a:lnTo>
                  <a:pt x="0" y="65"/>
                </a:lnTo>
                <a:lnTo>
                  <a:pt x="0" y="52"/>
                </a:lnTo>
                <a:lnTo>
                  <a:pt x="3" y="39"/>
                </a:lnTo>
                <a:lnTo>
                  <a:pt x="9" y="26"/>
                </a:lnTo>
                <a:lnTo>
                  <a:pt x="18" y="17"/>
                </a:lnTo>
                <a:lnTo>
                  <a:pt x="29" y="8"/>
                </a:lnTo>
                <a:lnTo>
                  <a:pt x="40" y="4"/>
                </a:lnTo>
                <a:lnTo>
                  <a:pt x="53" y="0"/>
                </a:lnTo>
                <a:lnTo>
                  <a:pt x="66" y="2"/>
                </a:lnTo>
                <a:lnTo>
                  <a:pt x="79" y="5"/>
                </a:lnTo>
                <a:lnTo>
                  <a:pt x="91" y="12"/>
                </a:lnTo>
                <a:lnTo>
                  <a:pt x="101" y="21"/>
                </a:lnTo>
                <a:lnTo>
                  <a:pt x="107" y="33"/>
                </a:lnTo>
                <a:lnTo>
                  <a:pt x="112" y="46"/>
                </a:lnTo>
                <a:lnTo>
                  <a:pt x="114" y="59"/>
                </a:lnTo>
                <a:lnTo>
                  <a:pt x="114" y="59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4" name="Line 14"/>
          <p:cNvSpPr>
            <a:spLocks noChangeShapeType="1"/>
          </p:cNvSpPr>
          <p:nvPr/>
        </p:nvSpPr>
        <p:spPr bwMode="auto">
          <a:xfrm>
            <a:off x="5594350" y="3255963"/>
            <a:ext cx="1127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5" name="Line 15"/>
          <p:cNvSpPr>
            <a:spLocks noChangeShapeType="1"/>
          </p:cNvSpPr>
          <p:nvPr/>
        </p:nvSpPr>
        <p:spPr bwMode="auto">
          <a:xfrm>
            <a:off x="4959350" y="3246438"/>
            <a:ext cx="1555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6" name="Freeform 16"/>
          <p:cNvSpPr>
            <a:spLocks/>
          </p:cNvSpPr>
          <p:nvPr/>
        </p:nvSpPr>
        <p:spPr bwMode="auto">
          <a:xfrm>
            <a:off x="6457950" y="2008188"/>
            <a:ext cx="166688" cy="338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1"/>
              </a:cxn>
              <a:cxn ang="0">
                <a:pos x="52" y="6"/>
              </a:cxn>
              <a:cxn ang="0">
                <a:pos x="78" y="14"/>
              </a:cxn>
              <a:cxn ang="0">
                <a:pos x="101" y="27"/>
              </a:cxn>
              <a:cxn ang="0">
                <a:pos x="123" y="40"/>
              </a:cxn>
              <a:cxn ang="0">
                <a:pos x="143" y="58"/>
              </a:cxn>
              <a:cxn ang="0">
                <a:pos x="161" y="78"/>
              </a:cxn>
              <a:cxn ang="0">
                <a:pos x="177" y="99"/>
              </a:cxn>
              <a:cxn ang="0">
                <a:pos x="190" y="121"/>
              </a:cxn>
              <a:cxn ang="0">
                <a:pos x="200" y="147"/>
              </a:cxn>
              <a:cxn ang="0">
                <a:pos x="206" y="173"/>
              </a:cxn>
              <a:cxn ang="0">
                <a:pos x="210" y="199"/>
              </a:cxn>
              <a:cxn ang="0">
                <a:pos x="210" y="225"/>
              </a:cxn>
              <a:cxn ang="0">
                <a:pos x="206" y="251"/>
              </a:cxn>
              <a:cxn ang="0">
                <a:pos x="200" y="277"/>
              </a:cxn>
              <a:cxn ang="0">
                <a:pos x="190" y="303"/>
              </a:cxn>
              <a:cxn ang="0">
                <a:pos x="177" y="326"/>
              </a:cxn>
              <a:cxn ang="0">
                <a:pos x="161" y="347"/>
              </a:cxn>
              <a:cxn ang="0">
                <a:pos x="143" y="367"/>
              </a:cxn>
              <a:cxn ang="0">
                <a:pos x="123" y="385"/>
              </a:cxn>
              <a:cxn ang="0">
                <a:pos x="101" y="398"/>
              </a:cxn>
              <a:cxn ang="0">
                <a:pos x="78" y="411"/>
              </a:cxn>
              <a:cxn ang="0">
                <a:pos x="52" y="419"/>
              </a:cxn>
              <a:cxn ang="0">
                <a:pos x="26" y="424"/>
              </a:cxn>
              <a:cxn ang="0">
                <a:pos x="0" y="425"/>
              </a:cxn>
            </a:cxnLst>
            <a:rect l="0" t="0" r="r" b="b"/>
            <a:pathLst>
              <a:path w="210" h="425">
                <a:moveTo>
                  <a:pt x="0" y="0"/>
                </a:moveTo>
                <a:lnTo>
                  <a:pt x="26" y="1"/>
                </a:lnTo>
                <a:lnTo>
                  <a:pt x="52" y="6"/>
                </a:lnTo>
                <a:lnTo>
                  <a:pt x="78" y="14"/>
                </a:lnTo>
                <a:lnTo>
                  <a:pt x="101" y="27"/>
                </a:lnTo>
                <a:lnTo>
                  <a:pt x="123" y="40"/>
                </a:lnTo>
                <a:lnTo>
                  <a:pt x="143" y="58"/>
                </a:lnTo>
                <a:lnTo>
                  <a:pt x="161" y="78"/>
                </a:lnTo>
                <a:lnTo>
                  <a:pt x="177" y="99"/>
                </a:lnTo>
                <a:lnTo>
                  <a:pt x="190" y="121"/>
                </a:lnTo>
                <a:lnTo>
                  <a:pt x="200" y="147"/>
                </a:lnTo>
                <a:lnTo>
                  <a:pt x="206" y="173"/>
                </a:lnTo>
                <a:lnTo>
                  <a:pt x="210" y="199"/>
                </a:lnTo>
                <a:lnTo>
                  <a:pt x="210" y="225"/>
                </a:lnTo>
                <a:lnTo>
                  <a:pt x="206" y="251"/>
                </a:lnTo>
                <a:lnTo>
                  <a:pt x="200" y="277"/>
                </a:lnTo>
                <a:lnTo>
                  <a:pt x="190" y="303"/>
                </a:lnTo>
                <a:lnTo>
                  <a:pt x="177" y="326"/>
                </a:lnTo>
                <a:lnTo>
                  <a:pt x="161" y="347"/>
                </a:lnTo>
                <a:lnTo>
                  <a:pt x="143" y="367"/>
                </a:lnTo>
                <a:lnTo>
                  <a:pt x="123" y="385"/>
                </a:lnTo>
                <a:lnTo>
                  <a:pt x="101" y="398"/>
                </a:lnTo>
                <a:lnTo>
                  <a:pt x="78" y="411"/>
                </a:lnTo>
                <a:lnTo>
                  <a:pt x="52" y="419"/>
                </a:lnTo>
                <a:lnTo>
                  <a:pt x="26" y="424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7" name="Line 17"/>
          <p:cNvSpPr>
            <a:spLocks noChangeShapeType="1"/>
          </p:cNvSpPr>
          <p:nvPr/>
        </p:nvSpPr>
        <p:spPr bwMode="auto">
          <a:xfrm flipH="1">
            <a:off x="6224588" y="2008188"/>
            <a:ext cx="254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8" name="Line 18"/>
          <p:cNvSpPr>
            <a:spLocks noChangeShapeType="1"/>
          </p:cNvSpPr>
          <p:nvPr/>
        </p:nvSpPr>
        <p:spPr bwMode="auto">
          <a:xfrm flipH="1">
            <a:off x="6224588" y="2347913"/>
            <a:ext cx="254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59" name="Line 19"/>
          <p:cNvSpPr>
            <a:spLocks noChangeShapeType="1"/>
          </p:cNvSpPr>
          <p:nvPr/>
        </p:nvSpPr>
        <p:spPr bwMode="auto">
          <a:xfrm>
            <a:off x="6224588" y="2008188"/>
            <a:ext cx="1587" cy="33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0" name="Line 20"/>
          <p:cNvSpPr>
            <a:spLocks noChangeShapeType="1"/>
          </p:cNvSpPr>
          <p:nvPr/>
        </p:nvSpPr>
        <p:spPr bwMode="auto">
          <a:xfrm>
            <a:off x="6045200" y="2065338"/>
            <a:ext cx="1698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1" name="Line 21"/>
          <p:cNvSpPr>
            <a:spLocks noChangeShapeType="1"/>
          </p:cNvSpPr>
          <p:nvPr/>
        </p:nvSpPr>
        <p:spPr bwMode="auto">
          <a:xfrm>
            <a:off x="6045200" y="2276475"/>
            <a:ext cx="1698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2" name="Line 22"/>
          <p:cNvSpPr>
            <a:spLocks noChangeShapeType="1"/>
          </p:cNvSpPr>
          <p:nvPr/>
        </p:nvSpPr>
        <p:spPr bwMode="auto">
          <a:xfrm>
            <a:off x="6637338" y="2190750"/>
            <a:ext cx="1047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3" name="Freeform 23"/>
          <p:cNvSpPr>
            <a:spLocks/>
          </p:cNvSpPr>
          <p:nvPr/>
        </p:nvSpPr>
        <p:spPr bwMode="auto">
          <a:xfrm>
            <a:off x="6457950" y="3478213"/>
            <a:ext cx="166688" cy="338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2"/>
              </a:cxn>
              <a:cxn ang="0">
                <a:pos x="52" y="7"/>
              </a:cxn>
              <a:cxn ang="0">
                <a:pos x="78" y="15"/>
              </a:cxn>
              <a:cxn ang="0">
                <a:pos x="101" y="28"/>
              </a:cxn>
              <a:cxn ang="0">
                <a:pos x="123" y="41"/>
              </a:cxn>
              <a:cxn ang="0">
                <a:pos x="143" y="59"/>
              </a:cxn>
              <a:cxn ang="0">
                <a:pos x="161" y="78"/>
              </a:cxn>
              <a:cxn ang="0">
                <a:pos x="177" y="100"/>
              </a:cxn>
              <a:cxn ang="0">
                <a:pos x="190" y="122"/>
              </a:cxn>
              <a:cxn ang="0">
                <a:pos x="200" y="148"/>
              </a:cxn>
              <a:cxn ang="0">
                <a:pos x="206" y="174"/>
              </a:cxn>
              <a:cxn ang="0">
                <a:pos x="210" y="200"/>
              </a:cxn>
              <a:cxn ang="0">
                <a:pos x="210" y="226"/>
              </a:cxn>
              <a:cxn ang="0">
                <a:pos x="206" y="252"/>
              </a:cxn>
              <a:cxn ang="0">
                <a:pos x="200" y="278"/>
              </a:cxn>
              <a:cxn ang="0">
                <a:pos x="190" y="304"/>
              </a:cxn>
              <a:cxn ang="0">
                <a:pos x="177" y="327"/>
              </a:cxn>
              <a:cxn ang="0">
                <a:pos x="161" y="348"/>
              </a:cxn>
              <a:cxn ang="0">
                <a:pos x="143" y="368"/>
              </a:cxn>
              <a:cxn ang="0">
                <a:pos x="123" y="386"/>
              </a:cxn>
              <a:cxn ang="0">
                <a:pos x="101" y="399"/>
              </a:cxn>
              <a:cxn ang="0">
                <a:pos x="78" y="412"/>
              </a:cxn>
              <a:cxn ang="0">
                <a:pos x="52" y="420"/>
              </a:cxn>
              <a:cxn ang="0">
                <a:pos x="26" y="425"/>
              </a:cxn>
              <a:cxn ang="0">
                <a:pos x="0" y="426"/>
              </a:cxn>
            </a:cxnLst>
            <a:rect l="0" t="0" r="r" b="b"/>
            <a:pathLst>
              <a:path w="210" h="426">
                <a:moveTo>
                  <a:pt x="0" y="0"/>
                </a:moveTo>
                <a:lnTo>
                  <a:pt x="26" y="2"/>
                </a:lnTo>
                <a:lnTo>
                  <a:pt x="52" y="7"/>
                </a:lnTo>
                <a:lnTo>
                  <a:pt x="78" y="15"/>
                </a:lnTo>
                <a:lnTo>
                  <a:pt x="101" y="28"/>
                </a:lnTo>
                <a:lnTo>
                  <a:pt x="123" y="41"/>
                </a:lnTo>
                <a:lnTo>
                  <a:pt x="143" y="59"/>
                </a:lnTo>
                <a:lnTo>
                  <a:pt x="161" y="78"/>
                </a:lnTo>
                <a:lnTo>
                  <a:pt x="177" y="100"/>
                </a:lnTo>
                <a:lnTo>
                  <a:pt x="190" y="122"/>
                </a:lnTo>
                <a:lnTo>
                  <a:pt x="200" y="148"/>
                </a:lnTo>
                <a:lnTo>
                  <a:pt x="206" y="174"/>
                </a:lnTo>
                <a:lnTo>
                  <a:pt x="210" y="200"/>
                </a:lnTo>
                <a:lnTo>
                  <a:pt x="210" y="226"/>
                </a:lnTo>
                <a:lnTo>
                  <a:pt x="206" y="252"/>
                </a:lnTo>
                <a:lnTo>
                  <a:pt x="200" y="278"/>
                </a:lnTo>
                <a:lnTo>
                  <a:pt x="190" y="304"/>
                </a:lnTo>
                <a:lnTo>
                  <a:pt x="177" y="327"/>
                </a:lnTo>
                <a:lnTo>
                  <a:pt x="161" y="348"/>
                </a:lnTo>
                <a:lnTo>
                  <a:pt x="143" y="368"/>
                </a:lnTo>
                <a:lnTo>
                  <a:pt x="123" y="386"/>
                </a:lnTo>
                <a:lnTo>
                  <a:pt x="101" y="399"/>
                </a:lnTo>
                <a:lnTo>
                  <a:pt x="78" y="412"/>
                </a:lnTo>
                <a:lnTo>
                  <a:pt x="52" y="420"/>
                </a:lnTo>
                <a:lnTo>
                  <a:pt x="26" y="425"/>
                </a:lnTo>
                <a:lnTo>
                  <a:pt x="0" y="426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4" name="Line 24"/>
          <p:cNvSpPr>
            <a:spLocks noChangeShapeType="1"/>
          </p:cNvSpPr>
          <p:nvPr/>
        </p:nvSpPr>
        <p:spPr bwMode="auto">
          <a:xfrm flipH="1">
            <a:off x="6224588" y="3478213"/>
            <a:ext cx="254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5" name="Line 25"/>
          <p:cNvSpPr>
            <a:spLocks noChangeShapeType="1"/>
          </p:cNvSpPr>
          <p:nvPr/>
        </p:nvSpPr>
        <p:spPr bwMode="auto">
          <a:xfrm flipH="1">
            <a:off x="6224588" y="3817938"/>
            <a:ext cx="254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6" name="Line 26"/>
          <p:cNvSpPr>
            <a:spLocks noChangeShapeType="1"/>
          </p:cNvSpPr>
          <p:nvPr/>
        </p:nvSpPr>
        <p:spPr bwMode="auto">
          <a:xfrm>
            <a:off x="6224588" y="3478213"/>
            <a:ext cx="1587" cy="33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7" name="Line 27"/>
          <p:cNvSpPr>
            <a:spLocks noChangeShapeType="1"/>
          </p:cNvSpPr>
          <p:nvPr/>
        </p:nvSpPr>
        <p:spPr bwMode="auto">
          <a:xfrm>
            <a:off x="6045200" y="3535363"/>
            <a:ext cx="1698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8" name="Line 28"/>
          <p:cNvSpPr>
            <a:spLocks noChangeShapeType="1"/>
          </p:cNvSpPr>
          <p:nvPr/>
        </p:nvSpPr>
        <p:spPr bwMode="auto">
          <a:xfrm>
            <a:off x="6045200" y="3746500"/>
            <a:ext cx="1698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69" name="Line 29"/>
          <p:cNvSpPr>
            <a:spLocks noChangeShapeType="1"/>
          </p:cNvSpPr>
          <p:nvPr/>
        </p:nvSpPr>
        <p:spPr bwMode="auto">
          <a:xfrm>
            <a:off x="6637338" y="3662363"/>
            <a:ext cx="1047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0" name="Line 30"/>
          <p:cNvSpPr>
            <a:spLocks noChangeShapeType="1"/>
          </p:cNvSpPr>
          <p:nvPr/>
        </p:nvSpPr>
        <p:spPr bwMode="auto">
          <a:xfrm>
            <a:off x="7078663" y="2828925"/>
            <a:ext cx="1682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1" name="Line 31"/>
          <p:cNvSpPr>
            <a:spLocks noChangeShapeType="1"/>
          </p:cNvSpPr>
          <p:nvPr/>
        </p:nvSpPr>
        <p:spPr bwMode="auto">
          <a:xfrm>
            <a:off x="7056438" y="3082925"/>
            <a:ext cx="1905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2" name="Line 32"/>
          <p:cNvSpPr>
            <a:spLocks noChangeShapeType="1"/>
          </p:cNvSpPr>
          <p:nvPr/>
        </p:nvSpPr>
        <p:spPr bwMode="auto">
          <a:xfrm flipH="1">
            <a:off x="4573588" y="2065338"/>
            <a:ext cx="14732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3" name="Line 33"/>
          <p:cNvSpPr>
            <a:spLocks noChangeShapeType="1"/>
          </p:cNvSpPr>
          <p:nvPr/>
        </p:nvSpPr>
        <p:spPr bwMode="auto">
          <a:xfrm flipH="1">
            <a:off x="5935663" y="2274888"/>
            <a:ext cx="2809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4" name="Line 34"/>
          <p:cNvSpPr>
            <a:spLocks noChangeShapeType="1"/>
          </p:cNvSpPr>
          <p:nvPr/>
        </p:nvSpPr>
        <p:spPr bwMode="auto">
          <a:xfrm>
            <a:off x="5935663" y="2282825"/>
            <a:ext cx="1587" cy="958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5" name="Line 35"/>
          <p:cNvSpPr>
            <a:spLocks noChangeShapeType="1"/>
          </p:cNvSpPr>
          <p:nvPr/>
        </p:nvSpPr>
        <p:spPr bwMode="auto">
          <a:xfrm>
            <a:off x="5681663" y="3249613"/>
            <a:ext cx="2619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6" name="Line 36"/>
          <p:cNvSpPr>
            <a:spLocks noChangeShapeType="1"/>
          </p:cNvSpPr>
          <p:nvPr/>
        </p:nvSpPr>
        <p:spPr bwMode="auto">
          <a:xfrm flipV="1">
            <a:off x="4945063" y="2065338"/>
            <a:ext cx="1587" cy="598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7" name="Line 37"/>
          <p:cNvSpPr>
            <a:spLocks noChangeShapeType="1"/>
          </p:cNvSpPr>
          <p:nvPr/>
        </p:nvSpPr>
        <p:spPr bwMode="auto">
          <a:xfrm flipH="1">
            <a:off x="4533900" y="3748088"/>
            <a:ext cx="16827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8" name="Line 38"/>
          <p:cNvSpPr>
            <a:spLocks noChangeShapeType="1"/>
          </p:cNvSpPr>
          <p:nvPr/>
        </p:nvSpPr>
        <p:spPr bwMode="auto">
          <a:xfrm>
            <a:off x="5695950" y="2663825"/>
            <a:ext cx="1588" cy="8747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79" name="Line 39"/>
          <p:cNvSpPr>
            <a:spLocks noChangeShapeType="1"/>
          </p:cNvSpPr>
          <p:nvPr/>
        </p:nvSpPr>
        <p:spPr bwMode="auto">
          <a:xfrm flipH="1">
            <a:off x="5697538" y="3538538"/>
            <a:ext cx="5048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0" name="Line 40"/>
          <p:cNvSpPr>
            <a:spLocks noChangeShapeType="1"/>
          </p:cNvSpPr>
          <p:nvPr/>
        </p:nvSpPr>
        <p:spPr bwMode="auto">
          <a:xfrm flipH="1">
            <a:off x="6731000" y="2830513"/>
            <a:ext cx="403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1" name="Line 41"/>
          <p:cNvSpPr>
            <a:spLocks noChangeShapeType="1"/>
          </p:cNvSpPr>
          <p:nvPr/>
        </p:nvSpPr>
        <p:spPr bwMode="auto">
          <a:xfrm>
            <a:off x="6738938" y="2189163"/>
            <a:ext cx="1587" cy="6334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2" name="Line 42"/>
          <p:cNvSpPr>
            <a:spLocks noChangeShapeType="1"/>
          </p:cNvSpPr>
          <p:nvPr/>
        </p:nvSpPr>
        <p:spPr bwMode="auto">
          <a:xfrm flipV="1">
            <a:off x="6745288" y="3090863"/>
            <a:ext cx="1587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3" name="Line 43"/>
          <p:cNvSpPr>
            <a:spLocks noChangeShapeType="1"/>
          </p:cNvSpPr>
          <p:nvPr/>
        </p:nvSpPr>
        <p:spPr bwMode="auto">
          <a:xfrm>
            <a:off x="6751638" y="3084513"/>
            <a:ext cx="4111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4" name="Line 44"/>
          <p:cNvSpPr>
            <a:spLocks noChangeShapeType="1"/>
          </p:cNvSpPr>
          <p:nvPr/>
        </p:nvSpPr>
        <p:spPr bwMode="auto">
          <a:xfrm>
            <a:off x="4945063" y="3249613"/>
            <a:ext cx="1587" cy="498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5" name="Freeform 45"/>
          <p:cNvSpPr>
            <a:spLocks/>
          </p:cNvSpPr>
          <p:nvPr/>
        </p:nvSpPr>
        <p:spPr bwMode="auto">
          <a:xfrm>
            <a:off x="4902200" y="2035175"/>
            <a:ext cx="73025" cy="71438"/>
          </a:xfrm>
          <a:custGeom>
            <a:avLst/>
            <a:gdLst/>
            <a:ahLst/>
            <a:cxnLst>
              <a:cxn ang="0">
                <a:pos x="91" y="45"/>
              </a:cxn>
              <a:cxn ang="0">
                <a:pos x="89" y="58"/>
              </a:cxn>
              <a:cxn ang="0">
                <a:pos x="84" y="70"/>
              </a:cxn>
              <a:cxn ang="0">
                <a:pos x="76" y="78"/>
              </a:cxn>
              <a:cxn ang="0">
                <a:pos x="66" y="86"/>
              </a:cxn>
              <a:cxn ang="0">
                <a:pos x="55" y="89"/>
              </a:cxn>
              <a:cxn ang="0">
                <a:pos x="42" y="91"/>
              </a:cxn>
              <a:cxn ang="0">
                <a:pos x="31" y="87"/>
              </a:cxn>
              <a:cxn ang="0">
                <a:pos x="19" y="83"/>
              </a:cxn>
              <a:cxn ang="0">
                <a:pos x="9" y="74"/>
              </a:cxn>
              <a:cxn ang="0">
                <a:pos x="3" y="63"/>
              </a:cxn>
              <a:cxn ang="0">
                <a:pos x="0" y="52"/>
              </a:cxn>
              <a:cxn ang="0">
                <a:pos x="0" y="39"/>
              </a:cxn>
              <a:cxn ang="0">
                <a:pos x="3" y="27"/>
              </a:cxn>
              <a:cxn ang="0">
                <a:pos x="9" y="16"/>
              </a:cxn>
              <a:cxn ang="0">
                <a:pos x="19" y="8"/>
              </a:cxn>
              <a:cxn ang="0">
                <a:pos x="31" y="3"/>
              </a:cxn>
              <a:cxn ang="0">
                <a:pos x="42" y="0"/>
              </a:cxn>
              <a:cxn ang="0">
                <a:pos x="55" y="1"/>
              </a:cxn>
              <a:cxn ang="0">
                <a:pos x="66" y="5"/>
              </a:cxn>
              <a:cxn ang="0">
                <a:pos x="76" y="13"/>
              </a:cxn>
              <a:cxn ang="0">
                <a:pos x="84" y="21"/>
              </a:cxn>
              <a:cxn ang="0">
                <a:pos x="89" y="32"/>
              </a:cxn>
              <a:cxn ang="0">
                <a:pos x="91" y="45"/>
              </a:cxn>
              <a:cxn ang="0">
                <a:pos x="91" y="45"/>
              </a:cxn>
            </a:cxnLst>
            <a:rect l="0" t="0" r="r" b="b"/>
            <a:pathLst>
              <a:path w="91" h="91">
                <a:moveTo>
                  <a:pt x="91" y="45"/>
                </a:moveTo>
                <a:lnTo>
                  <a:pt x="89" y="58"/>
                </a:lnTo>
                <a:lnTo>
                  <a:pt x="84" y="70"/>
                </a:lnTo>
                <a:lnTo>
                  <a:pt x="76" y="78"/>
                </a:lnTo>
                <a:lnTo>
                  <a:pt x="66" y="86"/>
                </a:lnTo>
                <a:lnTo>
                  <a:pt x="55" y="89"/>
                </a:lnTo>
                <a:lnTo>
                  <a:pt x="42" y="91"/>
                </a:lnTo>
                <a:lnTo>
                  <a:pt x="31" y="87"/>
                </a:lnTo>
                <a:lnTo>
                  <a:pt x="19" y="83"/>
                </a:lnTo>
                <a:lnTo>
                  <a:pt x="9" y="74"/>
                </a:lnTo>
                <a:lnTo>
                  <a:pt x="3" y="63"/>
                </a:lnTo>
                <a:lnTo>
                  <a:pt x="0" y="52"/>
                </a:lnTo>
                <a:lnTo>
                  <a:pt x="0" y="39"/>
                </a:lnTo>
                <a:lnTo>
                  <a:pt x="3" y="27"/>
                </a:lnTo>
                <a:lnTo>
                  <a:pt x="9" y="16"/>
                </a:lnTo>
                <a:lnTo>
                  <a:pt x="19" y="8"/>
                </a:lnTo>
                <a:lnTo>
                  <a:pt x="31" y="3"/>
                </a:lnTo>
                <a:lnTo>
                  <a:pt x="42" y="0"/>
                </a:lnTo>
                <a:lnTo>
                  <a:pt x="55" y="1"/>
                </a:lnTo>
                <a:lnTo>
                  <a:pt x="66" y="5"/>
                </a:lnTo>
                <a:lnTo>
                  <a:pt x="76" y="13"/>
                </a:lnTo>
                <a:lnTo>
                  <a:pt x="84" y="21"/>
                </a:lnTo>
                <a:lnTo>
                  <a:pt x="89" y="32"/>
                </a:lnTo>
                <a:lnTo>
                  <a:pt x="91" y="45"/>
                </a:lnTo>
                <a:lnTo>
                  <a:pt x="91" y="4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6" name="Freeform 46"/>
          <p:cNvSpPr>
            <a:spLocks/>
          </p:cNvSpPr>
          <p:nvPr/>
        </p:nvSpPr>
        <p:spPr bwMode="auto">
          <a:xfrm>
            <a:off x="4902200" y="2035175"/>
            <a:ext cx="73025" cy="71438"/>
          </a:xfrm>
          <a:custGeom>
            <a:avLst/>
            <a:gdLst/>
            <a:ahLst/>
            <a:cxnLst>
              <a:cxn ang="0">
                <a:pos x="91" y="45"/>
              </a:cxn>
              <a:cxn ang="0">
                <a:pos x="89" y="58"/>
              </a:cxn>
              <a:cxn ang="0">
                <a:pos x="84" y="70"/>
              </a:cxn>
              <a:cxn ang="0">
                <a:pos x="76" y="78"/>
              </a:cxn>
              <a:cxn ang="0">
                <a:pos x="66" y="86"/>
              </a:cxn>
              <a:cxn ang="0">
                <a:pos x="55" y="89"/>
              </a:cxn>
              <a:cxn ang="0">
                <a:pos x="42" y="91"/>
              </a:cxn>
              <a:cxn ang="0">
                <a:pos x="31" y="87"/>
              </a:cxn>
              <a:cxn ang="0">
                <a:pos x="19" y="83"/>
              </a:cxn>
              <a:cxn ang="0">
                <a:pos x="9" y="74"/>
              </a:cxn>
              <a:cxn ang="0">
                <a:pos x="3" y="63"/>
              </a:cxn>
              <a:cxn ang="0">
                <a:pos x="0" y="52"/>
              </a:cxn>
              <a:cxn ang="0">
                <a:pos x="0" y="39"/>
              </a:cxn>
              <a:cxn ang="0">
                <a:pos x="3" y="27"/>
              </a:cxn>
              <a:cxn ang="0">
                <a:pos x="9" y="16"/>
              </a:cxn>
              <a:cxn ang="0">
                <a:pos x="19" y="8"/>
              </a:cxn>
              <a:cxn ang="0">
                <a:pos x="31" y="3"/>
              </a:cxn>
              <a:cxn ang="0">
                <a:pos x="42" y="0"/>
              </a:cxn>
              <a:cxn ang="0">
                <a:pos x="55" y="1"/>
              </a:cxn>
              <a:cxn ang="0">
                <a:pos x="66" y="5"/>
              </a:cxn>
              <a:cxn ang="0">
                <a:pos x="76" y="13"/>
              </a:cxn>
              <a:cxn ang="0">
                <a:pos x="84" y="21"/>
              </a:cxn>
              <a:cxn ang="0">
                <a:pos x="89" y="32"/>
              </a:cxn>
              <a:cxn ang="0">
                <a:pos x="91" y="45"/>
              </a:cxn>
              <a:cxn ang="0">
                <a:pos x="91" y="45"/>
              </a:cxn>
            </a:cxnLst>
            <a:rect l="0" t="0" r="r" b="b"/>
            <a:pathLst>
              <a:path w="91" h="91">
                <a:moveTo>
                  <a:pt x="91" y="45"/>
                </a:moveTo>
                <a:lnTo>
                  <a:pt x="89" y="58"/>
                </a:lnTo>
                <a:lnTo>
                  <a:pt x="84" y="70"/>
                </a:lnTo>
                <a:lnTo>
                  <a:pt x="76" y="78"/>
                </a:lnTo>
                <a:lnTo>
                  <a:pt x="66" y="86"/>
                </a:lnTo>
                <a:lnTo>
                  <a:pt x="55" y="89"/>
                </a:lnTo>
                <a:lnTo>
                  <a:pt x="42" y="91"/>
                </a:lnTo>
                <a:lnTo>
                  <a:pt x="31" y="87"/>
                </a:lnTo>
                <a:lnTo>
                  <a:pt x="19" y="83"/>
                </a:lnTo>
                <a:lnTo>
                  <a:pt x="9" y="74"/>
                </a:lnTo>
                <a:lnTo>
                  <a:pt x="3" y="63"/>
                </a:lnTo>
                <a:lnTo>
                  <a:pt x="0" y="52"/>
                </a:lnTo>
                <a:lnTo>
                  <a:pt x="0" y="39"/>
                </a:lnTo>
                <a:lnTo>
                  <a:pt x="3" y="27"/>
                </a:lnTo>
                <a:lnTo>
                  <a:pt x="9" y="16"/>
                </a:lnTo>
                <a:lnTo>
                  <a:pt x="19" y="8"/>
                </a:lnTo>
                <a:lnTo>
                  <a:pt x="31" y="3"/>
                </a:lnTo>
                <a:lnTo>
                  <a:pt x="42" y="0"/>
                </a:lnTo>
                <a:lnTo>
                  <a:pt x="55" y="1"/>
                </a:lnTo>
                <a:lnTo>
                  <a:pt x="66" y="5"/>
                </a:lnTo>
                <a:lnTo>
                  <a:pt x="76" y="13"/>
                </a:lnTo>
                <a:lnTo>
                  <a:pt x="84" y="21"/>
                </a:lnTo>
                <a:lnTo>
                  <a:pt x="89" y="32"/>
                </a:lnTo>
                <a:lnTo>
                  <a:pt x="91" y="45"/>
                </a:lnTo>
                <a:lnTo>
                  <a:pt x="91" y="4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7" name="Freeform 47"/>
          <p:cNvSpPr>
            <a:spLocks/>
          </p:cNvSpPr>
          <p:nvPr/>
        </p:nvSpPr>
        <p:spPr bwMode="auto">
          <a:xfrm>
            <a:off x="4905375" y="3700463"/>
            <a:ext cx="73025" cy="71437"/>
          </a:xfrm>
          <a:custGeom>
            <a:avLst/>
            <a:gdLst/>
            <a:ahLst/>
            <a:cxnLst>
              <a:cxn ang="0">
                <a:pos x="91" y="45"/>
              </a:cxn>
              <a:cxn ang="0">
                <a:pos x="90" y="58"/>
              </a:cxn>
              <a:cxn ang="0">
                <a:pos x="85" y="70"/>
              </a:cxn>
              <a:cxn ang="0">
                <a:pos x="77" y="78"/>
              </a:cxn>
              <a:cxn ang="0">
                <a:pos x="67" y="86"/>
              </a:cxn>
              <a:cxn ang="0">
                <a:pos x="55" y="89"/>
              </a:cxn>
              <a:cxn ang="0">
                <a:pos x="42" y="91"/>
              </a:cxn>
              <a:cxn ang="0">
                <a:pos x="31" y="88"/>
              </a:cxn>
              <a:cxn ang="0">
                <a:pos x="20" y="83"/>
              </a:cxn>
              <a:cxn ang="0">
                <a:pos x="10" y="75"/>
              </a:cxn>
              <a:cxn ang="0">
                <a:pos x="3" y="63"/>
              </a:cxn>
              <a:cxn ang="0">
                <a:pos x="0" y="52"/>
              </a:cxn>
              <a:cxn ang="0">
                <a:pos x="0" y="39"/>
              </a:cxn>
              <a:cxn ang="0">
                <a:pos x="3" y="28"/>
              </a:cxn>
              <a:cxn ang="0">
                <a:pos x="10" y="16"/>
              </a:cxn>
              <a:cxn ang="0">
                <a:pos x="20" y="8"/>
              </a:cxn>
              <a:cxn ang="0">
                <a:pos x="31" y="3"/>
              </a:cxn>
              <a:cxn ang="0">
                <a:pos x="42" y="0"/>
              </a:cxn>
              <a:cxn ang="0">
                <a:pos x="55" y="2"/>
              </a:cxn>
              <a:cxn ang="0">
                <a:pos x="67" y="5"/>
              </a:cxn>
              <a:cxn ang="0">
                <a:pos x="77" y="13"/>
              </a:cxn>
              <a:cxn ang="0">
                <a:pos x="85" y="21"/>
              </a:cxn>
              <a:cxn ang="0">
                <a:pos x="90" y="32"/>
              </a:cxn>
              <a:cxn ang="0">
                <a:pos x="91" y="45"/>
              </a:cxn>
              <a:cxn ang="0">
                <a:pos x="91" y="45"/>
              </a:cxn>
            </a:cxnLst>
            <a:rect l="0" t="0" r="r" b="b"/>
            <a:pathLst>
              <a:path w="91" h="91">
                <a:moveTo>
                  <a:pt x="91" y="45"/>
                </a:moveTo>
                <a:lnTo>
                  <a:pt x="90" y="58"/>
                </a:lnTo>
                <a:lnTo>
                  <a:pt x="85" y="70"/>
                </a:lnTo>
                <a:lnTo>
                  <a:pt x="77" y="78"/>
                </a:lnTo>
                <a:lnTo>
                  <a:pt x="67" y="86"/>
                </a:lnTo>
                <a:lnTo>
                  <a:pt x="55" y="89"/>
                </a:lnTo>
                <a:lnTo>
                  <a:pt x="42" y="91"/>
                </a:lnTo>
                <a:lnTo>
                  <a:pt x="31" y="88"/>
                </a:lnTo>
                <a:lnTo>
                  <a:pt x="20" y="83"/>
                </a:lnTo>
                <a:lnTo>
                  <a:pt x="10" y="75"/>
                </a:lnTo>
                <a:lnTo>
                  <a:pt x="3" y="63"/>
                </a:lnTo>
                <a:lnTo>
                  <a:pt x="0" y="52"/>
                </a:lnTo>
                <a:lnTo>
                  <a:pt x="0" y="39"/>
                </a:lnTo>
                <a:lnTo>
                  <a:pt x="3" y="28"/>
                </a:lnTo>
                <a:lnTo>
                  <a:pt x="10" y="16"/>
                </a:lnTo>
                <a:lnTo>
                  <a:pt x="20" y="8"/>
                </a:lnTo>
                <a:lnTo>
                  <a:pt x="31" y="3"/>
                </a:lnTo>
                <a:lnTo>
                  <a:pt x="42" y="0"/>
                </a:lnTo>
                <a:lnTo>
                  <a:pt x="55" y="2"/>
                </a:lnTo>
                <a:lnTo>
                  <a:pt x="67" y="5"/>
                </a:lnTo>
                <a:lnTo>
                  <a:pt x="77" y="13"/>
                </a:lnTo>
                <a:lnTo>
                  <a:pt x="85" y="21"/>
                </a:lnTo>
                <a:lnTo>
                  <a:pt x="90" y="32"/>
                </a:lnTo>
                <a:lnTo>
                  <a:pt x="91" y="45"/>
                </a:lnTo>
                <a:lnTo>
                  <a:pt x="91" y="4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8" name="Freeform 48"/>
          <p:cNvSpPr>
            <a:spLocks/>
          </p:cNvSpPr>
          <p:nvPr/>
        </p:nvSpPr>
        <p:spPr bwMode="auto">
          <a:xfrm>
            <a:off x="4905375" y="3700463"/>
            <a:ext cx="73025" cy="71437"/>
          </a:xfrm>
          <a:custGeom>
            <a:avLst/>
            <a:gdLst/>
            <a:ahLst/>
            <a:cxnLst>
              <a:cxn ang="0">
                <a:pos x="91" y="45"/>
              </a:cxn>
              <a:cxn ang="0">
                <a:pos x="90" y="58"/>
              </a:cxn>
              <a:cxn ang="0">
                <a:pos x="85" y="70"/>
              </a:cxn>
              <a:cxn ang="0">
                <a:pos x="77" y="78"/>
              </a:cxn>
              <a:cxn ang="0">
                <a:pos x="67" y="86"/>
              </a:cxn>
              <a:cxn ang="0">
                <a:pos x="55" y="89"/>
              </a:cxn>
              <a:cxn ang="0">
                <a:pos x="42" y="91"/>
              </a:cxn>
              <a:cxn ang="0">
                <a:pos x="31" y="88"/>
              </a:cxn>
              <a:cxn ang="0">
                <a:pos x="20" y="83"/>
              </a:cxn>
              <a:cxn ang="0">
                <a:pos x="10" y="75"/>
              </a:cxn>
              <a:cxn ang="0">
                <a:pos x="3" y="63"/>
              </a:cxn>
              <a:cxn ang="0">
                <a:pos x="0" y="52"/>
              </a:cxn>
              <a:cxn ang="0">
                <a:pos x="0" y="39"/>
              </a:cxn>
              <a:cxn ang="0">
                <a:pos x="3" y="28"/>
              </a:cxn>
              <a:cxn ang="0">
                <a:pos x="10" y="16"/>
              </a:cxn>
              <a:cxn ang="0">
                <a:pos x="20" y="8"/>
              </a:cxn>
              <a:cxn ang="0">
                <a:pos x="31" y="3"/>
              </a:cxn>
              <a:cxn ang="0">
                <a:pos x="42" y="0"/>
              </a:cxn>
              <a:cxn ang="0">
                <a:pos x="55" y="2"/>
              </a:cxn>
              <a:cxn ang="0">
                <a:pos x="67" y="5"/>
              </a:cxn>
              <a:cxn ang="0">
                <a:pos x="77" y="13"/>
              </a:cxn>
              <a:cxn ang="0">
                <a:pos x="85" y="21"/>
              </a:cxn>
              <a:cxn ang="0">
                <a:pos x="90" y="32"/>
              </a:cxn>
              <a:cxn ang="0">
                <a:pos x="91" y="45"/>
              </a:cxn>
              <a:cxn ang="0">
                <a:pos x="91" y="45"/>
              </a:cxn>
            </a:cxnLst>
            <a:rect l="0" t="0" r="r" b="b"/>
            <a:pathLst>
              <a:path w="91" h="91">
                <a:moveTo>
                  <a:pt x="91" y="45"/>
                </a:moveTo>
                <a:lnTo>
                  <a:pt x="90" y="58"/>
                </a:lnTo>
                <a:lnTo>
                  <a:pt x="85" y="70"/>
                </a:lnTo>
                <a:lnTo>
                  <a:pt x="77" y="78"/>
                </a:lnTo>
                <a:lnTo>
                  <a:pt x="67" y="86"/>
                </a:lnTo>
                <a:lnTo>
                  <a:pt x="55" y="89"/>
                </a:lnTo>
                <a:lnTo>
                  <a:pt x="42" y="91"/>
                </a:lnTo>
                <a:lnTo>
                  <a:pt x="31" y="88"/>
                </a:lnTo>
                <a:lnTo>
                  <a:pt x="20" y="83"/>
                </a:lnTo>
                <a:lnTo>
                  <a:pt x="10" y="75"/>
                </a:lnTo>
                <a:lnTo>
                  <a:pt x="3" y="63"/>
                </a:lnTo>
                <a:lnTo>
                  <a:pt x="0" y="52"/>
                </a:lnTo>
                <a:lnTo>
                  <a:pt x="0" y="39"/>
                </a:lnTo>
                <a:lnTo>
                  <a:pt x="3" y="28"/>
                </a:lnTo>
                <a:lnTo>
                  <a:pt x="10" y="16"/>
                </a:lnTo>
                <a:lnTo>
                  <a:pt x="20" y="8"/>
                </a:lnTo>
                <a:lnTo>
                  <a:pt x="31" y="3"/>
                </a:lnTo>
                <a:lnTo>
                  <a:pt x="42" y="0"/>
                </a:lnTo>
                <a:lnTo>
                  <a:pt x="55" y="2"/>
                </a:lnTo>
                <a:lnTo>
                  <a:pt x="67" y="5"/>
                </a:lnTo>
                <a:lnTo>
                  <a:pt x="77" y="13"/>
                </a:lnTo>
                <a:lnTo>
                  <a:pt x="85" y="21"/>
                </a:lnTo>
                <a:lnTo>
                  <a:pt x="90" y="32"/>
                </a:lnTo>
                <a:lnTo>
                  <a:pt x="91" y="45"/>
                </a:lnTo>
                <a:lnTo>
                  <a:pt x="91" y="4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89" name="Rectangle 49"/>
          <p:cNvSpPr>
            <a:spLocks noChangeArrowheads="1"/>
          </p:cNvSpPr>
          <p:nvPr/>
        </p:nvSpPr>
        <p:spPr bwMode="auto">
          <a:xfrm>
            <a:off x="4378325" y="195262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727090" name="Rectangle 50"/>
          <p:cNvSpPr>
            <a:spLocks noChangeArrowheads="1"/>
          </p:cNvSpPr>
          <p:nvPr/>
        </p:nvSpPr>
        <p:spPr bwMode="auto">
          <a:xfrm>
            <a:off x="4365625" y="360997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727091" name="Rectangle 51"/>
          <p:cNvSpPr>
            <a:spLocks noChangeArrowheads="1"/>
          </p:cNvSpPr>
          <p:nvPr/>
        </p:nvSpPr>
        <p:spPr bwMode="auto">
          <a:xfrm>
            <a:off x="8404225" y="3873500"/>
            <a:ext cx="38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727092" name="Line 52"/>
          <p:cNvSpPr>
            <a:spLocks noChangeShapeType="1"/>
          </p:cNvSpPr>
          <p:nvPr/>
        </p:nvSpPr>
        <p:spPr bwMode="auto">
          <a:xfrm flipH="1">
            <a:off x="4462463" y="4573588"/>
            <a:ext cx="15446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93" name="Line 53"/>
          <p:cNvSpPr>
            <a:spLocks noChangeShapeType="1"/>
          </p:cNvSpPr>
          <p:nvPr/>
        </p:nvSpPr>
        <p:spPr bwMode="auto">
          <a:xfrm flipH="1">
            <a:off x="4433888" y="6234113"/>
            <a:ext cx="15128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94" name="Line 54"/>
          <p:cNvSpPr>
            <a:spLocks noChangeShapeType="1"/>
          </p:cNvSpPr>
          <p:nvPr/>
        </p:nvSpPr>
        <p:spPr bwMode="auto">
          <a:xfrm flipH="1">
            <a:off x="6756400" y="5353050"/>
            <a:ext cx="4222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95" name="Line 55"/>
          <p:cNvSpPr>
            <a:spLocks noChangeShapeType="1"/>
          </p:cNvSpPr>
          <p:nvPr/>
        </p:nvSpPr>
        <p:spPr bwMode="auto">
          <a:xfrm>
            <a:off x="6746875" y="4711700"/>
            <a:ext cx="1588" cy="6334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96" name="Line 56"/>
          <p:cNvSpPr>
            <a:spLocks noChangeShapeType="1"/>
          </p:cNvSpPr>
          <p:nvPr/>
        </p:nvSpPr>
        <p:spPr bwMode="auto">
          <a:xfrm flipV="1">
            <a:off x="6753225" y="5570538"/>
            <a:ext cx="1588" cy="569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97" name="Line 57"/>
          <p:cNvSpPr>
            <a:spLocks noChangeShapeType="1"/>
          </p:cNvSpPr>
          <p:nvPr/>
        </p:nvSpPr>
        <p:spPr bwMode="auto">
          <a:xfrm>
            <a:off x="6746875" y="5557838"/>
            <a:ext cx="431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98" name="Freeform 58"/>
          <p:cNvSpPr>
            <a:spLocks/>
          </p:cNvSpPr>
          <p:nvPr/>
        </p:nvSpPr>
        <p:spPr bwMode="auto">
          <a:xfrm>
            <a:off x="4822825" y="4537075"/>
            <a:ext cx="76200" cy="71438"/>
          </a:xfrm>
          <a:custGeom>
            <a:avLst/>
            <a:gdLst/>
            <a:ahLst/>
            <a:cxnLst>
              <a:cxn ang="0">
                <a:pos x="96" y="45"/>
              </a:cxn>
              <a:cxn ang="0">
                <a:pos x="94" y="58"/>
              </a:cxn>
              <a:cxn ang="0">
                <a:pos x="89" y="69"/>
              </a:cxn>
              <a:cxn ang="0">
                <a:pos x="81" y="77"/>
              </a:cxn>
              <a:cxn ang="0">
                <a:pos x="70" y="86"/>
              </a:cxn>
              <a:cxn ang="0">
                <a:pos x="58" y="89"/>
              </a:cxn>
              <a:cxn ang="0">
                <a:pos x="45" y="90"/>
              </a:cxn>
              <a:cxn ang="0">
                <a:pos x="33" y="87"/>
              </a:cxn>
              <a:cxn ang="0">
                <a:pos x="21" y="82"/>
              </a:cxn>
              <a:cxn ang="0">
                <a:pos x="11" y="74"/>
              </a:cxn>
              <a:cxn ang="0">
                <a:pos x="4" y="63"/>
              </a:cxn>
              <a:cxn ang="0">
                <a:pos x="0" y="51"/>
              </a:cxn>
              <a:cxn ang="0">
                <a:pos x="0" y="38"/>
              </a:cxn>
              <a:cxn ang="0">
                <a:pos x="4" y="27"/>
              </a:cxn>
              <a:cxn ang="0">
                <a:pos x="11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1"/>
              </a:cxn>
              <a:cxn ang="0">
                <a:pos x="70" y="4"/>
              </a:cxn>
              <a:cxn ang="0">
                <a:pos x="81" y="13"/>
              </a:cxn>
              <a:cxn ang="0">
                <a:pos x="89" y="21"/>
              </a:cxn>
              <a:cxn ang="0">
                <a:pos x="94" y="32"/>
              </a:cxn>
              <a:cxn ang="0">
                <a:pos x="96" y="45"/>
              </a:cxn>
              <a:cxn ang="0">
                <a:pos x="96" y="45"/>
              </a:cxn>
            </a:cxnLst>
            <a:rect l="0" t="0" r="r" b="b"/>
            <a:pathLst>
              <a:path w="96" h="90">
                <a:moveTo>
                  <a:pt x="96" y="45"/>
                </a:moveTo>
                <a:lnTo>
                  <a:pt x="94" y="58"/>
                </a:lnTo>
                <a:lnTo>
                  <a:pt x="89" y="69"/>
                </a:lnTo>
                <a:lnTo>
                  <a:pt x="81" y="77"/>
                </a:lnTo>
                <a:lnTo>
                  <a:pt x="70" y="86"/>
                </a:lnTo>
                <a:lnTo>
                  <a:pt x="58" y="89"/>
                </a:lnTo>
                <a:lnTo>
                  <a:pt x="45" y="90"/>
                </a:lnTo>
                <a:lnTo>
                  <a:pt x="33" y="87"/>
                </a:lnTo>
                <a:lnTo>
                  <a:pt x="21" y="82"/>
                </a:lnTo>
                <a:lnTo>
                  <a:pt x="11" y="74"/>
                </a:lnTo>
                <a:lnTo>
                  <a:pt x="4" y="63"/>
                </a:lnTo>
                <a:lnTo>
                  <a:pt x="0" y="51"/>
                </a:lnTo>
                <a:lnTo>
                  <a:pt x="0" y="38"/>
                </a:lnTo>
                <a:lnTo>
                  <a:pt x="4" y="27"/>
                </a:lnTo>
                <a:lnTo>
                  <a:pt x="11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1"/>
                </a:lnTo>
                <a:lnTo>
                  <a:pt x="70" y="4"/>
                </a:lnTo>
                <a:lnTo>
                  <a:pt x="81" y="13"/>
                </a:lnTo>
                <a:lnTo>
                  <a:pt x="89" y="21"/>
                </a:lnTo>
                <a:lnTo>
                  <a:pt x="94" y="32"/>
                </a:lnTo>
                <a:lnTo>
                  <a:pt x="96" y="45"/>
                </a:lnTo>
                <a:lnTo>
                  <a:pt x="96" y="4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099" name="Freeform 59"/>
          <p:cNvSpPr>
            <a:spLocks/>
          </p:cNvSpPr>
          <p:nvPr/>
        </p:nvSpPr>
        <p:spPr bwMode="auto">
          <a:xfrm>
            <a:off x="4822825" y="4537075"/>
            <a:ext cx="76200" cy="71438"/>
          </a:xfrm>
          <a:custGeom>
            <a:avLst/>
            <a:gdLst/>
            <a:ahLst/>
            <a:cxnLst>
              <a:cxn ang="0">
                <a:pos x="96" y="45"/>
              </a:cxn>
              <a:cxn ang="0">
                <a:pos x="94" y="58"/>
              </a:cxn>
              <a:cxn ang="0">
                <a:pos x="89" y="69"/>
              </a:cxn>
              <a:cxn ang="0">
                <a:pos x="81" y="77"/>
              </a:cxn>
              <a:cxn ang="0">
                <a:pos x="70" y="86"/>
              </a:cxn>
              <a:cxn ang="0">
                <a:pos x="58" y="89"/>
              </a:cxn>
              <a:cxn ang="0">
                <a:pos x="45" y="90"/>
              </a:cxn>
              <a:cxn ang="0">
                <a:pos x="33" y="87"/>
              </a:cxn>
              <a:cxn ang="0">
                <a:pos x="21" y="82"/>
              </a:cxn>
              <a:cxn ang="0">
                <a:pos x="11" y="74"/>
              </a:cxn>
              <a:cxn ang="0">
                <a:pos x="4" y="63"/>
              </a:cxn>
              <a:cxn ang="0">
                <a:pos x="0" y="51"/>
              </a:cxn>
              <a:cxn ang="0">
                <a:pos x="0" y="38"/>
              </a:cxn>
              <a:cxn ang="0">
                <a:pos x="4" y="27"/>
              </a:cxn>
              <a:cxn ang="0">
                <a:pos x="11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1"/>
              </a:cxn>
              <a:cxn ang="0">
                <a:pos x="70" y="4"/>
              </a:cxn>
              <a:cxn ang="0">
                <a:pos x="81" y="13"/>
              </a:cxn>
              <a:cxn ang="0">
                <a:pos x="89" y="21"/>
              </a:cxn>
              <a:cxn ang="0">
                <a:pos x="94" y="32"/>
              </a:cxn>
              <a:cxn ang="0">
                <a:pos x="96" y="45"/>
              </a:cxn>
              <a:cxn ang="0">
                <a:pos x="96" y="45"/>
              </a:cxn>
            </a:cxnLst>
            <a:rect l="0" t="0" r="r" b="b"/>
            <a:pathLst>
              <a:path w="96" h="90">
                <a:moveTo>
                  <a:pt x="96" y="45"/>
                </a:moveTo>
                <a:lnTo>
                  <a:pt x="94" y="58"/>
                </a:lnTo>
                <a:lnTo>
                  <a:pt x="89" y="69"/>
                </a:lnTo>
                <a:lnTo>
                  <a:pt x="81" y="77"/>
                </a:lnTo>
                <a:lnTo>
                  <a:pt x="70" y="86"/>
                </a:lnTo>
                <a:lnTo>
                  <a:pt x="58" y="89"/>
                </a:lnTo>
                <a:lnTo>
                  <a:pt x="45" y="90"/>
                </a:lnTo>
                <a:lnTo>
                  <a:pt x="33" y="87"/>
                </a:lnTo>
                <a:lnTo>
                  <a:pt x="21" y="82"/>
                </a:lnTo>
                <a:lnTo>
                  <a:pt x="11" y="74"/>
                </a:lnTo>
                <a:lnTo>
                  <a:pt x="4" y="63"/>
                </a:lnTo>
                <a:lnTo>
                  <a:pt x="0" y="51"/>
                </a:lnTo>
                <a:lnTo>
                  <a:pt x="0" y="38"/>
                </a:lnTo>
                <a:lnTo>
                  <a:pt x="4" y="27"/>
                </a:lnTo>
                <a:lnTo>
                  <a:pt x="11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1"/>
                </a:lnTo>
                <a:lnTo>
                  <a:pt x="70" y="4"/>
                </a:lnTo>
                <a:lnTo>
                  <a:pt x="81" y="13"/>
                </a:lnTo>
                <a:lnTo>
                  <a:pt x="89" y="21"/>
                </a:lnTo>
                <a:lnTo>
                  <a:pt x="94" y="32"/>
                </a:lnTo>
                <a:lnTo>
                  <a:pt x="96" y="45"/>
                </a:lnTo>
                <a:lnTo>
                  <a:pt x="96" y="4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00" name="Freeform 60"/>
          <p:cNvSpPr>
            <a:spLocks/>
          </p:cNvSpPr>
          <p:nvPr/>
        </p:nvSpPr>
        <p:spPr bwMode="auto">
          <a:xfrm>
            <a:off x="4824413" y="6186488"/>
            <a:ext cx="76200" cy="73025"/>
          </a:xfrm>
          <a:custGeom>
            <a:avLst/>
            <a:gdLst/>
            <a:ahLst/>
            <a:cxnLst>
              <a:cxn ang="0">
                <a:pos x="96" y="45"/>
              </a:cxn>
              <a:cxn ang="0">
                <a:pos x="94" y="58"/>
              </a:cxn>
              <a:cxn ang="0">
                <a:pos x="89" y="70"/>
              </a:cxn>
              <a:cxn ang="0">
                <a:pos x="80" y="78"/>
              </a:cxn>
              <a:cxn ang="0">
                <a:pos x="70" y="86"/>
              </a:cxn>
              <a:cxn ang="0">
                <a:pos x="58" y="89"/>
              </a:cxn>
              <a:cxn ang="0">
                <a:pos x="45" y="91"/>
              </a:cxn>
              <a:cxn ang="0">
                <a:pos x="33" y="88"/>
              </a:cxn>
              <a:cxn ang="0">
                <a:pos x="21" y="83"/>
              </a:cxn>
              <a:cxn ang="0">
                <a:pos x="10" y="75"/>
              </a:cxn>
              <a:cxn ang="0">
                <a:pos x="4" y="63"/>
              </a:cxn>
              <a:cxn ang="0">
                <a:pos x="0" y="52"/>
              </a:cxn>
              <a:cxn ang="0">
                <a:pos x="0" y="39"/>
              </a:cxn>
              <a:cxn ang="0">
                <a:pos x="4" y="27"/>
              </a:cxn>
              <a:cxn ang="0">
                <a:pos x="10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1"/>
              </a:cxn>
              <a:cxn ang="0">
                <a:pos x="70" y="5"/>
              </a:cxn>
              <a:cxn ang="0">
                <a:pos x="80" y="13"/>
              </a:cxn>
              <a:cxn ang="0">
                <a:pos x="89" y="21"/>
              </a:cxn>
              <a:cxn ang="0">
                <a:pos x="94" y="32"/>
              </a:cxn>
              <a:cxn ang="0">
                <a:pos x="96" y="45"/>
              </a:cxn>
              <a:cxn ang="0">
                <a:pos x="96" y="45"/>
              </a:cxn>
            </a:cxnLst>
            <a:rect l="0" t="0" r="r" b="b"/>
            <a:pathLst>
              <a:path w="96" h="91">
                <a:moveTo>
                  <a:pt x="96" y="45"/>
                </a:moveTo>
                <a:lnTo>
                  <a:pt x="94" y="58"/>
                </a:lnTo>
                <a:lnTo>
                  <a:pt x="89" y="70"/>
                </a:lnTo>
                <a:lnTo>
                  <a:pt x="80" y="78"/>
                </a:lnTo>
                <a:lnTo>
                  <a:pt x="70" y="86"/>
                </a:lnTo>
                <a:lnTo>
                  <a:pt x="58" y="89"/>
                </a:lnTo>
                <a:lnTo>
                  <a:pt x="45" y="91"/>
                </a:lnTo>
                <a:lnTo>
                  <a:pt x="33" y="88"/>
                </a:lnTo>
                <a:lnTo>
                  <a:pt x="21" y="83"/>
                </a:lnTo>
                <a:lnTo>
                  <a:pt x="10" y="75"/>
                </a:lnTo>
                <a:lnTo>
                  <a:pt x="4" y="63"/>
                </a:lnTo>
                <a:lnTo>
                  <a:pt x="0" y="52"/>
                </a:lnTo>
                <a:lnTo>
                  <a:pt x="0" y="39"/>
                </a:lnTo>
                <a:lnTo>
                  <a:pt x="4" y="27"/>
                </a:lnTo>
                <a:lnTo>
                  <a:pt x="10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1"/>
                </a:lnTo>
                <a:lnTo>
                  <a:pt x="70" y="5"/>
                </a:lnTo>
                <a:lnTo>
                  <a:pt x="80" y="13"/>
                </a:lnTo>
                <a:lnTo>
                  <a:pt x="89" y="21"/>
                </a:lnTo>
                <a:lnTo>
                  <a:pt x="94" y="32"/>
                </a:lnTo>
                <a:lnTo>
                  <a:pt x="96" y="45"/>
                </a:lnTo>
                <a:lnTo>
                  <a:pt x="96" y="4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01" name="Freeform 61"/>
          <p:cNvSpPr>
            <a:spLocks/>
          </p:cNvSpPr>
          <p:nvPr/>
        </p:nvSpPr>
        <p:spPr bwMode="auto">
          <a:xfrm>
            <a:off x="4824413" y="6186488"/>
            <a:ext cx="76200" cy="73025"/>
          </a:xfrm>
          <a:custGeom>
            <a:avLst/>
            <a:gdLst/>
            <a:ahLst/>
            <a:cxnLst>
              <a:cxn ang="0">
                <a:pos x="96" y="45"/>
              </a:cxn>
              <a:cxn ang="0">
                <a:pos x="94" y="58"/>
              </a:cxn>
              <a:cxn ang="0">
                <a:pos x="89" y="70"/>
              </a:cxn>
              <a:cxn ang="0">
                <a:pos x="80" y="78"/>
              </a:cxn>
              <a:cxn ang="0">
                <a:pos x="70" y="86"/>
              </a:cxn>
              <a:cxn ang="0">
                <a:pos x="58" y="89"/>
              </a:cxn>
              <a:cxn ang="0">
                <a:pos x="45" y="91"/>
              </a:cxn>
              <a:cxn ang="0">
                <a:pos x="33" y="88"/>
              </a:cxn>
              <a:cxn ang="0">
                <a:pos x="21" y="83"/>
              </a:cxn>
              <a:cxn ang="0">
                <a:pos x="10" y="75"/>
              </a:cxn>
              <a:cxn ang="0">
                <a:pos x="4" y="63"/>
              </a:cxn>
              <a:cxn ang="0">
                <a:pos x="0" y="52"/>
              </a:cxn>
              <a:cxn ang="0">
                <a:pos x="0" y="39"/>
              </a:cxn>
              <a:cxn ang="0">
                <a:pos x="4" y="27"/>
              </a:cxn>
              <a:cxn ang="0">
                <a:pos x="10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1"/>
              </a:cxn>
              <a:cxn ang="0">
                <a:pos x="70" y="5"/>
              </a:cxn>
              <a:cxn ang="0">
                <a:pos x="80" y="13"/>
              </a:cxn>
              <a:cxn ang="0">
                <a:pos x="89" y="21"/>
              </a:cxn>
              <a:cxn ang="0">
                <a:pos x="94" y="32"/>
              </a:cxn>
              <a:cxn ang="0">
                <a:pos x="96" y="45"/>
              </a:cxn>
              <a:cxn ang="0">
                <a:pos x="96" y="45"/>
              </a:cxn>
            </a:cxnLst>
            <a:rect l="0" t="0" r="r" b="b"/>
            <a:pathLst>
              <a:path w="96" h="91">
                <a:moveTo>
                  <a:pt x="96" y="45"/>
                </a:moveTo>
                <a:lnTo>
                  <a:pt x="94" y="58"/>
                </a:lnTo>
                <a:lnTo>
                  <a:pt x="89" y="70"/>
                </a:lnTo>
                <a:lnTo>
                  <a:pt x="80" y="78"/>
                </a:lnTo>
                <a:lnTo>
                  <a:pt x="70" y="86"/>
                </a:lnTo>
                <a:lnTo>
                  <a:pt x="58" y="89"/>
                </a:lnTo>
                <a:lnTo>
                  <a:pt x="45" y="91"/>
                </a:lnTo>
                <a:lnTo>
                  <a:pt x="33" y="88"/>
                </a:lnTo>
                <a:lnTo>
                  <a:pt x="21" y="83"/>
                </a:lnTo>
                <a:lnTo>
                  <a:pt x="10" y="75"/>
                </a:lnTo>
                <a:lnTo>
                  <a:pt x="4" y="63"/>
                </a:lnTo>
                <a:lnTo>
                  <a:pt x="0" y="52"/>
                </a:lnTo>
                <a:lnTo>
                  <a:pt x="0" y="39"/>
                </a:lnTo>
                <a:lnTo>
                  <a:pt x="4" y="27"/>
                </a:lnTo>
                <a:lnTo>
                  <a:pt x="10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1"/>
                </a:lnTo>
                <a:lnTo>
                  <a:pt x="70" y="5"/>
                </a:lnTo>
                <a:lnTo>
                  <a:pt x="80" y="13"/>
                </a:lnTo>
                <a:lnTo>
                  <a:pt x="89" y="21"/>
                </a:lnTo>
                <a:lnTo>
                  <a:pt x="94" y="32"/>
                </a:lnTo>
                <a:lnTo>
                  <a:pt x="96" y="45"/>
                </a:lnTo>
                <a:lnTo>
                  <a:pt x="96" y="4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27102" name="Group 62"/>
          <p:cNvGrpSpPr>
            <a:grpSpLocks/>
          </p:cNvGrpSpPr>
          <p:nvPr/>
        </p:nvGrpSpPr>
        <p:grpSpPr bwMode="auto">
          <a:xfrm>
            <a:off x="7905750" y="5351463"/>
            <a:ext cx="493713" cy="252412"/>
            <a:chOff x="4980" y="3389"/>
            <a:chExt cx="311" cy="159"/>
          </a:xfrm>
        </p:grpSpPr>
        <p:grpSp>
          <p:nvGrpSpPr>
            <p:cNvPr id="727103" name="Group 63"/>
            <p:cNvGrpSpPr>
              <a:grpSpLocks/>
            </p:cNvGrpSpPr>
            <p:nvPr/>
          </p:nvGrpSpPr>
          <p:grpSpPr bwMode="auto">
            <a:xfrm>
              <a:off x="5093" y="3423"/>
              <a:ext cx="77" cy="73"/>
              <a:chOff x="5093" y="3414"/>
              <a:chExt cx="77" cy="73"/>
            </a:xfrm>
          </p:grpSpPr>
          <p:sp>
            <p:nvSpPr>
              <p:cNvPr id="727104" name="Freeform 64"/>
              <p:cNvSpPr>
                <a:spLocks/>
              </p:cNvSpPr>
              <p:nvPr/>
            </p:nvSpPr>
            <p:spPr bwMode="auto">
              <a:xfrm>
                <a:off x="5093" y="3414"/>
                <a:ext cx="77" cy="73"/>
              </a:xfrm>
              <a:custGeom>
                <a:avLst/>
                <a:gdLst/>
                <a:ahLst/>
                <a:cxnLst>
                  <a:cxn ang="0">
                    <a:pos x="154" y="73"/>
                  </a:cxn>
                  <a:cxn ang="0">
                    <a:pos x="152" y="88"/>
                  </a:cxn>
                  <a:cxn ang="0">
                    <a:pos x="147" y="103"/>
                  </a:cxn>
                  <a:cxn ang="0">
                    <a:pos x="139" y="116"/>
                  </a:cxn>
                  <a:cxn ang="0">
                    <a:pos x="128" y="127"/>
                  </a:cxn>
                  <a:cxn ang="0">
                    <a:pos x="115" y="137"/>
                  </a:cxn>
                  <a:cxn ang="0">
                    <a:pos x="101" y="143"/>
                  </a:cxn>
                  <a:cxn ang="0">
                    <a:pos x="86" y="147"/>
                  </a:cxn>
                  <a:cxn ang="0">
                    <a:pos x="69" y="147"/>
                  </a:cxn>
                  <a:cxn ang="0">
                    <a:pos x="53" y="143"/>
                  </a:cxn>
                  <a:cxn ang="0">
                    <a:pos x="38" y="137"/>
                  </a:cxn>
                  <a:cxn ang="0">
                    <a:pos x="26" y="127"/>
                  </a:cxn>
                  <a:cxn ang="0">
                    <a:pos x="16" y="116"/>
                  </a:cxn>
                  <a:cxn ang="0">
                    <a:pos x="7" y="103"/>
                  </a:cxn>
                  <a:cxn ang="0">
                    <a:pos x="2" y="88"/>
                  </a:cxn>
                  <a:cxn ang="0">
                    <a:pos x="0" y="73"/>
                  </a:cxn>
                  <a:cxn ang="0">
                    <a:pos x="2" y="59"/>
                  </a:cxn>
                  <a:cxn ang="0">
                    <a:pos x="7" y="44"/>
                  </a:cxn>
                  <a:cxn ang="0">
                    <a:pos x="16" y="31"/>
                  </a:cxn>
                  <a:cxn ang="0">
                    <a:pos x="26" y="20"/>
                  </a:cxn>
                  <a:cxn ang="0">
                    <a:pos x="40" y="10"/>
                  </a:cxn>
                  <a:cxn ang="0">
                    <a:pos x="53" y="4"/>
                  </a:cxn>
                  <a:cxn ang="0">
                    <a:pos x="69" y="0"/>
                  </a:cxn>
                  <a:cxn ang="0">
                    <a:pos x="86" y="0"/>
                  </a:cxn>
                  <a:cxn ang="0">
                    <a:pos x="101" y="4"/>
                  </a:cxn>
                  <a:cxn ang="0">
                    <a:pos x="116" y="10"/>
                  </a:cxn>
                  <a:cxn ang="0">
                    <a:pos x="128" y="20"/>
                  </a:cxn>
                  <a:cxn ang="0">
                    <a:pos x="139" y="31"/>
                  </a:cxn>
                  <a:cxn ang="0">
                    <a:pos x="147" y="44"/>
                  </a:cxn>
                  <a:cxn ang="0">
                    <a:pos x="152" y="59"/>
                  </a:cxn>
                  <a:cxn ang="0">
                    <a:pos x="154" y="73"/>
                  </a:cxn>
                  <a:cxn ang="0">
                    <a:pos x="154" y="73"/>
                  </a:cxn>
                </a:cxnLst>
                <a:rect l="0" t="0" r="r" b="b"/>
                <a:pathLst>
                  <a:path w="154" h="147">
                    <a:moveTo>
                      <a:pt x="154" y="73"/>
                    </a:moveTo>
                    <a:lnTo>
                      <a:pt x="152" y="88"/>
                    </a:lnTo>
                    <a:lnTo>
                      <a:pt x="147" y="103"/>
                    </a:lnTo>
                    <a:lnTo>
                      <a:pt x="139" y="116"/>
                    </a:lnTo>
                    <a:lnTo>
                      <a:pt x="128" y="127"/>
                    </a:lnTo>
                    <a:lnTo>
                      <a:pt x="115" y="137"/>
                    </a:lnTo>
                    <a:lnTo>
                      <a:pt x="101" y="143"/>
                    </a:lnTo>
                    <a:lnTo>
                      <a:pt x="86" y="147"/>
                    </a:lnTo>
                    <a:lnTo>
                      <a:pt x="69" y="147"/>
                    </a:lnTo>
                    <a:lnTo>
                      <a:pt x="53" y="143"/>
                    </a:lnTo>
                    <a:lnTo>
                      <a:pt x="38" y="137"/>
                    </a:lnTo>
                    <a:lnTo>
                      <a:pt x="26" y="127"/>
                    </a:lnTo>
                    <a:lnTo>
                      <a:pt x="16" y="116"/>
                    </a:lnTo>
                    <a:lnTo>
                      <a:pt x="7" y="103"/>
                    </a:lnTo>
                    <a:lnTo>
                      <a:pt x="2" y="88"/>
                    </a:lnTo>
                    <a:lnTo>
                      <a:pt x="0" y="73"/>
                    </a:lnTo>
                    <a:lnTo>
                      <a:pt x="2" y="59"/>
                    </a:lnTo>
                    <a:lnTo>
                      <a:pt x="7" y="44"/>
                    </a:lnTo>
                    <a:lnTo>
                      <a:pt x="16" y="31"/>
                    </a:lnTo>
                    <a:lnTo>
                      <a:pt x="26" y="20"/>
                    </a:lnTo>
                    <a:lnTo>
                      <a:pt x="40" y="10"/>
                    </a:lnTo>
                    <a:lnTo>
                      <a:pt x="53" y="4"/>
                    </a:lnTo>
                    <a:lnTo>
                      <a:pt x="69" y="0"/>
                    </a:lnTo>
                    <a:lnTo>
                      <a:pt x="86" y="0"/>
                    </a:lnTo>
                    <a:lnTo>
                      <a:pt x="101" y="4"/>
                    </a:lnTo>
                    <a:lnTo>
                      <a:pt x="116" y="10"/>
                    </a:lnTo>
                    <a:lnTo>
                      <a:pt x="128" y="20"/>
                    </a:lnTo>
                    <a:lnTo>
                      <a:pt x="139" y="31"/>
                    </a:lnTo>
                    <a:lnTo>
                      <a:pt x="147" y="44"/>
                    </a:lnTo>
                    <a:lnTo>
                      <a:pt x="152" y="59"/>
                    </a:lnTo>
                    <a:lnTo>
                      <a:pt x="154" y="73"/>
                    </a:lnTo>
                    <a:lnTo>
                      <a:pt x="154" y="73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105" name="Line 65"/>
              <p:cNvSpPr>
                <a:spLocks noChangeShapeType="1"/>
              </p:cNvSpPr>
              <p:nvPr/>
            </p:nvSpPr>
            <p:spPr bwMode="auto">
              <a:xfrm>
                <a:off x="5127" y="3423"/>
                <a:ext cx="1" cy="5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106" name="Line 66"/>
              <p:cNvSpPr>
                <a:spLocks noChangeShapeType="1"/>
              </p:cNvSpPr>
              <p:nvPr/>
            </p:nvSpPr>
            <p:spPr bwMode="auto">
              <a:xfrm>
                <a:off x="5103" y="3459"/>
                <a:ext cx="6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27107" name="Rectangle 67"/>
            <p:cNvSpPr>
              <a:spLocks noChangeArrowheads="1"/>
            </p:cNvSpPr>
            <p:nvPr/>
          </p:nvSpPr>
          <p:spPr bwMode="auto">
            <a:xfrm>
              <a:off x="4980" y="339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727108" name="Rectangle 68"/>
            <p:cNvSpPr>
              <a:spLocks noChangeArrowheads="1"/>
            </p:cNvSpPr>
            <p:nvPr/>
          </p:nvSpPr>
          <p:spPr bwMode="auto">
            <a:xfrm>
              <a:off x="5199" y="3389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</p:grpSp>
      <p:sp>
        <p:nvSpPr>
          <p:cNvPr id="727109" name="Rectangle 69"/>
          <p:cNvSpPr>
            <a:spLocks noChangeArrowheads="1"/>
          </p:cNvSpPr>
          <p:nvPr/>
        </p:nvSpPr>
        <p:spPr bwMode="auto">
          <a:xfrm>
            <a:off x="4273550" y="4462463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727110" name="Rectangle 70"/>
          <p:cNvSpPr>
            <a:spLocks noChangeArrowheads="1"/>
          </p:cNvSpPr>
          <p:nvPr/>
        </p:nvSpPr>
        <p:spPr bwMode="auto">
          <a:xfrm>
            <a:off x="4257675" y="6126163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727111" name="Freeform 71"/>
          <p:cNvSpPr>
            <a:spLocks/>
          </p:cNvSpPr>
          <p:nvPr/>
        </p:nvSpPr>
        <p:spPr bwMode="auto">
          <a:xfrm>
            <a:off x="6402388" y="4518025"/>
            <a:ext cx="176212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2"/>
              </a:cxn>
              <a:cxn ang="0">
                <a:pos x="54" y="7"/>
              </a:cxn>
              <a:cxn ang="0">
                <a:pos x="81" y="15"/>
              </a:cxn>
              <a:cxn ang="0">
                <a:pos x="107" y="28"/>
              </a:cxn>
              <a:cxn ang="0">
                <a:pos x="129" y="41"/>
              </a:cxn>
              <a:cxn ang="0">
                <a:pos x="151" y="59"/>
              </a:cxn>
              <a:cxn ang="0">
                <a:pos x="170" y="78"/>
              </a:cxn>
              <a:cxn ang="0">
                <a:pos x="187" y="99"/>
              </a:cxn>
              <a:cxn ang="0">
                <a:pos x="201" y="122"/>
              </a:cxn>
              <a:cxn ang="0">
                <a:pos x="211" y="148"/>
              </a:cxn>
              <a:cxn ang="0">
                <a:pos x="218" y="174"/>
              </a:cxn>
              <a:cxn ang="0">
                <a:pos x="221" y="200"/>
              </a:cxn>
              <a:cxn ang="0">
                <a:pos x="221" y="226"/>
              </a:cxn>
              <a:cxn ang="0">
                <a:pos x="218" y="252"/>
              </a:cxn>
              <a:cxn ang="0">
                <a:pos x="211" y="278"/>
              </a:cxn>
              <a:cxn ang="0">
                <a:pos x="201" y="304"/>
              </a:cxn>
              <a:cxn ang="0">
                <a:pos x="187" y="326"/>
              </a:cxn>
              <a:cxn ang="0">
                <a:pos x="170" y="348"/>
              </a:cxn>
              <a:cxn ang="0">
                <a:pos x="151" y="367"/>
              </a:cxn>
              <a:cxn ang="0">
                <a:pos x="129" y="385"/>
              </a:cxn>
              <a:cxn ang="0">
                <a:pos x="107" y="398"/>
              </a:cxn>
              <a:cxn ang="0">
                <a:pos x="81" y="411"/>
              </a:cxn>
              <a:cxn ang="0">
                <a:pos x="54" y="419"/>
              </a:cxn>
              <a:cxn ang="0">
                <a:pos x="27" y="424"/>
              </a:cxn>
              <a:cxn ang="0">
                <a:pos x="0" y="425"/>
              </a:cxn>
            </a:cxnLst>
            <a:rect l="0" t="0" r="r" b="b"/>
            <a:pathLst>
              <a:path w="221" h="425">
                <a:moveTo>
                  <a:pt x="0" y="0"/>
                </a:moveTo>
                <a:lnTo>
                  <a:pt x="27" y="2"/>
                </a:lnTo>
                <a:lnTo>
                  <a:pt x="54" y="7"/>
                </a:lnTo>
                <a:lnTo>
                  <a:pt x="81" y="15"/>
                </a:lnTo>
                <a:lnTo>
                  <a:pt x="107" y="28"/>
                </a:lnTo>
                <a:lnTo>
                  <a:pt x="129" y="41"/>
                </a:lnTo>
                <a:lnTo>
                  <a:pt x="151" y="59"/>
                </a:lnTo>
                <a:lnTo>
                  <a:pt x="170" y="78"/>
                </a:lnTo>
                <a:lnTo>
                  <a:pt x="187" y="99"/>
                </a:lnTo>
                <a:lnTo>
                  <a:pt x="201" y="122"/>
                </a:lnTo>
                <a:lnTo>
                  <a:pt x="211" y="148"/>
                </a:lnTo>
                <a:lnTo>
                  <a:pt x="218" y="174"/>
                </a:lnTo>
                <a:lnTo>
                  <a:pt x="221" y="200"/>
                </a:lnTo>
                <a:lnTo>
                  <a:pt x="221" y="226"/>
                </a:lnTo>
                <a:lnTo>
                  <a:pt x="218" y="252"/>
                </a:lnTo>
                <a:lnTo>
                  <a:pt x="211" y="278"/>
                </a:lnTo>
                <a:lnTo>
                  <a:pt x="201" y="304"/>
                </a:lnTo>
                <a:lnTo>
                  <a:pt x="187" y="326"/>
                </a:lnTo>
                <a:lnTo>
                  <a:pt x="170" y="348"/>
                </a:lnTo>
                <a:lnTo>
                  <a:pt x="151" y="367"/>
                </a:lnTo>
                <a:lnTo>
                  <a:pt x="129" y="385"/>
                </a:lnTo>
                <a:lnTo>
                  <a:pt x="107" y="398"/>
                </a:lnTo>
                <a:lnTo>
                  <a:pt x="81" y="411"/>
                </a:lnTo>
                <a:lnTo>
                  <a:pt x="54" y="419"/>
                </a:lnTo>
                <a:lnTo>
                  <a:pt x="27" y="424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12" name="Line 72"/>
          <p:cNvSpPr>
            <a:spLocks noChangeShapeType="1"/>
          </p:cNvSpPr>
          <p:nvPr/>
        </p:nvSpPr>
        <p:spPr bwMode="auto">
          <a:xfrm flipH="1">
            <a:off x="6159500" y="4518025"/>
            <a:ext cx="2667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13" name="Line 73"/>
          <p:cNvSpPr>
            <a:spLocks noChangeShapeType="1"/>
          </p:cNvSpPr>
          <p:nvPr/>
        </p:nvSpPr>
        <p:spPr bwMode="auto">
          <a:xfrm flipH="1">
            <a:off x="6159500" y="4856163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14" name="Line 74"/>
          <p:cNvSpPr>
            <a:spLocks noChangeShapeType="1"/>
          </p:cNvSpPr>
          <p:nvPr/>
        </p:nvSpPr>
        <p:spPr bwMode="auto">
          <a:xfrm>
            <a:off x="6159500" y="4518025"/>
            <a:ext cx="1588" cy="338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15" name="Line 75"/>
          <p:cNvSpPr>
            <a:spLocks noChangeShapeType="1"/>
          </p:cNvSpPr>
          <p:nvPr/>
        </p:nvSpPr>
        <p:spPr bwMode="auto">
          <a:xfrm>
            <a:off x="5970588" y="45735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16" name="Line 76"/>
          <p:cNvSpPr>
            <a:spLocks noChangeShapeType="1"/>
          </p:cNvSpPr>
          <p:nvPr/>
        </p:nvSpPr>
        <p:spPr bwMode="auto">
          <a:xfrm>
            <a:off x="5970588" y="478472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17" name="Freeform 77"/>
          <p:cNvSpPr>
            <a:spLocks/>
          </p:cNvSpPr>
          <p:nvPr/>
        </p:nvSpPr>
        <p:spPr bwMode="auto">
          <a:xfrm>
            <a:off x="6575425" y="4651375"/>
            <a:ext cx="95250" cy="95250"/>
          </a:xfrm>
          <a:custGeom>
            <a:avLst/>
            <a:gdLst/>
            <a:ahLst/>
            <a:cxnLst>
              <a:cxn ang="0">
                <a:pos x="119" y="60"/>
              </a:cxn>
              <a:cxn ang="0">
                <a:pos x="118" y="75"/>
              </a:cxn>
              <a:cxn ang="0">
                <a:pos x="113" y="88"/>
              </a:cxn>
              <a:cxn ang="0">
                <a:pos x="106" y="99"/>
              </a:cxn>
              <a:cxn ang="0">
                <a:pos x="96" y="109"/>
              </a:cxn>
              <a:cxn ang="0">
                <a:pos x="84" y="115"/>
              </a:cxn>
              <a:cxn ang="0">
                <a:pos x="70" y="118"/>
              </a:cxn>
              <a:cxn ang="0">
                <a:pos x="56" y="120"/>
              </a:cxn>
              <a:cxn ang="0">
                <a:pos x="43" y="117"/>
              </a:cxn>
              <a:cxn ang="0">
                <a:pos x="29" y="112"/>
              </a:cxn>
              <a:cxn ang="0">
                <a:pos x="19" y="104"/>
              </a:cxn>
              <a:cxn ang="0">
                <a:pos x="10" y="93"/>
              </a:cxn>
              <a:cxn ang="0">
                <a:pos x="3" y="81"/>
              </a:cxn>
              <a:cxn ang="0">
                <a:pos x="0" y="67"/>
              </a:cxn>
              <a:cxn ang="0">
                <a:pos x="0" y="54"/>
              </a:cxn>
              <a:cxn ang="0">
                <a:pos x="3" y="39"/>
              </a:cxn>
              <a:cxn ang="0">
                <a:pos x="10" y="28"/>
              </a:cxn>
              <a:cxn ang="0">
                <a:pos x="19" y="16"/>
              </a:cxn>
              <a:cxn ang="0">
                <a:pos x="31" y="8"/>
              </a:cxn>
              <a:cxn ang="0">
                <a:pos x="43" y="3"/>
              </a:cxn>
              <a:cxn ang="0">
                <a:pos x="56" y="0"/>
              </a:cxn>
              <a:cxn ang="0">
                <a:pos x="70" y="2"/>
              </a:cxn>
              <a:cxn ang="0">
                <a:pos x="84" y="5"/>
              </a:cxn>
              <a:cxn ang="0">
                <a:pos x="96" y="11"/>
              </a:cxn>
              <a:cxn ang="0">
                <a:pos x="106" y="21"/>
              </a:cxn>
              <a:cxn ang="0">
                <a:pos x="113" y="32"/>
              </a:cxn>
              <a:cxn ang="0">
                <a:pos x="118" y="45"/>
              </a:cxn>
              <a:cxn ang="0">
                <a:pos x="119" y="60"/>
              </a:cxn>
              <a:cxn ang="0">
                <a:pos x="119" y="60"/>
              </a:cxn>
            </a:cxnLst>
            <a:rect l="0" t="0" r="r" b="b"/>
            <a:pathLst>
              <a:path w="119" h="120">
                <a:moveTo>
                  <a:pt x="119" y="60"/>
                </a:moveTo>
                <a:lnTo>
                  <a:pt x="118" y="75"/>
                </a:lnTo>
                <a:lnTo>
                  <a:pt x="113" y="88"/>
                </a:lnTo>
                <a:lnTo>
                  <a:pt x="106" y="99"/>
                </a:lnTo>
                <a:lnTo>
                  <a:pt x="96" y="109"/>
                </a:lnTo>
                <a:lnTo>
                  <a:pt x="84" y="115"/>
                </a:lnTo>
                <a:lnTo>
                  <a:pt x="70" y="118"/>
                </a:lnTo>
                <a:lnTo>
                  <a:pt x="56" y="120"/>
                </a:lnTo>
                <a:lnTo>
                  <a:pt x="43" y="117"/>
                </a:lnTo>
                <a:lnTo>
                  <a:pt x="29" y="112"/>
                </a:lnTo>
                <a:lnTo>
                  <a:pt x="19" y="104"/>
                </a:lnTo>
                <a:lnTo>
                  <a:pt x="10" y="93"/>
                </a:lnTo>
                <a:lnTo>
                  <a:pt x="3" y="81"/>
                </a:lnTo>
                <a:lnTo>
                  <a:pt x="0" y="67"/>
                </a:lnTo>
                <a:lnTo>
                  <a:pt x="0" y="54"/>
                </a:lnTo>
                <a:lnTo>
                  <a:pt x="3" y="39"/>
                </a:lnTo>
                <a:lnTo>
                  <a:pt x="10" y="28"/>
                </a:lnTo>
                <a:lnTo>
                  <a:pt x="19" y="16"/>
                </a:lnTo>
                <a:lnTo>
                  <a:pt x="31" y="8"/>
                </a:lnTo>
                <a:lnTo>
                  <a:pt x="43" y="3"/>
                </a:lnTo>
                <a:lnTo>
                  <a:pt x="56" y="0"/>
                </a:lnTo>
                <a:lnTo>
                  <a:pt x="70" y="2"/>
                </a:lnTo>
                <a:lnTo>
                  <a:pt x="84" y="5"/>
                </a:lnTo>
                <a:lnTo>
                  <a:pt x="96" y="11"/>
                </a:lnTo>
                <a:lnTo>
                  <a:pt x="106" y="21"/>
                </a:lnTo>
                <a:lnTo>
                  <a:pt x="113" y="32"/>
                </a:lnTo>
                <a:lnTo>
                  <a:pt x="118" y="45"/>
                </a:lnTo>
                <a:lnTo>
                  <a:pt x="119" y="60"/>
                </a:lnTo>
                <a:lnTo>
                  <a:pt x="119" y="6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18" name="Line 78"/>
          <p:cNvSpPr>
            <a:spLocks noChangeShapeType="1"/>
          </p:cNvSpPr>
          <p:nvPr/>
        </p:nvSpPr>
        <p:spPr bwMode="auto">
          <a:xfrm>
            <a:off x="6662738" y="4706938"/>
            <a:ext cx="968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19" name="Freeform 79"/>
          <p:cNvSpPr>
            <a:spLocks/>
          </p:cNvSpPr>
          <p:nvPr/>
        </p:nvSpPr>
        <p:spPr bwMode="auto">
          <a:xfrm>
            <a:off x="6399213" y="5965825"/>
            <a:ext cx="176212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1"/>
              </a:cxn>
              <a:cxn ang="0">
                <a:pos x="55" y="6"/>
              </a:cxn>
              <a:cxn ang="0">
                <a:pos x="82" y="14"/>
              </a:cxn>
              <a:cxn ang="0">
                <a:pos x="108" y="27"/>
              </a:cxn>
              <a:cxn ang="0">
                <a:pos x="130" y="40"/>
              </a:cxn>
              <a:cxn ang="0">
                <a:pos x="152" y="58"/>
              </a:cxn>
              <a:cxn ang="0">
                <a:pos x="171" y="78"/>
              </a:cxn>
              <a:cxn ang="0">
                <a:pos x="188" y="99"/>
              </a:cxn>
              <a:cxn ang="0">
                <a:pos x="202" y="121"/>
              </a:cxn>
              <a:cxn ang="0">
                <a:pos x="212" y="147"/>
              </a:cxn>
              <a:cxn ang="0">
                <a:pos x="219" y="173"/>
              </a:cxn>
              <a:cxn ang="0">
                <a:pos x="222" y="199"/>
              </a:cxn>
              <a:cxn ang="0">
                <a:pos x="222" y="225"/>
              </a:cxn>
              <a:cxn ang="0">
                <a:pos x="219" y="251"/>
              </a:cxn>
              <a:cxn ang="0">
                <a:pos x="212" y="277"/>
              </a:cxn>
              <a:cxn ang="0">
                <a:pos x="202" y="303"/>
              </a:cxn>
              <a:cxn ang="0">
                <a:pos x="188" y="326"/>
              </a:cxn>
              <a:cxn ang="0">
                <a:pos x="171" y="347"/>
              </a:cxn>
              <a:cxn ang="0">
                <a:pos x="152" y="367"/>
              </a:cxn>
              <a:cxn ang="0">
                <a:pos x="130" y="384"/>
              </a:cxn>
              <a:cxn ang="0">
                <a:pos x="108" y="397"/>
              </a:cxn>
              <a:cxn ang="0">
                <a:pos x="82" y="410"/>
              </a:cxn>
              <a:cxn ang="0">
                <a:pos x="55" y="418"/>
              </a:cxn>
              <a:cxn ang="0">
                <a:pos x="28" y="423"/>
              </a:cxn>
              <a:cxn ang="0">
                <a:pos x="0" y="425"/>
              </a:cxn>
            </a:cxnLst>
            <a:rect l="0" t="0" r="r" b="b"/>
            <a:pathLst>
              <a:path w="222" h="425">
                <a:moveTo>
                  <a:pt x="0" y="0"/>
                </a:moveTo>
                <a:lnTo>
                  <a:pt x="28" y="1"/>
                </a:lnTo>
                <a:lnTo>
                  <a:pt x="55" y="6"/>
                </a:lnTo>
                <a:lnTo>
                  <a:pt x="82" y="14"/>
                </a:lnTo>
                <a:lnTo>
                  <a:pt x="108" y="27"/>
                </a:lnTo>
                <a:lnTo>
                  <a:pt x="130" y="40"/>
                </a:lnTo>
                <a:lnTo>
                  <a:pt x="152" y="58"/>
                </a:lnTo>
                <a:lnTo>
                  <a:pt x="171" y="78"/>
                </a:lnTo>
                <a:lnTo>
                  <a:pt x="188" y="99"/>
                </a:lnTo>
                <a:lnTo>
                  <a:pt x="202" y="121"/>
                </a:lnTo>
                <a:lnTo>
                  <a:pt x="212" y="147"/>
                </a:lnTo>
                <a:lnTo>
                  <a:pt x="219" y="173"/>
                </a:lnTo>
                <a:lnTo>
                  <a:pt x="222" y="199"/>
                </a:lnTo>
                <a:lnTo>
                  <a:pt x="222" y="225"/>
                </a:lnTo>
                <a:lnTo>
                  <a:pt x="219" y="251"/>
                </a:lnTo>
                <a:lnTo>
                  <a:pt x="212" y="277"/>
                </a:lnTo>
                <a:lnTo>
                  <a:pt x="202" y="303"/>
                </a:lnTo>
                <a:lnTo>
                  <a:pt x="188" y="326"/>
                </a:lnTo>
                <a:lnTo>
                  <a:pt x="171" y="347"/>
                </a:lnTo>
                <a:lnTo>
                  <a:pt x="152" y="367"/>
                </a:lnTo>
                <a:lnTo>
                  <a:pt x="130" y="384"/>
                </a:lnTo>
                <a:lnTo>
                  <a:pt x="108" y="397"/>
                </a:lnTo>
                <a:lnTo>
                  <a:pt x="82" y="410"/>
                </a:lnTo>
                <a:lnTo>
                  <a:pt x="55" y="418"/>
                </a:lnTo>
                <a:lnTo>
                  <a:pt x="28" y="423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0" name="Line 80"/>
          <p:cNvSpPr>
            <a:spLocks noChangeShapeType="1"/>
          </p:cNvSpPr>
          <p:nvPr/>
        </p:nvSpPr>
        <p:spPr bwMode="auto">
          <a:xfrm flipH="1">
            <a:off x="6154738" y="5965825"/>
            <a:ext cx="2667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1" name="Line 81"/>
          <p:cNvSpPr>
            <a:spLocks noChangeShapeType="1"/>
          </p:cNvSpPr>
          <p:nvPr/>
        </p:nvSpPr>
        <p:spPr bwMode="auto">
          <a:xfrm flipH="1">
            <a:off x="6154738" y="6303963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2" name="Line 82"/>
          <p:cNvSpPr>
            <a:spLocks noChangeShapeType="1"/>
          </p:cNvSpPr>
          <p:nvPr/>
        </p:nvSpPr>
        <p:spPr bwMode="auto">
          <a:xfrm>
            <a:off x="6154738" y="5965825"/>
            <a:ext cx="1587" cy="338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3" name="Line 83"/>
          <p:cNvSpPr>
            <a:spLocks noChangeShapeType="1"/>
          </p:cNvSpPr>
          <p:nvPr/>
        </p:nvSpPr>
        <p:spPr bwMode="auto">
          <a:xfrm>
            <a:off x="5965825" y="60229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4" name="Line 84"/>
          <p:cNvSpPr>
            <a:spLocks noChangeShapeType="1"/>
          </p:cNvSpPr>
          <p:nvPr/>
        </p:nvSpPr>
        <p:spPr bwMode="auto">
          <a:xfrm>
            <a:off x="5965825" y="6234113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5" name="Freeform 85"/>
          <p:cNvSpPr>
            <a:spLocks/>
          </p:cNvSpPr>
          <p:nvPr/>
        </p:nvSpPr>
        <p:spPr bwMode="auto">
          <a:xfrm>
            <a:off x="6572250" y="6099175"/>
            <a:ext cx="95250" cy="95250"/>
          </a:xfrm>
          <a:custGeom>
            <a:avLst/>
            <a:gdLst/>
            <a:ahLst/>
            <a:cxnLst>
              <a:cxn ang="0">
                <a:pos x="119" y="61"/>
              </a:cxn>
              <a:cxn ang="0">
                <a:pos x="118" y="75"/>
              </a:cxn>
              <a:cxn ang="0">
                <a:pos x="112" y="88"/>
              </a:cxn>
              <a:cxn ang="0">
                <a:pos x="106" y="100"/>
              </a:cxn>
              <a:cxn ang="0">
                <a:pos x="95" y="109"/>
              </a:cxn>
              <a:cxn ang="0">
                <a:pos x="83" y="116"/>
              </a:cxn>
              <a:cxn ang="0">
                <a:pos x="70" y="119"/>
              </a:cxn>
              <a:cxn ang="0">
                <a:pos x="56" y="121"/>
              </a:cxn>
              <a:cxn ang="0">
                <a:pos x="43" y="117"/>
              </a:cxn>
              <a:cxn ang="0">
                <a:pos x="29" y="112"/>
              </a:cxn>
              <a:cxn ang="0">
                <a:pos x="19" y="104"/>
              </a:cxn>
              <a:cxn ang="0">
                <a:pos x="10" y="93"/>
              </a:cxn>
              <a:cxn ang="0">
                <a:pos x="3" y="82"/>
              </a:cxn>
              <a:cxn ang="0">
                <a:pos x="0" y="67"/>
              </a:cxn>
              <a:cxn ang="0">
                <a:pos x="0" y="54"/>
              </a:cxn>
              <a:cxn ang="0">
                <a:pos x="3" y="39"/>
              </a:cxn>
              <a:cxn ang="0">
                <a:pos x="10" y="28"/>
              </a:cxn>
              <a:cxn ang="0">
                <a:pos x="19" y="17"/>
              </a:cxn>
              <a:cxn ang="0">
                <a:pos x="31" y="9"/>
              </a:cxn>
              <a:cxn ang="0">
                <a:pos x="43" y="4"/>
              </a:cxn>
              <a:cxn ang="0">
                <a:pos x="56" y="0"/>
              </a:cxn>
              <a:cxn ang="0">
                <a:pos x="70" y="2"/>
              </a:cxn>
              <a:cxn ang="0">
                <a:pos x="83" y="5"/>
              </a:cxn>
              <a:cxn ang="0">
                <a:pos x="95" y="12"/>
              </a:cxn>
              <a:cxn ang="0">
                <a:pos x="106" y="22"/>
              </a:cxn>
              <a:cxn ang="0">
                <a:pos x="112" y="33"/>
              </a:cxn>
              <a:cxn ang="0">
                <a:pos x="118" y="46"/>
              </a:cxn>
              <a:cxn ang="0">
                <a:pos x="119" y="61"/>
              </a:cxn>
              <a:cxn ang="0">
                <a:pos x="119" y="61"/>
              </a:cxn>
            </a:cxnLst>
            <a:rect l="0" t="0" r="r" b="b"/>
            <a:pathLst>
              <a:path w="119" h="121">
                <a:moveTo>
                  <a:pt x="119" y="61"/>
                </a:moveTo>
                <a:lnTo>
                  <a:pt x="118" y="75"/>
                </a:lnTo>
                <a:lnTo>
                  <a:pt x="112" y="88"/>
                </a:lnTo>
                <a:lnTo>
                  <a:pt x="106" y="100"/>
                </a:lnTo>
                <a:lnTo>
                  <a:pt x="95" y="109"/>
                </a:lnTo>
                <a:lnTo>
                  <a:pt x="83" y="116"/>
                </a:lnTo>
                <a:lnTo>
                  <a:pt x="70" y="119"/>
                </a:lnTo>
                <a:lnTo>
                  <a:pt x="56" y="121"/>
                </a:lnTo>
                <a:lnTo>
                  <a:pt x="43" y="117"/>
                </a:lnTo>
                <a:lnTo>
                  <a:pt x="29" y="112"/>
                </a:lnTo>
                <a:lnTo>
                  <a:pt x="19" y="104"/>
                </a:lnTo>
                <a:lnTo>
                  <a:pt x="10" y="93"/>
                </a:lnTo>
                <a:lnTo>
                  <a:pt x="3" y="82"/>
                </a:lnTo>
                <a:lnTo>
                  <a:pt x="0" y="67"/>
                </a:lnTo>
                <a:lnTo>
                  <a:pt x="0" y="54"/>
                </a:lnTo>
                <a:lnTo>
                  <a:pt x="3" y="39"/>
                </a:lnTo>
                <a:lnTo>
                  <a:pt x="10" y="28"/>
                </a:lnTo>
                <a:lnTo>
                  <a:pt x="19" y="17"/>
                </a:lnTo>
                <a:lnTo>
                  <a:pt x="31" y="9"/>
                </a:lnTo>
                <a:lnTo>
                  <a:pt x="43" y="4"/>
                </a:lnTo>
                <a:lnTo>
                  <a:pt x="56" y="0"/>
                </a:lnTo>
                <a:lnTo>
                  <a:pt x="70" y="2"/>
                </a:lnTo>
                <a:lnTo>
                  <a:pt x="83" y="5"/>
                </a:lnTo>
                <a:lnTo>
                  <a:pt x="95" y="12"/>
                </a:lnTo>
                <a:lnTo>
                  <a:pt x="106" y="22"/>
                </a:lnTo>
                <a:lnTo>
                  <a:pt x="112" y="33"/>
                </a:lnTo>
                <a:lnTo>
                  <a:pt x="118" y="46"/>
                </a:lnTo>
                <a:lnTo>
                  <a:pt x="119" y="61"/>
                </a:lnTo>
                <a:lnTo>
                  <a:pt x="119" y="61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6" name="Line 86"/>
          <p:cNvSpPr>
            <a:spLocks noChangeShapeType="1"/>
          </p:cNvSpPr>
          <p:nvPr/>
        </p:nvSpPr>
        <p:spPr bwMode="auto">
          <a:xfrm>
            <a:off x="6659563" y="6154738"/>
            <a:ext cx="952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7" name="Freeform 87"/>
          <p:cNvSpPr>
            <a:spLocks/>
          </p:cNvSpPr>
          <p:nvPr/>
        </p:nvSpPr>
        <p:spPr bwMode="auto">
          <a:xfrm>
            <a:off x="7496175" y="5291138"/>
            <a:ext cx="176213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2"/>
              </a:cxn>
              <a:cxn ang="0">
                <a:pos x="54" y="7"/>
              </a:cxn>
              <a:cxn ang="0">
                <a:pos x="82" y="15"/>
              </a:cxn>
              <a:cxn ang="0">
                <a:pos x="107" y="28"/>
              </a:cxn>
              <a:cxn ang="0">
                <a:pos x="130" y="41"/>
              </a:cxn>
              <a:cxn ang="0">
                <a:pos x="152" y="59"/>
              </a:cxn>
              <a:cxn ang="0">
                <a:pos x="171" y="78"/>
              </a:cxn>
              <a:cxn ang="0">
                <a:pos x="188" y="99"/>
              </a:cxn>
              <a:cxn ang="0">
                <a:pos x="201" y="122"/>
              </a:cxn>
              <a:cxn ang="0">
                <a:pos x="211" y="148"/>
              </a:cxn>
              <a:cxn ang="0">
                <a:pos x="218" y="174"/>
              </a:cxn>
              <a:cxn ang="0">
                <a:pos x="222" y="200"/>
              </a:cxn>
              <a:cxn ang="0">
                <a:pos x="222" y="226"/>
              </a:cxn>
              <a:cxn ang="0">
                <a:pos x="218" y="252"/>
              </a:cxn>
              <a:cxn ang="0">
                <a:pos x="211" y="278"/>
              </a:cxn>
              <a:cxn ang="0">
                <a:pos x="201" y="304"/>
              </a:cxn>
              <a:cxn ang="0">
                <a:pos x="188" y="326"/>
              </a:cxn>
              <a:cxn ang="0">
                <a:pos x="171" y="347"/>
              </a:cxn>
              <a:cxn ang="0">
                <a:pos x="152" y="367"/>
              </a:cxn>
              <a:cxn ang="0">
                <a:pos x="130" y="385"/>
              </a:cxn>
              <a:cxn ang="0">
                <a:pos x="107" y="398"/>
              </a:cxn>
              <a:cxn ang="0">
                <a:pos x="82" y="411"/>
              </a:cxn>
              <a:cxn ang="0">
                <a:pos x="54" y="419"/>
              </a:cxn>
              <a:cxn ang="0">
                <a:pos x="27" y="424"/>
              </a:cxn>
              <a:cxn ang="0">
                <a:pos x="0" y="425"/>
              </a:cxn>
            </a:cxnLst>
            <a:rect l="0" t="0" r="r" b="b"/>
            <a:pathLst>
              <a:path w="222" h="425">
                <a:moveTo>
                  <a:pt x="0" y="0"/>
                </a:moveTo>
                <a:lnTo>
                  <a:pt x="27" y="2"/>
                </a:lnTo>
                <a:lnTo>
                  <a:pt x="54" y="7"/>
                </a:lnTo>
                <a:lnTo>
                  <a:pt x="82" y="15"/>
                </a:lnTo>
                <a:lnTo>
                  <a:pt x="107" y="28"/>
                </a:lnTo>
                <a:lnTo>
                  <a:pt x="130" y="41"/>
                </a:lnTo>
                <a:lnTo>
                  <a:pt x="152" y="59"/>
                </a:lnTo>
                <a:lnTo>
                  <a:pt x="171" y="78"/>
                </a:lnTo>
                <a:lnTo>
                  <a:pt x="188" y="99"/>
                </a:lnTo>
                <a:lnTo>
                  <a:pt x="201" y="122"/>
                </a:lnTo>
                <a:lnTo>
                  <a:pt x="211" y="148"/>
                </a:lnTo>
                <a:lnTo>
                  <a:pt x="218" y="174"/>
                </a:lnTo>
                <a:lnTo>
                  <a:pt x="222" y="200"/>
                </a:lnTo>
                <a:lnTo>
                  <a:pt x="222" y="226"/>
                </a:lnTo>
                <a:lnTo>
                  <a:pt x="218" y="252"/>
                </a:lnTo>
                <a:lnTo>
                  <a:pt x="211" y="278"/>
                </a:lnTo>
                <a:lnTo>
                  <a:pt x="201" y="304"/>
                </a:lnTo>
                <a:lnTo>
                  <a:pt x="188" y="326"/>
                </a:lnTo>
                <a:lnTo>
                  <a:pt x="171" y="347"/>
                </a:lnTo>
                <a:lnTo>
                  <a:pt x="152" y="367"/>
                </a:lnTo>
                <a:lnTo>
                  <a:pt x="130" y="385"/>
                </a:lnTo>
                <a:lnTo>
                  <a:pt x="107" y="398"/>
                </a:lnTo>
                <a:lnTo>
                  <a:pt x="82" y="411"/>
                </a:lnTo>
                <a:lnTo>
                  <a:pt x="54" y="419"/>
                </a:lnTo>
                <a:lnTo>
                  <a:pt x="27" y="424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8" name="Line 88"/>
          <p:cNvSpPr>
            <a:spLocks noChangeShapeType="1"/>
          </p:cNvSpPr>
          <p:nvPr/>
        </p:nvSpPr>
        <p:spPr bwMode="auto">
          <a:xfrm flipH="1">
            <a:off x="7251700" y="5291138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29" name="Line 89"/>
          <p:cNvSpPr>
            <a:spLocks noChangeShapeType="1"/>
          </p:cNvSpPr>
          <p:nvPr/>
        </p:nvSpPr>
        <p:spPr bwMode="auto">
          <a:xfrm flipH="1">
            <a:off x="7251700" y="5629275"/>
            <a:ext cx="2667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0" name="Line 90"/>
          <p:cNvSpPr>
            <a:spLocks noChangeShapeType="1"/>
          </p:cNvSpPr>
          <p:nvPr/>
        </p:nvSpPr>
        <p:spPr bwMode="auto">
          <a:xfrm>
            <a:off x="7251700" y="5291138"/>
            <a:ext cx="1588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1" name="Line 91"/>
          <p:cNvSpPr>
            <a:spLocks noChangeShapeType="1"/>
          </p:cNvSpPr>
          <p:nvPr/>
        </p:nvSpPr>
        <p:spPr bwMode="auto">
          <a:xfrm>
            <a:off x="7064375" y="5360988"/>
            <a:ext cx="1762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2" name="Line 92"/>
          <p:cNvSpPr>
            <a:spLocks noChangeShapeType="1"/>
          </p:cNvSpPr>
          <p:nvPr/>
        </p:nvSpPr>
        <p:spPr bwMode="auto">
          <a:xfrm>
            <a:off x="7064375" y="5557838"/>
            <a:ext cx="1762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3" name="Freeform 93"/>
          <p:cNvSpPr>
            <a:spLocks/>
          </p:cNvSpPr>
          <p:nvPr/>
        </p:nvSpPr>
        <p:spPr bwMode="auto">
          <a:xfrm>
            <a:off x="7669213" y="5424488"/>
            <a:ext cx="95250" cy="95250"/>
          </a:xfrm>
          <a:custGeom>
            <a:avLst/>
            <a:gdLst/>
            <a:ahLst/>
            <a:cxnLst>
              <a:cxn ang="0">
                <a:pos x="120" y="60"/>
              </a:cxn>
              <a:cxn ang="0">
                <a:pos x="118" y="75"/>
              </a:cxn>
              <a:cxn ang="0">
                <a:pos x="113" y="88"/>
              </a:cxn>
              <a:cxn ang="0">
                <a:pos x="106" y="99"/>
              </a:cxn>
              <a:cxn ang="0">
                <a:pos x="96" y="109"/>
              </a:cxn>
              <a:cxn ang="0">
                <a:pos x="84" y="115"/>
              </a:cxn>
              <a:cxn ang="0">
                <a:pos x="70" y="118"/>
              </a:cxn>
              <a:cxn ang="0">
                <a:pos x="57" y="120"/>
              </a:cxn>
              <a:cxn ang="0">
                <a:pos x="43" y="117"/>
              </a:cxn>
              <a:cxn ang="0">
                <a:pos x="29" y="112"/>
              </a:cxn>
              <a:cxn ang="0">
                <a:pos x="19" y="104"/>
              </a:cxn>
              <a:cxn ang="0">
                <a:pos x="11" y="92"/>
              </a:cxn>
              <a:cxn ang="0">
                <a:pos x="4" y="81"/>
              </a:cxn>
              <a:cxn ang="0">
                <a:pos x="0" y="66"/>
              </a:cxn>
              <a:cxn ang="0">
                <a:pos x="0" y="53"/>
              </a:cxn>
              <a:cxn ang="0">
                <a:pos x="4" y="39"/>
              </a:cxn>
              <a:cxn ang="0">
                <a:pos x="11" y="28"/>
              </a:cxn>
              <a:cxn ang="0">
                <a:pos x="19" y="16"/>
              </a:cxn>
              <a:cxn ang="0">
                <a:pos x="31" y="8"/>
              </a:cxn>
              <a:cxn ang="0">
                <a:pos x="43" y="3"/>
              </a:cxn>
              <a:cxn ang="0">
                <a:pos x="57" y="0"/>
              </a:cxn>
              <a:cxn ang="0">
                <a:pos x="70" y="2"/>
              </a:cxn>
              <a:cxn ang="0">
                <a:pos x="84" y="5"/>
              </a:cxn>
              <a:cxn ang="0">
                <a:pos x="96" y="11"/>
              </a:cxn>
              <a:cxn ang="0">
                <a:pos x="106" y="21"/>
              </a:cxn>
              <a:cxn ang="0">
                <a:pos x="113" y="32"/>
              </a:cxn>
              <a:cxn ang="0">
                <a:pos x="118" y="45"/>
              </a:cxn>
              <a:cxn ang="0">
                <a:pos x="120" y="60"/>
              </a:cxn>
              <a:cxn ang="0">
                <a:pos x="120" y="60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18" y="75"/>
                </a:lnTo>
                <a:lnTo>
                  <a:pt x="113" y="88"/>
                </a:lnTo>
                <a:lnTo>
                  <a:pt x="106" y="99"/>
                </a:lnTo>
                <a:lnTo>
                  <a:pt x="96" y="109"/>
                </a:lnTo>
                <a:lnTo>
                  <a:pt x="84" y="115"/>
                </a:lnTo>
                <a:lnTo>
                  <a:pt x="70" y="118"/>
                </a:lnTo>
                <a:lnTo>
                  <a:pt x="57" y="120"/>
                </a:lnTo>
                <a:lnTo>
                  <a:pt x="43" y="117"/>
                </a:lnTo>
                <a:lnTo>
                  <a:pt x="29" y="112"/>
                </a:lnTo>
                <a:lnTo>
                  <a:pt x="19" y="104"/>
                </a:lnTo>
                <a:lnTo>
                  <a:pt x="11" y="92"/>
                </a:lnTo>
                <a:lnTo>
                  <a:pt x="4" y="81"/>
                </a:lnTo>
                <a:lnTo>
                  <a:pt x="0" y="66"/>
                </a:lnTo>
                <a:lnTo>
                  <a:pt x="0" y="53"/>
                </a:lnTo>
                <a:lnTo>
                  <a:pt x="4" y="39"/>
                </a:lnTo>
                <a:lnTo>
                  <a:pt x="11" y="28"/>
                </a:lnTo>
                <a:lnTo>
                  <a:pt x="19" y="16"/>
                </a:lnTo>
                <a:lnTo>
                  <a:pt x="31" y="8"/>
                </a:lnTo>
                <a:lnTo>
                  <a:pt x="43" y="3"/>
                </a:lnTo>
                <a:lnTo>
                  <a:pt x="57" y="0"/>
                </a:lnTo>
                <a:lnTo>
                  <a:pt x="70" y="2"/>
                </a:lnTo>
                <a:lnTo>
                  <a:pt x="84" y="5"/>
                </a:lnTo>
                <a:lnTo>
                  <a:pt x="96" y="11"/>
                </a:lnTo>
                <a:lnTo>
                  <a:pt x="106" y="21"/>
                </a:lnTo>
                <a:lnTo>
                  <a:pt x="113" y="32"/>
                </a:lnTo>
                <a:lnTo>
                  <a:pt x="118" y="45"/>
                </a:lnTo>
                <a:lnTo>
                  <a:pt x="120" y="60"/>
                </a:lnTo>
                <a:lnTo>
                  <a:pt x="120" y="6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4" name="Line 94"/>
          <p:cNvSpPr>
            <a:spLocks noChangeShapeType="1"/>
          </p:cNvSpPr>
          <p:nvPr/>
        </p:nvSpPr>
        <p:spPr bwMode="auto">
          <a:xfrm>
            <a:off x="7756525" y="5480050"/>
            <a:ext cx="952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5" name="Freeform 95"/>
          <p:cNvSpPr>
            <a:spLocks/>
          </p:cNvSpPr>
          <p:nvPr/>
        </p:nvSpPr>
        <p:spPr bwMode="auto">
          <a:xfrm>
            <a:off x="5311775" y="5249863"/>
            <a:ext cx="176213" cy="338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1"/>
              </a:cxn>
              <a:cxn ang="0">
                <a:pos x="54" y="6"/>
              </a:cxn>
              <a:cxn ang="0">
                <a:pos x="82" y="14"/>
              </a:cxn>
              <a:cxn ang="0">
                <a:pos x="107" y="27"/>
              </a:cxn>
              <a:cxn ang="0">
                <a:pos x="129" y="40"/>
              </a:cxn>
              <a:cxn ang="0">
                <a:pos x="151" y="58"/>
              </a:cxn>
              <a:cxn ang="0">
                <a:pos x="170" y="78"/>
              </a:cxn>
              <a:cxn ang="0">
                <a:pos x="187" y="99"/>
              </a:cxn>
              <a:cxn ang="0">
                <a:pos x="201" y="122"/>
              </a:cxn>
              <a:cxn ang="0">
                <a:pos x="211" y="148"/>
              </a:cxn>
              <a:cxn ang="0">
                <a:pos x="218" y="173"/>
              </a:cxn>
              <a:cxn ang="0">
                <a:pos x="221" y="199"/>
              </a:cxn>
              <a:cxn ang="0">
                <a:pos x="221" y="225"/>
              </a:cxn>
              <a:cxn ang="0">
                <a:pos x="218" y="251"/>
              </a:cxn>
              <a:cxn ang="0">
                <a:pos x="211" y="277"/>
              </a:cxn>
              <a:cxn ang="0">
                <a:pos x="201" y="303"/>
              </a:cxn>
              <a:cxn ang="0">
                <a:pos x="187" y="326"/>
              </a:cxn>
              <a:cxn ang="0">
                <a:pos x="170" y="347"/>
              </a:cxn>
              <a:cxn ang="0">
                <a:pos x="151" y="367"/>
              </a:cxn>
              <a:cxn ang="0">
                <a:pos x="129" y="384"/>
              </a:cxn>
              <a:cxn ang="0">
                <a:pos x="107" y="397"/>
              </a:cxn>
              <a:cxn ang="0">
                <a:pos x="82" y="410"/>
              </a:cxn>
              <a:cxn ang="0">
                <a:pos x="54" y="419"/>
              </a:cxn>
              <a:cxn ang="0">
                <a:pos x="27" y="423"/>
              </a:cxn>
              <a:cxn ang="0">
                <a:pos x="0" y="425"/>
              </a:cxn>
            </a:cxnLst>
            <a:rect l="0" t="0" r="r" b="b"/>
            <a:pathLst>
              <a:path w="221" h="425">
                <a:moveTo>
                  <a:pt x="0" y="0"/>
                </a:moveTo>
                <a:lnTo>
                  <a:pt x="27" y="1"/>
                </a:lnTo>
                <a:lnTo>
                  <a:pt x="54" y="6"/>
                </a:lnTo>
                <a:lnTo>
                  <a:pt x="82" y="14"/>
                </a:lnTo>
                <a:lnTo>
                  <a:pt x="107" y="27"/>
                </a:lnTo>
                <a:lnTo>
                  <a:pt x="129" y="40"/>
                </a:lnTo>
                <a:lnTo>
                  <a:pt x="151" y="58"/>
                </a:lnTo>
                <a:lnTo>
                  <a:pt x="170" y="78"/>
                </a:lnTo>
                <a:lnTo>
                  <a:pt x="187" y="99"/>
                </a:lnTo>
                <a:lnTo>
                  <a:pt x="201" y="122"/>
                </a:lnTo>
                <a:lnTo>
                  <a:pt x="211" y="148"/>
                </a:lnTo>
                <a:lnTo>
                  <a:pt x="218" y="173"/>
                </a:lnTo>
                <a:lnTo>
                  <a:pt x="221" y="199"/>
                </a:lnTo>
                <a:lnTo>
                  <a:pt x="221" y="225"/>
                </a:lnTo>
                <a:lnTo>
                  <a:pt x="218" y="251"/>
                </a:lnTo>
                <a:lnTo>
                  <a:pt x="211" y="277"/>
                </a:lnTo>
                <a:lnTo>
                  <a:pt x="201" y="303"/>
                </a:lnTo>
                <a:lnTo>
                  <a:pt x="187" y="326"/>
                </a:lnTo>
                <a:lnTo>
                  <a:pt x="170" y="347"/>
                </a:lnTo>
                <a:lnTo>
                  <a:pt x="151" y="367"/>
                </a:lnTo>
                <a:lnTo>
                  <a:pt x="129" y="384"/>
                </a:lnTo>
                <a:lnTo>
                  <a:pt x="107" y="397"/>
                </a:lnTo>
                <a:lnTo>
                  <a:pt x="82" y="410"/>
                </a:lnTo>
                <a:lnTo>
                  <a:pt x="54" y="419"/>
                </a:lnTo>
                <a:lnTo>
                  <a:pt x="27" y="423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6" name="Line 96"/>
          <p:cNvSpPr>
            <a:spLocks noChangeShapeType="1"/>
          </p:cNvSpPr>
          <p:nvPr/>
        </p:nvSpPr>
        <p:spPr bwMode="auto">
          <a:xfrm flipH="1">
            <a:off x="5068888" y="5249863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7" name="Line 97"/>
          <p:cNvSpPr>
            <a:spLocks noChangeShapeType="1"/>
          </p:cNvSpPr>
          <p:nvPr/>
        </p:nvSpPr>
        <p:spPr bwMode="auto">
          <a:xfrm flipH="1">
            <a:off x="5068888" y="5589588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8" name="Line 98"/>
          <p:cNvSpPr>
            <a:spLocks noChangeShapeType="1"/>
          </p:cNvSpPr>
          <p:nvPr/>
        </p:nvSpPr>
        <p:spPr bwMode="auto">
          <a:xfrm>
            <a:off x="5068888" y="5249863"/>
            <a:ext cx="1587" cy="33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39" name="Line 99"/>
          <p:cNvSpPr>
            <a:spLocks noChangeShapeType="1"/>
          </p:cNvSpPr>
          <p:nvPr/>
        </p:nvSpPr>
        <p:spPr bwMode="auto">
          <a:xfrm>
            <a:off x="4879975" y="5307013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0" name="Line 100"/>
          <p:cNvSpPr>
            <a:spLocks noChangeShapeType="1"/>
          </p:cNvSpPr>
          <p:nvPr/>
        </p:nvSpPr>
        <p:spPr bwMode="auto">
          <a:xfrm>
            <a:off x="4879975" y="551815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1" name="Freeform 101"/>
          <p:cNvSpPr>
            <a:spLocks/>
          </p:cNvSpPr>
          <p:nvPr/>
        </p:nvSpPr>
        <p:spPr bwMode="auto">
          <a:xfrm>
            <a:off x="5486400" y="5384800"/>
            <a:ext cx="93663" cy="95250"/>
          </a:xfrm>
          <a:custGeom>
            <a:avLst/>
            <a:gdLst/>
            <a:ahLst/>
            <a:cxnLst>
              <a:cxn ang="0">
                <a:pos x="120" y="60"/>
              </a:cxn>
              <a:cxn ang="0">
                <a:pos x="118" y="74"/>
              </a:cxn>
              <a:cxn ang="0">
                <a:pos x="113" y="87"/>
              </a:cxn>
              <a:cxn ang="0">
                <a:pos x="106" y="99"/>
              </a:cxn>
              <a:cxn ang="0">
                <a:pos x="96" y="108"/>
              </a:cxn>
              <a:cxn ang="0">
                <a:pos x="84" y="115"/>
              </a:cxn>
              <a:cxn ang="0">
                <a:pos x="70" y="118"/>
              </a:cxn>
              <a:cxn ang="0">
                <a:pos x="56" y="120"/>
              </a:cxn>
              <a:cxn ang="0">
                <a:pos x="43" y="116"/>
              </a:cxn>
              <a:cxn ang="0">
                <a:pos x="29" y="112"/>
              </a:cxn>
              <a:cxn ang="0">
                <a:pos x="19" y="103"/>
              </a:cxn>
              <a:cxn ang="0">
                <a:pos x="10" y="92"/>
              </a:cxn>
              <a:cxn ang="0">
                <a:pos x="3" y="81"/>
              </a:cxn>
              <a:cxn ang="0">
                <a:pos x="0" y="66"/>
              </a:cxn>
              <a:cxn ang="0">
                <a:pos x="0" y="53"/>
              </a:cxn>
              <a:cxn ang="0">
                <a:pos x="3" y="39"/>
              </a:cxn>
              <a:cxn ang="0">
                <a:pos x="10" y="27"/>
              </a:cxn>
              <a:cxn ang="0">
                <a:pos x="19" y="16"/>
              </a:cxn>
              <a:cxn ang="0">
                <a:pos x="31" y="8"/>
              </a:cxn>
              <a:cxn ang="0">
                <a:pos x="43" y="3"/>
              </a:cxn>
              <a:cxn ang="0">
                <a:pos x="56" y="0"/>
              </a:cxn>
              <a:cxn ang="0">
                <a:pos x="70" y="1"/>
              </a:cxn>
              <a:cxn ang="0">
                <a:pos x="84" y="4"/>
              </a:cxn>
              <a:cxn ang="0">
                <a:pos x="96" y="11"/>
              </a:cxn>
              <a:cxn ang="0">
                <a:pos x="106" y="21"/>
              </a:cxn>
              <a:cxn ang="0">
                <a:pos x="113" y="32"/>
              </a:cxn>
              <a:cxn ang="0">
                <a:pos x="118" y="45"/>
              </a:cxn>
              <a:cxn ang="0">
                <a:pos x="120" y="60"/>
              </a:cxn>
              <a:cxn ang="0">
                <a:pos x="120" y="60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18" y="74"/>
                </a:lnTo>
                <a:lnTo>
                  <a:pt x="113" y="87"/>
                </a:lnTo>
                <a:lnTo>
                  <a:pt x="106" y="99"/>
                </a:lnTo>
                <a:lnTo>
                  <a:pt x="96" y="108"/>
                </a:lnTo>
                <a:lnTo>
                  <a:pt x="84" y="115"/>
                </a:lnTo>
                <a:lnTo>
                  <a:pt x="70" y="118"/>
                </a:lnTo>
                <a:lnTo>
                  <a:pt x="56" y="120"/>
                </a:lnTo>
                <a:lnTo>
                  <a:pt x="43" y="116"/>
                </a:lnTo>
                <a:lnTo>
                  <a:pt x="29" y="112"/>
                </a:lnTo>
                <a:lnTo>
                  <a:pt x="19" y="103"/>
                </a:lnTo>
                <a:lnTo>
                  <a:pt x="10" y="92"/>
                </a:lnTo>
                <a:lnTo>
                  <a:pt x="3" y="81"/>
                </a:lnTo>
                <a:lnTo>
                  <a:pt x="0" y="66"/>
                </a:lnTo>
                <a:lnTo>
                  <a:pt x="0" y="53"/>
                </a:lnTo>
                <a:lnTo>
                  <a:pt x="3" y="39"/>
                </a:lnTo>
                <a:lnTo>
                  <a:pt x="10" y="27"/>
                </a:lnTo>
                <a:lnTo>
                  <a:pt x="19" y="16"/>
                </a:lnTo>
                <a:lnTo>
                  <a:pt x="31" y="8"/>
                </a:lnTo>
                <a:lnTo>
                  <a:pt x="43" y="3"/>
                </a:lnTo>
                <a:lnTo>
                  <a:pt x="56" y="0"/>
                </a:lnTo>
                <a:lnTo>
                  <a:pt x="70" y="1"/>
                </a:lnTo>
                <a:lnTo>
                  <a:pt x="84" y="4"/>
                </a:lnTo>
                <a:lnTo>
                  <a:pt x="96" y="11"/>
                </a:lnTo>
                <a:lnTo>
                  <a:pt x="106" y="21"/>
                </a:lnTo>
                <a:lnTo>
                  <a:pt x="113" y="32"/>
                </a:lnTo>
                <a:lnTo>
                  <a:pt x="118" y="45"/>
                </a:lnTo>
                <a:lnTo>
                  <a:pt x="120" y="60"/>
                </a:lnTo>
                <a:lnTo>
                  <a:pt x="120" y="6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2" name="Line 102"/>
          <p:cNvSpPr>
            <a:spLocks noChangeShapeType="1"/>
          </p:cNvSpPr>
          <p:nvPr/>
        </p:nvSpPr>
        <p:spPr bwMode="auto">
          <a:xfrm>
            <a:off x="5572125" y="5440363"/>
            <a:ext cx="968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3" name="Line 103"/>
          <p:cNvSpPr>
            <a:spLocks noChangeShapeType="1"/>
          </p:cNvSpPr>
          <p:nvPr/>
        </p:nvSpPr>
        <p:spPr bwMode="auto">
          <a:xfrm>
            <a:off x="5956300" y="4806950"/>
            <a:ext cx="1588" cy="12080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4" name="Line 104"/>
          <p:cNvSpPr>
            <a:spLocks noChangeShapeType="1"/>
          </p:cNvSpPr>
          <p:nvPr/>
        </p:nvSpPr>
        <p:spPr bwMode="auto">
          <a:xfrm>
            <a:off x="5651500" y="5448300"/>
            <a:ext cx="28098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5" name="Line 105"/>
          <p:cNvSpPr>
            <a:spLocks noChangeShapeType="1"/>
          </p:cNvSpPr>
          <p:nvPr/>
        </p:nvSpPr>
        <p:spPr bwMode="auto">
          <a:xfrm flipV="1">
            <a:off x="4864100" y="4565650"/>
            <a:ext cx="1588" cy="742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6" name="Line 106"/>
          <p:cNvSpPr>
            <a:spLocks noChangeShapeType="1"/>
          </p:cNvSpPr>
          <p:nvPr/>
        </p:nvSpPr>
        <p:spPr bwMode="auto">
          <a:xfrm>
            <a:off x="4864100" y="5519738"/>
            <a:ext cx="1588" cy="700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7" name="Freeform 107"/>
          <p:cNvSpPr>
            <a:spLocks/>
          </p:cNvSpPr>
          <p:nvPr/>
        </p:nvSpPr>
        <p:spPr bwMode="auto">
          <a:xfrm>
            <a:off x="5913438" y="5395913"/>
            <a:ext cx="76200" cy="73025"/>
          </a:xfrm>
          <a:custGeom>
            <a:avLst/>
            <a:gdLst/>
            <a:ahLst/>
            <a:cxnLst>
              <a:cxn ang="0">
                <a:pos x="96" y="46"/>
              </a:cxn>
              <a:cxn ang="0">
                <a:pos x="94" y="59"/>
              </a:cxn>
              <a:cxn ang="0">
                <a:pos x="89" y="70"/>
              </a:cxn>
              <a:cxn ang="0">
                <a:pos x="81" y="78"/>
              </a:cxn>
              <a:cxn ang="0">
                <a:pos x="70" y="86"/>
              </a:cxn>
              <a:cxn ang="0">
                <a:pos x="58" y="89"/>
              </a:cxn>
              <a:cxn ang="0">
                <a:pos x="45" y="91"/>
              </a:cxn>
              <a:cxn ang="0">
                <a:pos x="33" y="88"/>
              </a:cxn>
              <a:cxn ang="0">
                <a:pos x="21" y="83"/>
              </a:cxn>
              <a:cxn ang="0">
                <a:pos x="11" y="75"/>
              </a:cxn>
              <a:cxn ang="0">
                <a:pos x="4" y="64"/>
              </a:cxn>
              <a:cxn ang="0">
                <a:pos x="0" y="52"/>
              </a:cxn>
              <a:cxn ang="0">
                <a:pos x="0" y="39"/>
              </a:cxn>
              <a:cxn ang="0">
                <a:pos x="4" y="28"/>
              </a:cxn>
              <a:cxn ang="0">
                <a:pos x="11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2"/>
              </a:cxn>
              <a:cxn ang="0">
                <a:pos x="70" y="5"/>
              </a:cxn>
              <a:cxn ang="0">
                <a:pos x="81" y="13"/>
              </a:cxn>
              <a:cxn ang="0">
                <a:pos x="89" y="21"/>
              </a:cxn>
              <a:cxn ang="0">
                <a:pos x="94" y="33"/>
              </a:cxn>
              <a:cxn ang="0">
                <a:pos x="96" y="46"/>
              </a:cxn>
              <a:cxn ang="0">
                <a:pos x="96" y="46"/>
              </a:cxn>
            </a:cxnLst>
            <a:rect l="0" t="0" r="r" b="b"/>
            <a:pathLst>
              <a:path w="96" h="91">
                <a:moveTo>
                  <a:pt x="96" y="46"/>
                </a:moveTo>
                <a:lnTo>
                  <a:pt x="94" y="59"/>
                </a:lnTo>
                <a:lnTo>
                  <a:pt x="89" y="70"/>
                </a:lnTo>
                <a:lnTo>
                  <a:pt x="81" y="78"/>
                </a:lnTo>
                <a:lnTo>
                  <a:pt x="70" y="86"/>
                </a:lnTo>
                <a:lnTo>
                  <a:pt x="58" y="89"/>
                </a:lnTo>
                <a:lnTo>
                  <a:pt x="45" y="91"/>
                </a:lnTo>
                <a:lnTo>
                  <a:pt x="33" y="88"/>
                </a:lnTo>
                <a:lnTo>
                  <a:pt x="21" y="83"/>
                </a:lnTo>
                <a:lnTo>
                  <a:pt x="11" y="75"/>
                </a:lnTo>
                <a:lnTo>
                  <a:pt x="4" y="64"/>
                </a:lnTo>
                <a:lnTo>
                  <a:pt x="0" y="52"/>
                </a:lnTo>
                <a:lnTo>
                  <a:pt x="0" y="39"/>
                </a:lnTo>
                <a:lnTo>
                  <a:pt x="4" y="28"/>
                </a:lnTo>
                <a:lnTo>
                  <a:pt x="11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2"/>
                </a:lnTo>
                <a:lnTo>
                  <a:pt x="70" y="5"/>
                </a:lnTo>
                <a:lnTo>
                  <a:pt x="81" y="13"/>
                </a:lnTo>
                <a:lnTo>
                  <a:pt x="89" y="21"/>
                </a:lnTo>
                <a:lnTo>
                  <a:pt x="94" y="33"/>
                </a:lnTo>
                <a:lnTo>
                  <a:pt x="96" y="46"/>
                </a:lnTo>
                <a:lnTo>
                  <a:pt x="96" y="46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8" name="Freeform 108"/>
          <p:cNvSpPr>
            <a:spLocks/>
          </p:cNvSpPr>
          <p:nvPr/>
        </p:nvSpPr>
        <p:spPr bwMode="auto">
          <a:xfrm>
            <a:off x="5913438" y="5395913"/>
            <a:ext cx="76200" cy="73025"/>
          </a:xfrm>
          <a:custGeom>
            <a:avLst/>
            <a:gdLst/>
            <a:ahLst/>
            <a:cxnLst>
              <a:cxn ang="0">
                <a:pos x="96" y="46"/>
              </a:cxn>
              <a:cxn ang="0">
                <a:pos x="94" y="59"/>
              </a:cxn>
              <a:cxn ang="0">
                <a:pos x="89" y="70"/>
              </a:cxn>
              <a:cxn ang="0">
                <a:pos x="81" y="78"/>
              </a:cxn>
              <a:cxn ang="0">
                <a:pos x="70" y="86"/>
              </a:cxn>
              <a:cxn ang="0">
                <a:pos x="58" y="89"/>
              </a:cxn>
              <a:cxn ang="0">
                <a:pos x="45" y="91"/>
              </a:cxn>
              <a:cxn ang="0">
                <a:pos x="33" y="88"/>
              </a:cxn>
              <a:cxn ang="0">
                <a:pos x="21" y="83"/>
              </a:cxn>
              <a:cxn ang="0">
                <a:pos x="11" y="75"/>
              </a:cxn>
              <a:cxn ang="0">
                <a:pos x="4" y="64"/>
              </a:cxn>
              <a:cxn ang="0">
                <a:pos x="0" y="52"/>
              </a:cxn>
              <a:cxn ang="0">
                <a:pos x="0" y="39"/>
              </a:cxn>
              <a:cxn ang="0">
                <a:pos x="4" y="28"/>
              </a:cxn>
              <a:cxn ang="0">
                <a:pos x="11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2"/>
              </a:cxn>
              <a:cxn ang="0">
                <a:pos x="70" y="5"/>
              </a:cxn>
              <a:cxn ang="0">
                <a:pos x="81" y="13"/>
              </a:cxn>
              <a:cxn ang="0">
                <a:pos x="89" y="21"/>
              </a:cxn>
              <a:cxn ang="0">
                <a:pos x="94" y="33"/>
              </a:cxn>
              <a:cxn ang="0">
                <a:pos x="96" y="46"/>
              </a:cxn>
              <a:cxn ang="0">
                <a:pos x="96" y="46"/>
              </a:cxn>
            </a:cxnLst>
            <a:rect l="0" t="0" r="r" b="b"/>
            <a:pathLst>
              <a:path w="96" h="91">
                <a:moveTo>
                  <a:pt x="96" y="46"/>
                </a:moveTo>
                <a:lnTo>
                  <a:pt x="94" y="59"/>
                </a:lnTo>
                <a:lnTo>
                  <a:pt x="89" y="70"/>
                </a:lnTo>
                <a:lnTo>
                  <a:pt x="81" y="78"/>
                </a:lnTo>
                <a:lnTo>
                  <a:pt x="70" y="86"/>
                </a:lnTo>
                <a:lnTo>
                  <a:pt x="58" y="89"/>
                </a:lnTo>
                <a:lnTo>
                  <a:pt x="45" y="91"/>
                </a:lnTo>
                <a:lnTo>
                  <a:pt x="33" y="88"/>
                </a:lnTo>
                <a:lnTo>
                  <a:pt x="21" y="83"/>
                </a:lnTo>
                <a:lnTo>
                  <a:pt x="11" y="75"/>
                </a:lnTo>
                <a:lnTo>
                  <a:pt x="4" y="64"/>
                </a:lnTo>
                <a:lnTo>
                  <a:pt x="0" y="52"/>
                </a:lnTo>
                <a:lnTo>
                  <a:pt x="0" y="39"/>
                </a:lnTo>
                <a:lnTo>
                  <a:pt x="4" y="28"/>
                </a:lnTo>
                <a:lnTo>
                  <a:pt x="11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2"/>
                </a:lnTo>
                <a:lnTo>
                  <a:pt x="70" y="5"/>
                </a:lnTo>
                <a:lnTo>
                  <a:pt x="81" y="13"/>
                </a:lnTo>
                <a:lnTo>
                  <a:pt x="89" y="21"/>
                </a:lnTo>
                <a:lnTo>
                  <a:pt x="94" y="33"/>
                </a:lnTo>
                <a:lnTo>
                  <a:pt x="96" y="46"/>
                </a:lnTo>
                <a:lnTo>
                  <a:pt x="96" y="46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7149" name="Freeform 109"/>
          <p:cNvSpPr>
            <a:spLocks/>
          </p:cNvSpPr>
          <p:nvPr/>
        </p:nvSpPr>
        <p:spPr bwMode="auto">
          <a:xfrm>
            <a:off x="7197725" y="2732088"/>
            <a:ext cx="530225" cy="436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40"/>
              </a:cxn>
              <a:cxn ang="0">
                <a:pos x="39" y="95"/>
              </a:cxn>
              <a:cxn ang="0">
                <a:pos x="54" y="157"/>
              </a:cxn>
              <a:cxn ang="0">
                <a:pos x="66" y="227"/>
              </a:cxn>
              <a:cxn ang="0">
                <a:pos x="74" y="284"/>
              </a:cxn>
              <a:cxn ang="0">
                <a:pos x="69" y="338"/>
              </a:cxn>
              <a:cxn ang="0">
                <a:pos x="58" y="399"/>
              </a:cxn>
              <a:cxn ang="0">
                <a:pos x="45" y="458"/>
              </a:cxn>
              <a:cxn ang="0">
                <a:pos x="28" y="512"/>
              </a:cxn>
              <a:cxn ang="0">
                <a:pos x="0" y="572"/>
              </a:cxn>
              <a:cxn ang="0">
                <a:pos x="210" y="576"/>
              </a:cxn>
              <a:cxn ang="0">
                <a:pos x="297" y="570"/>
              </a:cxn>
              <a:cxn ang="0">
                <a:pos x="342" y="567"/>
              </a:cxn>
              <a:cxn ang="0">
                <a:pos x="375" y="559"/>
              </a:cxn>
              <a:cxn ang="0">
                <a:pos x="409" y="549"/>
              </a:cxn>
              <a:cxn ang="0">
                <a:pos x="445" y="533"/>
              </a:cxn>
              <a:cxn ang="0">
                <a:pos x="486" y="515"/>
              </a:cxn>
              <a:cxn ang="0">
                <a:pos x="526" y="490"/>
              </a:cxn>
              <a:cxn ang="0">
                <a:pos x="552" y="470"/>
              </a:cxn>
              <a:cxn ang="0">
                <a:pos x="577" y="447"/>
              </a:cxn>
              <a:cxn ang="0">
                <a:pos x="604" y="420"/>
              </a:cxn>
              <a:cxn ang="0">
                <a:pos x="628" y="398"/>
              </a:cxn>
              <a:cxn ang="0">
                <a:pos x="651" y="370"/>
              </a:cxn>
              <a:cxn ang="0">
                <a:pos x="680" y="333"/>
              </a:cxn>
              <a:cxn ang="0">
                <a:pos x="708" y="286"/>
              </a:cxn>
              <a:cxn ang="0">
                <a:pos x="682" y="245"/>
              </a:cxn>
              <a:cxn ang="0">
                <a:pos x="658" y="210"/>
              </a:cxn>
              <a:cxn ang="0">
                <a:pos x="638" y="185"/>
              </a:cxn>
              <a:cxn ang="0">
                <a:pos x="616" y="161"/>
              </a:cxn>
              <a:cxn ang="0">
                <a:pos x="592" y="138"/>
              </a:cxn>
              <a:cxn ang="0">
                <a:pos x="572" y="120"/>
              </a:cxn>
              <a:cxn ang="0">
                <a:pos x="552" y="103"/>
              </a:cxn>
              <a:cxn ang="0">
                <a:pos x="528" y="85"/>
              </a:cxn>
              <a:cxn ang="0">
                <a:pos x="506" y="72"/>
              </a:cxn>
              <a:cxn ang="0">
                <a:pos x="480" y="58"/>
              </a:cxn>
              <a:cxn ang="0">
                <a:pos x="451" y="43"/>
              </a:cxn>
              <a:cxn ang="0">
                <a:pos x="415" y="29"/>
              </a:cxn>
              <a:cxn ang="0">
                <a:pos x="385" y="20"/>
              </a:cxn>
              <a:cxn ang="0">
                <a:pos x="350" y="11"/>
              </a:cxn>
              <a:cxn ang="0">
                <a:pos x="313" y="5"/>
              </a:cxn>
              <a:cxn ang="0">
                <a:pos x="278" y="1"/>
              </a:cxn>
              <a:cxn ang="0">
                <a:pos x="253" y="1"/>
              </a:cxn>
              <a:cxn ang="0">
                <a:pos x="227" y="0"/>
              </a:cxn>
              <a:cxn ang="0">
                <a:pos x="0" y="0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27150" name="Line 110"/>
          <p:cNvSpPr>
            <a:spLocks noChangeShapeType="1"/>
          </p:cNvSpPr>
          <p:nvPr/>
        </p:nvSpPr>
        <p:spPr bwMode="auto">
          <a:xfrm>
            <a:off x="7707313" y="2946400"/>
            <a:ext cx="11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727151" name="Group 111"/>
          <p:cNvGrpSpPr>
            <a:grpSpLocks/>
          </p:cNvGrpSpPr>
          <p:nvPr/>
        </p:nvGrpSpPr>
        <p:grpSpPr bwMode="auto">
          <a:xfrm>
            <a:off x="7867650" y="2811463"/>
            <a:ext cx="493713" cy="252412"/>
            <a:chOff x="4980" y="3389"/>
            <a:chExt cx="311" cy="159"/>
          </a:xfrm>
        </p:grpSpPr>
        <p:grpSp>
          <p:nvGrpSpPr>
            <p:cNvPr id="727152" name="Group 112"/>
            <p:cNvGrpSpPr>
              <a:grpSpLocks/>
            </p:cNvGrpSpPr>
            <p:nvPr/>
          </p:nvGrpSpPr>
          <p:grpSpPr bwMode="auto">
            <a:xfrm>
              <a:off x="5093" y="3423"/>
              <a:ext cx="77" cy="73"/>
              <a:chOff x="5093" y="3414"/>
              <a:chExt cx="77" cy="73"/>
            </a:xfrm>
          </p:grpSpPr>
          <p:sp>
            <p:nvSpPr>
              <p:cNvPr id="727153" name="Freeform 113"/>
              <p:cNvSpPr>
                <a:spLocks/>
              </p:cNvSpPr>
              <p:nvPr/>
            </p:nvSpPr>
            <p:spPr bwMode="auto">
              <a:xfrm>
                <a:off x="5093" y="3414"/>
                <a:ext cx="77" cy="73"/>
              </a:xfrm>
              <a:custGeom>
                <a:avLst/>
                <a:gdLst/>
                <a:ahLst/>
                <a:cxnLst>
                  <a:cxn ang="0">
                    <a:pos x="154" y="73"/>
                  </a:cxn>
                  <a:cxn ang="0">
                    <a:pos x="152" y="88"/>
                  </a:cxn>
                  <a:cxn ang="0">
                    <a:pos x="147" y="103"/>
                  </a:cxn>
                  <a:cxn ang="0">
                    <a:pos x="139" y="116"/>
                  </a:cxn>
                  <a:cxn ang="0">
                    <a:pos x="128" y="127"/>
                  </a:cxn>
                  <a:cxn ang="0">
                    <a:pos x="115" y="137"/>
                  </a:cxn>
                  <a:cxn ang="0">
                    <a:pos x="101" y="143"/>
                  </a:cxn>
                  <a:cxn ang="0">
                    <a:pos x="86" y="147"/>
                  </a:cxn>
                  <a:cxn ang="0">
                    <a:pos x="69" y="147"/>
                  </a:cxn>
                  <a:cxn ang="0">
                    <a:pos x="53" y="143"/>
                  </a:cxn>
                  <a:cxn ang="0">
                    <a:pos x="38" y="137"/>
                  </a:cxn>
                  <a:cxn ang="0">
                    <a:pos x="26" y="127"/>
                  </a:cxn>
                  <a:cxn ang="0">
                    <a:pos x="16" y="116"/>
                  </a:cxn>
                  <a:cxn ang="0">
                    <a:pos x="7" y="103"/>
                  </a:cxn>
                  <a:cxn ang="0">
                    <a:pos x="2" y="88"/>
                  </a:cxn>
                  <a:cxn ang="0">
                    <a:pos x="0" y="73"/>
                  </a:cxn>
                  <a:cxn ang="0">
                    <a:pos x="2" y="59"/>
                  </a:cxn>
                  <a:cxn ang="0">
                    <a:pos x="7" y="44"/>
                  </a:cxn>
                  <a:cxn ang="0">
                    <a:pos x="16" y="31"/>
                  </a:cxn>
                  <a:cxn ang="0">
                    <a:pos x="26" y="20"/>
                  </a:cxn>
                  <a:cxn ang="0">
                    <a:pos x="40" y="10"/>
                  </a:cxn>
                  <a:cxn ang="0">
                    <a:pos x="53" y="4"/>
                  </a:cxn>
                  <a:cxn ang="0">
                    <a:pos x="69" y="0"/>
                  </a:cxn>
                  <a:cxn ang="0">
                    <a:pos x="86" y="0"/>
                  </a:cxn>
                  <a:cxn ang="0">
                    <a:pos x="101" y="4"/>
                  </a:cxn>
                  <a:cxn ang="0">
                    <a:pos x="116" y="10"/>
                  </a:cxn>
                  <a:cxn ang="0">
                    <a:pos x="128" y="20"/>
                  </a:cxn>
                  <a:cxn ang="0">
                    <a:pos x="139" y="31"/>
                  </a:cxn>
                  <a:cxn ang="0">
                    <a:pos x="147" y="44"/>
                  </a:cxn>
                  <a:cxn ang="0">
                    <a:pos x="152" y="59"/>
                  </a:cxn>
                  <a:cxn ang="0">
                    <a:pos x="154" y="73"/>
                  </a:cxn>
                  <a:cxn ang="0">
                    <a:pos x="154" y="73"/>
                  </a:cxn>
                </a:cxnLst>
                <a:rect l="0" t="0" r="r" b="b"/>
                <a:pathLst>
                  <a:path w="154" h="147">
                    <a:moveTo>
                      <a:pt x="154" y="73"/>
                    </a:moveTo>
                    <a:lnTo>
                      <a:pt x="152" y="88"/>
                    </a:lnTo>
                    <a:lnTo>
                      <a:pt x="147" y="103"/>
                    </a:lnTo>
                    <a:lnTo>
                      <a:pt x="139" y="116"/>
                    </a:lnTo>
                    <a:lnTo>
                      <a:pt x="128" y="127"/>
                    </a:lnTo>
                    <a:lnTo>
                      <a:pt x="115" y="137"/>
                    </a:lnTo>
                    <a:lnTo>
                      <a:pt x="101" y="143"/>
                    </a:lnTo>
                    <a:lnTo>
                      <a:pt x="86" y="147"/>
                    </a:lnTo>
                    <a:lnTo>
                      <a:pt x="69" y="147"/>
                    </a:lnTo>
                    <a:lnTo>
                      <a:pt x="53" y="143"/>
                    </a:lnTo>
                    <a:lnTo>
                      <a:pt x="38" y="137"/>
                    </a:lnTo>
                    <a:lnTo>
                      <a:pt x="26" y="127"/>
                    </a:lnTo>
                    <a:lnTo>
                      <a:pt x="16" y="116"/>
                    </a:lnTo>
                    <a:lnTo>
                      <a:pt x="7" y="103"/>
                    </a:lnTo>
                    <a:lnTo>
                      <a:pt x="2" y="88"/>
                    </a:lnTo>
                    <a:lnTo>
                      <a:pt x="0" y="73"/>
                    </a:lnTo>
                    <a:lnTo>
                      <a:pt x="2" y="59"/>
                    </a:lnTo>
                    <a:lnTo>
                      <a:pt x="7" y="44"/>
                    </a:lnTo>
                    <a:lnTo>
                      <a:pt x="16" y="31"/>
                    </a:lnTo>
                    <a:lnTo>
                      <a:pt x="26" y="20"/>
                    </a:lnTo>
                    <a:lnTo>
                      <a:pt x="40" y="10"/>
                    </a:lnTo>
                    <a:lnTo>
                      <a:pt x="53" y="4"/>
                    </a:lnTo>
                    <a:lnTo>
                      <a:pt x="69" y="0"/>
                    </a:lnTo>
                    <a:lnTo>
                      <a:pt x="86" y="0"/>
                    </a:lnTo>
                    <a:lnTo>
                      <a:pt x="101" y="4"/>
                    </a:lnTo>
                    <a:lnTo>
                      <a:pt x="116" y="10"/>
                    </a:lnTo>
                    <a:lnTo>
                      <a:pt x="128" y="20"/>
                    </a:lnTo>
                    <a:lnTo>
                      <a:pt x="139" y="31"/>
                    </a:lnTo>
                    <a:lnTo>
                      <a:pt x="147" y="44"/>
                    </a:lnTo>
                    <a:lnTo>
                      <a:pt x="152" y="59"/>
                    </a:lnTo>
                    <a:lnTo>
                      <a:pt x="154" y="73"/>
                    </a:lnTo>
                    <a:lnTo>
                      <a:pt x="154" y="73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154" name="Line 114"/>
              <p:cNvSpPr>
                <a:spLocks noChangeShapeType="1"/>
              </p:cNvSpPr>
              <p:nvPr/>
            </p:nvSpPr>
            <p:spPr bwMode="auto">
              <a:xfrm>
                <a:off x="5127" y="3423"/>
                <a:ext cx="1" cy="5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155" name="Line 115"/>
              <p:cNvSpPr>
                <a:spLocks noChangeShapeType="1"/>
              </p:cNvSpPr>
              <p:nvPr/>
            </p:nvSpPr>
            <p:spPr bwMode="auto">
              <a:xfrm>
                <a:off x="5103" y="3459"/>
                <a:ext cx="6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27156" name="Rectangle 116"/>
            <p:cNvSpPr>
              <a:spLocks noChangeArrowheads="1"/>
            </p:cNvSpPr>
            <p:nvPr/>
          </p:nvSpPr>
          <p:spPr bwMode="auto">
            <a:xfrm>
              <a:off x="4980" y="339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727157" name="Rectangle 117"/>
            <p:cNvSpPr>
              <a:spLocks noChangeArrowheads="1"/>
            </p:cNvSpPr>
            <p:nvPr/>
          </p:nvSpPr>
          <p:spPr bwMode="auto">
            <a:xfrm>
              <a:off x="5199" y="3389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115616" y="270892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x</a:t>
            </a:r>
            <a:r>
              <a:rPr lang="tr-TR" sz="2400" dirty="0" smtClean="0">
                <a:sym typeface="Symbol"/>
              </a:rPr>
              <a:t>y=</a:t>
            </a:r>
            <a:r>
              <a:rPr lang="tr-TR" sz="2400" dirty="0" err="1" smtClean="0">
                <a:sym typeface="Symbol"/>
              </a:rPr>
              <a:t>x’y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 err="1" smtClean="0">
                <a:sym typeface="Symbol"/>
              </a:rPr>
              <a:t>xy</a:t>
            </a:r>
            <a:r>
              <a:rPr lang="tr-TR" sz="2400" dirty="0" smtClean="0">
                <a:sym typeface="Symbol"/>
              </a:rPr>
              <a:t>’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B003B-E474-46F6-9057-6E00B4E112F9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tr-TR" dirty="0" smtClean="0"/>
              <a:t>Kombinezonsal Devreler</a:t>
            </a:r>
            <a:endParaRPr lang="en-US" dirty="0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90838"/>
            <a:ext cx="8763000" cy="3641725"/>
          </a:xfrm>
        </p:spPr>
        <p:txBody>
          <a:bodyPr/>
          <a:lstStyle/>
          <a:p>
            <a:pPr lvl="1"/>
            <a:r>
              <a:rPr lang="en-US" dirty="0" smtClean="0"/>
              <a:t>n </a:t>
            </a:r>
            <a:r>
              <a:rPr lang="tr-TR" dirty="0" smtClean="0"/>
              <a:t>ikili girişle</a:t>
            </a:r>
            <a:r>
              <a:rPr lang="en-US" dirty="0" smtClean="0">
                <a:sym typeface="Wingdings" pitchFamily="2" charset="2"/>
              </a:rPr>
              <a:t> 2</a:t>
            </a:r>
            <a:r>
              <a:rPr lang="en-US" baseline="30000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tr-TR" dirty="0" smtClean="0">
                <a:sym typeface="Wingdings" pitchFamily="2" charset="2"/>
              </a:rPr>
              <a:t>mümkün giriş kombinezonu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tr-TR" dirty="0" smtClean="0">
                <a:sym typeface="Wingdings" pitchFamily="2" charset="2"/>
              </a:rPr>
              <a:t>Her giriş kombinezonu için mümkün bir çıkış değeri var.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tr-TR" dirty="0" smtClean="0"/>
              <a:t>Doğruluk tablosu</a:t>
            </a:r>
            <a:endParaRPr lang="en-US" dirty="0" smtClean="0"/>
          </a:p>
          <a:p>
            <a:pPr lvl="2"/>
            <a:r>
              <a:rPr lang="tr-TR" dirty="0" err="1" smtClean="0"/>
              <a:t>Boole</a:t>
            </a:r>
            <a:r>
              <a:rPr lang="tr-TR" dirty="0" smtClean="0"/>
              <a:t> fonksiyonu</a:t>
            </a:r>
            <a:endParaRPr lang="en-US" dirty="0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79425" y="1262063"/>
            <a:ext cx="8291515" cy="1349375"/>
            <a:chOff x="302" y="795"/>
            <a:chExt cx="5223" cy="850"/>
          </a:xfrm>
        </p:grpSpPr>
        <p:sp>
          <p:nvSpPr>
            <p:cNvPr id="4102" name="Rectangle 4"/>
            <p:cNvSpPr>
              <a:spLocks noChangeArrowheads="1"/>
            </p:cNvSpPr>
            <p:nvPr/>
          </p:nvSpPr>
          <p:spPr bwMode="auto">
            <a:xfrm>
              <a:off x="2060" y="795"/>
              <a:ext cx="1554" cy="8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dirty="0" smtClean="0">
                  <a:solidFill>
                    <a:schemeClr val="bg1"/>
                  </a:solidFill>
                </a:rPr>
                <a:t>Kombinezonsal devre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03" name="Line 6"/>
            <p:cNvSpPr>
              <a:spLocks noChangeShapeType="1"/>
            </p:cNvSpPr>
            <p:nvPr/>
          </p:nvSpPr>
          <p:spPr bwMode="auto">
            <a:xfrm>
              <a:off x="1521" y="995"/>
              <a:ext cx="5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4" name="Line 7"/>
            <p:cNvSpPr>
              <a:spLocks noChangeShapeType="1"/>
            </p:cNvSpPr>
            <p:nvPr/>
          </p:nvSpPr>
          <p:spPr bwMode="auto">
            <a:xfrm>
              <a:off x="1521" y="1155"/>
              <a:ext cx="5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5" name="Line 8"/>
            <p:cNvSpPr>
              <a:spLocks noChangeShapeType="1"/>
            </p:cNvSpPr>
            <p:nvPr/>
          </p:nvSpPr>
          <p:spPr bwMode="auto">
            <a:xfrm>
              <a:off x="1521" y="1461"/>
              <a:ext cx="5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6" name="Line 9"/>
            <p:cNvSpPr>
              <a:spLocks noChangeShapeType="1"/>
            </p:cNvSpPr>
            <p:nvPr/>
          </p:nvSpPr>
          <p:spPr bwMode="auto">
            <a:xfrm>
              <a:off x="1795" y="1232"/>
              <a:ext cx="9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7" name="Line 10"/>
            <p:cNvSpPr>
              <a:spLocks noChangeShapeType="1"/>
            </p:cNvSpPr>
            <p:nvPr/>
          </p:nvSpPr>
          <p:spPr bwMode="auto">
            <a:xfrm>
              <a:off x="3614" y="995"/>
              <a:ext cx="5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8" name="Line 11"/>
            <p:cNvSpPr>
              <a:spLocks noChangeShapeType="1"/>
            </p:cNvSpPr>
            <p:nvPr/>
          </p:nvSpPr>
          <p:spPr bwMode="auto">
            <a:xfrm>
              <a:off x="3614" y="1155"/>
              <a:ext cx="5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>
              <a:off x="3614" y="1461"/>
              <a:ext cx="5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10" name="Line 13"/>
            <p:cNvSpPr>
              <a:spLocks noChangeShapeType="1"/>
            </p:cNvSpPr>
            <p:nvPr/>
          </p:nvSpPr>
          <p:spPr bwMode="auto">
            <a:xfrm>
              <a:off x="3888" y="1232"/>
              <a:ext cx="9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11" name="AutoShape 14"/>
            <p:cNvSpPr>
              <a:spLocks/>
            </p:cNvSpPr>
            <p:nvPr/>
          </p:nvSpPr>
          <p:spPr bwMode="auto">
            <a:xfrm>
              <a:off x="1134" y="995"/>
              <a:ext cx="247" cy="466"/>
            </a:xfrm>
            <a:prstGeom prst="leftBrace">
              <a:avLst>
                <a:gd name="adj1" fmla="val 157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12" name="Text Box 15"/>
            <p:cNvSpPr txBox="1">
              <a:spLocks noChangeArrowheads="1"/>
            </p:cNvSpPr>
            <p:nvPr/>
          </p:nvSpPr>
          <p:spPr bwMode="auto">
            <a:xfrm>
              <a:off x="302" y="944"/>
              <a:ext cx="9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 </a:t>
              </a:r>
              <a:r>
                <a:rPr lang="tr-TR" dirty="0" smtClean="0"/>
                <a:t>ikili girişler</a:t>
              </a:r>
              <a:endParaRPr lang="en-US" dirty="0"/>
            </a:p>
          </p:txBody>
        </p:sp>
        <p:sp>
          <p:nvSpPr>
            <p:cNvPr id="4113" name="AutoShape 16"/>
            <p:cNvSpPr>
              <a:spLocks/>
            </p:cNvSpPr>
            <p:nvPr/>
          </p:nvSpPr>
          <p:spPr bwMode="auto">
            <a:xfrm flipH="1">
              <a:off x="4270" y="993"/>
              <a:ext cx="247" cy="466"/>
            </a:xfrm>
            <a:prstGeom prst="leftBrace">
              <a:avLst>
                <a:gd name="adj1" fmla="val 157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14" name="Text Box 17"/>
            <p:cNvSpPr txBox="1">
              <a:spLocks noChangeArrowheads="1"/>
            </p:cNvSpPr>
            <p:nvPr/>
          </p:nvSpPr>
          <p:spPr bwMode="auto">
            <a:xfrm>
              <a:off x="4544" y="946"/>
              <a:ext cx="9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m </a:t>
              </a:r>
              <a:r>
                <a:rPr lang="tr-TR" dirty="0" smtClean="0"/>
                <a:t>ikili çıkışlar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987E4-1109-4264-8BC5-92157DA15C2D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298575"/>
          </a:xfrm>
        </p:spPr>
        <p:txBody>
          <a:bodyPr/>
          <a:lstStyle/>
          <a:p>
            <a:r>
              <a:rPr lang="tr-TR" sz="3600" dirty="0" smtClean="0"/>
              <a:t>Kombinezonsal devrelerin analizi</a:t>
            </a:r>
            <a:endParaRPr lang="en-US" sz="3600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50975"/>
            <a:ext cx="8763000" cy="4873625"/>
          </a:xfrm>
        </p:spPr>
        <p:txBody>
          <a:bodyPr/>
          <a:lstStyle/>
          <a:p>
            <a:pPr marL="533400" indent="-533400"/>
            <a:r>
              <a:rPr lang="tr-TR" u="sng" dirty="0" smtClean="0"/>
              <a:t>Analiz</a:t>
            </a:r>
            <a:r>
              <a:rPr lang="en-US" dirty="0" smtClean="0"/>
              <a:t>: </a:t>
            </a:r>
            <a:r>
              <a:rPr lang="tr-TR" dirty="0" smtClean="0"/>
              <a:t>bir devrenin gerçeklediği </a:t>
            </a:r>
            <a:r>
              <a:rPr lang="tr-TR" dirty="0" err="1" smtClean="0"/>
              <a:t>Boole</a:t>
            </a:r>
            <a:r>
              <a:rPr lang="tr-TR" dirty="0" smtClean="0"/>
              <a:t> fonksiyonunun bulunması </a:t>
            </a:r>
            <a:endParaRPr lang="en-US" dirty="0" smtClean="0"/>
          </a:p>
          <a:p>
            <a:pPr marL="914400" lvl="1" indent="-457200"/>
            <a:r>
              <a:rPr lang="tr-TR" dirty="0" smtClean="0"/>
              <a:t>Bir lojik devre veriliyor</a:t>
            </a:r>
            <a:endParaRPr lang="en-US" dirty="0" smtClean="0"/>
          </a:p>
          <a:p>
            <a:pPr marL="914400" lvl="1" indent="-457200"/>
            <a:r>
              <a:rPr lang="tr-TR" dirty="0" smtClean="0"/>
              <a:t>Bulunması gerekenler</a:t>
            </a:r>
            <a:endParaRPr lang="en-US" dirty="0" smtClean="0"/>
          </a:p>
          <a:p>
            <a:pPr marL="1371600" lvl="2" indent="-457200">
              <a:buFontTx/>
              <a:buAutoNum type="arabicPeriod"/>
            </a:pPr>
            <a:r>
              <a:rPr lang="en-US" dirty="0" smtClean="0"/>
              <a:t>Boole</a:t>
            </a:r>
            <a:r>
              <a:rPr lang="tr-TR" dirty="0" smtClean="0"/>
              <a:t> fonksiyonu</a:t>
            </a:r>
            <a:endParaRPr lang="en-US" dirty="0" smtClean="0"/>
          </a:p>
          <a:p>
            <a:pPr marL="1371600" lvl="2" indent="-457200">
              <a:buFontTx/>
              <a:buAutoNum type="arabicPeriod"/>
            </a:pPr>
            <a:r>
              <a:rPr lang="tr-TR" dirty="0" smtClean="0"/>
              <a:t>Doğruluk tablosu</a:t>
            </a:r>
            <a:endParaRPr lang="en-US" dirty="0" smtClean="0"/>
          </a:p>
          <a:p>
            <a:pPr marL="1371600" lvl="2" indent="-457200">
              <a:buFontTx/>
              <a:buAutoNum type="arabicPeriod"/>
            </a:pPr>
            <a:r>
              <a:rPr lang="tr-TR" dirty="0" smtClean="0"/>
              <a:t>Devrenin işlevi hakkında bilgi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E010B-92D2-4B1D-B69A-4A30968CA2A4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tr-TR" sz="4000" dirty="0" err="1" smtClean="0"/>
              <a:t>Boole</a:t>
            </a:r>
            <a:r>
              <a:rPr lang="tr-TR" sz="4000" dirty="0" smtClean="0"/>
              <a:t> Fonksiyonunun Bulunması</a:t>
            </a:r>
            <a:endParaRPr lang="en-US" sz="4000" dirty="0" smtClean="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735013" y="1524000"/>
            <a:ext cx="7813675" cy="4811713"/>
            <a:chOff x="463" y="645"/>
            <a:chExt cx="4922" cy="3031"/>
          </a:xfrm>
        </p:grpSpPr>
        <p:sp>
          <p:nvSpPr>
            <p:cNvPr id="7178" name="AutoShape 5"/>
            <p:cNvSpPr>
              <a:spLocks noChangeArrowheads="1"/>
            </p:cNvSpPr>
            <p:nvPr/>
          </p:nvSpPr>
          <p:spPr bwMode="auto">
            <a:xfrm>
              <a:off x="809" y="710"/>
              <a:ext cx="471" cy="553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9" name="Line 6"/>
            <p:cNvSpPr>
              <a:spLocks noChangeShapeType="1"/>
            </p:cNvSpPr>
            <p:nvPr/>
          </p:nvSpPr>
          <p:spPr bwMode="auto">
            <a:xfrm>
              <a:off x="598" y="766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0" name="Line 7"/>
            <p:cNvSpPr>
              <a:spLocks noChangeShapeType="1"/>
            </p:cNvSpPr>
            <p:nvPr/>
          </p:nvSpPr>
          <p:spPr bwMode="auto">
            <a:xfrm>
              <a:off x="598" y="957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1" name="Text Box 9"/>
            <p:cNvSpPr txBox="1">
              <a:spLocks noChangeArrowheads="1"/>
            </p:cNvSpPr>
            <p:nvPr/>
          </p:nvSpPr>
          <p:spPr bwMode="auto">
            <a:xfrm>
              <a:off x="470" y="645"/>
              <a:ext cx="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7182" name="Text Box 10"/>
            <p:cNvSpPr txBox="1">
              <a:spLocks noChangeArrowheads="1"/>
            </p:cNvSpPr>
            <p:nvPr/>
          </p:nvSpPr>
          <p:spPr bwMode="auto">
            <a:xfrm>
              <a:off x="470" y="855"/>
              <a:ext cx="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7183" name="AutoShape 11"/>
            <p:cNvSpPr>
              <a:spLocks noChangeArrowheads="1"/>
            </p:cNvSpPr>
            <p:nvPr/>
          </p:nvSpPr>
          <p:spPr bwMode="auto">
            <a:xfrm>
              <a:off x="816" y="2210"/>
              <a:ext cx="337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4" name="Freeform 19"/>
            <p:cNvSpPr>
              <a:spLocks/>
            </p:cNvSpPr>
            <p:nvPr/>
          </p:nvSpPr>
          <p:spPr bwMode="auto">
            <a:xfrm>
              <a:off x="780" y="1464"/>
              <a:ext cx="473" cy="545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5" name="Line 23"/>
            <p:cNvSpPr>
              <a:spLocks noChangeShapeType="1"/>
            </p:cNvSpPr>
            <p:nvPr/>
          </p:nvSpPr>
          <p:spPr bwMode="auto">
            <a:xfrm>
              <a:off x="596" y="1153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6" name="Text Box 24"/>
            <p:cNvSpPr txBox="1">
              <a:spLocks noChangeArrowheads="1"/>
            </p:cNvSpPr>
            <p:nvPr/>
          </p:nvSpPr>
          <p:spPr bwMode="auto">
            <a:xfrm>
              <a:off x="470" y="1047"/>
              <a:ext cx="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7187" name="Line 25"/>
            <p:cNvSpPr>
              <a:spLocks noChangeShapeType="1"/>
            </p:cNvSpPr>
            <p:nvPr/>
          </p:nvSpPr>
          <p:spPr bwMode="auto">
            <a:xfrm>
              <a:off x="611" y="1554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>
              <a:off x="611" y="174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9" name="Text Box 27"/>
            <p:cNvSpPr txBox="1">
              <a:spLocks noChangeArrowheads="1"/>
            </p:cNvSpPr>
            <p:nvPr/>
          </p:nvSpPr>
          <p:spPr bwMode="auto">
            <a:xfrm>
              <a:off x="483" y="1433"/>
              <a:ext cx="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7190" name="Text Box 28"/>
            <p:cNvSpPr txBox="1">
              <a:spLocks noChangeArrowheads="1"/>
            </p:cNvSpPr>
            <p:nvPr/>
          </p:nvSpPr>
          <p:spPr bwMode="auto">
            <a:xfrm>
              <a:off x="483" y="1643"/>
              <a:ext cx="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7191" name="Line 29"/>
            <p:cNvSpPr>
              <a:spLocks noChangeShapeType="1"/>
            </p:cNvSpPr>
            <p:nvPr/>
          </p:nvSpPr>
          <p:spPr bwMode="auto">
            <a:xfrm>
              <a:off x="609" y="1941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483" y="1835"/>
              <a:ext cx="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7193" name="Line 31"/>
            <p:cNvSpPr>
              <a:spLocks noChangeShapeType="1"/>
            </p:cNvSpPr>
            <p:nvPr/>
          </p:nvSpPr>
          <p:spPr bwMode="auto">
            <a:xfrm>
              <a:off x="598" y="2322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94" name="Line 32"/>
            <p:cNvSpPr>
              <a:spLocks noChangeShapeType="1"/>
            </p:cNvSpPr>
            <p:nvPr/>
          </p:nvSpPr>
          <p:spPr bwMode="auto">
            <a:xfrm>
              <a:off x="598" y="2513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470" y="2201"/>
              <a:ext cx="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70" y="2411"/>
              <a:ext cx="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7197" name="AutoShape 35"/>
            <p:cNvSpPr>
              <a:spLocks noChangeArrowheads="1"/>
            </p:cNvSpPr>
            <p:nvPr/>
          </p:nvSpPr>
          <p:spPr bwMode="auto">
            <a:xfrm>
              <a:off x="820" y="2734"/>
              <a:ext cx="337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98" name="Line 36"/>
            <p:cNvSpPr>
              <a:spLocks noChangeShapeType="1"/>
            </p:cNvSpPr>
            <p:nvPr/>
          </p:nvSpPr>
          <p:spPr bwMode="auto">
            <a:xfrm>
              <a:off x="602" y="2846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99" name="Line 37"/>
            <p:cNvSpPr>
              <a:spLocks noChangeShapeType="1"/>
            </p:cNvSpPr>
            <p:nvPr/>
          </p:nvSpPr>
          <p:spPr bwMode="auto">
            <a:xfrm>
              <a:off x="602" y="3037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00" name="Text Box 38"/>
            <p:cNvSpPr txBox="1">
              <a:spLocks noChangeArrowheads="1"/>
            </p:cNvSpPr>
            <p:nvPr/>
          </p:nvSpPr>
          <p:spPr bwMode="auto">
            <a:xfrm>
              <a:off x="474" y="2725"/>
              <a:ext cx="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7201" name="Text Box 39"/>
            <p:cNvSpPr txBox="1">
              <a:spLocks noChangeArrowheads="1"/>
            </p:cNvSpPr>
            <p:nvPr/>
          </p:nvSpPr>
          <p:spPr bwMode="auto">
            <a:xfrm>
              <a:off x="474" y="2935"/>
              <a:ext cx="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7202" name="AutoShape 40"/>
            <p:cNvSpPr>
              <a:spLocks noChangeArrowheads="1"/>
            </p:cNvSpPr>
            <p:nvPr/>
          </p:nvSpPr>
          <p:spPr bwMode="auto">
            <a:xfrm>
              <a:off x="809" y="3283"/>
              <a:ext cx="337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03" name="Line 41"/>
            <p:cNvSpPr>
              <a:spLocks noChangeShapeType="1"/>
            </p:cNvSpPr>
            <p:nvPr/>
          </p:nvSpPr>
          <p:spPr bwMode="auto">
            <a:xfrm>
              <a:off x="591" y="339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04" name="Line 42"/>
            <p:cNvSpPr>
              <a:spLocks noChangeShapeType="1"/>
            </p:cNvSpPr>
            <p:nvPr/>
          </p:nvSpPr>
          <p:spPr bwMode="auto">
            <a:xfrm>
              <a:off x="591" y="3586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05" name="Text Box 43"/>
            <p:cNvSpPr txBox="1">
              <a:spLocks noChangeArrowheads="1"/>
            </p:cNvSpPr>
            <p:nvPr/>
          </p:nvSpPr>
          <p:spPr bwMode="auto">
            <a:xfrm>
              <a:off x="463" y="3274"/>
              <a:ext cx="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7206" name="Text Box 44"/>
            <p:cNvSpPr txBox="1">
              <a:spLocks noChangeArrowheads="1"/>
            </p:cNvSpPr>
            <p:nvPr/>
          </p:nvSpPr>
          <p:spPr bwMode="auto">
            <a:xfrm>
              <a:off x="463" y="3484"/>
              <a:ext cx="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7207" name="Freeform 45"/>
            <p:cNvSpPr>
              <a:spLocks/>
            </p:cNvSpPr>
            <p:nvPr/>
          </p:nvSpPr>
          <p:spPr bwMode="auto">
            <a:xfrm>
              <a:off x="2145" y="2644"/>
              <a:ext cx="473" cy="545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08" name="Line 46"/>
            <p:cNvSpPr>
              <a:spLocks noChangeShapeType="1"/>
            </p:cNvSpPr>
            <p:nvPr/>
          </p:nvSpPr>
          <p:spPr bwMode="auto">
            <a:xfrm>
              <a:off x="1976" y="2734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09" name="Line 47"/>
            <p:cNvSpPr>
              <a:spLocks noChangeShapeType="1"/>
            </p:cNvSpPr>
            <p:nvPr/>
          </p:nvSpPr>
          <p:spPr bwMode="auto">
            <a:xfrm>
              <a:off x="1146" y="2917"/>
              <a:ext cx="106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10" name="Line 50"/>
            <p:cNvSpPr>
              <a:spLocks noChangeShapeType="1"/>
            </p:cNvSpPr>
            <p:nvPr/>
          </p:nvSpPr>
          <p:spPr bwMode="auto">
            <a:xfrm>
              <a:off x="1974" y="3121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11" name="Line 52"/>
            <p:cNvSpPr>
              <a:spLocks noChangeShapeType="1"/>
            </p:cNvSpPr>
            <p:nvPr/>
          </p:nvSpPr>
          <p:spPr bwMode="auto">
            <a:xfrm>
              <a:off x="1146" y="2411"/>
              <a:ext cx="8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12" name="Line 53"/>
            <p:cNvSpPr>
              <a:spLocks noChangeShapeType="1"/>
            </p:cNvSpPr>
            <p:nvPr/>
          </p:nvSpPr>
          <p:spPr bwMode="auto">
            <a:xfrm>
              <a:off x="1974" y="2411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13" name="Line 54"/>
            <p:cNvSpPr>
              <a:spLocks noChangeShapeType="1"/>
            </p:cNvSpPr>
            <p:nvPr/>
          </p:nvSpPr>
          <p:spPr bwMode="auto">
            <a:xfrm>
              <a:off x="1157" y="3484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14" name="Line 55"/>
            <p:cNvSpPr>
              <a:spLocks noChangeShapeType="1"/>
            </p:cNvSpPr>
            <p:nvPr/>
          </p:nvSpPr>
          <p:spPr bwMode="auto">
            <a:xfrm flipH="1">
              <a:off x="1974" y="3118"/>
              <a:ext cx="2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15" name="Freeform 56"/>
            <p:cNvSpPr>
              <a:spLocks/>
            </p:cNvSpPr>
            <p:nvPr/>
          </p:nvSpPr>
          <p:spPr bwMode="auto">
            <a:xfrm>
              <a:off x="4261" y="864"/>
              <a:ext cx="357" cy="379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16" name="AutoShape 57"/>
            <p:cNvSpPr>
              <a:spLocks noChangeArrowheads="1"/>
            </p:cNvSpPr>
            <p:nvPr/>
          </p:nvSpPr>
          <p:spPr bwMode="auto">
            <a:xfrm>
              <a:off x="3497" y="1817"/>
              <a:ext cx="337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2960" y="1983"/>
              <a:ext cx="537" cy="218"/>
              <a:chOff x="960" y="1824"/>
              <a:chExt cx="1015" cy="457"/>
            </a:xfrm>
          </p:grpSpPr>
          <p:sp>
            <p:nvSpPr>
              <p:cNvPr id="7232" name="AutoShape 60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33" name="Oval 61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34" name="Line 62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35" name="Line 63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218" name="Line 64"/>
            <p:cNvSpPr>
              <a:spLocks noChangeShapeType="1"/>
            </p:cNvSpPr>
            <p:nvPr/>
          </p:nvSpPr>
          <p:spPr bwMode="auto">
            <a:xfrm>
              <a:off x="1253" y="1745"/>
              <a:ext cx="17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19" name="Line 65"/>
            <p:cNvSpPr>
              <a:spLocks noChangeShapeType="1"/>
            </p:cNvSpPr>
            <p:nvPr/>
          </p:nvSpPr>
          <p:spPr bwMode="auto">
            <a:xfrm flipH="1">
              <a:off x="2618" y="2917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0" name="Line 66"/>
            <p:cNvSpPr>
              <a:spLocks noChangeShapeType="1"/>
            </p:cNvSpPr>
            <p:nvPr/>
          </p:nvSpPr>
          <p:spPr bwMode="auto">
            <a:xfrm>
              <a:off x="2960" y="2089"/>
              <a:ext cx="0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1" name="Line 67"/>
            <p:cNvSpPr>
              <a:spLocks noChangeShapeType="1"/>
            </p:cNvSpPr>
            <p:nvPr/>
          </p:nvSpPr>
          <p:spPr bwMode="auto">
            <a:xfrm>
              <a:off x="2960" y="1745"/>
              <a:ext cx="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2" name="Line 68"/>
            <p:cNvSpPr>
              <a:spLocks noChangeShapeType="1"/>
            </p:cNvSpPr>
            <p:nvPr/>
          </p:nvSpPr>
          <p:spPr bwMode="auto">
            <a:xfrm>
              <a:off x="2960" y="1941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3" name="Line 69"/>
            <p:cNvSpPr>
              <a:spLocks noChangeShapeType="1"/>
            </p:cNvSpPr>
            <p:nvPr/>
          </p:nvSpPr>
          <p:spPr bwMode="auto">
            <a:xfrm>
              <a:off x="3834" y="201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4" name="Line 70"/>
            <p:cNvSpPr>
              <a:spLocks noChangeShapeType="1"/>
            </p:cNvSpPr>
            <p:nvPr/>
          </p:nvSpPr>
          <p:spPr bwMode="auto">
            <a:xfrm flipV="1">
              <a:off x="4050" y="1153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5" name="Line 71"/>
            <p:cNvSpPr>
              <a:spLocks noChangeShapeType="1"/>
            </p:cNvSpPr>
            <p:nvPr/>
          </p:nvSpPr>
          <p:spPr bwMode="auto">
            <a:xfrm>
              <a:off x="1280" y="966"/>
              <a:ext cx="3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6" name="Line 72"/>
            <p:cNvSpPr>
              <a:spLocks noChangeShapeType="1"/>
            </p:cNvSpPr>
            <p:nvPr/>
          </p:nvSpPr>
          <p:spPr bwMode="auto">
            <a:xfrm>
              <a:off x="4050" y="1153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7" name="Line 73"/>
            <p:cNvSpPr>
              <a:spLocks noChangeShapeType="1"/>
            </p:cNvSpPr>
            <p:nvPr/>
          </p:nvSpPr>
          <p:spPr bwMode="auto">
            <a:xfrm>
              <a:off x="4618" y="1047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8" name="Line 74"/>
            <p:cNvSpPr>
              <a:spLocks noChangeShapeType="1"/>
            </p:cNvSpPr>
            <p:nvPr/>
          </p:nvSpPr>
          <p:spPr bwMode="auto">
            <a:xfrm flipV="1">
              <a:off x="2960" y="2908"/>
              <a:ext cx="227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29" name="Text Box 75"/>
            <p:cNvSpPr txBox="1">
              <a:spLocks noChangeArrowheads="1"/>
            </p:cNvSpPr>
            <p:nvPr/>
          </p:nvSpPr>
          <p:spPr bwMode="auto">
            <a:xfrm>
              <a:off x="4961" y="746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</a:t>
              </a:r>
            </a:p>
          </p:txBody>
        </p:sp>
        <p:sp>
          <p:nvSpPr>
            <p:cNvPr id="7230" name="Text Box 76"/>
            <p:cNvSpPr txBox="1">
              <a:spLocks noChangeArrowheads="1"/>
            </p:cNvSpPr>
            <p:nvPr/>
          </p:nvSpPr>
          <p:spPr bwMode="auto">
            <a:xfrm>
              <a:off x="5074" y="2603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</a:t>
              </a:r>
            </a:p>
          </p:txBody>
        </p:sp>
        <p:sp>
          <p:nvSpPr>
            <p:cNvPr id="7231" name="Oval 77"/>
            <p:cNvSpPr>
              <a:spLocks noChangeArrowheads="1"/>
            </p:cNvSpPr>
            <p:nvPr/>
          </p:nvSpPr>
          <p:spPr bwMode="auto">
            <a:xfrm>
              <a:off x="2932" y="2887"/>
              <a:ext cx="56" cy="6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9647" name="Text Box 79"/>
          <p:cNvSpPr txBox="1">
            <a:spLocks noChangeArrowheads="1"/>
          </p:cNvSpPr>
          <p:nvPr/>
        </p:nvSpPr>
        <p:spPr bwMode="auto">
          <a:xfrm>
            <a:off x="2578100" y="15367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9648" name="Text Box 80"/>
          <p:cNvSpPr txBox="1">
            <a:spLocks noChangeArrowheads="1"/>
          </p:cNvSpPr>
          <p:nvPr/>
        </p:nvSpPr>
        <p:spPr bwMode="auto">
          <a:xfrm>
            <a:off x="2514600" y="2774950"/>
            <a:ext cx="51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9649" name="Text Box 81"/>
          <p:cNvSpPr txBox="1">
            <a:spLocks noChangeArrowheads="1"/>
          </p:cNvSpPr>
          <p:nvPr/>
        </p:nvSpPr>
        <p:spPr bwMode="auto">
          <a:xfrm>
            <a:off x="5087938" y="3994150"/>
            <a:ext cx="51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9650" name="Text Box 82"/>
          <p:cNvSpPr txBox="1">
            <a:spLocks noChangeArrowheads="1"/>
          </p:cNvSpPr>
          <p:nvPr/>
        </p:nvSpPr>
        <p:spPr bwMode="auto">
          <a:xfrm>
            <a:off x="6564313" y="3041650"/>
            <a:ext cx="51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 baseline="-25000">
                <a:solidFill>
                  <a:srgbClr val="FF0000"/>
                </a:solidFill>
              </a:rPr>
              <a:t>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177" name="Text Box 83"/>
          <p:cNvSpPr txBox="1">
            <a:spLocks noChangeArrowheads="1"/>
          </p:cNvSpPr>
          <p:nvPr/>
        </p:nvSpPr>
        <p:spPr bwMode="auto">
          <a:xfrm>
            <a:off x="611560" y="1052736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u="sng" dirty="0" smtClean="0"/>
              <a:t>Örnek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47" grpId="0"/>
      <p:bldP spid="109648" grpId="0"/>
      <p:bldP spid="109649" grpId="0"/>
      <p:bldP spid="1096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6B1A78-9B61-4F30-84DF-B2FBD96C1CF8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Örnek: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Fonksiyonunun Bulunması</a:t>
            </a:r>
            <a:endParaRPr lang="en-US" sz="3600" dirty="0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200" dirty="0" smtClean="0"/>
              <a:t>Gösterilen noktaların </a:t>
            </a:r>
            <a:r>
              <a:rPr lang="tr-TR" sz="2200" dirty="0" err="1" smtClean="0"/>
              <a:t>Boole</a:t>
            </a:r>
            <a:r>
              <a:rPr lang="tr-TR" sz="2200" dirty="0" smtClean="0"/>
              <a:t> fonksiyonları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</a:t>
            </a:r>
            <a:r>
              <a:rPr lang="en-US" sz="2200" dirty="0" err="1" smtClean="0"/>
              <a:t>abc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a + b + c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F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</a:t>
            </a:r>
            <a:r>
              <a:rPr lang="en-US" sz="2200" dirty="0" err="1" smtClean="0"/>
              <a:t>ab</a:t>
            </a:r>
            <a:r>
              <a:rPr lang="en-US" sz="2200" dirty="0" smtClean="0"/>
              <a:t> + ac + </a:t>
            </a:r>
            <a:r>
              <a:rPr lang="en-US" sz="2200" dirty="0" err="1" smtClean="0"/>
              <a:t>bc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F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’ = (</a:t>
            </a:r>
            <a:r>
              <a:rPr lang="en-US" sz="2200" dirty="0" err="1" smtClean="0"/>
              <a:t>ab</a:t>
            </a:r>
            <a:r>
              <a:rPr lang="en-US" sz="2200" dirty="0" smtClean="0"/>
              <a:t> + ac + </a:t>
            </a:r>
            <a:r>
              <a:rPr lang="en-US" sz="2200" dirty="0" err="1" smtClean="0"/>
              <a:t>bc</a:t>
            </a:r>
            <a:r>
              <a:rPr lang="en-US" sz="2200" dirty="0" smtClean="0"/>
              <a:t>)’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T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T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(</a:t>
            </a:r>
            <a:r>
              <a:rPr lang="en-US" sz="2200" dirty="0" err="1" smtClean="0"/>
              <a:t>ab</a:t>
            </a:r>
            <a:r>
              <a:rPr lang="en-US" sz="2200" dirty="0" smtClean="0"/>
              <a:t> + ac + </a:t>
            </a:r>
            <a:r>
              <a:rPr lang="en-US" sz="2200" dirty="0" err="1" smtClean="0"/>
              <a:t>bc</a:t>
            </a:r>
            <a:r>
              <a:rPr lang="en-US" sz="2200" dirty="0" smtClean="0"/>
              <a:t>)’ (a + b + c)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F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T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+ T</a:t>
            </a:r>
            <a:r>
              <a:rPr lang="en-US" sz="2200" baseline="-25000" dirty="0" smtClean="0"/>
              <a:t>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		= </a:t>
            </a:r>
            <a:r>
              <a:rPr lang="en-US" sz="2200" dirty="0" err="1" smtClean="0"/>
              <a:t>abc</a:t>
            </a:r>
            <a:r>
              <a:rPr lang="en-US" sz="2200" dirty="0" smtClean="0"/>
              <a:t> + (</a:t>
            </a:r>
            <a:r>
              <a:rPr lang="en-US" sz="2200" dirty="0" err="1" smtClean="0"/>
              <a:t>ab</a:t>
            </a:r>
            <a:r>
              <a:rPr lang="en-US" sz="2200" dirty="0" smtClean="0"/>
              <a:t> + ac + </a:t>
            </a:r>
            <a:r>
              <a:rPr lang="en-US" sz="2200" dirty="0" err="1" smtClean="0"/>
              <a:t>bc</a:t>
            </a:r>
            <a:r>
              <a:rPr lang="en-US" sz="2200" dirty="0" smtClean="0"/>
              <a:t>)’ (a + b + 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		= </a:t>
            </a:r>
            <a:r>
              <a:rPr lang="en-US" sz="2200" dirty="0" err="1" smtClean="0"/>
              <a:t>abc</a:t>
            </a:r>
            <a:r>
              <a:rPr lang="en-US" sz="2200" dirty="0" smtClean="0"/>
              <a:t> + ((a’ + b’)(a’ + c’)(b’ + c’)) (a + b + 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		= </a:t>
            </a:r>
            <a:r>
              <a:rPr lang="en-US" sz="2200" dirty="0" err="1" smtClean="0"/>
              <a:t>abc</a:t>
            </a:r>
            <a:r>
              <a:rPr lang="en-US" sz="2200" dirty="0" smtClean="0"/>
              <a:t> + ((a’ + </a:t>
            </a:r>
            <a:r>
              <a:rPr lang="en-US" sz="2200" dirty="0" err="1" smtClean="0"/>
              <a:t>a’c</a:t>
            </a:r>
            <a:r>
              <a:rPr lang="en-US" sz="2200" dirty="0" smtClean="0"/>
              <a:t>’ + </a:t>
            </a:r>
            <a:r>
              <a:rPr lang="en-US" sz="2200" dirty="0" err="1" smtClean="0"/>
              <a:t>a’b</a:t>
            </a:r>
            <a:r>
              <a:rPr lang="en-US" sz="2200" dirty="0" smtClean="0"/>
              <a:t>’ + </a:t>
            </a:r>
            <a:r>
              <a:rPr lang="en-US" sz="2200" dirty="0" err="1" smtClean="0"/>
              <a:t>b’c</a:t>
            </a:r>
            <a:r>
              <a:rPr lang="en-US" sz="2200" dirty="0" smtClean="0"/>
              <a:t>’)(b’ + c’)) (a + b + 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		= </a:t>
            </a:r>
            <a:r>
              <a:rPr lang="en-US" sz="2200" dirty="0" err="1" smtClean="0"/>
              <a:t>abc</a:t>
            </a:r>
            <a:r>
              <a:rPr lang="en-US" sz="2200" dirty="0" smtClean="0"/>
              <a:t> + (</a:t>
            </a:r>
            <a:r>
              <a:rPr lang="en-US" sz="2200" dirty="0" err="1" smtClean="0"/>
              <a:t>a’b</a:t>
            </a:r>
            <a:r>
              <a:rPr lang="en-US" sz="2200" dirty="0" smtClean="0"/>
              <a:t>’ + </a:t>
            </a:r>
            <a:r>
              <a:rPr lang="en-US" sz="2200" dirty="0" err="1" smtClean="0"/>
              <a:t>a’c</a:t>
            </a:r>
            <a:r>
              <a:rPr lang="en-US" sz="2200" dirty="0" smtClean="0"/>
              <a:t>’ + </a:t>
            </a:r>
            <a:r>
              <a:rPr lang="en-US" sz="2200" dirty="0" err="1" smtClean="0"/>
              <a:t>a’b’c</a:t>
            </a:r>
            <a:r>
              <a:rPr lang="en-US" sz="2200" dirty="0" smtClean="0"/>
              <a:t>’ + </a:t>
            </a:r>
            <a:r>
              <a:rPr lang="en-US" sz="2200" dirty="0" err="1" smtClean="0"/>
              <a:t>a’b</a:t>
            </a:r>
            <a:r>
              <a:rPr lang="en-US" sz="2200" dirty="0" smtClean="0"/>
              <a:t>’ + </a:t>
            </a:r>
            <a:r>
              <a:rPr lang="en-US" sz="2200" dirty="0" err="1" smtClean="0"/>
              <a:t>a’b’c</a:t>
            </a:r>
            <a:r>
              <a:rPr lang="en-US" sz="2200" dirty="0" smtClean="0"/>
              <a:t>’ + </a:t>
            </a:r>
            <a:r>
              <a:rPr lang="en-US" sz="2200" dirty="0" err="1" smtClean="0"/>
              <a:t>b’c</a:t>
            </a:r>
            <a:r>
              <a:rPr lang="en-US" sz="2200" dirty="0" smtClean="0"/>
              <a:t>’ + 			   </a:t>
            </a:r>
            <a:r>
              <a:rPr lang="en-US" sz="2200" dirty="0" err="1" smtClean="0"/>
              <a:t>b’c</a:t>
            </a:r>
            <a:r>
              <a:rPr lang="en-US" sz="2200" dirty="0" smtClean="0"/>
              <a:t>’) (a + b + 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A8F2E-EC87-4F1F-A6F9-6F2EFA7AEB58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8336"/>
            <a:ext cx="8763000" cy="914400"/>
          </a:xfrm>
        </p:spPr>
        <p:txBody>
          <a:bodyPr/>
          <a:lstStyle/>
          <a:p>
            <a:r>
              <a:rPr lang="tr-TR" sz="3600" dirty="0" smtClean="0"/>
              <a:t>Örnek</a:t>
            </a:r>
            <a:r>
              <a:rPr lang="en-US" sz="3600" dirty="0" smtClean="0"/>
              <a:t>: </a:t>
            </a:r>
            <a:r>
              <a:rPr lang="tr-TR" sz="3600" dirty="0" smtClean="0"/>
              <a:t>Doğruluk tablosunun elde edilmesi</a:t>
            </a:r>
            <a:endParaRPr lang="en-US" sz="3600" dirty="0" smtClean="0"/>
          </a:p>
        </p:txBody>
      </p:sp>
      <p:graphicFrame>
        <p:nvGraphicFramePr>
          <p:cNvPr id="113012" name="Group 372"/>
          <p:cNvGraphicFramePr>
            <a:graphicFrameLocks noGrp="1"/>
          </p:cNvGraphicFramePr>
          <p:nvPr>
            <p:ph idx="1"/>
          </p:nvPr>
        </p:nvGraphicFramePr>
        <p:xfrm>
          <a:off x="328613" y="1860550"/>
          <a:ext cx="8116887" cy="384048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3013" name="AutoShape 373"/>
          <p:cNvSpPr>
            <a:spLocks noChangeArrowheads="1"/>
          </p:cNvSpPr>
          <p:nvPr/>
        </p:nvSpPr>
        <p:spPr bwMode="auto">
          <a:xfrm>
            <a:off x="581025" y="1843088"/>
            <a:ext cx="2263775" cy="38211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014" name="AutoShape 374"/>
          <p:cNvSpPr>
            <a:spLocks noChangeArrowheads="1"/>
          </p:cNvSpPr>
          <p:nvPr/>
        </p:nvSpPr>
        <p:spPr bwMode="auto">
          <a:xfrm>
            <a:off x="6869113" y="1646238"/>
            <a:ext cx="460375" cy="40433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015" name="AutoShape 375"/>
          <p:cNvSpPr>
            <a:spLocks noChangeArrowheads="1"/>
          </p:cNvSpPr>
          <p:nvPr/>
        </p:nvSpPr>
        <p:spPr bwMode="auto">
          <a:xfrm>
            <a:off x="7770813" y="1657350"/>
            <a:ext cx="460375" cy="40433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016" name="Text Box 376"/>
          <p:cNvSpPr txBox="1">
            <a:spLocks noChangeArrowheads="1"/>
          </p:cNvSpPr>
          <p:nvPr/>
        </p:nvSpPr>
        <p:spPr bwMode="auto">
          <a:xfrm>
            <a:off x="7718425" y="118903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toplam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017" name="Text Box 377"/>
          <p:cNvSpPr txBox="1">
            <a:spLocks noChangeArrowheads="1"/>
          </p:cNvSpPr>
          <p:nvPr/>
        </p:nvSpPr>
        <p:spPr bwMode="auto">
          <a:xfrm>
            <a:off x="6642100" y="118903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elde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018" name="Text Box 378"/>
          <p:cNvSpPr txBox="1">
            <a:spLocks noChangeArrowheads="1"/>
          </p:cNvSpPr>
          <p:nvPr/>
        </p:nvSpPr>
        <p:spPr bwMode="auto">
          <a:xfrm>
            <a:off x="793750" y="6018213"/>
            <a:ext cx="2044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/>
              <a:t>Tam toplayıcı (TT)</a:t>
            </a:r>
            <a:endParaRPr lang="en-US" dirty="0"/>
          </a:p>
        </p:txBody>
      </p:sp>
      <p:sp>
        <p:nvSpPr>
          <p:cNvPr id="10339" name="Rectangle 379"/>
          <p:cNvSpPr>
            <a:spLocks noChangeArrowheads="1"/>
          </p:cNvSpPr>
          <p:nvPr/>
        </p:nvSpPr>
        <p:spPr bwMode="auto">
          <a:xfrm>
            <a:off x="581025" y="835025"/>
            <a:ext cx="4572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 = a </a:t>
            </a:r>
            <a:r>
              <a:rPr lang="en-US">
                <a:sym typeface="Symbol" pitchFamily="18" charset="2"/>
              </a:rPr>
              <a:t> </a:t>
            </a:r>
            <a:r>
              <a:rPr lang="en-US"/>
              <a:t>b 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 c</a:t>
            </a:r>
          </a:p>
          <a:p>
            <a:pPr lvl="1">
              <a:lnSpc>
                <a:spcPct val="110000"/>
              </a:lnSpc>
            </a:pPr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 = ab + ac + 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13" grpId="0" animBg="1"/>
      <p:bldP spid="113014" grpId="0" animBg="1"/>
      <p:bldP spid="113015" grpId="0" animBg="1"/>
      <p:bldP spid="113016" grpId="0"/>
      <p:bldP spid="113017" grpId="0"/>
      <p:bldP spid="1130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BDA72-07CF-4688-81C5-95A39FB8AA12}" type="slidenum">
              <a:rPr lang="tr-TR"/>
              <a:pPr/>
              <a:t>16</a:t>
            </a:fld>
            <a:endParaRPr lang="tr-TR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İşaretli Sayıların Gösterilmesi</a:t>
            </a:r>
            <a:endParaRPr lang="en-US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fontScale="70000" lnSpcReduction="20000"/>
          </a:bodyPr>
          <a:lstStyle/>
          <a:p>
            <a:r>
              <a:rPr lang="tr-TR" sz="3600" dirty="0" smtClean="0"/>
              <a:t>Pozitif ve negatif sayıları ayırt etmek için ikili sayının </a:t>
            </a:r>
            <a:r>
              <a:rPr lang="tr-TR" sz="3600" dirty="0" smtClean="0">
                <a:solidFill>
                  <a:srgbClr val="FF0000"/>
                </a:solidFill>
              </a:rPr>
              <a:t>en yüksek anlamlı bitine</a:t>
            </a:r>
            <a:r>
              <a:rPr lang="tr-TR" sz="3600" dirty="0" smtClean="0"/>
              <a:t> bakılır.</a:t>
            </a:r>
          </a:p>
          <a:p>
            <a:pPr lvl="1"/>
            <a:r>
              <a:rPr lang="tr-TR" dirty="0" smtClean="0"/>
              <a:t>“0” ise pozitif</a:t>
            </a:r>
          </a:p>
          <a:p>
            <a:pPr lvl="1"/>
            <a:r>
              <a:rPr lang="tr-TR" dirty="0" smtClean="0"/>
              <a:t>“1” ise negatif</a:t>
            </a:r>
          </a:p>
          <a:p>
            <a:r>
              <a:rPr lang="tr-TR" sz="3600" dirty="0" smtClean="0"/>
              <a:t>8 bit ile gösterilebilecek pozitif sayılar 0000 0000 ile 0111 1111 yani 0 ile + 127 arasında değişecektir.</a:t>
            </a:r>
          </a:p>
          <a:p>
            <a:r>
              <a:rPr lang="tr-TR" sz="3600" dirty="0" smtClean="0">
                <a:solidFill>
                  <a:srgbClr val="FF0000"/>
                </a:solidFill>
              </a:rPr>
              <a:t>Negatif</a:t>
            </a:r>
            <a:r>
              <a:rPr lang="tr-TR" sz="3600" dirty="0" smtClean="0"/>
              <a:t> sayıların gösteriminde 2’ye tümleme yöntemi kullanılır. </a:t>
            </a:r>
          </a:p>
          <a:p>
            <a:pPr lvl="1"/>
            <a:r>
              <a:rPr lang="tr-TR" dirty="0" smtClean="0"/>
              <a:t>Pozitif bir sayının 2’ye tümleyeni hesaplandığında o sayının negatif gösterilimi elde edilmiş olur.</a:t>
            </a:r>
          </a:p>
          <a:p>
            <a:r>
              <a:rPr lang="tr-TR" sz="3600" dirty="0" smtClean="0"/>
              <a:t>Bir sayının 2’ye tümleyenini elde etmek için </a:t>
            </a:r>
          </a:p>
          <a:p>
            <a:pPr lvl="1"/>
            <a:r>
              <a:rPr lang="tr-TR" dirty="0" smtClean="0"/>
              <a:t>Sayı 1’e tümlenir, yani 0’lar 1, 1’ler 0 yapılır.</a:t>
            </a:r>
          </a:p>
          <a:p>
            <a:pPr lvl="1"/>
            <a:r>
              <a:rPr lang="tr-TR" dirty="0" smtClean="0"/>
              <a:t>1’e  tümlenmiş sayıya 1 eklenir.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Negatif Sayılara Örnekler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1676400"/>
          </a:xfrm>
        </p:spPr>
        <p:txBody>
          <a:bodyPr/>
          <a:lstStyle/>
          <a:p>
            <a:pPr>
              <a:buNone/>
            </a:pPr>
            <a:r>
              <a:rPr lang="tr-TR" sz="2800" dirty="0" smtClean="0"/>
              <a:t>8 bitlik 5</a:t>
            </a:r>
            <a:r>
              <a:rPr lang="tr-TR" sz="2800" baseline="-25000" dirty="0" smtClean="0"/>
              <a:t>10</a:t>
            </a:r>
            <a:r>
              <a:rPr lang="tr-TR" sz="2800" dirty="0" smtClean="0"/>
              <a:t> sayısı 5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 olarak düşünülebilir. </a:t>
            </a:r>
          </a:p>
          <a:p>
            <a:pPr>
              <a:buNone/>
            </a:pPr>
            <a:r>
              <a:rPr lang="tr-TR" sz="2800" dirty="0" smtClean="0"/>
              <a:t>-5</a:t>
            </a:r>
            <a:r>
              <a:rPr lang="tr-TR" sz="2800" baseline="-25000" dirty="0" smtClean="0"/>
              <a:t>10</a:t>
            </a:r>
            <a:r>
              <a:rPr lang="tr-TR" sz="2800" dirty="0" smtClean="0"/>
              <a:t>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</a:t>
            </a:r>
            <a:r>
              <a:rPr lang="tr-TR" sz="2800" baseline="-25000" dirty="0" smtClean="0"/>
              <a:t> </a:t>
            </a:r>
            <a:r>
              <a:rPr lang="tr-TR" sz="2800" dirty="0" smtClean="0"/>
              <a:t>= 256-5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256=251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17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685800" y="3810000"/>
            <a:ext cx="2514600" cy="1200329"/>
            <a:chOff x="2057400" y="3810000"/>
            <a:chExt cx="2514600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2362200" y="3810000"/>
              <a:ext cx="19800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1  0 0 0 0  0 0 0 0</a:t>
              </a:r>
            </a:p>
            <a:p>
              <a:r>
                <a:rPr lang="tr-TR" dirty="0" smtClean="0"/>
                <a:t>0  0 0 0 0  0 1 0 1</a:t>
              </a:r>
            </a:p>
            <a:p>
              <a:endParaRPr lang="tr-TR" dirty="0" smtClean="0"/>
            </a:p>
            <a:p>
              <a:r>
                <a:rPr lang="tr-TR" dirty="0" smtClean="0"/>
                <a:t>0  1 1 1 1  1 0 1 1</a:t>
              </a:r>
              <a:endParaRPr lang="tr-TR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057400" y="4495800"/>
              <a:ext cx="2514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57400" y="44196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8"/>
          <p:cNvGrpSpPr/>
          <p:nvPr/>
        </p:nvGrpSpPr>
        <p:grpSpPr>
          <a:xfrm>
            <a:off x="4038600" y="3808274"/>
            <a:ext cx="4038600" cy="1754326"/>
            <a:chOff x="4038600" y="3886200"/>
            <a:chExt cx="4038600" cy="1754326"/>
          </a:xfrm>
        </p:grpSpPr>
        <p:grpSp>
          <p:nvGrpSpPr>
            <p:cNvPr id="9" name="Group 11"/>
            <p:cNvGrpSpPr/>
            <p:nvPr/>
          </p:nvGrpSpPr>
          <p:grpSpPr>
            <a:xfrm>
              <a:off x="5562600" y="3886200"/>
              <a:ext cx="2514600" cy="1754326"/>
              <a:chOff x="2057400" y="3810000"/>
              <a:chExt cx="2514600" cy="175432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362200" y="3810000"/>
                <a:ext cx="172354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0 0 0 0  0 1 0 1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1 1 1 1  1 0 1 0</a:t>
                </a:r>
              </a:p>
              <a:p>
                <a:r>
                  <a:rPr lang="tr-TR" dirty="0"/>
                  <a:t> </a:t>
                </a:r>
                <a:r>
                  <a:rPr lang="tr-TR" dirty="0" smtClean="0"/>
                  <a:t>                     1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1 1 1 1  1 0 1 1</a:t>
                </a:r>
                <a:endParaRPr lang="tr-TR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057400" y="5029200"/>
                <a:ext cx="2514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48768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rot="5400000">
              <a:off x="5562600" y="4953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38600" y="4419600"/>
              <a:ext cx="15568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1’e tümleme</a:t>
              </a:r>
            </a:p>
            <a:p>
              <a:r>
                <a:rPr lang="tr-TR" dirty="0" smtClean="0"/>
                <a:t>1 ekleme</a:t>
              </a:r>
            </a:p>
            <a:p>
              <a:endParaRPr lang="tr-TR" dirty="0"/>
            </a:p>
            <a:p>
              <a:r>
                <a:rPr lang="tr-TR" dirty="0" smtClean="0"/>
                <a:t>2’ye tümleme</a:t>
              </a:r>
              <a:endParaRPr lang="tr-TR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1219200" y="4648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5867400" y="5257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762000" y="5257800"/>
            <a:ext cx="14029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Negatif sayı</a:t>
            </a:r>
            <a:endParaRPr lang="tr-TR" dirty="0"/>
          </a:p>
        </p:txBody>
      </p:sp>
      <p:cxnSp>
        <p:nvCxnSpPr>
          <p:cNvPr id="24" name="Straight Arrow Connector 23"/>
          <p:cNvCxnSpPr>
            <a:stCxn id="22" idx="0"/>
            <a:endCxn id="20" idx="4"/>
          </p:cNvCxnSpPr>
          <p:nvPr/>
        </p:nvCxnSpPr>
        <p:spPr>
          <a:xfrm rot="16200000" flipV="1">
            <a:off x="1265137" y="5059463"/>
            <a:ext cx="304800" cy="918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6400" y="58674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Negatif sayı</a:t>
            </a:r>
            <a:endParaRPr lang="tr-TR" dirty="0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rot="16200000" flipV="1">
            <a:off x="5989537" y="5669063"/>
            <a:ext cx="304800" cy="918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Negatif Sayılara Örnekler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685800"/>
          </a:xfrm>
        </p:spPr>
        <p:txBody>
          <a:bodyPr/>
          <a:lstStyle/>
          <a:p>
            <a:pPr>
              <a:buNone/>
            </a:pPr>
            <a:r>
              <a:rPr lang="tr-TR" sz="2800" dirty="0" smtClean="0"/>
              <a:t>5</a:t>
            </a:r>
            <a:r>
              <a:rPr lang="tr-TR" sz="2800" baseline="-25000" dirty="0" smtClean="0"/>
              <a:t>10</a:t>
            </a:r>
            <a:r>
              <a:rPr lang="tr-TR" sz="2800" dirty="0" smtClean="0"/>
              <a:t>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</a:t>
            </a:r>
            <a:r>
              <a:rPr lang="tr-TR" sz="2800" baseline="-25000" dirty="0" smtClean="0"/>
              <a:t> </a:t>
            </a:r>
            <a:r>
              <a:rPr lang="tr-TR" sz="2800" dirty="0" smtClean="0"/>
              <a:t>= 256-(-5)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256= 256-251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18</a:t>
            </a:fld>
            <a:endParaRPr lang="tr-TR"/>
          </a:p>
        </p:txBody>
      </p:sp>
      <p:grpSp>
        <p:nvGrpSpPr>
          <p:cNvPr id="5" name="Group 22"/>
          <p:cNvGrpSpPr/>
          <p:nvPr/>
        </p:nvGrpSpPr>
        <p:grpSpPr>
          <a:xfrm>
            <a:off x="685800" y="2743200"/>
            <a:ext cx="2514600" cy="1817132"/>
            <a:chOff x="685800" y="3810000"/>
            <a:chExt cx="2514600" cy="1817132"/>
          </a:xfrm>
        </p:grpSpPr>
        <p:grpSp>
          <p:nvGrpSpPr>
            <p:cNvPr id="7" name="Group 10"/>
            <p:cNvGrpSpPr/>
            <p:nvPr/>
          </p:nvGrpSpPr>
          <p:grpSpPr>
            <a:xfrm>
              <a:off x="685800" y="3810000"/>
              <a:ext cx="2514600" cy="1200329"/>
              <a:chOff x="2057400" y="3810000"/>
              <a:chExt cx="2514600" cy="120032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362200" y="3810000"/>
                <a:ext cx="19800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1  0 0 0 0  0 0 0 0</a:t>
                </a:r>
              </a:p>
              <a:p>
                <a:r>
                  <a:rPr lang="tr-TR" dirty="0" smtClean="0"/>
                  <a:t>0  1 1 1 1  1 0 1 1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0  </a:t>
                </a:r>
                <a:r>
                  <a:rPr lang="tr-TR" dirty="0"/>
                  <a:t>0</a:t>
                </a:r>
                <a:r>
                  <a:rPr lang="tr-TR" dirty="0" smtClean="0"/>
                  <a:t> </a:t>
                </a:r>
                <a:r>
                  <a:rPr lang="tr-TR" dirty="0"/>
                  <a:t>0</a:t>
                </a:r>
                <a:r>
                  <a:rPr lang="tr-TR" dirty="0" smtClean="0"/>
                  <a:t> </a:t>
                </a:r>
                <a:r>
                  <a:rPr lang="tr-TR" dirty="0"/>
                  <a:t>0</a:t>
                </a:r>
                <a:r>
                  <a:rPr lang="tr-TR" dirty="0" smtClean="0"/>
                  <a:t> </a:t>
                </a:r>
                <a:r>
                  <a:rPr lang="tr-TR" dirty="0"/>
                  <a:t>0</a:t>
                </a:r>
                <a:r>
                  <a:rPr lang="tr-TR" dirty="0" smtClean="0"/>
                  <a:t>  </a:t>
                </a:r>
                <a:r>
                  <a:rPr lang="tr-TR" dirty="0"/>
                  <a:t>0</a:t>
                </a:r>
                <a:r>
                  <a:rPr lang="tr-TR" dirty="0" smtClean="0"/>
                  <a:t> </a:t>
                </a:r>
                <a:r>
                  <a:rPr lang="tr-TR" dirty="0"/>
                  <a:t>1</a:t>
                </a:r>
                <a:r>
                  <a:rPr lang="tr-TR" dirty="0" smtClean="0"/>
                  <a:t> 0 1</a:t>
                </a:r>
                <a:endParaRPr lang="tr-TR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057400" y="4495800"/>
                <a:ext cx="2514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057400" y="441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1219200" y="4648200"/>
              <a:ext cx="304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000" y="5257800"/>
              <a:ext cx="1300356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Pozitif sayı</a:t>
              </a:r>
              <a:endParaRPr lang="tr-TR" dirty="0"/>
            </a:p>
          </p:txBody>
        </p:sp>
        <p:cxnSp>
          <p:nvCxnSpPr>
            <p:cNvPr id="24" name="Straight Arrow Connector 23"/>
            <p:cNvCxnSpPr>
              <a:stCxn id="22" idx="0"/>
              <a:endCxn id="20" idx="4"/>
            </p:cNvCxnSpPr>
            <p:nvPr/>
          </p:nvCxnSpPr>
          <p:spPr>
            <a:xfrm rot="16200000" flipV="1">
              <a:off x="1239489" y="5085111"/>
              <a:ext cx="304800" cy="4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4"/>
          <p:cNvGrpSpPr/>
          <p:nvPr/>
        </p:nvGrpSpPr>
        <p:grpSpPr>
          <a:xfrm>
            <a:off x="3962400" y="2667000"/>
            <a:ext cx="4038600" cy="2428458"/>
            <a:chOff x="4038600" y="3808274"/>
            <a:chExt cx="4038600" cy="2428458"/>
          </a:xfrm>
        </p:grpSpPr>
        <p:grpSp>
          <p:nvGrpSpPr>
            <p:cNvPr id="11" name="Group 18"/>
            <p:cNvGrpSpPr/>
            <p:nvPr/>
          </p:nvGrpSpPr>
          <p:grpSpPr>
            <a:xfrm>
              <a:off x="4038600" y="3808274"/>
              <a:ext cx="4038600" cy="1754326"/>
              <a:chOff x="4038600" y="3886200"/>
              <a:chExt cx="4038600" cy="175432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562600" y="3886200"/>
                <a:ext cx="2514600" cy="1754326"/>
                <a:chOff x="2057400" y="3810000"/>
                <a:chExt cx="2514600" cy="1754326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2362200" y="3810000"/>
                  <a:ext cx="172354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1 1 1 1  1 0 1 1</a:t>
                  </a:r>
                </a:p>
                <a:p>
                  <a:endParaRPr lang="tr-TR" dirty="0" smtClean="0"/>
                </a:p>
                <a:p>
                  <a:r>
                    <a:rPr lang="tr-TR" dirty="0" smtClean="0"/>
                    <a:t>0 0 0 0  0 1 0 0</a:t>
                  </a:r>
                </a:p>
                <a:p>
                  <a:r>
                    <a:rPr lang="tr-TR" dirty="0"/>
                    <a:t> </a:t>
                  </a:r>
                  <a:r>
                    <a:rPr lang="tr-TR" dirty="0" smtClean="0"/>
                    <a:t>                     1</a:t>
                  </a:r>
                </a:p>
                <a:p>
                  <a:endParaRPr lang="tr-TR" dirty="0" smtClean="0"/>
                </a:p>
                <a:p>
                  <a:r>
                    <a:rPr lang="tr-TR" dirty="0"/>
                    <a:t>0</a:t>
                  </a:r>
                  <a:r>
                    <a:rPr lang="tr-TR" dirty="0" smtClean="0"/>
                    <a:t> 0 0 0  0 1 0 1</a:t>
                  </a:r>
                  <a:endParaRPr lang="tr-TR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2057400" y="5029200"/>
                  <a:ext cx="2514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057400" y="4876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/>
              <p:nvPr/>
            </p:nvCxnSpPr>
            <p:spPr>
              <a:xfrm rot="5400000">
                <a:off x="5562600" y="49530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038600" y="4419600"/>
                <a:ext cx="15568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1’e tümleme</a:t>
                </a:r>
              </a:p>
              <a:p>
                <a:r>
                  <a:rPr lang="tr-TR" dirty="0" smtClean="0"/>
                  <a:t>1 ekleme</a:t>
                </a:r>
              </a:p>
              <a:p>
                <a:endParaRPr lang="tr-TR" dirty="0"/>
              </a:p>
              <a:p>
                <a:r>
                  <a:rPr lang="tr-TR" dirty="0" smtClean="0"/>
                  <a:t>2’ye tümleme</a:t>
                </a:r>
                <a:endParaRPr lang="tr-TR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867400" y="5257800"/>
              <a:ext cx="304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586740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Pozitif sayı</a:t>
              </a:r>
              <a:endParaRPr lang="tr-TR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rot="16200000" flipV="1">
              <a:off x="5963889" y="5694711"/>
              <a:ext cx="304800" cy="4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Sayıların Uzatılması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Bazı durumlarda daha az bit ile ifade edilen bir sayıyı daha büyük bir yere yazmak ya da daha uzun bir sayı ile işleme sokmak gerekebilir.</a:t>
            </a:r>
          </a:p>
          <a:p>
            <a:r>
              <a:rPr lang="tr-TR" dirty="0" smtClean="0"/>
              <a:t>Bu durumda sayı uzatılır.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İşaretsiz sayılar: </a:t>
            </a:r>
            <a:r>
              <a:rPr lang="tr-TR" dirty="0" smtClean="0"/>
              <a:t>Sayının başına gerektiği kadar sıfır ‘0’ eklenir.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4 bitlik 3</a:t>
            </a:r>
            <a:r>
              <a:rPr lang="tr-TR" baseline="-25000" dirty="0" smtClean="0"/>
              <a:t>10</a:t>
            </a:r>
            <a:r>
              <a:rPr lang="tr-TR" dirty="0" smtClean="0"/>
              <a:t>: 0011	8 bitlik 3</a:t>
            </a:r>
            <a:r>
              <a:rPr lang="tr-TR" baseline="-25000" dirty="0" smtClean="0"/>
              <a:t>10</a:t>
            </a:r>
            <a:r>
              <a:rPr lang="tr-TR" dirty="0" smtClean="0"/>
              <a:t>: 0000 0011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İşaretli sayılar: </a:t>
            </a:r>
            <a:r>
              <a:rPr lang="tr-TR" dirty="0" smtClean="0"/>
              <a:t>Sayının başına </a:t>
            </a:r>
            <a:r>
              <a:rPr lang="tr-TR" dirty="0" smtClean="0">
                <a:solidFill>
                  <a:srgbClr val="FF0000"/>
                </a:solidFill>
              </a:rPr>
              <a:t>sayının işareti</a:t>
            </a:r>
            <a:r>
              <a:rPr lang="tr-TR" dirty="0" smtClean="0"/>
              <a:t> gerektiği kadar eklenir. Buna </a:t>
            </a:r>
            <a:r>
              <a:rPr lang="tr-TR" dirty="0" smtClean="0">
                <a:solidFill>
                  <a:srgbClr val="FF0000"/>
                </a:solidFill>
              </a:rPr>
              <a:t>işaret uzatma</a:t>
            </a:r>
            <a:r>
              <a:rPr lang="tr-TR" dirty="0" smtClean="0"/>
              <a:t> denir.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4 bitlik 3</a:t>
            </a:r>
            <a:r>
              <a:rPr lang="tr-TR" baseline="-25000" dirty="0" smtClean="0"/>
              <a:t>10</a:t>
            </a:r>
            <a:r>
              <a:rPr lang="tr-TR" dirty="0" smtClean="0"/>
              <a:t>: 0011	8 bitlik 3</a:t>
            </a:r>
            <a:r>
              <a:rPr lang="tr-TR" baseline="-25000" dirty="0" smtClean="0"/>
              <a:t>10</a:t>
            </a:r>
            <a:r>
              <a:rPr lang="tr-TR" dirty="0" smtClean="0"/>
              <a:t>: 0000 0011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4 bitlik -7</a:t>
            </a:r>
            <a:r>
              <a:rPr lang="tr-TR" baseline="-25000" dirty="0" smtClean="0"/>
              <a:t>10</a:t>
            </a:r>
            <a:r>
              <a:rPr lang="tr-TR" dirty="0" smtClean="0"/>
              <a:t>: 1001	8 bitlik -7</a:t>
            </a:r>
            <a:r>
              <a:rPr lang="tr-TR" baseline="-25000" dirty="0" smtClean="0"/>
              <a:t>10</a:t>
            </a:r>
            <a:r>
              <a:rPr lang="tr-TR" dirty="0" smtClean="0"/>
              <a:t>: 1111 1001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81F651-24B9-40DC-BDC7-8434E45C7091}" type="slidenum">
              <a:rPr lang="tr-TR"/>
              <a:pPr/>
              <a:t>2</a:t>
            </a:fld>
            <a:endParaRPr lang="tr-TR"/>
          </a:p>
        </p:txBody>
      </p:sp>
      <p:sp>
        <p:nvSpPr>
          <p:cNvPr id="7413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tr-TR" dirty="0" smtClean="0"/>
              <a:t>Diğer Lojik İşlemler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350" y="1447800"/>
            <a:ext cx="8839200" cy="5067300"/>
          </a:xfrm>
        </p:spPr>
        <p:txBody>
          <a:bodyPr/>
          <a:lstStyle/>
          <a:p>
            <a:r>
              <a:rPr lang="tr-TR" sz="2800" dirty="0" smtClean="0"/>
              <a:t>Bazı iki değişkenli </a:t>
            </a:r>
            <a:r>
              <a:rPr lang="tr-TR" sz="2800" dirty="0" err="1" smtClean="0"/>
              <a:t>Boole</a:t>
            </a:r>
            <a:r>
              <a:rPr lang="tr-TR" sz="2800" dirty="0" smtClean="0"/>
              <a:t> fonksiyonları </a:t>
            </a:r>
            <a:endParaRPr lang="en-US" sz="2800" dirty="0"/>
          </a:p>
          <a:p>
            <a:pPr lvl="1"/>
            <a:r>
              <a:rPr lang="tr-TR" sz="2400" u="sng" dirty="0" smtClean="0"/>
              <a:t>Sabit fonksiyonlar</a:t>
            </a:r>
            <a:r>
              <a:rPr lang="en-US" sz="2400" dirty="0" smtClean="0"/>
              <a:t>: </a:t>
            </a:r>
            <a:r>
              <a:rPr lang="en-US" sz="2400" dirty="0"/>
              <a:t>F</a:t>
            </a:r>
            <a:r>
              <a:rPr lang="en-US" sz="2400" baseline="-25000" dirty="0"/>
              <a:t>0</a:t>
            </a:r>
            <a:r>
              <a:rPr lang="en-US" sz="2400" dirty="0"/>
              <a:t> = 0 and F</a:t>
            </a:r>
            <a:r>
              <a:rPr lang="en-US" sz="2400" baseline="-25000" dirty="0"/>
              <a:t>15</a:t>
            </a:r>
            <a:r>
              <a:rPr lang="en-US" sz="2400" dirty="0"/>
              <a:t> = 1</a:t>
            </a:r>
          </a:p>
          <a:p>
            <a:pPr lvl="1"/>
            <a:r>
              <a:rPr lang="tr-TR" sz="2400" u="sng" dirty="0" smtClean="0"/>
              <a:t>VE fonksiyonu</a:t>
            </a:r>
            <a:r>
              <a:rPr lang="en-US" sz="2400" dirty="0" smtClean="0"/>
              <a:t>: </a:t>
            </a:r>
            <a:r>
              <a:rPr lang="en-US" sz="2400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dirty="0" err="1"/>
              <a:t>xy</a:t>
            </a:r>
            <a:endParaRPr lang="en-US" sz="2400" dirty="0"/>
          </a:p>
          <a:p>
            <a:pPr lvl="1"/>
            <a:r>
              <a:rPr lang="tr-TR" sz="2400" u="sng" dirty="0" smtClean="0"/>
              <a:t>VEYA fonksiyonu</a:t>
            </a:r>
            <a:r>
              <a:rPr lang="en-US" sz="2400" dirty="0" smtClean="0"/>
              <a:t>: </a:t>
            </a:r>
            <a:r>
              <a:rPr lang="en-US" sz="2400" dirty="0"/>
              <a:t>F</a:t>
            </a:r>
            <a:r>
              <a:rPr lang="en-US" sz="2400" baseline="-25000" dirty="0"/>
              <a:t>7</a:t>
            </a:r>
            <a:r>
              <a:rPr lang="en-US" sz="2400" dirty="0"/>
              <a:t> = x + y </a:t>
            </a:r>
          </a:p>
          <a:p>
            <a:pPr lvl="1"/>
            <a:r>
              <a:rPr lang="tr-TR" sz="2400" u="sng" dirty="0" smtClean="0"/>
              <a:t>Dışlayıcı VEYA fonksiyonu (XOR)</a:t>
            </a:r>
            <a:r>
              <a:rPr lang="en-US" sz="2400" dirty="0" smtClean="0"/>
              <a:t>: </a:t>
            </a:r>
            <a:endParaRPr lang="en-US" sz="2400" dirty="0"/>
          </a:p>
          <a:p>
            <a:pPr lvl="2"/>
            <a:r>
              <a:rPr lang="en-US" sz="2000" dirty="0"/>
              <a:t>F</a:t>
            </a:r>
            <a:r>
              <a:rPr lang="en-US" sz="2000" baseline="-25000" dirty="0"/>
              <a:t>6</a:t>
            </a:r>
            <a:r>
              <a:rPr lang="en-US" sz="2000" dirty="0"/>
              <a:t> = x’ y + </a:t>
            </a:r>
            <a:r>
              <a:rPr lang="en-US" sz="2000" dirty="0" err="1"/>
              <a:t>xy</a:t>
            </a:r>
            <a:r>
              <a:rPr lang="en-US" sz="2000" dirty="0"/>
              <a:t>’ = x </a:t>
            </a:r>
            <a:r>
              <a:rPr lang="en-US" sz="2000" dirty="0">
                <a:sym typeface="Symbol" pitchFamily="18" charset="2"/>
              </a:rPr>
              <a:t> </a:t>
            </a:r>
            <a:r>
              <a:rPr lang="en-US" sz="2000" dirty="0"/>
              <a:t>y (x or y, </a:t>
            </a:r>
            <a:r>
              <a:rPr lang="tr-TR" sz="2000" dirty="0" smtClean="0"/>
              <a:t>fakat ikisi birden değil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tr-TR" sz="2400" u="sng" dirty="0" smtClean="0"/>
              <a:t>Eşitlik fonksiyonu (</a:t>
            </a:r>
            <a:r>
              <a:rPr lang="en-US" sz="2400" u="sng" dirty="0" smtClean="0"/>
              <a:t>XNOR</a:t>
            </a:r>
            <a:r>
              <a:rPr lang="tr-TR" sz="2400" u="sng" dirty="0" smtClean="0"/>
              <a:t>)</a:t>
            </a:r>
            <a:r>
              <a:rPr lang="en-US" sz="2400" dirty="0" smtClean="0"/>
              <a:t>:</a:t>
            </a:r>
            <a:endParaRPr lang="en-US" sz="2400" dirty="0"/>
          </a:p>
          <a:p>
            <a:pPr lvl="2"/>
            <a:r>
              <a:rPr lang="en-US" sz="2000" dirty="0"/>
              <a:t>F</a:t>
            </a:r>
            <a:r>
              <a:rPr lang="en-US" sz="2000" baseline="-25000" dirty="0"/>
              <a:t>9</a:t>
            </a:r>
            <a:r>
              <a:rPr lang="en-US" sz="2000" dirty="0"/>
              <a:t> = </a:t>
            </a:r>
            <a:r>
              <a:rPr lang="en-US" sz="2000" dirty="0" err="1"/>
              <a:t>xy</a:t>
            </a:r>
            <a:r>
              <a:rPr lang="en-US" sz="2000" dirty="0"/>
              <a:t> + x’ y’ = (x </a:t>
            </a:r>
            <a:r>
              <a:rPr lang="en-US" sz="2000" dirty="0">
                <a:sym typeface="Symbol" pitchFamily="18" charset="2"/>
              </a:rPr>
              <a:t> </a:t>
            </a:r>
            <a:r>
              <a:rPr lang="en-US" sz="2000" dirty="0"/>
              <a:t>y)’ (x </a:t>
            </a:r>
            <a:r>
              <a:rPr lang="en-US" sz="2000" dirty="0" smtClean="0"/>
              <a:t>y</a:t>
            </a:r>
            <a:r>
              <a:rPr lang="tr-TR" sz="2000" dirty="0" smtClean="0"/>
              <a:t> ye eşittir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tr-TR" sz="2400" u="sng" dirty="0" smtClean="0"/>
              <a:t>TÜVEYA (</a:t>
            </a:r>
            <a:r>
              <a:rPr lang="en-US" sz="2400" u="sng" dirty="0" smtClean="0"/>
              <a:t>NOR</a:t>
            </a:r>
            <a:r>
              <a:rPr lang="tr-TR" sz="2400" u="sng" dirty="0" smtClean="0"/>
              <a:t>)</a:t>
            </a:r>
            <a:r>
              <a:rPr lang="en-US" sz="2400" u="sng" dirty="0" smtClean="0"/>
              <a:t> </a:t>
            </a:r>
            <a:r>
              <a:rPr lang="tr-TR" sz="2400" u="sng" dirty="0" smtClean="0"/>
              <a:t>fonksiyonu </a:t>
            </a:r>
            <a:r>
              <a:rPr lang="en-US" sz="2400" dirty="0" smtClean="0"/>
              <a:t>:</a:t>
            </a:r>
            <a:endParaRPr lang="en-US" sz="2400" dirty="0"/>
          </a:p>
          <a:p>
            <a:pPr lvl="2"/>
            <a:r>
              <a:rPr lang="en-US" sz="2000" dirty="0"/>
              <a:t>F</a:t>
            </a:r>
            <a:r>
              <a:rPr lang="en-US" sz="2000" baseline="-25000" dirty="0"/>
              <a:t>8</a:t>
            </a:r>
            <a:r>
              <a:rPr lang="en-US" sz="2000" dirty="0"/>
              <a:t> = (x + y)’ = (x </a:t>
            </a:r>
            <a:r>
              <a:rPr lang="en-US" sz="2000" dirty="0">
                <a:sym typeface="Symbol" pitchFamily="18" charset="2"/>
              </a:rPr>
              <a:t> </a:t>
            </a:r>
            <a:r>
              <a:rPr lang="en-US" sz="2000" dirty="0"/>
              <a:t>y) (Not-OR)</a:t>
            </a:r>
          </a:p>
          <a:p>
            <a:pPr lvl="1"/>
            <a:r>
              <a:rPr lang="tr-TR" sz="2400" u="sng" dirty="0" smtClean="0"/>
              <a:t>TÜVE (</a:t>
            </a:r>
            <a:r>
              <a:rPr lang="en-US" sz="2400" u="sng" dirty="0" smtClean="0"/>
              <a:t>NAND</a:t>
            </a:r>
            <a:r>
              <a:rPr lang="tr-TR" sz="2400" u="sng" dirty="0" smtClean="0"/>
              <a:t>)</a:t>
            </a:r>
            <a:r>
              <a:rPr lang="en-US" sz="2400" u="sng" dirty="0" smtClean="0"/>
              <a:t> </a:t>
            </a:r>
            <a:r>
              <a:rPr lang="tr-TR" sz="2400" u="sng" dirty="0" smtClean="0"/>
              <a:t>fonksiyonu</a:t>
            </a:r>
            <a:r>
              <a:rPr lang="en-US" sz="2400" dirty="0" smtClean="0"/>
              <a:t>:</a:t>
            </a:r>
            <a:endParaRPr lang="en-US" sz="2400" dirty="0"/>
          </a:p>
          <a:p>
            <a:pPr lvl="2"/>
            <a:r>
              <a:rPr lang="en-US" sz="2000" dirty="0"/>
              <a:t>F</a:t>
            </a:r>
            <a:r>
              <a:rPr lang="en-US" sz="2000" baseline="-25000" dirty="0"/>
              <a:t>14</a:t>
            </a:r>
            <a:r>
              <a:rPr lang="en-US" sz="2000" dirty="0"/>
              <a:t> = (x y)’ = (x </a:t>
            </a:r>
            <a:r>
              <a:rPr lang="en-US" sz="2000" dirty="0">
                <a:sym typeface="Symbol" pitchFamily="18" charset="2"/>
              </a:rPr>
              <a:t> </a:t>
            </a:r>
            <a:r>
              <a:rPr lang="en-US" sz="2000" dirty="0"/>
              <a:t>y) (Not-AND)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BDA72-07CF-4688-81C5-95A39FB8AA12}" type="slidenum">
              <a:rPr lang="tr-TR"/>
              <a:pPr/>
              <a:t>20</a:t>
            </a:fld>
            <a:endParaRPr lang="tr-TR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</a:t>
            </a:r>
            <a:r>
              <a:rPr lang="en-US" dirty="0" smtClean="0"/>
              <a:t> </a:t>
            </a:r>
            <a:r>
              <a:rPr lang="tr-TR" dirty="0" smtClean="0"/>
              <a:t>Matematik</a:t>
            </a:r>
            <a:endParaRPr lang="en-US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600" dirty="0" smtClean="0"/>
              <a:t>Elde ile bir bit uzunluklu toplama</a:t>
            </a:r>
            <a:endParaRPr lang="en-US" sz="3600" dirty="0"/>
          </a:p>
          <a:p>
            <a:r>
              <a:rPr lang="tr-TR" sz="3600" dirty="0" smtClean="0"/>
              <a:t>Birden fazla bit uzunluklu toplama</a:t>
            </a:r>
            <a:endParaRPr lang="en-US" sz="3600" dirty="0"/>
          </a:p>
          <a:p>
            <a:r>
              <a:rPr lang="tr-TR" sz="3600" dirty="0" smtClean="0"/>
              <a:t>Borç ile bir bit uzunluklu çıkartma</a:t>
            </a:r>
            <a:endParaRPr lang="en-US" sz="3600" dirty="0"/>
          </a:p>
          <a:p>
            <a:r>
              <a:rPr lang="tr-TR" sz="3600" dirty="0" smtClean="0"/>
              <a:t>Birden fazla bit uzunluklu çıkartma</a:t>
            </a:r>
            <a:endParaRPr lang="en-US" sz="3600" dirty="0" smtClean="0"/>
          </a:p>
          <a:p>
            <a:r>
              <a:rPr lang="tr-TR" sz="3600" dirty="0" smtClean="0"/>
              <a:t>Çarpma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E57B1-6C6F-4FD3-850C-0F2BC5A4C9D8}" type="slidenum">
              <a:rPr lang="tr-TR"/>
              <a:pPr/>
              <a:t>21</a:t>
            </a:fld>
            <a:endParaRPr lang="tr-TR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458200" cy="914400"/>
          </a:xfrm>
        </p:spPr>
        <p:txBody>
          <a:bodyPr/>
          <a:lstStyle/>
          <a:p>
            <a:r>
              <a:rPr lang="tr-TR" sz="4000" dirty="0" smtClean="0"/>
              <a:t>Elde ile bir bit uzunluklu toplama</a:t>
            </a:r>
            <a:endParaRPr lang="en-US" sz="4000" dirty="0"/>
          </a:p>
        </p:txBody>
      </p:sp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914400" y="1377950"/>
          <a:ext cx="750411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4" name="Document" r:id="rId4" imgW="7581900" imgH="5080000" progId="Word.Document.8">
                  <p:embed/>
                </p:oleObj>
              </mc:Choice>
              <mc:Fallback>
                <p:oleObj name="Document" r:id="rId4" imgW="7581900" imgH="50800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7950"/>
                        <a:ext cx="7504113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3352800" y="4267200"/>
          <a:ext cx="490696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5" name="Document" r:id="rId6" imgW="5020920" imgH="1930320" progId="Word.Document.8">
                  <p:embed/>
                </p:oleObj>
              </mc:Choice>
              <mc:Fallback>
                <p:oleObj name="Document" r:id="rId6" imgW="5020920" imgH="19303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4906963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3352800" y="2362200"/>
          <a:ext cx="48609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6" name="Document" r:id="rId8" imgW="4978400" imgH="1930400" progId="Word.Document.8">
                  <p:embed/>
                </p:oleObj>
              </mc:Choice>
              <mc:Fallback>
                <p:oleObj name="Document" r:id="rId8" imgW="4978400" imgH="193040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4860925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FD61-1BF0-42C8-9E69-0FAB77FCDF6E}" type="slidenum">
              <a:rPr lang="tr-TR"/>
              <a:pPr/>
              <a:t>22</a:t>
            </a:fld>
            <a:endParaRPr lang="tr-TR" dirty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Elde		   </a:t>
            </a:r>
            <a:r>
              <a:rPr lang="en-US" sz="4000" dirty="0" smtClean="0">
                <a:cs typeface="Times New Roman" pitchFamily="18" charset="0"/>
              </a:rPr>
              <a:t>      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X			  </a:t>
            </a:r>
            <a:r>
              <a:rPr lang="en-US" sz="4000" dirty="0" smtClean="0">
                <a:cs typeface="Times New Roman" pitchFamily="18" charset="0"/>
              </a:rPr>
              <a:t>01100  </a:t>
            </a:r>
            <a:r>
              <a:rPr lang="tr-TR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12     </a:t>
            </a:r>
            <a:r>
              <a:rPr lang="en-US" sz="4000" dirty="0" smtClean="0">
                <a:cs typeface="Times New Roman" pitchFamily="18" charset="0"/>
              </a:rPr>
              <a:t>10110 </a:t>
            </a:r>
            <a:r>
              <a:rPr lang="tr-TR" sz="4000" dirty="0" smtClean="0">
                <a:cs typeface="Times New Roman" pitchFamily="18" charset="0"/>
              </a:rPr>
              <a:t>   22</a:t>
            </a:r>
            <a:endParaRPr lang="en-US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Y			</a:t>
            </a:r>
            <a:r>
              <a:rPr lang="en-US" sz="4000" u="sng" dirty="0" smtClean="0">
                <a:cs typeface="Times New Roman" pitchFamily="18" charset="0"/>
              </a:rPr>
              <a:t>+10001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 </a:t>
            </a:r>
            <a:r>
              <a:rPr lang="tr-TR" sz="4000" u="sng" dirty="0" smtClean="0">
                <a:cs typeface="Times New Roman" pitchFamily="18" charset="0"/>
              </a:rPr>
              <a:t>+17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sz="4000" u="sng" dirty="0">
                <a:cs typeface="Times New Roman" pitchFamily="18" charset="0"/>
              </a:rPr>
              <a:t>+</a:t>
            </a:r>
            <a:r>
              <a:rPr lang="en-US" sz="4000" u="sng" dirty="0" smtClean="0">
                <a:cs typeface="Times New Roman" pitchFamily="18" charset="0"/>
              </a:rPr>
              <a:t>10111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tr-TR" sz="4000" u="sng" dirty="0" smtClean="0">
                <a:cs typeface="Times New Roman" pitchFamily="18" charset="0"/>
              </a:rPr>
              <a:t>+23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Toplam                 29                   45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Not: </a:t>
            </a:r>
            <a:r>
              <a:rPr lang="tr-TR" dirty="0" smtClean="0"/>
              <a:t>En düşük anlamlı basamağın elde girişi her zaman ‘0’ dır.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n-bitlik iki sayı toplandığında sonuç n+1-bitliktir. 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934200" cy="1066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İşaretsiz sayıların toplanması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5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6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6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16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16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68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68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8108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82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3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3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86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FD61-1BF0-42C8-9E69-0FAB77FCDF6E}" type="slidenum">
              <a:rPr lang="tr-TR"/>
              <a:pPr/>
              <a:t>23</a:t>
            </a:fld>
            <a:endParaRPr lang="tr-TR" dirty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Elde		   </a:t>
            </a:r>
            <a:r>
              <a:rPr lang="en-US" sz="4000" dirty="0" smtClean="0">
                <a:cs typeface="Times New Roman" pitchFamily="18" charset="0"/>
              </a:rPr>
              <a:t>      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X			  </a:t>
            </a:r>
            <a:r>
              <a:rPr lang="en-US" sz="4000" dirty="0" smtClean="0">
                <a:cs typeface="Times New Roman" pitchFamily="18" charset="0"/>
              </a:rPr>
              <a:t>110</a:t>
            </a:r>
            <a:r>
              <a:rPr lang="tr-TR" sz="4000" dirty="0" smtClean="0">
                <a:cs typeface="Times New Roman" pitchFamily="18" charset="0"/>
              </a:rPr>
              <a:t>1    -3   </a:t>
            </a:r>
            <a:r>
              <a:rPr lang="en-US" sz="4000" dirty="0" smtClean="0">
                <a:cs typeface="Times New Roman" pitchFamily="18" charset="0"/>
              </a:rPr>
              <a:t>  0</a:t>
            </a:r>
            <a:r>
              <a:rPr lang="tr-TR" sz="4000" dirty="0" smtClean="0">
                <a:cs typeface="Times New Roman" pitchFamily="18" charset="0"/>
              </a:rPr>
              <a:t>0</a:t>
            </a:r>
            <a:r>
              <a:rPr lang="en-US" sz="4000" dirty="0" smtClean="0">
                <a:cs typeface="Times New Roman" pitchFamily="18" charset="0"/>
              </a:rPr>
              <a:t>1</a:t>
            </a:r>
            <a:r>
              <a:rPr lang="tr-TR" sz="4000" dirty="0" smtClean="0">
                <a:cs typeface="Times New Roman" pitchFamily="18" charset="0"/>
              </a:rPr>
              <a:t>1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   3</a:t>
            </a:r>
            <a:endParaRPr lang="en-US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Y			</a:t>
            </a:r>
            <a:r>
              <a:rPr lang="en-US" sz="4000" u="sng" dirty="0" smtClean="0">
                <a:cs typeface="Times New Roman" pitchFamily="18" charset="0"/>
              </a:rPr>
              <a:t>+0001</a:t>
            </a:r>
            <a:r>
              <a:rPr lang="en-US" sz="4000" dirty="0" smtClean="0">
                <a:cs typeface="Times New Roman" pitchFamily="18" charset="0"/>
              </a:rPr>
              <a:t>  </a:t>
            </a:r>
            <a:r>
              <a:rPr lang="tr-TR" sz="4000" dirty="0" smtClean="0">
                <a:cs typeface="Times New Roman" pitchFamily="18" charset="0"/>
              </a:rPr>
              <a:t> </a:t>
            </a:r>
            <a:r>
              <a:rPr lang="tr-TR" sz="4000" u="sng" dirty="0" smtClean="0">
                <a:cs typeface="Times New Roman" pitchFamily="18" charset="0"/>
              </a:rPr>
              <a:t>+1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   </a:t>
            </a:r>
            <a:r>
              <a:rPr lang="en-US" sz="4000" u="sng" dirty="0" smtClean="0">
                <a:cs typeface="Times New Roman" pitchFamily="18" charset="0"/>
              </a:rPr>
              <a:t>+0</a:t>
            </a:r>
            <a:r>
              <a:rPr lang="tr-TR" sz="4000" u="sng" dirty="0" smtClean="0">
                <a:cs typeface="Times New Roman" pitchFamily="18" charset="0"/>
              </a:rPr>
              <a:t>0</a:t>
            </a:r>
            <a:r>
              <a:rPr lang="en-US" sz="4000" u="sng" dirty="0" smtClean="0">
                <a:cs typeface="Times New Roman" pitchFamily="18" charset="0"/>
              </a:rPr>
              <a:t>1</a:t>
            </a:r>
            <a:r>
              <a:rPr lang="tr-TR" sz="4000" u="sng" dirty="0" smtClean="0">
                <a:cs typeface="Times New Roman" pitchFamily="18" charset="0"/>
              </a:rPr>
              <a:t>0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tr-TR" sz="4000" u="sng" dirty="0" smtClean="0">
                <a:cs typeface="Times New Roman" pitchFamily="18" charset="0"/>
              </a:rPr>
              <a:t>+2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Toplam               -2                 5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934200" cy="1066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İşaretli sayıların toplanması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5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06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6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58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58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10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310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2308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2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90800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TextBox 31"/>
          <p:cNvSpPr txBox="1"/>
          <p:nvPr/>
        </p:nvSpPr>
        <p:spPr>
          <a:xfrm>
            <a:off x="1752600" y="449580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Sonuç negatif</a:t>
            </a:r>
            <a:endParaRPr lang="tr-TR" dirty="0"/>
          </a:p>
        </p:txBody>
      </p:sp>
      <p:cxnSp>
        <p:nvCxnSpPr>
          <p:cNvPr id="34" name="Straight Arrow Connector 33"/>
          <p:cNvCxnSpPr>
            <a:stCxn id="32" idx="0"/>
            <a:endCxn id="31" idx="4"/>
          </p:cNvCxnSpPr>
          <p:nvPr/>
        </p:nvCxnSpPr>
        <p:spPr>
          <a:xfrm rot="5400000" flipH="1" flipV="1">
            <a:off x="2494327" y="4170728"/>
            <a:ext cx="381000" cy="269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91291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/>
          <p:cNvSpPr txBox="1"/>
          <p:nvPr/>
        </p:nvSpPr>
        <p:spPr>
          <a:xfrm>
            <a:off x="4653091" y="4495800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Sonuç pozitif</a:t>
            </a:r>
            <a:endParaRPr lang="tr-TR" dirty="0"/>
          </a:p>
        </p:txBody>
      </p:sp>
      <p:cxnSp>
        <p:nvCxnSpPr>
          <p:cNvPr id="39" name="Straight Arrow Connector 38"/>
          <p:cNvCxnSpPr>
            <a:stCxn id="38" idx="0"/>
            <a:endCxn id="37" idx="4"/>
          </p:cNvCxnSpPr>
          <p:nvPr/>
        </p:nvCxnSpPr>
        <p:spPr>
          <a:xfrm rot="5400000" flipH="1" flipV="1">
            <a:off x="5372376" y="4148285"/>
            <a:ext cx="381000" cy="314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31" grpId="0" animBg="1"/>
      <p:bldP spid="32" grpId="0"/>
      <p:bldP spid="37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FD61-1BF0-42C8-9E69-0FAB77FCDF6E}" type="slidenum">
              <a:rPr lang="tr-TR"/>
              <a:pPr/>
              <a:t>24</a:t>
            </a:fld>
            <a:endParaRPr lang="tr-TR" dirty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Elde		   </a:t>
            </a:r>
            <a:r>
              <a:rPr lang="en-US" sz="4000" dirty="0" smtClean="0">
                <a:cs typeface="Times New Roman" pitchFamily="18" charset="0"/>
              </a:rPr>
              <a:t>      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X			  </a:t>
            </a:r>
            <a:r>
              <a:rPr lang="en-US" sz="4000" dirty="0" smtClean="0">
                <a:cs typeface="Times New Roman" pitchFamily="18" charset="0"/>
              </a:rPr>
              <a:t>110</a:t>
            </a:r>
            <a:r>
              <a:rPr lang="tr-TR" sz="4000" dirty="0" smtClean="0">
                <a:cs typeface="Times New Roman" pitchFamily="18" charset="0"/>
              </a:rPr>
              <a:t>1    -3   </a:t>
            </a:r>
            <a:r>
              <a:rPr lang="en-US" sz="4000" dirty="0" smtClean="0">
                <a:cs typeface="Times New Roman" pitchFamily="18" charset="0"/>
              </a:rPr>
              <a:t>  0</a:t>
            </a:r>
            <a:r>
              <a:rPr lang="tr-TR" sz="4000" dirty="0" smtClean="0">
                <a:cs typeface="Times New Roman" pitchFamily="18" charset="0"/>
              </a:rPr>
              <a:t>0</a:t>
            </a:r>
            <a:r>
              <a:rPr lang="en-US" sz="4000" dirty="0" smtClean="0">
                <a:cs typeface="Times New Roman" pitchFamily="18" charset="0"/>
              </a:rPr>
              <a:t>1</a:t>
            </a:r>
            <a:r>
              <a:rPr lang="tr-TR" sz="4000" dirty="0" smtClean="0">
                <a:cs typeface="Times New Roman" pitchFamily="18" charset="0"/>
              </a:rPr>
              <a:t>1  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   3</a:t>
            </a:r>
            <a:endParaRPr lang="en-US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Y			</a:t>
            </a:r>
            <a:r>
              <a:rPr lang="en-US" sz="4000" u="sng" dirty="0" smtClean="0">
                <a:cs typeface="Times New Roman" pitchFamily="18" charset="0"/>
              </a:rPr>
              <a:t>+</a:t>
            </a:r>
            <a:r>
              <a:rPr lang="tr-TR" sz="4000" u="sng" dirty="0" smtClean="0">
                <a:cs typeface="Times New Roman" pitchFamily="18" charset="0"/>
              </a:rPr>
              <a:t>111</a:t>
            </a:r>
            <a:r>
              <a:rPr lang="en-US" sz="4000" u="sng" dirty="0" smtClean="0">
                <a:cs typeface="Times New Roman" pitchFamily="18" charset="0"/>
              </a:rPr>
              <a:t>1</a:t>
            </a:r>
            <a:r>
              <a:rPr lang="en-US" sz="4000" dirty="0" smtClean="0">
                <a:cs typeface="Times New Roman" pitchFamily="18" charset="0"/>
              </a:rPr>
              <a:t>  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tr-TR" sz="4000" u="sng" dirty="0" smtClean="0">
                <a:cs typeface="Times New Roman" pitchFamily="18" charset="0"/>
              </a:rPr>
              <a:t>-1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   </a:t>
            </a:r>
            <a:r>
              <a:rPr lang="en-US" sz="4000" u="sng" dirty="0" smtClean="0">
                <a:cs typeface="Times New Roman" pitchFamily="18" charset="0"/>
              </a:rPr>
              <a:t>+</a:t>
            </a:r>
            <a:r>
              <a:rPr lang="tr-TR" sz="4000" u="sng" dirty="0" smtClean="0">
                <a:cs typeface="Times New Roman" pitchFamily="18" charset="0"/>
              </a:rPr>
              <a:t>11</a:t>
            </a:r>
            <a:r>
              <a:rPr lang="en-US" sz="4000" u="sng" dirty="0" smtClean="0">
                <a:cs typeface="Times New Roman" pitchFamily="18" charset="0"/>
              </a:rPr>
              <a:t>1</a:t>
            </a:r>
            <a:r>
              <a:rPr lang="tr-TR" sz="4000" u="sng" dirty="0" smtClean="0">
                <a:cs typeface="Times New Roman" pitchFamily="18" charset="0"/>
              </a:rPr>
              <a:t>0</a:t>
            </a:r>
            <a:r>
              <a:rPr lang="tr-TR" sz="4000" dirty="0" smtClean="0">
                <a:cs typeface="Times New Roman" pitchFamily="18" charset="0"/>
              </a:rPr>
              <a:t>    </a:t>
            </a:r>
            <a:r>
              <a:rPr lang="tr-TR" sz="4000" u="sng" dirty="0" smtClean="0">
                <a:cs typeface="Times New Roman" pitchFamily="18" charset="0"/>
              </a:rPr>
              <a:t>-2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Toplam               -4                   1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934200" cy="1066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İşaretli sayıların toplanması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5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06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6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58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58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10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310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2308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2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90800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TextBox 31"/>
          <p:cNvSpPr txBox="1"/>
          <p:nvPr/>
        </p:nvSpPr>
        <p:spPr>
          <a:xfrm>
            <a:off x="1752600" y="449580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Sonuç negatif</a:t>
            </a:r>
            <a:endParaRPr lang="tr-TR" dirty="0"/>
          </a:p>
        </p:txBody>
      </p:sp>
      <p:cxnSp>
        <p:nvCxnSpPr>
          <p:cNvPr id="34" name="Straight Arrow Connector 33"/>
          <p:cNvCxnSpPr>
            <a:stCxn id="32" idx="0"/>
            <a:endCxn id="31" idx="4"/>
          </p:cNvCxnSpPr>
          <p:nvPr/>
        </p:nvCxnSpPr>
        <p:spPr>
          <a:xfrm rot="5400000" flipH="1" flipV="1">
            <a:off x="2494327" y="4170728"/>
            <a:ext cx="381000" cy="269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91291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/>
          <p:cNvSpPr txBox="1"/>
          <p:nvPr/>
        </p:nvSpPr>
        <p:spPr>
          <a:xfrm>
            <a:off x="4653091" y="4495800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Sonuç pozitif</a:t>
            </a:r>
            <a:endParaRPr lang="tr-TR" dirty="0"/>
          </a:p>
        </p:txBody>
      </p:sp>
      <p:cxnSp>
        <p:nvCxnSpPr>
          <p:cNvPr id="39" name="Straight Arrow Connector 38"/>
          <p:cNvCxnSpPr>
            <a:stCxn id="38" idx="0"/>
            <a:endCxn id="37" idx="4"/>
          </p:cNvCxnSpPr>
          <p:nvPr/>
        </p:nvCxnSpPr>
        <p:spPr>
          <a:xfrm rot="5400000" flipH="1" flipV="1">
            <a:off x="5372376" y="4148285"/>
            <a:ext cx="381000" cy="314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2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3505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6000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Straight Arrow Connector 32"/>
          <p:cNvCxnSpPr>
            <a:stCxn id="35" idx="0"/>
          </p:cNvCxnSpPr>
          <p:nvPr/>
        </p:nvCxnSpPr>
        <p:spPr>
          <a:xfrm rot="5400000" flipH="1" flipV="1">
            <a:off x="1602676" y="4076734"/>
            <a:ext cx="838169" cy="9143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400" y="49530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İhmal edilir</a:t>
            </a:r>
            <a:endParaRPr lang="tr-TR" dirty="0"/>
          </a:p>
        </p:txBody>
      </p:sp>
      <p:sp>
        <p:nvSpPr>
          <p:cNvPr id="41" name="TextBox 40"/>
          <p:cNvSpPr txBox="1"/>
          <p:nvPr/>
        </p:nvSpPr>
        <p:spPr>
          <a:xfrm>
            <a:off x="51816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181600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4" name="Straight Arrow Connector 43"/>
          <p:cNvCxnSpPr>
            <a:stCxn id="45" idx="0"/>
          </p:cNvCxnSpPr>
          <p:nvPr/>
        </p:nvCxnSpPr>
        <p:spPr>
          <a:xfrm rot="5400000" flipH="1" flipV="1">
            <a:off x="4558804" y="4092374"/>
            <a:ext cx="838200" cy="8830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86200" y="49530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İhmal edilir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31" grpId="0" animBg="1"/>
      <p:bldP spid="32" grpId="0"/>
      <p:bldP spid="37" grpId="0" animBg="1"/>
      <p:bldP spid="38" grpId="0"/>
      <p:bldP spid="27" grpId="0" build="allAtOnce"/>
      <p:bldP spid="28" grpId="0" build="allAtOnce"/>
      <p:bldP spid="30" grpId="0" animBg="1"/>
      <p:bldP spid="35" grpId="0"/>
      <p:bldP spid="41" grpId="0" build="allAtOnce"/>
      <p:bldP spid="42" grpId="0" build="allAtOnce"/>
      <p:bldP spid="43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FD61-1BF0-42C8-9E69-0FAB77FCDF6E}" type="slidenum">
              <a:rPr lang="tr-TR"/>
              <a:pPr/>
              <a:t>25</a:t>
            </a:fld>
            <a:endParaRPr lang="tr-TR" dirty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160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Elde             </a:t>
            </a:r>
            <a:r>
              <a:rPr lang="tr-TR" sz="4000" dirty="0" smtClean="0">
                <a:solidFill>
                  <a:srgbClr val="FF0000"/>
                </a:solidFill>
                <a:cs typeface="Times New Roman" pitchFamily="18" charset="0"/>
              </a:rPr>
              <a:t>1000              0000</a:t>
            </a:r>
            <a:r>
              <a:rPr lang="tr-TR" sz="4000" dirty="0" smtClean="0">
                <a:cs typeface="Times New Roman" pitchFamily="18" charset="0"/>
              </a:rPr>
              <a:t>		   </a:t>
            </a:r>
            <a:r>
              <a:rPr lang="en-US" sz="4000" dirty="0" smtClean="0">
                <a:cs typeface="Times New Roman" pitchFamily="18" charset="0"/>
              </a:rPr>
              <a:t>      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X			  0100      4   </a:t>
            </a:r>
            <a:r>
              <a:rPr lang="en-US" sz="4000" dirty="0" smtClean="0">
                <a:cs typeface="Times New Roman" pitchFamily="18" charset="0"/>
              </a:rPr>
              <a:t>  </a:t>
            </a:r>
            <a:r>
              <a:rPr lang="tr-TR" sz="4000" dirty="0" smtClean="0">
                <a:cs typeface="Times New Roman" pitchFamily="18" charset="0"/>
              </a:rPr>
              <a:t>1010  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      -6</a:t>
            </a:r>
            <a:endParaRPr lang="en-US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Y			</a:t>
            </a:r>
            <a:r>
              <a:rPr lang="en-US" sz="4000" u="sng" dirty="0" smtClean="0">
                <a:cs typeface="Times New Roman" pitchFamily="18" charset="0"/>
              </a:rPr>
              <a:t>+</a:t>
            </a:r>
            <a:r>
              <a:rPr lang="tr-TR" sz="4000" u="sng" dirty="0" smtClean="0">
                <a:cs typeface="Times New Roman" pitchFamily="18" charset="0"/>
              </a:rPr>
              <a:t>0101</a:t>
            </a:r>
            <a:r>
              <a:rPr lang="en-US" sz="4000" dirty="0" smtClean="0">
                <a:cs typeface="Times New Roman" pitchFamily="18" charset="0"/>
              </a:rPr>
              <a:t>  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tr-TR" sz="4000" u="sng" dirty="0" smtClean="0">
                <a:cs typeface="Times New Roman" pitchFamily="18" charset="0"/>
              </a:rPr>
              <a:t>+5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   </a:t>
            </a:r>
            <a:r>
              <a:rPr lang="en-US" sz="4000" u="sng" dirty="0" smtClean="0">
                <a:cs typeface="Times New Roman" pitchFamily="18" charset="0"/>
              </a:rPr>
              <a:t>+</a:t>
            </a:r>
            <a:r>
              <a:rPr lang="tr-TR" sz="4000" u="sng" dirty="0" smtClean="0">
                <a:cs typeface="Times New Roman" pitchFamily="18" charset="0"/>
              </a:rPr>
              <a:t>1101</a:t>
            </a:r>
            <a:r>
              <a:rPr lang="tr-TR" sz="4000" dirty="0" smtClean="0">
                <a:cs typeface="Times New Roman" pitchFamily="18" charset="0"/>
              </a:rPr>
              <a:t>         </a:t>
            </a:r>
            <a:r>
              <a:rPr lang="tr-TR" sz="4000" u="sng" dirty="0" smtClean="0">
                <a:cs typeface="Times New Roman" pitchFamily="18" charset="0"/>
              </a:rPr>
              <a:t>-3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Toplam         </a:t>
            </a:r>
            <a:r>
              <a:rPr lang="tr-TR" sz="4000" dirty="0" smtClean="0">
                <a:solidFill>
                  <a:srgbClr val="FF0000"/>
                </a:solidFill>
                <a:cs typeface="Times New Roman" pitchFamily="18" charset="0"/>
              </a:rPr>
              <a:t>1001      </a:t>
            </a:r>
            <a:r>
              <a:rPr lang="tr-TR" sz="4000" dirty="0" smtClean="0">
                <a:cs typeface="Times New Roman" pitchFamily="18" charset="0"/>
              </a:rPr>
              <a:t>9   </a:t>
            </a:r>
            <a:r>
              <a:rPr lang="tr-TR" sz="4000" dirty="0" smtClean="0">
                <a:solidFill>
                  <a:srgbClr val="FF0000"/>
                </a:solidFill>
                <a:cs typeface="Times New Roman" pitchFamily="18" charset="0"/>
              </a:rPr>
              <a:t>10111</a:t>
            </a:r>
            <a:r>
              <a:rPr lang="tr-TR" sz="4000" dirty="0" smtClean="0">
                <a:cs typeface="Times New Roman" pitchFamily="18" charset="0"/>
              </a:rPr>
              <a:t>         -9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tr-TR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tr-TR" sz="4000" dirty="0" smtClean="0"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90800" y="1642646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32" name="TextBox 31"/>
          <p:cNvSpPr txBox="1"/>
          <p:nvPr/>
        </p:nvSpPr>
        <p:spPr>
          <a:xfrm>
            <a:off x="1143000" y="2328446"/>
            <a:ext cx="20537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negatif midir?</a:t>
            </a:r>
            <a:endParaRPr lang="tr-TR" sz="1600" dirty="0"/>
          </a:p>
        </p:txBody>
      </p:sp>
      <p:cxnSp>
        <p:nvCxnSpPr>
          <p:cNvPr id="34" name="Straight Arrow Connector 33"/>
          <p:cNvCxnSpPr>
            <a:stCxn id="32" idx="0"/>
            <a:endCxn id="31" idx="4"/>
          </p:cNvCxnSpPr>
          <p:nvPr/>
        </p:nvCxnSpPr>
        <p:spPr>
          <a:xfrm rot="5400000" flipH="1" flipV="1">
            <a:off x="2304142" y="1889388"/>
            <a:ext cx="304800" cy="573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48200" y="16002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38" name="TextBox 37"/>
          <p:cNvSpPr txBox="1"/>
          <p:nvPr/>
        </p:nvSpPr>
        <p:spPr>
          <a:xfrm>
            <a:off x="5189183" y="2328446"/>
            <a:ext cx="19736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pozitif midir?</a:t>
            </a:r>
            <a:endParaRPr lang="tr-TR" sz="1600" dirty="0"/>
          </a:p>
        </p:txBody>
      </p:sp>
      <p:cxnSp>
        <p:nvCxnSpPr>
          <p:cNvPr id="39" name="Straight Arrow Connector 38"/>
          <p:cNvCxnSpPr>
            <a:stCxn id="38" idx="0"/>
            <a:endCxn id="37" idx="4"/>
          </p:cNvCxnSpPr>
          <p:nvPr/>
        </p:nvCxnSpPr>
        <p:spPr>
          <a:xfrm rot="16200000" flipV="1">
            <a:off x="5314673" y="1467127"/>
            <a:ext cx="347246" cy="13753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419600" y="16002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cxnSp>
        <p:nvCxnSpPr>
          <p:cNvPr id="44" name="Straight Arrow Connector 43"/>
          <p:cNvCxnSpPr>
            <a:stCxn id="45" idx="0"/>
            <a:endCxn id="43" idx="4"/>
          </p:cNvCxnSpPr>
          <p:nvPr/>
        </p:nvCxnSpPr>
        <p:spPr>
          <a:xfrm rot="5400000" flipH="1" flipV="1">
            <a:off x="4142646" y="1899093"/>
            <a:ext cx="347246" cy="5114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72878" y="2328446"/>
            <a:ext cx="11753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İhmal edilir</a:t>
            </a:r>
            <a:endParaRPr lang="tr-TR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533400" y="2895600"/>
            <a:ext cx="7848601" cy="3429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  <a:cs typeface="Times New Roman" pitchFamily="18" charset="0"/>
              </a:rPr>
              <a:t>Taşma</a:t>
            </a:r>
            <a:r>
              <a:rPr lang="tr-TR" sz="2400" dirty="0" smtClean="0">
                <a:cs typeface="Times New Roman" pitchFamily="18" charset="0"/>
              </a:rPr>
              <a:t> oluşmuştur. 4-bit ile gösterilebilen en büyük pozitif sayı +7 </a:t>
            </a:r>
            <a:r>
              <a:rPr lang="tr-TR" sz="2400" dirty="0" err="1" smtClean="0">
                <a:cs typeface="Times New Roman" pitchFamily="18" charset="0"/>
              </a:rPr>
              <a:t>dir</a:t>
            </a:r>
            <a:r>
              <a:rPr lang="tr-TR" sz="2400" dirty="0" smtClean="0">
                <a:cs typeface="Times New Roman" pitchFamily="18" charset="0"/>
              </a:rPr>
              <a:t>. Daha büyük sayılar 4-bit ile gösterilemez.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cs typeface="Times New Roman" pitchFamily="18" charset="0"/>
              </a:rPr>
              <a:t>4-bit ile gösterilebilen mutlak değeri en büyük negatif sayı -8 </a:t>
            </a:r>
            <a:r>
              <a:rPr lang="tr-TR" sz="2400" dirty="0" err="1" smtClean="0">
                <a:cs typeface="Times New Roman" pitchFamily="18" charset="0"/>
              </a:rPr>
              <a:t>dir</a:t>
            </a:r>
            <a:r>
              <a:rPr lang="tr-TR" sz="2400" dirty="0" smtClean="0">
                <a:cs typeface="Times New Roman" pitchFamily="18" charset="0"/>
              </a:rPr>
              <a:t>. Mutlak değeri daha büyük olan negatif sayılar 4-bit ile gösterilemez.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cs typeface="Times New Roman" pitchFamily="18" charset="0"/>
              </a:rPr>
              <a:t>Sayıların hangi bit uzunluğu ile gösterileceğine yapılacak işlemlere ve bu işlemler sonucunda ortaya çıkması olası olan sonuçların sınırlarına göre karar verilmelidir. </a:t>
            </a:r>
            <a:endParaRPr lang="en-US" sz="24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7" grpId="0" animBg="1"/>
      <p:bldP spid="38" grpId="0"/>
      <p:bldP spid="43" grpId="0" animBg="1"/>
      <p:bldP spid="45" grpId="0"/>
      <p:bldP spid="6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1B34C5-1636-4C33-9022-9F0D8012E17A}" type="slidenum">
              <a:rPr lang="tr-TR"/>
              <a:pPr/>
              <a:t>26</a:t>
            </a:fld>
            <a:endParaRPr lang="tr-TR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413750" cy="4724400"/>
          </a:xfrm>
        </p:spPr>
        <p:txBody>
          <a:bodyPr/>
          <a:lstStyle/>
          <a:p>
            <a:r>
              <a:rPr lang="tr-TR" sz="2400" b="1" dirty="0" smtClean="0"/>
              <a:t>Çıkarma işlemi yapılacak </a:t>
            </a:r>
            <a:r>
              <a:rPr lang="en-US" sz="2400" b="1" dirty="0" err="1" smtClean="0"/>
              <a:t>iki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basamak</a:t>
            </a:r>
            <a:r>
              <a:rPr lang="en-US" sz="2400" b="1" dirty="0" smtClean="0"/>
              <a:t> (X,Y), </a:t>
            </a:r>
            <a:r>
              <a:rPr lang="tr-TR" sz="2400" b="1" dirty="0" smtClean="0"/>
              <a:t>borç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girişi</a:t>
            </a:r>
            <a:r>
              <a:rPr lang="en-US" sz="2400" b="1" dirty="0" smtClean="0"/>
              <a:t> (Z) </a:t>
            </a:r>
            <a:r>
              <a:rPr lang="en-US" sz="2400" b="1" dirty="0" err="1" smtClean="0"/>
              <a:t>kullanılarak</a:t>
            </a:r>
            <a:r>
              <a:rPr lang="en-US" sz="2400" b="1" dirty="0" smtClean="0"/>
              <a:t> </a:t>
            </a:r>
            <a:r>
              <a:rPr lang="tr-TR" sz="2400" b="1" dirty="0" smtClean="0"/>
              <a:t>çıkarma </a:t>
            </a:r>
            <a:r>
              <a:rPr lang="en-US" sz="2400" b="1" dirty="0" err="1" smtClean="0"/>
              <a:t>yapıldığında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aşağıdaki</a:t>
            </a:r>
            <a:r>
              <a:rPr lang="en-US" sz="2400" b="1" dirty="0" smtClean="0"/>
              <a:t> </a:t>
            </a:r>
            <a:r>
              <a:rPr lang="tr-TR" sz="2400" b="1" dirty="0" smtClean="0"/>
              <a:t>fark</a:t>
            </a:r>
            <a:r>
              <a:rPr lang="en-US" sz="2400" b="1" dirty="0" smtClean="0"/>
              <a:t> (S) </a:t>
            </a:r>
            <a:r>
              <a:rPr lang="en-US" sz="2400" b="1" dirty="0" err="1" smtClean="0"/>
              <a:t>ve</a:t>
            </a:r>
            <a:r>
              <a:rPr lang="en-US" sz="2400" b="1" dirty="0" smtClean="0"/>
              <a:t> </a:t>
            </a:r>
            <a:r>
              <a:rPr lang="tr-TR" sz="2400" b="1" dirty="0" smtClean="0"/>
              <a:t>borç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çıkışı</a:t>
            </a:r>
            <a:r>
              <a:rPr lang="en-US" sz="2400" b="1" dirty="0" smtClean="0"/>
              <a:t> (</a:t>
            </a:r>
            <a:r>
              <a:rPr lang="tr-TR" sz="2400" b="1" dirty="0" smtClean="0"/>
              <a:t>B</a:t>
            </a:r>
            <a:r>
              <a:rPr lang="en-US" sz="2400" b="1" dirty="0" smtClean="0"/>
              <a:t>) </a:t>
            </a:r>
            <a:r>
              <a:rPr lang="en-US" sz="2400" b="1" dirty="0" err="1" smtClean="0"/>
              <a:t>elde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edilir</a:t>
            </a:r>
            <a:r>
              <a:rPr lang="en-US" sz="2400" b="1" dirty="0" smtClean="0"/>
              <a:t>:</a:t>
            </a:r>
            <a:endParaRPr lang="tr-TR" sz="2400" dirty="0" smtClean="0"/>
          </a:p>
          <a:p>
            <a:r>
              <a:rPr lang="tr-TR" sz="2400" b="1" dirty="0" smtClean="0"/>
              <a:t>Borç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girişi</a:t>
            </a:r>
            <a:r>
              <a:rPr lang="en-US" sz="2400" b="1" dirty="0" smtClean="0"/>
              <a:t> (Z) 0 </a:t>
            </a:r>
            <a:r>
              <a:rPr lang="en-US" sz="2400" b="1" dirty="0" err="1" smtClean="0"/>
              <a:t>ise</a:t>
            </a:r>
            <a:r>
              <a:rPr lang="en-US" sz="2400" b="1" dirty="0" smtClean="0"/>
              <a:t>:</a:t>
            </a:r>
            <a:endParaRPr lang="tr-TR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tr-TR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tr-TR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tr-TR" sz="2400" b="1" dirty="0" smtClean="0"/>
          </a:p>
          <a:p>
            <a:pPr>
              <a:buNone/>
            </a:pPr>
            <a:endParaRPr lang="tr-TR" sz="2400" dirty="0" smtClean="0"/>
          </a:p>
          <a:p>
            <a:r>
              <a:rPr lang="tr-TR" sz="2400" b="1" dirty="0" smtClean="0"/>
              <a:t>Borç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girişi</a:t>
            </a:r>
            <a:r>
              <a:rPr lang="en-US" sz="2400" b="1" dirty="0" smtClean="0"/>
              <a:t> (Z) </a:t>
            </a:r>
            <a:r>
              <a:rPr lang="tr-TR" sz="2400" b="1" dirty="0" smtClean="0"/>
              <a:t>1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ise</a:t>
            </a:r>
            <a:r>
              <a:rPr lang="en-US" sz="2400" b="1" dirty="0" smtClean="0"/>
              <a:t>:</a:t>
            </a:r>
            <a:endParaRPr lang="tr-TR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tr-TR" sz="2400" dirty="0" smtClean="0"/>
          </a:p>
          <a:p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348163" name="Text Box 3"/>
          <p:cNvSpPr txBox="1"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990600"/>
          </a:xfrm>
          <a:noFill/>
          <a:ln/>
        </p:spPr>
        <p:txBody>
          <a:bodyPr/>
          <a:lstStyle/>
          <a:p>
            <a:r>
              <a:rPr lang="tr-TR" dirty="0" smtClean="0"/>
              <a:t>Borç ile bir bit uzunluklu çıkartma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97238" y="4221163"/>
            <a:ext cx="5480050" cy="2130425"/>
            <a:chOff x="43" y="0"/>
            <a:chExt cx="2688" cy="2072"/>
          </a:xfrm>
        </p:grpSpPr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43" y="0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Z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523" y="0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67" name="Rectangle 7"/>
            <p:cNvSpPr>
              <a:spLocks noChangeArrowheads="1"/>
            </p:cNvSpPr>
            <p:nvPr/>
          </p:nvSpPr>
          <p:spPr bwMode="auto">
            <a:xfrm>
              <a:off x="691" y="0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1063" y="0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1255" y="0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1639" y="0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1" name="Rectangle 11"/>
            <p:cNvSpPr>
              <a:spLocks noChangeArrowheads="1"/>
            </p:cNvSpPr>
            <p:nvPr/>
          </p:nvSpPr>
          <p:spPr bwMode="auto">
            <a:xfrm>
              <a:off x="1819" y="0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348172" name="Rectangle 12"/>
            <p:cNvSpPr>
              <a:spLocks noChangeArrowheads="1"/>
            </p:cNvSpPr>
            <p:nvPr/>
          </p:nvSpPr>
          <p:spPr bwMode="auto">
            <a:xfrm>
              <a:off x="2191" y="0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3" name="Rectangle 13"/>
            <p:cNvSpPr>
              <a:spLocks noChangeArrowheads="1"/>
            </p:cNvSpPr>
            <p:nvPr/>
          </p:nvSpPr>
          <p:spPr bwMode="auto">
            <a:xfrm>
              <a:off x="2371" y="0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348174" name="Rectangle 14"/>
            <p:cNvSpPr>
              <a:spLocks noChangeArrowheads="1"/>
            </p:cNvSpPr>
            <p:nvPr/>
          </p:nvSpPr>
          <p:spPr bwMode="auto">
            <a:xfrm>
              <a:off x="43" y="518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5" name="Rectangle 15"/>
            <p:cNvSpPr>
              <a:spLocks noChangeArrowheads="1"/>
            </p:cNvSpPr>
            <p:nvPr/>
          </p:nvSpPr>
          <p:spPr bwMode="auto">
            <a:xfrm>
              <a:off x="523" y="518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6" name="Rectangle 16"/>
            <p:cNvSpPr>
              <a:spLocks noChangeArrowheads="1"/>
            </p:cNvSpPr>
            <p:nvPr/>
          </p:nvSpPr>
          <p:spPr bwMode="auto">
            <a:xfrm>
              <a:off x="691" y="518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 dirty="0">
                <a:latin typeface="Times New Roman" pitchFamily="18" charset="0"/>
              </a:endParaRPr>
            </a:p>
          </p:txBody>
        </p:sp>
        <p:sp>
          <p:nvSpPr>
            <p:cNvPr id="348177" name="Rectangle 17"/>
            <p:cNvSpPr>
              <a:spLocks noChangeArrowheads="1"/>
            </p:cNvSpPr>
            <p:nvPr/>
          </p:nvSpPr>
          <p:spPr bwMode="auto">
            <a:xfrm>
              <a:off x="1063" y="518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8" name="Rectangle 18"/>
            <p:cNvSpPr>
              <a:spLocks noChangeArrowheads="1"/>
            </p:cNvSpPr>
            <p:nvPr/>
          </p:nvSpPr>
          <p:spPr bwMode="auto">
            <a:xfrm>
              <a:off x="1255" y="518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 dirty="0">
                <a:latin typeface="Times New Roman" pitchFamily="18" charset="0"/>
              </a:endParaRPr>
            </a:p>
          </p:txBody>
        </p:sp>
        <p:sp>
          <p:nvSpPr>
            <p:cNvPr id="348179" name="Rectangle 19"/>
            <p:cNvSpPr>
              <a:spLocks noChangeArrowheads="1"/>
            </p:cNvSpPr>
            <p:nvPr/>
          </p:nvSpPr>
          <p:spPr bwMode="auto">
            <a:xfrm>
              <a:off x="1639" y="518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80" name="Rectangle 20"/>
            <p:cNvSpPr>
              <a:spLocks noChangeArrowheads="1"/>
            </p:cNvSpPr>
            <p:nvPr/>
          </p:nvSpPr>
          <p:spPr bwMode="auto">
            <a:xfrm>
              <a:off x="1819" y="518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181" name="Rectangle 21"/>
            <p:cNvSpPr>
              <a:spLocks noChangeArrowheads="1"/>
            </p:cNvSpPr>
            <p:nvPr/>
          </p:nvSpPr>
          <p:spPr bwMode="auto">
            <a:xfrm>
              <a:off x="2191" y="518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82" name="Rectangle 22"/>
            <p:cNvSpPr>
              <a:spLocks noChangeArrowheads="1"/>
            </p:cNvSpPr>
            <p:nvPr/>
          </p:nvSpPr>
          <p:spPr bwMode="auto">
            <a:xfrm>
              <a:off x="2371" y="518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3" y="1036"/>
              <a:ext cx="480" cy="802"/>
              <a:chOff x="0" y="8252"/>
              <a:chExt cx="480" cy="802"/>
            </a:xfrm>
          </p:grpSpPr>
          <p:sp>
            <p:nvSpPr>
              <p:cNvPr id="348184" name="Rectangle 24"/>
              <p:cNvSpPr>
                <a:spLocks noChangeArrowheads="1"/>
              </p:cNvSpPr>
              <p:nvPr/>
            </p:nvSpPr>
            <p:spPr bwMode="auto">
              <a:xfrm>
                <a:off x="0" y="8252"/>
                <a:ext cx="48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185" name="Rectangle 25"/>
              <p:cNvSpPr>
                <a:spLocks noChangeArrowheads="1"/>
              </p:cNvSpPr>
              <p:nvPr/>
            </p:nvSpPr>
            <p:spPr bwMode="auto">
              <a:xfrm>
                <a:off x="0" y="8252"/>
                <a:ext cx="480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 Y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186" name="Rectangle 26"/>
            <p:cNvSpPr>
              <a:spLocks noChangeArrowheads="1"/>
            </p:cNvSpPr>
            <p:nvPr/>
          </p:nvSpPr>
          <p:spPr bwMode="auto">
            <a:xfrm>
              <a:off x="523" y="1036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691" y="1036"/>
              <a:ext cx="373" cy="920"/>
              <a:chOff x="0" y="9154"/>
              <a:chExt cx="373" cy="920"/>
            </a:xfrm>
          </p:grpSpPr>
          <p:sp>
            <p:nvSpPr>
              <p:cNvPr id="348188" name="Rectangle 28"/>
              <p:cNvSpPr>
                <a:spLocks noChangeArrowheads="1"/>
              </p:cNvSpPr>
              <p:nvPr/>
            </p:nvSpPr>
            <p:spPr bwMode="auto">
              <a:xfrm>
                <a:off x="0" y="9154"/>
                <a:ext cx="372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189" name="Rectangle 29"/>
              <p:cNvSpPr>
                <a:spLocks noChangeArrowheads="1"/>
              </p:cNvSpPr>
              <p:nvPr/>
            </p:nvSpPr>
            <p:spPr bwMode="auto">
              <a:xfrm>
                <a:off x="0" y="9154"/>
                <a:ext cx="373" cy="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-0</a:t>
                </a:r>
              </a:p>
              <a:p>
                <a:pPr algn="r" eaLnBrk="0" hangingPunct="0"/>
                <a:endParaRPr lang="en-US" sz="2800" b="1">
                  <a:latin typeface="Times New Roman" pitchFamily="18" charset="0"/>
                </a:endParaRPr>
              </a:p>
            </p:txBody>
          </p:sp>
        </p:grpSp>
        <p:sp>
          <p:nvSpPr>
            <p:cNvPr id="348190" name="Rectangle 30"/>
            <p:cNvSpPr>
              <a:spLocks noChangeArrowheads="1"/>
            </p:cNvSpPr>
            <p:nvPr/>
          </p:nvSpPr>
          <p:spPr bwMode="auto">
            <a:xfrm>
              <a:off x="1063" y="1036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1254" y="1036"/>
              <a:ext cx="386" cy="802"/>
              <a:chOff x="-1" y="10056"/>
              <a:chExt cx="386" cy="802"/>
            </a:xfrm>
          </p:grpSpPr>
          <p:sp>
            <p:nvSpPr>
              <p:cNvPr id="348192" name="Rectangle 32"/>
              <p:cNvSpPr>
                <a:spLocks noChangeArrowheads="1"/>
              </p:cNvSpPr>
              <p:nvPr/>
            </p:nvSpPr>
            <p:spPr bwMode="auto">
              <a:xfrm>
                <a:off x="0" y="10056"/>
                <a:ext cx="384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193" name="Rectangle 33"/>
              <p:cNvSpPr>
                <a:spLocks noChangeArrowheads="1"/>
              </p:cNvSpPr>
              <p:nvPr/>
            </p:nvSpPr>
            <p:spPr bwMode="auto">
              <a:xfrm>
                <a:off x="-1" y="10056"/>
                <a:ext cx="386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-1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194" name="Rectangle 34"/>
            <p:cNvSpPr>
              <a:spLocks noChangeArrowheads="1"/>
            </p:cNvSpPr>
            <p:nvPr/>
          </p:nvSpPr>
          <p:spPr bwMode="auto">
            <a:xfrm>
              <a:off x="1639" y="1036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1819" y="1036"/>
              <a:ext cx="373" cy="802"/>
              <a:chOff x="0" y="10958"/>
              <a:chExt cx="373" cy="802"/>
            </a:xfrm>
          </p:grpSpPr>
          <p:sp>
            <p:nvSpPr>
              <p:cNvPr id="348196" name="Rectangle 36"/>
              <p:cNvSpPr>
                <a:spLocks noChangeArrowheads="1"/>
              </p:cNvSpPr>
              <p:nvPr/>
            </p:nvSpPr>
            <p:spPr bwMode="auto">
              <a:xfrm>
                <a:off x="0" y="10958"/>
                <a:ext cx="372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197" name="Rectangle 37"/>
              <p:cNvSpPr>
                <a:spLocks noChangeArrowheads="1"/>
              </p:cNvSpPr>
              <p:nvPr/>
            </p:nvSpPr>
            <p:spPr bwMode="auto">
              <a:xfrm>
                <a:off x="1" y="10958"/>
                <a:ext cx="372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-0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198" name="Rectangle 38"/>
            <p:cNvSpPr>
              <a:spLocks noChangeArrowheads="1"/>
            </p:cNvSpPr>
            <p:nvPr/>
          </p:nvSpPr>
          <p:spPr bwMode="auto">
            <a:xfrm>
              <a:off x="2191" y="1036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371" y="1036"/>
              <a:ext cx="360" cy="920"/>
              <a:chOff x="0" y="11860"/>
              <a:chExt cx="360" cy="920"/>
            </a:xfrm>
          </p:grpSpPr>
          <p:sp>
            <p:nvSpPr>
              <p:cNvPr id="348200" name="Rectangle 40"/>
              <p:cNvSpPr>
                <a:spLocks noChangeArrowheads="1"/>
              </p:cNvSpPr>
              <p:nvPr/>
            </p:nvSpPr>
            <p:spPr bwMode="auto">
              <a:xfrm>
                <a:off x="0" y="11860"/>
                <a:ext cx="36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01" name="Rectangle 41"/>
              <p:cNvSpPr>
                <a:spLocks noChangeArrowheads="1"/>
              </p:cNvSpPr>
              <p:nvPr/>
            </p:nvSpPr>
            <p:spPr bwMode="auto">
              <a:xfrm>
                <a:off x="0" y="11860"/>
                <a:ext cx="360" cy="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-1</a:t>
                </a:r>
              </a:p>
              <a:p>
                <a:pPr algn="r" eaLnBrk="0" hangingPunct="0"/>
                <a:endParaRPr lang="en-US" sz="2800" b="1">
                  <a:latin typeface="Times New Roman" pitchFamily="18" charset="0"/>
                </a:endParaRPr>
              </a:p>
            </p:txBody>
          </p:sp>
        </p:grpSp>
        <p:sp>
          <p:nvSpPr>
            <p:cNvPr id="348202" name="Rectangle 42"/>
            <p:cNvSpPr>
              <a:spLocks noChangeArrowheads="1"/>
            </p:cNvSpPr>
            <p:nvPr/>
          </p:nvSpPr>
          <p:spPr bwMode="auto">
            <a:xfrm>
              <a:off x="43" y="1554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BS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03" name="Rectangle 43"/>
            <p:cNvSpPr>
              <a:spLocks noChangeArrowheads="1"/>
            </p:cNvSpPr>
            <p:nvPr/>
          </p:nvSpPr>
          <p:spPr bwMode="auto">
            <a:xfrm>
              <a:off x="523" y="1554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04" name="Rectangle 44"/>
            <p:cNvSpPr>
              <a:spLocks noChangeArrowheads="1"/>
            </p:cNvSpPr>
            <p:nvPr/>
          </p:nvSpPr>
          <p:spPr bwMode="auto">
            <a:xfrm>
              <a:off x="691" y="1554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tr-TR" sz="28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348205" name="Rectangle 45"/>
            <p:cNvSpPr>
              <a:spLocks noChangeArrowheads="1"/>
            </p:cNvSpPr>
            <p:nvPr/>
          </p:nvSpPr>
          <p:spPr bwMode="auto">
            <a:xfrm>
              <a:off x="1063" y="1554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06" name="Rectangle 46"/>
            <p:cNvSpPr>
              <a:spLocks noChangeArrowheads="1"/>
            </p:cNvSpPr>
            <p:nvPr/>
          </p:nvSpPr>
          <p:spPr bwMode="auto">
            <a:xfrm>
              <a:off x="1255" y="1554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tr-TR" sz="28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 b="1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 dirty="0">
                <a:latin typeface="Times New Roman" pitchFamily="18" charset="0"/>
              </a:endParaRPr>
            </a:p>
          </p:txBody>
        </p:sp>
        <p:sp>
          <p:nvSpPr>
            <p:cNvPr id="348207" name="Rectangle 47"/>
            <p:cNvSpPr>
              <a:spLocks noChangeArrowheads="1"/>
            </p:cNvSpPr>
            <p:nvPr/>
          </p:nvSpPr>
          <p:spPr bwMode="auto">
            <a:xfrm>
              <a:off x="1639" y="1554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08" name="Rectangle 48"/>
            <p:cNvSpPr>
              <a:spLocks noChangeArrowheads="1"/>
            </p:cNvSpPr>
            <p:nvPr/>
          </p:nvSpPr>
          <p:spPr bwMode="auto">
            <a:xfrm>
              <a:off x="1819" y="1554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0 0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09" name="Rectangle 49"/>
            <p:cNvSpPr>
              <a:spLocks noChangeArrowheads="1"/>
            </p:cNvSpPr>
            <p:nvPr/>
          </p:nvSpPr>
          <p:spPr bwMode="auto">
            <a:xfrm>
              <a:off x="2191" y="1554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0" name="Rectangle 50"/>
            <p:cNvSpPr>
              <a:spLocks noChangeArrowheads="1"/>
            </p:cNvSpPr>
            <p:nvPr/>
          </p:nvSpPr>
          <p:spPr bwMode="auto">
            <a:xfrm>
              <a:off x="2371" y="1554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1 1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3268663" y="2289175"/>
            <a:ext cx="5480050" cy="2130425"/>
            <a:chOff x="43" y="0"/>
            <a:chExt cx="2688" cy="2072"/>
          </a:xfrm>
        </p:grpSpPr>
        <p:sp>
          <p:nvSpPr>
            <p:cNvPr id="348212" name="Rectangle 52"/>
            <p:cNvSpPr>
              <a:spLocks noChangeArrowheads="1"/>
            </p:cNvSpPr>
            <p:nvPr/>
          </p:nvSpPr>
          <p:spPr bwMode="auto">
            <a:xfrm>
              <a:off x="43" y="0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  <a:p>
              <a:pPr algn="r" eaLnBrk="0" hangingPunct="0"/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348213" name="Rectangle 53"/>
            <p:cNvSpPr>
              <a:spLocks noChangeArrowheads="1"/>
            </p:cNvSpPr>
            <p:nvPr/>
          </p:nvSpPr>
          <p:spPr bwMode="auto">
            <a:xfrm>
              <a:off x="523" y="0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4" name="Rectangle 54"/>
            <p:cNvSpPr>
              <a:spLocks noChangeArrowheads="1"/>
            </p:cNvSpPr>
            <p:nvPr/>
          </p:nvSpPr>
          <p:spPr bwMode="auto">
            <a:xfrm>
              <a:off x="691" y="0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5" name="Rectangle 55"/>
            <p:cNvSpPr>
              <a:spLocks noChangeArrowheads="1"/>
            </p:cNvSpPr>
            <p:nvPr/>
          </p:nvSpPr>
          <p:spPr bwMode="auto">
            <a:xfrm>
              <a:off x="1063" y="0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6" name="Rectangle 56"/>
            <p:cNvSpPr>
              <a:spLocks noChangeArrowheads="1"/>
            </p:cNvSpPr>
            <p:nvPr/>
          </p:nvSpPr>
          <p:spPr bwMode="auto">
            <a:xfrm>
              <a:off x="1255" y="0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348217" name="Rectangle 57"/>
            <p:cNvSpPr>
              <a:spLocks noChangeArrowheads="1"/>
            </p:cNvSpPr>
            <p:nvPr/>
          </p:nvSpPr>
          <p:spPr bwMode="auto">
            <a:xfrm>
              <a:off x="1639" y="0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8" name="Rectangle 58"/>
            <p:cNvSpPr>
              <a:spLocks noChangeArrowheads="1"/>
            </p:cNvSpPr>
            <p:nvPr/>
          </p:nvSpPr>
          <p:spPr bwMode="auto">
            <a:xfrm>
              <a:off x="1819" y="0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000" b="1">
                <a:latin typeface="Times New Roman" pitchFamily="18" charset="0"/>
              </a:endParaRPr>
            </a:p>
          </p:txBody>
        </p:sp>
        <p:sp>
          <p:nvSpPr>
            <p:cNvPr id="348219" name="Rectangle 59"/>
            <p:cNvSpPr>
              <a:spLocks noChangeArrowheads="1"/>
            </p:cNvSpPr>
            <p:nvPr/>
          </p:nvSpPr>
          <p:spPr bwMode="auto">
            <a:xfrm>
              <a:off x="2191" y="0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0" name="Rectangle 60"/>
            <p:cNvSpPr>
              <a:spLocks noChangeArrowheads="1"/>
            </p:cNvSpPr>
            <p:nvPr/>
          </p:nvSpPr>
          <p:spPr bwMode="auto">
            <a:xfrm>
              <a:off x="2371" y="0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000" b="1">
                <a:latin typeface="Times New Roman" pitchFamily="18" charset="0"/>
              </a:endParaRPr>
            </a:p>
          </p:txBody>
        </p:sp>
        <p:sp>
          <p:nvSpPr>
            <p:cNvPr id="348221" name="Rectangle 61"/>
            <p:cNvSpPr>
              <a:spLocks noChangeArrowheads="1"/>
            </p:cNvSpPr>
            <p:nvPr/>
          </p:nvSpPr>
          <p:spPr bwMode="auto">
            <a:xfrm>
              <a:off x="43" y="518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2" name="Rectangle 62"/>
            <p:cNvSpPr>
              <a:spLocks noChangeArrowheads="1"/>
            </p:cNvSpPr>
            <p:nvPr/>
          </p:nvSpPr>
          <p:spPr bwMode="auto">
            <a:xfrm>
              <a:off x="523" y="518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3" name="Rectangle 63"/>
            <p:cNvSpPr>
              <a:spLocks noChangeArrowheads="1"/>
            </p:cNvSpPr>
            <p:nvPr/>
          </p:nvSpPr>
          <p:spPr bwMode="auto">
            <a:xfrm>
              <a:off x="691" y="518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 dirty="0">
                <a:latin typeface="Times New Roman" pitchFamily="18" charset="0"/>
              </a:endParaRPr>
            </a:p>
          </p:txBody>
        </p:sp>
        <p:sp>
          <p:nvSpPr>
            <p:cNvPr id="348224" name="Rectangle 64"/>
            <p:cNvSpPr>
              <a:spLocks noChangeArrowheads="1"/>
            </p:cNvSpPr>
            <p:nvPr/>
          </p:nvSpPr>
          <p:spPr bwMode="auto">
            <a:xfrm>
              <a:off x="1063" y="518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5" name="Rectangle 65"/>
            <p:cNvSpPr>
              <a:spLocks noChangeArrowheads="1"/>
            </p:cNvSpPr>
            <p:nvPr/>
          </p:nvSpPr>
          <p:spPr bwMode="auto">
            <a:xfrm>
              <a:off x="1255" y="518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26" name="Rectangle 66"/>
            <p:cNvSpPr>
              <a:spLocks noChangeArrowheads="1"/>
            </p:cNvSpPr>
            <p:nvPr/>
          </p:nvSpPr>
          <p:spPr bwMode="auto">
            <a:xfrm>
              <a:off x="1639" y="518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7" name="Rectangle 67"/>
            <p:cNvSpPr>
              <a:spLocks noChangeArrowheads="1"/>
            </p:cNvSpPr>
            <p:nvPr/>
          </p:nvSpPr>
          <p:spPr bwMode="auto">
            <a:xfrm>
              <a:off x="1819" y="518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28" name="Rectangle 68"/>
            <p:cNvSpPr>
              <a:spLocks noChangeArrowheads="1"/>
            </p:cNvSpPr>
            <p:nvPr/>
          </p:nvSpPr>
          <p:spPr bwMode="auto">
            <a:xfrm>
              <a:off x="2191" y="518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9" name="Rectangle 69"/>
            <p:cNvSpPr>
              <a:spLocks noChangeArrowheads="1"/>
            </p:cNvSpPr>
            <p:nvPr/>
          </p:nvSpPr>
          <p:spPr bwMode="auto">
            <a:xfrm>
              <a:off x="2371" y="518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43" y="1036"/>
              <a:ext cx="480" cy="802"/>
              <a:chOff x="0" y="8252"/>
              <a:chExt cx="480" cy="802"/>
            </a:xfrm>
          </p:grpSpPr>
          <p:sp>
            <p:nvSpPr>
              <p:cNvPr id="348231" name="Rectangle 71"/>
              <p:cNvSpPr>
                <a:spLocks noChangeArrowheads="1"/>
              </p:cNvSpPr>
              <p:nvPr/>
            </p:nvSpPr>
            <p:spPr bwMode="auto">
              <a:xfrm>
                <a:off x="0" y="8252"/>
                <a:ext cx="48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32" name="Rectangle 72"/>
              <p:cNvSpPr>
                <a:spLocks noChangeArrowheads="1"/>
              </p:cNvSpPr>
              <p:nvPr/>
            </p:nvSpPr>
            <p:spPr bwMode="auto">
              <a:xfrm>
                <a:off x="0" y="8252"/>
                <a:ext cx="480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 Y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233" name="Rectangle 73"/>
            <p:cNvSpPr>
              <a:spLocks noChangeArrowheads="1"/>
            </p:cNvSpPr>
            <p:nvPr/>
          </p:nvSpPr>
          <p:spPr bwMode="auto">
            <a:xfrm>
              <a:off x="523" y="1036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10" name="Group 74"/>
            <p:cNvGrpSpPr>
              <a:grpSpLocks/>
            </p:cNvGrpSpPr>
            <p:nvPr/>
          </p:nvGrpSpPr>
          <p:grpSpPr bwMode="auto">
            <a:xfrm>
              <a:off x="691" y="1036"/>
              <a:ext cx="373" cy="920"/>
              <a:chOff x="0" y="9154"/>
              <a:chExt cx="373" cy="920"/>
            </a:xfrm>
          </p:grpSpPr>
          <p:sp>
            <p:nvSpPr>
              <p:cNvPr id="348235" name="Rectangle 75"/>
              <p:cNvSpPr>
                <a:spLocks noChangeArrowheads="1"/>
              </p:cNvSpPr>
              <p:nvPr/>
            </p:nvSpPr>
            <p:spPr bwMode="auto">
              <a:xfrm>
                <a:off x="0" y="9154"/>
                <a:ext cx="372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36" name="Rectangle 76"/>
              <p:cNvSpPr>
                <a:spLocks noChangeArrowheads="1"/>
              </p:cNvSpPr>
              <p:nvPr/>
            </p:nvSpPr>
            <p:spPr bwMode="auto">
              <a:xfrm>
                <a:off x="0" y="9154"/>
                <a:ext cx="373" cy="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-0</a:t>
                </a:r>
              </a:p>
              <a:p>
                <a:pPr algn="r" eaLnBrk="0" hangingPunct="0"/>
                <a:endParaRPr lang="en-US" sz="2800" b="1">
                  <a:latin typeface="Times New Roman" pitchFamily="18" charset="0"/>
                </a:endParaRPr>
              </a:p>
            </p:txBody>
          </p:sp>
        </p:grpSp>
        <p:sp>
          <p:nvSpPr>
            <p:cNvPr id="348237" name="Rectangle 77"/>
            <p:cNvSpPr>
              <a:spLocks noChangeArrowheads="1"/>
            </p:cNvSpPr>
            <p:nvPr/>
          </p:nvSpPr>
          <p:spPr bwMode="auto">
            <a:xfrm>
              <a:off x="1063" y="1036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1254" y="1036"/>
              <a:ext cx="386" cy="802"/>
              <a:chOff x="-1" y="10056"/>
              <a:chExt cx="386" cy="802"/>
            </a:xfrm>
          </p:grpSpPr>
          <p:sp>
            <p:nvSpPr>
              <p:cNvPr id="348239" name="Rectangle 79"/>
              <p:cNvSpPr>
                <a:spLocks noChangeArrowheads="1"/>
              </p:cNvSpPr>
              <p:nvPr/>
            </p:nvSpPr>
            <p:spPr bwMode="auto">
              <a:xfrm>
                <a:off x="0" y="10056"/>
                <a:ext cx="384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40" name="Rectangle 80"/>
              <p:cNvSpPr>
                <a:spLocks noChangeArrowheads="1"/>
              </p:cNvSpPr>
              <p:nvPr/>
            </p:nvSpPr>
            <p:spPr bwMode="auto">
              <a:xfrm>
                <a:off x="-1" y="10056"/>
                <a:ext cx="386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-1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241" name="Rectangle 81"/>
            <p:cNvSpPr>
              <a:spLocks noChangeArrowheads="1"/>
            </p:cNvSpPr>
            <p:nvPr/>
          </p:nvSpPr>
          <p:spPr bwMode="auto">
            <a:xfrm>
              <a:off x="1639" y="1036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12" name="Group 82"/>
            <p:cNvGrpSpPr>
              <a:grpSpLocks/>
            </p:cNvGrpSpPr>
            <p:nvPr/>
          </p:nvGrpSpPr>
          <p:grpSpPr bwMode="auto">
            <a:xfrm>
              <a:off x="1819" y="1036"/>
              <a:ext cx="373" cy="802"/>
              <a:chOff x="0" y="10958"/>
              <a:chExt cx="373" cy="802"/>
            </a:xfrm>
          </p:grpSpPr>
          <p:sp>
            <p:nvSpPr>
              <p:cNvPr id="348243" name="Rectangle 83"/>
              <p:cNvSpPr>
                <a:spLocks noChangeArrowheads="1"/>
              </p:cNvSpPr>
              <p:nvPr/>
            </p:nvSpPr>
            <p:spPr bwMode="auto">
              <a:xfrm>
                <a:off x="0" y="10958"/>
                <a:ext cx="372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44" name="Rectangle 84"/>
              <p:cNvSpPr>
                <a:spLocks noChangeArrowheads="1"/>
              </p:cNvSpPr>
              <p:nvPr/>
            </p:nvSpPr>
            <p:spPr bwMode="auto">
              <a:xfrm>
                <a:off x="1" y="10958"/>
                <a:ext cx="372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-0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245" name="Rectangle 85"/>
            <p:cNvSpPr>
              <a:spLocks noChangeArrowheads="1"/>
            </p:cNvSpPr>
            <p:nvPr/>
          </p:nvSpPr>
          <p:spPr bwMode="auto">
            <a:xfrm>
              <a:off x="2191" y="1036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2371" y="1036"/>
              <a:ext cx="360" cy="920"/>
              <a:chOff x="0" y="11860"/>
              <a:chExt cx="360" cy="920"/>
            </a:xfrm>
          </p:grpSpPr>
          <p:sp>
            <p:nvSpPr>
              <p:cNvPr id="348247" name="Rectangle 87"/>
              <p:cNvSpPr>
                <a:spLocks noChangeArrowheads="1"/>
              </p:cNvSpPr>
              <p:nvPr/>
            </p:nvSpPr>
            <p:spPr bwMode="auto">
              <a:xfrm>
                <a:off x="0" y="11860"/>
                <a:ext cx="36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48" name="Rectangle 88"/>
              <p:cNvSpPr>
                <a:spLocks noChangeArrowheads="1"/>
              </p:cNvSpPr>
              <p:nvPr/>
            </p:nvSpPr>
            <p:spPr bwMode="auto">
              <a:xfrm>
                <a:off x="0" y="11860"/>
                <a:ext cx="360" cy="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-1</a:t>
                </a:r>
              </a:p>
              <a:p>
                <a:pPr algn="r" eaLnBrk="0" hangingPunct="0"/>
                <a:endParaRPr lang="en-US" sz="2800" b="1">
                  <a:latin typeface="Times New Roman" pitchFamily="18" charset="0"/>
                </a:endParaRPr>
              </a:p>
            </p:txBody>
          </p:sp>
        </p:grpSp>
        <p:sp>
          <p:nvSpPr>
            <p:cNvPr id="348249" name="Rectangle 89"/>
            <p:cNvSpPr>
              <a:spLocks noChangeArrowheads="1"/>
            </p:cNvSpPr>
            <p:nvPr/>
          </p:nvSpPr>
          <p:spPr bwMode="auto">
            <a:xfrm>
              <a:off x="43" y="1554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BS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0" name="Rectangle 90"/>
            <p:cNvSpPr>
              <a:spLocks noChangeArrowheads="1"/>
            </p:cNvSpPr>
            <p:nvPr/>
          </p:nvSpPr>
          <p:spPr bwMode="auto">
            <a:xfrm>
              <a:off x="523" y="1554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1" name="Rectangle 91"/>
            <p:cNvSpPr>
              <a:spLocks noChangeArrowheads="1"/>
            </p:cNvSpPr>
            <p:nvPr/>
          </p:nvSpPr>
          <p:spPr bwMode="auto">
            <a:xfrm>
              <a:off x="691" y="1554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0 0</a:t>
              </a:r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348252" name="Rectangle 92"/>
            <p:cNvSpPr>
              <a:spLocks noChangeArrowheads="1"/>
            </p:cNvSpPr>
            <p:nvPr/>
          </p:nvSpPr>
          <p:spPr bwMode="auto">
            <a:xfrm>
              <a:off x="1063" y="1554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3" name="Rectangle 93"/>
            <p:cNvSpPr>
              <a:spLocks noChangeArrowheads="1"/>
            </p:cNvSpPr>
            <p:nvPr/>
          </p:nvSpPr>
          <p:spPr bwMode="auto">
            <a:xfrm>
              <a:off x="1255" y="1554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1 1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54" name="Rectangle 94"/>
            <p:cNvSpPr>
              <a:spLocks noChangeArrowheads="1"/>
            </p:cNvSpPr>
            <p:nvPr/>
          </p:nvSpPr>
          <p:spPr bwMode="auto">
            <a:xfrm>
              <a:off x="1639" y="1554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5" name="Rectangle 95"/>
            <p:cNvSpPr>
              <a:spLocks noChangeArrowheads="1"/>
            </p:cNvSpPr>
            <p:nvPr/>
          </p:nvSpPr>
          <p:spPr bwMode="auto">
            <a:xfrm>
              <a:off x="1819" y="1554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0 1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56" name="Rectangle 96"/>
            <p:cNvSpPr>
              <a:spLocks noChangeArrowheads="1"/>
            </p:cNvSpPr>
            <p:nvPr/>
          </p:nvSpPr>
          <p:spPr bwMode="auto">
            <a:xfrm>
              <a:off x="2191" y="1554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7" name="Rectangle 97"/>
            <p:cNvSpPr>
              <a:spLocks noChangeArrowheads="1"/>
            </p:cNvSpPr>
            <p:nvPr/>
          </p:nvSpPr>
          <p:spPr bwMode="auto">
            <a:xfrm>
              <a:off x="2371" y="1554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0 0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BCDF09-60A0-4A79-80D0-3005CB0656D9}" type="slidenum">
              <a:rPr lang="tr-TR"/>
              <a:pPr/>
              <a:t>27</a:t>
            </a:fld>
            <a:endParaRPr lang="tr-TR" dirty="0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163" y="1447800"/>
            <a:ext cx="8399462" cy="4724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dirty="0" err="1" smtClean="0">
                <a:cs typeface="Times New Roman" pitchFamily="18" charset="0"/>
              </a:rPr>
              <a:t>Bor</a:t>
            </a:r>
            <a:r>
              <a:rPr lang="tr-TR" dirty="0" smtClean="0">
                <a:cs typeface="Times New Roman" pitchFamily="18" charset="0"/>
              </a:rPr>
              <a:t>ç</a:t>
            </a:r>
            <a:r>
              <a:rPr lang="en-US" sz="3600" dirty="0" smtClean="0">
                <a:cs typeface="Times New Roman" pitchFamily="18" charset="0"/>
              </a:rPr>
              <a:t>                  </a:t>
            </a:r>
            <a:r>
              <a:rPr lang="en-US" sz="1000" dirty="0" smtClean="0">
                <a:cs typeface="Times New Roman" pitchFamily="18" charset="0"/>
              </a:rPr>
              <a:t> </a:t>
            </a:r>
            <a:endParaRPr lang="en-US" sz="3600" dirty="0" smtClean="0"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tr-TR" dirty="0" smtClean="0">
                <a:cs typeface="Times New Roman" pitchFamily="18" charset="0"/>
              </a:rPr>
              <a:t>X			</a:t>
            </a:r>
            <a:r>
              <a:rPr lang="en-US" sz="3600" dirty="0" smtClean="0">
                <a:cs typeface="Times New Roman" pitchFamily="18" charset="0"/>
              </a:rPr>
              <a:t>10110</a:t>
            </a:r>
            <a:r>
              <a:rPr lang="tr-TR" sz="3600" dirty="0" smtClean="0">
                <a:cs typeface="Times New Roman" pitchFamily="18" charset="0"/>
              </a:rPr>
              <a:t>     22</a:t>
            </a:r>
            <a:r>
              <a:rPr lang="en-US" sz="3600" dirty="0" smtClean="0">
                <a:cs typeface="Times New Roman" pitchFamily="18" charset="0"/>
              </a:rPr>
              <a:t>     10110</a:t>
            </a:r>
            <a:r>
              <a:rPr lang="tr-TR" sz="3600" dirty="0" smtClean="0">
                <a:cs typeface="Times New Roman" pitchFamily="18" charset="0"/>
              </a:rPr>
              <a:t>       22</a:t>
            </a:r>
            <a:r>
              <a:rPr lang="en-US" sz="3600" dirty="0" smtClean="0">
                <a:cs typeface="Times New Roman" pitchFamily="18" charset="0"/>
              </a:rPr>
              <a:t>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tr-TR" dirty="0" smtClean="0">
                <a:cs typeface="Times New Roman" pitchFamily="18" charset="0"/>
              </a:rPr>
              <a:t>Y		      </a:t>
            </a:r>
            <a:r>
              <a:rPr lang="en-US" sz="3600" u="sng" dirty="0" smtClean="0">
                <a:cs typeface="Times New Roman" pitchFamily="18" charset="0"/>
              </a:rPr>
              <a:t>- </a:t>
            </a:r>
            <a:r>
              <a:rPr lang="en-US" sz="3600" u="sng" dirty="0">
                <a:cs typeface="Times New Roman" pitchFamily="18" charset="0"/>
              </a:rPr>
              <a:t>10010</a:t>
            </a:r>
            <a:r>
              <a:rPr lang="en-US" sz="3600" dirty="0">
                <a:cs typeface="Times New Roman" pitchFamily="18" charset="0"/>
              </a:rPr>
              <a:t>  </a:t>
            </a:r>
            <a:r>
              <a:rPr lang="tr-TR" sz="3600" dirty="0" smtClean="0">
                <a:cs typeface="Times New Roman" pitchFamily="18" charset="0"/>
              </a:rPr>
              <a:t> </a:t>
            </a:r>
            <a:r>
              <a:rPr lang="tr-TR" sz="3600" u="sng" dirty="0" smtClean="0">
                <a:cs typeface="Times New Roman" pitchFamily="18" charset="0"/>
              </a:rPr>
              <a:t>-18</a:t>
            </a:r>
            <a:r>
              <a:rPr lang="tr-TR" sz="3600" dirty="0" smtClean="0">
                <a:cs typeface="Times New Roman" pitchFamily="18" charset="0"/>
              </a:rPr>
              <a:t>   </a:t>
            </a:r>
            <a:r>
              <a:rPr lang="en-US" sz="3600" u="sng" dirty="0" smtClean="0">
                <a:cs typeface="Times New Roman" pitchFamily="18" charset="0"/>
              </a:rPr>
              <a:t>- 10011</a:t>
            </a:r>
            <a:r>
              <a:rPr lang="tr-TR" sz="3600" dirty="0" smtClean="0">
                <a:cs typeface="Times New Roman" pitchFamily="18" charset="0"/>
              </a:rPr>
              <a:t>      </a:t>
            </a:r>
            <a:r>
              <a:rPr lang="tr-TR" sz="3600" u="sng" dirty="0" smtClean="0">
                <a:cs typeface="Times New Roman" pitchFamily="18" charset="0"/>
              </a:rPr>
              <a:t>-19</a:t>
            </a:r>
            <a:endParaRPr lang="en-US" sz="3600" dirty="0"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tr-TR" dirty="0" smtClean="0">
                <a:cs typeface="Times New Roman" pitchFamily="18" charset="0"/>
              </a:rPr>
              <a:t>Fark                           4                            3</a:t>
            </a:r>
            <a:endParaRPr lang="en-US" dirty="0">
              <a:cs typeface="Times New Roman" pitchFamily="18" charset="0"/>
            </a:endParaRPr>
          </a:p>
          <a:p>
            <a:endParaRPr lang="tr-TR" sz="2800" dirty="0" smtClean="0"/>
          </a:p>
          <a:p>
            <a:r>
              <a:rPr lang="en-US" sz="2800" dirty="0" smtClean="0"/>
              <a:t>Not: </a:t>
            </a:r>
            <a:r>
              <a:rPr lang="tr-TR" sz="2800" dirty="0" smtClean="0"/>
              <a:t>En düşük anlamlı basamağın borç girişi her zaman ‘0’ dır.</a:t>
            </a:r>
            <a:r>
              <a:rPr lang="en-US" sz="2800" dirty="0" smtClean="0"/>
              <a:t> </a:t>
            </a:r>
            <a:r>
              <a:rPr lang="tr-TR" sz="2800" dirty="0" smtClean="0"/>
              <a:t>Eğer Y&gt;X ise X ve Y yer değiştirilir ve sonucun başına – işareti eklenir.</a:t>
            </a:r>
            <a:endParaRPr lang="en-US" sz="2800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45450" cy="1371600"/>
          </a:xfrm>
        </p:spPr>
        <p:txBody>
          <a:bodyPr>
            <a:normAutofit/>
          </a:bodyPr>
          <a:lstStyle/>
          <a:p>
            <a:r>
              <a:rPr lang="tr-TR" dirty="0" smtClean="0"/>
              <a:t>İşaretsiz sayılar ile çıkartma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66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4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68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30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20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82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3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3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4708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48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00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00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İşaretli sayılar ile 2’ye tümleme kullanılarak çıkartma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28</a:t>
            </a:fld>
            <a:endParaRPr lang="tr-T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905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	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    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3     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0011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                 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1           3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Y	  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-</a:t>
            </a:r>
            <a:r>
              <a:rPr kumimoji="0" lang="tr-TR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-</a:t>
            </a:r>
            <a:r>
              <a:rPr lang="en-US" sz="2000" u="sng" kern="0" dirty="0" smtClean="0">
                <a:latin typeface="+mn-lt"/>
                <a:cs typeface="Times New Roman" pitchFamily="18" charset="0"/>
              </a:rPr>
              <a:t>0001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2’ye tümleyen     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+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1111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   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+(-1)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Fark    2                                               10010             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tr-TR" sz="2000" kern="0" dirty="0" smtClean="0">
              <a:latin typeface="+mn-lt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X	      3   0011  </a:t>
            </a:r>
            <a:r>
              <a:rPr lang="en-US" sz="2000" kern="0" dirty="0" smtClean="0">
                <a:cs typeface="Times New Roman" pitchFamily="18" charset="0"/>
              </a:rPr>
              <a:t>  </a:t>
            </a:r>
            <a:r>
              <a:rPr lang="tr-TR" sz="2000" kern="0" dirty="0" smtClean="0">
                <a:cs typeface="Times New Roman" pitchFamily="18" charset="0"/>
              </a:rPr>
              <a:t>                                  </a:t>
            </a:r>
            <a:r>
              <a:rPr lang="en-US" sz="2000" kern="0" dirty="0" smtClean="0">
                <a:cs typeface="Times New Roman" pitchFamily="18" charset="0"/>
              </a:rPr>
              <a:t>0</a:t>
            </a:r>
            <a:r>
              <a:rPr lang="tr-TR" sz="2000" kern="0" dirty="0" smtClean="0">
                <a:cs typeface="Times New Roman" pitchFamily="18" charset="0"/>
              </a:rPr>
              <a:t>0</a:t>
            </a:r>
            <a:r>
              <a:rPr lang="en-US" sz="2000" kern="0" dirty="0" smtClean="0">
                <a:cs typeface="Times New Roman" pitchFamily="18" charset="0"/>
              </a:rPr>
              <a:t>1</a:t>
            </a:r>
            <a:r>
              <a:rPr lang="tr-TR" sz="2000" kern="0" dirty="0" smtClean="0">
                <a:cs typeface="Times New Roman" pitchFamily="18" charset="0"/>
              </a:rPr>
              <a:t>1             3</a:t>
            </a:r>
            <a:endParaRPr lang="en-US" sz="2000" kern="0" dirty="0" smtClean="0"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Y	     </a:t>
            </a:r>
            <a:r>
              <a:rPr lang="tr-TR" sz="2000" u="sng" kern="0" dirty="0" smtClean="0">
                <a:cs typeface="Times New Roman" pitchFamily="18" charset="0"/>
              </a:rPr>
              <a:t>-4</a:t>
            </a:r>
            <a:r>
              <a:rPr lang="en-US" sz="2000" kern="0" dirty="0" smtClean="0">
                <a:cs typeface="Times New Roman" pitchFamily="18" charset="0"/>
              </a:rPr>
              <a:t> </a:t>
            </a:r>
            <a:r>
              <a:rPr lang="tr-TR" sz="2000" kern="0" dirty="0" smtClean="0">
                <a:cs typeface="Times New Roman" pitchFamily="18" charset="0"/>
              </a:rPr>
              <a:t> </a:t>
            </a:r>
            <a:r>
              <a:rPr lang="tr-TR" sz="2000" u="sng" kern="0" dirty="0" smtClean="0">
                <a:cs typeface="Times New Roman" pitchFamily="18" charset="0"/>
              </a:rPr>
              <a:t>-</a:t>
            </a:r>
            <a:r>
              <a:rPr lang="en-US" sz="2000" u="sng" kern="0" dirty="0" smtClean="0">
                <a:cs typeface="Times New Roman" pitchFamily="18" charset="0"/>
              </a:rPr>
              <a:t>0</a:t>
            </a:r>
            <a:r>
              <a:rPr lang="tr-TR" sz="2000" u="sng" kern="0" dirty="0" smtClean="0">
                <a:cs typeface="Times New Roman" pitchFamily="18" charset="0"/>
              </a:rPr>
              <a:t>100</a:t>
            </a:r>
            <a:r>
              <a:rPr lang="tr-TR" sz="2000" kern="0" dirty="0" smtClean="0">
                <a:cs typeface="Times New Roman" pitchFamily="18" charset="0"/>
              </a:rPr>
              <a:t>      2’ye tümleyen       </a:t>
            </a:r>
            <a:r>
              <a:rPr lang="en-US" sz="2000" u="sng" kern="0" dirty="0" smtClean="0">
                <a:cs typeface="Times New Roman" pitchFamily="18" charset="0"/>
              </a:rPr>
              <a:t>+</a:t>
            </a:r>
            <a:r>
              <a:rPr lang="tr-TR" sz="2000" u="sng" kern="0" dirty="0" smtClean="0">
                <a:cs typeface="Times New Roman" pitchFamily="18" charset="0"/>
              </a:rPr>
              <a:t>1100</a:t>
            </a:r>
            <a:r>
              <a:rPr lang="tr-TR" sz="2000" kern="0" dirty="0" smtClean="0">
                <a:cs typeface="Times New Roman" pitchFamily="18" charset="0"/>
              </a:rPr>
              <a:t>        </a:t>
            </a:r>
            <a:r>
              <a:rPr lang="tr-TR" sz="2000" u="sng" kern="0" dirty="0" smtClean="0">
                <a:cs typeface="Times New Roman" pitchFamily="18" charset="0"/>
              </a:rPr>
              <a:t>+(-4)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Fark   -1                                                1111            -1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X	        3    0011  </a:t>
            </a:r>
            <a:r>
              <a:rPr lang="en-US" sz="2000" kern="0" dirty="0" smtClean="0">
                <a:cs typeface="Times New Roman" pitchFamily="18" charset="0"/>
              </a:rPr>
              <a:t>  </a:t>
            </a:r>
            <a:r>
              <a:rPr lang="tr-TR" sz="2000" kern="0" dirty="0" smtClean="0">
                <a:cs typeface="Times New Roman" pitchFamily="18" charset="0"/>
              </a:rPr>
              <a:t>                               </a:t>
            </a:r>
            <a:r>
              <a:rPr lang="en-US" sz="2000" kern="0" dirty="0" smtClean="0">
                <a:cs typeface="Times New Roman" pitchFamily="18" charset="0"/>
              </a:rPr>
              <a:t>0</a:t>
            </a:r>
            <a:r>
              <a:rPr lang="tr-TR" sz="2000" kern="0" dirty="0" smtClean="0">
                <a:cs typeface="Times New Roman" pitchFamily="18" charset="0"/>
              </a:rPr>
              <a:t>0</a:t>
            </a:r>
            <a:r>
              <a:rPr lang="en-US" sz="2000" kern="0" dirty="0" smtClean="0">
                <a:cs typeface="Times New Roman" pitchFamily="18" charset="0"/>
              </a:rPr>
              <a:t>1</a:t>
            </a:r>
            <a:r>
              <a:rPr lang="tr-TR" sz="2000" kern="0" dirty="0" smtClean="0">
                <a:cs typeface="Times New Roman" pitchFamily="18" charset="0"/>
              </a:rPr>
              <a:t>1         3</a:t>
            </a:r>
            <a:endParaRPr lang="en-US" sz="2000" kern="0" dirty="0" smtClean="0"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Y	    </a:t>
            </a:r>
            <a:r>
              <a:rPr lang="tr-TR" sz="2000" u="sng" kern="0" dirty="0" smtClean="0">
                <a:cs typeface="Times New Roman" pitchFamily="18" charset="0"/>
              </a:rPr>
              <a:t>-(-1)</a:t>
            </a:r>
            <a:r>
              <a:rPr lang="en-US" sz="2000" kern="0" dirty="0" smtClean="0">
                <a:cs typeface="Times New Roman" pitchFamily="18" charset="0"/>
              </a:rPr>
              <a:t> </a:t>
            </a:r>
            <a:r>
              <a:rPr lang="tr-TR" sz="2000" kern="0" dirty="0" smtClean="0">
                <a:cs typeface="Times New Roman" pitchFamily="18" charset="0"/>
              </a:rPr>
              <a:t> </a:t>
            </a:r>
            <a:r>
              <a:rPr lang="tr-TR" sz="2000" u="sng" kern="0" dirty="0" smtClean="0">
                <a:cs typeface="Times New Roman" pitchFamily="18" charset="0"/>
              </a:rPr>
              <a:t>-1111</a:t>
            </a:r>
            <a:r>
              <a:rPr lang="tr-TR" sz="2000" kern="0" dirty="0" smtClean="0">
                <a:cs typeface="Times New Roman" pitchFamily="18" charset="0"/>
              </a:rPr>
              <a:t>     2’ye tümleyen     </a:t>
            </a:r>
            <a:r>
              <a:rPr lang="en-US" sz="2000" u="sng" kern="0" dirty="0" smtClean="0">
                <a:cs typeface="Times New Roman" pitchFamily="18" charset="0"/>
              </a:rPr>
              <a:t>+</a:t>
            </a:r>
            <a:r>
              <a:rPr lang="tr-TR" sz="2000" u="sng" kern="0" dirty="0" smtClean="0">
                <a:cs typeface="Times New Roman" pitchFamily="18" charset="0"/>
              </a:rPr>
              <a:t>0001</a:t>
            </a:r>
            <a:r>
              <a:rPr lang="tr-TR" sz="2000" kern="0" dirty="0" smtClean="0">
                <a:cs typeface="Times New Roman" pitchFamily="18" charset="0"/>
              </a:rPr>
              <a:t>       </a:t>
            </a:r>
            <a:r>
              <a:rPr lang="tr-TR" sz="2000" u="sng" kern="0" dirty="0" smtClean="0">
                <a:cs typeface="Times New Roman" pitchFamily="18" charset="0"/>
              </a:rPr>
              <a:t>+1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Fark    4                                                0100         4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683125" y="2514600"/>
            <a:ext cx="304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3276600" y="3124200"/>
            <a:ext cx="1175322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İhmal edilir</a:t>
            </a:r>
            <a:endParaRPr lang="tr-TR" sz="1600" dirty="0"/>
          </a:p>
        </p:txBody>
      </p:sp>
      <p:cxnSp>
        <p:nvCxnSpPr>
          <p:cNvPr id="12" name="Straight Arrow Connector 11"/>
          <p:cNvCxnSpPr>
            <a:stCxn id="10" idx="0"/>
            <a:endCxn id="9" idx="4"/>
          </p:cNvCxnSpPr>
          <p:nvPr/>
        </p:nvCxnSpPr>
        <p:spPr>
          <a:xfrm rot="5400000" flipH="1" flipV="1">
            <a:off x="4273693" y="2562368"/>
            <a:ext cx="152400" cy="9712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200" y="2895600"/>
            <a:ext cx="1358064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pozitif</a:t>
            </a:r>
            <a:endParaRPr lang="tr-TR" sz="1600" dirty="0"/>
          </a:p>
        </p:txBody>
      </p:sp>
      <p:sp>
        <p:nvSpPr>
          <p:cNvPr id="15" name="Oval 14"/>
          <p:cNvSpPr/>
          <p:nvPr/>
        </p:nvSpPr>
        <p:spPr>
          <a:xfrm>
            <a:off x="4927602" y="2514600"/>
            <a:ext cx="228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Straight Arrow Connector 16"/>
          <p:cNvCxnSpPr>
            <a:stCxn id="14" idx="1"/>
            <a:endCxn id="15" idx="5"/>
          </p:cNvCxnSpPr>
          <p:nvPr/>
        </p:nvCxnSpPr>
        <p:spPr>
          <a:xfrm rot="10800000">
            <a:off x="5122724" y="2904845"/>
            <a:ext cx="2192476" cy="1600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15200" y="4191000"/>
            <a:ext cx="1438214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negatif</a:t>
            </a:r>
            <a:endParaRPr lang="tr-TR" sz="1600" dirty="0"/>
          </a:p>
        </p:txBody>
      </p:sp>
      <p:sp>
        <p:nvSpPr>
          <p:cNvPr id="22" name="Oval 21"/>
          <p:cNvSpPr/>
          <p:nvPr/>
        </p:nvSpPr>
        <p:spPr>
          <a:xfrm>
            <a:off x="4800600" y="3852446"/>
            <a:ext cx="228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Straight Arrow Connector 22"/>
          <p:cNvCxnSpPr>
            <a:stCxn id="21" idx="1"/>
            <a:endCxn id="22" idx="5"/>
          </p:cNvCxnSpPr>
          <p:nvPr/>
        </p:nvCxnSpPr>
        <p:spPr>
          <a:xfrm rot="10800000">
            <a:off x="4995722" y="4242691"/>
            <a:ext cx="2319478" cy="1175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48586" y="5528846"/>
            <a:ext cx="1358064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pozitif</a:t>
            </a:r>
            <a:endParaRPr lang="tr-TR" sz="1600" dirty="0"/>
          </a:p>
        </p:txBody>
      </p:sp>
      <p:sp>
        <p:nvSpPr>
          <p:cNvPr id="27" name="Oval 26"/>
          <p:cNvSpPr/>
          <p:nvPr/>
        </p:nvSpPr>
        <p:spPr>
          <a:xfrm>
            <a:off x="4733986" y="5190292"/>
            <a:ext cx="228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Straight Arrow Connector 27"/>
          <p:cNvCxnSpPr>
            <a:stCxn id="26" idx="1"/>
            <a:endCxn id="27" idx="5"/>
          </p:cNvCxnSpPr>
          <p:nvPr/>
        </p:nvCxnSpPr>
        <p:spPr>
          <a:xfrm rot="10800000">
            <a:off x="4929108" y="5580537"/>
            <a:ext cx="2319478" cy="1175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29</a:t>
            </a:fld>
            <a:endParaRPr lang="tr-T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609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	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         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0001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                 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01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     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Y	  </a:t>
            </a:r>
            <a:r>
              <a:rPr kumimoji="0" lang="tr-T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-(-7)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-1001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2’ye tümleyen     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+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0111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      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+7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Fark       8                                                 1000           </a:t>
            </a:r>
            <a:r>
              <a:rPr kumimoji="0" lang="tr-T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8</a:t>
            </a: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tr-TR" sz="2000" kern="0" dirty="0" smtClean="0">
              <a:latin typeface="+mn-lt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X	     -5   1011  </a:t>
            </a:r>
            <a:r>
              <a:rPr lang="en-US" sz="2000" kern="0" dirty="0" smtClean="0">
                <a:cs typeface="Times New Roman" pitchFamily="18" charset="0"/>
              </a:rPr>
              <a:t>  </a:t>
            </a:r>
            <a:r>
              <a:rPr lang="tr-TR" sz="2000" kern="0" dirty="0" smtClean="0">
                <a:cs typeface="Times New Roman" pitchFamily="18" charset="0"/>
              </a:rPr>
              <a:t>                                  1011             -5</a:t>
            </a:r>
            <a:endParaRPr lang="en-US" sz="2000" kern="0" dirty="0" smtClean="0"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Y	     </a:t>
            </a:r>
            <a:r>
              <a:rPr lang="tr-TR" sz="2000" u="sng" kern="0" dirty="0" smtClean="0">
                <a:cs typeface="Times New Roman" pitchFamily="18" charset="0"/>
              </a:rPr>
              <a:t>-4</a:t>
            </a:r>
            <a:r>
              <a:rPr lang="en-US" sz="2000" kern="0" dirty="0" smtClean="0">
                <a:cs typeface="Times New Roman" pitchFamily="18" charset="0"/>
              </a:rPr>
              <a:t> </a:t>
            </a:r>
            <a:r>
              <a:rPr lang="tr-TR" sz="2000" kern="0" dirty="0" smtClean="0">
                <a:cs typeface="Times New Roman" pitchFamily="18" charset="0"/>
              </a:rPr>
              <a:t> </a:t>
            </a:r>
            <a:r>
              <a:rPr lang="tr-TR" sz="2000" u="sng" kern="0" dirty="0" smtClean="0">
                <a:cs typeface="Times New Roman" pitchFamily="18" charset="0"/>
              </a:rPr>
              <a:t>-</a:t>
            </a:r>
            <a:r>
              <a:rPr lang="en-US" sz="2000" u="sng" kern="0" dirty="0" smtClean="0">
                <a:cs typeface="Times New Roman" pitchFamily="18" charset="0"/>
              </a:rPr>
              <a:t>0</a:t>
            </a:r>
            <a:r>
              <a:rPr lang="tr-TR" sz="2000" u="sng" kern="0" dirty="0" smtClean="0">
                <a:cs typeface="Times New Roman" pitchFamily="18" charset="0"/>
              </a:rPr>
              <a:t>100</a:t>
            </a:r>
            <a:r>
              <a:rPr lang="tr-TR" sz="2000" kern="0" dirty="0" smtClean="0">
                <a:cs typeface="Times New Roman" pitchFamily="18" charset="0"/>
              </a:rPr>
              <a:t>      2’ye tümleyen       </a:t>
            </a:r>
            <a:r>
              <a:rPr lang="en-US" sz="2000" u="sng" kern="0" dirty="0" smtClean="0">
                <a:cs typeface="Times New Roman" pitchFamily="18" charset="0"/>
              </a:rPr>
              <a:t>+</a:t>
            </a:r>
            <a:r>
              <a:rPr lang="tr-TR" sz="2000" u="sng" kern="0" dirty="0" smtClean="0">
                <a:cs typeface="Times New Roman" pitchFamily="18" charset="0"/>
              </a:rPr>
              <a:t>1100</a:t>
            </a:r>
            <a:r>
              <a:rPr lang="tr-TR" sz="2000" kern="0" dirty="0" smtClean="0">
                <a:cs typeface="Times New Roman" pitchFamily="18" charset="0"/>
              </a:rPr>
              <a:t>          </a:t>
            </a:r>
            <a:r>
              <a:rPr lang="tr-TR" sz="2000" u="sng" kern="0" dirty="0" smtClean="0">
                <a:cs typeface="Times New Roman" pitchFamily="18" charset="0"/>
              </a:rPr>
              <a:t>+(-4)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Fark   -9                                               10111              -9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343214" y="1219200"/>
            <a:ext cx="5492353" cy="2311062"/>
            <a:chOff x="3343214" y="1219200"/>
            <a:chExt cx="5492353" cy="2311062"/>
          </a:xfrm>
        </p:grpSpPr>
        <p:sp>
          <p:nvSpPr>
            <p:cNvPr id="9" name="Oval 8"/>
            <p:cNvSpPr/>
            <p:nvPr/>
          </p:nvSpPr>
          <p:spPr>
            <a:xfrm>
              <a:off x="4638614" y="2582108"/>
              <a:ext cx="3048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3214" y="3191708"/>
              <a:ext cx="1175322" cy="338554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İhmal edilir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>
              <a:stCxn id="10" idx="0"/>
              <a:endCxn id="9" idx="4"/>
            </p:cNvCxnSpPr>
            <p:nvPr/>
          </p:nvCxnSpPr>
          <p:spPr>
            <a:xfrm rot="5400000" flipH="1" flipV="1">
              <a:off x="4284744" y="2685439"/>
              <a:ext cx="152400" cy="8601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81800" y="1642646"/>
              <a:ext cx="2053767" cy="338554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Sonuç negatif midir?</a:t>
              </a:r>
              <a:endParaRPr lang="tr-TR" sz="16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1219200"/>
              <a:ext cx="228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rot="10800000">
              <a:off x="5224322" y="1609445"/>
              <a:ext cx="1557478" cy="2024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81800" y="3014246"/>
              <a:ext cx="1973617" cy="338554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Sonuç pozitif midir?</a:t>
              </a:r>
              <a:endParaRPr lang="tr-TR" sz="16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876800" y="2557046"/>
              <a:ext cx="228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3" name="Straight Arrow Connector 22"/>
            <p:cNvCxnSpPr>
              <a:stCxn id="21" idx="1"/>
              <a:endCxn id="22" idx="5"/>
            </p:cNvCxnSpPr>
            <p:nvPr/>
          </p:nvCxnSpPr>
          <p:spPr>
            <a:xfrm rot="10800000">
              <a:off x="5071922" y="2947291"/>
              <a:ext cx="1709878" cy="23623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57200" y="4114800"/>
            <a:ext cx="7848601" cy="2286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  <a:cs typeface="Times New Roman" pitchFamily="18" charset="0"/>
              </a:rPr>
              <a:t>Taşma</a:t>
            </a:r>
            <a:r>
              <a:rPr lang="tr-TR" sz="2400" dirty="0" smtClean="0">
                <a:cs typeface="Times New Roman" pitchFamily="18" charset="0"/>
              </a:rPr>
              <a:t> oluşmuştur. 4-bit ile gösterilebilen en büyük pozitif sayı +7 </a:t>
            </a:r>
            <a:r>
              <a:rPr lang="tr-TR" sz="2400" dirty="0" err="1" smtClean="0">
                <a:cs typeface="Times New Roman" pitchFamily="18" charset="0"/>
              </a:rPr>
              <a:t>dir</a:t>
            </a:r>
            <a:r>
              <a:rPr lang="tr-TR" sz="2400" dirty="0" smtClean="0">
                <a:cs typeface="Times New Roman" pitchFamily="18" charset="0"/>
              </a:rPr>
              <a:t>. Daha büyük sayılar 4-bit ile gösterilemez.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cs typeface="Times New Roman" pitchFamily="18" charset="0"/>
              </a:rPr>
              <a:t>4-bit ile gösterilebilen mutlak değeri en büyük negatif sayı -8 </a:t>
            </a:r>
            <a:r>
              <a:rPr lang="tr-TR" sz="2400" dirty="0" err="1" smtClean="0">
                <a:cs typeface="Times New Roman" pitchFamily="18" charset="0"/>
              </a:rPr>
              <a:t>dir</a:t>
            </a:r>
            <a:r>
              <a:rPr lang="tr-TR" sz="2400" dirty="0" smtClean="0">
                <a:cs typeface="Times New Roman" pitchFamily="18" charset="0"/>
              </a:rPr>
              <a:t>. Mutlak değeri daha büyük olan negatif sayılar 4-bit ile gösterilemez.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14BD8-B3CF-4D45-89A6-52035C72D085}" type="slidenum">
              <a:rPr lang="tr-TR"/>
              <a:pPr/>
              <a:t>3</a:t>
            </a:fld>
            <a:endParaRPr lang="tr-TR"/>
          </a:p>
        </p:txBody>
      </p:sp>
      <p:sp>
        <p:nvSpPr>
          <p:cNvPr id="7424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tr-TR" dirty="0" smtClean="0"/>
              <a:t>Lojik Kapı Sembolleri</a:t>
            </a:r>
            <a:endParaRPr lang="en-US" dirty="0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069975" y="1881188"/>
            <a:ext cx="3206752" cy="2389187"/>
            <a:chOff x="674" y="849"/>
            <a:chExt cx="2020" cy="1505"/>
          </a:xfrm>
        </p:grpSpPr>
        <p:grpSp>
          <p:nvGrpSpPr>
            <p:cNvPr id="742405" name="Group 10"/>
            <p:cNvGrpSpPr>
              <a:grpSpLocks/>
            </p:cNvGrpSpPr>
            <p:nvPr/>
          </p:nvGrpSpPr>
          <p:grpSpPr bwMode="auto">
            <a:xfrm>
              <a:off x="674" y="1384"/>
              <a:ext cx="768" cy="384"/>
              <a:chOff x="480" y="1056"/>
              <a:chExt cx="874" cy="336"/>
            </a:xfrm>
          </p:grpSpPr>
          <p:sp>
            <p:nvSpPr>
              <p:cNvPr id="742406" name="AutoShape 11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384" cy="336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2407" name="Line 1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08" name="Line 13"/>
              <p:cNvSpPr>
                <a:spLocks noChangeShapeType="1"/>
              </p:cNvSpPr>
              <p:nvPr/>
            </p:nvSpPr>
            <p:spPr bwMode="auto">
              <a:xfrm>
                <a:off x="480" y="12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09" name="Line 14"/>
              <p:cNvSpPr>
                <a:spLocks noChangeShapeType="1"/>
              </p:cNvSpPr>
              <p:nvPr/>
            </p:nvSpPr>
            <p:spPr bwMode="auto">
              <a:xfrm>
                <a:off x="1114" y="12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42410" name="Group 21"/>
            <p:cNvGrpSpPr>
              <a:grpSpLocks/>
            </p:cNvGrpSpPr>
            <p:nvPr/>
          </p:nvGrpSpPr>
          <p:grpSpPr bwMode="auto">
            <a:xfrm>
              <a:off x="742" y="1992"/>
              <a:ext cx="681" cy="362"/>
              <a:chOff x="2950" y="1872"/>
              <a:chExt cx="513" cy="266"/>
            </a:xfrm>
          </p:grpSpPr>
          <p:sp>
            <p:nvSpPr>
              <p:cNvPr id="742411" name="Line 15"/>
              <p:cNvSpPr>
                <a:spLocks noChangeShapeType="1"/>
              </p:cNvSpPr>
              <p:nvPr/>
            </p:nvSpPr>
            <p:spPr bwMode="auto">
              <a:xfrm>
                <a:off x="2950" y="1915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12" name="Line 16"/>
              <p:cNvSpPr>
                <a:spLocks noChangeShapeType="1"/>
              </p:cNvSpPr>
              <p:nvPr/>
            </p:nvSpPr>
            <p:spPr bwMode="auto">
              <a:xfrm>
                <a:off x="3311" y="2003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13" name="Freeform 17"/>
              <p:cNvSpPr>
                <a:spLocks/>
              </p:cNvSpPr>
              <p:nvPr/>
            </p:nvSpPr>
            <p:spPr bwMode="auto">
              <a:xfrm>
                <a:off x="3057" y="1872"/>
                <a:ext cx="250" cy="266"/>
              </a:xfrm>
              <a:custGeom>
                <a:avLst/>
                <a:gdLst>
                  <a:gd name="T0" fmla="*/ 2383319 w 40"/>
                  <a:gd name="T1" fmla="*/ 7287239 h 30"/>
                  <a:gd name="T2" fmla="*/ 715587 w 40"/>
                  <a:gd name="T3" fmla="*/ 14580064 h 30"/>
                  <a:gd name="T4" fmla="*/ 715587 w 40"/>
                  <a:gd name="T5" fmla="*/ 14580064 h 30"/>
                  <a:gd name="T6" fmla="*/ 0 w 40"/>
                  <a:gd name="T7" fmla="*/ 14580064 h 30"/>
                  <a:gd name="T8" fmla="*/ 0 w 40"/>
                  <a:gd name="T9" fmla="*/ 0 h 30"/>
                  <a:gd name="T10" fmla="*/ 0 w 40"/>
                  <a:gd name="T11" fmla="*/ 0 h 30"/>
                  <a:gd name="T12" fmla="*/ 715587 w 40"/>
                  <a:gd name="T13" fmla="*/ 0 h 30"/>
                  <a:gd name="T14" fmla="*/ 2383319 w 40"/>
                  <a:gd name="T15" fmla="*/ 7287239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2414" name="Line 18"/>
              <p:cNvSpPr>
                <a:spLocks noChangeShapeType="1"/>
              </p:cNvSpPr>
              <p:nvPr/>
            </p:nvSpPr>
            <p:spPr bwMode="auto">
              <a:xfrm>
                <a:off x="2950" y="2071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42415" name="Group 74"/>
            <p:cNvGrpSpPr>
              <a:grpSpLocks/>
            </p:cNvGrpSpPr>
            <p:nvPr/>
          </p:nvGrpSpPr>
          <p:grpSpPr bwMode="auto">
            <a:xfrm>
              <a:off x="713" y="849"/>
              <a:ext cx="1981" cy="329"/>
              <a:chOff x="713" y="849"/>
              <a:chExt cx="1981" cy="329"/>
            </a:xfrm>
          </p:grpSpPr>
          <p:grpSp>
            <p:nvGrpSpPr>
              <p:cNvPr id="742416" name="Group 5"/>
              <p:cNvGrpSpPr>
                <a:grpSpLocks/>
              </p:cNvGrpSpPr>
              <p:nvPr/>
            </p:nvGrpSpPr>
            <p:grpSpPr bwMode="auto">
              <a:xfrm>
                <a:off x="713" y="849"/>
                <a:ext cx="609" cy="329"/>
                <a:chOff x="960" y="1824"/>
                <a:chExt cx="1015" cy="457"/>
              </a:xfrm>
            </p:grpSpPr>
            <p:sp>
              <p:nvSpPr>
                <p:cNvPr id="742417" name="AutoShape 6"/>
                <p:cNvSpPr>
                  <a:spLocks noChangeArrowheads="1"/>
                </p:cNvSpPr>
                <p:nvPr/>
              </p:nvSpPr>
              <p:spPr bwMode="auto">
                <a:xfrm rot="5400000">
                  <a:off x="1186" y="1870"/>
                  <a:ext cx="457" cy="366"/>
                </a:xfrm>
                <a:prstGeom prst="flowChartExtra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0" hangingPunct="0"/>
                  <a:endParaRPr lang="tr-TR" sz="2400">
                    <a:latin typeface="Comic Sans MS" pitchFamily="66" charset="0"/>
                  </a:endParaRPr>
                </a:p>
              </p:txBody>
            </p:sp>
            <p:sp>
              <p:nvSpPr>
                <p:cNvPr id="742418" name="Oval 7"/>
                <p:cNvSpPr>
                  <a:spLocks noChangeArrowheads="1"/>
                </p:cNvSpPr>
                <p:nvPr/>
              </p:nvSpPr>
              <p:spPr bwMode="auto">
                <a:xfrm>
                  <a:off x="1584" y="1980"/>
                  <a:ext cx="128" cy="1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tr-TR" sz="2400">
                    <a:latin typeface="Comic Sans MS" pitchFamily="66" charset="0"/>
                  </a:endParaRPr>
                </a:p>
              </p:txBody>
            </p:sp>
            <p:sp>
              <p:nvSpPr>
                <p:cNvPr id="742419" name="Line 8"/>
                <p:cNvSpPr>
                  <a:spLocks noChangeShapeType="1"/>
                </p:cNvSpPr>
                <p:nvPr/>
              </p:nvSpPr>
              <p:spPr bwMode="auto">
                <a:xfrm>
                  <a:off x="960" y="2059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742420" name="Line 9"/>
                <p:cNvSpPr>
                  <a:spLocks noChangeShapeType="1"/>
                </p:cNvSpPr>
                <p:nvPr/>
              </p:nvSpPr>
              <p:spPr bwMode="auto">
                <a:xfrm>
                  <a:off x="1702" y="2047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742421" name="Text Box 36"/>
              <p:cNvSpPr txBox="1">
                <a:spLocks noChangeArrowheads="1"/>
              </p:cNvSpPr>
              <p:nvPr/>
            </p:nvSpPr>
            <p:spPr bwMode="auto">
              <a:xfrm>
                <a:off x="1610" y="853"/>
                <a:ext cx="108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400" dirty="0" smtClean="0">
                    <a:latin typeface="Comic Sans MS" pitchFamily="66" charset="0"/>
                  </a:rPr>
                  <a:t>TÜMLEME</a:t>
                </a:r>
                <a:endParaRPr lang="en-US" sz="2400" dirty="0">
                  <a:latin typeface="Comic Sans MS" pitchFamily="66" charset="0"/>
                </a:endParaRPr>
              </a:p>
            </p:txBody>
          </p:sp>
        </p:grpSp>
        <p:sp>
          <p:nvSpPr>
            <p:cNvPr id="742422" name="Text Box 37"/>
            <p:cNvSpPr txBox="1">
              <a:spLocks noChangeArrowheads="1"/>
            </p:cNvSpPr>
            <p:nvPr/>
          </p:nvSpPr>
          <p:spPr bwMode="auto">
            <a:xfrm>
              <a:off x="1610" y="1427"/>
              <a:ext cx="3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Comic Sans MS" pitchFamily="66" charset="0"/>
                </a:rPr>
                <a:t>VE</a:t>
              </a:r>
              <a:endParaRPr lang="en-US" sz="2400" dirty="0">
                <a:latin typeface="Comic Sans MS" pitchFamily="66" charset="0"/>
              </a:endParaRPr>
            </a:p>
          </p:txBody>
        </p:sp>
        <p:sp>
          <p:nvSpPr>
            <p:cNvPr id="742423" name="Text Box 38"/>
            <p:cNvSpPr txBox="1">
              <a:spLocks noChangeArrowheads="1"/>
            </p:cNvSpPr>
            <p:nvPr/>
          </p:nvSpPr>
          <p:spPr bwMode="auto">
            <a:xfrm>
              <a:off x="1605" y="2026"/>
              <a:ext cx="6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Comic Sans MS" pitchFamily="66" charset="0"/>
                </a:rPr>
                <a:t>VEYA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1069975" y="4635500"/>
            <a:ext cx="2490789" cy="609600"/>
            <a:chOff x="674" y="2584"/>
            <a:chExt cx="1569" cy="384"/>
          </a:xfrm>
        </p:grpSpPr>
        <p:grpSp>
          <p:nvGrpSpPr>
            <p:cNvPr id="742425" name="Group 34"/>
            <p:cNvGrpSpPr>
              <a:grpSpLocks/>
            </p:cNvGrpSpPr>
            <p:nvPr/>
          </p:nvGrpSpPr>
          <p:grpSpPr bwMode="auto">
            <a:xfrm>
              <a:off x="674" y="2584"/>
              <a:ext cx="768" cy="384"/>
              <a:chOff x="674" y="2584"/>
              <a:chExt cx="768" cy="384"/>
            </a:xfrm>
          </p:grpSpPr>
          <p:sp>
            <p:nvSpPr>
              <p:cNvPr id="742426" name="AutoShape 23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2427" name="Line 24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28" name="Line 25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29" name="Line 26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30" name="Oval 27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2431" name="Text Box 39"/>
            <p:cNvSpPr txBox="1">
              <a:spLocks noChangeArrowheads="1"/>
            </p:cNvSpPr>
            <p:nvPr/>
          </p:nvSpPr>
          <p:spPr bwMode="auto">
            <a:xfrm>
              <a:off x="1605" y="2627"/>
              <a:ext cx="6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Comic Sans MS" pitchFamily="66" charset="0"/>
                </a:rPr>
                <a:t>TÜVE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177925" y="5578475"/>
            <a:ext cx="2803527" cy="574675"/>
            <a:chOff x="742" y="3178"/>
            <a:chExt cx="1766" cy="362"/>
          </a:xfrm>
        </p:grpSpPr>
        <p:grpSp>
          <p:nvGrpSpPr>
            <p:cNvPr id="742433" name="Group 35"/>
            <p:cNvGrpSpPr>
              <a:grpSpLocks/>
            </p:cNvGrpSpPr>
            <p:nvPr/>
          </p:nvGrpSpPr>
          <p:grpSpPr bwMode="auto">
            <a:xfrm>
              <a:off x="742" y="3178"/>
              <a:ext cx="681" cy="362"/>
              <a:chOff x="742" y="3178"/>
              <a:chExt cx="681" cy="362"/>
            </a:xfrm>
          </p:grpSpPr>
          <p:sp>
            <p:nvSpPr>
              <p:cNvPr id="742434" name="Line 29"/>
              <p:cNvSpPr>
                <a:spLocks noChangeShapeType="1"/>
              </p:cNvSpPr>
              <p:nvPr/>
            </p:nvSpPr>
            <p:spPr bwMode="auto">
              <a:xfrm>
                <a:off x="742" y="3237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35" name="Line 30"/>
              <p:cNvSpPr>
                <a:spLocks noChangeShapeType="1"/>
              </p:cNvSpPr>
              <p:nvPr/>
            </p:nvSpPr>
            <p:spPr bwMode="auto">
              <a:xfrm>
                <a:off x="1320" y="3360"/>
                <a:ext cx="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36" name="Freeform 31"/>
              <p:cNvSpPr>
                <a:spLocks/>
              </p:cNvSpPr>
              <p:nvPr/>
            </p:nvSpPr>
            <p:spPr bwMode="auto">
              <a:xfrm>
                <a:off x="884" y="3178"/>
                <a:ext cx="332" cy="362"/>
              </a:xfrm>
              <a:custGeom>
                <a:avLst/>
                <a:gdLst>
                  <a:gd name="T0" fmla="*/ 13079596 w 40"/>
                  <a:gd name="T1" fmla="*/ 46302938 h 30"/>
                  <a:gd name="T2" fmla="*/ 3939063 w 40"/>
                  <a:gd name="T3" fmla="*/ 92604138 h 30"/>
                  <a:gd name="T4" fmla="*/ 3939063 w 40"/>
                  <a:gd name="T5" fmla="*/ 92604138 h 30"/>
                  <a:gd name="T6" fmla="*/ 0 w 40"/>
                  <a:gd name="T7" fmla="*/ 92604138 h 30"/>
                  <a:gd name="T8" fmla="*/ 0 w 40"/>
                  <a:gd name="T9" fmla="*/ 0 h 30"/>
                  <a:gd name="T10" fmla="*/ 0 w 40"/>
                  <a:gd name="T11" fmla="*/ 0 h 30"/>
                  <a:gd name="T12" fmla="*/ 3939063 w 40"/>
                  <a:gd name="T13" fmla="*/ 0 h 30"/>
                  <a:gd name="T14" fmla="*/ 13079596 w 40"/>
                  <a:gd name="T15" fmla="*/ 46302938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2437" name="Line 32"/>
              <p:cNvSpPr>
                <a:spLocks noChangeShapeType="1"/>
              </p:cNvSpPr>
              <p:nvPr/>
            </p:nvSpPr>
            <p:spPr bwMode="auto">
              <a:xfrm>
                <a:off x="742" y="3449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2438" name="Oval 33"/>
              <p:cNvSpPr>
                <a:spLocks noChangeArrowheads="1"/>
              </p:cNvSpPr>
              <p:nvPr/>
            </p:nvSpPr>
            <p:spPr bwMode="auto">
              <a:xfrm>
                <a:off x="1220" y="3308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2439" name="Text Box 40"/>
            <p:cNvSpPr txBox="1">
              <a:spLocks noChangeArrowheads="1"/>
            </p:cNvSpPr>
            <p:nvPr/>
          </p:nvSpPr>
          <p:spPr bwMode="auto">
            <a:xfrm>
              <a:off x="1605" y="3237"/>
              <a:ext cx="9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Comic Sans MS" pitchFamily="66" charset="0"/>
                </a:rPr>
                <a:t>TÜVEYA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5246688" y="1822450"/>
            <a:ext cx="3100387" cy="522288"/>
            <a:chOff x="3305" y="812"/>
            <a:chExt cx="1953" cy="329"/>
          </a:xfrm>
        </p:grpSpPr>
        <p:sp>
          <p:nvSpPr>
            <p:cNvPr id="742441" name="AutoShape 42"/>
            <p:cNvSpPr>
              <a:spLocks noChangeArrowheads="1"/>
            </p:cNvSpPr>
            <p:nvPr/>
          </p:nvSpPr>
          <p:spPr bwMode="auto">
            <a:xfrm rot="5400000">
              <a:off x="3413" y="867"/>
              <a:ext cx="329" cy="220"/>
            </a:xfrm>
            <a:prstGeom prst="flowChartExtra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742442" name="Line 44"/>
            <p:cNvSpPr>
              <a:spLocks noChangeShapeType="1"/>
            </p:cNvSpPr>
            <p:nvPr/>
          </p:nvSpPr>
          <p:spPr bwMode="auto">
            <a:xfrm>
              <a:off x="3305" y="981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2443" name="Line 45"/>
            <p:cNvSpPr>
              <a:spLocks noChangeShapeType="1"/>
            </p:cNvSpPr>
            <p:nvPr/>
          </p:nvSpPr>
          <p:spPr bwMode="auto">
            <a:xfrm>
              <a:off x="3688" y="97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2444" name="Text Box 46"/>
            <p:cNvSpPr txBox="1">
              <a:spLocks noChangeArrowheads="1"/>
            </p:cNvSpPr>
            <p:nvPr/>
          </p:nvSpPr>
          <p:spPr bwMode="auto">
            <a:xfrm>
              <a:off x="4106" y="829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Comic Sans MS" pitchFamily="66" charset="0"/>
                </a:rPr>
                <a:t>TRANSFER</a:t>
              </a:r>
            </a:p>
          </p:txBody>
        </p:sp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5246691" y="2727327"/>
            <a:ext cx="2117726" cy="533401"/>
            <a:chOff x="3305" y="1382"/>
            <a:chExt cx="1334" cy="336"/>
          </a:xfrm>
        </p:grpSpPr>
        <p:grpSp>
          <p:nvGrpSpPr>
            <p:cNvPr id="742446" name="Group 64"/>
            <p:cNvGrpSpPr>
              <a:grpSpLocks/>
            </p:cNvGrpSpPr>
            <p:nvPr/>
          </p:nvGrpSpPr>
          <p:grpSpPr bwMode="auto">
            <a:xfrm>
              <a:off x="3305" y="1382"/>
              <a:ext cx="706" cy="333"/>
              <a:chOff x="3280" y="1859"/>
              <a:chExt cx="706" cy="333"/>
            </a:xfrm>
          </p:grpSpPr>
          <p:sp>
            <p:nvSpPr>
              <p:cNvPr id="742447" name="Freeform 60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2121 w 493"/>
                  <a:gd name="T3" fmla="*/ 0 h 130"/>
                  <a:gd name="T4" fmla="*/ 0 w 493"/>
                  <a:gd name="T5" fmla="*/ 857 h 130"/>
                  <a:gd name="T6" fmla="*/ 2121 w 493"/>
                  <a:gd name="T7" fmla="*/ 857 h 130"/>
                  <a:gd name="T8" fmla="*/ 4253 w 493"/>
                  <a:gd name="T9" fmla="*/ 430 h 130"/>
                  <a:gd name="T10" fmla="*/ 2121 w 493"/>
                  <a:gd name="T11" fmla="*/ 430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2448" name="Freeform 61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17646371 w 40"/>
                  <a:gd name="T1" fmla="*/ 28144498 h 30"/>
                  <a:gd name="T2" fmla="*/ 5308238 w 40"/>
                  <a:gd name="T3" fmla="*/ 56108466 h 30"/>
                  <a:gd name="T4" fmla="*/ 5308238 w 40"/>
                  <a:gd name="T5" fmla="*/ 56108466 h 30"/>
                  <a:gd name="T6" fmla="*/ 0 w 40"/>
                  <a:gd name="T7" fmla="*/ 56108466 h 30"/>
                  <a:gd name="T8" fmla="*/ 0 w 40"/>
                  <a:gd name="T9" fmla="*/ 0 h 30"/>
                  <a:gd name="T10" fmla="*/ 0 w 40"/>
                  <a:gd name="T11" fmla="*/ 0 h 30"/>
                  <a:gd name="T12" fmla="*/ 5308238 w 40"/>
                  <a:gd name="T13" fmla="*/ 0 h 30"/>
                  <a:gd name="T14" fmla="*/ 17646371 w 40"/>
                  <a:gd name="T15" fmla="*/ 28144498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2449" name="Freeform 62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19439583 w 44"/>
                  <a:gd name="T1" fmla="*/ 28144498 h 30"/>
                  <a:gd name="T2" fmla="*/ 7089163 w 44"/>
                  <a:gd name="T3" fmla="*/ 56108466 h 30"/>
                  <a:gd name="T4" fmla="*/ 7089163 w 44"/>
                  <a:gd name="T5" fmla="*/ 56108466 h 30"/>
                  <a:gd name="T6" fmla="*/ 1769472 w 44"/>
                  <a:gd name="T7" fmla="*/ 56108466 h 30"/>
                  <a:gd name="T8" fmla="*/ 1769472 w 44"/>
                  <a:gd name="T9" fmla="*/ 0 h 30"/>
                  <a:gd name="T10" fmla="*/ 1769472 w 44"/>
                  <a:gd name="T11" fmla="*/ 0 h 30"/>
                  <a:gd name="T12" fmla="*/ 7089163 w 44"/>
                  <a:gd name="T13" fmla="*/ 0 h 30"/>
                  <a:gd name="T14" fmla="*/ 19439583 w 44"/>
                  <a:gd name="T15" fmla="*/ 28144498 h 30"/>
                  <a:gd name="T16" fmla="*/ 0 w 44"/>
                  <a:gd name="T17" fmla="*/ 56108466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2450" name="Text Box 65"/>
            <p:cNvSpPr txBox="1">
              <a:spLocks noChangeArrowheads="1"/>
            </p:cNvSpPr>
            <p:nvPr/>
          </p:nvSpPr>
          <p:spPr bwMode="auto">
            <a:xfrm>
              <a:off x="4106" y="1427"/>
              <a:ext cx="5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Comic Sans MS" pitchFamily="66" charset="0"/>
                </a:rPr>
                <a:t>XOR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5246688" y="3695700"/>
            <a:ext cx="2354262" cy="528638"/>
            <a:chOff x="3305" y="1992"/>
            <a:chExt cx="1483" cy="333"/>
          </a:xfrm>
        </p:grpSpPr>
        <p:grpSp>
          <p:nvGrpSpPr>
            <p:cNvPr id="742452" name="Group 72"/>
            <p:cNvGrpSpPr>
              <a:grpSpLocks/>
            </p:cNvGrpSpPr>
            <p:nvPr/>
          </p:nvGrpSpPr>
          <p:grpSpPr bwMode="auto">
            <a:xfrm>
              <a:off x="3305" y="1992"/>
              <a:ext cx="706" cy="333"/>
              <a:chOff x="3305" y="1992"/>
              <a:chExt cx="706" cy="333"/>
            </a:xfrm>
          </p:grpSpPr>
          <p:grpSp>
            <p:nvGrpSpPr>
              <p:cNvPr id="742453" name="Group 67"/>
              <p:cNvGrpSpPr>
                <a:grpSpLocks/>
              </p:cNvGrpSpPr>
              <p:nvPr/>
            </p:nvGrpSpPr>
            <p:grpSpPr bwMode="auto">
              <a:xfrm>
                <a:off x="3305" y="1992"/>
                <a:ext cx="706" cy="333"/>
                <a:chOff x="3280" y="1859"/>
                <a:chExt cx="706" cy="333"/>
              </a:xfrm>
            </p:grpSpPr>
            <p:sp>
              <p:nvSpPr>
                <p:cNvPr id="742454" name="Freeform 68"/>
                <p:cNvSpPr>
                  <a:spLocks noEditPoints="1"/>
                </p:cNvSpPr>
                <p:nvPr/>
              </p:nvSpPr>
              <p:spPr bwMode="auto">
                <a:xfrm>
                  <a:off x="3280" y="1936"/>
                  <a:ext cx="706" cy="178"/>
                </a:xfrm>
                <a:custGeom>
                  <a:avLst/>
                  <a:gdLst>
                    <a:gd name="T0" fmla="*/ 0 w 493"/>
                    <a:gd name="T1" fmla="*/ 0 h 130"/>
                    <a:gd name="T2" fmla="*/ 2121 w 493"/>
                    <a:gd name="T3" fmla="*/ 0 h 130"/>
                    <a:gd name="T4" fmla="*/ 0 w 493"/>
                    <a:gd name="T5" fmla="*/ 857 h 130"/>
                    <a:gd name="T6" fmla="*/ 2121 w 493"/>
                    <a:gd name="T7" fmla="*/ 857 h 130"/>
                    <a:gd name="T8" fmla="*/ 4253 w 493"/>
                    <a:gd name="T9" fmla="*/ 430 h 130"/>
                    <a:gd name="T10" fmla="*/ 2121 w 493"/>
                    <a:gd name="T11" fmla="*/ 430 h 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3"/>
                    <a:gd name="T19" fmla="*/ 0 h 130"/>
                    <a:gd name="T20" fmla="*/ 493 w 493"/>
                    <a:gd name="T21" fmla="*/ 130 h 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3" h="130">
                      <a:moveTo>
                        <a:pt x="0" y="0"/>
                      </a:moveTo>
                      <a:lnTo>
                        <a:pt x="246" y="0"/>
                      </a:lnTo>
                      <a:moveTo>
                        <a:pt x="0" y="130"/>
                      </a:moveTo>
                      <a:lnTo>
                        <a:pt x="246" y="130"/>
                      </a:lnTo>
                      <a:moveTo>
                        <a:pt x="493" y="65"/>
                      </a:moveTo>
                      <a:lnTo>
                        <a:pt x="246" y="65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tr-TR" sz="2400">
                    <a:latin typeface="Comic Sans MS" pitchFamily="66" charset="0"/>
                  </a:endParaRPr>
                </a:p>
              </p:txBody>
            </p:sp>
            <p:sp>
              <p:nvSpPr>
                <p:cNvPr id="742455" name="Freeform 69"/>
                <p:cNvSpPr>
                  <a:spLocks/>
                </p:cNvSpPr>
                <p:nvPr/>
              </p:nvSpPr>
              <p:spPr bwMode="auto">
                <a:xfrm>
                  <a:off x="3471" y="1859"/>
                  <a:ext cx="349" cy="333"/>
                </a:xfrm>
                <a:custGeom>
                  <a:avLst/>
                  <a:gdLst>
                    <a:gd name="T0" fmla="*/ 17646371 w 40"/>
                    <a:gd name="T1" fmla="*/ 28144498 h 30"/>
                    <a:gd name="T2" fmla="*/ 5308238 w 40"/>
                    <a:gd name="T3" fmla="*/ 56108466 h 30"/>
                    <a:gd name="T4" fmla="*/ 5308238 w 40"/>
                    <a:gd name="T5" fmla="*/ 56108466 h 30"/>
                    <a:gd name="T6" fmla="*/ 0 w 40"/>
                    <a:gd name="T7" fmla="*/ 56108466 h 30"/>
                    <a:gd name="T8" fmla="*/ 0 w 40"/>
                    <a:gd name="T9" fmla="*/ 0 h 30"/>
                    <a:gd name="T10" fmla="*/ 0 w 40"/>
                    <a:gd name="T11" fmla="*/ 0 h 30"/>
                    <a:gd name="T12" fmla="*/ 5308238 w 40"/>
                    <a:gd name="T13" fmla="*/ 0 h 30"/>
                    <a:gd name="T14" fmla="*/ 17646371 w 40"/>
                    <a:gd name="T15" fmla="*/ 28144498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30"/>
                    <a:gd name="T26" fmla="*/ 40 w 4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30">
                      <a:moveTo>
                        <a:pt x="40" y="15"/>
                      </a:moveTo>
                      <a:cubicBezTo>
                        <a:pt x="35" y="23"/>
                        <a:pt x="25" y="28"/>
                        <a:pt x="12" y="30"/>
                      </a:cubicBezTo>
                      <a:lnTo>
                        <a:pt x="0" y="30"/>
                      </a:lnTo>
                      <a:cubicBezTo>
                        <a:pt x="8" y="21"/>
                        <a:pt x="8" y="10"/>
                        <a:pt x="0" y="0"/>
                      </a:cubicBezTo>
                      <a:lnTo>
                        <a:pt x="12" y="0"/>
                      </a:lnTo>
                      <a:cubicBezTo>
                        <a:pt x="25" y="2"/>
                        <a:pt x="35" y="8"/>
                        <a:pt x="40" y="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tr-TR" sz="2400">
                    <a:latin typeface="Comic Sans MS" pitchFamily="66" charset="0"/>
                  </a:endParaRPr>
                </a:p>
              </p:txBody>
            </p:sp>
            <p:sp>
              <p:nvSpPr>
                <p:cNvPr id="742456" name="Freeform 70"/>
                <p:cNvSpPr>
                  <a:spLocks noEditPoints="1"/>
                </p:cNvSpPr>
                <p:nvPr/>
              </p:nvSpPr>
              <p:spPr bwMode="auto">
                <a:xfrm>
                  <a:off x="3436" y="1859"/>
                  <a:ext cx="384" cy="333"/>
                </a:xfrm>
                <a:custGeom>
                  <a:avLst/>
                  <a:gdLst>
                    <a:gd name="T0" fmla="*/ 19439583 w 44"/>
                    <a:gd name="T1" fmla="*/ 28144498 h 30"/>
                    <a:gd name="T2" fmla="*/ 7089163 w 44"/>
                    <a:gd name="T3" fmla="*/ 56108466 h 30"/>
                    <a:gd name="T4" fmla="*/ 7089163 w 44"/>
                    <a:gd name="T5" fmla="*/ 56108466 h 30"/>
                    <a:gd name="T6" fmla="*/ 1769472 w 44"/>
                    <a:gd name="T7" fmla="*/ 56108466 h 30"/>
                    <a:gd name="T8" fmla="*/ 1769472 w 44"/>
                    <a:gd name="T9" fmla="*/ 0 h 30"/>
                    <a:gd name="T10" fmla="*/ 1769472 w 44"/>
                    <a:gd name="T11" fmla="*/ 0 h 30"/>
                    <a:gd name="T12" fmla="*/ 7089163 w 44"/>
                    <a:gd name="T13" fmla="*/ 0 h 30"/>
                    <a:gd name="T14" fmla="*/ 19439583 w 44"/>
                    <a:gd name="T15" fmla="*/ 28144498 h 30"/>
                    <a:gd name="T16" fmla="*/ 0 w 44"/>
                    <a:gd name="T17" fmla="*/ 56108466 h 30"/>
                    <a:gd name="T18" fmla="*/ 0 w 44"/>
                    <a:gd name="T19" fmla="*/ 0 h 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30"/>
                    <a:gd name="T32" fmla="*/ 44 w 44"/>
                    <a:gd name="T33" fmla="*/ 30 h 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30">
                      <a:moveTo>
                        <a:pt x="44" y="15"/>
                      </a:moveTo>
                      <a:cubicBezTo>
                        <a:pt x="39" y="23"/>
                        <a:pt x="29" y="28"/>
                        <a:pt x="16" y="30"/>
                      </a:cubicBezTo>
                      <a:lnTo>
                        <a:pt x="4" y="30"/>
                      </a:lnTo>
                      <a:cubicBezTo>
                        <a:pt x="12" y="21"/>
                        <a:pt x="12" y="10"/>
                        <a:pt x="4" y="0"/>
                      </a:cubicBezTo>
                      <a:lnTo>
                        <a:pt x="16" y="0"/>
                      </a:lnTo>
                      <a:cubicBezTo>
                        <a:pt x="29" y="2"/>
                        <a:pt x="39" y="8"/>
                        <a:pt x="44" y="15"/>
                      </a:cubicBezTo>
                      <a:moveTo>
                        <a:pt x="0" y="30"/>
                      </a:moveTo>
                      <a:cubicBezTo>
                        <a:pt x="8" y="21"/>
                        <a:pt x="8" y="1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tr-TR" sz="24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742457" name="Oval 71"/>
              <p:cNvSpPr>
                <a:spLocks noChangeArrowheads="1"/>
              </p:cNvSpPr>
              <p:nvPr/>
            </p:nvSpPr>
            <p:spPr bwMode="auto">
              <a:xfrm>
                <a:off x="3845" y="2119"/>
                <a:ext cx="69" cy="7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2458" name="Text Box 73"/>
            <p:cNvSpPr txBox="1">
              <a:spLocks noChangeArrowheads="1"/>
            </p:cNvSpPr>
            <p:nvPr/>
          </p:nvSpPr>
          <p:spPr bwMode="auto">
            <a:xfrm>
              <a:off x="4106" y="2026"/>
              <a:ext cx="6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XNOR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64204D-5C2C-4390-B59E-DB9D96219EA7}" type="slidenum">
              <a:rPr lang="tr-TR"/>
              <a:pPr/>
              <a:t>30</a:t>
            </a:fld>
            <a:endParaRPr lang="tr-TR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tr-TR" dirty="0" smtClean="0"/>
              <a:t>İkili Çarpma</a:t>
            </a:r>
            <a:endParaRPr lang="en-US" dirty="0"/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/>
        </p:nvGraphicFramePr>
        <p:xfrm>
          <a:off x="679450" y="1450975"/>
          <a:ext cx="7974013" cy="566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6" name="Document" r:id="rId4" imgW="8064500" imgH="5727700" progId="Word.Document.8">
                  <p:embed/>
                </p:oleObj>
              </mc:Choice>
              <mc:Fallback>
                <p:oleObj name="Document" r:id="rId4" imgW="8064500" imgH="57277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450975"/>
                        <a:ext cx="7974013" cy="566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AB72C1-CBA4-4C41-822F-F80EF40BCF18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Kombinezonsal Devrelerin Tasarımı</a:t>
            </a:r>
            <a:endParaRPr lang="en-US" dirty="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>
              <a:lnSpc>
                <a:spcPct val="90000"/>
              </a:lnSpc>
            </a:pPr>
            <a:r>
              <a:rPr lang="tr-TR" dirty="0" smtClean="0"/>
              <a:t>Problemin sözle tanımı</a:t>
            </a:r>
            <a:endParaRPr lang="en-US" dirty="0" smtClean="0"/>
          </a:p>
          <a:p>
            <a:pPr marL="971550" lvl="1" indent="-457200">
              <a:lnSpc>
                <a:spcPct val="90000"/>
              </a:lnSpc>
            </a:pPr>
            <a:r>
              <a:rPr lang="tr-TR" dirty="0" smtClean="0"/>
              <a:t>Sözle tanımlar genellikle tam değildir ve hatalıdır.</a:t>
            </a:r>
            <a:endParaRPr lang="en-US" dirty="0" smtClean="0"/>
          </a:p>
          <a:p>
            <a:pPr marL="971550" lvl="1" indent="-457200">
              <a:lnSpc>
                <a:spcPct val="90000"/>
              </a:lnSpc>
            </a:pPr>
            <a:r>
              <a:rPr lang="tr-TR" dirty="0" smtClean="0"/>
              <a:t>Yanlış anlama yanlış devre tasarımı ile sonuçlanır.</a:t>
            </a:r>
            <a:endParaRPr lang="en-US" dirty="0" smtClean="0"/>
          </a:p>
          <a:p>
            <a:pPr marL="514350" indent="-457200">
              <a:lnSpc>
                <a:spcPct val="90000"/>
              </a:lnSpc>
            </a:pPr>
            <a:r>
              <a:rPr lang="tr-TR" dirty="0" smtClean="0"/>
              <a:t>Bulmamız gerekenler</a:t>
            </a:r>
            <a:endParaRPr lang="en-US" dirty="0" smtClean="0"/>
          </a:p>
          <a:p>
            <a:pPr marL="971550" lvl="1" indent="-4572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Doğruluk tablosu</a:t>
            </a:r>
          </a:p>
          <a:p>
            <a:pPr marL="971550" lvl="1" indent="-457200">
              <a:lnSpc>
                <a:spcPct val="90000"/>
              </a:lnSpc>
              <a:buFontTx/>
              <a:buAutoNum type="arabicPeriod"/>
            </a:pPr>
            <a:r>
              <a:rPr lang="tr-TR" dirty="0" err="1" smtClean="0"/>
              <a:t>Boole</a:t>
            </a:r>
            <a:r>
              <a:rPr lang="tr-TR" dirty="0" smtClean="0"/>
              <a:t> fonksiyonu</a:t>
            </a:r>
          </a:p>
          <a:p>
            <a:pPr marL="971550" lvl="1" indent="-457200">
              <a:lnSpc>
                <a:spcPct val="90000"/>
              </a:lnSpc>
              <a:buFontTx/>
              <a:buAutoNum type="arabicPeriod"/>
            </a:pPr>
            <a:r>
              <a:rPr lang="tr-TR" dirty="0" err="1" smtClean="0"/>
              <a:t>Boole</a:t>
            </a:r>
            <a:r>
              <a:rPr lang="tr-TR" dirty="0" smtClean="0"/>
              <a:t> fonksiyonunu gerçekleyen </a:t>
            </a:r>
            <a:r>
              <a:rPr lang="tr-TR" smtClean="0"/>
              <a:t>minimal devre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4B2A1-3822-4303-B510-3DD1AA2DCE4D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tr-TR" dirty="0" smtClean="0"/>
              <a:t>Toplama Devresi</a:t>
            </a:r>
            <a:endParaRPr 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3886200"/>
          </a:xfrm>
        </p:spPr>
        <p:txBody>
          <a:bodyPr/>
          <a:lstStyle/>
          <a:p>
            <a:pPr marL="533400" indent="-533400"/>
            <a:r>
              <a:rPr lang="tr-TR" dirty="0" smtClean="0"/>
              <a:t>2-bitlik sayıların toplanması</a:t>
            </a:r>
            <a:endParaRPr lang="en-US" dirty="0" smtClean="0"/>
          </a:p>
          <a:p>
            <a:pPr marL="914400" lvl="1" indent="-457200"/>
            <a:r>
              <a:rPr lang="en-US" dirty="0" smtClean="0"/>
              <a:t>Z = X + Y</a:t>
            </a:r>
          </a:p>
          <a:p>
            <a:pPr marL="914400" lvl="1" indent="-457200"/>
            <a:r>
              <a:rPr lang="en-US" dirty="0" smtClean="0"/>
              <a:t>X = (x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) and Y = (y</a:t>
            </a:r>
            <a:r>
              <a:rPr lang="en-US" baseline="-25000" dirty="0" smtClean="0"/>
              <a:t>1</a:t>
            </a:r>
            <a:r>
              <a:rPr lang="en-US" dirty="0" smtClean="0"/>
              <a:t> y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smtClean="0"/>
              <a:t>Z = (z</a:t>
            </a:r>
            <a:r>
              <a:rPr lang="en-US" baseline="-25000" dirty="0" smtClean="0"/>
              <a:t>2</a:t>
            </a:r>
            <a:r>
              <a:rPr lang="en-US" dirty="0" smtClean="0"/>
              <a:t> z</a:t>
            </a:r>
            <a:r>
              <a:rPr lang="en-US" baseline="-25000" dirty="0" smtClean="0"/>
              <a:t>1</a:t>
            </a:r>
            <a:r>
              <a:rPr lang="en-US" dirty="0" smtClean="0"/>
              <a:t> z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marL="533400" indent="-533400"/>
            <a:r>
              <a:rPr lang="tr-TR" dirty="0" smtClean="0"/>
              <a:t>Bitlerin toplanması</a:t>
            </a:r>
            <a:endParaRPr lang="en-US" dirty="0" smtClean="0"/>
          </a:p>
          <a:p>
            <a:pPr marL="914400" lvl="1" indent="-457200">
              <a:buFontTx/>
              <a:buAutoNum type="arabicPeriod"/>
            </a:pPr>
            <a:r>
              <a:rPr lang="en-US" dirty="0" smtClean="0"/>
              <a:t>z</a:t>
            </a:r>
            <a:r>
              <a:rPr lang="en-US" baseline="-25000" dirty="0" smtClean="0"/>
              <a:t>0 </a:t>
            </a:r>
            <a:r>
              <a:rPr lang="en-US" dirty="0" smtClean="0"/>
              <a:t>= x</a:t>
            </a:r>
            <a:r>
              <a:rPr lang="en-US" baseline="-25000" dirty="0" smtClean="0"/>
              <a:t>0</a:t>
            </a:r>
            <a:r>
              <a:rPr lang="en-US" dirty="0" smtClean="0">
                <a:sym typeface="Symbol" pitchFamily="18" charset="2"/>
              </a:rPr>
              <a:t>  </a:t>
            </a:r>
            <a:r>
              <a:rPr lang="en-US" dirty="0" smtClean="0"/>
              <a:t>y</a:t>
            </a:r>
            <a:r>
              <a:rPr lang="en-US" baseline="-25000" dirty="0" smtClean="0"/>
              <a:t>0</a:t>
            </a:r>
          </a:p>
          <a:p>
            <a:pPr marL="914400" lvl="1" indent="-457200">
              <a:buFontTx/>
              <a:buNone/>
            </a:pPr>
            <a:r>
              <a:rPr lang="en-US" dirty="0" smtClean="0"/>
              <a:t>	</a:t>
            </a:r>
            <a:r>
              <a:rPr lang="tr-TR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= x</a:t>
            </a:r>
            <a:r>
              <a:rPr lang="en-US" baseline="-25000" dirty="0" smtClean="0"/>
              <a:t>0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y</a:t>
            </a:r>
            <a:r>
              <a:rPr lang="en-US" baseline="-25000" dirty="0" smtClean="0"/>
              <a:t>0   </a:t>
            </a:r>
            <a:r>
              <a:rPr lang="en-US" dirty="0" smtClean="0"/>
              <a:t>(</a:t>
            </a:r>
            <a:r>
              <a:rPr lang="tr-TR" dirty="0" smtClean="0"/>
              <a:t>elde</a:t>
            </a:r>
            <a:r>
              <a:rPr lang="en-US" dirty="0" smtClean="0"/>
              <a:t>)</a:t>
            </a:r>
          </a:p>
          <a:p>
            <a:pPr marL="914400" lvl="1" indent="-457200">
              <a:buFontTx/>
              <a:buAutoNum type="arabicPeriod" startAt="2"/>
            </a:pPr>
            <a:r>
              <a:rPr lang="en-US" dirty="0" smtClean="0"/>
              <a:t>z</a:t>
            </a:r>
            <a:r>
              <a:rPr lang="en-US" baseline="-25000" dirty="0" smtClean="0"/>
              <a:t>1 </a:t>
            </a:r>
            <a:r>
              <a:rPr lang="en-US" dirty="0" smtClean="0"/>
              <a:t>= x</a:t>
            </a:r>
            <a:r>
              <a:rPr lang="tr-TR" baseline="-25000" dirty="0" smtClean="0"/>
              <a:t>1</a:t>
            </a:r>
            <a:r>
              <a:rPr lang="en-US" dirty="0" smtClean="0">
                <a:sym typeface="Symbol" pitchFamily="18" charset="2"/>
              </a:rPr>
              <a:t>  </a:t>
            </a:r>
            <a:r>
              <a:rPr lang="en-US" dirty="0" smtClean="0"/>
              <a:t>y</a:t>
            </a:r>
            <a:r>
              <a:rPr lang="tr-TR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tr-TR" dirty="0" smtClean="0">
                <a:sym typeface="Symbol" pitchFamily="18" charset="2"/>
              </a:rPr>
              <a:t>e</a:t>
            </a:r>
            <a:r>
              <a:rPr lang="en-US" baseline="-25000" dirty="0" smtClean="0"/>
              <a:t>1</a:t>
            </a:r>
          </a:p>
          <a:p>
            <a:pPr marL="914400" lvl="1" indent="-457200">
              <a:buFontTx/>
              <a:buNone/>
            </a:pPr>
            <a:r>
              <a:rPr lang="en-US" dirty="0" smtClean="0"/>
              <a:t>	</a:t>
            </a:r>
            <a:r>
              <a:rPr lang="tr-TR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= x</a:t>
            </a:r>
            <a:r>
              <a:rPr lang="tr-TR" baseline="-25000" dirty="0" smtClean="0"/>
              <a:t>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y</a:t>
            </a:r>
            <a:r>
              <a:rPr lang="tr-TR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+ x</a:t>
            </a:r>
            <a:r>
              <a:rPr lang="tr-TR" baseline="-25000" dirty="0" smtClean="0"/>
              <a:t>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e</a:t>
            </a:r>
            <a:r>
              <a:rPr lang="en-US" baseline="-25000" dirty="0" smtClean="0"/>
              <a:t>1 </a:t>
            </a:r>
            <a:r>
              <a:rPr lang="en-US" dirty="0" smtClean="0"/>
              <a:t>+ y</a:t>
            </a:r>
            <a:r>
              <a:rPr lang="tr-TR" baseline="-25000" dirty="0" smtClean="0"/>
              <a:t>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e</a:t>
            </a:r>
            <a:r>
              <a:rPr lang="en-US" baseline="-25000" dirty="0" smtClean="0"/>
              <a:t>1 </a:t>
            </a:r>
          </a:p>
          <a:p>
            <a:pPr marL="914400" lvl="1" indent="-457200">
              <a:buFontTx/>
              <a:buAutoNum type="arabicPeriod" startAt="3"/>
            </a:pPr>
            <a:r>
              <a:rPr lang="en-US" dirty="0" smtClean="0"/>
              <a:t>z</a:t>
            </a:r>
            <a:r>
              <a:rPr lang="en-US" baseline="-25000" dirty="0" smtClean="0"/>
              <a:t>2 </a:t>
            </a:r>
            <a:r>
              <a:rPr lang="en-US" dirty="0" smtClean="0"/>
              <a:t>= </a:t>
            </a:r>
            <a:r>
              <a:rPr lang="tr-TR" dirty="0" smtClean="0"/>
              <a:t>e</a:t>
            </a:r>
            <a:r>
              <a:rPr lang="en-US" baseline="-25000" dirty="0" smtClean="0"/>
              <a:t>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92078" y="3068960"/>
          <a:ext cx="36724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tr-TR" baseline="-25000" dirty="0" smtClean="0"/>
                        <a:t>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tr-TR" baseline="-25000" dirty="0" smtClean="0"/>
                        <a:t>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aseline="0" dirty="0" err="1" smtClean="0"/>
                        <a:t>e</a:t>
                      </a:r>
                      <a:r>
                        <a:rPr lang="tr-TR" baseline="-25000" dirty="0" err="1" smtClean="0"/>
                        <a:t>i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baseline="0" dirty="0" err="1" smtClean="0"/>
                        <a:t>z</a:t>
                      </a:r>
                      <a:r>
                        <a:rPr lang="tr-TR" baseline="-25000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aseline="0" dirty="0" err="1" smtClean="0"/>
                        <a:t>e</a:t>
                      </a:r>
                      <a:r>
                        <a:rPr lang="tr-TR" baseline="-25000" dirty="0" err="1" smtClean="0"/>
                        <a:t>i</a:t>
                      </a:r>
                      <a:r>
                        <a:rPr lang="tr-TR" baseline="-25000" dirty="0" smtClean="0"/>
                        <a:t>+1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5940152" y="2852936"/>
            <a:ext cx="22322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F1D51-E932-4540-8F29-25818E923655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grpSp>
        <p:nvGrpSpPr>
          <p:cNvPr id="2" name="Group 172"/>
          <p:cNvGrpSpPr>
            <a:grpSpLocks/>
          </p:cNvGrpSpPr>
          <p:nvPr/>
        </p:nvGrpSpPr>
        <p:grpSpPr bwMode="auto">
          <a:xfrm>
            <a:off x="2319338" y="2982913"/>
            <a:ext cx="3178175" cy="1984375"/>
            <a:chOff x="1461" y="1222"/>
            <a:chExt cx="2002" cy="1250"/>
          </a:xfrm>
        </p:grpSpPr>
        <p:sp>
          <p:nvSpPr>
            <p:cNvPr id="55368" name="Rectangle 170"/>
            <p:cNvSpPr>
              <a:spLocks noChangeArrowheads="1"/>
            </p:cNvSpPr>
            <p:nvPr/>
          </p:nvSpPr>
          <p:spPr bwMode="auto">
            <a:xfrm>
              <a:off x="1461" y="1222"/>
              <a:ext cx="2002" cy="12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69" name="Text Box 171"/>
            <p:cNvSpPr txBox="1">
              <a:spLocks noChangeArrowheads="1"/>
            </p:cNvSpPr>
            <p:nvPr/>
          </p:nvSpPr>
          <p:spPr bwMode="auto">
            <a:xfrm>
              <a:off x="1461" y="2184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FA</a:t>
              </a:r>
            </a:p>
          </p:txBody>
        </p:sp>
      </p:grp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tr-TR" dirty="0" smtClean="0"/>
              <a:t>Toplama Devresi</a:t>
            </a:r>
            <a:endParaRPr lang="en-US" dirty="0" smtClean="0"/>
          </a:p>
        </p:txBody>
      </p:sp>
      <p:grpSp>
        <p:nvGrpSpPr>
          <p:cNvPr id="3" name="Group 136"/>
          <p:cNvGrpSpPr>
            <a:grpSpLocks/>
          </p:cNvGrpSpPr>
          <p:nvPr/>
        </p:nvGrpSpPr>
        <p:grpSpPr bwMode="auto">
          <a:xfrm>
            <a:off x="2527300" y="3032125"/>
            <a:ext cx="2701925" cy="2551113"/>
            <a:chOff x="1592" y="1055"/>
            <a:chExt cx="1702" cy="1607"/>
          </a:xfrm>
        </p:grpSpPr>
        <p:sp>
          <p:nvSpPr>
            <p:cNvPr id="55339" name="AutoShape 70"/>
            <p:cNvSpPr>
              <a:spLocks noChangeArrowheads="1"/>
            </p:cNvSpPr>
            <p:nvPr/>
          </p:nvSpPr>
          <p:spPr bwMode="auto">
            <a:xfrm rot="5400000">
              <a:off x="2481" y="1362"/>
              <a:ext cx="229" cy="268"/>
            </a:xfrm>
            <a:prstGeom prst="flowChartDelay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40" name="Line 73"/>
            <p:cNvSpPr>
              <a:spLocks noChangeShapeType="1"/>
            </p:cNvSpPr>
            <p:nvPr/>
          </p:nvSpPr>
          <p:spPr bwMode="auto">
            <a:xfrm flipV="1">
              <a:off x="2676" y="123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41" name="Line 74"/>
            <p:cNvSpPr>
              <a:spLocks noChangeShapeType="1"/>
            </p:cNvSpPr>
            <p:nvPr/>
          </p:nvSpPr>
          <p:spPr bwMode="auto">
            <a:xfrm>
              <a:off x="2676" y="1234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42" name="Line 75"/>
            <p:cNvSpPr>
              <a:spLocks noChangeShapeType="1"/>
            </p:cNvSpPr>
            <p:nvPr/>
          </p:nvSpPr>
          <p:spPr bwMode="auto">
            <a:xfrm flipV="1">
              <a:off x="2534" y="1083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43" name="Line 76"/>
            <p:cNvSpPr>
              <a:spLocks noChangeShapeType="1"/>
            </p:cNvSpPr>
            <p:nvPr/>
          </p:nvSpPr>
          <p:spPr bwMode="auto">
            <a:xfrm>
              <a:off x="2534" y="1083"/>
              <a:ext cx="5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44" name="Oval 77"/>
            <p:cNvSpPr>
              <a:spLocks noChangeArrowheads="1"/>
            </p:cNvSpPr>
            <p:nvPr/>
          </p:nvSpPr>
          <p:spPr bwMode="auto">
            <a:xfrm>
              <a:off x="3238" y="1204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45" name="Oval 78"/>
            <p:cNvSpPr>
              <a:spLocks noChangeArrowheads="1"/>
            </p:cNvSpPr>
            <p:nvPr/>
          </p:nvSpPr>
          <p:spPr bwMode="auto">
            <a:xfrm>
              <a:off x="3075" y="1055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46" name="Line 81"/>
            <p:cNvSpPr>
              <a:spLocks noChangeShapeType="1"/>
            </p:cNvSpPr>
            <p:nvPr/>
          </p:nvSpPr>
          <p:spPr bwMode="auto">
            <a:xfrm>
              <a:off x="2589" y="1612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47" name="Text Box 82"/>
            <p:cNvSpPr txBox="1">
              <a:spLocks noChangeArrowheads="1"/>
            </p:cNvSpPr>
            <p:nvPr/>
          </p:nvSpPr>
          <p:spPr bwMode="auto">
            <a:xfrm>
              <a:off x="1932" y="2468"/>
              <a:ext cx="43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latin typeface="Comic Sans MS" pitchFamily="66" charset="0"/>
                </a:rPr>
                <a:t>e</a:t>
              </a:r>
              <a:r>
                <a:rPr lang="en-US" sz="2000" baseline="-25000" dirty="0" smtClean="0">
                  <a:latin typeface="Comic Sans MS" pitchFamily="66" charset="0"/>
                </a:rPr>
                <a:t>2</a:t>
              </a:r>
              <a:r>
                <a:rPr lang="en-US" sz="2000" dirty="0">
                  <a:latin typeface="Comic Sans MS" pitchFamily="66" charset="0"/>
                </a:rPr>
                <a:t>= z</a:t>
              </a:r>
              <a:r>
                <a:rPr lang="en-US" sz="2000" baseline="-25000" dirty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348" name="AutoShape 93"/>
            <p:cNvSpPr>
              <a:spLocks noChangeArrowheads="1"/>
            </p:cNvSpPr>
            <p:nvPr/>
          </p:nvSpPr>
          <p:spPr bwMode="auto">
            <a:xfrm rot="5400000">
              <a:off x="2042" y="1364"/>
              <a:ext cx="229" cy="268"/>
            </a:xfrm>
            <a:prstGeom prst="flowChartDelay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49" name="AutoShape 94"/>
            <p:cNvSpPr>
              <a:spLocks noChangeArrowheads="1"/>
            </p:cNvSpPr>
            <p:nvPr/>
          </p:nvSpPr>
          <p:spPr bwMode="auto">
            <a:xfrm rot="5400000">
              <a:off x="1611" y="1364"/>
              <a:ext cx="229" cy="268"/>
            </a:xfrm>
            <a:prstGeom prst="flowChartDelay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50" name="Line 95"/>
            <p:cNvSpPr>
              <a:spLocks noChangeShapeType="1"/>
            </p:cNvSpPr>
            <p:nvPr/>
          </p:nvSpPr>
          <p:spPr bwMode="auto">
            <a:xfrm flipH="1">
              <a:off x="1780" y="1155"/>
              <a:ext cx="13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51" name="Line 96"/>
            <p:cNvSpPr>
              <a:spLocks noChangeShapeType="1"/>
            </p:cNvSpPr>
            <p:nvPr/>
          </p:nvSpPr>
          <p:spPr bwMode="auto">
            <a:xfrm>
              <a:off x="1780" y="115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52" name="Line 97"/>
            <p:cNvSpPr>
              <a:spLocks noChangeShapeType="1"/>
            </p:cNvSpPr>
            <p:nvPr/>
          </p:nvSpPr>
          <p:spPr bwMode="auto">
            <a:xfrm>
              <a:off x="2211" y="114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53" name="Oval 98"/>
            <p:cNvSpPr>
              <a:spLocks noChangeArrowheads="1"/>
            </p:cNvSpPr>
            <p:nvPr/>
          </p:nvSpPr>
          <p:spPr bwMode="auto">
            <a:xfrm>
              <a:off x="2183" y="1123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54" name="Line 99"/>
            <p:cNvSpPr>
              <a:spLocks noChangeShapeType="1"/>
            </p:cNvSpPr>
            <p:nvPr/>
          </p:nvSpPr>
          <p:spPr bwMode="auto">
            <a:xfrm flipH="1">
              <a:off x="1648" y="1083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55" name="Line 100"/>
            <p:cNvSpPr>
              <a:spLocks noChangeShapeType="1"/>
            </p:cNvSpPr>
            <p:nvPr/>
          </p:nvSpPr>
          <p:spPr bwMode="auto">
            <a:xfrm>
              <a:off x="1648" y="1083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56" name="Oval 101"/>
            <p:cNvSpPr>
              <a:spLocks noChangeArrowheads="1"/>
            </p:cNvSpPr>
            <p:nvPr/>
          </p:nvSpPr>
          <p:spPr bwMode="auto">
            <a:xfrm>
              <a:off x="3149" y="1127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57" name="Line 102"/>
            <p:cNvSpPr>
              <a:spLocks noChangeShapeType="1"/>
            </p:cNvSpPr>
            <p:nvPr/>
          </p:nvSpPr>
          <p:spPr bwMode="auto">
            <a:xfrm flipH="1">
              <a:off x="2076" y="1235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58" name="Line 103"/>
            <p:cNvSpPr>
              <a:spLocks noChangeShapeType="1"/>
            </p:cNvSpPr>
            <p:nvPr/>
          </p:nvSpPr>
          <p:spPr bwMode="auto">
            <a:xfrm>
              <a:off x="2076" y="1235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59" name="Oval 104"/>
            <p:cNvSpPr>
              <a:spLocks noChangeArrowheads="1"/>
            </p:cNvSpPr>
            <p:nvPr/>
          </p:nvSpPr>
          <p:spPr bwMode="auto">
            <a:xfrm>
              <a:off x="2648" y="1204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60" name="Freeform 112"/>
            <p:cNvSpPr>
              <a:spLocks/>
            </p:cNvSpPr>
            <p:nvPr/>
          </p:nvSpPr>
          <p:spPr bwMode="auto">
            <a:xfrm rot="5400000">
              <a:off x="1991" y="1923"/>
              <a:ext cx="330" cy="317"/>
            </a:xfrm>
            <a:custGeom>
              <a:avLst/>
              <a:gdLst>
                <a:gd name="T0" fmla="*/ 858225921 w 40"/>
                <a:gd name="T1" fmla="*/ 2147483647 h 30"/>
                <a:gd name="T2" fmla="*/ 257590048 w 40"/>
                <a:gd name="T3" fmla="*/ 2147483647 h 30"/>
                <a:gd name="T4" fmla="*/ 257590048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57590048 w 40"/>
                <a:gd name="T13" fmla="*/ 0 h 30"/>
                <a:gd name="T14" fmla="*/ 858225921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61" name="Line 129"/>
            <p:cNvSpPr>
              <a:spLocks noChangeShapeType="1"/>
            </p:cNvSpPr>
            <p:nvPr/>
          </p:nvSpPr>
          <p:spPr bwMode="auto">
            <a:xfrm>
              <a:off x="2159" y="161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62" name="Line 130"/>
            <p:cNvSpPr>
              <a:spLocks noChangeShapeType="1"/>
            </p:cNvSpPr>
            <p:nvPr/>
          </p:nvSpPr>
          <p:spPr bwMode="auto">
            <a:xfrm flipH="1">
              <a:off x="2239" y="1777"/>
              <a:ext cx="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63" name="Line 131"/>
            <p:cNvSpPr>
              <a:spLocks noChangeShapeType="1"/>
            </p:cNvSpPr>
            <p:nvPr/>
          </p:nvSpPr>
          <p:spPr bwMode="auto">
            <a:xfrm>
              <a:off x="2239" y="1777"/>
              <a:ext cx="0" cy="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64" name="Line 132"/>
            <p:cNvSpPr>
              <a:spLocks noChangeShapeType="1"/>
            </p:cNvSpPr>
            <p:nvPr/>
          </p:nvSpPr>
          <p:spPr bwMode="auto">
            <a:xfrm>
              <a:off x="1720" y="1614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65" name="Line 133"/>
            <p:cNvSpPr>
              <a:spLocks noChangeShapeType="1"/>
            </p:cNvSpPr>
            <p:nvPr/>
          </p:nvSpPr>
          <p:spPr bwMode="auto">
            <a:xfrm>
              <a:off x="1720" y="1777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66" name="Line 134"/>
            <p:cNvSpPr>
              <a:spLocks noChangeShapeType="1"/>
            </p:cNvSpPr>
            <p:nvPr/>
          </p:nvSpPr>
          <p:spPr bwMode="auto">
            <a:xfrm>
              <a:off x="2076" y="177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67" name="Line 135"/>
            <p:cNvSpPr>
              <a:spLocks noChangeShapeType="1"/>
            </p:cNvSpPr>
            <p:nvPr/>
          </p:nvSpPr>
          <p:spPr bwMode="auto">
            <a:xfrm>
              <a:off x="2159" y="2247"/>
              <a:ext cx="0" cy="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6230938" y="2408238"/>
            <a:ext cx="1444625" cy="3070225"/>
            <a:chOff x="3925" y="662"/>
            <a:chExt cx="910" cy="1934"/>
          </a:xfrm>
        </p:grpSpPr>
        <p:sp>
          <p:nvSpPr>
            <p:cNvPr id="55321" name="Text Box 138"/>
            <p:cNvSpPr txBox="1">
              <a:spLocks noChangeArrowheads="1"/>
            </p:cNvSpPr>
            <p:nvPr/>
          </p:nvSpPr>
          <p:spPr bwMode="auto">
            <a:xfrm>
              <a:off x="4678" y="669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x</a:t>
              </a:r>
              <a:r>
                <a:rPr lang="en-US" sz="2000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55322" name="Text Box 139"/>
            <p:cNvSpPr txBox="1">
              <a:spLocks noChangeArrowheads="1"/>
            </p:cNvSpPr>
            <p:nvPr/>
          </p:nvSpPr>
          <p:spPr bwMode="auto">
            <a:xfrm>
              <a:off x="4478" y="662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y</a:t>
              </a:r>
              <a:r>
                <a:rPr lang="en-US" sz="2000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55323" name="Freeform 140"/>
            <p:cNvSpPr>
              <a:spLocks noEditPoints="1"/>
            </p:cNvSpPr>
            <p:nvPr/>
          </p:nvSpPr>
          <p:spPr bwMode="auto">
            <a:xfrm rot="5400000">
              <a:off x="4450" y="1319"/>
              <a:ext cx="396" cy="163"/>
            </a:xfrm>
            <a:custGeom>
              <a:avLst/>
              <a:gdLst>
                <a:gd name="T0" fmla="*/ 0 w 493"/>
                <a:gd name="T1" fmla="*/ 0 h 130"/>
                <a:gd name="T2" fmla="*/ 43 w 493"/>
                <a:gd name="T3" fmla="*/ 0 h 130"/>
                <a:gd name="T4" fmla="*/ 0 w 493"/>
                <a:gd name="T5" fmla="*/ 792 h 130"/>
                <a:gd name="T6" fmla="*/ 43 w 493"/>
                <a:gd name="T7" fmla="*/ 792 h 130"/>
                <a:gd name="T8" fmla="*/ 86 w 493"/>
                <a:gd name="T9" fmla="*/ 401 h 130"/>
                <a:gd name="T10" fmla="*/ 43 w 493"/>
                <a:gd name="T11" fmla="*/ 401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3"/>
                <a:gd name="T19" fmla="*/ 0 h 130"/>
                <a:gd name="T20" fmla="*/ 493 w 493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3" h="130">
                  <a:moveTo>
                    <a:pt x="0" y="0"/>
                  </a:moveTo>
                  <a:lnTo>
                    <a:pt x="246" y="0"/>
                  </a:lnTo>
                  <a:moveTo>
                    <a:pt x="0" y="130"/>
                  </a:moveTo>
                  <a:lnTo>
                    <a:pt x="246" y="130"/>
                  </a:lnTo>
                  <a:moveTo>
                    <a:pt x="493" y="65"/>
                  </a:moveTo>
                  <a:lnTo>
                    <a:pt x="246" y="6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24" name="Freeform 141"/>
            <p:cNvSpPr>
              <a:spLocks/>
            </p:cNvSpPr>
            <p:nvPr/>
          </p:nvSpPr>
          <p:spPr bwMode="auto">
            <a:xfrm rot="5400000">
              <a:off x="4520" y="1318"/>
              <a:ext cx="256" cy="305"/>
            </a:xfrm>
            <a:custGeom>
              <a:avLst/>
              <a:gdLst>
                <a:gd name="T0" fmla="*/ 112559829 w 40"/>
                <a:gd name="T1" fmla="*/ 1718188352 h 30"/>
                <a:gd name="T2" fmla="*/ 33876582 w 40"/>
                <a:gd name="T3" fmla="*/ 2147483647 h 30"/>
                <a:gd name="T4" fmla="*/ 33876582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33876582 w 40"/>
                <a:gd name="T13" fmla="*/ 0 h 30"/>
                <a:gd name="T14" fmla="*/ 112559829 w 40"/>
                <a:gd name="T15" fmla="*/ 1718188352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25" name="Freeform 142"/>
            <p:cNvSpPr>
              <a:spLocks noEditPoints="1"/>
            </p:cNvSpPr>
            <p:nvPr/>
          </p:nvSpPr>
          <p:spPr bwMode="auto">
            <a:xfrm rot="5400000">
              <a:off x="4507" y="1305"/>
              <a:ext cx="282" cy="305"/>
            </a:xfrm>
            <a:custGeom>
              <a:avLst/>
              <a:gdLst>
                <a:gd name="T0" fmla="*/ 125236105 w 44"/>
                <a:gd name="T1" fmla="*/ 1718188352 h 30"/>
                <a:gd name="T2" fmla="*/ 45741910 w 44"/>
                <a:gd name="T3" fmla="*/ 2147483647 h 30"/>
                <a:gd name="T4" fmla="*/ 45741910 w 44"/>
                <a:gd name="T5" fmla="*/ 2147483647 h 30"/>
                <a:gd name="T6" fmla="*/ 11571440 w 44"/>
                <a:gd name="T7" fmla="*/ 2147483647 h 30"/>
                <a:gd name="T8" fmla="*/ 11571440 w 44"/>
                <a:gd name="T9" fmla="*/ 0 h 30"/>
                <a:gd name="T10" fmla="*/ 11571440 w 44"/>
                <a:gd name="T11" fmla="*/ 0 h 30"/>
                <a:gd name="T12" fmla="*/ 45741910 w 44"/>
                <a:gd name="T13" fmla="*/ 0 h 30"/>
                <a:gd name="T14" fmla="*/ 125236105 w 44"/>
                <a:gd name="T15" fmla="*/ 1718188352 h 30"/>
                <a:gd name="T16" fmla="*/ 0 w 44"/>
                <a:gd name="T17" fmla="*/ 2147483647 h 30"/>
                <a:gd name="T18" fmla="*/ 0 w 44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30"/>
                <a:gd name="T32" fmla="*/ 44 w 44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30">
                  <a:moveTo>
                    <a:pt x="44" y="15"/>
                  </a:moveTo>
                  <a:cubicBezTo>
                    <a:pt x="39" y="23"/>
                    <a:pt x="29" y="28"/>
                    <a:pt x="16" y="30"/>
                  </a:cubicBezTo>
                  <a:lnTo>
                    <a:pt x="4" y="30"/>
                  </a:lnTo>
                  <a:cubicBezTo>
                    <a:pt x="12" y="21"/>
                    <a:pt x="12" y="10"/>
                    <a:pt x="4" y="0"/>
                  </a:cubicBezTo>
                  <a:lnTo>
                    <a:pt x="16" y="0"/>
                  </a:lnTo>
                  <a:cubicBezTo>
                    <a:pt x="29" y="2"/>
                    <a:pt x="39" y="8"/>
                    <a:pt x="44" y="15"/>
                  </a:cubicBezTo>
                  <a:moveTo>
                    <a:pt x="0" y="30"/>
                  </a:moveTo>
                  <a:cubicBezTo>
                    <a:pt x="8" y="21"/>
                    <a:pt x="8" y="10"/>
                    <a:pt x="0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26" name="AutoShape 143"/>
            <p:cNvSpPr>
              <a:spLocks noChangeArrowheads="1"/>
            </p:cNvSpPr>
            <p:nvPr/>
          </p:nvSpPr>
          <p:spPr bwMode="auto">
            <a:xfrm rot="5400000">
              <a:off x="3944" y="1349"/>
              <a:ext cx="229" cy="268"/>
            </a:xfrm>
            <a:prstGeom prst="flowChartDelay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27" name="Line 144"/>
            <p:cNvSpPr>
              <a:spLocks noChangeShapeType="1"/>
            </p:cNvSpPr>
            <p:nvPr/>
          </p:nvSpPr>
          <p:spPr bwMode="auto">
            <a:xfrm flipV="1">
              <a:off x="4566" y="887"/>
              <a:ext cx="0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28" name="Line 145"/>
            <p:cNvSpPr>
              <a:spLocks noChangeShapeType="1"/>
            </p:cNvSpPr>
            <p:nvPr/>
          </p:nvSpPr>
          <p:spPr bwMode="auto">
            <a:xfrm flipV="1">
              <a:off x="4729" y="887"/>
              <a:ext cx="0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29" name="Line 146"/>
            <p:cNvSpPr>
              <a:spLocks noChangeShapeType="1"/>
            </p:cNvSpPr>
            <p:nvPr/>
          </p:nvSpPr>
          <p:spPr bwMode="auto">
            <a:xfrm flipV="1">
              <a:off x="4139" y="122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30" name="Line 147"/>
            <p:cNvSpPr>
              <a:spLocks noChangeShapeType="1"/>
            </p:cNvSpPr>
            <p:nvPr/>
          </p:nvSpPr>
          <p:spPr bwMode="auto">
            <a:xfrm>
              <a:off x="4139" y="1221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31" name="Line 148"/>
            <p:cNvSpPr>
              <a:spLocks noChangeShapeType="1"/>
            </p:cNvSpPr>
            <p:nvPr/>
          </p:nvSpPr>
          <p:spPr bwMode="auto">
            <a:xfrm flipV="1">
              <a:off x="3997" y="1070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32" name="Line 149"/>
            <p:cNvSpPr>
              <a:spLocks noChangeShapeType="1"/>
            </p:cNvSpPr>
            <p:nvPr/>
          </p:nvSpPr>
          <p:spPr bwMode="auto">
            <a:xfrm>
              <a:off x="3997" y="1070"/>
              <a:ext cx="5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33" name="Oval 150"/>
            <p:cNvSpPr>
              <a:spLocks noChangeArrowheads="1"/>
            </p:cNvSpPr>
            <p:nvPr/>
          </p:nvSpPr>
          <p:spPr bwMode="auto">
            <a:xfrm>
              <a:off x="4701" y="1191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34" name="Oval 151"/>
            <p:cNvSpPr>
              <a:spLocks noChangeArrowheads="1"/>
            </p:cNvSpPr>
            <p:nvPr/>
          </p:nvSpPr>
          <p:spPr bwMode="auto">
            <a:xfrm>
              <a:off x="4538" y="1042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335" name="Line 152"/>
            <p:cNvSpPr>
              <a:spLocks noChangeShapeType="1"/>
            </p:cNvSpPr>
            <p:nvPr/>
          </p:nvSpPr>
          <p:spPr bwMode="auto">
            <a:xfrm>
              <a:off x="4640" y="159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36" name="Text Box 153"/>
            <p:cNvSpPr txBox="1">
              <a:spLocks noChangeArrowheads="1"/>
            </p:cNvSpPr>
            <p:nvPr/>
          </p:nvSpPr>
          <p:spPr bwMode="auto">
            <a:xfrm>
              <a:off x="4567" y="2404"/>
              <a:ext cx="1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z</a:t>
              </a:r>
              <a:r>
                <a:rPr lang="en-US" sz="2000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55337" name="Line 154"/>
            <p:cNvSpPr>
              <a:spLocks noChangeShapeType="1"/>
            </p:cNvSpPr>
            <p:nvPr/>
          </p:nvSpPr>
          <p:spPr bwMode="auto">
            <a:xfrm>
              <a:off x="4052" y="1599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38" name="Text Box 155"/>
            <p:cNvSpPr txBox="1">
              <a:spLocks noChangeArrowheads="1"/>
            </p:cNvSpPr>
            <p:nvPr/>
          </p:nvSpPr>
          <p:spPr bwMode="auto">
            <a:xfrm>
              <a:off x="4118" y="1835"/>
              <a:ext cx="13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latin typeface="Comic Sans MS" pitchFamily="66" charset="0"/>
                </a:rPr>
                <a:t>e</a:t>
              </a:r>
              <a:r>
                <a:rPr lang="en-US" sz="2000" baseline="-25000" dirty="0" smtClean="0">
                  <a:latin typeface="Comic Sans MS" pitchFamily="66" charset="0"/>
                </a:rPr>
                <a:t>1</a:t>
              </a:r>
              <a:endParaRPr lang="en-US" sz="2000" baseline="-25000" dirty="0">
                <a:latin typeface="Comic Sans MS" pitchFamily="66" charset="0"/>
              </a:endParaRPr>
            </a:p>
          </p:txBody>
        </p:sp>
      </p:grpSp>
      <p:grpSp>
        <p:nvGrpSpPr>
          <p:cNvPr id="5" name="Group 156"/>
          <p:cNvGrpSpPr>
            <a:grpSpLocks/>
          </p:cNvGrpSpPr>
          <p:nvPr/>
        </p:nvGrpSpPr>
        <p:grpSpPr bwMode="auto">
          <a:xfrm>
            <a:off x="4813300" y="2481263"/>
            <a:ext cx="1619250" cy="3017837"/>
            <a:chOff x="3032" y="708"/>
            <a:chExt cx="1020" cy="1901"/>
          </a:xfrm>
        </p:grpSpPr>
        <p:sp>
          <p:nvSpPr>
            <p:cNvPr id="55308" name="Text Box 157"/>
            <p:cNvSpPr txBox="1">
              <a:spLocks noChangeArrowheads="1"/>
            </p:cNvSpPr>
            <p:nvPr/>
          </p:nvSpPr>
          <p:spPr bwMode="auto">
            <a:xfrm>
              <a:off x="3223" y="708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x</a:t>
              </a:r>
              <a:r>
                <a:rPr lang="en-US" sz="20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309" name="Freeform 158"/>
            <p:cNvSpPr>
              <a:spLocks noEditPoints="1"/>
            </p:cNvSpPr>
            <p:nvPr/>
          </p:nvSpPr>
          <p:spPr bwMode="auto">
            <a:xfrm rot="5400000">
              <a:off x="2987" y="1332"/>
              <a:ext cx="396" cy="163"/>
            </a:xfrm>
            <a:custGeom>
              <a:avLst/>
              <a:gdLst>
                <a:gd name="T0" fmla="*/ 0 w 493"/>
                <a:gd name="T1" fmla="*/ 0 h 130"/>
                <a:gd name="T2" fmla="*/ 43 w 493"/>
                <a:gd name="T3" fmla="*/ 0 h 130"/>
                <a:gd name="T4" fmla="*/ 0 w 493"/>
                <a:gd name="T5" fmla="*/ 792 h 130"/>
                <a:gd name="T6" fmla="*/ 43 w 493"/>
                <a:gd name="T7" fmla="*/ 792 h 130"/>
                <a:gd name="T8" fmla="*/ 86 w 493"/>
                <a:gd name="T9" fmla="*/ 401 h 130"/>
                <a:gd name="T10" fmla="*/ 43 w 493"/>
                <a:gd name="T11" fmla="*/ 401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3"/>
                <a:gd name="T19" fmla="*/ 0 h 130"/>
                <a:gd name="T20" fmla="*/ 493 w 493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3" h="130">
                  <a:moveTo>
                    <a:pt x="0" y="0"/>
                  </a:moveTo>
                  <a:lnTo>
                    <a:pt x="246" y="0"/>
                  </a:lnTo>
                  <a:moveTo>
                    <a:pt x="0" y="130"/>
                  </a:moveTo>
                  <a:lnTo>
                    <a:pt x="246" y="130"/>
                  </a:lnTo>
                  <a:moveTo>
                    <a:pt x="493" y="65"/>
                  </a:moveTo>
                  <a:lnTo>
                    <a:pt x="246" y="6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0" name="Freeform 159"/>
            <p:cNvSpPr>
              <a:spLocks/>
            </p:cNvSpPr>
            <p:nvPr/>
          </p:nvSpPr>
          <p:spPr bwMode="auto">
            <a:xfrm rot="5400000">
              <a:off x="3057" y="1331"/>
              <a:ext cx="256" cy="305"/>
            </a:xfrm>
            <a:custGeom>
              <a:avLst/>
              <a:gdLst>
                <a:gd name="T0" fmla="*/ 112559829 w 40"/>
                <a:gd name="T1" fmla="*/ 1718188352 h 30"/>
                <a:gd name="T2" fmla="*/ 33876582 w 40"/>
                <a:gd name="T3" fmla="*/ 2147483647 h 30"/>
                <a:gd name="T4" fmla="*/ 33876582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33876582 w 40"/>
                <a:gd name="T13" fmla="*/ 0 h 30"/>
                <a:gd name="T14" fmla="*/ 112559829 w 40"/>
                <a:gd name="T15" fmla="*/ 1718188352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1" name="Freeform 160"/>
            <p:cNvSpPr>
              <a:spLocks noEditPoints="1"/>
            </p:cNvSpPr>
            <p:nvPr/>
          </p:nvSpPr>
          <p:spPr bwMode="auto">
            <a:xfrm rot="5400000">
              <a:off x="3044" y="1318"/>
              <a:ext cx="282" cy="305"/>
            </a:xfrm>
            <a:custGeom>
              <a:avLst/>
              <a:gdLst>
                <a:gd name="T0" fmla="*/ 125236105 w 44"/>
                <a:gd name="T1" fmla="*/ 1718188352 h 30"/>
                <a:gd name="T2" fmla="*/ 45741910 w 44"/>
                <a:gd name="T3" fmla="*/ 2147483647 h 30"/>
                <a:gd name="T4" fmla="*/ 45741910 w 44"/>
                <a:gd name="T5" fmla="*/ 2147483647 h 30"/>
                <a:gd name="T6" fmla="*/ 11571440 w 44"/>
                <a:gd name="T7" fmla="*/ 2147483647 h 30"/>
                <a:gd name="T8" fmla="*/ 11571440 w 44"/>
                <a:gd name="T9" fmla="*/ 0 h 30"/>
                <a:gd name="T10" fmla="*/ 11571440 w 44"/>
                <a:gd name="T11" fmla="*/ 0 h 30"/>
                <a:gd name="T12" fmla="*/ 45741910 w 44"/>
                <a:gd name="T13" fmla="*/ 0 h 30"/>
                <a:gd name="T14" fmla="*/ 125236105 w 44"/>
                <a:gd name="T15" fmla="*/ 1718188352 h 30"/>
                <a:gd name="T16" fmla="*/ 0 w 44"/>
                <a:gd name="T17" fmla="*/ 2147483647 h 30"/>
                <a:gd name="T18" fmla="*/ 0 w 44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30"/>
                <a:gd name="T32" fmla="*/ 44 w 44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30">
                  <a:moveTo>
                    <a:pt x="44" y="15"/>
                  </a:moveTo>
                  <a:cubicBezTo>
                    <a:pt x="39" y="23"/>
                    <a:pt x="29" y="28"/>
                    <a:pt x="16" y="30"/>
                  </a:cubicBezTo>
                  <a:lnTo>
                    <a:pt x="4" y="30"/>
                  </a:lnTo>
                  <a:cubicBezTo>
                    <a:pt x="12" y="21"/>
                    <a:pt x="12" y="10"/>
                    <a:pt x="4" y="0"/>
                  </a:cubicBezTo>
                  <a:lnTo>
                    <a:pt x="16" y="0"/>
                  </a:lnTo>
                  <a:cubicBezTo>
                    <a:pt x="29" y="2"/>
                    <a:pt x="39" y="8"/>
                    <a:pt x="44" y="15"/>
                  </a:cubicBezTo>
                  <a:moveTo>
                    <a:pt x="0" y="30"/>
                  </a:moveTo>
                  <a:cubicBezTo>
                    <a:pt x="8" y="21"/>
                    <a:pt x="8" y="10"/>
                    <a:pt x="0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2" name="Line 161"/>
            <p:cNvSpPr>
              <a:spLocks noChangeShapeType="1"/>
            </p:cNvSpPr>
            <p:nvPr/>
          </p:nvSpPr>
          <p:spPr bwMode="auto">
            <a:xfrm flipV="1">
              <a:off x="3103" y="900"/>
              <a:ext cx="0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3" name="Line 162"/>
            <p:cNvSpPr>
              <a:spLocks noChangeShapeType="1"/>
            </p:cNvSpPr>
            <p:nvPr/>
          </p:nvSpPr>
          <p:spPr bwMode="auto">
            <a:xfrm flipV="1">
              <a:off x="3266" y="900"/>
              <a:ext cx="0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4" name="Line 163"/>
            <p:cNvSpPr>
              <a:spLocks noChangeShapeType="1"/>
            </p:cNvSpPr>
            <p:nvPr/>
          </p:nvSpPr>
          <p:spPr bwMode="auto">
            <a:xfrm>
              <a:off x="3177" y="1612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5" name="Text Box 164"/>
            <p:cNvSpPr txBox="1">
              <a:spLocks noChangeArrowheads="1"/>
            </p:cNvSpPr>
            <p:nvPr/>
          </p:nvSpPr>
          <p:spPr bwMode="auto">
            <a:xfrm>
              <a:off x="3104" y="2417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z</a:t>
              </a:r>
              <a:r>
                <a:rPr lang="en-US" sz="20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316" name="Text Box 165"/>
            <p:cNvSpPr txBox="1">
              <a:spLocks noChangeArrowheads="1"/>
            </p:cNvSpPr>
            <p:nvPr/>
          </p:nvSpPr>
          <p:spPr bwMode="auto">
            <a:xfrm>
              <a:off x="3032" y="709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y</a:t>
              </a:r>
              <a:r>
                <a:rPr lang="en-US" sz="20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317" name="Line 166"/>
            <p:cNvSpPr>
              <a:spLocks noChangeShapeType="1"/>
            </p:cNvSpPr>
            <p:nvPr/>
          </p:nvSpPr>
          <p:spPr bwMode="auto">
            <a:xfrm flipH="1">
              <a:off x="3576" y="1956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8" name="Line 167"/>
            <p:cNvSpPr>
              <a:spLocks noChangeShapeType="1"/>
            </p:cNvSpPr>
            <p:nvPr/>
          </p:nvSpPr>
          <p:spPr bwMode="auto">
            <a:xfrm flipV="1">
              <a:off x="3576" y="1159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9" name="Line 168"/>
            <p:cNvSpPr>
              <a:spLocks noChangeShapeType="1"/>
            </p:cNvSpPr>
            <p:nvPr/>
          </p:nvSpPr>
          <p:spPr bwMode="auto">
            <a:xfrm flipH="1">
              <a:off x="3178" y="1159"/>
              <a:ext cx="3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20" name="Line 169"/>
            <p:cNvSpPr>
              <a:spLocks noChangeShapeType="1"/>
            </p:cNvSpPr>
            <p:nvPr/>
          </p:nvSpPr>
          <p:spPr bwMode="auto">
            <a:xfrm>
              <a:off x="3178" y="1151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5304" name="Rectangle 175"/>
          <p:cNvSpPr>
            <a:spLocks noChangeArrowheads="1"/>
          </p:cNvSpPr>
          <p:nvPr/>
        </p:nvSpPr>
        <p:spPr bwMode="auto">
          <a:xfrm>
            <a:off x="6662738" y="1084263"/>
            <a:ext cx="177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z</a:t>
            </a:r>
            <a:r>
              <a:rPr lang="en-US" baseline="-25000">
                <a:latin typeface="Comic Sans MS" pitchFamily="66" charset="0"/>
              </a:rPr>
              <a:t>0 </a:t>
            </a:r>
            <a:r>
              <a:rPr lang="en-US">
                <a:latin typeface="Comic Sans MS" pitchFamily="66" charset="0"/>
              </a:rPr>
              <a:t>= x</a:t>
            </a:r>
            <a:r>
              <a:rPr lang="en-US" baseline="-25000">
                <a:latin typeface="Comic Sans MS" pitchFamily="66" charset="0"/>
              </a:rPr>
              <a:t>0</a:t>
            </a:r>
            <a:r>
              <a:rPr lang="en-US">
                <a:latin typeface="Comic Sans MS" pitchFamily="66" charset="0"/>
                <a:sym typeface="Symbol" pitchFamily="18" charset="2"/>
              </a:rPr>
              <a:t>  </a:t>
            </a:r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55305" name="Rectangle 177"/>
          <p:cNvSpPr>
            <a:spLocks noChangeArrowheads="1"/>
          </p:cNvSpPr>
          <p:nvPr/>
        </p:nvSpPr>
        <p:spPr bwMode="auto">
          <a:xfrm>
            <a:off x="6662738" y="1655763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e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x</a:t>
            </a:r>
            <a:r>
              <a:rPr lang="en-US" baseline="-25000" dirty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en-US" baseline="-25000" dirty="0">
                <a:latin typeface="Comic Sans MS" pitchFamily="66" charset="0"/>
              </a:rPr>
              <a:t>0</a:t>
            </a:r>
          </a:p>
        </p:txBody>
      </p:sp>
      <p:sp>
        <p:nvSpPr>
          <p:cNvPr id="55306" name="Rectangle 179"/>
          <p:cNvSpPr>
            <a:spLocks noChangeArrowheads="1"/>
          </p:cNvSpPr>
          <p:nvPr/>
        </p:nvSpPr>
        <p:spPr bwMode="auto">
          <a:xfrm>
            <a:off x="3019425" y="1217613"/>
            <a:ext cx="3413125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z</a:t>
            </a:r>
            <a:r>
              <a:rPr lang="en-US" baseline="-25000" dirty="0">
                <a:latin typeface="Comic Sans MS" pitchFamily="66" charset="0"/>
              </a:rPr>
              <a:t>1 </a:t>
            </a:r>
            <a:r>
              <a:rPr lang="en-US" dirty="0">
                <a:latin typeface="Comic Sans MS" pitchFamily="66" charset="0"/>
              </a:rPr>
              <a:t>= x</a:t>
            </a:r>
            <a:r>
              <a:rPr lang="tr-TR" baseline="-25000" dirty="0"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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tr-TR" baseline="-25000" dirty="0">
                <a:latin typeface="Comic Sans MS" pitchFamily="66" charset="0"/>
              </a:rPr>
              <a:t>1</a:t>
            </a:r>
            <a:r>
              <a:rPr lang="en-US" baseline="-25000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 </a:t>
            </a:r>
            <a:r>
              <a:rPr lang="tr-TR" dirty="0" smtClean="0">
                <a:latin typeface="Comic Sans MS" pitchFamily="66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endParaRPr lang="en-US" baseline="-25000" dirty="0">
              <a:latin typeface="Comic Sans MS" pitchFamily="66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tr-TR" dirty="0" smtClean="0">
                <a:latin typeface="Comic Sans MS" pitchFamily="66" charset="0"/>
              </a:rPr>
              <a:t>e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x</a:t>
            </a:r>
            <a:r>
              <a:rPr lang="tr-TR" baseline="-25000" dirty="0"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tr-TR" baseline="-25000" dirty="0">
                <a:latin typeface="Comic Sans MS" pitchFamily="66" charset="0"/>
              </a:rPr>
              <a:t>1</a:t>
            </a:r>
            <a:r>
              <a:rPr lang="en-US" baseline="-25000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+ x</a:t>
            </a:r>
            <a:r>
              <a:rPr lang="tr-TR" baseline="-25000" dirty="0"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tr-TR" dirty="0" smtClean="0">
                <a:latin typeface="Comic Sans MS" pitchFamily="66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Comic Sans MS" pitchFamily="66" charset="0"/>
              </a:rPr>
              <a:t>1 </a:t>
            </a:r>
            <a:r>
              <a:rPr lang="en-US" dirty="0">
                <a:latin typeface="Comic Sans MS" pitchFamily="66" charset="0"/>
              </a:rPr>
              <a:t>+ y</a:t>
            </a:r>
            <a:r>
              <a:rPr lang="tr-TR" baseline="-25000" dirty="0"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tr-TR" dirty="0" smtClean="0">
                <a:latin typeface="Comic Sans MS" pitchFamily="66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55307" name="Rectangle 181"/>
          <p:cNvSpPr>
            <a:spLocks noChangeArrowheads="1"/>
          </p:cNvSpPr>
          <p:nvPr/>
        </p:nvSpPr>
        <p:spPr bwMode="auto">
          <a:xfrm>
            <a:off x="757238" y="1655763"/>
            <a:ext cx="856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z</a:t>
            </a:r>
            <a:r>
              <a:rPr lang="en-US" baseline="-25000" dirty="0">
                <a:latin typeface="Comic Sans MS" pitchFamily="66" charset="0"/>
              </a:rPr>
              <a:t>2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tr-TR" dirty="0" smtClean="0">
                <a:latin typeface="Comic Sans MS" pitchFamily="66" charset="0"/>
              </a:rPr>
              <a:t>e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1099" y="5733256"/>
            <a:ext cx="156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Yarı Toplayıcı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87824" y="5795972"/>
            <a:ext cx="159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Tam Toplayıcı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4DA122-C1C0-4079-A919-04FFC6A4159F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04664"/>
            <a:ext cx="9108504" cy="667544"/>
          </a:xfrm>
        </p:spPr>
        <p:txBody>
          <a:bodyPr/>
          <a:lstStyle/>
          <a:p>
            <a:r>
              <a:rPr lang="tr-TR" sz="3200" dirty="0" smtClean="0"/>
              <a:t>Tam Toplayıcı: Yarı Toplayıcılar ile Gerçekleme</a:t>
            </a:r>
            <a:endParaRPr lang="en-US" sz="3200" dirty="0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7490"/>
            <a:ext cx="8763000" cy="3649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Toplam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T</a:t>
            </a:r>
            <a:r>
              <a:rPr lang="en-US" dirty="0" smtClean="0"/>
              <a:t> = x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en-US" dirty="0" smtClean="0"/>
              <a:t>y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en-US" dirty="0" smtClean="0"/>
              <a:t>z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Elde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xy</a:t>
            </a:r>
            <a:r>
              <a:rPr lang="en-US" dirty="0" smtClean="0"/>
              <a:t> + </a:t>
            </a:r>
            <a:r>
              <a:rPr lang="en-US" dirty="0" err="1" smtClean="0"/>
              <a:t>xz</a:t>
            </a:r>
            <a:r>
              <a:rPr lang="en-US" dirty="0" smtClean="0"/>
              <a:t> + </a:t>
            </a:r>
            <a:r>
              <a:rPr lang="en-US" dirty="0" err="1" smtClean="0"/>
              <a:t>yz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	 = (x + y) z + </a:t>
            </a:r>
            <a:r>
              <a:rPr lang="en-US" dirty="0" err="1" smtClean="0"/>
              <a:t>xy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	 = (x </a:t>
            </a:r>
            <a:r>
              <a:rPr lang="en-US" dirty="0" smtClean="0">
                <a:sym typeface="Symbol" pitchFamily="18" charset="2"/>
              </a:rPr>
              <a:t></a:t>
            </a:r>
            <a:r>
              <a:rPr lang="en-US" dirty="0" smtClean="0"/>
              <a:t> y) z + </a:t>
            </a:r>
            <a:r>
              <a:rPr lang="en-US" dirty="0" err="1" smtClean="0"/>
              <a:t>xy</a:t>
            </a:r>
            <a:endParaRPr lang="en-US" dirty="0" smtClean="0"/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3378200" y="4402138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x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en-US" sz="2000">
                <a:solidFill>
                  <a:srgbClr val="FF0000"/>
                </a:solidFill>
              </a:rPr>
              <a:t> y</a:t>
            </a:r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7304088" y="4411663"/>
            <a:ext cx="16884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en-US" sz="2000" dirty="0">
                <a:solidFill>
                  <a:srgbClr val="FF0000"/>
                </a:solidFill>
              </a:rPr>
              <a:t> y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en-US" sz="2000" dirty="0">
                <a:solidFill>
                  <a:srgbClr val="FF0000"/>
                </a:solidFill>
              </a:rPr>
              <a:t> z = </a:t>
            </a:r>
            <a:r>
              <a:rPr lang="tr-TR" sz="2000" dirty="0" smtClean="0">
                <a:solidFill>
                  <a:srgbClr val="FF0000"/>
                </a:solidFill>
              </a:rPr>
              <a:t>T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55638" y="4610100"/>
            <a:ext cx="7632700" cy="1638300"/>
            <a:chOff x="413" y="2724"/>
            <a:chExt cx="4808" cy="1032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413" y="2724"/>
              <a:ext cx="4808" cy="1032"/>
              <a:chOff x="413" y="2724"/>
              <a:chExt cx="4808" cy="1032"/>
            </a:xfrm>
          </p:grpSpPr>
          <p:sp>
            <p:nvSpPr>
              <p:cNvPr id="25631" name="Rectangle 6"/>
              <p:cNvSpPr>
                <a:spLocks noChangeArrowheads="1"/>
              </p:cNvSpPr>
              <p:nvPr/>
            </p:nvSpPr>
            <p:spPr bwMode="auto">
              <a:xfrm>
                <a:off x="2958" y="2724"/>
                <a:ext cx="646" cy="6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/>
                  <a:t>YT</a:t>
                </a:r>
                <a:endParaRPr lang="en-US" dirty="0"/>
              </a:p>
            </p:txBody>
          </p:sp>
          <p:sp>
            <p:nvSpPr>
              <p:cNvPr id="25632" name="Line 14"/>
              <p:cNvSpPr>
                <a:spLocks noChangeShapeType="1"/>
              </p:cNvSpPr>
              <p:nvPr/>
            </p:nvSpPr>
            <p:spPr bwMode="auto">
              <a:xfrm flipH="1">
                <a:off x="618" y="3642"/>
                <a:ext cx="20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633" name="Text Box 15"/>
              <p:cNvSpPr txBox="1">
                <a:spLocks noChangeArrowheads="1"/>
              </p:cNvSpPr>
              <p:nvPr/>
            </p:nvSpPr>
            <p:spPr bwMode="auto">
              <a:xfrm>
                <a:off x="413" y="3506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z</a:t>
                </a:r>
              </a:p>
            </p:txBody>
          </p:sp>
          <p:sp>
            <p:nvSpPr>
              <p:cNvPr id="25634" name="Line 16"/>
              <p:cNvSpPr>
                <a:spLocks noChangeShapeType="1"/>
              </p:cNvSpPr>
              <p:nvPr/>
            </p:nvSpPr>
            <p:spPr bwMode="auto">
              <a:xfrm flipV="1">
                <a:off x="2655" y="3206"/>
                <a:ext cx="0" cy="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635" name="Line 17"/>
              <p:cNvSpPr>
                <a:spLocks noChangeShapeType="1"/>
              </p:cNvSpPr>
              <p:nvPr/>
            </p:nvSpPr>
            <p:spPr bwMode="auto">
              <a:xfrm>
                <a:off x="2655" y="3206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636" name="Line 18"/>
              <p:cNvSpPr>
                <a:spLocks noChangeShapeType="1"/>
              </p:cNvSpPr>
              <p:nvPr/>
            </p:nvSpPr>
            <p:spPr bwMode="auto">
              <a:xfrm flipH="1" flipV="1">
                <a:off x="3604" y="2846"/>
                <a:ext cx="161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637" name="Text Box 21"/>
              <p:cNvSpPr txBox="1">
                <a:spLocks noChangeArrowheads="1"/>
              </p:cNvSpPr>
              <p:nvPr/>
            </p:nvSpPr>
            <p:spPr bwMode="auto">
              <a:xfrm>
                <a:off x="3410" y="2724"/>
                <a:ext cx="18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25638" name="Text Box 23"/>
              <p:cNvSpPr txBox="1">
                <a:spLocks noChangeArrowheads="1"/>
              </p:cNvSpPr>
              <p:nvPr/>
            </p:nvSpPr>
            <p:spPr bwMode="auto">
              <a:xfrm>
                <a:off x="3410" y="3136"/>
                <a:ext cx="19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</p:grp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604" y="3206"/>
              <a:ext cx="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5810250" y="4964113"/>
            <a:ext cx="1212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z (x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en-US" sz="2000">
                <a:solidFill>
                  <a:srgbClr val="FF0000"/>
                </a:solidFill>
              </a:rPr>
              <a:t> y)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47700" y="4583113"/>
            <a:ext cx="4048125" cy="985837"/>
            <a:chOff x="408" y="2707"/>
            <a:chExt cx="2550" cy="621"/>
          </a:xfrm>
        </p:grpSpPr>
        <p:sp>
          <p:nvSpPr>
            <p:cNvPr id="25619" name="Rectangle 4"/>
            <p:cNvSpPr>
              <a:spLocks noChangeArrowheads="1"/>
            </p:cNvSpPr>
            <p:nvPr/>
          </p:nvSpPr>
          <p:spPr bwMode="auto">
            <a:xfrm>
              <a:off x="1137" y="2724"/>
              <a:ext cx="646" cy="60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dirty="0" smtClean="0"/>
                <a:t>YT</a:t>
              </a:r>
              <a:endParaRPr lang="en-US" dirty="0"/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408" y="2707"/>
              <a:ext cx="2550" cy="615"/>
              <a:chOff x="408" y="2707"/>
              <a:chExt cx="2550" cy="615"/>
            </a:xfrm>
          </p:grpSpPr>
          <p:sp>
            <p:nvSpPr>
              <p:cNvPr id="25621" name="Line 7"/>
              <p:cNvSpPr>
                <a:spLocks noChangeShapeType="1"/>
              </p:cNvSpPr>
              <p:nvPr/>
            </p:nvSpPr>
            <p:spPr bwMode="auto">
              <a:xfrm flipH="1">
                <a:off x="613" y="2843"/>
                <a:ext cx="5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622" name="Text Box 8"/>
              <p:cNvSpPr txBox="1">
                <a:spLocks noChangeArrowheads="1"/>
              </p:cNvSpPr>
              <p:nvPr/>
            </p:nvSpPr>
            <p:spPr bwMode="auto">
              <a:xfrm>
                <a:off x="408" y="2707"/>
                <a:ext cx="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x</a:t>
                </a:r>
              </a:p>
            </p:txBody>
          </p:sp>
          <p:sp>
            <p:nvSpPr>
              <p:cNvPr id="25623" name="Line 9"/>
              <p:cNvSpPr>
                <a:spLocks noChangeShapeType="1"/>
              </p:cNvSpPr>
              <p:nvPr/>
            </p:nvSpPr>
            <p:spPr bwMode="auto">
              <a:xfrm flipH="1">
                <a:off x="618" y="3206"/>
                <a:ext cx="5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624" name="Text Box 10"/>
              <p:cNvSpPr txBox="1">
                <a:spLocks noChangeArrowheads="1"/>
              </p:cNvSpPr>
              <p:nvPr/>
            </p:nvSpPr>
            <p:spPr bwMode="auto">
              <a:xfrm>
                <a:off x="413" y="3070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y</a:t>
                </a:r>
              </a:p>
            </p:txBody>
          </p:sp>
          <p:sp>
            <p:nvSpPr>
              <p:cNvPr id="25625" name="Line 11"/>
              <p:cNvSpPr>
                <a:spLocks noChangeShapeType="1"/>
              </p:cNvSpPr>
              <p:nvPr/>
            </p:nvSpPr>
            <p:spPr bwMode="auto">
              <a:xfrm>
                <a:off x="1783" y="2843"/>
                <a:ext cx="11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626" name="Text Box 19"/>
              <p:cNvSpPr txBox="1">
                <a:spLocks noChangeArrowheads="1"/>
              </p:cNvSpPr>
              <p:nvPr/>
            </p:nvSpPr>
            <p:spPr bwMode="auto">
              <a:xfrm>
                <a:off x="1589" y="2724"/>
                <a:ext cx="18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25627" name="Text Box 22"/>
              <p:cNvSpPr txBox="1">
                <a:spLocks noChangeArrowheads="1"/>
              </p:cNvSpPr>
              <p:nvPr/>
            </p:nvSpPr>
            <p:spPr bwMode="auto">
              <a:xfrm>
                <a:off x="1589" y="3128"/>
                <a:ext cx="19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25628" name="Line 33"/>
              <p:cNvSpPr>
                <a:spLocks noChangeShapeType="1"/>
              </p:cNvSpPr>
              <p:nvPr/>
            </p:nvSpPr>
            <p:spPr bwMode="auto">
              <a:xfrm>
                <a:off x="1783" y="3206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3802063" y="5265738"/>
            <a:ext cx="4462462" cy="671512"/>
            <a:chOff x="2395" y="3137"/>
            <a:chExt cx="2811" cy="423"/>
          </a:xfrm>
        </p:grpSpPr>
        <p:sp>
          <p:nvSpPr>
            <p:cNvPr id="25612" name="Freeform 31"/>
            <p:cNvSpPr>
              <a:spLocks/>
            </p:cNvSpPr>
            <p:nvPr/>
          </p:nvSpPr>
          <p:spPr bwMode="auto">
            <a:xfrm>
              <a:off x="4565" y="3260"/>
              <a:ext cx="300" cy="300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613" name="Line 32"/>
            <p:cNvSpPr>
              <a:spLocks noChangeShapeType="1"/>
            </p:cNvSpPr>
            <p:nvPr/>
          </p:nvSpPr>
          <p:spPr bwMode="auto">
            <a:xfrm>
              <a:off x="4856" y="3409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614" name="Line 34"/>
            <p:cNvSpPr>
              <a:spLocks noChangeShapeType="1"/>
            </p:cNvSpPr>
            <p:nvPr/>
          </p:nvSpPr>
          <p:spPr bwMode="auto">
            <a:xfrm>
              <a:off x="2395" y="3206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615" name="Line 35"/>
            <p:cNvSpPr>
              <a:spLocks noChangeShapeType="1"/>
            </p:cNvSpPr>
            <p:nvPr/>
          </p:nvSpPr>
          <p:spPr bwMode="auto">
            <a:xfrm>
              <a:off x="2395" y="3506"/>
              <a:ext cx="2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616" name="Line 36"/>
            <p:cNvSpPr>
              <a:spLocks noChangeShapeType="1"/>
            </p:cNvSpPr>
            <p:nvPr/>
          </p:nvSpPr>
          <p:spPr bwMode="auto">
            <a:xfrm>
              <a:off x="4376" y="320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617" name="Line 37"/>
            <p:cNvSpPr>
              <a:spLocks noChangeShapeType="1"/>
            </p:cNvSpPr>
            <p:nvPr/>
          </p:nvSpPr>
          <p:spPr bwMode="auto">
            <a:xfrm flipV="1">
              <a:off x="4376" y="3320"/>
              <a:ext cx="225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618" name="Rectangle 38"/>
            <p:cNvSpPr>
              <a:spLocks noChangeArrowheads="1"/>
            </p:cNvSpPr>
            <p:nvPr/>
          </p:nvSpPr>
          <p:spPr bwMode="auto">
            <a:xfrm>
              <a:off x="4982" y="3137"/>
              <a:ext cx="2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 smtClean="0">
                  <a:solidFill>
                    <a:srgbClr val="FF0000"/>
                  </a:solidFill>
                </a:rPr>
                <a:t>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3324225" y="5010150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xy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2"/>
      <p:bldP spid="136217" grpId="0"/>
      <p:bldP spid="136218" grpId="0"/>
      <p:bldP spid="136222" grpId="0"/>
      <p:bldP spid="1362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98604-9058-449E-A46F-AEA386BDD338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739552"/>
          </a:xfrm>
        </p:spPr>
        <p:txBody>
          <a:bodyPr/>
          <a:lstStyle/>
          <a:p>
            <a:r>
              <a:rPr lang="tr-TR" dirty="0" smtClean="0"/>
              <a:t>Tamsayı Toplayıcı</a:t>
            </a:r>
            <a:r>
              <a:rPr lang="en-US" dirty="0" smtClean="0"/>
              <a:t> 1/2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0728"/>
            <a:ext cx="8763000" cy="248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u="sng" dirty="0" smtClean="0"/>
              <a:t>İkili</a:t>
            </a:r>
            <a:r>
              <a:rPr lang="en-US" u="sng" dirty="0" smtClean="0"/>
              <a:t> </a:t>
            </a:r>
            <a:r>
              <a:rPr lang="tr-TR" u="sng" dirty="0" smtClean="0"/>
              <a:t>Toplayıcı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= (a</a:t>
            </a:r>
            <a:r>
              <a:rPr lang="en-US" baseline="-25000" dirty="0" smtClean="0"/>
              <a:t>n-1</a:t>
            </a:r>
            <a:r>
              <a:rPr lang="en-US" dirty="0" smtClean="0"/>
              <a:t>, a</a:t>
            </a:r>
            <a:r>
              <a:rPr lang="en-US" baseline="-25000" dirty="0" smtClean="0"/>
              <a:t>n-2</a:t>
            </a:r>
            <a:r>
              <a:rPr lang="en-US" dirty="0" smtClean="0"/>
              <a:t>, …,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0</a:t>
            </a:r>
            <a:r>
              <a:rPr lang="en-US" dirty="0" smtClean="0"/>
              <a:t>)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 = (b</a:t>
            </a:r>
            <a:r>
              <a:rPr lang="en-US" baseline="-25000" dirty="0" smtClean="0"/>
              <a:t>n-1</a:t>
            </a:r>
            <a:r>
              <a:rPr lang="en-US" dirty="0" smtClean="0"/>
              <a:t>, b</a:t>
            </a:r>
            <a:r>
              <a:rPr lang="en-US" baseline="-25000" dirty="0" smtClean="0"/>
              <a:t>n-2</a:t>
            </a:r>
            <a:r>
              <a:rPr lang="en-US" dirty="0" smtClean="0"/>
              <a:t>, …, 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tr-TR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A + B = C =</a:t>
            </a:r>
            <a:r>
              <a:rPr lang="en-US" dirty="0" smtClean="0"/>
              <a:t> (</a:t>
            </a:r>
            <a:r>
              <a:rPr lang="tr-TR" dirty="0" smtClean="0"/>
              <a:t>c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tr-TR" dirty="0" smtClean="0"/>
              <a:t>c</a:t>
            </a:r>
            <a:r>
              <a:rPr lang="en-US" baseline="-25000" dirty="0" smtClean="0"/>
              <a:t>n-1</a:t>
            </a:r>
            <a:r>
              <a:rPr lang="en-US" dirty="0" smtClean="0"/>
              <a:t>, </a:t>
            </a:r>
            <a:r>
              <a:rPr lang="tr-TR" dirty="0" smtClean="0"/>
              <a:t>c</a:t>
            </a:r>
            <a:r>
              <a:rPr lang="en-US" baseline="-25000" dirty="0" smtClean="0"/>
              <a:t>n-2</a:t>
            </a:r>
            <a:r>
              <a:rPr lang="en-US" dirty="0" smtClean="0"/>
              <a:t>, …, </a:t>
            </a:r>
            <a:r>
              <a:rPr lang="tr-TR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tr-TR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Basit hal</a:t>
            </a:r>
            <a:r>
              <a:rPr lang="en-US" dirty="0" smtClean="0"/>
              <a:t>: 4-bit </a:t>
            </a:r>
            <a:r>
              <a:rPr lang="tr-TR" dirty="0" smtClean="0"/>
              <a:t>ikili toplayıcı</a:t>
            </a:r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927100" y="3836121"/>
            <a:ext cx="6227763" cy="2692398"/>
            <a:chOff x="927100" y="3560765"/>
            <a:chExt cx="6227763" cy="2692398"/>
          </a:xfrm>
        </p:grpSpPr>
        <p:grpSp>
          <p:nvGrpSpPr>
            <p:cNvPr id="2" name="Group 95"/>
            <p:cNvGrpSpPr>
              <a:grpSpLocks/>
            </p:cNvGrpSpPr>
            <p:nvPr/>
          </p:nvGrpSpPr>
          <p:grpSpPr bwMode="auto">
            <a:xfrm>
              <a:off x="5599113" y="3560765"/>
              <a:ext cx="1555750" cy="2643188"/>
              <a:chOff x="3527" y="2243"/>
              <a:chExt cx="980" cy="1665"/>
            </a:xfrm>
          </p:grpSpPr>
          <p:sp>
            <p:nvSpPr>
              <p:cNvPr id="27699" name="Rectangle 4"/>
              <p:cNvSpPr>
                <a:spLocks noChangeArrowheads="1"/>
              </p:cNvSpPr>
              <p:nvPr/>
            </p:nvSpPr>
            <p:spPr bwMode="auto">
              <a:xfrm>
                <a:off x="3861" y="2776"/>
                <a:ext cx="646" cy="6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/>
                  <a:t>YT</a:t>
                </a:r>
                <a:endParaRPr lang="en-US" dirty="0"/>
              </a:p>
            </p:txBody>
          </p:sp>
          <p:sp>
            <p:nvSpPr>
              <p:cNvPr id="27700" name="Line 5"/>
              <p:cNvSpPr>
                <a:spLocks noChangeShapeType="1"/>
              </p:cNvSpPr>
              <p:nvPr/>
            </p:nvSpPr>
            <p:spPr bwMode="auto">
              <a:xfrm>
                <a:off x="4333" y="2442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01" name="Line 6"/>
              <p:cNvSpPr>
                <a:spLocks noChangeShapeType="1"/>
              </p:cNvSpPr>
              <p:nvPr/>
            </p:nvSpPr>
            <p:spPr bwMode="auto">
              <a:xfrm>
                <a:off x="4026" y="2442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02" name="Text Box 9"/>
              <p:cNvSpPr txBox="1">
                <a:spLocks noChangeArrowheads="1"/>
              </p:cNvSpPr>
              <p:nvPr/>
            </p:nvSpPr>
            <p:spPr bwMode="auto">
              <a:xfrm>
                <a:off x="3992" y="2799"/>
                <a:ext cx="6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27703" name="Text Box 10"/>
              <p:cNvSpPr txBox="1">
                <a:spLocks noChangeArrowheads="1"/>
              </p:cNvSpPr>
              <p:nvPr/>
            </p:nvSpPr>
            <p:spPr bwMode="auto">
              <a:xfrm>
                <a:off x="4300" y="2778"/>
                <a:ext cx="5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y</a:t>
                </a:r>
              </a:p>
            </p:txBody>
          </p:sp>
          <p:sp>
            <p:nvSpPr>
              <p:cNvPr id="27704" name="Line 12"/>
              <p:cNvSpPr>
                <a:spLocks noChangeShapeType="1"/>
              </p:cNvSpPr>
              <p:nvPr/>
            </p:nvSpPr>
            <p:spPr bwMode="auto">
              <a:xfrm>
                <a:off x="4162" y="3380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05" name="Text Box 14"/>
              <p:cNvSpPr txBox="1">
                <a:spLocks noChangeArrowheads="1"/>
              </p:cNvSpPr>
              <p:nvPr/>
            </p:nvSpPr>
            <p:spPr bwMode="auto">
              <a:xfrm>
                <a:off x="3886" y="3029"/>
                <a:ext cx="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27706" name="Text Box 15"/>
              <p:cNvSpPr txBox="1">
                <a:spLocks noChangeArrowheads="1"/>
              </p:cNvSpPr>
              <p:nvPr/>
            </p:nvSpPr>
            <p:spPr bwMode="auto">
              <a:xfrm>
                <a:off x="4129" y="3229"/>
                <a:ext cx="6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27707" name="Text Box 16"/>
              <p:cNvSpPr txBox="1">
                <a:spLocks noChangeArrowheads="1"/>
              </p:cNvSpPr>
              <p:nvPr/>
            </p:nvSpPr>
            <p:spPr bwMode="auto">
              <a:xfrm>
                <a:off x="3952" y="2243"/>
                <a:ext cx="14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  <a:r>
                  <a:rPr lang="en-US" sz="2000" baseline="-25000"/>
                  <a:t>0</a:t>
                </a:r>
              </a:p>
            </p:txBody>
          </p:sp>
          <p:sp>
            <p:nvSpPr>
              <p:cNvPr id="27708" name="Text Box 17"/>
              <p:cNvSpPr txBox="1">
                <a:spLocks noChangeArrowheads="1"/>
              </p:cNvSpPr>
              <p:nvPr/>
            </p:nvSpPr>
            <p:spPr bwMode="auto">
              <a:xfrm>
                <a:off x="4260" y="2243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b</a:t>
                </a:r>
                <a:r>
                  <a:rPr lang="en-US" sz="2000" baseline="-25000"/>
                  <a:t>0</a:t>
                </a:r>
              </a:p>
            </p:txBody>
          </p:sp>
          <p:sp>
            <p:nvSpPr>
              <p:cNvPr id="27709" name="Text Box 20"/>
              <p:cNvSpPr txBox="1">
                <a:spLocks noChangeArrowheads="1"/>
              </p:cNvSpPr>
              <p:nvPr/>
            </p:nvSpPr>
            <p:spPr bwMode="auto">
              <a:xfrm>
                <a:off x="4098" y="3714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0</a:t>
                </a:r>
                <a:endParaRPr lang="en-US" sz="2000" baseline="-25000" dirty="0"/>
              </a:p>
            </p:txBody>
          </p:sp>
          <p:sp>
            <p:nvSpPr>
              <p:cNvPr id="27710" name="Line 21"/>
              <p:cNvSpPr>
                <a:spLocks noChangeShapeType="1"/>
              </p:cNvSpPr>
              <p:nvPr/>
            </p:nvSpPr>
            <p:spPr bwMode="auto">
              <a:xfrm rot="-5400000">
                <a:off x="3694" y="2917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11" name="Text Box 22"/>
              <p:cNvSpPr txBox="1">
                <a:spLocks noChangeArrowheads="1"/>
              </p:cNvSpPr>
              <p:nvPr/>
            </p:nvSpPr>
            <p:spPr bwMode="auto">
              <a:xfrm>
                <a:off x="3612" y="2856"/>
                <a:ext cx="16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E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</p:grpSp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4038600" y="3597275"/>
              <a:ext cx="1555750" cy="2643188"/>
              <a:chOff x="2544" y="2266"/>
              <a:chExt cx="980" cy="1665"/>
            </a:xfrm>
          </p:grpSpPr>
          <p:sp>
            <p:nvSpPr>
              <p:cNvPr id="27685" name="Rectangle 39"/>
              <p:cNvSpPr>
                <a:spLocks noChangeArrowheads="1"/>
              </p:cNvSpPr>
              <p:nvPr/>
            </p:nvSpPr>
            <p:spPr bwMode="auto">
              <a:xfrm>
                <a:off x="2878" y="2799"/>
                <a:ext cx="646" cy="6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/>
                  <a:t>TT</a:t>
                </a:r>
                <a:endParaRPr lang="en-US" dirty="0"/>
              </a:p>
            </p:txBody>
          </p:sp>
          <p:sp>
            <p:nvSpPr>
              <p:cNvPr id="27686" name="Line 40"/>
              <p:cNvSpPr>
                <a:spLocks noChangeShapeType="1"/>
              </p:cNvSpPr>
              <p:nvPr/>
            </p:nvSpPr>
            <p:spPr bwMode="auto">
              <a:xfrm>
                <a:off x="3350" y="2465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87" name="Line 41"/>
              <p:cNvSpPr>
                <a:spLocks noChangeShapeType="1"/>
              </p:cNvSpPr>
              <p:nvPr/>
            </p:nvSpPr>
            <p:spPr bwMode="auto">
              <a:xfrm>
                <a:off x="3043" y="2465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88" name="Text Box 42"/>
              <p:cNvSpPr txBox="1">
                <a:spLocks noChangeArrowheads="1"/>
              </p:cNvSpPr>
              <p:nvPr/>
            </p:nvSpPr>
            <p:spPr bwMode="auto">
              <a:xfrm>
                <a:off x="3009" y="2822"/>
                <a:ext cx="6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27689" name="Text Box 43"/>
              <p:cNvSpPr txBox="1">
                <a:spLocks noChangeArrowheads="1"/>
              </p:cNvSpPr>
              <p:nvPr/>
            </p:nvSpPr>
            <p:spPr bwMode="auto">
              <a:xfrm>
                <a:off x="3317" y="2801"/>
                <a:ext cx="5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y</a:t>
                </a:r>
              </a:p>
            </p:txBody>
          </p:sp>
          <p:sp>
            <p:nvSpPr>
              <p:cNvPr id="27690" name="Text Box 44"/>
              <p:cNvSpPr txBox="1">
                <a:spLocks noChangeArrowheads="1"/>
              </p:cNvSpPr>
              <p:nvPr/>
            </p:nvSpPr>
            <p:spPr bwMode="auto">
              <a:xfrm>
                <a:off x="3430" y="3040"/>
                <a:ext cx="6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z</a:t>
                </a:r>
              </a:p>
            </p:txBody>
          </p:sp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3179" y="3403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92" name="Text Box 46"/>
              <p:cNvSpPr txBox="1">
                <a:spLocks noChangeArrowheads="1"/>
              </p:cNvSpPr>
              <p:nvPr/>
            </p:nvSpPr>
            <p:spPr bwMode="auto">
              <a:xfrm>
                <a:off x="2903" y="3052"/>
                <a:ext cx="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27693" name="Text Box 47"/>
              <p:cNvSpPr txBox="1">
                <a:spLocks noChangeArrowheads="1"/>
              </p:cNvSpPr>
              <p:nvPr/>
            </p:nvSpPr>
            <p:spPr bwMode="auto">
              <a:xfrm>
                <a:off x="3146" y="3252"/>
                <a:ext cx="6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27694" name="Text Box 48"/>
              <p:cNvSpPr txBox="1">
                <a:spLocks noChangeArrowheads="1"/>
              </p:cNvSpPr>
              <p:nvPr/>
            </p:nvSpPr>
            <p:spPr bwMode="auto">
              <a:xfrm>
                <a:off x="2969" y="2266"/>
                <a:ext cx="12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  <a:r>
                  <a:rPr lang="en-US" sz="2000" baseline="-25000"/>
                  <a:t>1</a:t>
                </a:r>
              </a:p>
            </p:txBody>
          </p:sp>
          <p:sp>
            <p:nvSpPr>
              <p:cNvPr id="27695" name="Text Box 49"/>
              <p:cNvSpPr txBox="1">
                <a:spLocks noChangeArrowheads="1"/>
              </p:cNvSpPr>
              <p:nvPr/>
            </p:nvSpPr>
            <p:spPr bwMode="auto">
              <a:xfrm>
                <a:off x="3277" y="2266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b</a:t>
                </a:r>
                <a:r>
                  <a:rPr lang="en-US" sz="2000" baseline="-25000"/>
                  <a:t>1</a:t>
                </a:r>
              </a:p>
            </p:txBody>
          </p:sp>
          <p:sp>
            <p:nvSpPr>
              <p:cNvPr id="27696" name="Text Box 50"/>
              <p:cNvSpPr txBox="1">
                <a:spLocks noChangeArrowheads="1"/>
              </p:cNvSpPr>
              <p:nvPr/>
            </p:nvSpPr>
            <p:spPr bwMode="auto">
              <a:xfrm>
                <a:off x="3103" y="3737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  <p:sp>
            <p:nvSpPr>
              <p:cNvPr id="27697" name="Line 51"/>
              <p:cNvSpPr>
                <a:spLocks noChangeShapeType="1"/>
              </p:cNvSpPr>
              <p:nvPr/>
            </p:nvSpPr>
            <p:spPr bwMode="auto">
              <a:xfrm rot="-5400000">
                <a:off x="2711" y="2940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98" name="Text Box 52"/>
              <p:cNvSpPr txBox="1">
                <a:spLocks noChangeArrowheads="1"/>
              </p:cNvSpPr>
              <p:nvPr/>
            </p:nvSpPr>
            <p:spPr bwMode="auto">
              <a:xfrm>
                <a:off x="2629" y="2879"/>
                <a:ext cx="16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E</a:t>
                </a:r>
                <a:r>
                  <a:rPr lang="en-US" sz="2000" baseline="-25000" dirty="0" smtClean="0"/>
                  <a:t>2</a:t>
                </a:r>
                <a:endParaRPr lang="en-US" sz="2000" baseline="-25000" dirty="0"/>
              </a:p>
            </p:txBody>
          </p:sp>
        </p:grpSp>
        <p:grpSp>
          <p:nvGrpSpPr>
            <p:cNvPr id="4" name="Group 84"/>
            <p:cNvGrpSpPr>
              <a:grpSpLocks/>
            </p:cNvGrpSpPr>
            <p:nvPr/>
          </p:nvGrpSpPr>
          <p:grpSpPr bwMode="auto">
            <a:xfrm>
              <a:off x="2482850" y="3600450"/>
              <a:ext cx="1555750" cy="2643188"/>
              <a:chOff x="1564" y="2268"/>
              <a:chExt cx="980" cy="1665"/>
            </a:xfrm>
          </p:grpSpPr>
          <p:sp>
            <p:nvSpPr>
              <p:cNvPr id="27671" name="Rectangle 53"/>
              <p:cNvSpPr>
                <a:spLocks noChangeArrowheads="1"/>
              </p:cNvSpPr>
              <p:nvPr/>
            </p:nvSpPr>
            <p:spPr bwMode="auto">
              <a:xfrm>
                <a:off x="1898" y="2801"/>
                <a:ext cx="646" cy="6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/>
                  <a:t>TT</a:t>
                </a:r>
                <a:endParaRPr lang="en-US" dirty="0"/>
              </a:p>
            </p:txBody>
          </p:sp>
          <p:sp>
            <p:nvSpPr>
              <p:cNvPr id="27672" name="Line 54"/>
              <p:cNvSpPr>
                <a:spLocks noChangeShapeType="1"/>
              </p:cNvSpPr>
              <p:nvPr/>
            </p:nvSpPr>
            <p:spPr bwMode="auto">
              <a:xfrm>
                <a:off x="2370" y="2467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73" name="Line 55"/>
              <p:cNvSpPr>
                <a:spLocks noChangeShapeType="1"/>
              </p:cNvSpPr>
              <p:nvPr/>
            </p:nvSpPr>
            <p:spPr bwMode="auto">
              <a:xfrm>
                <a:off x="2063" y="2467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74" name="Text Box 56"/>
              <p:cNvSpPr txBox="1">
                <a:spLocks noChangeArrowheads="1"/>
              </p:cNvSpPr>
              <p:nvPr/>
            </p:nvSpPr>
            <p:spPr bwMode="auto">
              <a:xfrm>
                <a:off x="2029" y="2824"/>
                <a:ext cx="6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27675" name="Text Box 57"/>
              <p:cNvSpPr txBox="1">
                <a:spLocks noChangeArrowheads="1"/>
              </p:cNvSpPr>
              <p:nvPr/>
            </p:nvSpPr>
            <p:spPr bwMode="auto">
              <a:xfrm>
                <a:off x="2337" y="2803"/>
                <a:ext cx="5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y</a:t>
                </a:r>
              </a:p>
            </p:txBody>
          </p:sp>
          <p:sp>
            <p:nvSpPr>
              <p:cNvPr id="27676" name="Text Box 58"/>
              <p:cNvSpPr txBox="1">
                <a:spLocks noChangeArrowheads="1"/>
              </p:cNvSpPr>
              <p:nvPr/>
            </p:nvSpPr>
            <p:spPr bwMode="auto">
              <a:xfrm>
                <a:off x="2450" y="3042"/>
                <a:ext cx="6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z</a:t>
                </a:r>
              </a:p>
            </p:txBody>
          </p:sp>
          <p:sp>
            <p:nvSpPr>
              <p:cNvPr id="27677" name="Line 59"/>
              <p:cNvSpPr>
                <a:spLocks noChangeShapeType="1"/>
              </p:cNvSpPr>
              <p:nvPr/>
            </p:nvSpPr>
            <p:spPr bwMode="auto">
              <a:xfrm>
                <a:off x="2199" y="3405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78" name="Text Box 60"/>
              <p:cNvSpPr txBox="1">
                <a:spLocks noChangeArrowheads="1"/>
              </p:cNvSpPr>
              <p:nvPr/>
            </p:nvSpPr>
            <p:spPr bwMode="auto">
              <a:xfrm>
                <a:off x="1923" y="3054"/>
                <a:ext cx="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27679" name="Text Box 61"/>
              <p:cNvSpPr txBox="1">
                <a:spLocks noChangeArrowheads="1"/>
              </p:cNvSpPr>
              <p:nvPr/>
            </p:nvSpPr>
            <p:spPr bwMode="auto">
              <a:xfrm>
                <a:off x="2166" y="3254"/>
                <a:ext cx="6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27680" name="Text Box 62"/>
              <p:cNvSpPr txBox="1">
                <a:spLocks noChangeArrowheads="1"/>
              </p:cNvSpPr>
              <p:nvPr/>
            </p:nvSpPr>
            <p:spPr bwMode="auto">
              <a:xfrm>
                <a:off x="1989" y="2268"/>
                <a:ext cx="14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  <a:r>
                  <a:rPr lang="en-US" sz="2000" baseline="-25000"/>
                  <a:t>2</a:t>
                </a:r>
              </a:p>
            </p:txBody>
          </p:sp>
          <p:sp>
            <p:nvSpPr>
              <p:cNvPr id="27681" name="Text Box 63"/>
              <p:cNvSpPr txBox="1">
                <a:spLocks noChangeArrowheads="1"/>
              </p:cNvSpPr>
              <p:nvPr/>
            </p:nvSpPr>
            <p:spPr bwMode="auto">
              <a:xfrm>
                <a:off x="2297" y="2268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b</a:t>
                </a:r>
                <a:r>
                  <a:rPr lang="en-US" sz="2000" baseline="-25000"/>
                  <a:t>2</a:t>
                </a:r>
              </a:p>
            </p:txBody>
          </p:sp>
          <p:sp>
            <p:nvSpPr>
              <p:cNvPr id="27682" name="Text Box 64"/>
              <p:cNvSpPr txBox="1">
                <a:spLocks noChangeArrowheads="1"/>
              </p:cNvSpPr>
              <p:nvPr/>
            </p:nvSpPr>
            <p:spPr bwMode="auto">
              <a:xfrm>
                <a:off x="2123" y="3739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2</a:t>
                </a:r>
                <a:endParaRPr lang="en-US" sz="2000" baseline="-25000" dirty="0"/>
              </a:p>
            </p:txBody>
          </p:sp>
          <p:sp>
            <p:nvSpPr>
              <p:cNvPr id="27683" name="Line 65"/>
              <p:cNvSpPr>
                <a:spLocks noChangeShapeType="1"/>
              </p:cNvSpPr>
              <p:nvPr/>
            </p:nvSpPr>
            <p:spPr bwMode="auto">
              <a:xfrm rot="-5400000">
                <a:off x="1731" y="2942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84" name="Text Box 66"/>
              <p:cNvSpPr txBox="1">
                <a:spLocks noChangeArrowheads="1"/>
              </p:cNvSpPr>
              <p:nvPr/>
            </p:nvSpPr>
            <p:spPr bwMode="auto">
              <a:xfrm>
                <a:off x="1649" y="2881"/>
                <a:ext cx="16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E</a:t>
                </a:r>
                <a:r>
                  <a:rPr lang="en-US" sz="2000" baseline="-25000" dirty="0" smtClean="0"/>
                  <a:t>3</a:t>
                </a:r>
                <a:endParaRPr lang="en-US" sz="2000" baseline="-25000" dirty="0"/>
              </a:p>
            </p:txBody>
          </p:sp>
        </p:grpSp>
        <p:grpSp>
          <p:nvGrpSpPr>
            <p:cNvPr id="5" name="Group 85"/>
            <p:cNvGrpSpPr>
              <a:grpSpLocks/>
            </p:cNvGrpSpPr>
            <p:nvPr/>
          </p:nvGrpSpPr>
          <p:grpSpPr bwMode="auto">
            <a:xfrm>
              <a:off x="927100" y="3609975"/>
              <a:ext cx="1555750" cy="2643188"/>
              <a:chOff x="584" y="2274"/>
              <a:chExt cx="980" cy="1665"/>
            </a:xfrm>
          </p:grpSpPr>
          <p:sp>
            <p:nvSpPr>
              <p:cNvPr id="27657" name="Rectangle 67"/>
              <p:cNvSpPr>
                <a:spLocks noChangeArrowheads="1"/>
              </p:cNvSpPr>
              <p:nvPr/>
            </p:nvSpPr>
            <p:spPr bwMode="auto">
              <a:xfrm>
                <a:off x="918" y="2807"/>
                <a:ext cx="646" cy="6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/>
                  <a:t>TT</a:t>
                </a:r>
                <a:endParaRPr lang="en-US" dirty="0"/>
              </a:p>
            </p:txBody>
          </p:sp>
          <p:sp>
            <p:nvSpPr>
              <p:cNvPr id="27658" name="Line 68"/>
              <p:cNvSpPr>
                <a:spLocks noChangeShapeType="1"/>
              </p:cNvSpPr>
              <p:nvPr/>
            </p:nvSpPr>
            <p:spPr bwMode="auto">
              <a:xfrm>
                <a:off x="1390" y="2473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59" name="Line 69"/>
              <p:cNvSpPr>
                <a:spLocks noChangeShapeType="1"/>
              </p:cNvSpPr>
              <p:nvPr/>
            </p:nvSpPr>
            <p:spPr bwMode="auto">
              <a:xfrm>
                <a:off x="1083" y="2473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60" name="Text Box 70"/>
              <p:cNvSpPr txBox="1">
                <a:spLocks noChangeArrowheads="1"/>
              </p:cNvSpPr>
              <p:nvPr/>
            </p:nvSpPr>
            <p:spPr bwMode="auto">
              <a:xfrm>
                <a:off x="1049" y="2830"/>
                <a:ext cx="6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27661" name="Text Box 71"/>
              <p:cNvSpPr txBox="1">
                <a:spLocks noChangeArrowheads="1"/>
              </p:cNvSpPr>
              <p:nvPr/>
            </p:nvSpPr>
            <p:spPr bwMode="auto">
              <a:xfrm>
                <a:off x="1357" y="2809"/>
                <a:ext cx="5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y</a:t>
                </a:r>
              </a:p>
            </p:txBody>
          </p:sp>
          <p:sp>
            <p:nvSpPr>
              <p:cNvPr id="27662" name="Text Box 72"/>
              <p:cNvSpPr txBox="1">
                <a:spLocks noChangeArrowheads="1"/>
              </p:cNvSpPr>
              <p:nvPr/>
            </p:nvSpPr>
            <p:spPr bwMode="auto">
              <a:xfrm>
                <a:off x="1470" y="3048"/>
                <a:ext cx="6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z</a:t>
                </a:r>
              </a:p>
            </p:txBody>
          </p:sp>
          <p:sp>
            <p:nvSpPr>
              <p:cNvPr id="27663" name="Line 73"/>
              <p:cNvSpPr>
                <a:spLocks noChangeShapeType="1"/>
              </p:cNvSpPr>
              <p:nvPr/>
            </p:nvSpPr>
            <p:spPr bwMode="auto">
              <a:xfrm>
                <a:off x="1219" y="3411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64" name="Text Box 74"/>
              <p:cNvSpPr txBox="1">
                <a:spLocks noChangeArrowheads="1"/>
              </p:cNvSpPr>
              <p:nvPr/>
            </p:nvSpPr>
            <p:spPr bwMode="auto">
              <a:xfrm>
                <a:off x="943" y="3060"/>
                <a:ext cx="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27665" name="Text Box 75"/>
              <p:cNvSpPr txBox="1">
                <a:spLocks noChangeArrowheads="1"/>
              </p:cNvSpPr>
              <p:nvPr/>
            </p:nvSpPr>
            <p:spPr bwMode="auto">
              <a:xfrm>
                <a:off x="1186" y="3260"/>
                <a:ext cx="6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27666" name="Text Box 76"/>
              <p:cNvSpPr txBox="1">
                <a:spLocks noChangeArrowheads="1"/>
              </p:cNvSpPr>
              <p:nvPr/>
            </p:nvSpPr>
            <p:spPr bwMode="auto">
              <a:xfrm>
                <a:off x="1009" y="2274"/>
                <a:ext cx="14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  <a:r>
                  <a:rPr lang="en-US" sz="2000" baseline="-25000"/>
                  <a:t>3</a:t>
                </a:r>
              </a:p>
            </p:txBody>
          </p:sp>
          <p:sp>
            <p:nvSpPr>
              <p:cNvPr id="27667" name="Text Box 77"/>
              <p:cNvSpPr txBox="1">
                <a:spLocks noChangeArrowheads="1"/>
              </p:cNvSpPr>
              <p:nvPr/>
            </p:nvSpPr>
            <p:spPr bwMode="auto">
              <a:xfrm>
                <a:off x="1317" y="2274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b</a:t>
                </a:r>
                <a:r>
                  <a:rPr lang="en-US" sz="2000" baseline="-25000"/>
                  <a:t>3</a:t>
                </a:r>
              </a:p>
            </p:txBody>
          </p:sp>
          <p:sp>
            <p:nvSpPr>
              <p:cNvPr id="27668" name="Text Box 78"/>
              <p:cNvSpPr txBox="1">
                <a:spLocks noChangeArrowheads="1"/>
              </p:cNvSpPr>
              <p:nvPr/>
            </p:nvSpPr>
            <p:spPr bwMode="auto">
              <a:xfrm>
                <a:off x="1143" y="3745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3</a:t>
                </a:r>
                <a:endParaRPr lang="en-US" sz="2000" baseline="-25000" dirty="0"/>
              </a:p>
            </p:txBody>
          </p:sp>
          <p:sp>
            <p:nvSpPr>
              <p:cNvPr id="27669" name="Line 79"/>
              <p:cNvSpPr>
                <a:spLocks noChangeShapeType="1"/>
              </p:cNvSpPr>
              <p:nvPr/>
            </p:nvSpPr>
            <p:spPr bwMode="auto">
              <a:xfrm rot="-5400000">
                <a:off x="751" y="2948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670" name="Text Box 80"/>
              <p:cNvSpPr txBox="1">
                <a:spLocks noChangeArrowheads="1"/>
              </p:cNvSpPr>
              <p:nvPr/>
            </p:nvSpPr>
            <p:spPr bwMode="auto">
              <a:xfrm>
                <a:off x="669" y="2887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4</a:t>
                </a:r>
                <a:endParaRPr lang="en-US" sz="2000" baseline="-25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34A23B-D232-4AD1-9ABA-3AD85042AB28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Tamsayı Toplayıcı</a:t>
            </a:r>
            <a:r>
              <a:rPr lang="en-US" dirty="0" smtClean="0"/>
              <a:t> 2/2</a:t>
            </a:r>
          </a:p>
        </p:txBody>
      </p:sp>
      <p:sp>
        <p:nvSpPr>
          <p:cNvPr id="202818" name="Text Box 66"/>
          <p:cNvSpPr txBox="1">
            <a:spLocks noChangeArrowheads="1"/>
          </p:cNvSpPr>
          <p:nvPr/>
        </p:nvSpPr>
        <p:spPr bwMode="auto">
          <a:xfrm>
            <a:off x="2303508" y="4293096"/>
            <a:ext cx="4425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dirty="0" smtClean="0"/>
              <a:t>Elde Zincirli Toplama (</a:t>
            </a:r>
            <a:r>
              <a:rPr lang="en-US" dirty="0" smtClean="0"/>
              <a:t>Ripple-carry adder</a:t>
            </a:r>
            <a:r>
              <a:rPr lang="tr-TR" dirty="0" smtClean="0"/>
              <a:t>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927100" y="1556792"/>
            <a:ext cx="6227763" cy="2692398"/>
            <a:chOff x="927100" y="3560765"/>
            <a:chExt cx="6227763" cy="2692398"/>
          </a:xfrm>
        </p:grpSpPr>
        <p:grpSp>
          <p:nvGrpSpPr>
            <p:cNvPr id="77" name="Group 95"/>
            <p:cNvGrpSpPr>
              <a:grpSpLocks/>
            </p:cNvGrpSpPr>
            <p:nvPr/>
          </p:nvGrpSpPr>
          <p:grpSpPr bwMode="auto">
            <a:xfrm>
              <a:off x="5599113" y="3560765"/>
              <a:ext cx="1555750" cy="2643188"/>
              <a:chOff x="3527" y="2243"/>
              <a:chExt cx="980" cy="1665"/>
            </a:xfrm>
          </p:grpSpPr>
          <p:sp>
            <p:nvSpPr>
              <p:cNvPr id="123" name="Rectangle 4"/>
              <p:cNvSpPr>
                <a:spLocks noChangeArrowheads="1"/>
              </p:cNvSpPr>
              <p:nvPr/>
            </p:nvSpPr>
            <p:spPr bwMode="auto">
              <a:xfrm>
                <a:off x="3861" y="2776"/>
                <a:ext cx="646" cy="6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/>
                  <a:t>YT</a:t>
                </a:r>
                <a:endParaRPr lang="en-US" dirty="0"/>
              </a:p>
            </p:txBody>
          </p:sp>
          <p:sp>
            <p:nvSpPr>
              <p:cNvPr id="124" name="Line 5"/>
              <p:cNvSpPr>
                <a:spLocks noChangeShapeType="1"/>
              </p:cNvSpPr>
              <p:nvPr/>
            </p:nvSpPr>
            <p:spPr bwMode="auto">
              <a:xfrm>
                <a:off x="4333" y="2442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5" name="Line 6"/>
              <p:cNvSpPr>
                <a:spLocks noChangeShapeType="1"/>
              </p:cNvSpPr>
              <p:nvPr/>
            </p:nvSpPr>
            <p:spPr bwMode="auto">
              <a:xfrm>
                <a:off x="4026" y="2442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6" name="Text Box 9"/>
              <p:cNvSpPr txBox="1">
                <a:spLocks noChangeArrowheads="1"/>
              </p:cNvSpPr>
              <p:nvPr/>
            </p:nvSpPr>
            <p:spPr bwMode="auto">
              <a:xfrm>
                <a:off x="3992" y="2799"/>
                <a:ext cx="6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127" name="Text Box 10"/>
              <p:cNvSpPr txBox="1">
                <a:spLocks noChangeArrowheads="1"/>
              </p:cNvSpPr>
              <p:nvPr/>
            </p:nvSpPr>
            <p:spPr bwMode="auto">
              <a:xfrm>
                <a:off x="4300" y="2778"/>
                <a:ext cx="5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y</a:t>
                </a:r>
              </a:p>
            </p:txBody>
          </p:sp>
          <p:sp>
            <p:nvSpPr>
              <p:cNvPr id="128" name="Line 12"/>
              <p:cNvSpPr>
                <a:spLocks noChangeShapeType="1"/>
              </p:cNvSpPr>
              <p:nvPr/>
            </p:nvSpPr>
            <p:spPr bwMode="auto">
              <a:xfrm>
                <a:off x="4162" y="3380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9" name="Text Box 14"/>
              <p:cNvSpPr txBox="1">
                <a:spLocks noChangeArrowheads="1"/>
              </p:cNvSpPr>
              <p:nvPr/>
            </p:nvSpPr>
            <p:spPr bwMode="auto">
              <a:xfrm>
                <a:off x="3886" y="3029"/>
                <a:ext cx="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130" name="Text Box 15"/>
              <p:cNvSpPr txBox="1">
                <a:spLocks noChangeArrowheads="1"/>
              </p:cNvSpPr>
              <p:nvPr/>
            </p:nvSpPr>
            <p:spPr bwMode="auto">
              <a:xfrm>
                <a:off x="4129" y="3229"/>
                <a:ext cx="6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131" name="Text Box 16"/>
              <p:cNvSpPr txBox="1">
                <a:spLocks noChangeArrowheads="1"/>
              </p:cNvSpPr>
              <p:nvPr/>
            </p:nvSpPr>
            <p:spPr bwMode="auto">
              <a:xfrm>
                <a:off x="3952" y="2243"/>
                <a:ext cx="14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  <a:r>
                  <a:rPr lang="en-US" sz="2000" baseline="-25000"/>
                  <a:t>0</a:t>
                </a:r>
              </a:p>
            </p:txBody>
          </p:sp>
          <p:sp>
            <p:nvSpPr>
              <p:cNvPr id="132" name="Text Box 17"/>
              <p:cNvSpPr txBox="1">
                <a:spLocks noChangeArrowheads="1"/>
              </p:cNvSpPr>
              <p:nvPr/>
            </p:nvSpPr>
            <p:spPr bwMode="auto">
              <a:xfrm>
                <a:off x="4260" y="2243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b</a:t>
                </a:r>
                <a:r>
                  <a:rPr lang="en-US" sz="2000" baseline="-25000"/>
                  <a:t>0</a:t>
                </a:r>
              </a:p>
            </p:txBody>
          </p:sp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4098" y="3714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0</a:t>
                </a:r>
                <a:endParaRPr lang="en-US" sz="2000" baseline="-25000" dirty="0"/>
              </a:p>
            </p:txBody>
          </p:sp>
          <p:sp>
            <p:nvSpPr>
              <p:cNvPr id="134" name="Line 21"/>
              <p:cNvSpPr>
                <a:spLocks noChangeShapeType="1"/>
              </p:cNvSpPr>
              <p:nvPr/>
            </p:nvSpPr>
            <p:spPr bwMode="auto">
              <a:xfrm rot="-5400000">
                <a:off x="3694" y="2917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5" name="Text Box 22"/>
              <p:cNvSpPr txBox="1">
                <a:spLocks noChangeArrowheads="1"/>
              </p:cNvSpPr>
              <p:nvPr/>
            </p:nvSpPr>
            <p:spPr bwMode="auto">
              <a:xfrm>
                <a:off x="3612" y="2856"/>
                <a:ext cx="16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E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</p:grpSp>
        <p:grpSp>
          <p:nvGrpSpPr>
            <p:cNvPr id="78" name="Group 83"/>
            <p:cNvGrpSpPr>
              <a:grpSpLocks/>
            </p:cNvGrpSpPr>
            <p:nvPr/>
          </p:nvGrpSpPr>
          <p:grpSpPr bwMode="auto">
            <a:xfrm>
              <a:off x="4038600" y="3597275"/>
              <a:ext cx="1555750" cy="2643188"/>
              <a:chOff x="2544" y="2266"/>
              <a:chExt cx="980" cy="1665"/>
            </a:xfrm>
          </p:grpSpPr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2878" y="2799"/>
                <a:ext cx="646" cy="6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/>
                  <a:t>TT</a:t>
                </a:r>
                <a:endParaRPr lang="en-US" dirty="0"/>
              </a:p>
            </p:txBody>
          </p:sp>
          <p:sp>
            <p:nvSpPr>
              <p:cNvPr id="110" name="Line 40"/>
              <p:cNvSpPr>
                <a:spLocks noChangeShapeType="1"/>
              </p:cNvSpPr>
              <p:nvPr/>
            </p:nvSpPr>
            <p:spPr bwMode="auto">
              <a:xfrm>
                <a:off x="3350" y="2465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1" name="Line 41"/>
              <p:cNvSpPr>
                <a:spLocks noChangeShapeType="1"/>
              </p:cNvSpPr>
              <p:nvPr/>
            </p:nvSpPr>
            <p:spPr bwMode="auto">
              <a:xfrm>
                <a:off x="3043" y="2465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2" name="Text Box 42"/>
              <p:cNvSpPr txBox="1">
                <a:spLocks noChangeArrowheads="1"/>
              </p:cNvSpPr>
              <p:nvPr/>
            </p:nvSpPr>
            <p:spPr bwMode="auto">
              <a:xfrm>
                <a:off x="3009" y="2822"/>
                <a:ext cx="6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113" name="Text Box 43"/>
              <p:cNvSpPr txBox="1">
                <a:spLocks noChangeArrowheads="1"/>
              </p:cNvSpPr>
              <p:nvPr/>
            </p:nvSpPr>
            <p:spPr bwMode="auto">
              <a:xfrm>
                <a:off x="3317" y="2801"/>
                <a:ext cx="5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y</a:t>
                </a:r>
              </a:p>
            </p:txBody>
          </p:sp>
          <p:sp>
            <p:nvSpPr>
              <p:cNvPr id="114" name="Text Box 44"/>
              <p:cNvSpPr txBox="1">
                <a:spLocks noChangeArrowheads="1"/>
              </p:cNvSpPr>
              <p:nvPr/>
            </p:nvSpPr>
            <p:spPr bwMode="auto">
              <a:xfrm>
                <a:off x="3430" y="3040"/>
                <a:ext cx="6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z</a:t>
                </a:r>
              </a:p>
            </p:txBody>
          </p:sp>
          <p:sp>
            <p:nvSpPr>
              <p:cNvPr id="115" name="Line 45"/>
              <p:cNvSpPr>
                <a:spLocks noChangeShapeType="1"/>
              </p:cNvSpPr>
              <p:nvPr/>
            </p:nvSpPr>
            <p:spPr bwMode="auto">
              <a:xfrm>
                <a:off x="3179" y="3403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6" name="Text Box 46"/>
              <p:cNvSpPr txBox="1">
                <a:spLocks noChangeArrowheads="1"/>
              </p:cNvSpPr>
              <p:nvPr/>
            </p:nvSpPr>
            <p:spPr bwMode="auto">
              <a:xfrm>
                <a:off x="2903" y="3052"/>
                <a:ext cx="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117" name="Text Box 47"/>
              <p:cNvSpPr txBox="1">
                <a:spLocks noChangeArrowheads="1"/>
              </p:cNvSpPr>
              <p:nvPr/>
            </p:nvSpPr>
            <p:spPr bwMode="auto">
              <a:xfrm>
                <a:off x="3146" y="3252"/>
                <a:ext cx="6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118" name="Text Box 48"/>
              <p:cNvSpPr txBox="1">
                <a:spLocks noChangeArrowheads="1"/>
              </p:cNvSpPr>
              <p:nvPr/>
            </p:nvSpPr>
            <p:spPr bwMode="auto">
              <a:xfrm>
                <a:off x="2969" y="2266"/>
                <a:ext cx="12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  <a:r>
                  <a:rPr lang="en-US" sz="2000" baseline="-25000"/>
                  <a:t>1</a:t>
                </a:r>
              </a:p>
            </p:txBody>
          </p:sp>
          <p:sp>
            <p:nvSpPr>
              <p:cNvPr id="119" name="Text Box 49"/>
              <p:cNvSpPr txBox="1">
                <a:spLocks noChangeArrowheads="1"/>
              </p:cNvSpPr>
              <p:nvPr/>
            </p:nvSpPr>
            <p:spPr bwMode="auto">
              <a:xfrm>
                <a:off x="3277" y="2266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b</a:t>
                </a:r>
                <a:r>
                  <a:rPr lang="en-US" sz="2000" baseline="-25000"/>
                  <a:t>1</a:t>
                </a:r>
              </a:p>
            </p:txBody>
          </p:sp>
          <p:sp>
            <p:nvSpPr>
              <p:cNvPr id="120" name="Text Box 50"/>
              <p:cNvSpPr txBox="1">
                <a:spLocks noChangeArrowheads="1"/>
              </p:cNvSpPr>
              <p:nvPr/>
            </p:nvSpPr>
            <p:spPr bwMode="auto">
              <a:xfrm>
                <a:off x="3103" y="3737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  <p:sp>
            <p:nvSpPr>
              <p:cNvPr id="121" name="Line 51"/>
              <p:cNvSpPr>
                <a:spLocks noChangeShapeType="1"/>
              </p:cNvSpPr>
              <p:nvPr/>
            </p:nvSpPr>
            <p:spPr bwMode="auto">
              <a:xfrm rot="-5400000">
                <a:off x="2711" y="2940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2" name="Text Box 52"/>
              <p:cNvSpPr txBox="1">
                <a:spLocks noChangeArrowheads="1"/>
              </p:cNvSpPr>
              <p:nvPr/>
            </p:nvSpPr>
            <p:spPr bwMode="auto">
              <a:xfrm>
                <a:off x="2629" y="2879"/>
                <a:ext cx="16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E</a:t>
                </a:r>
                <a:r>
                  <a:rPr lang="en-US" sz="2000" baseline="-25000" dirty="0" smtClean="0"/>
                  <a:t>2</a:t>
                </a:r>
                <a:endParaRPr lang="en-US" sz="2000" baseline="-25000" dirty="0"/>
              </a:p>
            </p:txBody>
          </p:sp>
        </p:grpSp>
        <p:grpSp>
          <p:nvGrpSpPr>
            <p:cNvPr id="79" name="Group 84"/>
            <p:cNvGrpSpPr>
              <a:grpSpLocks/>
            </p:cNvGrpSpPr>
            <p:nvPr/>
          </p:nvGrpSpPr>
          <p:grpSpPr bwMode="auto">
            <a:xfrm>
              <a:off x="2482850" y="3600450"/>
              <a:ext cx="1555750" cy="2643188"/>
              <a:chOff x="1564" y="2268"/>
              <a:chExt cx="980" cy="1665"/>
            </a:xfrm>
          </p:grpSpPr>
          <p:sp>
            <p:nvSpPr>
              <p:cNvPr id="95" name="Rectangle 53"/>
              <p:cNvSpPr>
                <a:spLocks noChangeArrowheads="1"/>
              </p:cNvSpPr>
              <p:nvPr/>
            </p:nvSpPr>
            <p:spPr bwMode="auto">
              <a:xfrm>
                <a:off x="1898" y="2801"/>
                <a:ext cx="646" cy="6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/>
                  <a:t>TT</a:t>
                </a:r>
                <a:endParaRPr lang="en-US" dirty="0"/>
              </a:p>
            </p:txBody>
          </p:sp>
          <p:sp>
            <p:nvSpPr>
              <p:cNvPr id="96" name="Line 54"/>
              <p:cNvSpPr>
                <a:spLocks noChangeShapeType="1"/>
              </p:cNvSpPr>
              <p:nvPr/>
            </p:nvSpPr>
            <p:spPr bwMode="auto">
              <a:xfrm>
                <a:off x="2370" y="2467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" name="Line 55"/>
              <p:cNvSpPr>
                <a:spLocks noChangeShapeType="1"/>
              </p:cNvSpPr>
              <p:nvPr/>
            </p:nvSpPr>
            <p:spPr bwMode="auto">
              <a:xfrm>
                <a:off x="2063" y="2467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" name="Text Box 56"/>
              <p:cNvSpPr txBox="1">
                <a:spLocks noChangeArrowheads="1"/>
              </p:cNvSpPr>
              <p:nvPr/>
            </p:nvSpPr>
            <p:spPr bwMode="auto">
              <a:xfrm>
                <a:off x="2029" y="2824"/>
                <a:ext cx="6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99" name="Text Box 57"/>
              <p:cNvSpPr txBox="1">
                <a:spLocks noChangeArrowheads="1"/>
              </p:cNvSpPr>
              <p:nvPr/>
            </p:nvSpPr>
            <p:spPr bwMode="auto">
              <a:xfrm>
                <a:off x="2337" y="2803"/>
                <a:ext cx="5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y</a:t>
                </a:r>
              </a:p>
            </p:txBody>
          </p:sp>
          <p:sp>
            <p:nvSpPr>
              <p:cNvPr id="100" name="Text Box 58"/>
              <p:cNvSpPr txBox="1">
                <a:spLocks noChangeArrowheads="1"/>
              </p:cNvSpPr>
              <p:nvPr/>
            </p:nvSpPr>
            <p:spPr bwMode="auto">
              <a:xfrm>
                <a:off x="2450" y="3042"/>
                <a:ext cx="6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z</a:t>
                </a:r>
              </a:p>
            </p:txBody>
          </p:sp>
          <p:sp>
            <p:nvSpPr>
              <p:cNvPr id="101" name="Line 59"/>
              <p:cNvSpPr>
                <a:spLocks noChangeShapeType="1"/>
              </p:cNvSpPr>
              <p:nvPr/>
            </p:nvSpPr>
            <p:spPr bwMode="auto">
              <a:xfrm>
                <a:off x="2199" y="3405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" name="Text Box 60"/>
              <p:cNvSpPr txBox="1">
                <a:spLocks noChangeArrowheads="1"/>
              </p:cNvSpPr>
              <p:nvPr/>
            </p:nvSpPr>
            <p:spPr bwMode="auto">
              <a:xfrm>
                <a:off x="1923" y="3054"/>
                <a:ext cx="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103" name="Text Box 61"/>
              <p:cNvSpPr txBox="1">
                <a:spLocks noChangeArrowheads="1"/>
              </p:cNvSpPr>
              <p:nvPr/>
            </p:nvSpPr>
            <p:spPr bwMode="auto">
              <a:xfrm>
                <a:off x="2166" y="3254"/>
                <a:ext cx="6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104" name="Text Box 62"/>
              <p:cNvSpPr txBox="1">
                <a:spLocks noChangeArrowheads="1"/>
              </p:cNvSpPr>
              <p:nvPr/>
            </p:nvSpPr>
            <p:spPr bwMode="auto">
              <a:xfrm>
                <a:off x="1989" y="2268"/>
                <a:ext cx="14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  <a:r>
                  <a:rPr lang="en-US" sz="2000" baseline="-25000"/>
                  <a:t>2</a:t>
                </a:r>
              </a:p>
            </p:txBody>
          </p:sp>
          <p:sp>
            <p:nvSpPr>
              <p:cNvPr id="105" name="Text Box 63"/>
              <p:cNvSpPr txBox="1">
                <a:spLocks noChangeArrowheads="1"/>
              </p:cNvSpPr>
              <p:nvPr/>
            </p:nvSpPr>
            <p:spPr bwMode="auto">
              <a:xfrm>
                <a:off x="2297" y="2268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b</a:t>
                </a:r>
                <a:r>
                  <a:rPr lang="en-US" sz="2000" baseline="-25000"/>
                  <a:t>2</a:t>
                </a:r>
              </a:p>
            </p:txBody>
          </p:sp>
          <p:sp>
            <p:nvSpPr>
              <p:cNvPr id="106" name="Text Box 64"/>
              <p:cNvSpPr txBox="1">
                <a:spLocks noChangeArrowheads="1"/>
              </p:cNvSpPr>
              <p:nvPr/>
            </p:nvSpPr>
            <p:spPr bwMode="auto">
              <a:xfrm>
                <a:off x="2123" y="3739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2</a:t>
                </a:r>
                <a:endParaRPr lang="en-US" sz="2000" baseline="-25000" dirty="0"/>
              </a:p>
            </p:txBody>
          </p:sp>
          <p:sp>
            <p:nvSpPr>
              <p:cNvPr id="107" name="Line 65"/>
              <p:cNvSpPr>
                <a:spLocks noChangeShapeType="1"/>
              </p:cNvSpPr>
              <p:nvPr/>
            </p:nvSpPr>
            <p:spPr bwMode="auto">
              <a:xfrm rot="-5400000">
                <a:off x="1731" y="2942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8" name="Text Box 66"/>
              <p:cNvSpPr txBox="1">
                <a:spLocks noChangeArrowheads="1"/>
              </p:cNvSpPr>
              <p:nvPr/>
            </p:nvSpPr>
            <p:spPr bwMode="auto">
              <a:xfrm>
                <a:off x="1649" y="2881"/>
                <a:ext cx="16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E</a:t>
                </a:r>
                <a:r>
                  <a:rPr lang="en-US" sz="2000" baseline="-25000" dirty="0" smtClean="0"/>
                  <a:t>3</a:t>
                </a:r>
                <a:endParaRPr lang="en-US" sz="2000" baseline="-25000" dirty="0"/>
              </a:p>
            </p:txBody>
          </p:sp>
        </p:grpSp>
        <p:grpSp>
          <p:nvGrpSpPr>
            <p:cNvPr id="80" name="Group 85"/>
            <p:cNvGrpSpPr>
              <a:grpSpLocks/>
            </p:cNvGrpSpPr>
            <p:nvPr/>
          </p:nvGrpSpPr>
          <p:grpSpPr bwMode="auto">
            <a:xfrm>
              <a:off x="927100" y="3609975"/>
              <a:ext cx="1555750" cy="2643188"/>
              <a:chOff x="584" y="2274"/>
              <a:chExt cx="980" cy="1665"/>
            </a:xfrm>
          </p:grpSpPr>
          <p:sp>
            <p:nvSpPr>
              <p:cNvPr id="81" name="Rectangle 67"/>
              <p:cNvSpPr>
                <a:spLocks noChangeArrowheads="1"/>
              </p:cNvSpPr>
              <p:nvPr/>
            </p:nvSpPr>
            <p:spPr bwMode="auto">
              <a:xfrm>
                <a:off x="918" y="2807"/>
                <a:ext cx="646" cy="60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/>
                  <a:t>TT</a:t>
                </a:r>
                <a:endParaRPr lang="en-US" dirty="0"/>
              </a:p>
            </p:txBody>
          </p:sp>
          <p:sp>
            <p:nvSpPr>
              <p:cNvPr id="82" name="Line 68"/>
              <p:cNvSpPr>
                <a:spLocks noChangeShapeType="1"/>
              </p:cNvSpPr>
              <p:nvPr/>
            </p:nvSpPr>
            <p:spPr bwMode="auto">
              <a:xfrm>
                <a:off x="1390" y="2473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" name="Line 69"/>
              <p:cNvSpPr>
                <a:spLocks noChangeShapeType="1"/>
              </p:cNvSpPr>
              <p:nvPr/>
            </p:nvSpPr>
            <p:spPr bwMode="auto">
              <a:xfrm>
                <a:off x="1083" y="2473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" name="Text Box 70"/>
              <p:cNvSpPr txBox="1">
                <a:spLocks noChangeArrowheads="1"/>
              </p:cNvSpPr>
              <p:nvPr/>
            </p:nvSpPr>
            <p:spPr bwMode="auto">
              <a:xfrm>
                <a:off x="1049" y="2830"/>
                <a:ext cx="6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85" name="Text Box 71"/>
              <p:cNvSpPr txBox="1">
                <a:spLocks noChangeArrowheads="1"/>
              </p:cNvSpPr>
              <p:nvPr/>
            </p:nvSpPr>
            <p:spPr bwMode="auto">
              <a:xfrm>
                <a:off x="1357" y="2809"/>
                <a:ext cx="5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y</a:t>
                </a:r>
              </a:p>
            </p:txBody>
          </p:sp>
          <p:sp>
            <p:nvSpPr>
              <p:cNvPr id="86" name="Text Box 72"/>
              <p:cNvSpPr txBox="1">
                <a:spLocks noChangeArrowheads="1"/>
              </p:cNvSpPr>
              <p:nvPr/>
            </p:nvSpPr>
            <p:spPr bwMode="auto">
              <a:xfrm>
                <a:off x="1470" y="3048"/>
                <a:ext cx="6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z</a:t>
                </a:r>
              </a:p>
            </p:txBody>
          </p:sp>
          <p:sp>
            <p:nvSpPr>
              <p:cNvPr id="87" name="Line 73"/>
              <p:cNvSpPr>
                <a:spLocks noChangeShapeType="1"/>
              </p:cNvSpPr>
              <p:nvPr/>
            </p:nvSpPr>
            <p:spPr bwMode="auto">
              <a:xfrm>
                <a:off x="1219" y="3411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8" name="Text Box 74"/>
              <p:cNvSpPr txBox="1">
                <a:spLocks noChangeArrowheads="1"/>
              </p:cNvSpPr>
              <p:nvPr/>
            </p:nvSpPr>
            <p:spPr bwMode="auto">
              <a:xfrm>
                <a:off x="943" y="3060"/>
                <a:ext cx="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E</a:t>
                </a:r>
                <a:endParaRPr lang="en-US" sz="1400" dirty="0"/>
              </a:p>
            </p:txBody>
          </p:sp>
          <p:sp>
            <p:nvSpPr>
              <p:cNvPr id="89" name="Text Box 75"/>
              <p:cNvSpPr txBox="1">
                <a:spLocks noChangeArrowheads="1"/>
              </p:cNvSpPr>
              <p:nvPr/>
            </p:nvSpPr>
            <p:spPr bwMode="auto">
              <a:xfrm>
                <a:off x="1186" y="3260"/>
                <a:ext cx="6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90" name="Text Box 76"/>
              <p:cNvSpPr txBox="1">
                <a:spLocks noChangeArrowheads="1"/>
              </p:cNvSpPr>
              <p:nvPr/>
            </p:nvSpPr>
            <p:spPr bwMode="auto">
              <a:xfrm>
                <a:off x="1009" y="2274"/>
                <a:ext cx="14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  <a:r>
                  <a:rPr lang="en-US" sz="2000" baseline="-25000"/>
                  <a:t>3</a:t>
                </a:r>
              </a:p>
            </p:txBody>
          </p:sp>
          <p:sp>
            <p:nvSpPr>
              <p:cNvPr id="91" name="Text Box 77"/>
              <p:cNvSpPr txBox="1">
                <a:spLocks noChangeArrowheads="1"/>
              </p:cNvSpPr>
              <p:nvPr/>
            </p:nvSpPr>
            <p:spPr bwMode="auto">
              <a:xfrm>
                <a:off x="1317" y="2274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b</a:t>
                </a:r>
                <a:r>
                  <a:rPr lang="en-US" sz="2000" baseline="-25000"/>
                  <a:t>3</a:t>
                </a:r>
              </a:p>
            </p:txBody>
          </p:sp>
          <p:sp>
            <p:nvSpPr>
              <p:cNvPr id="92" name="Text Box 78"/>
              <p:cNvSpPr txBox="1">
                <a:spLocks noChangeArrowheads="1"/>
              </p:cNvSpPr>
              <p:nvPr/>
            </p:nvSpPr>
            <p:spPr bwMode="auto">
              <a:xfrm>
                <a:off x="1143" y="3745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3</a:t>
                </a:r>
                <a:endParaRPr lang="en-US" sz="2000" baseline="-25000" dirty="0"/>
              </a:p>
            </p:txBody>
          </p:sp>
          <p:sp>
            <p:nvSpPr>
              <p:cNvPr id="93" name="Line 79"/>
              <p:cNvSpPr>
                <a:spLocks noChangeShapeType="1"/>
              </p:cNvSpPr>
              <p:nvPr/>
            </p:nvSpPr>
            <p:spPr bwMode="auto">
              <a:xfrm rot="-5400000">
                <a:off x="751" y="2948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4" name="Text Box 80"/>
              <p:cNvSpPr txBox="1">
                <a:spLocks noChangeArrowheads="1"/>
              </p:cNvSpPr>
              <p:nvPr/>
            </p:nvSpPr>
            <p:spPr bwMode="auto">
              <a:xfrm>
                <a:off x="669" y="2887"/>
                <a:ext cx="1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C</a:t>
                </a:r>
                <a:r>
                  <a:rPr lang="en-US" sz="2000" baseline="-25000" dirty="0" smtClean="0"/>
                  <a:t>4</a:t>
                </a:r>
                <a:endParaRPr lang="en-US" sz="2000" baseline="-25000" dirty="0"/>
              </a:p>
            </p:txBody>
          </p:sp>
        </p:grp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127125" y="2492897"/>
            <a:ext cx="5700713" cy="592137"/>
            <a:chOff x="669" y="2887"/>
            <a:chExt cx="3591" cy="373"/>
          </a:xfrm>
        </p:grpSpPr>
        <p:sp>
          <p:nvSpPr>
            <p:cNvPr id="28682" name="Line 68"/>
            <p:cNvSpPr>
              <a:spLocks noChangeShapeType="1"/>
            </p:cNvSpPr>
            <p:nvPr/>
          </p:nvSpPr>
          <p:spPr bwMode="auto">
            <a:xfrm flipH="1">
              <a:off x="4058" y="2887"/>
              <a:ext cx="202" cy="3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683" name="Line 69"/>
            <p:cNvSpPr>
              <a:spLocks noChangeShapeType="1"/>
            </p:cNvSpPr>
            <p:nvPr/>
          </p:nvSpPr>
          <p:spPr bwMode="auto">
            <a:xfrm flipH="1" flipV="1">
              <a:off x="3234" y="2912"/>
              <a:ext cx="863" cy="3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684" name="Line 70"/>
            <p:cNvSpPr>
              <a:spLocks noChangeShapeType="1"/>
            </p:cNvSpPr>
            <p:nvPr/>
          </p:nvSpPr>
          <p:spPr bwMode="auto">
            <a:xfrm flipH="1">
              <a:off x="2996" y="2887"/>
              <a:ext cx="265" cy="3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685" name="Line 71"/>
            <p:cNvSpPr>
              <a:spLocks noChangeShapeType="1"/>
            </p:cNvSpPr>
            <p:nvPr/>
          </p:nvSpPr>
          <p:spPr bwMode="auto">
            <a:xfrm flipH="1" flipV="1">
              <a:off x="2244" y="2894"/>
              <a:ext cx="765" cy="3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686" name="Line 72"/>
            <p:cNvSpPr>
              <a:spLocks noChangeShapeType="1"/>
            </p:cNvSpPr>
            <p:nvPr/>
          </p:nvSpPr>
          <p:spPr bwMode="auto">
            <a:xfrm flipH="1">
              <a:off x="2029" y="2887"/>
              <a:ext cx="215" cy="3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687" name="Line 73"/>
            <p:cNvSpPr>
              <a:spLocks noChangeShapeType="1"/>
            </p:cNvSpPr>
            <p:nvPr/>
          </p:nvSpPr>
          <p:spPr bwMode="auto">
            <a:xfrm flipH="1" flipV="1">
              <a:off x="1264" y="2912"/>
              <a:ext cx="765" cy="3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688" name="Line 74"/>
            <p:cNvSpPr>
              <a:spLocks noChangeShapeType="1"/>
            </p:cNvSpPr>
            <p:nvPr/>
          </p:nvSpPr>
          <p:spPr bwMode="auto">
            <a:xfrm flipH="1">
              <a:off x="1049" y="2935"/>
              <a:ext cx="215" cy="3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689" name="Line 75"/>
            <p:cNvSpPr>
              <a:spLocks noChangeShapeType="1"/>
            </p:cNvSpPr>
            <p:nvPr/>
          </p:nvSpPr>
          <p:spPr bwMode="auto">
            <a:xfrm flipH="1" flipV="1">
              <a:off x="669" y="3151"/>
              <a:ext cx="380" cy="1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A47E38-7CCA-4B75-9F95-17770E9F09C4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tr-TR" dirty="0" smtClean="0"/>
              <a:t>Aşamalı</a:t>
            </a:r>
            <a:r>
              <a:rPr lang="en-US" dirty="0" smtClean="0"/>
              <a:t> </a:t>
            </a:r>
            <a:r>
              <a:rPr lang="tr-TR" dirty="0" smtClean="0"/>
              <a:t>Tasarım Yöntemi</a:t>
            </a:r>
            <a:endParaRPr lang="en-US" dirty="0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Elde zincirli toplayıcı tasarımında aşamalı tasarım yöntemi kullandık.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Klasik tasarımda aşağıdaki haller var.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8</a:t>
            </a:r>
            <a:r>
              <a:rPr lang="en-US" dirty="0" smtClean="0"/>
              <a:t> </a:t>
            </a:r>
            <a:r>
              <a:rPr lang="tr-TR" dirty="0" smtClean="0"/>
              <a:t>giriş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5 </a:t>
            </a:r>
            <a:r>
              <a:rPr lang="tr-TR" dirty="0" smtClean="0"/>
              <a:t>çıkış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2</a:t>
            </a:r>
            <a:r>
              <a:rPr lang="en-US" baseline="30000" dirty="0" smtClean="0"/>
              <a:t>9</a:t>
            </a:r>
            <a:r>
              <a:rPr lang="en-US" dirty="0" smtClean="0"/>
              <a:t> = 512 </a:t>
            </a:r>
            <a:r>
              <a:rPr lang="tr-TR" dirty="0" smtClean="0"/>
              <a:t>satırlı beş doğruluk tablosu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9 değişkenli 5 </a:t>
            </a:r>
            <a:r>
              <a:rPr lang="tr-TR" dirty="0" err="1" smtClean="0"/>
              <a:t>Boole</a:t>
            </a:r>
            <a:r>
              <a:rPr lang="tr-TR" dirty="0" smtClean="0"/>
              <a:t> fonksiyonunu indirgemeliyiz.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Aşamalı Tasarımda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Tasarımı daha küçük işlem bloklarına ayırıyoruz.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Küçük işlem bloklarını birbirine bağlayarak daha büyük fonksiyonu gerçeklemek istiyoruz.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6082EF-C236-4B65-8701-D9CFA69FD972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/>
          <a:p>
            <a:r>
              <a:rPr lang="tr-TR" dirty="0" smtClean="0"/>
              <a:t>Elde Yayılımı</a:t>
            </a:r>
            <a:endParaRPr lang="en-US" dirty="0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712"/>
            <a:ext cx="8763000" cy="2619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4-bitlik elde zincirli toplayıcının toplam gecikme süresi nedir?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</a:t>
            </a:r>
            <a:r>
              <a:rPr lang="tr-TR" baseline="-25000" dirty="0" smtClean="0">
                <a:sym typeface="Symbol" pitchFamily="18" charset="2"/>
              </a:rPr>
              <a:t>TT</a:t>
            </a:r>
            <a:r>
              <a:rPr lang="en-US" dirty="0" smtClean="0"/>
              <a:t>: </a:t>
            </a:r>
            <a:r>
              <a:rPr lang="tr-TR" dirty="0" smtClean="0"/>
              <a:t>bir tam toplayıcının gecikme süresi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err="1" smtClean="0"/>
              <a:t>Kaskat</a:t>
            </a:r>
            <a:r>
              <a:rPr lang="tr-TR" dirty="0" smtClean="0"/>
              <a:t> şekilde bağlanmış 4 tam toplayıcı kullanıldı.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Toplam gecikme süresi</a:t>
            </a:r>
            <a:r>
              <a:rPr lang="en-US" dirty="0" smtClean="0"/>
              <a:t>: 4</a:t>
            </a:r>
            <a:r>
              <a:rPr lang="en-US" dirty="0" smtClean="0">
                <a:sym typeface="Symbol" pitchFamily="18" charset="2"/>
              </a:rPr>
              <a:t></a:t>
            </a:r>
            <a:r>
              <a:rPr lang="tr-TR" baseline="-25000" dirty="0" smtClean="0">
                <a:sym typeface="Symbol" pitchFamily="18" charset="2"/>
              </a:rPr>
              <a:t>TT</a:t>
            </a:r>
            <a:r>
              <a:rPr lang="en-US" dirty="0" smtClean="0"/>
              <a:t>.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81000" y="3595688"/>
            <a:ext cx="2854325" cy="1581150"/>
            <a:chOff x="240" y="2265"/>
            <a:chExt cx="1798" cy="9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90" y="2292"/>
              <a:ext cx="875" cy="455"/>
              <a:chOff x="3280" y="1859"/>
              <a:chExt cx="706" cy="333"/>
            </a:xfrm>
          </p:grpSpPr>
          <p:sp>
            <p:nvSpPr>
              <p:cNvPr id="30771" name="Freeform 6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26192 w 493"/>
                  <a:gd name="T3" fmla="*/ 0 h 130"/>
                  <a:gd name="T4" fmla="*/ 0 w 493"/>
                  <a:gd name="T5" fmla="*/ 7729 h 130"/>
                  <a:gd name="T6" fmla="*/ 26192 w 493"/>
                  <a:gd name="T7" fmla="*/ 7729 h 130"/>
                  <a:gd name="T8" fmla="*/ 52536 w 493"/>
                  <a:gd name="T9" fmla="*/ 3880 h 130"/>
                  <a:gd name="T10" fmla="*/ 26192 w 493"/>
                  <a:gd name="T11" fmla="*/ 3880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772" name="Freeform 7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773" name="Freeform 8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0759" name="Text Box 9"/>
            <p:cNvSpPr txBox="1">
              <a:spLocks noChangeArrowheads="1"/>
            </p:cNvSpPr>
            <p:nvPr/>
          </p:nvSpPr>
          <p:spPr bwMode="auto">
            <a:xfrm>
              <a:off x="247" y="2265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  <a:r>
                <a:rPr lang="en-US" sz="2000" baseline="-25000"/>
                <a:t>i</a:t>
              </a:r>
            </a:p>
          </p:txBody>
        </p:sp>
        <p:sp>
          <p:nvSpPr>
            <p:cNvPr id="30760" name="Text Box 10"/>
            <p:cNvSpPr txBox="1">
              <a:spLocks noChangeArrowheads="1"/>
            </p:cNvSpPr>
            <p:nvPr/>
          </p:nvSpPr>
          <p:spPr bwMode="auto">
            <a:xfrm>
              <a:off x="240" y="251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  <a:r>
                <a:rPr lang="en-US" sz="2000" baseline="-25000"/>
                <a:t>i</a:t>
              </a:r>
            </a:p>
          </p:txBody>
        </p:sp>
        <p:sp>
          <p:nvSpPr>
            <p:cNvPr id="30761" name="Line 13"/>
            <p:cNvSpPr>
              <a:spLocks noChangeShapeType="1"/>
            </p:cNvSpPr>
            <p:nvPr/>
          </p:nvSpPr>
          <p:spPr bwMode="auto">
            <a:xfrm flipH="1">
              <a:off x="457" y="2640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62" name="Line 14"/>
            <p:cNvSpPr>
              <a:spLocks noChangeShapeType="1"/>
            </p:cNvSpPr>
            <p:nvPr/>
          </p:nvSpPr>
          <p:spPr bwMode="auto">
            <a:xfrm flipH="1">
              <a:off x="457" y="2395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63" name="AutoShape 15"/>
            <p:cNvSpPr>
              <a:spLocks noChangeArrowheads="1"/>
            </p:cNvSpPr>
            <p:nvPr/>
          </p:nvSpPr>
          <p:spPr bwMode="auto">
            <a:xfrm>
              <a:off x="1027" y="2861"/>
              <a:ext cx="356" cy="400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64" name="Line 16"/>
            <p:cNvSpPr>
              <a:spLocks noChangeShapeType="1"/>
            </p:cNvSpPr>
            <p:nvPr/>
          </p:nvSpPr>
          <p:spPr bwMode="auto">
            <a:xfrm>
              <a:off x="790" y="2397"/>
              <a:ext cx="0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65" name="Line 17"/>
            <p:cNvSpPr>
              <a:spLocks noChangeShapeType="1"/>
            </p:cNvSpPr>
            <p:nvPr/>
          </p:nvSpPr>
          <p:spPr bwMode="auto">
            <a:xfrm>
              <a:off x="790" y="297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66" name="Line 18"/>
            <p:cNvSpPr>
              <a:spLocks noChangeShapeType="1"/>
            </p:cNvSpPr>
            <p:nvPr/>
          </p:nvSpPr>
          <p:spPr bwMode="auto">
            <a:xfrm>
              <a:off x="617" y="2640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67" name="Line 19"/>
            <p:cNvSpPr>
              <a:spLocks noChangeShapeType="1"/>
            </p:cNvSpPr>
            <p:nvPr/>
          </p:nvSpPr>
          <p:spPr bwMode="auto">
            <a:xfrm>
              <a:off x="617" y="3144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68" name="Oval 20"/>
            <p:cNvSpPr>
              <a:spLocks noChangeArrowheads="1"/>
            </p:cNvSpPr>
            <p:nvPr/>
          </p:nvSpPr>
          <p:spPr bwMode="auto">
            <a:xfrm>
              <a:off x="754" y="2360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69" name="Oval 21"/>
            <p:cNvSpPr>
              <a:spLocks noChangeArrowheads="1"/>
            </p:cNvSpPr>
            <p:nvPr/>
          </p:nvSpPr>
          <p:spPr bwMode="auto">
            <a:xfrm>
              <a:off x="585" y="2605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70" name="Line 22"/>
            <p:cNvSpPr>
              <a:spLocks noChangeShapeType="1"/>
            </p:cNvSpPr>
            <p:nvPr/>
          </p:nvSpPr>
          <p:spPr bwMode="auto">
            <a:xfrm>
              <a:off x="1383" y="3063"/>
              <a:ext cx="6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3235325" y="4848225"/>
            <a:ext cx="5330825" cy="1063625"/>
            <a:chOff x="2038" y="3054"/>
            <a:chExt cx="3358" cy="670"/>
          </a:xfrm>
        </p:grpSpPr>
        <p:sp>
          <p:nvSpPr>
            <p:cNvPr id="30750" name="Freeform 35"/>
            <p:cNvSpPr>
              <a:spLocks/>
            </p:cNvSpPr>
            <p:nvPr/>
          </p:nvSpPr>
          <p:spPr bwMode="auto">
            <a:xfrm>
              <a:off x="4106" y="3054"/>
              <a:ext cx="433" cy="443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51" name="Line 36"/>
            <p:cNvSpPr>
              <a:spLocks noChangeShapeType="1"/>
            </p:cNvSpPr>
            <p:nvPr/>
          </p:nvSpPr>
          <p:spPr bwMode="auto">
            <a:xfrm>
              <a:off x="3590" y="3169"/>
              <a:ext cx="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52" name="Line 38"/>
            <p:cNvSpPr>
              <a:spLocks noChangeShapeType="1"/>
            </p:cNvSpPr>
            <p:nvPr/>
          </p:nvSpPr>
          <p:spPr bwMode="auto">
            <a:xfrm>
              <a:off x="4538" y="3268"/>
              <a:ext cx="487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53" name="Line 39"/>
            <p:cNvSpPr>
              <a:spLocks noChangeShapeType="1"/>
            </p:cNvSpPr>
            <p:nvPr/>
          </p:nvSpPr>
          <p:spPr bwMode="auto">
            <a:xfrm>
              <a:off x="2038" y="3063"/>
              <a:ext cx="0" cy="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54" name="Line 40"/>
            <p:cNvSpPr>
              <a:spLocks noChangeShapeType="1"/>
            </p:cNvSpPr>
            <p:nvPr/>
          </p:nvSpPr>
          <p:spPr bwMode="auto">
            <a:xfrm>
              <a:off x="2038" y="3724"/>
              <a:ext cx="1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55" name="Line 41"/>
            <p:cNvSpPr>
              <a:spLocks noChangeShapeType="1"/>
            </p:cNvSpPr>
            <p:nvPr/>
          </p:nvSpPr>
          <p:spPr bwMode="auto">
            <a:xfrm flipV="1">
              <a:off x="3872" y="3391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56" name="Line 42"/>
            <p:cNvSpPr>
              <a:spLocks noChangeShapeType="1"/>
            </p:cNvSpPr>
            <p:nvPr/>
          </p:nvSpPr>
          <p:spPr bwMode="auto">
            <a:xfrm>
              <a:off x="3872" y="3391"/>
              <a:ext cx="2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57" name="Text Box 47"/>
            <p:cNvSpPr txBox="1">
              <a:spLocks noChangeArrowheads="1"/>
            </p:cNvSpPr>
            <p:nvPr/>
          </p:nvSpPr>
          <p:spPr bwMode="auto">
            <a:xfrm>
              <a:off x="5025" y="3149"/>
              <a:ext cx="3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 smtClean="0"/>
                <a:t>E</a:t>
              </a:r>
              <a:r>
                <a:rPr lang="en-US" sz="2000" baseline="-25000" dirty="0" smtClean="0"/>
                <a:t>i+1</a:t>
              </a:r>
              <a:endParaRPr lang="en-US" sz="2000" baseline="-25000" dirty="0"/>
            </a:p>
          </p:txBody>
        </p:sp>
      </p:grpSp>
      <p:sp>
        <p:nvSpPr>
          <p:cNvPr id="139312" name="Rectangle 48"/>
          <p:cNvSpPr>
            <a:spLocks noChangeArrowheads="1"/>
          </p:cNvSpPr>
          <p:nvPr/>
        </p:nvSpPr>
        <p:spPr bwMode="auto">
          <a:xfrm>
            <a:off x="1630363" y="6140450"/>
            <a:ext cx="249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>
                <a:sym typeface="Symbol" pitchFamily="18" charset="2"/>
              </a:rPr>
              <a:t></a:t>
            </a:r>
            <a:r>
              <a:rPr lang="tr-TR" sz="2800" baseline="-25000" dirty="0" smtClean="0">
                <a:sym typeface="Symbol" pitchFamily="18" charset="2"/>
              </a:rPr>
              <a:t>TT</a:t>
            </a:r>
            <a:r>
              <a:rPr lang="en-US" sz="2800" baseline="-250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</a:t>
            </a:r>
            <a:r>
              <a:rPr lang="en-US" sz="2800" dirty="0"/>
              <a:t> 8</a:t>
            </a:r>
            <a:r>
              <a:rPr lang="en-US" sz="2800" dirty="0">
                <a:sym typeface="Symbol" pitchFamily="18" charset="2"/>
              </a:rPr>
              <a:t></a:t>
            </a:r>
            <a:r>
              <a:rPr lang="en-US" sz="2800" baseline="-25000" dirty="0">
                <a:sym typeface="Symbol" pitchFamily="18" charset="2"/>
              </a:rPr>
              <a:t>XOR</a:t>
            </a:r>
            <a:r>
              <a:rPr lang="en-US" sz="2800" dirty="0">
                <a:sym typeface="Symbol" pitchFamily="18" charset="2"/>
              </a:rPr>
              <a:t> </a:t>
            </a:r>
          </a:p>
        </p:txBody>
      </p:sp>
      <p:sp>
        <p:nvSpPr>
          <p:cNvPr id="139313" name="Rectangle 49"/>
          <p:cNvSpPr>
            <a:spLocks noChangeArrowheads="1"/>
          </p:cNvSpPr>
          <p:nvPr/>
        </p:nvSpPr>
        <p:spPr bwMode="auto">
          <a:xfrm>
            <a:off x="2754313" y="3549650"/>
            <a:ext cx="363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9314" name="Rectangle 50"/>
          <p:cNvSpPr>
            <a:spLocks noChangeArrowheads="1"/>
          </p:cNvSpPr>
          <p:nvPr/>
        </p:nvSpPr>
        <p:spPr bwMode="auto">
          <a:xfrm>
            <a:off x="2554288" y="4397375"/>
            <a:ext cx="385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Ü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6137275" y="3992573"/>
            <a:ext cx="2211388" cy="400051"/>
            <a:chOff x="3866" y="2515"/>
            <a:chExt cx="1393" cy="252"/>
          </a:xfrm>
        </p:grpSpPr>
        <p:sp>
          <p:nvSpPr>
            <p:cNvPr id="30748" name="Text Box 11"/>
            <p:cNvSpPr txBox="1">
              <a:spLocks noChangeArrowheads="1"/>
            </p:cNvSpPr>
            <p:nvPr/>
          </p:nvSpPr>
          <p:spPr bwMode="auto">
            <a:xfrm>
              <a:off x="5025" y="2515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 smtClean="0"/>
                <a:t>T</a:t>
              </a:r>
              <a:r>
                <a:rPr lang="en-US" sz="2000" baseline="-25000" dirty="0" err="1" smtClean="0"/>
                <a:t>i</a:t>
              </a:r>
              <a:endParaRPr lang="en-US" sz="2000" baseline="-25000" dirty="0"/>
            </a:p>
          </p:txBody>
        </p:sp>
        <p:sp>
          <p:nvSpPr>
            <p:cNvPr id="30749" name="Line 74"/>
            <p:cNvSpPr>
              <a:spLocks noChangeShapeType="1"/>
            </p:cNvSpPr>
            <p:nvPr/>
          </p:nvSpPr>
          <p:spPr bwMode="auto">
            <a:xfrm>
              <a:off x="3866" y="2631"/>
              <a:ext cx="1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314325" y="3819527"/>
            <a:ext cx="5822950" cy="1933576"/>
            <a:chOff x="198" y="2406"/>
            <a:chExt cx="3668" cy="1218"/>
          </a:xfrm>
        </p:grpSpPr>
        <p:sp>
          <p:nvSpPr>
            <p:cNvPr id="30732" name="Line 64"/>
            <p:cNvSpPr>
              <a:spLocks noChangeShapeType="1"/>
            </p:cNvSpPr>
            <p:nvPr/>
          </p:nvSpPr>
          <p:spPr bwMode="auto">
            <a:xfrm>
              <a:off x="2991" y="2511"/>
              <a:ext cx="0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198" y="2406"/>
              <a:ext cx="3668" cy="1218"/>
              <a:chOff x="198" y="2406"/>
              <a:chExt cx="3668" cy="1218"/>
            </a:xfrm>
          </p:grpSpPr>
          <p:sp>
            <p:nvSpPr>
              <p:cNvPr id="30734" name="Line 32"/>
              <p:cNvSpPr>
                <a:spLocks noChangeShapeType="1"/>
              </p:cNvSpPr>
              <p:nvPr/>
            </p:nvSpPr>
            <p:spPr bwMode="auto">
              <a:xfrm>
                <a:off x="2432" y="3274"/>
                <a:ext cx="8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" name="Group 55"/>
              <p:cNvGrpSpPr>
                <a:grpSpLocks/>
              </p:cNvGrpSpPr>
              <p:nvPr/>
            </p:nvGrpSpPr>
            <p:grpSpPr bwMode="auto">
              <a:xfrm>
                <a:off x="2991" y="2406"/>
                <a:ext cx="875" cy="455"/>
                <a:chOff x="3280" y="1859"/>
                <a:chExt cx="706" cy="333"/>
              </a:xfrm>
            </p:grpSpPr>
            <p:sp>
              <p:nvSpPr>
                <p:cNvPr id="30745" name="Freeform 56"/>
                <p:cNvSpPr>
                  <a:spLocks noEditPoints="1"/>
                </p:cNvSpPr>
                <p:nvPr/>
              </p:nvSpPr>
              <p:spPr bwMode="auto">
                <a:xfrm>
                  <a:off x="3280" y="1936"/>
                  <a:ext cx="706" cy="178"/>
                </a:xfrm>
                <a:custGeom>
                  <a:avLst/>
                  <a:gdLst>
                    <a:gd name="T0" fmla="*/ 0 w 493"/>
                    <a:gd name="T1" fmla="*/ 0 h 130"/>
                    <a:gd name="T2" fmla="*/ 26192 w 493"/>
                    <a:gd name="T3" fmla="*/ 0 h 130"/>
                    <a:gd name="T4" fmla="*/ 0 w 493"/>
                    <a:gd name="T5" fmla="*/ 7729 h 130"/>
                    <a:gd name="T6" fmla="*/ 26192 w 493"/>
                    <a:gd name="T7" fmla="*/ 7729 h 130"/>
                    <a:gd name="T8" fmla="*/ 52536 w 493"/>
                    <a:gd name="T9" fmla="*/ 3880 h 130"/>
                    <a:gd name="T10" fmla="*/ 26192 w 493"/>
                    <a:gd name="T11" fmla="*/ 3880 h 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3"/>
                    <a:gd name="T19" fmla="*/ 0 h 130"/>
                    <a:gd name="T20" fmla="*/ 493 w 493"/>
                    <a:gd name="T21" fmla="*/ 130 h 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3" h="130">
                      <a:moveTo>
                        <a:pt x="0" y="0"/>
                      </a:moveTo>
                      <a:lnTo>
                        <a:pt x="246" y="0"/>
                      </a:lnTo>
                      <a:moveTo>
                        <a:pt x="0" y="130"/>
                      </a:moveTo>
                      <a:lnTo>
                        <a:pt x="246" y="130"/>
                      </a:lnTo>
                      <a:moveTo>
                        <a:pt x="493" y="65"/>
                      </a:moveTo>
                      <a:lnTo>
                        <a:pt x="246" y="65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30746" name="Freeform 57"/>
                <p:cNvSpPr>
                  <a:spLocks/>
                </p:cNvSpPr>
                <p:nvPr/>
              </p:nvSpPr>
              <p:spPr bwMode="auto">
                <a:xfrm>
                  <a:off x="3471" y="1859"/>
                  <a:ext cx="349" cy="333"/>
                </a:xfrm>
                <a:custGeom>
                  <a:avLst/>
                  <a:gdLst>
                    <a:gd name="T0" fmla="*/ 2147483647 w 40"/>
                    <a:gd name="T1" fmla="*/ 2147483647 h 30"/>
                    <a:gd name="T2" fmla="*/ 2147483647 w 40"/>
                    <a:gd name="T3" fmla="*/ 2147483647 h 30"/>
                    <a:gd name="T4" fmla="*/ 2147483647 w 40"/>
                    <a:gd name="T5" fmla="*/ 2147483647 h 30"/>
                    <a:gd name="T6" fmla="*/ 0 w 40"/>
                    <a:gd name="T7" fmla="*/ 2147483647 h 30"/>
                    <a:gd name="T8" fmla="*/ 0 w 40"/>
                    <a:gd name="T9" fmla="*/ 0 h 30"/>
                    <a:gd name="T10" fmla="*/ 0 w 40"/>
                    <a:gd name="T11" fmla="*/ 0 h 30"/>
                    <a:gd name="T12" fmla="*/ 2147483647 w 40"/>
                    <a:gd name="T13" fmla="*/ 0 h 30"/>
                    <a:gd name="T14" fmla="*/ 2147483647 w 40"/>
                    <a:gd name="T15" fmla="*/ 2147483647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30"/>
                    <a:gd name="T26" fmla="*/ 40 w 4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30">
                      <a:moveTo>
                        <a:pt x="40" y="15"/>
                      </a:moveTo>
                      <a:cubicBezTo>
                        <a:pt x="35" y="23"/>
                        <a:pt x="25" y="28"/>
                        <a:pt x="12" y="30"/>
                      </a:cubicBezTo>
                      <a:lnTo>
                        <a:pt x="0" y="30"/>
                      </a:lnTo>
                      <a:cubicBezTo>
                        <a:pt x="8" y="21"/>
                        <a:pt x="8" y="10"/>
                        <a:pt x="0" y="0"/>
                      </a:cubicBezTo>
                      <a:lnTo>
                        <a:pt x="12" y="0"/>
                      </a:lnTo>
                      <a:cubicBezTo>
                        <a:pt x="25" y="2"/>
                        <a:pt x="35" y="8"/>
                        <a:pt x="40" y="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30747" name="Freeform 58"/>
                <p:cNvSpPr>
                  <a:spLocks noEditPoints="1"/>
                </p:cNvSpPr>
                <p:nvPr/>
              </p:nvSpPr>
              <p:spPr bwMode="auto">
                <a:xfrm>
                  <a:off x="3436" y="1859"/>
                  <a:ext cx="384" cy="333"/>
                </a:xfrm>
                <a:custGeom>
                  <a:avLst/>
                  <a:gdLst>
                    <a:gd name="T0" fmla="*/ 2147483647 w 44"/>
                    <a:gd name="T1" fmla="*/ 2147483647 h 30"/>
                    <a:gd name="T2" fmla="*/ 2147483647 w 44"/>
                    <a:gd name="T3" fmla="*/ 2147483647 h 30"/>
                    <a:gd name="T4" fmla="*/ 2147483647 w 44"/>
                    <a:gd name="T5" fmla="*/ 2147483647 h 30"/>
                    <a:gd name="T6" fmla="*/ 2147483647 w 44"/>
                    <a:gd name="T7" fmla="*/ 2147483647 h 30"/>
                    <a:gd name="T8" fmla="*/ 2147483647 w 44"/>
                    <a:gd name="T9" fmla="*/ 0 h 30"/>
                    <a:gd name="T10" fmla="*/ 2147483647 w 44"/>
                    <a:gd name="T11" fmla="*/ 0 h 30"/>
                    <a:gd name="T12" fmla="*/ 2147483647 w 44"/>
                    <a:gd name="T13" fmla="*/ 0 h 30"/>
                    <a:gd name="T14" fmla="*/ 2147483647 w 44"/>
                    <a:gd name="T15" fmla="*/ 2147483647 h 30"/>
                    <a:gd name="T16" fmla="*/ 0 w 44"/>
                    <a:gd name="T17" fmla="*/ 2147483647 h 30"/>
                    <a:gd name="T18" fmla="*/ 0 w 44"/>
                    <a:gd name="T19" fmla="*/ 0 h 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30"/>
                    <a:gd name="T32" fmla="*/ 44 w 44"/>
                    <a:gd name="T33" fmla="*/ 30 h 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30">
                      <a:moveTo>
                        <a:pt x="44" y="15"/>
                      </a:moveTo>
                      <a:cubicBezTo>
                        <a:pt x="39" y="23"/>
                        <a:pt x="29" y="28"/>
                        <a:pt x="16" y="30"/>
                      </a:cubicBezTo>
                      <a:lnTo>
                        <a:pt x="4" y="30"/>
                      </a:lnTo>
                      <a:cubicBezTo>
                        <a:pt x="12" y="21"/>
                        <a:pt x="12" y="10"/>
                        <a:pt x="4" y="0"/>
                      </a:cubicBezTo>
                      <a:lnTo>
                        <a:pt x="16" y="0"/>
                      </a:lnTo>
                      <a:cubicBezTo>
                        <a:pt x="29" y="2"/>
                        <a:pt x="39" y="8"/>
                        <a:pt x="44" y="15"/>
                      </a:cubicBezTo>
                      <a:moveTo>
                        <a:pt x="0" y="30"/>
                      </a:moveTo>
                      <a:cubicBezTo>
                        <a:pt x="8" y="21"/>
                        <a:pt x="8" y="1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30736" name="Line 61"/>
              <p:cNvSpPr>
                <a:spLocks noChangeShapeType="1"/>
              </p:cNvSpPr>
              <p:nvPr/>
            </p:nvSpPr>
            <p:spPr bwMode="auto">
              <a:xfrm flipH="1">
                <a:off x="2432" y="2754"/>
                <a:ext cx="5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737" name="Line 62"/>
              <p:cNvSpPr>
                <a:spLocks noChangeShapeType="1"/>
              </p:cNvSpPr>
              <p:nvPr/>
            </p:nvSpPr>
            <p:spPr bwMode="auto">
              <a:xfrm flipH="1">
                <a:off x="1665" y="2509"/>
                <a:ext cx="1326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738" name="AutoShape 63"/>
              <p:cNvSpPr>
                <a:spLocks noChangeArrowheads="1"/>
              </p:cNvSpPr>
              <p:nvPr/>
            </p:nvSpPr>
            <p:spPr bwMode="auto">
              <a:xfrm>
                <a:off x="3228" y="2975"/>
                <a:ext cx="356" cy="400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39" name="Line 65"/>
              <p:cNvSpPr>
                <a:spLocks noChangeShapeType="1"/>
              </p:cNvSpPr>
              <p:nvPr/>
            </p:nvSpPr>
            <p:spPr bwMode="auto">
              <a:xfrm>
                <a:off x="2991" y="3091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740" name="Oval 68"/>
              <p:cNvSpPr>
                <a:spLocks noChangeArrowheads="1"/>
              </p:cNvSpPr>
              <p:nvPr/>
            </p:nvSpPr>
            <p:spPr bwMode="auto">
              <a:xfrm>
                <a:off x="2955" y="2474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41" name="Line 71"/>
              <p:cNvSpPr>
                <a:spLocks noChangeShapeType="1"/>
              </p:cNvSpPr>
              <p:nvPr/>
            </p:nvSpPr>
            <p:spPr bwMode="auto">
              <a:xfrm>
                <a:off x="2432" y="2754"/>
                <a:ext cx="0" cy="7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742" name="Line 72"/>
              <p:cNvSpPr>
                <a:spLocks noChangeShapeType="1"/>
              </p:cNvSpPr>
              <p:nvPr/>
            </p:nvSpPr>
            <p:spPr bwMode="auto">
              <a:xfrm flipH="1">
                <a:off x="480" y="3497"/>
                <a:ext cx="1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743" name="Text Box 73"/>
              <p:cNvSpPr txBox="1">
                <a:spLocks noChangeArrowheads="1"/>
              </p:cNvSpPr>
              <p:nvPr/>
            </p:nvSpPr>
            <p:spPr bwMode="auto">
              <a:xfrm>
                <a:off x="198" y="3372"/>
                <a:ext cx="24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dirty="0" smtClean="0"/>
                  <a:t>E</a:t>
                </a:r>
                <a:r>
                  <a:rPr lang="en-US" sz="2000" baseline="-25000" dirty="0" err="1" smtClean="0"/>
                  <a:t>i</a:t>
                </a:r>
                <a:endParaRPr lang="en-US" sz="2000" baseline="-25000" dirty="0"/>
              </a:p>
            </p:txBody>
          </p:sp>
          <p:sp>
            <p:nvSpPr>
              <p:cNvPr id="30744" name="Oval 75"/>
              <p:cNvSpPr>
                <a:spLocks noChangeArrowheads="1"/>
              </p:cNvSpPr>
              <p:nvPr/>
            </p:nvSpPr>
            <p:spPr bwMode="auto">
              <a:xfrm>
                <a:off x="2405" y="3235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/>
      <p:bldP spid="139312" grpId="0"/>
      <p:bldP spid="139313" grpId="0"/>
      <p:bldP spid="1393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CC4A2F-7D21-47E1-9B53-A0C98BF4A87D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tr-TR" dirty="0" smtClean="0"/>
              <a:t>Hızlı Toplayıcılar</a:t>
            </a:r>
            <a:endParaRPr lang="en-US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3886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tr-TR" dirty="0" smtClean="0"/>
              <a:t>Elde yayılımı iki sayının toplanmasında hızı sınırlayan sebeptir.</a:t>
            </a:r>
            <a:endParaRPr lang="en-US" dirty="0" smtClean="0"/>
          </a:p>
          <a:p>
            <a:pPr marL="533400" indent="-533400">
              <a:lnSpc>
                <a:spcPct val="90000"/>
              </a:lnSpc>
            </a:pPr>
            <a:r>
              <a:rPr lang="tr-TR" dirty="0" smtClean="0"/>
              <a:t>İki seçenek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tr-TR" dirty="0" smtClean="0"/>
              <a:t>Düşük gecikmeli kapılar kullanmak.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tr-TR" dirty="0" smtClean="0"/>
              <a:t>Elde gecikmesini azaltacak şekilde devre karmaşıklığını artırmak.</a:t>
            </a:r>
            <a:endParaRPr lang="en-US" dirty="0" smtClean="0"/>
          </a:p>
          <a:p>
            <a:pPr marL="533400" indent="-533400"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Elde öngörülü toplayıcı </a:t>
            </a:r>
            <a:r>
              <a:rPr lang="tr-TR" dirty="0" smtClean="0"/>
              <a:t>(</a:t>
            </a:r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adders</a:t>
            </a:r>
            <a:r>
              <a:rPr lang="tr-TR" dirty="0" smtClean="0"/>
              <a:t>) ikinci seçeneğe bir örnektir.</a:t>
            </a:r>
            <a:endParaRPr lang="en-US" u="sng" dirty="0" smtClean="0"/>
          </a:p>
          <a:p>
            <a:pPr marL="914400" lvl="1" indent="-457200">
              <a:lnSpc>
                <a:spcPct val="90000"/>
              </a:lnSpc>
            </a:pPr>
            <a:r>
              <a:rPr lang="tr-TR" dirty="0" smtClean="0"/>
              <a:t>İki değişken</a:t>
            </a:r>
            <a:r>
              <a:rPr lang="en-US" dirty="0" smtClean="0"/>
              <a:t>:	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tr-TR" u="sng" dirty="0" smtClean="0"/>
              <a:t>elde yayılımı</a:t>
            </a:r>
            <a:endParaRPr lang="en-US" u="sng" dirty="0" smtClean="0"/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tr-TR" dirty="0" err="1" smtClean="0"/>
              <a:t>Ü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tr-TR" u="sng" dirty="0" smtClean="0"/>
              <a:t>elde üretimi</a:t>
            </a: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653B2D-44B7-466A-A113-85578C9A8BAE}" type="slidenum">
              <a:rPr lang="tr-TR"/>
              <a:pPr/>
              <a:t>4</a:t>
            </a:fld>
            <a:endParaRPr lang="tr-TR"/>
          </a:p>
        </p:txBody>
      </p:sp>
      <p:sp>
        <p:nvSpPr>
          <p:cNvPr id="74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r>
              <a:rPr lang="tr-TR" dirty="0" smtClean="0"/>
              <a:t>Evrensel Kapı 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2724150"/>
          </a:xfrm>
        </p:spPr>
        <p:txBody>
          <a:bodyPr/>
          <a:lstStyle/>
          <a:p>
            <a:r>
              <a:rPr lang="tr-TR" sz="2800" dirty="0" smtClean="0"/>
              <a:t>TÜVE</a:t>
            </a:r>
            <a:r>
              <a:rPr lang="en-US" sz="2800" dirty="0" smtClean="0"/>
              <a:t> </a:t>
            </a:r>
            <a:r>
              <a:rPr lang="tr-TR" sz="2800" dirty="0" smtClean="0"/>
              <a:t>ve</a:t>
            </a:r>
            <a:r>
              <a:rPr lang="en-US" sz="2800" dirty="0" smtClean="0"/>
              <a:t> </a:t>
            </a:r>
            <a:r>
              <a:rPr lang="tr-TR" sz="2800" dirty="0" smtClean="0"/>
              <a:t>TÜVEYA</a:t>
            </a:r>
            <a:r>
              <a:rPr lang="en-US" sz="2800" dirty="0" smtClean="0"/>
              <a:t> </a:t>
            </a:r>
            <a:r>
              <a:rPr lang="tr-TR" sz="2800" dirty="0" smtClean="0"/>
              <a:t>kapıları evrenseldir.</a:t>
            </a:r>
            <a:endParaRPr lang="en-US" sz="2800" dirty="0"/>
          </a:p>
          <a:p>
            <a:r>
              <a:rPr lang="tr-TR" sz="2800" dirty="0" smtClean="0"/>
              <a:t>Bütün </a:t>
            </a:r>
            <a:r>
              <a:rPr lang="tr-TR" sz="2800" dirty="0" err="1" smtClean="0"/>
              <a:t>Boole</a:t>
            </a:r>
            <a:r>
              <a:rPr lang="tr-TR" sz="2800" dirty="0" smtClean="0"/>
              <a:t> fonksiyonları üç lojik işlem kullanılarak ifade edilebilirler:</a:t>
            </a:r>
            <a:endParaRPr lang="en-US" sz="2800" dirty="0"/>
          </a:p>
          <a:p>
            <a:pPr lvl="1"/>
            <a:r>
              <a:rPr lang="tr-TR" sz="2400" dirty="0" smtClean="0"/>
              <a:t>VE</a:t>
            </a:r>
            <a:r>
              <a:rPr lang="en-US" sz="2400" dirty="0" smtClean="0"/>
              <a:t>, </a:t>
            </a:r>
            <a:r>
              <a:rPr lang="tr-TR" sz="2400" dirty="0" smtClean="0"/>
              <a:t>VEYA</a:t>
            </a:r>
            <a:r>
              <a:rPr lang="en-US" sz="2400" dirty="0" smtClean="0"/>
              <a:t>, </a:t>
            </a:r>
            <a:r>
              <a:rPr lang="tr-TR" sz="2400" dirty="0" smtClean="0"/>
              <a:t>TÜMLEME</a:t>
            </a:r>
            <a:endParaRPr lang="en-US" sz="2400" dirty="0"/>
          </a:p>
          <a:p>
            <a:r>
              <a:rPr lang="tr-TR" sz="2800" dirty="0" smtClean="0"/>
              <a:t>TÜVE</a:t>
            </a:r>
            <a:r>
              <a:rPr lang="en-US" sz="2800" dirty="0" smtClean="0"/>
              <a:t> </a:t>
            </a:r>
            <a:r>
              <a:rPr lang="tr-TR" sz="2800" dirty="0" smtClean="0"/>
              <a:t>ve</a:t>
            </a:r>
            <a:r>
              <a:rPr lang="en-US" sz="2800" dirty="0" smtClean="0"/>
              <a:t> </a:t>
            </a:r>
            <a:r>
              <a:rPr lang="tr-TR" sz="2800" dirty="0" smtClean="0"/>
              <a:t>TÜVEYA</a:t>
            </a:r>
            <a:r>
              <a:rPr lang="en-US" sz="2800" dirty="0" smtClean="0"/>
              <a:t> </a:t>
            </a:r>
            <a:r>
              <a:rPr lang="tr-TR" sz="2800" dirty="0" smtClean="0"/>
              <a:t>kapıları da bu üç işlemi gerçekleyebilirler.</a:t>
            </a:r>
            <a:endParaRPr lang="en-US" sz="2800" dirty="0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467350" y="4578350"/>
            <a:ext cx="1390650" cy="1822450"/>
            <a:chOff x="2608" y="2843"/>
            <a:chExt cx="876" cy="1148"/>
          </a:xfrm>
        </p:grpSpPr>
        <p:sp>
          <p:nvSpPr>
            <p:cNvPr id="743430" name="Rectangle 58"/>
            <p:cNvSpPr>
              <a:spLocks noChangeArrowheads="1"/>
            </p:cNvSpPr>
            <p:nvPr/>
          </p:nvSpPr>
          <p:spPr bwMode="auto">
            <a:xfrm>
              <a:off x="2608" y="3704"/>
              <a:ext cx="8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31" name="Rectangle 46"/>
            <p:cNvSpPr>
              <a:spLocks noChangeArrowheads="1"/>
            </p:cNvSpPr>
            <p:nvPr/>
          </p:nvSpPr>
          <p:spPr bwMode="auto">
            <a:xfrm>
              <a:off x="2608" y="3417"/>
              <a:ext cx="8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32" name="Rectangle 34"/>
            <p:cNvSpPr>
              <a:spLocks noChangeArrowheads="1"/>
            </p:cNvSpPr>
            <p:nvPr/>
          </p:nvSpPr>
          <p:spPr bwMode="auto">
            <a:xfrm>
              <a:off x="2608" y="3130"/>
              <a:ext cx="8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33" name="Rectangle 22"/>
            <p:cNvSpPr>
              <a:spLocks noChangeArrowheads="1"/>
            </p:cNvSpPr>
            <p:nvPr/>
          </p:nvSpPr>
          <p:spPr bwMode="auto">
            <a:xfrm>
              <a:off x="2608" y="2843"/>
              <a:ext cx="8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3" name="Group 209"/>
          <p:cNvGrpSpPr>
            <a:grpSpLocks/>
          </p:cNvGrpSpPr>
          <p:nvPr/>
        </p:nvGrpSpPr>
        <p:grpSpPr bwMode="auto">
          <a:xfrm>
            <a:off x="4324350" y="4578350"/>
            <a:ext cx="1143000" cy="1822450"/>
            <a:chOff x="1888" y="2843"/>
            <a:chExt cx="720" cy="1148"/>
          </a:xfrm>
        </p:grpSpPr>
        <p:sp>
          <p:nvSpPr>
            <p:cNvPr id="743435" name="Rectangle 57"/>
            <p:cNvSpPr>
              <a:spLocks noChangeArrowheads="1"/>
            </p:cNvSpPr>
            <p:nvPr/>
          </p:nvSpPr>
          <p:spPr bwMode="auto">
            <a:xfrm>
              <a:off x="2188" y="3704"/>
              <a:ext cx="4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43436" name="Rectangle 56"/>
            <p:cNvSpPr>
              <a:spLocks noChangeArrowheads="1"/>
            </p:cNvSpPr>
            <p:nvPr/>
          </p:nvSpPr>
          <p:spPr bwMode="auto">
            <a:xfrm>
              <a:off x="1888" y="3704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43437" name="Rectangle 45"/>
            <p:cNvSpPr>
              <a:spLocks noChangeArrowheads="1"/>
            </p:cNvSpPr>
            <p:nvPr/>
          </p:nvSpPr>
          <p:spPr bwMode="auto">
            <a:xfrm>
              <a:off x="2188" y="3417"/>
              <a:ext cx="4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38" name="Rectangle 44"/>
            <p:cNvSpPr>
              <a:spLocks noChangeArrowheads="1"/>
            </p:cNvSpPr>
            <p:nvPr/>
          </p:nvSpPr>
          <p:spPr bwMode="auto">
            <a:xfrm>
              <a:off x="1888" y="3417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43439" name="Rectangle 33"/>
            <p:cNvSpPr>
              <a:spLocks noChangeArrowheads="1"/>
            </p:cNvSpPr>
            <p:nvPr/>
          </p:nvSpPr>
          <p:spPr bwMode="auto">
            <a:xfrm>
              <a:off x="2188" y="3130"/>
              <a:ext cx="4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43440" name="Rectangle 32"/>
            <p:cNvSpPr>
              <a:spLocks noChangeArrowheads="1"/>
            </p:cNvSpPr>
            <p:nvPr/>
          </p:nvSpPr>
          <p:spPr bwMode="auto">
            <a:xfrm>
              <a:off x="1888" y="3130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41" name="Rectangle 21"/>
            <p:cNvSpPr>
              <a:spLocks noChangeArrowheads="1"/>
            </p:cNvSpPr>
            <p:nvPr/>
          </p:nvSpPr>
          <p:spPr bwMode="auto">
            <a:xfrm>
              <a:off x="2188" y="2843"/>
              <a:ext cx="4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42" name="Rectangle 20"/>
            <p:cNvSpPr>
              <a:spLocks noChangeArrowheads="1"/>
            </p:cNvSpPr>
            <p:nvPr/>
          </p:nvSpPr>
          <p:spPr bwMode="auto">
            <a:xfrm>
              <a:off x="1888" y="2843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4" name="Group 208"/>
          <p:cNvGrpSpPr>
            <a:grpSpLocks/>
          </p:cNvGrpSpPr>
          <p:nvPr/>
        </p:nvGrpSpPr>
        <p:grpSpPr bwMode="auto">
          <a:xfrm>
            <a:off x="3524250" y="4578350"/>
            <a:ext cx="800100" cy="1822450"/>
            <a:chOff x="1384" y="2843"/>
            <a:chExt cx="504" cy="1148"/>
          </a:xfrm>
        </p:grpSpPr>
        <p:sp>
          <p:nvSpPr>
            <p:cNvPr id="743444" name="Rectangle 55"/>
            <p:cNvSpPr>
              <a:spLocks noChangeArrowheads="1"/>
            </p:cNvSpPr>
            <p:nvPr/>
          </p:nvSpPr>
          <p:spPr bwMode="auto">
            <a:xfrm>
              <a:off x="1384" y="3704"/>
              <a:ext cx="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43445" name="Rectangle 43"/>
            <p:cNvSpPr>
              <a:spLocks noChangeArrowheads="1"/>
            </p:cNvSpPr>
            <p:nvPr/>
          </p:nvSpPr>
          <p:spPr bwMode="auto">
            <a:xfrm>
              <a:off x="1384" y="3417"/>
              <a:ext cx="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46" name="Rectangle 31"/>
            <p:cNvSpPr>
              <a:spLocks noChangeArrowheads="1"/>
            </p:cNvSpPr>
            <p:nvPr/>
          </p:nvSpPr>
          <p:spPr bwMode="auto">
            <a:xfrm>
              <a:off x="1384" y="3130"/>
              <a:ext cx="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47" name="Rectangle 19"/>
            <p:cNvSpPr>
              <a:spLocks noChangeArrowheads="1"/>
            </p:cNvSpPr>
            <p:nvPr/>
          </p:nvSpPr>
          <p:spPr bwMode="auto">
            <a:xfrm>
              <a:off x="1384" y="2843"/>
              <a:ext cx="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5" name="Group 207"/>
          <p:cNvGrpSpPr>
            <a:grpSpLocks/>
          </p:cNvGrpSpPr>
          <p:nvPr/>
        </p:nvGrpSpPr>
        <p:grpSpPr bwMode="auto">
          <a:xfrm>
            <a:off x="2393950" y="4578350"/>
            <a:ext cx="1130300" cy="1822450"/>
            <a:chOff x="672" y="2843"/>
            <a:chExt cx="712" cy="1148"/>
          </a:xfrm>
        </p:grpSpPr>
        <p:sp>
          <p:nvSpPr>
            <p:cNvPr id="743449" name="Rectangle 54"/>
            <p:cNvSpPr>
              <a:spLocks noChangeArrowheads="1"/>
            </p:cNvSpPr>
            <p:nvPr/>
          </p:nvSpPr>
          <p:spPr bwMode="auto">
            <a:xfrm>
              <a:off x="1024" y="3704"/>
              <a:ext cx="3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50" name="Rectangle 53"/>
            <p:cNvSpPr>
              <a:spLocks noChangeArrowheads="1"/>
            </p:cNvSpPr>
            <p:nvPr/>
          </p:nvSpPr>
          <p:spPr bwMode="auto">
            <a:xfrm>
              <a:off x="672" y="3704"/>
              <a:ext cx="35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51" name="Rectangle 42"/>
            <p:cNvSpPr>
              <a:spLocks noChangeArrowheads="1"/>
            </p:cNvSpPr>
            <p:nvPr/>
          </p:nvSpPr>
          <p:spPr bwMode="auto">
            <a:xfrm>
              <a:off x="1024" y="3417"/>
              <a:ext cx="3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43452" name="Rectangle 41"/>
            <p:cNvSpPr>
              <a:spLocks noChangeArrowheads="1"/>
            </p:cNvSpPr>
            <p:nvPr/>
          </p:nvSpPr>
          <p:spPr bwMode="auto">
            <a:xfrm>
              <a:off x="672" y="3417"/>
              <a:ext cx="35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53" name="Rectangle 30"/>
            <p:cNvSpPr>
              <a:spLocks noChangeArrowheads="1"/>
            </p:cNvSpPr>
            <p:nvPr/>
          </p:nvSpPr>
          <p:spPr bwMode="auto">
            <a:xfrm>
              <a:off x="1024" y="3130"/>
              <a:ext cx="3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54" name="Rectangle 29"/>
            <p:cNvSpPr>
              <a:spLocks noChangeArrowheads="1"/>
            </p:cNvSpPr>
            <p:nvPr/>
          </p:nvSpPr>
          <p:spPr bwMode="auto">
            <a:xfrm>
              <a:off x="672" y="3130"/>
              <a:ext cx="35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43455" name="Rectangle 18"/>
            <p:cNvSpPr>
              <a:spLocks noChangeArrowheads="1"/>
            </p:cNvSpPr>
            <p:nvPr/>
          </p:nvSpPr>
          <p:spPr bwMode="auto">
            <a:xfrm>
              <a:off x="1024" y="2843"/>
              <a:ext cx="3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43456" name="Rectangle 17"/>
            <p:cNvSpPr>
              <a:spLocks noChangeArrowheads="1"/>
            </p:cNvSpPr>
            <p:nvPr/>
          </p:nvSpPr>
          <p:spPr bwMode="auto">
            <a:xfrm>
              <a:off x="672" y="2843"/>
              <a:ext cx="35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6" name="Group 206"/>
          <p:cNvGrpSpPr>
            <a:grpSpLocks/>
          </p:cNvGrpSpPr>
          <p:nvPr/>
        </p:nvGrpSpPr>
        <p:grpSpPr bwMode="auto">
          <a:xfrm>
            <a:off x="2393950" y="4122738"/>
            <a:ext cx="4464050" cy="2278062"/>
            <a:chOff x="672" y="2556"/>
            <a:chExt cx="2812" cy="1435"/>
          </a:xfrm>
        </p:grpSpPr>
        <p:sp>
          <p:nvSpPr>
            <p:cNvPr id="743458" name="Line 143"/>
            <p:cNvSpPr>
              <a:spLocks noChangeShapeType="1"/>
            </p:cNvSpPr>
            <p:nvPr/>
          </p:nvSpPr>
          <p:spPr bwMode="auto">
            <a:xfrm>
              <a:off x="1384" y="2556"/>
              <a:ext cx="21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43459" name="Group 205"/>
            <p:cNvGrpSpPr>
              <a:grpSpLocks/>
            </p:cNvGrpSpPr>
            <p:nvPr/>
          </p:nvGrpSpPr>
          <p:grpSpPr bwMode="auto">
            <a:xfrm>
              <a:off x="672" y="2556"/>
              <a:ext cx="2812" cy="1435"/>
              <a:chOff x="672" y="2556"/>
              <a:chExt cx="2812" cy="1435"/>
            </a:xfrm>
          </p:grpSpPr>
          <p:sp>
            <p:nvSpPr>
              <p:cNvPr id="743460" name="Rectangle 10"/>
              <p:cNvSpPr>
                <a:spLocks noChangeArrowheads="1"/>
              </p:cNvSpPr>
              <p:nvPr/>
            </p:nvSpPr>
            <p:spPr bwMode="auto">
              <a:xfrm>
                <a:off x="2608" y="2556"/>
                <a:ext cx="876" cy="28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sz="2000">
                    <a:solidFill>
                      <a:schemeClr val="bg1"/>
                    </a:solidFill>
                    <a:latin typeface="Comic Sans MS" pitchFamily="66" charset="0"/>
                  </a:rPr>
                  <a:t>(x’ y’ )’</a:t>
                </a:r>
              </a:p>
            </p:txBody>
          </p:sp>
          <p:sp>
            <p:nvSpPr>
              <p:cNvPr id="743461" name="Rectangle 9"/>
              <p:cNvSpPr>
                <a:spLocks noChangeArrowheads="1"/>
              </p:cNvSpPr>
              <p:nvPr/>
            </p:nvSpPr>
            <p:spPr bwMode="auto">
              <a:xfrm>
                <a:off x="2188" y="2556"/>
                <a:ext cx="420" cy="28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sz="2000">
                    <a:solidFill>
                      <a:schemeClr val="bg1"/>
                    </a:solidFill>
                    <a:latin typeface="Comic Sans MS" pitchFamily="66" charset="0"/>
                  </a:rPr>
                  <a:t>y ’</a:t>
                </a:r>
              </a:p>
            </p:txBody>
          </p:sp>
          <p:sp>
            <p:nvSpPr>
              <p:cNvPr id="743462" name="Rectangle 8"/>
              <p:cNvSpPr>
                <a:spLocks noChangeArrowheads="1"/>
              </p:cNvSpPr>
              <p:nvPr/>
            </p:nvSpPr>
            <p:spPr bwMode="auto">
              <a:xfrm>
                <a:off x="1888" y="2556"/>
                <a:ext cx="300" cy="28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sz="2000">
                    <a:solidFill>
                      <a:schemeClr val="bg1"/>
                    </a:solidFill>
                    <a:latin typeface="Comic Sans MS" pitchFamily="66" charset="0"/>
                  </a:rPr>
                  <a:t>x’</a:t>
                </a:r>
              </a:p>
            </p:txBody>
          </p:sp>
          <p:sp>
            <p:nvSpPr>
              <p:cNvPr id="743463" name="Rectangle 7"/>
              <p:cNvSpPr>
                <a:spLocks noChangeArrowheads="1"/>
              </p:cNvSpPr>
              <p:nvPr/>
            </p:nvSpPr>
            <p:spPr bwMode="auto">
              <a:xfrm>
                <a:off x="1384" y="2556"/>
                <a:ext cx="504" cy="28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sz="2000">
                    <a:solidFill>
                      <a:schemeClr val="bg1"/>
                    </a:solidFill>
                    <a:latin typeface="Comic Sans MS" pitchFamily="66" charset="0"/>
                  </a:rPr>
                  <a:t>(xy)’</a:t>
                </a:r>
              </a:p>
            </p:txBody>
          </p:sp>
          <p:grpSp>
            <p:nvGrpSpPr>
              <p:cNvPr id="743464" name="Group 204"/>
              <p:cNvGrpSpPr>
                <a:grpSpLocks/>
              </p:cNvGrpSpPr>
              <p:nvPr/>
            </p:nvGrpSpPr>
            <p:grpSpPr bwMode="auto">
              <a:xfrm>
                <a:off x="672" y="2556"/>
                <a:ext cx="2812" cy="1435"/>
                <a:chOff x="672" y="2556"/>
                <a:chExt cx="2812" cy="1435"/>
              </a:xfrm>
            </p:grpSpPr>
            <p:grpSp>
              <p:nvGrpSpPr>
                <p:cNvPr id="743465" name="Group 203"/>
                <p:cNvGrpSpPr>
                  <a:grpSpLocks/>
                </p:cNvGrpSpPr>
                <p:nvPr/>
              </p:nvGrpSpPr>
              <p:grpSpPr bwMode="auto">
                <a:xfrm>
                  <a:off x="672" y="2556"/>
                  <a:ext cx="2812" cy="1435"/>
                  <a:chOff x="672" y="2556"/>
                  <a:chExt cx="2812" cy="1435"/>
                </a:xfrm>
              </p:grpSpPr>
              <p:sp>
                <p:nvSpPr>
                  <p:cNvPr id="74346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2556"/>
                    <a:ext cx="360" cy="28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ct val="20000"/>
                      </a:spcBef>
                    </a:pPr>
                    <a:r>
                      <a:rPr lang="en-US" sz="20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y</a:t>
                    </a:r>
                  </a:p>
                </p:txBody>
              </p:sp>
              <p:sp>
                <p:nvSpPr>
                  <p:cNvPr id="743467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556"/>
                    <a:ext cx="352" cy="28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ct val="20000"/>
                      </a:spcBef>
                    </a:pPr>
                    <a:r>
                      <a:rPr lang="en-US" sz="20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x</a:t>
                    </a:r>
                  </a:p>
                </p:txBody>
              </p:sp>
              <p:sp>
                <p:nvSpPr>
                  <p:cNvPr id="743468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556"/>
                    <a:ext cx="71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6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843"/>
                    <a:ext cx="28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130"/>
                    <a:ext cx="28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417"/>
                    <a:ext cx="28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2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704"/>
                    <a:ext cx="28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3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991"/>
                    <a:ext cx="71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556"/>
                    <a:ext cx="0" cy="143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5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384" y="2556"/>
                    <a:ext cx="0" cy="143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888" y="2556"/>
                    <a:ext cx="0" cy="14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7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188" y="2556"/>
                    <a:ext cx="0" cy="14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608" y="2556"/>
                    <a:ext cx="0" cy="14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3479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484" y="2556"/>
                    <a:ext cx="0" cy="143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743480" name="Line 171"/>
                <p:cNvSpPr>
                  <a:spLocks noChangeShapeType="1"/>
                </p:cNvSpPr>
                <p:nvPr/>
              </p:nvSpPr>
              <p:spPr bwMode="auto">
                <a:xfrm>
                  <a:off x="1384" y="3991"/>
                  <a:ext cx="210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2AEA10-7A9B-4214-AAAD-36250F18A161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tr-TR" dirty="0" smtClean="0"/>
              <a:t>Elde öngörülü toplayıcı</a:t>
            </a:r>
            <a:endParaRPr lang="en-US" dirty="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3886200"/>
          </a:xfrm>
        </p:spPr>
        <p:txBody>
          <a:bodyPr/>
          <a:lstStyle/>
          <a:p>
            <a:pPr marL="533400" indent="-533400"/>
            <a:r>
              <a:rPr lang="tr-TR" dirty="0" smtClean="0"/>
              <a:t>Toplam ve elde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tr-TR" baseline="-25000" dirty="0" smtClean="0"/>
              <a:t> </a:t>
            </a:r>
            <a:r>
              <a:rPr lang="tr-TR" dirty="0" smtClean="0"/>
              <a:t>cinsinden ifade edilebilir</a:t>
            </a:r>
            <a:r>
              <a:rPr lang="en-US" dirty="0" smtClean="0"/>
              <a:t>:</a:t>
            </a:r>
          </a:p>
          <a:p>
            <a:pPr marL="914400" lvl="1" indent="-457200"/>
            <a:r>
              <a:rPr lang="tr-TR" dirty="0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tr-TR" dirty="0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tr-TR" dirty="0" err="1" smtClean="0">
                <a:sym typeface="Symbol" pitchFamily="18" charset="2"/>
              </a:rPr>
              <a:t>E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marL="914400" lvl="1" indent="-457200"/>
            <a:r>
              <a:rPr lang="tr-TR" dirty="0" smtClean="0"/>
              <a:t>E</a:t>
            </a:r>
            <a:r>
              <a:rPr lang="en-US" baseline="-25000" dirty="0" smtClean="0"/>
              <a:t>i+1</a:t>
            </a:r>
            <a:r>
              <a:rPr lang="en-US" dirty="0" smtClean="0"/>
              <a:t> = </a:t>
            </a:r>
            <a:r>
              <a:rPr lang="tr-TR" dirty="0" err="1" smtClean="0"/>
              <a:t>Ü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err="1" smtClean="0"/>
              <a:t>i</a:t>
            </a:r>
            <a:r>
              <a:rPr lang="tr-TR" dirty="0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</a:p>
          <a:p>
            <a:pPr marL="533400" indent="-533400"/>
            <a:r>
              <a:rPr lang="tr-TR" dirty="0" smtClean="0"/>
              <a:t>Neden elde yayılımı ve üretimi</a:t>
            </a:r>
            <a:r>
              <a:rPr lang="en-US" dirty="0" smtClean="0"/>
              <a:t>?</a:t>
            </a:r>
          </a:p>
          <a:p>
            <a:pPr marL="914400" lvl="1" indent="-457200"/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tr-TR" dirty="0" smtClean="0"/>
              <a:t>Ü</a:t>
            </a:r>
            <a:r>
              <a:rPr lang="en-US" baseline="-25000" dirty="0" err="1" smtClean="0"/>
              <a:t>i</a:t>
            </a:r>
            <a:r>
              <a:rPr lang="en-US" dirty="0" smtClean="0"/>
              <a:t> = 1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=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 = 1), </a:t>
            </a:r>
            <a:r>
              <a:rPr lang="tr-TR" dirty="0" smtClean="0"/>
              <a:t>yeni bir elde üretilir.</a:t>
            </a:r>
            <a:endParaRPr lang="en-US" dirty="0" smtClean="0"/>
          </a:p>
          <a:p>
            <a:pPr marL="914400" lvl="1" indent="-457200"/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tr-TR" dirty="0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1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= 1 or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 = 1), </a:t>
            </a:r>
            <a:r>
              <a:rPr lang="tr-TR" dirty="0" smtClean="0"/>
              <a:t>bir önceki basamaktan gelen elde bir sonraki basamağa yayılır.</a:t>
            </a:r>
            <a:endParaRPr lang="en-US" dirty="0" smtClean="0"/>
          </a:p>
          <a:p>
            <a:pPr marL="914400" lvl="1" indent="-4572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DBA7E3-2F75-4851-B182-F9B2645CB11F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en-US" dirty="0" smtClean="0"/>
              <a:t>4-bit </a:t>
            </a:r>
            <a:r>
              <a:rPr lang="tr-TR" dirty="0" smtClean="0"/>
              <a:t>Elde öngörülü toplayıcı</a:t>
            </a:r>
            <a:endParaRPr lang="en-US" dirty="0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4744"/>
            <a:ext cx="8763000" cy="575151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Elde yayılımı ve üretimi işaretlerini kullanarak elde bitleri hesaplanabilir.</a:t>
            </a:r>
          </a:p>
          <a:p>
            <a:pPr lvl="1"/>
            <a:r>
              <a:rPr lang="tr-TR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 = </a:t>
            </a:r>
            <a:r>
              <a:rPr lang="tr-TR" dirty="0" smtClean="0"/>
              <a:t>giriş</a:t>
            </a:r>
            <a:endParaRPr lang="en-US" dirty="0" smtClean="0"/>
          </a:p>
          <a:p>
            <a:pPr lvl="1"/>
            <a:r>
              <a:rPr lang="tr-TR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tr-TR" dirty="0" smtClean="0"/>
              <a:t>Ü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0</a:t>
            </a:r>
            <a:r>
              <a:rPr lang="tr-TR" dirty="0" smtClean="0"/>
              <a:t>E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lvl="1"/>
            <a:r>
              <a:rPr lang="tr-TR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tr-TR" dirty="0" smtClean="0"/>
              <a:t>Ü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</a:p>
          <a:p>
            <a:pPr lvl="1">
              <a:buFontTx/>
              <a:buNone/>
            </a:pPr>
            <a:r>
              <a:rPr lang="en-US" dirty="0" smtClean="0"/>
              <a:t>		   = </a:t>
            </a:r>
            <a:r>
              <a:rPr lang="tr-TR" dirty="0" smtClean="0"/>
              <a:t>Ü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tr-TR" dirty="0" smtClean="0"/>
              <a:t>Ü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0</a:t>
            </a:r>
            <a:r>
              <a:rPr lang="tr-TR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) = </a:t>
            </a:r>
            <a:r>
              <a:rPr lang="tr-TR" dirty="0" smtClean="0"/>
              <a:t>Ü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Ü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Y</a:t>
            </a:r>
            <a:r>
              <a:rPr lang="en-US" baseline="-25000" dirty="0" smtClean="0"/>
              <a:t>0</a:t>
            </a:r>
            <a:r>
              <a:rPr lang="tr-TR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 lvl="1"/>
            <a:r>
              <a:rPr lang="tr-TR" dirty="0" smtClean="0"/>
              <a:t>E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tr-TR" dirty="0" smtClean="0"/>
              <a:t>Ü</a:t>
            </a:r>
            <a:r>
              <a:rPr lang="en-US" baseline="-25000" dirty="0" smtClean="0"/>
              <a:t>2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2</a:t>
            </a:r>
            <a:r>
              <a:rPr lang="tr-TR" dirty="0" smtClean="0"/>
              <a:t>E</a:t>
            </a:r>
            <a:r>
              <a:rPr lang="en-US" baseline="-25000" dirty="0" smtClean="0"/>
              <a:t>2 </a:t>
            </a:r>
            <a:r>
              <a:rPr lang="en-US" dirty="0" smtClean="0"/>
              <a:t>= </a:t>
            </a:r>
            <a:r>
              <a:rPr lang="tr-TR" dirty="0" smtClean="0"/>
              <a:t>Ü</a:t>
            </a:r>
            <a:r>
              <a:rPr lang="en-US" baseline="-25000" dirty="0" smtClean="0"/>
              <a:t>2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tr-TR" dirty="0" smtClean="0"/>
              <a:t>Ü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Ü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Y</a:t>
            </a:r>
            <a:r>
              <a:rPr lang="en-US" baseline="-25000" dirty="0" smtClean="0"/>
              <a:t>0</a:t>
            </a:r>
            <a:r>
              <a:rPr lang="tr-TR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     = </a:t>
            </a:r>
            <a:r>
              <a:rPr lang="tr-TR" dirty="0" smtClean="0"/>
              <a:t>Ü</a:t>
            </a:r>
            <a:r>
              <a:rPr lang="en-US" baseline="-25000" dirty="0" smtClean="0"/>
              <a:t>2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2</a:t>
            </a:r>
            <a:r>
              <a:rPr lang="tr-TR" dirty="0" smtClean="0"/>
              <a:t>Ü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2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Ü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tr-TR" dirty="0" smtClean="0"/>
              <a:t>Y</a:t>
            </a:r>
            <a:r>
              <a:rPr lang="en-US" baseline="-25000" dirty="0" smtClean="0"/>
              <a:t>2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Y</a:t>
            </a:r>
            <a:r>
              <a:rPr lang="en-US" baseline="-25000" dirty="0" smtClean="0"/>
              <a:t>0</a:t>
            </a:r>
            <a:r>
              <a:rPr lang="tr-TR" dirty="0" smtClean="0"/>
              <a:t>E</a:t>
            </a:r>
            <a:r>
              <a:rPr lang="en-US" baseline="-25000" dirty="0" smtClean="0"/>
              <a:t>0</a:t>
            </a:r>
          </a:p>
          <a:p>
            <a:pPr lvl="1"/>
            <a:r>
              <a:rPr lang="tr-TR" dirty="0" smtClean="0"/>
              <a:t>Y</a:t>
            </a:r>
            <a:r>
              <a:rPr lang="en-US" baseline="-25000" dirty="0" smtClean="0"/>
              <a:t>0 </a:t>
            </a:r>
            <a:r>
              <a:rPr lang="en-US" dirty="0" smtClean="0"/>
              <a:t>= a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Ü</a:t>
            </a:r>
            <a:r>
              <a:rPr lang="en-US" baseline="-25000" dirty="0" smtClean="0"/>
              <a:t>0 </a:t>
            </a:r>
            <a:r>
              <a:rPr lang="en-US" dirty="0" smtClean="0"/>
              <a:t>= a</a:t>
            </a:r>
            <a:r>
              <a:rPr lang="en-US" baseline="-25000" dirty="0" smtClean="0"/>
              <a:t>0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 lvl="1"/>
            <a:r>
              <a:rPr lang="tr-TR" dirty="0" smtClean="0"/>
              <a:t>Y</a:t>
            </a:r>
            <a:r>
              <a:rPr lang="en-US" baseline="-25000" dirty="0" smtClean="0"/>
              <a:t>1 </a:t>
            </a:r>
            <a:r>
              <a:rPr lang="en-US" dirty="0" smtClean="0"/>
              <a:t>= 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Ü</a:t>
            </a:r>
            <a:r>
              <a:rPr lang="en-US" baseline="-25000" dirty="0" smtClean="0"/>
              <a:t>1 </a:t>
            </a:r>
            <a:r>
              <a:rPr lang="en-US" dirty="0" smtClean="0"/>
              <a:t>= 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</a:p>
          <a:p>
            <a:pPr lvl="1"/>
            <a:r>
              <a:rPr lang="tr-TR" dirty="0" smtClean="0"/>
              <a:t>Y</a:t>
            </a:r>
            <a:r>
              <a:rPr lang="en-US" baseline="-25000" dirty="0" smtClean="0"/>
              <a:t>2 </a:t>
            </a:r>
            <a:r>
              <a:rPr lang="en-US" dirty="0" smtClean="0"/>
              <a:t>= 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Ü</a:t>
            </a:r>
            <a:r>
              <a:rPr lang="en-US" baseline="-25000" dirty="0" smtClean="0"/>
              <a:t>2 </a:t>
            </a:r>
            <a:r>
              <a:rPr lang="en-US" dirty="0" smtClean="0"/>
              <a:t>= a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tr-TR" dirty="0" smtClean="0"/>
              <a:t>Y</a:t>
            </a:r>
            <a:r>
              <a:rPr lang="en-US" baseline="-25000" dirty="0" smtClean="0"/>
              <a:t>3 </a:t>
            </a:r>
            <a:r>
              <a:rPr lang="en-US" dirty="0" smtClean="0"/>
              <a:t>= a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Ü</a:t>
            </a:r>
            <a:r>
              <a:rPr lang="en-US" baseline="-25000" dirty="0" smtClean="0"/>
              <a:t>3 </a:t>
            </a:r>
            <a:r>
              <a:rPr lang="en-US" dirty="0" smtClean="0"/>
              <a:t>= a</a:t>
            </a:r>
            <a:r>
              <a:rPr lang="en-US" baseline="-25000" dirty="0" smtClean="0"/>
              <a:t>3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608AC3-E231-4A9C-8971-71D1A50E0C34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595536"/>
          </a:xfrm>
        </p:spPr>
        <p:txBody>
          <a:bodyPr/>
          <a:lstStyle/>
          <a:p>
            <a:r>
              <a:rPr lang="en-US" sz="3600" dirty="0" smtClean="0"/>
              <a:t>4-bit </a:t>
            </a:r>
            <a:r>
              <a:rPr lang="tr-TR" sz="3600" dirty="0" smtClean="0"/>
              <a:t>Elde öngörülü toplayıcı</a:t>
            </a:r>
            <a:endParaRPr lang="en-US" sz="3600" dirty="0" smtClean="0"/>
          </a:p>
        </p:txBody>
      </p:sp>
      <p:grpSp>
        <p:nvGrpSpPr>
          <p:cNvPr id="2" name="Group 365"/>
          <p:cNvGrpSpPr>
            <a:grpSpLocks/>
          </p:cNvGrpSpPr>
          <p:nvPr/>
        </p:nvGrpSpPr>
        <p:grpSpPr bwMode="auto">
          <a:xfrm>
            <a:off x="319088" y="5383215"/>
            <a:ext cx="8091488" cy="1366838"/>
            <a:chOff x="201" y="3263"/>
            <a:chExt cx="5097" cy="861"/>
          </a:xfrm>
        </p:grpSpPr>
        <p:sp>
          <p:nvSpPr>
            <p:cNvPr id="34895" name="AutoShape 366"/>
            <p:cNvSpPr>
              <a:spLocks noChangeArrowheads="1"/>
            </p:cNvSpPr>
            <p:nvPr/>
          </p:nvSpPr>
          <p:spPr bwMode="auto">
            <a:xfrm>
              <a:off x="2448" y="3263"/>
              <a:ext cx="337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96" name="Line 367"/>
            <p:cNvSpPr>
              <a:spLocks noChangeShapeType="1"/>
            </p:cNvSpPr>
            <p:nvPr/>
          </p:nvSpPr>
          <p:spPr bwMode="auto">
            <a:xfrm flipV="1">
              <a:off x="395" y="4046"/>
              <a:ext cx="17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97" name="Line 368"/>
            <p:cNvSpPr>
              <a:spLocks noChangeShapeType="1"/>
            </p:cNvSpPr>
            <p:nvPr/>
          </p:nvSpPr>
          <p:spPr bwMode="auto">
            <a:xfrm>
              <a:off x="4216" y="3526"/>
              <a:ext cx="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98" name="Text Box 369"/>
            <p:cNvSpPr txBox="1">
              <a:spLocks noChangeArrowheads="1"/>
            </p:cNvSpPr>
            <p:nvPr/>
          </p:nvSpPr>
          <p:spPr bwMode="auto">
            <a:xfrm>
              <a:off x="5130" y="3430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E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4899" name="Line 370"/>
            <p:cNvSpPr>
              <a:spLocks noChangeShapeType="1"/>
            </p:cNvSpPr>
            <p:nvPr/>
          </p:nvSpPr>
          <p:spPr bwMode="auto">
            <a:xfrm flipV="1">
              <a:off x="2794" y="3459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0" name="Text Box 371"/>
            <p:cNvSpPr txBox="1">
              <a:spLocks noChangeArrowheads="1"/>
            </p:cNvSpPr>
            <p:nvPr/>
          </p:nvSpPr>
          <p:spPr bwMode="auto">
            <a:xfrm>
              <a:off x="201" y="3703"/>
              <a:ext cx="14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600" dirty="0" smtClean="0"/>
                <a:t>Ü</a:t>
              </a:r>
              <a:r>
                <a:rPr lang="en-US" sz="1600" baseline="-25000" dirty="0" smtClean="0"/>
                <a:t>0</a:t>
              </a:r>
              <a:endParaRPr lang="en-US" sz="1600" baseline="-25000" dirty="0"/>
            </a:p>
          </p:txBody>
        </p:sp>
        <p:sp>
          <p:nvSpPr>
            <p:cNvPr id="34901" name="Line 372"/>
            <p:cNvSpPr>
              <a:spLocks noChangeShapeType="1"/>
            </p:cNvSpPr>
            <p:nvPr/>
          </p:nvSpPr>
          <p:spPr bwMode="auto">
            <a:xfrm flipV="1">
              <a:off x="2176" y="3355"/>
              <a:ext cx="9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2" name="Line 373"/>
            <p:cNvSpPr>
              <a:spLocks noChangeShapeType="1"/>
            </p:cNvSpPr>
            <p:nvPr/>
          </p:nvSpPr>
          <p:spPr bwMode="auto">
            <a:xfrm>
              <a:off x="3576" y="3611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3" name="Line 374"/>
            <p:cNvSpPr>
              <a:spLocks noChangeShapeType="1"/>
            </p:cNvSpPr>
            <p:nvPr/>
          </p:nvSpPr>
          <p:spPr bwMode="auto">
            <a:xfrm flipH="1">
              <a:off x="395" y="3526"/>
              <a:ext cx="20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4" name="Line 375"/>
            <p:cNvSpPr>
              <a:spLocks noChangeShapeType="1"/>
            </p:cNvSpPr>
            <p:nvPr/>
          </p:nvSpPr>
          <p:spPr bwMode="auto">
            <a:xfrm flipH="1">
              <a:off x="2185" y="335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5" name="Text Box 376"/>
            <p:cNvSpPr txBox="1">
              <a:spLocks noChangeArrowheads="1"/>
            </p:cNvSpPr>
            <p:nvPr/>
          </p:nvSpPr>
          <p:spPr bwMode="auto">
            <a:xfrm>
              <a:off x="227" y="3434"/>
              <a:ext cx="1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600" dirty="0" smtClean="0"/>
                <a:t>Y</a:t>
              </a:r>
              <a:r>
                <a:rPr lang="en-US" sz="1600" baseline="-25000" dirty="0" smtClean="0"/>
                <a:t>0</a:t>
              </a:r>
              <a:endParaRPr lang="en-US" sz="1600" baseline="-25000" dirty="0"/>
            </a:p>
          </p:txBody>
        </p:sp>
        <p:sp>
          <p:nvSpPr>
            <p:cNvPr id="34906" name="Text Box 377"/>
            <p:cNvSpPr txBox="1">
              <a:spLocks noChangeArrowheads="1"/>
            </p:cNvSpPr>
            <p:nvPr/>
          </p:nvSpPr>
          <p:spPr bwMode="auto">
            <a:xfrm>
              <a:off x="229" y="3969"/>
              <a:ext cx="1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600" dirty="0" smtClean="0"/>
                <a:t>E</a:t>
              </a:r>
              <a:r>
                <a:rPr lang="en-US" sz="1600" baseline="-25000" dirty="0" smtClean="0"/>
                <a:t>0</a:t>
              </a:r>
              <a:endParaRPr lang="en-US" sz="1600" baseline="-25000" dirty="0"/>
            </a:p>
          </p:txBody>
        </p:sp>
        <p:sp>
          <p:nvSpPr>
            <p:cNvPr id="34907" name="Line 378"/>
            <p:cNvSpPr>
              <a:spLocks noChangeShapeType="1"/>
            </p:cNvSpPr>
            <p:nvPr/>
          </p:nvSpPr>
          <p:spPr bwMode="auto">
            <a:xfrm>
              <a:off x="395" y="3780"/>
              <a:ext cx="3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8" name="Line 379"/>
            <p:cNvSpPr>
              <a:spLocks noChangeShapeType="1"/>
            </p:cNvSpPr>
            <p:nvPr/>
          </p:nvSpPr>
          <p:spPr bwMode="auto">
            <a:xfrm flipV="1">
              <a:off x="3576" y="3603"/>
              <a:ext cx="0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9" name="Freeform 380"/>
            <p:cNvSpPr>
              <a:spLocks/>
            </p:cNvSpPr>
            <p:nvPr/>
          </p:nvSpPr>
          <p:spPr bwMode="auto">
            <a:xfrm>
              <a:off x="3878" y="3355"/>
              <a:ext cx="338" cy="346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381"/>
          <p:cNvGrpSpPr>
            <a:grpSpLocks/>
          </p:cNvGrpSpPr>
          <p:nvPr/>
        </p:nvGrpSpPr>
        <p:grpSpPr bwMode="auto">
          <a:xfrm>
            <a:off x="350838" y="3703638"/>
            <a:ext cx="8075613" cy="2543175"/>
            <a:chOff x="221" y="2205"/>
            <a:chExt cx="5087" cy="1602"/>
          </a:xfrm>
        </p:grpSpPr>
        <p:sp>
          <p:nvSpPr>
            <p:cNvPr id="34865" name="Oval 382"/>
            <p:cNvSpPr>
              <a:spLocks noChangeArrowheads="1"/>
            </p:cNvSpPr>
            <p:nvPr/>
          </p:nvSpPr>
          <p:spPr bwMode="auto">
            <a:xfrm>
              <a:off x="809" y="2953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" name="Group 383"/>
            <p:cNvGrpSpPr>
              <a:grpSpLocks/>
            </p:cNvGrpSpPr>
            <p:nvPr/>
          </p:nvGrpSpPr>
          <p:grpSpPr bwMode="auto">
            <a:xfrm>
              <a:off x="221" y="2205"/>
              <a:ext cx="5087" cy="1602"/>
              <a:chOff x="221" y="2205"/>
              <a:chExt cx="5087" cy="1602"/>
            </a:xfrm>
          </p:grpSpPr>
          <p:sp>
            <p:nvSpPr>
              <p:cNvPr id="34867" name="Oval 384"/>
              <p:cNvSpPr>
                <a:spLocks noChangeArrowheads="1"/>
              </p:cNvSpPr>
              <p:nvPr/>
            </p:nvSpPr>
            <p:spPr bwMode="auto">
              <a:xfrm>
                <a:off x="631" y="3491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5" name="Group 385"/>
              <p:cNvGrpSpPr>
                <a:grpSpLocks/>
              </p:cNvGrpSpPr>
              <p:nvPr/>
            </p:nvGrpSpPr>
            <p:grpSpPr bwMode="auto">
              <a:xfrm>
                <a:off x="221" y="2205"/>
                <a:ext cx="5087" cy="1602"/>
                <a:chOff x="221" y="2205"/>
                <a:chExt cx="5087" cy="1602"/>
              </a:xfrm>
            </p:grpSpPr>
            <p:sp>
              <p:nvSpPr>
                <p:cNvPr id="34869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667" y="2410"/>
                  <a:ext cx="0" cy="1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34870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850" y="2578"/>
                  <a:ext cx="0" cy="4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6" name="Group 388"/>
                <p:cNvGrpSpPr>
                  <a:grpSpLocks/>
                </p:cNvGrpSpPr>
                <p:nvPr/>
              </p:nvGrpSpPr>
              <p:grpSpPr bwMode="auto">
                <a:xfrm>
                  <a:off x="221" y="2205"/>
                  <a:ext cx="5087" cy="1602"/>
                  <a:chOff x="221" y="2205"/>
                  <a:chExt cx="5087" cy="1602"/>
                </a:xfrm>
              </p:grpSpPr>
              <p:sp>
                <p:nvSpPr>
                  <p:cNvPr id="34872" name="Line 3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4" y="2824"/>
                    <a:ext cx="0" cy="9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73" name="AutoShape 390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687"/>
                    <a:ext cx="337" cy="384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4874" name="Line 3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20" y="2447"/>
                    <a:ext cx="0" cy="3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75" name="Freeform 392"/>
                  <p:cNvSpPr>
                    <a:spLocks/>
                  </p:cNvSpPr>
                  <p:nvPr/>
                </p:nvSpPr>
                <p:spPr bwMode="auto">
                  <a:xfrm>
                    <a:off x="3850" y="2641"/>
                    <a:ext cx="475" cy="531"/>
                  </a:xfrm>
                  <a:custGeom>
                    <a:avLst/>
                    <a:gdLst>
                      <a:gd name="T0" fmla="*/ 2147483647 w 40"/>
                      <a:gd name="T1" fmla="*/ 2147483647 h 30"/>
                      <a:gd name="T2" fmla="*/ 2147483647 w 40"/>
                      <a:gd name="T3" fmla="*/ 2147483647 h 30"/>
                      <a:gd name="T4" fmla="*/ 2147483647 w 40"/>
                      <a:gd name="T5" fmla="*/ 2147483647 h 30"/>
                      <a:gd name="T6" fmla="*/ 0 w 40"/>
                      <a:gd name="T7" fmla="*/ 2147483647 h 30"/>
                      <a:gd name="T8" fmla="*/ 0 w 40"/>
                      <a:gd name="T9" fmla="*/ 0 h 30"/>
                      <a:gd name="T10" fmla="*/ 0 w 40"/>
                      <a:gd name="T11" fmla="*/ 0 h 30"/>
                      <a:gd name="T12" fmla="*/ 2147483647 w 40"/>
                      <a:gd name="T13" fmla="*/ 0 h 30"/>
                      <a:gd name="T14" fmla="*/ 2147483647 w 40"/>
                      <a:gd name="T15" fmla="*/ 2147483647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0"/>
                      <a:gd name="T25" fmla="*/ 0 h 30"/>
                      <a:gd name="T26" fmla="*/ 40 w 40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0" h="30">
                        <a:moveTo>
                          <a:pt x="40" y="15"/>
                        </a:moveTo>
                        <a:cubicBezTo>
                          <a:pt x="35" y="23"/>
                          <a:pt x="25" y="28"/>
                          <a:pt x="12" y="30"/>
                        </a:cubicBezTo>
                        <a:lnTo>
                          <a:pt x="0" y="30"/>
                        </a:lnTo>
                        <a:cubicBezTo>
                          <a:pt x="8" y="21"/>
                          <a:pt x="8" y="10"/>
                          <a:pt x="0" y="0"/>
                        </a:cubicBezTo>
                        <a:lnTo>
                          <a:pt x="12" y="0"/>
                        </a:lnTo>
                        <a:cubicBezTo>
                          <a:pt x="25" y="2"/>
                          <a:pt x="35" y="8"/>
                          <a:pt x="40" y="1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76" name="Line 3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4" y="2445"/>
                    <a:ext cx="625" cy="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77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2794" y="2905"/>
                    <a:ext cx="11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78" name="Line 3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86" y="3041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79" name="AutoShape 39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5"/>
                    <a:ext cx="337" cy="454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4880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2174" y="2294"/>
                    <a:ext cx="2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81" name="Oval 398"/>
                  <p:cNvSpPr>
                    <a:spLocks noChangeArrowheads="1"/>
                  </p:cNvSpPr>
                  <p:nvPr/>
                </p:nvSpPr>
                <p:spPr bwMode="auto">
                  <a:xfrm>
                    <a:off x="2157" y="3319"/>
                    <a:ext cx="63" cy="69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4882" name="Line 3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8" y="2997"/>
                    <a:ext cx="205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83" name="Text Box 4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" y="2905"/>
                    <a:ext cx="133" cy="1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tr-TR" sz="1600" dirty="0" smtClean="0"/>
                      <a:t>Y</a:t>
                    </a:r>
                    <a:r>
                      <a:rPr lang="en-US" sz="1600" baseline="-25000" dirty="0" smtClean="0"/>
                      <a:t>1</a:t>
                    </a:r>
                    <a:endParaRPr lang="en-US" sz="1600" baseline="-25000" dirty="0"/>
                  </a:p>
                </p:txBody>
              </p:sp>
              <p:sp>
                <p:nvSpPr>
                  <p:cNvPr id="34884" name="Text Box 4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" y="3105"/>
                    <a:ext cx="140" cy="1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tr-TR" sz="1600" dirty="0" smtClean="0"/>
                      <a:t>Ü</a:t>
                    </a:r>
                    <a:r>
                      <a:rPr lang="en-US" sz="1600" baseline="-25000" dirty="0" smtClean="0"/>
                      <a:t>1</a:t>
                    </a:r>
                    <a:endParaRPr lang="en-US" sz="1600" baseline="-25000" dirty="0"/>
                  </a:p>
                </p:txBody>
              </p:sp>
              <p:sp>
                <p:nvSpPr>
                  <p:cNvPr id="34885" name="Line 402"/>
                  <p:cNvSpPr>
                    <a:spLocks noChangeShapeType="1"/>
                  </p:cNvSpPr>
                  <p:nvPr/>
                </p:nvSpPr>
                <p:spPr bwMode="auto">
                  <a:xfrm>
                    <a:off x="415" y="3182"/>
                    <a:ext cx="31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86" name="Line 403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3041"/>
                    <a:ext cx="32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87" name="Line 404"/>
                  <p:cNvSpPr>
                    <a:spLocks noChangeShapeType="1"/>
                  </p:cNvSpPr>
                  <p:nvPr/>
                </p:nvSpPr>
                <p:spPr bwMode="auto">
                  <a:xfrm>
                    <a:off x="1984" y="2824"/>
                    <a:ext cx="4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88" name="Line 405"/>
                  <p:cNvSpPr>
                    <a:spLocks noChangeShapeType="1"/>
                  </p:cNvSpPr>
                  <p:nvPr/>
                </p:nvSpPr>
                <p:spPr bwMode="auto">
                  <a:xfrm>
                    <a:off x="667" y="2445"/>
                    <a:ext cx="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89" name="Line 4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0" y="2578"/>
                    <a:ext cx="160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90" name="Line 407"/>
                  <p:cNvSpPr>
                    <a:spLocks noChangeShapeType="1"/>
                  </p:cNvSpPr>
                  <p:nvPr/>
                </p:nvSpPr>
                <p:spPr bwMode="auto">
                  <a:xfrm>
                    <a:off x="3419" y="27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91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4325" y="2905"/>
                    <a:ext cx="7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4892" name="Text Box 4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40" y="2809"/>
                    <a:ext cx="168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tr-TR" sz="2000" dirty="0" smtClean="0"/>
                      <a:t>E</a:t>
                    </a:r>
                    <a:r>
                      <a:rPr lang="en-US" sz="2000" baseline="-25000" dirty="0" smtClean="0"/>
                      <a:t>2</a:t>
                    </a:r>
                    <a:endParaRPr lang="en-US" sz="2000" baseline="-25000" dirty="0"/>
                  </a:p>
                </p:txBody>
              </p:sp>
              <p:sp>
                <p:nvSpPr>
                  <p:cNvPr id="34893" name="Oval 410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3738"/>
                    <a:ext cx="63" cy="69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4894" name="Line 411"/>
                  <p:cNvSpPr>
                    <a:spLocks noChangeShapeType="1"/>
                  </p:cNvSpPr>
                  <p:nvPr/>
                </p:nvSpPr>
                <p:spPr bwMode="auto">
                  <a:xfrm>
                    <a:off x="2176" y="2294"/>
                    <a:ext cx="0" cy="106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</p:grpSp>
        </p:grpSp>
      </p:grpSp>
      <p:grpSp>
        <p:nvGrpSpPr>
          <p:cNvPr id="7" name="Group 415"/>
          <p:cNvGrpSpPr>
            <a:grpSpLocks/>
          </p:cNvGrpSpPr>
          <p:nvPr/>
        </p:nvGrpSpPr>
        <p:grpSpPr bwMode="auto">
          <a:xfrm>
            <a:off x="371475" y="1136650"/>
            <a:ext cx="8013700" cy="4156075"/>
            <a:chOff x="234" y="588"/>
            <a:chExt cx="5048" cy="2618"/>
          </a:xfrm>
        </p:grpSpPr>
        <p:grpSp>
          <p:nvGrpSpPr>
            <p:cNvPr id="8" name="Group 364"/>
            <p:cNvGrpSpPr>
              <a:grpSpLocks/>
            </p:cNvGrpSpPr>
            <p:nvPr/>
          </p:nvGrpSpPr>
          <p:grpSpPr bwMode="auto">
            <a:xfrm>
              <a:off x="234" y="588"/>
              <a:ext cx="5048" cy="2270"/>
              <a:chOff x="234" y="588"/>
              <a:chExt cx="5048" cy="2270"/>
            </a:xfrm>
          </p:grpSpPr>
          <p:sp>
            <p:nvSpPr>
              <p:cNvPr id="34828" name="AutoShape 4"/>
              <p:cNvSpPr>
                <a:spLocks noChangeArrowheads="1"/>
              </p:cNvSpPr>
              <p:nvPr/>
            </p:nvSpPr>
            <p:spPr bwMode="auto">
              <a:xfrm>
                <a:off x="2457" y="588"/>
                <a:ext cx="450" cy="497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29" name="Freeform 7"/>
              <p:cNvSpPr>
                <a:spLocks/>
              </p:cNvSpPr>
              <p:nvPr/>
            </p:nvSpPr>
            <p:spPr bwMode="auto">
              <a:xfrm>
                <a:off x="3833" y="1189"/>
                <a:ext cx="475" cy="531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 flipV="1">
                <a:off x="2794" y="1369"/>
                <a:ext cx="1111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31" name="AutoShape 15"/>
              <p:cNvSpPr>
                <a:spLocks noChangeArrowheads="1"/>
              </p:cNvSpPr>
              <p:nvPr/>
            </p:nvSpPr>
            <p:spPr bwMode="auto">
              <a:xfrm>
                <a:off x="2457" y="1156"/>
                <a:ext cx="337" cy="45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32" name="AutoShape 16"/>
              <p:cNvSpPr>
                <a:spLocks noChangeArrowheads="1"/>
              </p:cNvSpPr>
              <p:nvPr/>
            </p:nvSpPr>
            <p:spPr bwMode="auto">
              <a:xfrm>
                <a:off x="2448" y="1643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33" name="Line 94"/>
              <p:cNvSpPr>
                <a:spLocks noChangeShapeType="1"/>
              </p:cNvSpPr>
              <p:nvPr/>
            </p:nvSpPr>
            <p:spPr bwMode="auto">
              <a:xfrm>
                <a:off x="2910" y="828"/>
                <a:ext cx="2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34" name="Line 95"/>
              <p:cNvSpPr>
                <a:spLocks noChangeShapeType="1"/>
              </p:cNvSpPr>
              <p:nvPr/>
            </p:nvSpPr>
            <p:spPr bwMode="auto">
              <a:xfrm>
                <a:off x="3189" y="828"/>
                <a:ext cx="0" cy="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35" name="Line 96"/>
              <p:cNvSpPr>
                <a:spLocks noChangeShapeType="1"/>
              </p:cNvSpPr>
              <p:nvPr/>
            </p:nvSpPr>
            <p:spPr bwMode="auto">
              <a:xfrm>
                <a:off x="3179" y="1264"/>
                <a:ext cx="699" cy="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36" name="Line 97"/>
              <p:cNvSpPr>
                <a:spLocks noChangeShapeType="1"/>
              </p:cNvSpPr>
              <p:nvPr/>
            </p:nvSpPr>
            <p:spPr bwMode="auto">
              <a:xfrm>
                <a:off x="2781" y="1839"/>
                <a:ext cx="2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37" name="Line 103"/>
              <p:cNvSpPr>
                <a:spLocks noChangeShapeType="1"/>
              </p:cNvSpPr>
              <p:nvPr/>
            </p:nvSpPr>
            <p:spPr bwMode="auto">
              <a:xfrm>
                <a:off x="3723" y="1604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38" name="Line 104"/>
              <p:cNvSpPr>
                <a:spLocks noChangeShapeType="1"/>
              </p:cNvSpPr>
              <p:nvPr/>
            </p:nvSpPr>
            <p:spPr bwMode="auto">
              <a:xfrm>
                <a:off x="3723" y="160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39" name="Line 135"/>
              <p:cNvSpPr>
                <a:spLocks noChangeShapeType="1"/>
              </p:cNvSpPr>
              <p:nvPr/>
            </p:nvSpPr>
            <p:spPr bwMode="auto">
              <a:xfrm flipV="1">
                <a:off x="2174" y="675"/>
                <a:ext cx="2" cy="1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40" name="Line 136"/>
              <p:cNvSpPr>
                <a:spLocks noChangeShapeType="1"/>
              </p:cNvSpPr>
              <p:nvPr/>
            </p:nvSpPr>
            <p:spPr bwMode="auto">
              <a:xfrm>
                <a:off x="2176" y="675"/>
                <a:ext cx="2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41" name="Oval 138"/>
              <p:cNvSpPr>
                <a:spLocks noChangeArrowheads="1"/>
              </p:cNvSpPr>
              <p:nvPr/>
            </p:nvSpPr>
            <p:spPr bwMode="auto">
              <a:xfrm>
                <a:off x="2144" y="2268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42" name="Line 146"/>
              <p:cNvSpPr>
                <a:spLocks noChangeShapeType="1"/>
              </p:cNvSpPr>
              <p:nvPr/>
            </p:nvSpPr>
            <p:spPr bwMode="auto">
              <a:xfrm>
                <a:off x="1984" y="1264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43" name="Line 151"/>
              <p:cNvSpPr>
                <a:spLocks noChangeShapeType="1"/>
              </p:cNvSpPr>
              <p:nvPr/>
            </p:nvSpPr>
            <p:spPr bwMode="auto">
              <a:xfrm>
                <a:off x="667" y="792"/>
                <a:ext cx="17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44" name="Line 155"/>
              <p:cNvSpPr>
                <a:spLocks noChangeShapeType="1"/>
              </p:cNvSpPr>
              <p:nvPr/>
            </p:nvSpPr>
            <p:spPr bwMode="auto">
              <a:xfrm>
                <a:off x="850" y="913"/>
                <a:ext cx="16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45" name="Line 171"/>
              <p:cNvSpPr>
                <a:spLocks noChangeShapeType="1"/>
              </p:cNvSpPr>
              <p:nvPr/>
            </p:nvSpPr>
            <p:spPr bwMode="auto">
              <a:xfrm flipH="1">
                <a:off x="402" y="1949"/>
                <a:ext cx="20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46" name="Text Box 172"/>
              <p:cNvSpPr txBox="1">
                <a:spLocks noChangeArrowheads="1"/>
              </p:cNvSpPr>
              <p:nvPr/>
            </p:nvSpPr>
            <p:spPr bwMode="auto">
              <a:xfrm>
                <a:off x="234" y="1857"/>
                <a:ext cx="133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600" dirty="0" smtClean="0"/>
                  <a:t>Y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</p:txBody>
          </p:sp>
          <p:sp>
            <p:nvSpPr>
              <p:cNvPr id="34847" name="Text Box 173"/>
              <p:cNvSpPr txBox="1">
                <a:spLocks noChangeArrowheads="1"/>
              </p:cNvSpPr>
              <p:nvPr/>
            </p:nvSpPr>
            <p:spPr bwMode="auto">
              <a:xfrm>
                <a:off x="239" y="2069"/>
                <a:ext cx="140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600" dirty="0" smtClean="0"/>
                  <a:t>Ü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</p:txBody>
          </p:sp>
          <p:sp>
            <p:nvSpPr>
              <p:cNvPr id="34848" name="Line 174"/>
              <p:cNvSpPr>
                <a:spLocks noChangeShapeType="1"/>
              </p:cNvSpPr>
              <p:nvPr/>
            </p:nvSpPr>
            <p:spPr bwMode="auto">
              <a:xfrm>
                <a:off x="433" y="2146"/>
                <a:ext cx="329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49" name="Line 175"/>
              <p:cNvSpPr>
                <a:spLocks noChangeShapeType="1"/>
              </p:cNvSpPr>
              <p:nvPr/>
            </p:nvSpPr>
            <p:spPr bwMode="auto">
              <a:xfrm>
                <a:off x="850" y="1406"/>
                <a:ext cx="16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50" name="Oval 176"/>
              <p:cNvSpPr>
                <a:spLocks noChangeArrowheads="1"/>
              </p:cNvSpPr>
              <p:nvPr/>
            </p:nvSpPr>
            <p:spPr bwMode="auto">
              <a:xfrm>
                <a:off x="818" y="1371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51" name="Line 177"/>
              <p:cNvSpPr>
                <a:spLocks noChangeShapeType="1"/>
              </p:cNvSpPr>
              <p:nvPr/>
            </p:nvSpPr>
            <p:spPr bwMode="auto">
              <a:xfrm flipV="1">
                <a:off x="1326" y="1007"/>
                <a:ext cx="0" cy="9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52" name="Line 178"/>
              <p:cNvSpPr>
                <a:spLocks noChangeShapeType="1"/>
              </p:cNvSpPr>
              <p:nvPr/>
            </p:nvSpPr>
            <p:spPr bwMode="auto">
              <a:xfrm>
                <a:off x="1326" y="1007"/>
                <a:ext cx="1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53" name="Oval 179"/>
              <p:cNvSpPr>
                <a:spLocks noChangeArrowheads="1"/>
              </p:cNvSpPr>
              <p:nvPr/>
            </p:nvSpPr>
            <p:spPr bwMode="auto">
              <a:xfrm>
                <a:off x="1294" y="1921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54" name="Line 180"/>
              <p:cNvSpPr>
                <a:spLocks noChangeShapeType="1"/>
              </p:cNvSpPr>
              <p:nvPr/>
            </p:nvSpPr>
            <p:spPr bwMode="auto">
              <a:xfrm>
                <a:off x="1326" y="1522"/>
                <a:ext cx="1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55" name="Line 181"/>
              <p:cNvSpPr>
                <a:spLocks noChangeShapeType="1"/>
              </p:cNvSpPr>
              <p:nvPr/>
            </p:nvSpPr>
            <p:spPr bwMode="auto">
              <a:xfrm flipV="1">
                <a:off x="3050" y="1503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56" name="Line 182"/>
              <p:cNvSpPr>
                <a:spLocks noChangeShapeType="1"/>
              </p:cNvSpPr>
              <p:nvPr/>
            </p:nvSpPr>
            <p:spPr bwMode="auto">
              <a:xfrm>
                <a:off x="3050" y="1503"/>
                <a:ext cx="8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57" name="Line 183"/>
              <p:cNvSpPr>
                <a:spLocks noChangeShapeType="1"/>
              </p:cNvSpPr>
              <p:nvPr/>
            </p:nvSpPr>
            <p:spPr bwMode="auto">
              <a:xfrm>
                <a:off x="4299" y="1467"/>
                <a:ext cx="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58" name="Text Box 184"/>
              <p:cNvSpPr txBox="1">
                <a:spLocks noChangeArrowheads="1"/>
              </p:cNvSpPr>
              <p:nvPr/>
            </p:nvSpPr>
            <p:spPr bwMode="auto">
              <a:xfrm>
                <a:off x="5114" y="1371"/>
                <a:ext cx="16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 smtClean="0"/>
                  <a:t>E</a:t>
                </a:r>
                <a:r>
                  <a:rPr lang="en-US" sz="2000" baseline="-25000" dirty="0" smtClean="0"/>
                  <a:t>3</a:t>
                </a:r>
                <a:endParaRPr lang="en-US" sz="2000" baseline="-25000" dirty="0"/>
              </a:p>
            </p:txBody>
          </p:sp>
          <p:sp>
            <p:nvSpPr>
              <p:cNvPr id="34859" name="Oval 226"/>
              <p:cNvSpPr>
                <a:spLocks noChangeArrowheads="1"/>
              </p:cNvSpPr>
              <p:nvPr/>
            </p:nvSpPr>
            <p:spPr bwMode="auto">
              <a:xfrm>
                <a:off x="1961" y="2789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60" name="Line 236"/>
              <p:cNvSpPr>
                <a:spLocks noChangeShapeType="1"/>
              </p:cNvSpPr>
              <p:nvPr/>
            </p:nvSpPr>
            <p:spPr bwMode="auto">
              <a:xfrm>
                <a:off x="1984" y="1264"/>
                <a:ext cx="0" cy="15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61" name="Line 308"/>
              <p:cNvSpPr>
                <a:spLocks noChangeShapeType="1"/>
              </p:cNvSpPr>
              <p:nvPr/>
            </p:nvSpPr>
            <p:spPr bwMode="auto">
              <a:xfrm flipV="1">
                <a:off x="850" y="913"/>
                <a:ext cx="0" cy="16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62" name="Line 309"/>
              <p:cNvSpPr>
                <a:spLocks noChangeShapeType="1"/>
              </p:cNvSpPr>
              <p:nvPr/>
            </p:nvSpPr>
            <p:spPr bwMode="auto">
              <a:xfrm flipV="1">
                <a:off x="667" y="792"/>
                <a:ext cx="0" cy="16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63" name="Oval 328"/>
              <p:cNvSpPr>
                <a:spLocks noChangeArrowheads="1"/>
              </p:cNvSpPr>
              <p:nvPr/>
            </p:nvSpPr>
            <p:spPr bwMode="auto">
              <a:xfrm>
                <a:off x="635" y="2410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64" name="Oval 330"/>
              <p:cNvSpPr>
                <a:spLocks noChangeArrowheads="1"/>
              </p:cNvSpPr>
              <p:nvPr/>
            </p:nvSpPr>
            <p:spPr bwMode="auto">
              <a:xfrm>
                <a:off x="818" y="2545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4825" name="Line 412"/>
            <p:cNvSpPr>
              <a:spLocks noChangeShapeType="1"/>
            </p:cNvSpPr>
            <p:nvPr/>
          </p:nvSpPr>
          <p:spPr bwMode="auto">
            <a:xfrm flipH="1" flipV="1">
              <a:off x="1728" y="1720"/>
              <a:ext cx="9" cy="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26" name="Line 413"/>
            <p:cNvSpPr>
              <a:spLocks noChangeShapeType="1"/>
            </p:cNvSpPr>
            <p:nvPr/>
          </p:nvSpPr>
          <p:spPr bwMode="auto">
            <a:xfrm>
              <a:off x="1728" y="1720"/>
              <a:ext cx="7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27" name="Oval 414"/>
            <p:cNvSpPr>
              <a:spLocks noChangeArrowheads="1"/>
            </p:cNvSpPr>
            <p:nvPr/>
          </p:nvSpPr>
          <p:spPr bwMode="auto">
            <a:xfrm>
              <a:off x="1705" y="3137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4823" name="Rectangle 92"/>
          <p:cNvSpPr>
            <a:spLocks noChangeArrowheads="1"/>
          </p:cNvSpPr>
          <p:nvPr/>
        </p:nvSpPr>
        <p:spPr bwMode="auto">
          <a:xfrm>
            <a:off x="5146970" y="798513"/>
            <a:ext cx="38895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tr-TR" dirty="0" smtClean="0"/>
              <a:t>Ü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tr-TR" dirty="0" smtClean="0"/>
              <a:t>Y</a:t>
            </a:r>
            <a:r>
              <a:rPr lang="en-US" baseline="-25000" dirty="0" smtClean="0"/>
              <a:t>0</a:t>
            </a:r>
            <a:r>
              <a:rPr lang="tr-TR" dirty="0" smtClean="0"/>
              <a:t>E</a:t>
            </a:r>
            <a:r>
              <a:rPr lang="en-US" baseline="-25000" dirty="0" smtClean="0"/>
              <a:t>0</a:t>
            </a:r>
            <a:endParaRPr lang="tr-TR" baseline="-25000" dirty="0"/>
          </a:p>
          <a:p>
            <a:r>
              <a:rPr lang="tr-TR" dirty="0"/>
              <a:t>E</a:t>
            </a:r>
            <a:r>
              <a:rPr lang="tr-TR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tr-TR" dirty="0" smtClean="0"/>
              <a:t>Ü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Ü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Y</a:t>
            </a:r>
            <a:r>
              <a:rPr lang="en-US" baseline="-25000" dirty="0" smtClean="0"/>
              <a:t>0</a:t>
            </a:r>
            <a:r>
              <a:rPr lang="tr-TR" dirty="0" smtClean="0"/>
              <a:t>E</a:t>
            </a:r>
            <a:r>
              <a:rPr lang="en-US" baseline="-25000" dirty="0" smtClean="0"/>
              <a:t>0</a:t>
            </a:r>
            <a:endParaRPr lang="tr-TR" baseline="-25000" dirty="0"/>
          </a:p>
          <a:p>
            <a:r>
              <a:rPr lang="tr-TR" dirty="0"/>
              <a:t>E</a:t>
            </a:r>
            <a:r>
              <a:rPr lang="tr-TR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tr-TR" dirty="0" smtClean="0"/>
              <a:t>Ü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tr-TR" dirty="0" smtClean="0"/>
              <a:t>Y</a:t>
            </a:r>
            <a:r>
              <a:rPr lang="en-US" baseline="-25000" dirty="0" smtClean="0"/>
              <a:t>2</a:t>
            </a:r>
            <a:r>
              <a:rPr lang="tr-TR" dirty="0" smtClean="0"/>
              <a:t>Ü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tr-TR" dirty="0" smtClean="0"/>
              <a:t>Y</a:t>
            </a:r>
            <a:r>
              <a:rPr lang="en-US" baseline="-25000" dirty="0" smtClean="0"/>
              <a:t>2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Ü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tr-TR" dirty="0" smtClean="0"/>
              <a:t>Y</a:t>
            </a:r>
            <a:r>
              <a:rPr lang="en-US" baseline="-25000" dirty="0" smtClean="0"/>
              <a:t>2</a:t>
            </a:r>
            <a:r>
              <a:rPr lang="tr-TR" dirty="0" smtClean="0"/>
              <a:t>Y</a:t>
            </a:r>
            <a:r>
              <a:rPr lang="en-US" baseline="-25000" dirty="0" smtClean="0"/>
              <a:t>1</a:t>
            </a:r>
            <a:r>
              <a:rPr lang="tr-TR" dirty="0" smtClean="0"/>
              <a:t>Y</a:t>
            </a:r>
            <a:r>
              <a:rPr lang="en-US" baseline="-25000" dirty="0" smtClean="0"/>
              <a:t>0</a:t>
            </a:r>
            <a:r>
              <a:rPr lang="tr-TR" dirty="0" smtClean="0"/>
              <a:t>E</a:t>
            </a:r>
            <a:r>
              <a:rPr lang="en-US" baseline="-25000" dirty="0" smtClean="0"/>
              <a:t>0</a:t>
            </a:r>
            <a:endParaRPr lang="tr-T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C7BCDC-FCC3-4F11-8B54-BBB4DF9E6728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US" dirty="0" smtClean="0"/>
              <a:t>4-bit </a:t>
            </a:r>
            <a:r>
              <a:rPr lang="tr-TR" dirty="0" smtClean="0"/>
              <a:t>Elde öngörülü toplayıcı</a:t>
            </a:r>
            <a:endParaRPr lang="en-US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7016"/>
            <a:ext cx="8229600" cy="3886200"/>
          </a:xfrm>
        </p:spPr>
        <p:txBody>
          <a:bodyPr/>
          <a:lstStyle/>
          <a:p>
            <a:r>
              <a:rPr lang="tr-TR" dirty="0" smtClean="0"/>
              <a:t>Bütün eldeler </a:t>
            </a:r>
            <a:r>
              <a:rPr lang="en-US" dirty="0" smtClean="0"/>
              <a:t>(</a:t>
            </a:r>
            <a:r>
              <a:rPr lang="tr-TR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tr-TR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tr-TR" dirty="0" smtClean="0"/>
              <a:t>E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tr-TR" dirty="0" smtClean="0"/>
              <a:t>iki seviyeli şekilde (VE-VEYA) gerçeklenebilir.</a:t>
            </a:r>
            <a:endParaRPr lang="en-US" dirty="0" smtClean="0"/>
          </a:p>
          <a:p>
            <a:r>
              <a:rPr lang="tr-TR" dirty="0" smtClean="0"/>
              <a:t>E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tr-TR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tr-TR" dirty="0" smtClean="0"/>
              <a:t>in yayılımını beklemek zorunda değildir.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64B5A8-F600-4CDA-8277-534908EC0ECE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595536"/>
          </a:xfrm>
        </p:spPr>
        <p:txBody>
          <a:bodyPr/>
          <a:lstStyle/>
          <a:p>
            <a:r>
              <a:rPr lang="en-US" sz="4000" dirty="0" smtClean="0"/>
              <a:t>4-bit </a:t>
            </a:r>
            <a:r>
              <a:rPr lang="tr-TR" sz="4000" dirty="0" smtClean="0"/>
              <a:t>Elde öngörülü toplayıcı</a:t>
            </a:r>
            <a:endParaRPr lang="en-US" sz="4000" dirty="0" smtClean="0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546100" y="776288"/>
            <a:ext cx="2225675" cy="3781425"/>
            <a:chOff x="344" y="489"/>
            <a:chExt cx="1402" cy="2382"/>
          </a:xfrm>
        </p:grpSpPr>
        <p:grpSp>
          <p:nvGrpSpPr>
            <p:cNvPr id="3" name="Group 132"/>
            <p:cNvGrpSpPr>
              <a:grpSpLocks/>
            </p:cNvGrpSpPr>
            <p:nvPr/>
          </p:nvGrpSpPr>
          <p:grpSpPr bwMode="auto">
            <a:xfrm>
              <a:off x="351" y="489"/>
              <a:ext cx="1395" cy="728"/>
              <a:chOff x="351" y="489"/>
              <a:chExt cx="1395" cy="728"/>
            </a:xfrm>
          </p:grpSpPr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889" y="576"/>
                <a:ext cx="501" cy="284"/>
                <a:chOff x="3280" y="1859"/>
                <a:chExt cx="706" cy="333"/>
              </a:xfrm>
            </p:grpSpPr>
            <p:sp>
              <p:nvSpPr>
                <p:cNvPr id="38021" name="Freeform 19"/>
                <p:cNvSpPr>
                  <a:spLocks noEditPoints="1"/>
                </p:cNvSpPr>
                <p:nvPr/>
              </p:nvSpPr>
              <p:spPr bwMode="auto">
                <a:xfrm>
                  <a:off x="3280" y="1936"/>
                  <a:ext cx="706" cy="178"/>
                </a:xfrm>
                <a:custGeom>
                  <a:avLst/>
                  <a:gdLst>
                    <a:gd name="T0" fmla="*/ 0 w 493"/>
                    <a:gd name="T1" fmla="*/ 0 h 130"/>
                    <a:gd name="T2" fmla="*/ 26192 w 493"/>
                    <a:gd name="T3" fmla="*/ 0 h 130"/>
                    <a:gd name="T4" fmla="*/ 0 w 493"/>
                    <a:gd name="T5" fmla="*/ 7729 h 130"/>
                    <a:gd name="T6" fmla="*/ 26192 w 493"/>
                    <a:gd name="T7" fmla="*/ 7729 h 130"/>
                    <a:gd name="T8" fmla="*/ 52536 w 493"/>
                    <a:gd name="T9" fmla="*/ 3880 h 130"/>
                    <a:gd name="T10" fmla="*/ 26192 w 493"/>
                    <a:gd name="T11" fmla="*/ 3880 h 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3"/>
                    <a:gd name="T19" fmla="*/ 0 h 130"/>
                    <a:gd name="T20" fmla="*/ 493 w 493"/>
                    <a:gd name="T21" fmla="*/ 130 h 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3" h="130">
                      <a:moveTo>
                        <a:pt x="0" y="0"/>
                      </a:moveTo>
                      <a:lnTo>
                        <a:pt x="246" y="0"/>
                      </a:lnTo>
                      <a:moveTo>
                        <a:pt x="0" y="130"/>
                      </a:moveTo>
                      <a:lnTo>
                        <a:pt x="246" y="130"/>
                      </a:lnTo>
                      <a:moveTo>
                        <a:pt x="493" y="65"/>
                      </a:moveTo>
                      <a:lnTo>
                        <a:pt x="246" y="65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38022" name="Freeform 20"/>
                <p:cNvSpPr>
                  <a:spLocks/>
                </p:cNvSpPr>
                <p:nvPr/>
              </p:nvSpPr>
              <p:spPr bwMode="auto">
                <a:xfrm>
                  <a:off x="3471" y="1859"/>
                  <a:ext cx="349" cy="333"/>
                </a:xfrm>
                <a:custGeom>
                  <a:avLst/>
                  <a:gdLst>
                    <a:gd name="T0" fmla="*/ 2147483647 w 40"/>
                    <a:gd name="T1" fmla="*/ 2147483647 h 30"/>
                    <a:gd name="T2" fmla="*/ 2147483647 w 40"/>
                    <a:gd name="T3" fmla="*/ 2147483647 h 30"/>
                    <a:gd name="T4" fmla="*/ 2147483647 w 40"/>
                    <a:gd name="T5" fmla="*/ 2147483647 h 30"/>
                    <a:gd name="T6" fmla="*/ 0 w 40"/>
                    <a:gd name="T7" fmla="*/ 2147483647 h 30"/>
                    <a:gd name="T8" fmla="*/ 0 w 40"/>
                    <a:gd name="T9" fmla="*/ 0 h 30"/>
                    <a:gd name="T10" fmla="*/ 0 w 40"/>
                    <a:gd name="T11" fmla="*/ 0 h 30"/>
                    <a:gd name="T12" fmla="*/ 2147483647 w 40"/>
                    <a:gd name="T13" fmla="*/ 0 h 30"/>
                    <a:gd name="T14" fmla="*/ 2147483647 w 40"/>
                    <a:gd name="T15" fmla="*/ 2147483647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30"/>
                    <a:gd name="T26" fmla="*/ 40 w 4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30">
                      <a:moveTo>
                        <a:pt x="40" y="15"/>
                      </a:moveTo>
                      <a:cubicBezTo>
                        <a:pt x="35" y="23"/>
                        <a:pt x="25" y="28"/>
                        <a:pt x="12" y="30"/>
                      </a:cubicBezTo>
                      <a:lnTo>
                        <a:pt x="0" y="30"/>
                      </a:lnTo>
                      <a:cubicBezTo>
                        <a:pt x="8" y="21"/>
                        <a:pt x="8" y="10"/>
                        <a:pt x="0" y="0"/>
                      </a:cubicBezTo>
                      <a:lnTo>
                        <a:pt x="12" y="0"/>
                      </a:lnTo>
                      <a:cubicBezTo>
                        <a:pt x="25" y="2"/>
                        <a:pt x="35" y="8"/>
                        <a:pt x="40" y="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38023" name="Freeform 21"/>
                <p:cNvSpPr>
                  <a:spLocks noEditPoints="1"/>
                </p:cNvSpPr>
                <p:nvPr/>
              </p:nvSpPr>
              <p:spPr bwMode="auto">
                <a:xfrm>
                  <a:off x="3436" y="1859"/>
                  <a:ext cx="384" cy="333"/>
                </a:xfrm>
                <a:custGeom>
                  <a:avLst/>
                  <a:gdLst>
                    <a:gd name="T0" fmla="*/ 2147483647 w 44"/>
                    <a:gd name="T1" fmla="*/ 2147483647 h 30"/>
                    <a:gd name="T2" fmla="*/ 2147483647 w 44"/>
                    <a:gd name="T3" fmla="*/ 2147483647 h 30"/>
                    <a:gd name="T4" fmla="*/ 2147483647 w 44"/>
                    <a:gd name="T5" fmla="*/ 2147483647 h 30"/>
                    <a:gd name="T6" fmla="*/ 2147483647 w 44"/>
                    <a:gd name="T7" fmla="*/ 2147483647 h 30"/>
                    <a:gd name="T8" fmla="*/ 2147483647 w 44"/>
                    <a:gd name="T9" fmla="*/ 0 h 30"/>
                    <a:gd name="T10" fmla="*/ 2147483647 w 44"/>
                    <a:gd name="T11" fmla="*/ 0 h 30"/>
                    <a:gd name="T12" fmla="*/ 2147483647 w 44"/>
                    <a:gd name="T13" fmla="*/ 0 h 30"/>
                    <a:gd name="T14" fmla="*/ 2147483647 w 44"/>
                    <a:gd name="T15" fmla="*/ 2147483647 h 30"/>
                    <a:gd name="T16" fmla="*/ 0 w 44"/>
                    <a:gd name="T17" fmla="*/ 2147483647 h 30"/>
                    <a:gd name="T18" fmla="*/ 0 w 44"/>
                    <a:gd name="T19" fmla="*/ 0 h 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30"/>
                    <a:gd name="T32" fmla="*/ 44 w 44"/>
                    <a:gd name="T33" fmla="*/ 30 h 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30">
                      <a:moveTo>
                        <a:pt x="44" y="15"/>
                      </a:moveTo>
                      <a:cubicBezTo>
                        <a:pt x="39" y="23"/>
                        <a:pt x="29" y="28"/>
                        <a:pt x="16" y="30"/>
                      </a:cubicBezTo>
                      <a:lnTo>
                        <a:pt x="4" y="30"/>
                      </a:lnTo>
                      <a:cubicBezTo>
                        <a:pt x="12" y="21"/>
                        <a:pt x="12" y="10"/>
                        <a:pt x="4" y="0"/>
                      </a:cubicBezTo>
                      <a:lnTo>
                        <a:pt x="16" y="0"/>
                      </a:lnTo>
                      <a:cubicBezTo>
                        <a:pt x="29" y="2"/>
                        <a:pt x="39" y="8"/>
                        <a:pt x="44" y="15"/>
                      </a:cubicBezTo>
                      <a:moveTo>
                        <a:pt x="0" y="30"/>
                      </a:moveTo>
                      <a:cubicBezTo>
                        <a:pt x="8" y="21"/>
                        <a:pt x="8" y="1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38008" name="Text Box 22"/>
              <p:cNvSpPr txBox="1">
                <a:spLocks noChangeArrowheads="1"/>
              </p:cNvSpPr>
              <p:nvPr/>
            </p:nvSpPr>
            <p:spPr bwMode="auto">
              <a:xfrm>
                <a:off x="351" y="489"/>
                <a:ext cx="14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  <a:r>
                  <a:rPr lang="en-US" sz="2000" baseline="-25000"/>
                  <a:t>3</a:t>
                </a:r>
              </a:p>
            </p:txBody>
          </p:sp>
          <p:sp>
            <p:nvSpPr>
              <p:cNvPr id="38009" name="Text Box 23"/>
              <p:cNvSpPr txBox="1">
                <a:spLocks noChangeArrowheads="1"/>
              </p:cNvSpPr>
              <p:nvPr/>
            </p:nvSpPr>
            <p:spPr bwMode="auto">
              <a:xfrm>
                <a:off x="363" y="68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dirty="0"/>
                  <a:t>b</a:t>
                </a:r>
                <a:r>
                  <a:rPr lang="en-US" sz="1800" baseline="-25000" dirty="0"/>
                  <a:t>3</a:t>
                </a:r>
              </a:p>
            </p:txBody>
          </p:sp>
          <p:sp>
            <p:nvSpPr>
              <p:cNvPr id="38010" name="Line 24"/>
              <p:cNvSpPr>
                <a:spLocks noChangeShapeType="1"/>
              </p:cNvSpPr>
              <p:nvPr/>
            </p:nvSpPr>
            <p:spPr bwMode="auto">
              <a:xfrm flipH="1">
                <a:off x="556" y="793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11" name="Line 25"/>
              <p:cNvSpPr>
                <a:spLocks noChangeShapeType="1"/>
              </p:cNvSpPr>
              <p:nvPr/>
            </p:nvSpPr>
            <p:spPr bwMode="auto">
              <a:xfrm flipH="1">
                <a:off x="556" y="642"/>
                <a:ext cx="3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12" name="AutoShape 26"/>
              <p:cNvSpPr>
                <a:spLocks noChangeArrowheads="1"/>
              </p:cNvSpPr>
              <p:nvPr/>
            </p:nvSpPr>
            <p:spPr bwMode="auto">
              <a:xfrm>
                <a:off x="1000" y="902"/>
                <a:ext cx="272" cy="315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013" name="Line 27"/>
              <p:cNvSpPr>
                <a:spLocks noChangeShapeType="1"/>
              </p:cNvSpPr>
              <p:nvPr/>
            </p:nvSpPr>
            <p:spPr bwMode="auto">
              <a:xfrm>
                <a:off x="889" y="642"/>
                <a:ext cx="0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14" name="Line 28"/>
              <p:cNvSpPr>
                <a:spLocks noChangeShapeType="1"/>
              </p:cNvSpPr>
              <p:nvPr/>
            </p:nvSpPr>
            <p:spPr bwMode="auto">
              <a:xfrm>
                <a:off x="889" y="986"/>
                <a:ext cx="1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15" name="Line 29"/>
              <p:cNvSpPr>
                <a:spLocks noChangeShapeType="1"/>
              </p:cNvSpPr>
              <p:nvPr/>
            </p:nvSpPr>
            <p:spPr bwMode="auto">
              <a:xfrm>
                <a:off x="697" y="793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16" name="Line 30"/>
              <p:cNvSpPr>
                <a:spLocks noChangeShapeType="1"/>
              </p:cNvSpPr>
              <p:nvPr/>
            </p:nvSpPr>
            <p:spPr bwMode="auto">
              <a:xfrm>
                <a:off x="698" y="1130"/>
                <a:ext cx="294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17" name="Oval 31"/>
              <p:cNvSpPr>
                <a:spLocks noChangeArrowheads="1"/>
              </p:cNvSpPr>
              <p:nvPr/>
            </p:nvSpPr>
            <p:spPr bwMode="auto">
              <a:xfrm>
                <a:off x="858" y="610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018" name="Oval 32"/>
              <p:cNvSpPr>
                <a:spLocks noChangeArrowheads="1"/>
              </p:cNvSpPr>
              <p:nvPr/>
            </p:nvSpPr>
            <p:spPr bwMode="auto">
              <a:xfrm>
                <a:off x="666" y="759"/>
                <a:ext cx="63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019" name="Line 33"/>
              <p:cNvSpPr>
                <a:spLocks noChangeShapeType="1"/>
              </p:cNvSpPr>
              <p:nvPr/>
            </p:nvSpPr>
            <p:spPr bwMode="auto">
              <a:xfrm>
                <a:off x="1390" y="717"/>
                <a:ext cx="3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20" name="Line 34"/>
              <p:cNvSpPr>
                <a:spLocks noChangeShapeType="1"/>
              </p:cNvSpPr>
              <p:nvPr/>
            </p:nvSpPr>
            <p:spPr bwMode="auto">
              <a:xfrm>
                <a:off x="1272" y="1058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882" y="1332"/>
              <a:ext cx="501" cy="284"/>
              <a:chOff x="3280" y="1859"/>
              <a:chExt cx="706" cy="333"/>
            </a:xfrm>
          </p:grpSpPr>
          <p:sp>
            <p:nvSpPr>
              <p:cNvPr id="38004" name="Freeform 36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26192 w 493"/>
                  <a:gd name="T3" fmla="*/ 0 h 130"/>
                  <a:gd name="T4" fmla="*/ 0 w 493"/>
                  <a:gd name="T5" fmla="*/ 7729 h 130"/>
                  <a:gd name="T6" fmla="*/ 26192 w 493"/>
                  <a:gd name="T7" fmla="*/ 7729 h 130"/>
                  <a:gd name="T8" fmla="*/ 52536 w 493"/>
                  <a:gd name="T9" fmla="*/ 3880 h 130"/>
                  <a:gd name="T10" fmla="*/ 26192 w 493"/>
                  <a:gd name="T11" fmla="*/ 3880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05" name="Freeform 37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06" name="Freeform 38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74" name="Text Box 39"/>
            <p:cNvSpPr txBox="1">
              <a:spLocks noChangeArrowheads="1"/>
            </p:cNvSpPr>
            <p:nvPr/>
          </p:nvSpPr>
          <p:spPr bwMode="auto">
            <a:xfrm>
              <a:off x="344" y="1245"/>
              <a:ext cx="1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a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7975" name="Text Box 40"/>
            <p:cNvSpPr txBox="1">
              <a:spLocks noChangeArrowheads="1"/>
            </p:cNvSpPr>
            <p:nvPr/>
          </p:nvSpPr>
          <p:spPr bwMode="auto">
            <a:xfrm>
              <a:off x="356" y="1443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b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7976" name="Line 41"/>
            <p:cNvSpPr>
              <a:spLocks noChangeShapeType="1"/>
            </p:cNvSpPr>
            <p:nvPr/>
          </p:nvSpPr>
          <p:spPr bwMode="auto">
            <a:xfrm flipH="1">
              <a:off x="549" y="1549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77" name="Line 42"/>
            <p:cNvSpPr>
              <a:spLocks noChangeShapeType="1"/>
            </p:cNvSpPr>
            <p:nvPr/>
          </p:nvSpPr>
          <p:spPr bwMode="auto">
            <a:xfrm flipH="1">
              <a:off x="549" y="1398"/>
              <a:ext cx="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78" name="AutoShape 43"/>
            <p:cNvSpPr>
              <a:spLocks noChangeArrowheads="1"/>
            </p:cNvSpPr>
            <p:nvPr/>
          </p:nvSpPr>
          <p:spPr bwMode="auto">
            <a:xfrm>
              <a:off x="993" y="1658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79" name="Line 44"/>
            <p:cNvSpPr>
              <a:spLocks noChangeShapeType="1"/>
            </p:cNvSpPr>
            <p:nvPr/>
          </p:nvSpPr>
          <p:spPr bwMode="auto">
            <a:xfrm>
              <a:off x="882" y="1398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80" name="Line 45"/>
            <p:cNvSpPr>
              <a:spLocks noChangeShapeType="1"/>
            </p:cNvSpPr>
            <p:nvPr/>
          </p:nvSpPr>
          <p:spPr bwMode="auto">
            <a:xfrm>
              <a:off x="882" y="1742"/>
              <a:ext cx="1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81" name="Line 46"/>
            <p:cNvSpPr>
              <a:spLocks noChangeShapeType="1"/>
            </p:cNvSpPr>
            <p:nvPr/>
          </p:nvSpPr>
          <p:spPr bwMode="auto">
            <a:xfrm>
              <a:off x="690" y="1549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82" name="Line 47"/>
            <p:cNvSpPr>
              <a:spLocks noChangeShapeType="1"/>
            </p:cNvSpPr>
            <p:nvPr/>
          </p:nvSpPr>
          <p:spPr bwMode="auto">
            <a:xfrm>
              <a:off x="691" y="1886"/>
              <a:ext cx="29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83" name="Oval 48"/>
            <p:cNvSpPr>
              <a:spLocks noChangeArrowheads="1"/>
            </p:cNvSpPr>
            <p:nvPr/>
          </p:nvSpPr>
          <p:spPr bwMode="auto">
            <a:xfrm>
              <a:off x="851" y="1366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84" name="Oval 49"/>
            <p:cNvSpPr>
              <a:spLocks noChangeArrowheads="1"/>
            </p:cNvSpPr>
            <p:nvPr/>
          </p:nvSpPr>
          <p:spPr bwMode="auto">
            <a:xfrm>
              <a:off x="659" y="1515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85" name="Line 50"/>
            <p:cNvSpPr>
              <a:spLocks noChangeShapeType="1"/>
            </p:cNvSpPr>
            <p:nvPr/>
          </p:nvSpPr>
          <p:spPr bwMode="auto">
            <a:xfrm>
              <a:off x="1383" y="1473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86" name="Line 51"/>
            <p:cNvSpPr>
              <a:spLocks noChangeShapeType="1"/>
            </p:cNvSpPr>
            <p:nvPr/>
          </p:nvSpPr>
          <p:spPr bwMode="auto">
            <a:xfrm>
              <a:off x="1265" y="1814"/>
              <a:ext cx="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882" y="2230"/>
              <a:ext cx="501" cy="284"/>
              <a:chOff x="3280" y="1859"/>
              <a:chExt cx="706" cy="333"/>
            </a:xfrm>
          </p:grpSpPr>
          <p:sp>
            <p:nvSpPr>
              <p:cNvPr id="38001" name="Freeform 53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26192 w 493"/>
                  <a:gd name="T3" fmla="*/ 0 h 130"/>
                  <a:gd name="T4" fmla="*/ 0 w 493"/>
                  <a:gd name="T5" fmla="*/ 7729 h 130"/>
                  <a:gd name="T6" fmla="*/ 26192 w 493"/>
                  <a:gd name="T7" fmla="*/ 7729 h 130"/>
                  <a:gd name="T8" fmla="*/ 52536 w 493"/>
                  <a:gd name="T9" fmla="*/ 3880 h 130"/>
                  <a:gd name="T10" fmla="*/ 26192 w 493"/>
                  <a:gd name="T11" fmla="*/ 3880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02" name="Freeform 54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003" name="Freeform 55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88" name="Text Box 56"/>
            <p:cNvSpPr txBox="1">
              <a:spLocks noChangeArrowheads="1"/>
            </p:cNvSpPr>
            <p:nvPr/>
          </p:nvSpPr>
          <p:spPr bwMode="auto">
            <a:xfrm>
              <a:off x="344" y="2143"/>
              <a:ext cx="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a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7989" name="Text Box 57"/>
            <p:cNvSpPr txBox="1">
              <a:spLocks noChangeArrowheads="1"/>
            </p:cNvSpPr>
            <p:nvPr/>
          </p:nvSpPr>
          <p:spPr bwMode="auto">
            <a:xfrm>
              <a:off x="356" y="2341"/>
              <a:ext cx="1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b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7990" name="Line 58"/>
            <p:cNvSpPr>
              <a:spLocks noChangeShapeType="1"/>
            </p:cNvSpPr>
            <p:nvPr/>
          </p:nvSpPr>
          <p:spPr bwMode="auto">
            <a:xfrm flipH="1">
              <a:off x="549" y="2447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91" name="Line 59"/>
            <p:cNvSpPr>
              <a:spLocks noChangeShapeType="1"/>
            </p:cNvSpPr>
            <p:nvPr/>
          </p:nvSpPr>
          <p:spPr bwMode="auto">
            <a:xfrm flipH="1">
              <a:off x="549" y="2296"/>
              <a:ext cx="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92" name="AutoShape 60"/>
            <p:cNvSpPr>
              <a:spLocks noChangeArrowheads="1"/>
            </p:cNvSpPr>
            <p:nvPr/>
          </p:nvSpPr>
          <p:spPr bwMode="auto">
            <a:xfrm>
              <a:off x="993" y="2556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93" name="Line 61"/>
            <p:cNvSpPr>
              <a:spLocks noChangeShapeType="1"/>
            </p:cNvSpPr>
            <p:nvPr/>
          </p:nvSpPr>
          <p:spPr bwMode="auto">
            <a:xfrm>
              <a:off x="882" y="2296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94" name="Line 62"/>
            <p:cNvSpPr>
              <a:spLocks noChangeShapeType="1"/>
            </p:cNvSpPr>
            <p:nvPr/>
          </p:nvSpPr>
          <p:spPr bwMode="auto">
            <a:xfrm>
              <a:off x="882" y="2640"/>
              <a:ext cx="1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95" name="Line 63"/>
            <p:cNvSpPr>
              <a:spLocks noChangeShapeType="1"/>
            </p:cNvSpPr>
            <p:nvPr/>
          </p:nvSpPr>
          <p:spPr bwMode="auto">
            <a:xfrm>
              <a:off x="690" y="2447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96" name="Line 64"/>
            <p:cNvSpPr>
              <a:spLocks noChangeShapeType="1"/>
            </p:cNvSpPr>
            <p:nvPr/>
          </p:nvSpPr>
          <p:spPr bwMode="auto">
            <a:xfrm>
              <a:off x="691" y="2784"/>
              <a:ext cx="29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97" name="Oval 65"/>
            <p:cNvSpPr>
              <a:spLocks noChangeArrowheads="1"/>
            </p:cNvSpPr>
            <p:nvPr/>
          </p:nvSpPr>
          <p:spPr bwMode="auto">
            <a:xfrm>
              <a:off x="851" y="2264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98" name="Oval 66"/>
            <p:cNvSpPr>
              <a:spLocks noChangeArrowheads="1"/>
            </p:cNvSpPr>
            <p:nvPr/>
          </p:nvSpPr>
          <p:spPr bwMode="auto">
            <a:xfrm>
              <a:off x="659" y="2413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99" name="Line 67"/>
            <p:cNvSpPr>
              <a:spLocks noChangeShapeType="1"/>
            </p:cNvSpPr>
            <p:nvPr/>
          </p:nvSpPr>
          <p:spPr bwMode="auto">
            <a:xfrm>
              <a:off x="1383" y="2371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8000" name="Line 68"/>
            <p:cNvSpPr>
              <a:spLocks noChangeShapeType="1"/>
            </p:cNvSpPr>
            <p:nvPr/>
          </p:nvSpPr>
          <p:spPr bwMode="auto">
            <a:xfrm>
              <a:off x="1265" y="2712"/>
              <a:ext cx="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563563" y="4613275"/>
            <a:ext cx="2214562" cy="1155700"/>
            <a:chOff x="355" y="2906"/>
            <a:chExt cx="1395" cy="728"/>
          </a:xfrm>
        </p:grpSpPr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893" y="2993"/>
              <a:ext cx="501" cy="284"/>
              <a:chOff x="3280" y="1859"/>
              <a:chExt cx="706" cy="333"/>
            </a:xfrm>
          </p:grpSpPr>
          <p:sp>
            <p:nvSpPr>
              <p:cNvPr id="37969" name="Freeform 70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26192 w 493"/>
                  <a:gd name="T3" fmla="*/ 0 h 130"/>
                  <a:gd name="T4" fmla="*/ 0 w 493"/>
                  <a:gd name="T5" fmla="*/ 7729 h 130"/>
                  <a:gd name="T6" fmla="*/ 26192 w 493"/>
                  <a:gd name="T7" fmla="*/ 7729 h 130"/>
                  <a:gd name="T8" fmla="*/ 52536 w 493"/>
                  <a:gd name="T9" fmla="*/ 3880 h 130"/>
                  <a:gd name="T10" fmla="*/ 26192 w 493"/>
                  <a:gd name="T11" fmla="*/ 3880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70" name="Freeform 71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71" name="Freeform 72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56" name="Text Box 73"/>
            <p:cNvSpPr txBox="1">
              <a:spLocks noChangeArrowheads="1"/>
            </p:cNvSpPr>
            <p:nvPr/>
          </p:nvSpPr>
          <p:spPr bwMode="auto">
            <a:xfrm>
              <a:off x="355" y="2906"/>
              <a:ext cx="1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a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37957" name="Text Box 74"/>
            <p:cNvSpPr txBox="1">
              <a:spLocks noChangeArrowheads="1"/>
            </p:cNvSpPr>
            <p:nvPr/>
          </p:nvSpPr>
          <p:spPr bwMode="auto">
            <a:xfrm>
              <a:off x="367" y="31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b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7958" name="Line 75"/>
            <p:cNvSpPr>
              <a:spLocks noChangeShapeType="1"/>
            </p:cNvSpPr>
            <p:nvPr/>
          </p:nvSpPr>
          <p:spPr bwMode="auto">
            <a:xfrm flipH="1">
              <a:off x="560" y="3210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59" name="Line 76"/>
            <p:cNvSpPr>
              <a:spLocks noChangeShapeType="1"/>
            </p:cNvSpPr>
            <p:nvPr/>
          </p:nvSpPr>
          <p:spPr bwMode="auto">
            <a:xfrm flipH="1">
              <a:off x="560" y="3059"/>
              <a:ext cx="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60" name="AutoShape 77"/>
            <p:cNvSpPr>
              <a:spLocks noChangeArrowheads="1"/>
            </p:cNvSpPr>
            <p:nvPr/>
          </p:nvSpPr>
          <p:spPr bwMode="auto">
            <a:xfrm>
              <a:off x="1004" y="3319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61" name="Line 78"/>
            <p:cNvSpPr>
              <a:spLocks noChangeShapeType="1"/>
            </p:cNvSpPr>
            <p:nvPr/>
          </p:nvSpPr>
          <p:spPr bwMode="auto">
            <a:xfrm>
              <a:off x="893" y="3059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62" name="Line 79"/>
            <p:cNvSpPr>
              <a:spLocks noChangeShapeType="1"/>
            </p:cNvSpPr>
            <p:nvPr/>
          </p:nvSpPr>
          <p:spPr bwMode="auto">
            <a:xfrm>
              <a:off x="893" y="3403"/>
              <a:ext cx="1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63" name="Line 80"/>
            <p:cNvSpPr>
              <a:spLocks noChangeShapeType="1"/>
            </p:cNvSpPr>
            <p:nvPr/>
          </p:nvSpPr>
          <p:spPr bwMode="auto">
            <a:xfrm>
              <a:off x="701" y="321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64" name="Line 81"/>
            <p:cNvSpPr>
              <a:spLocks noChangeShapeType="1"/>
            </p:cNvSpPr>
            <p:nvPr/>
          </p:nvSpPr>
          <p:spPr bwMode="auto">
            <a:xfrm>
              <a:off x="702" y="3547"/>
              <a:ext cx="29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65" name="Oval 82"/>
            <p:cNvSpPr>
              <a:spLocks noChangeArrowheads="1"/>
            </p:cNvSpPr>
            <p:nvPr/>
          </p:nvSpPr>
          <p:spPr bwMode="auto">
            <a:xfrm>
              <a:off x="862" y="3027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66" name="Oval 83"/>
            <p:cNvSpPr>
              <a:spLocks noChangeArrowheads="1"/>
            </p:cNvSpPr>
            <p:nvPr/>
          </p:nvSpPr>
          <p:spPr bwMode="auto">
            <a:xfrm>
              <a:off x="670" y="3176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67" name="Line 84"/>
            <p:cNvSpPr>
              <a:spLocks noChangeShapeType="1"/>
            </p:cNvSpPr>
            <p:nvPr/>
          </p:nvSpPr>
          <p:spPr bwMode="auto">
            <a:xfrm>
              <a:off x="1394" y="3134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68" name="Line 85"/>
            <p:cNvSpPr>
              <a:spLocks noChangeShapeType="1"/>
            </p:cNvSpPr>
            <p:nvPr/>
          </p:nvSpPr>
          <p:spPr bwMode="auto">
            <a:xfrm>
              <a:off x="1276" y="3475"/>
              <a:ext cx="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" name="Group 133"/>
          <p:cNvGrpSpPr>
            <a:grpSpLocks/>
          </p:cNvGrpSpPr>
          <p:nvPr/>
        </p:nvGrpSpPr>
        <p:grpSpPr bwMode="auto">
          <a:xfrm>
            <a:off x="558800" y="5897574"/>
            <a:ext cx="2201863" cy="276225"/>
            <a:chOff x="352" y="3715"/>
            <a:chExt cx="1387" cy="174"/>
          </a:xfrm>
        </p:grpSpPr>
        <p:sp>
          <p:nvSpPr>
            <p:cNvPr id="37953" name="Line 86"/>
            <p:cNvSpPr>
              <a:spLocks noChangeShapeType="1"/>
            </p:cNvSpPr>
            <p:nvPr/>
          </p:nvSpPr>
          <p:spPr bwMode="auto">
            <a:xfrm flipH="1">
              <a:off x="549" y="3807"/>
              <a:ext cx="1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54" name="Text Box 88"/>
            <p:cNvSpPr txBox="1">
              <a:spLocks noChangeArrowheads="1"/>
            </p:cNvSpPr>
            <p:nvPr/>
          </p:nvSpPr>
          <p:spPr bwMode="auto">
            <a:xfrm>
              <a:off x="352" y="3715"/>
              <a:ext cx="1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dirty="0" smtClean="0"/>
                <a:t>E</a:t>
              </a:r>
              <a:r>
                <a:rPr lang="en-US" sz="1800" baseline="-25000" dirty="0" smtClean="0"/>
                <a:t>0</a:t>
              </a:r>
              <a:endParaRPr lang="en-US" sz="1800" baseline="-25000" dirty="0"/>
            </a:p>
          </p:txBody>
        </p: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5703889" y="1038229"/>
            <a:ext cx="2736850" cy="307976"/>
            <a:chOff x="3593" y="654"/>
            <a:chExt cx="1724" cy="194"/>
          </a:xfrm>
        </p:grpSpPr>
        <p:sp>
          <p:nvSpPr>
            <p:cNvPr id="37951" name="Line 93"/>
            <p:cNvSpPr>
              <a:spLocks noChangeShapeType="1"/>
            </p:cNvSpPr>
            <p:nvPr/>
          </p:nvSpPr>
          <p:spPr bwMode="auto">
            <a:xfrm>
              <a:off x="3593" y="759"/>
              <a:ext cx="1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52" name="Text Box 126"/>
            <p:cNvSpPr txBox="1">
              <a:spLocks noChangeArrowheads="1"/>
            </p:cNvSpPr>
            <p:nvPr/>
          </p:nvSpPr>
          <p:spPr bwMode="auto">
            <a:xfrm>
              <a:off x="5149" y="654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E</a:t>
              </a:r>
              <a:r>
                <a:rPr lang="en-US" sz="2000" baseline="-25000" dirty="0" smtClean="0"/>
                <a:t>4</a:t>
              </a:r>
              <a:endParaRPr lang="en-US" sz="2000" baseline="-25000" dirty="0"/>
            </a:p>
          </p:txBody>
        </p:sp>
      </p:grpSp>
      <p:grpSp>
        <p:nvGrpSpPr>
          <p:cNvPr id="11" name="Group 138"/>
          <p:cNvGrpSpPr>
            <a:grpSpLocks/>
          </p:cNvGrpSpPr>
          <p:nvPr/>
        </p:nvGrpSpPr>
        <p:grpSpPr bwMode="auto">
          <a:xfrm>
            <a:off x="5661024" y="1779588"/>
            <a:ext cx="2778125" cy="1577975"/>
            <a:chOff x="3566" y="1121"/>
            <a:chExt cx="1750" cy="994"/>
          </a:xfrm>
        </p:grpSpPr>
        <p:grpSp>
          <p:nvGrpSpPr>
            <p:cNvPr id="12" name="Group 89"/>
            <p:cNvGrpSpPr>
              <a:grpSpLocks/>
            </p:cNvGrpSpPr>
            <p:nvPr/>
          </p:nvGrpSpPr>
          <p:grpSpPr bwMode="auto">
            <a:xfrm>
              <a:off x="4303" y="1190"/>
              <a:ext cx="501" cy="284"/>
              <a:chOff x="3280" y="1859"/>
              <a:chExt cx="706" cy="333"/>
            </a:xfrm>
          </p:grpSpPr>
          <p:sp>
            <p:nvSpPr>
              <p:cNvPr id="37948" name="Freeform 90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26192 w 493"/>
                  <a:gd name="T3" fmla="*/ 0 h 130"/>
                  <a:gd name="T4" fmla="*/ 0 w 493"/>
                  <a:gd name="T5" fmla="*/ 7729 h 130"/>
                  <a:gd name="T6" fmla="*/ 26192 w 493"/>
                  <a:gd name="T7" fmla="*/ 7729 h 130"/>
                  <a:gd name="T8" fmla="*/ 52536 w 493"/>
                  <a:gd name="T9" fmla="*/ 3880 h 130"/>
                  <a:gd name="T10" fmla="*/ 26192 w 493"/>
                  <a:gd name="T11" fmla="*/ 3880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49" name="Freeform 91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50" name="Freeform 92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34" name="Line 96"/>
            <p:cNvSpPr>
              <a:spLocks noChangeShapeType="1"/>
            </p:cNvSpPr>
            <p:nvPr/>
          </p:nvSpPr>
          <p:spPr bwMode="auto">
            <a:xfrm flipH="1">
              <a:off x="3593" y="1407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35" name="Line 97"/>
            <p:cNvSpPr>
              <a:spLocks noChangeShapeType="1"/>
            </p:cNvSpPr>
            <p:nvPr/>
          </p:nvSpPr>
          <p:spPr bwMode="auto">
            <a:xfrm flipH="1">
              <a:off x="4005" y="1260"/>
              <a:ext cx="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36" name="Text Box 98"/>
            <p:cNvSpPr txBox="1">
              <a:spLocks noChangeArrowheads="1"/>
            </p:cNvSpPr>
            <p:nvPr/>
          </p:nvSpPr>
          <p:spPr bwMode="auto">
            <a:xfrm>
              <a:off x="3823" y="1121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Y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7937" name="Line 99"/>
            <p:cNvSpPr>
              <a:spLocks noChangeShapeType="1"/>
            </p:cNvSpPr>
            <p:nvPr/>
          </p:nvSpPr>
          <p:spPr bwMode="auto">
            <a:xfrm>
              <a:off x="4804" y="1332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3" name="Group 100"/>
            <p:cNvGrpSpPr>
              <a:grpSpLocks/>
            </p:cNvGrpSpPr>
            <p:nvPr/>
          </p:nvGrpSpPr>
          <p:grpSpPr bwMode="auto">
            <a:xfrm>
              <a:off x="4276" y="1831"/>
              <a:ext cx="501" cy="284"/>
              <a:chOff x="3280" y="1859"/>
              <a:chExt cx="706" cy="333"/>
            </a:xfrm>
          </p:grpSpPr>
          <p:sp>
            <p:nvSpPr>
              <p:cNvPr id="37945" name="Freeform 101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26192 w 493"/>
                  <a:gd name="T3" fmla="*/ 0 h 130"/>
                  <a:gd name="T4" fmla="*/ 0 w 493"/>
                  <a:gd name="T5" fmla="*/ 7729 h 130"/>
                  <a:gd name="T6" fmla="*/ 26192 w 493"/>
                  <a:gd name="T7" fmla="*/ 7729 h 130"/>
                  <a:gd name="T8" fmla="*/ 52536 w 493"/>
                  <a:gd name="T9" fmla="*/ 3880 h 130"/>
                  <a:gd name="T10" fmla="*/ 26192 w 493"/>
                  <a:gd name="T11" fmla="*/ 3880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46" name="Freeform 102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47" name="Freeform 103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39" name="Line 104"/>
            <p:cNvSpPr>
              <a:spLocks noChangeShapeType="1"/>
            </p:cNvSpPr>
            <p:nvPr/>
          </p:nvSpPr>
          <p:spPr bwMode="auto">
            <a:xfrm flipH="1">
              <a:off x="3566" y="2048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40" name="Line 105"/>
            <p:cNvSpPr>
              <a:spLocks noChangeShapeType="1"/>
            </p:cNvSpPr>
            <p:nvPr/>
          </p:nvSpPr>
          <p:spPr bwMode="auto">
            <a:xfrm flipH="1">
              <a:off x="3978" y="1901"/>
              <a:ext cx="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41" name="Text Box 106"/>
            <p:cNvSpPr txBox="1">
              <a:spLocks noChangeArrowheads="1"/>
            </p:cNvSpPr>
            <p:nvPr/>
          </p:nvSpPr>
          <p:spPr bwMode="auto">
            <a:xfrm>
              <a:off x="3796" y="1762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Y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7942" name="Line 107"/>
            <p:cNvSpPr>
              <a:spLocks noChangeShapeType="1"/>
            </p:cNvSpPr>
            <p:nvPr/>
          </p:nvSpPr>
          <p:spPr bwMode="auto">
            <a:xfrm>
              <a:off x="4777" y="1973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43" name="Text Box 127"/>
            <p:cNvSpPr txBox="1">
              <a:spLocks noChangeArrowheads="1"/>
            </p:cNvSpPr>
            <p:nvPr/>
          </p:nvSpPr>
          <p:spPr bwMode="auto">
            <a:xfrm>
              <a:off x="5149" y="1222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T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7944" name="Text Box 128"/>
            <p:cNvSpPr txBox="1">
              <a:spLocks noChangeArrowheads="1"/>
            </p:cNvSpPr>
            <p:nvPr/>
          </p:nvSpPr>
          <p:spPr bwMode="auto">
            <a:xfrm>
              <a:off x="5157" y="1877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T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</p:grpSp>
      <p:grpSp>
        <p:nvGrpSpPr>
          <p:cNvPr id="14" name="Group 137"/>
          <p:cNvGrpSpPr>
            <a:grpSpLocks/>
          </p:cNvGrpSpPr>
          <p:nvPr/>
        </p:nvGrpSpPr>
        <p:grpSpPr bwMode="auto">
          <a:xfrm>
            <a:off x="5661026" y="4019550"/>
            <a:ext cx="2767013" cy="574675"/>
            <a:chOff x="3566" y="2532"/>
            <a:chExt cx="1743" cy="362"/>
          </a:xfrm>
        </p:grpSpPr>
        <p:grpSp>
          <p:nvGrpSpPr>
            <p:cNvPr id="15" name="Group 108"/>
            <p:cNvGrpSpPr>
              <a:grpSpLocks/>
            </p:cNvGrpSpPr>
            <p:nvPr/>
          </p:nvGrpSpPr>
          <p:grpSpPr bwMode="auto">
            <a:xfrm>
              <a:off x="4276" y="2610"/>
              <a:ext cx="501" cy="284"/>
              <a:chOff x="3280" y="1859"/>
              <a:chExt cx="706" cy="333"/>
            </a:xfrm>
          </p:grpSpPr>
          <p:sp>
            <p:nvSpPr>
              <p:cNvPr id="37930" name="Freeform 109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26192 w 493"/>
                  <a:gd name="T3" fmla="*/ 0 h 130"/>
                  <a:gd name="T4" fmla="*/ 0 w 493"/>
                  <a:gd name="T5" fmla="*/ 7729 h 130"/>
                  <a:gd name="T6" fmla="*/ 26192 w 493"/>
                  <a:gd name="T7" fmla="*/ 7729 h 130"/>
                  <a:gd name="T8" fmla="*/ 52536 w 493"/>
                  <a:gd name="T9" fmla="*/ 3880 h 130"/>
                  <a:gd name="T10" fmla="*/ 26192 w 493"/>
                  <a:gd name="T11" fmla="*/ 3880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31" name="Freeform 110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32" name="Freeform 111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25" name="Line 112"/>
            <p:cNvSpPr>
              <a:spLocks noChangeShapeType="1"/>
            </p:cNvSpPr>
            <p:nvPr/>
          </p:nvSpPr>
          <p:spPr bwMode="auto">
            <a:xfrm flipH="1">
              <a:off x="3566" y="2827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6" name="Line 113"/>
            <p:cNvSpPr>
              <a:spLocks noChangeShapeType="1"/>
            </p:cNvSpPr>
            <p:nvPr/>
          </p:nvSpPr>
          <p:spPr bwMode="auto">
            <a:xfrm flipH="1">
              <a:off x="3978" y="2671"/>
              <a:ext cx="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7" name="Text Box 114"/>
            <p:cNvSpPr txBox="1">
              <a:spLocks noChangeArrowheads="1"/>
            </p:cNvSpPr>
            <p:nvPr/>
          </p:nvSpPr>
          <p:spPr bwMode="auto">
            <a:xfrm>
              <a:off x="3796" y="2532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Y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7928" name="Line 115"/>
            <p:cNvSpPr>
              <a:spLocks noChangeShapeType="1"/>
            </p:cNvSpPr>
            <p:nvPr/>
          </p:nvSpPr>
          <p:spPr bwMode="auto">
            <a:xfrm>
              <a:off x="4777" y="2743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9" name="Text Box 129"/>
            <p:cNvSpPr txBox="1">
              <a:spLocks noChangeArrowheads="1"/>
            </p:cNvSpPr>
            <p:nvPr/>
          </p:nvSpPr>
          <p:spPr bwMode="auto">
            <a:xfrm>
              <a:off x="5150" y="2635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T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</p:grpSp>
      <p:grpSp>
        <p:nvGrpSpPr>
          <p:cNvPr id="16" name="Group 136"/>
          <p:cNvGrpSpPr>
            <a:grpSpLocks/>
          </p:cNvGrpSpPr>
          <p:nvPr/>
        </p:nvGrpSpPr>
        <p:grpSpPr bwMode="auto">
          <a:xfrm>
            <a:off x="5661026" y="5337175"/>
            <a:ext cx="2767013" cy="560388"/>
            <a:chOff x="3566" y="3362"/>
            <a:chExt cx="1743" cy="353"/>
          </a:xfrm>
        </p:grpSpPr>
        <p:grpSp>
          <p:nvGrpSpPr>
            <p:cNvPr id="17" name="Group 116"/>
            <p:cNvGrpSpPr>
              <a:grpSpLocks/>
            </p:cNvGrpSpPr>
            <p:nvPr/>
          </p:nvGrpSpPr>
          <p:grpSpPr bwMode="auto">
            <a:xfrm>
              <a:off x="4276" y="3431"/>
              <a:ext cx="501" cy="284"/>
              <a:chOff x="3280" y="1859"/>
              <a:chExt cx="706" cy="333"/>
            </a:xfrm>
          </p:grpSpPr>
          <p:sp>
            <p:nvSpPr>
              <p:cNvPr id="37921" name="Freeform 117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26192 w 493"/>
                  <a:gd name="T3" fmla="*/ 0 h 130"/>
                  <a:gd name="T4" fmla="*/ 0 w 493"/>
                  <a:gd name="T5" fmla="*/ 7729 h 130"/>
                  <a:gd name="T6" fmla="*/ 26192 w 493"/>
                  <a:gd name="T7" fmla="*/ 7729 h 130"/>
                  <a:gd name="T8" fmla="*/ 52536 w 493"/>
                  <a:gd name="T9" fmla="*/ 3880 h 130"/>
                  <a:gd name="T10" fmla="*/ 26192 w 493"/>
                  <a:gd name="T11" fmla="*/ 3880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22" name="Freeform 118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23" name="Freeform 119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16" name="Line 120"/>
            <p:cNvSpPr>
              <a:spLocks noChangeShapeType="1"/>
            </p:cNvSpPr>
            <p:nvPr/>
          </p:nvSpPr>
          <p:spPr bwMode="auto">
            <a:xfrm flipH="1">
              <a:off x="3566" y="3648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17" name="Line 121"/>
            <p:cNvSpPr>
              <a:spLocks noChangeShapeType="1"/>
            </p:cNvSpPr>
            <p:nvPr/>
          </p:nvSpPr>
          <p:spPr bwMode="auto">
            <a:xfrm flipH="1">
              <a:off x="3978" y="3501"/>
              <a:ext cx="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18" name="Text Box 122"/>
            <p:cNvSpPr txBox="1">
              <a:spLocks noChangeArrowheads="1"/>
            </p:cNvSpPr>
            <p:nvPr/>
          </p:nvSpPr>
          <p:spPr bwMode="auto">
            <a:xfrm>
              <a:off x="3796" y="3362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Y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  <p:sp>
          <p:nvSpPr>
            <p:cNvPr id="37919" name="Line 123"/>
            <p:cNvSpPr>
              <a:spLocks noChangeShapeType="1"/>
            </p:cNvSpPr>
            <p:nvPr/>
          </p:nvSpPr>
          <p:spPr bwMode="auto">
            <a:xfrm>
              <a:off x="4777" y="3573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0" name="Text Box 130"/>
            <p:cNvSpPr txBox="1">
              <a:spLocks noChangeArrowheads="1"/>
            </p:cNvSpPr>
            <p:nvPr/>
          </p:nvSpPr>
          <p:spPr bwMode="auto">
            <a:xfrm>
              <a:off x="5150" y="3458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T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</p:grpSp>
      <p:grpSp>
        <p:nvGrpSpPr>
          <p:cNvPr id="18" name="Group 131"/>
          <p:cNvGrpSpPr>
            <a:grpSpLocks/>
          </p:cNvGrpSpPr>
          <p:nvPr/>
        </p:nvGrpSpPr>
        <p:grpSpPr bwMode="auto">
          <a:xfrm>
            <a:off x="2771775" y="914400"/>
            <a:ext cx="2932113" cy="5427663"/>
            <a:chOff x="1746" y="576"/>
            <a:chExt cx="1847" cy="3419"/>
          </a:xfrm>
        </p:grpSpPr>
        <p:sp>
          <p:nvSpPr>
            <p:cNvPr id="37901" name="Rectangle 4"/>
            <p:cNvSpPr>
              <a:spLocks noChangeArrowheads="1"/>
            </p:cNvSpPr>
            <p:nvPr/>
          </p:nvSpPr>
          <p:spPr bwMode="auto">
            <a:xfrm>
              <a:off x="1746" y="576"/>
              <a:ext cx="1847" cy="34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Elde Üreteci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02" name="Text Box 6"/>
            <p:cNvSpPr txBox="1">
              <a:spLocks noChangeArrowheads="1"/>
            </p:cNvSpPr>
            <p:nvPr/>
          </p:nvSpPr>
          <p:spPr bwMode="auto">
            <a:xfrm>
              <a:off x="1818" y="654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Y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3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03" name="Text Box 7"/>
            <p:cNvSpPr txBox="1">
              <a:spLocks noChangeArrowheads="1"/>
            </p:cNvSpPr>
            <p:nvPr/>
          </p:nvSpPr>
          <p:spPr bwMode="auto">
            <a:xfrm>
              <a:off x="1823" y="938"/>
              <a:ext cx="17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Ü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3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04" name="Text Box 8"/>
            <p:cNvSpPr txBox="1">
              <a:spLocks noChangeArrowheads="1"/>
            </p:cNvSpPr>
            <p:nvPr/>
          </p:nvSpPr>
          <p:spPr bwMode="auto">
            <a:xfrm>
              <a:off x="1822" y="1414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Y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2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05" name="Text Box 9"/>
            <p:cNvSpPr txBox="1">
              <a:spLocks noChangeArrowheads="1"/>
            </p:cNvSpPr>
            <p:nvPr/>
          </p:nvSpPr>
          <p:spPr bwMode="auto">
            <a:xfrm>
              <a:off x="1827" y="1698"/>
              <a:ext cx="17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Ü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2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06" name="Text Box 10"/>
            <p:cNvSpPr txBox="1">
              <a:spLocks noChangeArrowheads="1"/>
            </p:cNvSpPr>
            <p:nvPr/>
          </p:nvSpPr>
          <p:spPr bwMode="auto">
            <a:xfrm>
              <a:off x="1791" y="3044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Y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0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07" name="Text Box 11"/>
            <p:cNvSpPr txBox="1">
              <a:spLocks noChangeArrowheads="1"/>
            </p:cNvSpPr>
            <p:nvPr/>
          </p:nvSpPr>
          <p:spPr bwMode="auto">
            <a:xfrm>
              <a:off x="1796" y="3355"/>
              <a:ext cx="17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Ü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0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08" name="Text Box 12"/>
            <p:cNvSpPr txBox="1">
              <a:spLocks noChangeArrowheads="1"/>
            </p:cNvSpPr>
            <p:nvPr/>
          </p:nvSpPr>
          <p:spPr bwMode="auto">
            <a:xfrm>
              <a:off x="1791" y="2272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Y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1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09" name="Text Box 13"/>
            <p:cNvSpPr txBox="1">
              <a:spLocks noChangeArrowheads="1"/>
            </p:cNvSpPr>
            <p:nvPr/>
          </p:nvSpPr>
          <p:spPr bwMode="auto">
            <a:xfrm>
              <a:off x="1796" y="2601"/>
              <a:ext cx="17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Ü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2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10" name="Text Box 15"/>
            <p:cNvSpPr txBox="1">
              <a:spLocks noChangeArrowheads="1"/>
            </p:cNvSpPr>
            <p:nvPr/>
          </p:nvSpPr>
          <p:spPr bwMode="auto">
            <a:xfrm>
              <a:off x="1806" y="3696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E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0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11" name="Text Box 16"/>
            <p:cNvSpPr txBox="1">
              <a:spLocks noChangeArrowheads="1"/>
            </p:cNvSpPr>
            <p:nvPr/>
          </p:nvSpPr>
          <p:spPr bwMode="auto">
            <a:xfrm>
              <a:off x="3317" y="654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E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4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12" name="Text Box 17"/>
            <p:cNvSpPr txBox="1">
              <a:spLocks noChangeArrowheads="1"/>
            </p:cNvSpPr>
            <p:nvPr/>
          </p:nvSpPr>
          <p:spPr bwMode="auto">
            <a:xfrm>
              <a:off x="3304" y="1242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E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3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13" name="Text Box 94"/>
            <p:cNvSpPr txBox="1">
              <a:spLocks noChangeArrowheads="1"/>
            </p:cNvSpPr>
            <p:nvPr/>
          </p:nvSpPr>
          <p:spPr bwMode="auto">
            <a:xfrm>
              <a:off x="3335" y="1951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E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2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7914" name="Text Box 95"/>
            <p:cNvSpPr txBox="1">
              <a:spLocks noChangeArrowheads="1"/>
            </p:cNvSpPr>
            <p:nvPr/>
          </p:nvSpPr>
          <p:spPr bwMode="auto">
            <a:xfrm>
              <a:off x="3337" y="2714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E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1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7900" name="Text Box 15"/>
          <p:cNvSpPr txBox="1">
            <a:spLocks noChangeArrowheads="1"/>
          </p:cNvSpPr>
          <p:nvPr/>
        </p:nvSpPr>
        <p:spPr bwMode="auto">
          <a:xfrm>
            <a:off x="5370513" y="5592763"/>
            <a:ext cx="2660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sz="2000" dirty="0" smtClean="0">
                <a:solidFill>
                  <a:srgbClr val="FFFF00"/>
                </a:solidFill>
              </a:rPr>
              <a:t>E</a:t>
            </a:r>
            <a:r>
              <a:rPr lang="en-US" sz="2000" baseline="-25000" dirty="0" smtClean="0">
                <a:solidFill>
                  <a:srgbClr val="FFFF00"/>
                </a:solidFill>
              </a:rPr>
              <a:t>0</a:t>
            </a:r>
            <a:endParaRPr lang="en-US" sz="2000" baseline="-25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E9996-1374-423E-BB42-EAEC372344A6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US" dirty="0" smtClean="0"/>
              <a:t>16-bit </a:t>
            </a:r>
            <a:r>
              <a:rPr lang="tr-TR" dirty="0" smtClean="0"/>
              <a:t>Melez Toplayıcı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86538" y="2054225"/>
            <a:ext cx="2219325" cy="2897188"/>
            <a:chOff x="4149" y="1294"/>
            <a:chExt cx="1398" cy="1825"/>
          </a:xfrm>
        </p:grpSpPr>
        <p:sp>
          <p:nvSpPr>
            <p:cNvPr id="41022" name="Rectangle 5"/>
            <p:cNvSpPr>
              <a:spLocks noChangeArrowheads="1"/>
            </p:cNvSpPr>
            <p:nvPr/>
          </p:nvSpPr>
          <p:spPr bwMode="auto">
            <a:xfrm>
              <a:off x="4495" y="1773"/>
              <a:ext cx="1021" cy="8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 dirty="0">
                  <a:solidFill>
                    <a:schemeClr val="bg1"/>
                  </a:solidFill>
                </a:rPr>
                <a:t>4-bit </a:t>
              </a:r>
              <a:r>
                <a:rPr lang="tr-TR" sz="2000" dirty="0" smtClean="0">
                  <a:solidFill>
                    <a:schemeClr val="bg1"/>
                  </a:solidFill>
                </a:rPr>
                <a:t>EÖT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023" name="Line 6"/>
            <p:cNvSpPr>
              <a:spLocks noChangeShapeType="1"/>
            </p:cNvSpPr>
            <p:nvPr/>
          </p:nvSpPr>
          <p:spPr bwMode="auto">
            <a:xfrm>
              <a:off x="5176" y="1482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24" name="Line 7"/>
            <p:cNvSpPr>
              <a:spLocks noChangeShapeType="1"/>
            </p:cNvSpPr>
            <p:nvPr/>
          </p:nvSpPr>
          <p:spPr bwMode="auto">
            <a:xfrm>
              <a:off x="5413" y="1480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25" name="Rectangle 8"/>
            <p:cNvSpPr>
              <a:spLocks noChangeArrowheads="1"/>
            </p:cNvSpPr>
            <p:nvPr/>
          </p:nvSpPr>
          <p:spPr bwMode="auto">
            <a:xfrm>
              <a:off x="5185" y="1402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1026" name="Rectangle 9"/>
            <p:cNvSpPr>
              <a:spLocks noChangeArrowheads="1"/>
            </p:cNvSpPr>
            <p:nvPr/>
          </p:nvSpPr>
          <p:spPr bwMode="auto">
            <a:xfrm>
              <a:off x="5050" y="1294"/>
              <a:ext cx="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b3</a:t>
              </a:r>
            </a:p>
          </p:txBody>
        </p:sp>
        <p:sp>
          <p:nvSpPr>
            <p:cNvPr id="41027" name="Rectangle 10"/>
            <p:cNvSpPr>
              <a:spLocks noChangeArrowheads="1"/>
            </p:cNvSpPr>
            <p:nvPr/>
          </p:nvSpPr>
          <p:spPr bwMode="auto">
            <a:xfrm>
              <a:off x="5277" y="1299"/>
              <a:ext cx="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b0</a:t>
              </a:r>
            </a:p>
          </p:txBody>
        </p:sp>
        <p:sp>
          <p:nvSpPr>
            <p:cNvPr id="41028" name="Line 11"/>
            <p:cNvSpPr>
              <a:spLocks noChangeShapeType="1"/>
            </p:cNvSpPr>
            <p:nvPr/>
          </p:nvSpPr>
          <p:spPr bwMode="auto">
            <a:xfrm>
              <a:off x="4616" y="1482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29" name="Line 12"/>
            <p:cNvSpPr>
              <a:spLocks noChangeShapeType="1"/>
            </p:cNvSpPr>
            <p:nvPr/>
          </p:nvSpPr>
          <p:spPr bwMode="auto">
            <a:xfrm>
              <a:off x="4853" y="1480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30" name="Rectangle 13"/>
            <p:cNvSpPr>
              <a:spLocks noChangeArrowheads="1"/>
            </p:cNvSpPr>
            <p:nvPr/>
          </p:nvSpPr>
          <p:spPr bwMode="auto">
            <a:xfrm>
              <a:off x="4625" y="1402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1031" name="Rectangle 14"/>
            <p:cNvSpPr>
              <a:spLocks noChangeArrowheads="1"/>
            </p:cNvSpPr>
            <p:nvPr/>
          </p:nvSpPr>
          <p:spPr bwMode="auto">
            <a:xfrm>
              <a:off x="4495" y="1294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a3</a:t>
              </a:r>
            </a:p>
          </p:txBody>
        </p:sp>
        <p:sp>
          <p:nvSpPr>
            <p:cNvPr id="41032" name="Rectangle 15"/>
            <p:cNvSpPr>
              <a:spLocks noChangeArrowheads="1"/>
            </p:cNvSpPr>
            <p:nvPr/>
          </p:nvSpPr>
          <p:spPr bwMode="auto">
            <a:xfrm>
              <a:off x="4722" y="1299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a0</a:t>
              </a:r>
            </a:p>
          </p:txBody>
        </p:sp>
        <p:sp>
          <p:nvSpPr>
            <p:cNvPr id="41033" name="Line 16"/>
            <p:cNvSpPr>
              <a:spLocks noChangeShapeType="1"/>
            </p:cNvSpPr>
            <p:nvPr/>
          </p:nvSpPr>
          <p:spPr bwMode="auto">
            <a:xfrm>
              <a:off x="4889" y="2613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34" name="Line 17"/>
            <p:cNvSpPr>
              <a:spLocks noChangeShapeType="1"/>
            </p:cNvSpPr>
            <p:nvPr/>
          </p:nvSpPr>
          <p:spPr bwMode="auto">
            <a:xfrm>
              <a:off x="5126" y="2611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35" name="Rectangle 18"/>
            <p:cNvSpPr>
              <a:spLocks noChangeArrowheads="1"/>
            </p:cNvSpPr>
            <p:nvPr/>
          </p:nvSpPr>
          <p:spPr bwMode="auto">
            <a:xfrm>
              <a:off x="4898" y="2533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1036" name="Rectangle 19"/>
            <p:cNvSpPr>
              <a:spLocks noChangeArrowheads="1"/>
            </p:cNvSpPr>
            <p:nvPr/>
          </p:nvSpPr>
          <p:spPr bwMode="auto">
            <a:xfrm>
              <a:off x="4786" y="2904"/>
              <a:ext cx="22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t</a:t>
              </a:r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41037" name="Rectangle 20"/>
            <p:cNvSpPr>
              <a:spLocks noChangeArrowheads="1"/>
            </p:cNvSpPr>
            <p:nvPr/>
          </p:nvSpPr>
          <p:spPr bwMode="auto">
            <a:xfrm>
              <a:off x="5030" y="2906"/>
              <a:ext cx="22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t</a:t>
              </a:r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41038" name="Line 21"/>
            <p:cNvSpPr>
              <a:spLocks noChangeShapeType="1"/>
            </p:cNvSpPr>
            <p:nvPr/>
          </p:nvSpPr>
          <p:spPr bwMode="auto">
            <a:xfrm flipH="1">
              <a:off x="4149" y="2212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39" name="Rectangle 22"/>
            <p:cNvSpPr>
              <a:spLocks noChangeArrowheads="1"/>
            </p:cNvSpPr>
            <p:nvPr/>
          </p:nvSpPr>
          <p:spPr bwMode="auto">
            <a:xfrm>
              <a:off x="4237" y="2000"/>
              <a:ext cx="2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e</a:t>
              </a:r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413250" y="2049463"/>
            <a:ext cx="2222500" cy="2897188"/>
            <a:chOff x="2780" y="1291"/>
            <a:chExt cx="1400" cy="1825"/>
          </a:xfrm>
        </p:grpSpPr>
        <p:sp>
          <p:nvSpPr>
            <p:cNvPr id="41004" name="Rectangle 24"/>
            <p:cNvSpPr>
              <a:spLocks noChangeArrowheads="1"/>
            </p:cNvSpPr>
            <p:nvPr/>
          </p:nvSpPr>
          <p:spPr bwMode="auto">
            <a:xfrm>
              <a:off x="3128" y="1770"/>
              <a:ext cx="1021" cy="8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 dirty="0">
                  <a:solidFill>
                    <a:schemeClr val="bg1"/>
                  </a:solidFill>
                </a:rPr>
                <a:t>4-bit </a:t>
              </a:r>
              <a:r>
                <a:rPr lang="tr-TR" sz="2000" dirty="0" smtClean="0">
                  <a:solidFill>
                    <a:schemeClr val="bg1"/>
                  </a:solidFill>
                </a:rPr>
                <a:t>EÖT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005" name="Line 25"/>
            <p:cNvSpPr>
              <a:spLocks noChangeShapeType="1"/>
            </p:cNvSpPr>
            <p:nvPr/>
          </p:nvSpPr>
          <p:spPr bwMode="auto">
            <a:xfrm>
              <a:off x="3809" y="1479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06" name="Line 26"/>
            <p:cNvSpPr>
              <a:spLocks noChangeShapeType="1"/>
            </p:cNvSpPr>
            <p:nvPr/>
          </p:nvSpPr>
          <p:spPr bwMode="auto">
            <a:xfrm>
              <a:off x="4046" y="1477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07" name="Rectangle 27"/>
            <p:cNvSpPr>
              <a:spLocks noChangeArrowheads="1"/>
            </p:cNvSpPr>
            <p:nvPr/>
          </p:nvSpPr>
          <p:spPr bwMode="auto">
            <a:xfrm>
              <a:off x="3818" y="1399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1008" name="Rectangle 28"/>
            <p:cNvSpPr>
              <a:spLocks noChangeArrowheads="1"/>
            </p:cNvSpPr>
            <p:nvPr/>
          </p:nvSpPr>
          <p:spPr bwMode="auto">
            <a:xfrm>
              <a:off x="3683" y="1291"/>
              <a:ext cx="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b7</a:t>
              </a:r>
            </a:p>
          </p:txBody>
        </p:sp>
        <p:sp>
          <p:nvSpPr>
            <p:cNvPr id="41009" name="Rectangle 29"/>
            <p:cNvSpPr>
              <a:spLocks noChangeArrowheads="1"/>
            </p:cNvSpPr>
            <p:nvPr/>
          </p:nvSpPr>
          <p:spPr bwMode="auto">
            <a:xfrm>
              <a:off x="3910" y="1296"/>
              <a:ext cx="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b4</a:t>
              </a:r>
            </a:p>
          </p:txBody>
        </p:sp>
        <p:sp>
          <p:nvSpPr>
            <p:cNvPr id="41010" name="Line 30"/>
            <p:cNvSpPr>
              <a:spLocks noChangeShapeType="1"/>
            </p:cNvSpPr>
            <p:nvPr/>
          </p:nvSpPr>
          <p:spPr bwMode="auto">
            <a:xfrm>
              <a:off x="3249" y="1479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11" name="Line 31"/>
            <p:cNvSpPr>
              <a:spLocks noChangeShapeType="1"/>
            </p:cNvSpPr>
            <p:nvPr/>
          </p:nvSpPr>
          <p:spPr bwMode="auto">
            <a:xfrm>
              <a:off x="3486" y="1477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12" name="Rectangle 32"/>
            <p:cNvSpPr>
              <a:spLocks noChangeArrowheads="1"/>
            </p:cNvSpPr>
            <p:nvPr/>
          </p:nvSpPr>
          <p:spPr bwMode="auto">
            <a:xfrm>
              <a:off x="3258" y="1399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1013" name="Rectangle 33"/>
            <p:cNvSpPr>
              <a:spLocks noChangeArrowheads="1"/>
            </p:cNvSpPr>
            <p:nvPr/>
          </p:nvSpPr>
          <p:spPr bwMode="auto">
            <a:xfrm>
              <a:off x="3128" y="1291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a7</a:t>
              </a:r>
            </a:p>
          </p:txBody>
        </p:sp>
        <p:sp>
          <p:nvSpPr>
            <p:cNvPr id="41014" name="Rectangle 34"/>
            <p:cNvSpPr>
              <a:spLocks noChangeArrowheads="1"/>
            </p:cNvSpPr>
            <p:nvPr/>
          </p:nvSpPr>
          <p:spPr bwMode="auto">
            <a:xfrm>
              <a:off x="3355" y="1296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a4</a:t>
              </a:r>
            </a:p>
          </p:txBody>
        </p:sp>
        <p:sp>
          <p:nvSpPr>
            <p:cNvPr id="41015" name="Line 35"/>
            <p:cNvSpPr>
              <a:spLocks noChangeShapeType="1"/>
            </p:cNvSpPr>
            <p:nvPr/>
          </p:nvSpPr>
          <p:spPr bwMode="auto">
            <a:xfrm>
              <a:off x="3522" y="2610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16" name="Line 36"/>
            <p:cNvSpPr>
              <a:spLocks noChangeShapeType="1"/>
            </p:cNvSpPr>
            <p:nvPr/>
          </p:nvSpPr>
          <p:spPr bwMode="auto">
            <a:xfrm>
              <a:off x="3759" y="2608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17" name="Rectangle 37"/>
            <p:cNvSpPr>
              <a:spLocks noChangeArrowheads="1"/>
            </p:cNvSpPr>
            <p:nvPr/>
          </p:nvSpPr>
          <p:spPr bwMode="auto">
            <a:xfrm>
              <a:off x="3531" y="2530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1018" name="Rectangle 38"/>
            <p:cNvSpPr>
              <a:spLocks noChangeArrowheads="1"/>
            </p:cNvSpPr>
            <p:nvPr/>
          </p:nvSpPr>
          <p:spPr bwMode="auto">
            <a:xfrm>
              <a:off x="3419" y="2901"/>
              <a:ext cx="22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t</a:t>
              </a:r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41019" name="Rectangle 39"/>
            <p:cNvSpPr>
              <a:spLocks noChangeArrowheads="1"/>
            </p:cNvSpPr>
            <p:nvPr/>
          </p:nvSpPr>
          <p:spPr bwMode="auto">
            <a:xfrm>
              <a:off x="3663" y="2903"/>
              <a:ext cx="22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t</a:t>
              </a:r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41020" name="Line 40"/>
            <p:cNvSpPr>
              <a:spLocks noChangeShapeType="1"/>
            </p:cNvSpPr>
            <p:nvPr/>
          </p:nvSpPr>
          <p:spPr bwMode="auto">
            <a:xfrm flipH="1">
              <a:off x="2780" y="2212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21" name="Rectangle 41"/>
            <p:cNvSpPr>
              <a:spLocks noChangeArrowheads="1"/>
            </p:cNvSpPr>
            <p:nvPr/>
          </p:nvSpPr>
          <p:spPr bwMode="auto">
            <a:xfrm>
              <a:off x="2868" y="2000"/>
              <a:ext cx="2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e</a:t>
              </a:r>
              <a:r>
                <a:rPr lang="en-US" sz="1600" dirty="0" smtClean="0"/>
                <a:t>8</a:t>
              </a:r>
              <a:endParaRPr lang="en-US" sz="1600" dirty="0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239963" y="2049463"/>
            <a:ext cx="2222500" cy="2900363"/>
            <a:chOff x="1411" y="1291"/>
            <a:chExt cx="1400" cy="1827"/>
          </a:xfrm>
        </p:grpSpPr>
        <p:sp>
          <p:nvSpPr>
            <p:cNvPr id="40986" name="Rectangle 43"/>
            <p:cNvSpPr>
              <a:spLocks noChangeArrowheads="1"/>
            </p:cNvSpPr>
            <p:nvPr/>
          </p:nvSpPr>
          <p:spPr bwMode="auto">
            <a:xfrm>
              <a:off x="1759" y="1770"/>
              <a:ext cx="1021" cy="8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 dirty="0">
                  <a:solidFill>
                    <a:schemeClr val="bg1"/>
                  </a:solidFill>
                </a:rPr>
                <a:t>4-bit </a:t>
              </a:r>
              <a:r>
                <a:rPr lang="tr-TR" sz="2000" dirty="0" smtClean="0">
                  <a:solidFill>
                    <a:schemeClr val="bg1"/>
                  </a:solidFill>
                </a:rPr>
                <a:t>EÖT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987" name="Line 44"/>
            <p:cNvSpPr>
              <a:spLocks noChangeShapeType="1"/>
            </p:cNvSpPr>
            <p:nvPr/>
          </p:nvSpPr>
          <p:spPr bwMode="auto">
            <a:xfrm>
              <a:off x="2440" y="1479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88" name="Line 45"/>
            <p:cNvSpPr>
              <a:spLocks noChangeShapeType="1"/>
            </p:cNvSpPr>
            <p:nvPr/>
          </p:nvSpPr>
          <p:spPr bwMode="auto">
            <a:xfrm>
              <a:off x="2677" y="1477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89" name="Rectangle 46"/>
            <p:cNvSpPr>
              <a:spLocks noChangeArrowheads="1"/>
            </p:cNvSpPr>
            <p:nvPr/>
          </p:nvSpPr>
          <p:spPr bwMode="auto">
            <a:xfrm>
              <a:off x="2449" y="1399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0990" name="Rectangle 47"/>
            <p:cNvSpPr>
              <a:spLocks noChangeArrowheads="1"/>
            </p:cNvSpPr>
            <p:nvPr/>
          </p:nvSpPr>
          <p:spPr bwMode="auto">
            <a:xfrm>
              <a:off x="2295" y="1291"/>
              <a:ext cx="3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b11</a:t>
              </a:r>
            </a:p>
          </p:txBody>
        </p:sp>
        <p:sp>
          <p:nvSpPr>
            <p:cNvPr id="40991" name="Rectangle 48"/>
            <p:cNvSpPr>
              <a:spLocks noChangeArrowheads="1"/>
            </p:cNvSpPr>
            <p:nvPr/>
          </p:nvSpPr>
          <p:spPr bwMode="auto">
            <a:xfrm>
              <a:off x="2541" y="1296"/>
              <a:ext cx="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b8</a:t>
              </a:r>
            </a:p>
          </p:txBody>
        </p:sp>
        <p:sp>
          <p:nvSpPr>
            <p:cNvPr id="40992" name="Line 49"/>
            <p:cNvSpPr>
              <a:spLocks noChangeShapeType="1"/>
            </p:cNvSpPr>
            <p:nvPr/>
          </p:nvSpPr>
          <p:spPr bwMode="auto">
            <a:xfrm>
              <a:off x="1880" y="1479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93" name="Line 50"/>
            <p:cNvSpPr>
              <a:spLocks noChangeShapeType="1"/>
            </p:cNvSpPr>
            <p:nvPr/>
          </p:nvSpPr>
          <p:spPr bwMode="auto">
            <a:xfrm>
              <a:off x="2117" y="1477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94" name="Rectangle 51"/>
            <p:cNvSpPr>
              <a:spLocks noChangeArrowheads="1"/>
            </p:cNvSpPr>
            <p:nvPr/>
          </p:nvSpPr>
          <p:spPr bwMode="auto">
            <a:xfrm>
              <a:off x="1889" y="1399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0995" name="Rectangle 52"/>
            <p:cNvSpPr>
              <a:spLocks noChangeArrowheads="1"/>
            </p:cNvSpPr>
            <p:nvPr/>
          </p:nvSpPr>
          <p:spPr bwMode="auto">
            <a:xfrm>
              <a:off x="1740" y="1291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a11</a:t>
              </a:r>
            </a:p>
          </p:txBody>
        </p:sp>
        <p:sp>
          <p:nvSpPr>
            <p:cNvPr id="40996" name="Rectangle 53"/>
            <p:cNvSpPr>
              <a:spLocks noChangeArrowheads="1"/>
            </p:cNvSpPr>
            <p:nvPr/>
          </p:nvSpPr>
          <p:spPr bwMode="auto">
            <a:xfrm>
              <a:off x="1986" y="1296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a8</a:t>
              </a:r>
            </a:p>
          </p:txBody>
        </p:sp>
        <p:sp>
          <p:nvSpPr>
            <p:cNvPr id="40997" name="Line 54"/>
            <p:cNvSpPr>
              <a:spLocks noChangeShapeType="1"/>
            </p:cNvSpPr>
            <p:nvPr/>
          </p:nvSpPr>
          <p:spPr bwMode="auto">
            <a:xfrm>
              <a:off x="2153" y="2610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98" name="Line 55"/>
            <p:cNvSpPr>
              <a:spLocks noChangeShapeType="1"/>
            </p:cNvSpPr>
            <p:nvPr/>
          </p:nvSpPr>
          <p:spPr bwMode="auto">
            <a:xfrm>
              <a:off x="2390" y="2608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99" name="Rectangle 56"/>
            <p:cNvSpPr>
              <a:spLocks noChangeArrowheads="1"/>
            </p:cNvSpPr>
            <p:nvPr/>
          </p:nvSpPr>
          <p:spPr bwMode="auto">
            <a:xfrm>
              <a:off x="2162" y="2530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1000" name="Line 57"/>
            <p:cNvSpPr>
              <a:spLocks noChangeShapeType="1"/>
            </p:cNvSpPr>
            <p:nvPr/>
          </p:nvSpPr>
          <p:spPr bwMode="auto">
            <a:xfrm flipH="1">
              <a:off x="1411" y="2212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01" name="Rectangle 58"/>
            <p:cNvSpPr>
              <a:spLocks noChangeArrowheads="1"/>
            </p:cNvSpPr>
            <p:nvPr/>
          </p:nvSpPr>
          <p:spPr bwMode="auto">
            <a:xfrm>
              <a:off x="1463" y="2000"/>
              <a:ext cx="3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e</a:t>
              </a:r>
              <a:r>
                <a:rPr lang="en-US" sz="1600" dirty="0" smtClean="0"/>
                <a:t>12</a:t>
              </a:r>
              <a:endParaRPr lang="en-US" sz="1600" dirty="0"/>
            </a:p>
          </p:txBody>
        </p:sp>
        <p:sp>
          <p:nvSpPr>
            <p:cNvPr id="41002" name="Rectangle 59"/>
            <p:cNvSpPr>
              <a:spLocks noChangeArrowheads="1"/>
            </p:cNvSpPr>
            <p:nvPr/>
          </p:nvSpPr>
          <p:spPr bwMode="auto">
            <a:xfrm>
              <a:off x="1987" y="2903"/>
              <a:ext cx="28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t</a:t>
              </a:r>
              <a:r>
                <a:rPr lang="en-US" sz="1600" dirty="0" smtClean="0"/>
                <a:t>11</a:t>
              </a:r>
              <a:endParaRPr lang="en-US" sz="1600" dirty="0"/>
            </a:p>
          </p:txBody>
        </p:sp>
        <p:sp>
          <p:nvSpPr>
            <p:cNvPr id="41003" name="Rectangle 60"/>
            <p:cNvSpPr>
              <a:spLocks noChangeArrowheads="1"/>
            </p:cNvSpPr>
            <p:nvPr/>
          </p:nvSpPr>
          <p:spPr bwMode="auto">
            <a:xfrm>
              <a:off x="2262" y="2905"/>
              <a:ext cx="22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t</a:t>
              </a:r>
              <a:r>
                <a:rPr lang="en-US" sz="1600" dirty="0" smtClean="0"/>
                <a:t>8</a:t>
              </a:r>
              <a:endParaRPr lang="en-US" sz="1600" dirty="0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57151" y="2049463"/>
            <a:ext cx="2278063" cy="2894013"/>
            <a:chOff x="36" y="1291"/>
            <a:chExt cx="1435" cy="1823"/>
          </a:xfrm>
        </p:grpSpPr>
        <p:sp>
          <p:nvSpPr>
            <p:cNvPr id="40968" name="Rectangle 62"/>
            <p:cNvSpPr>
              <a:spLocks noChangeArrowheads="1"/>
            </p:cNvSpPr>
            <p:nvPr/>
          </p:nvSpPr>
          <p:spPr bwMode="auto">
            <a:xfrm>
              <a:off x="390" y="1770"/>
              <a:ext cx="1021" cy="8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 dirty="0">
                  <a:solidFill>
                    <a:schemeClr val="bg1"/>
                  </a:solidFill>
                </a:rPr>
                <a:t>4-bit </a:t>
              </a:r>
              <a:r>
                <a:rPr lang="tr-TR" sz="2000" dirty="0" smtClean="0">
                  <a:solidFill>
                    <a:schemeClr val="bg1"/>
                  </a:solidFill>
                </a:rPr>
                <a:t>EÖT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969" name="Line 63"/>
            <p:cNvSpPr>
              <a:spLocks noChangeShapeType="1"/>
            </p:cNvSpPr>
            <p:nvPr/>
          </p:nvSpPr>
          <p:spPr bwMode="auto">
            <a:xfrm>
              <a:off x="1071" y="1479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70" name="Line 64"/>
            <p:cNvSpPr>
              <a:spLocks noChangeShapeType="1"/>
            </p:cNvSpPr>
            <p:nvPr/>
          </p:nvSpPr>
          <p:spPr bwMode="auto">
            <a:xfrm>
              <a:off x="1308" y="1477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71" name="Rectangle 65"/>
            <p:cNvSpPr>
              <a:spLocks noChangeArrowheads="1"/>
            </p:cNvSpPr>
            <p:nvPr/>
          </p:nvSpPr>
          <p:spPr bwMode="auto">
            <a:xfrm>
              <a:off x="1080" y="1399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0972" name="Rectangle 66"/>
            <p:cNvSpPr>
              <a:spLocks noChangeArrowheads="1"/>
            </p:cNvSpPr>
            <p:nvPr/>
          </p:nvSpPr>
          <p:spPr bwMode="auto">
            <a:xfrm>
              <a:off x="916" y="1291"/>
              <a:ext cx="3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b15</a:t>
              </a:r>
            </a:p>
          </p:txBody>
        </p:sp>
        <p:sp>
          <p:nvSpPr>
            <p:cNvPr id="40973" name="Rectangle 67"/>
            <p:cNvSpPr>
              <a:spLocks noChangeArrowheads="1"/>
            </p:cNvSpPr>
            <p:nvPr/>
          </p:nvSpPr>
          <p:spPr bwMode="auto">
            <a:xfrm>
              <a:off x="1143" y="1296"/>
              <a:ext cx="3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b12</a:t>
              </a:r>
            </a:p>
          </p:txBody>
        </p:sp>
        <p:sp>
          <p:nvSpPr>
            <p:cNvPr id="40974" name="Line 68"/>
            <p:cNvSpPr>
              <a:spLocks noChangeShapeType="1"/>
            </p:cNvSpPr>
            <p:nvPr/>
          </p:nvSpPr>
          <p:spPr bwMode="auto">
            <a:xfrm>
              <a:off x="511" y="1479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75" name="Line 69"/>
            <p:cNvSpPr>
              <a:spLocks noChangeShapeType="1"/>
            </p:cNvSpPr>
            <p:nvPr/>
          </p:nvSpPr>
          <p:spPr bwMode="auto">
            <a:xfrm>
              <a:off x="748" y="1477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76" name="Rectangle 70"/>
            <p:cNvSpPr>
              <a:spLocks noChangeArrowheads="1"/>
            </p:cNvSpPr>
            <p:nvPr/>
          </p:nvSpPr>
          <p:spPr bwMode="auto">
            <a:xfrm>
              <a:off x="520" y="1399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0977" name="Rectangle 71"/>
            <p:cNvSpPr>
              <a:spLocks noChangeArrowheads="1"/>
            </p:cNvSpPr>
            <p:nvPr/>
          </p:nvSpPr>
          <p:spPr bwMode="auto">
            <a:xfrm>
              <a:off x="361" y="1291"/>
              <a:ext cx="3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a15</a:t>
              </a:r>
            </a:p>
          </p:txBody>
        </p:sp>
        <p:sp>
          <p:nvSpPr>
            <p:cNvPr id="40978" name="Rectangle 72"/>
            <p:cNvSpPr>
              <a:spLocks noChangeArrowheads="1"/>
            </p:cNvSpPr>
            <p:nvPr/>
          </p:nvSpPr>
          <p:spPr bwMode="auto">
            <a:xfrm>
              <a:off x="588" y="1296"/>
              <a:ext cx="3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a12</a:t>
              </a:r>
            </a:p>
          </p:txBody>
        </p:sp>
        <p:sp>
          <p:nvSpPr>
            <p:cNvPr id="40979" name="Line 73"/>
            <p:cNvSpPr>
              <a:spLocks noChangeShapeType="1"/>
            </p:cNvSpPr>
            <p:nvPr/>
          </p:nvSpPr>
          <p:spPr bwMode="auto">
            <a:xfrm>
              <a:off x="784" y="2610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80" name="Line 74"/>
            <p:cNvSpPr>
              <a:spLocks noChangeShapeType="1"/>
            </p:cNvSpPr>
            <p:nvPr/>
          </p:nvSpPr>
          <p:spPr bwMode="auto">
            <a:xfrm>
              <a:off x="1021" y="2608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81" name="Rectangle 75"/>
            <p:cNvSpPr>
              <a:spLocks noChangeArrowheads="1"/>
            </p:cNvSpPr>
            <p:nvPr/>
          </p:nvSpPr>
          <p:spPr bwMode="auto">
            <a:xfrm>
              <a:off x="793" y="2530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600"/>
                <a:t>…</a:t>
              </a:r>
            </a:p>
          </p:txBody>
        </p:sp>
        <p:sp>
          <p:nvSpPr>
            <p:cNvPr id="40982" name="Rectangle 76"/>
            <p:cNvSpPr>
              <a:spLocks noChangeArrowheads="1"/>
            </p:cNvSpPr>
            <p:nvPr/>
          </p:nvSpPr>
          <p:spPr bwMode="auto">
            <a:xfrm>
              <a:off x="629" y="2899"/>
              <a:ext cx="2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t</a:t>
              </a:r>
              <a:r>
                <a:rPr lang="en-US" sz="1600" dirty="0" smtClean="0"/>
                <a:t>15</a:t>
              </a:r>
              <a:endParaRPr lang="en-US" sz="1600" dirty="0"/>
            </a:p>
          </p:txBody>
        </p:sp>
        <p:sp>
          <p:nvSpPr>
            <p:cNvPr id="40983" name="Rectangle 77"/>
            <p:cNvSpPr>
              <a:spLocks noChangeArrowheads="1"/>
            </p:cNvSpPr>
            <p:nvPr/>
          </p:nvSpPr>
          <p:spPr bwMode="auto">
            <a:xfrm>
              <a:off x="873" y="2901"/>
              <a:ext cx="2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t</a:t>
              </a:r>
              <a:r>
                <a:rPr lang="en-US" sz="1600" dirty="0" smtClean="0"/>
                <a:t>12</a:t>
              </a:r>
              <a:endParaRPr lang="en-US" sz="1600" dirty="0"/>
            </a:p>
          </p:txBody>
        </p:sp>
        <p:sp>
          <p:nvSpPr>
            <p:cNvPr id="40984" name="Line 78"/>
            <p:cNvSpPr>
              <a:spLocks noChangeShapeType="1"/>
            </p:cNvSpPr>
            <p:nvPr/>
          </p:nvSpPr>
          <p:spPr bwMode="auto">
            <a:xfrm flipH="1">
              <a:off x="174" y="221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985" name="Rectangle 79"/>
            <p:cNvSpPr>
              <a:spLocks noChangeArrowheads="1"/>
            </p:cNvSpPr>
            <p:nvPr/>
          </p:nvSpPr>
          <p:spPr bwMode="auto">
            <a:xfrm>
              <a:off x="36" y="1948"/>
              <a:ext cx="3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tr-TR" sz="1600" dirty="0" smtClean="0"/>
                <a:t>e</a:t>
              </a:r>
              <a:r>
                <a:rPr lang="en-US" sz="1600" dirty="0" smtClean="0"/>
                <a:t>16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C92DD-AD0C-40B9-8D31-C643A9FFF68A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tr-TR" dirty="0" smtClean="0"/>
              <a:t>Çıkarma Devresi</a:t>
            </a:r>
            <a:endParaRPr lang="en-US" dirty="0" smtClean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663" y="1052736"/>
            <a:ext cx="8763000" cy="922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smtClean="0"/>
              <a:t>İkiye tümleyen ile nasıl toplama yaptığımızı hatırlayalım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X – Y = X + (2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– Y) = X + ~Y + 1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69925" y="3667125"/>
            <a:ext cx="7243763" cy="1916113"/>
            <a:chOff x="422" y="2310"/>
            <a:chExt cx="4563" cy="1207"/>
          </a:xfrm>
        </p:grpSpPr>
        <p:sp>
          <p:nvSpPr>
            <p:cNvPr id="42047" name="Rectangle 4"/>
            <p:cNvSpPr>
              <a:spLocks noChangeArrowheads="1"/>
            </p:cNvSpPr>
            <p:nvPr/>
          </p:nvSpPr>
          <p:spPr bwMode="auto">
            <a:xfrm>
              <a:off x="422" y="2310"/>
              <a:ext cx="4563" cy="12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4-bit</a:t>
              </a:r>
              <a:r>
                <a:rPr lang="tr-TR" dirty="0" smtClean="0">
                  <a:solidFill>
                    <a:schemeClr val="bg1"/>
                  </a:solidFill>
                </a:rPr>
                <a:t> toplayıcı devresi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048" name="Text Box 6"/>
            <p:cNvSpPr txBox="1">
              <a:spLocks noChangeArrowheads="1"/>
            </p:cNvSpPr>
            <p:nvPr/>
          </p:nvSpPr>
          <p:spPr bwMode="auto">
            <a:xfrm>
              <a:off x="549" y="2364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a</a:t>
              </a:r>
              <a:r>
                <a:rPr lang="en-US" sz="2000" baseline="-250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42049" name="Text Box 7"/>
            <p:cNvSpPr txBox="1">
              <a:spLocks noChangeArrowheads="1"/>
            </p:cNvSpPr>
            <p:nvPr/>
          </p:nvSpPr>
          <p:spPr bwMode="auto">
            <a:xfrm>
              <a:off x="942" y="2364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b</a:t>
              </a:r>
              <a:r>
                <a:rPr lang="en-US" sz="2000" baseline="-250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42050" name="Text Box 8"/>
            <p:cNvSpPr txBox="1">
              <a:spLocks noChangeArrowheads="1"/>
            </p:cNvSpPr>
            <p:nvPr/>
          </p:nvSpPr>
          <p:spPr bwMode="auto">
            <a:xfrm>
              <a:off x="1648" y="2364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a</a:t>
              </a:r>
              <a:r>
                <a:rPr lang="en-US" sz="2000" baseline="-2500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42051" name="Text Box 9"/>
            <p:cNvSpPr txBox="1">
              <a:spLocks noChangeArrowheads="1"/>
            </p:cNvSpPr>
            <p:nvPr/>
          </p:nvSpPr>
          <p:spPr bwMode="auto">
            <a:xfrm>
              <a:off x="2041" y="2364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b</a:t>
              </a:r>
              <a:r>
                <a:rPr lang="en-US" sz="2000" baseline="-2500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42052" name="Text Box 10"/>
            <p:cNvSpPr txBox="1">
              <a:spLocks noChangeArrowheads="1"/>
            </p:cNvSpPr>
            <p:nvPr/>
          </p:nvSpPr>
          <p:spPr bwMode="auto">
            <a:xfrm>
              <a:off x="2972" y="2364"/>
              <a:ext cx="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a</a:t>
              </a:r>
              <a:r>
                <a:rPr lang="en-US" sz="2000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42053" name="Text Box 11"/>
            <p:cNvSpPr txBox="1">
              <a:spLocks noChangeArrowheads="1"/>
            </p:cNvSpPr>
            <p:nvPr/>
          </p:nvSpPr>
          <p:spPr bwMode="auto">
            <a:xfrm>
              <a:off x="3365" y="2364"/>
              <a:ext cx="1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b</a:t>
              </a:r>
              <a:r>
                <a:rPr lang="en-US" sz="2000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42054" name="Text Box 12"/>
            <p:cNvSpPr txBox="1">
              <a:spLocks noChangeArrowheads="1"/>
            </p:cNvSpPr>
            <p:nvPr/>
          </p:nvSpPr>
          <p:spPr bwMode="auto">
            <a:xfrm>
              <a:off x="4209" y="2373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a</a:t>
              </a:r>
              <a:r>
                <a:rPr lang="en-US" sz="2000" baseline="-250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42055" name="Text Box 13"/>
            <p:cNvSpPr txBox="1">
              <a:spLocks noChangeArrowheads="1"/>
            </p:cNvSpPr>
            <p:nvPr/>
          </p:nvSpPr>
          <p:spPr bwMode="auto">
            <a:xfrm>
              <a:off x="4602" y="2373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b</a:t>
              </a:r>
              <a:r>
                <a:rPr lang="en-US" sz="2000" baseline="-250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42056" name="Text Box 15"/>
            <p:cNvSpPr txBox="1">
              <a:spLocks noChangeArrowheads="1"/>
            </p:cNvSpPr>
            <p:nvPr/>
          </p:nvSpPr>
          <p:spPr bwMode="auto">
            <a:xfrm>
              <a:off x="504" y="2825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E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4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42057" name="Text Box 17"/>
            <p:cNvSpPr txBox="1">
              <a:spLocks noChangeArrowheads="1"/>
            </p:cNvSpPr>
            <p:nvPr/>
          </p:nvSpPr>
          <p:spPr bwMode="auto">
            <a:xfrm>
              <a:off x="4772" y="2825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E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0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42058" name="Text Box 18"/>
            <p:cNvSpPr txBox="1">
              <a:spLocks noChangeArrowheads="1"/>
            </p:cNvSpPr>
            <p:nvPr/>
          </p:nvSpPr>
          <p:spPr bwMode="auto">
            <a:xfrm>
              <a:off x="783" y="3262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T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3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42059" name="Text Box 19"/>
            <p:cNvSpPr txBox="1">
              <a:spLocks noChangeArrowheads="1"/>
            </p:cNvSpPr>
            <p:nvPr/>
          </p:nvSpPr>
          <p:spPr bwMode="auto">
            <a:xfrm>
              <a:off x="1794" y="3271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T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2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42060" name="Text Box 20"/>
            <p:cNvSpPr txBox="1">
              <a:spLocks noChangeArrowheads="1"/>
            </p:cNvSpPr>
            <p:nvPr/>
          </p:nvSpPr>
          <p:spPr bwMode="auto">
            <a:xfrm>
              <a:off x="3191" y="3270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T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1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42061" name="Text Box 21"/>
            <p:cNvSpPr txBox="1">
              <a:spLocks noChangeArrowheads="1"/>
            </p:cNvSpPr>
            <p:nvPr/>
          </p:nvSpPr>
          <p:spPr bwMode="auto">
            <a:xfrm>
              <a:off x="4428" y="3262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T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0</a:t>
              </a:r>
              <a:endParaRPr lang="en-US" sz="200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7913688" y="2513013"/>
            <a:ext cx="604837" cy="2143125"/>
            <a:chOff x="4985" y="1583"/>
            <a:chExt cx="381" cy="1350"/>
          </a:xfrm>
        </p:grpSpPr>
        <p:sp>
          <p:nvSpPr>
            <p:cNvPr id="42044" name="Line 57"/>
            <p:cNvSpPr>
              <a:spLocks noChangeShapeType="1"/>
            </p:cNvSpPr>
            <p:nvPr/>
          </p:nvSpPr>
          <p:spPr bwMode="auto">
            <a:xfrm>
              <a:off x="5335" y="1618"/>
              <a:ext cx="9" cy="1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45" name="Line 58"/>
            <p:cNvSpPr>
              <a:spLocks noChangeShapeType="1"/>
            </p:cNvSpPr>
            <p:nvPr/>
          </p:nvSpPr>
          <p:spPr bwMode="auto">
            <a:xfrm flipH="1">
              <a:off x="4985" y="2933"/>
              <a:ext cx="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46" name="Oval 59"/>
            <p:cNvSpPr>
              <a:spLocks noChangeArrowheads="1"/>
            </p:cNvSpPr>
            <p:nvPr/>
          </p:nvSpPr>
          <p:spPr bwMode="auto">
            <a:xfrm>
              <a:off x="5303" y="1583"/>
              <a:ext cx="63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827584" y="1844824"/>
            <a:ext cx="6129337" cy="1765300"/>
            <a:chOff x="485" y="1198"/>
            <a:chExt cx="3861" cy="1112"/>
          </a:xfrm>
        </p:grpSpPr>
        <p:sp>
          <p:nvSpPr>
            <p:cNvPr id="42036" name="Line 26"/>
            <p:cNvSpPr>
              <a:spLocks noChangeShapeType="1"/>
            </p:cNvSpPr>
            <p:nvPr/>
          </p:nvSpPr>
          <p:spPr bwMode="auto">
            <a:xfrm>
              <a:off x="555" y="1417"/>
              <a:ext cx="0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37" name="Line 29"/>
            <p:cNvSpPr>
              <a:spLocks noChangeShapeType="1"/>
            </p:cNvSpPr>
            <p:nvPr/>
          </p:nvSpPr>
          <p:spPr bwMode="auto">
            <a:xfrm>
              <a:off x="1690" y="1417"/>
              <a:ext cx="0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38" name="Line 30"/>
            <p:cNvSpPr>
              <a:spLocks noChangeShapeType="1"/>
            </p:cNvSpPr>
            <p:nvPr/>
          </p:nvSpPr>
          <p:spPr bwMode="auto">
            <a:xfrm>
              <a:off x="3017" y="1417"/>
              <a:ext cx="6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39" name="Line 31"/>
            <p:cNvSpPr>
              <a:spLocks noChangeShapeType="1"/>
            </p:cNvSpPr>
            <p:nvPr/>
          </p:nvSpPr>
          <p:spPr bwMode="auto">
            <a:xfrm>
              <a:off x="4272" y="1417"/>
              <a:ext cx="6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40" name="Text Box 61"/>
            <p:cNvSpPr txBox="1">
              <a:spLocks noChangeArrowheads="1"/>
            </p:cNvSpPr>
            <p:nvPr/>
          </p:nvSpPr>
          <p:spPr bwMode="auto">
            <a:xfrm>
              <a:off x="485" y="1216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42041" name="Text Box 63"/>
            <p:cNvSpPr txBox="1">
              <a:spLocks noChangeArrowheads="1"/>
            </p:cNvSpPr>
            <p:nvPr/>
          </p:nvSpPr>
          <p:spPr bwMode="auto">
            <a:xfrm>
              <a:off x="1610" y="1207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42042" name="Text Box 65"/>
            <p:cNvSpPr txBox="1">
              <a:spLocks noChangeArrowheads="1"/>
            </p:cNvSpPr>
            <p:nvPr/>
          </p:nvSpPr>
          <p:spPr bwMode="auto">
            <a:xfrm>
              <a:off x="2918" y="1207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42043" name="Text Box 67"/>
            <p:cNvSpPr txBox="1">
              <a:spLocks noChangeArrowheads="1"/>
            </p:cNvSpPr>
            <p:nvPr/>
          </p:nvSpPr>
          <p:spPr bwMode="auto">
            <a:xfrm>
              <a:off x="4189" y="1198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0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1343025" y="1901825"/>
            <a:ext cx="7477125" cy="1765300"/>
            <a:chOff x="846" y="1198"/>
            <a:chExt cx="4710" cy="1112"/>
          </a:xfrm>
        </p:grpSpPr>
        <p:grpSp>
          <p:nvGrpSpPr>
            <p:cNvPr id="6" name="Group 80"/>
            <p:cNvGrpSpPr>
              <a:grpSpLocks/>
            </p:cNvGrpSpPr>
            <p:nvPr/>
          </p:nvGrpSpPr>
          <p:grpSpPr bwMode="auto">
            <a:xfrm>
              <a:off x="846" y="1273"/>
              <a:ext cx="4710" cy="1037"/>
              <a:chOff x="846" y="1273"/>
              <a:chExt cx="4710" cy="1037"/>
            </a:xfrm>
          </p:grpSpPr>
          <p:sp>
            <p:nvSpPr>
              <p:cNvPr id="42010" name="Freeform 38"/>
              <p:cNvSpPr>
                <a:spLocks noEditPoints="1"/>
              </p:cNvSpPr>
              <p:nvPr/>
            </p:nvSpPr>
            <p:spPr bwMode="auto">
              <a:xfrm rot="5400000">
                <a:off x="1806" y="1800"/>
                <a:ext cx="501" cy="151"/>
              </a:xfrm>
              <a:custGeom>
                <a:avLst/>
                <a:gdLst>
                  <a:gd name="T0" fmla="*/ 0 w 493"/>
                  <a:gd name="T1" fmla="*/ 0 h 130"/>
                  <a:gd name="T2" fmla="*/ 303 w 493"/>
                  <a:gd name="T3" fmla="*/ 0 h 130"/>
                  <a:gd name="T4" fmla="*/ 0 w 493"/>
                  <a:gd name="T5" fmla="*/ 905 h 130"/>
                  <a:gd name="T6" fmla="*/ 303 w 493"/>
                  <a:gd name="T7" fmla="*/ 905 h 130"/>
                  <a:gd name="T8" fmla="*/ 608 w 493"/>
                  <a:gd name="T9" fmla="*/ 454 h 130"/>
                  <a:gd name="T10" fmla="*/ 303 w 493"/>
                  <a:gd name="T11" fmla="*/ 454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011" name="Freeform 43"/>
              <p:cNvSpPr>
                <a:spLocks noEditPoints="1"/>
              </p:cNvSpPr>
              <p:nvPr/>
            </p:nvSpPr>
            <p:spPr bwMode="auto">
              <a:xfrm rot="5400000">
                <a:off x="3159" y="1797"/>
                <a:ext cx="501" cy="151"/>
              </a:xfrm>
              <a:custGeom>
                <a:avLst/>
                <a:gdLst>
                  <a:gd name="T0" fmla="*/ 0 w 493"/>
                  <a:gd name="T1" fmla="*/ 0 h 130"/>
                  <a:gd name="T2" fmla="*/ 303 w 493"/>
                  <a:gd name="T3" fmla="*/ 0 h 130"/>
                  <a:gd name="T4" fmla="*/ 0 w 493"/>
                  <a:gd name="T5" fmla="*/ 905 h 130"/>
                  <a:gd name="T6" fmla="*/ 303 w 493"/>
                  <a:gd name="T7" fmla="*/ 905 h 130"/>
                  <a:gd name="T8" fmla="*/ 608 w 493"/>
                  <a:gd name="T9" fmla="*/ 454 h 130"/>
                  <a:gd name="T10" fmla="*/ 303 w 493"/>
                  <a:gd name="T11" fmla="*/ 454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012" name="Freeform 48"/>
              <p:cNvSpPr>
                <a:spLocks noEditPoints="1"/>
              </p:cNvSpPr>
              <p:nvPr/>
            </p:nvSpPr>
            <p:spPr bwMode="auto">
              <a:xfrm rot="5400000">
                <a:off x="4367" y="1793"/>
                <a:ext cx="501" cy="151"/>
              </a:xfrm>
              <a:custGeom>
                <a:avLst/>
                <a:gdLst>
                  <a:gd name="T0" fmla="*/ 0 w 493"/>
                  <a:gd name="T1" fmla="*/ 0 h 130"/>
                  <a:gd name="T2" fmla="*/ 303 w 493"/>
                  <a:gd name="T3" fmla="*/ 0 h 130"/>
                  <a:gd name="T4" fmla="*/ 0 w 493"/>
                  <a:gd name="T5" fmla="*/ 905 h 130"/>
                  <a:gd name="T6" fmla="*/ 303 w 493"/>
                  <a:gd name="T7" fmla="*/ 905 h 130"/>
                  <a:gd name="T8" fmla="*/ 608 w 493"/>
                  <a:gd name="T9" fmla="*/ 454 h 130"/>
                  <a:gd name="T10" fmla="*/ 303 w 493"/>
                  <a:gd name="T11" fmla="*/ 454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7" name="Group 79"/>
              <p:cNvGrpSpPr>
                <a:grpSpLocks/>
              </p:cNvGrpSpPr>
              <p:nvPr/>
            </p:nvGrpSpPr>
            <p:grpSpPr bwMode="auto">
              <a:xfrm>
                <a:off x="846" y="1273"/>
                <a:ext cx="4710" cy="1037"/>
                <a:chOff x="846" y="1273"/>
                <a:chExt cx="4710" cy="1037"/>
              </a:xfrm>
            </p:grpSpPr>
            <p:sp>
              <p:nvSpPr>
                <p:cNvPr id="42014" name="Freeform 33"/>
                <p:cNvSpPr>
                  <a:spLocks noEditPoints="1"/>
                </p:cNvSpPr>
                <p:nvPr/>
              </p:nvSpPr>
              <p:spPr bwMode="auto">
                <a:xfrm rot="5400000">
                  <a:off x="737" y="1802"/>
                  <a:ext cx="501" cy="151"/>
                </a:xfrm>
                <a:custGeom>
                  <a:avLst/>
                  <a:gdLst>
                    <a:gd name="T0" fmla="*/ 0 w 493"/>
                    <a:gd name="T1" fmla="*/ 0 h 130"/>
                    <a:gd name="T2" fmla="*/ 303 w 493"/>
                    <a:gd name="T3" fmla="*/ 0 h 130"/>
                    <a:gd name="T4" fmla="*/ 0 w 493"/>
                    <a:gd name="T5" fmla="*/ 905 h 130"/>
                    <a:gd name="T6" fmla="*/ 303 w 493"/>
                    <a:gd name="T7" fmla="*/ 905 h 130"/>
                    <a:gd name="T8" fmla="*/ 608 w 493"/>
                    <a:gd name="T9" fmla="*/ 454 h 130"/>
                    <a:gd name="T10" fmla="*/ 303 w 493"/>
                    <a:gd name="T11" fmla="*/ 454 h 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3"/>
                    <a:gd name="T19" fmla="*/ 0 h 130"/>
                    <a:gd name="T20" fmla="*/ 493 w 493"/>
                    <a:gd name="T21" fmla="*/ 130 h 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3" h="130">
                      <a:moveTo>
                        <a:pt x="0" y="0"/>
                      </a:moveTo>
                      <a:lnTo>
                        <a:pt x="246" y="0"/>
                      </a:lnTo>
                      <a:moveTo>
                        <a:pt x="0" y="130"/>
                      </a:moveTo>
                      <a:lnTo>
                        <a:pt x="246" y="130"/>
                      </a:lnTo>
                      <a:moveTo>
                        <a:pt x="493" y="65"/>
                      </a:moveTo>
                      <a:lnTo>
                        <a:pt x="246" y="65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15" name="Freeform 34"/>
                <p:cNvSpPr>
                  <a:spLocks/>
                </p:cNvSpPr>
                <p:nvPr/>
              </p:nvSpPr>
              <p:spPr bwMode="auto">
                <a:xfrm rot="5400000">
                  <a:off x="864" y="1745"/>
                  <a:ext cx="247" cy="284"/>
                </a:xfrm>
                <a:custGeom>
                  <a:avLst/>
                  <a:gdLst>
                    <a:gd name="T0" fmla="*/ 2147483647 w 40"/>
                    <a:gd name="T1" fmla="*/ 2147483647 h 30"/>
                    <a:gd name="T2" fmla="*/ 2147483647 w 40"/>
                    <a:gd name="T3" fmla="*/ 2147483647 h 30"/>
                    <a:gd name="T4" fmla="*/ 2147483647 w 40"/>
                    <a:gd name="T5" fmla="*/ 2147483647 h 30"/>
                    <a:gd name="T6" fmla="*/ 0 w 40"/>
                    <a:gd name="T7" fmla="*/ 2147483647 h 30"/>
                    <a:gd name="T8" fmla="*/ 0 w 40"/>
                    <a:gd name="T9" fmla="*/ 0 h 30"/>
                    <a:gd name="T10" fmla="*/ 0 w 40"/>
                    <a:gd name="T11" fmla="*/ 0 h 30"/>
                    <a:gd name="T12" fmla="*/ 2147483647 w 40"/>
                    <a:gd name="T13" fmla="*/ 0 h 30"/>
                    <a:gd name="T14" fmla="*/ 2147483647 w 40"/>
                    <a:gd name="T15" fmla="*/ 2147483647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30"/>
                    <a:gd name="T26" fmla="*/ 40 w 4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30">
                      <a:moveTo>
                        <a:pt x="40" y="15"/>
                      </a:moveTo>
                      <a:cubicBezTo>
                        <a:pt x="35" y="23"/>
                        <a:pt x="25" y="28"/>
                        <a:pt x="12" y="30"/>
                      </a:cubicBezTo>
                      <a:lnTo>
                        <a:pt x="0" y="30"/>
                      </a:lnTo>
                      <a:cubicBezTo>
                        <a:pt x="8" y="21"/>
                        <a:pt x="8" y="10"/>
                        <a:pt x="0" y="0"/>
                      </a:cubicBezTo>
                      <a:lnTo>
                        <a:pt x="12" y="0"/>
                      </a:lnTo>
                      <a:cubicBezTo>
                        <a:pt x="25" y="2"/>
                        <a:pt x="35" y="8"/>
                        <a:pt x="40" y="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16" name="Freeform 35"/>
                <p:cNvSpPr>
                  <a:spLocks noEditPoints="1"/>
                </p:cNvSpPr>
                <p:nvPr/>
              </p:nvSpPr>
              <p:spPr bwMode="auto">
                <a:xfrm rot="5400000">
                  <a:off x="852" y="1732"/>
                  <a:ext cx="272" cy="284"/>
                </a:xfrm>
                <a:custGeom>
                  <a:avLst/>
                  <a:gdLst>
                    <a:gd name="T0" fmla="*/ 2147483647 w 44"/>
                    <a:gd name="T1" fmla="*/ 2147483647 h 30"/>
                    <a:gd name="T2" fmla="*/ 2147483647 w 44"/>
                    <a:gd name="T3" fmla="*/ 2147483647 h 30"/>
                    <a:gd name="T4" fmla="*/ 2147483647 w 44"/>
                    <a:gd name="T5" fmla="*/ 2147483647 h 30"/>
                    <a:gd name="T6" fmla="*/ 2147483647 w 44"/>
                    <a:gd name="T7" fmla="*/ 2147483647 h 30"/>
                    <a:gd name="T8" fmla="*/ 2147483647 w 44"/>
                    <a:gd name="T9" fmla="*/ 0 h 30"/>
                    <a:gd name="T10" fmla="*/ 2147483647 w 44"/>
                    <a:gd name="T11" fmla="*/ 0 h 30"/>
                    <a:gd name="T12" fmla="*/ 2147483647 w 44"/>
                    <a:gd name="T13" fmla="*/ 0 h 30"/>
                    <a:gd name="T14" fmla="*/ 2147483647 w 44"/>
                    <a:gd name="T15" fmla="*/ 2147483647 h 30"/>
                    <a:gd name="T16" fmla="*/ 0 w 44"/>
                    <a:gd name="T17" fmla="*/ 2147483647 h 30"/>
                    <a:gd name="T18" fmla="*/ 0 w 44"/>
                    <a:gd name="T19" fmla="*/ 0 h 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30"/>
                    <a:gd name="T32" fmla="*/ 44 w 44"/>
                    <a:gd name="T33" fmla="*/ 30 h 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30">
                      <a:moveTo>
                        <a:pt x="44" y="15"/>
                      </a:moveTo>
                      <a:cubicBezTo>
                        <a:pt x="39" y="23"/>
                        <a:pt x="29" y="28"/>
                        <a:pt x="16" y="30"/>
                      </a:cubicBezTo>
                      <a:lnTo>
                        <a:pt x="4" y="30"/>
                      </a:lnTo>
                      <a:cubicBezTo>
                        <a:pt x="12" y="21"/>
                        <a:pt x="12" y="10"/>
                        <a:pt x="4" y="0"/>
                      </a:cubicBezTo>
                      <a:lnTo>
                        <a:pt x="16" y="0"/>
                      </a:lnTo>
                      <a:cubicBezTo>
                        <a:pt x="29" y="2"/>
                        <a:pt x="39" y="8"/>
                        <a:pt x="44" y="15"/>
                      </a:cubicBezTo>
                      <a:moveTo>
                        <a:pt x="0" y="30"/>
                      </a:moveTo>
                      <a:cubicBezTo>
                        <a:pt x="8" y="21"/>
                        <a:pt x="8" y="1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17" name="Line 36"/>
                <p:cNvSpPr>
                  <a:spLocks noChangeShapeType="1"/>
                </p:cNvSpPr>
                <p:nvPr/>
              </p:nvSpPr>
              <p:spPr bwMode="auto">
                <a:xfrm>
                  <a:off x="993" y="2128"/>
                  <a:ext cx="0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1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1417"/>
                  <a:ext cx="0" cy="2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19" name="Freeform 39"/>
                <p:cNvSpPr>
                  <a:spLocks/>
                </p:cNvSpPr>
                <p:nvPr/>
              </p:nvSpPr>
              <p:spPr bwMode="auto">
                <a:xfrm rot="5400000">
                  <a:off x="1933" y="1743"/>
                  <a:ext cx="247" cy="284"/>
                </a:xfrm>
                <a:custGeom>
                  <a:avLst/>
                  <a:gdLst>
                    <a:gd name="T0" fmla="*/ 2147483647 w 40"/>
                    <a:gd name="T1" fmla="*/ 2147483647 h 30"/>
                    <a:gd name="T2" fmla="*/ 2147483647 w 40"/>
                    <a:gd name="T3" fmla="*/ 2147483647 h 30"/>
                    <a:gd name="T4" fmla="*/ 2147483647 w 40"/>
                    <a:gd name="T5" fmla="*/ 2147483647 h 30"/>
                    <a:gd name="T6" fmla="*/ 0 w 40"/>
                    <a:gd name="T7" fmla="*/ 2147483647 h 30"/>
                    <a:gd name="T8" fmla="*/ 0 w 40"/>
                    <a:gd name="T9" fmla="*/ 0 h 30"/>
                    <a:gd name="T10" fmla="*/ 0 w 40"/>
                    <a:gd name="T11" fmla="*/ 0 h 30"/>
                    <a:gd name="T12" fmla="*/ 2147483647 w 40"/>
                    <a:gd name="T13" fmla="*/ 0 h 30"/>
                    <a:gd name="T14" fmla="*/ 2147483647 w 40"/>
                    <a:gd name="T15" fmla="*/ 2147483647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30"/>
                    <a:gd name="T26" fmla="*/ 40 w 4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30">
                      <a:moveTo>
                        <a:pt x="40" y="15"/>
                      </a:moveTo>
                      <a:cubicBezTo>
                        <a:pt x="35" y="23"/>
                        <a:pt x="25" y="28"/>
                        <a:pt x="12" y="30"/>
                      </a:cubicBezTo>
                      <a:lnTo>
                        <a:pt x="0" y="30"/>
                      </a:lnTo>
                      <a:cubicBezTo>
                        <a:pt x="8" y="21"/>
                        <a:pt x="8" y="10"/>
                        <a:pt x="0" y="0"/>
                      </a:cubicBezTo>
                      <a:lnTo>
                        <a:pt x="12" y="0"/>
                      </a:lnTo>
                      <a:cubicBezTo>
                        <a:pt x="25" y="2"/>
                        <a:pt x="35" y="8"/>
                        <a:pt x="40" y="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0" name="Freeform 40"/>
                <p:cNvSpPr>
                  <a:spLocks noEditPoints="1"/>
                </p:cNvSpPr>
                <p:nvPr/>
              </p:nvSpPr>
              <p:spPr bwMode="auto">
                <a:xfrm rot="5400000">
                  <a:off x="1921" y="1730"/>
                  <a:ext cx="272" cy="284"/>
                </a:xfrm>
                <a:custGeom>
                  <a:avLst/>
                  <a:gdLst>
                    <a:gd name="T0" fmla="*/ 2147483647 w 44"/>
                    <a:gd name="T1" fmla="*/ 2147483647 h 30"/>
                    <a:gd name="T2" fmla="*/ 2147483647 w 44"/>
                    <a:gd name="T3" fmla="*/ 2147483647 h 30"/>
                    <a:gd name="T4" fmla="*/ 2147483647 w 44"/>
                    <a:gd name="T5" fmla="*/ 2147483647 h 30"/>
                    <a:gd name="T6" fmla="*/ 2147483647 w 44"/>
                    <a:gd name="T7" fmla="*/ 2147483647 h 30"/>
                    <a:gd name="T8" fmla="*/ 2147483647 w 44"/>
                    <a:gd name="T9" fmla="*/ 0 h 30"/>
                    <a:gd name="T10" fmla="*/ 2147483647 w 44"/>
                    <a:gd name="T11" fmla="*/ 0 h 30"/>
                    <a:gd name="T12" fmla="*/ 2147483647 w 44"/>
                    <a:gd name="T13" fmla="*/ 0 h 30"/>
                    <a:gd name="T14" fmla="*/ 2147483647 w 44"/>
                    <a:gd name="T15" fmla="*/ 2147483647 h 30"/>
                    <a:gd name="T16" fmla="*/ 0 w 44"/>
                    <a:gd name="T17" fmla="*/ 2147483647 h 30"/>
                    <a:gd name="T18" fmla="*/ 0 w 44"/>
                    <a:gd name="T19" fmla="*/ 0 h 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30"/>
                    <a:gd name="T32" fmla="*/ 44 w 44"/>
                    <a:gd name="T33" fmla="*/ 30 h 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30">
                      <a:moveTo>
                        <a:pt x="44" y="15"/>
                      </a:moveTo>
                      <a:cubicBezTo>
                        <a:pt x="39" y="23"/>
                        <a:pt x="29" y="28"/>
                        <a:pt x="16" y="30"/>
                      </a:cubicBezTo>
                      <a:lnTo>
                        <a:pt x="4" y="30"/>
                      </a:lnTo>
                      <a:cubicBezTo>
                        <a:pt x="12" y="21"/>
                        <a:pt x="12" y="10"/>
                        <a:pt x="4" y="0"/>
                      </a:cubicBezTo>
                      <a:lnTo>
                        <a:pt x="16" y="0"/>
                      </a:lnTo>
                      <a:cubicBezTo>
                        <a:pt x="29" y="2"/>
                        <a:pt x="39" y="8"/>
                        <a:pt x="44" y="15"/>
                      </a:cubicBezTo>
                      <a:moveTo>
                        <a:pt x="0" y="30"/>
                      </a:moveTo>
                      <a:cubicBezTo>
                        <a:pt x="8" y="21"/>
                        <a:pt x="8" y="1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1" name="Line 41"/>
                <p:cNvSpPr>
                  <a:spLocks noChangeShapeType="1"/>
                </p:cNvSpPr>
                <p:nvPr/>
              </p:nvSpPr>
              <p:spPr bwMode="auto">
                <a:xfrm>
                  <a:off x="2053" y="2126"/>
                  <a:ext cx="0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981" y="1415"/>
                  <a:ext cx="0" cy="2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3" name="Freeform 44"/>
                <p:cNvSpPr>
                  <a:spLocks/>
                </p:cNvSpPr>
                <p:nvPr/>
              </p:nvSpPr>
              <p:spPr bwMode="auto">
                <a:xfrm rot="5400000">
                  <a:off x="3286" y="1740"/>
                  <a:ext cx="247" cy="284"/>
                </a:xfrm>
                <a:custGeom>
                  <a:avLst/>
                  <a:gdLst>
                    <a:gd name="T0" fmla="*/ 2147483647 w 40"/>
                    <a:gd name="T1" fmla="*/ 2147483647 h 30"/>
                    <a:gd name="T2" fmla="*/ 2147483647 w 40"/>
                    <a:gd name="T3" fmla="*/ 2147483647 h 30"/>
                    <a:gd name="T4" fmla="*/ 2147483647 w 40"/>
                    <a:gd name="T5" fmla="*/ 2147483647 h 30"/>
                    <a:gd name="T6" fmla="*/ 0 w 40"/>
                    <a:gd name="T7" fmla="*/ 2147483647 h 30"/>
                    <a:gd name="T8" fmla="*/ 0 w 40"/>
                    <a:gd name="T9" fmla="*/ 0 h 30"/>
                    <a:gd name="T10" fmla="*/ 0 w 40"/>
                    <a:gd name="T11" fmla="*/ 0 h 30"/>
                    <a:gd name="T12" fmla="*/ 2147483647 w 40"/>
                    <a:gd name="T13" fmla="*/ 0 h 30"/>
                    <a:gd name="T14" fmla="*/ 2147483647 w 40"/>
                    <a:gd name="T15" fmla="*/ 2147483647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30"/>
                    <a:gd name="T26" fmla="*/ 40 w 4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30">
                      <a:moveTo>
                        <a:pt x="40" y="15"/>
                      </a:moveTo>
                      <a:cubicBezTo>
                        <a:pt x="35" y="23"/>
                        <a:pt x="25" y="28"/>
                        <a:pt x="12" y="30"/>
                      </a:cubicBezTo>
                      <a:lnTo>
                        <a:pt x="0" y="30"/>
                      </a:lnTo>
                      <a:cubicBezTo>
                        <a:pt x="8" y="21"/>
                        <a:pt x="8" y="10"/>
                        <a:pt x="0" y="0"/>
                      </a:cubicBezTo>
                      <a:lnTo>
                        <a:pt x="12" y="0"/>
                      </a:lnTo>
                      <a:cubicBezTo>
                        <a:pt x="25" y="2"/>
                        <a:pt x="35" y="8"/>
                        <a:pt x="40" y="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4" name="Freeform 45"/>
                <p:cNvSpPr>
                  <a:spLocks noEditPoints="1"/>
                </p:cNvSpPr>
                <p:nvPr/>
              </p:nvSpPr>
              <p:spPr bwMode="auto">
                <a:xfrm rot="5400000">
                  <a:off x="3274" y="1727"/>
                  <a:ext cx="272" cy="284"/>
                </a:xfrm>
                <a:custGeom>
                  <a:avLst/>
                  <a:gdLst>
                    <a:gd name="T0" fmla="*/ 2147483647 w 44"/>
                    <a:gd name="T1" fmla="*/ 2147483647 h 30"/>
                    <a:gd name="T2" fmla="*/ 2147483647 w 44"/>
                    <a:gd name="T3" fmla="*/ 2147483647 h 30"/>
                    <a:gd name="T4" fmla="*/ 2147483647 w 44"/>
                    <a:gd name="T5" fmla="*/ 2147483647 h 30"/>
                    <a:gd name="T6" fmla="*/ 2147483647 w 44"/>
                    <a:gd name="T7" fmla="*/ 2147483647 h 30"/>
                    <a:gd name="T8" fmla="*/ 2147483647 w 44"/>
                    <a:gd name="T9" fmla="*/ 0 h 30"/>
                    <a:gd name="T10" fmla="*/ 2147483647 w 44"/>
                    <a:gd name="T11" fmla="*/ 0 h 30"/>
                    <a:gd name="T12" fmla="*/ 2147483647 w 44"/>
                    <a:gd name="T13" fmla="*/ 0 h 30"/>
                    <a:gd name="T14" fmla="*/ 2147483647 w 44"/>
                    <a:gd name="T15" fmla="*/ 2147483647 h 30"/>
                    <a:gd name="T16" fmla="*/ 0 w 44"/>
                    <a:gd name="T17" fmla="*/ 2147483647 h 30"/>
                    <a:gd name="T18" fmla="*/ 0 w 44"/>
                    <a:gd name="T19" fmla="*/ 0 h 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30"/>
                    <a:gd name="T32" fmla="*/ 44 w 44"/>
                    <a:gd name="T33" fmla="*/ 30 h 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30">
                      <a:moveTo>
                        <a:pt x="44" y="15"/>
                      </a:moveTo>
                      <a:cubicBezTo>
                        <a:pt x="39" y="23"/>
                        <a:pt x="29" y="28"/>
                        <a:pt x="16" y="30"/>
                      </a:cubicBezTo>
                      <a:lnTo>
                        <a:pt x="4" y="30"/>
                      </a:lnTo>
                      <a:cubicBezTo>
                        <a:pt x="12" y="21"/>
                        <a:pt x="12" y="10"/>
                        <a:pt x="4" y="0"/>
                      </a:cubicBezTo>
                      <a:lnTo>
                        <a:pt x="16" y="0"/>
                      </a:lnTo>
                      <a:cubicBezTo>
                        <a:pt x="29" y="2"/>
                        <a:pt x="39" y="8"/>
                        <a:pt x="44" y="15"/>
                      </a:cubicBezTo>
                      <a:moveTo>
                        <a:pt x="0" y="30"/>
                      </a:moveTo>
                      <a:cubicBezTo>
                        <a:pt x="8" y="21"/>
                        <a:pt x="8" y="1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5" name="Line 46"/>
                <p:cNvSpPr>
                  <a:spLocks noChangeShapeType="1"/>
                </p:cNvSpPr>
                <p:nvPr/>
              </p:nvSpPr>
              <p:spPr bwMode="auto">
                <a:xfrm>
                  <a:off x="3415" y="2123"/>
                  <a:ext cx="0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334" y="1412"/>
                  <a:ext cx="0" cy="2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7" name="Freeform 49"/>
                <p:cNvSpPr>
                  <a:spLocks/>
                </p:cNvSpPr>
                <p:nvPr/>
              </p:nvSpPr>
              <p:spPr bwMode="auto">
                <a:xfrm rot="5400000">
                  <a:off x="4494" y="1736"/>
                  <a:ext cx="247" cy="284"/>
                </a:xfrm>
                <a:custGeom>
                  <a:avLst/>
                  <a:gdLst>
                    <a:gd name="T0" fmla="*/ 2147483647 w 40"/>
                    <a:gd name="T1" fmla="*/ 2147483647 h 30"/>
                    <a:gd name="T2" fmla="*/ 2147483647 w 40"/>
                    <a:gd name="T3" fmla="*/ 2147483647 h 30"/>
                    <a:gd name="T4" fmla="*/ 2147483647 w 40"/>
                    <a:gd name="T5" fmla="*/ 2147483647 h 30"/>
                    <a:gd name="T6" fmla="*/ 0 w 40"/>
                    <a:gd name="T7" fmla="*/ 2147483647 h 30"/>
                    <a:gd name="T8" fmla="*/ 0 w 40"/>
                    <a:gd name="T9" fmla="*/ 0 h 30"/>
                    <a:gd name="T10" fmla="*/ 0 w 40"/>
                    <a:gd name="T11" fmla="*/ 0 h 30"/>
                    <a:gd name="T12" fmla="*/ 2147483647 w 40"/>
                    <a:gd name="T13" fmla="*/ 0 h 30"/>
                    <a:gd name="T14" fmla="*/ 2147483647 w 40"/>
                    <a:gd name="T15" fmla="*/ 2147483647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"/>
                    <a:gd name="T25" fmla="*/ 0 h 30"/>
                    <a:gd name="T26" fmla="*/ 40 w 4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" h="30">
                      <a:moveTo>
                        <a:pt x="40" y="15"/>
                      </a:moveTo>
                      <a:cubicBezTo>
                        <a:pt x="35" y="23"/>
                        <a:pt x="25" y="28"/>
                        <a:pt x="12" y="30"/>
                      </a:cubicBezTo>
                      <a:lnTo>
                        <a:pt x="0" y="30"/>
                      </a:lnTo>
                      <a:cubicBezTo>
                        <a:pt x="8" y="21"/>
                        <a:pt x="8" y="10"/>
                        <a:pt x="0" y="0"/>
                      </a:cubicBezTo>
                      <a:lnTo>
                        <a:pt x="12" y="0"/>
                      </a:lnTo>
                      <a:cubicBezTo>
                        <a:pt x="25" y="2"/>
                        <a:pt x="35" y="8"/>
                        <a:pt x="40" y="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8" name="Freeform 50"/>
                <p:cNvSpPr>
                  <a:spLocks noEditPoints="1"/>
                </p:cNvSpPr>
                <p:nvPr/>
              </p:nvSpPr>
              <p:spPr bwMode="auto">
                <a:xfrm rot="5400000">
                  <a:off x="4482" y="1723"/>
                  <a:ext cx="272" cy="284"/>
                </a:xfrm>
                <a:custGeom>
                  <a:avLst/>
                  <a:gdLst>
                    <a:gd name="T0" fmla="*/ 2147483647 w 44"/>
                    <a:gd name="T1" fmla="*/ 2147483647 h 30"/>
                    <a:gd name="T2" fmla="*/ 2147483647 w 44"/>
                    <a:gd name="T3" fmla="*/ 2147483647 h 30"/>
                    <a:gd name="T4" fmla="*/ 2147483647 w 44"/>
                    <a:gd name="T5" fmla="*/ 2147483647 h 30"/>
                    <a:gd name="T6" fmla="*/ 2147483647 w 44"/>
                    <a:gd name="T7" fmla="*/ 2147483647 h 30"/>
                    <a:gd name="T8" fmla="*/ 2147483647 w 44"/>
                    <a:gd name="T9" fmla="*/ 0 h 30"/>
                    <a:gd name="T10" fmla="*/ 2147483647 w 44"/>
                    <a:gd name="T11" fmla="*/ 0 h 30"/>
                    <a:gd name="T12" fmla="*/ 2147483647 w 44"/>
                    <a:gd name="T13" fmla="*/ 0 h 30"/>
                    <a:gd name="T14" fmla="*/ 2147483647 w 44"/>
                    <a:gd name="T15" fmla="*/ 2147483647 h 30"/>
                    <a:gd name="T16" fmla="*/ 0 w 44"/>
                    <a:gd name="T17" fmla="*/ 2147483647 h 30"/>
                    <a:gd name="T18" fmla="*/ 0 w 44"/>
                    <a:gd name="T19" fmla="*/ 0 h 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30"/>
                    <a:gd name="T32" fmla="*/ 44 w 44"/>
                    <a:gd name="T33" fmla="*/ 30 h 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30">
                      <a:moveTo>
                        <a:pt x="44" y="15"/>
                      </a:moveTo>
                      <a:cubicBezTo>
                        <a:pt x="39" y="23"/>
                        <a:pt x="29" y="28"/>
                        <a:pt x="16" y="30"/>
                      </a:cubicBezTo>
                      <a:lnTo>
                        <a:pt x="4" y="30"/>
                      </a:lnTo>
                      <a:cubicBezTo>
                        <a:pt x="12" y="21"/>
                        <a:pt x="12" y="10"/>
                        <a:pt x="4" y="0"/>
                      </a:cubicBezTo>
                      <a:lnTo>
                        <a:pt x="16" y="0"/>
                      </a:lnTo>
                      <a:cubicBezTo>
                        <a:pt x="29" y="2"/>
                        <a:pt x="39" y="8"/>
                        <a:pt x="44" y="15"/>
                      </a:cubicBezTo>
                      <a:moveTo>
                        <a:pt x="0" y="30"/>
                      </a:moveTo>
                      <a:cubicBezTo>
                        <a:pt x="8" y="21"/>
                        <a:pt x="8" y="1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29" name="Line 51"/>
                <p:cNvSpPr>
                  <a:spLocks noChangeShapeType="1"/>
                </p:cNvSpPr>
                <p:nvPr/>
              </p:nvSpPr>
              <p:spPr bwMode="auto">
                <a:xfrm>
                  <a:off x="4623" y="2119"/>
                  <a:ext cx="0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3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542" y="1408"/>
                  <a:ext cx="0" cy="2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31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063" y="1618"/>
                  <a:ext cx="4493" cy="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2032" name="Oval 54"/>
                <p:cNvSpPr>
                  <a:spLocks noChangeArrowheads="1"/>
                </p:cNvSpPr>
                <p:nvPr/>
              </p:nvSpPr>
              <p:spPr bwMode="auto">
                <a:xfrm>
                  <a:off x="2100" y="1592"/>
                  <a:ext cx="63" cy="6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2033" name="Oval 55"/>
                <p:cNvSpPr>
                  <a:spLocks noChangeArrowheads="1"/>
                </p:cNvSpPr>
                <p:nvPr/>
              </p:nvSpPr>
              <p:spPr bwMode="auto">
                <a:xfrm>
                  <a:off x="3453" y="1583"/>
                  <a:ext cx="63" cy="6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2034" name="Oval 56"/>
                <p:cNvSpPr>
                  <a:spLocks noChangeArrowheads="1"/>
                </p:cNvSpPr>
                <p:nvPr/>
              </p:nvSpPr>
              <p:spPr bwMode="auto">
                <a:xfrm>
                  <a:off x="4661" y="1592"/>
                  <a:ext cx="63" cy="6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203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966" y="1273"/>
                  <a:ext cx="49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lo</a:t>
                  </a:r>
                  <a:r>
                    <a:rPr lang="tr-TR" dirty="0" err="1" smtClean="0"/>
                    <a:t>jik</a:t>
                  </a:r>
                  <a:r>
                    <a:rPr lang="en-US" dirty="0" smtClean="0"/>
                    <a:t>-1</a:t>
                  </a:r>
                  <a:endParaRPr lang="en-US" dirty="0"/>
                </a:p>
              </p:txBody>
            </p:sp>
          </p:grpSp>
        </p:grpSp>
        <p:sp>
          <p:nvSpPr>
            <p:cNvPr id="42006" name="Text Box 62"/>
            <p:cNvSpPr txBox="1">
              <a:spLocks noChangeArrowheads="1"/>
            </p:cNvSpPr>
            <p:nvPr/>
          </p:nvSpPr>
          <p:spPr bwMode="auto">
            <a:xfrm>
              <a:off x="878" y="1216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42007" name="Text Box 64"/>
            <p:cNvSpPr txBox="1">
              <a:spLocks noChangeArrowheads="1"/>
            </p:cNvSpPr>
            <p:nvPr/>
          </p:nvSpPr>
          <p:spPr bwMode="auto">
            <a:xfrm>
              <a:off x="1958" y="1216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42008" name="Text Box 66"/>
            <p:cNvSpPr txBox="1">
              <a:spLocks noChangeArrowheads="1"/>
            </p:cNvSpPr>
            <p:nvPr/>
          </p:nvSpPr>
          <p:spPr bwMode="auto">
            <a:xfrm>
              <a:off x="3311" y="1207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42009" name="Text Box 68"/>
            <p:cNvSpPr txBox="1">
              <a:spLocks noChangeArrowheads="1"/>
            </p:cNvSpPr>
            <p:nvPr/>
          </p:nvSpPr>
          <p:spPr bwMode="auto">
            <a:xfrm>
              <a:off x="4582" y="1198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0</a:t>
              </a:r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242888" y="4656138"/>
            <a:ext cx="7064375" cy="1892300"/>
            <a:chOff x="153" y="2933"/>
            <a:chExt cx="4450" cy="1192"/>
          </a:xfrm>
        </p:grpSpPr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864" y="3517"/>
              <a:ext cx="0" cy="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1875" y="3508"/>
              <a:ext cx="0" cy="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3286" y="3499"/>
              <a:ext cx="0" cy="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4521" y="3499"/>
              <a:ext cx="0" cy="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998" name="Text Box 69"/>
            <p:cNvSpPr txBox="1">
              <a:spLocks noChangeArrowheads="1"/>
            </p:cNvSpPr>
            <p:nvPr/>
          </p:nvSpPr>
          <p:spPr bwMode="auto">
            <a:xfrm>
              <a:off x="799" y="3914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F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>
              <a:off x="1810" y="3923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F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2000" name="Text Box 71"/>
            <p:cNvSpPr txBox="1">
              <a:spLocks noChangeArrowheads="1"/>
            </p:cNvSpPr>
            <p:nvPr/>
          </p:nvSpPr>
          <p:spPr bwMode="auto">
            <a:xfrm>
              <a:off x="3207" y="3922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F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2001" name="Text Box 72"/>
            <p:cNvSpPr txBox="1">
              <a:spLocks noChangeArrowheads="1"/>
            </p:cNvSpPr>
            <p:nvPr/>
          </p:nvSpPr>
          <p:spPr bwMode="auto">
            <a:xfrm>
              <a:off x="4444" y="3914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F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  <p:sp>
          <p:nvSpPr>
            <p:cNvPr id="42002" name="Line 74"/>
            <p:cNvSpPr>
              <a:spLocks noChangeShapeType="1"/>
            </p:cNvSpPr>
            <p:nvPr/>
          </p:nvSpPr>
          <p:spPr bwMode="auto">
            <a:xfrm flipH="1">
              <a:off x="240" y="293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03" name="Line 75"/>
            <p:cNvSpPr>
              <a:spLocks noChangeShapeType="1"/>
            </p:cNvSpPr>
            <p:nvPr/>
          </p:nvSpPr>
          <p:spPr bwMode="auto">
            <a:xfrm>
              <a:off x="240" y="2933"/>
              <a:ext cx="0" cy="9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04" name="Text Box 76"/>
            <p:cNvSpPr txBox="1">
              <a:spLocks noChangeArrowheads="1"/>
            </p:cNvSpPr>
            <p:nvPr/>
          </p:nvSpPr>
          <p:spPr bwMode="auto">
            <a:xfrm>
              <a:off x="153" y="3931"/>
              <a:ext cx="1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F</a:t>
              </a:r>
              <a:r>
                <a:rPr lang="en-US" sz="2000" baseline="-25000" dirty="0" smtClean="0"/>
                <a:t>4</a:t>
              </a:r>
              <a:endParaRPr lang="en-US" sz="20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9E1CD3-85C8-43A8-A758-70E15483E241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tr-TR" dirty="0" smtClean="0"/>
              <a:t>İkili Çarpıcı</a:t>
            </a:r>
            <a:endParaRPr lang="en-US" dirty="0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0728"/>
            <a:ext cx="8763000" cy="674688"/>
          </a:xfrm>
        </p:spPr>
        <p:txBody>
          <a:bodyPr/>
          <a:lstStyle/>
          <a:p>
            <a:r>
              <a:rPr lang="tr-TR" dirty="0" smtClean="0"/>
              <a:t>2-bitlik çarpıcı</a:t>
            </a:r>
            <a:endParaRPr lang="en-US" dirty="0" smtClean="0"/>
          </a:p>
        </p:txBody>
      </p:sp>
      <p:graphicFrame>
        <p:nvGraphicFramePr>
          <p:cNvPr id="155783" name="Group 135"/>
          <p:cNvGraphicFramePr>
            <a:graphicFrameLocks noGrp="1"/>
          </p:cNvGraphicFramePr>
          <p:nvPr/>
        </p:nvGraphicFramePr>
        <p:xfrm>
          <a:off x="228600" y="1447800"/>
          <a:ext cx="4924425" cy="1981200"/>
        </p:xfrm>
        <a:graphic>
          <a:graphicData uri="http://schemas.openxmlformats.org/drawingml/2006/table">
            <a:tbl>
              <a:tblPr/>
              <a:tblGrid>
                <a:gridCol w="82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231775" y="3297238"/>
            <a:ext cx="6224588" cy="1255712"/>
            <a:chOff x="141" y="2077"/>
            <a:chExt cx="3926" cy="791"/>
          </a:xfrm>
        </p:grpSpPr>
        <p:sp>
          <p:nvSpPr>
            <p:cNvPr id="49229" name="AutoShape 136"/>
            <p:cNvSpPr>
              <a:spLocks noChangeArrowheads="1"/>
            </p:cNvSpPr>
            <p:nvPr/>
          </p:nvSpPr>
          <p:spPr bwMode="auto">
            <a:xfrm rot="5400000">
              <a:off x="2751" y="2574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230" name="AutoShape 137"/>
            <p:cNvSpPr>
              <a:spLocks noChangeArrowheads="1"/>
            </p:cNvSpPr>
            <p:nvPr/>
          </p:nvSpPr>
          <p:spPr bwMode="auto">
            <a:xfrm rot="5400000">
              <a:off x="3686" y="2551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231" name="Line 138"/>
            <p:cNvSpPr>
              <a:spLocks noChangeShapeType="1"/>
            </p:cNvSpPr>
            <p:nvPr/>
          </p:nvSpPr>
          <p:spPr bwMode="auto">
            <a:xfrm>
              <a:off x="366" y="2405"/>
              <a:ext cx="33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32" name="Line 139"/>
            <p:cNvSpPr>
              <a:spLocks noChangeShapeType="1"/>
            </p:cNvSpPr>
            <p:nvPr/>
          </p:nvSpPr>
          <p:spPr bwMode="auto">
            <a:xfrm flipH="1">
              <a:off x="3731" y="2405"/>
              <a:ext cx="9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33" name="Line 140"/>
            <p:cNvSpPr>
              <a:spLocks noChangeShapeType="1"/>
            </p:cNvSpPr>
            <p:nvPr/>
          </p:nvSpPr>
          <p:spPr bwMode="auto">
            <a:xfrm flipH="1">
              <a:off x="2819" y="2414"/>
              <a:ext cx="9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34" name="Line 141"/>
            <p:cNvSpPr>
              <a:spLocks noChangeShapeType="1"/>
            </p:cNvSpPr>
            <p:nvPr/>
          </p:nvSpPr>
          <p:spPr bwMode="auto">
            <a:xfrm flipH="1">
              <a:off x="3902" y="2258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35" name="Text Box 142"/>
            <p:cNvSpPr txBox="1">
              <a:spLocks noChangeArrowheads="1"/>
            </p:cNvSpPr>
            <p:nvPr/>
          </p:nvSpPr>
          <p:spPr bwMode="auto">
            <a:xfrm>
              <a:off x="3921" y="2077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49236" name="Line 143"/>
            <p:cNvSpPr>
              <a:spLocks noChangeShapeType="1"/>
            </p:cNvSpPr>
            <p:nvPr/>
          </p:nvSpPr>
          <p:spPr bwMode="auto">
            <a:xfrm flipH="1">
              <a:off x="2962" y="2276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37" name="Text Box 144"/>
            <p:cNvSpPr txBox="1">
              <a:spLocks noChangeArrowheads="1"/>
            </p:cNvSpPr>
            <p:nvPr/>
          </p:nvSpPr>
          <p:spPr bwMode="auto">
            <a:xfrm>
              <a:off x="2981" y="2095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49238" name="Text Box 145"/>
            <p:cNvSpPr txBox="1">
              <a:spLocks noChangeArrowheads="1"/>
            </p:cNvSpPr>
            <p:nvPr/>
          </p:nvSpPr>
          <p:spPr bwMode="auto">
            <a:xfrm>
              <a:off x="141" y="2309"/>
              <a:ext cx="32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0</a:t>
              </a:r>
            </a:p>
          </p:txBody>
        </p:sp>
      </p:grpSp>
      <p:grpSp>
        <p:nvGrpSpPr>
          <p:cNvPr id="3" name="Group 158"/>
          <p:cNvGrpSpPr>
            <a:grpSpLocks/>
          </p:cNvGrpSpPr>
          <p:nvPr/>
        </p:nvGrpSpPr>
        <p:grpSpPr bwMode="auto">
          <a:xfrm>
            <a:off x="266700" y="4019550"/>
            <a:ext cx="3783013" cy="1255713"/>
            <a:chOff x="168" y="2712"/>
            <a:chExt cx="2383" cy="791"/>
          </a:xfrm>
        </p:grpSpPr>
        <p:sp>
          <p:nvSpPr>
            <p:cNvPr id="49219" name="AutoShape 148"/>
            <p:cNvSpPr>
              <a:spLocks noChangeArrowheads="1"/>
            </p:cNvSpPr>
            <p:nvPr/>
          </p:nvSpPr>
          <p:spPr bwMode="auto">
            <a:xfrm rot="5400000">
              <a:off x="1235" y="3209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220" name="AutoShape 149"/>
            <p:cNvSpPr>
              <a:spLocks noChangeArrowheads="1"/>
            </p:cNvSpPr>
            <p:nvPr/>
          </p:nvSpPr>
          <p:spPr bwMode="auto">
            <a:xfrm rot="5400000">
              <a:off x="2170" y="3186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221" name="Line 150"/>
            <p:cNvSpPr>
              <a:spLocks noChangeShapeType="1"/>
            </p:cNvSpPr>
            <p:nvPr/>
          </p:nvSpPr>
          <p:spPr bwMode="auto">
            <a:xfrm>
              <a:off x="371" y="3040"/>
              <a:ext cx="1853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22" name="Line 151"/>
            <p:cNvSpPr>
              <a:spLocks noChangeShapeType="1"/>
            </p:cNvSpPr>
            <p:nvPr/>
          </p:nvSpPr>
          <p:spPr bwMode="auto">
            <a:xfrm flipH="1">
              <a:off x="2215" y="3040"/>
              <a:ext cx="9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23" name="Line 152"/>
            <p:cNvSpPr>
              <a:spLocks noChangeShapeType="1"/>
            </p:cNvSpPr>
            <p:nvPr/>
          </p:nvSpPr>
          <p:spPr bwMode="auto">
            <a:xfrm flipH="1">
              <a:off x="1303" y="3049"/>
              <a:ext cx="9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24" name="Line 153"/>
            <p:cNvSpPr>
              <a:spLocks noChangeShapeType="1"/>
            </p:cNvSpPr>
            <p:nvPr/>
          </p:nvSpPr>
          <p:spPr bwMode="auto">
            <a:xfrm flipH="1">
              <a:off x="2386" y="2893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25" name="Text Box 154"/>
            <p:cNvSpPr txBox="1">
              <a:spLocks noChangeArrowheads="1"/>
            </p:cNvSpPr>
            <p:nvPr/>
          </p:nvSpPr>
          <p:spPr bwMode="auto">
            <a:xfrm>
              <a:off x="2405" y="2712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49226" name="Line 155"/>
            <p:cNvSpPr>
              <a:spLocks noChangeShapeType="1"/>
            </p:cNvSpPr>
            <p:nvPr/>
          </p:nvSpPr>
          <p:spPr bwMode="auto">
            <a:xfrm flipH="1">
              <a:off x="1446" y="2911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27" name="Text Box 156"/>
            <p:cNvSpPr txBox="1">
              <a:spLocks noChangeArrowheads="1"/>
            </p:cNvSpPr>
            <p:nvPr/>
          </p:nvSpPr>
          <p:spPr bwMode="auto">
            <a:xfrm>
              <a:off x="1465" y="2730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49228" name="Text Box 157"/>
            <p:cNvSpPr txBox="1">
              <a:spLocks noChangeArrowheads="1"/>
            </p:cNvSpPr>
            <p:nvPr/>
          </p:nvSpPr>
          <p:spPr bwMode="auto">
            <a:xfrm>
              <a:off x="168" y="2944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1</a:t>
              </a:r>
            </a:p>
          </p:txBody>
        </p:sp>
      </p:grpSp>
      <p:grpSp>
        <p:nvGrpSpPr>
          <p:cNvPr id="4" name="Group 183"/>
          <p:cNvGrpSpPr>
            <a:grpSpLocks/>
          </p:cNvGrpSpPr>
          <p:nvPr/>
        </p:nvGrpSpPr>
        <p:grpSpPr bwMode="auto">
          <a:xfrm>
            <a:off x="6073775" y="4516438"/>
            <a:ext cx="357188" cy="2128837"/>
            <a:chOff x="3826" y="2845"/>
            <a:chExt cx="225" cy="1341"/>
          </a:xfrm>
        </p:grpSpPr>
        <p:sp>
          <p:nvSpPr>
            <p:cNvPr id="49217" name="Line 164"/>
            <p:cNvSpPr>
              <a:spLocks noChangeShapeType="1"/>
            </p:cNvSpPr>
            <p:nvPr/>
          </p:nvSpPr>
          <p:spPr bwMode="auto">
            <a:xfrm>
              <a:off x="3826" y="2845"/>
              <a:ext cx="0" cy="1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18" name="Rectangle 165"/>
            <p:cNvSpPr>
              <a:spLocks noChangeArrowheads="1"/>
            </p:cNvSpPr>
            <p:nvPr/>
          </p:nvSpPr>
          <p:spPr bwMode="auto">
            <a:xfrm>
              <a:off x="3902" y="3928"/>
              <a:ext cx="1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0</a:t>
              </a:r>
            </a:p>
          </p:txBody>
        </p:sp>
      </p:grpSp>
      <p:grpSp>
        <p:nvGrpSpPr>
          <p:cNvPr id="5" name="Group 184"/>
          <p:cNvGrpSpPr>
            <a:grpSpLocks/>
          </p:cNvGrpSpPr>
          <p:nvPr/>
        </p:nvGrpSpPr>
        <p:grpSpPr bwMode="auto">
          <a:xfrm>
            <a:off x="3657600" y="4540250"/>
            <a:ext cx="1169988" cy="2105025"/>
            <a:chOff x="2304" y="2860"/>
            <a:chExt cx="737" cy="1326"/>
          </a:xfrm>
        </p:grpSpPr>
        <p:sp>
          <p:nvSpPr>
            <p:cNvPr id="49210" name="Rectangle 159"/>
            <p:cNvSpPr>
              <a:spLocks noChangeArrowheads="1"/>
            </p:cNvSpPr>
            <p:nvPr/>
          </p:nvSpPr>
          <p:spPr bwMode="auto">
            <a:xfrm>
              <a:off x="2573" y="3539"/>
              <a:ext cx="433" cy="34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dirty="0" smtClean="0">
                  <a:solidFill>
                    <a:schemeClr val="bg1"/>
                  </a:solidFill>
                </a:rPr>
                <a:t>YT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211" name="Line 163"/>
            <p:cNvSpPr>
              <a:spLocks noChangeShapeType="1"/>
            </p:cNvSpPr>
            <p:nvPr/>
          </p:nvSpPr>
          <p:spPr bwMode="auto">
            <a:xfrm>
              <a:off x="2882" y="2860"/>
              <a:ext cx="0" cy="6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12" name="Line 166"/>
            <p:cNvSpPr>
              <a:spLocks noChangeShapeType="1"/>
            </p:cNvSpPr>
            <p:nvPr/>
          </p:nvSpPr>
          <p:spPr bwMode="auto">
            <a:xfrm>
              <a:off x="2304" y="3300"/>
              <a:ext cx="0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13" name="Line 167"/>
            <p:cNvSpPr>
              <a:spLocks noChangeShapeType="1"/>
            </p:cNvSpPr>
            <p:nvPr/>
          </p:nvSpPr>
          <p:spPr bwMode="auto">
            <a:xfrm>
              <a:off x="2304" y="3416"/>
              <a:ext cx="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14" name="Line 168"/>
            <p:cNvSpPr>
              <a:spLocks noChangeShapeType="1"/>
            </p:cNvSpPr>
            <p:nvPr/>
          </p:nvSpPr>
          <p:spPr bwMode="auto">
            <a:xfrm>
              <a:off x="2664" y="3416"/>
              <a:ext cx="0" cy="1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15" name="Line 175"/>
            <p:cNvSpPr>
              <a:spLocks noChangeShapeType="1"/>
            </p:cNvSpPr>
            <p:nvPr/>
          </p:nvSpPr>
          <p:spPr bwMode="auto">
            <a:xfrm>
              <a:off x="2882" y="3886"/>
              <a:ext cx="0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216" name="Rectangle 176"/>
            <p:cNvSpPr>
              <a:spLocks noChangeArrowheads="1"/>
            </p:cNvSpPr>
            <p:nvPr/>
          </p:nvSpPr>
          <p:spPr bwMode="auto">
            <a:xfrm>
              <a:off x="2908" y="3945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1</a:t>
              </a:r>
            </a:p>
          </p:txBody>
        </p:sp>
      </p:grpSp>
      <p:grpSp>
        <p:nvGrpSpPr>
          <p:cNvPr id="6" name="Group 186"/>
          <p:cNvGrpSpPr>
            <a:grpSpLocks/>
          </p:cNvGrpSpPr>
          <p:nvPr/>
        </p:nvGrpSpPr>
        <p:grpSpPr bwMode="auto">
          <a:xfrm>
            <a:off x="2005013" y="5275263"/>
            <a:ext cx="2224087" cy="1370012"/>
            <a:chOff x="1263" y="3323"/>
            <a:chExt cx="1401" cy="863"/>
          </a:xfrm>
        </p:grpSpPr>
        <p:sp>
          <p:nvSpPr>
            <p:cNvPr id="49200" name="Line 169"/>
            <p:cNvSpPr>
              <a:spLocks noChangeShapeType="1"/>
            </p:cNvSpPr>
            <p:nvPr/>
          </p:nvSpPr>
          <p:spPr bwMode="auto">
            <a:xfrm>
              <a:off x="1372" y="3323"/>
              <a:ext cx="0" cy="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" name="Group 185"/>
            <p:cNvGrpSpPr>
              <a:grpSpLocks/>
            </p:cNvGrpSpPr>
            <p:nvPr/>
          </p:nvGrpSpPr>
          <p:grpSpPr bwMode="auto">
            <a:xfrm>
              <a:off x="1263" y="3416"/>
              <a:ext cx="1401" cy="770"/>
              <a:chOff x="1263" y="3416"/>
              <a:chExt cx="1401" cy="770"/>
            </a:xfrm>
          </p:grpSpPr>
          <p:sp>
            <p:nvSpPr>
              <p:cNvPr id="49202" name="Rectangle 161"/>
              <p:cNvSpPr>
                <a:spLocks noChangeArrowheads="1"/>
              </p:cNvSpPr>
              <p:nvPr/>
            </p:nvSpPr>
            <p:spPr bwMode="auto">
              <a:xfrm>
                <a:off x="1263" y="3544"/>
                <a:ext cx="433" cy="34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sz="2000" dirty="0" smtClean="0">
                    <a:solidFill>
                      <a:schemeClr val="bg1"/>
                    </a:solidFill>
                  </a:rPr>
                  <a:t>YT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203" name="Line 170"/>
              <p:cNvSpPr>
                <a:spLocks noChangeShapeType="1"/>
              </p:cNvSpPr>
              <p:nvPr/>
            </p:nvSpPr>
            <p:spPr bwMode="auto">
              <a:xfrm>
                <a:off x="2664" y="3886"/>
                <a:ext cx="0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04" name="Line 171"/>
              <p:cNvSpPr>
                <a:spLocks noChangeShapeType="1"/>
              </p:cNvSpPr>
              <p:nvPr/>
            </p:nvSpPr>
            <p:spPr bwMode="auto">
              <a:xfrm flipH="1">
                <a:off x="2004" y="3976"/>
                <a:ext cx="6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05" name="Line 172"/>
              <p:cNvSpPr>
                <a:spLocks noChangeShapeType="1"/>
              </p:cNvSpPr>
              <p:nvPr/>
            </p:nvSpPr>
            <p:spPr bwMode="auto">
              <a:xfrm flipV="1">
                <a:off x="2004" y="3416"/>
                <a:ext cx="0" cy="5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06" name="Line 173"/>
              <p:cNvSpPr>
                <a:spLocks noChangeShapeType="1"/>
              </p:cNvSpPr>
              <p:nvPr/>
            </p:nvSpPr>
            <p:spPr bwMode="auto">
              <a:xfrm flipH="1">
                <a:off x="1607" y="3416"/>
                <a:ext cx="3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07" name="Line 174"/>
              <p:cNvSpPr>
                <a:spLocks noChangeShapeType="1"/>
              </p:cNvSpPr>
              <p:nvPr/>
            </p:nvSpPr>
            <p:spPr bwMode="auto">
              <a:xfrm>
                <a:off x="1607" y="3416"/>
                <a:ext cx="0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08" name="Line 177"/>
              <p:cNvSpPr>
                <a:spLocks noChangeShapeType="1"/>
              </p:cNvSpPr>
              <p:nvPr/>
            </p:nvSpPr>
            <p:spPr bwMode="auto">
              <a:xfrm>
                <a:off x="1605" y="3886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09" name="Rectangle 178"/>
              <p:cNvSpPr>
                <a:spLocks noChangeArrowheads="1"/>
              </p:cNvSpPr>
              <p:nvPr/>
            </p:nvSpPr>
            <p:spPr bwMode="auto">
              <a:xfrm>
                <a:off x="1631" y="3945"/>
                <a:ext cx="1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z</a:t>
                </a:r>
                <a:r>
                  <a:rPr lang="en-US" sz="2000" baseline="-25000"/>
                  <a:t>2</a:t>
                </a:r>
              </a:p>
            </p:txBody>
          </p:sp>
        </p:grpSp>
      </p:grp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1619250" y="6169025"/>
            <a:ext cx="558800" cy="449263"/>
            <a:chOff x="1020" y="3886"/>
            <a:chExt cx="352" cy="283"/>
          </a:xfrm>
        </p:grpSpPr>
        <p:sp>
          <p:nvSpPr>
            <p:cNvPr id="49196" name="Line 179"/>
            <p:cNvSpPr>
              <a:spLocks noChangeShapeType="1"/>
            </p:cNvSpPr>
            <p:nvPr/>
          </p:nvSpPr>
          <p:spPr bwMode="auto">
            <a:xfrm>
              <a:off x="1372" y="3886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197" name="Line 180"/>
            <p:cNvSpPr>
              <a:spLocks noChangeShapeType="1"/>
            </p:cNvSpPr>
            <p:nvPr/>
          </p:nvSpPr>
          <p:spPr bwMode="auto">
            <a:xfrm flipH="1">
              <a:off x="1020" y="3976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198" name="Line 181"/>
            <p:cNvSpPr>
              <a:spLocks noChangeShapeType="1"/>
            </p:cNvSpPr>
            <p:nvPr/>
          </p:nvSpPr>
          <p:spPr bwMode="auto">
            <a:xfrm>
              <a:off x="1020" y="397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199" name="Rectangle 182"/>
            <p:cNvSpPr>
              <a:spLocks noChangeArrowheads="1"/>
            </p:cNvSpPr>
            <p:nvPr/>
          </p:nvSpPr>
          <p:spPr bwMode="auto">
            <a:xfrm>
              <a:off x="1068" y="3952"/>
              <a:ext cx="1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6DFD4-C790-4BAD-A9EF-0CEC8585E90B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(3x4)-bit </a:t>
            </a:r>
            <a:r>
              <a:rPr lang="tr-TR" dirty="0" smtClean="0"/>
              <a:t>Çarpıcı</a:t>
            </a:r>
            <a:r>
              <a:rPr lang="en-US" dirty="0" smtClean="0"/>
              <a:t>: </a:t>
            </a:r>
            <a:r>
              <a:rPr lang="tr-TR" dirty="0" smtClean="0"/>
              <a:t>Yöntem</a:t>
            </a:r>
            <a:endParaRPr lang="en-US" dirty="0" smtClean="0"/>
          </a:p>
        </p:txBody>
      </p:sp>
      <p:graphicFrame>
        <p:nvGraphicFramePr>
          <p:cNvPr id="156860" name="Group 188"/>
          <p:cNvGraphicFramePr>
            <a:graphicFrameLocks noGrp="1"/>
          </p:cNvGraphicFramePr>
          <p:nvPr/>
        </p:nvGraphicFramePr>
        <p:xfrm>
          <a:off x="460375" y="1725613"/>
          <a:ext cx="8334375" cy="336962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9FF051-9D33-4F7B-826C-18CAD72C1CD8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2" y="211361"/>
            <a:ext cx="8763000" cy="841375"/>
          </a:xfrm>
        </p:spPr>
        <p:txBody>
          <a:bodyPr/>
          <a:lstStyle/>
          <a:p>
            <a:r>
              <a:rPr lang="en-US" sz="3600" dirty="0" smtClean="0"/>
              <a:t>(3x4)-bit </a:t>
            </a:r>
            <a:r>
              <a:rPr lang="tr-TR" sz="3600" dirty="0" smtClean="0"/>
              <a:t>Çarpıcı</a:t>
            </a:r>
            <a:r>
              <a:rPr lang="en-US" sz="3600" dirty="0" smtClean="0"/>
              <a:t>: </a:t>
            </a:r>
            <a:r>
              <a:rPr lang="tr-TR" sz="3600" dirty="0" smtClean="0"/>
              <a:t>Devre</a:t>
            </a:r>
            <a:endParaRPr lang="en-US" sz="3600" dirty="0" smtClean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19138" y="733425"/>
            <a:ext cx="7296150" cy="1262063"/>
            <a:chOff x="453" y="597"/>
            <a:chExt cx="4596" cy="795"/>
          </a:xfrm>
        </p:grpSpPr>
        <p:sp>
          <p:nvSpPr>
            <p:cNvPr id="51284" name="AutoShape 6"/>
            <p:cNvSpPr>
              <a:spLocks noChangeArrowheads="1"/>
            </p:cNvSpPr>
            <p:nvPr/>
          </p:nvSpPr>
          <p:spPr bwMode="auto">
            <a:xfrm rot="5400000">
              <a:off x="4668" y="1098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85" name="Line 7"/>
            <p:cNvSpPr>
              <a:spLocks noChangeShapeType="1"/>
            </p:cNvSpPr>
            <p:nvPr/>
          </p:nvSpPr>
          <p:spPr bwMode="auto">
            <a:xfrm>
              <a:off x="453" y="925"/>
              <a:ext cx="42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86" name="Line 8"/>
            <p:cNvSpPr>
              <a:spLocks noChangeShapeType="1"/>
            </p:cNvSpPr>
            <p:nvPr/>
          </p:nvSpPr>
          <p:spPr bwMode="auto">
            <a:xfrm flipH="1">
              <a:off x="4722" y="92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87" name="Line 10"/>
            <p:cNvSpPr>
              <a:spLocks noChangeShapeType="1"/>
            </p:cNvSpPr>
            <p:nvPr/>
          </p:nvSpPr>
          <p:spPr bwMode="auto">
            <a:xfrm flipH="1">
              <a:off x="4884" y="778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88" name="Text Box 11"/>
            <p:cNvSpPr txBox="1">
              <a:spLocks noChangeArrowheads="1"/>
            </p:cNvSpPr>
            <p:nvPr/>
          </p:nvSpPr>
          <p:spPr bwMode="auto">
            <a:xfrm>
              <a:off x="4903" y="597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0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4134" y="615"/>
              <a:ext cx="382" cy="773"/>
              <a:chOff x="3297" y="714"/>
              <a:chExt cx="382" cy="773"/>
            </a:xfrm>
          </p:grpSpPr>
          <p:sp>
            <p:nvSpPr>
              <p:cNvPr id="51301" name="AutoShape 5"/>
              <p:cNvSpPr>
                <a:spLocks noChangeArrowheads="1"/>
              </p:cNvSpPr>
              <p:nvPr/>
            </p:nvSpPr>
            <p:spPr bwMode="auto">
              <a:xfrm rot="5400000">
                <a:off x="3319" y="1193"/>
                <a:ext cx="272" cy="315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1302" name="Line 9"/>
              <p:cNvSpPr>
                <a:spLocks noChangeShapeType="1"/>
              </p:cNvSpPr>
              <p:nvPr/>
            </p:nvSpPr>
            <p:spPr bwMode="auto">
              <a:xfrm flipH="1">
                <a:off x="3387" y="1033"/>
                <a:ext cx="9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303" name="Line 12"/>
              <p:cNvSpPr>
                <a:spLocks noChangeShapeType="1"/>
              </p:cNvSpPr>
              <p:nvPr/>
            </p:nvSpPr>
            <p:spPr bwMode="auto">
              <a:xfrm flipH="1">
                <a:off x="3530" y="895"/>
                <a:ext cx="0" cy="3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304" name="Text Box 13"/>
              <p:cNvSpPr txBox="1">
                <a:spLocks noChangeArrowheads="1"/>
              </p:cNvSpPr>
              <p:nvPr/>
            </p:nvSpPr>
            <p:spPr bwMode="auto">
              <a:xfrm>
                <a:off x="3549" y="714"/>
                <a:ext cx="13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y</a:t>
                </a:r>
                <a:r>
                  <a:rPr lang="en-US" sz="2000" baseline="-25000"/>
                  <a:t>1</a:t>
                </a:r>
              </a:p>
            </p:txBody>
          </p:sp>
        </p:grpSp>
        <p:sp>
          <p:nvSpPr>
            <p:cNvPr id="51290" name="Text Box 14"/>
            <p:cNvSpPr txBox="1">
              <a:spLocks noChangeArrowheads="1"/>
            </p:cNvSpPr>
            <p:nvPr/>
          </p:nvSpPr>
          <p:spPr bwMode="auto">
            <a:xfrm>
              <a:off x="453" y="700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0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632" y="615"/>
              <a:ext cx="398" cy="773"/>
              <a:chOff x="3297" y="714"/>
              <a:chExt cx="398" cy="773"/>
            </a:xfrm>
          </p:grpSpPr>
          <p:sp>
            <p:nvSpPr>
              <p:cNvPr id="51297" name="AutoShape 17"/>
              <p:cNvSpPr>
                <a:spLocks noChangeArrowheads="1"/>
              </p:cNvSpPr>
              <p:nvPr/>
            </p:nvSpPr>
            <p:spPr bwMode="auto">
              <a:xfrm rot="5400000">
                <a:off x="3319" y="1193"/>
                <a:ext cx="272" cy="315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1298" name="Line 18"/>
              <p:cNvSpPr>
                <a:spLocks noChangeShapeType="1"/>
              </p:cNvSpPr>
              <p:nvPr/>
            </p:nvSpPr>
            <p:spPr bwMode="auto">
              <a:xfrm flipH="1">
                <a:off x="3387" y="1033"/>
                <a:ext cx="9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299" name="Line 19"/>
              <p:cNvSpPr>
                <a:spLocks noChangeShapeType="1"/>
              </p:cNvSpPr>
              <p:nvPr/>
            </p:nvSpPr>
            <p:spPr bwMode="auto">
              <a:xfrm flipH="1">
                <a:off x="3530" y="895"/>
                <a:ext cx="0" cy="3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300" name="Text Box 20"/>
              <p:cNvSpPr txBox="1">
                <a:spLocks noChangeArrowheads="1"/>
              </p:cNvSpPr>
              <p:nvPr/>
            </p:nvSpPr>
            <p:spPr bwMode="auto">
              <a:xfrm>
                <a:off x="3549" y="714"/>
                <a:ext cx="14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y</a:t>
                </a:r>
                <a:r>
                  <a:rPr lang="en-US" sz="2000" baseline="-25000"/>
                  <a:t>2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103" y="615"/>
              <a:ext cx="398" cy="773"/>
              <a:chOff x="3297" y="714"/>
              <a:chExt cx="398" cy="773"/>
            </a:xfrm>
          </p:grpSpPr>
          <p:sp>
            <p:nvSpPr>
              <p:cNvPr id="51293" name="AutoShape 22"/>
              <p:cNvSpPr>
                <a:spLocks noChangeArrowheads="1"/>
              </p:cNvSpPr>
              <p:nvPr/>
            </p:nvSpPr>
            <p:spPr bwMode="auto">
              <a:xfrm rot="5400000">
                <a:off x="3319" y="1193"/>
                <a:ext cx="272" cy="315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1294" name="Line 23"/>
              <p:cNvSpPr>
                <a:spLocks noChangeShapeType="1"/>
              </p:cNvSpPr>
              <p:nvPr/>
            </p:nvSpPr>
            <p:spPr bwMode="auto">
              <a:xfrm flipH="1">
                <a:off x="3387" y="1033"/>
                <a:ext cx="9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295" name="Line 24"/>
              <p:cNvSpPr>
                <a:spLocks noChangeShapeType="1"/>
              </p:cNvSpPr>
              <p:nvPr/>
            </p:nvSpPr>
            <p:spPr bwMode="auto">
              <a:xfrm flipH="1">
                <a:off x="3530" y="895"/>
                <a:ext cx="0" cy="3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296" name="Text Box 25"/>
              <p:cNvSpPr txBox="1">
                <a:spLocks noChangeArrowheads="1"/>
              </p:cNvSpPr>
              <p:nvPr/>
            </p:nvSpPr>
            <p:spPr bwMode="auto">
              <a:xfrm>
                <a:off x="3549" y="714"/>
                <a:ext cx="14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y</a:t>
                </a:r>
                <a:r>
                  <a:rPr lang="en-US" sz="2000" baseline="-25000"/>
                  <a:t>3</a:t>
                </a:r>
              </a:p>
            </p:txBody>
          </p:sp>
        </p:grp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88975" y="1371600"/>
            <a:ext cx="3795713" cy="1262063"/>
            <a:chOff x="434" y="1107"/>
            <a:chExt cx="2391" cy="795"/>
          </a:xfrm>
        </p:grpSpPr>
        <p:sp>
          <p:nvSpPr>
            <p:cNvPr id="51266" name="AutoShape 29"/>
            <p:cNvSpPr>
              <a:spLocks noChangeArrowheads="1"/>
            </p:cNvSpPr>
            <p:nvPr/>
          </p:nvSpPr>
          <p:spPr bwMode="auto">
            <a:xfrm rot="5400000">
              <a:off x="2444" y="1608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67" name="Line 30"/>
            <p:cNvSpPr>
              <a:spLocks noChangeShapeType="1"/>
            </p:cNvSpPr>
            <p:nvPr/>
          </p:nvSpPr>
          <p:spPr bwMode="auto">
            <a:xfrm>
              <a:off x="434" y="1435"/>
              <a:ext cx="2064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68" name="Line 31"/>
            <p:cNvSpPr>
              <a:spLocks noChangeShapeType="1"/>
            </p:cNvSpPr>
            <p:nvPr/>
          </p:nvSpPr>
          <p:spPr bwMode="auto">
            <a:xfrm flipH="1">
              <a:off x="2498" y="143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69" name="Line 32"/>
            <p:cNvSpPr>
              <a:spLocks noChangeShapeType="1"/>
            </p:cNvSpPr>
            <p:nvPr/>
          </p:nvSpPr>
          <p:spPr bwMode="auto">
            <a:xfrm flipH="1">
              <a:off x="2660" y="1288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70" name="Text Box 33"/>
            <p:cNvSpPr txBox="1">
              <a:spLocks noChangeArrowheads="1"/>
            </p:cNvSpPr>
            <p:nvPr/>
          </p:nvSpPr>
          <p:spPr bwMode="auto">
            <a:xfrm>
              <a:off x="2679" y="1107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51271" name="AutoShape 35"/>
            <p:cNvSpPr>
              <a:spLocks noChangeArrowheads="1"/>
            </p:cNvSpPr>
            <p:nvPr/>
          </p:nvSpPr>
          <p:spPr bwMode="auto">
            <a:xfrm rot="5400000">
              <a:off x="1932" y="1604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72" name="Line 36"/>
            <p:cNvSpPr>
              <a:spLocks noChangeShapeType="1"/>
            </p:cNvSpPr>
            <p:nvPr/>
          </p:nvSpPr>
          <p:spPr bwMode="auto">
            <a:xfrm flipH="1">
              <a:off x="2000" y="1444"/>
              <a:ext cx="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73" name="Line 37"/>
            <p:cNvSpPr>
              <a:spLocks noChangeShapeType="1"/>
            </p:cNvSpPr>
            <p:nvPr/>
          </p:nvSpPr>
          <p:spPr bwMode="auto">
            <a:xfrm flipH="1">
              <a:off x="2143" y="1306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74" name="Text Box 38"/>
            <p:cNvSpPr txBox="1">
              <a:spLocks noChangeArrowheads="1"/>
            </p:cNvSpPr>
            <p:nvPr/>
          </p:nvSpPr>
          <p:spPr bwMode="auto">
            <a:xfrm>
              <a:off x="2162" y="1125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51275" name="Text Box 39"/>
            <p:cNvSpPr txBox="1">
              <a:spLocks noChangeArrowheads="1"/>
            </p:cNvSpPr>
            <p:nvPr/>
          </p:nvSpPr>
          <p:spPr bwMode="auto">
            <a:xfrm>
              <a:off x="434" y="1210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51276" name="AutoShape 41"/>
            <p:cNvSpPr>
              <a:spLocks noChangeArrowheads="1"/>
            </p:cNvSpPr>
            <p:nvPr/>
          </p:nvSpPr>
          <p:spPr bwMode="auto">
            <a:xfrm rot="5400000">
              <a:off x="1430" y="1604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77" name="Line 42"/>
            <p:cNvSpPr>
              <a:spLocks noChangeShapeType="1"/>
            </p:cNvSpPr>
            <p:nvPr/>
          </p:nvSpPr>
          <p:spPr bwMode="auto">
            <a:xfrm flipH="1">
              <a:off x="1498" y="1444"/>
              <a:ext cx="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78" name="Line 43"/>
            <p:cNvSpPr>
              <a:spLocks noChangeShapeType="1"/>
            </p:cNvSpPr>
            <p:nvPr/>
          </p:nvSpPr>
          <p:spPr bwMode="auto">
            <a:xfrm flipH="1">
              <a:off x="1641" y="1306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79" name="Text Box 44"/>
            <p:cNvSpPr txBox="1">
              <a:spLocks noChangeArrowheads="1"/>
            </p:cNvSpPr>
            <p:nvPr/>
          </p:nvSpPr>
          <p:spPr bwMode="auto">
            <a:xfrm>
              <a:off x="1660" y="1125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51280" name="AutoShape 46"/>
            <p:cNvSpPr>
              <a:spLocks noChangeArrowheads="1"/>
            </p:cNvSpPr>
            <p:nvPr/>
          </p:nvSpPr>
          <p:spPr bwMode="auto">
            <a:xfrm rot="5400000">
              <a:off x="901" y="1604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81" name="Line 47"/>
            <p:cNvSpPr>
              <a:spLocks noChangeShapeType="1"/>
            </p:cNvSpPr>
            <p:nvPr/>
          </p:nvSpPr>
          <p:spPr bwMode="auto">
            <a:xfrm flipH="1">
              <a:off x="969" y="1444"/>
              <a:ext cx="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82" name="Line 48"/>
            <p:cNvSpPr>
              <a:spLocks noChangeShapeType="1"/>
            </p:cNvSpPr>
            <p:nvPr/>
          </p:nvSpPr>
          <p:spPr bwMode="auto">
            <a:xfrm flipH="1">
              <a:off x="1112" y="1306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83" name="Text Box 49"/>
            <p:cNvSpPr txBox="1">
              <a:spLocks noChangeArrowheads="1"/>
            </p:cNvSpPr>
            <p:nvPr/>
          </p:nvSpPr>
          <p:spPr bwMode="auto">
            <a:xfrm>
              <a:off x="1131" y="1125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3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638175" y="3627438"/>
            <a:ext cx="3795713" cy="1262062"/>
            <a:chOff x="434" y="1107"/>
            <a:chExt cx="2391" cy="795"/>
          </a:xfrm>
        </p:grpSpPr>
        <p:sp>
          <p:nvSpPr>
            <p:cNvPr id="51248" name="AutoShape 52"/>
            <p:cNvSpPr>
              <a:spLocks noChangeArrowheads="1"/>
            </p:cNvSpPr>
            <p:nvPr/>
          </p:nvSpPr>
          <p:spPr bwMode="auto">
            <a:xfrm rot="5400000">
              <a:off x="2444" y="1608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49" name="Line 53"/>
            <p:cNvSpPr>
              <a:spLocks noChangeShapeType="1"/>
            </p:cNvSpPr>
            <p:nvPr/>
          </p:nvSpPr>
          <p:spPr bwMode="auto">
            <a:xfrm>
              <a:off x="434" y="1435"/>
              <a:ext cx="2064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50" name="Line 54"/>
            <p:cNvSpPr>
              <a:spLocks noChangeShapeType="1"/>
            </p:cNvSpPr>
            <p:nvPr/>
          </p:nvSpPr>
          <p:spPr bwMode="auto">
            <a:xfrm flipH="1">
              <a:off x="2498" y="143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51" name="Line 55"/>
            <p:cNvSpPr>
              <a:spLocks noChangeShapeType="1"/>
            </p:cNvSpPr>
            <p:nvPr/>
          </p:nvSpPr>
          <p:spPr bwMode="auto">
            <a:xfrm flipH="1">
              <a:off x="2660" y="1288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52" name="Text Box 56"/>
            <p:cNvSpPr txBox="1">
              <a:spLocks noChangeArrowheads="1"/>
            </p:cNvSpPr>
            <p:nvPr/>
          </p:nvSpPr>
          <p:spPr bwMode="auto">
            <a:xfrm>
              <a:off x="2679" y="1107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51253" name="AutoShape 57"/>
            <p:cNvSpPr>
              <a:spLocks noChangeArrowheads="1"/>
            </p:cNvSpPr>
            <p:nvPr/>
          </p:nvSpPr>
          <p:spPr bwMode="auto">
            <a:xfrm rot="5400000">
              <a:off x="1932" y="1604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54" name="Line 58"/>
            <p:cNvSpPr>
              <a:spLocks noChangeShapeType="1"/>
            </p:cNvSpPr>
            <p:nvPr/>
          </p:nvSpPr>
          <p:spPr bwMode="auto">
            <a:xfrm flipH="1">
              <a:off x="2000" y="1444"/>
              <a:ext cx="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55" name="Line 59"/>
            <p:cNvSpPr>
              <a:spLocks noChangeShapeType="1"/>
            </p:cNvSpPr>
            <p:nvPr/>
          </p:nvSpPr>
          <p:spPr bwMode="auto">
            <a:xfrm flipH="1">
              <a:off x="2143" y="1306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56" name="Text Box 60"/>
            <p:cNvSpPr txBox="1">
              <a:spLocks noChangeArrowheads="1"/>
            </p:cNvSpPr>
            <p:nvPr/>
          </p:nvSpPr>
          <p:spPr bwMode="auto">
            <a:xfrm>
              <a:off x="2162" y="1125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51257" name="Text Box 61"/>
            <p:cNvSpPr txBox="1">
              <a:spLocks noChangeArrowheads="1"/>
            </p:cNvSpPr>
            <p:nvPr/>
          </p:nvSpPr>
          <p:spPr bwMode="auto">
            <a:xfrm>
              <a:off x="434" y="1210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51258" name="AutoShape 62"/>
            <p:cNvSpPr>
              <a:spLocks noChangeArrowheads="1"/>
            </p:cNvSpPr>
            <p:nvPr/>
          </p:nvSpPr>
          <p:spPr bwMode="auto">
            <a:xfrm rot="5400000">
              <a:off x="1430" y="1604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59" name="Line 63"/>
            <p:cNvSpPr>
              <a:spLocks noChangeShapeType="1"/>
            </p:cNvSpPr>
            <p:nvPr/>
          </p:nvSpPr>
          <p:spPr bwMode="auto">
            <a:xfrm flipH="1">
              <a:off x="1498" y="1444"/>
              <a:ext cx="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60" name="Line 64"/>
            <p:cNvSpPr>
              <a:spLocks noChangeShapeType="1"/>
            </p:cNvSpPr>
            <p:nvPr/>
          </p:nvSpPr>
          <p:spPr bwMode="auto">
            <a:xfrm flipH="1">
              <a:off x="1641" y="1306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61" name="Text Box 65"/>
            <p:cNvSpPr txBox="1">
              <a:spLocks noChangeArrowheads="1"/>
            </p:cNvSpPr>
            <p:nvPr/>
          </p:nvSpPr>
          <p:spPr bwMode="auto">
            <a:xfrm>
              <a:off x="1660" y="1125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51262" name="AutoShape 66"/>
            <p:cNvSpPr>
              <a:spLocks noChangeArrowheads="1"/>
            </p:cNvSpPr>
            <p:nvPr/>
          </p:nvSpPr>
          <p:spPr bwMode="auto">
            <a:xfrm rot="5400000">
              <a:off x="901" y="1604"/>
              <a:ext cx="272" cy="315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63" name="Line 67"/>
            <p:cNvSpPr>
              <a:spLocks noChangeShapeType="1"/>
            </p:cNvSpPr>
            <p:nvPr/>
          </p:nvSpPr>
          <p:spPr bwMode="auto">
            <a:xfrm flipH="1">
              <a:off x="969" y="1444"/>
              <a:ext cx="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64" name="Line 68"/>
            <p:cNvSpPr>
              <a:spLocks noChangeShapeType="1"/>
            </p:cNvSpPr>
            <p:nvPr/>
          </p:nvSpPr>
          <p:spPr bwMode="auto">
            <a:xfrm flipH="1">
              <a:off x="1112" y="1306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65" name="Text Box 69"/>
            <p:cNvSpPr txBox="1">
              <a:spLocks noChangeArrowheads="1"/>
            </p:cNvSpPr>
            <p:nvPr/>
          </p:nvSpPr>
          <p:spPr bwMode="auto">
            <a:xfrm>
              <a:off x="1131" y="1125"/>
              <a:ext cx="1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  <a:r>
                <a:rPr lang="en-US" sz="2000" baseline="-25000"/>
                <a:t>3</a:t>
              </a:r>
            </a:p>
          </p:txBody>
        </p:sp>
      </p:grpSp>
      <p:sp>
        <p:nvSpPr>
          <p:cNvPr id="157766" name="Rectangle 70"/>
          <p:cNvSpPr>
            <a:spLocks noChangeArrowheads="1"/>
          </p:cNvSpPr>
          <p:nvPr/>
        </p:nvSpPr>
        <p:spPr bwMode="auto">
          <a:xfrm>
            <a:off x="1144588" y="2933700"/>
            <a:ext cx="6043612" cy="5492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4-bit </a:t>
            </a:r>
            <a:r>
              <a:rPr lang="tr-TR" sz="2000" dirty="0" smtClean="0">
                <a:solidFill>
                  <a:schemeClr val="bg1"/>
                </a:solidFill>
              </a:rPr>
              <a:t>Toplayıcı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7768" name="Rectangle 72"/>
          <p:cNvSpPr>
            <a:spLocks noChangeArrowheads="1"/>
          </p:cNvSpPr>
          <p:nvPr/>
        </p:nvSpPr>
        <p:spPr bwMode="auto">
          <a:xfrm>
            <a:off x="1144588" y="5203825"/>
            <a:ext cx="5272087" cy="5492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4-bit </a:t>
            </a:r>
            <a:r>
              <a:rPr lang="tr-TR" sz="2000" dirty="0" smtClean="0">
                <a:solidFill>
                  <a:schemeClr val="bg1"/>
                </a:solidFill>
              </a:rPr>
              <a:t>Toplayıcı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184775" y="1989138"/>
            <a:ext cx="1635125" cy="950912"/>
            <a:chOff x="3266" y="1253"/>
            <a:chExt cx="1030" cy="599"/>
          </a:xfrm>
        </p:grpSpPr>
        <p:sp>
          <p:nvSpPr>
            <p:cNvPr id="51245" name="Line 73"/>
            <p:cNvSpPr>
              <a:spLocks noChangeShapeType="1"/>
            </p:cNvSpPr>
            <p:nvPr/>
          </p:nvSpPr>
          <p:spPr bwMode="auto">
            <a:xfrm>
              <a:off x="4296" y="1253"/>
              <a:ext cx="0" cy="5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6" name="Line 74"/>
            <p:cNvSpPr>
              <a:spLocks noChangeShapeType="1"/>
            </p:cNvSpPr>
            <p:nvPr/>
          </p:nvSpPr>
          <p:spPr bwMode="auto">
            <a:xfrm>
              <a:off x="3784" y="1256"/>
              <a:ext cx="0" cy="5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7" name="Line 75"/>
            <p:cNvSpPr>
              <a:spLocks noChangeShapeType="1"/>
            </p:cNvSpPr>
            <p:nvPr/>
          </p:nvSpPr>
          <p:spPr bwMode="auto">
            <a:xfrm>
              <a:off x="3266" y="1257"/>
              <a:ext cx="0" cy="5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" name="Group 113"/>
          <p:cNvGrpSpPr>
            <a:grpSpLocks/>
          </p:cNvGrpSpPr>
          <p:nvPr/>
        </p:nvGrpSpPr>
        <p:grpSpPr bwMode="auto">
          <a:xfrm>
            <a:off x="1643063" y="2627313"/>
            <a:ext cx="2443162" cy="306387"/>
            <a:chOff x="1035" y="1655"/>
            <a:chExt cx="1539" cy="193"/>
          </a:xfrm>
        </p:grpSpPr>
        <p:sp>
          <p:nvSpPr>
            <p:cNvPr id="51241" name="Line 76"/>
            <p:cNvSpPr>
              <a:spLocks noChangeShapeType="1"/>
            </p:cNvSpPr>
            <p:nvPr/>
          </p:nvSpPr>
          <p:spPr bwMode="auto">
            <a:xfrm>
              <a:off x="2574" y="1659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2" name="Line 78"/>
            <p:cNvSpPr>
              <a:spLocks noChangeShapeType="1"/>
            </p:cNvSpPr>
            <p:nvPr/>
          </p:nvSpPr>
          <p:spPr bwMode="auto">
            <a:xfrm>
              <a:off x="2065" y="1655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3" name="Line 79"/>
            <p:cNvSpPr>
              <a:spLocks noChangeShapeType="1"/>
            </p:cNvSpPr>
            <p:nvPr/>
          </p:nvSpPr>
          <p:spPr bwMode="auto">
            <a:xfrm>
              <a:off x="1564" y="1655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4" name="Line 80"/>
            <p:cNvSpPr>
              <a:spLocks noChangeShapeType="1"/>
            </p:cNvSpPr>
            <p:nvPr/>
          </p:nvSpPr>
          <p:spPr bwMode="auto">
            <a:xfrm>
              <a:off x="1035" y="1655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1593850" y="4883150"/>
            <a:ext cx="2443163" cy="306388"/>
            <a:chOff x="1004" y="3076"/>
            <a:chExt cx="1539" cy="193"/>
          </a:xfrm>
        </p:grpSpPr>
        <p:sp>
          <p:nvSpPr>
            <p:cNvPr id="51237" name="Line 85"/>
            <p:cNvSpPr>
              <a:spLocks noChangeShapeType="1"/>
            </p:cNvSpPr>
            <p:nvPr/>
          </p:nvSpPr>
          <p:spPr bwMode="auto">
            <a:xfrm>
              <a:off x="2543" y="3080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8" name="Line 86"/>
            <p:cNvSpPr>
              <a:spLocks noChangeShapeType="1"/>
            </p:cNvSpPr>
            <p:nvPr/>
          </p:nvSpPr>
          <p:spPr bwMode="auto">
            <a:xfrm>
              <a:off x="2034" y="3076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9" name="Line 87"/>
            <p:cNvSpPr>
              <a:spLocks noChangeShapeType="1"/>
            </p:cNvSpPr>
            <p:nvPr/>
          </p:nvSpPr>
          <p:spPr bwMode="auto">
            <a:xfrm>
              <a:off x="1533" y="3076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0" name="Line 88"/>
            <p:cNvSpPr>
              <a:spLocks noChangeShapeType="1"/>
            </p:cNvSpPr>
            <p:nvPr/>
          </p:nvSpPr>
          <p:spPr bwMode="auto">
            <a:xfrm>
              <a:off x="1004" y="3076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" name="Group 115"/>
          <p:cNvGrpSpPr>
            <a:grpSpLocks/>
          </p:cNvGrpSpPr>
          <p:nvPr/>
        </p:nvGrpSpPr>
        <p:grpSpPr bwMode="auto">
          <a:xfrm>
            <a:off x="4829175" y="3460750"/>
            <a:ext cx="1192213" cy="1751013"/>
            <a:chOff x="3033" y="2180"/>
            <a:chExt cx="751" cy="1103"/>
          </a:xfrm>
        </p:grpSpPr>
        <p:sp>
          <p:nvSpPr>
            <p:cNvPr id="51233" name="Line 92"/>
            <p:cNvSpPr>
              <a:spLocks noChangeShapeType="1"/>
            </p:cNvSpPr>
            <p:nvPr/>
          </p:nvSpPr>
          <p:spPr bwMode="auto">
            <a:xfrm>
              <a:off x="3513" y="2194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4" name="Line 93"/>
            <p:cNvSpPr>
              <a:spLocks noChangeShapeType="1"/>
            </p:cNvSpPr>
            <p:nvPr/>
          </p:nvSpPr>
          <p:spPr bwMode="auto">
            <a:xfrm>
              <a:off x="3784" y="2180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5" name="Line 94"/>
            <p:cNvSpPr>
              <a:spLocks noChangeShapeType="1"/>
            </p:cNvSpPr>
            <p:nvPr/>
          </p:nvSpPr>
          <p:spPr bwMode="auto">
            <a:xfrm>
              <a:off x="3266" y="2194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6" name="Line 95"/>
            <p:cNvSpPr>
              <a:spLocks noChangeShapeType="1"/>
            </p:cNvSpPr>
            <p:nvPr/>
          </p:nvSpPr>
          <p:spPr bwMode="auto">
            <a:xfrm>
              <a:off x="3033" y="2194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7518400" y="1995488"/>
            <a:ext cx="236538" cy="4583112"/>
            <a:chOff x="4736" y="1257"/>
            <a:chExt cx="149" cy="2887"/>
          </a:xfrm>
        </p:grpSpPr>
        <p:sp>
          <p:nvSpPr>
            <p:cNvPr id="51231" name="Line 90"/>
            <p:cNvSpPr>
              <a:spLocks noChangeShapeType="1"/>
            </p:cNvSpPr>
            <p:nvPr/>
          </p:nvSpPr>
          <p:spPr bwMode="auto">
            <a:xfrm>
              <a:off x="4812" y="1257"/>
              <a:ext cx="0" cy="2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2" name="Text Box 101"/>
            <p:cNvSpPr txBox="1">
              <a:spLocks noChangeArrowheads="1"/>
            </p:cNvSpPr>
            <p:nvPr/>
          </p:nvSpPr>
          <p:spPr bwMode="auto">
            <a:xfrm>
              <a:off x="4736" y="3952"/>
              <a:ext cx="1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0</a:t>
              </a:r>
            </a:p>
          </p:txBody>
        </p:sp>
      </p:grpSp>
      <p:grpSp>
        <p:nvGrpSpPr>
          <p:cNvPr id="13" name="Group 114"/>
          <p:cNvGrpSpPr>
            <a:grpSpLocks/>
          </p:cNvGrpSpPr>
          <p:nvPr/>
        </p:nvGrpSpPr>
        <p:grpSpPr bwMode="auto">
          <a:xfrm>
            <a:off x="6716713" y="3482975"/>
            <a:ext cx="211137" cy="3106738"/>
            <a:chOff x="4231" y="2194"/>
            <a:chExt cx="133" cy="1957"/>
          </a:xfrm>
        </p:grpSpPr>
        <p:sp>
          <p:nvSpPr>
            <p:cNvPr id="51229" name="Line 89"/>
            <p:cNvSpPr>
              <a:spLocks noChangeShapeType="1"/>
            </p:cNvSpPr>
            <p:nvPr/>
          </p:nvSpPr>
          <p:spPr bwMode="auto">
            <a:xfrm>
              <a:off x="4296" y="2194"/>
              <a:ext cx="0" cy="17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0" name="Text Box 102"/>
            <p:cNvSpPr txBox="1">
              <a:spLocks noChangeArrowheads="1"/>
            </p:cNvSpPr>
            <p:nvPr/>
          </p:nvSpPr>
          <p:spPr bwMode="auto">
            <a:xfrm>
              <a:off x="4231" y="3959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1</a:t>
              </a:r>
            </a:p>
          </p:txBody>
        </p:sp>
      </p:grpSp>
      <p:grpSp>
        <p:nvGrpSpPr>
          <p:cNvPr id="14" name="Group 117"/>
          <p:cNvGrpSpPr>
            <a:grpSpLocks/>
          </p:cNvGrpSpPr>
          <p:nvPr/>
        </p:nvGrpSpPr>
        <p:grpSpPr bwMode="auto">
          <a:xfrm>
            <a:off x="1895475" y="5753100"/>
            <a:ext cx="4005263" cy="852488"/>
            <a:chOff x="1194" y="3624"/>
            <a:chExt cx="2523" cy="537"/>
          </a:xfrm>
        </p:grpSpPr>
        <p:sp>
          <p:nvSpPr>
            <p:cNvPr id="51219" name="Line 96"/>
            <p:cNvSpPr>
              <a:spLocks noChangeShapeType="1"/>
            </p:cNvSpPr>
            <p:nvPr/>
          </p:nvSpPr>
          <p:spPr bwMode="auto">
            <a:xfrm>
              <a:off x="3632" y="3624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0" name="Line 97"/>
            <p:cNvSpPr>
              <a:spLocks noChangeShapeType="1"/>
            </p:cNvSpPr>
            <p:nvPr/>
          </p:nvSpPr>
          <p:spPr bwMode="auto">
            <a:xfrm>
              <a:off x="3071" y="3624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1" name="Line 98"/>
            <p:cNvSpPr>
              <a:spLocks noChangeShapeType="1"/>
            </p:cNvSpPr>
            <p:nvPr/>
          </p:nvSpPr>
          <p:spPr bwMode="auto">
            <a:xfrm>
              <a:off x="2467" y="3624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2" name="Line 99"/>
            <p:cNvSpPr>
              <a:spLocks noChangeShapeType="1"/>
            </p:cNvSpPr>
            <p:nvPr/>
          </p:nvSpPr>
          <p:spPr bwMode="auto">
            <a:xfrm>
              <a:off x="1823" y="3624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3" name="Line 100"/>
            <p:cNvSpPr>
              <a:spLocks noChangeShapeType="1"/>
            </p:cNvSpPr>
            <p:nvPr/>
          </p:nvSpPr>
          <p:spPr bwMode="auto">
            <a:xfrm>
              <a:off x="1258" y="3624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4" name="Text Box 103"/>
            <p:cNvSpPr txBox="1">
              <a:spLocks noChangeArrowheads="1"/>
            </p:cNvSpPr>
            <p:nvPr/>
          </p:nvSpPr>
          <p:spPr bwMode="auto">
            <a:xfrm>
              <a:off x="3568" y="3941"/>
              <a:ext cx="1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51225" name="Text Box 104"/>
            <p:cNvSpPr txBox="1">
              <a:spLocks noChangeArrowheads="1"/>
            </p:cNvSpPr>
            <p:nvPr/>
          </p:nvSpPr>
          <p:spPr bwMode="auto">
            <a:xfrm>
              <a:off x="3007" y="3941"/>
              <a:ext cx="1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51226" name="Text Box 105"/>
            <p:cNvSpPr txBox="1">
              <a:spLocks noChangeArrowheads="1"/>
            </p:cNvSpPr>
            <p:nvPr/>
          </p:nvSpPr>
          <p:spPr bwMode="auto">
            <a:xfrm>
              <a:off x="2399" y="3941"/>
              <a:ext cx="1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4</a:t>
              </a:r>
            </a:p>
          </p:txBody>
        </p:sp>
        <p:sp>
          <p:nvSpPr>
            <p:cNvPr id="51227" name="Text Box 106"/>
            <p:cNvSpPr txBox="1">
              <a:spLocks noChangeArrowheads="1"/>
            </p:cNvSpPr>
            <p:nvPr/>
          </p:nvSpPr>
          <p:spPr bwMode="auto">
            <a:xfrm>
              <a:off x="1741" y="3959"/>
              <a:ext cx="1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5</a:t>
              </a:r>
            </a:p>
          </p:txBody>
        </p:sp>
        <p:sp>
          <p:nvSpPr>
            <p:cNvPr id="51228" name="Text Box 107"/>
            <p:cNvSpPr txBox="1">
              <a:spLocks noChangeArrowheads="1"/>
            </p:cNvSpPr>
            <p:nvPr/>
          </p:nvSpPr>
          <p:spPr bwMode="auto">
            <a:xfrm>
              <a:off x="1194" y="3969"/>
              <a:ext cx="1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r>
                <a:rPr lang="en-US" sz="2000" baseline="-25000"/>
                <a:t>6</a:t>
              </a:r>
            </a:p>
          </p:txBody>
        </p:sp>
      </p:grpSp>
      <p:grpSp>
        <p:nvGrpSpPr>
          <p:cNvPr id="15" name="Group 112"/>
          <p:cNvGrpSpPr>
            <a:grpSpLocks/>
          </p:cNvGrpSpPr>
          <p:nvPr/>
        </p:nvGrpSpPr>
        <p:grpSpPr bwMode="auto">
          <a:xfrm>
            <a:off x="4595813" y="2282825"/>
            <a:ext cx="339725" cy="657225"/>
            <a:chOff x="2895" y="1438"/>
            <a:chExt cx="214" cy="414"/>
          </a:xfrm>
        </p:grpSpPr>
        <p:sp>
          <p:nvSpPr>
            <p:cNvPr id="51217" name="Line 109"/>
            <p:cNvSpPr>
              <a:spLocks noChangeShapeType="1"/>
            </p:cNvSpPr>
            <p:nvPr/>
          </p:nvSpPr>
          <p:spPr bwMode="auto">
            <a:xfrm>
              <a:off x="3007" y="1655"/>
              <a:ext cx="0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18" name="Text Box 110"/>
            <p:cNvSpPr txBox="1">
              <a:spLocks noChangeArrowheads="1"/>
            </p:cNvSpPr>
            <p:nvPr/>
          </p:nvSpPr>
          <p:spPr bwMode="auto">
            <a:xfrm>
              <a:off x="2895" y="143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66" grpId="0" animBg="1"/>
      <p:bldP spid="1577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B154C-D10F-4B44-8001-5DA294D65C06}" type="slidenum">
              <a:rPr lang="tr-TR"/>
              <a:pPr/>
              <a:t>5</a:t>
            </a:fld>
            <a:endParaRPr lang="tr-TR"/>
          </a:p>
        </p:txBody>
      </p:sp>
      <p:sp>
        <p:nvSpPr>
          <p:cNvPr id="7444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tr-TR" dirty="0" smtClean="0"/>
              <a:t>TÜVE Kapısı</a:t>
            </a:r>
            <a:endParaRPr lang="en-US" dirty="0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460375" y="1873250"/>
            <a:ext cx="2660650" cy="609600"/>
            <a:chOff x="290" y="988"/>
            <a:chExt cx="1676" cy="384"/>
          </a:xfrm>
        </p:grpSpPr>
        <p:grpSp>
          <p:nvGrpSpPr>
            <p:cNvPr id="744453" name="Group 4"/>
            <p:cNvGrpSpPr>
              <a:grpSpLocks/>
            </p:cNvGrpSpPr>
            <p:nvPr/>
          </p:nvGrpSpPr>
          <p:grpSpPr bwMode="auto">
            <a:xfrm>
              <a:off x="1198" y="988"/>
              <a:ext cx="768" cy="384"/>
              <a:chOff x="674" y="2584"/>
              <a:chExt cx="768" cy="384"/>
            </a:xfrm>
          </p:grpSpPr>
          <p:sp>
            <p:nvSpPr>
              <p:cNvPr id="744454" name="AutoShape 5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4455" name="Line 6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56" name="Line 7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57" name="Line 8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58" name="Oval 9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grpSp>
          <p:nvGrpSpPr>
            <p:cNvPr id="744459" name="Group 10"/>
            <p:cNvGrpSpPr>
              <a:grpSpLocks/>
            </p:cNvGrpSpPr>
            <p:nvPr/>
          </p:nvGrpSpPr>
          <p:grpSpPr bwMode="auto">
            <a:xfrm>
              <a:off x="516" y="1098"/>
              <a:ext cx="682" cy="164"/>
              <a:chOff x="516" y="1098"/>
              <a:chExt cx="682" cy="164"/>
            </a:xfrm>
          </p:grpSpPr>
          <p:sp>
            <p:nvSpPr>
              <p:cNvPr id="744460" name="Line 11"/>
              <p:cNvSpPr>
                <a:spLocks noChangeShapeType="1"/>
              </p:cNvSpPr>
              <p:nvPr/>
            </p:nvSpPr>
            <p:spPr bwMode="auto">
              <a:xfrm flipH="1">
                <a:off x="888" y="1262"/>
                <a:ext cx="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61" name="Line 12"/>
              <p:cNvSpPr>
                <a:spLocks noChangeShapeType="1"/>
              </p:cNvSpPr>
              <p:nvPr/>
            </p:nvSpPr>
            <p:spPr bwMode="auto">
              <a:xfrm flipH="1">
                <a:off x="888" y="1098"/>
                <a:ext cx="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62" name="Line 13"/>
              <p:cNvSpPr>
                <a:spLocks noChangeShapeType="1"/>
              </p:cNvSpPr>
              <p:nvPr/>
            </p:nvSpPr>
            <p:spPr bwMode="auto">
              <a:xfrm>
                <a:off x="888" y="1098"/>
                <a:ext cx="0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63" name="Line 14"/>
              <p:cNvSpPr>
                <a:spLocks noChangeShapeType="1"/>
              </p:cNvSpPr>
              <p:nvPr/>
            </p:nvSpPr>
            <p:spPr bwMode="auto">
              <a:xfrm flipH="1">
                <a:off x="516" y="1175"/>
                <a:ext cx="3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44464" name="Text Box 15"/>
            <p:cNvSpPr txBox="1">
              <a:spLocks noChangeArrowheads="1"/>
            </p:cNvSpPr>
            <p:nvPr/>
          </p:nvSpPr>
          <p:spPr bwMode="auto">
            <a:xfrm>
              <a:off x="290" y="1013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</p:grp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3394075" y="1941513"/>
            <a:ext cx="35429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(x </a:t>
            </a:r>
            <a:r>
              <a:rPr lang="en-US" sz="2400" dirty="0" err="1">
                <a:latin typeface="Comic Sans MS" pitchFamily="66" charset="0"/>
              </a:rPr>
              <a:t>x</a:t>
            </a:r>
            <a:r>
              <a:rPr lang="en-US" sz="2400" dirty="0">
                <a:latin typeface="Comic Sans MS" pitchFamily="66" charset="0"/>
              </a:rPr>
              <a:t>)’ = x’ </a:t>
            </a:r>
            <a:r>
              <a:rPr lang="en-US" sz="2400" dirty="0">
                <a:latin typeface="Comic Sans MS" pitchFamily="66" charset="0"/>
                <a:sym typeface="Wingdings" pitchFamily="2" charset="2"/>
              </a:rPr>
              <a:t> </a:t>
            </a:r>
            <a:r>
              <a:rPr lang="tr-TR" sz="2400" dirty="0" smtClean="0">
                <a:latin typeface="Comic Sans MS" pitchFamily="66" charset="0"/>
                <a:sym typeface="Wingdings" pitchFamily="2" charset="2"/>
              </a:rPr>
              <a:t>TÜMLEME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4419600" y="3371850"/>
            <a:ext cx="3044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[ (x y)’ ]’ = x y </a:t>
            </a:r>
            <a:r>
              <a:rPr lang="en-US" sz="2400" dirty="0">
                <a:latin typeface="Comic Sans MS" pitchFamily="66" charset="0"/>
                <a:sym typeface="Wingdings" pitchFamily="2" charset="2"/>
              </a:rPr>
              <a:t> </a:t>
            </a:r>
            <a:r>
              <a:rPr lang="tr-TR" sz="2400" dirty="0" smtClean="0">
                <a:latin typeface="Comic Sans MS" pitchFamily="66" charset="0"/>
                <a:sym typeface="Wingdings" pitchFamily="2" charset="2"/>
              </a:rPr>
              <a:t>VE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84213" y="3221038"/>
            <a:ext cx="3402012" cy="723900"/>
            <a:chOff x="431" y="1837"/>
            <a:chExt cx="2143" cy="456"/>
          </a:xfrm>
        </p:grpSpPr>
        <p:grpSp>
          <p:nvGrpSpPr>
            <p:cNvPr id="744468" name="Group 17"/>
            <p:cNvGrpSpPr>
              <a:grpSpLocks/>
            </p:cNvGrpSpPr>
            <p:nvPr/>
          </p:nvGrpSpPr>
          <p:grpSpPr bwMode="auto">
            <a:xfrm>
              <a:off x="1806" y="1889"/>
              <a:ext cx="768" cy="384"/>
              <a:chOff x="674" y="2584"/>
              <a:chExt cx="768" cy="384"/>
            </a:xfrm>
          </p:grpSpPr>
          <p:sp>
            <p:nvSpPr>
              <p:cNvPr id="744469" name="AutoShape 18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4470" name="Line 19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71" name="Line 20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72" name="Line 21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73" name="Oval 22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4474" name="Line 23"/>
            <p:cNvSpPr>
              <a:spLocks noChangeShapeType="1"/>
            </p:cNvSpPr>
            <p:nvPr/>
          </p:nvSpPr>
          <p:spPr bwMode="auto">
            <a:xfrm>
              <a:off x="1796" y="1999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4475" name="Line 24"/>
            <p:cNvSpPr>
              <a:spLocks noChangeShapeType="1"/>
            </p:cNvSpPr>
            <p:nvPr/>
          </p:nvSpPr>
          <p:spPr bwMode="auto">
            <a:xfrm flipH="1">
              <a:off x="1424" y="2076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4476" name="Text Box 25"/>
            <p:cNvSpPr txBox="1">
              <a:spLocks noChangeArrowheads="1"/>
            </p:cNvSpPr>
            <p:nvPr/>
          </p:nvSpPr>
          <p:spPr bwMode="auto">
            <a:xfrm>
              <a:off x="431" y="1837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  <p:grpSp>
          <p:nvGrpSpPr>
            <p:cNvPr id="744477" name="Group 27"/>
            <p:cNvGrpSpPr>
              <a:grpSpLocks/>
            </p:cNvGrpSpPr>
            <p:nvPr/>
          </p:nvGrpSpPr>
          <p:grpSpPr bwMode="auto">
            <a:xfrm>
              <a:off x="660" y="1889"/>
              <a:ext cx="768" cy="384"/>
              <a:chOff x="674" y="2584"/>
              <a:chExt cx="768" cy="384"/>
            </a:xfrm>
          </p:grpSpPr>
          <p:sp>
            <p:nvSpPr>
              <p:cNvPr id="744478" name="AutoShape 28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4479" name="Line 29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80" name="Line 30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81" name="Line 31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82" name="Oval 32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4483" name="Text Box 33"/>
            <p:cNvSpPr txBox="1">
              <a:spLocks noChangeArrowheads="1"/>
            </p:cNvSpPr>
            <p:nvPr/>
          </p:nvSpPr>
          <p:spPr bwMode="auto">
            <a:xfrm>
              <a:off x="443" y="2005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</p:grp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4572000" y="5181600"/>
            <a:ext cx="3437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(x’ y’ )’ = x + y </a:t>
            </a:r>
            <a:r>
              <a:rPr lang="en-US" sz="2400" dirty="0">
                <a:latin typeface="Comic Sans MS" pitchFamily="66" charset="0"/>
                <a:sym typeface="Wingdings" pitchFamily="2" charset="2"/>
              </a:rPr>
              <a:t> </a:t>
            </a:r>
            <a:r>
              <a:rPr lang="tr-TR" sz="2400" dirty="0" smtClean="0">
                <a:latin typeface="Comic Sans MS" pitchFamily="66" charset="0"/>
                <a:sym typeface="Wingdings" pitchFamily="2" charset="2"/>
              </a:rPr>
              <a:t>VEYA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565150" y="4675188"/>
            <a:ext cx="3978275" cy="1498600"/>
            <a:chOff x="356" y="2753"/>
            <a:chExt cx="2506" cy="944"/>
          </a:xfrm>
        </p:grpSpPr>
        <p:grpSp>
          <p:nvGrpSpPr>
            <p:cNvPr id="744486" name="Group 34"/>
            <p:cNvGrpSpPr>
              <a:grpSpLocks/>
            </p:cNvGrpSpPr>
            <p:nvPr/>
          </p:nvGrpSpPr>
          <p:grpSpPr bwMode="auto">
            <a:xfrm>
              <a:off x="967" y="2753"/>
              <a:ext cx="768" cy="384"/>
              <a:chOff x="674" y="2584"/>
              <a:chExt cx="768" cy="384"/>
            </a:xfrm>
          </p:grpSpPr>
          <p:sp>
            <p:nvSpPr>
              <p:cNvPr id="744487" name="AutoShape 35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4488" name="Line 36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89" name="Line 37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90" name="Line 38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91" name="Oval 39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4492" name="Line 40"/>
            <p:cNvSpPr>
              <a:spLocks noChangeShapeType="1"/>
            </p:cNvSpPr>
            <p:nvPr/>
          </p:nvSpPr>
          <p:spPr bwMode="auto">
            <a:xfrm>
              <a:off x="957" y="2863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4493" name="Line 41"/>
            <p:cNvSpPr>
              <a:spLocks noChangeShapeType="1"/>
            </p:cNvSpPr>
            <p:nvPr/>
          </p:nvSpPr>
          <p:spPr bwMode="auto">
            <a:xfrm flipH="1">
              <a:off x="585" y="2940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4494" name="Text Box 42"/>
            <p:cNvSpPr txBox="1">
              <a:spLocks noChangeArrowheads="1"/>
            </p:cNvSpPr>
            <p:nvPr/>
          </p:nvSpPr>
          <p:spPr bwMode="auto">
            <a:xfrm>
              <a:off x="356" y="276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  <p:grpSp>
          <p:nvGrpSpPr>
            <p:cNvPr id="744495" name="Group 44"/>
            <p:cNvGrpSpPr>
              <a:grpSpLocks/>
            </p:cNvGrpSpPr>
            <p:nvPr/>
          </p:nvGrpSpPr>
          <p:grpSpPr bwMode="auto">
            <a:xfrm>
              <a:off x="2094" y="3029"/>
              <a:ext cx="768" cy="384"/>
              <a:chOff x="674" y="2584"/>
              <a:chExt cx="768" cy="384"/>
            </a:xfrm>
          </p:grpSpPr>
          <p:sp>
            <p:nvSpPr>
              <p:cNvPr id="744496" name="AutoShape 45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4497" name="Line 46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98" name="Line 47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499" name="Line 48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500" name="Oval 49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4501" name="Text Box 50"/>
            <p:cNvSpPr txBox="1">
              <a:spLocks noChangeArrowheads="1"/>
            </p:cNvSpPr>
            <p:nvPr/>
          </p:nvSpPr>
          <p:spPr bwMode="auto">
            <a:xfrm>
              <a:off x="356" y="3356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  <p:grpSp>
          <p:nvGrpSpPr>
            <p:cNvPr id="744502" name="Group 51"/>
            <p:cNvGrpSpPr>
              <a:grpSpLocks/>
            </p:cNvGrpSpPr>
            <p:nvPr/>
          </p:nvGrpSpPr>
          <p:grpSpPr bwMode="auto">
            <a:xfrm>
              <a:off x="965" y="3313"/>
              <a:ext cx="768" cy="384"/>
              <a:chOff x="674" y="2584"/>
              <a:chExt cx="768" cy="384"/>
            </a:xfrm>
          </p:grpSpPr>
          <p:sp>
            <p:nvSpPr>
              <p:cNvPr id="744503" name="AutoShape 52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4504" name="Line 53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505" name="Line 54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506" name="Line 55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4507" name="Oval 56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4508" name="Line 57"/>
            <p:cNvSpPr>
              <a:spLocks noChangeShapeType="1"/>
            </p:cNvSpPr>
            <p:nvPr/>
          </p:nvSpPr>
          <p:spPr bwMode="auto">
            <a:xfrm>
              <a:off x="955" y="3423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4509" name="Line 58"/>
            <p:cNvSpPr>
              <a:spLocks noChangeShapeType="1"/>
            </p:cNvSpPr>
            <p:nvPr/>
          </p:nvSpPr>
          <p:spPr bwMode="auto">
            <a:xfrm flipH="1">
              <a:off x="583" y="3500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4510" name="Line 59"/>
            <p:cNvSpPr>
              <a:spLocks noChangeShapeType="1"/>
            </p:cNvSpPr>
            <p:nvPr/>
          </p:nvSpPr>
          <p:spPr bwMode="auto">
            <a:xfrm>
              <a:off x="1735" y="2940"/>
              <a:ext cx="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4511" name="Line 60"/>
            <p:cNvSpPr>
              <a:spLocks noChangeShapeType="1"/>
            </p:cNvSpPr>
            <p:nvPr/>
          </p:nvSpPr>
          <p:spPr bwMode="auto">
            <a:xfrm>
              <a:off x="2094" y="2940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4512" name="Line 61"/>
            <p:cNvSpPr>
              <a:spLocks noChangeShapeType="1"/>
            </p:cNvSpPr>
            <p:nvPr/>
          </p:nvSpPr>
          <p:spPr bwMode="auto">
            <a:xfrm>
              <a:off x="2094" y="3303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4513" name="Line 62"/>
            <p:cNvSpPr>
              <a:spLocks noChangeShapeType="1"/>
            </p:cNvSpPr>
            <p:nvPr/>
          </p:nvSpPr>
          <p:spPr bwMode="auto">
            <a:xfrm flipH="1">
              <a:off x="1733" y="3500"/>
              <a:ext cx="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utoUpdateAnimBg="0"/>
      <p:bldP spid="40986" grpId="0" autoUpdateAnimBg="0"/>
      <p:bldP spid="4100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569235-9752-4A62-9B44-18FB066788B6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mxn</a:t>
            </a:r>
            <a:r>
              <a:rPr lang="en-US" dirty="0" smtClean="0"/>
              <a:t>-bit </a:t>
            </a:r>
            <a:r>
              <a:rPr lang="tr-TR" dirty="0" smtClean="0"/>
              <a:t>Çarpıcılar</a:t>
            </a:r>
            <a:endParaRPr lang="en-US" dirty="0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çarpılan</a:t>
            </a:r>
            <a:r>
              <a:rPr lang="en-US" dirty="0" smtClean="0"/>
              <a:t>: m-bit </a:t>
            </a:r>
            <a:r>
              <a:rPr lang="tr-TR" dirty="0" smtClean="0"/>
              <a:t>tamsayı</a:t>
            </a:r>
            <a:endParaRPr lang="en-US" dirty="0" smtClean="0"/>
          </a:p>
          <a:p>
            <a:r>
              <a:rPr lang="tr-TR" dirty="0" smtClean="0"/>
              <a:t>çarpan</a:t>
            </a:r>
            <a:r>
              <a:rPr lang="en-US" dirty="0" smtClean="0"/>
              <a:t>: n-bit </a:t>
            </a:r>
            <a:r>
              <a:rPr lang="tr-TR" dirty="0" smtClean="0"/>
              <a:t>tamsayı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dirty="0" err="1" smtClean="0">
                <a:sym typeface="Symbol" pitchFamily="18" charset="2"/>
              </a:rPr>
              <a:t>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VE kapısı</a:t>
            </a:r>
            <a:endParaRPr lang="en-US" dirty="0" smtClean="0"/>
          </a:p>
          <a:p>
            <a:r>
              <a:rPr lang="en-US" dirty="0" smtClean="0"/>
              <a:t>(m-1) </a:t>
            </a:r>
            <a:r>
              <a:rPr lang="tr-TR" dirty="0" smtClean="0"/>
              <a:t>toplayıcı</a:t>
            </a:r>
            <a:endParaRPr lang="en-US" dirty="0" smtClean="0"/>
          </a:p>
          <a:p>
            <a:pPr lvl="1"/>
            <a:r>
              <a:rPr lang="tr-TR" dirty="0" smtClean="0"/>
              <a:t>Her toplayıcı</a:t>
            </a:r>
            <a:r>
              <a:rPr lang="en-US" dirty="0" smtClean="0"/>
              <a:t> n-bit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45389"/>
          </a:xfrm>
        </p:spPr>
        <p:txBody>
          <a:bodyPr/>
          <a:lstStyle/>
          <a:p>
            <a:r>
              <a:rPr lang="tr-TR" sz="3000" dirty="0" smtClean="0"/>
              <a:t>2’ye Tümleyen Gösterilimli İşaretli Sayıların Çarpımı (1/2)</a:t>
            </a:r>
            <a:endParaRPr lang="tr-T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857"/>
            <a:ext cx="8229600" cy="1486618"/>
          </a:xfrm>
        </p:spPr>
        <p:txBody>
          <a:bodyPr/>
          <a:lstStyle/>
          <a:p>
            <a:r>
              <a:rPr lang="tr-TR" sz="2000" dirty="0" smtClean="0"/>
              <a:t>3-bit genlik, 1-bit işaret, toplam 4-bit</a:t>
            </a:r>
          </a:p>
          <a:p>
            <a:r>
              <a:rPr lang="tr-TR" sz="2000" dirty="0" smtClean="0"/>
              <a:t>En büyük çarpan +7</a:t>
            </a:r>
          </a:p>
          <a:p>
            <a:r>
              <a:rPr lang="tr-TR" sz="2000" dirty="0" smtClean="0"/>
              <a:t>En büyük çarpım sonucu +49</a:t>
            </a:r>
            <a:r>
              <a:rPr lang="tr-TR" sz="2000" baseline="-25000" dirty="0" smtClean="0"/>
              <a:t>10</a:t>
            </a:r>
            <a:r>
              <a:rPr lang="tr-TR" sz="2000" dirty="0" smtClean="0"/>
              <a:t>=0110001</a:t>
            </a:r>
            <a:r>
              <a:rPr lang="tr-TR" sz="2000" baseline="-25000" dirty="0" smtClean="0"/>
              <a:t>2</a:t>
            </a:r>
          </a:p>
          <a:p>
            <a:r>
              <a:rPr lang="tr-TR" sz="2000" dirty="0" smtClean="0"/>
              <a:t>Bütün sayılar 7-bit ile gösterilmeli</a:t>
            </a:r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51</a:t>
            </a:fld>
            <a:endParaRPr lang="tr-TR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17986"/>
              </p:ext>
            </p:extLst>
          </p:nvPr>
        </p:nvGraphicFramePr>
        <p:xfrm>
          <a:off x="1858992" y="3013494"/>
          <a:ext cx="542601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10">
                  <a:extLst>
                    <a:ext uri="{9D8B030D-6E8A-4147-A177-3AD203B41FA5}">
                      <a16:colId xmlns:a16="http://schemas.microsoft.com/office/drawing/2014/main" val="3400119794"/>
                    </a:ext>
                  </a:extLst>
                </a:gridCol>
                <a:gridCol w="1126610">
                  <a:extLst>
                    <a:ext uri="{9D8B030D-6E8A-4147-A177-3AD203B41FA5}">
                      <a16:colId xmlns:a16="http://schemas.microsoft.com/office/drawing/2014/main" val="2349408689"/>
                    </a:ext>
                  </a:extLst>
                </a:gridCol>
                <a:gridCol w="520791">
                  <a:extLst>
                    <a:ext uri="{9D8B030D-6E8A-4147-A177-3AD203B41FA5}">
                      <a16:colId xmlns:a16="http://schemas.microsoft.com/office/drawing/2014/main" val="955683087"/>
                    </a:ext>
                  </a:extLst>
                </a:gridCol>
                <a:gridCol w="883589">
                  <a:extLst>
                    <a:ext uri="{9D8B030D-6E8A-4147-A177-3AD203B41FA5}">
                      <a16:colId xmlns:a16="http://schemas.microsoft.com/office/drawing/2014/main" val="1634977199"/>
                    </a:ext>
                  </a:extLst>
                </a:gridCol>
                <a:gridCol w="1768415">
                  <a:extLst>
                    <a:ext uri="{9D8B030D-6E8A-4147-A177-3AD203B41FA5}">
                      <a16:colId xmlns:a16="http://schemas.microsoft.com/office/drawing/2014/main" val="402515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Onluk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İkilik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Onluk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2’ye Tümleyen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6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0000000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000000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0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1111111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9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1111110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0000011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1111101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1111100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4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0000101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1111011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1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0000110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1111010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9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0000111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1111001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8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8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45389"/>
          </a:xfrm>
        </p:spPr>
        <p:txBody>
          <a:bodyPr/>
          <a:lstStyle/>
          <a:p>
            <a:r>
              <a:rPr lang="tr-TR" sz="3000" dirty="0" smtClean="0"/>
              <a:t>2’ye Tümleyen Gösterilimli İşaretli Sayıların Çarpımı (2/2)</a:t>
            </a:r>
            <a:endParaRPr lang="tr-T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857"/>
            <a:ext cx="3295291" cy="943154"/>
          </a:xfrm>
        </p:spPr>
        <p:txBody>
          <a:bodyPr/>
          <a:lstStyle/>
          <a:p>
            <a:r>
              <a:rPr lang="tr-TR" sz="2000" dirty="0" smtClean="0"/>
              <a:t>3</a:t>
            </a:r>
            <a:r>
              <a:rPr lang="tr-TR" sz="2000" dirty="0" smtClean="0">
                <a:sym typeface="Symbol" panose="05050102010706020507" pitchFamily="18" charset="2"/>
              </a:rPr>
              <a:t></a:t>
            </a:r>
            <a:r>
              <a:rPr lang="tr-TR" sz="2000" dirty="0" smtClean="0"/>
              <a:t>(-4)= -12</a:t>
            </a:r>
          </a:p>
          <a:p>
            <a:r>
              <a:rPr lang="tr-TR" sz="2000" dirty="0" smtClean="0"/>
              <a:t>0000011</a:t>
            </a:r>
            <a:r>
              <a:rPr lang="tr-TR" sz="2000" baseline="-25000" dirty="0" smtClean="0"/>
              <a:t>2</a:t>
            </a:r>
            <a:r>
              <a:rPr lang="tr-TR" sz="2000" dirty="0">
                <a:sym typeface="Symbol" panose="05050102010706020507" pitchFamily="18" charset="2"/>
              </a:rPr>
              <a:t> </a:t>
            </a:r>
            <a:r>
              <a:rPr lang="tr-TR" sz="2000" dirty="0" smtClean="0">
                <a:sym typeface="Symbol" panose="05050102010706020507" pitchFamily="18" charset="2"/>
              </a:rPr>
              <a:t>1111100</a:t>
            </a:r>
            <a:r>
              <a:rPr lang="tr-TR" sz="2000" baseline="-25000" dirty="0" smtClean="0">
                <a:sym typeface="Symbol" panose="05050102010706020507" pitchFamily="18" charset="2"/>
              </a:rPr>
              <a:t>2</a:t>
            </a:r>
            <a:r>
              <a:rPr lang="tr-TR" sz="2000" dirty="0" smtClean="0">
                <a:sym typeface="Symbol" panose="05050102010706020507" pitchFamily="18" charset="2"/>
              </a:rPr>
              <a:t>=?</a:t>
            </a:r>
            <a:endParaRPr lang="tr-T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52</a:t>
            </a:fld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45760"/>
              </p:ext>
            </p:extLst>
          </p:nvPr>
        </p:nvGraphicFramePr>
        <p:xfrm>
          <a:off x="1153067" y="2300375"/>
          <a:ext cx="2082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99781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3981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65684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7628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5451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31832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297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7089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0493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9246287"/>
                    </a:ext>
                  </a:extLst>
                </a:gridCol>
              </a:tblGrid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56873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smtClean="0">
                          <a:sym typeface="Symbol" panose="05050102010706020507" pitchFamily="18" charset="2"/>
                        </a:rPr>
                        <a:t>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692445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7433103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r>
                        <a:rPr lang="tr-TR" dirty="0" smtClean="0"/>
                        <a:t>+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321681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2352441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85017" y="3858247"/>
            <a:ext cx="992023" cy="777648"/>
            <a:chOff x="785017" y="3858247"/>
            <a:chExt cx="992023" cy="777648"/>
          </a:xfrm>
        </p:grpSpPr>
        <p:grpSp>
          <p:nvGrpSpPr>
            <p:cNvPr id="10" name="Group 9"/>
            <p:cNvGrpSpPr/>
            <p:nvPr/>
          </p:nvGrpSpPr>
          <p:grpSpPr>
            <a:xfrm>
              <a:off x="1466489" y="3858247"/>
              <a:ext cx="310551" cy="255918"/>
              <a:chOff x="1561381" y="4468482"/>
              <a:chExt cx="207034" cy="15527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561381" y="4468483"/>
                <a:ext cx="207034" cy="1552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561381" y="4468482"/>
                <a:ext cx="207034" cy="1552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V="1">
              <a:off x="1153067" y="4129175"/>
              <a:ext cx="313422" cy="2357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85017" y="426656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ihmal</a:t>
              </a:r>
              <a:endParaRPr lang="tr-TR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99085" y="3813995"/>
            <a:ext cx="912617" cy="821900"/>
            <a:chOff x="1799085" y="3813995"/>
            <a:chExt cx="912617" cy="821900"/>
          </a:xfrm>
        </p:grpSpPr>
        <p:sp>
          <p:nvSpPr>
            <p:cNvPr id="17" name="Oval 16"/>
            <p:cNvSpPr/>
            <p:nvPr/>
          </p:nvSpPr>
          <p:spPr>
            <a:xfrm>
              <a:off x="1799085" y="3813995"/>
              <a:ext cx="291377" cy="300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944773" y="4129175"/>
              <a:ext cx="249694" cy="235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34539" y="426656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negatif</a:t>
              </a:r>
              <a:endParaRPr lang="tr-TR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2295" y="4833027"/>
            <a:ext cx="254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Sonucun mutlak değeri</a:t>
            </a:r>
          </a:p>
          <a:p>
            <a:endParaRPr lang="tr-TR" dirty="0"/>
          </a:p>
          <a:p>
            <a:r>
              <a:rPr lang="tr-TR" dirty="0" smtClean="0"/>
              <a:t>0001011+1=0001100</a:t>
            </a:r>
            <a:r>
              <a:rPr lang="tr-TR" baseline="-25000" dirty="0" smtClean="0"/>
              <a:t>2</a:t>
            </a:r>
            <a:endParaRPr lang="tr-TR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448358" y="1357221"/>
            <a:ext cx="3574208" cy="94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000" kern="0" dirty="0" smtClean="0">
                <a:sym typeface="Symbol" panose="05050102010706020507" pitchFamily="18" charset="2"/>
              </a:rPr>
              <a:t>(-5)</a:t>
            </a:r>
            <a:r>
              <a:rPr lang="tr-TR" sz="2000" kern="0" dirty="0" smtClean="0"/>
              <a:t>(-6)= +30</a:t>
            </a:r>
          </a:p>
          <a:p>
            <a:r>
              <a:rPr lang="tr-TR" sz="2000" kern="0" dirty="0" smtClean="0"/>
              <a:t>1111011</a:t>
            </a:r>
            <a:r>
              <a:rPr lang="tr-TR" sz="2000" kern="0" baseline="-25000" dirty="0" smtClean="0"/>
              <a:t>2</a:t>
            </a:r>
            <a:r>
              <a:rPr lang="tr-TR" sz="2000" kern="0" dirty="0" smtClean="0">
                <a:sym typeface="Symbol" panose="05050102010706020507" pitchFamily="18" charset="2"/>
              </a:rPr>
              <a:t> </a:t>
            </a:r>
            <a:r>
              <a:rPr lang="tr-TR" sz="2000" kern="0" dirty="0" smtClean="0"/>
              <a:t>1111010</a:t>
            </a:r>
            <a:r>
              <a:rPr lang="tr-TR" sz="2000" kern="0" baseline="-25000" dirty="0" smtClean="0">
                <a:sym typeface="Symbol" panose="05050102010706020507" pitchFamily="18" charset="2"/>
              </a:rPr>
              <a:t>2</a:t>
            </a:r>
            <a:r>
              <a:rPr lang="tr-TR" sz="2000" kern="0" dirty="0" smtClean="0">
                <a:sym typeface="Symbol" panose="05050102010706020507" pitchFamily="18" charset="2"/>
              </a:rPr>
              <a:t>=?</a:t>
            </a:r>
            <a:endParaRPr lang="tr-TR" sz="2000" kern="0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93427"/>
              </p:ext>
            </p:extLst>
          </p:nvPr>
        </p:nvGraphicFramePr>
        <p:xfrm>
          <a:off x="5687685" y="2129605"/>
          <a:ext cx="31242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16036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72711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59855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14079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743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9781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3981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65684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7628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5451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31832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297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7089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0493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9246287"/>
                    </a:ext>
                  </a:extLst>
                </a:gridCol>
              </a:tblGrid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56873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smtClean="0">
                          <a:sym typeface="Symbol" panose="05050102010706020507" pitchFamily="18" charset="2"/>
                        </a:rPr>
                        <a:t>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692445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7433103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321681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199351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118805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352441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496124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+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497981"/>
                  </a:ext>
                </a:extLst>
              </a:tr>
              <a:tr h="28476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8214634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5072556" y="5496947"/>
            <a:ext cx="2271490" cy="760155"/>
            <a:chOff x="1281043" y="3858247"/>
            <a:chExt cx="495997" cy="760155"/>
          </a:xfrm>
        </p:grpSpPr>
        <p:grpSp>
          <p:nvGrpSpPr>
            <p:cNvPr id="26" name="Group 25"/>
            <p:cNvGrpSpPr/>
            <p:nvPr/>
          </p:nvGrpSpPr>
          <p:grpSpPr>
            <a:xfrm>
              <a:off x="1466489" y="3858247"/>
              <a:ext cx="310551" cy="255918"/>
              <a:chOff x="1561381" y="4468482"/>
              <a:chExt cx="207034" cy="155276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561381" y="4468483"/>
                <a:ext cx="207034" cy="1552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1561381" y="4468482"/>
                <a:ext cx="207034" cy="1552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382709" y="4129176"/>
              <a:ext cx="83779" cy="1682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81043" y="4249070"/>
              <a:ext cx="177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ihmal</a:t>
              </a:r>
              <a:endParaRPr lang="tr-TR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1298" y="5450708"/>
            <a:ext cx="822849" cy="821900"/>
            <a:chOff x="1799085" y="3813995"/>
            <a:chExt cx="822849" cy="821900"/>
          </a:xfrm>
        </p:grpSpPr>
        <p:sp>
          <p:nvSpPr>
            <p:cNvPr id="33" name="Oval 32"/>
            <p:cNvSpPr/>
            <p:nvPr/>
          </p:nvSpPr>
          <p:spPr>
            <a:xfrm>
              <a:off x="1799085" y="3813995"/>
              <a:ext cx="291377" cy="300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44773" y="4129175"/>
              <a:ext cx="249694" cy="235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834539" y="426656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pozitif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30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42FF0-2E67-42FD-BC1D-0C8ED3502D7D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tr-TR" sz="4000" dirty="0" smtClean="0"/>
              <a:t>4-bit </a:t>
            </a:r>
            <a:r>
              <a:rPr lang="tr-TR" sz="4000" dirty="0" smtClean="0"/>
              <a:t>Genlik Karşılaştırma </a:t>
            </a:r>
            <a:r>
              <a:rPr lang="tr-TR" sz="4000" dirty="0" smtClean="0"/>
              <a:t>Devresi</a:t>
            </a:r>
            <a:endParaRPr lang="en-US" sz="4000" dirty="0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4744"/>
            <a:ext cx="8763000" cy="5537200"/>
          </a:xfrm>
        </p:spPr>
        <p:txBody>
          <a:bodyPr/>
          <a:lstStyle/>
          <a:p>
            <a:pPr marL="533400" indent="-533400">
              <a:lnSpc>
                <a:spcPct val="110000"/>
              </a:lnSpc>
            </a:pPr>
            <a:r>
              <a:rPr lang="tr-TR" dirty="0" smtClean="0"/>
              <a:t>İki tamsayının karşılaştırılması</a:t>
            </a:r>
            <a:r>
              <a:rPr lang="en-US" dirty="0" smtClean="0"/>
              <a:t>: A </a:t>
            </a:r>
            <a:r>
              <a:rPr lang="tr-TR" dirty="0" smtClean="0"/>
              <a:t>ve</a:t>
            </a:r>
            <a:r>
              <a:rPr lang="en-US" dirty="0" smtClean="0"/>
              <a:t> B.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dirty="0" smtClean="0"/>
              <a:t>A &gt; B </a:t>
            </a:r>
            <a:r>
              <a:rPr lang="en-US" dirty="0" smtClean="0">
                <a:sym typeface="Wingdings" pitchFamily="2" charset="2"/>
              </a:rPr>
              <a:t> (1, 0, 0) = (x, y, z)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dirty="0" smtClean="0"/>
              <a:t>A = B </a:t>
            </a:r>
            <a:r>
              <a:rPr lang="en-US" dirty="0" smtClean="0">
                <a:sym typeface="Wingdings" pitchFamily="2" charset="2"/>
              </a:rPr>
              <a:t> (0, 1, 0) = (x, y, z)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dirty="0" smtClean="0"/>
              <a:t>A &lt; B </a:t>
            </a:r>
            <a:r>
              <a:rPr lang="en-US" dirty="0" smtClean="0">
                <a:sym typeface="Wingdings" pitchFamily="2" charset="2"/>
              </a:rPr>
              <a:t> (0, 0, 1) = (x, y, z)</a:t>
            </a:r>
          </a:p>
          <a:p>
            <a:pPr marL="533400" indent="-533400">
              <a:lnSpc>
                <a:spcPct val="110000"/>
              </a:lnSpc>
            </a:pPr>
            <a:r>
              <a:rPr lang="tr-TR" dirty="0" smtClean="0">
                <a:sym typeface="Wingdings" pitchFamily="2" charset="2"/>
              </a:rPr>
              <a:t>Örnek</a:t>
            </a:r>
            <a:r>
              <a:rPr lang="en-US" dirty="0" smtClean="0">
                <a:sym typeface="Wingdings" pitchFamily="2" charset="2"/>
              </a:rPr>
              <a:t>: 4-bit </a:t>
            </a:r>
            <a:r>
              <a:rPr lang="tr-TR" dirty="0" smtClean="0">
                <a:sym typeface="Wingdings" pitchFamily="2" charset="2"/>
              </a:rPr>
              <a:t>karşılaştırıcı</a:t>
            </a:r>
            <a:endParaRPr lang="en-US" dirty="0" smtClean="0">
              <a:sym typeface="Wingdings" pitchFamily="2" charset="2"/>
            </a:endParaRPr>
          </a:p>
          <a:p>
            <a:pPr marL="914400" lvl="1" indent="-457200">
              <a:lnSpc>
                <a:spcPct val="110000"/>
              </a:lnSpc>
            </a:pPr>
            <a:r>
              <a:rPr lang="en-US" dirty="0" smtClean="0">
                <a:sym typeface="Wingdings" pitchFamily="2" charset="2"/>
              </a:rPr>
              <a:t>A = (a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, a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,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) and B = (b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,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b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,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b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b</a:t>
            </a:r>
            <a:r>
              <a:rPr lang="en-US" baseline="-25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) 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 dirty="0" smtClean="0">
                <a:sym typeface="Wingdings" pitchFamily="2" charset="2"/>
              </a:rPr>
              <a:t>(A = B) </a:t>
            </a:r>
            <a:r>
              <a:rPr lang="tr-TR" dirty="0" smtClean="0">
                <a:sym typeface="Wingdings" pitchFamily="2" charset="2"/>
              </a:rPr>
              <a:t>olması için</a:t>
            </a:r>
            <a:endParaRPr lang="en-US" dirty="0" smtClean="0">
              <a:sym typeface="Wingdings" pitchFamily="2" charset="2"/>
            </a:endParaRPr>
          </a:p>
          <a:p>
            <a:pPr marL="1371600" lvl="2" indent="-457200">
              <a:lnSpc>
                <a:spcPct val="110000"/>
              </a:lnSpc>
            </a:pPr>
            <a:r>
              <a:rPr lang="tr-TR" dirty="0" smtClean="0">
                <a:sym typeface="Wingdings" pitchFamily="2" charset="2"/>
              </a:rPr>
              <a:t>bütün 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= b</a:t>
            </a:r>
            <a:r>
              <a:rPr lang="en-US" baseline="-25000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    0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smtClean="0">
                <a:sym typeface="Wingdings" pitchFamily="2" charset="2"/>
              </a:rPr>
              <a:t>3</a:t>
            </a:r>
          </a:p>
          <a:p>
            <a:pPr marL="1371600" lvl="2" indent="-457200">
              <a:lnSpc>
                <a:spcPct val="110000"/>
              </a:lnSpc>
            </a:pPr>
            <a:r>
              <a:rPr lang="en-US" dirty="0" err="1" smtClean="0">
                <a:sym typeface="Wingdings" pitchFamily="2" charset="2"/>
              </a:rPr>
              <a:t>t</a:t>
            </a:r>
            <a:r>
              <a:rPr lang="en-US" baseline="-25000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= (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 pitchFamily="18" charset="2"/>
              </a:rPr>
              <a:t></a:t>
            </a:r>
            <a:r>
              <a:rPr lang="en-US" dirty="0" smtClean="0">
                <a:sym typeface="Wingdings" pitchFamily="2" charset="2"/>
              </a:rPr>
              <a:t> b</a:t>
            </a:r>
            <a:r>
              <a:rPr lang="en-US" baseline="-25000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)’        0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smtClean="0">
                <a:sym typeface="Wingdings" pitchFamily="2" charset="2"/>
              </a:rPr>
              <a:t>3</a:t>
            </a:r>
          </a:p>
          <a:p>
            <a:pPr marL="1371600" lvl="2" indent="-457200">
              <a:lnSpc>
                <a:spcPct val="110000"/>
              </a:lnSpc>
            </a:pPr>
            <a:r>
              <a:rPr lang="en-US" dirty="0" smtClean="0">
                <a:sym typeface="Wingdings" pitchFamily="2" charset="2"/>
              </a:rPr>
              <a:t>y = (A=B) = t</a:t>
            </a:r>
            <a:r>
              <a:rPr lang="en-US" baseline="-25000" dirty="0" smtClean="0">
                <a:sym typeface="Wingdings" pitchFamily="2" charset="2"/>
              </a:rPr>
              <a:t>3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aseline="-25000" dirty="0" smtClean="0">
                <a:sym typeface="Wingdings" pitchFamily="2" charset="2"/>
              </a:rPr>
              <a:t>2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aseline="-25000" dirty="0" smtClean="0">
                <a:sym typeface="Wingdings" pitchFamily="2" charset="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05E9EA-F8C2-4CA1-A3FE-E2A9D1B4C072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en-US" dirty="0" smtClean="0"/>
              <a:t>4-bit </a:t>
            </a:r>
            <a:r>
              <a:rPr lang="tr-TR" dirty="0" smtClean="0"/>
              <a:t>Karşılaştırma Devresi</a:t>
            </a:r>
            <a:endParaRPr lang="en-US" dirty="0" smtClean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6193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 startAt="2"/>
            </a:pPr>
            <a:r>
              <a:rPr lang="en-US" dirty="0" smtClean="0">
                <a:sym typeface="Wingdings" pitchFamily="2" charset="2"/>
              </a:rPr>
              <a:t>(A &gt; B) and (A &lt; B) cases</a:t>
            </a:r>
          </a:p>
          <a:p>
            <a:pPr marL="914400" lvl="1" indent="-457200">
              <a:lnSpc>
                <a:spcPct val="90000"/>
              </a:lnSpc>
            </a:pPr>
            <a:r>
              <a:rPr lang="tr-TR" dirty="0" smtClean="0">
                <a:sym typeface="Wingdings" pitchFamily="2" charset="2"/>
              </a:rPr>
              <a:t>A ve B </a:t>
            </a:r>
            <a:r>
              <a:rPr lang="tr-TR" dirty="0" err="1" smtClean="0">
                <a:sym typeface="Wingdings" pitchFamily="2" charset="2"/>
              </a:rPr>
              <a:t>nin</a:t>
            </a:r>
            <a:r>
              <a:rPr lang="tr-TR" dirty="0" smtClean="0">
                <a:sym typeface="Wingdings" pitchFamily="2" charset="2"/>
              </a:rPr>
              <a:t> en yüksek anlamlı bitleri karşılaştırılır.</a:t>
            </a:r>
            <a:endParaRPr lang="en-US" dirty="0" smtClean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</a:pPr>
            <a:r>
              <a:rPr lang="tr-TR" dirty="0" smtClean="0">
                <a:sym typeface="Wingdings" pitchFamily="2" charset="2"/>
              </a:rPr>
              <a:t>eğer</a:t>
            </a:r>
            <a:r>
              <a:rPr lang="en-US" dirty="0" smtClean="0">
                <a:sym typeface="Wingdings" pitchFamily="2" charset="2"/>
              </a:rPr>
              <a:t> (a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= 1 </a:t>
            </a:r>
            <a:r>
              <a:rPr lang="tr-TR" dirty="0" smtClean="0">
                <a:sym typeface="Wingdings" pitchFamily="2" charset="2"/>
              </a:rPr>
              <a:t>ve</a:t>
            </a:r>
            <a:r>
              <a:rPr lang="en-US" dirty="0" smtClean="0">
                <a:sym typeface="Wingdings" pitchFamily="2" charset="2"/>
              </a:rPr>
              <a:t> b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= 0)  A &gt; B</a:t>
            </a:r>
          </a:p>
          <a:p>
            <a:pPr marL="1371600" lvl="2" indent="-457200">
              <a:lnSpc>
                <a:spcPct val="90000"/>
              </a:lnSpc>
            </a:pPr>
            <a:r>
              <a:rPr lang="tr-TR" dirty="0" smtClean="0">
                <a:sym typeface="Wingdings" pitchFamily="2" charset="2"/>
              </a:rPr>
              <a:t>değilse eğer</a:t>
            </a:r>
            <a:r>
              <a:rPr lang="en-US" dirty="0" smtClean="0">
                <a:sym typeface="Wingdings" pitchFamily="2" charset="2"/>
              </a:rPr>
              <a:t> (a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= 0 </a:t>
            </a:r>
            <a:r>
              <a:rPr lang="tr-TR" dirty="0" smtClean="0">
                <a:sym typeface="Wingdings" pitchFamily="2" charset="2"/>
              </a:rPr>
              <a:t>ve</a:t>
            </a:r>
            <a:r>
              <a:rPr lang="en-US" dirty="0" smtClean="0">
                <a:sym typeface="Wingdings" pitchFamily="2" charset="2"/>
              </a:rPr>
              <a:t> b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= 1)  A &lt; B</a:t>
            </a:r>
          </a:p>
          <a:p>
            <a:pPr marL="1371600" lvl="2" indent="-457200">
              <a:lnSpc>
                <a:spcPct val="90000"/>
              </a:lnSpc>
            </a:pPr>
            <a:r>
              <a:rPr lang="tr-TR" dirty="0" smtClean="0">
                <a:sym typeface="Wingdings" pitchFamily="2" charset="2"/>
              </a:rPr>
              <a:t>değilse </a:t>
            </a:r>
            <a:r>
              <a:rPr lang="en-US" dirty="0" smtClean="0">
                <a:sym typeface="Wingdings" pitchFamily="2" charset="2"/>
              </a:rPr>
              <a:t>(a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= b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) a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tr-TR" dirty="0" smtClean="0">
                <a:sym typeface="Wingdings" pitchFamily="2" charset="2"/>
              </a:rPr>
              <a:t>ve </a:t>
            </a:r>
            <a:r>
              <a:rPr lang="en-US" dirty="0" smtClean="0">
                <a:sym typeface="Wingdings" pitchFamily="2" charset="2"/>
              </a:rPr>
              <a:t>b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yi</a:t>
            </a:r>
            <a:r>
              <a:rPr lang="tr-TR" dirty="0" smtClean="0">
                <a:sym typeface="Wingdings" pitchFamily="2" charset="2"/>
              </a:rPr>
              <a:t> karşılaştır.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328613" y="4324350"/>
            <a:ext cx="83788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sym typeface="Wingdings" pitchFamily="2" charset="2"/>
              </a:rPr>
              <a:t>x = (A&gt;B) = a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 b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’ + t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 a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b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’ + t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t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a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b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’ + t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t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t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a</a:t>
            </a:r>
            <a:r>
              <a:rPr lang="en-US" baseline="-25000"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 b</a:t>
            </a:r>
            <a:r>
              <a:rPr lang="en-US" baseline="-25000"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’ </a:t>
            </a:r>
          </a:p>
          <a:p>
            <a:pPr>
              <a:lnSpc>
                <a:spcPct val="130000"/>
              </a:lnSpc>
            </a:pPr>
            <a:r>
              <a:rPr lang="en-US">
                <a:sym typeface="Wingdings" pitchFamily="2" charset="2"/>
              </a:rPr>
              <a:t>z = (A&lt;B) = a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’ b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 + t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 a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’ b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+ t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t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a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’ b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+ t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t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t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a</a:t>
            </a:r>
            <a:r>
              <a:rPr lang="en-US" baseline="-25000"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’ b</a:t>
            </a:r>
            <a:r>
              <a:rPr lang="en-US" baseline="-25000">
                <a:sym typeface="Wingdings" pitchFamily="2" charset="2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en-US">
                <a:sym typeface="Wingdings" pitchFamily="2" charset="2"/>
              </a:rPr>
              <a:t>y = (A=B) = t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 t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t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t</a:t>
            </a:r>
            <a:r>
              <a:rPr lang="en-US" baseline="-25000">
                <a:sym typeface="Wingdings" pitchFamily="2" charset="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5B5F54-AE24-4EEB-8625-C3B8A3A8D12B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en-US" sz="4000" dirty="0" smtClean="0"/>
              <a:t>4-bit </a:t>
            </a:r>
            <a:r>
              <a:rPr lang="tr-TR" sz="4000" dirty="0" smtClean="0"/>
              <a:t>Karşılaştırma Devresi</a:t>
            </a:r>
            <a:endParaRPr lang="en-US" sz="3800" dirty="0" smtClean="0"/>
          </a:p>
        </p:txBody>
      </p:sp>
      <p:pic>
        <p:nvPicPr>
          <p:cNvPr id="55300" name="Picture 4" descr="AACFLP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338" y="1017588"/>
            <a:ext cx="7939087" cy="571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5C703-6AEB-4113-A363-B2CD60A0FB0D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9520" y="188640"/>
            <a:ext cx="8763000" cy="866775"/>
          </a:xfrm>
        </p:spPr>
        <p:txBody>
          <a:bodyPr/>
          <a:lstStyle/>
          <a:p>
            <a:r>
              <a:rPr lang="tr-TR" sz="4000" dirty="0" smtClean="0"/>
              <a:t>Kod Çözücü</a:t>
            </a:r>
            <a:endParaRPr lang="en-US" sz="4000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809625"/>
            <a:ext cx="8763000" cy="246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n-bitlik bir kod ile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tr-TR" dirty="0" smtClean="0"/>
              <a:t> kodlanmış bilgi gösterilebilir.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Bir kod çözücü n ikili girişi </a:t>
            </a:r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tr-TR" dirty="0" smtClean="0"/>
              <a:t> çıkışa dönüştüren kombinezonsal devredir.</a:t>
            </a:r>
            <a:endParaRPr lang="en-US" dirty="0" smtClean="0"/>
          </a:p>
        </p:txBody>
      </p:sp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446088" y="3284538"/>
            <a:ext cx="3563937" cy="1828800"/>
            <a:chOff x="281" y="2069"/>
            <a:chExt cx="2245" cy="1152"/>
          </a:xfrm>
        </p:grpSpPr>
        <p:sp>
          <p:nvSpPr>
            <p:cNvPr id="56362" name="Rectangle 4"/>
            <p:cNvSpPr>
              <a:spLocks noChangeArrowheads="1"/>
            </p:cNvSpPr>
            <p:nvPr/>
          </p:nvSpPr>
          <p:spPr bwMode="auto">
            <a:xfrm>
              <a:off x="954" y="2069"/>
              <a:ext cx="915" cy="1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2x4 </a:t>
              </a:r>
            </a:p>
            <a:p>
              <a:pPr algn="ctr"/>
              <a:r>
                <a:rPr lang="tr-TR" sz="2000" dirty="0" smtClean="0">
                  <a:solidFill>
                    <a:schemeClr val="bg1"/>
                  </a:solidFill>
                </a:rPr>
                <a:t>Kod çözücü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363" name="Line 6"/>
            <p:cNvSpPr>
              <a:spLocks noChangeShapeType="1"/>
            </p:cNvSpPr>
            <p:nvPr/>
          </p:nvSpPr>
          <p:spPr bwMode="auto">
            <a:xfrm flipV="1">
              <a:off x="506" y="2389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6364" name="Line 7"/>
            <p:cNvSpPr>
              <a:spLocks noChangeShapeType="1"/>
            </p:cNvSpPr>
            <p:nvPr/>
          </p:nvSpPr>
          <p:spPr bwMode="auto">
            <a:xfrm flipV="1">
              <a:off x="506" y="2905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6365" name="Line 8"/>
            <p:cNvSpPr>
              <a:spLocks noChangeShapeType="1"/>
            </p:cNvSpPr>
            <p:nvPr/>
          </p:nvSpPr>
          <p:spPr bwMode="auto">
            <a:xfrm flipV="1">
              <a:off x="1869" y="2254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6366" name="Line 9"/>
            <p:cNvSpPr>
              <a:spLocks noChangeShapeType="1"/>
            </p:cNvSpPr>
            <p:nvPr/>
          </p:nvSpPr>
          <p:spPr bwMode="auto">
            <a:xfrm flipV="1">
              <a:off x="1869" y="2536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6367" name="Line 10"/>
            <p:cNvSpPr>
              <a:spLocks noChangeShapeType="1"/>
            </p:cNvSpPr>
            <p:nvPr/>
          </p:nvSpPr>
          <p:spPr bwMode="auto">
            <a:xfrm flipV="1">
              <a:off x="1869" y="2811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6368" name="Line 11"/>
            <p:cNvSpPr>
              <a:spLocks noChangeShapeType="1"/>
            </p:cNvSpPr>
            <p:nvPr/>
          </p:nvSpPr>
          <p:spPr bwMode="auto">
            <a:xfrm flipV="1">
              <a:off x="1869" y="3093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6369" name="Text Box 12"/>
            <p:cNvSpPr txBox="1">
              <a:spLocks noChangeArrowheads="1"/>
            </p:cNvSpPr>
            <p:nvPr/>
          </p:nvSpPr>
          <p:spPr bwMode="auto">
            <a:xfrm>
              <a:off x="297" y="2286"/>
              <a:ext cx="11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56370" name="Text Box 13"/>
            <p:cNvSpPr txBox="1">
              <a:spLocks noChangeArrowheads="1"/>
            </p:cNvSpPr>
            <p:nvPr/>
          </p:nvSpPr>
          <p:spPr bwMode="auto">
            <a:xfrm>
              <a:off x="281" y="2802"/>
              <a:ext cx="10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56371" name="Text Box 14"/>
            <p:cNvSpPr txBox="1">
              <a:spLocks noChangeArrowheads="1"/>
            </p:cNvSpPr>
            <p:nvPr/>
          </p:nvSpPr>
          <p:spPr bwMode="auto">
            <a:xfrm>
              <a:off x="2317" y="2121"/>
              <a:ext cx="1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0</a:t>
              </a:r>
            </a:p>
          </p:txBody>
        </p:sp>
        <p:sp>
          <p:nvSpPr>
            <p:cNvPr id="56372" name="Text Box 15"/>
            <p:cNvSpPr txBox="1">
              <a:spLocks noChangeArrowheads="1"/>
            </p:cNvSpPr>
            <p:nvPr/>
          </p:nvSpPr>
          <p:spPr bwMode="auto">
            <a:xfrm>
              <a:off x="2326" y="2421"/>
              <a:ext cx="17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1</a:t>
              </a:r>
            </a:p>
          </p:txBody>
        </p:sp>
        <p:sp>
          <p:nvSpPr>
            <p:cNvPr id="56373" name="Text Box 16"/>
            <p:cNvSpPr txBox="1">
              <a:spLocks noChangeArrowheads="1"/>
            </p:cNvSpPr>
            <p:nvPr/>
          </p:nvSpPr>
          <p:spPr bwMode="auto">
            <a:xfrm>
              <a:off x="2335" y="2687"/>
              <a:ext cx="1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2</a:t>
              </a:r>
            </a:p>
          </p:txBody>
        </p:sp>
        <p:sp>
          <p:nvSpPr>
            <p:cNvPr id="56374" name="Text Box 17"/>
            <p:cNvSpPr txBox="1">
              <a:spLocks noChangeArrowheads="1"/>
            </p:cNvSpPr>
            <p:nvPr/>
          </p:nvSpPr>
          <p:spPr bwMode="auto">
            <a:xfrm>
              <a:off x="2335" y="2973"/>
              <a:ext cx="1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3</a:t>
              </a:r>
            </a:p>
          </p:txBody>
        </p:sp>
      </p:grpSp>
      <p:graphicFrame>
        <p:nvGraphicFramePr>
          <p:cNvPr id="162959" name="Group 143"/>
          <p:cNvGraphicFramePr>
            <a:graphicFrameLocks noGrp="1"/>
          </p:cNvGraphicFramePr>
          <p:nvPr/>
        </p:nvGraphicFramePr>
        <p:xfrm>
          <a:off x="4910138" y="3098800"/>
          <a:ext cx="4064000" cy="1981200"/>
        </p:xfrm>
        <a:graphic>
          <a:graphicData uri="http://schemas.openxmlformats.org/drawingml/2006/table">
            <a:tbl>
              <a:tblPr/>
              <a:tblGrid>
                <a:gridCol w="67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147"/>
          <p:cNvGrpSpPr>
            <a:grpSpLocks/>
          </p:cNvGrpSpPr>
          <p:nvPr/>
        </p:nvGrpSpPr>
        <p:grpSpPr bwMode="auto">
          <a:xfrm>
            <a:off x="650875" y="5638800"/>
            <a:ext cx="4937125" cy="795338"/>
            <a:chOff x="410" y="3552"/>
            <a:chExt cx="3110" cy="501"/>
          </a:xfrm>
        </p:grpSpPr>
        <p:sp>
          <p:nvSpPr>
            <p:cNvPr id="56360" name="Rectangle 144"/>
            <p:cNvSpPr>
              <a:spLocks noChangeArrowheads="1"/>
            </p:cNvSpPr>
            <p:nvPr/>
          </p:nvSpPr>
          <p:spPr bwMode="auto">
            <a:xfrm>
              <a:off x="410" y="3552"/>
              <a:ext cx="1333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dirty="0"/>
                <a:t>d</a:t>
              </a:r>
              <a:r>
                <a:rPr lang="en-US" baseline="-25000" dirty="0"/>
                <a:t>0</a:t>
              </a:r>
              <a:r>
                <a:rPr lang="en-US" dirty="0"/>
                <a:t> </a:t>
              </a:r>
              <a:r>
                <a:rPr lang="en-US" dirty="0" smtClean="0"/>
                <a:t>=</a:t>
              </a:r>
              <a:r>
                <a:rPr lang="tr-TR" dirty="0" err="1" smtClean="0"/>
                <a:t>x’y</a:t>
              </a:r>
              <a:r>
                <a:rPr lang="tr-TR" dirty="0" smtClean="0"/>
                <a:t>’</a:t>
              </a:r>
              <a:r>
                <a:rPr lang="en-US" dirty="0" smtClean="0"/>
                <a:t> </a:t>
              </a:r>
              <a:endParaRPr lang="en-US" dirty="0"/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dirty="0"/>
                <a:t>d</a:t>
              </a:r>
              <a:r>
                <a:rPr lang="en-US" baseline="-25000" dirty="0"/>
                <a:t>1</a:t>
              </a:r>
              <a:r>
                <a:rPr lang="en-US" dirty="0"/>
                <a:t> </a:t>
              </a:r>
              <a:r>
                <a:rPr lang="en-US" dirty="0" smtClean="0"/>
                <a:t>=</a:t>
              </a:r>
              <a:r>
                <a:rPr lang="tr-TR" dirty="0" err="1" smtClean="0"/>
                <a:t>x’y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6361" name="Rectangle 145"/>
            <p:cNvSpPr>
              <a:spLocks noChangeArrowheads="1"/>
            </p:cNvSpPr>
            <p:nvPr/>
          </p:nvSpPr>
          <p:spPr bwMode="auto">
            <a:xfrm>
              <a:off x="2187" y="3552"/>
              <a:ext cx="1333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dirty="0"/>
                <a:t>d</a:t>
              </a:r>
              <a:r>
                <a:rPr lang="en-US" baseline="-25000" dirty="0"/>
                <a:t>2</a:t>
              </a:r>
              <a:r>
                <a:rPr lang="en-US" dirty="0"/>
                <a:t> </a:t>
              </a:r>
              <a:r>
                <a:rPr lang="en-US" dirty="0" smtClean="0"/>
                <a:t>=</a:t>
              </a:r>
              <a:r>
                <a:rPr lang="tr-TR" dirty="0" err="1" smtClean="0"/>
                <a:t>xy</a:t>
              </a:r>
              <a:r>
                <a:rPr lang="tr-TR" dirty="0" smtClean="0"/>
                <a:t>’</a:t>
              </a:r>
              <a:r>
                <a:rPr lang="en-US" dirty="0" smtClean="0"/>
                <a:t> </a:t>
              </a:r>
              <a:endParaRPr lang="en-US" dirty="0"/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dirty="0"/>
                <a:t>d</a:t>
              </a:r>
              <a:r>
                <a:rPr lang="en-US" baseline="-25000" dirty="0"/>
                <a:t>3</a:t>
              </a:r>
              <a:r>
                <a:rPr lang="en-US" dirty="0"/>
                <a:t> </a:t>
              </a:r>
              <a:r>
                <a:rPr lang="en-US" dirty="0" smtClean="0"/>
                <a:t>=</a:t>
              </a:r>
              <a:r>
                <a:rPr lang="tr-TR" dirty="0" err="1" smtClean="0"/>
                <a:t>xy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4DA3D-C25D-438D-9736-71956249D45C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7200"/>
            <a:ext cx="8229600" cy="795536"/>
          </a:xfrm>
        </p:spPr>
        <p:txBody>
          <a:bodyPr/>
          <a:lstStyle/>
          <a:p>
            <a:r>
              <a:rPr lang="en-US" dirty="0" smtClean="0"/>
              <a:t>2-</a:t>
            </a:r>
            <a:r>
              <a:rPr lang="tr-TR" dirty="0" smtClean="0"/>
              <a:t>den</a:t>
            </a:r>
            <a:r>
              <a:rPr lang="en-US" dirty="0" smtClean="0"/>
              <a:t>-4</a:t>
            </a:r>
            <a:r>
              <a:rPr lang="tr-TR" dirty="0" smtClean="0"/>
              <a:t>’e</a:t>
            </a:r>
            <a:r>
              <a:rPr lang="en-US" dirty="0" smtClean="0"/>
              <a:t> </a:t>
            </a:r>
            <a:r>
              <a:rPr lang="tr-TR" dirty="0" smtClean="0"/>
              <a:t>Kod Çözücü</a:t>
            </a:r>
            <a:endParaRPr lang="en-US" dirty="0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720"/>
            <a:ext cx="8763000" cy="2084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Aktif çıkış 0 olabilir.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Devrenin çalışmasını kontrol etmek için bir de izin (</a:t>
            </a:r>
            <a:r>
              <a:rPr lang="en-US" dirty="0" smtClean="0"/>
              <a:t>enable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girişi olabilir.</a:t>
            </a:r>
            <a:endParaRPr lang="en-US" dirty="0" smtClean="0"/>
          </a:p>
        </p:txBody>
      </p:sp>
      <p:graphicFrame>
        <p:nvGraphicFramePr>
          <p:cNvPr id="165034" name="Group 170"/>
          <p:cNvGraphicFramePr>
            <a:graphicFrameLocks noGrp="1"/>
          </p:cNvGraphicFramePr>
          <p:nvPr/>
        </p:nvGraphicFramePr>
        <p:xfrm>
          <a:off x="306388" y="3306763"/>
          <a:ext cx="3832225" cy="247491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035" name="Rectangle 171"/>
          <p:cNvSpPr>
            <a:spLocks noChangeArrowheads="1"/>
          </p:cNvSpPr>
          <p:nvPr/>
        </p:nvSpPr>
        <p:spPr bwMode="auto">
          <a:xfrm>
            <a:off x="4498975" y="3683000"/>
            <a:ext cx="431165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x + y </a:t>
            </a:r>
            <a:r>
              <a:rPr lang="en-US" dirty="0" smtClean="0"/>
              <a:t>=</a:t>
            </a:r>
            <a:r>
              <a:rPr lang="tr-TR" dirty="0" smtClean="0"/>
              <a:t> i + i’(</a:t>
            </a:r>
            <a:r>
              <a:rPr lang="tr-TR" dirty="0" err="1" smtClean="0"/>
              <a:t>x’y</a:t>
            </a:r>
            <a:r>
              <a:rPr lang="tr-TR" dirty="0" smtClean="0"/>
              <a:t>+</a:t>
            </a:r>
            <a:r>
              <a:rPr lang="tr-TR" dirty="0" err="1" smtClean="0"/>
              <a:t>xy</a:t>
            </a:r>
            <a:r>
              <a:rPr lang="tr-TR" dirty="0" smtClean="0"/>
              <a:t>’+</a:t>
            </a:r>
            <a:r>
              <a:rPr lang="tr-TR" dirty="0" err="1" smtClean="0"/>
              <a:t>xy</a:t>
            </a:r>
            <a:r>
              <a:rPr lang="tr-TR" dirty="0" smtClean="0"/>
              <a:t>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x + y’ </a:t>
            </a:r>
            <a:r>
              <a:rPr lang="en-US" dirty="0" smtClean="0"/>
              <a:t>=</a:t>
            </a:r>
            <a:r>
              <a:rPr lang="tr-TR" dirty="0" smtClean="0"/>
              <a:t> i + i’(</a:t>
            </a:r>
            <a:r>
              <a:rPr lang="tr-TR" dirty="0" err="1" smtClean="0"/>
              <a:t>x’y</a:t>
            </a:r>
            <a:r>
              <a:rPr lang="tr-TR" dirty="0" smtClean="0"/>
              <a:t>’+</a:t>
            </a:r>
            <a:r>
              <a:rPr lang="tr-TR" dirty="0" err="1" smtClean="0"/>
              <a:t>xy</a:t>
            </a:r>
            <a:r>
              <a:rPr lang="tr-TR" dirty="0" smtClean="0"/>
              <a:t>’+</a:t>
            </a:r>
            <a:r>
              <a:rPr lang="tr-TR" dirty="0" err="1" smtClean="0"/>
              <a:t>xy</a:t>
            </a:r>
            <a:r>
              <a:rPr lang="tr-TR" dirty="0" smtClean="0"/>
              <a:t>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x’ + y </a:t>
            </a:r>
            <a:r>
              <a:rPr lang="en-US" dirty="0" smtClean="0"/>
              <a:t>=</a:t>
            </a:r>
            <a:r>
              <a:rPr lang="tr-TR" dirty="0" smtClean="0"/>
              <a:t> i + i’(</a:t>
            </a:r>
            <a:r>
              <a:rPr lang="tr-TR" dirty="0" err="1" smtClean="0"/>
              <a:t>x’y</a:t>
            </a:r>
            <a:r>
              <a:rPr lang="tr-TR" dirty="0" smtClean="0"/>
              <a:t>’+</a:t>
            </a:r>
            <a:r>
              <a:rPr lang="tr-TR" dirty="0" err="1" smtClean="0"/>
              <a:t>x’y</a:t>
            </a:r>
            <a:r>
              <a:rPr lang="tr-TR" dirty="0" smtClean="0"/>
              <a:t>+</a:t>
            </a:r>
            <a:r>
              <a:rPr lang="tr-TR" dirty="0" err="1" smtClean="0"/>
              <a:t>xy</a:t>
            </a:r>
            <a:r>
              <a:rPr lang="tr-TR" dirty="0" smtClean="0"/>
              <a:t>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x’ + y’ </a:t>
            </a:r>
            <a:r>
              <a:rPr lang="en-US" dirty="0" smtClean="0"/>
              <a:t>=</a:t>
            </a:r>
            <a:r>
              <a:rPr lang="tr-TR" dirty="0" smtClean="0"/>
              <a:t> i + i’(</a:t>
            </a:r>
            <a:r>
              <a:rPr lang="tr-TR" dirty="0" err="1" smtClean="0"/>
              <a:t>x’y</a:t>
            </a:r>
            <a:r>
              <a:rPr lang="tr-TR" dirty="0" smtClean="0"/>
              <a:t>’+</a:t>
            </a:r>
            <a:r>
              <a:rPr lang="tr-TR" dirty="0" err="1" smtClean="0"/>
              <a:t>x’y</a:t>
            </a:r>
            <a:r>
              <a:rPr lang="tr-TR" dirty="0" smtClean="0"/>
              <a:t>+</a:t>
            </a:r>
            <a:r>
              <a:rPr lang="tr-TR" dirty="0" err="1" smtClean="0"/>
              <a:t>xy</a:t>
            </a:r>
            <a:r>
              <a:rPr lang="tr-TR" dirty="0" smtClean="0"/>
              <a:t>’)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5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5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5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bldLvl="2"/>
      <p:bldP spid="16503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51C401-51B2-4548-8942-BE348229BD9A}" type="slidenum">
              <a:rPr lang="en-US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371600"/>
          </a:xfrm>
        </p:spPr>
        <p:txBody>
          <a:bodyPr/>
          <a:lstStyle/>
          <a:p>
            <a:r>
              <a:rPr lang="tr-TR" sz="4000" dirty="0" smtClean="0"/>
              <a:t>İzin Girişli </a:t>
            </a:r>
            <a:r>
              <a:rPr lang="en-US" sz="4000" dirty="0" smtClean="0"/>
              <a:t>2-</a:t>
            </a:r>
            <a:r>
              <a:rPr lang="tr-TR" sz="4000" dirty="0" smtClean="0"/>
              <a:t>den</a:t>
            </a:r>
            <a:r>
              <a:rPr lang="en-US" sz="4000" dirty="0" smtClean="0"/>
              <a:t>-4</a:t>
            </a:r>
            <a:r>
              <a:rPr lang="tr-TR" sz="4000" dirty="0" smtClean="0"/>
              <a:t>’e</a:t>
            </a:r>
            <a:r>
              <a:rPr lang="en-US" sz="4000" dirty="0" smtClean="0"/>
              <a:t> </a:t>
            </a:r>
            <a:r>
              <a:rPr lang="tr-TR" sz="4000" dirty="0" smtClean="0"/>
              <a:t>Kod Çözücü</a:t>
            </a:r>
            <a:endParaRPr lang="en-US" sz="4000" dirty="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585788" y="2743200"/>
            <a:ext cx="7408862" cy="3886200"/>
            <a:chOff x="369" y="1728"/>
            <a:chExt cx="4667" cy="244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27" y="1776"/>
              <a:ext cx="494" cy="455"/>
              <a:chOff x="2377" y="1920"/>
              <a:chExt cx="494" cy="455"/>
            </a:xfrm>
          </p:grpSpPr>
          <p:sp>
            <p:nvSpPr>
              <p:cNvPr id="58442" name="AutoShape 5"/>
              <p:cNvSpPr>
                <a:spLocks noChangeArrowheads="1"/>
              </p:cNvSpPr>
              <p:nvPr/>
            </p:nvSpPr>
            <p:spPr bwMode="auto">
              <a:xfrm>
                <a:off x="2377" y="1920"/>
                <a:ext cx="393" cy="455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43" name="Oval 6"/>
              <p:cNvSpPr>
                <a:spLocks noChangeArrowheads="1"/>
              </p:cNvSpPr>
              <p:nvPr/>
            </p:nvSpPr>
            <p:spPr bwMode="auto">
              <a:xfrm>
                <a:off x="2770" y="2115"/>
                <a:ext cx="101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730" y="2344"/>
              <a:ext cx="494" cy="455"/>
              <a:chOff x="2377" y="1920"/>
              <a:chExt cx="494" cy="455"/>
            </a:xfrm>
          </p:grpSpPr>
          <p:sp>
            <p:nvSpPr>
              <p:cNvPr id="58440" name="AutoShape 9"/>
              <p:cNvSpPr>
                <a:spLocks noChangeArrowheads="1"/>
              </p:cNvSpPr>
              <p:nvPr/>
            </p:nvSpPr>
            <p:spPr bwMode="auto">
              <a:xfrm>
                <a:off x="2377" y="1920"/>
                <a:ext cx="393" cy="455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41" name="Oval 10"/>
              <p:cNvSpPr>
                <a:spLocks noChangeArrowheads="1"/>
              </p:cNvSpPr>
              <p:nvPr/>
            </p:nvSpPr>
            <p:spPr bwMode="auto">
              <a:xfrm>
                <a:off x="2770" y="2115"/>
                <a:ext cx="101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730" y="2941"/>
              <a:ext cx="494" cy="455"/>
              <a:chOff x="2377" y="1920"/>
              <a:chExt cx="494" cy="455"/>
            </a:xfrm>
          </p:grpSpPr>
          <p:sp>
            <p:nvSpPr>
              <p:cNvPr id="58438" name="AutoShape 12"/>
              <p:cNvSpPr>
                <a:spLocks noChangeArrowheads="1"/>
              </p:cNvSpPr>
              <p:nvPr/>
            </p:nvSpPr>
            <p:spPr bwMode="auto">
              <a:xfrm>
                <a:off x="2377" y="1920"/>
                <a:ext cx="393" cy="455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39" name="Oval 13"/>
              <p:cNvSpPr>
                <a:spLocks noChangeArrowheads="1"/>
              </p:cNvSpPr>
              <p:nvPr/>
            </p:nvSpPr>
            <p:spPr bwMode="auto">
              <a:xfrm>
                <a:off x="2770" y="2115"/>
                <a:ext cx="101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36" y="3517"/>
              <a:ext cx="494" cy="455"/>
              <a:chOff x="2377" y="1920"/>
              <a:chExt cx="494" cy="455"/>
            </a:xfrm>
          </p:grpSpPr>
          <p:sp>
            <p:nvSpPr>
              <p:cNvPr id="58436" name="AutoShape 15"/>
              <p:cNvSpPr>
                <a:spLocks noChangeArrowheads="1"/>
              </p:cNvSpPr>
              <p:nvPr/>
            </p:nvSpPr>
            <p:spPr bwMode="auto">
              <a:xfrm>
                <a:off x="2377" y="1920"/>
                <a:ext cx="393" cy="455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37" name="Oval 16"/>
              <p:cNvSpPr>
                <a:spLocks noChangeArrowheads="1"/>
              </p:cNvSpPr>
              <p:nvPr/>
            </p:nvSpPr>
            <p:spPr bwMode="auto">
              <a:xfrm>
                <a:off x="2770" y="2115"/>
                <a:ext cx="101" cy="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4221" y="1728"/>
              <a:ext cx="814" cy="288"/>
              <a:chOff x="4221" y="1728"/>
              <a:chExt cx="814" cy="288"/>
            </a:xfrm>
          </p:grpSpPr>
          <p:sp>
            <p:nvSpPr>
              <p:cNvPr id="58434" name="Line 18"/>
              <p:cNvSpPr>
                <a:spLocks noChangeShapeType="1"/>
              </p:cNvSpPr>
              <p:nvPr/>
            </p:nvSpPr>
            <p:spPr bwMode="auto">
              <a:xfrm>
                <a:off x="4221" y="2016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8435" name="Rectangle 19"/>
              <p:cNvSpPr>
                <a:spLocks noChangeArrowheads="1"/>
              </p:cNvSpPr>
              <p:nvPr/>
            </p:nvSpPr>
            <p:spPr bwMode="auto">
              <a:xfrm>
                <a:off x="4728" y="1728"/>
                <a:ext cx="3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  <a:r>
                  <a:rPr lang="en-US" baseline="-25000"/>
                  <a:t>0</a:t>
                </a: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221" y="2308"/>
              <a:ext cx="794" cy="288"/>
              <a:chOff x="4221" y="1728"/>
              <a:chExt cx="794" cy="288"/>
            </a:xfrm>
          </p:grpSpPr>
          <p:sp>
            <p:nvSpPr>
              <p:cNvPr id="58432" name="Line 22"/>
              <p:cNvSpPr>
                <a:spLocks noChangeShapeType="1"/>
              </p:cNvSpPr>
              <p:nvPr/>
            </p:nvSpPr>
            <p:spPr bwMode="auto">
              <a:xfrm>
                <a:off x="4221" y="2016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8433" name="Rectangle 23"/>
              <p:cNvSpPr>
                <a:spLocks noChangeArrowheads="1"/>
              </p:cNvSpPr>
              <p:nvPr/>
            </p:nvSpPr>
            <p:spPr bwMode="auto">
              <a:xfrm>
                <a:off x="4728" y="1728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4222" y="2896"/>
              <a:ext cx="814" cy="288"/>
              <a:chOff x="4221" y="1728"/>
              <a:chExt cx="814" cy="288"/>
            </a:xfrm>
          </p:grpSpPr>
          <p:sp>
            <p:nvSpPr>
              <p:cNvPr id="58430" name="Line 25"/>
              <p:cNvSpPr>
                <a:spLocks noChangeShapeType="1"/>
              </p:cNvSpPr>
              <p:nvPr/>
            </p:nvSpPr>
            <p:spPr bwMode="auto">
              <a:xfrm>
                <a:off x="4221" y="2016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8431" name="Rectangle 26"/>
              <p:cNvSpPr>
                <a:spLocks noChangeArrowheads="1"/>
              </p:cNvSpPr>
              <p:nvPr/>
            </p:nvSpPr>
            <p:spPr bwMode="auto">
              <a:xfrm>
                <a:off x="4728" y="1728"/>
                <a:ext cx="3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4221" y="3481"/>
              <a:ext cx="814" cy="288"/>
              <a:chOff x="4221" y="1728"/>
              <a:chExt cx="814" cy="288"/>
            </a:xfrm>
          </p:grpSpPr>
          <p:sp>
            <p:nvSpPr>
              <p:cNvPr id="58428" name="Line 28"/>
              <p:cNvSpPr>
                <a:spLocks noChangeShapeType="1"/>
              </p:cNvSpPr>
              <p:nvPr/>
            </p:nvSpPr>
            <p:spPr bwMode="auto">
              <a:xfrm>
                <a:off x="4221" y="2016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8429" name="Rectangle 29"/>
              <p:cNvSpPr>
                <a:spLocks noChangeArrowheads="1"/>
              </p:cNvSpPr>
              <p:nvPr/>
            </p:nvSpPr>
            <p:spPr bwMode="auto">
              <a:xfrm>
                <a:off x="4728" y="1728"/>
                <a:ext cx="3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  <a:r>
                  <a:rPr lang="en-US" baseline="-25000"/>
                  <a:t>3</a:t>
                </a:r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1098" y="3926"/>
              <a:ext cx="537" cy="218"/>
              <a:chOff x="960" y="1824"/>
              <a:chExt cx="1015" cy="457"/>
            </a:xfrm>
          </p:grpSpPr>
          <p:sp>
            <p:nvSpPr>
              <p:cNvPr id="58424" name="AutoShape 32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25" name="Oval 33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26" name="Line 34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8427" name="Line 35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8383" name="Line 38"/>
            <p:cNvSpPr>
              <a:spLocks noChangeShapeType="1"/>
            </p:cNvSpPr>
            <p:nvPr/>
          </p:nvSpPr>
          <p:spPr bwMode="auto">
            <a:xfrm>
              <a:off x="1635" y="4036"/>
              <a:ext cx="1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4" name="Line 39"/>
            <p:cNvSpPr>
              <a:spLocks noChangeShapeType="1"/>
            </p:cNvSpPr>
            <p:nvPr/>
          </p:nvSpPr>
          <p:spPr bwMode="auto">
            <a:xfrm flipV="1">
              <a:off x="3547" y="2131"/>
              <a:ext cx="0" cy="1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5" name="Line 40"/>
            <p:cNvSpPr>
              <a:spLocks noChangeShapeType="1"/>
            </p:cNvSpPr>
            <p:nvPr/>
          </p:nvSpPr>
          <p:spPr bwMode="auto">
            <a:xfrm flipV="1">
              <a:off x="3547" y="2131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6" name="Line 41"/>
            <p:cNvSpPr>
              <a:spLocks noChangeShapeType="1"/>
            </p:cNvSpPr>
            <p:nvPr/>
          </p:nvSpPr>
          <p:spPr bwMode="auto">
            <a:xfrm flipV="1">
              <a:off x="3538" y="2703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7" name="Line 42"/>
            <p:cNvSpPr>
              <a:spLocks noChangeShapeType="1"/>
            </p:cNvSpPr>
            <p:nvPr/>
          </p:nvSpPr>
          <p:spPr bwMode="auto">
            <a:xfrm flipV="1">
              <a:off x="3538" y="3296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8" name="Line 43"/>
            <p:cNvSpPr>
              <a:spLocks noChangeShapeType="1"/>
            </p:cNvSpPr>
            <p:nvPr/>
          </p:nvSpPr>
          <p:spPr bwMode="auto">
            <a:xfrm flipV="1">
              <a:off x="3538" y="3867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9" name="Line 44"/>
            <p:cNvSpPr>
              <a:spLocks noChangeShapeType="1"/>
            </p:cNvSpPr>
            <p:nvPr/>
          </p:nvSpPr>
          <p:spPr bwMode="auto">
            <a:xfrm>
              <a:off x="614" y="4032"/>
              <a:ext cx="484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90" name="Rectangle 45"/>
            <p:cNvSpPr>
              <a:spLocks noChangeArrowheads="1"/>
            </p:cNvSpPr>
            <p:nvPr/>
          </p:nvSpPr>
          <p:spPr bwMode="auto">
            <a:xfrm>
              <a:off x="369" y="388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1211" y="1760"/>
              <a:ext cx="537" cy="218"/>
              <a:chOff x="960" y="1824"/>
              <a:chExt cx="1015" cy="457"/>
            </a:xfrm>
          </p:grpSpPr>
          <p:sp>
            <p:nvSpPr>
              <p:cNvPr id="58420" name="AutoShape 47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21" name="Oval 48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22" name="Line 49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8423" name="Line 50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8392" name="Line 51"/>
            <p:cNvSpPr>
              <a:spLocks noChangeShapeType="1"/>
            </p:cNvSpPr>
            <p:nvPr/>
          </p:nvSpPr>
          <p:spPr bwMode="auto">
            <a:xfrm flipV="1">
              <a:off x="593" y="1870"/>
              <a:ext cx="61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93" name="Rectangle 52"/>
            <p:cNvSpPr>
              <a:spLocks noChangeArrowheads="1"/>
            </p:cNvSpPr>
            <p:nvPr/>
          </p:nvSpPr>
          <p:spPr bwMode="auto">
            <a:xfrm>
              <a:off x="372" y="172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58394" name="Line 53"/>
            <p:cNvSpPr>
              <a:spLocks noChangeShapeType="1"/>
            </p:cNvSpPr>
            <p:nvPr/>
          </p:nvSpPr>
          <p:spPr bwMode="auto">
            <a:xfrm>
              <a:off x="1748" y="1863"/>
              <a:ext cx="19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95" name="Line 54"/>
            <p:cNvSpPr>
              <a:spLocks noChangeShapeType="1"/>
            </p:cNvSpPr>
            <p:nvPr/>
          </p:nvSpPr>
          <p:spPr bwMode="auto">
            <a:xfrm>
              <a:off x="1957" y="1872"/>
              <a:ext cx="0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96" name="Line 55"/>
            <p:cNvSpPr>
              <a:spLocks noChangeShapeType="1"/>
            </p:cNvSpPr>
            <p:nvPr/>
          </p:nvSpPr>
          <p:spPr bwMode="auto">
            <a:xfrm>
              <a:off x="1957" y="2434"/>
              <a:ext cx="17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1232" y="3045"/>
              <a:ext cx="537" cy="218"/>
              <a:chOff x="960" y="1824"/>
              <a:chExt cx="1015" cy="457"/>
            </a:xfrm>
          </p:grpSpPr>
          <p:sp>
            <p:nvSpPr>
              <p:cNvPr id="58416" name="AutoShape 57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17" name="Oval 58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8418" name="Line 59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8419" name="Line 60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8398" name="Line 61"/>
            <p:cNvSpPr>
              <a:spLocks noChangeShapeType="1"/>
            </p:cNvSpPr>
            <p:nvPr/>
          </p:nvSpPr>
          <p:spPr bwMode="auto">
            <a:xfrm flipV="1">
              <a:off x="614" y="3155"/>
              <a:ext cx="61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99" name="Rectangle 62"/>
            <p:cNvSpPr>
              <a:spLocks noChangeArrowheads="1"/>
            </p:cNvSpPr>
            <p:nvPr/>
          </p:nvSpPr>
          <p:spPr bwMode="auto">
            <a:xfrm>
              <a:off x="384" y="2986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58400" name="Line 64"/>
            <p:cNvSpPr>
              <a:spLocks noChangeShapeType="1"/>
            </p:cNvSpPr>
            <p:nvPr/>
          </p:nvSpPr>
          <p:spPr bwMode="auto">
            <a:xfrm>
              <a:off x="1748" y="3151"/>
              <a:ext cx="1988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1" name="Line 65"/>
            <p:cNvSpPr>
              <a:spLocks noChangeShapeType="1"/>
            </p:cNvSpPr>
            <p:nvPr/>
          </p:nvSpPr>
          <p:spPr bwMode="auto">
            <a:xfrm>
              <a:off x="2381" y="1989"/>
              <a:ext cx="5" cy="1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2" name="Line 66"/>
            <p:cNvSpPr>
              <a:spLocks noChangeShapeType="1"/>
            </p:cNvSpPr>
            <p:nvPr/>
          </p:nvSpPr>
          <p:spPr bwMode="auto">
            <a:xfrm>
              <a:off x="2386" y="1989"/>
              <a:ext cx="13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3" name="Line 67"/>
            <p:cNvSpPr>
              <a:spLocks noChangeShapeType="1"/>
            </p:cNvSpPr>
            <p:nvPr/>
          </p:nvSpPr>
          <p:spPr bwMode="auto">
            <a:xfrm>
              <a:off x="1205" y="2539"/>
              <a:ext cx="6" cy="1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4" name="Line 68"/>
            <p:cNvSpPr>
              <a:spLocks noChangeShapeType="1"/>
            </p:cNvSpPr>
            <p:nvPr/>
          </p:nvSpPr>
          <p:spPr bwMode="auto">
            <a:xfrm>
              <a:off x="1211" y="3712"/>
              <a:ext cx="2525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5" name="Line 70"/>
            <p:cNvSpPr>
              <a:spLocks noChangeShapeType="1"/>
            </p:cNvSpPr>
            <p:nvPr/>
          </p:nvSpPr>
          <p:spPr bwMode="auto">
            <a:xfrm>
              <a:off x="1205" y="2552"/>
              <a:ext cx="2525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6" name="Oval 71"/>
            <p:cNvSpPr>
              <a:spLocks noChangeArrowheads="1"/>
            </p:cNvSpPr>
            <p:nvPr/>
          </p:nvSpPr>
          <p:spPr bwMode="auto">
            <a:xfrm>
              <a:off x="1174" y="3112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8407" name="Oval 72"/>
            <p:cNvSpPr>
              <a:spLocks noChangeArrowheads="1"/>
            </p:cNvSpPr>
            <p:nvPr/>
          </p:nvSpPr>
          <p:spPr bwMode="auto">
            <a:xfrm>
              <a:off x="1920" y="1818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8408" name="Oval 73"/>
            <p:cNvSpPr>
              <a:spLocks noChangeArrowheads="1"/>
            </p:cNvSpPr>
            <p:nvPr/>
          </p:nvSpPr>
          <p:spPr bwMode="auto">
            <a:xfrm>
              <a:off x="2349" y="3108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8409" name="Oval 74"/>
            <p:cNvSpPr>
              <a:spLocks noChangeArrowheads="1"/>
            </p:cNvSpPr>
            <p:nvPr/>
          </p:nvSpPr>
          <p:spPr bwMode="auto">
            <a:xfrm>
              <a:off x="3510" y="3818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8410" name="Oval 75"/>
            <p:cNvSpPr>
              <a:spLocks noChangeArrowheads="1"/>
            </p:cNvSpPr>
            <p:nvPr/>
          </p:nvSpPr>
          <p:spPr bwMode="auto">
            <a:xfrm>
              <a:off x="3510" y="3253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8411" name="Oval 76"/>
            <p:cNvSpPr>
              <a:spLocks noChangeArrowheads="1"/>
            </p:cNvSpPr>
            <p:nvPr/>
          </p:nvSpPr>
          <p:spPr bwMode="auto">
            <a:xfrm>
              <a:off x="3511" y="2654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8412" name="Line 77"/>
            <p:cNvSpPr>
              <a:spLocks noChangeShapeType="1"/>
            </p:cNvSpPr>
            <p:nvPr/>
          </p:nvSpPr>
          <p:spPr bwMode="auto">
            <a:xfrm>
              <a:off x="786" y="1866"/>
              <a:ext cx="0" cy="1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3" name="Line 78"/>
            <p:cNvSpPr>
              <a:spLocks noChangeShapeType="1"/>
            </p:cNvSpPr>
            <p:nvPr/>
          </p:nvSpPr>
          <p:spPr bwMode="auto">
            <a:xfrm>
              <a:off x="786" y="3589"/>
              <a:ext cx="2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4" name="Line 79"/>
            <p:cNvSpPr>
              <a:spLocks noChangeShapeType="1"/>
            </p:cNvSpPr>
            <p:nvPr/>
          </p:nvSpPr>
          <p:spPr bwMode="auto">
            <a:xfrm>
              <a:off x="786" y="3009"/>
              <a:ext cx="2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5" name="Oval 80"/>
            <p:cNvSpPr>
              <a:spLocks noChangeArrowheads="1"/>
            </p:cNvSpPr>
            <p:nvPr/>
          </p:nvSpPr>
          <p:spPr bwMode="auto">
            <a:xfrm>
              <a:off x="749" y="2960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76" name="Rectangle 171"/>
          <p:cNvSpPr>
            <a:spLocks noChangeArrowheads="1"/>
          </p:cNvSpPr>
          <p:nvPr/>
        </p:nvSpPr>
        <p:spPr bwMode="auto">
          <a:xfrm>
            <a:off x="611560" y="1473770"/>
            <a:ext cx="431165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x + y </a:t>
            </a:r>
            <a:r>
              <a:rPr lang="en-US" dirty="0" smtClean="0"/>
              <a:t>=</a:t>
            </a:r>
            <a:r>
              <a:rPr lang="tr-TR" dirty="0" smtClean="0"/>
              <a:t> i + i’(</a:t>
            </a:r>
            <a:r>
              <a:rPr lang="tr-TR" dirty="0" err="1" smtClean="0"/>
              <a:t>x’y</a:t>
            </a:r>
            <a:r>
              <a:rPr lang="tr-TR" dirty="0" smtClean="0"/>
              <a:t>+</a:t>
            </a:r>
            <a:r>
              <a:rPr lang="tr-TR" dirty="0" err="1" smtClean="0"/>
              <a:t>xy</a:t>
            </a:r>
            <a:r>
              <a:rPr lang="tr-TR" dirty="0" smtClean="0"/>
              <a:t>’+</a:t>
            </a:r>
            <a:r>
              <a:rPr lang="tr-TR" dirty="0" err="1" smtClean="0"/>
              <a:t>xy</a:t>
            </a:r>
            <a:r>
              <a:rPr lang="tr-TR" dirty="0" smtClean="0"/>
              <a:t>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x + y’ </a:t>
            </a:r>
            <a:r>
              <a:rPr lang="en-US" dirty="0" smtClean="0"/>
              <a:t>=</a:t>
            </a:r>
            <a:r>
              <a:rPr lang="tr-TR" dirty="0" smtClean="0"/>
              <a:t> i + i’(</a:t>
            </a:r>
            <a:r>
              <a:rPr lang="tr-TR" dirty="0" err="1" smtClean="0"/>
              <a:t>x’y</a:t>
            </a:r>
            <a:r>
              <a:rPr lang="tr-TR" dirty="0" smtClean="0"/>
              <a:t>’+</a:t>
            </a:r>
            <a:r>
              <a:rPr lang="tr-TR" dirty="0" err="1" smtClean="0"/>
              <a:t>xy</a:t>
            </a:r>
            <a:r>
              <a:rPr lang="tr-TR" dirty="0" smtClean="0"/>
              <a:t>’+</a:t>
            </a:r>
            <a:r>
              <a:rPr lang="tr-TR" dirty="0" err="1" smtClean="0"/>
              <a:t>xy</a:t>
            </a:r>
            <a:r>
              <a:rPr lang="tr-TR" dirty="0" smtClean="0"/>
              <a:t>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x’ + y </a:t>
            </a:r>
            <a:r>
              <a:rPr lang="en-US" dirty="0" smtClean="0"/>
              <a:t>=</a:t>
            </a:r>
            <a:r>
              <a:rPr lang="tr-TR" dirty="0" smtClean="0"/>
              <a:t> i + i’(</a:t>
            </a:r>
            <a:r>
              <a:rPr lang="tr-TR" dirty="0" err="1" smtClean="0"/>
              <a:t>x’y</a:t>
            </a:r>
            <a:r>
              <a:rPr lang="tr-TR" dirty="0" smtClean="0"/>
              <a:t>’+</a:t>
            </a:r>
            <a:r>
              <a:rPr lang="tr-TR" dirty="0" err="1" smtClean="0"/>
              <a:t>x’y</a:t>
            </a:r>
            <a:r>
              <a:rPr lang="tr-TR" dirty="0" smtClean="0"/>
              <a:t>+</a:t>
            </a:r>
            <a:r>
              <a:rPr lang="tr-TR" dirty="0" err="1" smtClean="0"/>
              <a:t>xy</a:t>
            </a:r>
            <a:r>
              <a:rPr lang="tr-TR" dirty="0" smtClean="0"/>
              <a:t>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x’ + y’ </a:t>
            </a:r>
            <a:r>
              <a:rPr lang="en-US" dirty="0" smtClean="0"/>
              <a:t>=</a:t>
            </a:r>
            <a:r>
              <a:rPr lang="tr-TR" dirty="0" smtClean="0"/>
              <a:t> i + i’(</a:t>
            </a:r>
            <a:r>
              <a:rPr lang="tr-TR" dirty="0" err="1" smtClean="0"/>
              <a:t>x’y</a:t>
            </a:r>
            <a:r>
              <a:rPr lang="tr-TR" dirty="0" smtClean="0"/>
              <a:t>’+</a:t>
            </a:r>
            <a:r>
              <a:rPr lang="tr-TR" dirty="0" err="1" smtClean="0"/>
              <a:t>x’y</a:t>
            </a:r>
            <a:r>
              <a:rPr lang="tr-TR" dirty="0" smtClean="0"/>
              <a:t>+</a:t>
            </a:r>
            <a:r>
              <a:rPr lang="tr-TR" dirty="0" err="1" smtClean="0"/>
              <a:t>xy</a:t>
            </a:r>
            <a:r>
              <a:rPr lang="tr-TR" dirty="0" smtClean="0"/>
              <a:t>’)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E705A1-F2D2-472E-97D5-63C0264690E5}" type="slidenum">
              <a:rPr lang="en-US" altLang="en-US" smtClean="0"/>
              <a:pPr/>
              <a:t>59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tr-TR" dirty="0" smtClean="0"/>
              <a:t>Kod Çözücü</a:t>
            </a:r>
            <a:r>
              <a:rPr lang="en-US" dirty="0" smtClean="0"/>
              <a:t>/</a:t>
            </a:r>
            <a:r>
              <a:rPr lang="tr-TR" dirty="0" smtClean="0"/>
              <a:t>Veri Dağıtıcı</a:t>
            </a:r>
            <a:endParaRPr lang="en-US" dirty="0" smtClean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06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Veri dağıtıcı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Bir hattan bilgiyi alır ve </a:t>
            </a:r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tr-TR" dirty="0" smtClean="0"/>
              <a:t> çıkıştan birine yönlendirir.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Hangi çıkışın veriyi alacağını gösteren n seçim girişi vardır.</a:t>
            </a:r>
            <a:endParaRPr lang="en-US" dirty="0" smtClean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46088" y="3645024"/>
            <a:ext cx="3509962" cy="2344737"/>
            <a:chOff x="281" y="2033"/>
            <a:chExt cx="2211" cy="1477"/>
          </a:xfrm>
        </p:grpSpPr>
        <p:sp>
          <p:nvSpPr>
            <p:cNvPr id="59414" name="Rectangle 4"/>
            <p:cNvSpPr>
              <a:spLocks noChangeArrowheads="1"/>
            </p:cNvSpPr>
            <p:nvPr/>
          </p:nvSpPr>
          <p:spPr bwMode="auto">
            <a:xfrm>
              <a:off x="954" y="2033"/>
              <a:ext cx="915" cy="9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2x4 </a:t>
              </a:r>
            </a:p>
            <a:p>
              <a:pPr algn="ctr"/>
              <a:r>
                <a:rPr lang="tr-TR" sz="2000" dirty="0" smtClean="0">
                  <a:solidFill>
                    <a:schemeClr val="bg1"/>
                  </a:solidFill>
                </a:rPr>
                <a:t>Kod çözücü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415" name="Line 5"/>
            <p:cNvSpPr>
              <a:spLocks noChangeShapeType="1"/>
            </p:cNvSpPr>
            <p:nvPr/>
          </p:nvSpPr>
          <p:spPr bwMode="auto">
            <a:xfrm flipV="1">
              <a:off x="506" y="2263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16" name="Line 6"/>
            <p:cNvSpPr>
              <a:spLocks noChangeShapeType="1"/>
            </p:cNvSpPr>
            <p:nvPr/>
          </p:nvSpPr>
          <p:spPr bwMode="auto">
            <a:xfrm flipV="1">
              <a:off x="506" y="2779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17" name="Line 7"/>
            <p:cNvSpPr>
              <a:spLocks noChangeShapeType="1"/>
            </p:cNvSpPr>
            <p:nvPr/>
          </p:nvSpPr>
          <p:spPr bwMode="auto">
            <a:xfrm flipV="1">
              <a:off x="1869" y="2164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18" name="Line 8"/>
            <p:cNvSpPr>
              <a:spLocks noChangeShapeType="1"/>
            </p:cNvSpPr>
            <p:nvPr/>
          </p:nvSpPr>
          <p:spPr bwMode="auto">
            <a:xfrm flipV="1">
              <a:off x="1869" y="2383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19" name="Line 9"/>
            <p:cNvSpPr>
              <a:spLocks noChangeShapeType="1"/>
            </p:cNvSpPr>
            <p:nvPr/>
          </p:nvSpPr>
          <p:spPr bwMode="auto">
            <a:xfrm flipV="1">
              <a:off x="1869" y="2595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20" name="Line 10"/>
            <p:cNvSpPr>
              <a:spLocks noChangeShapeType="1"/>
            </p:cNvSpPr>
            <p:nvPr/>
          </p:nvSpPr>
          <p:spPr bwMode="auto">
            <a:xfrm flipV="1">
              <a:off x="1869" y="2823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21" name="Text Box 11"/>
            <p:cNvSpPr txBox="1">
              <a:spLocks noChangeArrowheads="1"/>
            </p:cNvSpPr>
            <p:nvPr/>
          </p:nvSpPr>
          <p:spPr bwMode="auto">
            <a:xfrm>
              <a:off x="297" y="2190"/>
              <a:ext cx="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</a:p>
          </p:txBody>
        </p:sp>
        <p:sp>
          <p:nvSpPr>
            <p:cNvPr id="59422" name="Text Box 12"/>
            <p:cNvSpPr txBox="1">
              <a:spLocks noChangeArrowheads="1"/>
            </p:cNvSpPr>
            <p:nvPr/>
          </p:nvSpPr>
          <p:spPr bwMode="auto">
            <a:xfrm>
              <a:off x="281" y="2706"/>
              <a:ext cx="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sp>
          <p:nvSpPr>
            <p:cNvPr id="59423" name="Text Box 13"/>
            <p:cNvSpPr txBox="1">
              <a:spLocks noChangeArrowheads="1"/>
            </p:cNvSpPr>
            <p:nvPr/>
          </p:nvSpPr>
          <p:spPr bwMode="auto">
            <a:xfrm>
              <a:off x="2317" y="2061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59424" name="Text Box 14"/>
            <p:cNvSpPr txBox="1">
              <a:spLocks noChangeArrowheads="1"/>
            </p:cNvSpPr>
            <p:nvPr/>
          </p:nvSpPr>
          <p:spPr bwMode="auto">
            <a:xfrm>
              <a:off x="2326" y="2280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59425" name="Text Box 15"/>
            <p:cNvSpPr txBox="1">
              <a:spLocks noChangeArrowheads="1"/>
            </p:cNvSpPr>
            <p:nvPr/>
          </p:nvSpPr>
          <p:spPr bwMode="auto">
            <a:xfrm>
              <a:off x="2335" y="2501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59426" name="Text Box 16"/>
            <p:cNvSpPr txBox="1">
              <a:spLocks noChangeArrowheads="1"/>
            </p:cNvSpPr>
            <p:nvPr/>
          </p:nvSpPr>
          <p:spPr bwMode="auto">
            <a:xfrm>
              <a:off x="2335" y="2733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59427" name="Line 17"/>
            <p:cNvSpPr>
              <a:spLocks noChangeShapeType="1"/>
            </p:cNvSpPr>
            <p:nvPr/>
          </p:nvSpPr>
          <p:spPr bwMode="auto">
            <a:xfrm>
              <a:off x="1408" y="2937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28" name="Line 18"/>
            <p:cNvSpPr>
              <a:spLocks noChangeShapeType="1"/>
            </p:cNvSpPr>
            <p:nvPr/>
          </p:nvSpPr>
          <p:spPr bwMode="auto">
            <a:xfrm flipH="1">
              <a:off x="506" y="3401"/>
              <a:ext cx="9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29" name="Text Box 19"/>
            <p:cNvSpPr txBox="1">
              <a:spLocks noChangeArrowheads="1"/>
            </p:cNvSpPr>
            <p:nvPr/>
          </p:nvSpPr>
          <p:spPr bwMode="auto">
            <a:xfrm>
              <a:off x="322" y="3316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i</a:t>
              </a:r>
              <a:endParaRPr lang="en-US" sz="2000" dirty="0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641850" y="3057525"/>
            <a:ext cx="2805113" cy="1814513"/>
            <a:chOff x="2924" y="1926"/>
            <a:chExt cx="1767" cy="1143"/>
          </a:xfrm>
        </p:grpSpPr>
        <p:sp>
          <p:nvSpPr>
            <p:cNvPr id="59400" name="AutoShape 20"/>
            <p:cNvSpPr>
              <a:spLocks noChangeArrowheads="1"/>
            </p:cNvSpPr>
            <p:nvPr/>
          </p:nvSpPr>
          <p:spPr bwMode="auto">
            <a:xfrm rot="5400000">
              <a:off x="3353" y="2285"/>
              <a:ext cx="107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5 w 21600"/>
                <a:gd name="T13" fmla="*/ 4490 h 21600"/>
                <a:gd name="T14" fmla="*/ 17095 w 21600"/>
                <a:gd name="T15" fmla="*/ 171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9401" name="Line 21"/>
            <p:cNvSpPr>
              <a:spLocks noChangeShapeType="1"/>
            </p:cNvSpPr>
            <p:nvPr/>
          </p:nvSpPr>
          <p:spPr bwMode="auto">
            <a:xfrm flipV="1">
              <a:off x="4068" y="2126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02" name="Line 22"/>
            <p:cNvSpPr>
              <a:spLocks noChangeShapeType="1"/>
            </p:cNvSpPr>
            <p:nvPr/>
          </p:nvSpPr>
          <p:spPr bwMode="auto">
            <a:xfrm flipV="1">
              <a:off x="4068" y="2345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03" name="Line 23"/>
            <p:cNvSpPr>
              <a:spLocks noChangeShapeType="1"/>
            </p:cNvSpPr>
            <p:nvPr/>
          </p:nvSpPr>
          <p:spPr bwMode="auto">
            <a:xfrm flipV="1">
              <a:off x="4068" y="2557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04" name="Line 24"/>
            <p:cNvSpPr>
              <a:spLocks noChangeShapeType="1"/>
            </p:cNvSpPr>
            <p:nvPr/>
          </p:nvSpPr>
          <p:spPr bwMode="auto">
            <a:xfrm flipV="1">
              <a:off x="4068" y="2785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05" name="Text Box 25"/>
            <p:cNvSpPr txBox="1">
              <a:spLocks noChangeArrowheads="1"/>
            </p:cNvSpPr>
            <p:nvPr/>
          </p:nvSpPr>
          <p:spPr bwMode="auto">
            <a:xfrm>
              <a:off x="4516" y="2023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59406" name="Text Box 26"/>
            <p:cNvSpPr txBox="1">
              <a:spLocks noChangeArrowheads="1"/>
            </p:cNvSpPr>
            <p:nvPr/>
          </p:nvSpPr>
          <p:spPr bwMode="auto">
            <a:xfrm>
              <a:off x="4525" y="2242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59407" name="Text Box 27"/>
            <p:cNvSpPr txBox="1">
              <a:spLocks noChangeArrowheads="1"/>
            </p:cNvSpPr>
            <p:nvPr/>
          </p:nvSpPr>
          <p:spPr bwMode="auto">
            <a:xfrm>
              <a:off x="4534" y="2463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59408" name="Text Box 28"/>
            <p:cNvSpPr txBox="1">
              <a:spLocks noChangeArrowheads="1"/>
            </p:cNvSpPr>
            <p:nvPr/>
          </p:nvSpPr>
          <p:spPr bwMode="auto">
            <a:xfrm>
              <a:off x="4534" y="2695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59409" name="Line 29"/>
            <p:cNvSpPr>
              <a:spLocks noChangeShapeType="1"/>
            </p:cNvSpPr>
            <p:nvPr/>
          </p:nvSpPr>
          <p:spPr bwMode="auto">
            <a:xfrm>
              <a:off x="3282" y="2463"/>
              <a:ext cx="4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10" name="Text Box 30"/>
            <p:cNvSpPr txBox="1">
              <a:spLocks noChangeArrowheads="1"/>
            </p:cNvSpPr>
            <p:nvPr/>
          </p:nvSpPr>
          <p:spPr bwMode="auto">
            <a:xfrm>
              <a:off x="3167" y="2358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i</a:t>
              </a:r>
              <a:endParaRPr lang="en-US" sz="2000" dirty="0"/>
            </a:p>
          </p:txBody>
        </p:sp>
        <p:sp>
          <p:nvSpPr>
            <p:cNvPr id="59411" name="Line 31"/>
            <p:cNvSpPr>
              <a:spLocks noChangeShapeType="1"/>
            </p:cNvSpPr>
            <p:nvPr/>
          </p:nvSpPr>
          <p:spPr bwMode="auto">
            <a:xfrm>
              <a:off x="3840" y="2824"/>
              <a:ext cx="9" cy="1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12" name="Line 32"/>
            <p:cNvSpPr>
              <a:spLocks noChangeShapeType="1"/>
            </p:cNvSpPr>
            <p:nvPr/>
          </p:nvSpPr>
          <p:spPr bwMode="auto">
            <a:xfrm flipH="1">
              <a:off x="3282" y="2982"/>
              <a:ext cx="567" cy="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413" name="Text Box 33"/>
            <p:cNvSpPr txBox="1">
              <a:spLocks noChangeArrowheads="1"/>
            </p:cNvSpPr>
            <p:nvPr/>
          </p:nvSpPr>
          <p:spPr bwMode="auto">
            <a:xfrm>
              <a:off x="2924" y="2877"/>
              <a:ext cx="2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x, y</a:t>
              </a:r>
            </a:p>
          </p:txBody>
        </p:sp>
      </p:grpSp>
      <p:sp>
        <p:nvSpPr>
          <p:cNvPr id="166947" name="Rectangle 35"/>
          <p:cNvSpPr>
            <a:spLocks noChangeArrowheads="1"/>
          </p:cNvSpPr>
          <p:nvPr/>
        </p:nvSpPr>
        <p:spPr bwMode="auto">
          <a:xfrm>
            <a:off x="5292080" y="5064125"/>
            <a:ext cx="31683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x = 0 </a:t>
            </a:r>
            <a:r>
              <a:rPr lang="tr-TR" dirty="0" smtClean="0"/>
              <a:t>ve</a:t>
            </a:r>
            <a:r>
              <a:rPr lang="en-US" dirty="0" smtClean="0"/>
              <a:t> y = 0</a:t>
            </a:r>
            <a:r>
              <a:rPr lang="tr-TR" dirty="0" smtClean="0"/>
              <a:t> ise	</a:t>
            </a:r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tr-TR" dirty="0" smtClean="0"/>
              <a:t>i</a:t>
            </a:r>
            <a:endParaRPr lang="en-US" dirty="0"/>
          </a:p>
          <a:p>
            <a:r>
              <a:rPr lang="en-US" dirty="0" smtClean="0"/>
              <a:t>x = 0 </a:t>
            </a:r>
            <a:r>
              <a:rPr lang="tr-TR" dirty="0" smtClean="0"/>
              <a:t>ve</a:t>
            </a:r>
            <a:r>
              <a:rPr lang="en-US" dirty="0" smtClean="0"/>
              <a:t> y = </a:t>
            </a:r>
            <a:r>
              <a:rPr lang="tr-TR" dirty="0" smtClean="0"/>
              <a:t>1 ise	</a:t>
            </a:r>
            <a:r>
              <a:rPr lang="en-US" dirty="0" smtClean="0"/>
              <a:t>d</a:t>
            </a:r>
            <a:r>
              <a:rPr lang="tr-TR" baseline="-25000" dirty="0" smtClean="0"/>
              <a:t>1</a:t>
            </a:r>
            <a:r>
              <a:rPr lang="en-US" dirty="0" smtClean="0"/>
              <a:t> = </a:t>
            </a:r>
            <a:r>
              <a:rPr lang="tr-TR" dirty="0" smtClean="0"/>
              <a:t>i</a:t>
            </a:r>
          </a:p>
          <a:p>
            <a:r>
              <a:rPr lang="en-US" dirty="0" smtClean="0"/>
              <a:t>x = 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y = 0</a:t>
            </a:r>
            <a:r>
              <a:rPr lang="tr-TR" dirty="0" smtClean="0"/>
              <a:t> ise	</a:t>
            </a:r>
            <a:r>
              <a:rPr lang="en-US" dirty="0" smtClean="0"/>
              <a:t>d</a:t>
            </a:r>
            <a:r>
              <a:rPr lang="tr-TR" baseline="-25000" dirty="0" smtClean="0"/>
              <a:t>2</a:t>
            </a:r>
            <a:r>
              <a:rPr lang="en-US" dirty="0" smtClean="0"/>
              <a:t> = </a:t>
            </a:r>
            <a:r>
              <a:rPr lang="tr-TR" dirty="0" smtClean="0"/>
              <a:t>i</a:t>
            </a:r>
            <a:endParaRPr lang="en-US" dirty="0"/>
          </a:p>
          <a:p>
            <a:r>
              <a:rPr lang="en-US" dirty="0" smtClean="0"/>
              <a:t>x = 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y = </a:t>
            </a:r>
            <a:r>
              <a:rPr lang="tr-TR" dirty="0" smtClean="0"/>
              <a:t>1 ise	</a:t>
            </a:r>
            <a:r>
              <a:rPr lang="en-US" dirty="0" smtClean="0"/>
              <a:t>d</a:t>
            </a:r>
            <a:r>
              <a:rPr lang="tr-TR" baseline="-25000" dirty="0" smtClean="0"/>
              <a:t>3</a:t>
            </a:r>
            <a:r>
              <a:rPr lang="en-US" dirty="0" smtClean="0"/>
              <a:t> = </a:t>
            </a:r>
            <a:r>
              <a:rPr lang="tr-TR" dirty="0" smtClean="0"/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B9BBC6-A0CB-4547-A9C8-4604A5F0C9A4}" type="slidenum">
              <a:rPr lang="tr-TR"/>
              <a:pPr/>
              <a:t>6</a:t>
            </a:fld>
            <a:endParaRPr lang="tr-TR"/>
          </a:p>
        </p:txBody>
      </p:sp>
      <p:sp>
        <p:nvSpPr>
          <p:cNvPr id="7454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tr-TR" dirty="0" smtClean="0"/>
              <a:t>TÜVEYA Kapısı</a:t>
            </a:r>
            <a:endParaRPr lang="en-US" dirty="0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3394075" y="2017713"/>
            <a:ext cx="3781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(x + x)’ = x’ </a:t>
            </a:r>
            <a:r>
              <a:rPr lang="en-US" sz="2400" dirty="0">
                <a:latin typeface="Comic Sans MS" pitchFamily="66" charset="0"/>
                <a:sym typeface="Wingdings" pitchFamily="2" charset="2"/>
              </a:rPr>
              <a:t> </a:t>
            </a:r>
            <a:r>
              <a:rPr lang="tr-TR" sz="2400" dirty="0" smtClean="0">
                <a:latin typeface="Comic Sans MS" pitchFamily="66" charset="0"/>
                <a:sym typeface="Wingdings" pitchFamily="2" charset="2"/>
              </a:rPr>
              <a:t>TÜMLEME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4419600" y="3448050"/>
            <a:ext cx="39421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[ (x + y)’ ]’ = x + y </a:t>
            </a:r>
            <a:r>
              <a:rPr lang="en-US" sz="2400" dirty="0">
                <a:latin typeface="Comic Sans MS" pitchFamily="66" charset="0"/>
                <a:sym typeface="Wingdings" pitchFamily="2" charset="2"/>
              </a:rPr>
              <a:t> </a:t>
            </a:r>
            <a:r>
              <a:rPr lang="tr-TR" sz="2400" dirty="0" smtClean="0">
                <a:latin typeface="Comic Sans MS" pitchFamily="66" charset="0"/>
                <a:sym typeface="Wingdings" pitchFamily="2" charset="2"/>
              </a:rPr>
              <a:t>VEYA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4572000" y="5208588"/>
            <a:ext cx="3214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(x’ + y’ )’ = x </a:t>
            </a:r>
            <a:r>
              <a:rPr lang="en-US" sz="2800" dirty="0">
                <a:latin typeface="Comic Sans MS" pitchFamily="66" charset="0"/>
              </a:rPr>
              <a:t>· </a:t>
            </a:r>
            <a:r>
              <a:rPr lang="en-US" sz="2400" dirty="0">
                <a:latin typeface="Comic Sans MS" pitchFamily="66" charset="0"/>
              </a:rPr>
              <a:t>y </a:t>
            </a:r>
            <a:r>
              <a:rPr lang="en-US" sz="2400" dirty="0">
                <a:latin typeface="Comic Sans MS" pitchFamily="66" charset="0"/>
                <a:sym typeface="Wingdings" pitchFamily="2" charset="2"/>
              </a:rPr>
              <a:t> </a:t>
            </a:r>
            <a:r>
              <a:rPr lang="tr-TR" sz="2400" dirty="0" smtClean="0">
                <a:latin typeface="Comic Sans MS" pitchFamily="66" charset="0"/>
                <a:sym typeface="Wingdings" pitchFamily="2" charset="2"/>
              </a:rPr>
              <a:t>VE</a:t>
            </a:r>
            <a:endParaRPr lang="en-US" sz="2400" dirty="0">
              <a:latin typeface="Comic Sans MS" pitchFamily="66" charset="0"/>
              <a:sym typeface="Wingdings" pitchFamily="2" charset="2"/>
            </a:endParaRP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60375" y="1958975"/>
            <a:ext cx="2490788" cy="574675"/>
            <a:chOff x="290" y="994"/>
            <a:chExt cx="1569" cy="362"/>
          </a:xfrm>
        </p:grpSpPr>
        <p:grpSp>
          <p:nvGrpSpPr>
            <p:cNvPr id="745480" name="Group 15"/>
            <p:cNvGrpSpPr>
              <a:grpSpLocks/>
            </p:cNvGrpSpPr>
            <p:nvPr/>
          </p:nvGrpSpPr>
          <p:grpSpPr bwMode="auto">
            <a:xfrm>
              <a:off x="516" y="1098"/>
              <a:ext cx="682" cy="164"/>
              <a:chOff x="516" y="1098"/>
              <a:chExt cx="682" cy="164"/>
            </a:xfrm>
          </p:grpSpPr>
          <p:sp>
            <p:nvSpPr>
              <p:cNvPr id="745481" name="Line 11"/>
              <p:cNvSpPr>
                <a:spLocks noChangeShapeType="1"/>
              </p:cNvSpPr>
              <p:nvPr/>
            </p:nvSpPr>
            <p:spPr bwMode="auto">
              <a:xfrm flipH="1">
                <a:off x="888" y="1262"/>
                <a:ext cx="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482" name="Line 12"/>
              <p:cNvSpPr>
                <a:spLocks noChangeShapeType="1"/>
              </p:cNvSpPr>
              <p:nvPr/>
            </p:nvSpPr>
            <p:spPr bwMode="auto">
              <a:xfrm flipH="1">
                <a:off x="888" y="1098"/>
                <a:ext cx="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483" name="Line 13"/>
              <p:cNvSpPr>
                <a:spLocks noChangeShapeType="1"/>
              </p:cNvSpPr>
              <p:nvPr/>
            </p:nvSpPr>
            <p:spPr bwMode="auto">
              <a:xfrm>
                <a:off x="888" y="1098"/>
                <a:ext cx="0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484" name="Line 14"/>
              <p:cNvSpPr>
                <a:spLocks noChangeShapeType="1"/>
              </p:cNvSpPr>
              <p:nvPr/>
            </p:nvSpPr>
            <p:spPr bwMode="auto">
              <a:xfrm flipH="1">
                <a:off x="516" y="1175"/>
                <a:ext cx="3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45485" name="Text Box 16"/>
            <p:cNvSpPr txBox="1">
              <a:spLocks noChangeArrowheads="1"/>
            </p:cNvSpPr>
            <p:nvPr/>
          </p:nvSpPr>
          <p:spPr bwMode="auto">
            <a:xfrm>
              <a:off x="290" y="1013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  <p:grpSp>
          <p:nvGrpSpPr>
            <p:cNvPr id="745486" name="Group 79"/>
            <p:cNvGrpSpPr>
              <a:grpSpLocks/>
            </p:cNvGrpSpPr>
            <p:nvPr/>
          </p:nvGrpSpPr>
          <p:grpSpPr bwMode="auto">
            <a:xfrm>
              <a:off x="1178" y="994"/>
              <a:ext cx="681" cy="362"/>
              <a:chOff x="1178" y="994"/>
              <a:chExt cx="681" cy="362"/>
            </a:xfrm>
          </p:grpSpPr>
          <p:sp>
            <p:nvSpPr>
              <p:cNvPr id="745487" name="Line 74"/>
              <p:cNvSpPr>
                <a:spLocks noChangeShapeType="1"/>
              </p:cNvSpPr>
              <p:nvPr/>
            </p:nvSpPr>
            <p:spPr bwMode="auto">
              <a:xfrm>
                <a:off x="1178" y="1089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488" name="Line 75"/>
              <p:cNvSpPr>
                <a:spLocks noChangeShapeType="1"/>
              </p:cNvSpPr>
              <p:nvPr/>
            </p:nvSpPr>
            <p:spPr bwMode="auto">
              <a:xfrm>
                <a:off x="1756" y="1176"/>
                <a:ext cx="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489" name="Freeform 76"/>
              <p:cNvSpPr>
                <a:spLocks/>
              </p:cNvSpPr>
              <p:nvPr/>
            </p:nvSpPr>
            <p:spPr bwMode="auto">
              <a:xfrm>
                <a:off x="1320" y="994"/>
                <a:ext cx="332" cy="362"/>
              </a:xfrm>
              <a:custGeom>
                <a:avLst/>
                <a:gdLst>
                  <a:gd name="T0" fmla="*/ 13079596 w 40"/>
                  <a:gd name="T1" fmla="*/ 46302938 h 30"/>
                  <a:gd name="T2" fmla="*/ 3939063 w 40"/>
                  <a:gd name="T3" fmla="*/ 92604138 h 30"/>
                  <a:gd name="T4" fmla="*/ 3939063 w 40"/>
                  <a:gd name="T5" fmla="*/ 92604138 h 30"/>
                  <a:gd name="T6" fmla="*/ 0 w 40"/>
                  <a:gd name="T7" fmla="*/ 92604138 h 30"/>
                  <a:gd name="T8" fmla="*/ 0 w 40"/>
                  <a:gd name="T9" fmla="*/ 0 h 30"/>
                  <a:gd name="T10" fmla="*/ 0 w 40"/>
                  <a:gd name="T11" fmla="*/ 0 h 30"/>
                  <a:gd name="T12" fmla="*/ 3939063 w 40"/>
                  <a:gd name="T13" fmla="*/ 0 h 30"/>
                  <a:gd name="T14" fmla="*/ 13079596 w 40"/>
                  <a:gd name="T15" fmla="*/ 46302938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5490" name="Line 77"/>
              <p:cNvSpPr>
                <a:spLocks noChangeShapeType="1"/>
              </p:cNvSpPr>
              <p:nvPr/>
            </p:nvSpPr>
            <p:spPr bwMode="auto">
              <a:xfrm>
                <a:off x="1178" y="1265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491" name="Oval 78"/>
              <p:cNvSpPr>
                <a:spLocks noChangeArrowheads="1"/>
              </p:cNvSpPr>
              <p:nvPr/>
            </p:nvSpPr>
            <p:spPr bwMode="auto">
              <a:xfrm>
                <a:off x="1656" y="1124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684213" y="3297238"/>
            <a:ext cx="3249612" cy="723900"/>
            <a:chOff x="431" y="1837"/>
            <a:chExt cx="2047" cy="456"/>
          </a:xfrm>
        </p:grpSpPr>
        <p:sp>
          <p:nvSpPr>
            <p:cNvPr id="745493" name="Line 27"/>
            <p:cNvSpPr>
              <a:spLocks noChangeShapeType="1"/>
            </p:cNvSpPr>
            <p:nvPr/>
          </p:nvSpPr>
          <p:spPr bwMode="auto">
            <a:xfrm>
              <a:off x="1796" y="1999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5494" name="Line 28"/>
            <p:cNvSpPr>
              <a:spLocks noChangeShapeType="1"/>
            </p:cNvSpPr>
            <p:nvPr/>
          </p:nvSpPr>
          <p:spPr bwMode="auto">
            <a:xfrm flipH="1">
              <a:off x="1424" y="2076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5495" name="Text Box 29"/>
            <p:cNvSpPr txBox="1">
              <a:spLocks noChangeArrowheads="1"/>
            </p:cNvSpPr>
            <p:nvPr/>
          </p:nvSpPr>
          <p:spPr bwMode="auto">
            <a:xfrm>
              <a:off x="431" y="1837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45496" name="Text Box 43"/>
            <p:cNvSpPr txBox="1">
              <a:spLocks noChangeArrowheads="1"/>
            </p:cNvSpPr>
            <p:nvPr/>
          </p:nvSpPr>
          <p:spPr bwMode="auto">
            <a:xfrm>
              <a:off x="443" y="2005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  <p:grpSp>
          <p:nvGrpSpPr>
            <p:cNvPr id="745497" name="Group 80"/>
            <p:cNvGrpSpPr>
              <a:grpSpLocks/>
            </p:cNvGrpSpPr>
            <p:nvPr/>
          </p:nvGrpSpPr>
          <p:grpSpPr bwMode="auto">
            <a:xfrm>
              <a:off x="743" y="1895"/>
              <a:ext cx="681" cy="362"/>
              <a:chOff x="1178" y="994"/>
              <a:chExt cx="681" cy="362"/>
            </a:xfrm>
          </p:grpSpPr>
          <p:sp>
            <p:nvSpPr>
              <p:cNvPr id="745498" name="Line 81"/>
              <p:cNvSpPr>
                <a:spLocks noChangeShapeType="1"/>
              </p:cNvSpPr>
              <p:nvPr/>
            </p:nvSpPr>
            <p:spPr bwMode="auto">
              <a:xfrm>
                <a:off x="1178" y="1089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499" name="Line 82"/>
              <p:cNvSpPr>
                <a:spLocks noChangeShapeType="1"/>
              </p:cNvSpPr>
              <p:nvPr/>
            </p:nvSpPr>
            <p:spPr bwMode="auto">
              <a:xfrm>
                <a:off x="1756" y="1176"/>
                <a:ext cx="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00" name="Freeform 83"/>
              <p:cNvSpPr>
                <a:spLocks/>
              </p:cNvSpPr>
              <p:nvPr/>
            </p:nvSpPr>
            <p:spPr bwMode="auto">
              <a:xfrm>
                <a:off x="1320" y="994"/>
                <a:ext cx="332" cy="362"/>
              </a:xfrm>
              <a:custGeom>
                <a:avLst/>
                <a:gdLst>
                  <a:gd name="T0" fmla="*/ 13079596 w 40"/>
                  <a:gd name="T1" fmla="*/ 46302938 h 30"/>
                  <a:gd name="T2" fmla="*/ 3939063 w 40"/>
                  <a:gd name="T3" fmla="*/ 92604138 h 30"/>
                  <a:gd name="T4" fmla="*/ 3939063 w 40"/>
                  <a:gd name="T5" fmla="*/ 92604138 h 30"/>
                  <a:gd name="T6" fmla="*/ 0 w 40"/>
                  <a:gd name="T7" fmla="*/ 92604138 h 30"/>
                  <a:gd name="T8" fmla="*/ 0 w 40"/>
                  <a:gd name="T9" fmla="*/ 0 h 30"/>
                  <a:gd name="T10" fmla="*/ 0 w 40"/>
                  <a:gd name="T11" fmla="*/ 0 h 30"/>
                  <a:gd name="T12" fmla="*/ 3939063 w 40"/>
                  <a:gd name="T13" fmla="*/ 0 h 30"/>
                  <a:gd name="T14" fmla="*/ 13079596 w 40"/>
                  <a:gd name="T15" fmla="*/ 46302938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5501" name="Line 84"/>
              <p:cNvSpPr>
                <a:spLocks noChangeShapeType="1"/>
              </p:cNvSpPr>
              <p:nvPr/>
            </p:nvSpPr>
            <p:spPr bwMode="auto">
              <a:xfrm>
                <a:off x="1178" y="1265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02" name="Oval 85"/>
              <p:cNvSpPr>
                <a:spLocks noChangeArrowheads="1"/>
              </p:cNvSpPr>
              <p:nvPr/>
            </p:nvSpPr>
            <p:spPr bwMode="auto">
              <a:xfrm>
                <a:off x="1656" y="1124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grpSp>
          <p:nvGrpSpPr>
            <p:cNvPr id="745503" name="Group 86"/>
            <p:cNvGrpSpPr>
              <a:grpSpLocks/>
            </p:cNvGrpSpPr>
            <p:nvPr/>
          </p:nvGrpSpPr>
          <p:grpSpPr bwMode="auto">
            <a:xfrm>
              <a:off x="1797" y="1895"/>
              <a:ext cx="681" cy="362"/>
              <a:chOff x="1178" y="994"/>
              <a:chExt cx="681" cy="362"/>
            </a:xfrm>
          </p:grpSpPr>
          <p:sp>
            <p:nvSpPr>
              <p:cNvPr id="745504" name="Line 87"/>
              <p:cNvSpPr>
                <a:spLocks noChangeShapeType="1"/>
              </p:cNvSpPr>
              <p:nvPr/>
            </p:nvSpPr>
            <p:spPr bwMode="auto">
              <a:xfrm>
                <a:off x="1178" y="1089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05" name="Line 88"/>
              <p:cNvSpPr>
                <a:spLocks noChangeShapeType="1"/>
              </p:cNvSpPr>
              <p:nvPr/>
            </p:nvSpPr>
            <p:spPr bwMode="auto">
              <a:xfrm>
                <a:off x="1756" y="1176"/>
                <a:ext cx="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06" name="Freeform 89"/>
              <p:cNvSpPr>
                <a:spLocks/>
              </p:cNvSpPr>
              <p:nvPr/>
            </p:nvSpPr>
            <p:spPr bwMode="auto">
              <a:xfrm>
                <a:off x="1320" y="994"/>
                <a:ext cx="332" cy="362"/>
              </a:xfrm>
              <a:custGeom>
                <a:avLst/>
                <a:gdLst>
                  <a:gd name="T0" fmla="*/ 13079596 w 40"/>
                  <a:gd name="T1" fmla="*/ 46302938 h 30"/>
                  <a:gd name="T2" fmla="*/ 3939063 w 40"/>
                  <a:gd name="T3" fmla="*/ 92604138 h 30"/>
                  <a:gd name="T4" fmla="*/ 3939063 w 40"/>
                  <a:gd name="T5" fmla="*/ 92604138 h 30"/>
                  <a:gd name="T6" fmla="*/ 0 w 40"/>
                  <a:gd name="T7" fmla="*/ 92604138 h 30"/>
                  <a:gd name="T8" fmla="*/ 0 w 40"/>
                  <a:gd name="T9" fmla="*/ 0 h 30"/>
                  <a:gd name="T10" fmla="*/ 0 w 40"/>
                  <a:gd name="T11" fmla="*/ 0 h 30"/>
                  <a:gd name="T12" fmla="*/ 3939063 w 40"/>
                  <a:gd name="T13" fmla="*/ 0 h 30"/>
                  <a:gd name="T14" fmla="*/ 13079596 w 40"/>
                  <a:gd name="T15" fmla="*/ 46302938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5507" name="Line 90"/>
              <p:cNvSpPr>
                <a:spLocks noChangeShapeType="1"/>
              </p:cNvSpPr>
              <p:nvPr/>
            </p:nvSpPr>
            <p:spPr bwMode="auto">
              <a:xfrm>
                <a:off x="1178" y="1265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08" name="Oval 91"/>
              <p:cNvSpPr>
                <a:spLocks noChangeArrowheads="1"/>
              </p:cNvSpPr>
              <p:nvPr/>
            </p:nvSpPr>
            <p:spPr bwMode="auto">
              <a:xfrm>
                <a:off x="1656" y="1124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</p:grpSp>
      <p:grpSp>
        <p:nvGrpSpPr>
          <p:cNvPr id="8" name="Group 112"/>
          <p:cNvGrpSpPr>
            <a:grpSpLocks/>
          </p:cNvGrpSpPr>
          <p:nvPr/>
        </p:nvGrpSpPr>
        <p:grpSpPr bwMode="auto">
          <a:xfrm>
            <a:off x="565150" y="4760913"/>
            <a:ext cx="3759200" cy="1463675"/>
            <a:chOff x="356" y="2759"/>
            <a:chExt cx="2368" cy="922"/>
          </a:xfrm>
        </p:grpSpPr>
        <p:sp>
          <p:nvSpPr>
            <p:cNvPr id="745510" name="Line 50"/>
            <p:cNvSpPr>
              <a:spLocks noChangeShapeType="1"/>
            </p:cNvSpPr>
            <p:nvPr/>
          </p:nvSpPr>
          <p:spPr bwMode="auto">
            <a:xfrm>
              <a:off x="957" y="2863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5511" name="Line 51"/>
            <p:cNvSpPr>
              <a:spLocks noChangeShapeType="1"/>
            </p:cNvSpPr>
            <p:nvPr/>
          </p:nvSpPr>
          <p:spPr bwMode="auto">
            <a:xfrm flipH="1">
              <a:off x="585" y="2940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5512" name="Text Box 52"/>
            <p:cNvSpPr txBox="1">
              <a:spLocks noChangeArrowheads="1"/>
            </p:cNvSpPr>
            <p:nvPr/>
          </p:nvSpPr>
          <p:spPr bwMode="auto">
            <a:xfrm>
              <a:off x="356" y="276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45513" name="Text Box 60"/>
            <p:cNvSpPr txBox="1">
              <a:spLocks noChangeArrowheads="1"/>
            </p:cNvSpPr>
            <p:nvPr/>
          </p:nvSpPr>
          <p:spPr bwMode="auto">
            <a:xfrm>
              <a:off x="356" y="3356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45514" name="Line 67"/>
            <p:cNvSpPr>
              <a:spLocks noChangeShapeType="1"/>
            </p:cNvSpPr>
            <p:nvPr/>
          </p:nvSpPr>
          <p:spPr bwMode="auto">
            <a:xfrm>
              <a:off x="955" y="3423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5515" name="Line 68"/>
            <p:cNvSpPr>
              <a:spLocks noChangeShapeType="1"/>
            </p:cNvSpPr>
            <p:nvPr/>
          </p:nvSpPr>
          <p:spPr bwMode="auto">
            <a:xfrm flipH="1">
              <a:off x="583" y="3500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5516" name="Line 69"/>
            <p:cNvSpPr>
              <a:spLocks noChangeShapeType="1"/>
            </p:cNvSpPr>
            <p:nvPr/>
          </p:nvSpPr>
          <p:spPr bwMode="auto">
            <a:xfrm>
              <a:off x="1663" y="2940"/>
              <a:ext cx="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5517" name="Line 70"/>
            <p:cNvSpPr>
              <a:spLocks noChangeShapeType="1"/>
            </p:cNvSpPr>
            <p:nvPr/>
          </p:nvSpPr>
          <p:spPr bwMode="auto">
            <a:xfrm>
              <a:off x="2034" y="2940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5518" name="Line 71"/>
            <p:cNvSpPr>
              <a:spLocks noChangeShapeType="1"/>
            </p:cNvSpPr>
            <p:nvPr/>
          </p:nvSpPr>
          <p:spPr bwMode="auto">
            <a:xfrm>
              <a:off x="2034" y="3303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5519" name="Line 72"/>
            <p:cNvSpPr>
              <a:spLocks noChangeShapeType="1"/>
            </p:cNvSpPr>
            <p:nvPr/>
          </p:nvSpPr>
          <p:spPr bwMode="auto">
            <a:xfrm flipH="1">
              <a:off x="1673" y="3500"/>
              <a:ext cx="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45520" name="Group 92"/>
            <p:cNvGrpSpPr>
              <a:grpSpLocks/>
            </p:cNvGrpSpPr>
            <p:nvPr/>
          </p:nvGrpSpPr>
          <p:grpSpPr bwMode="auto">
            <a:xfrm>
              <a:off x="975" y="2759"/>
              <a:ext cx="681" cy="362"/>
              <a:chOff x="1178" y="994"/>
              <a:chExt cx="681" cy="362"/>
            </a:xfrm>
          </p:grpSpPr>
          <p:sp>
            <p:nvSpPr>
              <p:cNvPr id="745521" name="Line 93"/>
              <p:cNvSpPr>
                <a:spLocks noChangeShapeType="1"/>
              </p:cNvSpPr>
              <p:nvPr/>
            </p:nvSpPr>
            <p:spPr bwMode="auto">
              <a:xfrm>
                <a:off x="1178" y="1089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22" name="Line 94"/>
              <p:cNvSpPr>
                <a:spLocks noChangeShapeType="1"/>
              </p:cNvSpPr>
              <p:nvPr/>
            </p:nvSpPr>
            <p:spPr bwMode="auto">
              <a:xfrm>
                <a:off x="1756" y="1176"/>
                <a:ext cx="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23" name="Freeform 95"/>
              <p:cNvSpPr>
                <a:spLocks/>
              </p:cNvSpPr>
              <p:nvPr/>
            </p:nvSpPr>
            <p:spPr bwMode="auto">
              <a:xfrm>
                <a:off x="1320" y="994"/>
                <a:ext cx="332" cy="362"/>
              </a:xfrm>
              <a:custGeom>
                <a:avLst/>
                <a:gdLst>
                  <a:gd name="T0" fmla="*/ 13079596 w 40"/>
                  <a:gd name="T1" fmla="*/ 46302938 h 30"/>
                  <a:gd name="T2" fmla="*/ 3939063 w 40"/>
                  <a:gd name="T3" fmla="*/ 92604138 h 30"/>
                  <a:gd name="T4" fmla="*/ 3939063 w 40"/>
                  <a:gd name="T5" fmla="*/ 92604138 h 30"/>
                  <a:gd name="T6" fmla="*/ 0 w 40"/>
                  <a:gd name="T7" fmla="*/ 92604138 h 30"/>
                  <a:gd name="T8" fmla="*/ 0 w 40"/>
                  <a:gd name="T9" fmla="*/ 0 h 30"/>
                  <a:gd name="T10" fmla="*/ 0 w 40"/>
                  <a:gd name="T11" fmla="*/ 0 h 30"/>
                  <a:gd name="T12" fmla="*/ 3939063 w 40"/>
                  <a:gd name="T13" fmla="*/ 0 h 30"/>
                  <a:gd name="T14" fmla="*/ 13079596 w 40"/>
                  <a:gd name="T15" fmla="*/ 46302938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5524" name="Line 96"/>
              <p:cNvSpPr>
                <a:spLocks noChangeShapeType="1"/>
              </p:cNvSpPr>
              <p:nvPr/>
            </p:nvSpPr>
            <p:spPr bwMode="auto">
              <a:xfrm>
                <a:off x="1178" y="1265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25" name="Oval 97"/>
              <p:cNvSpPr>
                <a:spLocks noChangeArrowheads="1"/>
              </p:cNvSpPr>
              <p:nvPr/>
            </p:nvSpPr>
            <p:spPr bwMode="auto">
              <a:xfrm>
                <a:off x="1656" y="1124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grpSp>
          <p:nvGrpSpPr>
            <p:cNvPr id="745526" name="Group 98"/>
            <p:cNvGrpSpPr>
              <a:grpSpLocks/>
            </p:cNvGrpSpPr>
            <p:nvPr/>
          </p:nvGrpSpPr>
          <p:grpSpPr bwMode="auto">
            <a:xfrm>
              <a:off x="975" y="3319"/>
              <a:ext cx="681" cy="362"/>
              <a:chOff x="1178" y="994"/>
              <a:chExt cx="681" cy="362"/>
            </a:xfrm>
          </p:grpSpPr>
          <p:sp>
            <p:nvSpPr>
              <p:cNvPr id="745527" name="Line 99"/>
              <p:cNvSpPr>
                <a:spLocks noChangeShapeType="1"/>
              </p:cNvSpPr>
              <p:nvPr/>
            </p:nvSpPr>
            <p:spPr bwMode="auto">
              <a:xfrm>
                <a:off x="1178" y="1089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28" name="Line 100"/>
              <p:cNvSpPr>
                <a:spLocks noChangeShapeType="1"/>
              </p:cNvSpPr>
              <p:nvPr/>
            </p:nvSpPr>
            <p:spPr bwMode="auto">
              <a:xfrm>
                <a:off x="1756" y="1176"/>
                <a:ext cx="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29" name="Freeform 101"/>
              <p:cNvSpPr>
                <a:spLocks/>
              </p:cNvSpPr>
              <p:nvPr/>
            </p:nvSpPr>
            <p:spPr bwMode="auto">
              <a:xfrm>
                <a:off x="1320" y="994"/>
                <a:ext cx="332" cy="362"/>
              </a:xfrm>
              <a:custGeom>
                <a:avLst/>
                <a:gdLst>
                  <a:gd name="T0" fmla="*/ 13079596 w 40"/>
                  <a:gd name="T1" fmla="*/ 46302938 h 30"/>
                  <a:gd name="T2" fmla="*/ 3939063 w 40"/>
                  <a:gd name="T3" fmla="*/ 92604138 h 30"/>
                  <a:gd name="T4" fmla="*/ 3939063 w 40"/>
                  <a:gd name="T5" fmla="*/ 92604138 h 30"/>
                  <a:gd name="T6" fmla="*/ 0 w 40"/>
                  <a:gd name="T7" fmla="*/ 92604138 h 30"/>
                  <a:gd name="T8" fmla="*/ 0 w 40"/>
                  <a:gd name="T9" fmla="*/ 0 h 30"/>
                  <a:gd name="T10" fmla="*/ 0 w 40"/>
                  <a:gd name="T11" fmla="*/ 0 h 30"/>
                  <a:gd name="T12" fmla="*/ 3939063 w 40"/>
                  <a:gd name="T13" fmla="*/ 0 h 30"/>
                  <a:gd name="T14" fmla="*/ 13079596 w 40"/>
                  <a:gd name="T15" fmla="*/ 46302938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5530" name="Line 102"/>
              <p:cNvSpPr>
                <a:spLocks noChangeShapeType="1"/>
              </p:cNvSpPr>
              <p:nvPr/>
            </p:nvSpPr>
            <p:spPr bwMode="auto">
              <a:xfrm>
                <a:off x="1178" y="1265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31" name="Oval 103"/>
              <p:cNvSpPr>
                <a:spLocks noChangeArrowheads="1"/>
              </p:cNvSpPr>
              <p:nvPr/>
            </p:nvSpPr>
            <p:spPr bwMode="auto">
              <a:xfrm>
                <a:off x="1656" y="1124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grpSp>
          <p:nvGrpSpPr>
            <p:cNvPr id="745532" name="Group 104"/>
            <p:cNvGrpSpPr>
              <a:grpSpLocks/>
            </p:cNvGrpSpPr>
            <p:nvPr/>
          </p:nvGrpSpPr>
          <p:grpSpPr bwMode="auto">
            <a:xfrm>
              <a:off x="2043" y="3039"/>
              <a:ext cx="681" cy="362"/>
              <a:chOff x="1178" y="994"/>
              <a:chExt cx="681" cy="362"/>
            </a:xfrm>
          </p:grpSpPr>
          <p:sp>
            <p:nvSpPr>
              <p:cNvPr id="745533" name="Line 105"/>
              <p:cNvSpPr>
                <a:spLocks noChangeShapeType="1"/>
              </p:cNvSpPr>
              <p:nvPr/>
            </p:nvSpPr>
            <p:spPr bwMode="auto">
              <a:xfrm>
                <a:off x="1178" y="1089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34" name="Line 106"/>
              <p:cNvSpPr>
                <a:spLocks noChangeShapeType="1"/>
              </p:cNvSpPr>
              <p:nvPr/>
            </p:nvSpPr>
            <p:spPr bwMode="auto">
              <a:xfrm>
                <a:off x="1756" y="1176"/>
                <a:ext cx="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35" name="Freeform 107"/>
              <p:cNvSpPr>
                <a:spLocks/>
              </p:cNvSpPr>
              <p:nvPr/>
            </p:nvSpPr>
            <p:spPr bwMode="auto">
              <a:xfrm>
                <a:off x="1320" y="994"/>
                <a:ext cx="332" cy="362"/>
              </a:xfrm>
              <a:custGeom>
                <a:avLst/>
                <a:gdLst>
                  <a:gd name="T0" fmla="*/ 13079596 w 40"/>
                  <a:gd name="T1" fmla="*/ 46302938 h 30"/>
                  <a:gd name="T2" fmla="*/ 3939063 w 40"/>
                  <a:gd name="T3" fmla="*/ 92604138 h 30"/>
                  <a:gd name="T4" fmla="*/ 3939063 w 40"/>
                  <a:gd name="T5" fmla="*/ 92604138 h 30"/>
                  <a:gd name="T6" fmla="*/ 0 w 40"/>
                  <a:gd name="T7" fmla="*/ 92604138 h 30"/>
                  <a:gd name="T8" fmla="*/ 0 w 40"/>
                  <a:gd name="T9" fmla="*/ 0 h 30"/>
                  <a:gd name="T10" fmla="*/ 0 w 40"/>
                  <a:gd name="T11" fmla="*/ 0 h 30"/>
                  <a:gd name="T12" fmla="*/ 3939063 w 40"/>
                  <a:gd name="T13" fmla="*/ 0 h 30"/>
                  <a:gd name="T14" fmla="*/ 13079596 w 40"/>
                  <a:gd name="T15" fmla="*/ 46302938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5536" name="Line 108"/>
              <p:cNvSpPr>
                <a:spLocks noChangeShapeType="1"/>
              </p:cNvSpPr>
              <p:nvPr/>
            </p:nvSpPr>
            <p:spPr bwMode="auto">
              <a:xfrm>
                <a:off x="1178" y="1265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5537" name="Oval 109"/>
              <p:cNvSpPr>
                <a:spLocks noChangeArrowheads="1"/>
              </p:cNvSpPr>
              <p:nvPr/>
            </p:nvSpPr>
            <p:spPr bwMode="auto">
              <a:xfrm>
                <a:off x="1656" y="1124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5" grpId="0" autoUpdateAnimBg="0"/>
      <p:bldP spid="37918" grpId="0" autoUpdateAnimBg="0"/>
      <p:bldP spid="3794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C6C42B-E2F6-44CC-96DD-56A37E16B2F0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tr-TR" dirty="0" smtClean="0"/>
              <a:t>Kod Çözücüleri Birleştirme</a:t>
            </a:r>
            <a:endParaRPr lang="en-US" dirty="0" smtClean="0"/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69863" y="1135063"/>
            <a:ext cx="4357687" cy="1390650"/>
            <a:chOff x="107" y="715"/>
            <a:chExt cx="2745" cy="876"/>
          </a:xfrm>
        </p:grpSpPr>
        <p:sp>
          <p:nvSpPr>
            <p:cNvPr id="60487" name="Rectangle 4"/>
            <p:cNvSpPr>
              <a:spLocks noChangeArrowheads="1"/>
            </p:cNvSpPr>
            <p:nvPr/>
          </p:nvSpPr>
          <p:spPr bwMode="auto">
            <a:xfrm>
              <a:off x="1494" y="759"/>
              <a:ext cx="731" cy="6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2x4 </a:t>
              </a:r>
            </a:p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Kod çözücü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488" name="Line 5"/>
            <p:cNvSpPr>
              <a:spLocks noChangeShapeType="1"/>
            </p:cNvSpPr>
            <p:nvPr/>
          </p:nvSpPr>
          <p:spPr bwMode="auto">
            <a:xfrm flipV="1">
              <a:off x="337" y="935"/>
              <a:ext cx="115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89" name="Line 6"/>
            <p:cNvSpPr>
              <a:spLocks noChangeShapeType="1"/>
            </p:cNvSpPr>
            <p:nvPr/>
          </p:nvSpPr>
          <p:spPr bwMode="auto">
            <a:xfrm flipV="1">
              <a:off x="337" y="1271"/>
              <a:ext cx="115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90" name="Line 7"/>
            <p:cNvSpPr>
              <a:spLocks noChangeShapeType="1"/>
            </p:cNvSpPr>
            <p:nvPr/>
          </p:nvSpPr>
          <p:spPr bwMode="auto">
            <a:xfrm flipV="1">
              <a:off x="2229" y="818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91" name="Line 8"/>
            <p:cNvSpPr>
              <a:spLocks noChangeShapeType="1"/>
            </p:cNvSpPr>
            <p:nvPr/>
          </p:nvSpPr>
          <p:spPr bwMode="auto">
            <a:xfrm flipV="1">
              <a:off x="2229" y="983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92" name="Line 9"/>
            <p:cNvSpPr>
              <a:spLocks noChangeShapeType="1"/>
            </p:cNvSpPr>
            <p:nvPr/>
          </p:nvSpPr>
          <p:spPr bwMode="auto">
            <a:xfrm flipV="1">
              <a:off x="2229" y="1159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93" name="Line 10"/>
            <p:cNvSpPr>
              <a:spLocks noChangeShapeType="1"/>
            </p:cNvSpPr>
            <p:nvPr/>
          </p:nvSpPr>
          <p:spPr bwMode="auto">
            <a:xfrm flipV="1">
              <a:off x="2229" y="1351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94" name="Text Box 11"/>
            <p:cNvSpPr txBox="1">
              <a:spLocks noChangeArrowheads="1"/>
            </p:cNvSpPr>
            <p:nvPr/>
          </p:nvSpPr>
          <p:spPr bwMode="auto">
            <a:xfrm>
              <a:off x="107" y="830"/>
              <a:ext cx="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/>
                <a:t>y</a:t>
              </a:r>
              <a:endParaRPr lang="en-US" sz="2000"/>
            </a:p>
          </p:txBody>
        </p:sp>
        <p:sp>
          <p:nvSpPr>
            <p:cNvPr id="60495" name="Text Box 12"/>
            <p:cNvSpPr txBox="1">
              <a:spLocks noChangeArrowheads="1"/>
            </p:cNvSpPr>
            <p:nvPr/>
          </p:nvSpPr>
          <p:spPr bwMode="auto">
            <a:xfrm>
              <a:off x="119" y="1180"/>
              <a:ext cx="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/>
                <a:t>z</a:t>
              </a:r>
              <a:endParaRPr lang="en-US" sz="2000"/>
            </a:p>
          </p:txBody>
        </p:sp>
        <p:sp>
          <p:nvSpPr>
            <p:cNvPr id="60496" name="Text Box 13"/>
            <p:cNvSpPr txBox="1">
              <a:spLocks noChangeArrowheads="1"/>
            </p:cNvSpPr>
            <p:nvPr/>
          </p:nvSpPr>
          <p:spPr bwMode="auto">
            <a:xfrm>
              <a:off x="2677" y="715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60497" name="Text Box 14"/>
            <p:cNvSpPr txBox="1">
              <a:spLocks noChangeArrowheads="1"/>
            </p:cNvSpPr>
            <p:nvPr/>
          </p:nvSpPr>
          <p:spPr bwMode="auto">
            <a:xfrm>
              <a:off x="2686" y="889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60498" name="Text Box 15"/>
            <p:cNvSpPr txBox="1">
              <a:spLocks noChangeArrowheads="1"/>
            </p:cNvSpPr>
            <p:nvPr/>
          </p:nvSpPr>
          <p:spPr bwMode="auto">
            <a:xfrm>
              <a:off x="2695" y="1065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60499" name="Text Box 16"/>
            <p:cNvSpPr txBox="1">
              <a:spLocks noChangeArrowheads="1"/>
            </p:cNvSpPr>
            <p:nvPr/>
          </p:nvSpPr>
          <p:spPr bwMode="auto">
            <a:xfrm>
              <a:off x="2695" y="1261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60500" name="Line 17"/>
            <p:cNvSpPr>
              <a:spLocks noChangeShapeType="1"/>
            </p:cNvSpPr>
            <p:nvPr/>
          </p:nvSpPr>
          <p:spPr bwMode="auto">
            <a:xfrm>
              <a:off x="1867" y="1438"/>
              <a:ext cx="0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501" name="Text Box 19"/>
            <p:cNvSpPr txBox="1">
              <a:spLocks noChangeArrowheads="1"/>
            </p:cNvSpPr>
            <p:nvPr/>
          </p:nvSpPr>
          <p:spPr bwMode="auto">
            <a:xfrm>
              <a:off x="1823" y="1240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i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60502" name="Line 40"/>
            <p:cNvSpPr>
              <a:spLocks noChangeShapeType="1"/>
            </p:cNvSpPr>
            <p:nvPr/>
          </p:nvSpPr>
          <p:spPr bwMode="auto">
            <a:xfrm>
              <a:off x="1105" y="1588"/>
              <a:ext cx="762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65100" y="1411288"/>
            <a:ext cx="4362450" cy="2841625"/>
            <a:chOff x="104" y="889"/>
            <a:chExt cx="2748" cy="1790"/>
          </a:xfrm>
        </p:grpSpPr>
        <p:sp>
          <p:nvSpPr>
            <p:cNvPr id="60461" name="Rectangle 20"/>
            <p:cNvSpPr>
              <a:spLocks noChangeArrowheads="1"/>
            </p:cNvSpPr>
            <p:nvPr/>
          </p:nvSpPr>
          <p:spPr bwMode="auto">
            <a:xfrm>
              <a:off x="1494" y="1848"/>
              <a:ext cx="731" cy="6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2x4 </a:t>
              </a:r>
            </a:p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Kod çözücü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462" name="Line 21"/>
            <p:cNvSpPr>
              <a:spLocks noChangeShapeType="1"/>
            </p:cNvSpPr>
            <p:nvPr/>
          </p:nvSpPr>
          <p:spPr bwMode="auto">
            <a:xfrm flipV="1">
              <a:off x="1302" y="2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63" name="Line 22"/>
            <p:cNvSpPr>
              <a:spLocks noChangeShapeType="1"/>
            </p:cNvSpPr>
            <p:nvPr/>
          </p:nvSpPr>
          <p:spPr bwMode="auto">
            <a:xfrm flipV="1">
              <a:off x="1105" y="2360"/>
              <a:ext cx="389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64" name="Line 23"/>
            <p:cNvSpPr>
              <a:spLocks noChangeShapeType="1"/>
            </p:cNvSpPr>
            <p:nvPr/>
          </p:nvSpPr>
          <p:spPr bwMode="auto">
            <a:xfrm flipV="1">
              <a:off x="2229" y="1907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65" name="Line 24"/>
            <p:cNvSpPr>
              <a:spLocks noChangeShapeType="1"/>
            </p:cNvSpPr>
            <p:nvPr/>
          </p:nvSpPr>
          <p:spPr bwMode="auto">
            <a:xfrm flipV="1">
              <a:off x="2229" y="2072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66" name="Line 25"/>
            <p:cNvSpPr>
              <a:spLocks noChangeShapeType="1"/>
            </p:cNvSpPr>
            <p:nvPr/>
          </p:nvSpPr>
          <p:spPr bwMode="auto">
            <a:xfrm flipV="1">
              <a:off x="2229" y="2248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67" name="Line 26"/>
            <p:cNvSpPr>
              <a:spLocks noChangeShapeType="1"/>
            </p:cNvSpPr>
            <p:nvPr/>
          </p:nvSpPr>
          <p:spPr bwMode="auto">
            <a:xfrm flipV="1">
              <a:off x="2229" y="2440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68" name="Text Box 29"/>
            <p:cNvSpPr txBox="1">
              <a:spLocks noChangeArrowheads="1"/>
            </p:cNvSpPr>
            <p:nvPr/>
          </p:nvSpPr>
          <p:spPr bwMode="auto">
            <a:xfrm>
              <a:off x="2677" y="1804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4</a:t>
              </a:r>
            </a:p>
          </p:txBody>
        </p:sp>
        <p:sp>
          <p:nvSpPr>
            <p:cNvPr id="60469" name="Text Box 30"/>
            <p:cNvSpPr txBox="1">
              <a:spLocks noChangeArrowheads="1"/>
            </p:cNvSpPr>
            <p:nvPr/>
          </p:nvSpPr>
          <p:spPr bwMode="auto">
            <a:xfrm>
              <a:off x="2686" y="1969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5</a:t>
              </a:r>
            </a:p>
          </p:txBody>
        </p:sp>
        <p:sp>
          <p:nvSpPr>
            <p:cNvPr id="60470" name="Text Box 31"/>
            <p:cNvSpPr txBox="1">
              <a:spLocks noChangeArrowheads="1"/>
            </p:cNvSpPr>
            <p:nvPr/>
          </p:nvSpPr>
          <p:spPr bwMode="auto">
            <a:xfrm>
              <a:off x="2695" y="2154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6</a:t>
              </a:r>
            </a:p>
          </p:txBody>
        </p:sp>
        <p:sp>
          <p:nvSpPr>
            <p:cNvPr id="60471" name="Text Box 32"/>
            <p:cNvSpPr txBox="1">
              <a:spLocks noChangeArrowheads="1"/>
            </p:cNvSpPr>
            <p:nvPr/>
          </p:nvSpPr>
          <p:spPr bwMode="auto">
            <a:xfrm>
              <a:off x="2695" y="2350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7</a:t>
              </a:r>
            </a:p>
          </p:txBody>
        </p:sp>
        <p:sp>
          <p:nvSpPr>
            <p:cNvPr id="60472" name="Line 33"/>
            <p:cNvSpPr>
              <a:spLocks noChangeShapeType="1"/>
            </p:cNvSpPr>
            <p:nvPr/>
          </p:nvSpPr>
          <p:spPr bwMode="auto">
            <a:xfrm>
              <a:off x="1867" y="2527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73" name="Text Box 34"/>
            <p:cNvSpPr txBox="1">
              <a:spLocks noChangeArrowheads="1"/>
            </p:cNvSpPr>
            <p:nvPr/>
          </p:nvSpPr>
          <p:spPr bwMode="auto">
            <a:xfrm>
              <a:off x="1823" y="2329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>
                  <a:solidFill>
                    <a:srgbClr val="FFFF00"/>
                  </a:solidFill>
                </a:rPr>
                <a:t>i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568" y="1482"/>
              <a:ext cx="537" cy="218"/>
              <a:chOff x="960" y="1824"/>
              <a:chExt cx="1015" cy="457"/>
            </a:xfrm>
          </p:grpSpPr>
          <p:sp>
            <p:nvSpPr>
              <p:cNvPr id="60483" name="AutoShape 36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0484" name="Oval 37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0485" name="Line 38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0486" name="Line 39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0475" name="Line 41"/>
            <p:cNvSpPr>
              <a:spLocks noChangeShapeType="1"/>
            </p:cNvSpPr>
            <p:nvPr/>
          </p:nvSpPr>
          <p:spPr bwMode="auto">
            <a:xfrm flipH="1">
              <a:off x="337" y="1588"/>
              <a:ext cx="231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76" name="Line 42"/>
            <p:cNvSpPr>
              <a:spLocks noChangeShapeType="1"/>
            </p:cNvSpPr>
            <p:nvPr/>
          </p:nvSpPr>
          <p:spPr bwMode="auto">
            <a:xfrm>
              <a:off x="568" y="1588"/>
              <a:ext cx="0" cy="10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77" name="Line 43"/>
            <p:cNvSpPr>
              <a:spLocks noChangeShapeType="1"/>
            </p:cNvSpPr>
            <p:nvPr/>
          </p:nvSpPr>
          <p:spPr bwMode="auto">
            <a:xfrm>
              <a:off x="568" y="2679"/>
              <a:ext cx="12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78" name="Text Box 44"/>
            <p:cNvSpPr txBox="1">
              <a:spLocks noChangeArrowheads="1"/>
            </p:cNvSpPr>
            <p:nvPr/>
          </p:nvSpPr>
          <p:spPr bwMode="auto">
            <a:xfrm>
              <a:off x="104" y="1487"/>
              <a:ext cx="9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/>
                <a:t>x</a:t>
              </a:r>
              <a:endParaRPr lang="en-US" sz="2000"/>
            </a:p>
          </p:txBody>
        </p:sp>
        <p:sp>
          <p:nvSpPr>
            <p:cNvPr id="60479" name="Line 45"/>
            <p:cNvSpPr>
              <a:spLocks noChangeShapeType="1"/>
            </p:cNvSpPr>
            <p:nvPr/>
          </p:nvSpPr>
          <p:spPr bwMode="auto">
            <a:xfrm flipV="1">
              <a:off x="1302" y="907"/>
              <a:ext cx="0" cy="1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80" name="Line 46"/>
            <p:cNvSpPr>
              <a:spLocks noChangeShapeType="1"/>
            </p:cNvSpPr>
            <p:nvPr/>
          </p:nvSpPr>
          <p:spPr bwMode="auto">
            <a:xfrm flipV="1">
              <a:off x="1105" y="1257"/>
              <a:ext cx="0" cy="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81" name="Oval 47"/>
            <p:cNvSpPr>
              <a:spLocks noChangeArrowheads="1"/>
            </p:cNvSpPr>
            <p:nvPr/>
          </p:nvSpPr>
          <p:spPr bwMode="auto">
            <a:xfrm>
              <a:off x="1265" y="889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82" name="Oval 48"/>
            <p:cNvSpPr>
              <a:spLocks noChangeArrowheads="1"/>
            </p:cNvSpPr>
            <p:nvPr/>
          </p:nvSpPr>
          <p:spPr bwMode="auto">
            <a:xfrm>
              <a:off x="1068" y="1228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168132" name="Group 196"/>
          <p:cNvGraphicFramePr>
            <a:graphicFrameLocks noGrp="1"/>
          </p:cNvGraphicFramePr>
          <p:nvPr/>
        </p:nvGraphicFramePr>
        <p:xfrm>
          <a:off x="4644008" y="1411288"/>
          <a:ext cx="4331696" cy="4064002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3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3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d</a:t>
                      </a:r>
                      <a:r>
                        <a:rPr lang="en-US" sz="2000" baseline="-25000" dirty="0" smtClean="0"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lt"/>
                        </a:rPr>
                        <a:t>d</a:t>
                      </a:r>
                      <a:r>
                        <a:rPr lang="tr-TR" sz="2000" baseline="-25000" dirty="0" smtClean="0">
                          <a:latin typeface="+mn-lt"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lt"/>
                        </a:rPr>
                        <a:t>d</a:t>
                      </a:r>
                      <a:r>
                        <a:rPr lang="tr-TR" sz="2000" baseline="-25000" dirty="0" smtClean="0">
                          <a:latin typeface="+mn-lt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lt"/>
                        </a:rPr>
                        <a:t>d</a:t>
                      </a:r>
                      <a:r>
                        <a:rPr lang="tr-TR" sz="2000" baseline="-25000" dirty="0" smtClean="0">
                          <a:latin typeface="+mn-lt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lt"/>
                        </a:rPr>
                        <a:t>d</a:t>
                      </a:r>
                      <a:r>
                        <a:rPr lang="tr-TR" sz="2000" baseline="-25000" dirty="0" smtClean="0">
                          <a:latin typeface="+mn-lt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lt"/>
                        </a:rPr>
                        <a:t>d</a:t>
                      </a:r>
                      <a:r>
                        <a:rPr lang="tr-TR" sz="2000" baseline="-25000" dirty="0" smtClean="0">
                          <a:latin typeface="+mn-lt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lt"/>
                        </a:rPr>
                        <a:t>d</a:t>
                      </a:r>
                      <a:r>
                        <a:rPr lang="tr-TR" sz="2000" baseline="-25000" dirty="0" smtClean="0"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lt"/>
                        </a:rPr>
                        <a:t>d</a:t>
                      </a:r>
                      <a:r>
                        <a:rPr lang="tr-TR" sz="2000" baseline="-25000" dirty="0" smtClean="0"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F2A1D2-AC70-443B-9BC1-C8391CBEF85A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01216"/>
            <a:ext cx="8820472" cy="739552"/>
          </a:xfrm>
        </p:spPr>
        <p:txBody>
          <a:bodyPr/>
          <a:lstStyle/>
          <a:p>
            <a:r>
              <a:rPr lang="tr-TR" sz="4000" dirty="0" smtClean="0"/>
              <a:t>Kod Çözücünün Gerçeklemede Kullanılması</a:t>
            </a:r>
            <a:endParaRPr lang="en-US" sz="4000" dirty="0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6433"/>
            <a:ext cx="8763000" cy="906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Kod çözücü n giriş için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çarpım terimini verir.</a:t>
            </a:r>
            <a:r>
              <a:rPr lang="en-US" dirty="0" smtClean="0"/>
              <a:t>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235200" y="2708027"/>
            <a:ext cx="3232150" cy="1435100"/>
            <a:chOff x="1408" y="1450"/>
            <a:chExt cx="2036" cy="904"/>
          </a:xfrm>
        </p:grpSpPr>
        <p:sp>
          <p:nvSpPr>
            <p:cNvPr id="61452" name="Rectangle 4"/>
            <p:cNvSpPr>
              <a:spLocks noChangeArrowheads="1"/>
            </p:cNvSpPr>
            <p:nvPr/>
          </p:nvSpPr>
          <p:spPr bwMode="auto">
            <a:xfrm>
              <a:off x="2081" y="1450"/>
              <a:ext cx="915" cy="9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2x4 </a:t>
              </a:r>
            </a:p>
            <a:p>
              <a:pPr algn="ctr"/>
              <a:r>
                <a:rPr lang="tr-TR" sz="2000" dirty="0" smtClean="0">
                  <a:solidFill>
                    <a:schemeClr val="bg1"/>
                  </a:solidFill>
                </a:rPr>
                <a:t>Kod çözücü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453" name="Line 5"/>
            <p:cNvSpPr>
              <a:spLocks noChangeShapeType="1"/>
            </p:cNvSpPr>
            <p:nvPr/>
          </p:nvSpPr>
          <p:spPr bwMode="auto">
            <a:xfrm flipV="1">
              <a:off x="1633" y="1680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454" name="Line 6"/>
            <p:cNvSpPr>
              <a:spLocks noChangeShapeType="1"/>
            </p:cNvSpPr>
            <p:nvPr/>
          </p:nvSpPr>
          <p:spPr bwMode="auto">
            <a:xfrm flipV="1">
              <a:off x="1633" y="2196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455" name="Line 7"/>
            <p:cNvSpPr>
              <a:spLocks noChangeShapeType="1"/>
            </p:cNvSpPr>
            <p:nvPr/>
          </p:nvSpPr>
          <p:spPr bwMode="auto">
            <a:xfrm flipV="1">
              <a:off x="2996" y="1581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456" name="Line 8"/>
            <p:cNvSpPr>
              <a:spLocks noChangeShapeType="1"/>
            </p:cNvSpPr>
            <p:nvPr/>
          </p:nvSpPr>
          <p:spPr bwMode="auto">
            <a:xfrm flipV="1">
              <a:off x="2996" y="1800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457" name="Line 9"/>
            <p:cNvSpPr>
              <a:spLocks noChangeShapeType="1"/>
            </p:cNvSpPr>
            <p:nvPr/>
          </p:nvSpPr>
          <p:spPr bwMode="auto">
            <a:xfrm flipV="1">
              <a:off x="2996" y="2012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458" name="Line 10"/>
            <p:cNvSpPr>
              <a:spLocks noChangeShapeType="1"/>
            </p:cNvSpPr>
            <p:nvPr/>
          </p:nvSpPr>
          <p:spPr bwMode="auto">
            <a:xfrm flipV="1">
              <a:off x="2996" y="2240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459" name="Text Box 11"/>
            <p:cNvSpPr txBox="1">
              <a:spLocks noChangeArrowheads="1"/>
            </p:cNvSpPr>
            <p:nvPr/>
          </p:nvSpPr>
          <p:spPr bwMode="auto">
            <a:xfrm>
              <a:off x="1424" y="1607"/>
              <a:ext cx="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</a:p>
          </p:txBody>
        </p:sp>
        <p:sp>
          <p:nvSpPr>
            <p:cNvPr id="61460" name="Text Box 12"/>
            <p:cNvSpPr txBox="1">
              <a:spLocks noChangeArrowheads="1"/>
            </p:cNvSpPr>
            <p:nvPr/>
          </p:nvSpPr>
          <p:spPr bwMode="auto">
            <a:xfrm>
              <a:off x="1408" y="2123"/>
              <a:ext cx="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467350" y="2777480"/>
            <a:ext cx="887413" cy="1371600"/>
            <a:chOff x="3444" y="1478"/>
            <a:chExt cx="559" cy="864"/>
          </a:xfrm>
        </p:grpSpPr>
        <p:sp>
          <p:nvSpPr>
            <p:cNvPr id="61448" name="Text Box 13"/>
            <p:cNvSpPr txBox="1">
              <a:spLocks noChangeArrowheads="1"/>
            </p:cNvSpPr>
            <p:nvPr/>
          </p:nvSpPr>
          <p:spPr bwMode="auto">
            <a:xfrm>
              <a:off x="3444" y="1478"/>
              <a:ext cx="5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0 </a:t>
              </a:r>
              <a:r>
                <a:rPr lang="en-US" sz="2000"/>
                <a:t>= x’y’</a:t>
              </a:r>
            </a:p>
          </p:txBody>
        </p:sp>
        <p:sp>
          <p:nvSpPr>
            <p:cNvPr id="61449" name="Text Box 14"/>
            <p:cNvSpPr txBox="1">
              <a:spLocks noChangeArrowheads="1"/>
            </p:cNvSpPr>
            <p:nvPr/>
          </p:nvSpPr>
          <p:spPr bwMode="auto">
            <a:xfrm>
              <a:off x="3453" y="1697"/>
              <a:ext cx="5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1 </a:t>
              </a:r>
              <a:r>
                <a:rPr lang="en-US" sz="2000"/>
                <a:t>= x’y</a:t>
              </a:r>
            </a:p>
          </p:txBody>
        </p:sp>
        <p:sp>
          <p:nvSpPr>
            <p:cNvPr id="61450" name="Text Box 15"/>
            <p:cNvSpPr txBox="1">
              <a:spLocks noChangeArrowheads="1"/>
            </p:cNvSpPr>
            <p:nvPr/>
          </p:nvSpPr>
          <p:spPr bwMode="auto">
            <a:xfrm>
              <a:off x="3462" y="1918"/>
              <a:ext cx="5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2</a:t>
              </a:r>
              <a:r>
                <a:rPr lang="en-US" sz="2000"/>
                <a:t> = xy’</a:t>
              </a:r>
            </a:p>
          </p:txBody>
        </p:sp>
        <p:sp>
          <p:nvSpPr>
            <p:cNvPr id="61451" name="Text Box 16"/>
            <p:cNvSpPr txBox="1">
              <a:spLocks noChangeArrowheads="1"/>
            </p:cNvSpPr>
            <p:nvPr/>
          </p:nvSpPr>
          <p:spPr bwMode="auto">
            <a:xfrm>
              <a:off x="3462" y="2150"/>
              <a:ext cx="5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3</a:t>
              </a:r>
              <a:r>
                <a:rPr lang="en-US" sz="2000"/>
                <a:t> = xy</a:t>
              </a:r>
            </a:p>
          </p:txBody>
        </p:sp>
      </p:grpSp>
      <p:sp>
        <p:nvSpPr>
          <p:cNvPr id="168980" name="Rectangle 20"/>
          <p:cNvSpPr>
            <a:spLocks noChangeArrowheads="1"/>
          </p:cNvSpPr>
          <p:nvPr/>
        </p:nvSpPr>
        <p:spPr bwMode="auto">
          <a:xfrm>
            <a:off x="203200" y="4546426"/>
            <a:ext cx="8763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 smtClean="0"/>
              <a:t>nx2</a:t>
            </a:r>
            <a:r>
              <a:rPr lang="tr-TR" sz="2800" baseline="30000" dirty="0" smtClean="0"/>
              <a:t>n</a:t>
            </a:r>
            <a:r>
              <a:rPr lang="tr-TR" sz="2800" dirty="0" smtClean="0"/>
              <a:t> Kod çözücü ve VEYA kapıları kullanarak çarpımlar toplamı ifade kullanılarak gösterilen n değişkenli bütün </a:t>
            </a:r>
            <a:r>
              <a:rPr lang="tr-TR" sz="2800" dirty="0" err="1" smtClean="0"/>
              <a:t>Boole</a:t>
            </a:r>
            <a:r>
              <a:rPr lang="tr-TR" sz="2800" dirty="0" smtClean="0"/>
              <a:t> fonksiyonları gerçeklenebilir.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0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D8139-4C6F-4880-BE70-BD5C537FCA3F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tr-TR" sz="3800" dirty="0" smtClean="0"/>
              <a:t>Örnek</a:t>
            </a:r>
            <a:endParaRPr lang="en-US" sz="3800" dirty="0" smtClean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5363"/>
            <a:ext cx="8763000" cy="148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Tam Toplayıcı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xy</a:t>
            </a:r>
            <a:r>
              <a:rPr lang="en-US" dirty="0" smtClean="0"/>
              <a:t> + </a:t>
            </a:r>
            <a:r>
              <a:rPr lang="en-US" dirty="0" err="1" smtClean="0"/>
              <a:t>xz</a:t>
            </a:r>
            <a:r>
              <a:rPr lang="en-US" dirty="0" smtClean="0"/>
              <a:t> + </a:t>
            </a:r>
            <a:r>
              <a:rPr lang="en-US" dirty="0" err="1" smtClean="0"/>
              <a:t>yz</a:t>
            </a:r>
            <a:r>
              <a:rPr lang="en-US" dirty="0" smtClean="0"/>
              <a:t> = </a:t>
            </a:r>
            <a:r>
              <a:rPr lang="en-US" sz="2800" dirty="0" smtClean="0">
                <a:sym typeface="Symbol" pitchFamily="18" charset="2"/>
              </a:rPr>
              <a:t></a:t>
            </a:r>
            <a:r>
              <a:rPr lang="en-US" dirty="0" smtClean="0">
                <a:sym typeface="Symbol" pitchFamily="18" charset="2"/>
              </a:rPr>
              <a:t>(3, 5, 6, 7)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T</a:t>
            </a:r>
            <a:r>
              <a:rPr lang="en-US" dirty="0" smtClean="0"/>
              <a:t> = x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en-US" dirty="0" smtClean="0"/>
              <a:t>y </a:t>
            </a:r>
            <a:r>
              <a:rPr lang="en-US" dirty="0" smtClean="0">
                <a:sym typeface="Symbol" pitchFamily="18" charset="2"/>
              </a:rPr>
              <a:t> </a:t>
            </a:r>
            <a:r>
              <a:rPr lang="en-US" dirty="0" smtClean="0"/>
              <a:t>z = </a:t>
            </a:r>
            <a:r>
              <a:rPr lang="en-US" sz="2800" dirty="0" smtClean="0">
                <a:sym typeface="Symbol" pitchFamily="18" charset="2"/>
              </a:rPr>
              <a:t></a:t>
            </a:r>
            <a:r>
              <a:rPr lang="en-US" dirty="0" smtClean="0">
                <a:sym typeface="Symbol" pitchFamily="18" charset="2"/>
              </a:rPr>
              <a:t>(1, 2, 4, 7)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1800" y="3344863"/>
            <a:ext cx="3481388" cy="2722562"/>
            <a:chOff x="272" y="2107"/>
            <a:chExt cx="2193" cy="1715"/>
          </a:xfrm>
        </p:grpSpPr>
        <p:sp>
          <p:nvSpPr>
            <p:cNvPr id="62501" name="Rectangle 4"/>
            <p:cNvSpPr>
              <a:spLocks noChangeArrowheads="1"/>
            </p:cNvSpPr>
            <p:nvPr/>
          </p:nvSpPr>
          <p:spPr bwMode="auto">
            <a:xfrm>
              <a:off x="958" y="2110"/>
              <a:ext cx="1059" cy="17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3x8 </a:t>
              </a:r>
            </a:p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Kod çözücü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502" name="Line 5"/>
            <p:cNvSpPr>
              <a:spLocks noChangeShapeType="1"/>
            </p:cNvSpPr>
            <p:nvPr/>
          </p:nvSpPr>
          <p:spPr bwMode="auto">
            <a:xfrm flipV="1">
              <a:off x="510" y="2340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03" name="Line 6"/>
            <p:cNvSpPr>
              <a:spLocks noChangeShapeType="1"/>
            </p:cNvSpPr>
            <p:nvPr/>
          </p:nvSpPr>
          <p:spPr bwMode="auto">
            <a:xfrm flipV="1">
              <a:off x="510" y="2973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04" name="Line 7"/>
            <p:cNvSpPr>
              <a:spLocks noChangeShapeType="1"/>
            </p:cNvSpPr>
            <p:nvPr/>
          </p:nvSpPr>
          <p:spPr bwMode="auto">
            <a:xfrm flipV="1">
              <a:off x="2017" y="2187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05" name="Line 8"/>
            <p:cNvSpPr>
              <a:spLocks noChangeShapeType="1"/>
            </p:cNvSpPr>
            <p:nvPr/>
          </p:nvSpPr>
          <p:spPr bwMode="auto">
            <a:xfrm flipV="1">
              <a:off x="2017" y="2406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06" name="Line 9"/>
            <p:cNvSpPr>
              <a:spLocks noChangeShapeType="1"/>
            </p:cNvSpPr>
            <p:nvPr/>
          </p:nvSpPr>
          <p:spPr bwMode="auto">
            <a:xfrm flipV="1">
              <a:off x="2017" y="2618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07" name="Line 10"/>
            <p:cNvSpPr>
              <a:spLocks noChangeShapeType="1"/>
            </p:cNvSpPr>
            <p:nvPr/>
          </p:nvSpPr>
          <p:spPr bwMode="auto">
            <a:xfrm flipV="1">
              <a:off x="2017" y="2828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08" name="Text Box 11"/>
            <p:cNvSpPr txBox="1">
              <a:spLocks noChangeArrowheads="1"/>
            </p:cNvSpPr>
            <p:nvPr/>
          </p:nvSpPr>
          <p:spPr bwMode="auto">
            <a:xfrm>
              <a:off x="301" y="2267"/>
              <a:ext cx="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</a:p>
          </p:txBody>
        </p:sp>
        <p:sp>
          <p:nvSpPr>
            <p:cNvPr id="62509" name="Text Box 12"/>
            <p:cNvSpPr txBox="1">
              <a:spLocks noChangeArrowheads="1"/>
            </p:cNvSpPr>
            <p:nvPr/>
          </p:nvSpPr>
          <p:spPr bwMode="auto">
            <a:xfrm>
              <a:off x="285" y="2900"/>
              <a:ext cx="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sp>
          <p:nvSpPr>
            <p:cNvPr id="62510" name="Line 17"/>
            <p:cNvSpPr>
              <a:spLocks noChangeShapeType="1"/>
            </p:cNvSpPr>
            <p:nvPr/>
          </p:nvSpPr>
          <p:spPr bwMode="auto">
            <a:xfrm flipV="1">
              <a:off x="497" y="3572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11" name="Text Box 18"/>
            <p:cNvSpPr txBox="1">
              <a:spLocks noChangeArrowheads="1"/>
            </p:cNvSpPr>
            <p:nvPr/>
          </p:nvSpPr>
          <p:spPr bwMode="auto">
            <a:xfrm>
              <a:off x="272" y="3499"/>
              <a:ext cx="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sp>
          <p:nvSpPr>
            <p:cNvPr id="62512" name="Line 23"/>
            <p:cNvSpPr>
              <a:spLocks noChangeShapeType="1"/>
            </p:cNvSpPr>
            <p:nvPr/>
          </p:nvSpPr>
          <p:spPr bwMode="auto">
            <a:xfrm flipV="1">
              <a:off x="2017" y="3041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13" name="Line 24"/>
            <p:cNvSpPr>
              <a:spLocks noChangeShapeType="1"/>
            </p:cNvSpPr>
            <p:nvPr/>
          </p:nvSpPr>
          <p:spPr bwMode="auto">
            <a:xfrm flipV="1">
              <a:off x="2017" y="3260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14" name="Line 25"/>
            <p:cNvSpPr>
              <a:spLocks noChangeShapeType="1"/>
            </p:cNvSpPr>
            <p:nvPr/>
          </p:nvSpPr>
          <p:spPr bwMode="auto">
            <a:xfrm flipV="1">
              <a:off x="2017" y="3472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15" name="Line 26"/>
            <p:cNvSpPr>
              <a:spLocks noChangeShapeType="1"/>
            </p:cNvSpPr>
            <p:nvPr/>
          </p:nvSpPr>
          <p:spPr bwMode="auto">
            <a:xfrm flipV="1">
              <a:off x="2017" y="3700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16" name="Text Box 28"/>
            <p:cNvSpPr txBox="1">
              <a:spLocks noChangeArrowheads="1"/>
            </p:cNvSpPr>
            <p:nvPr/>
          </p:nvSpPr>
          <p:spPr bwMode="auto">
            <a:xfrm>
              <a:off x="1887" y="2107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2517" name="Text Box 29"/>
            <p:cNvSpPr txBox="1">
              <a:spLocks noChangeArrowheads="1"/>
            </p:cNvSpPr>
            <p:nvPr/>
          </p:nvSpPr>
          <p:spPr bwMode="auto">
            <a:xfrm>
              <a:off x="1883" y="2319"/>
              <a:ext cx="6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62518" name="Text Box 30"/>
            <p:cNvSpPr txBox="1">
              <a:spLocks noChangeArrowheads="1"/>
            </p:cNvSpPr>
            <p:nvPr/>
          </p:nvSpPr>
          <p:spPr bwMode="auto">
            <a:xfrm>
              <a:off x="1885" y="253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62519" name="Text Box 31"/>
            <p:cNvSpPr txBox="1">
              <a:spLocks noChangeArrowheads="1"/>
            </p:cNvSpPr>
            <p:nvPr/>
          </p:nvSpPr>
          <p:spPr bwMode="auto">
            <a:xfrm>
              <a:off x="1893" y="2763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62520" name="Text Box 32"/>
            <p:cNvSpPr txBox="1">
              <a:spLocks noChangeArrowheads="1"/>
            </p:cNvSpPr>
            <p:nvPr/>
          </p:nvSpPr>
          <p:spPr bwMode="auto">
            <a:xfrm>
              <a:off x="1877" y="2963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62521" name="Text Box 33"/>
            <p:cNvSpPr txBox="1">
              <a:spLocks noChangeArrowheads="1"/>
            </p:cNvSpPr>
            <p:nvPr/>
          </p:nvSpPr>
          <p:spPr bwMode="auto">
            <a:xfrm>
              <a:off x="1877" y="3182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62522" name="Text Box 34"/>
            <p:cNvSpPr txBox="1">
              <a:spLocks noChangeArrowheads="1"/>
            </p:cNvSpPr>
            <p:nvPr/>
          </p:nvSpPr>
          <p:spPr bwMode="auto">
            <a:xfrm>
              <a:off x="1886" y="3403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6</a:t>
              </a:r>
            </a:p>
          </p:txBody>
        </p:sp>
        <p:sp>
          <p:nvSpPr>
            <p:cNvPr id="62523" name="Text Box 35"/>
            <p:cNvSpPr txBox="1">
              <a:spLocks noChangeArrowheads="1"/>
            </p:cNvSpPr>
            <p:nvPr/>
          </p:nvSpPr>
          <p:spPr bwMode="auto">
            <a:xfrm>
              <a:off x="1886" y="3613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7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913188" y="3819525"/>
            <a:ext cx="4654551" cy="2197100"/>
            <a:chOff x="2465" y="2406"/>
            <a:chExt cx="2932" cy="1384"/>
          </a:xfrm>
        </p:grpSpPr>
        <p:sp>
          <p:nvSpPr>
            <p:cNvPr id="62487" name="Line 53"/>
            <p:cNvSpPr>
              <a:spLocks noChangeShapeType="1"/>
            </p:cNvSpPr>
            <p:nvPr/>
          </p:nvSpPr>
          <p:spPr bwMode="auto">
            <a:xfrm>
              <a:off x="2465" y="2406"/>
              <a:ext cx="1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88" name="Line 54"/>
            <p:cNvSpPr>
              <a:spLocks noChangeShapeType="1"/>
            </p:cNvSpPr>
            <p:nvPr/>
          </p:nvSpPr>
          <p:spPr bwMode="auto">
            <a:xfrm>
              <a:off x="3886" y="2406"/>
              <a:ext cx="0" cy="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89" name="Line 55"/>
            <p:cNvSpPr>
              <a:spLocks noChangeShapeType="1"/>
            </p:cNvSpPr>
            <p:nvPr/>
          </p:nvSpPr>
          <p:spPr bwMode="auto">
            <a:xfrm>
              <a:off x="3886" y="3269"/>
              <a:ext cx="4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90" name="Line 56"/>
            <p:cNvSpPr>
              <a:spLocks noChangeShapeType="1"/>
            </p:cNvSpPr>
            <p:nvPr/>
          </p:nvSpPr>
          <p:spPr bwMode="auto">
            <a:xfrm>
              <a:off x="2465" y="2618"/>
              <a:ext cx="1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91" name="Line 57"/>
            <p:cNvSpPr>
              <a:spLocks noChangeShapeType="1"/>
            </p:cNvSpPr>
            <p:nvPr/>
          </p:nvSpPr>
          <p:spPr bwMode="auto">
            <a:xfrm>
              <a:off x="2651" y="2618"/>
              <a:ext cx="0" cy="7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92" name="Line 58"/>
            <p:cNvSpPr>
              <a:spLocks noChangeShapeType="1"/>
            </p:cNvSpPr>
            <p:nvPr/>
          </p:nvSpPr>
          <p:spPr bwMode="auto">
            <a:xfrm>
              <a:off x="2651" y="3409"/>
              <a:ext cx="1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93" name="Line 59"/>
            <p:cNvSpPr>
              <a:spLocks noChangeShapeType="1"/>
            </p:cNvSpPr>
            <p:nvPr/>
          </p:nvSpPr>
          <p:spPr bwMode="auto">
            <a:xfrm>
              <a:off x="2465" y="3041"/>
              <a:ext cx="11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94" name="Line 60"/>
            <p:cNvSpPr>
              <a:spLocks noChangeShapeType="1"/>
            </p:cNvSpPr>
            <p:nvPr/>
          </p:nvSpPr>
          <p:spPr bwMode="auto">
            <a:xfrm>
              <a:off x="3584" y="3050"/>
              <a:ext cx="0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95" name="Line 61"/>
            <p:cNvSpPr>
              <a:spLocks noChangeShapeType="1"/>
            </p:cNvSpPr>
            <p:nvPr/>
          </p:nvSpPr>
          <p:spPr bwMode="auto">
            <a:xfrm>
              <a:off x="3584" y="3581"/>
              <a:ext cx="8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96" name="Line 62"/>
            <p:cNvSpPr>
              <a:spLocks noChangeShapeType="1"/>
            </p:cNvSpPr>
            <p:nvPr/>
          </p:nvSpPr>
          <p:spPr bwMode="auto">
            <a:xfrm>
              <a:off x="3051" y="3691"/>
              <a:ext cx="13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97" name="Oval 63"/>
            <p:cNvSpPr>
              <a:spLocks noChangeArrowheads="1"/>
            </p:cNvSpPr>
            <p:nvPr/>
          </p:nvSpPr>
          <p:spPr bwMode="auto">
            <a:xfrm>
              <a:off x="3005" y="3648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2498" name="Freeform 37"/>
            <p:cNvSpPr>
              <a:spLocks/>
            </p:cNvSpPr>
            <p:nvPr/>
          </p:nvSpPr>
          <p:spPr bwMode="auto">
            <a:xfrm>
              <a:off x="4216" y="3103"/>
              <a:ext cx="613" cy="687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99" name="Line 65"/>
            <p:cNvSpPr>
              <a:spLocks noChangeShapeType="1"/>
            </p:cNvSpPr>
            <p:nvPr/>
          </p:nvSpPr>
          <p:spPr bwMode="auto">
            <a:xfrm flipV="1">
              <a:off x="4837" y="3430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00" name="Text Box 67"/>
            <p:cNvSpPr txBox="1">
              <a:spLocks noChangeArrowheads="1"/>
            </p:cNvSpPr>
            <p:nvPr/>
          </p:nvSpPr>
          <p:spPr bwMode="auto">
            <a:xfrm>
              <a:off x="5298" y="3313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T</a:t>
              </a:r>
              <a:endParaRPr lang="en-US" sz="2000" dirty="0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913188" y="3532188"/>
            <a:ext cx="4697412" cy="2341562"/>
            <a:chOff x="2465" y="2225"/>
            <a:chExt cx="2959" cy="1475"/>
          </a:xfrm>
        </p:grpSpPr>
        <p:sp>
          <p:nvSpPr>
            <p:cNvPr id="62472" name="Line 72"/>
            <p:cNvSpPr>
              <a:spLocks noChangeShapeType="1"/>
            </p:cNvSpPr>
            <p:nvPr/>
          </p:nvSpPr>
          <p:spPr bwMode="auto">
            <a:xfrm>
              <a:off x="2465" y="2828"/>
              <a:ext cx="3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73" name="Line 73"/>
            <p:cNvSpPr>
              <a:spLocks noChangeShapeType="1"/>
            </p:cNvSpPr>
            <p:nvPr/>
          </p:nvSpPr>
          <p:spPr bwMode="auto">
            <a:xfrm flipV="1">
              <a:off x="2772" y="2319"/>
              <a:ext cx="0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74" name="Line 74"/>
            <p:cNvSpPr>
              <a:spLocks noChangeShapeType="1"/>
            </p:cNvSpPr>
            <p:nvPr/>
          </p:nvSpPr>
          <p:spPr bwMode="auto">
            <a:xfrm>
              <a:off x="2772" y="2322"/>
              <a:ext cx="1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75" name="Line 75"/>
            <p:cNvSpPr>
              <a:spLocks noChangeShapeType="1"/>
            </p:cNvSpPr>
            <p:nvPr/>
          </p:nvSpPr>
          <p:spPr bwMode="auto">
            <a:xfrm>
              <a:off x="2465" y="3266"/>
              <a:ext cx="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76" name="Line 76"/>
            <p:cNvSpPr>
              <a:spLocks noChangeShapeType="1"/>
            </p:cNvSpPr>
            <p:nvPr/>
          </p:nvSpPr>
          <p:spPr bwMode="auto">
            <a:xfrm flipV="1">
              <a:off x="2853" y="2468"/>
              <a:ext cx="0" cy="7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77" name="Line 77"/>
            <p:cNvSpPr>
              <a:spLocks noChangeShapeType="1"/>
            </p:cNvSpPr>
            <p:nvPr/>
          </p:nvSpPr>
          <p:spPr bwMode="auto">
            <a:xfrm>
              <a:off x="2853" y="2468"/>
              <a:ext cx="1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78" name="Line 78"/>
            <p:cNvSpPr>
              <a:spLocks noChangeShapeType="1"/>
            </p:cNvSpPr>
            <p:nvPr/>
          </p:nvSpPr>
          <p:spPr bwMode="auto">
            <a:xfrm>
              <a:off x="2465" y="3472"/>
              <a:ext cx="4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79" name="Line 79"/>
            <p:cNvSpPr>
              <a:spLocks noChangeShapeType="1"/>
            </p:cNvSpPr>
            <p:nvPr/>
          </p:nvSpPr>
          <p:spPr bwMode="auto">
            <a:xfrm flipV="1">
              <a:off x="2943" y="2627"/>
              <a:ext cx="0" cy="8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80" name="Line 80"/>
            <p:cNvSpPr>
              <a:spLocks noChangeShapeType="1"/>
            </p:cNvSpPr>
            <p:nvPr/>
          </p:nvSpPr>
          <p:spPr bwMode="auto">
            <a:xfrm>
              <a:off x="2943" y="2627"/>
              <a:ext cx="1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81" name="Line 81"/>
            <p:cNvSpPr>
              <a:spLocks noChangeShapeType="1"/>
            </p:cNvSpPr>
            <p:nvPr/>
          </p:nvSpPr>
          <p:spPr bwMode="auto">
            <a:xfrm>
              <a:off x="2465" y="3700"/>
              <a:ext cx="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82" name="Line 82"/>
            <p:cNvSpPr>
              <a:spLocks noChangeShapeType="1"/>
            </p:cNvSpPr>
            <p:nvPr/>
          </p:nvSpPr>
          <p:spPr bwMode="auto">
            <a:xfrm flipV="1">
              <a:off x="3051" y="2763"/>
              <a:ext cx="0" cy="9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83" name="Line 83"/>
            <p:cNvSpPr>
              <a:spLocks noChangeShapeType="1"/>
            </p:cNvSpPr>
            <p:nvPr/>
          </p:nvSpPr>
          <p:spPr bwMode="auto">
            <a:xfrm>
              <a:off x="3051" y="2772"/>
              <a:ext cx="13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84" name="Freeform 84"/>
            <p:cNvSpPr>
              <a:spLocks/>
            </p:cNvSpPr>
            <p:nvPr/>
          </p:nvSpPr>
          <p:spPr bwMode="auto">
            <a:xfrm>
              <a:off x="4238" y="2225"/>
              <a:ext cx="613" cy="687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85" name="Line 85"/>
            <p:cNvSpPr>
              <a:spLocks noChangeShapeType="1"/>
            </p:cNvSpPr>
            <p:nvPr/>
          </p:nvSpPr>
          <p:spPr bwMode="auto">
            <a:xfrm flipV="1">
              <a:off x="4852" y="2549"/>
              <a:ext cx="448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486" name="Text Box 86"/>
            <p:cNvSpPr txBox="1">
              <a:spLocks noChangeArrowheads="1"/>
            </p:cNvSpPr>
            <p:nvPr/>
          </p:nvSpPr>
          <p:spPr bwMode="auto">
            <a:xfrm>
              <a:off x="5316" y="2462"/>
              <a:ext cx="1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E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39AACE-EE79-495A-9333-D3479A1F9A88}" type="slidenum">
              <a:rPr lang="en-US" altLang="en-US" smtClean="0"/>
              <a:pPr/>
              <a:t>63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tr-TR" dirty="0" smtClean="0"/>
              <a:t>Kodlayıcı</a:t>
            </a:r>
            <a:endParaRPr lang="en-US" dirty="0" smtClean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23925"/>
            <a:ext cx="8763000" cy="3025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Giriş sayısı:</a:t>
            </a:r>
            <a:r>
              <a:rPr lang="en-US" dirty="0" smtClean="0"/>
              <a:t> 2</a:t>
            </a:r>
            <a:r>
              <a:rPr lang="en-US" baseline="30000" dirty="0" smtClean="0"/>
              <a:t>n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Çıkış sayısı</a:t>
            </a:r>
            <a:r>
              <a:rPr lang="en-US" dirty="0" smtClean="0"/>
              <a:t>: n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Çıkışlarda giriş değerine bağlı olarak kod üretilir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 n = 2</a:t>
            </a:r>
          </a:p>
        </p:txBody>
      </p:sp>
      <p:graphicFrame>
        <p:nvGraphicFramePr>
          <p:cNvPr id="172156" name="Group 124"/>
          <p:cNvGraphicFramePr>
            <a:graphicFrameLocks noGrp="1"/>
          </p:cNvGraphicFramePr>
          <p:nvPr/>
        </p:nvGraphicFramePr>
        <p:xfrm>
          <a:off x="1000125" y="4078288"/>
          <a:ext cx="6096000" cy="204216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F3677D-251B-4627-B15C-8BB8417D11CD}" type="slidenum">
              <a:rPr lang="en-US" altLang="en-US" smtClean="0"/>
              <a:pPr/>
              <a:t>64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523528"/>
          </a:xfrm>
        </p:spPr>
        <p:txBody>
          <a:bodyPr/>
          <a:lstStyle/>
          <a:p>
            <a:r>
              <a:rPr lang="tr-TR" dirty="0" smtClean="0"/>
              <a:t>Öncelikli Kodlayıcı</a:t>
            </a:r>
            <a:endParaRPr lang="en-US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81063"/>
            <a:ext cx="8763000" cy="2692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Kodlayıcıdaki problemler: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Girişlerden bir anda sadece bir tanesi aktif olabilir.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Aynı anda birden fazla giriş aktif olduğunda çıkış tanımsızdır.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Öncelikli Kodlayıcı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Girişler arasında öncelik tanımlanır.</a:t>
            </a:r>
            <a:endParaRPr lang="en-US" dirty="0" smtClean="0"/>
          </a:p>
        </p:txBody>
      </p:sp>
      <p:grpSp>
        <p:nvGrpSpPr>
          <p:cNvPr id="2" name="Group 183"/>
          <p:cNvGrpSpPr>
            <a:grpSpLocks/>
          </p:cNvGrpSpPr>
          <p:nvPr/>
        </p:nvGrpSpPr>
        <p:grpSpPr bwMode="auto">
          <a:xfrm>
            <a:off x="323528" y="6029325"/>
            <a:ext cx="6096000" cy="504825"/>
            <a:chOff x="686" y="3798"/>
            <a:chExt cx="3840" cy="318"/>
          </a:xfrm>
        </p:grpSpPr>
        <p:sp>
          <p:nvSpPr>
            <p:cNvPr id="64586" name="Rectangle 46"/>
            <p:cNvSpPr>
              <a:spLocks noChangeArrowheads="1"/>
            </p:cNvSpPr>
            <p:nvPr/>
          </p:nvSpPr>
          <p:spPr bwMode="auto">
            <a:xfrm>
              <a:off x="3977" y="3798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87" name="Rectangle 45"/>
            <p:cNvSpPr>
              <a:spLocks noChangeArrowheads="1"/>
            </p:cNvSpPr>
            <p:nvPr/>
          </p:nvSpPr>
          <p:spPr bwMode="auto">
            <a:xfrm>
              <a:off x="3429" y="3798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88" name="Rectangle 44"/>
            <p:cNvSpPr>
              <a:spLocks noChangeArrowheads="1"/>
            </p:cNvSpPr>
            <p:nvPr/>
          </p:nvSpPr>
          <p:spPr bwMode="auto">
            <a:xfrm>
              <a:off x="2880" y="3798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89" name="Rectangle 43"/>
            <p:cNvSpPr>
              <a:spLocks noChangeArrowheads="1"/>
            </p:cNvSpPr>
            <p:nvPr/>
          </p:nvSpPr>
          <p:spPr bwMode="auto">
            <a:xfrm>
              <a:off x="2332" y="3798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90" name="Rectangle 42"/>
            <p:cNvSpPr>
              <a:spLocks noChangeArrowheads="1"/>
            </p:cNvSpPr>
            <p:nvPr/>
          </p:nvSpPr>
          <p:spPr bwMode="auto">
            <a:xfrm>
              <a:off x="1783" y="3798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64591" name="Rectangle 41"/>
            <p:cNvSpPr>
              <a:spLocks noChangeArrowheads="1"/>
            </p:cNvSpPr>
            <p:nvPr/>
          </p:nvSpPr>
          <p:spPr bwMode="auto">
            <a:xfrm>
              <a:off x="1235" y="3798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64592" name="Rectangle 40"/>
            <p:cNvSpPr>
              <a:spLocks noChangeArrowheads="1"/>
            </p:cNvSpPr>
            <p:nvPr/>
          </p:nvSpPr>
          <p:spPr bwMode="auto">
            <a:xfrm>
              <a:off x="686" y="3798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</p:grpSp>
      <p:grpSp>
        <p:nvGrpSpPr>
          <p:cNvPr id="3" name="Group 182"/>
          <p:cNvGrpSpPr>
            <a:grpSpLocks/>
          </p:cNvGrpSpPr>
          <p:nvPr/>
        </p:nvGrpSpPr>
        <p:grpSpPr bwMode="auto">
          <a:xfrm>
            <a:off x="323528" y="5524500"/>
            <a:ext cx="6096000" cy="504825"/>
            <a:chOff x="686" y="3480"/>
            <a:chExt cx="3840" cy="318"/>
          </a:xfrm>
        </p:grpSpPr>
        <p:sp>
          <p:nvSpPr>
            <p:cNvPr id="64579" name="Rectangle 39"/>
            <p:cNvSpPr>
              <a:spLocks noChangeArrowheads="1"/>
            </p:cNvSpPr>
            <p:nvPr/>
          </p:nvSpPr>
          <p:spPr bwMode="auto">
            <a:xfrm>
              <a:off x="3977" y="3480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80" name="Rectangle 38"/>
            <p:cNvSpPr>
              <a:spLocks noChangeArrowheads="1"/>
            </p:cNvSpPr>
            <p:nvPr/>
          </p:nvSpPr>
          <p:spPr bwMode="auto">
            <a:xfrm>
              <a:off x="3429" y="3480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81" name="Rectangle 37"/>
            <p:cNvSpPr>
              <a:spLocks noChangeArrowheads="1"/>
            </p:cNvSpPr>
            <p:nvPr/>
          </p:nvSpPr>
          <p:spPr bwMode="auto">
            <a:xfrm>
              <a:off x="2880" y="3480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82" name="Rectangle 36"/>
            <p:cNvSpPr>
              <a:spLocks noChangeArrowheads="1"/>
            </p:cNvSpPr>
            <p:nvPr/>
          </p:nvSpPr>
          <p:spPr bwMode="auto">
            <a:xfrm>
              <a:off x="2332" y="3480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83" name="Rectangle 35"/>
            <p:cNvSpPr>
              <a:spLocks noChangeArrowheads="1"/>
            </p:cNvSpPr>
            <p:nvPr/>
          </p:nvSpPr>
          <p:spPr bwMode="auto">
            <a:xfrm>
              <a:off x="1783" y="3480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84" name="Rectangle 34"/>
            <p:cNvSpPr>
              <a:spLocks noChangeArrowheads="1"/>
            </p:cNvSpPr>
            <p:nvPr/>
          </p:nvSpPr>
          <p:spPr bwMode="auto">
            <a:xfrm>
              <a:off x="1235" y="3480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64585" name="Rectangle 33"/>
            <p:cNvSpPr>
              <a:spLocks noChangeArrowheads="1"/>
            </p:cNvSpPr>
            <p:nvPr/>
          </p:nvSpPr>
          <p:spPr bwMode="auto">
            <a:xfrm>
              <a:off x="686" y="3480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</p:grpSp>
      <p:grpSp>
        <p:nvGrpSpPr>
          <p:cNvPr id="4" name="Group 181"/>
          <p:cNvGrpSpPr>
            <a:grpSpLocks/>
          </p:cNvGrpSpPr>
          <p:nvPr/>
        </p:nvGrpSpPr>
        <p:grpSpPr bwMode="auto">
          <a:xfrm>
            <a:off x="323528" y="5019675"/>
            <a:ext cx="6096000" cy="504825"/>
            <a:chOff x="686" y="3162"/>
            <a:chExt cx="3840" cy="318"/>
          </a:xfrm>
        </p:grpSpPr>
        <p:sp>
          <p:nvSpPr>
            <p:cNvPr id="64572" name="Rectangle 32"/>
            <p:cNvSpPr>
              <a:spLocks noChangeArrowheads="1"/>
            </p:cNvSpPr>
            <p:nvPr/>
          </p:nvSpPr>
          <p:spPr bwMode="auto">
            <a:xfrm>
              <a:off x="3977" y="3162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73" name="Rectangle 31"/>
            <p:cNvSpPr>
              <a:spLocks noChangeArrowheads="1"/>
            </p:cNvSpPr>
            <p:nvPr/>
          </p:nvSpPr>
          <p:spPr bwMode="auto">
            <a:xfrm>
              <a:off x="3429" y="3162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74" name="Rectangle 30"/>
            <p:cNvSpPr>
              <a:spLocks noChangeArrowheads="1"/>
            </p:cNvSpPr>
            <p:nvPr/>
          </p:nvSpPr>
          <p:spPr bwMode="auto">
            <a:xfrm>
              <a:off x="2880" y="3162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75" name="Rectangle 29"/>
            <p:cNvSpPr>
              <a:spLocks noChangeArrowheads="1"/>
            </p:cNvSpPr>
            <p:nvPr/>
          </p:nvSpPr>
          <p:spPr bwMode="auto">
            <a:xfrm>
              <a:off x="2332" y="3162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76" name="Rectangle 28"/>
            <p:cNvSpPr>
              <a:spLocks noChangeArrowheads="1"/>
            </p:cNvSpPr>
            <p:nvPr/>
          </p:nvSpPr>
          <p:spPr bwMode="auto">
            <a:xfrm>
              <a:off x="1783" y="3162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77" name="Rectangle 27"/>
            <p:cNvSpPr>
              <a:spLocks noChangeArrowheads="1"/>
            </p:cNvSpPr>
            <p:nvPr/>
          </p:nvSpPr>
          <p:spPr bwMode="auto">
            <a:xfrm>
              <a:off x="1235" y="3162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78" name="Rectangle 26"/>
            <p:cNvSpPr>
              <a:spLocks noChangeArrowheads="1"/>
            </p:cNvSpPr>
            <p:nvPr/>
          </p:nvSpPr>
          <p:spPr bwMode="auto">
            <a:xfrm>
              <a:off x="686" y="3162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</p:grpSp>
      <p:grpSp>
        <p:nvGrpSpPr>
          <p:cNvPr id="5" name="Group 180"/>
          <p:cNvGrpSpPr>
            <a:grpSpLocks/>
          </p:cNvGrpSpPr>
          <p:nvPr/>
        </p:nvGrpSpPr>
        <p:grpSpPr bwMode="auto">
          <a:xfrm>
            <a:off x="323528" y="4513263"/>
            <a:ext cx="6096000" cy="506412"/>
            <a:chOff x="686" y="2843"/>
            <a:chExt cx="3840" cy="319"/>
          </a:xfrm>
        </p:grpSpPr>
        <p:sp>
          <p:nvSpPr>
            <p:cNvPr id="64565" name="Rectangle 25"/>
            <p:cNvSpPr>
              <a:spLocks noChangeArrowheads="1"/>
            </p:cNvSpPr>
            <p:nvPr/>
          </p:nvSpPr>
          <p:spPr bwMode="auto">
            <a:xfrm>
              <a:off x="3977" y="2843"/>
              <a:ext cx="549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4566" name="Rectangle 24"/>
            <p:cNvSpPr>
              <a:spLocks noChangeArrowheads="1"/>
            </p:cNvSpPr>
            <p:nvPr/>
          </p:nvSpPr>
          <p:spPr bwMode="auto">
            <a:xfrm>
              <a:off x="3429" y="2843"/>
              <a:ext cx="548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67" name="Rectangle 23"/>
            <p:cNvSpPr>
              <a:spLocks noChangeArrowheads="1"/>
            </p:cNvSpPr>
            <p:nvPr/>
          </p:nvSpPr>
          <p:spPr bwMode="auto">
            <a:xfrm>
              <a:off x="2880" y="2843"/>
              <a:ext cx="549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68" name="Rectangle 22"/>
            <p:cNvSpPr>
              <a:spLocks noChangeArrowheads="1"/>
            </p:cNvSpPr>
            <p:nvPr/>
          </p:nvSpPr>
          <p:spPr bwMode="auto">
            <a:xfrm>
              <a:off x="2332" y="2843"/>
              <a:ext cx="548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69" name="Rectangle 21"/>
            <p:cNvSpPr>
              <a:spLocks noChangeArrowheads="1"/>
            </p:cNvSpPr>
            <p:nvPr/>
          </p:nvSpPr>
          <p:spPr bwMode="auto">
            <a:xfrm>
              <a:off x="1783" y="2843"/>
              <a:ext cx="549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70" name="Rectangle 20"/>
            <p:cNvSpPr>
              <a:spLocks noChangeArrowheads="1"/>
            </p:cNvSpPr>
            <p:nvPr/>
          </p:nvSpPr>
          <p:spPr bwMode="auto">
            <a:xfrm>
              <a:off x="1235" y="2843"/>
              <a:ext cx="548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71" name="Rectangle 19"/>
            <p:cNvSpPr>
              <a:spLocks noChangeArrowheads="1"/>
            </p:cNvSpPr>
            <p:nvPr/>
          </p:nvSpPr>
          <p:spPr bwMode="auto">
            <a:xfrm>
              <a:off x="686" y="2843"/>
              <a:ext cx="549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1</a:t>
              </a:r>
            </a:p>
          </p:txBody>
        </p:sp>
      </p:grpSp>
      <p:grpSp>
        <p:nvGrpSpPr>
          <p:cNvPr id="6" name="Group 179"/>
          <p:cNvGrpSpPr>
            <a:grpSpLocks/>
          </p:cNvGrpSpPr>
          <p:nvPr/>
        </p:nvGrpSpPr>
        <p:grpSpPr bwMode="auto">
          <a:xfrm>
            <a:off x="323528" y="4008438"/>
            <a:ext cx="6096000" cy="504825"/>
            <a:chOff x="686" y="2525"/>
            <a:chExt cx="3840" cy="318"/>
          </a:xfrm>
        </p:grpSpPr>
        <p:sp>
          <p:nvSpPr>
            <p:cNvPr id="64558" name="Rectangle 18"/>
            <p:cNvSpPr>
              <a:spLocks noChangeArrowheads="1"/>
            </p:cNvSpPr>
            <p:nvPr/>
          </p:nvSpPr>
          <p:spPr bwMode="auto">
            <a:xfrm>
              <a:off x="3977" y="2525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59" name="Rectangle 17"/>
            <p:cNvSpPr>
              <a:spLocks noChangeArrowheads="1"/>
            </p:cNvSpPr>
            <p:nvPr/>
          </p:nvSpPr>
          <p:spPr bwMode="auto">
            <a:xfrm>
              <a:off x="3429" y="2525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64560" name="Rectangle 16"/>
            <p:cNvSpPr>
              <a:spLocks noChangeArrowheads="1"/>
            </p:cNvSpPr>
            <p:nvPr/>
          </p:nvSpPr>
          <p:spPr bwMode="auto">
            <a:xfrm>
              <a:off x="2880" y="2525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64561" name="Rectangle 15"/>
            <p:cNvSpPr>
              <a:spLocks noChangeArrowheads="1"/>
            </p:cNvSpPr>
            <p:nvPr/>
          </p:nvSpPr>
          <p:spPr bwMode="auto">
            <a:xfrm>
              <a:off x="2332" y="2525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62" name="Rectangle 14"/>
            <p:cNvSpPr>
              <a:spLocks noChangeArrowheads="1"/>
            </p:cNvSpPr>
            <p:nvPr/>
          </p:nvSpPr>
          <p:spPr bwMode="auto">
            <a:xfrm>
              <a:off x="1783" y="2525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63" name="Rectangle 13"/>
            <p:cNvSpPr>
              <a:spLocks noChangeArrowheads="1"/>
            </p:cNvSpPr>
            <p:nvPr/>
          </p:nvSpPr>
          <p:spPr bwMode="auto">
            <a:xfrm>
              <a:off x="1235" y="2525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4564" name="Rectangle 12"/>
            <p:cNvSpPr>
              <a:spLocks noChangeArrowheads="1"/>
            </p:cNvSpPr>
            <p:nvPr/>
          </p:nvSpPr>
          <p:spPr bwMode="auto">
            <a:xfrm>
              <a:off x="686" y="2525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0</a:t>
              </a:r>
            </a:p>
          </p:txBody>
        </p:sp>
      </p:grpSp>
      <p:sp>
        <p:nvSpPr>
          <p:cNvPr id="64522" name="Line 47"/>
          <p:cNvSpPr>
            <a:spLocks noChangeShapeType="1"/>
          </p:cNvSpPr>
          <p:nvPr/>
        </p:nvSpPr>
        <p:spPr bwMode="auto">
          <a:xfrm>
            <a:off x="323528" y="3503613"/>
            <a:ext cx="87153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23" name="Line 53"/>
          <p:cNvSpPr>
            <a:spLocks noChangeShapeType="1"/>
          </p:cNvSpPr>
          <p:nvPr/>
        </p:nvSpPr>
        <p:spPr bwMode="auto">
          <a:xfrm>
            <a:off x="323528" y="6534150"/>
            <a:ext cx="87153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24" name="Line 54"/>
          <p:cNvSpPr>
            <a:spLocks noChangeShapeType="1"/>
          </p:cNvSpPr>
          <p:nvPr/>
        </p:nvSpPr>
        <p:spPr bwMode="auto">
          <a:xfrm>
            <a:off x="323528" y="3503613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25" name="Line 61"/>
          <p:cNvSpPr>
            <a:spLocks noChangeShapeType="1"/>
          </p:cNvSpPr>
          <p:nvPr/>
        </p:nvSpPr>
        <p:spPr bwMode="auto">
          <a:xfrm>
            <a:off x="6419528" y="3503613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26" name="Line 80"/>
          <p:cNvSpPr>
            <a:spLocks noChangeShapeType="1"/>
          </p:cNvSpPr>
          <p:nvPr/>
        </p:nvSpPr>
        <p:spPr bwMode="auto">
          <a:xfrm>
            <a:off x="1195066" y="3503613"/>
            <a:ext cx="8699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27" name="Line 81"/>
          <p:cNvSpPr>
            <a:spLocks noChangeShapeType="1"/>
          </p:cNvSpPr>
          <p:nvPr/>
        </p:nvSpPr>
        <p:spPr bwMode="auto">
          <a:xfrm>
            <a:off x="323528" y="4008438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28" name="Line 82"/>
          <p:cNvSpPr>
            <a:spLocks noChangeShapeType="1"/>
          </p:cNvSpPr>
          <p:nvPr/>
        </p:nvSpPr>
        <p:spPr bwMode="auto">
          <a:xfrm>
            <a:off x="2065016" y="3503613"/>
            <a:ext cx="8715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29" name="Line 84"/>
          <p:cNvSpPr>
            <a:spLocks noChangeShapeType="1"/>
          </p:cNvSpPr>
          <p:nvPr/>
        </p:nvSpPr>
        <p:spPr bwMode="auto">
          <a:xfrm>
            <a:off x="2936553" y="3503613"/>
            <a:ext cx="8699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0" name="Line 86"/>
          <p:cNvSpPr>
            <a:spLocks noChangeShapeType="1"/>
          </p:cNvSpPr>
          <p:nvPr/>
        </p:nvSpPr>
        <p:spPr bwMode="auto">
          <a:xfrm>
            <a:off x="3806503" y="3503613"/>
            <a:ext cx="87153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1" name="Line 88"/>
          <p:cNvSpPr>
            <a:spLocks noChangeShapeType="1"/>
          </p:cNvSpPr>
          <p:nvPr/>
        </p:nvSpPr>
        <p:spPr bwMode="auto">
          <a:xfrm>
            <a:off x="4678041" y="3503613"/>
            <a:ext cx="8699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2" name="Line 90"/>
          <p:cNvSpPr>
            <a:spLocks noChangeShapeType="1"/>
          </p:cNvSpPr>
          <p:nvPr/>
        </p:nvSpPr>
        <p:spPr bwMode="auto">
          <a:xfrm>
            <a:off x="5547991" y="3503613"/>
            <a:ext cx="8715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3" name="Line 93"/>
          <p:cNvSpPr>
            <a:spLocks noChangeShapeType="1"/>
          </p:cNvSpPr>
          <p:nvPr/>
        </p:nvSpPr>
        <p:spPr bwMode="auto">
          <a:xfrm>
            <a:off x="6419528" y="4008438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4" name="Line 95"/>
          <p:cNvSpPr>
            <a:spLocks noChangeShapeType="1"/>
          </p:cNvSpPr>
          <p:nvPr/>
        </p:nvSpPr>
        <p:spPr bwMode="auto">
          <a:xfrm>
            <a:off x="323528" y="4513263"/>
            <a:ext cx="0" cy="5064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5" name="Line 107"/>
          <p:cNvSpPr>
            <a:spLocks noChangeShapeType="1"/>
          </p:cNvSpPr>
          <p:nvPr/>
        </p:nvSpPr>
        <p:spPr bwMode="auto">
          <a:xfrm>
            <a:off x="6419528" y="4513263"/>
            <a:ext cx="0" cy="5064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6" name="Line 109"/>
          <p:cNvSpPr>
            <a:spLocks noChangeShapeType="1"/>
          </p:cNvSpPr>
          <p:nvPr/>
        </p:nvSpPr>
        <p:spPr bwMode="auto">
          <a:xfrm>
            <a:off x="323528" y="5019675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7" name="Line 121"/>
          <p:cNvSpPr>
            <a:spLocks noChangeShapeType="1"/>
          </p:cNvSpPr>
          <p:nvPr/>
        </p:nvSpPr>
        <p:spPr bwMode="auto">
          <a:xfrm>
            <a:off x="6419528" y="5019675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8" name="Line 123"/>
          <p:cNvSpPr>
            <a:spLocks noChangeShapeType="1"/>
          </p:cNvSpPr>
          <p:nvPr/>
        </p:nvSpPr>
        <p:spPr bwMode="auto">
          <a:xfrm>
            <a:off x="323528" y="5524500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39" name="Line 135"/>
          <p:cNvSpPr>
            <a:spLocks noChangeShapeType="1"/>
          </p:cNvSpPr>
          <p:nvPr/>
        </p:nvSpPr>
        <p:spPr bwMode="auto">
          <a:xfrm>
            <a:off x="6419528" y="5524500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40" name="Line 137"/>
          <p:cNvSpPr>
            <a:spLocks noChangeShapeType="1"/>
          </p:cNvSpPr>
          <p:nvPr/>
        </p:nvSpPr>
        <p:spPr bwMode="auto">
          <a:xfrm>
            <a:off x="323528" y="6029325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41" name="Line 149"/>
          <p:cNvSpPr>
            <a:spLocks noChangeShapeType="1"/>
          </p:cNvSpPr>
          <p:nvPr/>
        </p:nvSpPr>
        <p:spPr bwMode="auto">
          <a:xfrm>
            <a:off x="6419528" y="6029325"/>
            <a:ext cx="0" cy="5048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42" name="Line 151"/>
          <p:cNvSpPr>
            <a:spLocks noChangeShapeType="1"/>
          </p:cNvSpPr>
          <p:nvPr/>
        </p:nvSpPr>
        <p:spPr bwMode="auto">
          <a:xfrm>
            <a:off x="1195066" y="6534150"/>
            <a:ext cx="8699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43" name="Line 153"/>
          <p:cNvSpPr>
            <a:spLocks noChangeShapeType="1"/>
          </p:cNvSpPr>
          <p:nvPr/>
        </p:nvSpPr>
        <p:spPr bwMode="auto">
          <a:xfrm>
            <a:off x="2065016" y="6534150"/>
            <a:ext cx="8715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44" name="Line 155"/>
          <p:cNvSpPr>
            <a:spLocks noChangeShapeType="1"/>
          </p:cNvSpPr>
          <p:nvPr/>
        </p:nvSpPr>
        <p:spPr bwMode="auto">
          <a:xfrm>
            <a:off x="2936553" y="6534150"/>
            <a:ext cx="8699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45" name="Line 157"/>
          <p:cNvSpPr>
            <a:spLocks noChangeShapeType="1"/>
          </p:cNvSpPr>
          <p:nvPr/>
        </p:nvSpPr>
        <p:spPr bwMode="auto">
          <a:xfrm>
            <a:off x="3806503" y="6534150"/>
            <a:ext cx="87153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46" name="Line 159"/>
          <p:cNvSpPr>
            <a:spLocks noChangeShapeType="1"/>
          </p:cNvSpPr>
          <p:nvPr/>
        </p:nvSpPr>
        <p:spPr bwMode="auto">
          <a:xfrm>
            <a:off x="4678041" y="6534150"/>
            <a:ext cx="8699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47" name="Line 161"/>
          <p:cNvSpPr>
            <a:spLocks noChangeShapeType="1"/>
          </p:cNvSpPr>
          <p:nvPr/>
        </p:nvSpPr>
        <p:spPr bwMode="auto">
          <a:xfrm>
            <a:off x="5547991" y="6534150"/>
            <a:ext cx="8715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178"/>
          <p:cNvGrpSpPr>
            <a:grpSpLocks/>
          </p:cNvGrpSpPr>
          <p:nvPr/>
        </p:nvGrpSpPr>
        <p:grpSpPr bwMode="auto">
          <a:xfrm>
            <a:off x="323528" y="3503613"/>
            <a:ext cx="6096000" cy="3030537"/>
            <a:chOff x="686" y="2207"/>
            <a:chExt cx="3840" cy="1909"/>
          </a:xfrm>
        </p:grpSpPr>
        <p:sp>
          <p:nvSpPr>
            <p:cNvPr id="64549" name="Rectangle 76"/>
            <p:cNvSpPr>
              <a:spLocks noChangeArrowheads="1"/>
            </p:cNvSpPr>
            <p:nvPr/>
          </p:nvSpPr>
          <p:spPr bwMode="auto">
            <a:xfrm>
              <a:off x="3977" y="2207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dirty="0" smtClean="0"/>
                <a:t>v</a:t>
              </a:r>
              <a:endParaRPr lang="en-US" sz="2000" dirty="0"/>
            </a:p>
          </p:txBody>
        </p:sp>
        <p:sp>
          <p:nvSpPr>
            <p:cNvPr id="64550" name="Rectangle 74"/>
            <p:cNvSpPr>
              <a:spLocks noChangeArrowheads="1"/>
            </p:cNvSpPr>
            <p:nvPr/>
          </p:nvSpPr>
          <p:spPr bwMode="auto">
            <a:xfrm>
              <a:off x="3429" y="2207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</a:t>
              </a:r>
            </a:p>
          </p:txBody>
        </p:sp>
        <p:sp>
          <p:nvSpPr>
            <p:cNvPr id="64551" name="Rectangle 72"/>
            <p:cNvSpPr>
              <a:spLocks noChangeArrowheads="1"/>
            </p:cNvSpPr>
            <p:nvPr/>
          </p:nvSpPr>
          <p:spPr bwMode="auto">
            <a:xfrm>
              <a:off x="2880" y="2207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64552" name="Rectangle 70"/>
            <p:cNvSpPr>
              <a:spLocks noChangeArrowheads="1"/>
            </p:cNvSpPr>
            <p:nvPr/>
          </p:nvSpPr>
          <p:spPr bwMode="auto">
            <a:xfrm>
              <a:off x="2332" y="2207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dirty="0"/>
                <a:t>d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64553" name="Rectangle 68"/>
            <p:cNvSpPr>
              <a:spLocks noChangeArrowheads="1"/>
            </p:cNvSpPr>
            <p:nvPr/>
          </p:nvSpPr>
          <p:spPr bwMode="auto">
            <a:xfrm>
              <a:off x="1783" y="2207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dirty="0"/>
                <a:t>d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4554" name="Rectangle 66"/>
            <p:cNvSpPr>
              <a:spLocks noChangeArrowheads="1"/>
            </p:cNvSpPr>
            <p:nvPr/>
          </p:nvSpPr>
          <p:spPr bwMode="auto">
            <a:xfrm>
              <a:off x="1235" y="2207"/>
              <a:ext cx="54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d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64555" name="Rectangle 64"/>
            <p:cNvSpPr>
              <a:spLocks noChangeArrowheads="1"/>
            </p:cNvSpPr>
            <p:nvPr/>
          </p:nvSpPr>
          <p:spPr bwMode="auto">
            <a:xfrm>
              <a:off x="686" y="2207"/>
              <a:ext cx="54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d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  <p:sp>
          <p:nvSpPr>
            <p:cNvPr id="64556" name="Line 163"/>
            <p:cNvSpPr>
              <a:spLocks noChangeShapeType="1"/>
            </p:cNvSpPr>
            <p:nvPr/>
          </p:nvSpPr>
          <p:spPr bwMode="auto">
            <a:xfrm>
              <a:off x="686" y="2525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4557" name="Line 171"/>
            <p:cNvSpPr>
              <a:spLocks noChangeShapeType="1"/>
            </p:cNvSpPr>
            <p:nvPr/>
          </p:nvSpPr>
          <p:spPr bwMode="auto">
            <a:xfrm>
              <a:off x="2880" y="2207"/>
              <a:ext cx="0" cy="1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62B6BD-EFB8-4FD1-B498-9A6FA4DB09C0}" type="slidenum">
              <a:rPr lang="en-US" altLang="en-US" smtClean="0"/>
              <a:pPr/>
              <a:t>65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85192"/>
            <a:ext cx="8964488" cy="595536"/>
          </a:xfrm>
        </p:spPr>
        <p:txBody>
          <a:bodyPr/>
          <a:lstStyle/>
          <a:p>
            <a:r>
              <a:rPr lang="en-US" sz="3200" dirty="0" smtClean="0"/>
              <a:t>4-bit </a:t>
            </a:r>
            <a:r>
              <a:rPr lang="tr-TR" sz="3200" dirty="0" smtClean="0"/>
              <a:t>Öncelikli Kodlayıcının </a:t>
            </a:r>
            <a:r>
              <a:rPr lang="tr-TR" sz="3200" dirty="0" err="1" smtClean="0"/>
              <a:t>Karnaugh</a:t>
            </a:r>
            <a:r>
              <a:rPr lang="tr-TR" sz="3200" dirty="0" smtClean="0"/>
              <a:t> Diyagramı</a:t>
            </a:r>
            <a:endParaRPr lang="en-US" sz="3200" dirty="0" smtClean="0"/>
          </a:p>
        </p:txBody>
      </p:sp>
      <p:graphicFrame>
        <p:nvGraphicFramePr>
          <p:cNvPr id="175160" name="Group 56"/>
          <p:cNvGraphicFramePr>
            <a:graphicFrameLocks noGrp="1"/>
          </p:cNvGraphicFramePr>
          <p:nvPr/>
        </p:nvGraphicFramePr>
        <p:xfrm>
          <a:off x="319088" y="914400"/>
          <a:ext cx="4176712" cy="2590800"/>
        </p:xfrm>
        <a:graphic>
          <a:graphicData uri="http://schemas.openxmlformats.org/drawingml/2006/table">
            <a:tbl>
              <a:tblPr/>
              <a:tblGrid>
                <a:gridCol w="1052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4949860" y="3040063"/>
            <a:ext cx="19094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Tx/>
              <a:buChar char="–"/>
            </a:pPr>
            <a:r>
              <a:rPr lang="en-US" dirty="0">
                <a:sym typeface="Wingdings" pitchFamily="2" charset="2"/>
              </a:rPr>
              <a:t> x </a:t>
            </a:r>
            <a:r>
              <a:rPr lang="en-US" dirty="0" smtClean="0">
                <a:sym typeface="Wingdings" pitchFamily="2" charset="2"/>
              </a:rPr>
              <a:t>=</a:t>
            </a:r>
            <a:r>
              <a:rPr lang="en-US" dirty="0" smtClean="0">
                <a:latin typeface="Comic Sans MS" pitchFamily="66" charset="0"/>
              </a:rPr>
              <a:t> d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tr-TR" dirty="0" smtClean="0">
                <a:latin typeface="Comic Sans MS" pitchFamily="66" charset="0"/>
              </a:rPr>
              <a:t> +</a:t>
            </a:r>
            <a:r>
              <a:rPr lang="tr-TR" baseline="-25000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d</a:t>
            </a:r>
            <a:r>
              <a:rPr lang="en-US" baseline="-25000" dirty="0" smtClean="0">
                <a:latin typeface="Comic Sans MS" pitchFamily="66" charset="0"/>
              </a:rPr>
              <a:t>3</a:t>
            </a:r>
            <a:endParaRPr lang="en-US" dirty="0" smtClean="0">
              <a:latin typeface="Comic Sans MS" pitchFamily="66" charset="0"/>
            </a:endParaRPr>
          </a:p>
        </p:txBody>
      </p:sp>
      <p:graphicFrame>
        <p:nvGraphicFramePr>
          <p:cNvPr id="175162" name="Group 58"/>
          <p:cNvGraphicFramePr>
            <a:graphicFrameLocks noGrp="1"/>
          </p:cNvGraphicFramePr>
          <p:nvPr/>
        </p:nvGraphicFramePr>
        <p:xfrm>
          <a:off x="455613" y="3668713"/>
          <a:ext cx="4176712" cy="2590800"/>
        </p:xfrm>
        <a:graphic>
          <a:graphicData uri="http://schemas.openxmlformats.org/drawingml/2006/table">
            <a:tbl>
              <a:tblPr/>
              <a:tblGrid>
                <a:gridCol w="1052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211" name="Rectangle 107"/>
          <p:cNvSpPr>
            <a:spLocks noChangeArrowheads="1"/>
          </p:cNvSpPr>
          <p:nvPr/>
        </p:nvSpPr>
        <p:spPr bwMode="auto">
          <a:xfrm>
            <a:off x="4962525" y="5567363"/>
            <a:ext cx="23054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Tx/>
              <a:buChar char="–"/>
            </a:pPr>
            <a:r>
              <a:rPr lang="en-US" dirty="0">
                <a:sym typeface="Wingdings" pitchFamily="2" charset="2"/>
              </a:rPr>
              <a:t> y </a:t>
            </a:r>
            <a:r>
              <a:rPr lang="en-US" dirty="0" smtClean="0">
                <a:sym typeface="Wingdings" pitchFamily="2" charset="2"/>
              </a:rPr>
              <a:t>=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en-US" dirty="0" smtClean="0">
                <a:latin typeface="Comic Sans MS" pitchFamily="66" charset="0"/>
              </a:rPr>
              <a:t>d</a:t>
            </a:r>
            <a:r>
              <a:rPr lang="en-US" baseline="-25000" dirty="0" smtClean="0">
                <a:latin typeface="Comic Sans MS" pitchFamily="66" charset="0"/>
              </a:rPr>
              <a:t>3</a:t>
            </a:r>
            <a:r>
              <a:rPr lang="tr-TR" dirty="0" smtClean="0">
                <a:sym typeface="Wingdings" pitchFamily="2" charset="2"/>
              </a:rPr>
              <a:t> + </a:t>
            </a:r>
            <a:r>
              <a:rPr lang="en-US" dirty="0" smtClean="0">
                <a:latin typeface="Comic Sans MS" pitchFamily="66" charset="0"/>
              </a:rPr>
              <a:t>d</a:t>
            </a:r>
            <a:r>
              <a:rPr lang="tr-TR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 d</a:t>
            </a:r>
            <a:r>
              <a:rPr lang="tr-TR" baseline="-25000" dirty="0" smtClean="0">
                <a:latin typeface="Comic Sans MS" pitchFamily="66" charset="0"/>
              </a:rPr>
              <a:t>2</a:t>
            </a:r>
            <a:r>
              <a:rPr lang="tr-TR" dirty="0" smtClean="0">
                <a:latin typeface="Comic Sans MS" pitchFamily="66" charset="0"/>
              </a:rPr>
              <a:t>’</a:t>
            </a: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61" grpId="0"/>
      <p:bldP spid="1752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7F7653-09C9-47F9-BBCC-F888FC31277E}" type="slidenum">
              <a:rPr lang="en-US" altLang="en-US" smtClean="0"/>
              <a:pPr/>
              <a:t>66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US" dirty="0" smtClean="0"/>
              <a:t>4-bit </a:t>
            </a:r>
            <a:r>
              <a:rPr lang="tr-TR" dirty="0" smtClean="0"/>
              <a:t>Öncelikli Kodlayıcı Devresi</a:t>
            </a:r>
            <a:endParaRPr lang="en-US" dirty="0" smtClean="0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42913" y="2551113"/>
            <a:ext cx="8172450" cy="3582987"/>
            <a:chOff x="279" y="1607"/>
            <a:chExt cx="5148" cy="2257"/>
          </a:xfrm>
        </p:grpSpPr>
        <p:sp>
          <p:nvSpPr>
            <p:cNvPr id="67590" name="Freeform 4"/>
            <p:cNvSpPr>
              <a:spLocks/>
            </p:cNvSpPr>
            <p:nvPr/>
          </p:nvSpPr>
          <p:spPr bwMode="auto">
            <a:xfrm>
              <a:off x="4101" y="1607"/>
              <a:ext cx="452" cy="419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591" name="AutoShape 6"/>
            <p:cNvSpPr>
              <a:spLocks noChangeArrowheads="1"/>
            </p:cNvSpPr>
            <p:nvPr/>
          </p:nvSpPr>
          <p:spPr bwMode="auto">
            <a:xfrm>
              <a:off x="2895" y="2119"/>
              <a:ext cx="393" cy="455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829" y="2122"/>
              <a:ext cx="537" cy="218"/>
              <a:chOff x="960" y="1824"/>
              <a:chExt cx="1015" cy="457"/>
            </a:xfrm>
          </p:grpSpPr>
          <p:sp>
            <p:nvSpPr>
              <p:cNvPr id="67628" name="AutoShape 9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7629" name="Oval 10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7630" name="Line 11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631" name="Line 12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7593" name="Text Box 13"/>
            <p:cNvSpPr txBox="1">
              <a:spLocks noChangeArrowheads="1"/>
            </p:cNvSpPr>
            <p:nvPr/>
          </p:nvSpPr>
          <p:spPr bwMode="auto">
            <a:xfrm>
              <a:off x="279" y="3660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  <p:sp>
          <p:nvSpPr>
            <p:cNvPr id="67594" name="Text Box 14"/>
            <p:cNvSpPr txBox="1">
              <a:spLocks noChangeArrowheads="1"/>
            </p:cNvSpPr>
            <p:nvPr/>
          </p:nvSpPr>
          <p:spPr bwMode="auto">
            <a:xfrm>
              <a:off x="313" y="2791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1</a:t>
              </a:r>
              <a:endParaRPr lang="en-US" sz="2000"/>
            </a:p>
          </p:txBody>
        </p:sp>
        <p:sp>
          <p:nvSpPr>
            <p:cNvPr id="67595" name="Text Box 15"/>
            <p:cNvSpPr txBox="1">
              <a:spLocks noChangeArrowheads="1"/>
            </p:cNvSpPr>
            <p:nvPr/>
          </p:nvSpPr>
          <p:spPr bwMode="auto">
            <a:xfrm>
              <a:off x="279" y="2119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2</a:t>
              </a:r>
              <a:endParaRPr lang="en-US" sz="2000"/>
            </a:p>
          </p:txBody>
        </p:sp>
        <p:sp>
          <p:nvSpPr>
            <p:cNvPr id="67596" name="Text Box 16"/>
            <p:cNvSpPr txBox="1">
              <a:spLocks noChangeArrowheads="1"/>
            </p:cNvSpPr>
            <p:nvPr/>
          </p:nvSpPr>
          <p:spPr bwMode="auto">
            <a:xfrm>
              <a:off x="279" y="1628"/>
              <a:ext cx="1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</a:t>
              </a:r>
              <a:r>
                <a:rPr lang="en-US" sz="2000" baseline="-25000"/>
                <a:t>3</a:t>
              </a:r>
              <a:endParaRPr lang="en-US" sz="2000"/>
            </a:p>
          </p:txBody>
        </p:sp>
        <p:sp>
          <p:nvSpPr>
            <p:cNvPr id="67597" name="Line 17"/>
            <p:cNvSpPr>
              <a:spLocks noChangeShapeType="1"/>
            </p:cNvSpPr>
            <p:nvPr/>
          </p:nvSpPr>
          <p:spPr bwMode="auto">
            <a:xfrm>
              <a:off x="481" y="1724"/>
              <a:ext cx="36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598" name="Line 18"/>
            <p:cNvSpPr>
              <a:spLocks noChangeShapeType="1"/>
            </p:cNvSpPr>
            <p:nvPr/>
          </p:nvSpPr>
          <p:spPr bwMode="auto">
            <a:xfrm>
              <a:off x="3288" y="2318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599" name="Line 19"/>
            <p:cNvSpPr>
              <a:spLocks noChangeShapeType="1"/>
            </p:cNvSpPr>
            <p:nvPr/>
          </p:nvSpPr>
          <p:spPr bwMode="auto">
            <a:xfrm flipV="1">
              <a:off x="3675" y="1918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0" name="Line 20"/>
            <p:cNvSpPr>
              <a:spLocks noChangeShapeType="1"/>
            </p:cNvSpPr>
            <p:nvPr/>
          </p:nvSpPr>
          <p:spPr bwMode="auto">
            <a:xfrm>
              <a:off x="3675" y="191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1" name="Line 21"/>
            <p:cNvSpPr>
              <a:spLocks noChangeShapeType="1"/>
            </p:cNvSpPr>
            <p:nvPr/>
          </p:nvSpPr>
          <p:spPr bwMode="auto">
            <a:xfrm flipV="1">
              <a:off x="2359" y="2225"/>
              <a:ext cx="536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2" name="Line 22"/>
            <p:cNvSpPr>
              <a:spLocks noChangeShapeType="1"/>
            </p:cNvSpPr>
            <p:nvPr/>
          </p:nvSpPr>
          <p:spPr bwMode="auto">
            <a:xfrm flipH="1" flipV="1">
              <a:off x="481" y="2225"/>
              <a:ext cx="1393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3" name="Line 23"/>
            <p:cNvSpPr>
              <a:spLocks noChangeShapeType="1"/>
            </p:cNvSpPr>
            <p:nvPr/>
          </p:nvSpPr>
          <p:spPr bwMode="auto">
            <a:xfrm flipH="1">
              <a:off x="472" y="2887"/>
              <a:ext cx="1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4" name="Line 24"/>
            <p:cNvSpPr>
              <a:spLocks noChangeShapeType="1"/>
            </p:cNvSpPr>
            <p:nvPr/>
          </p:nvSpPr>
          <p:spPr bwMode="auto">
            <a:xfrm flipV="1">
              <a:off x="1874" y="2439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5" name="Line 25"/>
            <p:cNvSpPr>
              <a:spLocks noChangeShapeType="1"/>
            </p:cNvSpPr>
            <p:nvPr/>
          </p:nvSpPr>
          <p:spPr bwMode="auto">
            <a:xfrm>
              <a:off x="1874" y="2439"/>
              <a:ext cx="1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6" name="Line 27"/>
            <p:cNvSpPr>
              <a:spLocks noChangeShapeType="1"/>
            </p:cNvSpPr>
            <p:nvPr/>
          </p:nvSpPr>
          <p:spPr bwMode="auto">
            <a:xfrm>
              <a:off x="463" y="3756"/>
              <a:ext cx="25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7" name="Line 29"/>
            <p:cNvSpPr>
              <a:spLocks noChangeShapeType="1"/>
            </p:cNvSpPr>
            <p:nvPr/>
          </p:nvSpPr>
          <p:spPr bwMode="auto">
            <a:xfrm>
              <a:off x="1545" y="1724"/>
              <a:ext cx="0" cy="1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8" name="Line 30"/>
            <p:cNvSpPr>
              <a:spLocks noChangeShapeType="1"/>
            </p:cNvSpPr>
            <p:nvPr/>
          </p:nvSpPr>
          <p:spPr bwMode="auto">
            <a:xfrm>
              <a:off x="1545" y="3150"/>
              <a:ext cx="2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9" name="Line 31"/>
            <p:cNvSpPr>
              <a:spLocks noChangeShapeType="1"/>
            </p:cNvSpPr>
            <p:nvPr/>
          </p:nvSpPr>
          <p:spPr bwMode="auto">
            <a:xfrm>
              <a:off x="1335" y="2225"/>
              <a:ext cx="0" cy="10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0" name="Line 32"/>
            <p:cNvSpPr>
              <a:spLocks noChangeShapeType="1"/>
            </p:cNvSpPr>
            <p:nvPr/>
          </p:nvSpPr>
          <p:spPr bwMode="auto">
            <a:xfrm>
              <a:off x="1335" y="3315"/>
              <a:ext cx="5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1" name="Line 33"/>
            <p:cNvSpPr>
              <a:spLocks noChangeShapeType="1"/>
            </p:cNvSpPr>
            <p:nvPr/>
          </p:nvSpPr>
          <p:spPr bwMode="auto">
            <a:xfrm>
              <a:off x="2222" y="3222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2" name="Line 34"/>
            <p:cNvSpPr>
              <a:spLocks noChangeShapeType="1"/>
            </p:cNvSpPr>
            <p:nvPr/>
          </p:nvSpPr>
          <p:spPr bwMode="auto">
            <a:xfrm>
              <a:off x="2542" y="3222"/>
              <a:ext cx="0" cy="3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3" name="Line 35"/>
            <p:cNvSpPr>
              <a:spLocks noChangeShapeType="1"/>
            </p:cNvSpPr>
            <p:nvPr/>
          </p:nvSpPr>
          <p:spPr bwMode="auto">
            <a:xfrm>
              <a:off x="2542" y="3544"/>
              <a:ext cx="4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4" name="Freeform 28"/>
            <p:cNvSpPr>
              <a:spLocks/>
            </p:cNvSpPr>
            <p:nvPr/>
          </p:nvSpPr>
          <p:spPr bwMode="auto">
            <a:xfrm>
              <a:off x="1775" y="3008"/>
              <a:ext cx="452" cy="419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5" name="Line 36"/>
            <p:cNvSpPr>
              <a:spLocks noChangeShapeType="1"/>
            </p:cNvSpPr>
            <p:nvPr/>
          </p:nvSpPr>
          <p:spPr bwMode="auto">
            <a:xfrm>
              <a:off x="1070" y="2887"/>
              <a:ext cx="0" cy="7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6" name="Line 37"/>
            <p:cNvSpPr>
              <a:spLocks noChangeShapeType="1"/>
            </p:cNvSpPr>
            <p:nvPr/>
          </p:nvSpPr>
          <p:spPr bwMode="auto">
            <a:xfrm>
              <a:off x="1070" y="3660"/>
              <a:ext cx="19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7" name="Line 38"/>
            <p:cNvSpPr>
              <a:spLocks noChangeShapeType="1"/>
            </p:cNvSpPr>
            <p:nvPr/>
          </p:nvSpPr>
          <p:spPr bwMode="auto">
            <a:xfrm>
              <a:off x="2542" y="3222"/>
              <a:ext cx="26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8" name="Line 39"/>
            <p:cNvSpPr>
              <a:spLocks noChangeShapeType="1"/>
            </p:cNvSpPr>
            <p:nvPr/>
          </p:nvSpPr>
          <p:spPr bwMode="auto">
            <a:xfrm>
              <a:off x="4553" y="1820"/>
              <a:ext cx="6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9" name="Line 40"/>
            <p:cNvSpPr>
              <a:spLocks noChangeShapeType="1"/>
            </p:cNvSpPr>
            <p:nvPr/>
          </p:nvSpPr>
          <p:spPr bwMode="auto">
            <a:xfrm>
              <a:off x="3347" y="3660"/>
              <a:ext cx="1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20" name="Freeform 26"/>
            <p:cNvSpPr>
              <a:spLocks/>
            </p:cNvSpPr>
            <p:nvPr/>
          </p:nvSpPr>
          <p:spPr bwMode="auto">
            <a:xfrm>
              <a:off x="2895" y="3445"/>
              <a:ext cx="452" cy="419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21" name="Oval 41"/>
            <p:cNvSpPr>
              <a:spLocks noChangeArrowheads="1"/>
            </p:cNvSpPr>
            <p:nvPr/>
          </p:nvSpPr>
          <p:spPr bwMode="auto">
            <a:xfrm>
              <a:off x="1508" y="1681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22" name="Oval 42"/>
            <p:cNvSpPr>
              <a:spLocks noChangeArrowheads="1"/>
            </p:cNvSpPr>
            <p:nvPr/>
          </p:nvSpPr>
          <p:spPr bwMode="auto">
            <a:xfrm>
              <a:off x="1298" y="2191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23" name="Oval 43"/>
            <p:cNvSpPr>
              <a:spLocks noChangeArrowheads="1"/>
            </p:cNvSpPr>
            <p:nvPr/>
          </p:nvSpPr>
          <p:spPr bwMode="auto">
            <a:xfrm>
              <a:off x="1033" y="2844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24" name="Oval 44"/>
            <p:cNvSpPr>
              <a:spLocks noChangeArrowheads="1"/>
            </p:cNvSpPr>
            <p:nvPr/>
          </p:nvSpPr>
          <p:spPr bwMode="auto">
            <a:xfrm>
              <a:off x="2505" y="3179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25" name="Text Box 45"/>
            <p:cNvSpPr txBox="1">
              <a:spLocks noChangeArrowheads="1"/>
            </p:cNvSpPr>
            <p:nvPr/>
          </p:nvSpPr>
          <p:spPr bwMode="auto">
            <a:xfrm>
              <a:off x="5275" y="1706"/>
              <a:ext cx="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sp>
          <p:nvSpPr>
            <p:cNvPr id="67626" name="Text Box 46"/>
            <p:cNvSpPr txBox="1">
              <a:spLocks noChangeArrowheads="1"/>
            </p:cNvSpPr>
            <p:nvPr/>
          </p:nvSpPr>
          <p:spPr bwMode="auto">
            <a:xfrm>
              <a:off x="5305" y="3123"/>
              <a:ext cx="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</a:t>
              </a:r>
            </a:p>
          </p:txBody>
        </p:sp>
        <p:sp>
          <p:nvSpPr>
            <p:cNvPr id="67627" name="Text Box 47"/>
            <p:cNvSpPr txBox="1">
              <a:spLocks noChangeArrowheads="1"/>
            </p:cNvSpPr>
            <p:nvPr/>
          </p:nvSpPr>
          <p:spPr bwMode="auto">
            <a:xfrm>
              <a:off x="5346" y="3544"/>
              <a:ext cx="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v</a:t>
              </a:r>
              <a:endParaRPr lang="en-US" sz="2000" dirty="0"/>
            </a:p>
          </p:txBody>
        </p:sp>
      </p:grpSp>
      <p:sp>
        <p:nvSpPr>
          <p:cNvPr id="176176" name="Rectangle 48"/>
          <p:cNvSpPr>
            <a:spLocks noChangeArrowheads="1"/>
          </p:cNvSpPr>
          <p:nvPr/>
        </p:nvSpPr>
        <p:spPr bwMode="auto">
          <a:xfrm>
            <a:off x="501650" y="984250"/>
            <a:ext cx="310673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ym typeface="Wingdings" pitchFamily="2" charset="2"/>
              </a:rPr>
              <a:t> x = d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+ d</a:t>
            </a:r>
            <a:r>
              <a:rPr lang="en-US" baseline="-25000">
                <a:sym typeface="Wingdings" pitchFamily="2" charset="2"/>
              </a:rPr>
              <a:t>3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ym typeface="Wingdings" pitchFamily="2" charset="2"/>
              </a:rPr>
              <a:t> y = d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d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’ + d</a:t>
            </a:r>
            <a:r>
              <a:rPr lang="en-US" baseline="-25000">
                <a:sym typeface="Wingdings" pitchFamily="2" charset="2"/>
              </a:rPr>
              <a:t>3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ym typeface="Wingdings" pitchFamily="2" charset="2"/>
              </a:rPr>
              <a:t> V = d</a:t>
            </a:r>
            <a:r>
              <a:rPr lang="en-US" baseline="-25000"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 + d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+ d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+ d</a:t>
            </a:r>
            <a:r>
              <a:rPr lang="en-US" baseline="-25000">
                <a:sym typeface="Wingdings" pitchFamily="2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7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D381A-9921-4A88-ADB3-8013CC4BCCC7}" type="slidenum">
              <a:rPr lang="en-US" altLang="en-US" smtClean="0"/>
              <a:pPr/>
              <a:t>67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3184"/>
            <a:ext cx="8229600" cy="667544"/>
          </a:xfrm>
        </p:spPr>
        <p:txBody>
          <a:bodyPr/>
          <a:lstStyle/>
          <a:p>
            <a:r>
              <a:rPr lang="tr-TR" sz="3600" dirty="0" smtClean="0"/>
              <a:t>Veri Toplayıcılar (</a:t>
            </a:r>
            <a:r>
              <a:rPr lang="tr-TR" sz="3600" dirty="0" err="1" smtClean="0"/>
              <a:t>Multiplexers</a:t>
            </a:r>
            <a:r>
              <a:rPr lang="tr-TR" sz="3600" dirty="0" smtClean="0"/>
              <a:t> - MUX)</a:t>
            </a:r>
            <a:endParaRPr lang="en-US" sz="3600" dirty="0" smtClean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763000" cy="4492625"/>
          </a:xfrm>
        </p:spPr>
        <p:txBody>
          <a:bodyPr/>
          <a:lstStyle/>
          <a:p>
            <a:r>
              <a:rPr lang="tr-TR" dirty="0" smtClean="0"/>
              <a:t>Birçok girişinden birindeki veriyi tek çıkışına aktarır.</a:t>
            </a:r>
            <a:endParaRPr lang="en-US" dirty="0" smtClean="0"/>
          </a:p>
          <a:p>
            <a:r>
              <a:rPr lang="tr-TR" dirty="0" smtClean="0"/>
              <a:t>Seçme girişleri</a:t>
            </a:r>
            <a:r>
              <a:rPr lang="en-US" dirty="0" smtClean="0"/>
              <a:t> n </a:t>
            </a:r>
            <a:r>
              <a:rPr lang="en-US" dirty="0" smtClean="0">
                <a:sym typeface="Wingdings" pitchFamily="2" charset="2"/>
              </a:rPr>
              <a:t> n =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?</a:t>
            </a:r>
          </a:p>
          <a:p>
            <a:r>
              <a:rPr lang="tr-TR" dirty="0" smtClean="0">
                <a:sym typeface="Symbol" pitchFamily="18" charset="2"/>
              </a:rPr>
              <a:t>Örnek</a:t>
            </a:r>
            <a:r>
              <a:rPr lang="en-US" dirty="0" smtClean="0">
                <a:sym typeface="Symbol" pitchFamily="18" charset="2"/>
              </a:rPr>
              <a:t>: 2-</a:t>
            </a:r>
            <a:r>
              <a:rPr lang="tr-TR" dirty="0" smtClean="0">
                <a:sym typeface="Symbol" pitchFamily="18" charset="2"/>
              </a:rPr>
              <a:t>den</a:t>
            </a:r>
            <a:r>
              <a:rPr lang="en-US" dirty="0" smtClean="0">
                <a:sym typeface="Symbol" pitchFamily="18" charset="2"/>
              </a:rPr>
              <a:t>-1</a:t>
            </a:r>
            <a:r>
              <a:rPr lang="tr-TR" dirty="0" smtClean="0">
                <a:sym typeface="Symbol" pitchFamily="18" charset="2"/>
              </a:rPr>
              <a:t>’e MUX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2 </a:t>
            </a:r>
            <a:r>
              <a:rPr lang="tr-TR" dirty="0" smtClean="0">
                <a:sym typeface="Symbol" pitchFamily="18" charset="2"/>
              </a:rPr>
              <a:t>giriş hattı</a:t>
            </a:r>
            <a:r>
              <a:rPr lang="en-US" dirty="0" smtClean="0">
                <a:sym typeface="Symbol" pitchFamily="18" charset="2"/>
              </a:rPr>
              <a:t> I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 I</a:t>
            </a:r>
            <a:r>
              <a:rPr lang="en-US" baseline="-25000" dirty="0" smtClean="0">
                <a:sym typeface="Symbol" pitchFamily="18" charset="2"/>
              </a:rPr>
              <a:t>1</a:t>
            </a:r>
          </a:p>
          <a:p>
            <a:pPr lvl="1"/>
            <a:r>
              <a:rPr lang="en-US" dirty="0" smtClean="0">
                <a:sym typeface="Symbol" pitchFamily="18" charset="2"/>
              </a:rPr>
              <a:t>1 </a:t>
            </a:r>
            <a:r>
              <a:rPr lang="tr-TR" dirty="0" smtClean="0">
                <a:sym typeface="Symbol" pitchFamily="18" charset="2"/>
              </a:rPr>
              <a:t>çıkış hattı</a:t>
            </a:r>
            <a:r>
              <a:rPr lang="en-US" dirty="0" smtClean="0">
                <a:sym typeface="Symbol" pitchFamily="18" charset="2"/>
              </a:rPr>
              <a:t> Y</a:t>
            </a:r>
          </a:p>
          <a:p>
            <a:pPr lvl="1"/>
            <a:r>
              <a:rPr lang="en-US" dirty="0" smtClean="0">
                <a:sym typeface="Symbol" pitchFamily="18" charset="2"/>
              </a:rPr>
              <a:t>1 </a:t>
            </a:r>
            <a:r>
              <a:rPr lang="tr-TR" dirty="0" smtClean="0">
                <a:sym typeface="Symbol" pitchFamily="18" charset="2"/>
              </a:rPr>
              <a:t>seçim hattı</a:t>
            </a:r>
            <a:r>
              <a:rPr lang="en-US" dirty="0" smtClean="0">
                <a:sym typeface="Symbol" pitchFamily="18" charset="2"/>
              </a:rPr>
              <a:t> S</a:t>
            </a:r>
          </a:p>
        </p:txBody>
      </p:sp>
      <p:graphicFrame>
        <p:nvGraphicFramePr>
          <p:cNvPr id="180260" name="Group 36"/>
          <p:cNvGraphicFramePr>
            <a:graphicFrameLocks noGrp="1"/>
          </p:cNvGraphicFramePr>
          <p:nvPr/>
        </p:nvGraphicFramePr>
        <p:xfrm>
          <a:off x="5292080" y="3592487"/>
          <a:ext cx="2046287" cy="1636713"/>
        </p:xfrm>
        <a:graphic>
          <a:graphicData uri="http://schemas.openxmlformats.org/drawingml/2006/table">
            <a:tbl>
              <a:tblPr/>
              <a:tblGrid>
                <a:gridCol w="102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64088" y="580526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Y=S’I</a:t>
            </a:r>
            <a:r>
              <a:rPr lang="tr-TR" baseline="-25000" dirty="0" smtClean="0"/>
              <a:t>0</a:t>
            </a:r>
            <a:r>
              <a:rPr lang="tr-TR" dirty="0" smtClean="0"/>
              <a:t> + SI</a:t>
            </a:r>
            <a:r>
              <a:rPr lang="tr-TR" baseline="-25000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B4E9B0-EDC3-4086-ADF0-EAC10AF801AA}" type="slidenum">
              <a:rPr lang="en-US" altLang="en-US" smtClean="0"/>
              <a:pPr/>
              <a:t>68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2-</a:t>
            </a:r>
            <a:r>
              <a:rPr lang="tr-TR" dirty="0" smtClean="0">
                <a:sym typeface="Symbol" pitchFamily="18" charset="2"/>
              </a:rPr>
              <a:t>den</a:t>
            </a:r>
            <a:r>
              <a:rPr lang="en-US" dirty="0" smtClean="0">
                <a:sym typeface="Symbol" pitchFamily="18" charset="2"/>
              </a:rPr>
              <a:t>-1</a:t>
            </a:r>
            <a:r>
              <a:rPr lang="tr-TR" dirty="0" smtClean="0">
                <a:sym typeface="Symbol" pitchFamily="18" charset="2"/>
              </a:rPr>
              <a:t>’e Veri Toplayıcı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3527425"/>
            <a:ext cx="8763000" cy="638175"/>
          </a:xfrm>
        </p:spPr>
        <p:txBody>
          <a:bodyPr/>
          <a:lstStyle/>
          <a:p>
            <a:r>
              <a:rPr lang="tr-TR" dirty="0" smtClean="0"/>
              <a:t>Özel Sembol</a:t>
            </a:r>
            <a:endParaRPr lang="en-US" dirty="0" smtClean="0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442913" y="1595438"/>
            <a:ext cx="6061075" cy="1673225"/>
            <a:chOff x="279" y="1005"/>
            <a:chExt cx="3818" cy="1054"/>
          </a:xfrm>
        </p:grpSpPr>
        <p:sp>
          <p:nvSpPr>
            <p:cNvPr id="69652" name="Freeform 5"/>
            <p:cNvSpPr>
              <a:spLocks/>
            </p:cNvSpPr>
            <p:nvPr/>
          </p:nvSpPr>
          <p:spPr bwMode="auto">
            <a:xfrm>
              <a:off x="2747" y="1311"/>
              <a:ext cx="452" cy="419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53" name="AutoShape 6"/>
            <p:cNvSpPr>
              <a:spLocks noChangeArrowheads="1"/>
            </p:cNvSpPr>
            <p:nvPr/>
          </p:nvSpPr>
          <p:spPr bwMode="auto">
            <a:xfrm>
              <a:off x="1424" y="1005"/>
              <a:ext cx="393" cy="455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887" y="1281"/>
              <a:ext cx="537" cy="218"/>
              <a:chOff x="960" y="1824"/>
              <a:chExt cx="1015" cy="457"/>
            </a:xfrm>
          </p:grpSpPr>
          <p:sp>
            <p:nvSpPr>
              <p:cNvPr id="69673" name="AutoShape 8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9674" name="Oval 9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9675" name="Line 10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9676" name="Line 11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9655" name="Text Box 14"/>
            <p:cNvSpPr txBox="1">
              <a:spLocks noChangeArrowheads="1"/>
            </p:cNvSpPr>
            <p:nvPr/>
          </p:nvSpPr>
          <p:spPr bwMode="auto">
            <a:xfrm>
              <a:off x="279" y="1284"/>
              <a:ext cx="1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69656" name="Text Box 15"/>
            <p:cNvSpPr txBox="1">
              <a:spLocks noChangeArrowheads="1"/>
            </p:cNvSpPr>
            <p:nvPr/>
          </p:nvSpPr>
          <p:spPr bwMode="auto">
            <a:xfrm>
              <a:off x="279" y="1005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  <p:sp>
          <p:nvSpPr>
            <p:cNvPr id="69657" name="Line 16"/>
            <p:cNvSpPr>
              <a:spLocks noChangeShapeType="1"/>
            </p:cNvSpPr>
            <p:nvPr/>
          </p:nvSpPr>
          <p:spPr bwMode="auto">
            <a:xfrm>
              <a:off x="1817" y="1197"/>
              <a:ext cx="5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58" name="Line 17"/>
            <p:cNvSpPr>
              <a:spLocks noChangeShapeType="1"/>
            </p:cNvSpPr>
            <p:nvPr/>
          </p:nvSpPr>
          <p:spPr bwMode="auto">
            <a:xfrm>
              <a:off x="2414" y="1418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59" name="Line 18"/>
            <p:cNvSpPr>
              <a:spLocks noChangeShapeType="1"/>
            </p:cNvSpPr>
            <p:nvPr/>
          </p:nvSpPr>
          <p:spPr bwMode="auto">
            <a:xfrm flipV="1">
              <a:off x="713" y="139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60" name="Line 19"/>
            <p:cNvSpPr>
              <a:spLocks noChangeShapeType="1"/>
            </p:cNvSpPr>
            <p:nvPr/>
          </p:nvSpPr>
          <p:spPr bwMode="auto">
            <a:xfrm>
              <a:off x="1817" y="1831"/>
              <a:ext cx="5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61" name="Line 20"/>
            <p:cNvSpPr>
              <a:spLocks noChangeShapeType="1"/>
            </p:cNvSpPr>
            <p:nvPr/>
          </p:nvSpPr>
          <p:spPr bwMode="auto">
            <a:xfrm flipV="1">
              <a:off x="713" y="1721"/>
              <a:ext cx="71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62" name="Line 21"/>
            <p:cNvSpPr>
              <a:spLocks noChangeShapeType="1"/>
            </p:cNvSpPr>
            <p:nvPr/>
          </p:nvSpPr>
          <p:spPr bwMode="auto">
            <a:xfrm flipH="1" flipV="1">
              <a:off x="481" y="1390"/>
              <a:ext cx="406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63" name="Line 24"/>
            <p:cNvSpPr>
              <a:spLocks noChangeShapeType="1"/>
            </p:cNvSpPr>
            <p:nvPr/>
          </p:nvSpPr>
          <p:spPr bwMode="auto">
            <a:xfrm>
              <a:off x="481" y="1083"/>
              <a:ext cx="9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64" name="Line 37"/>
            <p:cNvSpPr>
              <a:spLocks noChangeShapeType="1"/>
            </p:cNvSpPr>
            <p:nvPr/>
          </p:nvSpPr>
          <p:spPr bwMode="auto">
            <a:xfrm>
              <a:off x="3199" y="1508"/>
              <a:ext cx="6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65" name="Oval 40"/>
            <p:cNvSpPr>
              <a:spLocks noChangeArrowheads="1"/>
            </p:cNvSpPr>
            <p:nvPr/>
          </p:nvSpPr>
          <p:spPr bwMode="auto">
            <a:xfrm>
              <a:off x="676" y="1357"/>
              <a:ext cx="73" cy="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666" name="Text Box 44"/>
            <p:cNvSpPr txBox="1">
              <a:spLocks noChangeArrowheads="1"/>
            </p:cNvSpPr>
            <p:nvPr/>
          </p:nvSpPr>
          <p:spPr bwMode="auto">
            <a:xfrm>
              <a:off x="3995" y="1380"/>
              <a:ext cx="1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sp>
          <p:nvSpPr>
            <p:cNvPr id="69667" name="AutoShape 47"/>
            <p:cNvSpPr>
              <a:spLocks noChangeArrowheads="1"/>
            </p:cNvSpPr>
            <p:nvPr/>
          </p:nvSpPr>
          <p:spPr bwMode="auto">
            <a:xfrm>
              <a:off x="1424" y="1604"/>
              <a:ext cx="393" cy="455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668" name="Text Box 48"/>
            <p:cNvSpPr txBox="1">
              <a:spLocks noChangeArrowheads="1"/>
            </p:cNvSpPr>
            <p:nvPr/>
          </p:nvSpPr>
          <p:spPr bwMode="auto">
            <a:xfrm>
              <a:off x="286" y="1867"/>
              <a:ext cx="1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1</a:t>
              </a:r>
              <a:endParaRPr lang="en-US" sz="2000"/>
            </a:p>
          </p:txBody>
        </p:sp>
        <p:sp>
          <p:nvSpPr>
            <p:cNvPr id="69669" name="Line 49"/>
            <p:cNvSpPr>
              <a:spLocks noChangeShapeType="1"/>
            </p:cNvSpPr>
            <p:nvPr/>
          </p:nvSpPr>
          <p:spPr bwMode="auto">
            <a:xfrm>
              <a:off x="479" y="1945"/>
              <a:ext cx="9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70" name="Line 50"/>
            <p:cNvSpPr>
              <a:spLocks noChangeShapeType="1"/>
            </p:cNvSpPr>
            <p:nvPr/>
          </p:nvSpPr>
          <p:spPr bwMode="auto">
            <a:xfrm>
              <a:off x="2414" y="1197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71" name="Line 51"/>
            <p:cNvSpPr>
              <a:spLocks noChangeShapeType="1"/>
            </p:cNvSpPr>
            <p:nvPr/>
          </p:nvSpPr>
          <p:spPr bwMode="auto">
            <a:xfrm>
              <a:off x="2408" y="161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72" name="Line 52"/>
            <p:cNvSpPr>
              <a:spLocks noChangeShapeType="1"/>
            </p:cNvSpPr>
            <p:nvPr/>
          </p:nvSpPr>
          <p:spPr bwMode="auto">
            <a:xfrm>
              <a:off x="2414" y="1619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284288" y="4165600"/>
            <a:ext cx="2619375" cy="2206625"/>
            <a:chOff x="809" y="2624"/>
            <a:chExt cx="1650" cy="1390"/>
          </a:xfrm>
        </p:grpSpPr>
        <p:sp>
          <p:nvSpPr>
            <p:cNvPr id="69640" name="AutoShape 54"/>
            <p:cNvSpPr>
              <a:spLocks noChangeArrowheads="1"/>
            </p:cNvSpPr>
            <p:nvPr/>
          </p:nvSpPr>
          <p:spPr bwMode="auto">
            <a:xfrm rot="-5400000">
              <a:off x="1132" y="2913"/>
              <a:ext cx="1051" cy="4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21 h 21600"/>
                <a:gd name="T14" fmla="*/ 17099 w 21600"/>
                <a:gd name="T15" fmla="*/ 1707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641" name="Text Box 55"/>
            <p:cNvSpPr txBox="1">
              <a:spLocks noChangeArrowheads="1"/>
            </p:cNvSpPr>
            <p:nvPr/>
          </p:nvSpPr>
          <p:spPr bwMode="auto">
            <a:xfrm>
              <a:off x="809" y="2804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  <p:sp>
          <p:nvSpPr>
            <p:cNvPr id="69642" name="Line 56"/>
            <p:cNvSpPr>
              <a:spLocks noChangeShapeType="1"/>
            </p:cNvSpPr>
            <p:nvPr/>
          </p:nvSpPr>
          <p:spPr bwMode="auto">
            <a:xfrm>
              <a:off x="1031" y="2882"/>
              <a:ext cx="3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43" name="Text Box 57"/>
            <p:cNvSpPr txBox="1">
              <a:spLocks noChangeArrowheads="1"/>
            </p:cNvSpPr>
            <p:nvPr/>
          </p:nvSpPr>
          <p:spPr bwMode="auto">
            <a:xfrm>
              <a:off x="829" y="3352"/>
              <a:ext cx="1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1</a:t>
              </a:r>
              <a:endParaRPr lang="en-US" sz="2000"/>
            </a:p>
          </p:txBody>
        </p:sp>
        <p:sp>
          <p:nvSpPr>
            <p:cNvPr id="69644" name="Line 58"/>
            <p:cNvSpPr>
              <a:spLocks noChangeShapeType="1"/>
            </p:cNvSpPr>
            <p:nvPr/>
          </p:nvSpPr>
          <p:spPr bwMode="auto">
            <a:xfrm>
              <a:off x="1031" y="3430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45" name="Line 59"/>
            <p:cNvSpPr>
              <a:spLocks noChangeShapeType="1"/>
            </p:cNvSpPr>
            <p:nvPr/>
          </p:nvSpPr>
          <p:spPr bwMode="auto">
            <a:xfrm>
              <a:off x="1691" y="3544"/>
              <a:ext cx="0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46" name="Line 60"/>
            <p:cNvSpPr>
              <a:spLocks noChangeShapeType="1"/>
            </p:cNvSpPr>
            <p:nvPr/>
          </p:nvSpPr>
          <p:spPr bwMode="auto">
            <a:xfrm>
              <a:off x="1894" y="3143"/>
              <a:ext cx="3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47" name="Text Box 61"/>
            <p:cNvSpPr txBox="1">
              <a:spLocks noChangeArrowheads="1"/>
            </p:cNvSpPr>
            <p:nvPr/>
          </p:nvSpPr>
          <p:spPr bwMode="auto">
            <a:xfrm>
              <a:off x="1445" y="3045"/>
              <a:ext cx="4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MUX</a:t>
              </a:r>
            </a:p>
          </p:txBody>
        </p:sp>
        <p:sp>
          <p:nvSpPr>
            <p:cNvPr id="69648" name="Text Box 62"/>
            <p:cNvSpPr txBox="1">
              <a:spLocks noChangeArrowheads="1"/>
            </p:cNvSpPr>
            <p:nvPr/>
          </p:nvSpPr>
          <p:spPr bwMode="auto">
            <a:xfrm>
              <a:off x="2357" y="3045"/>
              <a:ext cx="1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sp>
          <p:nvSpPr>
            <p:cNvPr id="69649" name="Text Box 63"/>
            <p:cNvSpPr txBox="1">
              <a:spLocks noChangeArrowheads="1"/>
            </p:cNvSpPr>
            <p:nvPr/>
          </p:nvSpPr>
          <p:spPr bwMode="auto">
            <a:xfrm>
              <a:off x="1635" y="3822"/>
              <a:ext cx="1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69650" name="Text Box 64"/>
            <p:cNvSpPr txBox="1">
              <a:spLocks noChangeArrowheads="1"/>
            </p:cNvSpPr>
            <p:nvPr/>
          </p:nvSpPr>
          <p:spPr bwMode="auto">
            <a:xfrm>
              <a:off x="1445" y="2804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69651" name="Text Box 65"/>
            <p:cNvSpPr txBox="1">
              <a:spLocks noChangeArrowheads="1"/>
            </p:cNvSpPr>
            <p:nvPr/>
          </p:nvSpPr>
          <p:spPr bwMode="auto">
            <a:xfrm>
              <a:off x="1445" y="3334"/>
              <a:ext cx="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34571-F23F-495F-A5DE-A6B9AE3D9028}" type="slidenum">
              <a:rPr lang="en-US" altLang="en-US" smtClean="0"/>
              <a:pPr/>
              <a:t>69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tr-TR" dirty="0" smtClean="0">
                <a:sym typeface="Symbol" pitchFamily="18" charset="2"/>
              </a:rPr>
              <a:t>4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tr-TR" dirty="0" smtClean="0">
                <a:sym typeface="Symbol" pitchFamily="18" charset="2"/>
              </a:rPr>
              <a:t>den</a:t>
            </a:r>
            <a:r>
              <a:rPr lang="en-US" dirty="0" smtClean="0">
                <a:sym typeface="Symbol" pitchFamily="18" charset="2"/>
              </a:rPr>
              <a:t>-1</a:t>
            </a:r>
            <a:r>
              <a:rPr lang="tr-TR" dirty="0" smtClean="0">
                <a:sym typeface="Symbol" pitchFamily="18" charset="2"/>
              </a:rPr>
              <a:t>’e Veri Toplayıcı</a:t>
            </a:r>
            <a:endParaRPr lang="en-US" dirty="0" smtClean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516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4 </a:t>
            </a:r>
            <a:r>
              <a:rPr lang="tr-TR" dirty="0" smtClean="0"/>
              <a:t>giriş hattı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I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 I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I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I</a:t>
            </a:r>
            <a:r>
              <a:rPr lang="en-US" baseline="-25000" dirty="0" smtClean="0">
                <a:sym typeface="Symbol" pitchFamily="18" charset="2"/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 </a:t>
            </a:r>
            <a:r>
              <a:rPr lang="tr-TR" dirty="0" smtClean="0"/>
              <a:t>çıkış hattı</a:t>
            </a:r>
            <a:r>
              <a:rPr lang="en-US" dirty="0" smtClean="0"/>
              <a:t>: 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 </a:t>
            </a:r>
            <a:r>
              <a:rPr lang="tr-TR" dirty="0" smtClean="0"/>
              <a:t>seçim hattı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S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S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.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79413" y="4176713"/>
            <a:ext cx="1958975" cy="911225"/>
            <a:chOff x="239" y="2631"/>
            <a:chExt cx="1234" cy="574"/>
          </a:xfrm>
        </p:grpSpPr>
        <p:sp>
          <p:nvSpPr>
            <p:cNvPr id="70694" name="Rectangle 19"/>
            <p:cNvSpPr>
              <a:spLocks noChangeArrowheads="1"/>
            </p:cNvSpPr>
            <p:nvPr/>
          </p:nvSpPr>
          <p:spPr bwMode="auto">
            <a:xfrm>
              <a:off x="1098" y="2918"/>
              <a:ext cx="3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dirty="0" smtClean="0">
                  <a:solidFill>
                    <a:srgbClr val="FF0000"/>
                  </a:solidFill>
                  <a:sym typeface="Symbol" pitchFamily="18" charset="2"/>
                </a:rPr>
                <a:t>I</a:t>
              </a:r>
              <a:r>
                <a:rPr lang="tr-TR" baseline="-25000" dirty="0" smtClean="0">
                  <a:solidFill>
                    <a:srgbClr val="FF0000"/>
                  </a:solidFill>
                  <a:sym typeface="Symbol" pitchFamily="18" charset="2"/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239" y="2918"/>
              <a:ext cx="859" cy="287"/>
              <a:chOff x="239" y="2918"/>
              <a:chExt cx="859" cy="287"/>
            </a:xfrm>
          </p:grpSpPr>
          <p:sp>
            <p:nvSpPr>
              <p:cNvPr id="70700" name="Rectangle 18"/>
              <p:cNvSpPr>
                <a:spLocks noChangeArrowheads="1"/>
              </p:cNvSpPr>
              <p:nvPr/>
            </p:nvSpPr>
            <p:spPr bwMode="auto">
              <a:xfrm>
                <a:off x="678" y="2918"/>
                <a:ext cx="42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/>
                  <a:t>1</a:t>
                </a:r>
              </a:p>
            </p:txBody>
          </p:sp>
          <p:sp>
            <p:nvSpPr>
              <p:cNvPr id="70701" name="Rectangle 17"/>
              <p:cNvSpPr>
                <a:spLocks noChangeArrowheads="1"/>
              </p:cNvSpPr>
              <p:nvPr/>
            </p:nvSpPr>
            <p:spPr bwMode="auto">
              <a:xfrm>
                <a:off x="239" y="2918"/>
                <a:ext cx="43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/>
                  <a:t>1</a:t>
                </a:r>
              </a:p>
            </p:txBody>
          </p:sp>
        </p:grpSp>
        <p:sp>
          <p:nvSpPr>
            <p:cNvPr id="70696" name="Rectangle 16"/>
            <p:cNvSpPr>
              <a:spLocks noChangeArrowheads="1"/>
            </p:cNvSpPr>
            <p:nvPr/>
          </p:nvSpPr>
          <p:spPr bwMode="auto">
            <a:xfrm>
              <a:off x="1098" y="2631"/>
              <a:ext cx="3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dirty="0" smtClean="0">
                  <a:solidFill>
                    <a:srgbClr val="FF0000"/>
                  </a:solidFill>
                  <a:sym typeface="Symbol" pitchFamily="18" charset="2"/>
                </a:rPr>
                <a:t>I</a:t>
              </a:r>
              <a:r>
                <a:rPr lang="tr-TR" baseline="-25000" dirty="0" smtClean="0">
                  <a:solidFill>
                    <a:srgbClr val="FF0000"/>
                  </a:solidFill>
                  <a:sym typeface="Symbol" pitchFamily="18" charset="2"/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89"/>
            <p:cNvGrpSpPr>
              <a:grpSpLocks/>
            </p:cNvGrpSpPr>
            <p:nvPr/>
          </p:nvGrpSpPr>
          <p:grpSpPr bwMode="auto">
            <a:xfrm>
              <a:off x="239" y="2631"/>
              <a:ext cx="859" cy="287"/>
              <a:chOff x="239" y="2631"/>
              <a:chExt cx="859" cy="287"/>
            </a:xfrm>
          </p:grpSpPr>
          <p:sp>
            <p:nvSpPr>
              <p:cNvPr id="70698" name="Rectangle 15"/>
              <p:cNvSpPr>
                <a:spLocks noChangeArrowheads="1"/>
              </p:cNvSpPr>
              <p:nvPr/>
            </p:nvSpPr>
            <p:spPr bwMode="auto">
              <a:xfrm>
                <a:off x="678" y="2631"/>
                <a:ext cx="42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/>
                  <a:t>0</a:t>
                </a:r>
              </a:p>
            </p:txBody>
          </p:sp>
          <p:sp>
            <p:nvSpPr>
              <p:cNvPr id="70699" name="Rectangle 14"/>
              <p:cNvSpPr>
                <a:spLocks noChangeArrowheads="1"/>
              </p:cNvSpPr>
              <p:nvPr/>
            </p:nvSpPr>
            <p:spPr bwMode="auto">
              <a:xfrm>
                <a:off x="239" y="2631"/>
                <a:ext cx="43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/>
                  <a:t>1</a:t>
                </a:r>
              </a:p>
            </p:txBody>
          </p:sp>
        </p:grpSp>
      </p:grp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1743075" y="3721100"/>
            <a:ext cx="5953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tr-TR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tr-TR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endParaRPr lang="en-US" baseline="-25000" dirty="0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79413" y="3721100"/>
            <a:ext cx="1363662" cy="455613"/>
            <a:chOff x="239" y="2344"/>
            <a:chExt cx="859" cy="287"/>
          </a:xfrm>
        </p:grpSpPr>
        <p:sp>
          <p:nvSpPr>
            <p:cNvPr id="70692" name="Rectangle 12"/>
            <p:cNvSpPr>
              <a:spLocks noChangeArrowheads="1"/>
            </p:cNvSpPr>
            <p:nvPr/>
          </p:nvSpPr>
          <p:spPr bwMode="auto">
            <a:xfrm>
              <a:off x="678" y="2344"/>
              <a:ext cx="4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70693" name="Rectangle 11"/>
            <p:cNvSpPr>
              <a:spLocks noChangeArrowheads="1"/>
            </p:cNvSpPr>
            <p:nvPr/>
          </p:nvSpPr>
          <p:spPr bwMode="auto">
            <a:xfrm>
              <a:off x="239" y="2344"/>
              <a:ext cx="43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0</a:t>
              </a:r>
            </a:p>
          </p:txBody>
        </p:sp>
      </p:grp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743075" y="3265488"/>
            <a:ext cx="5953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tr-TR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tr-TR" baseline="-25000" dirty="0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 </a:t>
            </a:r>
            <a:endParaRPr lang="en-US" baseline="-25000" dirty="0">
              <a:sym typeface="Symbol" pitchFamily="18" charset="2"/>
            </a:endParaRPr>
          </a:p>
        </p:txBody>
      </p: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379413" y="3265488"/>
            <a:ext cx="1363662" cy="455612"/>
            <a:chOff x="239" y="2057"/>
            <a:chExt cx="859" cy="287"/>
          </a:xfrm>
        </p:grpSpPr>
        <p:sp>
          <p:nvSpPr>
            <p:cNvPr id="70690" name="Rectangle 9"/>
            <p:cNvSpPr>
              <a:spLocks noChangeArrowheads="1"/>
            </p:cNvSpPr>
            <p:nvPr/>
          </p:nvSpPr>
          <p:spPr bwMode="auto">
            <a:xfrm>
              <a:off x="678" y="2057"/>
              <a:ext cx="4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70691" name="Rectangle 8"/>
            <p:cNvSpPr>
              <a:spLocks noChangeArrowheads="1"/>
            </p:cNvSpPr>
            <p:nvPr/>
          </p:nvSpPr>
          <p:spPr bwMode="auto">
            <a:xfrm>
              <a:off x="239" y="2057"/>
              <a:ext cx="43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0</a:t>
              </a:r>
            </a:p>
          </p:txBody>
        </p:sp>
      </p:grpSp>
      <p:sp>
        <p:nvSpPr>
          <p:cNvPr id="70666" name="Line 20"/>
          <p:cNvSpPr>
            <a:spLocks noChangeShapeType="1"/>
          </p:cNvSpPr>
          <p:nvPr/>
        </p:nvSpPr>
        <p:spPr bwMode="auto">
          <a:xfrm>
            <a:off x="379413" y="2809875"/>
            <a:ext cx="6969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67" name="Line 25"/>
          <p:cNvSpPr>
            <a:spLocks noChangeShapeType="1"/>
          </p:cNvSpPr>
          <p:nvPr/>
        </p:nvSpPr>
        <p:spPr bwMode="auto">
          <a:xfrm>
            <a:off x="379413" y="5087938"/>
            <a:ext cx="6969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68" name="Line 26"/>
          <p:cNvSpPr>
            <a:spLocks noChangeShapeType="1"/>
          </p:cNvSpPr>
          <p:nvPr/>
        </p:nvSpPr>
        <p:spPr bwMode="auto">
          <a:xfrm>
            <a:off x="379413" y="2809875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69" name="Line 29"/>
          <p:cNvSpPr>
            <a:spLocks noChangeShapeType="1"/>
          </p:cNvSpPr>
          <p:nvPr/>
        </p:nvSpPr>
        <p:spPr bwMode="auto">
          <a:xfrm>
            <a:off x="2338388" y="2809875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0" name="Line 45"/>
          <p:cNvSpPr>
            <a:spLocks noChangeShapeType="1"/>
          </p:cNvSpPr>
          <p:nvPr/>
        </p:nvSpPr>
        <p:spPr bwMode="auto">
          <a:xfrm>
            <a:off x="1076325" y="2809875"/>
            <a:ext cx="6667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1" name="Line 46"/>
          <p:cNvSpPr>
            <a:spLocks noChangeShapeType="1"/>
          </p:cNvSpPr>
          <p:nvPr/>
        </p:nvSpPr>
        <p:spPr bwMode="auto">
          <a:xfrm>
            <a:off x="379413" y="3265488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2" name="Line 47"/>
          <p:cNvSpPr>
            <a:spLocks noChangeShapeType="1"/>
          </p:cNvSpPr>
          <p:nvPr/>
        </p:nvSpPr>
        <p:spPr bwMode="auto">
          <a:xfrm>
            <a:off x="1743075" y="2809875"/>
            <a:ext cx="5953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3" name="Line 50"/>
          <p:cNvSpPr>
            <a:spLocks noChangeShapeType="1"/>
          </p:cNvSpPr>
          <p:nvPr/>
        </p:nvSpPr>
        <p:spPr bwMode="auto">
          <a:xfrm>
            <a:off x="2338388" y="3265488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4" name="Line 52"/>
          <p:cNvSpPr>
            <a:spLocks noChangeShapeType="1"/>
          </p:cNvSpPr>
          <p:nvPr/>
        </p:nvSpPr>
        <p:spPr bwMode="auto">
          <a:xfrm>
            <a:off x="379413" y="3721100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5" name="Line 56"/>
          <p:cNvSpPr>
            <a:spLocks noChangeShapeType="1"/>
          </p:cNvSpPr>
          <p:nvPr/>
        </p:nvSpPr>
        <p:spPr bwMode="auto">
          <a:xfrm>
            <a:off x="2338388" y="3721100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6" name="Line 58"/>
          <p:cNvSpPr>
            <a:spLocks noChangeShapeType="1"/>
          </p:cNvSpPr>
          <p:nvPr/>
        </p:nvSpPr>
        <p:spPr bwMode="auto">
          <a:xfrm>
            <a:off x="379413" y="4176713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7" name="Line 62"/>
          <p:cNvSpPr>
            <a:spLocks noChangeShapeType="1"/>
          </p:cNvSpPr>
          <p:nvPr/>
        </p:nvSpPr>
        <p:spPr bwMode="auto">
          <a:xfrm>
            <a:off x="2338388" y="4176713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8" name="Line 64"/>
          <p:cNvSpPr>
            <a:spLocks noChangeShapeType="1"/>
          </p:cNvSpPr>
          <p:nvPr/>
        </p:nvSpPr>
        <p:spPr bwMode="auto">
          <a:xfrm>
            <a:off x="379413" y="4632325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79" name="Line 68"/>
          <p:cNvSpPr>
            <a:spLocks noChangeShapeType="1"/>
          </p:cNvSpPr>
          <p:nvPr/>
        </p:nvSpPr>
        <p:spPr bwMode="auto">
          <a:xfrm>
            <a:off x="2338388" y="4632325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80" name="Line 70"/>
          <p:cNvSpPr>
            <a:spLocks noChangeShapeType="1"/>
          </p:cNvSpPr>
          <p:nvPr/>
        </p:nvSpPr>
        <p:spPr bwMode="auto">
          <a:xfrm>
            <a:off x="1076325" y="5087938"/>
            <a:ext cx="6667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81" name="Line 72"/>
          <p:cNvSpPr>
            <a:spLocks noChangeShapeType="1"/>
          </p:cNvSpPr>
          <p:nvPr/>
        </p:nvSpPr>
        <p:spPr bwMode="auto">
          <a:xfrm>
            <a:off x="1743075" y="5087938"/>
            <a:ext cx="5953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379413" y="2809875"/>
            <a:ext cx="1958975" cy="2278063"/>
            <a:chOff x="239" y="1770"/>
            <a:chExt cx="1234" cy="1435"/>
          </a:xfrm>
        </p:grpSpPr>
        <p:sp>
          <p:nvSpPr>
            <p:cNvPr id="70685" name="Rectangle 7"/>
            <p:cNvSpPr>
              <a:spLocks noChangeArrowheads="1"/>
            </p:cNvSpPr>
            <p:nvPr/>
          </p:nvSpPr>
          <p:spPr bwMode="auto">
            <a:xfrm>
              <a:off x="1098" y="1770"/>
              <a:ext cx="3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Y</a:t>
              </a:r>
            </a:p>
          </p:txBody>
        </p:sp>
        <p:sp>
          <p:nvSpPr>
            <p:cNvPr id="70686" name="Rectangle 6"/>
            <p:cNvSpPr>
              <a:spLocks noChangeArrowheads="1"/>
            </p:cNvSpPr>
            <p:nvPr/>
          </p:nvSpPr>
          <p:spPr bwMode="auto">
            <a:xfrm>
              <a:off x="678" y="1770"/>
              <a:ext cx="4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ym typeface="Symbol" pitchFamily="18" charset="2"/>
                </a:rPr>
                <a:t>S</a:t>
              </a:r>
              <a:r>
                <a:rPr lang="en-US" baseline="-25000">
                  <a:sym typeface="Symbol" pitchFamily="18" charset="2"/>
                </a:rPr>
                <a:t>0</a:t>
              </a:r>
              <a:endParaRPr lang="en-US"/>
            </a:p>
          </p:txBody>
        </p:sp>
        <p:sp>
          <p:nvSpPr>
            <p:cNvPr id="70687" name="Rectangle 5"/>
            <p:cNvSpPr>
              <a:spLocks noChangeArrowheads="1"/>
            </p:cNvSpPr>
            <p:nvPr/>
          </p:nvSpPr>
          <p:spPr bwMode="auto">
            <a:xfrm>
              <a:off x="239" y="1770"/>
              <a:ext cx="43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ym typeface="Symbol" pitchFamily="18" charset="2"/>
                </a:rPr>
                <a:t>S</a:t>
              </a:r>
              <a:r>
                <a:rPr lang="en-US" baseline="-25000">
                  <a:sym typeface="Symbol" pitchFamily="18" charset="2"/>
                </a:rPr>
                <a:t>1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70688" name="Line 74"/>
            <p:cNvSpPr>
              <a:spLocks noChangeShapeType="1"/>
            </p:cNvSpPr>
            <p:nvPr/>
          </p:nvSpPr>
          <p:spPr bwMode="auto">
            <a:xfrm>
              <a:off x="239" y="2057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0689" name="Line 78"/>
            <p:cNvSpPr>
              <a:spLocks noChangeShapeType="1"/>
            </p:cNvSpPr>
            <p:nvPr/>
          </p:nvSpPr>
          <p:spPr bwMode="auto">
            <a:xfrm>
              <a:off x="1098" y="1770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203848" y="3356992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Y=S</a:t>
            </a:r>
            <a:r>
              <a:rPr lang="tr-TR" baseline="-25000" dirty="0" smtClean="0"/>
              <a:t>1</a:t>
            </a:r>
            <a:r>
              <a:rPr lang="tr-TR" dirty="0" smtClean="0"/>
              <a:t>’S</a:t>
            </a:r>
            <a:r>
              <a:rPr lang="tr-TR" baseline="-25000" dirty="0" smtClean="0"/>
              <a:t>0</a:t>
            </a:r>
            <a:r>
              <a:rPr lang="tr-TR" dirty="0" smtClean="0"/>
              <a:t>’I</a:t>
            </a:r>
            <a:r>
              <a:rPr lang="tr-TR" baseline="-25000" dirty="0" smtClean="0"/>
              <a:t>0</a:t>
            </a:r>
            <a:r>
              <a:rPr lang="tr-TR" dirty="0" smtClean="0"/>
              <a:t> + S</a:t>
            </a:r>
            <a:r>
              <a:rPr lang="tr-TR" baseline="-25000" dirty="0" smtClean="0"/>
              <a:t>1</a:t>
            </a:r>
            <a:r>
              <a:rPr lang="tr-TR" dirty="0" smtClean="0"/>
              <a:t>’S</a:t>
            </a:r>
            <a:r>
              <a:rPr lang="tr-TR" baseline="-25000" dirty="0" smtClean="0"/>
              <a:t>0</a:t>
            </a:r>
            <a:r>
              <a:rPr lang="tr-TR" dirty="0" smtClean="0"/>
              <a:t>I</a:t>
            </a:r>
            <a:r>
              <a:rPr lang="tr-TR" baseline="-25000" dirty="0" smtClean="0"/>
              <a:t>1</a:t>
            </a:r>
            <a:r>
              <a:rPr lang="tr-TR" dirty="0" smtClean="0"/>
              <a:t> + S</a:t>
            </a:r>
            <a:r>
              <a:rPr lang="tr-TR" baseline="-25000" dirty="0" smtClean="0"/>
              <a:t>1</a:t>
            </a:r>
            <a:r>
              <a:rPr lang="tr-TR" dirty="0" smtClean="0"/>
              <a:t>S</a:t>
            </a:r>
            <a:r>
              <a:rPr lang="tr-TR" baseline="-25000" dirty="0" smtClean="0"/>
              <a:t>0</a:t>
            </a:r>
            <a:r>
              <a:rPr lang="tr-TR" dirty="0" smtClean="0"/>
              <a:t>’I</a:t>
            </a:r>
            <a:r>
              <a:rPr lang="tr-TR" baseline="-25000" dirty="0" smtClean="0"/>
              <a:t>2</a:t>
            </a:r>
            <a:r>
              <a:rPr lang="tr-TR" dirty="0" smtClean="0"/>
              <a:t> + S</a:t>
            </a:r>
            <a:r>
              <a:rPr lang="tr-TR" baseline="-25000" dirty="0" smtClean="0"/>
              <a:t>1</a:t>
            </a:r>
            <a:r>
              <a:rPr lang="tr-TR" dirty="0" smtClean="0"/>
              <a:t>S</a:t>
            </a:r>
            <a:r>
              <a:rPr lang="tr-TR" baseline="-25000" dirty="0" smtClean="0"/>
              <a:t>0</a:t>
            </a:r>
            <a:r>
              <a:rPr lang="tr-TR" dirty="0" smtClean="0"/>
              <a:t>I</a:t>
            </a:r>
            <a:r>
              <a:rPr lang="tr-TR" baseline="-25000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85" grpId="0"/>
      <p:bldP spid="1822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D8FC1-9E7C-4AC5-87F5-40DCE288A8A7}" type="slidenum">
              <a:rPr lang="tr-TR"/>
              <a:pPr/>
              <a:t>7</a:t>
            </a:fld>
            <a:endParaRPr lang="tr-TR"/>
          </a:p>
        </p:txBody>
      </p:sp>
      <p:sp>
        <p:nvSpPr>
          <p:cNvPr id="7464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898525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x’ y + </a:t>
            </a:r>
            <a:r>
              <a:rPr lang="en-US" dirty="0" err="1"/>
              <a:t>xy</a:t>
            </a:r>
            <a:r>
              <a:rPr lang="en-US" dirty="0" smtClean="0"/>
              <a:t>’</a:t>
            </a:r>
            <a:endParaRPr lang="en-US" dirty="0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96838" y="3005138"/>
            <a:ext cx="6546850" cy="2938462"/>
            <a:chOff x="61" y="1514"/>
            <a:chExt cx="4124" cy="1851"/>
          </a:xfrm>
        </p:grpSpPr>
        <p:grpSp>
          <p:nvGrpSpPr>
            <p:cNvPr id="746502" name="Group 4"/>
            <p:cNvGrpSpPr>
              <a:grpSpLocks/>
            </p:cNvGrpSpPr>
            <p:nvPr/>
          </p:nvGrpSpPr>
          <p:grpSpPr bwMode="auto">
            <a:xfrm>
              <a:off x="879" y="1514"/>
              <a:ext cx="768" cy="384"/>
              <a:chOff x="674" y="2584"/>
              <a:chExt cx="768" cy="384"/>
            </a:xfrm>
          </p:grpSpPr>
          <p:sp>
            <p:nvSpPr>
              <p:cNvPr id="746503" name="AutoShape 5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6504" name="Line 6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05" name="Line 7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06" name="Line 8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07" name="Oval 9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6508" name="Line 10"/>
            <p:cNvSpPr>
              <a:spLocks noChangeShapeType="1"/>
            </p:cNvSpPr>
            <p:nvPr/>
          </p:nvSpPr>
          <p:spPr bwMode="auto">
            <a:xfrm>
              <a:off x="869" y="1624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09" name="Line 11"/>
            <p:cNvSpPr>
              <a:spLocks noChangeShapeType="1"/>
            </p:cNvSpPr>
            <p:nvPr/>
          </p:nvSpPr>
          <p:spPr bwMode="auto">
            <a:xfrm flipH="1">
              <a:off x="309" y="1701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10" name="Text Box 12"/>
            <p:cNvSpPr txBox="1">
              <a:spLocks noChangeArrowheads="1"/>
            </p:cNvSpPr>
            <p:nvPr/>
          </p:nvSpPr>
          <p:spPr bwMode="auto">
            <a:xfrm>
              <a:off x="80" y="154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  <p:grpSp>
          <p:nvGrpSpPr>
            <p:cNvPr id="746511" name="Group 13"/>
            <p:cNvGrpSpPr>
              <a:grpSpLocks/>
            </p:cNvGrpSpPr>
            <p:nvPr/>
          </p:nvGrpSpPr>
          <p:grpSpPr bwMode="auto">
            <a:xfrm>
              <a:off x="879" y="2981"/>
              <a:ext cx="768" cy="384"/>
              <a:chOff x="674" y="2584"/>
              <a:chExt cx="768" cy="384"/>
            </a:xfrm>
          </p:grpSpPr>
          <p:sp>
            <p:nvSpPr>
              <p:cNvPr id="746512" name="AutoShape 14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6513" name="Line 15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14" name="Line 16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15" name="Line 17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16" name="Oval 18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6517" name="Line 19"/>
            <p:cNvSpPr>
              <a:spLocks noChangeShapeType="1"/>
            </p:cNvSpPr>
            <p:nvPr/>
          </p:nvSpPr>
          <p:spPr bwMode="auto">
            <a:xfrm>
              <a:off x="869" y="3091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18" name="Line 20"/>
            <p:cNvSpPr>
              <a:spLocks noChangeShapeType="1"/>
            </p:cNvSpPr>
            <p:nvPr/>
          </p:nvSpPr>
          <p:spPr bwMode="auto">
            <a:xfrm flipH="1">
              <a:off x="309" y="3168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19" name="Text Box 21"/>
            <p:cNvSpPr txBox="1">
              <a:spLocks noChangeArrowheads="1"/>
            </p:cNvSpPr>
            <p:nvPr/>
          </p:nvSpPr>
          <p:spPr bwMode="auto">
            <a:xfrm>
              <a:off x="61" y="3024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  <p:grpSp>
          <p:nvGrpSpPr>
            <p:cNvPr id="746520" name="Group 23"/>
            <p:cNvGrpSpPr>
              <a:grpSpLocks/>
            </p:cNvGrpSpPr>
            <p:nvPr/>
          </p:nvGrpSpPr>
          <p:grpSpPr bwMode="auto">
            <a:xfrm>
              <a:off x="1995" y="1587"/>
              <a:ext cx="768" cy="384"/>
              <a:chOff x="674" y="2584"/>
              <a:chExt cx="768" cy="384"/>
            </a:xfrm>
          </p:grpSpPr>
          <p:sp>
            <p:nvSpPr>
              <p:cNvPr id="746521" name="AutoShape 24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6522" name="Line 25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23" name="Line 26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24" name="Line 27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25" name="Oval 28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6526" name="Line 31"/>
            <p:cNvSpPr>
              <a:spLocks noChangeShapeType="1"/>
            </p:cNvSpPr>
            <p:nvPr/>
          </p:nvSpPr>
          <p:spPr bwMode="auto">
            <a:xfrm flipV="1">
              <a:off x="453" y="2280"/>
              <a:ext cx="0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27" name="Line 32"/>
            <p:cNvSpPr>
              <a:spLocks noChangeShapeType="1"/>
            </p:cNvSpPr>
            <p:nvPr/>
          </p:nvSpPr>
          <p:spPr bwMode="auto">
            <a:xfrm>
              <a:off x="453" y="2280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28" name="Line 33"/>
            <p:cNvSpPr>
              <a:spLocks noChangeShapeType="1"/>
            </p:cNvSpPr>
            <p:nvPr/>
          </p:nvSpPr>
          <p:spPr bwMode="auto">
            <a:xfrm>
              <a:off x="1995" y="1861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29" name="Oval 34"/>
            <p:cNvSpPr>
              <a:spLocks noChangeArrowheads="1"/>
            </p:cNvSpPr>
            <p:nvPr/>
          </p:nvSpPr>
          <p:spPr bwMode="auto">
            <a:xfrm>
              <a:off x="423" y="3124"/>
              <a:ext cx="60" cy="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746530" name="Line 35"/>
            <p:cNvSpPr>
              <a:spLocks noChangeShapeType="1"/>
            </p:cNvSpPr>
            <p:nvPr/>
          </p:nvSpPr>
          <p:spPr bwMode="auto">
            <a:xfrm flipH="1">
              <a:off x="1647" y="1697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46531" name="Group 36"/>
            <p:cNvGrpSpPr>
              <a:grpSpLocks/>
            </p:cNvGrpSpPr>
            <p:nvPr/>
          </p:nvGrpSpPr>
          <p:grpSpPr bwMode="auto">
            <a:xfrm>
              <a:off x="1995" y="2901"/>
              <a:ext cx="768" cy="384"/>
              <a:chOff x="674" y="2584"/>
              <a:chExt cx="768" cy="384"/>
            </a:xfrm>
          </p:grpSpPr>
          <p:sp>
            <p:nvSpPr>
              <p:cNvPr id="746532" name="AutoShape 37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6533" name="Line 38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34" name="Line 39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35" name="Line 40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36" name="Oval 41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6537" name="Line 42"/>
            <p:cNvSpPr>
              <a:spLocks noChangeShapeType="1"/>
            </p:cNvSpPr>
            <p:nvPr/>
          </p:nvSpPr>
          <p:spPr bwMode="auto">
            <a:xfrm>
              <a:off x="1995" y="2592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38" name="Line 43"/>
            <p:cNvSpPr>
              <a:spLocks noChangeShapeType="1"/>
            </p:cNvSpPr>
            <p:nvPr/>
          </p:nvSpPr>
          <p:spPr bwMode="auto">
            <a:xfrm flipH="1">
              <a:off x="1647" y="3168"/>
              <a:ext cx="34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39" name="Line 44"/>
            <p:cNvSpPr>
              <a:spLocks noChangeShapeType="1"/>
            </p:cNvSpPr>
            <p:nvPr/>
          </p:nvSpPr>
          <p:spPr bwMode="auto">
            <a:xfrm flipH="1">
              <a:off x="622" y="2592"/>
              <a:ext cx="13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40" name="Line 45"/>
            <p:cNvSpPr>
              <a:spLocks noChangeShapeType="1"/>
            </p:cNvSpPr>
            <p:nvPr/>
          </p:nvSpPr>
          <p:spPr bwMode="auto">
            <a:xfrm flipV="1">
              <a:off x="622" y="1697"/>
              <a:ext cx="0" cy="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41" name="Oval 46"/>
            <p:cNvSpPr>
              <a:spLocks noChangeArrowheads="1"/>
            </p:cNvSpPr>
            <p:nvPr/>
          </p:nvSpPr>
          <p:spPr bwMode="auto">
            <a:xfrm>
              <a:off x="588" y="1657"/>
              <a:ext cx="60" cy="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746542" name="Group 55"/>
            <p:cNvGrpSpPr>
              <a:grpSpLocks/>
            </p:cNvGrpSpPr>
            <p:nvPr/>
          </p:nvGrpSpPr>
          <p:grpSpPr bwMode="auto">
            <a:xfrm>
              <a:off x="3417" y="2235"/>
              <a:ext cx="768" cy="384"/>
              <a:chOff x="674" y="2584"/>
              <a:chExt cx="768" cy="384"/>
            </a:xfrm>
          </p:grpSpPr>
          <p:sp>
            <p:nvSpPr>
              <p:cNvPr id="746543" name="AutoShape 56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6544" name="Line 57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45" name="Line 58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46" name="Line 59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6547" name="Oval 60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6548" name="Line 61"/>
            <p:cNvSpPr>
              <a:spLocks noChangeShapeType="1"/>
            </p:cNvSpPr>
            <p:nvPr/>
          </p:nvSpPr>
          <p:spPr bwMode="auto">
            <a:xfrm>
              <a:off x="2763" y="1774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49" name="Line 62"/>
            <p:cNvSpPr>
              <a:spLocks noChangeShapeType="1"/>
            </p:cNvSpPr>
            <p:nvPr/>
          </p:nvSpPr>
          <p:spPr bwMode="auto">
            <a:xfrm>
              <a:off x="3417" y="1774"/>
              <a:ext cx="0" cy="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50" name="Line 63"/>
            <p:cNvSpPr>
              <a:spLocks noChangeShapeType="1"/>
            </p:cNvSpPr>
            <p:nvPr/>
          </p:nvSpPr>
          <p:spPr bwMode="auto">
            <a:xfrm>
              <a:off x="3417" y="2516"/>
              <a:ext cx="0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6551" name="Line 64"/>
            <p:cNvSpPr>
              <a:spLocks noChangeShapeType="1"/>
            </p:cNvSpPr>
            <p:nvPr/>
          </p:nvSpPr>
          <p:spPr bwMode="auto">
            <a:xfrm flipV="1">
              <a:off x="2763" y="3088"/>
              <a:ext cx="654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B55A9A-E33B-42C5-B5EE-72A385EDEEF2}" type="slidenum">
              <a:rPr lang="en-US" altLang="en-US" smtClean="0"/>
              <a:pPr/>
              <a:t>70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tr-TR" dirty="0" smtClean="0">
                <a:sym typeface="Symbol" pitchFamily="18" charset="2"/>
              </a:rPr>
              <a:t>4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tr-TR" dirty="0" smtClean="0">
                <a:sym typeface="Symbol" pitchFamily="18" charset="2"/>
              </a:rPr>
              <a:t>den</a:t>
            </a:r>
            <a:r>
              <a:rPr lang="en-US" dirty="0" smtClean="0">
                <a:sym typeface="Symbol" pitchFamily="18" charset="2"/>
              </a:rPr>
              <a:t>-1</a:t>
            </a:r>
            <a:r>
              <a:rPr lang="tr-TR" dirty="0" smtClean="0">
                <a:sym typeface="Symbol" pitchFamily="18" charset="2"/>
              </a:rPr>
              <a:t>’e Veri Toplayıcı Devresi</a:t>
            </a:r>
            <a:endParaRPr lang="en-US" dirty="0" smtClean="0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438150" y="1052736"/>
            <a:ext cx="7440613" cy="5368925"/>
            <a:chOff x="276" y="828"/>
            <a:chExt cx="4687" cy="3382"/>
          </a:xfrm>
        </p:grpSpPr>
        <p:sp>
          <p:nvSpPr>
            <p:cNvPr id="71685" name="Freeform 4"/>
            <p:cNvSpPr>
              <a:spLocks/>
            </p:cNvSpPr>
            <p:nvPr/>
          </p:nvSpPr>
          <p:spPr bwMode="auto">
            <a:xfrm>
              <a:off x="3613" y="1782"/>
              <a:ext cx="580" cy="556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86" name="AutoShape 5"/>
            <p:cNvSpPr>
              <a:spLocks noChangeArrowheads="1"/>
            </p:cNvSpPr>
            <p:nvPr/>
          </p:nvSpPr>
          <p:spPr bwMode="auto">
            <a:xfrm>
              <a:off x="2092" y="846"/>
              <a:ext cx="393" cy="445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791" y="3513"/>
              <a:ext cx="537" cy="213"/>
              <a:chOff x="960" y="1824"/>
              <a:chExt cx="1015" cy="457"/>
            </a:xfrm>
          </p:grpSpPr>
          <p:sp>
            <p:nvSpPr>
              <p:cNvPr id="71741" name="AutoShape 7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1742" name="Oval 8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1743" name="Line 9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1744" name="Line 10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1688" name="Text Box 11"/>
            <p:cNvSpPr txBox="1">
              <a:spLocks noChangeArrowheads="1"/>
            </p:cNvSpPr>
            <p:nvPr/>
          </p:nvSpPr>
          <p:spPr bwMode="auto">
            <a:xfrm>
              <a:off x="276" y="4018"/>
              <a:ext cx="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S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71689" name="Text Box 12"/>
            <p:cNvSpPr txBox="1">
              <a:spLocks noChangeArrowheads="1"/>
            </p:cNvSpPr>
            <p:nvPr/>
          </p:nvSpPr>
          <p:spPr bwMode="auto">
            <a:xfrm>
              <a:off x="363" y="828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  <p:sp>
          <p:nvSpPr>
            <p:cNvPr id="71690" name="Line 13"/>
            <p:cNvSpPr>
              <a:spLocks noChangeShapeType="1"/>
            </p:cNvSpPr>
            <p:nvPr/>
          </p:nvSpPr>
          <p:spPr bwMode="auto">
            <a:xfrm>
              <a:off x="2485" y="1038"/>
              <a:ext cx="7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1" name="Line 14"/>
            <p:cNvSpPr>
              <a:spLocks noChangeShapeType="1"/>
            </p:cNvSpPr>
            <p:nvPr/>
          </p:nvSpPr>
          <p:spPr bwMode="auto">
            <a:xfrm>
              <a:off x="3280" y="1889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2" name="Line 15"/>
            <p:cNvSpPr>
              <a:spLocks noChangeShapeType="1"/>
            </p:cNvSpPr>
            <p:nvPr/>
          </p:nvSpPr>
          <p:spPr bwMode="auto">
            <a:xfrm flipV="1">
              <a:off x="1751" y="3884"/>
              <a:ext cx="7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3" name="Line 16"/>
            <p:cNvSpPr>
              <a:spLocks noChangeShapeType="1"/>
            </p:cNvSpPr>
            <p:nvPr/>
          </p:nvSpPr>
          <p:spPr bwMode="auto">
            <a:xfrm>
              <a:off x="2485" y="1672"/>
              <a:ext cx="5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4" name="Line 17"/>
            <p:cNvSpPr>
              <a:spLocks noChangeShapeType="1"/>
            </p:cNvSpPr>
            <p:nvPr/>
          </p:nvSpPr>
          <p:spPr bwMode="auto">
            <a:xfrm flipV="1">
              <a:off x="612" y="2338"/>
              <a:ext cx="1485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5" name="Line 18"/>
            <p:cNvSpPr>
              <a:spLocks noChangeShapeType="1"/>
            </p:cNvSpPr>
            <p:nvPr/>
          </p:nvSpPr>
          <p:spPr bwMode="auto">
            <a:xfrm flipH="1" flipV="1">
              <a:off x="1751" y="1163"/>
              <a:ext cx="3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6" name="Line 19"/>
            <p:cNvSpPr>
              <a:spLocks noChangeShapeType="1"/>
            </p:cNvSpPr>
            <p:nvPr/>
          </p:nvSpPr>
          <p:spPr bwMode="auto">
            <a:xfrm>
              <a:off x="612" y="924"/>
              <a:ext cx="14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7" name="Line 20"/>
            <p:cNvSpPr>
              <a:spLocks noChangeShapeType="1"/>
            </p:cNvSpPr>
            <p:nvPr/>
          </p:nvSpPr>
          <p:spPr bwMode="auto">
            <a:xfrm>
              <a:off x="4193" y="2070"/>
              <a:ext cx="6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8" name="Oval 21"/>
            <p:cNvSpPr>
              <a:spLocks noChangeArrowheads="1"/>
            </p:cNvSpPr>
            <p:nvPr/>
          </p:nvSpPr>
          <p:spPr bwMode="auto">
            <a:xfrm>
              <a:off x="1021" y="1630"/>
              <a:ext cx="73" cy="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699" name="Text Box 22"/>
            <p:cNvSpPr txBox="1">
              <a:spLocks noChangeArrowheads="1"/>
            </p:cNvSpPr>
            <p:nvPr/>
          </p:nvSpPr>
          <p:spPr bwMode="auto">
            <a:xfrm>
              <a:off x="4861" y="1851"/>
              <a:ext cx="1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sp>
          <p:nvSpPr>
            <p:cNvPr id="71700" name="AutoShape 23"/>
            <p:cNvSpPr>
              <a:spLocks noChangeArrowheads="1"/>
            </p:cNvSpPr>
            <p:nvPr/>
          </p:nvSpPr>
          <p:spPr bwMode="auto">
            <a:xfrm>
              <a:off x="2092" y="1445"/>
              <a:ext cx="393" cy="445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01" name="Text Box 24"/>
            <p:cNvSpPr txBox="1">
              <a:spLocks noChangeArrowheads="1"/>
            </p:cNvSpPr>
            <p:nvPr/>
          </p:nvSpPr>
          <p:spPr bwMode="auto">
            <a:xfrm>
              <a:off x="399" y="1471"/>
              <a:ext cx="1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1</a:t>
              </a:r>
              <a:endParaRPr lang="en-US" sz="2000"/>
            </a:p>
          </p:txBody>
        </p:sp>
        <p:sp>
          <p:nvSpPr>
            <p:cNvPr id="71702" name="Line 25"/>
            <p:cNvSpPr>
              <a:spLocks noChangeShapeType="1"/>
            </p:cNvSpPr>
            <p:nvPr/>
          </p:nvSpPr>
          <p:spPr bwMode="auto">
            <a:xfrm>
              <a:off x="612" y="1569"/>
              <a:ext cx="1477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03" name="Line 26"/>
            <p:cNvSpPr>
              <a:spLocks noChangeShapeType="1"/>
            </p:cNvSpPr>
            <p:nvPr/>
          </p:nvSpPr>
          <p:spPr bwMode="auto">
            <a:xfrm>
              <a:off x="3276" y="1038"/>
              <a:ext cx="5" cy="8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04" name="Line 27"/>
            <p:cNvSpPr>
              <a:spLocks noChangeShapeType="1"/>
            </p:cNvSpPr>
            <p:nvPr/>
          </p:nvSpPr>
          <p:spPr bwMode="auto">
            <a:xfrm>
              <a:off x="3081" y="1663"/>
              <a:ext cx="1" cy="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05" name="Line 28"/>
            <p:cNvSpPr>
              <a:spLocks noChangeShapeType="1"/>
            </p:cNvSpPr>
            <p:nvPr/>
          </p:nvSpPr>
          <p:spPr bwMode="auto">
            <a:xfrm>
              <a:off x="3082" y="2000"/>
              <a:ext cx="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06" name="Line 29"/>
            <p:cNvSpPr>
              <a:spLocks noChangeShapeType="1"/>
            </p:cNvSpPr>
            <p:nvPr/>
          </p:nvSpPr>
          <p:spPr bwMode="auto">
            <a:xfrm>
              <a:off x="3081" y="2119"/>
              <a:ext cx="6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07" name="Line 30"/>
            <p:cNvSpPr>
              <a:spLocks noChangeShapeType="1"/>
            </p:cNvSpPr>
            <p:nvPr/>
          </p:nvSpPr>
          <p:spPr bwMode="auto">
            <a:xfrm>
              <a:off x="3276" y="2230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08" name="AutoShape 31"/>
            <p:cNvSpPr>
              <a:spLocks noChangeArrowheads="1"/>
            </p:cNvSpPr>
            <p:nvPr/>
          </p:nvSpPr>
          <p:spPr bwMode="auto">
            <a:xfrm>
              <a:off x="2097" y="2214"/>
              <a:ext cx="393" cy="445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09" name="AutoShape 32"/>
            <p:cNvSpPr>
              <a:spLocks noChangeArrowheads="1"/>
            </p:cNvSpPr>
            <p:nvPr/>
          </p:nvSpPr>
          <p:spPr bwMode="auto">
            <a:xfrm>
              <a:off x="2097" y="2849"/>
              <a:ext cx="393" cy="445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10" name="Line 33"/>
            <p:cNvSpPr>
              <a:spLocks noChangeShapeType="1"/>
            </p:cNvSpPr>
            <p:nvPr/>
          </p:nvSpPr>
          <p:spPr bwMode="auto">
            <a:xfrm>
              <a:off x="3082" y="2113"/>
              <a:ext cx="1" cy="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11" name="Line 34"/>
            <p:cNvSpPr>
              <a:spLocks noChangeShapeType="1"/>
            </p:cNvSpPr>
            <p:nvPr/>
          </p:nvSpPr>
          <p:spPr bwMode="auto">
            <a:xfrm flipH="1">
              <a:off x="2485" y="2450"/>
              <a:ext cx="5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12" name="Line 35"/>
            <p:cNvSpPr>
              <a:spLocks noChangeShapeType="1"/>
            </p:cNvSpPr>
            <p:nvPr/>
          </p:nvSpPr>
          <p:spPr bwMode="auto">
            <a:xfrm>
              <a:off x="3271" y="2230"/>
              <a:ext cx="5" cy="8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13" name="Line 36"/>
            <p:cNvSpPr>
              <a:spLocks noChangeShapeType="1"/>
            </p:cNvSpPr>
            <p:nvPr/>
          </p:nvSpPr>
          <p:spPr bwMode="auto">
            <a:xfrm>
              <a:off x="2475" y="3077"/>
              <a:ext cx="7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14" name="Text Box 37"/>
            <p:cNvSpPr txBox="1">
              <a:spLocks noChangeArrowheads="1"/>
            </p:cNvSpPr>
            <p:nvPr/>
          </p:nvSpPr>
          <p:spPr bwMode="auto">
            <a:xfrm>
              <a:off x="446" y="2258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2</a:t>
              </a:r>
              <a:endParaRPr lang="en-US" sz="2000"/>
            </a:p>
          </p:txBody>
        </p:sp>
        <p:sp>
          <p:nvSpPr>
            <p:cNvPr id="71715" name="Line 40"/>
            <p:cNvSpPr>
              <a:spLocks noChangeShapeType="1"/>
            </p:cNvSpPr>
            <p:nvPr/>
          </p:nvSpPr>
          <p:spPr bwMode="auto">
            <a:xfrm flipV="1">
              <a:off x="607" y="2956"/>
              <a:ext cx="1485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16" name="Text Box 41"/>
            <p:cNvSpPr txBox="1">
              <a:spLocks noChangeArrowheads="1"/>
            </p:cNvSpPr>
            <p:nvPr/>
          </p:nvSpPr>
          <p:spPr bwMode="auto">
            <a:xfrm>
              <a:off x="441" y="2876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3</a:t>
              </a:r>
              <a:endParaRPr lang="en-US" sz="2000"/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 rot="-5400000">
              <a:off x="1485" y="3513"/>
              <a:ext cx="537" cy="213"/>
              <a:chOff x="960" y="1824"/>
              <a:chExt cx="1015" cy="457"/>
            </a:xfrm>
          </p:grpSpPr>
          <p:sp>
            <p:nvSpPr>
              <p:cNvPr id="71737" name="AutoShape 43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1738" name="Oval 44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1739" name="Line 45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1740" name="Line 46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1718" name="Line 47"/>
            <p:cNvSpPr>
              <a:spLocks noChangeShapeType="1"/>
            </p:cNvSpPr>
            <p:nvPr/>
          </p:nvSpPr>
          <p:spPr bwMode="auto">
            <a:xfrm>
              <a:off x="480" y="4114"/>
              <a:ext cx="1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19" name="Line 48"/>
            <p:cNvSpPr>
              <a:spLocks noChangeShapeType="1"/>
            </p:cNvSpPr>
            <p:nvPr/>
          </p:nvSpPr>
          <p:spPr bwMode="auto">
            <a:xfrm flipV="1">
              <a:off x="1751" y="1163"/>
              <a:ext cx="0" cy="2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20" name="Line 49"/>
            <p:cNvSpPr>
              <a:spLocks noChangeShapeType="1"/>
            </p:cNvSpPr>
            <p:nvPr/>
          </p:nvSpPr>
          <p:spPr bwMode="auto">
            <a:xfrm>
              <a:off x="1751" y="2560"/>
              <a:ext cx="3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21" name="Oval 50"/>
            <p:cNvSpPr>
              <a:spLocks noChangeArrowheads="1"/>
            </p:cNvSpPr>
            <p:nvPr/>
          </p:nvSpPr>
          <p:spPr bwMode="auto">
            <a:xfrm>
              <a:off x="1721" y="2518"/>
              <a:ext cx="73" cy="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22" name="Line 51"/>
            <p:cNvSpPr>
              <a:spLocks noChangeShapeType="1"/>
            </p:cNvSpPr>
            <p:nvPr/>
          </p:nvSpPr>
          <p:spPr bwMode="auto">
            <a:xfrm flipH="1" flipV="1">
              <a:off x="1048" y="1038"/>
              <a:ext cx="6" cy="2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23" name="Line 52"/>
            <p:cNvSpPr>
              <a:spLocks noChangeShapeType="1"/>
            </p:cNvSpPr>
            <p:nvPr/>
          </p:nvSpPr>
          <p:spPr bwMode="auto">
            <a:xfrm>
              <a:off x="1063" y="1047"/>
              <a:ext cx="10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24" name="Line 53"/>
            <p:cNvSpPr>
              <a:spLocks noChangeShapeType="1"/>
            </p:cNvSpPr>
            <p:nvPr/>
          </p:nvSpPr>
          <p:spPr bwMode="auto">
            <a:xfrm flipH="1">
              <a:off x="480" y="3884"/>
              <a:ext cx="5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25" name="Text Box 54"/>
            <p:cNvSpPr txBox="1">
              <a:spLocks noChangeArrowheads="1"/>
            </p:cNvSpPr>
            <p:nvPr/>
          </p:nvSpPr>
          <p:spPr bwMode="auto">
            <a:xfrm>
              <a:off x="276" y="3745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S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71726" name="Line 55"/>
            <p:cNvSpPr>
              <a:spLocks noChangeShapeType="1"/>
            </p:cNvSpPr>
            <p:nvPr/>
          </p:nvSpPr>
          <p:spPr bwMode="auto">
            <a:xfrm flipV="1">
              <a:off x="786" y="2450"/>
              <a:ext cx="0" cy="1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27" name="Line 56"/>
            <p:cNvSpPr>
              <a:spLocks noChangeShapeType="1"/>
            </p:cNvSpPr>
            <p:nvPr/>
          </p:nvSpPr>
          <p:spPr bwMode="auto">
            <a:xfrm>
              <a:off x="786" y="2450"/>
              <a:ext cx="1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28" name="Oval 57"/>
            <p:cNvSpPr>
              <a:spLocks noChangeArrowheads="1"/>
            </p:cNvSpPr>
            <p:nvPr/>
          </p:nvSpPr>
          <p:spPr bwMode="auto">
            <a:xfrm>
              <a:off x="749" y="3842"/>
              <a:ext cx="73" cy="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29" name="Line 58"/>
            <p:cNvSpPr>
              <a:spLocks noChangeShapeType="1"/>
            </p:cNvSpPr>
            <p:nvPr/>
          </p:nvSpPr>
          <p:spPr bwMode="auto">
            <a:xfrm>
              <a:off x="780" y="3099"/>
              <a:ext cx="1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30" name="Oval 59"/>
            <p:cNvSpPr>
              <a:spLocks noChangeArrowheads="1"/>
            </p:cNvSpPr>
            <p:nvPr/>
          </p:nvSpPr>
          <p:spPr bwMode="auto">
            <a:xfrm>
              <a:off x="753" y="3057"/>
              <a:ext cx="73" cy="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31" name="Line 60"/>
            <p:cNvSpPr>
              <a:spLocks noChangeShapeType="1"/>
            </p:cNvSpPr>
            <p:nvPr/>
          </p:nvSpPr>
          <p:spPr bwMode="auto">
            <a:xfrm flipV="1">
              <a:off x="1320" y="1782"/>
              <a:ext cx="0" cy="2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32" name="Line 61"/>
            <p:cNvSpPr>
              <a:spLocks noChangeShapeType="1"/>
            </p:cNvSpPr>
            <p:nvPr/>
          </p:nvSpPr>
          <p:spPr bwMode="auto">
            <a:xfrm>
              <a:off x="1311" y="1789"/>
              <a:ext cx="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33" name="Oval 62"/>
            <p:cNvSpPr>
              <a:spLocks noChangeArrowheads="1"/>
            </p:cNvSpPr>
            <p:nvPr/>
          </p:nvSpPr>
          <p:spPr bwMode="auto">
            <a:xfrm>
              <a:off x="1283" y="4072"/>
              <a:ext cx="73" cy="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34" name="Line 63"/>
            <p:cNvSpPr>
              <a:spLocks noChangeShapeType="1"/>
            </p:cNvSpPr>
            <p:nvPr/>
          </p:nvSpPr>
          <p:spPr bwMode="auto">
            <a:xfrm>
              <a:off x="1302" y="3222"/>
              <a:ext cx="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735" name="Oval 64"/>
            <p:cNvSpPr>
              <a:spLocks noChangeArrowheads="1"/>
            </p:cNvSpPr>
            <p:nvPr/>
          </p:nvSpPr>
          <p:spPr bwMode="auto">
            <a:xfrm>
              <a:off x="1283" y="3180"/>
              <a:ext cx="73" cy="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36" name="Line 65"/>
            <p:cNvSpPr>
              <a:spLocks noChangeShapeType="1"/>
            </p:cNvSpPr>
            <p:nvPr/>
          </p:nvSpPr>
          <p:spPr bwMode="auto">
            <a:xfrm>
              <a:off x="1058" y="1672"/>
              <a:ext cx="10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0BA4C-33CB-4742-AA3D-38FF9386DDD7}" type="slidenum">
              <a:rPr lang="en-US" altLang="en-US" smtClean="0"/>
              <a:pPr/>
              <a:t>71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tr-TR" dirty="0" smtClean="0"/>
              <a:t>İzin Girişli Veri Toplayıcı</a:t>
            </a:r>
            <a:endParaRPr lang="en-US" dirty="0" smtClean="0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68425" y="2349500"/>
            <a:ext cx="2670175" cy="3517900"/>
            <a:chOff x="862" y="1480"/>
            <a:chExt cx="1682" cy="221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94" y="1913"/>
              <a:ext cx="1650" cy="1783"/>
              <a:chOff x="809" y="2231"/>
              <a:chExt cx="1650" cy="1783"/>
            </a:xfrm>
          </p:grpSpPr>
          <p:sp>
            <p:nvSpPr>
              <p:cNvPr id="72736" name="AutoShape 5"/>
              <p:cNvSpPr>
                <a:spLocks noChangeArrowheads="1"/>
              </p:cNvSpPr>
              <p:nvPr/>
            </p:nvSpPr>
            <p:spPr bwMode="auto">
              <a:xfrm rot="-5400000">
                <a:off x="936" y="2716"/>
                <a:ext cx="1444" cy="4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2 w 21600"/>
                  <a:gd name="T13" fmla="*/ 4521 h 21600"/>
                  <a:gd name="T14" fmla="*/ 17098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737" name="Text Box 6"/>
              <p:cNvSpPr txBox="1">
                <a:spLocks noChangeArrowheads="1"/>
              </p:cNvSpPr>
              <p:nvPr/>
            </p:nvSpPr>
            <p:spPr bwMode="auto">
              <a:xfrm>
                <a:off x="809" y="2417"/>
                <a:ext cx="11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A</a:t>
                </a:r>
              </a:p>
            </p:txBody>
          </p:sp>
          <p:sp>
            <p:nvSpPr>
              <p:cNvPr id="72738" name="Line 7"/>
              <p:cNvSpPr>
                <a:spLocks noChangeShapeType="1"/>
              </p:cNvSpPr>
              <p:nvPr/>
            </p:nvSpPr>
            <p:spPr bwMode="auto">
              <a:xfrm>
                <a:off x="1031" y="2495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39" name="Text Box 8"/>
              <p:cNvSpPr txBox="1">
                <a:spLocks noChangeArrowheads="1"/>
              </p:cNvSpPr>
              <p:nvPr/>
            </p:nvSpPr>
            <p:spPr bwMode="auto">
              <a:xfrm>
                <a:off x="829" y="2722"/>
                <a:ext cx="1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B</a:t>
                </a:r>
              </a:p>
            </p:txBody>
          </p:sp>
          <p:sp>
            <p:nvSpPr>
              <p:cNvPr id="72740" name="Line 9"/>
              <p:cNvSpPr>
                <a:spLocks noChangeShapeType="1"/>
              </p:cNvSpPr>
              <p:nvPr/>
            </p:nvSpPr>
            <p:spPr bwMode="auto">
              <a:xfrm>
                <a:off x="1031" y="2800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41" name="Line 10"/>
              <p:cNvSpPr>
                <a:spLocks noChangeShapeType="1"/>
              </p:cNvSpPr>
              <p:nvPr/>
            </p:nvSpPr>
            <p:spPr bwMode="auto">
              <a:xfrm>
                <a:off x="1583" y="3544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42" name="Line 11"/>
              <p:cNvSpPr>
                <a:spLocks noChangeShapeType="1"/>
              </p:cNvSpPr>
              <p:nvPr/>
            </p:nvSpPr>
            <p:spPr bwMode="auto">
              <a:xfrm>
                <a:off x="1894" y="2945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43" name="Text Box 12"/>
              <p:cNvSpPr txBox="1">
                <a:spLocks noChangeArrowheads="1"/>
              </p:cNvSpPr>
              <p:nvPr/>
            </p:nvSpPr>
            <p:spPr bwMode="auto">
              <a:xfrm>
                <a:off x="1517" y="2871"/>
                <a:ext cx="33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/>
                  <a:t>MUX</a:t>
                </a:r>
              </a:p>
            </p:txBody>
          </p:sp>
          <p:sp>
            <p:nvSpPr>
              <p:cNvPr id="72744" name="Text Box 13"/>
              <p:cNvSpPr txBox="1">
                <a:spLocks noChangeArrowheads="1"/>
              </p:cNvSpPr>
              <p:nvPr/>
            </p:nvSpPr>
            <p:spPr bwMode="auto">
              <a:xfrm>
                <a:off x="2357" y="2847"/>
                <a:ext cx="1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Y</a:t>
                </a:r>
              </a:p>
            </p:txBody>
          </p:sp>
          <p:sp>
            <p:nvSpPr>
              <p:cNvPr id="72745" name="Text Box 14"/>
              <p:cNvSpPr txBox="1">
                <a:spLocks noChangeArrowheads="1"/>
              </p:cNvSpPr>
              <p:nvPr/>
            </p:nvSpPr>
            <p:spPr bwMode="auto">
              <a:xfrm>
                <a:off x="1497" y="3822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S</a:t>
                </a:r>
                <a:r>
                  <a:rPr lang="en-US" sz="2000" baseline="-25000"/>
                  <a:t>1</a:t>
                </a:r>
              </a:p>
            </p:txBody>
          </p:sp>
          <p:sp>
            <p:nvSpPr>
              <p:cNvPr id="72746" name="Text Box 15"/>
              <p:cNvSpPr txBox="1">
                <a:spLocks noChangeArrowheads="1"/>
              </p:cNvSpPr>
              <p:nvPr/>
            </p:nvSpPr>
            <p:spPr bwMode="auto">
              <a:xfrm>
                <a:off x="1445" y="2417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0</a:t>
                </a:r>
              </a:p>
            </p:txBody>
          </p:sp>
          <p:sp>
            <p:nvSpPr>
              <p:cNvPr id="72747" name="Text Box 16"/>
              <p:cNvSpPr txBox="1">
                <a:spLocks noChangeArrowheads="1"/>
              </p:cNvSpPr>
              <p:nvPr/>
            </p:nvSpPr>
            <p:spPr bwMode="auto">
              <a:xfrm>
                <a:off x="1445" y="2704"/>
                <a:ext cx="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sp>
            <p:nvSpPr>
              <p:cNvPr id="72748" name="Text Box 17"/>
              <p:cNvSpPr txBox="1">
                <a:spLocks noChangeArrowheads="1"/>
              </p:cNvSpPr>
              <p:nvPr/>
            </p:nvSpPr>
            <p:spPr bwMode="auto">
              <a:xfrm>
                <a:off x="823" y="3052"/>
                <a:ext cx="9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C</a:t>
                </a:r>
              </a:p>
            </p:txBody>
          </p:sp>
          <p:sp>
            <p:nvSpPr>
              <p:cNvPr id="72749" name="Line 18"/>
              <p:cNvSpPr>
                <a:spLocks noChangeShapeType="1"/>
              </p:cNvSpPr>
              <p:nvPr/>
            </p:nvSpPr>
            <p:spPr bwMode="auto">
              <a:xfrm>
                <a:off x="1045" y="3130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50" name="Text Box 19"/>
              <p:cNvSpPr txBox="1">
                <a:spLocks noChangeArrowheads="1"/>
              </p:cNvSpPr>
              <p:nvPr/>
            </p:nvSpPr>
            <p:spPr bwMode="auto">
              <a:xfrm>
                <a:off x="843" y="3393"/>
                <a:ext cx="1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D</a:t>
                </a:r>
              </a:p>
            </p:txBody>
          </p:sp>
          <p:sp>
            <p:nvSpPr>
              <p:cNvPr id="72751" name="Line 20"/>
              <p:cNvSpPr>
                <a:spLocks noChangeShapeType="1"/>
              </p:cNvSpPr>
              <p:nvPr/>
            </p:nvSpPr>
            <p:spPr bwMode="auto">
              <a:xfrm>
                <a:off x="1045" y="3471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52" name="Text Box 21"/>
              <p:cNvSpPr txBox="1">
                <a:spLocks noChangeArrowheads="1"/>
              </p:cNvSpPr>
              <p:nvPr/>
            </p:nvSpPr>
            <p:spPr bwMode="auto">
              <a:xfrm>
                <a:off x="1459" y="3052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  <p:sp>
            <p:nvSpPr>
              <p:cNvPr id="72753" name="Text Box 22"/>
              <p:cNvSpPr txBox="1">
                <a:spLocks noChangeArrowheads="1"/>
              </p:cNvSpPr>
              <p:nvPr/>
            </p:nvSpPr>
            <p:spPr bwMode="auto">
              <a:xfrm>
                <a:off x="1459" y="3375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  <p:sp>
            <p:nvSpPr>
              <p:cNvPr id="72754" name="Line 23"/>
              <p:cNvSpPr>
                <a:spLocks noChangeShapeType="1"/>
              </p:cNvSpPr>
              <p:nvPr/>
            </p:nvSpPr>
            <p:spPr bwMode="auto">
              <a:xfrm>
                <a:off x="1769" y="3410"/>
                <a:ext cx="0" cy="4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55" name="Text Box 24"/>
              <p:cNvSpPr txBox="1">
                <a:spLocks noChangeArrowheads="1"/>
              </p:cNvSpPr>
              <p:nvPr/>
            </p:nvSpPr>
            <p:spPr bwMode="auto">
              <a:xfrm>
                <a:off x="1690" y="3822"/>
                <a:ext cx="17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S</a:t>
                </a:r>
                <a:r>
                  <a:rPr lang="en-US" sz="2000" baseline="-25000"/>
                  <a:t>0</a:t>
                </a:r>
              </a:p>
            </p:txBody>
          </p:sp>
        </p:grpSp>
        <p:sp>
          <p:nvSpPr>
            <p:cNvPr id="72732" name="Line 25"/>
            <p:cNvSpPr>
              <a:spLocks noChangeShapeType="1"/>
            </p:cNvSpPr>
            <p:nvPr/>
          </p:nvSpPr>
          <p:spPr bwMode="auto">
            <a:xfrm flipV="1">
              <a:off x="1776" y="1605"/>
              <a:ext cx="0" cy="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733" name="Line 26"/>
            <p:cNvSpPr>
              <a:spLocks noChangeShapeType="1"/>
            </p:cNvSpPr>
            <p:nvPr/>
          </p:nvSpPr>
          <p:spPr bwMode="auto">
            <a:xfrm flipH="1">
              <a:off x="1078" y="1605"/>
              <a:ext cx="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734" name="Oval 27"/>
            <p:cNvSpPr>
              <a:spLocks noChangeArrowheads="1"/>
            </p:cNvSpPr>
            <p:nvPr/>
          </p:nvSpPr>
          <p:spPr bwMode="auto">
            <a:xfrm>
              <a:off x="1740" y="2033"/>
              <a:ext cx="82" cy="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735" name="Text Box 28"/>
            <p:cNvSpPr txBox="1">
              <a:spLocks noChangeArrowheads="1"/>
            </p:cNvSpPr>
            <p:nvPr/>
          </p:nvSpPr>
          <p:spPr bwMode="auto">
            <a:xfrm>
              <a:off x="862" y="1480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dirty="0" smtClean="0"/>
                <a:t>İ</a:t>
              </a:r>
              <a:endParaRPr lang="en-US" sz="2000" dirty="0"/>
            </a:p>
          </p:txBody>
        </p:sp>
      </p:grpSp>
      <p:graphicFrame>
        <p:nvGraphicFramePr>
          <p:cNvPr id="201823" name="Group 95"/>
          <p:cNvGraphicFramePr>
            <a:graphicFrameLocks noGrp="1"/>
          </p:cNvGraphicFramePr>
          <p:nvPr/>
        </p:nvGraphicFramePr>
        <p:xfrm>
          <a:off x="4295775" y="2725738"/>
          <a:ext cx="3671888" cy="2743200"/>
        </p:xfrm>
        <a:graphic>
          <a:graphicData uri="http://schemas.openxmlformats.org/drawingml/2006/table">
            <a:tbl>
              <a:tblPr/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İ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258F4E-ABEE-4B5F-A7C1-7F2694F54C32}" type="slidenum">
              <a:rPr lang="en-US" altLang="en-US" smtClean="0"/>
              <a:pPr/>
              <a:t>72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tr-TR" sz="3600" dirty="0" smtClean="0"/>
              <a:t>Veri Toplayıcılar Kullanılarak Tasarım</a:t>
            </a:r>
            <a:endParaRPr lang="en-US" sz="3600" dirty="0" smtClean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3938"/>
            <a:ext cx="8763000" cy="558800"/>
          </a:xfrm>
        </p:spPr>
        <p:txBody>
          <a:bodyPr/>
          <a:lstStyle/>
          <a:p>
            <a:r>
              <a:rPr lang="en-US" dirty="0" smtClean="0"/>
              <a:t>4-to-1-line multiplexer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54050" y="1658938"/>
            <a:ext cx="2619375" cy="2830512"/>
            <a:chOff x="809" y="2231"/>
            <a:chExt cx="1650" cy="1783"/>
          </a:xfrm>
        </p:grpSpPr>
        <p:sp>
          <p:nvSpPr>
            <p:cNvPr id="76808" name="AutoShape 34"/>
            <p:cNvSpPr>
              <a:spLocks noChangeArrowheads="1"/>
            </p:cNvSpPr>
            <p:nvPr/>
          </p:nvSpPr>
          <p:spPr bwMode="auto">
            <a:xfrm rot="-5400000">
              <a:off x="936" y="2716"/>
              <a:ext cx="1444" cy="4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521 h 21600"/>
                <a:gd name="T14" fmla="*/ 17098 w 21600"/>
                <a:gd name="T15" fmla="*/ 1707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6809" name="Text Box 35"/>
            <p:cNvSpPr txBox="1">
              <a:spLocks noChangeArrowheads="1"/>
            </p:cNvSpPr>
            <p:nvPr/>
          </p:nvSpPr>
          <p:spPr bwMode="auto">
            <a:xfrm>
              <a:off x="809" y="2417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  <p:sp>
          <p:nvSpPr>
            <p:cNvPr id="76810" name="Line 36"/>
            <p:cNvSpPr>
              <a:spLocks noChangeShapeType="1"/>
            </p:cNvSpPr>
            <p:nvPr/>
          </p:nvSpPr>
          <p:spPr bwMode="auto">
            <a:xfrm>
              <a:off x="1031" y="2495"/>
              <a:ext cx="3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11" name="Text Box 37"/>
            <p:cNvSpPr txBox="1">
              <a:spLocks noChangeArrowheads="1"/>
            </p:cNvSpPr>
            <p:nvPr/>
          </p:nvSpPr>
          <p:spPr bwMode="auto">
            <a:xfrm>
              <a:off x="829" y="2722"/>
              <a:ext cx="1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1</a:t>
              </a:r>
              <a:endParaRPr lang="en-US" sz="2000"/>
            </a:p>
          </p:txBody>
        </p:sp>
        <p:sp>
          <p:nvSpPr>
            <p:cNvPr id="76812" name="Line 38"/>
            <p:cNvSpPr>
              <a:spLocks noChangeShapeType="1"/>
            </p:cNvSpPr>
            <p:nvPr/>
          </p:nvSpPr>
          <p:spPr bwMode="auto">
            <a:xfrm>
              <a:off x="1031" y="2800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13" name="Line 39"/>
            <p:cNvSpPr>
              <a:spLocks noChangeShapeType="1"/>
            </p:cNvSpPr>
            <p:nvPr/>
          </p:nvSpPr>
          <p:spPr bwMode="auto">
            <a:xfrm>
              <a:off x="1583" y="3544"/>
              <a:ext cx="0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14" name="Line 40"/>
            <p:cNvSpPr>
              <a:spLocks noChangeShapeType="1"/>
            </p:cNvSpPr>
            <p:nvPr/>
          </p:nvSpPr>
          <p:spPr bwMode="auto">
            <a:xfrm>
              <a:off x="1894" y="2945"/>
              <a:ext cx="3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15" name="Text Box 41"/>
            <p:cNvSpPr txBox="1">
              <a:spLocks noChangeArrowheads="1"/>
            </p:cNvSpPr>
            <p:nvPr/>
          </p:nvSpPr>
          <p:spPr bwMode="auto">
            <a:xfrm>
              <a:off x="1517" y="2871"/>
              <a:ext cx="3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MUX</a:t>
              </a:r>
            </a:p>
          </p:txBody>
        </p:sp>
        <p:sp>
          <p:nvSpPr>
            <p:cNvPr id="76816" name="Text Box 42"/>
            <p:cNvSpPr txBox="1">
              <a:spLocks noChangeArrowheads="1"/>
            </p:cNvSpPr>
            <p:nvPr/>
          </p:nvSpPr>
          <p:spPr bwMode="auto">
            <a:xfrm>
              <a:off x="2357" y="2847"/>
              <a:ext cx="1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sp>
          <p:nvSpPr>
            <p:cNvPr id="76817" name="Text Box 43"/>
            <p:cNvSpPr txBox="1">
              <a:spLocks noChangeArrowheads="1"/>
            </p:cNvSpPr>
            <p:nvPr/>
          </p:nvSpPr>
          <p:spPr bwMode="auto">
            <a:xfrm>
              <a:off x="1497" y="3822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S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76818" name="Text Box 44"/>
            <p:cNvSpPr txBox="1">
              <a:spLocks noChangeArrowheads="1"/>
            </p:cNvSpPr>
            <p:nvPr/>
          </p:nvSpPr>
          <p:spPr bwMode="auto">
            <a:xfrm>
              <a:off x="1445" y="2417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76819" name="Text Box 45"/>
            <p:cNvSpPr txBox="1">
              <a:spLocks noChangeArrowheads="1"/>
            </p:cNvSpPr>
            <p:nvPr/>
          </p:nvSpPr>
          <p:spPr bwMode="auto">
            <a:xfrm>
              <a:off x="1445" y="2704"/>
              <a:ext cx="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76820" name="Text Box 46"/>
            <p:cNvSpPr txBox="1">
              <a:spLocks noChangeArrowheads="1"/>
            </p:cNvSpPr>
            <p:nvPr/>
          </p:nvSpPr>
          <p:spPr bwMode="auto">
            <a:xfrm>
              <a:off x="823" y="3052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2</a:t>
              </a:r>
              <a:endParaRPr lang="en-US" sz="2000"/>
            </a:p>
          </p:txBody>
        </p:sp>
        <p:sp>
          <p:nvSpPr>
            <p:cNvPr id="76821" name="Line 47"/>
            <p:cNvSpPr>
              <a:spLocks noChangeShapeType="1"/>
            </p:cNvSpPr>
            <p:nvPr/>
          </p:nvSpPr>
          <p:spPr bwMode="auto">
            <a:xfrm>
              <a:off x="1045" y="3130"/>
              <a:ext cx="3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22" name="Text Box 48"/>
            <p:cNvSpPr txBox="1">
              <a:spLocks noChangeArrowheads="1"/>
            </p:cNvSpPr>
            <p:nvPr/>
          </p:nvSpPr>
          <p:spPr bwMode="auto">
            <a:xfrm>
              <a:off x="843" y="3393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3</a:t>
              </a:r>
              <a:endParaRPr lang="en-US" sz="2000"/>
            </a:p>
          </p:txBody>
        </p:sp>
        <p:sp>
          <p:nvSpPr>
            <p:cNvPr id="76823" name="Line 49"/>
            <p:cNvSpPr>
              <a:spLocks noChangeShapeType="1"/>
            </p:cNvSpPr>
            <p:nvPr/>
          </p:nvSpPr>
          <p:spPr bwMode="auto">
            <a:xfrm>
              <a:off x="1045" y="3471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24" name="Text Box 50"/>
            <p:cNvSpPr txBox="1">
              <a:spLocks noChangeArrowheads="1"/>
            </p:cNvSpPr>
            <p:nvPr/>
          </p:nvSpPr>
          <p:spPr bwMode="auto">
            <a:xfrm>
              <a:off x="1459" y="305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76825" name="Text Box 51"/>
            <p:cNvSpPr txBox="1">
              <a:spLocks noChangeArrowheads="1"/>
            </p:cNvSpPr>
            <p:nvPr/>
          </p:nvSpPr>
          <p:spPr bwMode="auto">
            <a:xfrm>
              <a:off x="1459" y="3375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76826" name="Line 52"/>
            <p:cNvSpPr>
              <a:spLocks noChangeShapeType="1"/>
            </p:cNvSpPr>
            <p:nvPr/>
          </p:nvSpPr>
          <p:spPr bwMode="auto">
            <a:xfrm>
              <a:off x="1769" y="3410"/>
              <a:ext cx="0" cy="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27" name="Text Box 53"/>
            <p:cNvSpPr txBox="1">
              <a:spLocks noChangeArrowheads="1"/>
            </p:cNvSpPr>
            <p:nvPr/>
          </p:nvSpPr>
          <p:spPr bwMode="auto">
            <a:xfrm>
              <a:off x="1690" y="3822"/>
              <a:ext cx="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S</a:t>
              </a:r>
              <a:r>
                <a:rPr lang="en-US" sz="2000" baseline="-25000"/>
                <a:t>0</a:t>
              </a:r>
            </a:p>
          </p:txBody>
        </p:sp>
      </p:grpSp>
      <p:sp>
        <p:nvSpPr>
          <p:cNvPr id="187455" name="Rectangle 63"/>
          <p:cNvSpPr>
            <a:spLocks noChangeArrowheads="1"/>
          </p:cNvSpPr>
          <p:nvPr/>
        </p:nvSpPr>
        <p:spPr bwMode="auto">
          <a:xfrm>
            <a:off x="42863" y="4962525"/>
            <a:ext cx="87630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Y = S</a:t>
            </a:r>
            <a:r>
              <a:rPr lang="en-US" sz="2800" baseline="-25000" dirty="0"/>
              <a:t>1</a:t>
            </a:r>
            <a:r>
              <a:rPr lang="en-US" sz="2800" dirty="0"/>
              <a:t>’S</a:t>
            </a:r>
            <a:r>
              <a:rPr lang="en-US" sz="2800" baseline="-25000" dirty="0"/>
              <a:t>0</a:t>
            </a:r>
            <a:r>
              <a:rPr lang="en-US" sz="2800" dirty="0"/>
              <a:t>’</a:t>
            </a:r>
            <a:r>
              <a:rPr lang="en-US" sz="2800" baseline="-25000" dirty="0"/>
              <a:t> </a:t>
            </a:r>
            <a:r>
              <a:rPr lang="en-US" sz="2800" dirty="0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+ S</a:t>
            </a:r>
            <a:r>
              <a:rPr lang="en-US" sz="2800" baseline="-25000" dirty="0"/>
              <a:t>1</a:t>
            </a:r>
            <a:r>
              <a:rPr lang="en-US" sz="2800" dirty="0"/>
              <a:t>’S</a:t>
            </a:r>
            <a:r>
              <a:rPr lang="en-US" sz="2800" baseline="-25000" dirty="0"/>
              <a:t>0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+ S</a:t>
            </a:r>
            <a:r>
              <a:rPr lang="en-US" sz="2800" baseline="-25000" dirty="0"/>
              <a:t>1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’</a:t>
            </a:r>
            <a:r>
              <a:rPr lang="en-US" sz="2800" baseline="-25000" dirty="0"/>
              <a:t> </a:t>
            </a:r>
            <a:r>
              <a:rPr lang="en-US" sz="2800" dirty="0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+ S</a:t>
            </a:r>
            <a:r>
              <a:rPr lang="en-US" sz="2800" baseline="-25000" dirty="0"/>
              <a:t>1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3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Symbol" pitchFamily="18" charset="2"/>
              </a:rPr>
              <a:t>Y = </a:t>
            </a:r>
            <a:r>
              <a:rPr lang="en-US" sz="2800" dirty="0" err="1">
                <a:sym typeface="Symbol" pitchFamily="18" charset="2"/>
              </a:rPr>
              <a:t>x</a:t>
            </a:r>
            <a:r>
              <a:rPr lang="en-US" sz="2800" dirty="0" err="1"/>
              <a:t>’y</a:t>
            </a:r>
            <a:r>
              <a:rPr lang="en-US" sz="2800" dirty="0"/>
              <a:t>’</a:t>
            </a:r>
            <a:r>
              <a:rPr lang="en-US" sz="2800" baseline="-25000" dirty="0"/>
              <a:t> </a:t>
            </a:r>
            <a:r>
              <a:rPr lang="en-US" sz="2800" dirty="0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+ </a:t>
            </a:r>
            <a:r>
              <a:rPr lang="en-US" sz="2800" dirty="0" err="1"/>
              <a:t>x’y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+ </a:t>
            </a:r>
            <a:r>
              <a:rPr lang="en-US" sz="2800" dirty="0" err="1"/>
              <a:t>xy</a:t>
            </a:r>
            <a:r>
              <a:rPr lang="en-US" sz="2800" dirty="0"/>
              <a:t>’</a:t>
            </a:r>
            <a:r>
              <a:rPr lang="en-US" sz="2800" baseline="-25000" dirty="0"/>
              <a:t> </a:t>
            </a:r>
            <a:r>
              <a:rPr lang="en-US" sz="2800" dirty="0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+ </a:t>
            </a:r>
            <a:r>
              <a:rPr lang="en-US" sz="2800" dirty="0" smtClean="0"/>
              <a:t>xy</a:t>
            </a:r>
            <a:r>
              <a:rPr lang="en-US" sz="2800" dirty="0" smtClean="0">
                <a:sym typeface="Symbol" pitchFamily="18" charset="2"/>
              </a:rPr>
              <a:t>I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87456" name="Rectangle 64"/>
          <p:cNvSpPr>
            <a:spLocks noChangeArrowheads="1"/>
          </p:cNvSpPr>
          <p:nvPr/>
        </p:nvSpPr>
        <p:spPr bwMode="auto">
          <a:xfrm>
            <a:off x="3779838" y="1717675"/>
            <a:ext cx="4956175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>
                <a:sym typeface="Wingdings" pitchFamily="2" charset="2"/>
              </a:rPr>
              <a:t> x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</a:t>
            </a:r>
            <a:r>
              <a:rPr lang="en-US" sz="2800" baseline="-25000"/>
              <a:t>0</a:t>
            </a:r>
            <a:r>
              <a:rPr lang="en-US" sz="2800">
                <a:sym typeface="Wingdings" pitchFamily="2" charset="2"/>
              </a:rPr>
              <a:t> y</a:t>
            </a: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’S</a:t>
            </a:r>
            <a:r>
              <a:rPr lang="en-US" sz="2800" baseline="-25000"/>
              <a:t>0</a:t>
            </a:r>
            <a:r>
              <a:rPr lang="en-US" sz="2800"/>
              <a:t>’</a:t>
            </a:r>
            <a:r>
              <a:rPr lang="en-US" sz="2800" baseline="-25000"/>
              <a:t> </a:t>
            </a:r>
            <a:r>
              <a:rPr lang="en-US" sz="2800"/>
              <a:t>= x’y’,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’S</a:t>
            </a:r>
            <a:r>
              <a:rPr lang="en-US" sz="2800" baseline="-25000"/>
              <a:t>0 </a:t>
            </a:r>
            <a:r>
              <a:rPr lang="en-US" sz="2800"/>
              <a:t>= x’y,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S</a:t>
            </a:r>
            <a:r>
              <a:rPr lang="en-US" sz="2800" baseline="-25000"/>
              <a:t>0</a:t>
            </a:r>
            <a:r>
              <a:rPr lang="en-US" sz="2800"/>
              <a:t>’</a:t>
            </a:r>
            <a:r>
              <a:rPr lang="en-US" sz="2800" baseline="-25000"/>
              <a:t> </a:t>
            </a:r>
            <a:r>
              <a:rPr lang="en-US" sz="2800"/>
              <a:t>= xy’,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S</a:t>
            </a:r>
            <a:r>
              <a:rPr lang="en-US" sz="2800" baseline="-25000"/>
              <a:t>0 </a:t>
            </a:r>
            <a:r>
              <a:rPr lang="en-US" sz="2800"/>
              <a:t>= xy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7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7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7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2"/>
      <p:bldP spid="187455" grpId="0" build="p" bldLvl="2"/>
      <p:bldP spid="187456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9BCAA2-2B92-44DA-884C-0D3C7B6426D3}" type="slidenum">
              <a:rPr lang="en-US" altLang="en-US" smtClean="0"/>
              <a:pPr/>
              <a:t>73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504"/>
          </a:xfrm>
        </p:spPr>
        <p:txBody>
          <a:bodyPr/>
          <a:lstStyle/>
          <a:p>
            <a:r>
              <a:rPr lang="tr-TR" sz="3600" dirty="0" smtClean="0"/>
              <a:t>Veri Toplayıcılar Kullanılarak Tasarım</a:t>
            </a:r>
            <a:endParaRPr lang="en-US" sz="3600" dirty="0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9788"/>
            <a:ext cx="8763000" cy="5584825"/>
          </a:xfrm>
        </p:spPr>
        <p:txBody>
          <a:bodyPr/>
          <a:lstStyle/>
          <a:p>
            <a:pPr marL="347663" indent="-347663"/>
            <a:r>
              <a:rPr lang="tr-TR" dirty="0" smtClean="0"/>
              <a:t>n değişkenli </a:t>
            </a:r>
            <a:r>
              <a:rPr lang="tr-TR" dirty="0" err="1" smtClean="0"/>
              <a:t>Boole</a:t>
            </a:r>
            <a:r>
              <a:rPr lang="tr-TR" dirty="0" smtClean="0"/>
              <a:t> fonksiyonunu m seçim girişli MUX ile gerçeklemek için</a:t>
            </a:r>
            <a:endParaRPr lang="en-US" dirty="0" smtClean="0"/>
          </a:p>
          <a:p>
            <a:pPr marL="1079500" lvl="1" indent="-457200"/>
            <a:r>
              <a:rPr lang="en-US" sz="2600" dirty="0" smtClean="0"/>
              <a:t>F(x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 ...,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)</a:t>
            </a:r>
          </a:p>
          <a:p>
            <a:pPr marL="347663" indent="-347663">
              <a:buFontTx/>
              <a:buAutoNum type="arabicPeriod"/>
            </a:pPr>
            <a:r>
              <a:rPr lang="tr-TR" sz="2600" dirty="0" err="1" smtClean="0"/>
              <a:t>Boole</a:t>
            </a:r>
            <a:r>
              <a:rPr lang="tr-TR" sz="2600" dirty="0" smtClean="0"/>
              <a:t> fonksiyonu doğruluk tablosu il gösterilir.</a:t>
            </a:r>
            <a:endParaRPr lang="en-US" sz="2600" dirty="0" smtClean="0"/>
          </a:p>
          <a:p>
            <a:pPr marL="347663" indent="-347663">
              <a:buFontTx/>
              <a:buAutoNum type="arabicPeriod"/>
            </a:pPr>
            <a:r>
              <a:rPr lang="tr-TR" sz="2600" dirty="0" smtClean="0"/>
              <a:t>İlk m değişken </a:t>
            </a:r>
            <a:r>
              <a:rPr lang="en-US" sz="2600" dirty="0" smtClean="0"/>
              <a:t>(x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 ..., x</a:t>
            </a:r>
            <a:r>
              <a:rPr lang="tr-TR" sz="2600" baseline="-25000" dirty="0" smtClean="0"/>
              <a:t>m</a:t>
            </a:r>
            <a:r>
              <a:rPr lang="en-US" sz="2600" dirty="0" smtClean="0"/>
              <a:t>) </a:t>
            </a:r>
            <a:r>
              <a:rPr lang="tr-TR" sz="2600" dirty="0" smtClean="0"/>
              <a:t>seçim girişlerine uygulanır</a:t>
            </a:r>
            <a:endParaRPr lang="en-US" sz="2600" dirty="0" smtClean="0"/>
          </a:p>
          <a:p>
            <a:pPr marL="347663" indent="-347663">
              <a:buFontTx/>
              <a:buAutoNum type="arabicPeriod"/>
            </a:pPr>
            <a:r>
              <a:rPr lang="tr-TR" sz="2600" dirty="0" smtClean="0"/>
              <a:t>Bu m değişkenin her kombinezonu için çıkış değeri geri kalan n-m değişkenin </a:t>
            </a:r>
            <a:r>
              <a:rPr lang="en-US" sz="2600" dirty="0" smtClean="0"/>
              <a:t>(x</a:t>
            </a:r>
            <a:r>
              <a:rPr lang="tr-TR" sz="2600" baseline="-25000" dirty="0" smtClean="0"/>
              <a:t>m+1</a:t>
            </a:r>
            <a:r>
              <a:rPr lang="en-US" sz="2600" dirty="0" smtClean="0"/>
              <a:t>, x</a:t>
            </a:r>
            <a:r>
              <a:rPr lang="tr-TR" sz="2600" baseline="-25000" dirty="0" smtClean="0"/>
              <a:t>m+2</a:t>
            </a:r>
            <a:r>
              <a:rPr lang="en-US" sz="2600" dirty="0" smtClean="0"/>
              <a:t>, ..., x</a:t>
            </a:r>
            <a:r>
              <a:rPr lang="tr-TR" sz="2600" baseline="-25000" dirty="0" smtClean="0"/>
              <a:t>n</a:t>
            </a:r>
            <a:r>
              <a:rPr lang="en-US" sz="2600" dirty="0" smtClean="0"/>
              <a:t>)</a:t>
            </a:r>
            <a:r>
              <a:rPr lang="tr-TR" sz="2600" dirty="0" smtClean="0"/>
              <a:t> cinsinden bulunur.</a:t>
            </a:r>
            <a:endParaRPr lang="en-US" sz="2600" dirty="0" smtClean="0"/>
          </a:p>
          <a:p>
            <a:pPr marL="1079500" lvl="1" indent="-457200">
              <a:buFontTx/>
              <a:buChar char="•"/>
            </a:pPr>
            <a:r>
              <a:rPr lang="en-US" dirty="0" smtClean="0"/>
              <a:t>0, 1, x</a:t>
            </a:r>
            <a:r>
              <a:rPr lang="tr-TR" baseline="-25000" dirty="0" smtClean="0"/>
              <a:t>m+1</a:t>
            </a:r>
            <a:r>
              <a:rPr lang="tr-TR" dirty="0" smtClean="0"/>
              <a:t>’</a:t>
            </a:r>
            <a:r>
              <a:rPr lang="en-US" dirty="0" smtClean="0"/>
              <a:t>x</a:t>
            </a:r>
            <a:r>
              <a:rPr lang="tr-TR" baseline="-25000" dirty="0" smtClean="0"/>
              <a:t>m+2</a:t>
            </a:r>
            <a:r>
              <a:rPr lang="tr-TR" dirty="0" smtClean="0"/>
              <a:t>’</a:t>
            </a:r>
            <a:r>
              <a:rPr lang="en-US" dirty="0" smtClean="0"/>
              <a:t>…x</a:t>
            </a:r>
            <a:r>
              <a:rPr lang="tr-TR" baseline="-25000" dirty="0" smtClean="0"/>
              <a:t>n</a:t>
            </a:r>
            <a:r>
              <a:rPr lang="tr-TR" dirty="0" smtClean="0"/>
              <a:t>’,</a:t>
            </a:r>
            <a:r>
              <a:rPr lang="en-US" dirty="0" smtClean="0"/>
              <a:t> x</a:t>
            </a:r>
            <a:r>
              <a:rPr lang="tr-TR" baseline="-25000" dirty="0" smtClean="0"/>
              <a:t>m+1</a:t>
            </a:r>
            <a:r>
              <a:rPr lang="tr-TR" dirty="0" smtClean="0"/>
              <a:t>’</a:t>
            </a:r>
            <a:r>
              <a:rPr lang="en-US" dirty="0" smtClean="0"/>
              <a:t>x</a:t>
            </a:r>
            <a:r>
              <a:rPr lang="tr-TR" baseline="-25000" dirty="0" smtClean="0"/>
              <a:t>m+2</a:t>
            </a:r>
            <a:r>
              <a:rPr lang="tr-TR" dirty="0" smtClean="0"/>
              <a:t>’</a:t>
            </a:r>
            <a:r>
              <a:rPr lang="en-US" dirty="0" smtClean="0"/>
              <a:t>…x</a:t>
            </a:r>
            <a:r>
              <a:rPr lang="tr-TR" baseline="-25000" dirty="0" smtClean="0"/>
              <a:t>n</a:t>
            </a:r>
            <a:r>
              <a:rPr lang="tr-TR" dirty="0" smtClean="0"/>
              <a:t>,…,</a:t>
            </a:r>
            <a:r>
              <a:rPr lang="en-US" dirty="0" smtClean="0"/>
              <a:t> x</a:t>
            </a:r>
            <a:r>
              <a:rPr lang="tr-TR" baseline="-25000" dirty="0" smtClean="0"/>
              <a:t>m+1</a:t>
            </a:r>
            <a:r>
              <a:rPr lang="en-US" dirty="0" smtClean="0"/>
              <a:t>x</a:t>
            </a:r>
            <a:r>
              <a:rPr lang="tr-TR" baseline="-25000" dirty="0" smtClean="0"/>
              <a:t>m+2</a:t>
            </a:r>
            <a:r>
              <a:rPr lang="en-US" dirty="0" smtClean="0"/>
              <a:t>…x</a:t>
            </a:r>
            <a:r>
              <a:rPr lang="tr-TR" baseline="-25000" dirty="0" smtClean="0"/>
              <a:t>n</a:t>
            </a:r>
            <a:r>
              <a:rPr lang="tr-TR" dirty="0" smtClean="0"/>
              <a:t>,</a:t>
            </a:r>
            <a:endParaRPr lang="en-US" dirty="0" smtClean="0"/>
          </a:p>
          <a:p>
            <a:pPr marL="347663" indent="-347663">
              <a:buFontTx/>
              <a:buAutoNum type="arabicPeriod"/>
            </a:pPr>
            <a:r>
              <a:rPr lang="tr-TR" sz="2600" dirty="0" smtClean="0"/>
              <a:t>Bu fonksiyonlar veri girişlerine doğru sırada uygulanır.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D4D9A-FFA8-403D-9C14-9130825BBFC2}" type="slidenum">
              <a:rPr lang="en-US" altLang="en-US" smtClean="0"/>
              <a:pPr/>
              <a:t>74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tr-TR" sz="3600" dirty="0" smtClean="0"/>
              <a:t>Veri Toplayıcılar Kullanılarak Tasarım</a:t>
            </a:r>
            <a:endParaRPr lang="en-US" sz="3600" dirty="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993775"/>
          </a:xfrm>
        </p:spPr>
        <p:txBody>
          <a:bodyPr/>
          <a:lstStyle/>
          <a:p>
            <a:r>
              <a:rPr lang="tr-TR" dirty="0" smtClean="0">
                <a:sym typeface="Symbol" pitchFamily="18" charset="2"/>
              </a:rPr>
              <a:t>Örnek</a:t>
            </a:r>
            <a:r>
              <a:rPr lang="en-US" dirty="0" smtClean="0">
                <a:sym typeface="Symbol" pitchFamily="18" charset="2"/>
              </a:rPr>
              <a:t>: </a:t>
            </a:r>
            <a:r>
              <a:rPr lang="tr-TR" dirty="0" smtClean="0">
                <a:sym typeface="Symbol" pitchFamily="18" charset="2"/>
              </a:rPr>
              <a:t>T</a:t>
            </a:r>
            <a:r>
              <a:rPr lang="en-US" dirty="0" smtClean="0"/>
              <a:t> = </a:t>
            </a:r>
            <a:r>
              <a:rPr lang="en-US" sz="3200" dirty="0" smtClean="0">
                <a:sym typeface="Symbol" pitchFamily="18" charset="2"/>
              </a:rPr>
              <a:t></a:t>
            </a:r>
            <a:r>
              <a:rPr lang="en-US" dirty="0" smtClean="0">
                <a:sym typeface="Symbol" pitchFamily="18" charset="2"/>
              </a:rPr>
              <a:t>(1, 2)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6289" y="2669951"/>
            <a:ext cx="2614613" cy="2830513"/>
            <a:chOff x="809" y="2231"/>
            <a:chExt cx="1647" cy="1783"/>
          </a:xfrm>
        </p:grpSpPr>
        <p:sp>
          <p:nvSpPr>
            <p:cNvPr id="77837" name="AutoShape 5"/>
            <p:cNvSpPr>
              <a:spLocks noChangeArrowheads="1"/>
            </p:cNvSpPr>
            <p:nvPr/>
          </p:nvSpPr>
          <p:spPr bwMode="auto">
            <a:xfrm rot="-5400000">
              <a:off x="936" y="2716"/>
              <a:ext cx="1444" cy="4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521 h 21600"/>
                <a:gd name="T14" fmla="*/ 17098 w 21600"/>
                <a:gd name="T15" fmla="*/ 1707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8" name="Text Box 6"/>
            <p:cNvSpPr txBox="1">
              <a:spLocks noChangeArrowheads="1"/>
            </p:cNvSpPr>
            <p:nvPr/>
          </p:nvSpPr>
          <p:spPr bwMode="auto">
            <a:xfrm>
              <a:off x="809" y="2417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  <p:sp>
          <p:nvSpPr>
            <p:cNvPr id="77839" name="Line 7"/>
            <p:cNvSpPr>
              <a:spLocks noChangeShapeType="1"/>
            </p:cNvSpPr>
            <p:nvPr/>
          </p:nvSpPr>
          <p:spPr bwMode="auto">
            <a:xfrm>
              <a:off x="1031" y="2495"/>
              <a:ext cx="3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40" name="Text Box 8"/>
            <p:cNvSpPr txBox="1">
              <a:spLocks noChangeArrowheads="1"/>
            </p:cNvSpPr>
            <p:nvPr/>
          </p:nvSpPr>
          <p:spPr bwMode="auto">
            <a:xfrm>
              <a:off x="829" y="2722"/>
              <a:ext cx="1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1</a:t>
              </a:r>
              <a:endParaRPr lang="en-US" sz="2000"/>
            </a:p>
          </p:txBody>
        </p:sp>
        <p:sp>
          <p:nvSpPr>
            <p:cNvPr id="77841" name="Line 9"/>
            <p:cNvSpPr>
              <a:spLocks noChangeShapeType="1"/>
            </p:cNvSpPr>
            <p:nvPr/>
          </p:nvSpPr>
          <p:spPr bwMode="auto">
            <a:xfrm>
              <a:off x="1031" y="2800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42" name="Line 10"/>
            <p:cNvSpPr>
              <a:spLocks noChangeShapeType="1"/>
            </p:cNvSpPr>
            <p:nvPr/>
          </p:nvSpPr>
          <p:spPr bwMode="auto">
            <a:xfrm>
              <a:off x="1583" y="3544"/>
              <a:ext cx="0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43" name="Line 11"/>
            <p:cNvSpPr>
              <a:spLocks noChangeShapeType="1"/>
            </p:cNvSpPr>
            <p:nvPr/>
          </p:nvSpPr>
          <p:spPr bwMode="auto">
            <a:xfrm>
              <a:off x="1894" y="2945"/>
              <a:ext cx="3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44" name="Text Box 12"/>
            <p:cNvSpPr txBox="1">
              <a:spLocks noChangeArrowheads="1"/>
            </p:cNvSpPr>
            <p:nvPr/>
          </p:nvSpPr>
          <p:spPr bwMode="auto">
            <a:xfrm>
              <a:off x="1517" y="2871"/>
              <a:ext cx="3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MUX</a:t>
              </a:r>
            </a:p>
          </p:txBody>
        </p:sp>
        <p:sp>
          <p:nvSpPr>
            <p:cNvPr id="77845" name="Text Box 13"/>
            <p:cNvSpPr txBox="1">
              <a:spLocks noChangeArrowheads="1"/>
            </p:cNvSpPr>
            <p:nvPr/>
          </p:nvSpPr>
          <p:spPr bwMode="auto">
            <a:xfrm>
              <a:off x="2357" y="2847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T</a:t>
              </a:r>
              <a:endParaRPr lang="en-US" sz="2000" dirty="0"/>
            </a:p>
          </p:txBody>
        </p:sp>
        <p:sp>
          <p:nvSpPr>
            <p:cNvPr id="77846" name="Text Box 14"/>
            <p:cNvSpPr txBox="1">
              <a:spLocks noChangeArrowheads="1"/>
            </p:cNvSpPr>
            <p:nvPr/>
          </p:nvSpPr>
          <p:spPr bwMode="auto">
            <a:xfrm>
              <a:off x="1497" y="3822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S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77847" name="Text Box 15"/>
            <p:cNvSpPr txBox="1">
              <a:spLocks noChangeArrowheads="1"/>
            </p:cNvSpPr>
            <p:nvPr/>
          </p:nvSpPr>
          <p:spPr bwMode="auto">
            <a:xfrm>
              <a:off x="1445" y="2417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77848" name="Text Box 16"/>
            <p:cNvSpPr txBox="1">
              <a:spLocks noChangeArrowheads="1"/>
            </p:cNvSpPr>
            <p:nvPr/>
          </p:nvSpPr>
          <p:spPr bwMode="auto">
            <a:xfrm>
              <a:off x="1445" y="2704"/>
              <a:ext cx="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77849" name="Text Box 17"/>
            <p:cNvSpPr txBox="1">
              <a:spLocks noChangeArrowheads="1"/>
            </p:cNvSpPr>
            <p:nvPr/>
          </p:nvSpPr>
          <p:spPr bwMode="auto">
            <a:xfrm>
              <a:off x="823" y="3052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2</a:t>
              </a:r>
              <a:endParaRPr lang="en-US" sz="2000"/>
            </a:p>
          </p:txBody>
        </p:sp>
        <p:sp>
          <p:nvSpPr>
            <p:cNvPr id="77850" name="Line 18"/>
            <p:cNvSpPr>
              <a:spLocks noChangeShapeType="1"/>
            </p:cNvSpPr>
            <p:nvPr/>
          </p:nvSpPr>
          <p:spPr bwMode="auto">
            <a:xfrm>
              <a:off x="1045" y="3130"/>
              <a:ext cx="3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51" name="Text Box 19"/>
            <p:cNvSpPr txBox="1">
              <a:spLocks noChangeArrowheads="1"/>
            </p:cNvSpPr>
            <p:nvPr/>
          </p:nvSpPr>
          <p:spPr bwMode="auto">
            <a:xfrm>
              <a:off x="843" y="3393"/>
              <a:ext cx="1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</a:t>
              </a:r>
              <a:r>
                <a:rPr lang="en-US" sz="2000" baseline="-25000"/>
                <a:t>3</a:t>
              </a:r>
              <a:endParaRPr lang="en-US" sz="2000"/>
            </a:p>
          </p:txBody>
        </p:sp>
        <p:sp>
          <p:nvSpPr>
            <p:cNvPr id="77852" name="Line 20"/>
            <p:cNvSpPr>
              <a:spLocks noChangeShapeType="1"/>
            </p:cNvSpPr>
            <p:nvPr/>
          </p:nvSpPr>
          <p:spPr bwMode="auto">
            <a:xfrm>
              <a:off x="1045" y="3471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53" name="Text Box 21"/>
            <p:cNvSpPr txBox="1">
              <a:spLocks noChangeArrowheads="1"/>
            </p:cNvSpPr>
            <p:nvPr/>
          </p:nvSpPr>
          <p:spPr bwMode="auto">
            <a:xfrm>
              <a:off x="1459" y="305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77854" name="Text Box 22"/>
            <p:cNvSpPr txBox="1">
              <a:spLocks noChangeArrowheads="1"/>
            </p:cNvSpPr>
            <p:nvPr/>
          </p:nvSpPr>
          <p:spPr bwMode="auto">
            <a:xfrm>
              <a:off x="1459" y="3375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77855" name="Line 23"/>
            <p:cNvSpPr>
              <a:spLocks noChangeShapeType="1"/>
            </p:cNvSpPr>
            <p:nvPr/>
          </p:nvSpPr>
          <p:spPr bwMode="auto">
            <a:xfrm>
              <a:off x="1769" y="3410"/>
              <a:ext cx="0" cy="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56" name="Text Box 24"/>
            <p:cNvSpPr txBox="1">
              <a:spLocks noChangeArrowheads="1"/>
            </p:cNvSpPr>
            <p:nvPr/>
          </p:nvSpPr>
          <p:spPr bwMode="auto">
            <a:xfrm>
              <a:off x="1690" y="3822"/>
              <a:ext cx="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S</a:t>
              </a:r>
              <a:r>
                <a:rPr lang="en-US" sz="2000" baseline="-25000"/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23528" y="2965226"/>
            <a:ext cx="433388" cy="1841500"/>
            <a:chOff x="486" y="2417"/>
            <a:chExt cx="273" cy="1160"/>
          </a:xfrm>
        </p:grpSpPr>
        <p:sp>
          <p:nvSpPr>
            <p:cNvPr id="77833" name="Text Box 26"/>
            <p:cNvSpPr txBox="1">
              <a:spLocks noChangeArrowheads="1"/>
            </p:cNvSpPr>
            <p:nvPr/>
          </p:nvSpPr>
          <p:spPr bwMode="auto">
            <a:xfrm>
              <a:off x="486" y="2417"/>
              <a:ext cx="2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/>
                <a:t> </a:t>
              </a:r>
              <a:r>
                <a:rPr lang="tr-TR" sz="2000" dirty="0" smtClean="0"/>
                <a:t>0 </a:t>
              </a:r>
              <a:r>
                <a:rPr lang="en-US" sz="2000" dirty="0" smtClean="0"/>
                <a:t>=</a:t>
              </a:r>
              <a:endParaRPr lang="en-US" sz="2000" baseline="-25000" dirty="0"/>
            </a:p>
          </p:txBody>
        </p:sp>
        <p:sp>
          <p:nvSpPr>
            <p:cNvPr id="77834" name="Text Box 27"/>
            <p:cNvSpPr txBox="1">
              <a:spLocks noChangeArrowheads="1"/>
            </p:cNvSpPr>
            <p:nvPr/>
          </p:nvSpPr>
          <p:spPr bwMode="auto">
            <a:xfrm>
              <a:off x="521" y="2722"/>
              <a:ext cx="22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1 </a:t>
              </a:r>
              <a:r>
                <a:rPr lang="en-US" sz="2000" dirty="0" smtClean="0"/>
                <a:t>=</a:t>
              </a:r>
              <a:endParaRPr lang="en-US" sz="2000" baseline="-25000" dirty="0"/>
            </a:p>
          </p:txBody>
        </p:sp>
        <p:sp>
          <p:nvSpPr>
            <p:cNvPr id="77835" name="Text Box 28"/>
            <p:cNvSpPr txBox="1">
              <a:spLocks noChangeArrowheads="1"/>
            </p:cNvSpPr>
            <p:nvPr/>
          </p:nvSpPr>
          <p:spPr bwMode="auto">
            <a:xfrm>
              <a:off x="522" y="3034"/>
              <a:ext cx="22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1 </a:t>
              </a:r>
              <a:r>
                <a:rPr lang="en-US" sz="2000" dirty="0" smtClean="0"/>
                <a:t>=</a:t>
              </a:r>
              <a:endParaRPr lang="en-US" sz="2000" baseline="-25000" dirty="0"/>
            </a:p>
          </p:txBody>
        </p:sp>
        <p:sp>
          <p:nvSpPr>
            <p:cNvPr id="77836" name="Text Box 29"/>
            <p:cNvSpPr txBox="1">
              <a:spLocks noChangeArrowheads="1"/>
            </p:cNvSpPr>
            <p:nvPr/>
          </p:nvSpPr>
          <p:spPr bwMode="auto">
            <a:xfrm>
              <a:off x="521" y="3383"/>
              <a:ext cx="22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0 </a:t>
              </a:r>
              <a:r>
                <a:rPr lang="en-US" sz="2000" dirty="0" smtClean="0"/>
                <a:t>=</a:t>
              </a:r>
              <a:endParaRPr lang="en-US" sz="2000" baseline="-25000" dirty="0"/>
            </a:p>
          </p:txBody>
        </p:sp>
      </p:grpSp>
      <p:sp>
        <p:nvSpPr>
          <p:cNvPr id="199710" name="Text Box 30"/>
          <p:cNvSpPr txBox="1">
            <a:spLocks noChangeArrowheads="1"/>
          </p:cNvSpPr>
          <p:nvPr/>
        </p:nvSpPr>
        <p:spPr bwMode="auto">
          <a:xfrm>
            <a:off x="1928489" y="5500464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x   y</a:t>
            </a:r>
            <a:endParaRPr lang="en-US" sz="2000" baseline="-25000"/>
          </a:p>
        </p:txBody>
      </p:sp>
      <p:sp>
        <p:nvSpPr>
          <p:cNvPr id="199711" name="Text Box 31"/>
          <p:cNvSpPr txBox="1">
            <a:spLocks noChangeArrowheads="1"/>
          </p:cNvSpPr>
          <p:nvPr/>
        </p:nvSpPr>
        <p:spPr bwMode="auto">
          <a:xfrm>
            <a:off x="3527102" y="3644676"/>
            <a:ext cx="1135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= xy’ + x’y</a:t>
            </a:r>
            <a:endParaRPr lang="en-US" sz="2000" baseline="-25000"/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 rot="16200000">
            <a:off x="5484242" y="3439889"/>
            <a:ext cx="2292350" cy="7508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2 w 21600"/>
              <a:gd name="T13" fmla="*/ 4521 h 21600"/>
              <a:gd name="T14" fmla="*/ 17098 w 21600"/>
              <a:gd name="T15" fmla="*/ 1707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282629" y="3121223"/>
            <a:ext cx="238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I</a:t>
            </a:r>
            <a:r>
              <a:rPr lang="en-US" sz="2000" baseline="-25000"/>
              <a:t>0</a:t>
            </a:r>
            <a:endParaRPr lang="en-US" sz="200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635054" y="3245048"/>
            <a:ext cx="606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314379" y="4201343"/>
            <a:ext cx="212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I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5635054" y="4325168"/>
            <a:ext cx="623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511354" y="4754339"/>
            <a:ext cx="0" cy="441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7005067" y="3803426"/>
            <a:ext cx="606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406579" y="3685951"/>
            <a:ext cx="534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MUX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7740079" y="3647851"/>
            <a:ext cx="157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sz="2000" dirty="0" smtClean="0"/>
              <a:t>T</a:t>
            </a:r>
            <a:endParaRPr lang="en-US" sz="2000" dirty="0"/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6374829" y="5195664"/>
            <a:ext cx="17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smtClean="0"/>
              <a:t>S</a:t>
            </a:r>
            <a:endParaRPr lang="en-US" sz="2000" baseline="-25000" dirty="0"/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292279" y="3121223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6292279" y="4172768"/>
            <a:ext cx="114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4769868" y="3121223"/>
            <a:ext cx="4183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/>
              <a:t> </a:t>
            </a:r>
            <a:r>
              <a:rPr lang="tr-TR" sz="2000" dirty="0" smtClean="0"/>
              <a:t>y </a:t>
            </a:r>
            <a:r>
              <a:rPr lang="en-US" sz="2000" dirty="0" smtClean="0"/>
              <a:t>=</a:t>
            </a:r>
            <a:endParaRPr lang="en-US" sz="2000" baseline="-25000" dirty="0"/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825431" y="4201343"/>
            <a:ext cx="397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sz="2000" dirty="0" smtClean="0"/>
              <a:t>y' </a:t>
            </a:r>
            <a:r>
              <a:rPr lang="en-US" sz="2000" dirty="0" smtClean="0"/>
              <a:t>=</a:t>
            </a:r>
            <a:endParaRPr lang="en-US" sz="2000" baseline="-25000" dirty="0"/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6374829" y="5500464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smtClean="0"/>
              <a:t>x</a:t>
            </a:r>
            <a:endParaRPr lang="en-US" sz="2000" baseline="-250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7973442" y="3644676"/>
            <a:ext cx="1135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= xy’ + x’y</a:t>
            </a:r>
            <a:endParaRPr lang="en-US" sz="20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0" grpId="0"/>
      <p:bldP spid="199711" grpId="0"/>
      <p:bldP spid="59" grpId="0"/>
      <p:bldP spid="6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CCCAD-2B7B-4C71-85D1-B8F2FD7144EC}" type="slidenum">
              <a:rPr lang="en-US" altLang="en-US" smtClean="0"/>
              <a:pPr/>
              <a:t>75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33536" y="116632"/>
            <a:ext cx="8763000" cy="809625"/>
          </a:xfrm>
        </p:spPr>
        <p:txBody>
          <a:bodyPr/>
          <a:lstStyle/>
          <a:p>
            <a:r>
              <a:rPr lang="tr-TR" sz="3200" dirty="0" smtClean="0"/>
              <a:t>Veri Toplayıcılar Kullanılarak Tasarım</a:t>
            </a:r>
            <a:endParaRPr lang="en-US" sz="3200" dirty="0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09625"/>
            <a:ext cx="8763000" cy="557170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F(x, y, z) = </a:t>
            </a:r>
            <a:r>
              <a:rPr lang="en-US" sz="3200" dirty="0" smtClean="0">
                <a:sym typeface="Symbol" pitchFamily="18" charset="2"/>
              </a:rPr>
              <a:t></a:t>
            </a:r>
            <a:r>
              <a:rPr lang="en-US" dirty="0" smtClean="0">
                <a:sym typeface="Symbol" pitchFamily="18" charset="2"/>
              </a:rPr>
              <a:t>(1, 2, 6, 7)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Symbol" pitchFamily="18" charset="2"/>
              </a:rPr>
              <a:t>F = </a:t>
            </a:r>
            <a:r>
              <a:rPr lang="en-US" dirty="0" err="1" smtClean="0">
                <a:sym typeface="Symbol" pitchFamily="18" charset="2"/>
              </a:rPr>
              <a:t>x’y’z</a:t>
            </a:r>
            <a:r>
              <a:rPr lang="en-US" dirty="0" smtClean="0">
                <a:sym typeface="Symbol" pitchFamily="18" charset="2"/>
              </a:rPr>
              <a:t> + </a:t>
            </a:r>
            <a:r>
              <a:rPr lang="en-US" dirty="0" err="1" smtClean="0">
                <a:sym typeface="Symbol" pitchFamily="18" charset="2"/>
              </a:rPr>
              <a:t>x’yz</a:t>
            </a:r>
            <a:r>
              <a:rPr lang="en-US" dirty="0" smtClean="0">
                <a:sym typeface="Symbol" pitchFamily="18" charset="2"/>
              </a:rPr>
              <a:t>’ + xyz’ + xyz</a:t>
            </a:r>
            <a:endParaRPr lang="tr-TR" dirty="0" smtClean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tr-TR" dirty="0" smtClean="0">
                <a:sym typeface="Symbol" pitchFamily="18" charset="2"/>
              </a:rPr>
              <a:t>Bir seçim girişli MUX ile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 = S’I</a:t>
            </a:r>
            <a:r>
              <a:rPr lang="en-US" baseline="-25000" dirty="0" smtClean="0"/>
              <a:t>0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SI</a:t>
            </a:r>
            <a:r>
              <a:rPr lang="en-US" baseline="-25000" dirty="0" smtClean="0"/>
              <a:t>1</a:t>
            </a:r>
          </a:p>
          <a:p>
            <a:pPr lvl="1">
              <a:lnSpc>
                <a:spcPct val="110000"/>
              </a:lnSpc>
            </a:pPr>
            <a:r>
              <a:rPr lang="tr-TR" dirty="0" smtClean="0"/>
              <a:t>S=x,</a:t>
            </a:r>
            <a:r>
              <a:rPr lang="en-US" dirty="0" smtClean="0"/>
              <a:t> I</a:t>
            </a:r>
            <a:r>
              <a:rPr lang="en-US" baseline="-25000" dirty="0" smtClean="0"/>
              <a:t>0 </a:t>
            </a:r>
            <a:r>
              <a:rPr lang="en-US" dirty="0" smtClean="0"/>
              <a:t>= </a:t>
            </a:r>
            <a:r>
              <a:rPr lang="en-US" dirty="0" err="1" smtClean="0">
                <a:sym typeface="Symbol" pitchFamily="18" charset="2"/>
              </a:rPr>
              <a:t>y’z</a:t>
            </a:r>
            <a:r>
              <a:rPr lang="en-US" dirty="0" smtClean="0">
                <a:sym typeface="Symbol" pitchFamily="18" charset="2"/>
              </a:rPr>
              <a:t> + </a:t>
            </a:r>
            <a:r>
              <a:rPr lang="en-US" dirty="0" err="1" smtClean="0">
                <a:sym typeface="Symbol" pitchFamily="18" charset="2"/>
              </a:rPr>
              <a:t>yz</a:t>
            </a:r>
            <a:r>
              <a:rPr lang="en-US" dirty="0" smtClean="0">
                <a:sym typeface="Symbol" pitchFamily="18" charset="2"/>
              </a:rPr>
              <a:t>’</a:t>
            </a:r>
            <a:r>
              <a:rPr lang="en-US" dirty="0" smtClean="0"/>
              <a:t>, I</a:t>
            </a:r>
            <a:r>
              <a:rPr lang="en-US" baseline="-25000" dirty="0" smtClean="0"/>
              <a:t>1 </a:t>
            </a:r>
            <a:r>
              <a:rPr lang="en-US" dirty="0" smtClean="0"/>
              <a:t>= </a:t>
            </a:r>
            <a:r>
              <a:rPr lang="tr-TR" dirty="0" smtClean="0"/>
              <a:t>y</a:t>
            </a:r>
          </a:p>
          <a:p>
            <a:pPr>
              <a:lnSpc>
                <a:spcPct val="110000"/>
              </a:lnSpc>
            </a:pPr>
            <a:r>
              <a:rPr lang="tr-TR" dirty="0" smtClean="0">
                <a:sym typeface="Symbol" pitchFamily="18" charset="2"/>
              </a:rPr>
              <a:t>İki seçim girişli MUX ile</a:t>
            </a: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Y = S</a:t>
            </a:r>
            <a:r>
              <a:rPr lang="en-US" baseline="-25000" dirty="0" smtClean="0"/>
              <a:t>1</a:t>
            </a:r>
            <a:r>
              <a:rPr lang="en-US" dirty="0" smtClean="0"/>
              <a:t>’S</a:t>
            </a:r>
            <a:r>
              <a:rPr lang="en-US" baseline="-25000" dirty="0" smtClean="0"/>
              <a:t>0</a:t>
            </a:r>
            <a:r>
              <a:rPr lang="en-US" dirty="0" smtClean="0"/>
              <a:t>’ I</a:t>
            </a:r>
            <a:r>
              <a:rPr lang="en-US" baseline="-25000" dirty="0" smtClean="0"/>
              <a:t>0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’S</a:t>
            </a:r>
            <a:r>
              <a:rPr lang="en-US" baseline="-25000" dirty="0" smtClean="0"/>
              <a:t>0</a:t>
            </a:r>
            <a:r>
              <a:rPr lang="en-US" dirty="0" smtClean="0"/>
              <a:t> I</a:t>
            </a:r>
            <a:r>
              <a:rPr lang="en-US" baseline="-25000" dirty="0" smtClean="0"/>
              <a:t>1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’ I</a:t>
            </a:r>
            <a:r>
              <a:rPr lang="en-US" baseline="-25000" dirty="0" smtClean="0"/>
              <a:t>2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I</a:t>
            </a:r>
            <a:r>
              <a:rPr lang="en-US" baseline="-25000" dirty="0" smtClean="0"/>
              <a:t>3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tr-TR" dirty="0" smtClean="0"/>
              <a:t>=x, 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tr-TR" dirty="0" smtClean="0"/>
              <a:t>=y,</a:t>
            </a:r>
            <a:r>
              <a:rPr lang="en-US" dirty="0" smtClean="0"/>
              <a:t> I</a:t>
            </a:r>
            <a:r>
              <a:rPr lang="en-US" baseline="-25000" dirty="0" smtClean="0"/>
              <a:t>0 </a:t>
            </a:r>
            <a:r>
              <a:rPr lang="en-US" dirty="0" smtClean="0"/>
              <a:t>= z, I</a:t>
            </a:r>
            <a:r>
              <a:rPr lang="en-US" baseline="-25000" dirty="0" smtClean="0"/>
              <a:t>1 </a:t>
            </a:r>
            <a:r>
              <a:rPr lang="en-US" dirty="0" smtClean="0"/>
              <a:t>= z’, I</a:t>
            </a:r>
            <a:r>
              <a:rPr lang="en-US" baseline="-25000" dirty="0" smtClean="0"/>
              <a:t>2 </a:t>
            </a:r>
            <a:r>
              <a:rPr lang="en-US" dirty="0" smtClean="0"/>
              <a:t>= 0, I</a:t>
            </a:r>
            <a:r>
              <a:rPr lang="en-US" baseline="-25000" dirty="0" smtClean="0"/>
              <a:t>3 </a:t>
            </a:r>
            <a:r>
              <a:rPr lang="en-US" dirty="0" smtClean="0"/>
              <a:t>= </a:t>
            </a:r>
            <a:r>
              <a:rPr lang="tr-TR" dirty="0" smtClean="0"/>
              <a:t>1</a:t>
            </a:r>
          </a:p>
          <a:p>
            <a:pPr>
              <a:lnSpc>
                <a:spcPct val="110000"/>
              </a:lnSpc>
            </a:pPr>
            <a:r>
              <a:rPr lang="tr-TR" dirty="0" smtClean="0">
                <a:sym typeface="Symbol" pitchFamily="18" charset="2"/>
              </a:rPr>
              <a:t>Üç seçim girişli MUX ile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 = S</a:t>
            </a:r>
            <a:r>
              <a:rPr lang="tr-TR" baseline="-25000" dirty="0" smtClean="0"/>
              <a:t>2</a:t>
            </a:r>
            <a:r>
              <a:rPr lang="en-US" dirty="0" smtClean="0"/>
              <a:t>’S</a:t>
            </a:r>
            <a:r>
              <a:rPr lang="en-US" baseline="-25000" dirty="0" smtClean="0"/>
              <a:t>1</a:t>
            </a:r>
            <a:r>
              <a:rPr lang="en-US" dirty="0" smtClean="0"/>
              <a:t>’S</a:t>
            </a:r>
            <a:r>
              <a:rPr lang="en-US" baseline="-25000" dirty="0" smtClean="0"/>
              <a:t>0</a:t>
            </a:r>
            <a:r>
              <a:rPr lang="en-US" dirty="0" smtClean="0"/>
              <a:t>’ I</a:t>
            </a:r>
            <a:r>
              <a:rPr lang="en-US" baseline="-25000" dirty="0" smtClean="0"/>
              <a:t>0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</a:t>
            </a:r>
            <a:r>
              <a:rPr lang="tr-TR" baseline="-25000" dirty="0" smtClean="0"/>
              <a:t>2</a:t>
            </a:r>
            <a:r>
              <a:rPr lang="en-US" dirty="0" smtClean="0"/>
              <a:t>’S</a:t>
            </a:r>
            <a:r>
              <a:rPr lang="en-US" baseline="-25000" dirty="0" smtClean="0"/>
              <a:t>1</a:t>
            </a:r>
            <a:r>
              <a:rPr lang="en-US" dirty="0" smtClean="0"/>
              <a:t>’S</a:t>
            </a:r>
            <a:r>
              <a:rPr lang="en-US" baseline="-25000" dirty="0" smtClean="0"/>
              <a:t>0</a:t>
            </a:r>
            <a:r>
              <a:rPr lang="en-US" dirty="0" smtClean="0"/>
              <a:t> I</a:t>
            </a:r>
            <a:r>
              <a:rPr lang="en-US" baseline="-25000" dirty="0" smtClean="0"/>
              <a:t>1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</a:t>
            </a:r>
            <a:r>
              <a:rPr lang="tr-TR" baseline="-25000" dirty="0" smtClean="0"/>
              <a:t>2</a:t>
            </a:r>
            <a:r>
              <a:rPr lang="en-US" dirty="0" smtClean="0"/>
              <a:t>’S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’ I</a:t>
            </a:r>
            <a:r>
              <a:rPr lang="en-US" baseline="-25000" dirty="0" smtClean="0"/>
              <a:t>2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</a:t>
            </a:r>
            <a:r>
              <a:rPr lang="tr-TR" baseline="-25000" dirty="0" smtClean="0"/>
              <a:t>2</a:t>
            </a:r>
            <a:r>
              <a:rPr lang="en-US" dirty="0" smtClean="0"/>
              <a:t>’S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I</a:t>
            </a:r>
            <a:r>
              <a:rPr lang="en-US" baseline="-25000" dirty="0" smtClean="0"/>
              <a:t>3</a:t>
            </a:r>
            <a:r>
              <a:rPr lang="tr-TR" dirty="0" smtClean="0"/>
              <a:t> +</a:t>
            </a:r>
            <a:r>
              <a:rPr lang="en-US" dirty="0" smtClean="0"/>
              <a:t> S</a:t>
            </a:r>
            <a:r>
              <a:rPr lang="tr-TR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’S</a:t>
            </a:r>
            <a:r>
              <a:rPr lang="en-US" baseline="-25000" dirty="0" smtClean="0"/>
              <a:t>0</a:t>
            </a:r>
            <a:r>
              <a:rPr lang="en-US" dirty="0" smtClean="0"/>
              <a:t>’ I</a:t>
            </a:r>
            <a:r>
              <a:rPr lang="tr-TR" baseline="-25000" dirty="0" smtClean="0"/>
              <a:t>4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</a:t>
            </a:r>
            <a:r>
              <a:rPr lang="tr-TR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’S</a:t>
            </a:r>
            <a:r>
              <a:rPr lang="en-US" baseline="-25000" dirty="0" smtClean="0"/>
              <a:t>0</a:t>
            </a:r>
            <a:r>
              <a:rPr lang="en-US" dirty="0" smtClean="0"/>
              <a:t> I</a:t>
            </a:r>
            <a:r>
              <a:rPr lang="tr-TR" baseline="-25000" dirty="0" smtClean="0"/>
              <a:t>5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</a:t>
            </a:r>
            <a:r>
              <a:rPr lang="tr-TR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’ I</a:t>
            </a:r>
            <a:r>
              <a:rPr lang="tr-TR" baseline="-25000" dirty="0" smtClean="0"/>
              <a:t>6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smtClean="0"/>
              <a:t>S</a:t>
            </a:r>
            <a:r>
              <a:rPr lang="tr-TR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I</a:t>
            </a:r>
            <a:r>
              <a:rPr lang="tr-TR" baseline="-25000" dirty="0" smtClean="0"/>
              <a:t>7</a:t>
            </a:r>
            <a:endParaRPr lang="en-US" baseline="-25000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</a:t>
            </a:r>
            <a:r>
              <a:rPr lang="tr-TR" baseline="-25000" dirty="0" smtClean="0"/>
              <a:t>2</a:t>
            </a:r>
            <a:r>
              <a:rPr lang="tr-TR" dirty="0" smtClean="0"/>
              <a:t>=x, </a:t>
            </a:r>
            <a:r>
              <a:rPr lang="en-US" dirty="0" smtClean="0"/>
              <a:t>S</a:t>
            </a:r>
            <a:r>
              <a:rPr lang="tr-TR" baseline="-25000" dirty="0" smtClean="0"/>
              <a:t>1</a:t>
            </a:r>
            <a:r>
              <a:rPr lang="tr-TR" dirty="0" smtClean="0"/>
              <a:t>=y,</a:t>
            </a:r>
            <a:r>
              <a:rPr lang="en-US" dirty="0" smtClean="0"/>
              <a:t> S</a:t>
            </a:r>
            <a:r>
              <a:rPr lang="tr-TR" baseline="-25000" dirty="0" smtClean="0"/>
              <a:t>0</a:t>
            </a:r>
            <a:r>
              <a:rPr lang="tr-TR" dirty="0" smtClean="0"/>
              <a:t>=z,</a:t>
            </a:r>
            <a:r>
              <a:rPr lang="en-US" dirty="0" smtClean="0"/>
              <a:t> I</a:t>
            </a:r>
            <a:r>
              <a:rPr lang="en-US" baseline="-25000" dirty="0" smtClean="0"/>
              <a:t>0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r>
              <a:rPr lang="en-US" dirty="0" smtClean="0"/>
              <a:t>, I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tr-TR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=</a:t>
            </a:r>
            <a:r>
              <a:rPr lang="tr-TR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3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r>
              <a:rPr lang="en-US" dirty="0" smtClean="0"/>
              <a:t>, I</a:t>
            </a:r>
            <a:r>
              <a:rPr lang="tr-TR" baseline="-25000" dirty="0" smtClean="0"/>
              <a:t>4</a:t>
            </a:r>
            <a:r>
              <a:rPr lang="en-US" dirty="0" smtClean="0"/>
              <a:t>=</a:t>
            </a:r>
            <a:r>
              <a:rPr lang="tr-TR" dirty="0" smtClean="0"/>
              <a:t>0,</a:t>
            </a:r>
            <a:r>
              <a:rPr lang="en-US" dirty="0" smtClean="0"/>
              <a:t> I</a:t>
            </a:r>
            <a:r>
              <a:rPr lang="tr-TR" baseline="-25000" dirty="0" smtClean="0"/>
              <a:t>5</a:t>
            </a:r>
            <a:r>
              <a:rPr lang="en-US" dirty="0" smtClean="0"/>
              <a:t>=</a:t>
            </a:r>
            <a:r>
              <a:rPr lang="tr-TR" dirty="0" smtClean="0"/>
              <a:t>0,</a:t>
            </a:r>
            <a:r>
              <a:rPr lang="en-US" dirty="0" smtClean="0"/>
              <a:t> I</a:t>
            </a:r>
            <a:r>
              <a:rPr lang="tr-TR" baseline="-25000" dirty="0" smtClean="0"/>
              <a:t>6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r>
              <a:rPr lang="en-US" dirty="0" smtClean="0"/>
              <a:t>, I</a:t>
            </a:r>
            <a:r>
              <a:rPr lang="tr-TR" baseline="-25000" dirty="0" smtClean="0"/>
              <a:t>7</a:t>
            </a:r>
            <a:r>
              <a:rPr lang="en-US" dirty="0" smtClean="0"/>
              <a:t>=</a:t>
            </a:r>
            <a:r>
              <a:rPr lang="tr-TR" dirty="0" smtClean="0"/>
              <a:t>1</a:t>
            </a:r>
          </a:p>
          <a:p>
            <a:pPr>
              <a:lnSpc>
                <a:spcPct val="110000"/>
              </a:lnSpc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7E8A37-BE93-4E88-9634-1B3976138EB1}" type="slidenum">
              <a:rPr lang="en-US" altLang="en-US" smtClean="0"/>
              <a:pPr/>
              <a:t>76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tr-TR" dirty="0" smtClean="0"/>
              <a:t>Veri Toplayıcıları Birleştirme</a:t>
            </a:r>
            <a:endParaRPr lang="en-US" dirty="0" smtClean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127125" y="944563"/>
            <a:ext cx="4783138" cy="5707062"/>
            <a:chOff x="975" y="531"/>
            <a:chExt cx="3013" cy="35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81" y="531"/>
              <a:ext cx="1245" cy="1591"/>
              <a:chOff x="1538" y="1049"/>
              <a:chExt cx="1245" cy="1591"/>
            </a:xfrm>
          </p:grpSpPr>
          <p:sp>
            <p:nvSpPr>
              <p:cNvPr id="82980" name="AutoShape 6"/>
              <p:cNvSpPr>
                <a:spLocks noChangeArrowheads="1"/>
              </p:cNvSpPr>
              <p:nvPr/>
            </p:nvSpPr>
            <p:spPr bwMode="auto">
              <a:xfrm rot="-5400000">
                <a:off x="1443" y="1534"/>
                <a:ext cx="1444" cy="4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2 w 21600"/>
                  <a:gd name="T13" fmla="*/ 4521 h 21600"/>
                  <a:gd name="T14" fmla="*/ 17098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981" name="Line 7"/>
              <p:cNvSpPr>
                <a:spLocks noChangeShapeType="1"/>
              </p:cNvSpPr>
              <p:nvPr/>
            </p:nvSpPr>
            <p:spPr bwMode="auto">
              <a:xfrm>
                <a:off x="1538" y="1313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82" name="Line 8"/>
              <p:cNvSpPr>
                <a:spLocks noChangeShapeType="1"/>
              </p:cNvSpPr>
              <p:nvPr/>
            </p:nvSpPr>
            <p:spPr bwMode="auto">
              <a:xfrm>
                <a:off x="1538" y="1618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83" name="Line 9"/>
              <p:cNvSpPr>
                <a:spLocks noChangeShapeType="1"/>
              </p:cNvSpPr>
              <p:nvPr/>
            </p:nvSpPr>
            <p:spPr bwMode="auto">
              <a:xfrm>
                <a:off x="2090" y="2362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84" name="Line 10"/>
              <p:cNvSpPr>
                <a:spLocks noChangeShapeType="1"/>
              </p:cNvSpPr>
              <p:nvPr/>
            </p:nvSpPr>
            <p:spPr bwMode="auto">
              <a:xfrm>
                <a:off x="2401" y="1763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85" name="Text Box 11"/>
              <p:cNvSpPr txBox="1">
                <a:spLocks noChangeArrowheads="1"/>
              </p:cNvSpPr>
              <p:nvPr/>
            </p:nvSpPr>
            <p:spPr bwMode="auto">
              <a:xfrm>
                <a:off x="2024" y="1689"/>
                <a:ext cx="33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/>
                  <a:t>MUX</a:t>
                </a:r>
              </a:p>
            </p:txBody>
          </p:sp>
          <p:sp>
            <p:nvSpPr>
              <p:cNvPr id="82986" name="Text Box 12"/>
              <p:cNvSpPr txBox="1">
                <a:spLocks noChangeArrowheads="1"/>
              </p:cNvSpPr>
              <p:nvPr/>
            </p:nvSpPr>
            <p:spPr bwMode="auto">
              <a:xfrm>
                <a:off x="1952" y="1235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0</a:t>
                </a:r>
              </a:p>
            </p:txBody>
          </p:sp>
          <p:sp>
            <p:nvSpPr>
              <p:cNvPr id="82987" name="Text Box 13"/>
              <p:cNvSpPr txBox="1">
                <a:spLocks noChangeArrowheads="1"/>
              </p:cNvSpPr>
              <p:nvPr/>
            </p:nvSpPr>
            <p:spPr bwMode="auto">
              <a:xfrm>
                <a:off x="1952" y="1522"/>
                <a:ext cx="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sp>
            <p:nvSpPr>
              <p:cNvPr id="82988" name="Line 14"/>
              <p:cNvSpPr>
                <a:spLocks noChangeShapeType="1"/>
              </p:cNvSpPr>
              <p:nvPr/>
            </p:nvSpPr>
            <p:spPr bwMode="auto">
              <a:xfrm>
                <a:off x="1552" y="1948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89" name="Line 15"/>
              <p:cNvSpPr>
                <a:spLocks noChangeShapeType="1"/>
              </p:cNvSpPr>
              <p:nvPr/>
            </p:nvSpPr>
            <p:spPr bwMode="auto">
              <a:xfrm>
                <a:off x="1552" y="2289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90" name="Text Box 16"/>
              <p:cNvSpPr txBox="1">
                <a:spLocks noChangeArrowheads="1"/>
              </p:cNvSpPr>
              <p:nvPr/>
            </p:nvSpPr>
            <p:spPr bwMode="auto">
              <a:xfrm>
                <a:off x="1966" y="1870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  <p:sp>
            <p:nvSpPr>
              <p:cNvPr id="82991" name="Text Box 17"/>
              <p:cNvSpPr txBox="1">
                <a:spLocks noChangeArrowheads="1"/>
              </p:cNvSpPr>
              <p:nvPr/>
            </p:nvSpPr>
            <p:spPr bwMode="auto">
              <a:xfrm>
                <a:off x="1966" y="2193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  <p:sp>
            <p:nvSpPr>
              <p:cNvPr id="82992" name="Line 18"/>
              <p:cNvSpPr>
                <a:spLocks noChangeShapeType="1"/>
              </p:cNvSpPr>
              <p:nvPr/>
            </p:nvSpPr>
            <p:spPr bwMode="auto">
              <a:xfrm>
                <a:off x="2276" y="2228"/>
                <a:ext cx="0" cy="4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975" y="2343"/>
              <a:ext cx="1245" cy="1591"/>
              <a:chOff x="1538" y="1049"/>
              <a:chExt cx="1245" cy="1591"/>
            </a:xfrm>
          </p:grpSpPr>
          <p:sp>
            <p:nvSpPr>
              <p:cNvPr id="82967" name="AutoShape 20"/>
              <p:cNvSpPr>
                <a:spLocks noChangeArrowheads="1"/>
              </p:cNvSpPr>
              <p:nvPr/>
            </p:nvSpPr>
            <p:spPr bwMode="auto">
              <a:xfrm rot="-5400000">
                <a:off x="1443" y="1534"/>
                <a:ext cx="1444" cy="4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2 w 21600"/>
                  <a:gd name="T13" fmla="*/ 4521 h 21600"/>
                  <a:gd name="T14" fmla="*/ 17098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968" name="Line 21"/>
              <p:cNvSpPr>
                <a:spLocks noChangeShapeType="1"/>
              </p:cNvSpPr>
              <p:nvPr/>
            </p:nvSpPr>
            <p:spPr bwMode="auto">
              <a:xfrm>
                <a:off x="1538" y="1313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69" name="Line 22"/>
              <p:cNvSpPr>
                <a:spLocks noChangeShapeType="1"/>
              </p:cNvSpPr>
              <p:nvPr/>
            </p:nvSpPr>
            <p:spPr bwMode="auto">
              <a:xfrm>
                <a:off x="1538" y="1618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70" name="Line 23"/>
              <p:cNvSpPr>
                <a:spLocks noChangeShapeType="1"/>
              </p:cNvSpPr>
              <p:nvPr/>
            </p:nvSpPr>
            <p:spPr bwMode="auto">
              <a:xfrm>
                <a:off x="2090" y="2362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71" name="Line 24"/>
              <p:cNvSpPr>
                <a:spLocks noChangeShapeType="1"/>
              </p:cNvSpPr>
              <p:nvPr/>
            </p:nvSpPr>
            <p:spPr bwMode="auto">
              <a:xfrm>
                <a:off x="2401" y="1763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72" name="Text Box 25"/>
              <p:cNvSpPr txBox="1">
                <a:spLocks noChangeArrowheads="1"/>
              </p:cNvSpPr>
              <p:nvPr/>
            </p:nvSpPr>
            <p:spPr bwMode="auto">
              <a:xfrm>
                <a:off x="2024" y="1689"/>
                <a:ext cx="33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/>
                  <a:t>MUX</a:t>
                </a:r>
              </a:p>
            </p:txBody>
          </p:sp>
          <p:sp>
            <p:nvSpPr>
              <p:cNvPr id="82973" name="Text Box 26"/>
              <p:cNvSpPr txBox="1">
                <a:spLocks noChangeArrowheads="1"/>
              </p:cNvSpPr>
              <p:nvPr/>
            </p:nvSpPr>
            <p:spPr bwMode="auto">
              <a:xfrm>
                <a:off x="1952" y="1235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0</a:t>
                </a:r>
              </a:p>
            </p:txBody>
          </p:sp>
          <p:sp>
            <p:nvSpPr>
              <p:cNvPr id="82974" name="Text Box 27"/>
              <p:cNvSpPr txBox="1">
                <a:spLocks noChangeArrowheads="1"/>
              </p:cNvSpPr>
              <p:nvPr/>
            </p:nvSpPr>
            <p:spPr bwMode="auto">
              <a:xfrm>
                <a:off x="1952" y="1522"/>
                <a:ext cx="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sp>
            <p:nvSpPr>
              <p:cNvPr id="82975" name="Line 28"/>
              <p:cNvSpPr>
                <a:spLocks noChangeShapeType="1"/>
              </p:cNvSpPr>
              <p:nvPr/>
            </p:nvSpPr>
            <p:spPr bwMode="auto">
              <a:xfrm>
                <a:off x="1552" y="1948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76" name="Line 29"/>
              <p:cNvSpPr>
                <a:spLocks noChangeShapeType="1"/>
              </p:cNvSpPr>
              <p:nvPr/>
            </p:nvSpPr>
            <p:spPr bwMode="auto">
              <a:xfrm>
                <a:off x="1552" y="2289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77" name="Text Box 30"/>
              <p:cNvSpPr txBox="1">
                <a:spLocks noChangeArrowheads="1"/>
              </p:cNvSpPr>
              <p:nvPr/>
            </p:nvSpPr>
            <p:spPr bwMode="auto">
              <a:xfrm>
                <a:off x="1966" y="1870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  <p:sp>
            <p:nvSpPr>
              <p:cNvPr id="82978" name="Text Box 31"/>
              <p:cNvSpPr txBox="1">
                <a:spLocks noChangeArrowheads="1"/>
              </p:cNvSpPr>
              <p:nvPr/>
            </p:nvSpPr>
            <p:spPr bwMode="auto">
              <a:xfrm>
                <a:off x="1966" y="2193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  <p:sp>
            <p:nvSpPr>
              <p:cNvPr id="82979" name="Line 32"/>
              <p:cNvSpPr>
                <a:spLocks noChangeShapeType="1"/>
              </p:cNvSpPr>
              <p:nvPr/>
            </p:nvSpPr>
            <p:spPr bwMode="auto">
              <a:xfrm>
                <a:off x="2276" y="2228"/>
                <a:ext cx="0" cy="4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2951" name="Text Box 33"/>
            <p:cNvSpPr txBox="1">
              <a:spLocks noChangeArrowheads="1"/>
            </p:cNvSpPr>
            <p:nvPr/>
          </p:nvSpPr>
          <p:spPr bwMode="auto">
            <a:xfrm>
              <a:off x="1461" y="2122"/>
              <a:ext cx="3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   y</a:t>
              </a:r>
              <a:endParaRPr lang="en-US" sz="2000" baseline="-25000"/>
            </a:p>
          </p:txBody>
        </p:sp>
        <p:sp>
          <p:nvSpPr>
            <p:cNvPr id="82952" name="Text Box 34"/>
            <p:cNvSpPr txBox="1">
              <a:spLocks noChangeArrowheads="1"/>
            </p:cNvSpPr>
            <p:nvPr/>
          </p:nvSpPr>
          <p:spPr bwMode="auto">
            <a:xfrm>
              <a:off x="1461" y="3934"/>
              <a:ext cx="3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x   y</a:t>
              </a:r>
              <a:endParaRPr lang="en-US" sz="2000" baseline="-25000"/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2743" y="1568"/>
              <a:ext cx="1245" cy="1153"/>
              <a:chOff x="1304" y="2888"/>
              <a:chExt cx="1245" cy="1153"/>
            </a:xfrm>
          </p:grpSpPr>
          <p:sp>
            <p:nvSpPr>
              <p:cNvPr id="82959" name="Line 36"/>
              <p:cNvSpPr>
                <a:spLocks noChangeShapeType="1"/>
              </p:cNvSpPr>
              <p:nvPr/>
            </p:nvSpPr>
            <p:spPr bwMode="auto">
              <a:xfrm>
                <a:off x="1964" y="3763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60" name="AutoShape 37"/>
              <p:cNvSpPr>
                <a:spLocks noChangeArrowheads="1"/>
              </p:cNvSpPr>
              <p:nvPr/>
            </p:nvSpPr>
            <p:spPr bwMode="auto">
              <a:xfrm rot="-5400000">
                <a:off x="1405" y="3177"/>
                <a:ext cx="1051" cy="4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21 h 21600"/>
                  <a:gd name="T14" fmla="*/ 17099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961" name="Line 38"/>
              <p:cNvSpPr>
                <a:spLocks noChangeShapeType="1"/>
              </p:cNvSpPr>
              <p:nvPr/>
            </p:nvSpPr>
            <p:spPr bwMode="auto">
              <a:xfrm>
                <a:off x="1304" y="3146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62" name="Line 39"/>
              <p:cNvSpPr>
                <a:spLocks noChangeShapeType="1"/>
              </p:cNvSpPr>
              <p:nvPr/>
            </p:nvSpPr>
            <p:spPr bwMode="auto">
              <a:xfrm>
                <a:off x="1304" y="3694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63" name="Line 40"/>
              <p:cNvSpPr>
                <a:spLocks noChangeShapeType="1"/>
              </p:cNvSpPr>
              <p:nvPr/>
            </p:nvSpPr>
            <p:spPr bwMode="auto">
              <a:xfrm>
                <a:off x="2167" y="3407"/>
                <a:ext cx="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64" name="Text Box 41"/>
              <p:cNvSpPr txBox="1">
                <a:spLocks noChangeArrowheads="1"/>
              </p:cNvSpPr>
              <p:nvPr/>
            </p:nvSpPr>
            <p:spPr bwMode="auto">
              <a:xfrm>
                <a:off x="1718" y="3309"/>
                <a:ext cx="4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MUX</a:t>
                </a:r>
              </a:p>
            </p:txBody>
          </p:sp>
          <p:sp>
            <p:nvSpPr>
              <p:cNvPr id="82965" name="Text Box 42"/>
              <p:cNvSpPr txBox="1">
                <a:spLocks noChangeArrowheads="1"/>
              </p:cNvSpPr>
              <p:nvPr/>
            </p:nvSpPr>
            <p:spPr bwMode="auto">
              <a:xfrm>
                <a:off x="1718" y="3068"/>
                <a:ext cx="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0</a:t>
                </a:r>
              </a:p>
            </p:txBody>
          </p:sp>
          <p:sp>
            <p:nvSpPr>
              <p:cNvPr id="82966" name="Text Box 43"/>
              <p:cNvSpPr txBox="1">
                <a:spLocks noChangeArrowheads="1"/>
              </p:cNvSpPr>
              <p:nvPr/>
            </p:nvSpPr>
            <p:spPr bwMode="auto">
              <a:xfrm>
                <a:off x="1718" y="3598"/>
                <a:ext cx="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</p:grpSp>
        <p:sp>
          <p:nvSpPr>
            <p:cNvPr id="82954" name="Line 44"/>
            <p:cNvSpPr>
              <a:spLocks noChangeShapeType="1"/>
            </p:cNvSpPr>
            <p:nvPr/>
          </p:nvSpPr>
          <p:spPr bwMode="auto">
            <a:xfrm flipV="1">
              <a:off x="2220" y="2374"/>
              <a:ext cx="0" cy="6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55" name="Line 45"/>
            <p:cNvSpPr>
              <a:spLocks noChangeShapeType="1"/>
            </p:cNvSpPr>
            <p:nvPr/>
          </p:nvSpPr>
          <p:spPr bwMode="auto">
            <a:xfrm>
              <a:off x="2220" y="2374"/>
              <a:ext cx="5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56" name="Line 46"/>
            <p:cNvSpPr>
              <a:spLocks noChangeShapeType="1"/>
            </p:cNvSpPr>
            <p:nvPr/>
          </p:nvSpPr>
          <p:spPr bwMode="auto">
            <a:xfrm>
              <a:off x="2220" y="1245"/>
              <a:ext cx="0" cy="5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57" name="Line 47"/>
            <p:cNvSpPr>
              <a:spLocks noChangeShapeType="1"/>
            </p:cNvSpPr>
            <p:nvPr/>
          </p:nvSpPr>
          <p:spPr bwMode="auto">
            <a:xfrm>
              <a:off x="2226" y="1822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58" name="Text Box 48"/>
            <p:cNvSpPr txBox="1">
              <a:spLocks noChangeArrowheads="1"/>
            </p:cNvSpPr>
            <p:nvPr/>
          </p:nvSpPr>
          <p:spPr bwMode="auto">
            <a:xfrm>
              <a:off x="3345" y="2721"/>
              <a:ext cx="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</a:t>
              </a:r>
              <a:endParaRPr lang="en-US" sz="2000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Programlanabilir Lojik Elemanlar - </a:t>
            </a:r>
            <a:r>
              <a:rPr lang="tr-TR" sz="3600" dirty="0" err="1" smtClean="0"/>
              <a:t>Programmable</a:t>
            </a:r>
            <a:r>
              <a:rPr lang="tr-TR" sz="3600" dirty="0" smtClean="0"/>
              <a:t> </a:t>
            </a:r>
            <a:r>
              <a:rPr lang="tr-TR" sz="3600" dirty="0" err="1" smtClean="0"/>
              <a:t>Logic</a:t>
            </a:r>
            <a:r>
              <a:rPr lang="tr-TR" sz="3600" dirty="0" smtClean="0"/>
              <a:t> </a:t>
            </a:r>
            <a:r>
              <a:rPr lang="tr-TR" sz="3600" dirty="0" err="1" smtClean="0"/>
              <a:t>Devices</a:t>
            </a:r>
            <a:r>
              <a:rPr lang="tr-TR" sz="3600" dirty="0" smtClean="0"/>
              <a:t> (</a:t>
            </a:r>
            <a:r>
              <a:rPr lang="tr-TR" sz="3600" dirty="0" err="1" smtClean="0"/>
              <a:t>PLD’s</a:t>
            </a:r>
            <a:r>
              <a:rPr lang="tr-TR" sz="3600" dirty="0" smtClean="0"/>
              <a:t>) 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Programlanabilir lojik elemanlar VE ve VEYA kapı dizilerinden oluşurlar. Kapı dizileri özel bir bağlantı şekli oluşturmak amacıyla anahtarlar ile kontrol edilirler.</a:t>
            </a:r>
            <a:r>
              <a:rPr lang="en-US" dirty="0" smtClean="0"/>
              <a:t> </a:t>
            </a:r>
          </a:p>
          <a:p>
            <a:r>
              <a:rPr lang="tr-TR" dirty="0" smtClean="0"/>
              <a:t>Bu derste üç çeşit PLD inceleyeceğiz.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tr-TR" dirty="0" smtClean="0"/>
              <a:t>Programlanabilir Salt Okunabilir Bellek - </a:t>
            </a:r>
            <a:r>
              <a:rPr lang="en-US" dirty="0" smtClean="0"/>
              <a:t>Programmable Read Only Memory</a:t>
            </a:r>
            <a:r>
              <a:rPr lang="tr-TR" dirty="0" smtClean="0"/>
              <a:t> </a:t>
            </a:r>
            <a:r>
              <a:rPr lang="en-US" dirty="0" smtClean="0"/>
              <a:t>(PROM)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Programmable Logic Array (PLA) </a:t>
            </a:r>
          </a:p>
          <a:p>
            <a:pPr marL="914400" lvl="1" indent="-514350">
              <a:buFont typeface="+mj-lt"/>
              <a:buAutoNum type="arabicPeriod"/>
            </a:pPr>
            <a:r>
              <a:rPr lang="tr-TR" dirty="0" err="1" smtClean="0"/>
              <a:t>Programmable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 (PAL)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77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Programlanabilir Lojik Elemanlar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78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246254" y="22708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PROM</a:t>
            </a:r>
            <a:endParaRPr lang="tr-TR" dirty="0"/>
          </a:p>
        </p:txBody>
      </p:sp>
      <p:grpSp>
        <p:nvGrpSpPr>
          <p:cNvPr id="50" name="Group 49"/>
          <p:cNvGrpSpPr/>
          <p:nvPr/>
        </p:nvGrpSpPr>
        <p:grpSpPr>
          <a:xfrm>
            <a:off x="3035460" y="2060848"/>
            <a:ext cx="6030712" cy="929267"/>
            <a:chOff x="2154216" y="2060848"/>
            <a:chExt cx="6030712" cy="929267"/>
          </a:xfrm>
        </p:grpSpPr>
        <p:sp>
          <p:nvSpPr>
            <p:cNvPr id="9" name="TextBox 8"/>
            <p:cNvSpPr txBox="1"/>
            <p:nvPr/>
          </p:nvSpPr>
          <p:spPr>
            <a:xfrm>
              <a:off x="7217997" y="234812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Çıkışlar</a:t>
              </a:r>
              <a:endParaRPr lang="tr-TR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154216" y="2060848"/>
              <a:ext cx="5100496" cy="929267"/>
              <a:chOff x="1763688" y="2060848"/>
              <a:chExt cx="5100496" cy="92926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763688" y="2292084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Girişler</a:t>
                </a:r>
                <a:endParaRPr lang="tr-TR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75856" y="2060848"/>
                <a:ext cx="736099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dirty="0" smtClean="0"/>
                  <a:t>Sabit</a:t>
                </a:r>
              </a:p>
              <a:p>
                <a:pPr algn="ctr"/>
                <a:r>
                  <a:rPr lang="tr-TR" dirty="0" smtClean="0"/>
                  <a:t>VE</a:t>
                </a:r>
              </a:p>
              <a:p>
                <a:pPr algn="ctr"/>
                <a:r>
                  <a:rPr lang="tr-TR" dirty="0" smtClean="0"/>
                  <a:t>Dizisi</a:t>
                </a:r>
                <a:endParaRPr lang="tr-TR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98385" y="2066785"/>
                <a:ext cx="783099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dirty="0" smtClean="0"/>
                  <a:t>Sabit</a:t>
                </a:r>
              </a:p>
              <a:p>
                <a:pPr algn="ctr"/>
                <a:r>
                  <a:rPr lang="tr-TR" dirty="0" smtClean="0"/>
                  <a:t>VEYA</a:t>
                </a:r>
              </a:p>
              <a:p>
                <a:pPr algn="ctr"/>
                <a:r>
                  <a:rPr lang="tr-TR" dirty="0" smtClean="0"/>
                  <a:t>Dizisi</a:t>
                </a:r>
                <a:endParaRPr lang="tr-TR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80765" y="236000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~</a:t>
                </a:r>
                <a:endParaRPr lang="tr-TR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2681979" y="2360756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4021912" y="2376590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4904644" y="2398361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6288120" y="2398361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922183" y="3577620"/>
            <a:ext cx="7143989" cy="929267"/>
            <a:chOff x="324736" y="3353344"/>
            <a:chExt cx="7143989" cy="929267"/>
          </a:xfrm>
        </p:grpSpPr>
        <p:sp>
          <p:nvSpPr>
            <p:cNvPr id="15" name="TextBox 14"/>
            <p:cNvSpPr txBox="1"/>
            <p:nvPr/>
          </p:nvSpPr>
          <p:spPr>
            <a:xfrm>
              <a:off x="324736" y="357864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Girişler</a:t>
              </a:r>
              <a:endParaRPr lang="tr-T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9611" y="3353344"/>
              <a:ext cx="1864614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Programlanabilir</a:t>
              </a:r>
            </a:p>
            <a:p>
              <a:pPr algn="ctr"/>
              <a:r>
                <a:rPr lang="tr-TR" dirty="0" smtClean="0"/>
                <a:t>VE</a:t>
              </a:r>
            </a:p>
            <a:p>
              <a:pPr algn="ctr"/>
              <a:r>
                <a:rPr lang="tr-TR" dirty="0" smtClean="0"/>
                <a:t>Dizisi</a:t>
              </a:r>
              <a:endParaRPr lang="tr-T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683" y="3359281"/>
              <a:ext cx="78309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Sabit</a:t>
              </a:r>
            </a:p>
            <a:p>
              <a:pPr algn="ctr"/>
              <a:r>
                <a:rPr lang="tr-TR" dirty="0" smtClean="0"/>
                <a:t>VEYA</a:t>
              </a:r>
            </a:p>
            <a:p>
              <a:pPr algn="ctr"/>
              <a:r>
                <a:rPr lang="tr-TR" dirty="0" smtClean="0"/>
                <a:t>Dizisi</a:t>
              </a:r>
              <a:endParaRPr lang="tr-TR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580043" y="3665128"/>
              <a:ext cx="576064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223275" y="3628764"/>
              <a:ext cx="1458796" cy="369332"/>
              <a:chOff x="3752714" y="3955334"/>
              <a:chExt cx="145879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11567" y="395533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~</a:t>
                </a:r>
                <a:endParaRPr lang="tr-TR" dirty="0"/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3752714" y="3971924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4635446" y="3993695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977356" y="3640619"/>
              <a:ext cx="1491369" cy="369332"/>
              <a:chOff x="6286132" y="3640619"/>
              <a:chExt cx="1491369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810570" y="3640619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Çıkışlar</a:t>
                </a:r>
                <a:endParaRPr lang="tr-TR" dirty="0"/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6286132" y="3690857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-44842" y="5167821"/>
            <a:ext cx="9111014" cy="929267"/>
            <a:chOff x="-44842" y="4546749"/>
            <a:chExt cx="9111014" cy="929267"/>
          </a:xfrm>
        </p:grpSpPr>
        <p:sp>
          <p:nvSpPr>
            <p:cNvPr id="32" name="TextBox 31"/>
            <p:cNvSpPr txBox="1"/>
            <p:nvPr/>
          </p:nvSpPr>
          <p:spPr>
            <a:xfrm>
              <a:off x="-44842" y="477529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Girişler</a:t>
              </a:r>
              <a:endParaRPr lang="tr-TR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76298" y="4546749"/>
              <a:ext cx="1864613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Programlanabilir</a:t>
              </a:r>
            </a:p>
            <a:p>
              <a:pPr algn="ctr"/>
              <a:r>
                <a:rPr lang="tr-TR" dirty="0" smtClean="0"/>
                <a:t>VE</a:t>
              </a:r>
            </a:p>
            <a:p>
              <a:pPr algn="ctr"/>
              <a:r>
                <a:rPr lang="tr-TR" dirty="0" smtClean="0"/>
                <a:t>Dizisi</a:t>
              </a:r>
              <a:endParaRPr lang="tr-T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08982" y="4552686"/>
              <a:ext cx="1864614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Programlanabilir</a:t>
              </a:r>
            </a:p>
            <a:p>
              <a:pPr algn="ctr"/>
              <a:r>
                <a:rPr lang="tr-TR" dirty="0" smtClean="0"/>
                <a:t>VEYA</a:t>
              </a:r>
            </a:p>
            <a:p>
              <a:pPr algn="ctr"/>
              <a:r>
                <a:rPr lang="tr-TR" dirty="0" smtClean="0"/>
                <a:t>Dizisi</a:t>
              </a:r>
              <a:endParaRPr lang="tr-TR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144783" y="4845901"/>
              <a:ext cx="1458796" cy="369332"/>
              <a:chOff x="4144783" y="4845901"/>
              <a:chExt cx="1458796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703636" y="4845901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~</a:t>
                </a:r>
                <a:endParaRPr lang="tr-TR" dirty="0"/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4144783" y="4862491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Right Arrow 37"/>
              <p:cNvSpPr/>
              <p:nvPr/>
            </p:nvSpPr>
            <p:spPr>
              <a:xfrm>
                <a:off x="5027515" y="4884262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9" name="Right Arrow 38"/>
            <p:cNvSpPr/>
            <p:nvPr/>
          </p:nvSpPr>
          <p:spPr>
            <a:xfrm>
              <a:off x="7479831" y="4884262"/>
              <a:ext cx="576064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99241" y="483996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Çıkışlar</a:t>
              </a:r>
              <a:endParaRPr lang="tr-TR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12112" y="4834399"/>
              <a:ext cx="1458796" cy="369332"/>
              <a:chOff x="4144783" y="4845901"/>
              <a:chExt cx="1458796" cy="36933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703636" y="4845901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~</a:t>
                </a:r>
                <a:endParaRPr lang="tr-TR" dirty="0"/>
              </a:p>
            </p:txBody>
          </p:sp>
          <p:sp>
            <p:nvSpPr>
              <p:cNvPr id="45" name="Right Arrow 44"/>
              <p:cNvSpPr/>
              <p:nvPr/>
            </p:nvSpPr>
            <p:spPr>
              <a:xfrm>
                <a:off x="4144783" y="4862491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6" name="Right Arrow 45"/>
              <p:cNvSpPr/>
              <p:nvPr/>
            </p:nvSpPr>
            <p:spPr>
              <a:xfrm>
                <a:off x="5027515" y="4884262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277884" y="3794864"/>
            <a:ext cx="60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PAL</a:t>
            </a:r>
            <a:endParaRPr lang="tr-TR" dirty="0"/>
          </a:p>
        </p:txBody>
      </p:sp>
      <p:sp>
        <p:nvSpPr>
          <p:cNvPr id="49" name="TextBox 48"/>
          <p:cNvSpPr txBox="1"/>
          <p:nvPr/>
        </p:nvSpPr>
        <p:spPr>
          <a:xfrm>
            <a:off x="275011" y="462873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PLA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  <p:bldP spid="4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83079"/>
          </a:xfrm>
        </p:spPr>
        <p:txBody>
          <a:bodyPr/>
          <a:lstStyle/>
          <a:p>
            <a:r>
              <a:rPr lang="tr-TR" sz="2400" b="1" dirty="0" smtClean="0"/>
              <a:t>Salt Okunabilir Bellek - </a:t>
            </a:r>
            <a:r>
              <a:rPr lang="tr-TR" sz="2400" b="1" dirty="0" err="1" smtClean="0"/>
              <a:t>Read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Only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Memory</a:t>
            </a:r>
            <a:r>
              <a:rPr lang="tr-TR" sz="2400" b="1" dirty="0" smtClean="0"/>
              <a:t> (ROM)</a:t>
            </a:r>
            <a:endParaRPr lang="tr-T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3" y="1058174"/>
            <a:ext cx="8229600" cy="908649"/>
          </a:xfrm>
        </p:spPr>
        <p:txBody>
          <a:bodyPr/>
          <a:lstStyle/>
          <a:p>
            <a:r>
              <a:rPr lang="tr-TR" sz="2000" b="1" dirty="0" smtClean="0"/>
              <a:t>ROM ikili bilginin saklanabildiği ve güç kaynağı kesilse bile bilgiyi koruyan bir elemandır.</a:t>
            </a:r>
            <a:endParaRPr lang="en-US" sz="2000" b="1" dirty="0" smtClean="0"/>
          </a:p>
          <a:p>
            <a:r>
              <a:rPr lang="tr-TR" sz="2000" b="1" dirty="0" smtClean="0"/>
              <a:t>ROM bir kod çözücü ve bir sabit VEYA kapısı dizisinden oluşur.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79</a:t>
            </a:fld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9523" y="2056416"/>
            <a:ext cx="7173071" cy="411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21170" y="618515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32x8 bitlik ROM’un iç yapısı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6ADC5-7FD0-470B-B4C8-9CEB5071B2C8}" type="slidenum">
              <a:rPr lang="tr-TR"/>
              <a:pPr/>
              <a:t>8</a:t>
            </a:fld>
            <a:endParaRPr lang="tr-TR"/>
          </a:p>
        </p:txBody>
      </p:sp>
      <p:sp>
        <p:nvSpPr>
          <p:cNvPr id="7475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229600" cy="10668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 </a:t>
            </a:r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6781800" cy="703263"/>
          </a:xfrm>
        </p:spPr>
        <p:txBody>
          <a:bodyPr/>
          <a:lstStyle/>
          <a:p>
            <a:r>
              <a:rPr lang="en-US" sz="3600" dirty="0"/>
              <a:t>  F</a:t>
            </a:r>
            <a:r>
              <a:rPr lang="en-US" sz="3600" baseline="-25000" dirty="0"/>
              <a:t>2</a:t>
            </a:r>
            <a:r>
              <a:rPr lang="en-US" sz="3600" dirty="0"/>
              <a:t> = x’ y’ + </a:t>
            </a:r>
            <a:r>
              <a:rPr lang="en-US" sz="3600" dirty="0" err="1"/>
              <a:t>xy</a:t>
            </a:r>
            <a:r>
              <a:rPr lang="en-US" sz="3600" dirty="0"/>
              <a:t>’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149350" y="2928938"/>
            <a:ext cx="6546850" cy="2938462"/>
            <a:chOff x="61" y="1514"/>
            <a:chExt cx="4124" cy="1851"/>
          </a:xfrm>
        </p:grpSpPr>
        <p:grpSp>
          <p:nvGrpSpPr>
            <p:cNvPr id="747526" name="Group 4"/>
            <p:cNvGrpSpPr>
              <a:grpSpLocks/>
            </p:cNvGrpSpPr>
            <p:nvPr/>
          </p:nvGrpSpPr>
          <p:grpSpPr bwMode="auto">
            <a:xfrm>
              <a:off x="879" y="1514"/>
              <a:ext cx="768" cy="384"/>
              <a:chOff x="674" y="2584"/>
              <a:chExt cx="768" cy="384"/>
            </a:xfrm>
          </p:grpSpPr>
          <p:sp>
            <p:nvSpPr>
              <p:cNvPr id="747527" name="AutoShape 5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7528" name="Line 6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29" name="Line 7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30" name="Line 8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31" name="Oval 9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7532" name="Line 10"/>
            <p:cNvSpPr>
              <a:spLocks noChangeShapeType="1"/>
            </p:cNvSpPr>
            <p:nvPr/>
          </p:nvSpPr>
          <p:spPr bwMode="auto">
            <a:xfrm>
              <a:off x="869" y="1624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33" name="Line 11"/>
            <p:cNvSpPr>
              <a:spLocks noChangeShapeType="1"/>
            </p:cNvSpPr>
            <p:nvPr/>
          </p:nvSpPr>
          <p:spPr bwMode="auto">
            <a:xfrm flipH="1">
              <a:off x="309" y="1701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34" name="Text Box 12"/>
            <p:cNvSpPr txBox="1">
              <a:spLocks noChangeArrowheads="1"/>
            </p:cNvSpPr>
            <p:nvPr/>
          </p:nvSpPr>
          <p:spPr bwMode="auto">
            <a:xfrm>
              <a:off x="80" y="154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  <p:grpSp>
          <p:nvGrpSpPr>
            <p:cNvPr id="747535" name="Group 13"/>
            <p:cNvGrpSpPr>
              <a:grpSpLocks/>
            </p:cNvGrpSpPr>
            <p:nvPr/>
          </p:nvGrpSpPr>
          <p:grpSpPr bwMode="auto">
            <a:xfrm>
              <a:off x="879" y="2981"/>
              <a:ext cx="768" cy="384"/>
              <a:chOff x="674" y="2584"/>
              <a:chExt cx="768" cy="384"/>
            </a:xfrm>
          </p:grpSpPr>
          <p:sp>
            <p:nvSpPr>
              <p:cNvPr id="747536" name="AutoShape 14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7537" name="Line 15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38" name="Line 16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39" name="Line 17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40" name="Oval 18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7541" name="Line 19"/>
            <p:cNvSpPr>
              <a:spLocks noChangeShapeType="1"/>
            </p:cNvSpPr>
            <p:nvPr/>
          </p:nvSpPr>
          <p:spPr bwMode="auto">
            <a:xfrm>
              <a:off x="869" y="3091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42" name="Line 20"/>
            <p:cNvSpPr>
              <a:spLocks noChangeShapeType="1"/>
            </p:cNvSpPr>
            <p:nvPr/>
          </p:nvSpPr>
          <p:spPr bwMode="auto">
            <a:xfrm flipH="1">
              <a:off x="309" y="3168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43" name="Text Box 21"/>
            <p:cNvSpPr txBox="1">
              <a:spLocks noChangeArrowheads="1"/>
            </p:cNvSpPr>
            <p:nvPr/>
          </p:nvSpPr>
          <p:spPr bwMode="auto">
            <a:xfrm>
              <a:off x="61" y="3024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  <p:grpSp>
          <p:nvGrpSpPr>
            <p:cNvPr id="747544" name="Group 22"/>
            <p:cNvGrpSpPr>
              <a:grpSpLocks/>
            </p:cNvGrpSpPr>
            <p:nvPr/>
          </p:nvGrpSpPr>
          <p:grpSpPr bwMode="auto">
            <a:xfrm>
              <a:off x="1995" y="1587"/>
              <a:ext cx="768" cy="384"/>
              <a:chOff x="674" y="2584"/>
              <a:chExt cx="768" cy="384"/>
            </a:xfrm>
          </p:grpSpPr>
          <p:sp>
            <p:nvSpPr>
              <p:cNvPr id="747545" name="AutoShape 23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7546" name="Line 24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47" name="Line 25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48" name="Line 26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49" name="Oval 27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7550" name="Line 28"/>
            <p:cNvSpPr>
              <a:spLocks noChangeShapeType="1"/>
            </p:cNvSpPr>
            <p:nvPr/>
          </p:nvSpPr>
          <p:spPr bwMode="auto">
            <a:xfrm flipV="1">
              <a:off x="1647" y="2280"/>
              <a:ext cx="0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51" name="Line 29"/>
            <p:cNvSpPr>
              <a:spLocks noChangeShapeType="1"/>
            </p:cNvSpPr>
            <p:nvPr/>
          </p:nvSpPr>
          <p:spPr bwMode="auto">
            <a:xfrm>
              <a:off x="1647" y="2280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52" name="Line 30"/>
            <p:cNvSpPr>
              <a:spLocks noChangeShapeType="1"/>
            </p:cNvSpPr>
            <p:nvPr/>
          </p:nvSpPr>
          <p:spPr bwMode="auto">
            <a:xfrm>
              <a:off x="1995" y="1861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53" name="Oval 31"/>
            <p:cNvSpPr>
              <a:spLocks noChangeArrowheads="1"/>
            </p:cNvSpPr>
            <p:nvPr/>
          </p:nvSpPr>
          <p:spPr bwMode="auto">
            <a:xfrm>
              <a:off x="1617" y="3117"/>
              <a:ext cx="60" cy="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747554" name="Line 32"/>
            <p:cNvSpPr>
              <a:spLocks noChangeShapeType="1"/>
            </p:cNvSpPr>
            <p:nvPr/>
          </p:nvSpPr>
          <p:spPr bwMode="auto">
            <a:xfrm flipH="1">
              <a:off x="1647" y="1697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47555" name="Group 33"/>
            <p:cNvGrpSpPr>
              <a:grpSpLocks/>
            </p:cNvGrpSpPr>
            <p:nvPr/>
          </p:nvGrpSpPr>
          <p:grpSpPr bwMode="auto">
            <a:xfrm>
              <a:off x="1995" y="2901"/>
              <a:ext cx="768" cy="384"/>
              <a:chOff x="674" y="2584"/>
              <a:chExt cx="768" cy="384"/>
            </a:xfrm>
          </p:grpSpPr>
          <p:sp>
            <p:nvSpPr>
              <p:cNvPr id="747556" name="AutoShape 34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7557" name="Line 35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58" name="Line 36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59" name="Line 37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60" name="Oval 38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7561" name="Line 39"/>
            <p:cNvSpPr>
              <a:spLocks noChangeShapeType="1"/>
            </p:cNvSpPr>
            <p:nvPr/>
          </p:nvSpPr>
          <p:spPr bwMode="auto">
            <a:xfrm>
              <a:off x="1995" y="2592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62" name="Line 40"/>
            <p:cNvSpPr>
              <a:spLocks noChangeShapeType="1"/>
            </p:cNvSpPr>
            <p:nvPr/>
          </p:nvSpPr>
          <p:spPr bwMode="auto">
            <a:xfrm flipH="1">
              <a:off x="1647" y="3168"/>
              <a:ext cx="34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63" name="Line 41"/>
            <p:cNvSpPr>
              <a:spLocks noChangeShapeType="1"/>
            </p:cNvSpPr>
            <p:nvPr/>
          </p:nvSpPr>
          <p:spPr bwMode="auto">
            <a:xfrm flipH="1">
              <a:off x="622" y="2592"/>
              <a:ext cx="13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64" name="Line 42"/>
            <p:cNvSpPr>
              <a:spLocks noChangeShapeType="1"/>
            </p:cNvSpPr>
            <p:nvPr/>
          </p:nvSpPr>
          <p:spPr bwMode="auto">
            <a:xfrm flipV="1">
              <a:off x="622" y="1697"/>
              <a:ext cx="0" cy="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65" name="Oval 43"/>
            <p:cNvSpPr>
              <a:spLocks noChangeArrowheads="1"/>
            </p:cNvSpPr>
            <p:nvPr/>
          </p:nvSpPr>
          <p:spPr bwMode="auto">
            <a:xfrm>
              <a:off x="588" y="1657"/>
              <a:ext cx="60" cy="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  <p:grpSp>
          <p:nvGrpSpPr>
            <p:cNvPr id="747566" name="Group 44"/>
            <p:cNvGrpSpPr>
              <a:grpSpLocks/>
            </p:cNvGrpSpPr>
            <p:nvPr/>
          </p:nvGrpSpPr>
          <p:grpSpPr bwMode="auto">
            <a:xfrm>
              <a:off x="3417" y="2235"/>
              <a:ext cx="768" cy="384"/>
              <a:chOff x="674" y="2584"/>
              <a:chExt cx="768" cy="384"/>
            </a:xfrm>
          </p:grpSpPr>
          <p:sp>
            <p:nvSpPr>
              <p:cNvPr id="747567" name="AutoShape 45"/>
              <p:cNvSpPr>
                <a:spLocks noChangeArrowheads="1"/>
              </p:cNvSpPr>
              <p:nvPr/>
            </p:nvSpPr>
            <p:spPr bwMode="auto">
              <a:xfrm>
                <a:off x="885" y="2584"/>
                <a:ext cx="337" cy="384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  <p:sp>
            <p:nvSpPr>
              <p:cNvPr id="747568" name="Line 46"/>
              <p:cNvSpPr>
                <a:spLocks noChangeShapeType="1"/>
              </p:cNvSpPr>
              <p:nvPr/>
            </p:nvSpPr>
            <p:spPr bwMode="auto">
              <a:xfrm>
                <a:off x="674" y="2694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69" name="Line 47"/>
              <p:cNvSpPr>
                <a:spLocks noChangeShapeType="1"/>
              </p:cNvSpPr>
              <p:nvPr/>
            </p:nvSpPr>
            <p:spPr bwMode="auto">
              <a:xfrm>
                <a:off x="674" y="2858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70" name="Line 48"/>
              <p:cNvSpPr>
                <a:spLocks noChangeShapeType="1"/>
              </p:cNvSpPr>
              <p:nvPr/>
            </p:nvSpPr>
            <p:spPr bwMode="auto">
              <a:xfrm>
                <a:off x="1320" y="2771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7571" name="Oval 49"/>
              <p:cNvSpPr>
                <a:spLocks noChangeArrowheads="1"/>
              </p:cNvSpPr>
              <p:nvPr/>
            </p:nvSpPr>
            <p:spPr bwMode="auto">
              <a:xfrm>
                <a:off x="1220" y="2716"/>
                <a:ext cx="10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tr-TR" sz="2400">
                  <a:latin typeface="Comic Sans MS" pitchFamily="66" charset="0"/>
                </a:endParaRPr>
              </a:p>
            </p:txBody>
          </p:sp>
        </p:grpSp>
        <p:sp>
          <p:nvSpPr>
            <p:cNvPr id="747572" name="Line 50"/>
            <p:cNvSpPr>
              <a:spLocks noChangeShapeType="1"/>
            </p:cNvSpPr>
            <p:nvPr/>
          </p:nvSpPr>
          <p:spPr bwMode="auto">
            <a:xfrm>
              <a:off x="2763" y="1774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73" name="Line 51"/>
            <p:cNvSpPr>
              <a:spLocks noChangeShapeType="1"/>
            </p:cNvSpPr>
            <p:nvPr/>
          </p:nvSpPr>
          <p:spPr bwMode="auto">
            <a:xfrm>
              <a:off x="3417" y="1774"/>
              <a:ext cx="0" cy="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74" name="Line 52"/>
            <p:cNvSpPr>
              <a:spLocks noChangeShapeType="1"/>
            </p:cNvSpPr>
            <p:nvPr/>
          </p:nvSpPr>
          <p:spPr bwMode="auto">
            <a:xfrm>
              <a:off x="3417" y="2516"/>
              <a:ext cx="0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575" name="Line 53"/>
            <p:cNvSpPr>
              <a:spLocks noChangeShapeType="1"/>
            </p:cNvSpPr>
            <p:nvPr/>
          </p:nvSpPr>
          <p:spPr bwMode="auto">
            <a:xfrm flipV="1">
              <a:off x="2763" y="3088"/>
              <a:ext cx="654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ROM Kullanarak Kombinezonsal Devre Tasarımı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fonksiyonunun doğrudan gerçeklenmesi</a:t>
            </a:r>
          </a:p>
          <a:p>
            <a:pPr lvl="1"/>
            <a:r>
              <a:rPr lang="tr-TR" dirty="0" smtClean="0"/>
              <a:t>Fonksiyonu indirgemeye gerek yok. Bütün çarpım terimleri üretiliyor.</a:t>
            </a:r>
            <a:endParaRPr lang="en-US" dirty="0"/>
          </a:p>
          <a:p>
            <a:r>
              <a:rPr lang="tr-TR" dirty="0" smtClean="0"/>
              <a:t>Yeniden programlama aynı cihaz ile farklı </a:t>
            </a:r>
            <a:r>
              <a:rPr lang="tr-TR" dirty="0" err="1" smtClean="0"/>
              <a:t>Boole</a:t>
            </a:r>
            <a:r>
              <a:rPr lang="tr-TR" dirty="0" smtClean="0"/>
              <a:t> fonksiyonlarının gerçeklenebilmesine olanak sağlar.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925"/>
            <a:ext cx="8229600" cy="1207698"/>
          </a:xfrm>
        </p:spPr>
        <p:txBody>
          <a:bodyPr/>
          <a:lstStyle/>
          <a:p>
            <a:r>
              <a:rPr lang="tr-TR" sz="3200" dirty="0" smtClean="0"/>
              <a:t>ROM Kullanarak Kombinezonsal Devre Tasarımı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098"/>
            <a:ext cx="8229600" cy="1132936"/>
          </a:xfrm>
        </p:spPr>
        <p:txBody>
          <a:bodyPr/>
          <a:lstStyle/>
          <a:p>
            <a:r>
              <a:rPr lang="tr-TR" sz="2400" dirty="0" smtClean="0"/>
              <a:t>ROM ile gerçeklenecek olan </a:t>
            </a:r>
            <a:r>
              <a:rPr lang="tr-TR" sz="2400" dirty="0" err="1" smtClean="0"/>
              <a:t>Boole</a:t>
            </a:r>
            <a:r>
              <a:rPr lang="tr-TR" sz="2400" dirty="0" smtClean="0"/>
              <a:t> fonksiyonunun doğruluk tablosu kapalı olan anahtarların yerlerini gösterir.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81</a:t>
            </a:fld>
            <a:endParaRPr lang="tr-TR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02421" y="2605177"/>
          <a:ext cx="5431790" cy="3789872"/>
        </p:xfrm>
        <a:graphic>
          <a:graphicData uri="http://schemas.openxmlformats.org/drawingml/2006/table">
            <a:tbl>
              <a:tblPr/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4672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 baseline="-25000" dirty="0" smtClean="0">
                          <a:latin typeface="+mn-lt"/>
                          <a:ea typeface="Calibri"/>
                          <a:cs typeface="Times New Roman"/>
                        </a:rPr>
                        <a:t>Girişler</a:t>
                      </a:r>
                      <a:endParaRPr lang="tr-TR" sz="2000" b="1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 baseline="-25000" dirty="0" smtClean="0">
                          <a:latin typeface="+mn-lt"/>
                          <a:ea typeface="Calibri"/>
                          <a:cs typeface="Times New Roman"/>
                        </a:rPr>
                        <a:t>Çıkışlar</a:t>
                      </a:r>
                      <a:endParaRPr lang="tr-TR" sz="2000" b="1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 smtClean="0"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tr-TR" sz="2000" b="0" baseline="-25000" dirty="0" smtClean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tr-TR" sz="2000" b="0" baseline="-25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tr-TR" sz="2000" b="0" baseline="-250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 smtClean="0"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 smtClean="0"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>
                          <a:latin typeface="+mn-lt"/>
                          <a:ea typeface="Calibri"/>
                          <a:cs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>
                          <a:latin typeface="+mn-lt"/>
                          <a:ea typeface="Calibri"/>
                          <a:cs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06" y="345040"/>
            <a:ext cx="8229600" cy="1043796"/>
          </a:xfrm>
        </p:spPr>
        <p:txBody>
          <a:bodyPr/>
          <a:lstStyle/>
          <a:p>
            <a:r>
              <a:rPr lang="tr-TR" sz="3200" dirty="0" smtClean="0"/>
              <a:t>ROM Kullanarak Kombinezonsal Devre Tasarımı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3" y="1316966"/>
            <a:ext cx="8229600" cy="744747"/>
          </a:xfrm>
        </p:spPr>
        <p:txBody>
          <a:bodyPr/>
          <a:lstStyle/>
          <a:p>
            <a:r>
              <a:rPr lang="tr-TR" sz="2000" dirty="0" smtClean="0"/>
              <a:t>X bağlantının olduğunu yani lojik-1’i gösterir. X olmaması bağlantının olmadığını yani lojik-0’ı gösterir.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82</a:t>
            </a:fld>
            <a:endParaRPr lang="tr-TR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706" y="1975450"/>
            <a:ext cx="7461848" cy="4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18"/>
            <a:ext cx="8229600" cy="474453"/>
          </a:xfrm>
        </p:spPr>
        <p:txBody>
          <a:bodyPr/>
          <a:lstStyle/>
          <a:p>
            <a:r>
              <a:rPr lang="tr-TR" sz="3200" dirty="0" smtClean="0"/>
              <a:t>Örnek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95" y="833902"/>
            <a:ext cx="8229600" cy="3886200"/>
          </a:xfrm>
        </p:spPr>
        <p:txBody>
          <a:bodyPr/>
          <a:lstStyle/>
          <a:p>
            <a:r>
              <a:rPr lang="tr-TR" sz="2000" dirty="0" smtClean="0"/>
              <a:t>3-bitlik girişindeki sayının karesini bulan devreyi ROM kullanarak tasarlayınız.</a:t>
            </a:r>
            <a:endParaRPr lang="en-US" sz="2000" dirty="0" smtClean="0"/>
          </a:p>
          <a:p>
            <a:r>
              <a:rPr lang="tr-TR" sz="2000" dirty="0" smtClean="0"/>
              <a:t>Giriş bit uzunluğu, çıkış bir uzunluğu ve çıkışlara ait doğruluk tablosu bulunacak.</a:t>
            </a:r>
          </a:p>
          <a:p>
            <a:r>
              <a:rPr lang="tr-TR" sz="2000" dirty="0" smtClean="0"/>
              <a:t>Bu devrede 3-bitlik giriş ve 6 bitlik-çıkış vardır.</a:t>
            </a:r>
            <a:r>
              <a:rPr lang="en-US" sz="2000" dirty="0" smtClean="0"/>
              <a:t> 7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= 49</a:t>
            </a:r>
            <a:r>
              <a:rPr lang="tr-TR" sz="2000" dirty="0" smtClean="0"/>
              <a:t> = </a:t>
            </a:r>
            <a:r>
              <a:rPr lang="en-US" sz="2000" dirty="0" smtClean="0"/>
              <a:t>110001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r>
              <a:rPr lang="tr-TR" sz="2000" dirty="0" smtClean="0"/>
              <a:t>Doğruluk Tablosu:</a:t>
            </a:r>
          </a:p>
          <a:p>
            <a:endParaRPr lang="en-US" sz="2000" dirty="0" smtClean="0"/>
          </a:p>
          <a:p>
            <a:pPr>
              <a:buNone/>
            </a:pP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83</a:t>
            </a:fld>
            <a:endParaRPr lang="tr-T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78622"/>
              </p:ext>
            </p:extLst>
          </p:nvPr>
        </p:nvGraphicFramePr>
        <p:xfrm>
          <a:off x="1574090" y="3087919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y</a:t>
                      </a:r>
                      <a:r>
                        <a:rPr lang="tr-TR" baseline="-25000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y</a:t>
                      </a:r>
                      <a:r>
                        <a:rPr lang="tr-TR" baseline="-25000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y</a:t>
                      </a:r>
                      <a:r>
                        <a:rPr lang="tr-TR" baseline="-25000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y</a:t>
                      </a:r>
                      <a:r>
                        <a:rPr lang="tr-TR" baseline="-25000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y</a:t>
                      </a:r>
                      <a:r>
                        <a:rPr lang="tr-TR" baseline="-25000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y</a:t>
                      </a:r>
                      <a:r>
                        <a:rPr lang="tr-TR" baseline="-25000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46981"/>
          </a:xfrm>
        </p:spPr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8" y="1118578"/>
            <a:ext cx="8229600" cy="1081178"/>
          </a:xfrm>
        </p:spPr>
        <p:txBody>
          <a:bodyPr/>
          <a:lstStyle/>
          <a:p>
            <a:r>
              <a:rPr lang="tr-TR" sz="2400" dirty="0" smtClean="0"/>
              <a:t>Doğruluk tablosundan y</a:t>
            </a:r>
            <a:r>
              <a:rPr lang="tr-TR" sz="2400" baseline="-25000" dirty="0" smtClean="0"/>
              <a:t>0 </a:t>
            </a:r>
            <a:r>
              <a:rPr lang="tr-TR" sz="2400" dirty="0" smtClean="0"/>
              <a:t>= x</a:t>
            </a:r>
            <a:r>
              <a:rPr lang="tr-TR" sz="2400" baseline="-25000" dirty="0" smtClean="0"/>
              <a:t>0</a:t>
            </a:r>
            <a:r>
              <a:rPr lang="tr-TR" sz="2400" dirty="0" smtClean="0"/>
              <a:t> ve y</a:t>
            </a:r>
            <a:r>
              <a:rPr lang="tr-TR" sz="2400" baseline="-25000" dirty="0" smtClean="0"/>
              <a:t>1 </a:t>
            </a:r>
            <a:r>
              <a:rPr lang="tr-TR" sz="2400" dirty="0" smtClean="0"/>
              <a:t>= 0 olarak bulunur.</a:t>
            </a:r>
          </a:p>
          <a:p>
            <a:r>
              <a:rPr lang="tr-TR" sz="2400" dirty="0" smtClean="0"/>
              <a:t>Gerekli olan ROM un büyüklüğü </a:t>
            </a:r>
            <a:r>
              <a:rPr lang="en-US" sz="2400" dirty="0" smtClean="0"/>
              <a:t>8 X 4</a:t>
            </a:r>
            <a:r>
              <a:rPr lang="tr-TR" sz="2400" dirty="0" smtClean="0"/>
              <a:t> dür</a:t>
            </a:r>
            <a:r>
              <a:rPr lang="en-US" sz="2400" dirty="0" smtClean="0"/>
              <a:t>. 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84</a:t>
            </a:fld>
            <a:endParaRPr lang="tr-T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32644"/>
              </p:ext>
            </p:extLst>
          </p:nvPr>
        </p:nvGraphicFramePr>
        <p:xfrm>
          <a:off x="5046307" y="2346021"/>
          <a:ext cx="2674188" cy="292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8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1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527112" y="2344264"/>
            <a:ext cx="2508502" cy="2967486"/>
            <a:chOff x="2537685" y="3545456"/>
            <a:chExt cx="2508502" cy="2967486"/>
          </a:xfrm>
        </p:grpSpPr>
        <p:sp>
          <p:nvSpPr>
            <p:cNvPr id="8" name="AutoShape 54"/>
            <p:cNvSpPr>
              <a:spLocks noChangeArrowheads="1"/>
            </p:cNvSpPr>
            <p:nvPr/>
          </p:nvSpPr>
          <p:spPr bwMode="auto">
            <a:xfrm rot="5400000" flipH="1">
              <a:off x="2477462" y="4556456"/>
              <a:ext cx="2967486" cy="9454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21 h 21600"/>
                <a:gd name="T14" fmla="*/ 17099 w 21600"/>
                <a:gd name="T15" fmla="*/ 1707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38579" y="4307404"/>
              <a:ext cx="949883" cy="1073065"/>
              <a:chOff x="2538579" y="4307404"/>
              <a:chExt cx="949883" cy="1073065"/>
            </a:xfrm>
          </p:grpSpPr>
          <p:sp>
            <p:nvSpPr>
              <p:cNvPr id="9" name="Text Box 55"/>
              <p:cNvSpPr txBox="1">
                <a:spLocks noChangeArrowheads="1"/>
              </p:cNvSpPr>
              <p:nvPr/>
            </p:nvSpPr>
            <p:spPr bwMode="auto">
              <a:xfrm>
                <a:off x="2538579" y="4307404"/>
                <a:ext cx="22281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2000" dirty="0"/>
                  <a:t>x</a:t>
                </a:r>
                <a:r>
                  <a:rPr lang="en-US" sz="2000" baseline="-25000" dirty="0" smtClean="0"/>
                  <a:t>0</a:t>
                </a:r>
                <a:endParaRPr lang="en-US" sz="2000" dirty="0"/>
              </a:p>
            </p:txBody>
          </p:sp>
          <p:sp>
            <p:nvSpPr>
              <p:cNvPr id="10" name="Line 56"/>
              <p:cNvSpPr>
                <a:spLocks noChangeShapeType="1"/>
              </p:cNvSpPr>
              <p:nvPr/>
            </p:nvSpPr>
            <p:spPr bwMode="auto">
              <a:xfrm>
                <a:off x="2875146" y="4510519"/>
                <a:ext cx="6064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" name="Line 58"/>
              <p:cNvSpPr>
                <a:spLocks noChangeShapeType="1"/>
              </p:cNvSpPr>
              <p:nvPr/>
            </p:nvSpPr>
            <p:spPr bwMode="auto">
              <a:xfrm>
                <a:off x="2864574" y="5380469"/>
                <a:ext cx="6238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4" name="Line 60"/>
            <p:cNvSpPr>
              <a:spLocks noChangeShapeType="1"/>
            </p:cNvSpPr>
            <p:nvPr/>
          </p:nvSpPr>
          <p:spPr bwMode="auto">
            <a:xfrm>
              <a:off x="4430084" y="3738682"/>
              <a:ext cx="606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3418759" y="4502422"/>
              <a:ext cx="105509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sz="2000" dirty="0" smtClean="0"/>
                <a:t>3x8</a:t>
              </a:r>
            </a:p>
            <a:p>
              <a:pPr algn="ctr"/>
              <a:r>
                <a:rPr lang="tr-TR" sz="2000" dirty="0" smtClean="0"/>
                <a:t>Kod</a:t>
              </a:r>
            </a:p>
            <a:p>
              <a:pPr algn="ctr"/>
              <a:r>
                <a:rPr lang="tr-TR" sz="2000" dirty="0" smtClean="0"/>
                <a:t>Çözücü</a:t>
              </a:r>
              <a:endParaRPr lang="en-US" sz="2000" dirty="0"/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>
              <a:off x="4430083" y="4098116"/>
              <a:ext cx="606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>
              <a:off x="4429190" y="4488400"/>
              <a:ext cx="606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>
              <a:off x="4429189" y="4847834"/>
              <a:ext cx="606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>
              <a:off x="4439762" y="5202010"/>
              <a:ext cx="606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60"/>
            <p:cNvSpPr>
              <a:spLocks noChangeShapeType="1"/>
            </p:cNvSpPr>
            <p:nvPr/>
          </p:nvSpPr>
          <p:spPr bwMode="auto">
            <a:xfrm>
              <a:off x="4439761" y="5561444"/>
              <a:ext cx="606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>
              <a:off x="4438868" y="5951728"/>
              <a:ext cx="606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60"/>
            <p:cNvSpPr>
              <a:spLocks noChangeShapeType="1"/>
            </p:cNvSpPr>
            <p:nvPr/>
          </p:nvSpPr>
          <p:spPr bwMode="auto">
            <a:xfrm>
              <a:off x="4438867" y="6311162"/>
              <a:ext cx="606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>
              <a:off x="2879538" y="4921933"/>
              <a:ext cx="606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537685" y="4708246"/>
              <a:ext cx="2228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x</a:t>
              </a:r>
              <a:r>
                <a:rPr lang="tr-TR" sz="2000" baseline="-25000" dirty="0"/>
                <a:t>1</a:t>
              </a:r>
              <a:endParaRPr lang="en-US" sz="2000" dirty="0"/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2537685" y="5157862"/>
              <a:ext cx="2228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x</a:t>
              </a:r>
              <a:r>
                <a:rPr lang="tr-TR" sz="2000" baseline="-25000" dirty="0"/>
                <a:t>2</a:t>
              </a:r>
              <a:endParaRPr lang="en-US" sz="20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47014" y="5276088"/>
            <a:ext cx="665019" cy="869406"/>
            <a:chOff x="5047014" y="5276088"/>
            <a:chExt cx="665019" cy="869406"/>
          </a:xfrm>
        </p:grpSpPr>
        <p:grpSp>
          <p:nvGrpSpPr>
            <p:cNvPr id="41" name="Group 40"/>
            <p:cNvGrpSpPr/>
            <p:nvPr/>
          </p:nvGrpSpPr>
          <p:grpSpPr>
            <a:xfrm>
              <a:off x="5047014" y="5499100"/>
              <a:ext cx="665019" cy="646394"/>
              <a:chOff x="5023262" y="5784112"/>
              <a:chExt cx="955964" cy="914400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5029200" y="5784112"/>
                <a:ext cx="478465" cy="914400"/>
              </a:xfrm>
              <a:custGeom>
                <a:avLst/>
                <a:gdLst>
                  <a:gd name="connsiteX0" fmla="*/ 0 w 478465"/>
                  <a:gd name="connsiteY0" fmla="*/ 0 h 914400"/>
                  <a:gd name="connsiteX1" fmla="*/ 85060 w 478465"/>
                  <a:gd name="connsiteY1" fmla="*/ 574158 h 914400"/>
                  <a:gd name="connsiteX2" fmla="*/ 478465 w 47846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465" h="914400">
                    <a:moveTo>
                      <a:pt x="0" y="0"/>
                    </a:moveTo>
                    <a:cubicBezTo>
                      <a:pt x="2658" y="210879"/>
                      <a:pt x="5316" y="421758"/>
                      <a:pt x="85060" y="574158"/>
                    </a:cubicBezTo>
                    <a:cubicBezTo>
                      <a:pt x="164804" y="726558"/>
                      <a:pt x="321634" y="820479"/>
                      <a:pt x="478465" y="914400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5498807" y="5784112"/>
                <a:ext cx="478465" cy="914400"/>
              </a:xfrm>
              <a:custGeom>
                <a:avLst/>
                <a:gdLst>
                  <a:gd name="connsiteX0" fmla="*/ 0 w 478465"/>
                  <a:gd name="connsiteY0" fmla="*/ 0 h 914400"/>
                  <a:gd name="connsiteX1" fmla="*/ 85060 w 478465"/>
                  <a:gd name="connsiteY1" fmla="*/ 574158 h 914400"/>
                  <a:gd name="connsiteX2" fmla="*/ 478465 w 47846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465" h="914400">
                    <a:moveTo>
                      <a:pt x="0" y="0"/>
                    </a:moveTo>
                    <a:cubicBezTo>
                      <a:pt x="2658" y="210879"/>
                      <a:pt x="5316" y="421758"/>
                      <a:pt x="85060" y="574158"/>
                    </a:cubicBezTo>
                    <a:cubicBezTo>
                      <a:pt x="164804" y="726558"/>
                      <a:pt x="321634" y="820479"/>
                      <a:pt x="478465" y="914400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5023262" y="5795158"/>
                <a:ext cx="955964" cy="290951"/>
              </a:xfrm>
              <a:custGeom>
                <a:avLst/>
                <a:gdLst>
                  <a:gd name="connsiteX0" fmla="*/ 0 w 955964"/>
                  <a:gd name="connsiteY0" fmla="*/ 0 h 290951"/>
                  <a:gd name="connsiteX1" fmla="*/ 439387 w 955964"/>
                  <a:gd name="connsiteY1" fmla="*/ 290946 h 290951"/>
                  <a:gd name="connsiteX2" fmla="*/ 955964 w 955964"/>
                  <a:gd name="connsiteY2" fmla="*/ 5938 h 29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5964" h="290951">
                    <a:moveTo>
                      <a:pt x="0" y="0"/>
                    </a:moveTo>
                    <a:cubicBezTo>
                      <a:pt x="140030" y="144978"/>
                      <a:pt x="280060" y="289956"/>
                      <a:pt x="439387" y="290946"/>
                    </a:cubicBezTo>
                    <a:cubicBezTo>
                      <a:pt x="598714" y="291936"/>
                      <a:pt x="777339" y="148937"/>
                      <a:pt x="955964" y="5938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5364088" y="5276088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721910" y="5277768"/>
            <a:ext cx="665019" cy="869406"/>
            <a:chOff x="5047014" y="5276088"/>
            <a:chExt cx="665019" cy="869406"/>
          </a:xfrm>
        </p:grpSpPr>
        <p:grpSp>
          <p:nvGrpSpPr>
            <p:cNvPr id="54" name="Group 53"/>
            <p:cNvGrpSpPr/>
            <p:nvPr/>
          </p:nvGrpSpPr>
          <p:grpSpPr>
            <a:xfrm>
              <a:off x="5047014" y="5499100"/>
              <a:ext cx="665019" cy="646394"/>
              <a:chOff x="5023262" y="5784112"/>
              <a:chExt cx="955964" cy="914400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29200" y="5784112"/>
                <a:ext cx="478465" cy="914400"/>
              </a:xfrm>
              <a:custGeom>
                <a:avLst/>
                <a:gdLst>
                  <a:gd name="connsiteX0" fmla="*/ 0 w 478465"/>
                  <a:gd name="connsiteY0" fmla="*/ 0 h 914400"/>
                  <a:gd name="connsiteX1" fmla="*/ 85060 w 478465"/>
                  <a:gd name="connsiteY1" fmla="*/ 574158 h 914400"/>
                  <a:gd name="connsiteX2" fmla="*/ 478465 w 47846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465" h="914400">
                    <a:moveTo>
                      <a:pt x="0" y="0"/>
                    </a:moveTo>
                    <a:cubicBezTo>
                      <a:pt x="2658" y="210879"/>
                      <a:pt x="5316" y="421758"/>
                      <a:pt x="85060" y="574158"/>
                    </a:cubicBezTo>
                    <a:cubicBezTo>
                      <a:pt x="164804" y="726558"/>
                      <a:pt x="321634" y="820479"/>
                      <a:pt x="478465" y="914400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7" name="Freeform 56"/>
              <p:cNvSpPr/>
              <p:nvPr/>
            </p:nvSpPr>
            <p:spPr>
              <a:xfrm flipH="1">
                <a:off x="5498807" y="5784112"/>
                <a:ext cx="478465" cy="914400"/>
              </a:xfrm>
              <a:custGeom>
                <a:avLst/>
                <a:gdLst>
                  <a:gd name="connsiteX0" fmla="*/ 0 w 478465"/>
                  <a:gd name="connsiteY0" fmla="*/ 0 h 914400"/>
                  <a:gd name="connsiteX1" fmla="*/ 85060 w 478465"/>
                  <a:gd name="connsiteY1" fmla="*/ 574158 h 914400"/>
                  <a:gd name="connsiteX2" fmla="*/ 478465 w 47846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465" h="914400">
                    <a:moveTo>
                      <a:pt x="0" y="0"/>
                    </a:moveTo>
                    <a:cubicBezTo>
                      <a:pt x="2658" y="210879"/>
                      <a:pt x="5316" y="421758"/>
                      <a:pt x="85060" y="574158"/>
                    </a:cubicBezTo>
                    <a:cubicBezTo>
                      <a:pt x="164804" y="726558"/>
                      <a:pt x="321634" y="820479"/>
                      <a:pt x="478465" y="914400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5023262" y="5795158"/>
                <a:ext cx="955964" cy="290951"/>
              </a:xfrm>
              <a:custGeom>
                <a:avLst/>
                <a:gdLst>
                  <a:gd name="connsiteX0" fmla="*/ 0 w 955964"/>
                  <a:gd name="connsiteY0" fmla="*/ 0 h 290951"/>
                  <a:gd name="connsiteX1" fmla="*/ 439387 w 955964"/>
                  <a:gd name="connsiteY1" fmla="*/ 290946 h 290951"/>
                  <a:gd name="connsiteX2" fmla="*/ 955964 w 955964"/>
                  <a:gd name="connsiteY2" fmla="*/ 5938 h 29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5964" h="290951">
                    <a:moveTo>
                      <a:pt x="0" y="0"/>
                    </a:moveTo>
                    <a:cubicBezTo>
                      <a:pt x="140030" y="144978"/>
                      <a:pt x="280060" y="289956"/>
                      <a:pt x="439387" y="290946"/>
                    </a:cubicBezTo>
                    <a:cubicBezTo>
                      <a:pt x="598714" y="291936"/>
                      <a:pt x="777339" y="148937"/>
                      <a:pt x="955964" y="5938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>
              <a:off x="5364088" y="5276088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390102" y="5272744"/>
            <a:ext cx="665019" cy="869406"/>
            <a:chOff x="5047014" y="5276088"/>
            <a:chExt cx="665019" cy="869406"/>
          </a:xfrm>
        </p:grpSpPr>
        <p:grpSp>
          <p:nvGrpSpPr>
            <p:cNvPr id="60" name="Group 59"/>
            <p:cNvGrpSpPr/>
            <p:nvPr/>
          </p:nvGrpSpPr>
          <p:grpSpPr>
            <a:xfrm>
              <a:off x="5047014" y="5499100"/>
              <a:ext cx="665019" cy="646394"/>
              <a:chOff x="5023262" y="5784112"/>
              <a:chExt cx="955964" cy="914400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5029200" y="5784112"/>
                <a:ext cx="478465" cy="914400"/>
              </a:xfrm>
              <a:custGeom>
                <a:avLst/>
                <a:gdLst>
                  <a:gd name="connsiteX0" fmla="*/ 0 w 478465"/>
                  <a:gd name="connsiteY0" fmla="*/ 0 h 914400"/>
                  <a:gd name="connsiteX1" fmla="*/ 85060 w 478465"/>
                  <a:gd name="connsiteY1" fmla="*/ 574158 h 914400"/>
                  <a:gd name="connsiteX2" fmla="*/ 478465 w 47846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465" h="914400">
                    <a:moveTo>
                      <a:pt x="0" y="0"/>
                    </a:moveTo>
                    <a:cubicBezTo>
                      <a:pt x="2658" y="210879"/>
                      <a:pt x="5316" y="421758"/>
                      <a:pt x="85060" y="574158"/>
                    </a:cubicBezTo>
                    <a:cubicBezTo>
                      <a:pt x="164804" y="726558"/>
                      <a:pt x="321634" y="820479"/>
                      <a:pt x="478465" y="914400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3" name="Freeform 62"/>
              <p:cNvSpPr/>
              <p:nvPr/>
            </p:nvSpPr>
            <p:spPr>
              <a:xfrm flipH="1">
                <a:off x="5498807" y="5784112"/>
                <a:ext cx="478465" cy="914400"/>
              </a:xfrm>
              <a:custGeom>
                <a:avLst/>
                <a:gdLst>
                  <a:gd name="connsiteX0" fmla="*/ 0 w 478465"/>
                  <a:gd name="connsiteY0" fmla="*/ 0 h 914400"/>
                  <a:gd name="connsiteX1" fmla="*/ 85060 w 478465"/>
                  <a:gd name="connsiteY1" fmla="*/ 574158 h 914400"/>
                  <a:gd name="connsiteX2" fmla="*/ 478465 w 47846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465" h="914400">
                    <a:moveTo>
                      <a:pt x="0" y="0"/>
                    </a:moveTo>
                    <a:cubicBezTo>
                      <a:pt x="2658" y="210879"/>
                      <a:pt x="5316" y="421758"/>
                      <a:pt x="85060" y="574158"/>
                    </a:cubicBezTo>
                    <a:cubicBezTo>
                      <a:pt x="164804" y="726558"/>
                      <a:pt x="321634" y="820479"/>
                      <a:pt x="478465" y="914400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023262" y="5795158"/>
                <a:ext cx="955964" cy="290951"/>
              </a:xfrm>
              <a:custGeom>
                <a:avLst/>
                <a:gdLst>
                  <a:gd name="connsiteX0" fmla="*/ 0 w 955964"/>
                  <a:gd name="connsiteY0" fmla="*/ 0 h 290951"/>
                  <a:gd name="connsiteX1" fmla="*/ 439387 w 955964"/>
                  <a:gd name="connsiteY1" fmla="*/ 290946 h 290951"/>
                  <a:gd name="connsiteX2" fmla="*/ 955964 w 955964"/>
                  <a:gd name="connsiteY2" fmla="*/ 5938 h 29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5964" h="290951">
                    <a:moveTo>
                      <a:pt x="0" y="0"/>
                    </a:moveTo>
                    <a:cubicBezTo>
                      <a:pt x="140030" y="144978"/>
                      <a:pt x="280060" y="289956"/>
                      <a:pt x="439387" y="290946"/>
                    </a:cubicBezTo>
                    <a:cubicBezTo>
                      <a:pt x="598714" y="291936"/>
                      <a:pt x="777339" y="148937"/>
                      <a:pt x="955964" y="5938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>
              <a:off x="5364088" y="5276088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7053270" y="5277768"/>
            <a:ext cx="665019" cy="869406"/>
            <a:chOff x="5047014" y="5276088"/>
            <a:chExt cx="665019" cy="869406"/>
          </a:xfrm>
        </p:grpSpPr>
        <p:grpSp>
          <p:nvGrpSpPr>
            <p:cNvPr id="66" name="Group 65"/>
            <p:cNvGrpSpPr/>
            <p:nvPr/>
          </p:nvGrpSpPr>
          <p:grpSpPr>
            <a:xfrm>
              <a:off x="5047014" y="5499100"/>
              <a:ext cx="665019" cy="646394"/>
              <a:chOff x="5023262" y="5784112"/>
              <a:chExt cx="955964" cy="9144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029200" y="5784112"/>
                <a:ext cx="478465" cy="914400"/>
              </a:xfrm>
              <a:custGeom>
                <a:avLst/>
                <a:gdLst>
                  <a:gd name="connsiteX0" fmla="*/ 0 w 478465"/>
                  <a:gd name="connsiteY0" fmla="*/ 0 h 914400"/>
                  <a:gd name="connsiteX1" fmla="*/ 85060 w 478465"/>
                  <a:gd name="connsiteY1" fmla="*/ 574158 h 914400"/>
                  <a:gd name="connsiteX2" fmla="*/ 478465 w 47846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465" h="914400">
                    <a:moveTo>
                      <a:pt x="0" y="0"/>
                    </a:moveTo>
                    <a:cubicBezTo>
                      <a:pt x="2658" y="210879"/>
                      <a:pt x="5316" y="421758"/>
                      <a:pt x="85060" y="574158"/>
                    </a:cubicBezTo>
                    <a:cubicBezTo>
                      <a:pt x="164804" y="726558"/>
                      <a:pt x="321634" y="820479"/>
                      <a:pt x="478465" y="914400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9" name="Freeform 68"/>
              <p:cNvSpPr/>
              <p:nvPr/>
            </p:nvSpPr>
            <p:spPr>
              <a:xfrm flipH="1">
                <a:off x="5498807" y="5784112"/>
                <a:ext cx="478465" cy="914400"/>
              </a:xfrm>
              <a:custGeom>
                <a:avLst/>
                <a:gdLst>
                  <a:gd name="connsiteX0" fmla="*/ 0 w 478465"/>
                  <a:gd name="connsiteY0" fmla="*/ 0 h 914400"/>
                  <a:gd name="connsiteX1" fmla="*/ 85060 w 478465"/>
                  <a:gd name="connsiteY1" fmla="*/ 574158 h 914400"/>
                  <a:gd name="connsiteX2" fmla="*/ 478465 w 47846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465" h="914400">
                    <a:moveTo>
                      <a:pt x="0" y="0"/>
                    </a:moveTo>
                    <a:cubicBezTo>
                      <a:pt x="2658" y="210879"/>
                      <a:pt x="5316" y="421758"/>
                      <a:pt x="85060" y="574158"/>
                    </a:cubicBezTo>
                    <a:cubicBezTo>
                      <a:pt x="164804" y="726558"/>
                      <a:pt x="321634" y="820479"/>
                      <a:pt x="478465" y="914400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023262" y="5795158"/>
                <a:ext cx="955964" cy="290951"/>
              </a:xfrm>
              <a:custGeom>
                <a:avLst/>
                <a:gdLst>
                  <a:gd name="connsiteX0" fmla="*/ 0 w 955964"/>
                  <a:gd name="connsiteY0" fmla="*/ 0 h 290951"/>
                  <a:gd name="connsiteX1" fmla="*/ 439387 w 955964"/>
                  <a:gd name="connsiteY1" fmla="*/ 290946 h 290951"/>
                  <a:gd name="connsiteX2" fmla="*/ 955964 w 955964"/>
                  <a:gd name="connsiteY2" fmla="*/ 5938 h 29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5964" h="290951">
                    <a:moveTo>
                      <a:pt x="0" y="0"/>
                    </a:moveTo>
                    <a:cubicBezTo>
                      <a:pt x="140030" y="144978"/>
                      <a:pt x="280060" y="289956"/>
                      <a:pt x="439387" y="290946"/>
                    </a:cubicBezTo>
                    <a:cubicBezTo>
                      <a:pt x="598714" y="291936"/>
                      <a:pt x="777339" y="148937"/>
                      <a:pt x="955964" y="5938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>
              <a:off x="5364088" y="5276088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318831" y="6142863"/>
            <a:ext cx="222818" cy="610362"/>
            <a:chOff x="5318831" y="6142863"/>
            <a:chExt cx="222818" cy="610362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5381625" y="6142863"/>
              <a:ext cx="1514" cy="343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55"/>
            <p:cNvSpPr txBox="1">
              <a:spLocks noChangeArrowheads="1"/>
            </p:cNvSpPr>
            <p:nvPr/>
          </p:nvSpPr>
          <p:spPr bwMode="auto">
            <a:xfrm>
              <a:off x="5318831" y="6445448"/>
              <a:ext cx="2228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y</a:t>
              </a:r>
              <a:r>
                <a:rPr lang="tr-TR" sz="2000" baseline="-25000" dirty="0"/>
                <a:t>3</a:t>
              </a:r>
              <a:endParaRPr lang="en-US" sz="2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995106" y="6142863"/>
            <a:ext cx="222818" cy="610362"/>
            <a:chOff x="5318831" y="6142863"/>
            <a:chExt cx="222818" cy="610362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5381625" y="6142863"/>
              <a:ext cx="1514" cy="343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55"/>
            <p:cNvSpPr txBox="1">
              <a:spLocks noChangeArrowheads="1"/>
            </p:cNvSpPr>
            <p:nvPr/>
          </p:nvSpPr>
          <p:spPr bwMode="auto">
            <a:xfrm>
              <a:off x="5318831" y="6445448"/>
              <a:ext cx="2228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y</a:t>
              </a:r>
              <a:r>
                <a:rPr lang="tr-TR" sz="2000" baseline="-25000" dirty="0" smtClean="0"/>
                <a:t>2</a:t>
              </a:r>
              <a:endParaRPr lang="en-US" sz="20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661856" y="6142863"/>
            <a:ext cx="222818" cy="610362"/>
            <a:chOff x="5318831" y="6142863"/>
            <a:chExt cx="222818" cy="61036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5381625" y="6142863"/>
              <a:ext cx="1514" cy="343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318831" y="6445448"/>
              <a:ext cx="2228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y</a:t>
              </a:r>
              <a:r>
                <a:rPr lang="tr-TR" sz="2000" baseline="-25000" dirty="0" smtClean="0"/>
                <a:t>1</a:t>
              </a:r>
              <a:endParaRPr lang="en-US" sz="2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19081" y="6142863"/>
            <a:ext cx="222818" cy="610362"/>
            <a:chOff x="5318831" y="6142863"/>
            <a:chExt cx="222818" cy="610362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5381625" y="6142863"/>
              <a:ext cx="1514" cy="343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5318831" y="6445448"/>
              <a:ext cx="2228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dirty="0" smtClean="0"/>
                <a:t>y</a:t>
              </a:r>
              <a:r>
                <a:rPr lang="tr-TR" sz="2000" baseline="-25000" dirty="0" smtClean="0"/>
                <a:t>0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054"/>
            <a:ext cx="8229600" cy="662155"/>
          </a:xfrm>
        </p:spPr>
        <p:txBody>
          <a:bodyPr/>
          <a:lstStyle/>
          <a:p>
            <a:pPr lvl="1"/>
            <a:r>
              <a:rPr lang="tr-TR" sz="3200" dirty="0"/>
              <a:t>Programmable Array Logic (PAL)</a:t>
            </a:r>
            <a:br>
              <a:rPr lang="tr-TR" sz="3200" dirty="0"/>
            </a:b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85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990116"/>
            <a:ext cx="3952875" cy="5476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8050" y="866775"/>
            <a:ext cx="18774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 Kapı Girişleri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1047750"/>
            <a:ext cx="10567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tr-TR" dirty="0" smtClean="0"/>
              <a:t>Çarpım</a:t>
            </a:r>
          </a:p>
          <a:p>
            <a:pPr algn="r"/>
            <a:r>
              <a:rPr lang="tr-TR" dirty="0" smtClean="0"/>
              <a:t>Terimleri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61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054"/>
            <a:ext cx="8229600" cy="662155"/>
          </a:xfrm>
        </p:spPr>
        <p:txBody>
          <a:bodyPr/>
          <a:lstStyle/>
          <a:p>
            <a:pPr lvl="1"/>
            <a:r>
              <a:rPr lang="tr-TR" sz="3200" dirty="0" smtClean="0"/>
              <a:t>PAL ile Tasarım</a:t>
            </a:r>
            <a:r>
              <a:rPr lang="tr-TR" sz="3200" dirty="0"/>
              <a:t/>
            </a:r>
            <a:br>
              <a:rPr lang="tr-TR" sz="3200" dirty="0"/>
            </a:b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86</a:t>
            </a:fld>
            <a:endParaRPr lang="tr-TR"/>
          </a:p>
        </p:txBody>
      </p:sp>
      <p:sp>
        <p:nvSpPr>
          <p:cNvPr id="3" name="Rectangle 2"/>
          <p:cNvSpPr/>
          <p:nvPr/>
        </p:nvSpPr>
        <p:spPr>
          <a:xfrm>
            <a:off x="1809750" y="914400"/>
            <a:ext cx="1676400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590550" y="1247775"/>
            <a:ext cx="11144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1" name="Group 20"/>
          <p:cNvGrpSpPr/>
          <p:nvPr/>
        </p:nvGrpSpPr>
        <p:grpSpPr>
          <a:xfrm>
            <a:off x="119265" y="2245056"/>
            <a:ext cx="413617" cy="3254279"/>
            <a:chOff x="119265" y="2245056"/>
            <a:chExt cx="413617" cy="3254279"/>
          </a:xfrm>
        </p:grpSpPr>
        <p:sp>
          <p:nvSpPr>
            <p:cNvPr id="9" name="TextBox 8"/>
            <p:cNvSpPr txBox="1"/>
            <p:nvPr/>
          </p:nvSpPr>
          <p:spPr>
            <a:xfrm>
              <a:off x="119265" y="2245056"/>
              <a:ext cx="3850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x</a:t>
              </a:r>
              <a:r>
                <a:rPr lang="tr-TR" baseline="-25000" dirty="0" smtClean="0"/>
                <a:t>2</a:t>
              </a:r>
              <a:endParaRPr lang="tr-T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315" y="3708641"/>
              <a:ext cx="3850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x</a:t>
              </a:r>
              <a:r>
                <a:rPr lang="tr-TR" baseline="-25000" dirty="0"/>
                <a:t>1</a:t>
              </a:r>
              <a:endParaRPr lang="tr-T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840" y="5130003"/>
              <a:ext cx="3850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x</a:t>
              </a:r>
              <a:r>
                <a:rPr lang="tr-TR" baseline="-25000" dirty="0"/>
                <a:t>0</a:t>
              </a:r>
              <a:endParaRPr lang="tr-TR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85775" y="4991100"/>
            <a:ext cx="4533900" cy="164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0" y="887812"/>
            <a:ext cx="3629025" cy="573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3995371" y="1560249"/>
            <a:ext cx="437359" cy="4621923"/>
            <a:chOff x="3995371" y="1560249"/>
            <a:chExt cx="437359" cy="4621923"/>
          </a:xfrm>
        </p:grpSpPr>
        <p:sp>
          <p:nvSpPr>
            <p:cNvPr id="13" name="TextBox 12"/>
            <p:cNvSpPr txBox="1"/>
            <p:nvPr/>
          </p:nvSpPr>
          <p:spPr>
            <a:xfrm>
              <a:off x="4034040" y="1560249"/>
              <a:ext cx="3850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r>
                <a:rPr lang="tr-TR" baseline="-25000" dirty="0" smtClean="0"/>
                <a:t>5</a:t>
              </a:r>
              <a:endParaRPr lang="tr-T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7688" y="4411807"/>
              <a:ext cx="3850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r>
                <a:rPr lang="tr-TR" baseline="-25000" dirty="0" smtClean="0"/>
                <a:t>3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6744" y="5812840"/>
              <a:ext cx="3850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r>
                <a:rPr lang="tr-TR" baseline="-25000" dirty="0" smtClean="0"/>
                <a:t>2</a:t>
              </a:r>
              <a:endParaRPr lang="tr-T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5371" y="2968241"/>
              <a:ext cx="3850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r>
                <a:rPr lang="tr-TR" baseline="-25000" dirty="0"/>
                <a:t>4</a:t>
              </a:r>
              <a:endParaRPr lang="tr-TR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28456" y="1050451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y</a:t>
            </a:r>
            <a:r>
              <a:rPr lang="tr-TR" sz="2400" baseline="-25000" dirty="0" smtClean="0"/>
              <a:t>5</a:t>
            </a:r>
            <a:r>
              <a:rPr lang="tr-TR" sz="2400" dirty="0" smtClean="0"/>
              <a:t> = x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x</a:t>
            </a:r>
            <a:r>
              <a:rPr lang="tr-TR" sz="2400" baseline="-25000" dirty="0"/>
              <a:t>1</a:t>
            </a:r>
            <a:endParaRPr lang="tr-TR" sz="2400" dirty="0"/>
          </a:p>
        </p:txBody>
      </p:sp>
      <p:sp>
        <p:nvSpPr>
          <p:cNvPr id="19" name="Multiply 18"/>
          <p:cNvSpPr/>
          <p:nvPr/>
        </p:nvSpPr>
        <p:spPr>
          <a:xfrm>
            <a:off x="1066800" y="1304925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ultiply 21"/>
          <p:cNvSpPr/>
          <p:nvPr/>
        </p:nvSpPr>
        <p:spPr>
          <a:xfrm>
            <a:off x="1381125" y="1304925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3" name="Group 72"/>
          <p:cNvGrpSpPr/>
          <p:nvPr/>
        </p:nvGrpSpPr>
        <p:grpSpPr>
          <a:xfrm>
            <a:off x="4495799" y="1728788"/>
            <a:ext cx="4467225" cy="1828800"/>
            <a:chOff x="4495799" y="1728788"/>
            <a:chExt cx="4467225" cy="1828800"/>
          </a:xfrm>
        </p:grpSpPr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4495799" y="1728788"/>
              <a:ext cx="4467225" cy="1828800"/>
              <a:chOff x="480" y="816"/>
              <a:chExt cx="3840" cy="1152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76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20000"/>
                  </a:spcBef>
                </a:pPr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480" y="1296"/>
                <a:ext cx="76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20000"/>
                  </a:spcBef>
                </a:pPr>
                <a:r>
                  <a:rPr lang="en-US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3552" y="816"/>
                <a:ext cx="76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</a:pPr>
                <a:endParaRPr lang="en-US">
                  <a:latin typeface="Comic Sans MS" pitchFamily="66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en-US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76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</a:pPr>
                <a:endParaRPr lang="en-US">
                  <a:latin typeface="Comic Sans MS" pitchFamily="66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en-US">
                    <a:latin typeface="Comic Sans MS" pitchFamily="66" charset="0"/>
                  </a:rPr>
                  <a:t>11</a:t>
                </a: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2016" y="816"/>
                <a:ext cx="76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</a:pPr>
                <a:endParaRPr lang="en-US">
                  <a:latin typeface="Comic Sans MS" pitchFamily="66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en-US">
                    <a:latin typeface="Comic Sans MS" pitchFamily="66" charset="0"/>
                  </a:rPr>
                  <a:t>01</a:t>
                </a: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1248" y="816"/>
                <a:ext cx="76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</a:pPr>
                <a:endParaRPr lang="en-US">
                  <a:latin typeface="Comic Sans MS" pitchFamily="66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en-US">
                    <a:latin typeface="Comic Sans MS" pitchFamily="66" charset="0"/>
                  </a:rPr>
                  <a:t>00</a:t>
                </a: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480" y="816"/>
                <a:ext cx="76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20000"/>
                  </a:spcBef>
                </a:pPr>
                <a:r>
                  <a:rPr lang="tr-TR" sz="2400" dirty="0"/>
                  <a:t>x</a:t>
                </a:r>
                <a:r>
                  <a:rPr lang="tr-TR" sz="2400" baseline="-25000" dirty="0"/>
                  <a:t>2</a:t>
                </a:r>
                <a:r>
                  <a:rPr lang="tr-TR" sz="2400" dirty="0"/>
                  <a:t>x</a:t>
                </a:r>
                <a:r>
                  <a:rPr lang="tr-TR" sz="2400" baseline="-25000" dirty="0"/>
                  <a:t>1</a:t>
                </a:r>
                <a:endParaRPr lang="en-US" sz="2400" dirty="0">
                  <a:latin typeface="Comic Sans MS" pitchFamily="66" charset="0"/>
                </a:endParaRPr>
              </a:p>
              <a:p>
                <a:pPr eaLnBrk="0" hangingPunct="0">
                  <a:spcBef>
                    <a:spcPct val="20000"/>
                  </a:spcBef>
                </a:pPr>
                <a:r>
                  <a:rPr lang="tr-TR" sz="2400" dirty="0" smtClean="0"/>
                  <a:t>x</a:t>
                </a:r>
                <a:r>
                  <a:rPr lang="tr-TR" sz="2400" baseline="-25000" dirty="0"/>
                  <a:t>0</a:t>
                </a:r>
                <a:endParaRPr lang="en-US" sz="2400" dirty="0">
                  <a:latin typeface="Comic Sans MS" pitchFamily="66" charset="0"/>
                </a:endParaRPr>
              </a:p>
            </p:txBody>
          </p:sp>
          <p:sp>
            <p:nvSpPr>
              <p:cNvPr id="31" name="Line 23"/>
              <p:cNvSpPr>
                <a:spLocks noChangeShapeType="1"/>
              </p:cNvSpPr>
              <p:nvPr/>
            </p:nvSpPr>
            <p:spPr bwMode="auto">
              <a:xfrm>
                <a:off x="480" y="816"/>
                <a:ext cx="768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2016" y="1296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3552" y="1296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4320" y="1296"/>
                <a:ext cx="0" cy="6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248" y="1632"/>
                <a:ext cx="30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307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1248" y="1296"/>
                <a:ext cx="0" cy="6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248" y="1296"/>
                <a:ext cx="307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382000" y="25717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91525" y="31051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77125" y="30956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395131" y="3860326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y</a:t>
            </a:r>
            <a:r>
              <a:rPr lang="tr-TR" sz="2400" baseline="-25000" dirty="0"/>
              <a:t>4</a:t>
            </a:r>
            <a:r>
              <a:rPr lang="tr-TR" sz="2400" dirty="0" smtClean="0"/>
              <a:t> = x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x</a:t>
            </a:r>
            <a:r>
              <a:rPr lang="tr-TR" sz="2400" baseline="-25000" dirty="0" smtClean="0"/>
              <a:t>1</a:t>
            </a:r>
            <a:r>
              <a:rPr lang="tr-TR" sz="2400" dirty="0" smtClean="0">
                <a:sym typeface="Symbol"/>
              </a:rPr>
              <a:t> +</a:t>
            </a:r>
            <a:r>
              <a:rPr lang="tr-TR" sz="2400" dirty="0" smtClean="0"/>
              <a:t> x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x</a:t>
            </a:r>
            <a:r>
              <a:rPr lang="tr-TR" sz="2400" baseline="-25000" dirty="0"/>
              <a:t>0</a:t>
            </a:r>
            <a:endParaRPr lang="tr-TR" sz="2400" dirty="0"/>
          </a:p>
        </p:txBody>
      </p:sp>
      <p:sp>
        <p:nvSpPr>
          <p:cNvPr id="44" name="Multiply 43"/>
          <p:cNvSpPr/>
          <p:nvPr/>
        </p:nvSpPr>
        <p:spPr>
          <a:xfrm>
            <a:off x="1076325" y="2733675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Multiply 44"/>
          <p:cNvSpPr/>
          <p:nvPr/>
        </p:nvSpPr>
        <p:spPr>
          <a:xfrm>
            <a:off x="1552575" y="2724150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Multiply 45"/>
          <p:cNvSpPr/>
          <p:nvPr/>
        </p:nvSpPr>
        <p:spPr>
          <a:xfrm>
            <a:off x="1076325" y="3076575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Multiply 46"/>
          <p:cNvSpPr/>
          <p:nvPr/>
        </p:nvSpPr>
        <p:spPr>
          <a:xfrm>
            <a:off x="1704975" y="3076575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TextBox 64"/>
          <p:cNvSpPr txBox="1"/>
          <p:nvPr/>
        </p:nvSpPr>
        <p:spPr>
          <a:xfrm>
            <a:off x="5376081" y="4641376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y</a:t>
            </a:r>
            <a:r>
              <a:rPr lang="tr-TR" sz="2400" baseline="-25000" dirty="0" smtClean="0"/>
              <a:t>3</a:t>
            </a:r>
            <a:r>
              <a:rPr lang="tr-TR" sz="2400" dirty="0" smtClean="0"/>
              <a:t> = x</a:t>
            </a:r>
            <a:r>
              <a:rPr lang="tr-TR" sz="2400" baseline="-25000" dirty="0" smtClean="0"/>
              <a:t>2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x</a:t>
            </a:r>
            <a:r>
              <a:rPr lang="tr-TR" sz="2400" baseline="-25000" dirty="0" smtClean="0"/>
              <a:t>1</a:t>
            </a:r>
            <a:r>
              <a:rPr lang="tr-TR" sz="2400" dirty="0" smtClean="0"/>
              <a:t>x</a:t>
            </a:r>
            <a:r>
              <a:rPr lang="tr-TR" sz="2400" baseline="-25000" dirty="0"/>
              <a:t>0</a:t>
            </a:r>
            <a:r>
              <a:rPr lang="tr-TR" sz="2400" dirty="0" smtClean="0">
                <a:sym typeface="Symbol"/>
              </a:rPr>
              <a:t> +</a:t>
            </a:r>
            <a:r>
              <a:rPr lang="tr-TR" sz="2400" dirty="0" smtClean="0"/>
              <a:t> x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x</a:t>
            </a:r>
            <a:r>
              <a:rPr lang="tr-TR" sz="2400" baseline="-25000" dirty="0" smtClean="0"/>
              <a:t>1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x</a:t>
            </a:r>
            <a:r>
              <a:rPr lang="tr-TR" sz="2400" baseline="-25000" dirty="0" smtClean="0"/>
              <a:t>0</a:t>
            </a:r>
            <a:endParaRPr lang="tr-TR" sz="2400" dirty="0"/>
          </a:p>
        </p:txBody>
      </p:sp>
      <p:sp>
        <p:nvSpPr>
          <p:cNvPr id="66" name="Multiply 65"/>
          <p:cNvSpPr/>
          <p:nvPr/>
        </p:nvSpPr>
        <p:spPr>
          <a:xfrm>
            <a:off x="1247775" y="4171950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Multiply 66"/>
          <p:cNvSpPr/>
          <p:nvPr/>
        </p:nvSpPr>
        <p:spPr>
          <a:xfrm>
            <a:off x="1409700" y="4171950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Multiply 67"/>
          <p:cNvSpPr/>
          <p:nvPr/>
        </p:nvSpPr>
        <p:spPr>
          <a:xfrm>
            <a:off x="1724025" y="4181475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Multiply 68"/>
          <p:cNvSpPr/>
          <p:nvPr/>
        </p:nvSpPr>
        <p:spPr>
          <a:xfrm>
            <a:off x="1066800" y="4514850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Multiply 69"/>
          <p:cNvSpPr/>
          <p:nvPr/>
        </p:nvSpPr>
        <p:spPr>
          <a:xfrm>
            <a:off x="1552575" y="4514850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Multiply 70"/>
          <p:cNvSpPr/>
          <p:nvPr/>
        </p:nvSpPr>
        <p:spPr>
          <a:xfrm>
            <a:off x="1724025" y="4514850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TextBox 71"/>
          <p:cNvSpPr txBox="1"/>
          <p:nvPr/>
        </p:nvSpPr>
        <p:spPr>
          <a:xfrm>
            <a:off x="5385606" y="5422426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y</a:t>
            </a:r>
            <a:r>
              <a:rPr lang="tr-TR" sz="2400" baseline="-25000" dirty="0"/>
              <a:t>2</a:t>
            </a:r>
            <a:r>
              <a:rPr lang="tr-TR" sz="2400" dirty="0" smtClean="0"/>
              <a:t> = x</a:t>
            </a:r>
            <a:r>
              <a:rPr lang="tr-TR" sz="2400" baseline="-25000" dirty="0" smtClean="0"/>
              <a:t>1</a:t>
            </a:r>
            <a:r>
              <a:rPr lang="tr-TR" sz="2400" dirty="0" smtClean="0"/>
              <a:t>x</a:t>
            </a:r>
            <a:r>
              <a:rPr lang="tr-TR" sz="2400" baseline="-25000" dirty="0"/>
              <a:t>0</a:t>
            </a:r>
            <a:r>
              <a:rPr lang="tr-TR" sz="2400" dirty="0" smtClean="0">
                <a:sym typeface="Symbol"/>
              </a:rPr>
              <a:t></a:t>
            </a:r>
            <a:endParaRPr lang="tr-TR" sz="2400" dirty="0"/>
          </a:p>
        </p:txBody>
      </p:sp>
      <p:sp>
        <p:nvSpPr>
          <p:cNvPr id="76" name="Multiply 75"/>
          <p:cNvSpPr/>
          <p:nvPr/>
        </p:nvSpPr>
        <p:spPr>
          <a:xfrm>
            <a:off x="1413287" y="5604535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Multiply 76"/>
          <p:cNvSpPr/>
          <p:nvPr/>
        </p:nvSpPr>
        <p:spPr>
          <a:xfrm>
            <a:off x="1886321" y="5602556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2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2" grpId="0" animBg="1"/>
      <p:bldP spid="43" grpId="0"/>
      <p:bldP spid="44" grpId="0" animBg="1"/>
      <p:bldP spid="45" grpId="0" animBg="1"/>
      <p:bldP spid="46" grpId="0" animBg="1"/>
      <p:bldP spid="47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6" grpId="0" animBg="1"/>
      <p:bldP spid="7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9704"/>
          </a:xfrm>
        </p:spPr>
        <p:txBody>
          <a:bodyPr/>
          <a:lstStyle/>
          <a:p>
            <a:pPr lvl="1"/>
            <a:r>
              <a:rPr lang="en-US" sz="3200" dirty="0"/>
              <a:t>Programmable Logic Array (PLA) </a:t>
            </a: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6A1-BF4D-48A0-A1BA-04646FC97AFE}" type="slidenum">
              <a:rPr lang="tr-TR" smtClean="0"/>
              <a:pPr/>
              <a:t>87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7" y="1150134"/>
            <a:ext cx="4295775" cy="458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2644" y="2517569"/>
            <a:ext cx="250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 smtClean="0"/>
              <a:t>F</a:t>
            </a:r>
            <a:r>
              <a:rPr lang="tr-TR" b="1" i="1" baseline="-25000" dirty="0" smtClean="0"/>
              <a:t>1</a:t>
            </a:r>
            <a:r>
              <a:rPr lang="tr-TR" b="1" i="1" dirty="0" smtClean="0"/>
              <a:t> = AB' + AC + A'BC'</a:t>
            </a:r>
            <a:endParaRPr lang="tr-TR" dirty="0" smtClean="0"/>
          </a:p>
          <a:p>
            <a:r>
              <a:rPr lang="tr-TR" b="1" i="1" dirty="0" smtClean="0"/>
              <a:t>F</a:t>
            </a:r>
            <a:r>
              <a:rPr lang="tr-TR" b="1" i="1" baseline="-25000" dirty="0" smtClean="0"/>
              <a:t>2</a:t>
            </a:r>
            <a:r>
              <a:rPr lang="tr-TR" b="1" i="1" dirty="0" smtClean="0"/>
              <a:t> = (AC + BC)'</a:t>
            </a:r>
            <a:endParaRPr lang="tr-TR" dirty="0" smtClean="0"/>
          </a:p>
        </p:txBody>
      </p:sp>
      <p:sp>
        <p:nvSpPr>
          <p:cNvPr id="7" name="Multiply 6"/>
          <p:cNvSpPr/>
          <p:nvPr/>
        </p:nvSpPr>
        <p:spPr>
          <a:xfrm>
            <a:off x="1909948" y="2563709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ultiply 7"/>
          <p:cNvSpPr/>
          <p:nvPr/>
        </p:nvSpPr>
        <p:spPr>
          <a:xfrm>
            <a:off x="1719943" y="2551834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ultiply 8"/>
          <p:cNvSpPr/>
          <p:nvPr/>
        </p:nvSpPr>
        <p:spPr>
          <a:xfrm>
            <a:off x="1921824" y="3074348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ultiply 9"/>
          <p:cNvSpPr/>
          <p:nvPr/>
        </p:nvSpPr>
        <p:spPr>
          <a:xfrm>
            <a:off x="1114301" y="3050598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ultiply 10"/>
          <p:cNvSpPr/>
          <p:nvPr/>
        </p:nvSpPr>
        <p:spPr>
          <a:xfrm>
            <a:off x="2123704" y="3549361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ultiply 11"/>
          <p:cNvSpPr/>
          <p:nvPr/>
        </p:nvSpPr>
        <p:spPr>
          <a:xfrm>
            <a:off x="1743693" y="3561237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ultiply 12"/>
          <p:cNvSpPr/>
          <p:nvPr/>
        </p:nvSpPr>
        <p:spPr>
          <a:xfrm>
            <a:off x="1316182" y="3549362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ultiply 13"/>
          <p:cNvSpPr/>
          <p:nvPr/>
        </p:nvSpPr>
        <p:spPr>
          <a:xfrm>
            <a:off x="1126177" y="4060000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ultiply 14"/>
          <p:cNvSpPr/>
          <p:nvPr/>
        </p:nvSpPr>
        <p:spPr>
          <a:xfrm>
            <a:off x="1529937" y="4048125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ultiply 15"/>
          <p:cNvSpPr/>
          <p:nvPr/>
        </p:nvSpPr>
        <p:spPr>
          <a:xfrm>
            <a:off x="2895600" y="2575584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ultiply 16"/>
          <p:cNvSpPr/>
          <p:nvPr/>
        </p:nvSpPr>
        <p:spPr>
          <a:xfrm>
            <a:off x="2907475" y="3062473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ultiply 17"/>
          <p:cNvSpPr/>
          <p:nvPr/>
        </p:nvSpPr>
        <p:spPr>
          <a:xfrm>
            <a:off x="2895600" y="4048125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ultiply 18"/>
          <p:cNvSpPr/>
          <p:nvPr/>
        </p:nvSpPr>
        <p:spPr>
          <a:xfrm>
            <a:off x="3299361" y="3050598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ultiply 19"/>
          <p:cNvSpPr/>
          <p:nvPr/>
        </p:nvSpPr>
        <p:spPr>
          <a:xfrm>
            <a:off x="3299361" y="3561237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ultiply 20"/>
          <p:cNvSpPr/>
          <p:nvPr/>
        </p:nvSpPr>
        <p:spPr>
          <a:xfrm>
            <a:off x="3608119" y="4404384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ultiply 21"/>
          <p:cNvSpPr/>
          <p:nvPr/>
        </p:nvSpPr>
        <p:spPr>
          <a:xfrm>
            <a:off x="3798125" y="4618141"/>
            <a:ext cx="219075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21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7BF80-28E8-4703-982C-16BCE4FFF051}" type="slidenum">
              <a:rPr lang="tr-TR"/>
              <a:pPr/>
              <a:t>9</a:t>
            </a:fld>
            <a:endParaRPr lang="tr-TR"/>
          </a:p>
        </p:txBody>
      </p:sp>
      <p:sp>
        <p:nvSpPr>
          <p:cNvPr id="7485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1066800"/>
          </a:xfrm>
        </p:spPr>
        <p:txBody>
          <a:bodyPr/>
          <a:lstStyle/>
          <a:p>
            <a:r>
              <a:rPr lang="tr-TR" dirty="0" smtClean="0"/>
              <a:t>Çok Girişli Kapılar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14450"/>
            <a:ext cx="8291264" cy="4202782"/>
          </a:xfrm>
        </p:spPr>
        <p:txBody>
          <a:bodyPr/>
          <a:lstStyle/>
          <a:p>
            <a:r>
              <a:rPr lang="tr-TR" sz="2800" dirty="0" smtClean="0"/>
              <a:t>VE</a:t>
            </a:r>
            <a:r>
              <a:rPr lang="en-US" sz="2800" dirty="0" smtClean="0"/>
              <a:t> </a:t>
            </a:r>
            <a:r>
              <a:rPr lang="tr-TR" sz="2800" dirty="0" smtClean="0"/>
              <a:t>ve</a:t>
            </a:r>
            <a:r>
              <a:rPr lang="en-US" sz="2800" dirty="0" smtClean="0"/>
              <a:t> </a:t>
            </a:r>
            <a:r>
              <a:rPr lang="tr-TR" sz="2800" dirty="0" smtClean="0"/>
              <a:t>VEYA</a:t>
            </a:r>
            <a:r>
              <a:rPr lang="en-US" sz="2800" dirty="0" smtClean="0"/>
              <a:t> </a:t>
            </a:r>
            <a:r>
              <a:rPr lang="tr-TR" sz="2800" dirty="0" smtClean="0"/>
              <a:t>kapıları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tr-TR" sz="2400" dirty="0" smtClean="0"/>
              <a:t>Değişme ve birleşme özelliği vardır.</a:t>
            </a:r>
            <a:endParaRPr lang="en-US" sz="2400" dirty="0"/>
          </a:p>
          <a:p>
            <a:pPr lvl="1"/>
            <a:r>
              <a:rPr lang="tr-TR" sz="2400" dirty="0" smtClean="0"/>
              <a:t>Giriş sayısını artırmakta sorun yok.</a:t>
            </a:r>
            <a:endParaRPr lang="en-US" sz="2400" dirty="0"/>
          </a:p>
          <a:p>
            <a:r>
              <a:rPr lang="tr-TR" sz="2800" dirty="0" smtClean="0"/>
              <a:t>TÜVE</a:t>
            </a:r>
            <a:r>
              <a:rPr lang="en-US" sz="2800" dirty="0" smtClean="0"/>
              <a:t> </a:t>
            </a:r>
            <a:r>
              <a:rPr lang="tr-TR" sz="2800" dirty="0" smtClean="0"/>
              <a:t>ve</a:t>
            </a:r>
            <a:r>
              <a:rPr lang="en-US" sz="2800" dirty="0" smtClean="0"/>
              <a:t> </a:t>
            </a:r>
            <a:r>
              <a:rPr lang="tr-TR" sz="2800" dirty="0" smtClean="0"/>
              <a:t>TÜVEYA</a:t>
            </a:r>
            <a:r>
              <a:rPr lang="en-US" sz="2800" dirty="0" smtClean="0"/>
              <a:t> </a:t>
            </a:r>
            <a:r>
              <a:rPr lang="tr-TR" sz="2800" dirty="0" smtClean="0"/>
              <a:t>kapıları</a:t>
            </a:r>
            <a:endParaRPr lang="en-US" sz="2800" dirty="0"/>
          </a:p>
          <a:p>
            <a:pPr lvl="1"/>
            <a:r>
              <a:rPr lang="tr-TR" sz="2400" dirty="0" smtClean="0"/>
              <a:t>Değişme özelliği vardır, ancak birleşme özelliği yoktur.</a:t>
            </a:r>
            <a:endParaRPr lang="en-US" sz="2400" u="sng" dirty="0"/>
          </a:p>
          <a:p>
            <a:pPr lvl="1"/>
            <a:r>
              <a:rPr lang="tr-TR" sz="2400" dirty="0" smtClean="0"/>
              <a:t>Giriş sayısını artırmak kolay değil.</a:t>
            </a:r>
            <a:endParaRPr lang="en-US" sz="2400" dirty="0"/>
          </a:p>
          <a:p>
            <a:r>
              <a:rPr lang="tr-TR" sz="2800" u="sng" dirty="0" smtClean="0"/>
              <a:t>Örnek</a:t>
            </a:r>
            <a:r>
              <a:rPr lang="en-US" sz="2800" dirty="0" smtClean="0"/>
              <a:t>: </a:t>
            </a:r>
            <a:r>
              <a:rPr lang="tr-TR" sz="2800" dirty="0" smtClean="0"/>
              <a:t>TÜVE</a:t>
            </a:r>
            <a:r>
              <a:rPr lang="en-US" sz="2800" dirty="0" smtClean="0"/>
              <a:t> </a:t>
            </a:r>
            <a:r>
              <a:rPr lang="tr-TR" sz="2800" dirty="0" smtClean="0"/>
              <a:t>kapıları</a:t>
            </a:r>
            <a:endParaRPr lang="en-US" sz="2800" dirty="0"/>
          </a:p>
          <a:p>
            <a:pPr lvl="1"/>
            <a:r>
              <a:rPr lang="tr-TR" sz="2400" dirty="0" smtClean="0"/>
              <a:t>(</a:t>
            </a:r>
            <a:r>
              <a:rPr lang="en-US" sz="2400" dirty="0" smtClean="0"/>
              <a:t>(</a:t>
            </a:r>
            <a:r>
              <a:rPr lang="en-US" sz="2400" dirty="0"/>
              <a:t>x </a:t>
            </a:r>
            <a:r>
              <a:rPr lang="en-US" sz="2400" dirty="0" smtClean="0"/>
              <a:t>y)</a:t>
            </a:r>
            <a:r>
              <a:rPr lang="tr-TR" sz="2400" dirty="0" smtClean="0"/>
              <a:t>’</a:t>
            </a:r>
            <a:r>
              <a:rPr lang="en-US" sz="2400" dirty="0" smtClean="0">
                <a:sym typeface="Symbol" pitchFamily="18" charset="2"/>
              </a:rPr>
              <a:t>z</a:t>
            </a:r>
            <a:r>
              <a:rPr lang="tr-TR" sz="2400" dirty="0" smtClean="0">
                <a:sym typeface="Symbol" pitchFamily="18" charset="2"/>
              </a:rPr>
              <a:t>)’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 </a:t>
            </a:r>
            <a:r>
              <a:rPr lang="tr-TR" sz="2400" dirty="0" smtClean="0">
                <a:sym typeface="Symbol" pitchFamily="18" charset="2"/>
              </a:rPr>
              <a:t>(</a:t>
            </a:r>
            <a:r>
              <a:rPr lang="en-US" sz="2400" dirty="0" smtClean="0"/>
              <a:t>x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dirty="0" err="1" smtClean="0"/>
              <a:t>y</a:t>
            </a:r>
            <a:r>
              <a:rPr lang="en-US" sz="2400" dirty="0" err="1" smtClean="0">
                <a:sym typeface="Symbol" pitchFamily="18" charset="2"/>
              </a:rPr>
              <a:t>z</a:t>
            </a:r>
            <a:r>
              <a:rPr lang="en-US" sz="2400" dirty="0" smtClean="0"/>
              <a:t>)</a:t>
            </a:r>
            <a:r>
              <a:rPr lang="tr-TR" sz="2400" dirty="0" smtClean="0"/>
              <a:t>’)’</a:t>
            </a:r>
            <a:endParaRPr lang="en-US" sz="2400" dirty="0"/>
          </a:p>
          <a:p>
            <a:pPr lvl="1"/>
            <a:r>
              <a:rPr lang="tr-TR" sz="2400" dirty="0" smtClean="0"/>
              <a:t>(</a:t>
            </a:r>
            <a:r>
              <a:rPr lang="en-US" sz="2400" dirty="0" smtClean="0"/>
              <a:t>(</a:t>
            </a:r>
            <a:r>
              <a:rPr lang="en-US" sz="2400" dirty="0" err="1" smtClean="0"/>
              <a:t>xy</a:t>
            </a:r>
            <a:r>
              <a:rPr lang="en-US" sz="2400" dirty="0" smtClean="0"/>
              <a:t>)</a:t>
            </a:r>
            <a:r>
              <a:rPr lang="tr-TR" sz="2400" dirty="0" smtClean="0"/>
              <a:t>’</a:t>
            </a:r>
            <a:r>
              <a:rPr lang="en-US" sz="2400" dirty="0" smtClean="0">
                <a:sym typeface="Symbol" pitchFamily="18" charset="2"/>
              </a:rPr>
              <a:t>z</a:t>
            </a:r>
            <a:r>
              <a:rPr lang="tr-TR" sz="2400" dirty="0" smtClean="0">
                <a:sym typeface="Symbol" pitchFamily="18" charset="2"/>
              </a:rPr>
              <a:t>)’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tr-TR" sz="2400" dirty="0" smtClean="0">
                <a:solidFill>
                  <a:srgbClr val="FF0000"/>
                </a:solidFill>
                <a:sym typeface="Symbol" pitchFamily="18" charset="2"/>
              </a:rPr>
              <a:t>((x’+y’)z)’=</a:t>
            </a:r>
            <a:r>
              <a:rPr lang="tr-TR" sz="2400" dirty="0" err="1" smtClean="0">
                <a:solidFill>
                  <a:srgbClr val="FF0000"/>
                </a:solidFill>
                <a:sym typeface="Symbol" pitchFamily="18" charset="2"/>
              </a:rPr>
              <a:t>xy</a:t>
            </a:r>
            <a:r>
              <a:rPr lang="tr-TR" sz="2400" dirty="0" smtClean="0">
                <a:solidFill>
                  <a:srgbClr val="FF0000"/>
                </a:solidFill>
                <a:sym typeface="Symbol" pitchFamily="18" charset="2"/>
              </a:rPr>
              <a:t>+z’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/>
            </a:r>
            <a:br>
              <a:rPr lang="en-US" sz="24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			</a:t>
            </a:r>
          </a:p>
          <a:p>
            <a:pPr lvl="1"/>
            <a:r>
              <a:rPr lang="tr-TR" sz="2400" dirty="0" smtClean="0"/>
              <a:t>(</a:t>
            </a:r>
            <a:r>
              <a:rPr lang="en-US" sz="2400" dirty="0" smtClean="0"/>
              <a:t>x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tr-TR" sz="2400" dirty="0" smtClean="0">
                <a:sym typeface="Symbol" pitchFamily="18" charset="2"/>
              </a:rPr>
              <a:t>(</a:t>
            </a:r>
            <a:r>
              <a:rPr lang="en-US" sz="2400" dirty="0" err="1" smtClean="0"/>
              <a:t>y</a:t>
            </a:r>
            <a:r>
              <a:rPr lang="en-US" sz="2400" dirty="0" err="1" smtClean="0">
                <a:sym typeface="Symbol" pitchFamily="18" charset="2"/>
              </a:rPr>
              <a:t>z</a:t>
            </a:r>
            <a:r>
              <a:rPr lang="en-US" sz="2400" dirty="0" smtClean="0"/>
              <a:t>)</a:t>
            </a:r>
            <a:r>
              <a:rPr lang="tr-TR" sz="2400" dirty="0" smtClean="0"/>
              <a:t>’)’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tr-TR" sz="2400" dirty="0" smtClean="0">
                <a:solidFill>
                  <a:srgbClr val="FF0000"/>
                </a:solidFill>
              </a:rPr>
              <a:t>x’+</a:t>
            </a:r>
            <a:r>
              <a:rPr lang="tr-TR" sz="2400" dirty="0" err="1" smtClean="0">
                <a:solidFill>
                  <a:srgbClr val="FF0000"/>
                </a:solidFill>
              </a:rPr>
              <a:t>yz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/>
            </a:r>
            <a:br>
              <a:rPr lang="en-US" sz="24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			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292080" y="4293096"/>
            <a:ext cx="1219201" cy="609600"/>
            <a:chOff x="674" y="2584"/>
            <a:chExt cx="768" cy="384"/>
          </a:xfrm>
        </p:grpSpPr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885" y="2584"/>
              <a:ext cx="337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674" y="2694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674" y="2858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1320" y="2771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1220" y="2716"/>
              <a:ext cx="100" cy="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04048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5004048" y="4509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</a:t>
            </a:r>
            <a:endParaRPr lang="tr-TR" dirty="0"/>
          </a:p>
        </p:txBody>
      </p:sp>
      <p:grpSp>
        <p:nvGrpSpPr>
          <p:cNvPr id="24" name="Group 34"/>
          <p:cNvGrpSpPr>
            <a:grpSpLocks/>
          </p:cNvGrpSpPr>
          <p:nvPr/>
        </p:nvGrpSpPr>
        <p:grpSpPr bwMode="auto">
          <a:xfrm>
            <a:off x="6660232" y="4403576"/>
            <a:ext cx="1219201" cy="609600"/>
            <a:chOff x="674" y="2584"/>
            <a:chExt cx="768" cy="384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885" y="2584"/>
              <a:ext cx="337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674" y="2694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674" y="2858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320" y="2771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220" y="2716"/>
              <a:ext cx="100" cy="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</p:grpSp>
      <p:cxnSp>
        <p:nvCxnSpPr>
          <p:cNvPr id="31" name="Straight Connector 30"/>
          <p:cNvCxnSpPr>
            <a:endCxn id="26" idx="0"/>
          </p:cNvCxnSpPr>
          <p:nvPr/>
        </p:nvCxnSpPr>
        <p:spPr>
          <a:xfrm flipV="1">
            <a:off x="6516216" y="4578201"/>
            <a:ext cx="144016" cy="2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60150" y="46531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z</a:t>
            </a:r>
            <a:endParaRPr lang="tr-TR" dirty="0"/>
          </a:p>
        </p:txBody>
      </p:sp>
      <p:sp>
        <p:nvSpPr>
          <p:cNvPr id="40" name="TextBox 39"/>
          <p:cNvSpPr txBox="1"/>
          <p:nvPr/>
        </p:nvSpPr>
        <p:spPr>
          <a:xfrm>
            <a:off x="5004048" y="5651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</a:t>
            </a:r>
            <a:endParaRPr lang="tr-TR" dirty="0"/>
          </a:p>
        </p:txBody>
      </p:sp>
      <p:sp>
        <p:nvSpPr>
          <p:cNvPr id="41" name="TextBox 40"/>
          <p:cNvSpPr txBox="1"/>
          <p:nvPr/>
        </p:nvSpPr>
        <p:spPr>
          <a:xfrm>
            <a:off x="5004048" y="594928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</a:t>
            </a:r>
            <a:endParaRPr lang="tr-TR" dirty="0"/>
          </a:p>
        </p:txBody>
      </p:sp>
      <p:grpSp>
        <p:nvGrpSpPr>
          <p:cNvPr id="48" name="Group 34"/>
          <p:cNvGrpSpPr>
            <a:grpSpLocks/>
          </p:cNvGrpSpPr>
          <p:nvPr/>
        </p:nvGrpSpPr>
        <p:grpSpPr bwMode="auto">
          <a:xfrm>
            <a:off x="5292080" y="5723964"/>
            <a:ext cx="1219201" cy="609600"/>
            <a:chOff x="674" y="2584"/>
            <a:chExt cx="768" cy="384"/>
          </a:xfrm>
        </p:grpSpPr>
        <p:sp>
          <p:nvSpPr>
            <p:cNvPr id="49" name="AutoShape 23"/>
            <p:cNvSpPr>
              <a:spLocks noChangeArrowheads="1"/>
            </p:cNvSpPr>
            <p:nvPr/>
          </p:nvSpPr>
          <p:spPr bwMode="auto">
            <a:xfrm>
              <a:off x="885" y="2584"/>
              <a:ext cx="337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674" y="2694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674" y="2858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1320" y="2771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1220" y="2716"/>
              <a:ext cx="100" cy="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</p:grpSp>
      <p:grpSp>
        <p:nvGrpSpPr>
          <p:cNvPr id="54" name="Group 34"/>
          <p:cNvGrpSpPr>
            <a:grpSpLocks/>
          </p:cNvGrpSpPr>
          <p:nvPr/>
        </p:nvGrpSpPr>
        <p:grpSpPr bwMode="auto">
          <a:xfrm>
            <a:off x="6660232" y="5834444"/>
            <a:ext cx="1219201" cy="609600"/>
            <a:chOff x="674" y="2584"/>
            <a:chExt cx="768" cy="384"/>
          </a:xfrm>
        </p:grpSpPr>
        <p:sp>
          <p:nvSpPr>
            <p:cNvPr id="55" name="AutoShape 23"/>
            <p:cNvSpPr>
              <a:spLocks noChangeArrowheads="1"/>
            </p:cNvSpPr>
            <p:nvPr/>
          </p:nvSpPr>
          <p:spPr bwMode="auto">
            <a:xfrm>
              <a:off x="885" y="2584"/>
              <a:ext cx="337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674" y="2694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674" y="2858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1320" y="2771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" name="Oval 27"/>
            <p:cNvSpPr>
              <a:spLocks noChangeArrowheads="1"/>
            </p:cNvSpPr>
            <p:nvPr/>
          </p:nvSpPr>
          <p:spPr bwMode="auto">
            <a:xfrm>
              <a:off x="1220" y="2716"/>
              <a:ext cx="100" cy="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tr-TR" sz="2400">
                <a:latin typeface="Comic Sans MS" pitchFamily="66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 flipV="1">
            <a:off x="6516216" y="6009069"/>
            <a:ext cx="144016" cy="2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60150" y="6084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2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8083</TotalTime>
  <Words>5286</Words>
  <Application>Microsoft Office PowerPoint</Application>
  <PresentationFormat>On-screen Show (4:3)</PresentationFormat>
  <Paragraphs>2391</Paragraphs>
  <Slides>87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Arial</vt:lpstr>
      <vt:lpstr>Arial Black</vt:lpstr>
      <vt:lpstr>Calibri</vt:lpstr>
      <vt:lpstr>Comic Sans MS</vt:lpstr>
      <vt:lpstr>Courier New</vt:lpstr>
      <vt:lpstr>Symbol</vt:lpstr>
      <vt:lpstr>Times New Roman</vt:lpstr>
      <vt:lpstr>Wingdings</vt:lpstr>
      <vt:lpstr>Pixel</vt:lpstr>
      <vt:lpstr>Document</vt:lpstr>
      <vt:lpstr>VE, VEYA, TÜMLEME lojik işlemleri</vt:lpstr>
      <vt:lpstr>Diğer Lojik İşlemler</vt:lpstr>
      <vt:lpstr>Lojik Kapı Sembolleri</vt:lpstr>
      <vt:lpstr>Evrensel Kapı </vt:lpstr>
      <vt:lpstr>TÜVE Kapısı</vt:lpstr>
      <vt:lpstr>TÜVEYA Kapısı</vt:lpstr>
      <vt:lpstr>Örnek 1</vt:lpstr>
      <vt:lpstr>Örnek 2</vt:lpstr>
      <vt:lpstr>Çok Girişli Kapılar</vt:lpstr>
      <vt:lpstr>Dışlayıcı VEYA (XOR) Kapısının Gerçeklenmesi</vt:lpstr>
      <vt:lpstr>Kombinezonsal Devreler</vt:lpstr>
      <vt:lpstr>Kombinezonsal devrelerin analizi</vt:lpstr>
      <vt:lpstr>Boole Fonksiyonunun Bulunması</vt:lpstr>
      <vt:lpstr>Örnek: Boole Fonksiyonunun Bulunması</vt:lpstr>
      <vt:lpstr>Örnek: Doğruluk tablosunun elde edilmesi</vt:lpstr>
      <vt:lpstr>İşaretli Sayıların Gösterilmesi</vt:lpstr>
      <vt:lpstr>Negatif Sayılara Örnekler</vt:lpstr>
      <vt:lpstr>Negatif Sayılara Örnekler</vt:lpstr>
      <vt:lpstr>İkili Sayıların Uzatılması</vt:lpstr>
      <vt:lpstr>İkili Matematik</vt:lpstr>
      <vt:lpstr>Elde ile bir bit uzunluklu toplama</vt:lpstr>
      <vt:lpstr>İşaretsiz sayıların toplanması</vt:lpstr>
      <vt:lpstr>İşaretli sayıların toplanması</vt:lpstr>
      <vt:lpstr>İşaretli sayıların toplanması</vt:lpstr>
      <vt:lpstr>PowerPoint Presentation</vt:lpstr>
      <vt:lpstr>Borç ile bir bit uzunluklu çıkartma</vt:lpstr>
      <vt:lpstr>İşaretsiz sayılar ile çıkartma</vt:lpstr>
      <vt:lpstr>İşaretli sayılar ile 2’ye tümleme kullanılarak çıkartma</vt:lpstr>
      <vt:lpstr>PowerPoint Presentation</vt:lpstr>
      <vt:lpstr>İkili Çarpma</vt:lpstr>
      <vt:lpstr>Kombinezonsal Devrelerin Tasarımı</vt:lpstr>
      <vt:lpstr>Toplama Devresi</vt:lpstr>
      <vt:lpstr>Toplama Devresi</vt:lpstr>
      <vt:lpstr>Tam Toplayıcı: Yarı Toplayıcılar ile Gerçekleme</vt:lpstr>
      <vt:lpstr>Tamsayı Toplayıcı 1/2</vt:lpstr>
      <vt:lpstr>Tamsayı Toplayıcı 2/2</vt:lpstr>
      <vt:lpstr>Aşamalı Tasarım Yöntemi</vt:lpstr>
      <vt:lpstr>Elde Yayılımı</vt:lpstr>
      <vt:lpstr>Hızlı Toplayıcılar</vt:lpstr>
      <vt:lpstr>Elde öngörülü toplayıcı</vt:lpstr>
      <vt:lpstr>4-bit Elde öngörülü toplayıcı</vt:lpstr>
      <vt:lpstr>4-bit Elde öngörülü toplayıcı</vt:lpstr>
      <vt:lpstr>4-bit Elde öngörülü toplayıcı</vt:lpstr>
      <vt:lpstr>4-bit Elde öngörülü toplayıcı</vt:lpstr>
      <vt:lpstr>16-bit Melez Toplayıcı</vt:lpstr>
      <vt:lpstr>Çıkarma Devresi</vt:lpstr>
      <vt:lpstr>İkili Çarpıcı</vt:lpstr>
      <vt:lpstr>(3x4)-bit Çarpıcı: Yöntem</vt:lpstr>
      <vt:lpstr>(3x4)-bit Çarpıcı: Devre</vt:lpstr>
      <vt:lpstr>mxn-bit Çarpıcılar</vt:lpstr>
      <vt:lpstr>2’ye Tümleyen Gösterilimli İşaretli Sayıların Çarpımı (1/2)</vt:lpstr>
      <vt:lpstr>2’ye Tümleyen Gösterilimli İşaretli Sayıların Çarpımı (2/2)</vt:lpstr>
      <vt:lpstr>4-bit Genlik Karşılaştırma Devresi</vt:lpstr>
      <vt:lpstr>4-bit Karşılaştırma Devresi</vt:lpstr>
      <vt:lpstr>4-bit Karşılaştırma Devresi</vt:lpstr>
      <vt:lpstr>Kod Çözücü</vt:lpstr>
      <vt:lpstr>2-den-4’e Kod Çözücü</vt:lpstr>
      <vt:lpstr>İzin Girişli 2-den-4’e Kod Çözücü</vt:lpstr>
      <vt:lpstr>Kod Çözücü/Veri Dağıtıcı</vt:lpstr>
      <vt:lpstr>Kod Çözücüleri Birleştirme</vt:lpstr>
      <vt:lpstr>Kod Çözücünün Gerçeklemede Kullanılması</vt:lpstr>
      <vt:lpstr>Örnek</vt:lpstr>
      <vt:lpstr>Kodlayıcı</vt:lpstr>
      <vt:lpstr>Öncelikli Kodlayıcı</vt:lpstr>
      <vt:lpstr>4-bit Öncelikli Kodlayıcının Karnaugh Diyagramı</vt:lpstr>
      <vt:lpstr>4-bit Öncelikli Kodlayıcı Devresi</vt:lpstr>
      <vt:lpstr>Veri Toplayıcılar (Multiplexers - MUX)</vt:lpstr>
      <vt:lpstr>2-den-1’e Veri Toplayıcı</vt:lpstr>
      <vt:lpstr>4-den-1’e Veri Toplayıcı</vt:lpstr>
      <vt:lpstr>4-den-1’e Veri Toplayıcı Devresi</vt:lpstr>
      <vt:lpstr>İzin Girişli Veri Toplayıcı</vt:lpstr>
      <vt:lpstr>Veri Toplayıcılar Kullanılarak Tasarım</vt:lpstr>
      <vt:lpstr>Veri Toplayıcılar Kullanılarak Tasarım</vt:lpstr>
      <vt:lpstr>Veri Toplayıcılar Kullanılarak Tasarım</vt:lpstr>
      <vt:lpstr>Veri Toplayıcılar Kullanılarak Tasarım</vt:lpstr>
      <vt:lpstr>Veri Toplayıcıları Birleştirme</vt:lpstr>
      <vt:lpstr>Programlanabilir Lojik Elemanlar - Programmable Logic Devices (PLD’s) </vt:lpstr>
      <vt:lpstr>Programlanabilir Lojik Elemanlar</vt:lpstr>
      <vt:lpstr>Salt Okunabilir Bellek - Read Only Memory (ROM)</vt:lpstr>
      <vt:lpstr>ROM Kullanarak Kombinezonsal Devre Tasarımı</vt:lpstr>
      <vt:lpstr>ROM Kullanarak Kombinezonsal Devre Tasarımı</vt:lpstr>
      <vt:lpstr>ROM Kullanarak Kombinezonsal Devre Tasarımı</vt:lpstr>
      <vt:lpstr>Örnek</vt:lpstr>
      <vt:lpstr>Örnek</vt:lpstr>
      <vt:lpstr>Programmable Array Logic (PAL) </vt:lpstr>
      <vt:lpstr>PAL ile Tasarım </vt:lpstr>
      <vt:lpstr>Programmable Logic Array (PLA)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Systems</dc:title>
  <dc:creator>ww</dc:creator>
  <cp:lastModifiedBy>Berna Ors</cp:lastModifiedBy>
  <cp:revision>534</cp:revision>
  <cp:lastPrinted>2010-03-30T20:01:24Z</cp:lastPrinted>
  <dcterms:created xsi:type="dcterms:W3CDTF">2014-09-22T04:29:28Z</dcterms:created>
  <dcterms:modified xsi:type="dcterms:W3CDTF">2018-11-30T06:19:15Z</dcterms:modified>
</cp:coreProperties>
</file>