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1"/>
  </p:sldMasterIdLst>
  <p:notesMasterIdLst>
    <p:notesMasterId r:id="rId67"/>
  </p:notesMasterIdLst>
  <p:handoutMasterIdLst>
    <p:handoutMasterId r:id="rId68"/>
  </p:handoutMasterIdLst>
  <p:sldIdLst>
    <p:sldId id="299" r:id="rId2"/>
    <p:sldId id="300" r:id="rId3"/>
    <p:sldId id="302" r:id="rId4"/>
    <p:sldId id="304" r:id="rId5"/>
    <p:sldId id="305" r:id="rId6"/>
    <p:sldId id="307" r:id="rId7"/>
    <p:sldId id="308" r:id="rId8"/>
    <p:sldId id="309" r:id="rId9"/>
    <p:sldId id="310" r:id="rId10"/>
    <p:sldId id="311" r:id="rId11"/>
    <p:sldId id="314" r:id="rId12"/>
    <p:sldId id="315" r:id="rId13"/>
    <p:sldId id="316" r:id="rId14"/>
    <p:sldId id="321" r:id="rId15"/>
    <p:sldId id="322" r:id="rId16"/>
    <p:sldId id="326" r:id="rId17"/>
    <p:sldId id="403" r:id="rId18"/>
    <p:sldId id="327" r:id="rId19"/>
    <p:sldId id="387" r:id="rId20"/>
    <p:sldId id="329" r:id="rId21"/>
    <p:sldId id="330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404" r:id="rId31"/>
    <p:sldId id="408" r:id="rId32"/>
    <p:sldId id="409" r:id="rId33"/>
    <p:sldId id="405" r:id="rId34"/>
    <p:sldId id="406" r:id="rId35"/>
    <p:sldId id="356" r:id="rId36"/>
    <p:sldId id="358" r:id="rId37"/>
    <p:sldId id="359" r:id="rId38"/>
    <p:sldId id="360" r:id="rId39"/>
    <p:sldId id="361" r:id="rId40"/>
    <p:sldId id="362" r:id="rId41"/>
    <p:sldId id="363" r:id="rId42"/>
    <p:sldId id="415" r:id="rId43"/>
    <p:sldId id="416" r:id="rId44"/>
    <p:sldId id="417" r:id="rId45"/>
    <p:sldId id="412" r:id="rId46"/>
    <p:sldId id="418" r:id="rId47"/>
    <p:sldId id="419" r:id="rId48"/>
    <p:sldId id="420" r:id="rId49"/>
    <p:sldId id="414" r:id="rId50"/>
    <p:sldId id="365" r:id="rId51"/>
    <p:sldId id="367" r:id="rId52"/>
    <p:sldId id="368" r:id="rId53"/>
    <p:sldId id="366" r:id="rId54"/>
    <p:sldId id="380" r:id="rId55"/>
    <p:sldId id="381" r:id="rId56"/>
    <p:sldId id="382" r:id="rId57"/>
    <p:sldId id="421" r:id="rId58"/>
    <p:sldId id="426" r:id="rId59"/>
    <p:sldId id="424" r:id="rId60"/>
    <p:sldId id="425" r:id="rId61"/>
    <p:sldId id="427" r:id="rId62"/>
    <p:sldId id="422" r:id="rId63"/>
    <p:sldId id="423" r:id="rId64"/>
    <p:sldId id="428" r:id="rId65"/>
    <p:sldId id="429" r:id="rId6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FF0000"/>
    <a:srgbClr val="FFFFCC"/>
    <a:srgbClr val="CCFF33"/>
    <a:srgbClr val="CCFF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 snapToObjects="1">
      <p:cViewPr>
        <p:scale>
          <a:sx n="100" d="100"/>
          <a:sy n="100" d="100"/>
        </p:scale>
        <p:origin x="-131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030" cy="479569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18" y="0"/>
            <a:ext cx="3170030" cy="479569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200"/>
            </a:lvl1pPr>
          </a:lstStyle>
          <a:p>
            <a:pPr>
              <a:defRPr/>
            </a:pPr>
            <a:fld id="{C5286673-FEB9-46D9-AE0E-BA3E5FFA8627}" type="datetimeFigureOut">
              <a:rPr lang="en-US"/>
              <a:pPr>
                <a:defRPr/>
              </a:pPr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995"/>
            <a:ext cx="3170030" cy="479569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18" y="9119995"/>
            <a:ext cx="3170030" cy="479569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200"/>
            </a:lvl1pPr>
          </a:lstStyle>
          <a:p>
            <a:pPr>
              <a:defRPr/>
            </a:pPr>
            <a:fld id="{4E53F81A-C5DA-4D46-8B28-A1A25EF1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6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030" cy="4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170" y="0"/>
            <a:ext cx="3170030" cy="4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40" y="4559997"/>
            <a:ext cx="5364921" cy="432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32"/>
            <a:ext cx="3170030" cy="47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170" y="9121632"/>
            <a:ext cx="3170030" cy="47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18B1F601-24AD-4929-84EF-12898C7E3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5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B1F601-24AD-4929-84EF-12898C7E3C8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B08F6-1930-468A-94B9-4C6A4BC9B3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13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BF185-48FD-4F69-A266-9A9CBFC4A4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52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4B01D-8FDF-4C02-AD44-E8B153E99A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3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90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D530E-A497-4173-A45A-3B45A53669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D6199-AFCB-43D9-84AE-A74EEAA535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3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32054-F2CF-471F-B287-9723676380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6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118C1-2E21-4155-9143-3B1DAAC16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7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D8C96-FD69-49A3-85B8-3E50CDECD6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258BA-9EE3-413B-9384-720FB259B96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34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A1A68-46B9-40AF-9170-62520088AD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27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85FB5F-B453-4166-96DD-769D10A4B8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85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Ardışıl</a:t>
            </a:r>
            <a:r>
              <a:rPr lang="tr-TR" dirty="0" smtClean="0"/>
              <a:t> Devre Modeli</a:t>
            </a:r>
            <a:endParaRPr lang="en-US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4FB51-763B-4281-81D7-D4BEC226AC3B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46113" y="1538288"/>
            <a:ext cx="7848602" cy="1727200"/>
            <a:chOff x="407" y="969"/>
            <a:chExt cx="4944" cy="1088"/>
          </a:xfrm>
        </p:grpSpPr>
        <p:sp>
          <p:nvSpPr>
            <p:cNvPr id="4113" name="Rectangle 4"/>
            <p:cNvSpPr>
              <a:spLocks noChangeArrowheads="1"/>
            </p:cNvSpPr>
            <p:nvPr/>
          </p:nvSpPr>
          <p:spPr bwMode="auto">
            <a:xfrm>
              <a:off x="1828" y="969"/>
              <a:ext cx="1527" cy="10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/>
              <a:r>
                <a:rPr lang="tr-TR" b="0" dirty="0" smtClean="0">
                  <a:solidFill>
                    <a:schemeClr val="bg1"/>
                  </a:solidFill>
                </a:rPr>
                <a:t>Kombinezonsal Devre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4114" name="Line 7"/>
            <p:cNvSpPr>
              <a:spLocks noChangeShapeType="1"/>
            </p:cNvSpPr>
            <p:nvPr/>
          </p:nvSpPr>
          <p:spPr bwMode="auto">
            <a:xfrm flipV="1">
              <a:off x="1125" y="1216"/>
              <a:ext cx="70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Text Box 8"/>
            <p:cNvSpPr txBox="1">
              <a:spLocks noChangeArrowheads="1"/>
            </p:cNvSpPr>
            <p:nvPr/>
          </p:nvSpPr>
          <p:spPr bwMode="auto">
            <a:xfrm>
              <a:off x="407" y="1068"/>
              <a:ext cx="7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 smtClean="0"/>
                <a:t>girişler</a:t>
              </a:r>
              <a:endParaRPr lang="en-US" b="0" dirty="0"/>
            </a:p>
          </p:txBody>
        </p:sp>
        <p:sp>
          <p:nvSpPr>
            <p:cNvPr id="4116" name="Line 9"/>
            <p:cNvSpPr>
              <a:spLocks noChangeShapeType="1"/>
            </p:cNvSpPr>
            <p:nvPr/>
          </p:nvSpPr>
          <p:spPr bwMode="auto">
            <a:xfrm>
              <a:off x="3355" y="1216"/>
              <a:ext cx="1226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Text Box 10"/>
            <p:cNvSpPr txBox="1">
              <a:spLocks noChangeArrowheads="1"/>
            </p:cNvSpPr>
            <p:nvPr/>
          </p:nvSpPr>
          <p:spPr bwMode="auto">
            <a:xfrm>
              <a:off x="4581" y="1072"/>
              <a:ext cx="7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 smtClean="0"/>
                <a:t>çıkışlar</a:t>
              </a:r>
              <a:endParaRPr lang="en-US" b="0" dirty="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46113" y="2965450"/>
            <a:ext cx="4679950" cy="2759075"/>
            <a:chOff x="407" y="1868"/>
            <a:chExt cx="2948" cy="1738"/>
          </a:xfrm>
        </p:grpSpPr>
        <p:sp>
          <p:nvSpPr>
            <p:cNvPr id="4108" name="Rectangle 6"/>
            <p:cNvSpPr>
              <a:spLocks noChangeArrowheads="1"/>
            </p:cNvSpPr>
            <p:nvPr/>
          </p:nvSpPr>
          <p:spPr bwMode="auto">
            <a:xfrm>
              <a:off x="1828" y="2518"/>
              <a:ext cx="1527" cy="10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b="0" dirty="0" smtClean="0">
                  <a:solidFill>
                    <a:schemeClr val="bg1"/>
                  </a:solidFill>
                </a:rPr>
                <a:t>Bellek Elemanları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4109" name="Line 15"/>
            <p:cNvSpPr>
              <a:spLocks noChangeShapeType="1"/>
            </p:cNvSpPr>
            <p:nvPr/>
          </p:nvSpPr>
          <p:spPr bwMode="auto">
            <a:xfrm>
              <a:off x="1389" y="1868"/>
              <a:ext cx="439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6"/>
            <p:cNvSpPr>
              <a:spLocks noChangeShapeType="1"/>
            </p:cNvSpPr>
            <p:nvPr/>
          </p:nvSpPr>
          <p:spPr bwMode="auto">
            <a:xfrm>
              <a:off x="1398" y="1877"/>
              <a:ext cx="0" cy="12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17"/>
            <p:cNvSpPr>
              <a:spLocks noChangeShapeType="1"/>
            </p:cNvSpPr>
            <p:nvPr/>
          </p:nvSpPr>
          <p:spPr bwMode="auto">
            <a:xfrm flipH="1">
              <a:off x="1389" y="3084"/>
              <a:ext cx="4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 Box 18"/>
            <p:cNvSpPr txBox="1">
              <a:spLocks noChangeArrowheads="1"/>
            </p:cNvSpPr>
            <p:nvPr/>
          </p:nvSpPr>
          <p:spPr bwMode="auto">
            <a:xfrm>
              <a:off x="407" y="2374"/>
              <a:ext cx="98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tr-TR" b="0" dirty="0" smtClean="0"/>
                <a:t>Şimdiki durum</a:t>
              </a:r>
              <a:endParaRPr lang="en-US" b="0" dirty="0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6070" y="2946400"/>
            <a:ext cx="3027367" cy="1930400"/>
            <a:chOff x="3355" y="1856"/>
            <a:chExt cx="1907" cy="1216"/>
          </a:xfrm>
        </p:grpSpPr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3355" y="1856"/>
              <a:ext cx="439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3794" y="1865"/>
              <a:ext cx="0" cy="12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 flipH="1">
              <a:off x="3355" y="3072"/>
              <a:ext cx="4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839" y="2374"/>
              <a:ext cx="14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 smtClean="0"/>
                <a:t>Sonraki durum</a:t>
              </a:r>
              <a:endParaRPr lang="en-US" b="0" dirty="0"/>
            </a:p>
          </p:txBody>
        </p:sp>
      </p:grp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523875" y="588168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b="0" dirty="0" smtClean="0"/>
              <a:t>Şimdiki durum daha önceki girişlere bağlıdır.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Saklama elemanı olarak </a:t>
            </a:r>
            <a:r>
              <a:rPr lang="en-US" dirty="0" smtClean="0"/>
              <a:t>D-Latch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494338"/>
          </a:xfrm>
        </p:spPr>
        <p:txBody>
          <a:bodyPr>
            <a:normAutofit/>
          </a:bodyPr>
          <a:lstStyle/>
          <a:p>
            <a:r>
              <a:rPr lang="en-US" dirty="0" smtClean="0"/>
              <a:t>D–latch</a:t>
            </a:r>
            <a:r>
              <a:rPr lang="tr-TR" dirty="0" smtClean="0"/>
              <a:t> </a:t>
            </a:r>
            <a:r>
              <a:rPr lang="tr-TR" dirty="0" err="1" smtClean="0"/>
              <a:t>ler</a:t>
            </a:r>
            <a:r>
              <a:rPr lang="tr-TR" dirty="0" smtClean="0"/>
              <a:t> geçici saklama için kullanılabilirler.</a:t>
            </a:r>
            <a:endParaRPr lang="en-US" dirty="0" smtClean="0"/>
          </a:p>
          <a:p>
            <a:r>
              <a:rPr lang="tr-TR" dirty="0" smtClean="0"/>
              <a:t>C = 1 olduğu sürece </a:t>
            </a:r>
            <a:r>
              <a:rPr lang="en-US" dirty="0" smtClean="0"/>
              <a:t>D-latch </a:t>
            </a:r>
            <a:r>
              <a:rPr lang="tr-TR" dirty="0" smtClean="0"/>
              <a:t>girişi çıkışa aktarılır.</a:t>
            </a:r>
            <a:endParaRPr lang="en-US" dirty="0" smtClean="0"/>
          </a:p>
          <a:p>
            <a:r>
              <a:rPr lang="en-US" dirty="0" smtClean="0"/>
              <a:t>C = 0 </a:t>
            </a:r>
            <a:r>
              <a:rPr lang="tr-TR" dirty="0" smtClean="0"/>
              <a:t>olduğu sürece bilgi korunur.</a:t>
            </a:r>
            <a:endParaRPr lang="en-US" dirty="0" smtClean="0"/>
          </a:p>
          <a:p>
            <a:r>
              <a:rPr lang="tr-TR" dirty="0" err="1" smtClean="0"/>
              <a:t>Latch</a:t>
            </a:r>
            <a:r>
              <a:rPr lang="tr-TR" dirty="0" smtClean="0"/>
              <a:t> </a:t>
            </a:r>
            <a:r>
              <a:rPr lang="tr-TR" dirty="0" err="1" smtClean="0"/>
              <a:t>ler</a:t>
            </a:r>
            <a:r>
              <a:rPr lang="tr-TR" dirty="0" smtClean="0"/>
              <a:t> seviye tetiklemeli olarak adlandırılır.</a:t>
            </a:r>
            <a:endParaRPr lang="en-US" dirty="0" smtClean="0"/>
          </a:p>
          <a:p>
            <a:pPr lvl="1"/>
            <a:r>
              <a:rPr lang="tr-TR" dirty="0" smtClean="0"/>
              <a:t>C lojik-1 seviyesinde kaldığı sürece veri girişindeki değişim durumu ve </a:t>
            </a:r>
            <a:r>
              <a:rPr lang="tr-TR" dirty="0" err="1" smtClean="0"/>
              <a:t>latch</a:t>
            </a:r>
            <a:r>
              <a:rPr lang="tr-TR" dirty="0" smtClean="0"/>
              <a:t> çıkışını değiştirir.</a:t>
            </a:r>
          </a:p>
          <a:p>
            <a:r>
              <a:rPr lang="tr-TR" dirty="0" smtClean="0"/>
              <a:t>Bellek elemanlarının durumları senkron olarak değişmeli.</a:t>
            </a:r>
            <a:endParaRPr lang="en-US" dirty="0" smtClean="0"/>
          </a:p>
          <a:p>
            <a:r>
              <a:rPr lang="tr-TR" dirty="0" smtClean="0"/>
              <a:t>Düşen veya yükselen kenar tetiklemeli bellek elemanlarına </a:t>
            </a:r>
            <a:r>
              <a:rPr lang="tr-TR" dirty="0" err="1" smtClean="0"/>
              <a:t>flip</a:t>
            </a:r>
            <a:r>
              <a:rPr lang="tr-TR" dirty="0" smtClean="0"/>
              <a:t>-</a:t>
            </a:r>
            <a:r>
              <a:rPr lang="tr-TR" dirty="0" err="1" smtClean="0"/>
              <a:t>flop</a:t>
            </a:r>
            <a:r>
              <a:rPr lang="tr-TR" dirty="0" smtClean="0"/>
              <a:t> </a:t>
            </a:r>
            <a:r>
              <a:rPr lang="tr-TR" dirty="0" err="1" smtClean="0"/>
              <a:t>lar</a:t>
            </a:r>
            <a:r>
              <a:rPr lang="tr-TR" dirty="0" smtClean="0"/>
              <a:t> denir.</a:t>
            </a:r>
            <a:endParaRPr lang="en-US" dirty="0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9F3CE6-E3E0-40A2-B0C7-41D608A99BDA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Kenar Tetiklemeli </a:t>
            </a:r>
            <a:r>
              <a:rPr lang="en-US" dirty="0" smtClean="0"/>
              <a:t>D Flip-Flop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73125"/>
            <a:ext cx="8763000" cy="105251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Kenar tetiklemeli </a:t>
            </a:r>
            <a:r>
              <a:rPr lang="en-US" dirty="0" smtClean="0"/>
              <a:t>D flip-flop </a:t>
            </a:r>
            <a:r>
              <a:rPr lang="tr-TR" dirty="0" smtClean="0"/>
              <a:t>iki </a:t>
            </a:r>
            <a:r>
              <a:rPr lang="en-US" dirty="0" smtClean="0"/>
              <a:t>D latch</a:t>
            </a:r>
            <a:r>
              <a:rPr lang="tr-TR" dirty="0" smtClean="0"/>
              <a:t> kullanılarak yapılabilir.</a:t>
            </a:r>
            <a:endParaRPr lang="en-US" dirty="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19F93-E864-4085-8EBD-74CAFA2E86D3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789113" y="2033588"/>
            <a:ext cx="1103312" cy="13636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</a:rPr>
              <a:t>D latch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</a:rPr>
              <a:t>(master)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1831975" y="215423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1812925" y="3014663"/>
            <a:ext cx="138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597150" y="2135188"/>
            <a:ext cx="200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4421188" y="2027238"/>
            <a:ext cx="1103312" cy="13636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800" b="0">
                <a:solidFill>
                  <a:schemeClr val="bg1"/>
                </a:solidFill>
              </a:rPr>
              <a:t>D latch</a:t>
            </a:r>
          </a:p>
          <a:p>
            <a:pPr algn="ctr"/>
            <a:r>
              <a:rPr lang="en-US" sz="1800" b="0">
                <a:solidFill>
                  <a:schemeClr val="bg1"/>
                </a:solidFill>
              </a:rPr>
              <a:t>(slave)</a:t>
            </a:r>
          </a:p>
        </p:txBody>
      </p:sp>
      <p:sp>
        <p:nvSpPr>
          <p:cNvPr id="19466" name="Text Box 18"/>
          <p:cNvSpPr txBox="1">
            <a:spLocks noChangeArrowheads="1"/>
          </p:cNvSpPr>
          <p:nvPr/>
        </p:nvSpPr>
        <p:spPr bwMode="auto">
          <a:xfrm>
            <a:off x="4464050" y="214788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67" name="Text Box 19"/>
          <p:cNvSpPr txBox="1">
            <a:spLocks noChangeArrowheads="1"/>
          </p:cNvSpPr>
          <p:nvPr/>
        </p:nvSpPr>
        <p:spPr bwMode="auto">
          <a:xfrm>
            <a:off x="4445000" y="3008313"/>
            <a:ext cx="138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468" name="Text Box 21"/>
          <p:cNvSpPr txBox="1">
            <a:spLocks noChangeArrowheads="1"/>
          </p:cNvSpPr>
          <p:nvPr/>
        </p:nvSpPr>
        <p:spPr bwMode="auto">
          <a:xfrm>
            <a:off x="5229225" y="2128838"/>
            <a:ext cx="200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Q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142875" y="3125788"/>
            <a:ext cx="1646238" cy="965200"/>
            <a:chOff x="240" y="2267"/>
            <a:chExt cx="1037" cy="608"/>
          </a:xfrm>
        </p:grpSpPr>
        <p:sp>
          <p:nvSpPr>
            <p:cNvPr id="19511" name="Line 6"/>
            <p:cNvSpPr>
              <a:spLocks noChangeShapeType="1"/>
            </p:cNvSpPr>
            <p:nvPr/>
          </p:nvSpPr>
          <p:spPr bwMode="auto">
            <a:xfrm flipH="1">
              <a:off x="1003" y="2267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Line 28"/>
            <p:cNvSpPr>
              <a:spLocks noChangeShapeType="1"/>
            </p:cNvSpPr>
            <p:nvPr/>
          </p:nvSpPr>
          <p:spPr bwMode="auto">
            <a:xfrm flipH="1">
              <a:off x="539" y="2803"/>
              <a:ext cx="4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Line 29"/>
            <p:cNvSpPr>
              <a:spLocks noChangeShapeType="1"/>
            </p:cNvSpPr>
            <p:nvPr/>
          </p:nvSpPr>
          <p:spPr bwMode="auto">
            <a:xfrm>
              <a:off x="1003" y="2267"/>
              <a:ext cx="0" cy="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Text Box 34"/>
            <p:cNvSpPr txBox="1">
              <a:spLocks noChangeArrowheads="1"/>
            </p:cNvSpPr>
            <p:nvPr/>
          </p:nvSpPr>
          <p:spPr bwMode="auto">
            <a:xfrm>
              <a:off x="240" y="2683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 dirty="0" err="1"/>
                <a:t>clk</a:t>
              </a:r>
              <a:endParaRPr lang="en-US" sz="2000" b="0" dirty="0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49250" y="2098675"/>
            <a:ext cx="6731000" cy="344488"/>
            <a:chOff x="370" y="1620"/>
            <a:chExt cx="4240" cy="217"/>
          </a:xfrm>
        </p:grpSpPr>
        <p:sp>
          <p:nvSpPr>
            <p:cNvPr id="19507" name="Line 5"/>
            <p:cNvSpPr>
              <a:spLocks noChangeShapeType="1"/>
            </p:cNvSpPr>
            <p:nvPr/>
          </p:nvSpPr>
          <p:spPr bwMode="auto">
            <a:xfrm flipH="1" flipV="1">
              <a:off x="539" y="1734"/>
              <a:ext cx="7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20"/>
            <p:cNvSpPr>
              <a:spLocks noChangeShapeType="1"/>
            </p:cNvSpPr>
            <p:nvPr/>
          </p:nvSpPr>
          <p:spPr bwMode="auto">
            <a:xfrm flipH="1">
              <a:off x="3630" y="1730"/>
              <a:ext cx="7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Text Box 33"/>
            <p:cNvSpPr txBox="1">
              <a:spLocks noChangeArrowheads="1"/>
            </p:cNvSpPr>
            <p:nvPr/>
          </p:nvSpPr>
          <p:spPr bwMode="auto">
            <a:xfrm>
              <a:off x="370" y="1645"/>
              <a:ext cx="1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D</a:t>
              </a:r>
            </a:p>
          </p:txBody>
        </p:sp>
        <p:sp>
          <p:nvSpPr>
            <p:cNvPr id="19510" name="Text Box 35"/>
            <p:cNvSpPr txBox="1">
              <a:spLocks noChangeArrowheads="1"/>
            </p:cNvSpPr>
            <p:nvPr/>
          </p:nvSpPr>
          <p:spPr bwMode="auto">
            <a:xfrm>
              <a:off x="4470" y="1620"/>
              <a:ext cx="1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Q</a:t>
              </a: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2892425" y="1881188"/>
            <a:ext cx="1528763" cy="398462"/>
            <a:chOff x="1972" y="1483"/>
            <a:chExt cx="963" cy="251"/>
          </a:xfrm>
        </p:grpSpPr>
        <p:sp>
          <p:nvSpPr>
            <p:cNvPr id="19505" name="Line 9"/>
            <p:cNvSpPr>
              <a:spLocks noChangeShapeType="1"/>
            </p:cNvSpPr>
            <p:nvPr/>
          </p:nvSpPr>
          <p:spPr bwMode="auto">
            <a:xfrm flipH="1">
              <a:off x="1972" y="1734"/>
              <a:ext cx="9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Text Box 36"/>
            <p:cNvSpPr txBox="1">
              <a:spLocks noChangeArrowheads="1"/>
            </p:cNvSpPr>
            <p:nvPr/>
          </p:nvSpPr>
          <p:spPr bwMode="auto">
            <a:xfrm>
              <a:off x="2376" y="1483"/>
              <a:ext cx="1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Y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4795838" y="5054600"/>
            <a:ext cx="3270250" cy="565150"/>
            <a:chOff x="2754" y="3536"/>
            <a:chExt cx="2060" cy="356"/>
          </a:xfrm>
        </p:grpSpPr>
        <p:sp>
          <p:nvSpPr>
            <p:cNvPr id="19499" name="Line 49"/>
            <p:cNvSpPr>
              <a:spLocks noChangeShapeType="1"/>
            </p:cNvSpPr>
            <p:nvPr/>
          </p:nvSpPr>
          <p:spPr bwMode="auto">
            <a:xfrm>
              <a:off x="3117" y="3541"/>
              <a:ext cx="4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Line 50"/>
            <p:cNvSpPr>
              <a:spLocks noChangeShapeType="1"/>
            </p:cNvSpPr>
            <p:nvPr/>
          </p:nvSpPr>
          <p:spPr bwMode="auto">
            <a:xfrm flipV="1">
              <a:off x="3519" y="3536"/>
              <a:ext cx="0" cy="3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Line 51"/>
            <p:cNvSpPr>
              <a:spLocks noChangeShapeType="1"/>
            </p:cNvSpPr>
            <p:nvPr/>
          </p:nvSpPr>
          <p:spPr bwMode="auto">
            <a:xfrm>
              <a:off x="3519" y="3878"/>
              <a:ext cx="4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Line 52"/>
            <p:cNvSpPr>
              <a:spLocks noChangeShapeType="1"/>
            </p:cNvSpPr>
            <p:nvPr/>
          </p:nvSpPr>
          <p:spPr bwMode="auto">
            <a:xfrm flipV="1">
              <a:off x="3915" y="3536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Line 55"/>
            <p:cNvSpPr>
              <a:spLocks noChangeShapeType="1"/>
            </p:cNvSpPr>
            <p:nvPr/>
          </p:nvSpPr>
          <p:spPr bwMode="auto">
            <a:xfrm>
              <a:off x="3915" y="3545"/>
              <a:ext cx="8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Text Box 58"/>
            <p:cNvSpPr txBox="1">
              <a:spLocks noChangeArrowheads="1"/>
            </p:cNvSpPr>
            <p:nvPr/>
          </p:nvSpPr>
          <p:spPr bwMode="auto">
            <a:xfrm>
              <a:off x="2754" y="3600"/>
              <a:ext cx="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clk’</a:t>
              </a:r>
            </a:p>
          </p:txBody>
        </p:sp>
      </p:grpSp>
      <p:sp>
        <p:nvSpPr>
          <p:cNvPr id="216123" name="Text Box 59"/>
          <p:cNvSpPr txBox="1">
            <a:spLocks noChangeArrowheads="1"/>
          </p:cNvSpPr>
          <p:nvPr/>
        </p:nvSpPr>
        <p:spPr bwMode="auto">
          <a:xfrm>
            <a:off x="6624638" y="4638675"/>
            <a:ext cx="1316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Q = Y = D</a:t>
            </a:r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4787903" y="3517900"/>
            <a:ext cx="3614739" cy="996950"/>
            <a:chOff x="2749" y="2539"/>
            <a:chExt cx="2277" cy="628"/>
          </a:xfrm>
        </p:grpSpPr>
        <p:sp>
          <p:nvSpPr>
            <p:cNvPr id="19488" name="Text Box 46"/>
            <p:cNvSpPr txBox="1">
              <a:spLocks noChangeArrowheads="1"/>
            </p:cNvSpPr>
            <p:nvPr/>
          </p:nvSpPr>
          <p:spPr bwMode="auto">
            <a:xfrm>
              <a:off x="3474" y="2539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Y = D</a:t>
              </a:r>
            </a:p>
          </p:txBody>
        </p:sp>
        <p:grpSp>
          <p:nvGrpSpPr>
            <p:cNvPr id="19489" name="Group 67"/>
            <p:cNvGrpSpPr>
              <a:grpSpLocks/>
            </p:cNvGrpSpPr>
            <p:nvPr/>
          </p:nvGrpSpPr>
          <p:grpSpPr bwMode="auto">
            <a:xfrm>
              <a:off x="2749" y="2811"/>
              <a:ext cx="2277" cy="356"/>
              <a:chOff x="2749" y="2811"/>
              <a:chExt cx="2277" cy="356"/>
            </a:xfrm>
          </p:grpSpPr>
          <p:sp>
            <p:nvSpPr>
              <p:cNvPr id="19490" name="Line 37"/>
              <p:cNvSpPr>
                <a:spLocks noChangeShapeType="1"/>
              </p:cNvSpPr>
              <p:nvPr/>
            </p:nvSpPr>
            <p:spPr bwMode="auto">
              <a:xfrm>
                <a:off x="3112" y="3167"/>
                <a:ext cx="40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Line 38"/>
              <p:cNvSpPr>
                <a:spLocks noChangeShapeType="1"/>
              </p:cNvSpPr>
              <p:nvPr/>
            </p:nvSpPr>
            <p:spPr bwMode="auto">
              <a:xfrm flipV="1">
                <a:off x="3514" y="2811"/>
                <a:ext cx="0" cy="35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Line 39"/>
              <p:cNvSpPr>
                <a:spLocks noChangeShapeType="1"/>
              </p:cNvSpPr>
              <p:nvPr/>
            </p:nvSpPr>
            <p:spPr bwMode="auto">
              <a:xfrm>
                <a:off x="3514" y="2811"/>
                <a:ext cx="40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3" name="Line 40"/>
              <p:cNvSpPr>
                <a:spLocks noChangeShapeType="1"/>
              </p:cNvSpPr>
              <p:nvPr/>
            </p:nvSpPr>
            <p:spPr bwMode="auto">
              <a:xfrm flipV="1">
                <a:off x="3910" y="2811"/>
                <a:ext cx="0" cy="35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4" name="Line 43"/>
              <p:cNvSpPr>
                <a:spLocks noChangeShapeType="1"/>
              </p:cNvSpPr>
              <p:nvPr/>
            </p:nvSpPr>
            <p:spPr bwMode="auto">
              <a:xfrm>
                <a:off x="3910" y="3162"/>
                <a:ext cx="90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5" name="Line 44"/>
              <p:cNvSpPr>
                <a:spLocks noChangeShapeType="1"/>
              </p:cNvSpPr>
              <p:nvPr/>
            </p:nvSpPr>
            <p:spPr bwMode="auto">
              <a:xfrm flipH="1" flipV="1">
                <a:off x="3844" y="2971"/>
                <a:ext cx="67" cy="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6" name="Line 45"/>
              <p:cNvSpPr>
                <a:spLocks noChangeShapeType="1"/>
              </p:cNvSpPr>
              <p:nvPr/>
            </p:nvSpPr>
            <p:spPr bwMode="auto">
              <a:xfrm flipV="1">
                <a:off x="3911" y="2971"/>
                <a:ext cx="77" cy="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Text Box 47"/>
              <p:cNvSpPr txBox="1">
                <a:spLocks noChangeArrowheads="1"/>
              </p:cNvSpPr>
              <p:nvPr/>
            </p:nvSpPr>
            <p:spPr bwMode="auto">
              <a:xfrm>
                <a:off x="2749" y="2875"/>
                <a:ext cx="21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0"/>
                  <a:t>clk</a:t>
                </a:r>
              </a:p>
            </p:txBody>
          </p:sp>
          <p:sp>
            <p:nvSpPr>
              <p:cNvPr id="19498" name="Text Box 60"/>
              <p:cNvSpPr txBox="1">
                <a:spLocks noChangeArrowheads="1"/>
              </p:cNvSpPr>
              <p:nvPr/>
            </p:nvSpPr>
            <p:spPr bwMode="auto">
              <a:xfrm>
                <a:off x="4063" y="2875"/>
                <a:ext cx="96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0" dirty="0">
                    <a:ln>
                      <a:solidFill>
                        <a:srgbClr val="FF0000"/>
                      </a:solidFill>
                    </a:ln>
                  </a:rPr>
                  <a:t>Y </a:t>
                </a:r>
                <a:r>
                  <a:rPr lang="tr-TR" sz="2000" b="0" dirty="0" smtClean="0">
                    <a:ln>
                      <a:solidFill>
                        <a:srgbClr val="FF0000"/>
                      </a:solidFill>
                    </a:ln>
                  </a:rPr>
                  <a:t>değişmez</a:t>
                </a:r>
                <a:endParaRPr lang="en-US" sz="2000" b="0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sp>
        <p:nvSpPr>
          <p:cNvPr id="216125" name="Text Box 61"/>
          <p:cNvSpPr txBox="1">
            <a:spLocks noChangeArrowheads="1"/>
          </p:cNvSpPr>
          <p:nvPr/>
        </p:nvSpPr>
        <p:spPr bwMode="auto">
          <a:xfrm>
            <a:off x="228600" y="5156200"/>
            <a:ext cx="35734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Düşen kenar tetiklemeli</a:t>
            </a:r>
            <a:endParaRPr lang="en-US" b="0" dirty="0"/>
          </a:p>
          <a:p>
            <a:r>
              <a:rPr lang="en-US" b="0" dirty="0"/>
              <a:t>D flip-flop</a:t>
            </a: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1309688" y="3105150"/>
            <a:ext cx="3111500" cy="1039813"/>
            <a:chOff x="975" y="2254"/>
            <a:chExt cx="1960" cy="655"/>
          </a:xfrm>
        </p:grpSpPr>
        <p:sp>
          <p:nvSpPr>
            <p:cNvPr id="19477" name="Line 17"/>
            <p:cNvSpPr>
              <a:spLocks noChangeShapeType="1"/>
            </p:cNvSpPr>
            <p:nvPr/>
          </p:nvSpPr>
          <p:spPr bwMode="auto">
            <a:xfrm flipH="1">
              <a:off x="2661" y="2254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78" name="Group 23"/>
            <p:cNvGrpSpPr>
              <a:grpSpLocks/>
            </p:cNvGrpSpPr>
            <p:nvPr/>
          </p:nvGrpSpPr>
          <p:grpSpPr bwMode="auto">
            <a:xfrm>
              <a:off x="1547" y="2691"/>
              <a:ext cx="531" cy="218"/>
              <a:chOff x="960" y="1824"/>
              <a:chExt cx="1015" cy="457"/>
            </a:xfrm>
          </p:grpSpPr>
          <p:sp>
            <p:nvSpPr>
              <p:cNvPr id="19484" name="AutoShape 24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Oval 25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Line 26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27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9" name="Line 30"/>
            <p:cNvSpPr>
              <a:spLocks noChangeShapeType="1"/>
            </p:cNvSpPr>
            <p:nvPr/>
          </p:nvSpPr>
          <p:spPr bwMode="auto">
            <a:xfrm>
              <a:off x="2661" y="2254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31"/>
            <p:cNvSpPr>
              <a:spLocks noChangeShapeType="1"/>
            </p:cNvSpPr>
            <p:nvPr/>
          </p:nvSpPr>
          <p:spPr bwMode="auto">
            <a:xfrm>
              <a:off x="2078" y="2797"/>
              <a:ext cx="5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Oval 32"/>
            <p:cNvSpPr>
              <a:spLocks noChangeArrowheads="1"/>
            </p:cNvSpPr>
            <p:nvPr/>
          </p:nvSpPr>
          <p:spPr bwMode="auto">
            <a:xfrm>
              <a:off x="975" y="277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Text Box 48"/>
            <p:cNvSpPr txBox="1">
              <a:spLocks noChangeArrowheads="1"/>
            </p:cNvSpPr>
            <p:nvPr/>
          </p:nvSpPr>
          <p:spPr bwMode="auto">
            <a:xfrm>
              <a:off x="2266" y="2595"/>
              <a:ext cx="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clk’</a:t>
              </a:r>
            </a:p>
          </p:txBody>
        </p:sp>
        <p:sp>
          <p:nvSpPr>
            <p:cNvPr id="19483" name="Line 64"/>
            <p:cNvSpPr>
              <a:spLocks noChangeShapeType="1"/>
            </p:cNvSpPr>
            <p:nvPr/>
          </p:nvSpPr>
          <p:spPr bwMode="auto">
            <a:xfrm>
              <a:off x="1006" y="2798"/>
              <a:ext cx="5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  <p:bldP spid="216068" grpId="0" animBg="1"/>
      <p:bldP spid="216080" grpId="0" animBg="1"/>
      <p:bldP spid="216123" grpId="0"/>
      <p:bldP spid="2161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Yükselen Kenar Tetiklemeli </a:t>
            </a:r>
            <a:r>
              <a:rPr lang="en-US" dirty="0" smtClean="0"/>
              <a:t>D Flip-Flop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710DD0-DF1F-4BAD-B0CE-C3CD2453CEF6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81000" y="1117600"/>
            <a:ext cx="6937375" cy="2209800"/>
            <a:chOff x="240" y="704"/>
            <a:chExt cx="4370" cy="1392"/>
          </a:xfrm>
        </p:grpSpPr>
        <p:sp>
          <p:nvSpPr>
            <p:cNvPr id="20504" name="Rectangle 4"/>
            <p:cNvSpPr>
              <a:spLocks noChangeArrowheads="1"/>
            </p:cNvSpPr>
            <p:nvPr/>
          </p:nvSpPr>
          <p:spPr bwMode="auto">
            <a:xfrm>
              <a:off x="1277" y="800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800" b="0" dirty="0">
                  <a:solidFill>
                    <a:schemeClr val="bg1"/>
                  </a:solidFill>
                </a:rPr>
                <a:t>D latch</a:t>
              </a:r>
            </a:p>
            <a:p>
              <a:pPr algn="ctr"/>
              <a:r>
                <a:rPr lang="en-US" sz="1800" b="0" dirty="0">
                  <a:solidFill>
                    <a:schemeClr val="bg1"/>
                  </a:solidFill>
                </a:rPr>
                <a:t>(master)</a:t>
              </a:r>
            </a:p>
          </p:txBody>
        </p:sp>
        <p:sp>
          <p:nvSpPr>
            <p:cNvPr id="20505" name="Line 5"/>
            <p:cNvSpPr>
              <a:spLocks noChangeShapeType="1"/>
            </p:cNvSpPr>
            <p:nvPr/>
          </p:nvSpPr>
          <p:spPr bwMode="auto">
            <a:xfrm flipH="1" flipV="1">
              <a:off x="539" y="955"/>
              <a:ext cx="7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6"/>
            <p:cNvSpPr>
              <a:spLocks noChangeShapeType="1"/>
            </p:cNvSpPr>
            <p:nvPr/>
          </p:nvSpPr>
          <p:spPr bwMode="auto">
            <a:xfrm flipH="1">
              <a:off x="1003" y="1488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Text Box 7"/>
            <p:cNvSpPr txBox="1">
              <a:spLocks noChangeArrowheads="1"/>
            </p:cNvSpPr>
            <p:nvPr/>
          </p:nvSpPr>
          <p:spPr bwMode="auto">
            <a:xfrm>
              <a:off x="1304" y="87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0508" name="Text Box 8"/>
            <p:cNvSpPr txBox="1">
              <a:spLocks noChangeArrowheads="1"/>
            </p:cNvSpPr>
            <p:nvPr/>
          </p:nvSpPr>
          <p:spPr bwMode="auto">
            <a:xfrm>
              <a:off x="1292" y="1418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0509" name="Line 9"/>
            <p:cNvSpPr>
              <a:spLocks noChangeShapeType="1"/>
            </p:cNvSpPr>
            <p:nvPr/>
          </p:nvSpPr>
          <p:spPr bwMode="auto">
            <a:xfrm flipH="1">
              <a:off x="1972" y="955"/>
              <a:ext cx="9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Text Box 10"/>
            <p:cNvSpPr txBox="1">
              <a:spLocks noChangeArrowheads="1"/>
            </p:cNvSpPr>
            <p:nvPr/>
          </p:nvSpPr>
          <p:spPr bwMode="auto">
            <a:xfrm>
              <a:off x="1786" y="864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0511" name="Rectangle 11"/>
            <p:cNvSpPr>
              <a:spLocks noChangeArrowheads="1"/>
            </p:cNvSpPr>
            <p:nvPr/>
          </p:nvSpPr>
          <p:spPr bwMode="auto">
            <a:xfrm>
              <a:off x="2935" y="796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800" b="0">
                  <a:solidFill>
                    <a:schemeClr val="bg1"/>
                  </a:solidFill>
                </a:rPr>
                <a:t>D latch</a:t>
              </a:r>
            </a:p>
            <a:p>
              <a:pPr algn="ctr"/>
              <a:r>
                <a:rPr lang="en-US" sz="1800" b="0">
                  <a:solidFill>
                    <a:schemeClr val="bg1"/>
                  </a:solidFill>
                </a:rPr>
                <a:t>(slave)</a:t>
              </a:r>
            </a:p>
          </p:txBody>
        </p:sp>
        <p:sp>
          <p:nvSpPr>
            <p:cNvPr id="20512" name="Line 12"/>
            <p:cNvSpPr>
              <a:spLocks noChangeShapeType="1"/>
            </p:cNvSpPr>
            <p:nvPr/>
          </p:nvSpPr>
          <p:spPr bwMode="auto">
            <a:xfrm flipH="1">
              <a:off x="2661" y="1475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Text Box 13"/>
            <p:cNvSpPr txBox="1">
              <a:spLocks noChangeArrowheads="1"/>
            </p:cNvSpPr>
            <p:nvPr/>
          </p:nvSpPr>
          <p:spPr bwMode="auto">
            <a:xfrm>
              <a:off x="2962" y="87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0514" name="Text Box 14"/>
            <p:cNvSpPr txBox="1">
              <a:spLocks noChangeArrowheads="1"/>
            </p:cNvSpPr>
            <p:nvPr/>
          </p:nvSpPr>
          <p:spPr bwMode="auto">
            <a:xfrm>
              <a:off x="2950" y="1414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0515" name="Line 15"/>
            <p:cNvSpPr>
              <a:spLocks noChangeShapeType="1"/>
            </p:cNvSpPr>
            <p:nvPr/>
          </p:nvSpPr>
          <p:spPr bwMode="auto">
            <a:xfrm flipH="1">
              <a:off x="3630" y="951"/>
              <a:ext cx="7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Text Box 16"/>
            <p:cNvSpPr txBox="1">
              <a:spLocks noChangeArrowheads="1"/>
            </p:cNvSpPr>
            <p:nvPr/>
          </p:nvSpPr>
          <p:spPr bwMode="auto">
            <a:xfrm>
              <a:off x="3444" y="860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grpSp>
          <p:nvGrpSpPr>
            <p:cNvPr id="20517" name="Group 17"/>
            <p:cNvGrpSpPr>
              <a:grpSpLocks/>
            </p:cNvGrpSpPr>
            <p:nvPr/>
          </p:nvGrpSpPr>
          <p:grpSpPr bwMode="auto">
            <a:xfrm rot="-5400000">
              <a:off x="736" y="1640"/>
              <a:ext cx="531" cy="218"/>
              <a:chOff x="960" y="1824"/>
              <a:chExt cx="1015" cy="457"/>
            </a:xfrm>
          </p:grpSpPr>
          <p:sp>
            <p:nvSpPr>
              <p:cNvPr id="20528" name="AutoShape 18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9" name="Oval 19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0" name="Line 20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Line 21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8" name="Line 22"/>
            <p:cNvSpPr>
              <a:spLocks noChangeShapeType="1"/>
            </p:cNvSpPr>
            <p:nvPr/>
          </p:nvSpPr>
          <p:spPr bwMode="auto">
            <a:xfrm flipH="1">
              <a:off x="539" y="2024"/>
              <a:ext cx="15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24"/>
            <p:cNvSpPr>
              <a:spLocks noChangeShapeType="1"/>
            </p:cNvSpPr>
            <p:nvPr/>
          </p:nvSpPr>
          <p:spPr bwMode="auto">
            <a:xfrm>
              <a:off x="2661" y="1475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25"/>
            <p:cNvSpPr>
              <a:spLocks noChangeShapeType="1"/>
            </p:cNvSpPr>
            <p:nvPr/>
          </p:nvSpPr>
          <p:spPr bwMode="auto">
            <a:xfrm flipV="1">
              <a:off x="2078" y="2018"/>
              <a:ext cx="583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Oval 26"/>
            <p:cNvSpPr>
              <a:spLocks noChangeArrowheads="1"/>
            </p:cNvSpPr>
            <p:nvPr/>
          </p:nvSpPr>
          <p:spPr bwMode="auto">
            <a:xfrm>
              <a:off x="975" y="199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Text Box 27"/>
            <p:cNvSpPr txBox="1">
              <a:spLocks noChangeArrowheads="1"/>
            </p:cNvSpPr>
            <p:nvPr/>
          </p:nvSpPr>
          <p:spPr bwMode="auto">
            <a:xfrm>
              <a:off x="370" y="866"/>
              <a:ext cx="1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D</a:t>
              </a:r>
            </a:p>
          </p:txBody>
        </p:sp>
        <p:sp>
          <p:nvSpPr>
            <p:cNvPr id="20523" name="Text Box 28"/>
            <p:cNvSpPr txBox="1">
              <a:spLocks noChangeArrowheads="1"/>
            </p:cNvSpPr>
            <p:nvPr/>
          </p:nvSpPr>
          <p:spPr bwMode="auto">
            <a:xfrm>
              <a:off x="240" y="1904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</a:t>
              </a:r>
            </a:p>
          </p:txBody>
        </p:sp>
        <p:sp>
          <p:nvSpPr>
            <p:cNvPr id="20524" name="Text Box 29"/>
            <p:cNvSpPr txBox="1">
              <a:spLocks noChangeArrowheads="1"/>
            </p:cNvSpPr>
            <p:nvPr/>
          </p:nvSpPr>
          <p:spPr bwMode="auto">
            <a:xfrm>
              <a:off x="4470" y="841"/>
              <a:ext cx="1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Q</a:t>
              </a:r>
            </a:p>
          </p:txBody>
        </p:sp>
        <p:sp>
          <p:nvSpPr>
            <p:cNvPr id="20525" name="Text Box 30"/>
            <p:cNvSpPr txBox="1">
              <a:spLocks noChangeArrowheads="1"/>
            </p:cNvSpPr>
            <p:nvPr/>
          </p:nvSpPr>
          <p:spPr bwMode="auto">
            <a:xfrm>
              <a:off x="2376" y="704"/>
              <a:ext cx="1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Y</a:t>
              </a:r>
            </a:p>
          </p:txBody>
        </p:sp>
        <p:sp>
          <p:nvSpPr>
            <p:cNvPr id="20526" name="Text Box 33"/>
            <p:cNvSpPr txBox="1">
              <a:spLocks noChangeArrowheads="1"/>
            </p:cNvSpPr>
            <p:nvPr/>
          </p:nvSpPr>
          <p:spPr bwMode="auto">
            <a:xfrm>
              <a:off x="2266" y="1816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</a:t>
              </a:r>
            </a:p>
          </p:txBody>
        </p:sp>
        <p:sp>
          <p:nvSpPr>
            <p:cNvPr id="20527" name="Text Box 34"/>
            <p:cNvSpPr txBox="1">
              <a:spLocks noChangeArrowheads="1"/>
            </p:cNvSpPr>
            <p:nvPr/>
          </p:nvSpPr>
          <p:spPr bwMode="auto">
            <a:xfrm>
              <a:off x="652" y="1418"/>
              <a:ext cx="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clk’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692650" y="3246438"/>
            <a:ext cx="3614739" cy="996950"/>
            <a:chOff x="370" y="2287"/>
            <a:chExt cx="2277" cy="628"/>
          </a:xfrm>
        </p:grpSpPr>
        <p:sp>
          <p:nvSpPr>
            <p:cNvPr id="20496" name="Line 35"/>
            <p:cNvSpPr>
              <a:spLocks noChangeShapeType="1"/>
            </p:cNvSpPr>
            <p:nvPr/>
          </p:nvSpPr>
          <p:spPr bwMode="auto">
            <a:xfrm>
              <a:off x="733" y="2915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36"/>
            <p:cNvSpPr>
              <a:spLocks noChangeShapeType="1"/>
            </p:cNvSpPr>
            <p:nvPr/>
          </p:nvSpPr>
          <p:spPr bwMode="auto">
            <a:xfrm flipV="1">
              <a:off x="1135" y="2559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37"/>
            <p:cNvSpPr>
              <a:spLocks noChangeShapeType="1"/>
            </p:cNvSpPr>
            <p:nvPr/>
          </p:nvSpPr>
          <p:spPr bwMode="auto">
            <a:xfrm>
              <a:off x="1135" y="2559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38"/>
            <p:cNvSpPr>
              <a:spLocks noChangeShapeType="1"/>
            </p:cNvSpPr>
            <p:nvPr/>
          </p:nvSpPr>
          <p:spPr bwMode="auto">
            <a:xfrm flipV="1">
              <a:off x="1531" y="2559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39"/>
            <p:cNvSpPr>
              <a:spLocks noChangeShapeType="1"/>
            </p:cNvSpPr>
            <p:nvPr/>
          </p:nvSpPr>
          <p:spPr bwMode="auto">
            <a:xfrm>
              <a:off x="1531" y="2910"/>
              <a:ext cx="9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Text Box 42"/>
            <p:cNvSpPr txBox="1">
              <a:spLocks noChangeArrowheads="1"/>
            </p:cNvSpPr>
            <p:nvPr/>
          </p:nvSpPr>
          <p:spPr bwMode="auto">
            <a:xfrm>
              <a:off x="1113" y="2287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Y= D</a:t>
              </a:r>
            </a:p>
          </p:txBody>
        </p:sp>
        <p:sp>
          <p:nvSpPr>
            <p:cNvPr id="20502" name="Text Box 43"/>
            <p:cNvSpPr txBox="1">
              <a:spLocks noChangeArrowheads="1"/>
            </p:cNvSpPr>
            <p:nvPr/>
          </p:nvSpPr>
          <p:spPr bwMode="auto">
            <a:xfrm>
              <a:off x="370" y="2623"/>
              <a:ext cx="2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clk’</a:t>
              </a:r>
            </a:p>
          </p:txBody>
        </p:sp>
        <p:sp>
          <p:nvSpPr>
            <p:cNvPr id="20503" name="Text Box 51"/>
            <p:cNvSpPr txBox="1">
              <a:spLocks noChangeArrowheads="1"/>
            </p:cNvSpPr>
            <p:nvPr/>
          </p:nvSpPr>
          <p:spPr bwMode="auto">
            <a:xfrm>
              <a:off x="1684" y="2623"/>
              <a:ext cx="9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/>
                <a:t>Y </a:t>
              </a:r>
              <a:r>
                <a:rPr lang="tr-TR" sz="2000" b="0" dirty="0" smtClean="0"/>
                <a:t>değişmez</a:t>
              </a:r>
              <a:endParaRPr lang="en-US" sz="2000" b="0" dirty="0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4700588" y="4432300"/>
            <a:ext cx="3270250" cy="962025"/>
            <a:chOff x="375" y="3034"/>
            <a:chExt cx="2060" cy="606"/>
          </a:xfrm>
        </p:grpSpPr>
        <p:sp>
          <p:nvSpPr>
            <p:cNvPr id="20487" name="Line 44"/>
            <p:cNvSpPr>
              <a:spLocks noChangeShapeType="1"/>
            </p:cNvSpPr>
            <p:nvPr/>
          </p:nvSpPr>
          <p:spPr bwMode="auto">
            <a:xfrm>
              <a:off x="738" y="3289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45"/>
            <p:cNvSpPr>
              <a:spLocks noChangeShapeType="1"/>
            </p:cNvSpPr>
            <p:nvPr/>
          </p:nvSpPr>
          <p:spPr bwMode="auto">
            <a:xfrm flipV="1">
              <a:off x="1140" y="328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46"/>
            <p:cNvSpPr>
              <a:spLocks noChangeShapeType="1"/>
            </p:cNvSpPr>
            <p:nvPr/>
          </p:nvSpPr>
          <p:spPr bwMode="auto">
            <a:xfrm>
              <a:off x="1140" y="3626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47"/>
            <p:cNvSpPr>
              <a:spLocks noChangeShapeType="1"/>
            </p:cNvSpPr>
            <p:nvPr/>
          </p:nvSpPr>
          <p:spPr bwMode="auto">
            <a:xfrm flipV="1">
              <a:off x="1536" y="328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48"/>
            <p:cNvSpPr>
              <a:spLocks noChangeShapeType="1"/>
            </p:cNvSpPr>
            <p:nvPr/>
          </p:nvSpPr>
          <p:spPr bwMode="auto">
            <a:xfrm>
              <a:off x="1536" y="3293"/>
              <a:ext cx="89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Text Box 49"/>
            <p:cNvSpPr txBox="1">
              <a:spLocks noChangeArrowheads="1"/>
            </p:cNvSpPr>
            <p:nvPr/>
          </p:nvSpPr>
          <p:spPr bwMode="auto">
            <a:xfrm>
              <a:off x="375" y="3348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</a:t>
              </a:r>
            </a:p>
          </p:txBody>
        </p:sp>
        <p:sp>
          <p:nvSpPr>
            <p:cNvPr id="20493" name="Text Box 50"/>
            <p:cNvSpPr txBox="1">
              <a:spLocks noChangeArrowheads="1"/>
            </p:cNvSpPr>
            <p:nvPr/>
          </p:nvSpPr>
          <p:spPr bwMode="auto">
            <a:xfrm>
              <a:off x="1606" y="3034"/>
              <a:ext cx="8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Q = Y = D</a:t>
              </a:r>
            </a:p>
          </p:txBody>
        </p:sp>
        <p:sp>
          <p:nvSpPr>
            <p:cNvPr id="20494" name="Line 52"/>
            <p:cNvSpPr>
              <a:spLocks noChangeShapeType="1"/>
            </p:cNvSpPr>
            <p:nvPr/>
          </p:nvSpPr>
          <p:spPr bwMode="auto">
            <a:xfrm flipH="1">
              <a:off x="1453" y="3437"/>
              <a:ext cx="83" cy="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53"/>
            <p:cNvSpPr>
              <a:spLocks noChangeShapeType="1"/>
            </p:cNvSpPr>
            <p:nvPr/>
          </p:nvSpPr>
          <p:spPr bwMode="auto">
            <a:xfrm>
              <a:off x="1536" y="3437"/>
              <a:ext cx="73" cy="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r>
              <a:rPr lang="tr-TR" dirty="0" smtClean="0"/>
              <a:t> Sembolleri</a:t>
            </a:r>
            <a:endParaRPr lang="en-US" dirty="0" smtClean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617A55-F96B-4CCA-A2C1-16260E4547EE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71600" y="1384300"/>
            <a:ext cx="7250115" cy="1363663"/>
            <a:chOff x="864" y="872"/>
            <a:chExt cx="4567" cy="859"/>
          </a:xfrm>
        </p:grpSpPr>
        <p:sp>
          <p:nvSpPr>
            <p:cNvPr id="21523" name="Rectangle 4"/>
            <p:cNvSpPr>
              <a:spLocks noChangeArrowheads="1"/>
            </p:cNvSpPr>
            <p:nvPr/>
          </p:nvSpPr>
          <p:spPr bwMode="auto">
            <a:xfrm>
              <a:off x="1427" y="872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800" b="0">
                  <a:solidFill>
                    <a:schemeClr val="bg1"/>
                  </a:solidFill>
                </a:rPr>
                <a:t>D FF</a:t>
              </a:r>
            </a:p>
          </p:txBody>
        </p:sp>
        <p:sp>
          <p:nvSpPr>
            <p:cNvPr id="21524" name="Line 5"/>
            <p:cNvSpPr>
              <a:spLocks noChangeShapeType="1"/>
            </p:cNvSpPr>
            <p:nvPr/>
          </p:nvSpPr>
          <p:spPr bwMode="auto">
            <a:xfrm flipH="1">
              <a:off x="1153" y="1551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Text Box 6"/>
            <p:cNvSpPr txBox="1">
              <a:spLocks noChangeArrowheads="1"/>
            </p:cNvSpPr>
            <p:nvPr/>
          </p:nvSpPr>
          <p:spPr bwMode="auto">
            <a:xfrm>
              <a:off x="1454" y="94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1526" name="Line 8"/>
            <p:cNvSpPr>
              <a:spLocks noChangeShapeType="1"/>
            </p:cNvSpPr>
            <p:nvPr/>
          </p:nvSpPr>
          <p:spPr bwMode="auto">
            <a:xfrm flipH="1">
              <a:off x="2122" y="102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9"/>
            <p:cNvSpPr txBox="1">
              <a:spLocks noChangeArrowheads="1"/>
            </p:cNvSpPr>
            <p:nvPr/>
          </p:nvSpPr>
          <p:spPr bwMode="auto">
            <a:xfrm>
              <a:off x="1936" y="936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1528" name="Text Box 12"/>
            <p:cNvSpPr txBox="1">
              <a:spLocks noChangeArrowheads="1"/>
            </p:cNvSpPr>
            <p:nvPr/>
          </p:nvSpPr>
          <p:spPr bwMode="auto">
            <a:xfrm>
              <a:off x="864" y="1455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</a:t>
              </a:r>
            </a:p>
          </p:txBody>
        </p:sp>
        <p:sp>
          <p:nvSpPr>
            <p:cNvPr id="21529" name="AutoShape 13"/>
            <p:cNvSpPr>
              <a:spLocks noChangeArrowheads="1"/>
            </p:cNvSpPr>
            <p:nvPr/>
          </p:nvSpPr>
          <p:spPr bwMode="auto">
            <a:xfrm rot="5400000">
              <a:off x="1427" y="1491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Text Box 14"/>
            <p:cNvSpPr txBox="1">
              <a:spLocks noChangeArrowheads="1"/>
            </p:cNvSpPr>
            <p:nvPr/>
          </p:nvSpPr>
          <p:spPr bwMode="auto">
            <a:xfrm>
              <a:off x="1558" y="1464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1531" name="Line 15"/>
            <p:cNvSpPr>
              <a:spLocks noChangeShapeType="1"/>
            </p:cNvSpPr>
            <p:nvPr/>
          </p:nvSpPr>
          <p:spPr bwMode="auto">
            <a:xfrm flipH="1">
              <a:off x="1156" y="1036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Oval 16"/>
            <p:cNvSpPr>
              <a:spLocks noChangeArrowheads="1"/>
            </p:cNvSpPr>
            <p:nvPr/>
          </p:nvSpPr>
          <p:spPr bwMode="auto">
            <a:xfrm>
              <a:off x="2131" y="1516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17"/>
            <p:cNvSpPr>
              <a:spLocks noChangeShapeType="1"/>
            </p:cNvSpPr>
            <p:nvPr/>
          </p:nvSpPr>
          <p:spPr bwMode="auto">
            <a:xfrm flipH="1">
              <a:off x="2223" y="1557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Text Box 18"/>
            <p:cNvSpPr txBox="1">
              <a:spLocks noChangeArrowheads="1"/>
            </p:cNvSpPr>
            <p:nvPr/>
          </p:nvSpPr>
          <p:spPr bwMode="auto">
            <a:xfrm>
              <a:off x="2933" y="998"/>
              <a:ext cx="249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 smtClean="0"/>
                <a:t>Yükselen kenar tetiklemeli</a:t>
              </a:r>
              <a:endParaRPr lang="en-US" b="0" dirty="0"/>
            </a:p>
            <a:p>
              <a:r>
                <a:rPr lang="en-US" b="0" dirty="0"/>
                <a:t>D Flip-Flop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385888" y="4083050"/>
            <a:ext cx="6858004" cy="1363663"/>
            <a:chOff x="873" y="2572"/>
            <a:chExt cx="4320" cy="859"/>
          </a:xfrm>
        </p:grpSpPr>
        <p:sp>
          <p:nvSpPr>
            <p:cNvPr id="21510" name="Rectangle 19"/>
            <p:cNvSpPr>
              <a:spLocks noChangeArrowheads="1"/>
            </p:cNvSpPr>
            <p:nvPr/>
          </p:nvSpPr>
          <p:spPr bwMode="auto">
            <a:xfrm>
              <a:off x="1436" y="2572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800" b="0">
                  <a:solidFill>
                    <a:schemeClr val="bg1"/>
                  </a:solidFill>
                </a:rPr>
                <a:t>D FF</a:t>
              </a:r>
            </a:p>
          </p:txBody>
        </p:sp>
        <p:sp>
          <p:nvSpPr>
            <p:cNvPr id="21511" name="Line 20"/>
            <p:cNvSpPr>
              <a:spLocks noChangeShapeType="1"/>
            </p:cNvSpPr>
            <p:nvPr/>
          </p:nvSpPr>
          <p:spPr bwMode="auto">
            <a:xfrm flipH="1">
              <a:off x="1162" y="3251"/>
              <a:ext cx="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Text Box 21"/>
            <p:cNvSpPr txBox="1">
              <a:spLocks noChangeArrowheads="1"/>
            </p:cNvSpPr>
            <p:nvPr/>
          </p:nvSpPr>
          <p:spPr bwMode="auto">
            <a:xfrm>
              <a:off x="1463" y="264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1513" name="Line 22"/>
            <p:cNvSpPr>
              <a:spLocks noChangeShapeType="1"/>
            </p:cNvSpPr>
            <p:nvPr/>
          </p:nvSpPr>
          <p:spPr bwMode="auto">
            <a:xfrm flipH="1">
              <a:off x="2131" y="272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Text Box 23"/>
            <p:cNvSpPr txBox="1">
              <a:spLocks noChangeArrowheads="1"/>
            </p:cNvSpPr>
            <p:nvPr/>
          </p:nvSpPr>
          <p:spPr bwMode="auto">
            <a:xfrm>
              <a:off x="1945" y="2636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1515" name="Text Box 24"/>
            <p:cNvSpPr txBox="1">
              <a:spLocks noChangeArrowheads="1"/>
            </p:cNvSpPr>
            <p:nvPr/>
          </p:nvSpPr>
          <p:spPr bwMode="auto">
            <a:xfrm>
              <a:off x="873" y="3155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clk</a:t>
              </a:r>
            </a:p>
          </p:txBody>
        </p:sp>
        <p:sp>
          <p:nvSpPr>
            <p:cNvPr id="21516" name="AutoShape 25"/>
            <p:cNvSpPr>
              <a:spLocks noChangeArrowheads="1"/>
            </p:cNvSpPr>
            <p:nvPr/>
          </p:nvSpPr>
          <p:spPr bwMode="auto">
            <a:xfrm rot="5400000">
              <a:off x="1436" y="3191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Text Box 26"/>
            <p:cNvSpPr txBox="1">
              <a:spLocks noChangeArrowheads="1"/>
            </p:cNvSpPr>
            <p:nvPr/>
          </p:nvSpPr>
          <p:spPr bwMode="auto">
            <a:xfrm>
              <a:off x="1567" y="3164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1518" name="Line 27"/>
            <p:cNvSpPr>
              <a:spLocks noChangeShapeType="1"/>
            </p:cNvSpPr>
            <p:nvPr/>
          </p:nvSpPr>
          <p:spPr bwMode="auto">
            <a:xfrm flipH="1">
              <a:off x="1165" y="2736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Oval 28"/>
            <p:cNvSpPr>
              <a:spLocks noChangeArrowheads="1"/>
            </p:cNvSpPr>
            <p:nvPr/>
          </p:nvSpPr>
          <p:spPr bwMode="auto">
            <a:xfrm>
              <a:off x="2140" y="3216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29"/>
            <p:cNvSpPr>
              <a:spLocks noChangeShapeType="1"/>
            </p:cNvSpPr>
            <p:nvPr/>
          </p:nvSpPr>
          <p:spPr bwMode="auto">
            <a:xfrm flipH="1">
              <a:off x="2232" y="3257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Text Box 30"/>
            <p:cNvSpPr txBox="1">
              <a:spLocks noChangeArrowheads="1"/>
            </p:cNvSpPr>
            <p:nvPr/>
          </p:nvSpPr>
          <p:spPr bwMode="auto">
            <a:xfrm>
              <a:off x="2942" y="2698"/>
              <a:ext cx="225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 smtClean="0"/>
                <a:t>Düşen kenar tetiklemeli</a:t>
              </a:r>
              <a:endParaRPr lang="en-US" b="0" dirty="0"/>
            </a:p>
            <a:p>
              <a:r>
                <a:rPr lang="en-US" b="0" dirty="0"/>
                <a:t>D Flip-Flop</a:t>
              </a:r>
            </a:p>
          </p:txBody>
        </p:sp>
        <p:sp>
          <p:nvSpPr>
            <p:cNvPr id="21522" name="Oval 31"/>
            <p:cNvSpPr>
              <a:spLocks noChangeArrowheads="1"/>
            </p:cNvSpPr>
            <p:nvPr/>
          </p:nvSpPr>
          <p:spPr bwMode="auto">
            <a:xfrm>
              <a:off x="1349" y="3202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3081808" y="5514615"/>
            <a:ext cx="5162032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b="0" dirty="0" smtClean="0"/>
              <a:t>Karakteristik denklem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b="0" dirty="0" smtClean="0"/>
              <a:t>Q(t+1</a:t>
            </a:r>
            <a:r>
              <a:rPr lang="en-US" b="0" dirty="0"/>
              <a:t>) = </a:t>
            </a:r>
            <a:r>
              <a:rPr lang="tr-TR" b="0" dirty="0" smtClean="0"/>
              <a:t>D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Flip-Flop</a:t>
            </a:r>
            <a:r>
              <a:rPr lang="tr-TR" dirty="0" smtClean="0"/>
              <a:t> </a:t>
            </a:r>
            <a:r>
              <a:rPr lang="tr-TR" dirty="0" err="1" smtClean="0"/>
              <a:t>lar</a:t>
            </a:r>
            <a:endParaRPr lang="en-US" dirty="0" smtClean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840163"/>
            <a:ext cx="8763000" cy="974725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Karakteristik denklem</a:t>
            </a:r>
            <a:endParaRPr lang="en-US" dirty="0" smtClean="0"/>
          </a:p>
          <a:p>
            <a:pPr lvl="1"/>
            <a:r>
              <a:rPr lang="en-US" dirty="0" smtClean="0"/>
              <a:t>Q(t+1) = JQ’(t) + K’Q(t)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08C1D-739B-4DCE-8C2E-D242279E9587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892175" y="1223963"/>
            <a:ext cx="2233613" cy="1363662"/>
            <a:chOff x="562" y="771"/>
            <a:chExt cx="1407" cy="859"/>
          </a:xfrm>
        </p:grpSpPr>
        <p:sp>
          <p:nvSpPr>
            <p:cNvPr id="26654" name="Rectangle 5"/>
            <p:cNvSpPr>
              <a:spLocks noChangeArrowheads="1"/>
            </p:cNvSpPr>
            <p:nvPr/>
          </p:nvSpPr>
          <p:spPr bwMode="auto">
            <a:xfrm>
              <a:off x="836" y="771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26655" name="Line 6"/>
            <p:cNvSpPr>
              <a:spLocks noChangeShapeType="1"/>
            </p:cNvSpPr>
            <p:nvPr/>
          </p:nvSpPr>
          <p:spPr bwMode="auto">
            <a:xfrm flipH="1">
              <a:off x="562" y="1225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Text Box 7"/>
            <p:cNvSpPr txBox="1">
              <a:spLocks noChangeArrowheads="1"/>
            </p:cNvSpPr>
            <p:nvPr/>
          </p:nvSpPr>
          <p:spPr bwMode="auto">
            <a:xfrm>
              <a:off x="863" y="8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26657" name="Line 8"/>
            <p:cNvSpPr>
              <a:spLocks noChangeShapeType="1"/>
            </p:cNvSpPr>
            <p:nvPr/>
          </p:nvSpPr>
          <p:spPr bwMode="auto">
            <a:xfrm flipH="1">
              <a:off x="1531" y="926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Text Box 9"/>
            <p:cNvSpPr txBox="1">
              <a:spLocks noChangeArrowheads="1"/>
            </p:cNvSpPr>
            <p:nvPr/>
          </p:nvSpPr>
          <p:spPr bwMode="auto">
            <a:xfrm>
              <a:off x="1345" y="835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6659" name="AutoShape 11"/>
            <p:cNvSpPr>
              <a:spLocks noChangeArrowheads="1"/>
            </p:cNvSpPr>
            <p:nvPr/>
          </p:nvSpPr>
          <p:spPr bwMode="auto">
            <a:xfrm rot="5400000">
              <a:off x="836" y="1165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Text Box 12"/>
            <p:cNvSpPr txBox="1">
              <a:spLocks noChangeArrowheads="1"/>
            </p:cNvSpPr>
            <p:nvPr/>
          </p:nvSpPr>
          <p:spPr bwMode="auto">
            <a:xfrm>
              <a:off x="967" y="1138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6661" name="Line 13"/>
            <p:cNvSpPr>
              <a:spLocks noChangeShapeType="1"/>
            </p:cNvSpPr>
            <p:nvPr/>
          </p:nvSpPr>
          <p:spPr bwMode="auto">
            <a:xfrm flipH="1">
              <a:off x="565" y="935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Oval 14"/>
            <p:cNvSpPr>
              <a:spLocks noChangeArrowheads="1"/>
            </p:cNvSpPr>
            <p:nvPr/>
          </p:nvSpPr>
          <p:spPr bwMode="auto">
            <a:xfrm>
              <a:off x="1540" y="1415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15"/>
            <p:cNvSpPr>
              <a:spLocks noChangeShapeType="1"/>
            </p:cNvSpPr>
            <p:nvPr/>
          </p:nvSpPr>
          <p:spPr bwMode="auto">
            <a:xfrm flipH="1">
              <a:off x="1632" y="1456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Text Box 17"/>
            <p:cNvSpPr txBox="1">
              <a:spLocks noChangeArrowheads="1"/>
            </p:cNvSpPr>
            <p:nvPr/>
          </p:nvSpPr>
          <p:spPr bwMode="auto">
            <a:xfrm>
              <a:off x="868" y="140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26665" name="Line 18"/>
            <p:cNvSpPr>
              <a:spLocks noChangeShapeType="1"/>
            </p:cNvSpPr>
            <p:nvPr/>
          </p:nvSpPr>
          <p:spPr bwMode="auto">
            <a:xfrm flipH="1">
              <a:off x="570" y="1489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23342" name="Group 110"/>
          <p:cNvGraphicFramePr>
            <a:graphicFrameLocks noGrp="1"/>
          </p:cNvGraphicFramePr>
          <p:nvPr/>
        </p:nvGraphicFramePr>
        <p:xfrm>
          <a:off x="4137025" y="1077913"/>
          <a:ext cx="4891088" cy="2286000"/>
        </p:xfrm>
        <a:graphic>
          <a:graphicData uri="http://schemas.openxmlformats.org/drawingml/2006/table">
            <a:tbl>
              <a:tblPr/>
              <a:tblGrid>
                <a:gridCol w="595313"/>
                <a:gridCol w="725487"/>
                <a:gridCol w="1770063"/>
                <a:gridCol w="180022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Q(t+1)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Sonraki durum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Değişim yok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Reset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Q’(t)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Tümleyen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3331" name="Text Box 99"/>
          <p:cNvSpPr txBox="1">
            <a:spLocks noChangeArrowheads="1"/>
          </p:cNvSpPr>
          <p:nvPr/>
        </p:nvSpPr>
        <p:spPr bwMode="auto">
          <a:xfrm>
            <a:off x="4725988" y="3403848"/>
            <a:ext cx="2988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>
                <a:solidFill>
                  <a:srgbClr val="FF0000"/>
                </a:solidFill>
              </a:rPr>
              <a:t>Karakteristik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Tabl</a:t>
            </a:r>
            <a:r>
              <a:rPr lang="tr-TR" b="0" dirty="0" smtClean="0">
                <a:solidFill>
                  <a:srgbClr val="FF0000"/>
                </a:solidFill>
              </a:rPr>
              <a:t>o</a:t>
            </a:r>
            <a:endParaRPr 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2233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 smtClean="0"/>
              <a:t>T (Toggle) Flip-Flop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E1F09-072C-441B-A802-A55AA7DB4115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658813" y="1851025"/>
            <a:ext cx="2233612" cy="1363663"/>
            <a:chOff x="415" y="1166"/>
            <a:chExt cx="1407" cy="859"/>
          </a:xfrm>
        </p:grpSpPr>
        <p:sp>
          <p:nvSpPr>
            <p:cNvPr id="27704" name="Rectangle 4"/>
            <p:cNvSpPr>
              <a:spLocks noChangeArrowheads="1"/>
            </p:cNvSpPr>
            <p:nvPr/>
          </p:nvSpPr>
          <p:spPr bwMode="auto">
            <a:xfrm>
              <a:off x="689" y="1166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27705" name="Line 5"/>
            <p:cNvSpPr>
              <a:spLocks noChangeShapeType="1"/>
            </p:cNvSpPr>
            <p:nvPr/>
          </p:nvSpPr>
          <p:spPr bwMode="auto">
            <a:xfrm flipH="1">
              <a:off x="415" y="1620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Text Box 6"/>
            <p:cNvSpPr txBox="1">
              <a:spLocks noChangeArrowheads="1"/>
            </p:cNvSpPr>
            <p:nvPr/>
          </p:nvSpPr>
          <p:spPr bwMode="auto">
            <a:xfrm>
              <a:off x="716" y="1242"/>
              <a:ext cx="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27707" name="Line 7"/>
            <p:cNvSpPr>
              <a:spLocks noChangeShapeType="1"/>
            </p:cNvSpPr>
            <p:nvPr/>
          </p:nvSpPr>
          <p:spPr bwMode="auto">
            <a:xfrm flipH="1">
              <a:off x="1384" y="1321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Text Box 8"/>
            <p:cNvSpPr txBox="1">
              <a:spLocks noChangeArrowheads="1"/>
            </p:cNvSpPr>
            <p:nvPr/>
          </p:nvSpPr>
          <p:spPr bwMode="auto">
            <a:xfrm>
              <a:off x="1198" y="1230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7709" name="AutoShape 9"/>
            <p:cNvSpPr>
              <a:spLocks noChangeArrowheads="1"/>
            </p:cNvSpPr>
            <p:nvPr/>
          </p:nvSpPr>
          <p:spPr bwMode="auto">
            <a:xfrm rot="5400000">
              <a:off x="689" y="1560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Text Box 10"/>
            <p:cNvSpPr txBox="1">
              <a:spLocks noChangeArrowheads="1"/>
            </p:cNvSpPr>
            <p:nvPr/>
          </p:nvSpPr>
          <p:spPr bwMode="auto">
            <a:xfrm>
              <a:off x="820" y="1533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7711" name="Line 11"/>
            <p:cNvSpPr>
              <a:spLocks noChangeShapeType="1"/>
            </p:cNvSpPr>
            <p:nvPr/>
          </p:nvSpPr>
          <p:spPr bwMode="auto">
            <a:xfrm flipH="1">
              <a:off x="418" y="1330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Oval 12"/>
            <p:cNvSpPr>
              <a:spLocks noChangeArrowheads="1"/>
            </p:cNvSpPr>
            <p:nvPr/>
          </p:nvSpPr>
          <p:spPr bwMode="auto">
            <a:xfrm>
              <a:off x="1393" y="181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3" name="Line 13"/>
            <p:cNvSpPr>
              <a:spLocks noChangeShapeType="1"/>
            </p:cNvSpPr>
            <p:nvPr/>
          </p:nvSpPr>
          <p:spPr bwMode="auto">
            <a:xfrm flipH="1">
              <a:off x="1485" y="1851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24318" name="Group 62"/>
          <p:cNvGraphicFramePr>
            <a:graphicFrameLocks noGrp="1"/>
          </p:cNvGraphicFramePr>
          <p:nvPr/>
        </p:nvGraphicFramePr>
        <p:xfrm>
          <a:off x="4316413" y="1614488"/>
          <a:ext cx="4165600" cy="1188720"/>
        </p:xfrm>
        <a:graphic>
          <a:graphicData uri="http://schemas.openxmlformats.org/drawingml/2006/table">
            <a:tbl>
              <a:tblPr/>
              <a:tblGrid>
                <a:gridCol w="595312"/>
                <a:gridCol w="1770063"/>
                <a:gridCol w="180022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Q(t+1)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state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Q(t)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 change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Q’(t)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Complement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4319" name="Rectangle 63"/>
          <p:cNvSpPr>
            <a:spLocks noChangeArrowheads="1"/>
          </p:cNvSpPr>
          <p:nvPr/>
        </p:nvSpPr>
        <p:spPr bwMode="auto">
          <a:xfrm>
            <a:off x="142875" y="3468688"/>
            <a:ext cx="87630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b="0" dirty="0" smtClean="0"/>
              <a:t>Karakteristik denklem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b="0" dirty="0" smtClean="0"/>
              <a:t>Q(t+1</a:t>
            </a:r>
            <a:r>
              <a:rPr lang="en-US" b="0" dirty="0"/>
              <a:t>) = T </a:t>
            </a:r>
            <a:r>
              <a:rPr lang="en-US" b="0" dirty="0">
                <a:sym typeface="Symbol" pitchFamily="18" charset="2"/>
              </a:rPr>
              <a:t></a:t>
            </a:r>
            <a:r>
              <a:rPr lang="en-US" b="0" dirty="0"/>
              <a:t> Q = TQ’ + T’Q</a:t>
            </a:r>
          </a:p>
        </p:txBody>
      </p: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231775" y="4617132"/>
            <a:ext cx="3132138" cy="1363662"/>
            <a:chOff x="146" y="3221"/>
            <a:chExt cx="1973" cy="859"/>
          </a:xfrm>
        </p:grpSpPr>
        <p:sp>
          <p:nvSpPr>
            <p:cNvPr id="27689" name="Rectangle 64"/>
            <p:cNvSpPr>
              <a:spLocks noChangeArrowheads="1"/>
            </p:cNvSpPr>
            <p:nvPr/>
          </p:nvSpPr>
          <p:spPr bwMode="auto">
            <a:xfrm>
              <a:off x="986" y="3221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27690" name="Line 65"/>
            <p:cNvSpPr>
              <a:spLocks noChangeShapeType="1"/>
            </p:cNvSpPr>
            <p:nvPr/>
          </p:nvSpPr>
          <p:spPr bwMode="auto">
            <a:xfrm flipH="1">
              <a:off x="712" y="3675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Text Box 66"/>
            <p:cNvSpPr txBox="1">
              <a:spLocks noChangeArrowheads="1"/>
            </p:cNvSpPr>
            <p:nvPr/>
          </p:nvSpPr>
          <p:spPr bwMode="auto">
            <a:xfrm>
              <a:off x="1013" y="329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27692" name="Line 67"/>
            <p:cNvSpPr>
              <a:spLocks noChangeShapeType="1"/>
            </p:cNvSpPr>
            <p:nvPr/>
          </p:nvSpPr>
          <p:spPr bwMode="auto">
            <a:xfrm flipH="1">
              <a:off x="1681" y="3376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Text Box 68"/>
            <p:cNvSpPr txBox="1">
              <a:spLocks noChangeArrowheads="1"/>
            </p:cNvSpPr>
            <p:nvPr/>
          </p:nvSpPr>
          <p:spPr bwMode="auto">
            <a:xfrm>
              <a:off x="1495" y="3285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7694" name="AutoShape 69"/>
            <p:cNvSpPr>
              <a:spLocks noChangeArrowheads="1"/>
            </p:cNvSpPr>
            <p:nvPr/>
          </p:nvSpPr>
          <p:spPr bwMode="auto">
            <a:xfrm rot="5400000">
              <a:off x="986" y="3615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Text Box 70"/>
            <p:cNvSpPr txBox="1">
              <a:spLocks noChangeArrowheads="1"/>
            </p:cNvSpPr>
            <p:nvPr/>
          </p:nvSpPr>
          <p:spPr bwMode="auto">
            <a:xfrm>
              <a:off x="1117" y="3588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7696" name="Line 71"/>
            <p:cNvSpPr>
              <a:spLocks noChangeShapeType="1"/>
            </p:cNvSpPr>
            <p:nvPr/>
          </p:nvSpPr>
          <p:spPr bwMode="auto">
            <a:xfrm flipH="1">
              <a:off x="431" y="3385"/>
              <a:ext cx="5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Oval 72"/>
            <p:cNvSpPr>
              <a:spLocks noChangeArrowheads="1"/>
            </p:cNvSpPr>
            <p:nvPr/>
          </p:nvSpPr>
          <p:spPr bwMode="auto">
            <a:xfrm>
              <a:off x="1690" y="3865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8" name="Line 73"/>
            <p:cNvSpPr>
              <a:spLocks noChangeShapeType="1"/>
            </p:cNvSpPr>
            <p:nvPr/>
          </p:nvSpPr>
          <p:spPr bwMode="auto">
            <a:xfrm flipH="1">
              <a:off x="1782" y="3906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Text Box 74"/>
            <p:cNvSpPr txBox="1">
              <a:spLocks noChangeArrowheads="1"/>
            </p:cNvSpPr>
            <p:nvPr/>
          </p:nvSpPr>
          <p:spPr bwMode="auto">
            <a:xfrm>
              <a:off x="1018" y="3851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27700" name="Line 75"/>
            <p:cNvSpPr>
              <a:spLocks noChangeShapeType="1"/>
            </p:cNvSpPr>
            <p:nvPr/>
          </p:nvSpPr>
          <p:spPr bwMode="auto">
            <a:xfrm flipH="1">
              <a:off x="533" y="3939"/>
              <a:ext cx="4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76"/>
            <p:cNvSpPr>
              <a:spLocks noChangeShapeType="1"/>
            </p:cNvSpPr>
            <p:nvPr/>
          </p:nvSpPr>
          <p:spPr bwMode="auto">
            <a:xfrm>
              <a:off x="536" y="3382"/>
              <a:ext cx="0" cy="5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Oval 77"/>
            <p:cNvSpPr>
              <a:spLocks noChangeArrowheads="1"/>
            </p:cNvSpPr>
            <p:nvPr/>
          </p:nvSpPr>
          <p:spPr bwMode="auto">
            <a:xfrm>
              <a:off x="512" y="335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Text Box 78"/>
            <p:cNvSpPr txBox="1">
              <a:spLocks noChangeArrowheads="1"/>
            </p:cNvSpPr>
            <p:nvPr/>
          </p:nvSpPr>
          <p:spPr bwMode="auto">
            <a:xfrm>
              <a:off x="146" y="3238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</a:t>
              </a:r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5195888" y="5105400"/>
            <a:ext cx="2233612" cy="1363663"/>
            <a:chOff x="3273" y="3216"/>
            <a:chExt cx="1407" cy="859"/>
          </a:xfrm>
        </p:grpSpPr>
        <p:sp>
          <p:nvSpPr>
            <p:cNvPr id="27680" name="Rectangle 79"/>
            <p:cNvSpPr>
              <a:spLocks noChangeArrowheads="1"/>
            </p:cNvSpPr>
            <p:nvPr/>
          </p:nvSpPr>
          <p:spPr bwMode="auto">
            <a:xfrm>
              <a:off x="3547" y="3216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27681" name="Line 80"/>
            <p:cNvSpPr>
              <a:spLocks noChangeShapeType="1"/>
            </p:cNvSpPr>
            <p:nvPr/>
          </p:nvSpPr>
          <p:spPr bwMode="auto">
            <a:xfrm flipH="1">
              <a:off x="3273" y="3670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Text Box 81"/>
            <p:cNvSpPr txBox="1">
              <a:spLocks noChangeArrowheads="1"/>
            </p:cNvSpPr>
            <p:nvPr/>
          </p:nvSpPr>
          <p:spPr bwMode="auto">
            <a:xfrm>
              <a:off x="3574" y="329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7683" name="Line 82"/>
            <p:cNvSpPr>
              <a:spLocks noChangeShapeType="1"/>
            </p:cNvSpPr>
            <p:nvPr/>
          </p:nvSpPr>
          <p:spPr bwMode="auto">
            <a:xfrm flipH="1">
              <a:off x="4242" y="3371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Text Box 83"/>
            <p:cNvSpPr txBox="1">
              <a:spLocks noChangeArrowheads="1"/>
            </p:cNvSpPr>
            <p:nvPr/>
          </p:nvSpPr>
          <p:spPr bwMode="auto">
            <a:xfrm>
              <a:off x="4056" y="3280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7685" name="AutoShape 84"/>
            <p:cNvSpPr>
              <a:spLocks noChangeArrowheads="1"/>
            </p:cNvSpPr>
            <p:nvPr/>
          </p:nvSpPr>
          <p:spPr bwMode="auto">
            <a:xfrm rot="5400000">
              <a:off x="3547" y="3610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Text Box 85"/>
            <p:cNvSpPr txBox="1">
              <a:spLocks noChangeArrowheads="1"/>
            </p:cNvSpPr>
            <p:nvPr/>
          </p:nvSpPr>
          <p:spPr bwMode="auto">
            <a:xfrm>
              <a:off x="3678" y="3583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7687" name="Oval 87"/>
            <p:cNvSpPr>
              <a:spLocks noChangeArrowheads="1"/>
            </p:cNvSpPr>
            <p:nvPr/>
          </p:nvSpPr>
          <p:spPr bwMode="auto">
            <a:xfrm>
              <a:off x="4251" y="386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88"/>
            <p:cNvSpPr>
              <a:spLocks noChangeShapeType="1"/>
            </p:cNvSpPr>
            <p:nvPr/>
          </p:nvSpPr>
          <p:spPr bwMode="auto">
            <a:xfrm flipH="1">
              <a:off x="4343" y="3901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794125" y="4789488"/>
            <a:ext cx="3309938" cy="933450"/>
            <a:chOff x="2390" y="3017"/>
            <a:chExt cx="2085" cy="588"/>
          </a:xfrm>
        </p:grpSpPr>
        <p:sp>
          <p:nvSpPr>
            <p:cNvPr id="27670" name="Line 86"/>
            <p:cNvSpPr>
              <a:spLocks noChangeShapeType="1"/>
            </p:cNvSpPr>
            <p:nvPr/>
          </p:nvSpPr>
          <p:spPr bwMode="auto">
            <a:xfrm flipH="1">
              <a:off x="2819" y="3023"/>
              <a:ext cx="16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71" name="Group 90"/>
            <p:cNvGrpSpPr>
              <a:grpSpLocks/>
            </p:cNvGrpSpPr>
            <p:nvPr/>
          </p:nvGrpSpPr>
          <p:grpSpPr bwMode="auto">
            <a:xfrm>
              <a:off x="2830" y="3210"/>
              <a:ext cx="706" cy="333"/>
              <a:chOff x="3280" y="1859"/>
              <a:chExt cx="706" cy="333"/>
            </a:xfrm>
          </p:grpSpPr>
          <p:sp>
            <p:nvSpPr>
              <p:cNvPr id="27677" name="Freeform 91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37508 w 493"/>
                  <a:gd name="T3" fmla="*/ 0 h 130"/>
                  <a:gd name="T4" fmla="*/ 0 w 493"/>
                  <a:gd name="T5" fmla="*/ 10583 h 130"/>
                  <a:gd name="T6" fmla="*/ 37508 w 493"/>
                  <a:gd name="T7" fmla="*/ 10583 h 130"/>
                  <a:gd name="T8" fmla="*/ 75234 w 493"/>
                  <a:gd name="T9" fmla="*/ 5313 h 130"/>
                  <a:gd name="T10" fmla="*/ 37508 w 493"/>
                  <a:gd name="T11" fmla="*/ 5313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8" name="Freeform 92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9" name="Freeform 93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72" name="Line 95"/>
            <p:cNvSpPr>
              <a:spLocks noChangeShapeType="1"/>
            </p:cNvSpPr>
            <p:nvPr/>
          </p:nvSpPr>
          <p:spPr bwMode="auto">
            <a:xfrm>
              <a:off x="4443" y="3017"/>
              <a:ext cx="0" cy="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Oval 96"/>
            <p:cNvSpPr>
              <a:spLocks noChangeArrowheads="1"/>
            </p:cNvSpPr>
            <p:nvPr/>
          </p:nvSpPr>
          <p:spPr bwMode="auto">
            <a:xfrm>
              <a:off x="4419" y="333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97"/>
            <p:cNvSpPr>
              <a:spLocks noChangeShapeType="1"/>
            </p:cNvSpPr>
            <p:nvPr/>
          </p:nvSpPr>
          <p:spPr bwMode="auto">
            <a:xfrm>
              <a:off x="2830" y="3017"/>
              <a:ext cx="0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98"/>
            <p:cNvSpPr>
              <a:spLocks noChangeShapeType="1"/>
            </p:cNvSpPr>
            <p:nvPr/>
          </p:nvSpPr>
          <p:spPr bwMode="auto">
            <a:xfrm flipH="1">
              <a:off x="2624" y="3464"/>
              <a:ext cx="2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Text Box 99"/>
            <p:cNvSpPr txBox="1">
              <a:spLocks noChangeArrowheads="1"/>
            </p:cNvSpPr>
            <p:nvPr/>
          </p:nvSpPr>
          <p:spPr bwMode="auto">
            <a:xfrm>
              <a:off x="2390" y="3317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</a:t>
              </a:r>
            </a:p>
          </p:txBody>
        </p:sp>
      </p:grpSp>
      <p:sp>
        <p:nvSpPr>
          <p:cNvPr id="57" name="Text Box 99"/>
          <p:cNvSpPr txBox="1">
            <a:spLocks noChangeArrowheads="1"/>
          </p:cNvSpPr>
          <p:nvPr/>
        </p:nvSpPr>
        <p:spPr bwMode="auto">
          <a:xfrm>
            <a:off x="4725988" y="2780928"/>
            <a:ext cx="2988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>
                <a:solidFill>
                  <a:srgbClr val="FF0000"/>
                </a:solidFill>
              </a:rPr>
              <a:t>Karakteristik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Tabl</a:t>
            </a:r>
            <a:r>
              <a:rPr lang="tr-TR" b="0" dirty="0" smtClean="0">
                <a:solidFill>
                  <a:srgbClr val="FF0000"/>
                </a:solidFill>
              </a:rPr>
              <a:t>o</a:t>
            </a:r>
            <a:endParaRPr 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19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Senkron </a:t>
            </a:r>
            <a:r>
              <a:rPr lang="tr-TR" sz="3600" dirty="0" err="1" smtClean="0"/>
              <a:t>Ardışıl</a:t>
            </a:r>
            <a:r>
              <a:rPr lang="tr-TR" sz="3600" dirty="0" smtClean="0"/>
              <a:t> Devrelerin Analizi</a:t>
            </a:r>
            <a:endParaRPr lang="en-US" sz="3600" dirty="0" smtClean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Amaç</a:t>
            </a:r>
            <a:r>
              <a:rPr lang="en-US" dirty="0" smtClean="0"/>
              <a:t>:</a:t>
            </a:r>
          </a:p>
          <a:p>
            <a:pPr lvl="1"/>
            <a:r>
              <a:rPr lang="tr-TR" dirty="0" smtClean="0"/>
              <a:t>Senkron </a:t>
            </a:r>
            <a:r>
              <a:rPr lang="tr-TR" dirty="0" err="1" smtClean="0"/>
              <a:t>ardışıl</a:t>
            </a:r>
            <a:r>
              <a:rPr lang="tr-TR" dirty="0" smtClean="0"/>
              <a:t> devrelerin davranışını bulmak.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tr-TR" dirty="0" smtClean="0"/>
              <a:t>Davranış</a:t>
            </a:r>
            <a:r>
              <a:rPr lang="en-US" dirty="0" smtClean="0"/>
              <a:t>”</a:t>
            </a:r>
          </a:p>
          <a:p>
            <a:pPr lvl="2"/>
            <a:r>
              <a:rPr lang="tr-TR" dirty="0" smtClean="0"/>
              <a:t>Girişler</a:t>
            </a:r>
            <a:endParaRPr lang="en-US" dirty="0" smtClean="0"/>
          </a:p>
          <a:p>
            <a:pPr lvl="2"/>
            <a:r>
              <a:rPr lang="tr-TR" dirty="0" smtClean="0"/>
              <a:t>Çıkışlar</a:t>
            </a:r>
            <a:r>
              <a:rPr lang="en-US" dirty="0" smtClean="0"/>
              <a:t> </a:t>
            </a:r>
          </a:p>
          <a:p>
            <a:pPr lvl="2"/>
            <a:r>
              <a:rPr lang="tr-TR" dirty="0" err="1" smtClean="0"/>
              <a:t>Flip</a:t>
            </a:r>
            <a:r>
              <a:rPr lang="tr-TR" dirty="0" smtClean="0"/>
              <a:t>-</a:t>
            </a:r>
            <a:r>
              <a:rPr lang="tr-TR" dirty="0" err="1" smtClean="0"/>
              <a:t>flop</a:t>
            </a:r>
            <a:r>
              <a:rPr lang="tr-TR" dirty="0" smtClean="0"/>
              <a:t> </a:t>
            </a:r>
            <a:r>
              <a:rPr lang="tr-TR" dirty="0" err="1" smtClean="0"/>
              <a:t>ların</a:t>
            </a:r>
            <a:r>
              <a:rPr lang="tr-TR" dirty="0" smtClean="0"/>
              <a:t> durumları kullanılarak elde edilir.</a:t>
            </a:r>
            <a:endParaRPr lang="en-US" dirty="0" smtClean="0"/>
          </a:p>
          <a:p>
            <a:pPr lvl="1"/>
            <a:r>
              <a:rPr lang="tr-TR" dirty="0" smtClean="0"/>
              <a:t>Çıkış ve sonraki durumun </a:t>
            </a:r>
            <a:r>
              <a:rPr lang="tr-TR" dirty="0" err="1" smtClean="0"/>
              <a:t>Boole</a:t>
            </a:r>
            <a:r>
              <a:rPr lang="tr-TR" dirty="0" smtClean="0"/>
              <a:t> fonksiyonlarını bulmak.</a:t>
            </a:r>
            <a:endParaRPr lang="en-US" dirty="0" smtClean="0"/>
          </a:p>
          <a:p>
            <a:pPr lvl="3"/>
            <a:r>
              <a:rPr lang="tr-TR" dirty="0" smtClean="0"/>
              <a:t>çıkış</a:t>
            </a:r>
            <a:r>
              <a:rPr lang="en-US" dirty="0" smtClean="0"/>
              <a:t> </a:t>
            </a:r>
            <a:r>
              <a:rPr lang="tr-TR" dirty="0" smtClean="0"/>
              <a:t>ve durum denklemleri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tr-TR" dirty="0" smtClean="0"/>
              <a:t>durum</a:t>
            </a:r>
            <a:r>
              <a:rPr lang="en-US" dirty="0" smtClean="0"/>
              <a:t>) </a:t>
            </a:r>
            <a:r>
              <a:rPr lang="en-US" dirty="0" err="1" smtClean="0"/>
              <a:t>tabl</a:t>
            </a:r>
            <a:r>
              <a:rPr lang="tr-TR" dirty="0" smtClean="0"/>
              <a:t>osu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tr-TR" dirty="0" smtClean="0"/>
              <a:t>durum</a:t>
            </a:r>
            <a:r>
              <a:rPr lang="en-US" dirty="0" smtClean="0"/>
              <a:t>) </a:t>
            </a:r>
            <a:r>
              <a:rPr lang="en-US" dirty="0" err="1" smtClean="0"/>
              <a:t>di</a:t>
            </a:r>
            <a:r>
              <a:rPr lang="tr-TR" dirty="0" smtClean="0"/>
              <a:t>y</a:t>
            </a:r>
            <a:r>
              <a:rPr lang="en-US" dirty="0" err="1" smtClean="0"/>
              <a:t>agram</a:t>
            </a:r>
            <a:r>
              <a:rPr lang="tr-TR" dirty="0" smtClean="0"/>
              <a:t>ı</a:t>
            </a:r>
            <a:endParaRPr lang="en-US" dirty="0" smtClean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06A7D6-A739-4942-AAC4-897C27878617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139985"/>
            <a:ext cx="7772400" cy="1020763"/>
          </a:xfrm>
        </p:spPr>
        <p:txBody>
          <a:bodyPr>
            <a:normAutofit/>
          </a:bodyPr>
          <a:lstStyle/>
          <a:p>
            <a:r>
              <a:rPr lang="tr-TR" sz="4400" dirty="0" smtClean="0"/>
              <a:t>Senkron </a:t>
            </a:r>
            <a:r>
              <a:rPr lang="tr-TR" sz="4400" dirty="0" err="1" smtClean="0"/>
              <a:t>Ardışıl</a:t>
            </a:r>
            <a:r>
              <a:rPr lang="tr-TR" sz="4400" dirty="0" smtClean="0"/>
              <a:t> Devrelerin Analizi</a:t>
            </a:r>
            <a:endParaRPr lang="en-US" dirty="0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225550"/>
            <a:ext cx="3571874" cy="50784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sz="3200" dirty="0" smtClean="0">
                <a:cs typeface="Times New Roman" pitchFamily="18" charset="0"/>
              </a:rPr>
              <a:t>t anındaki şimdiki durum </a:t>
            </a:r>
            <a:r>
              <a:rPr lang="tr-TR" sz="3200" dirty="0" err="1" smtClean="0">
                <a:cs typeface="Times New Roman" pitchFamily="18" charset="0"/>
              </a:rPr>
              <a:t>flip</a:t>
            </a:r>
            <a:r>
              <a:rPr lang="tr-TR" sz="3200" dirty="0" smtClean="0">
                <a:cs typeface="Times New Roman" pitchFamily="18" charset="0"/>
              </a:rPr>
              <a:t>-</a:t>
            </a:r>
            <a:r>
              <a:rPr lang="tr-TR" sz="3200" dirty="0" err="1" smtClean="0">
                <a:cs typeface="Times New Roman" pitchFamily="18" charset="0"/>
              </a:rPr>
              <a:t>flop</a:t>
            </a:r>
            <a:r>
              <a:rPr lang="tr-TR" sz="3200" dirty="0" smtClean="0">
                <a:cs typeface="Times New Roman" pitchFamily="18" charset="0"/>
              </a:rPr>
              <a:t> dizisinde saklanır.</a:t>
            </a:r>
            <a:endParaRPr lang="en-US" sz="32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3200" dirty="0" smtClean="0">
                <a:cs typeface="Times New Roman" pitchFamily="18" charset="0"/>
              </a:rPr>
              <a:t>(t+1) anındaki sonraki durum durum ve girişlerin oluşturduğu bir </a:t>
            </a:r>
            <a:r>
              <a:rPr lang="tr-TR" sz="3200" dirty="0" err="1" smtClean="0">
                <a:cs typeface="Times New Roman" pitchFamily="18" charset="0"/>
              </a:rPr>
              <a:t>Boole</a:t>
            </a:r>
            <a:r>
              <a:rPr lang="tr-TR" sz="3200" dirty="0" smtClean="0">
                <a:cs typeface="Times New Roman" pitchFamily="18" charset="0"/>
              </a:rPr>
              <a:t> fonksiyonu.</a:t>
            </a:r>
            <a:endParaRPr lang="en-US" sz="32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3200" dirty="0" smtClean="0">
                <a:cs typeface="Times New Roman" pitchFamily="18" charset="0"/>
              </a:rPr>
              <a:t>t anındaki çıkışlar şimdiki durumlar ve bazen de girişlere bağlı </a:t>
            </a:r>
            <a:r>
              <a:rPr lang="tr-TR" sz="3200" dirty="0" err="1" smtClean="0">
                <a:cs typeface="Times New Roman" pitchFamily="18" charset="0"/>
              </a:rPr>
              <a:t>Boole</a:t>
            </a:r>
            <a:r>
              <a:rPr lang="tr-TR" sz="3200" dirty="0" smtClean="0">
                <a:cs typeface="Times New Roman" pitchFamily="18" charset="0"/>
              </a:rPr>
              <a:t> fonksiyonları.</a:t>
            </a:r>
            <a:endParaRPr lang="en-US" sz="3200" dirty="0" smtClean="0"/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6032500" y="1600200"/>
            <a:ext cx="1603375" cy="1568450"/>
            <a:chOff x="3698" y="882"/>
            <a:chExt cx="1010" cy="988"/>
          </a:xfrm>
        </p:grpSpPr>
        <p:sp>
          <p:nvSpPr>
            <p:cNvPr id="122885" name="Rectangle 5"/>
            <p:cNvSpPr>
              <a:spLocks noChangeArrowheads="1"/>
            </p:cNvSpPr>
            <p:nvPr/>
          </p:nvSpPr>
          <p:spPr bwMode="auto">
            <a:xfrm>
              <a:off x="3698" y="882"/>
              <a:ext cx="1010" cy="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6" name="Text Box 6"/>
            <p:cNvSpPr txBox="1">
              <a:spLocks noChangeArrowheads="1"/>
            </p:cNvSpPr>
            <p:nvPr/>
          </p:nvSpPr>
          <p:spPr bwMode="auto">
            <a:xfrm>
              <a:off x="3742" y="1002"/>
              <a:ext cx="939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r-TR" dirty="0" smtClean="0">
                  <a:latin typeface="Times New Roman" pitchFamily="18" charset="0"/>
                </a:rPr>
                <a:t>Kombinezonsal Devre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122887" name="Group 7"/>
          <p:cNvGrpSpPr>
            <a:grpSpLocks/>
          </p:cNvGrpSpPr>
          <p:nvPr/>
        </p:nvGrpSpPr>
        <p:grpSpPr bwMode="auto">
          <a:xfrm>
            <a:off x="4708525" y="1544638"/>
            <a:ext cx="1341438" cy="425450"/>
            <a:chOff x="2790" y="973"/>
            <a:chExt cx="845" cy="268"/>
          </a:xfrm>
        </p:grpSpPr>
        <p:sp>
          <p:nvSpPr>
            <p:cNvPr id="122888" name="Line 8"/>
            <p:cNvSpPr>
              <a:spLocks noChangeShapeType="1"/>
            </p:cNvSpPr>
            <p:nvPr/>
          </p:nvSpPr>
          <p:spPr bwMode="auto">
            <a:xfrm flipH="1">
              <a:off x="3275" y="1241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9" name="Text Box 9"/>
            <p:cNvSpPr txBox="1">
              <a:spLocks noChangeArrowheads="1"/>
            </p:cNvSpPr>
            <p:nvPr/>
          </p:nvSpPr>
          <p:spPr bwMode="auto">
            <a:xfrm>
              <a:off x="2790" y="973"/>
              <a:ext cx="6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2000" dirty="0" smtClean="0">
                  <a:latin typeface="Times New Roman" pitchFamily="18" charset="0"/>
                </a:rPr>
                <a:t>Girişler</a:t>
              </a:r>
              <a:endParaRPr lang="en-US" sz="2000" b="0" dirty="0">
                <a:latin typeface="Times New Roman" pitchFamily="18" charset="0"/>
              </a:endParaRPr>
            </a:p>
          </p:txBody>
        </p:sp>
      </p:grpSp>
      <p:grpSp>
        <p:nvGrpSpPr>
          <p:cNvPr id="122890" name="Group 10"/>
          <p:cNvGrpSpPr>
            <a:grpSpLocks/>
          </p:cNvGrpSpPr>
          <p:nvPr/>
        </p:nvGrpSpPr>
        <p:grpSpPr bwMode="auto">
          <a:xfrm>
            <a:off x="5546725" y="2773363"/>
            <a:ext cx="1022350" cy="1104900"/>
            <a:chOff x="3318" y="1747"/>
            <a:chExt cx="644" cy="696"/>
          </a:xfrm>
        </p:grpSpPr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3325" y="2416"/>
              <a:ext cx="6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2" name="Line 12"/>
            <p:cNvSpPr>
              <a:spLocks noChangeShapeType="1"/>
            </p:cNvSpPr>
            <p:nvPr/>
          </p:nvSpPr>
          <p:spPr bwMode="auto">
            <a:xfrm>
              <a:off x="3318" y="1769"/>
              <a:ext cx="3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3321" y="1747"/>
              <a:ext cx="0" cy="69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4" name="Text Box 14"/>
            <p:cNvSpPr txBox="1">
              <a:spLocks noChangeArrowheads="1"/>
            </p:cNvSpPr>
            <p:nvPr/>
          </p:nvSpPr>
          <p:spPr bwMode="auto">
            <a:xfrm>
              <a:off x="3343" y="2152"/>
              <a:ext cx="54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700" dirty="0" smtClean="0">
                  <a:solidFill>
                    <a:schemeClr val="accent2"/>
                  </a:solidFill>
                  <a:latin typeface="Times New Roman" pitchFamily="18" charset="0"/>
                </a:rPr>
                <a:t>Durum</a:t>
              </a:r>
              <a:endParaRPr lang="en-US" sz="1700" b="0" dirty="0">
                <a:latin typeface="Times New Roman" pitchFamily="18" charset="0"/>
              </a:endParaRPr>
            </a:p>
          </p:txBody>
        </p:sp>
      </p:grpSp>
      <p:grpSp>
        <p:nvGrpSpPr>
          <p:cNvPr id="122895" name="Group 15"/>
          <p:cNvGrpSpPr>
            <a:grpSpLocks/>
          </p:cNvGrpSpPr>
          <p:nvPr/>
        </p:nvGrpSpPr>
        <p:grpSpPr bwMode="auto">
          <a:xfrm>
            <a:off x="7081838" y="2728913"/>
            <a:ext cx="1136650" cy="1143000"/>
            <a:chOff x="4285" y="1719"/>
            <a:chExt cx="716" cy="720"/>
          </a:xfrm>
        </p:grpSpPr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34" y="1742"/>
              <a:ext cx="2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4285" y="2416"/>
              <a:ext cx="6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>
              <a:off x="4906" y="1719"/>
              <a:ext cx="0" cy="7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9" name="Text Box 19"/>
            <p:cNvSpPr txBox="1">
              <a:spLocks noChangeArrowheads="1"/>
            </p:cNvSpPr>
            <p:nvPr/>
          </p:nvSpPr>
          <p:spPr bwMode="auto">
            <a:xfrm>
              <a:off x="4380" y="1933"/>
              <a:ext cx="62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r-TR" sz="1800" dirty="0" smtClean="0">
                  <a:solidFill>
                    <a:schemeClr val="accent2"/>
                  </a:solidFill>
                  <a:latin typeface="Times New Roman" pitchFamily="18" charset="0"/>
                </a:rPr>
                <a:t>Sonraki durum</a:t>
              </a:r>
              <a:endParaRPr lang="en-US" sz="18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2900" name="Group 20"/>
          <p:cNvGrpSpPr>
            <a:grpSpLocks/>
          </p:cNvGrpSpPr>
          <p:nvPr/>
        </p:nvGrpSpPr>
        <p:grpSpPr bwMode="auto">
          <a:xfrm>
            <a:off x="7632700" y="1600200"/>
            <a:ext cx="1511300" cy="457200"/>
            <a:chOff x="4632" y="1008"/>
            <a:chExt cx="952" cy="288"/>
          </a:xfrm>
        </p:grpSpPr>
        <p:sp>
          <p:nvSpPr>
            <p:cNvPr id="122901" name="Line 21"/>
            <p:cNvSpPr>
              <a:spLocks noChangeShapeType="1"/>
            </p:cNvSpPr>
            <p:nvPr/>
          </p:nvSpPr>
          <p:spPr bwMode="auto">
            <a:xfrm flipH="1">
              <a:off x="4632" y="1283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2" name="Text Box 22"/>
            <p:cNvSpPr txBox="1">
              <a:spLocks noChangeArrowheads="1"/>
            </p:cNvSpPr>
            <p:nvPr/>
          </p:nvSpPr>
          <p:spPr bwMode="auto">
            <a:xfrm>
              <a:off x="4786" y="1008"/>
              <a:ext cx="7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dirty="0" smtClean="0">
                  <a:latin typeface="Times New Roman" pitchFamily="18" charset="0"/>
                </a:rPr>
                <a:t>Çıkışlar</a:t>
              </a:r>
              <a:endParaRPr lang="en-US" b="0" dirty="0">
                <a:latin typeface="Times New Roman" pitchFamily="18" charset="0"/>
              </a:endParaRPr>
            </a:p>
          </p:txBody>
        </p:sp>
      </p:grpSp>
      <p:grpSp>
        <p:nvGrpSpPr>
          <p:cNvPr id="122903" name="Group 23"/>
          <p:cNvGrpSpPr>
            <a:grpSpLocks/>
          </p:cNvGrpSpPr>
          <p:nvPr/>
        </p:nvGrpSpPr>
        <p:grpSpPr bwMode="auto">
          <a:xfrm>
            <a:off x="3822700" y="2400300"/>
            <a:ext cx="3265488" cy="2116138"/>
            <a:chOff x="2232" y="1512"/>
            <a:chExt cx="2057" cy="1333"/>
          </a:xfrm>
        </p:grpSpPr>
        <p:grpSp>
          <p:nvGrpSpPr>
            <p:cNvPr id="122904" name="Group 24"/>
            <p:cNvGrpSpPr>
              <a:grpSpLocks/>
            </p:cNvGrpSpPr>
            <p:nvPr/>
          </p:nvGrpSpPr>
          <p:grpSpPr bwMode="auto">
            <a:xfrm>
              <a:off x="2232" y="1512"/>
              <a:ext cx="2057" cy="1333"/>
              <a:chOff x="2337" y="1356"/>
              <a:chExt cx="2025" cy="1333"/>
            </a:xfrm>
          </p:grpSpPr>
          <p:sp>
            <p:nvSpPr>
              <p:cNvPr id="122905" name="Rectangle 25"/>
              <p:cNvSpPr>
                <a:spLocks noChangeArrowheads="1"/>
              </p:cNvSpPr>
              <p:nvPr/>
            </p:nvSpPr>
            <p:spPr bwMode="auto">
              <a:xfrm>
                <a:off x="4044" y="1934"/>
                <a:ext cx="318" cy="75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22906" name="Text Box 26"/>
              <p:cNvSpPr txBox="1">
                <a:spLocks noChangeArrowheads="1"/>
              </p:cNvSpPr>
              <p:nvPr/>
            </p:nvSpPr>
            <p:spPr bwMode="auto">
              <a:xfrm>
                <a:off x="2337" y="1356"/>
                <a:ext cx="918" cy="44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2000" dirty="0" smtClean="0">
                    <a:solidFill>
                      <a:schemeClr val="accent2"/>
                    </a:solidFill>
                    <a:latin typeface="Times New Roman" pitchFamily="18" charset="0"/>
                  </a:rPr>
                  <a:t>Bellek elemanları</a:t>
                </a:r>
                <a:endParaRPr lang="en-US" sz="2000" b="0" dirty="0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907" name="Line 27"/>
              <p:cNvSpPr>
                <a:spLocks noChangeShapeType="1"/>
              </p:cNvSpPr>
              <p:nvPr/>
            </p:nvSpPr>
            <p:spPr bwMode="auto">
              <a:xfrm>
                <a:off x="3163" y="1758"/>
                <a:ext cx="1058" cy="54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08" name="AutoShape 28"/>
            <p:cNvSpPr>
              <a:spLocks noChangeArrowheads="1"/>
            </p:cNvSpPr>
            <p:nvPr/>
          </p:nvSpPr>
          <p:spPr bwMode="auto">
            <a:xfrm rot="5400000">
              <a:off x="3920" y="267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 flipH="1">
              <a:off x="3584" y="2736"/>
              <a:ext cx="3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10" name="Text Box 30"/>
            <p:cNvSpPr txBox="1">
              <a:spLocks noChangeArrowheads="1"/>
            </p:cNvSpPr>
            <p:nvPr/>
          </p:nvSpPr>
          <p:spPr bwMode="auto">
            <a:xfrm>
              <a:off x="3192" y="2592"/>
              <a:ext cx="54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3977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Durum Denklemleri</a:t>
            </a:r>
            <a:endParaRPr lang="en-US" dirty="0" smtClean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23900"/>
            <a:ext cx="8763000" cy="1758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Aynı zamanda geçiş denklemleri de denir.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Sonraki durumu şimdiki durum ve girişlerin bir fonksiyonu olarak verir.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endParaRPr lang="en-US" dirty="0" smtClean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40863B-30A9-48A9-97BA-92CD20D7B968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229656" name="Rectangle 280"/>
          <p:cNvSpPr>
            <a:spLocks noChangeArrowheads="1"/>
          </p:cNvSpPr>
          <p:nvPr/>
        </p:nvSpPr>
        <p:spPr bwMode="auto">
          <a:xfrm>
            <a:off x="2705100" y="1989138"/>
            <a:ext cx="3213100" cy="46307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655" name="Rectangle 279"/>
          <p:cNvSpPr>
            <a:spLocks noChangeArrowheads="1"/>
          </p:cNvSpPr>
          <p:nvPr/>
        </p:nvSpPr>
        <p:spPr bwMode="auto">
          <a:xfrm>
            <a:off x="6510338" y="2311400"/>
            <a:ext cx="1416050" cy="3671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650" name="Text Box 274"/>
          <p:cNvSpPr txBox="1">
            <a:spLocks noChangeArrowheads="1"/>
          </p:cNvSpPr>
          <p:nvPr/>
        </p:nvSpPr>
        <p:spPr bwMode="auto">
          <a:xfrm>
            <a:off x="4427538" y="2387600"/>
            <a:ext cx="1091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>
                <a:solidFill>
                  <a:srgbClr val="FFFF00"/>
                </a:solidFill>
              </a:rPr>
              <a:t>y</a:t>
            </a:r>
            <a:r>
              <a:rPr lang="tr-TR" b="0" baseline="-25000" dirty="0" smtClean="0">
                <a:solidFill>
                  <a:srgbClr val="FFFF00"/>
                </a:solidFill>
              </a:rPr>
              <a:t>1</a:t>
            </a:r>
            <a:r>
              <a:rPr lang="en-US" b="0" dirty="0" smtClean="0">
                <a:solidFill>
                  <a:srgbClr val="FFFF00"/>
                </a:solidFill>
              </a:rPr>
              <a:t>(t+1</a:t>
            </a:r>
            <a:r>
              <a:rPr lang="en-US" b="0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229651" name="Text Box 275"/>
          <p:cNvSpPr txBox="1">
            <a:spLocks noChangeArrowheads="1"/>
          </p:cNvSpPr>
          <p:nvPr/>
        </p:nvSpPr>
        <p:spPr bwMode="auto">
          <a:xfrm>
            <a:off x="4608513" y="4368800"/>
            <a:ext cx="939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b="0" dirty="0" smtClean="0">
                <a:solidFill>
                  <a:srgbClr val="FFFF00"/>
                </a:solidFill>
              </a:rPr>
              <a:t>y</a:t>
            </a:r>
            <a:r>
              <a:rPr lang="tr-TR" b="0" baseline="-25000" dirty="0">
                <a:solidFill>
                  <a:srgbClr val="FFFF00"/>
                </a:solidFill>
              </a:rPr>
              <a:t>2</a:t>
            </a:r>
            <a:r>
              <a:rPr lang="en-US" b="0" dirty="0" smtClean="0">
                <a:solidFill>
                  <a:srgbClr val="FFFF00"/>
                </a:solidFill>
              </a:rPr>
              <a:t>(t+1</a:t>
            </a:r>
            <a:r>
              <a:rPr lang="en-US" b="0" dirty="0">
                <a:solidFill>
                  <a:srgbClr val="FFFF00"/>
                </a:solidFill>
              </a:rPr>
              <a:t>)</a:t>
            </a:r>
          </a:p>
        </p:txBody>
      </p:sp>
      <p:grpSp>
        <p:nvGrpSpPr>
          <p:cNvPr id="2" name="Group 281"/>
          <p:cNvGrpSpPr>
            <a:grpSpLocks/>
          </p:cNvGrpSpPr>
          <p:nvPr/>
        </p:nvGrpSpPr>
        <p:grpSpPr bwMode="auto">
          <a:xfrm>
            <a:off x="454025" y="2141538"/>
            <a:ext cx="8399463" cy="4632325"/>
            <a:chOff x="286" y="1349"/>
            <a:chExt cx="5291" cy="2918"/>
          </a:xfrm>
        </p:grpSpPr>
        <p:grpSp>
          <p:nvGrpSpPr>
            <p:cNvPr id="32778" name="Group 208"/>
            <p:cNvGrpSpPr>
              <a:grpSpLocks/>
            </p:cNvGrpSpPr>
            <p:nvPr/>
          </p:nvGrpSpPr>
          <p:grpSpPr bwMode="auto">
            <a:xfrm>
              <a:off x="1593" y="1538"/>
              <a:ext cx="706" cy="333"/>
              <a:chOff x="3280" y="1859"/>
              <a:chExt cx="706" cy="333"/>
            </a:xfrm>
          </p:grpSpPr>
          <p:sp>
            <p:nvSpPr>
              <p:cNvPr id="32841" name="Freeform 209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37508 w 493"/>
                  <a:gd name="T3" fmla="*/ 0 h 130"/>
                  <a:gd name="T4" fmla="*/ 0 w 493"/>
                  <a:gd name="T5" fmla="*/ 10583 h 130"/>
                  <a:gd name="T6" fmla="*/ 37508 w 493"/>
                  <a:gd name="T7" fmla="*/ 10583 h 130"/>
                  <a:gd name="T8" fmla="*/ 75234 w 493"/>
                  <a:gd name="T9" fmla="*/ 5313 h 130"/>
                  <a:gd name="T10" fmla="*/ 37508 w 493"/>
                  <a:gd name="T11" fmla="*/ 5313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2" name="Freeform 210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3" name="Freeform 211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79" name="Rectangle 212"/>
            <p:cNvSpPr>
              <a:spLocks noChangeArrowheads="1"/>
            </p:cNvSpPr>
            <p:nvPr/>
          </p:nvSpPr>
          <p:spPr bwMode="auto">
            <a:xfrm>
              <a:off x="4203" y="1642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32780" name="Line 213"/>
            <p:cNvSpPr>
              <a:spLocks noChangeShapeType="1"/>
            </p:cNvSpPr>
            <p:nvPr/>
          </p:nvSpPr>
          <p:spPr bwMode="auto">
            <a:xfrm flipH="1" flipV="1">
              <a:off x="3821" y="2096"/>
              <a:ext cx="3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Text Box 214"/>
            <p:cNvSpPr txBox="1">
              <a:spLocks noChangeArrowheads="1"/>
            </p:cNvSpPr>
            <p:nvPr/>
          </p:nvSpPr>
          <p:spPr bwMode="auto">
            <a:xfrm>
              <a:off x="4221" y="171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2782" name="Line 215"/>
            <p:cNvSpPr>
              <a:spLocks noChangeShapeType="1"/>
            </p:cNvSpPr>
            <p:nvPr/>
          </p:nvSpPr>
          <p:spPr bwMode="auto">
            <a:xfrm flipH="1">
              <a:off x="4898" y="179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Text Box 216"/>
            <p:cNvSpPr txBox="1">
              <a:spLocks noChangeArrowheads="1"/>
            </p:cNvSpPr>
            <p:nvPr/>
          </p:nvSpPr>
          <p:spPr bwMode="auto">
            <a:xfrm>
              <a:off x="4712" y="1706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32784" name="AutoShape 217"/>
            <p:cNvSpPr>
              <a:spLocks noChangeArrowheads="1"/>
            </p:cNvSpPr>
            <p:nvPr/>
          </p:nvSpPr>
          <p:spPr bwMode="auto">
            <a:xfrm rot="5400000">
              <a:off x="4194" y="2036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Text Box 218"/>
            <p:cNvSpPr txBox="1">
              <a:spLocks noChangeArrowheads="1"/>
            </p:cNvSpPr>
            <p:nvPr/>
          </p:nvSpPr>
          <p:spPr bwMode="auto">
            <a:xfrm>
              <a:off x="4325" y="2009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786" name="Oval 219"/>
            <p:cNvSpPr>
              <a:spLocks noChangeArrowheads="1"/>
            </p:cNvSpPr>
            <p:nvPr/>
          </p:nvSpPr>
          <p:spPr bwMode="auto">
            <a:xfrm>
              <a:off x="4907" y="2232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220"/>
            <p:cNvSpPr>
              <a:spLocks noChangeShapeType="1"/>
            </p:cNvSpPr>
            <p:nvPr/>
          </p:nvSpPr>
          <p:spPr bwMode="auto">
            <a:xfrm flipH="1">
              <a:off x="4999" y="2273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221"/>
            <p:cNvSpPr>
              <a:spLocks noChangeShapeType="1"/>
            </p:cNvSpPr>
            <p:nvPr/>
          </p:nvSpPr>
          <p:spPr bwMode="auto">
            <a:xfrm flipH="1">
              <a:off x="2804" y="1785"/>
              <a:ext cx="1393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Rectangle 222"/>
            <p:cNvSpPr>
              <a:spLocks noChangeArrowheads="1"/>
            </p:cNvSpPr>
            <p:nvPr/>
          </p:nvSpPr>
          <p:spPr bwMode="auto">
            <a:xfrm>
              <a:off x="4197" y="2820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32790" name="Text Box 224"/>
            <p:cNvSpPr txBox="1">
              <a:spLocks noChangeArrowheads="1"/>
            </p:cNvSpPr>
            <p:nvPr/>
          </p:nvSpPr>
          <p:spPr bwMode="auto">
            <a:xfrm>
              <a:off x="4224" y="289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2791" name="Line 225"/>
            <p:cNvSpPr>
              <a:spLocks noChangeShapeType="1"/>
            </p:cNvSpPr>
            <p:nvPr/>
          </p:nvSpPr>
          <p:spPr bwMode="auto">
            <a:xfrm flipH="1">
              <a:off x="4892" y="2975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Text Box 226"/>
            <p:cNvSpPr txBox="1">
              <a:spLocks noChangeArrowheads="1"/>
            </p:cNvSpPr>
            <p:nvPr/>
          </p:nvSpPr>
          <p:spPr bwMode="auto">
            <a:xfrm>
              <a:off x="4706" y="2884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32793" name="AutoShape 227"/>
            <p:cNvSpPr>
              <a:spLocks noChangeArrowheads="1"/>
            </p:cNvSpPr>
            <p:nvPr/>
          </p:nvSpPr>
          <p:spPr bwMode="auto">
            <a:xfrm rot="5400000">
              <a:off x="4197" y="3214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228"/>
            <p:cNvSpPr txBox="1">
              <a:spLocks noChangeArrowheads="1"/>
            </p:cNvSpPr>
            <p:nvPr/>
          </p:nvSpPr>
          <p:spPr bwMode="auto">
            <a:xfrm>
              <a:off x="4328" y="3187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795" name="Oval 229"/>
            <p:cNvSpPr>
              <a:spLocks noChangeArrowheads="1"/>
            </p:cNvSpPr>
            <p:nvPr/>
          </p:nvSpPr>
          <p:spPr bwMode="auto">
            <a:xfrm>
              <a:off x="4901" y="341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230"/>
            <p:cNvSpPr>
              <a:spLocks noChangeShapeType="1"/>
            </p:cNvSpPr>
            <p:nvPr/>
          </p:nvSpPr>
          <p:spPr bwMode="auto">
            <a:xfrm flipH="1">
              <a:off x="4993" y="3451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31"/>
            <p:cNvSpPr>
              <a:spLocks noChangeShapeType="1"/>
            </p:cNvSpPr>
            <p:nvPr/>
          </p:nvSpPr>
          <p:spPr bwMode="auto">
            <a:xfrm flipH="1" flipV="1">
              <a:off x="2814" y="2977"/>
              <a:ext cx="1391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Text Box 232"/>
            <p:cNvSpPr txBox="1">
              <a:spLocks noChangeArrowheads="1"/>
            </p:cNvSpPr>
            <p:nvPr/>
          </p:nvSpPr>
          <p:spPr bwMode="auto">
            <a:xfrm>
              <a:off x="5407" y="1673"/>
              <a:ext cx="1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endParaRPr lang="en-US" b="0" dirty="0"/>
            </a:p>
          </p:txBody>
        </p:sp>
        <p:sp>
          <p:nvSpPr>
            <p:cNvPr id="32799" name="Text Box 233"/>
            <p:cNvSpPr txBox="1">
              <a:spLocks noChangeArrowheads="1"/>
            </p:cNvSpPr>
            <p:nvPr/>
          </p:nvSpPr>
          <p:spPr bwMode="auto">
            <a:xfrm>
              <a:off x="5382" y="2143"/>
              <a:ext cx="1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r>
                <a:rPr lang="en-US" b="0" dirty="0" smtClean="0"/>
                <a:t>’</a:t>
              </a:r>
              <a:endParaRPr lang="en-US" b="0" dirty="0"/>
            </a:p>
          </p:txBody>
        </p:sp>
        <p:sp>
          <p:nvSpPr>
            <p:cNvPr id="32800" name="Text Box 234"/>
            <p:cNvSpPr txBox="1">
              <a:spLocks noChangeArrowheads="1"/>
            </p:cNvSpPr>
            <p:nvPr/>
          </p:nvSpPr>
          <p:spPr bwMode="auto">
            <a:xfrm>
              <a:off x="5392" y="2851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 smtClean="0"/>
                <a:t>y</a:t>
              </a:r>
              <a:r>
                <a:rPr lang="tr-TR" b="0" baseline="-25000" dirty="0" smtClean="0"/>
                <a:t>2</a:t>
              </a:r>
              <a:endParaRPr lang="en-US" b="0" dirty="0"/>
            </a:p>
          </p:txBody>
        </p:sp>
        <p:sp>
          <p:nvSpPr>
            <p:cNvPr id="32801" name="Text Box 235"/>
            <p:cNvSpPr txBox="1">
              <a:spLocks noChangeArrowheads="1"/>
            </p:cNvSpPr>
            <p:nvPr/>
          </p:nvSpPr>
          <p:spPr bwMode="auto">
            <a:xfrm>
              <a:off x="5344" y="3309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 smtClean="0"/>
                <a:t>y</a:t>
              </a:r>
              <a:r>
                <a:rPr lang="tr-TR" b="0" baseline="-25000" dirty="0"/>
                <a:t>2</a:t>
              </a:r>
              <a:r>
                <a:rPr lang="en-US" b="0" dirty="0" smtClean="0"/>
                <a:t>’</a:t>
              </a:r>
              <a:endParaRPr lang="en-US" b="0" dirty="0"/>
            </a:p>
          </p:txBody>
        </p:sp>
        <p:sp>
          <p:nvSpPr>
            <p:cNvPr id="32802" name="AutoShape 236"/>
            <p:cNvSpPr>
              <a:spLocks noChangeArrowheads="1"/>
            </p:cNvSpPr>
            <p:nvPr/>
          </p:nvSpPr>
          <p:spPr bwMode="auto">
            <a:xfrm>
              <a:off x="2470" y="1622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237"/>
            <p:cNvSpPr>
              <a:spLocks noChangeShapeType="1"/>
            </p:cNvSpPr>
            <p:nvPr/>
          </p:nvSpPr>
          <p:spPr bwMode="auto">
            <a:xfrm flipV="1">
              <a:off x="5062" y="1358"/>
              <a:ext cx="0" cy="4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238"/>
            <p:cNvSpPr>
              <a:spLocks noChangeShapeType="1"/>
            </p:cNvSpPr>
            <p:nvPr/>
          </p:nvSpPr>
          <p:spPr bwMode="auto">
            <a:xfrm flipH="1" flipV="1">
              <a:off x="1404" y="1358"/>
              <a:ext cx="36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Oval 239"/>
            <p:cNvSpPr>
              <a:spLocks noChangeArrowheads="1"/>
            </p:cNvSpPr>
            <p:nvPr/>
          </p:nvSpPr>
          <p:spPr bwMode="auto">
            <a:xfrm>
              <a:off x="5027" y="176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Line 240"/>
            <p:cNvSpPr>
              <a:spLocks noChangeShapeType="1"/>
            </p:cNvSpPr>
            <p:nvPr/>
          </p:nvSpPr>
          <p:spPr bwMode="auto">
            <a:xfrm flipH="1">
              <a:off x="1396" y="1349"/>
              <a:ext cx="8" cy="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241"/>
            <p:cNvSpPr>
              <a:spLocks noChangeShapeType="1"/>
            </p:cNvSpPr>
            <p:nvPr/>
          </p:nvSpPr>
          <p:spPr bwMode="auto">
            <a:xfrm flipV="1">
              <a:off x="1404" y="16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242"/>
            <p:cNvSpPr>
              <a:spLocks noChangeShapeType="1"/>
            </p:cNvSpPr>
            <p:nvPr/>
          </p:nvSpPr>
          <p:spPr bwMode="auto">
            <a:xfrm flipH="1">
              <a:off x="660" y="2106"/>
              <a:ext cx="0" cy="19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Oval 243"/>
            <p:cNvSpPr>
              <a:spLocks noChangeArrowheads="1"/>
            </p:cNvSpPr>
            <p:nvPr/>
          </p:nvSpPr>
          <p:spPr bwMode="auto">
            <a:xfrm>
              <a:off x="1376" y="1584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0" name="Line 244"/>
            <p:cNvSpPr>
              <a:spLocks noChangeShapeType="1"/>
            </p:cNvSpPr>
            <p:nvPr/>
          </p:nvSpPr>
          <p:spPr bwMode="auto">
            <a:xfrm flipH="1">
              <a:off x="436" y="2078"/>
              <a:ext cx="1863" cy="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Oval 245"/>
            <p:cNvSpPr>
              <a:spLocks noChangeArrowheads="1"/>
            </p:cNvSpPr>
            <p:nvPr/>
          </p:nvSpPr>
          <p:spPr bwMode="auto">
            <a:xfrm>
              <a:off x="632" y="2058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2" name="Text Box 246"/>
            <p:cNvSpPr txBox="1">
              <a:spLocks noChangeArrowheads="1"/>
            </p:cNvSpPr>
            <p:nvPr/>
          </p:nvSpPr>
          <p:spPr bwMode="auto">
            <a:xfrm>
              <a:off x="286" y="1959"/>
              <a:ext cx="11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x</a:t>
              </a:r>
            </a:p>
          </p:txBody>
        </p:sp>
        <p:sp>
          <p:nvSpPr>
            <p:cNvPr id="32813" name="Oval 247"/>
            <p:cNvSpPr>
              <a:spLocks noChangeArrowheads="1"/>
            </p:cNvSpPr>
            <p:nvPr/>
          </p:nvSpPr>
          <p:spPr bwMode="auto">
            <a:xfrm>
              <a:off x="4991" y="2949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Line 248"/>
            <p:cNvSpPr>
              <a:spLocks noChangeShapeType="1"/>
            </p:cNvSpPr>
            <p:nvPr/>
          </p:nvSpPr>
          <p:spPr bwMode="auto">
            <a:xfrm flipV="1">
              <a:off x="5013" y="2721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Line 249"/>
            <p:cNvSpPr>
              <a:spLocks noChangeShapeType="1"/>
            </p:cNvSpPr>
            <p:nvPr/>
          </p:nvSpPr>
          <p:spPr bwMode="auto">
            <a:xfrm flipH="1">
              <a:off x="1184" y="2721"/>
              <a:ext cx="3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6" name="Line 250"/>
            <p:cNvSpPr>
              <a:spLocks noChangeShapeType="1"/>
            </p:cNvSpPr>
            <p:nvPr/>
          </p:nvSpPr>
          <p:spPr bwMode="auto">
            <a:xfrm flipV="1">
              <a:off x="1184" y="1785"/>
              <a:ext cx="0" cy="8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7" name="Line 251"/>
            <p:cNvSpPr>
              <a:spLocks noChangeShapeType="1"/>
            </p:cNvSpPr>
            <p:nvPr/>
          </p:nvSpPr>
          <p:spPr bwMode="auto">
            <a:xfrm flipV="1">
              <a:off x="1184" y="1789"/>
              <a:ext cx="409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Line 252"/>
            <p:cNvSpPr>
              <a:spLocks noChangeShapeType="1"/>
            </p:cNvSpPr>
            <p:nvPr/>
          </p:nvSpPr>
          <p:spPr bwMode="auto">
            <a:xfrm flipH="1">
              <a:off x="671" y="4010"/>
              <a:ext cx="239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9" name="Line 253"/>
            <p:cNvSpPr>
              <a:spLocks noChangeShapeType="1"/>
            </p:cNvSpPr>
            <p:nvPr/>
          </p:nvSpPr>
          <p:spPr bwMode="auto">
            <a:xfrm>
              <a:off x="3556" y="3879"/>
              <a:ext cx="1369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0" name="Text Box 254"/>
            <p:cNvSpPr txBox="1">
              <a:spLocks noChangeArrowheads="1"/>
            </p:cNvSpPr>
            <p:nvPr/>
          </p:nvSpPr>
          <p:spPr bwMode="auto">
            <a:xfrm>
              <a:off x="4934" y="3762"/>
              <a:ext cx="1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z</a:t>
              </a:r>
              <a:endParaRPr lang="en-US" b="0" dirty="0"/>
            </a:p>
          </p:txBody>
        </p:sp>
        <p:sp>
          <p:nvSpPr>
            <p:cNvPr id="32821" name="Oval 255"/>
            <p:cNvSpPr>
              <a:spLocks noChangeArrowheads="1"/>
            </p:cNvSpPr>
            <p:nvPr/>
          </p:nvSpPr>
          <p:spPr bwMode="auto">
            <a:xfrm>
              <a:off x="635" y="287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2" name="Line 256"/>
            <p:cNvSpPr>
              <a:spLocks noChangeShapeType="1"/>
            </p:cNvSpPr>
            <p:nvPr/>
          </p:nvSpPr>
          <p:spPr bwMode="auto">
            <a:xfrm flipH="1">
              <a:off x="1184" y="2667"/>
              <a:ext cx="0" cy="12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3" name="Line 257"/>
            <p:cNvSpPr>
              <a:spLocks noChangeShapeType="1"/>
            </p:cNvSpPr>
            <p:nvPr/>
          </p:nvSpPr>
          <p:spPr bwMode="auto">
            <a:xfrm>
              <a:off x="1175" y="3888"/>
              <a:ext cx="18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4" name="Oval 258"/>
            <p:cNvSpPr>
              <a:spLocks noChangeArrowheads="1"/>
            </p:cNvSpPr>
            <p:nvPr/>
          </p:nvSpPr>
          <p:spPr bwMode="auto">
            <a:xfrm>
              <a:off x="1156" y="269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Line 259"/>
            <p:cNvSpPr>
              <a:spLocks noChangeShapeType="1"/>
            </p:cNvSpPr>
            <p:nvPr/>
          </p:nvSpPr>
          <p:spPr bwMode="auto">
            <a:xfrm>
              <a:off x="1396" y="3769"/>
              <a:ext cx="1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6" name="Line 260"/>
            <p:cNvSpPr>
              <a:spLocks noChangeShapeType="1"/>
            </p:cNvSpPr>
            <p:nvPr/>
          </p:nvSpPr>
          <p:spPr bwMode="auto">
            <a:xfrm>
              <a:off x="3821" y="2096"/>
              <a:ext cx="0" cy="2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Oval 261"/>
            <p:cNvSpPr>
              <a:spLocks noChangeArrowheads="1"/>
            </p:cNvSpPr>
            <p:nvPr/>
          </p:nvSpPr>
          <p:spPr bwMode="auto">
            <a:xfrm>
              <a:off x="3789" y="3246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8" name="Text Box 262"/>
            <p:cNvSpPr txBox="1">
              <a:spLocks noChangeArrowheads="1"/>
            </p:cNvSpPr>
            <p:nvPr/>
          </p:nvSpPr>
          <p:spPr bwMode="auto">
            <a:xfrm>
              <a:off x="3845" y="4037"/>
              <a:ext cx="25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clk</a:t>
              </a:r>
            </a:p>
          </p:txBody>
        </p:sp>
        <p:sp>
          <p:nvSpPr>
            <p:cNvPr id="32829" name="AutoShape 263"/>
            <p:cNvSpPr>
              <a:spLocks noChangeArrowheads="1"/>
            </p:cNvSpPr>
            <p:nvPr/>
          </p:nvSpPr>
          <p:spPr bwMode="auto">
            <a:xfrm>
              <a:off x="3068" y="3648"/>
              <a:ext cx="488" cy="480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0" name="Line 264"/>
            <p:cNvSpPr>
              <a:spLocks noChangeShapeType="1"/>
            </p:cNvSpPr>
            <p:nvPr/>
          </p:nvSpPr>
          <p:spPr bwMode="auto">
            <a:xfrm>
              <a:off x="2299" y="1706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Line 265"/>
            <p:cNvSpPr>
              <a:spLocks noChangeShapeType="1"/>
            </p:cNvSpPr>
            <p:nvPr/>
          </p:nvSpPr>
          <p:spPr bwMode="auto">
            <a:xfrm flipV="1">
              <a:off x="2299" y="1879"/>
              <a:ext cx="0" cy="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Line 266"/>
            <p:cNvSpPr>
              <a:spLocks noChangeShapeType="1"/>
            </p:cNvSpPr>
            <p:nvPr/>
          </p:nvSpPr>
          <p:spPr bwMode="auto">
            <a:xfrm>
              <a:off x="2299" y="1891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3" name="AutoShape 267"/>
            <p:cNvSpPr>
              <a:spLocks noChangeArrowheads="1"/>
            </p:cNvSpPr>
            <p:nvPr/>
          </p:nvSpPr>
          <p:spPr bwMode="auto">
            <a:xfrm>
              <a:off x="2470" y="2807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4" name="Line 268"/>
            <p:cNvSpPr>
              <a:spLocks noChangeShapeType="1"/>
            </p:cNvSpPr>
            <p:nvPr/>
          </p:nvSpPr>
          <p:spPr bwMode="auto">
            <a:xfrm>
              <a:off x="671" y="2896"/>
              <a:ext cx="1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5" name="Oval 269"/>
            <p:cNvSpPr>
              <a:spLocks noChangeArrowheads="1"/>
            </p:cNvSpPr>
            <p:nvPr/>
          </p:nvSpPr>
          <p:spPr bwMode="auto">
            <a:xfrm>
              <a:off x="5160" y="34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6" name="Line 270"/>
            <p:cNvSpPr>
              <a:spLocks noChangeShapeType="1"/>
            </p:cNvSpPr>
            <p:nvPr/>
          </p:nvSpPr>
          <p:spPr bwMode="auto">
            <a:xfrm flipV="1">
              <a:off x="5182" y="2564"/>
              <a:ext cx="0" cy="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Line 271"/>
            <p:cNvSpPr>
              <a:spLocks noChangeShapeType="1"/>
            </p:cNvSpPr>
            <p:nvPr/>
          </p:nvSpPr>
          <p:spPr bwMode="auto">
            <a:xfrm flipH="1">
              <a:off x="2299" y="2565"/>
              <a:ext cx="28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Line 272"/>
            <p:cNvSpPr>
              <a:spLocks noChangeShapeType="1"/>
            </p:cNvSpPr>
            <p:nvPr/>
          </p:nvSpPr>
          <p:spPr bwMode="auto">
            <a:xfrm>
              <a:off x="2299" y="2565"/>
              <a:ext cx="0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9" name="Line 273"/>
            <p:cNvSpPr>
              <a:spLocks noChangeShapeType="1"/>
            </p:cNvSpPr>
            <p:nvPr/>
          </p:nvSpPr>
          <p:spPr bwMode="auto">
            <a:xfrm>
              <a:off x="2299" y="3057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0" name="Line 278"/>
            <p:cNvSpPr>
              <a:spLocks noChangeShapeType="1"/>
            </p:cNvSpPr>
            <p:nvPr/>
          </p:nvSpPr>
          <p:spPr bwMode="auto">
            <a:xfrm>
              <a:off x="3840" y="3273"/>
              <a:ext cx="3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656" grpId="0" animBg="1"/>
      <p:bldP spid="229655" grpId="0" animBg="1"/>
      <p:bldP spid="229650" grpId="0"/>
      <p:bldP spid="2296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2707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Çıkış ve Durum Denklemleri</a:t>
            </a:r>
            <a:endParaRPr lang="en-US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657225"/>
            <a:ext cx="8763000" cy="14414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y</a:t>
            </a:r>
            <a:r>
              <a:rPr lang="tr-TR" baseline="-25000" dirty="0"/>
              <a:t>1</a:t>
            </a:r>
            <a:r>
              <a:rPr lang="en-US" dirty="0" smtClean="0"/>
              <a:t>(t+1) =</a:t>
            </a:r>
            <a:r>
              <a:rPr lang="tr-TR" dirty="0" smtClean="0"/>
              <a:t>( y</a:t>
            </a:r>
            <a:r>
              <a:rPr lang="tr-TR" baseline="-25000" dirty="0" smtClean="0"/>
              <a:t>1</a:t>
            </a:r>
            <a:r>
              <a:rPr lang="en-US" dirty="0" smtClean="0"/>
              <a:t>(t)</a:t>
            </a:r>
            <a:r>
              <a:rPr lang="tr-TR" dirty="0" smtClean="0"/>
              <a:t> </a:t>
            </a:r>
            <a:r>
              <a:rPr lang="tr-TR" dirty="0" smtClean="0">
                <a:sym typeface="Symbol"/>
              </a:rPr>
              <a:t> </a:t>
            </a:r>
            <a:r>
              <a:rPr lang="tr-TR" dirty="0" smtClean="0"/>
              <a:t>y</a:t>
            </a:r>
            <a:r>
              <a:rPr lang="tr-TR" baseline="-25000" dirty="0" smtClean="0"/>
              <a:t>2</a:t>
            </a:r>
            <a:r>
              <a:rPr lang="en-US" dirty="0" smtClean="0"/>
              <a:t>(t)</a:t>
            </a:r>
            <a:r>
              <a:rPr lang="tr-TR" dirty="0" smtClean="0"/>
              <a:t> </a:t>
            </a:r>
            <a:r>
              <a:rPr lang="tr-TR" dirty="0" smtClean="0">
                <a:sym typeface="Symbol"/>
              </a:rPr>
              <a:t>) x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y</a:t>
            </a:r>
            <a:r>
              <a:rPr lang="tr-TR" baseline="-25000" dirty="0" smtClean="0"/>
              <a:t>2</a:t>
            </a:r>
            <a:r>
              <a:rPr lang="en-US" dirty="0" smtClean="0"/>
              <a:t>(t+1) =</a:t>
            </a:r>
            <a:r>
              <a:rPr lang="tr-TR" dirty="0"/>
              <a:t>x </a:t>
            </a:r>
            <a:r>
              <a:rPr lang="tr-TR" dirty="0" smtClean="0"/>
              <a:t>y</a:t>
            </a:r>
            <a:r>
              <a:rPr lang="tr-TR" baseline="-25000" dirty="0" smtClean="0"/>
              <a:t>2</a:t>
            </a:r>
            <a:r>
              <a:rPr lang="en-US" dirty="0" smtClean="0"/>
              <a:t>(t</a:t>
            </a:r>
            <a:r>
              <a:rPr lang="en-US" dirty="0"/>
              <a:t>)</a:t>
            </a:r>
            <a:r>
              <a:rPr lang="tr-TR" dirty="0" smtClean="0"/>
              <a:t>’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/>
              <a:t>z</a:t>
            </a:r>
            <a:r>
              <a:rPr lang="en-US" dirty="0" smtClean="0"/>
              <a:t> = </a:t>
            </a:r>
            <a:r>
              <a:rPr lang="tr-TR" dirty="0"/>
              <a:t>y</a:t>
            </a:r>
            <a:r>
              <a:rPr lang="tr-TR" baseline="-25000" dirty="0"/>
              <a:t>1</a:t>
            </a:r>
            <a:r>
              <a:rPr lang="en-US" dirty="0" smtClean="0"/>
              <a:t>(t)</a:t>
            </a:r>
            <a:r>
              <a:rPr lang="tr-TR" dirty="0" smtClean="0"/>
              <a:t>y</a:t>
            </a:r>
            <a:r>
              <a:rPr lang="tr-TR" baseline="-25000" dirty="0" smtClean="0"/>
              <a:t>2</a:t>
            </a:r>
            <a:r>
              <a:rPr lang="en-US" dirty="0" smtClean="0"/>
              <a:t>(t)</a:t>
            </a:r>
            <a:r>
              <a:rPr lang="tr-TR" dirty="0" smtClean="0"/>
              <a:t>x</a:t>
            </a:r>
            <a:endParaRPr lang="en-US" dirty="0" smtClean="0"/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101E09-D3BB-4FC5-8B13-C3B8B9D5A967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705100" y="2100263"/>
            <a:ext cx="3213100" cy="46307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6510338" y="2422525"/>
            <a:ext cx="1416050" cy="3671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4895850" y="2096852"/>
            <a:ext cx="1091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>
                <a:solidFill>
                  <a:srgbClr val="FFFF00"/>
                </a:solidFill>
              </a:rPr>
              <a:t>y</a:t>
            </a:r>
            <a:r>
              <a:rPr lang="tr-TR" b="0" baseline="-25000" dirty="0" smtClean="0">
                <a:solidFill>
                  <a:srgbClr val="FFFF00"/>
                </a:solidFill>
              </a:rPr>
              <a:t>1</a:t>
            </a:r>
            <a:r>
              <a:rPr lang="en-US" b="0" dirty="0" smtClean="0">
                <a:solidFill>
                  <a:srgbClr val="FFFF00"/>
                </a:solidFill>
              </a:rPr>
              <a:t>(t+1</a:t>
            </a:r>
            <a:r>
              <a:rPr lang="en-US" b="0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4968044" y="4103784"/>
            <a:ext cx="974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b="0" dirty="0" smtClean="0">
                <a:solidFill>
                  <a:srgbClr val="FFFF00"/>
                </a:solidFill>
              </a:rPr>
              <a:t>Y</a:t>
            </a:r>
            <a:r>
              <a:rPr lang="tr-TR" b="0" baseline="-25000" dirty="0" smtClean="0">
                <a:solidFill>
                  <a:srgbClr val="FFFF00"/>
                </a:solidFill>
              </a:rPr>
              <a:t>2</a:t>
            </a:r>
            <a:r>
              <a:rPr lang="en-US" b="0" dirty="0" smtClean="0">
                <a:solidFill>
                  <a:srgbClr val="FFFF00"/>
                </a:solidFill>
              </a:rPr>
              <a:t>(t+1</a:t>
            </a:r>
            <a:r>
              <a:rPr lang="en-US" b="0" dirty="0">
                <a:solidFill>
                  <a:srgbClr val="FFFF00"/>
                </a:solidFill>
              </a:rPr>
              <a:t>)</a:t>
            </a:r>
          </a:p>
        </p:txBody>
      </p:sp>
      <p:grpSp>
        <p:nvGrpSpPr>
          <p:cNvPr id="33801" name="Group 8"/>
          <p:cNvGrpSpPr>
            <a:grpSpLocks/>
          </p:cNvGrpSpPr>
          <p:nvPr/>
        </p:nvGrpSpPr>
        <p:grpSpPr bwMode="auto">
          <a:xfrm>
            <a:off x="454025" y="1916832"/>
            <a:ext cx="8399463" cy="4632325"/>
            <a:chOff x="286" y="1349"/>
            <a:chExt cx="5291" cy="2918"/>
          </a:xfrm>
        </p:grpSpPr>
        <p:grpSp>
          <p:nvGrpSpPr>
            <p:cNvPr id="33802" name="Group 9"/>
            <p:cNvGrpSpPr>
              <a:grpSpLocks/>
            </p:cNvGrpSpPr>
            <p:nvPr/>
          </p:nvGrpSpPr>
          <p:grpSpPr bwMode="auto">
            <a:xfrm>
              <a:off x="1593" y="1538"/>
              <a:ext cx="706" cy="333"/>
              <a:chOff x="3280" y="1859"/>
              <a:chExt cx="706" cy="333"/>
            </a:xfrm>
          </p:grpSpPr>
          <p:sp>
            <p:nvSpPr>
              <p:cNvPr id="33865" name="Freeform 10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37508 w 493"/>
                  <a:gd name="T3" fmla="*/ 0 h 130"/>
                  <a:gd name="T4" fmla="*/ 0 w 493"/>
                  <a:gd name="T5" fmla="*/ 10583 h 130"/>
                  <a:gd name="T6" fmla="*/ 37508 w 493"/>
                  <a:gd name="T7" fmla="*/ 10583 h 130"/>
                  <a:gd name="T8" fmla="*/ 75234 w 493"/>
                  <a:gd name="T9" fmla="*/ 5313 h 130"/>
                  <a:gd name="T10" fmla="*/ 37508 w 493"/>
                  <a:gd name="T11" fmla="*/ 5313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6" name="Freeform 11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7" name="Freeform 12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3" name="Rectangle 13"/>
            <p:cNvSpPr>
              <a:spLocks noChangeArrowheads="1"/>
            </p:cNvSpPr>
            <p:nvPr/>
          </p:nvSpPr>
          <p:spPr bwMode="auto">
            <a:xfrm>
              <a:off x="4203" y="1642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33804" name="Line 14"/>
            <p:cNvSpPr>
              <a:spLocks noChangeShapeType="1"/>
            </p:cNvSpPr>
            <p:nvPr/>
          </p:nvSpPr>
          <p:spPr bwMode="auto">
            <a:xfrm flipH="1" flipV="1">
              <a:off x="3821" y="2096"/>
              <a:ext cx="3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Text Box 15"/>
            <p:cNvSpPr txBox="1">
              <a:spLocks noChangeArrowheads="1"/>
            </p:cNvSpPr>
            <p:nvPr/>
          </p:nvSpPr>
          <p:spPr bwMode="auto">
            <a:xfrm>
              <a:off x="4221" y="171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3806" name="Line 16"/>
            <p:cNvSpPr>
              <a:spLocks noChangeShapeType="1"/>
            </p:cNvSpPr>
            <p:nvPr/>
          </p:nvSpPr>
          <p:spPr bwMode="auto">
            <a:xfrm flipH="1">
              <a:off x="4898" y="179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Text Box 17"/>
            <p:cNvSpPr txBox="1">
              <a:spLocks noChangeArrowheads="1"/>
            </p:cNvSpPr>
            <p:nvPr/>
          </p:nvSpPr>
          <p:spPr bwMode="auto">
            <a:xfrm>
              <a:off x="4712" y="1706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33808" name="AutoShape 18"/>
            <p:cNvSpPr>
              <a:spLocks noChangeArrowheads="1"/>
            </p:cNvSpPr>
            <p:nvPr/>
          </p:nvSpPr>
          <p:spPr bwMode="auto">
            <a:xfrm rot="5400000">
              <a:off x="4194" y="2036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Text Box 19"/>
            <p:cNvSpPr txBox="1">
              <a:spLocks noChangeArrowheads="1"/>
            </p:cNvSpPr>
            <p:nvPr/>
          </p:nvSpPr>
          <p:spPr bwMode="auto">
            <a:xfrm>
              <a:off x="4325" y="2009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3810" name="Oval 20"/>
            <p:cNvSpPr>
              <a:spLocks noChangeArrowheads="1"/>
            </p:cNvSpPr>
            <p:nvPr/>
          </p:nvSpPr>
          <p:spPr bwMode="auto">
            <a:xfrm>
              <a:off x="4907" y="2232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21"/>
            <p:cNvSpPr>
              <a:spLocks noChangeShapeType="1"/>
            </p:cNvSpPr>
            <p:nvPr/>
          </p:nvSpPr>
          <p:spPr bwMode="auto">
            <a:xfrm flipH="1">
              <a:off x="4999" y="2273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22"/>
            <p:cNvSpPr>
              <a:spLocks noChangeShapeType="1"/>
            </p:cNvSpPr>
            <p:nvPr/>
          </p:nvSpPr>
          <p:spPr bwMode="auto">
            <a:xfrm flipH="1">
              <a:off x="2804" y="1785"/>
              <a:ext cx="1393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Rectangle 23"/>
            <p:cNvSpPr>
              <a:spLocks noChangeArrowheads="1"/>
            </p:cNvSpPr>
            <p:nvPr/>
          </p:nvSpPr>
          <p:spPr bwMode="auto">
            <a:xfrm>
              <a:off x="4197" y="2820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33814" name="Text Box 24"/>
            <p:cNvSpPr txBox="1">
              <a:spLocks noChangeArrowheads="1"/>
            </p:cNvSpPr>
            <p:nvPr/>
          </p:nvSpPr>
          <p:spPr bwMode="auto">
            <a:xfrm>
              <a:off x="4224" y="289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3815" name="Line 25"/>
            <p:cNvSpPr>
              <a:spLocks noChangeShapeType="1"/>
            </p:cNvSpPr>
            <p:nvPr/>
          </p:nvSpPr>
          <p:spPr bwMode="auto">
            <a:xfrm flipH="1">
              <a:off x="4892" y="2975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Text Box 26"/>
            <p:cNvSpPr txBox="1">
              <a:spLocks noChangeArrowheads="1"/>
            </p:cNvSpPr>
            <p:nvPr/>
          </p:nvSpPr>
          <p:spPr bwMode="auto">
            <a:xfrm>
              <a:off x="4706" y="2884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33817" name="AutoShape 27"/>
            <p:cNvSpPr>
              <a:spLocks noChangeArrowheads="1"/>
            </p:cNvSpPr>
            <p:nvPr/>
          </p:nvSpPr>
          <p:spPr bwMode="auto">
            <a:xfrm rot="5400000">
              <a:off x="4197" y="3214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Text Box 28"/>
            <p:cNvSpPr txBox="1">
              <a:spLocks noChangeArrowheads="1"/>
            </p:cNvSpPr>
            <p:nvPr/>
          </p:nvSpPr>
          <p:spPr bwMode="auto">
            <a:xfrm>
              <a:off x="4328" y="3187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3819" name="Oval 29"/>
            <p:cNvSpPr>
              <a:spLocks noChangeArrowheads="1"/>
            </p:cNvSpPr>
            <p:nvPr/>
          </p:nvSpPr>
          <p:spPr bwMode="auto">
            <a:xfrm>
              <a:off x="4901" y="341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30"/>
            <p:cNvSpPr>
              <a:spLocks noChangeShapeType="1"/>
            </p:cNvSpPr>
            <p:nvPr/>
          </p:nvSpPr>
          <p:spPr bwMode="auto">
            <a:xfrm flipH="1">
              <a:off x="4993" y="3451"/>
              <a:ext cx="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31"/>
            <p:cNvSpPr>
              <a:spLocks noChangeShapeType="1"/>
            </p:cNvSpPr>
            <p:nvPr/>
          </p:nvSpPr>
          <p:spPr bwMode="auto">
            <a:xfrm flipH="1" flipV="1">
              <a:off x="2814" y="2977"/>
              <a:ext cx="1391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Text Box 32"/>
            <p:cNvSpPr txBox="1">
              <a:spLocks noChangeArrowheads="1"/>
            </p:cNvSpPr>
            <p:nvPr/>
          </p:nvSpPr>
          <p:spPr bwMode="auto">
            <a:xfrm>
              <a:off x="5407" y="1673"/>
              <a:ext cx="16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y</a:t>
              </a:r>
              <a:r>
                <a:rPr lang="tr-TR" b="0" baseline="-25000" dirty="0"/>
                <a:t>1</a:t>
              </a:r>
              <a:endParaRPr lang="en-US" b="0" dirty="0"/>
            </a:p>
            <a:p>
              <a:endParaRPr lang="en-US" b="0" dirty="0"/>
            </a:p>
          </p:txBody>
        </p:sp>
        <p:sp>
          <p:nvSpPr>
            <p:cNvPr id="33823" name="Text Box 33"/>
            <p:cNvSpPr txBox="1">
              <a:spLocks noChangeArrowheads="1"/>
            </p:cNvSpPr>
            <p:nvPr/>
          </p:nvSpPr>
          <p:spPr bwMode="auto">
            <a:xfrm>
              <a:off x="5382" y="2143"/>
              <a:ext cx="1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r>
                <a:rPr lang="en-US" b="0" dirty="0" smtClean="0"/>
                <a:t>’</a:t>
              </a:r>
              <a:endParaRPr lang="en-US" b="0" dirty="0"/>
            </a:p>
          </p:txBody>
        </p:sp>
        <p:sp>
          <p:nvSpPr>
            <p:cNvPr id="33824" name="Text Box 34"/>
            <p:cNvSpPr txBox="1">
              <a:spLocks noChangeArrowheads="1"/>
            </p:cNvSpPr>
            <p:nvPr/>
          </p:nvSpPr>
          <p:spPr bwMode="auto">
            <a:xfrm>
              <a:off x="5392" y="2851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 smtClean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33825" name="Text Box 35"/>
            <p:cNvSpPr txBox="1">
              <a:spLocks noChangeArrowheads="1"/>
            </p:cNvSpPr>
            <p:nvPr/>
          </p:nvSpPr>
          <p:spPr bwMode="auto">
            <a:xfrm>
              <a:off x="5344" y="3309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 smtClean="0"/>
                <a:t>y</a:t>
              </a:r>
              <a:r>
                <a:rPr lang="tr-TR" b="0" baseline="-25000" dirty="0"/>
                <a:t>2</a:t>
              </a:r>
              <a:r>
                <a:rPr lang="en-US" b="0" dirty="0" smtClean="0"/>
                <a:t>’</a:t>
              </a:r>
              <a:endParaRPr lang="en-US" b="0" dirty="0"/>
            </a:p>
          </p:txBody>
        </p:sp>
        <p:sp>
          <p:nvSpPr>
            <p:cNvPr id="33826" name="AutoShape 36"/>
            <p:cNvSpPr>
              <a:spLocks noChangeArrowheads="1"/>
            </p:cNvSpPr>
            <p:nvPr/>
          </p:nvSpPr>
          <p:spPr bwMode="auto">
            <a:xfrm>
              <a:off x="2470" y="1622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37"/>
            <p:cNvSpPr>
              <a:spLocks noChangeShapeType="1"/>
            </p:cNvSpPr>
            <p:nvPr/>
          </p:nvSpPr>
          <p:spPr bwMode="auto">
            <a:xfrm flipV="1">
              <a:off x="5062" y="1358"/>
              <a:ext cx="0" cy="4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8"/>
            <p:cNvSpPr>
              <a:spLocks noChangeShapeType="1"/>
            </p:cNvSpPr>
            <p:nvPr/>
          </p:nvSpPr>
          <p:spPr bwMode="auto">
            <a:xfrm flipH="1" flipV="1">
              <a:off x="1404" y="1358"/>
              <a:ext cx="36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Oval 39"/>
            <p:cNvSpPr>
              <a:spLocks noChangeArrowheads="1"/>
            </p:cNvSpPr>
            <p:nvPr/>
          </p:nvSpPr>
          <p:spPr bwMode="auto">
            <a:xfrm>
              <a:off x="5027" y="176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40"/>
            <p:cNvSpPr>
              <a:spLocks noChangeShapeType="1"/>
            </p:cNvSpPr>
            <p:nvPr/>
          </p:nvSpPr>
          <p:spPr bwMode="auto">
            <a:xfrm flipH="1">
              <a:off x="1396" y="1349"/>
              <a:ext cx="8" cy="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41"/>
            <p:cNvSpPr>
              <a:spLocks noChangeShapeType="1"/>
            </p:cNvSpPr>
            <p:nvPr/>
          </p:nvSpPr>
          <p:spPr bwMode="auto">
            <a:xfrm flipV="1">
              <a:off x="1404" y="16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2"/>
            <p:cNvSpPr>
              <a:spLocks noChangeShapeType="1"/>
            </p:cNvSpPr>
            <p:nvPr/>
          </p:nvSpPr>
          <p:spPr bwMode="auto">
            <a:xfrm flipH="1">
              <a:off x="660" y="2106"/>
              <a:ext cx="0" cy="19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Oval 43"/>
            <p:cNvSpPr>
              <a:spLocks noChangeArrowheads="1"/>
            </p:cNvSpPr>
            <p:nvPr/>
          </p:nvSpPr>
          <p:spPr bwMode="auto">
            <a:xfrm>
              <a:off x="1376" y="1584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44"/>
            <p:cNvSpPr>
              <a:spLocks noChangeShapeType="1"/>
            </p:cNvSpPr>
            <p:nvPr/>
          </p:nvSpPr>
          <p:spPr bwMode="auto">
            <a:xfrm flipH="1">
              <a:off x="436" y="2078"/>
              <a:ext cx="1863" cy="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Oval 45"/>
            <p:cNvSpPr>
              <a:spLocks noChangeArrowheads="1"/>
            </p:cNvSpPr>
            <p:nvPr/>
          </p:nvSpPr>
          <p:spPr bwMode="auto">
            <a:xfrm>
              <a:off x="632" y="2058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46"/>
            <p:cNvSpPr txBox="1">
              <a:spLocks noChangeArrowheads="1"/>
            </p:cNvSpPr>
            <p:nvPr/>
          </p:nvSpPr>
          <p:spPr bwMode="auto">
            <a:xfrm>
              <a:off x="286" y="1959"/>
              <a:ext cx="11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x</a:t>
              </a:r>
            </a:p>
          </p:txBody>
        </p:sp>
        <p:sp>
          <p:nvSpPr>
            <p:cNvPr id="33837" name="Oval 47"/>
            <p:cNvSpPr>
              <a:spLocks noChangeArrowheads="1"/>
            </p:cNvSpPr>
            <p:nvPr/>
          </p:nvSpPr>
          <p:spPr bwMode="auto">
            <a:xfrm>
              <a:off x="4991" y="2949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48"/>
            <p:cNvSpPr>
              <a:spLocks noChangeShapeType="1"/>
            </p:cNvSpPr>
            <p:nvPr/>
          </p:nvSpPr>
          <p:spPr bwMode="auto">
            <a:xfrm flipV="1">
              <a:off x="5013" y="2721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49"/>
            <p:cNvSpPr>
              <a:spLocks noChangeShapeType="1"/>
            </p:cNvSpPr>
            <p:nvPr/>
          </p:nvSpPr>
          <p:spPr bwMode="auto">
            <a:xfrm flipH="1">
              <a:off x="1184" y="2721"/>
              <a:ext cx="3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50"/>
            <p:cNvSpPr>
              <a:spLocks noChangeShapeType="1"/>
            </p:cNvSpPr>
            <p:nvPr/>
          </p:nvSpPr>
          <p:spPr bwMode="auto">
            <a:xfrm flipV="1">
              <a:off x="1184" y="1785"/>
              <a:ext cx="0" cy="8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51"/>
            <p:cNvSpPr>
              <a:spLocks noChangeShapeType="1"/>
            </p:cNvSpPr>
            <p:nvPr/>
          </p:nvSpPr>
          <p:spPr bwMode="auto">
            <a:xfrm flipV="1">
              <a:off x="1184" y="1789"/>
              <a:ext cx="409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Line 52"/>
            <p:cNvSpPr>
              <a:spLocks noChangeShapeType="1"/>
            </p:cNvSpPr>
            <p:nvPr/>
          </p:nvSpPr>
          <p:spPr bwMode="auto">
            <a:xfrm flipH="1">
              <a:off x="671" y="4010"/>
              <a:ext cx="239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Line 53"/>
            <p:cNvSpPr>
              <a:spLocks noChangeShapeType="1"/>
            </p:cNvSpPr>
            <p:nvPr/>
          </p:nvSpPr>
          <p:spPr bwMode="auto">
            <a:xfrm>
              <a:off x="3556" y="3879"/>
              <a:ext cx="1369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Text Box 54"/>
            <p:cNvSpPr txBox="1">
              <a:spLocks noChangeArrowheads="1"/>
            </p:cNvSpPr>
            <p:nvPr/>
          </p:nvSpPr>
          <p:spPr bwMode="auto">
            <a:xfrm>
              <a:off x="4934" y="3762"/>
              <a:ext cx="1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b="0" dirty="0"/>
                <a:t>z</a:t>
              </a:r>
              <a:endParaRPr lang="en-US" b="0" dirty="0"/>
            </a:p>
          </p:txBody>
        </p:sp>
        <p:sp>
          <p:nvSpPr>
            <p:cNvPr id="33845" name="Oval 55"/>
            <p:cNvSpPr>
              <a:spLocks noChangeArrowheads="1"/>
            </p:cNvSpPr>
            <p:nvPr/>
          </p:nvSpPr>
          <p:spPr bwMode="auto">
            <a:xfrm>
              <a:off x="635" y="287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Line 56"/>
            <p:cNvSpPr>
              <a:spLocks noChangeShapeType="1"/>
            </p:cNvSpPr>
            <p:nvPr/>
          </p:nvSpPr>
          <p:spPr bwMode="auto">
            <a:xfrm flipH="1">
              <a:off x="1184" y="2667"/>
              <a:ext cx="0" cy="12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Line 57"/>
            <p:cNvSpPr>
              <a:spLocks noChangeShapeType="1"/>
            </p:cNvSpPr>
            <p:nvPr/>
          </p:nvSpPr>
          <p:spPr bwMode="auto">
            <a:xfrm>
              <a:off x="1175" y="3888"/>
              <a:ext cx="18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Oval 58"/>
            <p:cNvSpPr>
              <a:spLocks noChangeArrowheads="1"/>
            </p:cNvSpPr>
            <p:nvPr/>
          </p:nvSpPr>
          <p:spPr bwMode="auto">
            <a:xfrm>
              <a:off x="1156" y="269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Line 59"/>
            <p:cNvSpPr>
              <a:spLocks noChangeShapeType="1"/>
            </p:cNvSpPr>
            <p:nvPr/>
          </p:nvSpPr>
          <p:spPr bwMode="auto">
            <a:xfrm>
              <a:off x="1396" y="3769"/>
              <a:ext cx="1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Line 60"/>
            <p:cNvSpPr>
              <a:spLocks noChangeShapeType="1"/>
            </p:cNvSpPr>
            <p:nvPr/>
          </p:nvSpPr>
          <p:spPr bwMode="auto">
            <a:xfrm>
              <a:off x="3821" y="2096"/>
              <a:ext cx="0" cy="2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Oval 61"/>
            <p:cNvSpPr>
              <a:spLocks noChangeArrowheads="1"/>
            </p:cNvSpPr>
            <p:nvPr/>
          </p:nvSpPr>
          <p:spPr bwMode="auto">
            <a:xfrm>
              <a:off x="3789" y="3246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62"/>
            <p:cNvSpPr txBox="1">
              <a:spLocks noChangeArrowheads="1"/>
            </p:cNvSpPr>
            <p:nvPr/>
          </p:nvSpPr>
          <p:spPr bwMode="auto">
            <a:xfrm>
              <a:off x="3845" y="4037"/>
              <a:ext cx="25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clk</a:t>
              </a:r>
            </a:p>
          </p:txBody>
        </p:sp>
        <p:sp>
          <p:nvSpPr>
            <p:cNvPr id="33853" name="AutoShape 63"/>
            <p:cNvSpPr>
              <a:spLocks noChangeArrowheads="1"/>
            </p:cNvSpPr>
            <p:nvPr/>
          </p:nvSpPr>
          <p:spPr bwMode="auto">
            <a:xfrm>
              <a:off x="3068" y="3648"/>
              <a:ext cx="488" cy="480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Line 64"/>
            <p:cNvSpPr>
              <a:spLocks noChangeShapeType="1"/>
            </p:cNvSpPr>
            <p:nvPr/>
          </p:nvSpPr>
          <p:spPr bwMode="auto">
            <a:xfrm>
              <a:off x="2299" y="1706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Line 65"/>
            <p:cNvSpPr>
              <a:spLocks noChangeShapeType="1"/>
            </p:cNvSpPr>
            <p:nvPr/>
          </p:nvSpPr>
          <p:spPr bwMode="auto">
            <a:xfrm flipV="1">
              <a:off x="2299" y="1879"/>
              <a:ext cx="0" cy="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Line 66"/>
            <p:cNvSpPr>
              <a:spLocks noChangeShapeType="1"/>
            </p:cNvSpPr>
            <p:nvPr/>
          </p:nvSpPr>
          <p:spPr bwMode="auto">
            <a:xfrm>
              <a:off x="2299" y="1891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AutoShape 67"/>
            <p:cNvSpPr>
              <a:spLocks noChangeArrowheads="1"/>
            </p:cNvSpPr>
            <p:nvPr/>
          </p:nvSpPr>
          <p:spPr bwMode="auto">
            <a:xfrm>
              <a:off x="2470" y="2807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68"/>
            <p:cNvSpPr>
              <a:spLocks noChangeShapeType="1"/>
            </p:cNvSpPr>
            <p:nvPr/>
          </p:nvSpPr>
          <p:spPr bwMode="auto">
            <a:xfrm>
              <a:off x="671" y="2896"/>
              <a:ext cx="1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Oval 69"/>
            <p:cNvSpPr>
              <a:spLocks noChangeArrowheads="1"/>
            </p:cNvSpPr>
            <p:nvPr/>
          </p:nvSpPr>
          <p:spPr bwMode="auto">
            <a:xfrm>
              <a:off x="5160" y="34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Line 70"/>
            <p:cNvSpPr>
              <a:spLocks noChangeShapeType="1"/>
            </p:cNvSpPr>
            <p:nvPr/>
          </p:nvSpPr>
          <p:spPr bwMode="auto">
            <a:xfrm flipV="1">
              <a:off x="5182" y="2564"/>
              <a:ext cx="0" cy="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Line 71"/>
            <p:cNvSpPr>
              <a:spLocks noChangeShapeType="1"/>
            </p:cNvSpPr>
            <p:nvPr/>
          </p:nvSpPr>
          <p:spPr bwMode="auto">
            <a:xfrm flipH="1">
              <a:off x="2299" y="2565"/>
              <a:ext cx="28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72"/>
            <p:cNvSpPr>
              <a:spLocks noChangeShapeType="1"/>
            </p:cNvSpPr>
            <p:nvPr/>
          </p:nvSpPr>
          <p:spPr bwMode="auto">
            <a:xfrm>
              <a:off x="2299" y="2565"/>
              <a:ext cx="0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73"/>
            <p:cNvSpPr>
              <a:spLocks noChangeShapeType="1"/>
            </p:cNvSpPr>
            <p:nvPr/>
          </p:nvSpPr>
          <p:spPr bwMode="auto">
            <a:xfrm>
              <a:off x="2299" y="3057"/>
              <a:ext cx="1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Line 74"/>
            <p:cNvSpPr>
              <a:spLocks noChangeShapeType="1"/>
            </p:cNvSpPr>
            <p:nvPr/>
          </p:nvSpPr>
          <p:spPr bwMode="auto">
            <a:xfrm>
              <a:off x="3840" y="3273"/>
              <a:ext cx="3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 marL="533400" indent="-533400"/>
            <a:r>
              <a:rPr lang="tr-TR" dirty="0" smtClean="0"/>
              <a:t>Senkron </a:t>
            </a:r>
            <a:r>
              <a:rPr lang="tr-TR" dirty="0" err="1" smtClean="0"/>
              <a:t>Ardışıl</a:t>
            </a:r>
            <a:r>
              <a:rPr lang="tr-TR" dirty="0" smtClean="0"/>
              <a:t> Devreler</a:t>
            </a:r>
            <a:endParaRPr lang="en-US" dirty="0" smtClean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1063"/>
            <a:ext cx="8763000" cy="3894137"/>
          </a:xfrm>
        </p:spPr>
        <p:txBody>
          <a:bodyPr>
            <a:normAutofit fontScale="92500" lnSpcReduction="10000"/>
          </a:bodyPr>
          <a:lstStyle/>
          <a:p>
            <a:pPr marL="658368" indent="-457200"/>
            <a:r>
              <a:rPr lang="tr-TR" dirty="0" smtClean="0"/>
              <a:t>İşaretler bellek elemanlarını zamanın ayrık anlarında etkilerler.</a:t>
            </a:r>
            <a:endParaRPr lang="en-US" dirty="0" smtClean="0"/>
          </a:p>
          <a:p>
            <a:pPr marL="658368" indent="-457200"/>
            <a:r>
              <a:rPr lang="tr-TR" dirty="0" smtClean="0"/>
              <a:t>Ayrık anlar senkronizasyon gerektirir.</a:t>
            </a:r>
            <a:endParaRPr lang="en-US" dirty="0" smtClean="0"/>
          </a:p>
          <a:p>
            <a:pPr marL="658368" indent="-457200"/>
            <a:r>
              <a:rPr lang="tr-TR" dirty="0" smtClean="0"/>
              <a:t>Senkronizasyon ortak bir saat ile sağlanır.</a:t>
            </a:r>
            <a:endParaRPr lang="en-US" dirty="0" smtClean="0"/>
          </a:p>
          <a:p>
            <a:pPr marL="658368" indent="-457200"/>
            <a:r>
              <a:rPr lang="tr-TR" dirty="0" smtClean="0"/>
              <a:t>“Saat üreteci” periyodik darbe dizisi üreten bir devredir.</a:t>
            </a:r>
          </a:p>
          <a:p>
            <a:pPr marL="658368" indent="-457200"/>
            <a:r>
              <a:rPr lang="tr-TR" dirty="0" smtClean="0"/>
              <a:t>Bellek elemanlarının durumu her saat darbesinde güncellenir.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0DC2F-08B5-4039-9DFB-60AFBEBFEBA1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27088" y="5254625"/>
            <a:ext cx="7431087" cy="579438"/>
            <a:chOff x="521" y="3310"/>
            <a:chExt cx="4681" cy="365"/>
          </a:xfrm>
        </p:grpSpPr>
        <p:sp>
          <p:nvSpPr>
            <p:cNvPr id="5126" name="Line 5"/>
            <p:cNvSpPr>
              <a:spLocks noChangeShapeType="1"/>
            </p:cNvSpPr>
            <p:nvPr/>
          </p:nvSpPr>
          <p:spPr bwMode="auto">
            <a:xfrm>
              <a:off x="521" y="3675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6"/>
            <p:cNvSpPr>
              <a:spLocks noChangeShapeType="1"/>
            </p:cNvSpPr>
            <p:nvPr/>
          </p:nvSpPr>
          <p:spPr bwMode="auto">
            <a:xfrm flipV="1">
              <a:off x="923" y="3319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7"/>
            <p:cNvSpPr>
              <a:spLocks noChangeShapeType="1"/>
            </p:cNvSpPr>
            <p:nvPr/>
          </p:nvSpPr>
          <p:spPr bwMode="auto">
            <a:xfrm>
              <a:off x="923" y="3319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8"/>
            <p:cNvSpPr>
              <a:spLocks noChangeShapeType="1"/>
            </p:cNvSpPr>
            <p:nvPr/>
          </p:nvSpPr>
          <p:spPr bwMode="auto">
            <a:xfrm flipV="1">
              <a:off x="1319" y="3319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9"/>
            <p:cNvSpPr>
              <a:spLocks noChangeShapeType="1"/>
            </p:cNvSpPr>
            <p:nvPr/>
          </p:nvSpPr>
          <p:spPr bwMode="auto">
            <a:xfrm>
              <a:off x="1310" y="3666"/>
              <a:ext cx="866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0"/>
            <p:cNvSpPr>
              <a:spLocks noChangeShapeType="1"/>
            </p:cNvSpPr>
            <p:nvPr/>
          </p:nvSpPr>
          <p:spPr bwMode="auto">
            <a:xfrm flipV="1">
              <a:off x="2179" y="3310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>
              <a:off x="2179" y="3310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2"/>
            <p:cNvSpPr>
              <a:spLocks noChangeShapeType="1"/>
            </p:cNvSpPr>
            <p:nvPr/>
          </p:nvSpPr>
          <p:spPr bwMode="auto">
            <a:xfrm flipV="1">
              <a:off x="2575" y="3310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3"/>
            <p:cNvSpPr>
              <a:spLocks noChangeShapeType="1"/>
            </p:cNvSpPr>
            <p:nvPr/>
          </p:nvSpPr>
          <p:spPr bwMode="auto">
            <a:xfrm>
              <a:off x="2566" y="3657"/>
              <a:ext cx="866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4"/>
            <p:cNvSpPr>
              <a:spLocks noChangeShapeType="1"/>
            </p:cNvSpPr>
            <p:nvPr/>
          </p:nvSpPr>
          <p:spPr bwMode="auto">
            <a:xfrm flipV="1">
              <a:off x="3432" y="331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5"/>
            <p:cNvSpPr>
              <a:spLocks noChangeShapeType="1"/>
            </p:cNvSpPr>
            <p:nvPr/>
          </p:nvSpPr>
          <p:spPr bwMode="auto">
            <a:xfrm>
              <a:off x="3432" y="3314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6"/>
            <p:cNvSpPr>
              <a:spLocks noChangeShapeType="1"/>
            </p:cNvSpPr>
            <p:nvPr/>
          </p:nvSpPr>
          <p:spPr bwMode="auto">
            <a:xfrm flipV="1">
              <a:off x="3828" y="331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3819" y="3661"/>
              <a:ext cx="866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8"/>
            <p:cNvSpPr>
              <a:spLocks noChangeShapeType="1"/>
            </p:cNvSpPr>
            <p:nvPr/>
          </p:nvSpPr>
          <p:spPr bwMode="auto">
            <a:xfrm flipV="1">
              <a:off x="4693" y="331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19"/>
            <p:cNvSpPr>
              <a:spLocks noChangeShapeType="1"/>
            </p:cNvSpPr>
            <p:nvPr/>
          </p:nvSpPr>
          <p:spPr bwMode="auto">
            <a:xfrm>
              <a:off x="4693" y="3314"/>
              <a:ext cx="40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0"/>
            <p:cNvSpPr>
              <a:spLocks noChangeShapeType="1"/>
            </p:cNvSpPr>
            <p:nvPr/>
          </p:nvSpPr>
          <p:spPr bwMode="auto">
            <a:xfrm flipV="1">
              <a:off x="5089" y="3314"/>
              <a:ext cx="0" cy="3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1"/>
            <p:cNvSpPr>
              <a:spLocks noChangeShapeType="1"/>
            </p:cNvSpPr>
            <p:nvPr/>
          </p:nvSpPr>
          <p:spPr bwMode="auto">
            <a:xfrm flipV="1">
              <a:off x="5080" y="3657"/>
              <a:ext cx="122" cy="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Örnek</a:t>
            </a:r>
            <a:r>
              <a:rPr lang="en-US" dirty="0" smtClean="0"/>
              <a:t>: </a:t>
            </a:r>
            <a:r>
              <a:rPr lang="tr-TR" dirty="0" smtClean="0"/>
              <a:t>Durum</a:t>
            </a:r>
            <a:r>
              <a:rPr lang="en-US" dirty="0" smtClean="0"/>
              <a:t> (</a:t>
            </a:r>
            <a:r>
              <a:rPr lang="tr-TR" dirty="0" smtClean="0"/>
              <a:t>Geçiş</a:t>
            </a:r>
            <a:r>
              <a:rPr lang="en-US" dirty="0" smtClean="0"/>
              <a:t>) </a:t>
            </a:r>
            <a:r>
              <a:rPr lang="tr-TR" dirty="0" smtClean="0"/>
              <a:t>Tablosu</a:t>
            </a:r>
            <a:endParaRPr lang="en-US" dirty="0" smtClean="0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0CAF4D-0BCE-4871-B9D1-D2783C16F70C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grpSp>
        <p:nvGrpSpPr>
          <p:cNvPr id="2" name="Group 376"/>
          <p:cNvGrpSpPr>
            <a:grpSpLocks/>
          </p:cNvGrpSpPr>
          <p:nvPr/>
        </p:nvGrpSpPr>
        <p:grpSpPr bwMode="auto">
          <a:xfrm>
            <a:off x="4564063" y="4037013"/>
            <a:ext cx="3500437" cy="1701800"/>
            <a:chOff x="2875" y="2543"/>
            <a:chExt cx="2205" cy="1072"/>
          </a:xfrm>
        </p:grpSpPr>
        <p:sp>
          <p:nvSpPr>
            <p:cNvPr id="35909" name="Rectangle 73"/>
            <p:cNvSpPr>
              <a:spLocks noChangeArrowheads="1"/>
            </p:cNvSpPr>
            <p:nvPr/>
          </p:nvSpPr>
          <p:spPr bwMode="auto">
            <a:xfrm>
              <a:off x="4345" y="3347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10" name="Rectangle 72"/>
            <p:cNvSpPr>
              <a:spLocks noChangeArrowheads="1"/>
            </p:cNvSpPr>
            <p:nvPr/>
          </p:nvSpPr>
          <p:spPr bwMode="auto">
            <a:xfrm>
              <a:off x="3609" y="3347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2875" y="3347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2" name="Rectangle 66"/>
            <p:cNvSpPr>
              <a:spLocks noChangeArrowheads="1"/>
            </p:cNvSpPr>
            <p:nvPr/>
          </p:nvSpPr>
          <p:spPr bwMode="auto">
            <a:xfrm>
              <a:off x="4345" y="3079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3" name="Rectangle 65"/>
            <p:cNvSpPr>
              <a:spLocks noChangeArrowheads="1"/>
            </p:cNvSpPr>
            <p:nvPr/>
          </p:nvSpPr>
          <p:spPr bwMode="auto">
            <a:xfrm>
              <a:off x="3609" y="307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4" name="Rectangle 64"/>
            <p:cNvSpPr>
              <a:spLocks noChangeArrowheads="1"/>
            </p:cNvSpPr>
            <p:nvPr/>
          </p:nvSpPr>
          <p:spPr bwMode="auto">
            <a:xfrm>
              <a:off x="2875" y="3079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5" name="Rectangle 59"/>
            <p:cNvSpPr>
              <a:spLocks noChangeArrowheads="1"/>
            </p:cNvSpPr>
            <p:nvPr/>
          </p:nvSpPr>
          <p:spPr bwMode="auto">
            <a:xfrm>
              <a:off x="4345" y="2811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6" name="Rectangle 58"/>
            <p:cNvSpPr>
              <a:spLocks noChangeArrowheads="1"/>
            </p:cNvSpPr>
            <p:nvPr/>
          </p:nvSpPr>
          <p:spPr bwMode="auto">
            <a:xfrm>
              <a:off x="3609" y="281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17" name="Rectangle 57"/>
            <p:cNvSpPr>
              <a:spLocks noChangeArrowheads="1"/>
            </p:cNvSpPr>
            <p:nvPr/>
          </p:nvSpPr>
          <p:spPr bwMode="auto">
            <a:xfrm>
              <a:off x="2875" y="2811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18" name="Rectangle 52"/>
            <p:cNvSpPr>
              <a:spLocks noChangeArrowheads="1"/>
            </p:cNvSpPr>
            <p:nvPr/>
          </p:nvSpPr>
          <p:spPr bwMode="auto">
            <a:xfrm>
              <a:off x="4345" y="2543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19" name="Rectangle 51"/>
            <p:cNvSpPr>
              <a:spLocks noChangeArrowheads="1"/>
            </p:cNvSpPr>
            <p:nvPr/>
          </p:nvSpPr>
          <p:spPr bwMode="auto">
            <a:xfrm>
              <a:off x="3609" y="254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20" name="Rectangle 50"/>
            <p:cNvSpPr>
              <a:spLocks noChangeArrowheads="1"/>
            </p:cNvSpPr>
            <p:nvPr/>
          </p:nvSpPr>
          <p:spPr bwMode="auto">
            <a:xfrm>
              <a:off x="2875" y="2543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</p:grpSp>
      <p:sp>
        <p:nvSpPr>
          <p:cNvPr id="231469" name="Rectangle 45"/>
          <p:cNvSpPr>
            <a:spLocks noChangeArrowheads="1"/>
          </p:cNvSpPr>
          <p:nvPr/>
        </p:nvSpPr>
        <p:spPr bwMode="auto">
          <a:xfrm>
            <a:off x="6897688" y="3611563"/>
            <a:ext cx="11668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0</a:t>
            </a:r>
          </a:p>
        </p:txBody>
      </p:sp>
      <p:sp>
        <p:nvSpPr>
          <p:cNvPr id="231468" name="Rectangle 44"/>
          <p:cNvSpPr>
            <a:spLocks noChangeArrowheads="1"/>
          </p:cNvSpPr>
          <p:nvPr/>
        </p:nvSpPr>
        <p:spPr bwMode="auto">
          <a:xfrm>
            <a:off x="5729288" y="3611563"/>
            <a:ext cx="1168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0</a:t>
            </a:r>
          </a:p>
        </p:txBody>
      </p:sp>
      <p:sp>
        <p:nvSpPr>
          <p:cNvPr id="231467" name="Rectangle 43"/>
          <p:cNvSpPr>
            <a:spLocks noChangeArrowheads="1"/>
          </p:cNvSpPr>
          <p:nvPr/>
        </p:nvSpPr>
        <p:spPr bwMode="auto">
          <a:xfrm>
            <a:off x="4564063" y="3611563"/>
            <a:ext cx="11652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1</a:t>
            </a:r>
          </a:p>
        </p:txBody>
      </p:sp>
      <p:sp>
        <p:nvSpPr>
          <p:cNvPr id="231462" name="Rectangle 38"/>
          <p:cNvSpPr>
            <a:spLocks noChangeArrowheads="1"/>
          </p:cNvSpPr>
          <p:nvPr/>
        </p:nvSpPr>
        <p:spPr bwMode="auto">
          <a:xfrm>
            <a:off x="6897688" y="3186113"/>
            <a:ext cx="11668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0</a:t>
            </a:r>
          </a:p>
        </p:txBody>
      </p:sp>
      <p:sp>
        <p:nvSpPr>
          <p:cNvPr id="231461" name="Rectangle 37"/>
          <p:cNvSpPr>
            <a:spLocks noChangeArrowheads="1"/>
          </p:cNvSpPr>
          <p:nvPr/>
        </p:nvSpPr>
        <p:spPr bwMode="auto">
          <a:xfrm>
            <a:off x="5729288" y="3186113"/>
            <a:ext cx="1168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0</a:t>
            </a:r>
          </a:p>
        </p:txBody>
      </p:sp>
      <p:sp>
        <p:nvSpPr>
          <p:cNvPr id="231460" name="Rectangle 36"/>
          <p:cNvSpPr>
            <a:spLocks noChangeArrowheads="1"/>
          </p:cNvSpPr>
          <p:nvPr/>
        </p:nvSpPr>
        <p:spPr bwMode="auto">
          <a:xfrm>
            <a:off x="4564063" y="3186113"/>
            <a:ext cx="11652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200" b="0"/>
              <a:t>0</a:t>
            </a:r>
          </a:p>
        </p:txBody>
      </p:sp>
      <p:grpSp>
        <p:nvGrpSpPr>
          <p:cNvPr id="3" name="Group 375"/>
          <p:cNvGrpSpPr>
            <a:grpSpLocks/>
          </p:cNvGrpSpPr>
          <p:nvPr/>
        </p:nvGrpSpPr>
        <p:grpSpPr bwMode="auto">
          <a:xfrm>
            <a:off x="1060450" y="3186113"/>
            <a:ext cx="3503613" cy="2552700"/>
            <a:chOff x="668" y="2007"/>
            <a:chExt cx="2207" cy="1608"/>
          </a:xfrm>
        </p:grpSpPr>
        <p:sp>
          <p:nvSpPr>
            <p:cNvPr id="35891" name="Rectangle 70"/>
            <p:cNvSpPr>
              <a:spLocks noChangeArrowheads="1"/>
            </p:cNvSpPr>
            <p:nvPr/>
          </p:nvSpPr>
          <p:spPr bwMode="auto">
            <a:xfrm>
              <a:off x="2139" y="3347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2" name="Rectangle 69"/>
            <p:cNvSpPr>
              <a:spLocks noChangeArrowheads="1"/>
            </p:cNvSpPr>
            <p:nvPr/>
          </p:nvSpPr>
          <p:spPr bwMode="auto">
            <a:xfrm>
              <a:off x="1404" y="3347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3" name="Rectangle 68"/>
            <p:cNvSpPr>
              <a:spLocks noChangeArrowheads="1"/>
            </p:cNvSpPr>
            <p:nvPr/>
          </p:nvSpPr>
          <p:spPr bwMode="auto">
            <a:xfrm>
              <a:off x="668" y="3347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4" name="Rectangle 63"/>
            <p:cNvSpPr>
              <a:spLocks noChangeArrowheads="1"/>
            </p:cNvSpPr>
            <p:nvPr/>
          </p:nvSpPr>
          <p:spPr bwMode="auto">
            <a:xfrm>
              <a:off x="2139" y="307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95" name="Rectangle 62"/>
            <p:cNvSpPr>
              <a:spLocks noChangeArrowheads="1"/>
            </p:cNvSpPr>
            <p:nvPr/>
          </p:nvSpPr>
          <p:spPr bwMode="auto">
            <a:xfrm>
              <a:off x="1404" y="3079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6" name="Rectangle 61"/>
            <p:cNvSpPr>
              <a:spLocks noChangeArrowheads="1"/>
            </p:cNvSpPr>
            <p:nvPr/>
          </p:nvSpPr>
          <p:spPr bwMode="auto">
            <a:xfrm>
              <a:off x="668" y="307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7" name="Rectangle 56"/>
            <p:cNvSpPr>
              <a:spLocks noChangeArrowheads="1"/>
            </p:cNvSpPr>
            <p:nvPr/>
          </p:nvSpPr>
          <p:spPr bwMode="auto">
            <a:xfrm>
              <a:off x="2139" y="281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98" name="Rectangle 55"/>
            <p:cNvSpPr>
              <a:spLocks noChangeArrowheads="1"/>
            </p:cNvSpPr>
            <p:nvPr/>
          </p:nvSpPr>
          <p:spPr bwMode="auto">
            <a:xfrm>
              <a:off x="1404" y="2811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99" name="Rectangle 54"/>
            <p:cNvSpPr>
              <a:spLocks noChangeArrowheads="1"/>
            </p:cNvSpPr>
            <p:nvPr/>
          </p:nvSpPr>
          <p:spPr bwMode="auto">
            <a:xfrm>
              <a:off x="668" y="281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00" name="Rectangle 49"/>
            <p:cNvSpPr>
              <a:spLocks noChangeArrowheads="1"/>
            </p:cNvSpPr>
            <p:nvPr/>
          </p:nvSpPr>
          <p:spPr bwMode="auto">
            <a:xfrm>
              <a:off x="2139" y="254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01" name="Rectangle 48"/>
            <p:cNvSpPr>
              <a:spLocks noChangeArrowheads="1"/>
            </p:cNvSpPr>
            <p:nvPr/>
          </p:nvSpPr>
          <p:spPr bwMode="auto">
            <a:xfrm>
              <a:off x="1404" y="2543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02" name="Rectangle 47"/>
            <p:cNvSpPr>
              <a:spLocks noChangeArrowheads="1"/>
            </p:cNvSpPr>
            <p:nvPr/>
          </p:nvSpPr>
          <p:spPr bwMode="auto">
            <a:xfrm>
              <a:off x="668" y="254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03" name="Rectangle 42"/>
            <p:cNvSpPr>
              <a:spLocks noChangeArrowheads="1"/>
            </p:cNvSpPr>
            <p:nvPr/>
          </p:nvSpPr>
          <p:spPr bwMode="auto">
            <a:xfrm>
              <a:off x="2139" y="2275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04" name="Rectangle 41"/>
            <p:cNvSpPr>
              <a:spLocks noChangeArrowheads="1"/>
            </p:cNvSpPr>
            <p:nvPr/>
          </p:nvSpPr>
          <p:spPr bwMode="auto">
            <a:xfrm>
              <a:off x="1404" y="2275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05" name="Rectangle 40"/>
            <p:cNvSpPr>
              <a:spLocks noChangeArrowheads="1"/>
            </p:cNvSpPr>
            <p:nvPr/>
          </p:nvSpPr>
          <p:spPr bwMode="auto">
            <a:xfrm>
              <a:off x="668" y="2275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06" name="Rectangle 35"/>
            <p:cNvSpPr>
              <a:spLocks noChangeArrowheads="1"/>
            </p:cNvSpPr>
            <p:nvPr/>
          </p:nvSpPr>
          <p:spPr bwMode="auto">
            <a:xfrm>
              <a:off x="2139" y="2007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907" name="Rectangle 34"/>
            <p:cNvSpPr>
              <a:spLocks noChangeArrowheads="1"/>
            </p:cNvSpPr>
            <p:nvPr/>
          </p:nvSpPr>
          <p:spPr bwMode="auto">
            <a:xfrm>
              <a:off x="1404" y="2007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908" name="Rectangle 33"/>
            <p:cNvSpPr>
              <a:spLocks noChangeArrowheads="1"/>
            </p:cNvSpPr>
            <p:nvPr/>
          </p:nvSpPr>
          <p:spPr bwMode="auto">
            <a:xfrm>
              <a:off x="668" y="2007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</p:grpSp>
      <p:grpSp>
        <p:nvGrpSpPr>
          <p:cNvPr id="4" name="Group 374"/>
          <p:cNvGrpSpPr>
            <a:grpSpLocks/>
          </p:cNvGrpSpPr>
          <p:nvPr/>
        </p:nvGrpSpPr>
        <p:grpSpPr bwMode="auto">
          <a:xfrm>
            <a:off x="1060450" y="2760663"/>
            <a:ext cx="7004050" cy="425450"/>
            <a:chOff x="668" y="1739"/>
            <a:chExt cx="4412" cy="268"/>
          </a:xfrm>
        </p:grpSpPr>
        <p:sp>
          <p:nvSpPr>
            <p:cNvPr id="35885" name="Rectangle 31"/>
            <p:cNvSpPr>
              <a:spLocks noChangeArrowheads="1"/>
            </p:cNvSpPr>
            <p:nvPr/>
          </p:nvSpPr>
          <p:spPr bwMode="auto">
            <a:xfrm>
              <a:off x="4345" y="1739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6" name="Rectangle 30"/>
            <p:cNvSpPr>
              <a:spLocks noChangeArrowheads="1"/>
            </p:cNvSpPr>
            <p:nvPr/>
          </p:nvSpPr>
          <p:spPr bwMode="auto">
            <a:xfrm>
              <a:off x="3609" y="173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87" name="Rectangle 29"/>
            <p:cNvSpPr>
              <a:spLocks noChangeArrowheads="1"/>
            </p:cNvSpPr>
            <p:nvPr/>
          </p:nvSpPr>
          <p:spPr bwMode="auto">
            <a:xfrm>
              <a:off x="2875" y="1739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8" name="Rectangle 28"/>
            <p:cNvSpPr>
              <a:spLocks noChangeArrowheads="1"/>
            </p:cNvSpPr>
            <p:nvPr/>
          </p:nvSpPr>
          <p:spPr bwMode="auto">
            <a:xfrm>
              <a:off x="2139" y="173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1</a:t>
              </a:r>
            </a:p>
          </p:txBody>
        </p:sp>
        <p:sp>
          <p:nvSpPr>
            <p:cNvPr id="35889" name="Rectangle 27"/>
            <p:cNvSpPr>
              <a:spLocks noChangeArrowheads="1"/>
            </p:cNvSpPr>
            <p:nvPr/>
          </p:nvSpPr>
          <p:spPr bwMode="auto">
            <a:xfrm>
              <a:off x="1404" y="1739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90" name="Rectangle 26"/>
            <p:cNvSpPr>
              <a:spLocks noChangeArrowheads="1"/>
            </p:cNvSpPr>
            <p:nvPr/>
          </p:nvSpPr>
          <p:spPr bwMode="auto">
            <a:xfrm>
              <a:off x="668" y="1739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</p:grpSp>
      <p:grpSp>
        <p:nvGrpSpPr>
          <p:cNvPr id="5" name="Group 373"/>
          <p:cNvGrpSpPr>
            <a:grpSpLocks/>
          </p:cNvGrpSpPr>
          <p:nvPr/>
        </p:nvGrpSpPr>
        <p:grpSpPr bwMode="auto">
          <a:xfrm>
            <a:off x="4564063" y="2335213"/>
            <a:ext cx="3500437" cy="425450"/>
            <a:chOff x="2875" y="1471"/>
            <a:chExt cx="2205" cy="268"/>
          </a:xfrm>
        </p:grpSpPr>
        <p:sp>
          <p:nvSpPr>
            <p:cNvPr id="35882" name="Rectangle 24"/>
            <p:cNvSpPr>
              <a:spLocks noChangeArrowheads="1"/>
            </p:cNvSpPr>
            <p:nvPr/>
          </p:nvSpPr>
          <p:spPr bwMode="auto">
            <a:xfrm>
              <a:off x="4345" y="1471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3" name="Rectangle 23"/>
            <p:cNvSpPr>
              <a:spLocks noChangeArrowheads="1"/>
            </p:cNvSpPr>
            <p:nvPr/>
          </p:nvSpPr>
          <p:spPr bwMode="auto">
            <a:xfrm>
              <a:off x="3609" y="147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4" name="Rectangle 22"/>
            <p:cNvSpPr>
              <a:spLocks noChangeArrowheads="1"/>
            </p:cNvSpPr>
            <p:nvPr/>
          </p:nvSpPr>
          <p:spPr bwMode="auto">
            <a:xfrm>
              <a:off x="2875" y="1471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</p:grpSp>
      <p:grpSp>
        <p:nvGrpSpPr>
          <p:cNvPr id="6" name="Group 372"/>
          <p:cNvGrpSpPr>
            <a:grpSpLocks/>
          </p:cNvGrpSpPr>
          <p:nvPr/>
        </p:nvGrpSpPr>
        <p:grpSpPr bwMode="auto">
          <a:xfrm>
            <a:off x="1060450" y="2335213"/>
            <a:ext cx="3503613" cy="425450"/>
            <a:chOff x="668" y="1471"/>
            <a:chExt cx="2207" cy="268"/>
          </a:xfrm>
        </p:grpSpPr>
        <p:sp>
          <p:nvSpPr>
            <p:cNvPr id="35879" name="Rectangle 21"/>
            <p:cNvSpPr>
              <a:spLocks noChangeArrowheads="1"/>
            </p:cNvSpPr>
            <p:nvPr/>
          </p:nvSpPr>
          <p:spPr bwMode="auto">
            <a:xfrm>
              <a:off x="2139" y="147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0" name="Rectangle 20"/>
            <p:cNvSpPr>
              <a:spLocks noChangeArrowheads="1"/>
            </p:cNvSpPr>
            <p:nvPr/>
          </p:nvSpPr>
          <p:spPr bwMode="auto">
            <a:xfrm>
              <a:off x="1404" y="1471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  <p:sp>
          <p:nvSpPr>
            <p:cNvPr id="35881" name="Rectangle 19"/>
            <p:cNvSpPr>
              <a:spLocks noChangeArrowheads="1"/>
            </p:cNvSpPr>
            <p:nvPr/>
          </p:nvSpPr>
          <p:spPr bwMode="auto">
            <a:xfrm>
              <a:off x="668" y="1471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0</a:t>
              </a:r>
            </a:p>
          </p:txBody>
        </p:sp>
      </p:grpSp>
      <p:grpSp>
        <p:nvGrpSpPr>
          <p:cNvPr id="7" name="Group 371"/>
          <p:cNvGrpSpPr>
            <a:grpSpLocks/>
          </p:cNvGrpSpPr>
          <p:nvPr/>
        </p:nvGrpSpPr>
        <p:grpSpPr bwMode="auto">
          <a:xfrm>
            <a:off x="1060450" y="1484313"/>
            <a:ext cx="7004050" cy="4254500"/>
            <a:chOff x="668" y="935"/>
            <a:chExt cx="4412" cy="2680"/>
          </a:xfrm>
        </p:grpSpPr>
        <p:sp>
          <p:nvSpPr>
            <p:cNvPr id="35861" name="Rectangle 17"/>
            <p:cNvSpPr>
              <a:spLocks noChangeArrowheads="1"/>
            </p:cNvSpPr>
            <p:nvPr/>
          </p:nvSpPr>
          <p:spPr bwMode="auto">
            <a:xfrm>
              <a:off x="4345" y="1203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200" b="0" dirty="0"/>
                <a:t>z</a:t>
              </a:r>
              <a:endParaRPr lang="en-US" sz="2200" b="0" dirty="0"/>
            </a:p>
          </p:txBody>
        </p:sp>
        <p:sp>
          <p:nvSpPr>
            <p:cNvPr id="35862" name="Rectangle 16"/>
            <p:cNvSpPr>
              <a:spLocks noChangeArrowheads="1"/>
            </p:cNvSpPr>
            <p:nvPr/>
          </p:nvSpPr>
          <p:spPr bwMode="auto">
            <a:xfrm>
              <a:off x="3609" y="120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 smtClean="0"/>
                <a:t>2</a:t>
              </a:r>
              <a:endParaRPr lang="en-US" sz="2000" b="0" dirty="0"/>
            </a:p>
          </p:txBody>
        </p:sp>
        <p:sp>
          <p:nvSpPr>
            <p:cNvPr id="35863" name="Rectangle 15"/>
            <p:cNvSpPr>
              <a:spLocks noChangeArrowheads="1"/>
            </p:cNvSpPr>
            <p:nvPr/>
          </p:nvSpPr>
          <p:spPr bwMode="auto">
            <a:xfrm>
              <a:off x="2875" y="1203"/>
              <a:ext cx="7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Y</a:t>
              </a:r>
              <a:r>
                <a:rPr lang="tr-TR" sz="2000" b="0" baseline="-25000" dirty="0" smtClean="0"/>
                <a:t>1</a:t>
              </a:r>
              <a:endParaRPr lang="en-US" sz="2000" b="0" dirty="0"/>
            </a:p>
            <a:p>
              <a:pPr algn="ctr">
                <a:spcBef>
                  <a:spcPct val="20000"/>
                </a:spcBef>
              </a:pPr>
              <a:endParaRPr lang="en-US" sz="2200" b="0" dirty="0"/>
            </a:p>
          </p:txBody>
        </p:sp>
        <p:sp>
          <p:nvSpPr>
            <p:cNvPr id="35864" name="Rectangle 14"/>
            <p:cNvSpPr>
              <a:spLocks noChangeArrowheads="1"/>
            </p:cNvSpPr>
            <p:nvPr/>
          </p:nvSpPr>
          <p:spPr bwMode="auto">
            <a:xfrm>
              <a:off x="2139" y="120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200" b="0"/>
                <a:t>x</a:t>
              </a:r>
            </a:p>
          </p:txBody>
        </p:sp>
        <p:sp>
          <p:nvSpPr>
            <p:cNvPr id="35865" name="Rectangle 13"/>
            <p:cNvSpPr>
              <a:spLocks noChangeArrowheads="1"/>
            </p:cNvSpPr>
            <p:nvPr/>
          </p:nvSpPr>
          <p:spPr bwMode="auto">
            <a:xfrm>
              <a:off x="1404" y="1203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y</a:t>
              </a:r>
              <a:r>
                <a:rPr lang="tr-TR" sz="2000" b="0" baseline="-25000" dirty="0"/>
                <a:t>2</a:t>
              </a:r>
              <a:endParaRPr lang="en-US" sz="2000" b="0" dirty="0"/>
            </a:p>
          </p:txBody>
        </p:sp>
        <p:sp>
          <p:nvSpPr>
            <p:cNvPr id="35866" name="Rectangle 12"/>
            <p:cNvSpPr>
              <a:spLocks noChangeArrowheads="1"/>
            </p:cNvSpPr>
            <p:nvPr/>
          </p:nvSpPr>
          <p:spPr bwMode="auto">
            <a:xfrm>
              <a:off x="668" y="1203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/>
                <a:t>y</a:t>
              </a:r>
              <a:r>
                <a:rPr lang="tr-TR" sz="2000" b="0" baseline="-25000" dirty="0"/>
                <a:t>1</a:t>
              </a:r>
              <a:endParaRPr lang="en-US" sz="2000" b="0" dirty="0"/>
            </a:p>
            <a:p>
              <a:pPr algn="ctr">
                <a:spcBef>
                  <a:spcPct val="20000"/>
                </a:spcBef>
              </a:pPr>
              <a:endParaRPr lang="en-US" sz="2200" b="0" dirty="0"/>
            </a:p>
          </p:txBody>
        </p:sp>
        <p:sp>
          <p:nvSpPr>
            <p:cNvPr id="35867" name="Rectangle 10"/>
            <p:cNvSpPr>
              <a:spLocks noChangeArrowheads="1"/>
            </p:cNvSpPr>
            <p:nvPr/>
          </p:nvSpPr>
          <p:spPr bwMode="auto">
            <a:xfrm>
              <a:off x="4345" y="935"/>
              <a:ext cx="73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200" b="0" dirty="0" smtClean="0"/>
                <a:t>çıkış</a:t>
              </a:r>
              <a:endParaRPr lang="en-US" sz="2200" b="0" dirty="0"/>
            </a:p>
          </p:txBody>
        </p:sp>
        <p:sp>
          <p:nvSpPr>
            <p:cNvPr id="35868" name="Rectangle 8"/>
            <p:cNvSpPr>
              <a:spLocks noChangeArrowheads="1"/>
            </p:cNvSpPr>
            <p:nvPr/>
          </p:nvSpPr>
          <p:spPr bwMode="auto">
            <a:xfrm>
              <a:off x="2875" y="935"/>
              <a:ext cx="147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200" b="0" dirty="0" smtClean="0"/>
                <a:t>Sonraki Durum</a:t>
              </a:r>
              <a:endParaRPr lang="en-US" sz="2200" b="0" dirty="0"/>
            </a:p>
          </p:txBody>
        </p:sp>
        <p:sp>
          <p:nvSpPr>
            <p:cNvPr id="35869" name="Rectangle 7"/>
            <p:cNvSpPr>
              <a:spLocks noChangeArrowheads="1"/>
            </p:cNvSpPr>
            <p:nvPr/>
          </p:nvSpPr>
          <p:spPr bwMode="auto">
            <a:xfrm>
              <a:off x="2139" y="935"/>
              <a:ext cx="73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200" b="0" dirty="0" smtClean="0"/>
                <a:t>Giriş</a:t>
              </a:r>
              <a:endParaRPr lang="en-US" sz="2200" b="0" dirty="0"/>
            </a:p>
          </p:txBody>
        </p:sp>
        <p:sp>
          <p:nvSpPr>
            <p:cNvPr id="35870" name="Rectangle 5"/>
            <p:cNvSpPr>
              <a:spLocks noChangeArrowheads="1"/>
            </p:cNvSpPr>
            <p:nvPr/>
          </p:nvSpPr>
          <p:spPr bwMode="auto">
            <a:xfrm>
              <a:off x="668" y="935"/>
              <a:ext cx="147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200" b="0" dirty="0" smtClean="0"/>
                <a:t>Şimdiki Durum</a:t>
              </a:r>
              <a:endParaRPr lang="en-US" sz="2200" b="0" dirty="0"/>
            </a:p>
          </p:txBody>
        </p:sp>
        <p:sp>
          <p:nvSpPr>
            <p:cNvPr id="35871" name="Line 85"/>
            <p:cNvSpPr>
              <a:spLocks noChangeShapeType="1"/>
            </p:cNvSpPr>
            <p:nvPr/>
          </p:nvSpPr>
          <p:spPr bwMode="auto">
            <a:xfrm>
              <a:off x="668" y="3615"/>
              <a:ext cx="44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88"/>
            <p:cNvSpPr>
              <a:spLocks noChangeShapeType="1"/>
            </p:cNvSpPr>
            <p:nvPr/>
          </p:nvSpPr>
          <p:spPr bwMode="auto">
            <a:xfrm>
              <a:off x="2139" y="935"/>
              <a:ext cx="0" cy="2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89"/>
            <p:cNvSpPr>
              <a:spLocks noChangeShapeType="1"/>
            </p:cNvSpPr>
            <p:nvPr/>
          </p:nvSpPr>
          <p:spPr bwMode="auto">
            <a:xfrm>
              <a:off x="2875" y="935"/>
              <a:ext cx="0" cy="2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91"/>
            <p:cNvSpPr>
              <a:spLocks noChangeShapeType="1"/>
            </p:cNvSpPr>
            <p:nvPr/>
          </p:nvSpPr>
          <p:spPr bwMode="auto">
            <a:xfrm>
              <a:off x="4345" y="935"/>
              <a:ext cx="0" cy="2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93"/>
            <p:cNvSpPr>
              <a:spLocks noChangeShapeType="1"/>
            </p:cNvSpPr>
            <p:nvPr/>
          </p:nvSpPr>
          <p:spPr bwMode="auto">
            <a:xfrm>
              <a:off x="5080" y="935"/>
              <a:ext cx="0" cy="2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86"/>
            <p:cNvSpPr>
              <a:spLocks noChangeShapeType="1"/>
            </p:cNvSpPr>
            <p:nvPr/>
          </p:nvSpPr>
          <p:spPr bwMode="auto">
            <a:xfrm>
              <a:off x="668" y="935"/>
              <a:ext cx="0" cy="2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161"/>
            <p:cNvSpPr>
              <a:spLocks noChangeShapeType="1"/>
            </p:cNvSpPr>
            <p:nvPr/>
          </p:nvSpPr>
          <p:spPr bwMode="auto">
            <a:xfrm>
              <a:off x="668" y="1471"/>
              <a:ext cx="4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75"/>
            <p:cNvSpPr>
              <a:spLocks noChangeShapeType="1"/>
            </p:cNvSpPr>
            <p:nvPr/>
          </p:nvSpPr>
          <p:spPr bwMode="auto">
            <a:xfrm>
              <a:off x="668" y="935"/>
              <a:ext cx="44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753" name="Text Box 329"/>
          <p:cNvSpPr txBox="1">
            <a:spLocks noChangeArrowheads="1"/>
          </p:cNvSpPr>
          <p:nvPr/>
        </p:nvSpPr>
        <p:spPr bwMode="auto">
          <a:xfrm>
            <a:off x="630238" y="5868988"/>
            <a:ext cx="80565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 smtClean="0"/>
              <a:t>m FF </a:t>
            </a:r>
            <a:r>
              <a:rPr lang="tr-TR" b="0" dirty="0" smtClean="0"/>
              <a:t>ve </a:t>
            </a:r>
            <a:r>
              <a:rPr lang="en-US" b="0" dirty="0" smtClean="0"/>
              <a:t>n </a:t>
            </a:r>
            <a:r>
              <a:rPr lang="tr-TR" b="0" dirty="0" smtClean="0"/>
              <a:t>girişi olan senkron ardışıl bir devrenin durum tablosunda </a:t>
            </a:r>
            <a:r>
              <a:rPr lang="en-US" b="0" dirty="0" smtClean="0"/>
              <a:t>2</a:t>
            </a:r>
            <a:r>
              <a:rPr lang="en-US" b="0" baseline="30000" dirty="0" smtClean="0"/>
              <a:t>m+n</a:t>
            </a:r>
            <a:r>
              <a:rPr lang="tr-TR" b="0" dirty="0"/>
              <a:t> </a:t>
            </a:r>
            <a:r>
              <a:rPr lang="tr-TR" b="0" dirty="0" smtClean="0"/>
              <a:t>satır vardır.</a:t>
            </a:r>
            <a:r>
              <a:rPr lang="en-US" b="0" dirty="0" smtClean="0"/>
              <a:t> </a:t>
            </a:r>
            <a:endParaRPr lang="en-US" b="0" dirty="0"/>
          </a:p>
        </p:txBody>
      </p:sp>
      <p:grpSp>
        <p:nvGrpSpPr>
          <p:cNvPr id="8" name="Group 370"/>
          <p:cNvGrpSpPr>
            <a:grpSpLocks/>
          </p:cNvGrpSpPr>
          <p:nvPr/>
        </p:nvGrpSpPr>
        <p:grpSpPr bwMode="auto">
          <a:xfrm>
            <a:off x="228600" y="811212"/>
            <a:ext cx="8415338" cy="406399"/>
            <a:chOff x="144" y="511"/>
            <a:chExt cx="5301" cy="256"/>
          </a:xfrm>
        </p:grpSpPr>
        <p:sp>
          <p:nvSpPr>
            <p:cNvPr id="35858" name="Rectangle 332"/>
            <p:cNvSpPr>
              <a:spLocks noChangeArrowheads="1"/>
            </p:cNvSpPr>
            <p:nvPr/>
          </p:nvSpPr>
          <p:spPr bwMode="auto">
            <a:xfrm>
              <a:off x="144" y="534"/>
              <a:ext cx="18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lvl="1"/>
              <a:r>
                <a:rPr lang="tr-TR" dirty="0"/>
                <a:t>y</a:t>
              </a:r>
              <a:r>
                <a:rPr lang="tr-TR" baseline="-25000" dirty="0"/>
                <a:t>1</a:t>
              </a:r>
              <a:r>
                <a:rPr lang="en-US" dirty="0" smtClean="0"/>
                <a:t>(t</a:t>
              </a:r>
              <a:r>
                <a:rPr lang="tr-TR" dirty="0" smtClean="0"/>
                <a:t>+1</a:t>
              </a:r>
              <a:r>
                <a:rPr lang="en-US" dirty="0" smtClean="0"/>
                <a:t>)</a:t>
              </a:r>
              <a:r>
                <a:rPr lang="en-US" b="0" dirty="0" smtClean="0"/>
                <a:t> </a:t>
              </a:r>
              <a:r>
                <a:rPr lang="en-US" b="0" dirty="0"/>
                <a:t>= </a:t>
              </a:r>
              <a:r>
                <a:rPr lang="en-US" b="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35859" name="Rectangle 333"/>
            <p:cNvSpPr>
              <a:spLocks noChangeArrowheads="1"/>
            </p:cNvSpPr>
            <p:nvPr/>
          </p:nvSpPr>
          <p:spPr bwMode="auto">
            <a:xfrm>
              <a:off x="2274" y="534"/>
              <a:ext cx="13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lvl="1"/>
              <a:r>
                <a:rPr lang="tr-TR" dirty="0" smtClean="0"/>
                <a:t>y</a:t>
              </a:r>
              <a:r>
                <a:rPr lang="tr-TR" baseline="-25000" dirty="0" smtClean="0"/>
                <a:t>2</a:t>
              </a:r>
              <a:r>
                <a:rPr lang="en-US" dirty="0" smtClean="0"/>
                <a:t>(t</a:t>
              </a:r>
              <a:r>
                <a:rPr lang="tr-TR" dirty="0" smtClean="0"/>
                <a:t>+1</a:t>
              </a:r>
              <a:r>
                <a:rPr lang="en-US" dirty="0" smtClean="0"/>
                <a:t>)</a:t>
              </a:r>
              <a:r>
                <a:rPr lang="en-US" b="0" dirty="0" smtClean="0"/>
                <a:t> </a:t>
              </a:r>
              <a:r>
                <a:rPr lang="en-US" b="0" dirty="0"/>
                <a:t>= </a:t>
              </a:r>
              <a:r>
                <a:rPr lang="en-US" b="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35860" name="Rectangle 334"/>
            <p:cNvSpPr>
              <a:spLocks noChangeArrowheads="1"/>
            </p:cNvSpPr>
            <p:nvPr/>
          </p:nvSpPr>
          <p:spPr bwMode="auto">
            <a:xfrm>
              <a:off x="4027" y="511"/>
              <a:ext cx="14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lvl="1"/>
              <a:r>
                <a:rPr lang="tr-TR" b="0" dirty="0"/>
                <a:t>z</a:t>
              </a:r>
              <a:r>
                <a:rPr lang="en-US" b="0" dirty="0" smtClean="0"/>
                <a:t> </a:t>
              </a:r>
              <a:r>
                <a:rPr lang="en-US" b="0" dirty="0"/>
                <a:t>= </a:t>
              </a:r>
              <a:r>
                <a:rPr lang="en-US" b="0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9" grpId="0"/>
      <p:bldP spid="231468" grpId="0"/>
      <p:bldP spid="231467" grpId="0"/>
      <p:bldP spid="231462" grpId="0"/>
      <p:bldP spid="231461" grpId="0"/>
      <p:bldP spid="231460" grpId="0"/>
      <p:bldP spid="23175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tr-TR" dirty="0" smtClean="0"/>
              <a:t>Örnek</a:t>
            </a:r>
            <a:r>
              <a:rPr lang="en-US" dirty="0" smtClean="0"/>
              <a:t>: </a:t>
            </a:r>
            <a:r>
              <a:rPr lang="tr-TR" dirty="0" smtClean="0"/>
              <a:t>Durum</a:t>
            </a:r>
            <a:r>
              <a:rPr lang="en-US" dirty="0" smtClean="0"/>
              <a:t> Di</a:t>
            </a:r>
            <a:r>
              <a:rPr lang="tr-TR" dirty="0" smtClean="0"/>
              <a:t>yagramı</a:t>
            </a:r>
            <a:endParaRPr lang="en-US" dirty="0" smtClean="0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BC1D73-30ED-4E1E-AFB6-030976075AAA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232452" name="Oval 4"/>
          <p:cNvSpPr>
            <a:spLocks noChangeArrowheads="1"/>
          </p:cNvSpPr>
          <p:nvPr/>
        </p:nvSpPr>
        <p:spPr bwMode="auto">
          <a:xfrm>
            <a:off x="801688" y="1649413"/>
            <a:ext cx="1008062" cy="9715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1003300" y="1893888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00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01688" y="4078288"/>
            <a:ext cx="1008062" cy="971550"/>
            <a:chOff x="1020" y="2341"/>
            <a:chExt cx="635" cy="612"/>
          </a:xfrm>
        </p:grpSpPr>
        <p:sp>
          <p:nvSpPr>
            <p:cNvPr id="36979" name="Oval 7"/>
            <p:cNvSpPr>
              <a:spLocks noChangeArrowheads="1"/>
            </p:cNvSpPr>
            <p:nvPr/>
          </p:nvSpPr>
          <p:spPr bwMode="auto">
            <a:xfrm>
              <a:off x="1020" y="2341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0" name="Text Box 8"/>
            <p:cNvSpPr txBox="1">
              <a:spLocks noChangeArrowheads="1"/>
            </p:cNvSpPr>
            <p:nvPr/>
          </p:nvSpPr>
          <p:spPr bwMode="auto">
            <a:xfrm>
              <a:off x="1147" y="250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86238" y="4078288"/>
            <a:ext cx="1008062" cy="971550"/>
            <a:chOff x="1020" y="2341"/>
            <a:chExt cx="635" cy="612"/>
          </a:xfrm>
        </p:grpSpPr>
        <p:sp>
          <p:nvSpPr>
            <p:cNvPr id="36977" name="Oval 11"/>
            <p:cNvSpPr>
              <a:spLocks noChangeArrowheads="1"/>
            </p:cNvSpPr>
            <p:nvPr/>
          </p:nvSpPr>
          <p:spPr bwMode="auto">
            <a:xfrm>
              <a:off x="1020" y="2341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8" name="Text Box 12"/>
            <p:cNvSpPr txBox="1">
              <a:spLocks noChangeArrowheads="1"/>
            </p:cNvSpPr>
            <p:nvPr/>
          </p:nvSpPr>
          <p:spPr bwMode="auto">
            <a:xfrm>
              <a:off x="1147" y="250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32467" name="Freeform 19"/>
          <p:cNvSpPr>
            <a:spLocks/>
          </p:cNvSpPr>
          <p:nvPr/>
        </p:nvSpPr>
        <p:spPr bwMode="auto">
          <a:xfrm>
            <a:off x="777875" y="1196975"/>
            <a:ext cx="930275" cy="576263"/>
          </a:xfrm>
          <a:custGeom>
            <a:avLst/>
            <a:gdLst>
              <a:gd name="T0" fmla="*/ 2147483647 w 586"/>
              <a:gd name="T1" fmla="*/ 2147483647 h 510"/>
              <a:gd name="T2" fmla="*/ 2147483647 w 586"/>
              <a:gd name="T3" fmla="*/ 2147483647 h 510"/>
              <a:gd name="T4" fmla="*/ 2147483647 w 586"/>
              <a:gd name="T5" fmla="*/ 2147483647 h 510"/>
              <a:gd name="T6" fmla="*/ 2147483647 w 586"/>
              <a:gd name="T7" fmla="*/ 2147483647 h 510"/>
              <a:gd name="T8" fmla="*/ 2147483647 w 586"/>
              <a:gd name="T9" fmla="*/ 2147483647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510"/>
              <a:gd name="T17" fmla="*/ 586 w 586"/>
              <a:gd name="T18" fmla="*/ 510 h 5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510">
                <a:moveTo>
                  <a:pt x="129" y="510"/>
                </a:moveTo>
                <a:cubicBezTo>
                  <a:pt x="64" y="381"/>
                  <a:pt x="0" y="253"/>
                  <a:pt x="38" y="170"/>
                </a:cubicBezTo>
                <a:cubicBezTo>
                  <a:pt x="76" y="87"/>
                  <a:pt x="268" y="0"/>
                  <a:pt x="355" y="11"/>
                </a:cubicBezTo>
                <a:cubicBezTo>
                  <a:pt x="442" y="22"/>
                  <a:pt x="534" y="159"/>
                  <a:pt x="560" y="238"/>
                </a:cubicBezTo>
                <a:cubicBezTo>
                  <a:pt x="586" y="317"/>
                  <a:pt x="550" y="402"/>
                  <a:pt x="514" y="48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190500" y="1162050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0"/>
              <a:t>0</a:t>
            </a:r>
            <a:r>
              <a:rPr lang="en-US" sz="2000" b="0">
                <a:solidFill>
                  <a:schemeClr val="accent2"/>
                </a:solidFill>
              </a:rPr>
              <a:t>/</a:t>
            </a:r>
            <a:r>
              <a:rPr lang="en-US" sz="2000" b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98450" y="2600325"/>
            <a:ext cx="755650" cy="1549400"/>
            <a:chOff x="703" y="1638"/>
            <a:chExt cx="476" cy="976"/>
          </a:xfrm>
        </p:grpSpPr>
        <p:sp>
          <p:nvSpPr>
            <p:cNvPr id="36975" name="Freeform 21"/>
            <p:cNvSpPr>
              <a:spLocks/>
            </p:cNvSpPr>
            <p:nvPr/>
          </p:nvSpPr>
          <p:spPr bwMode="auto">
            <a:xfrm>
              <a:off x="1039" y="1638"/>
              <a:ext cx="140" cy="976"/>
            </a:xfrm>
            <a:custGeom>
              <a:avLst/>
              <a:gdLst>
                <a:gd name="T0" fmla="*/ 140 w 140"/>
                <a:gd name="T1" fmla="*/ 0 h 976"/>
                <a:gd name="T2" fmla="*/ 4 w 140"/>
                <a:gd name="T3" fmla="*/ 454 h 976"/>
                <a:gd name="T4" fmla="*/ 117 w 140"/>
                <a:gd name="T5" fmla="*/ 976 h 976"/>
                <a:gd name="T6" fmla="*/ 0 60000 65536"/>
                <a:gd name="T7" fmla="*/ 0 60000 65536"/>
                <a:gd name="T8" fmla="*/ 0 60000 65536"/>
                <a:gd name="T9" fmla="*/ 0 w 140"/>
                <a:gd name="T10" fmla="*/ 0 h 976"/>
                <a:gd name="T11" fmla="*/ 140 w 140"/>
                <a:gd name="T12" fmla="*/ 976 h 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976">
                  <a:moveTo>
                    <a:pt x="140" y="0"/>
                  </a:moveTo>
                  <a:cubicBezTo>
                    <a:pt x="74" y="145"/>
                    <a:pt x="8" y="291"/>
                    <a:pt x="4" y="454"/>
                  </a:cubicBezTo>
                  <a:cubicBezTo>
                    <a:pt x="0" y="617"/>
                    <a:pt x="58" y="796"/>
                    <a:pt x="117" y="9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Text Box 22"/>
            <p:cNvSpPr txBox="1">
              <a:spLocks noChangeArrowheads="1"/>
            </p:cNvSpPr>
            <p:nvPr/>
          </p:nvSpPr>
          <p:spPr bwMode="auto">
            <a:xfrm>
              <a:off x="703" y="1933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1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414463" y="2565400"/>
            <a:ext cx="479425" cy="1547813"/>
            <a:chOff x="1406" y="1616"/>
            <a:chExt cx="302" cy="975"/>
          </a:xfrm>
        </p:grpSpPr>
        <p:sp>
          <p:nvSpPr>
            <p:cNvPr id="36973" name="Freeform 24"/>
            <p:cNvSpPr>
              <a:spLocks/>
            </p:cNvSpPr>
            <p:nvPr/>
          </p:nvSpPr>
          <p:spPr bwMode="auto">
            <a:xfrm>
              <a:off x="1474" y="1616"/>
              <a:ext cx="234" cy="975"/>
            </a:xfrm>
            <a:custGeom>
              <a:avLst/>
              <a:gdLst>
                <a:gd name="T0" fmla="*/ 45 w 234"/>
                <a:gd name="T1" fmla="*/ 975 h 975"/>
                <a:gd name="T2" fmla="*/ 227 w 234"/>
                <a:gd name="T3" fmla="*/ 476 h 975"/>
                <a:gd name="T4" fmla="*/ 0 w 234"/>
                <a:gd name="T5" fmla="*/ 0 h 975"/>
                <a:gd name="T6" fmla="*/ 0 60000 65536"/>
                <a:gd name="T7" fmla="*/ 0 60000 65536"/>
                <a:gd name="T8" fmla="*/ 0 60000 65536"/>
                <a:gd name="T9" fmla="*/ 0 w 234"/>
                <a:gd name="T10" fmla="*/ 0 h 975"/>
                <a:gd name="T11" fmla="*/ 234 w 234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" h="975">
                  <a:moveTo>
                    <a:pt x="45" y="975"/>
                  </a:moveTo>
                  <a:cubicBezTo>
                    <a:pt x="139" y="806"/>
                    <a:pt x="234" y="638"/>
                    <a:pt x="227" y="476"/>
                  </a:cubicBezTo>
                  <a:cubicBezTo>
                    <a:pt x="220" y="314"/>
                    <a:pt x="110" y="157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Text Box 25"/>
            <p:cNvSpPr txBox="1">
              <a:spLocks noChangeArrowheads="1"/>
            </p:cNvSpPr>
            <p:nvPr/>
          </p:nvSpPr>
          <p:spPr bwMode="auto">
            <a:xfrm>
              <a:off x="1406" y="1979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0/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701800" y="4868863"/>
            <a:ext cx="2592388" cy="665162"/>
            <a:chOff x="1587" y="3067"/>
            <a:chExt cx="1633" cy="419"/>
          </a:xfrm>
        </p:grpSpPr>
        <p:sp>
          <p:nvSpPr>
            <p:cNvPr id="36971" name="Freeform 27"/>
            <p:cNvSpPr>
              <a:spLocks/>
            </p:cNvSpPr>
            <p:nvPr/>
          </p:nvSpPr>
          <p:spPr bwMode="auto">
            <a:xfrm>
              <a:off x="1587" y="3067"/>
              <a:ext cx="1633" cy="204"/>
            </a:xfrm>
            <a:custGeom>
              <a:avLst/>
              <a:gdLst>
                <a:gd name="T0" fmla="*/ 0 w 1633"/>
                <a:gd name="T1" fmla="*/ 0 h 204"/>
                <a:gd name="T2" fmla="*/ 862 w 1633"/>
                <a:gd name="T3" fmla="*/ 204 h 204"/>
                <a:gd name="T4" fmla="*/ 1633 w 1633"/>
                <a:gd name="T5" fmla="*/ 0 h 204"/>
                <a:gd name="T6" fmla="*/ 0 60000 65536"/>
                <a:gd name="T7" fmla="*/ 0 60000 65536"/>
                <a:gd name="T8" fmla="*/ 0 60000 65536"/>
                <a:gd name="T9" fmla="*/ 0 w 1633"/>
                <a:gd name="T10" fmla="*/ 0 h 204"/>
                <a:gd name="T11" fmla="*/ 1633 w 16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204">
                  <a:moveTo>
                    <a:pt x="0" y="0"/>
                  </a:moveTo>
                  <a:cubicBezTo>
                    <a:pt x="295" y="102"/>
                    <a:pt x="590" y="204"/>
                    <a:pt x="862" y="204"/>
                  </a:cubicBezTo>
                  <a:cubicBezTo>
                    <a:pt x="1134" y="204"/>
                    <a:pt x="1383" y="102"/>
                    <a:pt x="163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Text Box 28"/>
            <p:cNvSpPr txBox="1">
              <a:spLocks noChangeArrowheads="1"/>
            </p:cNvSpPr>
            <p:nvPr/>
          </p:nvSpPr>
          <p:spPr bwMode="auto">
            <a:xfrm>
              <a:off x="2268" y="3294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1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830388" y="1073150"/>
            <a:ext cx="2413000" cy="879475"/>
            <a:chOff x="1655" y="676"/>
            <a:chExt cx="1520" cy="554"/>
          </a:xfrm>
        </p:grpSpPr>
        <p:sp>
          <p:nvSpPr>
            <p:cNvPr id="36969" name="Text Box 32"/>
            <p:cNvSpPr txBox="1">
              <a:spLocks noChangeArrowheads="1"/>
            </p:cNvSpPr>
            <p:nvPr/>
          </p:nvSpPr>
          <p:spPr bwMode="auto">
            <a:xfrm>
              <a:off x="2320" y="676"/>
              <a:ext cx="2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1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6970" name="Freeform 33"/>
            <p:cNvSpPr>
              <a:spLocks/>
            </p:cNvSpPr>
            <p:nvPr/>
          </p:nvSpPr>
          <p:spPr bwMode="auto">
            <a:xfrm>
              <a:off x="1655" y="924"/>
              <a:ext cx="1520" cy="306"/>
            </a:xfrm>
            <a:custGeom>
              <a:avLst/>
              <a:gdLst>
                <a:gd name="T0" fmla="*/ 1520 w 1520"/>
                <a:gd name="T1" fmla="*/ 946062 h 163"/>
                <a:gd name="T2" fmla="*/ 794 w 1520"/>
                <a:gd name="T3" fmla="*/ 28680 h 163"/>
                <a:gd name="T4" fmla="*/ 0 w 1520"/>
                <a:gd name="T5" fmla="*/ 1100573 h 163"/>
                <a:gd name="T6" fmla="*/ 0 60000 65536"/>
                <a:gd name="T7" fmla="*/ 0 60000 65536"/>
                <a:gd name="T8" fmla="*/ 0 60000 65536"/>
                <a:gd name="T9" fmla="*/ 0 w 1520"/>
                <a:gd name="T10" fmla="*/ 0 h 163"/>
                <a:gd name="T11" fmla="*/ 1520 w 1520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0" h="163">
                  <a:moveTo>
                    <a:pt x="1520" y="140"/>
                  </a:moveTo>
                  <a:cubicBezTo>
                    <a:pt x="1283" y="70"/>
                    <a:pt x="1047" y="0"/>
                    <a:pt x="794" y="4"/>
                  </a:cubicBezTo>
                  <a:cubicBezTo>
                    <a:pt x="541" y="8"/>
                    <a:pt x="270" y="85"/>
                    <a:pt x="0" y="16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708150" y="2359025"/>
            <a:ext cx="2679700" cy="1790700"/>
            <a:chOff x="1591" y="1486"/>
            <a:chExt cx="1688" cy="1128"/>
          </a:xfrm>
        </p:grpSpPr>
        <p:sp>
          <p:nvSpPr>
            <p:cNvPr id="36967" name="Line 35"/>
            <p:cNvSpPr>
              <a:spLocks noChangeShapeType="1"/>
            </p:cNvSpPr>
            <p:nvPr/>
          </p:nvSpPr>
          <p:spPr bwMode="auto">
            <a:xfrm flipH="1" flipV="1">
              <a:off x="1591" y="1486"/>
              <a:ext cx="1688" cy="1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Text Box 36"/>
            <p:cNvSpPr txBox="1">
              <a:spLocks noChangeArrowheads="1"/>
            </p:cNvSpPr>
            <p:nvPr/>
          </p:nvSpPr>
          <p:spPr bwMode="auto">
            <a:xfrm>
              <a:off x="2142" y="2029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0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4186238" y="1649413"/>
            <a:ext cx="1008062" cy="971550"/>
            <a:chOff x="3152" y="1039"/>
            <a:chExt cx="635" cy="612"/>
          </a:xfrm>
        </p:grpSpPr>
        <p:sp>
          <p:nvSpPr>
            <p:cNvPr id="36965" name="Oval 15"/>
            <p:cNvSpPr>
              <a:spLocks noChangeArrowheads="1"/>
            </p:cNvSpPr>
            <p:nvPr/>
          </p:nvSpPr>
          <p:spPr bwMode="auto">
            <a:xfrm>
              <a:off x="3152" y="1039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6" name="Text Box 16"/>
            <p:cNvSpPr txBox="1">
              <a:spLocks noChangeArrowheads="1"/>
            </p:cNvSpPr>
            <p:nvPr/>
          </p:nvSpPr>
          <p:spPr bwMode="auto">
            <a:xfrm>
              <a:off x="3279" y="119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114800" y="2620963"/>
            <a:ext cx="539750" cy="1457325"/>
            <a:chOff x="3107" y="1651"/>
            <a:chExt cx="340" cy="918"/>
          </a:xfrm>
        </p:grpSpPr>
        <p:sp>
          <p:nvSpPr>
            <p:cNvPr id="36963" name="Line 37"/>
            <p:cNvSpPr>
              <a:spLocks noChangeShapeType="1"/>
            </p:cNvSpPr>
            <p:nvPr/>
          </p:nvSpPr>
          <p:spPr bwMode="auto">
            <a:xfrm flipV="1">
              <a:off x="3447" y="1651"/>
              <a:ext cx="0" cy="9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Text Box 38"/>
            <p:cNvSpPr txBox="1">
              <a:spLocks noChangeArrowheads="1"/>
            </p:cNvSpPr>
            <p:nvPr/>
          </p:nvSpPr>
          <p:spPr bwMode="auto">
            <a:xfrm>
              <a:off x="3107" y="2029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1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32488" name="Text Box 40"/>
          <p:cNvSpPr txBox="1">
            <a:spLocks noChangeArrowheads="1"/>
          </p:cNvSpPr>
          <p:nvPr/>
        </p:nvSpPr>
        <p:spPr bwMode="auto">
          <a:xfrm>
            <a:off x="1023938" y="5830888"/>
            <a:ext cx="75937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Durum diyagramı ile durum tablosu aynı bilgiyi verir.</a:t>
            </a:r>
            <a:endParaRPr lang="en-US" b="0" dirty="0"/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1855788" y="1893888"/>
            <a:ext cx="2330450" cy="312737"/>
            <a:chOff x="1684" y="1193"/>
            <a:chExt cx="1468" cy="197"/>
          </a:xfrm>
        </p:grpSpPr>
        <p:sp>
          <p:nvSpPr>
            <p:cNvPr id="36961" name="Text Box 34"/>
            <p:cNvSpPr txBox="1">
              <a:spLocks noChangeArrowheads="1"/>
            </p:cNvSpPr>
            <p:nvPr/>
          </p:nvSpPr>
          <p:spPr bwMode="auto">
            <a:xfrm>
              <a:off x="2294" y="1193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0</a:t>
              </a:r>
              <a:r>
                <a:rPr lang="en-US" sz="2000" b="0">
                  <a:solidFill>
                    <a:schemeClr val="accent2"/>
                  </a:solidFill>
                </a:rPr>
                <a:t>/</a:t>
              </a:r>
              <a:r>
                <a:rPr lang="en-US" sz="2000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6962" name="Line 42"/>
            <p:cNvSpPr>
              <a:spLocks noChangeShapeType="1"/>
            </p:cNvSpPr>
            <p:nvPr/>
          </p:nvSpPr>
          <p:spPr bwMode="auto">
            <a:xfrm flipH="1">
              <a:off x="1684" y="1390"/>
              <a:ext cx="1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77330"/>
              </p:ext>
            </p:extLst>
          </p:nvPr>
        </p:nvGraphicFramePr>
        <p:xfrm>
          <a:off x="5448300" y="914400"/>
          <a:ext cx="354328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48"/>
                <a:gridCol w="511298"/>
                <a:gridCol w="669798"/>
                <a:gridCol w="492162"/>
                <a:gridCol w="474669"/>
                <a:gridCol w="804813"/>
              </a:tblGrid>
              <a:tr h="223838">
                <a:tc gridSpan="2">
                  <a:txBody>
                    <a:bodyPr/>
                    <a:lstStyle/>
                    <a:p>
                      <a:r>
                        <a:rPr lang="tr-TR" sz="1600" b="0" dirty="0" smtClean="0"/>
                        <a:t>Şimdiki Durum</a:t>
                      </a:r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0" dirty="0" smtClean="0"/>
                        <a:t>Giriş</a:t>
                      </a:r>
                      <a:endParaRPr lang="en-US" sz="16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tr-TR" sz="1600" b="0" dirty="0" smtClean="0"/>
                        <a:t>Sonraki Durum</a:t>
                      </a:r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0" dirty="0" smtClean="0"/>
                        <a:t>Çıkış</a:t>
                      </a:r>
                      <a:endParaRPr lang="en-US" sz="1600" b="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dirty="0" smtClean="0"/>
                        <a:t>y</a:t>
                      </a:r>
                      <a:r>
                        <a:rPr lang="tr-TR" sz="1600" b="0" baseline="-25000" dirty="0" smtClean="0"/>
                        <a:t>1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dirty="0" smtClean="0"/>
                        <a:t>y</a:t>
                      </a:r>
                      <a:r>
                        <a:rPr lang="tr-TR" sz="1600" b="0" baseline="-25000" dirty="0" smtClean="0"/>
                        <a:t>2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baseline="0" dirty="0" smtClean="0"/>
                        <a:t>Y</a:t>
                      </a:r>
                      <a:r>
                        <a:rPr lang="tr-TR" sz="1600" b="0" baseline="-25000" dirty="0" smtClean="0"/>
                        <a:t>1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baseline="0" dirty="0" smtClean="0"/>
                        <a:t>Y</a:t>
                      </a:r>
                      <a:r>
                        <a:rPr lang="tr-TR" sz="1600" b="0" baseline="-25000" dirty="0" smtClean="0"/>
                        <a:t>2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z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  <p:bldP spid="232454" grpId="0"/>
      <p:bldP spid="232467" grpId="0" animBg="1"/>
      <p:bldP spid="232468" grpId="0"/>
      <p:bldP spid="2324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 smtClean="0"/>
              <a:t>JK </a:t>
            </a:r>
            <a:r>
              <a:rPr lang="tr-TR" dirty="0" smtClean="0"/>
              <a:t>tipi </a:t>
            </a:r>
            <a:r>
              <a:rPr lang="en-US" dirty="0" smtClean="0"/>
              <a:t>Flip-Flop</a:t>
            </a:r>
            <a:r>
              <a:rPr lang="tr-TR" dirty="0" smtClean="0"/>
              <a:t> lar ile Analiz</a:t>
            </a:r>
            <a:endParaRPr lang="en-US" dirty="0" smtClean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580063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10000"/>
              </a:lnSpc>
            </a:pPr>
            <a:r>
              <a:rPr lang="tr-TR" dirty="0" smtClean="0"/>
              <a:t>D tipi </a:t>
            </a:r>
            <a:r>
              <a:rPr lang="en-US" dirty="0" smtClean="0"/>
              <a:t>flip-flop</a:t>
            </a:r>
            <a:r>
              <a:rPr lang="tr-TR" dirty="0" smtClean="0"/>
              <a:t> da durum denklemi </a:t>
            </a:r>
            <a:r>
              <a:rPr lang="en-US" dirty="0" smtClean="0"/>
              <a:t>flip-flop </a:t>
            </a:r>
            <a:r>
              <a:rPr lang="tr-TR" dirty="0" smtClean="0"/>
              <a:t>un giriş denklemi ile aynı</a:t>
            </a:r>
            <a:endParaRPr lang="en-US" dirty="0" smtClean="0"/>
          </a:p>
          <a:p>
            <a:pPr marL="914400" lvl="1" indent="-457200">
              <a:lnSpc>
                <a:spcPct val="110000"/>
              </a:lnSpc>
            </a:pPr>
            <a:r>
              <a:rPr lang="tr-TR" dirty="0" smtClean="0"/>
              <a:t>Q</a:t>
            </a:r>
            <a:r>
              <a:rPr lang="en-US" dirty="0" smtClean="0"/>
              <a:t>(t+1) = D</a:t>
            </a:r>
            <a:endParaRPr lang="en-US" baseline="-25000" dirty="0" smtClean="0"/>
          </a:p>
          <a:p>
            <a:pPr marL="533400" indent="-533400">
              <a:lnSpc>
                <a:spcPct val="110000"/>
              </a:lnSpc>
            </a:pPr>
            <a:r>
              <a:rPr lang="en-US" dirty="0" smtClean="0"/>
              <a:t>JK </a:t>
            </a:r>
            <a:r>
              <a:rPr lang="tr-TR" dirty="0" smtClean="0"/>
              <a:t>tipi </a:t>
            </a:r>
            <a:r>
              <a:rPr lang="en-US" dirty="0" smtClean="0"/>
              <a:t>flip-flop</a:t>
            </a:r>
            <a:r>
              <a:rPr lang="tr-TR" dirty="0" smtClean="0"/>
              <a:t> larda bu iki denklem farklı</a:t>
            </a:r>
            <a:endParaRPr lang="en-US" dirty="0" smtClean="0"/>
          </a:p>
          <a:p>
            <a:pPr marL="914400" lvl="1" indent="-457200">
              <a:lnSpc>
                <a:spcPct val="110000"/>
              </a:lnSpc>
            </a:pPr>
            <a:r>
              <a:rPr lang="tr-TR" dirty="0" smtClean="0"/>
              <a:t>Amacımız durum denklemlerini bulmak.</a:t>
            </a:r>
            <a:endParaRPr lang="en-US" dirty="0" smtClean="0"/>
          </a:p>
          <a:p>
            <a:pPr marL="914400" lvl="1" indent="-457200">
              <a:lnSpc>
                <a:spcPct val="110000"/>
              </a:lnSpc>
            </a:pPr>
            <a:r>
              <a:rPr lang="tr-TR" dirty="0" smtClean="0"/>
              <a:t>Yöntem</a:t>
            </a:r>
            <a:endParaRPr lang="en-US" dirty="0" smtClean="0"/>
          </a:p>
          <a:p>
            <a:pPr marL="1371600" lvl="2" indent="-457200">
              <a:lnSpc>
                <a:spcPct val="110000"/>
              </a:lnSpc>
              <a:buFontTx/>
              <a:buAutoNum type="arabicPeriod"/>
            </a:pPr>
            <a:r>
              <a:rPr lang="tr-TR" dirty="0" smtClean="0"/>
              <a:t>F</a:t>
            </a:r>
            <a:r>
              <a:rPr lang="en-US" dirty="0" smtClean="0"/>
              <a:t>lip-flop </a:t>
            </a:r>
            <a:r>
              <a:rPr lang="tr-TR" dirty="0" smtClean="0"/>
              <a:t>giriş denklemlerinin bulunması</a:t>
            </a:r>
            <a:endParaRPr lang="en-US" dirty="0" smtClean="0"/>
          </a:p>
          <a:p>
            <a:pPr marL="1371600" lvl="2" indent="-457200">
              <a:lnSpc>
                <a:spcPct val="110000"/>
              </a:lnSpc>
              <a:buFontTx/>
              <a:buAutoNum type="arabicPeriod"/>
            </a:pPr>
            <a:r>
              <a:rPr lang="tr-TR" dirty="0" smtClean="0"/>
              <a:t>Her giriş denkleminin doğruluk tablosu oluşturulması</a:t>
            </a:r>
            <a:endParaRPr lang="en-US" dirty="0" smtClean="0"/>
          </a:p>
          <a:p>
            <a:pPr marL="1371600" lvl="2" indent="-457200">
              <a:lnSpc>
                <a:spcPct val="110000"/>
              </a:lnSpc>
              <a:buFontTx/>
              <a:buAutoNum type="arabicPeriod"/>
            </a:pPr>
            <a:r>
              <a:rPr lang="tr-TR" dirty="0" smtClean="0"/>
              <a:t>F</a:t>
            </a:r>
            <a:r>
              <a:rPr lang="en-US" dirty="0" smtClean="0"/>
              <a:t>lip-flop </a:t>
            </a:r>
            <a:r>
              <a:rPr lang="tr-TR" dirty="0" smtClean="0"/>
              <a:t>ların karakteristik tablosu kullanılarak durum tablosundaki sonraki durum değerlerinin belirlenmesi</a:t>
            </a:r>
            <a:endParaRPr lang="en-US" dirty="0" smtClean="0"/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657FB-744D-47F0-985D-41E709DB5365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90578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: JK </a:t>
            </a:r>
            <a:r>
              <a:rPr lang="tr-TR" dirty="0" smtClean="0"/>
              <a:t>tipi </a:t>
            </a:r>
            <a:r>
              <a:rPr lang="en-US" dirty="0" smtClean="0"/>
              <a:t>Flip-Flop</a:t>
            </a:r>
            <a:r>
              <a:rPr lang="tr-TR" dirty="0" smtClean="0"/>
              <a:t> lar ile Analiz</a:t>
            </a:r>
            <a:endParaRPr lang="en-US" dirty="0" smtClean="0"/>
          </a:p>
        </p:txBody>
      </p:sp>
      <p:sp>
        <p:nvSpPr>
          <p:cNvPr id="237686" name="Rectangle 118"/>
          <p:cNvSpPr>
            <a:spLocks noGrp="1" noChangeArrowheads="1"/>
          </p:cNvSpPr>
          <p:nvPr>
            <p:ph idx="1"/>
          </p:nvPr>
        </p:nvSpPr>
        <p:spPr>
          <a:xfrm>
            <a:off x="128588" y="5287963"/>
            <a:ext cx="8763000" cy="1530350"/>
          </a:xfrm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Flip-flop input equations</a:t>
            </a:r>
          </a:p>
          <a:p>
            <a:pPr lvl="1"/>
            <a:r>
              <a:rPr lang="en-US" dirty="0" smtClean="0"/>
              <a:t>J</a:t>
            </a:r>
            <a:r>
              <a:rPr lang="tr-TR" baseline="-25000" dirty="0"/>
              <a:t>1</a:t>
            </a:r>
            <a:r>
              <a:rPr lang="en-US" dirty="0" smtClean="0"/>
              <a:t> =</a:t>
            </a:r>
            <a:r>
              <a:rPr lang="tr-TR" dirty="0" smtClean="0"/>
              <a:t>x</a:t>
            </a:r>
            <a:r>
              <a:rPr lang="tr-TR" b="0" dirty="0" smtClean="0"/>
              <a:t>y</a:t>
            </a:r>
            <a:r>
              <a:rPr lang="tr-TR" baseline="-25000" dirty="0" smtClean="0"/>
              <a:t>2</a:t>
            </a:r>
            <a:r>
              <a:rPr lang="tr-TR" dirty="0"/>
              <a:t>	</a:t>
            </a:r>
            <a:r>
              <a:rPr lang="tr-TR" dirty="0" smtClean="0"/>
              <a:t>	ve	</a:t>
            </a:r>
            <a:r>
              <a:rPr lang="en-US" dirty="0" smtClean="0"/>
              <a:t>K</a:t>
            </a:r>
            <a:r>
              <a:rPr lang="tr-TR" baseline="-25000" dirty="0" smtClean="0"/>
              <a:t>1</a:t>
            </a:r>
            <a:r>
              <a:rPr lang="en-US" dirty="0" smtClean="0"/>
              <a:t> =</a:t>
            </a:r>
            <a:r>
              <a:rPr lang="tr-TR" dirty="0" smtClean="0"/>
              <a:t>x’+</a:t>
            </a:r>
            <a:r>
              <a:rPr lang="tr-TR" b="0" dirty="0" smtClean="0"/>
              <a:t> y</a:t>
            </a:r>
            <a:r>
              <a:rPr lang="tr-TR" baseline="-25000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r>
              <a:rPr lang="tr-TR" baseline="-25000" dirty="0"/>
              <a:t>2</a:t>
            </a:r>
            <a:r>
              <a:rPr lang="en-US" dirty="0" smtClean="0"/>
              <a:t> = </a:t>
            </a:r>
            <a:r>
              <a:rPr lang="tr-TR" dirty="0" smtClean="0"/>
              <a:t>x		ve</a:t>
            </a:r>
            <a:r>
              <a:rPr lang="tr-TR" dirty="0"/>
              <a:t>	</a:t>
            </a:r>
            <a:r>
              <a:rPr lang="en-US" dirty="0" smtClean="0"/>
              <a:t>K</a:t>
            </a:r>
            <a:r>
              <a:rPr lang="tr-TR" baseline="-25000" dirty="0"/>
              <a:t>2</a:t>
            </a:r>
            <a:r>
              <a:rPr lang="en-US" dirty="0" smtClean="0"/>
              <a:t> =</a:t>
            </a:r>
            <a:r>
              <a:rPr lang="tr-TR" dirty="0" smtClean="0"/>
              <a:t> 1</a:t>
            </a:r>
            <a:endParaRPr lang="en-US" dirty="0" smtClean="0"/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DEA9D2-3710-4532-A765-723C9E2033CD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751393" y="946150"/>
            <a:ext cx="503238" cy="3554413"/>
            <a:chOff x="2993" y="785"/>
            <a:chExt cx="317" cy="2239"/>
          </a:xfrm>
        </p:grpSpPr>
        <p:sp>
          <p:nvSpPr>
            <p:cNvPr id="38983" name="Rectangle 119"/>
            <p:cNvSpPr>
              <a:spLocks noChangeArrowheads="1"/>
            </p:cNvSpPr>
            <p:nvPr/>
          </p:nvSpPr>
          <p:spPr bwMode="auto">
            <a:xfrm>
              <a:off x="3007" y="785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</a:rPr>
                <a:t>J</a:t>
              </a:r>
              <a:r>
                <a:rPr lang="tr-TR" sz="2000" b="0" baseline="-25000" dirty="0">
                  <a:solidFill>
                    <a:srgbClr val="FF0000"/>
                  </a:solidFill>
                </a:rPr>
                <a:t>1</a:t>
              </a:r>
              <a:endParaRPr lang="en-US" sz="2000" b="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8984" name="Rectangle 120"/>
            <p:cNvSpPr>
              <a:spLocks noChangeArrowheads="1"/>
            </p:cNvSpPr>
            <p:nvPr/>
          </p:nvSpPr>
          <p:spPr bwMode="auto">
            <a:xfrm>
              <a:off x="3016" y="1275"/>
              <a:ext cx="2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</a:rPr>
                <a:t>K</a:t>
              </a:r>
              <a:r>
                <a:rPr lang="tr-TR" sz="2000" b="0" baseline="-25000" dirty="0">
                  <a:solidFill>
                    <a:srgbClr val="FF0000"/>
                  </a:solidFill>
                </a:rPr>
                <a:t>1</a:t>
              </a:r>
              <a:endParaRPr lang="en-US" sz="2000" b="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8985" name="Rectangle 121"/>
            <p:cNvSpPr>
              <a:spLocks noChangeArrowheads="1"/>
            </p:cNvSpPr>
            <p:nvPr/>
          </p:nvSpPr>
          <p:spPr bwMode="auto">
            <a:xfrm>
              <a:off x="3021" y="1971"/>
              <a:ext cx="2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</a:rPr>
                <a:t>J</a:t>
              </a:r>
              <a:r>
                <a:rPr lang="tr-TR" sz="2000" b="0" baseline="-25000" dirty="0">
                  <a:solidFill>
                    <a:srgbClr val="FF0000"/>
                  </a:solidFill>
                </a:rPr>
                <a:t>2</a:t>
              </a:r>
              <a:endParaRPr lang="en-US" sz="2000" b="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8986" name="Rectangle 122"/>
            <p:cNvSpPr>
              <a:spLocks noChangeArrowheads="1"/>
            </p:cNvSpPr>
            <p:nvPr/>
          </p:nvSpPr>
          <p:spPr bwMode="auto">
            <a:xfrm>
              <a:off x="2993" y="2772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</a:rPr>
                <a:t>K</a:t>
              </a:r>
              <a:r>
                <a:rPr lang="tr-TR" sz="2000" b="0" baseline="-25000" dirty="0">
                  <a:solidFill>
                    <a:srgbClr val="FF0000"/>
                  </a:solidFill>
                </a:rPr>
                <a:t>2</a:t>
              </a:r>
              <a:endParaRPr lang="en-US" sz="2000" b="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918" name="Rectangle 127"/>
          <p:cNvSpPr>
            <a:spLocks noChangeArrowheads="1"/>
          </p:cNvSpPr>
          <p:nvPr/>
        </p:nvSpPr>
        <p:spPr bwMode="auto">
          <a:xfrm>
            <a:off x="5741988" y="1109663"/>
            <a:ext cx="1103312" cy="12334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38919" name="Line 128"/>
          <p:cNvSpPr>
            <a:spLocks noChangeShapeType="1"/>
          </p:cNvSpPr>
          <p:nvPr/>
        </p:nvSpPr>
        <p:spPr bwMode="auto">
          <a:xfrm flipH="1">
            <a:off x="5307013" y="1744663"/>
            <a:ext cx="434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Text Box 129"/>
          <p:cNvSpPr txBox="1">
            <a:spLocks noChangeArrowheads="1"/>
          </p:cNvSpPr>
          <p:nvPr/>
        </p:nvSpPr>
        <p:spPr bwMode="auto">
          <a:xfrm>
            <a:off x="5784850" y="1230313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8921" name="Line 130"/>
          <p:cNvSpPr>
            <a:spLocks noChangeShapeType="1"/>
          </p:cNvSpPr>
          <p:nvPr/>
        </p:nvSpPr>
        <p:spPr bwMode="auto">
          <a:xfrm flipH="1">
            <a:off x="6845300" y="1355725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Text Box 131"/>
          <p:cNvSpPr txBox="1">
            <a:spLocks noChangeArrowheads="1"/>
          </p:cNvSpPr>
          <p:nvPr/>
        </p:nvSpPr>
        <p:spPr bwMode="auto">
          <a:xfrm>
            <a:off x="6550025" y="1211263"/>
            <a:ext cx="200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8923" name="AutoShape 132"/>
          <p:cNvSpPr>
            <a:spLocks noChangeArrowheads="1"/>
          </p:cNvSpPr>
          <p:nvPr/>
        </p:nvSpPr>
        <p:spPr bwMode="auto">
          <a:xfrm rot="5400000">
            <a:off x="5741988" y="1646238"/>
            <a:ext cx="207962" cy="1889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33"/>
          <p:cNvSpPr txBox="1">
            <a:spLocks noChangeArrowheads="1"/>
          </p:cNvSpPr>
          <p:nvPr/>
        </p:nvSpPr>
        <p:spPr bwMode="auto">
          <a:xfrm>
            <a:off x="5949950" y="1600200"/>
            <a:ext cx="138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925" name="Line 134"/>
          <p:cNvSpPr>
            <a:spLocks noChangeShapeType="1"/>
          </p:cNvSpPr>
          <p:nvPr/>
        </p:nvSpPr>
        <p:spPr bwMode="auto">
          <a:xfrm flipH="1" flipV="1">
            <a:off x="4773613" y="1341438"/>
            <a:ext cx="973137" cy="17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135"/>
          <p:cNvSpPr>
            <a:spLocks noChangeShapeType="1"/>
          </p:cNvSpPr>
          <p:nvPr/>
        </p:nvSpPr>
        <p:spPr bwMode="auto">
          <a:xfrm flipH="1">
            <a:off x="4984750" y="3581400"/>
            <a:ext cx="747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Text Box 136"/>
          <p:cNvSpPr txBox="1">
            <a:spLocks noChangeArrowheads="1"/>
          </p:cNvSpPr>
          <p:nvPr/>
        </p:nvSpPr>
        <p:spPr bwMode="auto">
          <a:xfrm>
            <a:off x="5775325" y="310038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8928" name="Line 137"/>
          <p:cNvSpPr>
            <a:spLocks noChangeShapeType="1"/>
          </p:cNvSpPr>
          <p:nvPr/>
        </p:nvSpPr>
        <p:spPr bwMode="auto">
          <a:xfrm flipH="1">
            <a:off x="6835775" y="3225800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Text Box 138"/>
          <p:cNvSpPr txBox="1">
            <a:spLocks noChangeArrowheads="1"/>
          </p:cNvSpPr>
          <p:nvPr/>
        </p:nvSpPr>
        <p:spPr bwMode="auto">
          <a:xfrm>
            <a:off x="6540500" y="3081338"/>
            <a:ext cx="200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8930" name="AutoShape 139"/>
          <p:cNvSpPr>
            <a:spLocks noChangeArrowheads="1"/>
          </p:cNvSpPr>
          <p:nvPr/>
        </p:nvSpPr>
        <p:spPr bwMode="auto">
          <a:xfrm rot="5400000">
            <a:off x="5732463" y="3605213"/>
            <a:ext cx="207962" cy="1889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140"/>
          <p:cNvSpPr txBox="1">
            <a:spLocks noChangeArrowheads="1"/>
          </p:cNvSpPr>
          <p:nvPr/>
        </p:nvSpPr>
        <p:spPr bwMode="auto">
          <a:xfrm>
            <a:off x="5940425" y="3562350"/>
            <a:ext cx="138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932" name="Line 141"/>
          <p:cNvSpPr>
            <a:spLocks noChangeShapeType="1"/>
          </p:cNvSpPr>
          <p:nvPr/>
        </p:nvSpPr>
        <p:spPr bwMode="auto">
          <a:xfrm flipH="1">
            <a:off x="1857375" y="3228975"/>
            <a:ext cx="3879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Text Box 142"/>
          <p:cNvSpPr txBox="1">
            <a:spLocks noChangeArrowheads="1"/>
          </p:cNvSpPr>
          <p:nvPr/>
        </p:nvSpPr>
        <p:spPr bwMode="auto">
          <a:xfrm>
            <a:off x="7653338" y="1158875"/>
            <a:ext cx="253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endParaRPr lang="en-US" b="0" dirty="0"/>
          </a:p>
        </p:txBody>
      </p:sp>
      <p:sp>
        <p:nvSpPr>
          <p:cNvPr id="38934" name="Text Box 143"/>
          <p:cNvSpPr txBox="1">
            <a:spLocks noChangeArrowheads="1"/>
          </p:cNvSpPr>
          <p:nvPr/>
        </p:nvSpPr>
        <p:spPr bwMode="auto">
          <a:xfrm>
            <a:off x="7629525" y="3028950"/>
            <a:ext cx="28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b="0" dirty="0" smtClean="0"/>
              <a:t>y</a:t>
            </a:r>
            <a:r>
              <a:rPr lang="tr-TR" b="0" baseline="-25000" dirty="0" smtClean="0"/>
              <a:t>2</a:t>
            </a:r>
            <a:endParaRPr lang="en-US" b="0" dirty="0"/>
          </a:p>
        </p:txBody>
      </p:sp>
      <p:grpSp>
        <p:nvGrpSpPr>
          <p:cNvPr id="38935" name="Group 144"/>
          <p:cNvGrpSpPr>
            <a:grpSpLocks/>
          </p:cNvGrpSpPr>
          <p:nvPr/>
        </p:nvGrpSpPr>
        <p:grpSpPr bwMode="auto">
          <a:xfrm>
            <a:off x="1857375" y="1866900"/>
            <a:ext cx="842963" cy="346075"/>
            <a:chOff x="960" y="1824"/>
            <a:chExt cx="1015" cy="457"/>
          </a:xfrm>
        </p:grpSpPr>
        <p:sp>
          <p:nvSpPr>
            <p:cNvPr id="38979" name="AutoShape 145"/>
            <p:cNvSpPr>
              <a:spLocks noChangeArrowheads="1"/>
            </p:cNvSpPr>
            <p:nvPr/>
          </p:nvSpPr>
          <p:spPr bwMode="auto">
            <a:xfrm rot="5400000">
              <a:off x="1186" y="1870"/>
              <a:ext cx="457" cy="366"/>
            </a:xfrm>
            <a:prstGeom prst="flowChartExtra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0" name="Oval 146"/>
            <p:cNvSpPr>
              <a:spLocks noChangeArrowheads="1"/>
            </p:cNvSpPr>
            <p:nvPr/>
          </p:nvSpPr>
          <p:spPr bwMode="auto">
            <a:xfrm>
              <a:off x="1584" y="1980"/>
              <a:ext cx="128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1" name="Line 147"/>
            <p:cNvSpPr>
              <a:spLocks noChangeShapeType="1"/>
            </p:cNvSpPr>
            <p:nvPr/>
          </p:nvSpPr>
          <p:spPr bwMode="auto">
            <a:xfrm>
              <a:off x="960" y="2059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2" name="Line 148"/>
            <p:cNvSpPr>
              <a:spLocks noChangeShapeType="1"/>
            </p:cNvSpPr>
            <p:nvPr/>
          </p:nvSpPr>
          <p:spPr bwMode="auto">
            <a:xfrm>
              <a:off x="1702" y="2047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36" name="Line 154"/>
          <p:cNvSpPr>
            <a:spLocks noChangeShapeType="1"/>
          </p:cNvSpPr>
          <p:nvPr/>
        </p:nvSpPr>
        <p:spPr bwMode="auto">
          <a:xfrm flipH="1" flipV="1">
            <a:off x="2663825" y="2032000"/>
            <a:ext cx="157797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Text Box 155"/>
          <p:cNvSpPr txBox="1">
            <a:spLocks noChangeArrowheads="1"/>
          </p:cNvSpPr>
          <p:nvPr/>
        </p:nvSpPr>
        <p:spPr bwMode="auto">
          <a:xfrm>
            <a:off x="584200" y="1028700"/>
            <a:ext cx="1793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/>
              <a:t>x</a:t>
            </a:r>
          </a:p>
        </p:txBody>
      </p:sp>
      <p:sp>
        <p:nvSpPr>
          <p:cNvPr id="38938" name="Oval 156"/>
          <p:cNvSpPr>
            <a:spLocks noChangeArrowheads="1"/>
          </p:cNvSpPr>
          <p:nvPr/>
        </p:nvSpPr>
        <p:spPr bwMode="auto">
          <a:xfrm>
            <a:off x="7092950" y="318452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157"/>
          <p:cNvSpPr>
            <a:spLocks noChangeShapeType="1"/>
          </p:cNvSpPr>
          <p:nvPr/>
        </p:nvSpPr>
        <p:spPr bwMode="auto">
          <a:xfrm flipV="1">
            <a:off x="7127875" y="2736850"/>
            <a:ext cx="0" cy="492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Line 158"/>
          <p:cNvSpPr>
            <a:spLocks noChangeShapeType="1"/>
          </p:cNvSpPr>
          <p:nvPr/>
        </p:nvSpPr>
        <p:spPr bwMode="auto">
          <a:xfrm flipH="1">
            <a:off x="3600450" y="273685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Line 160"/>
          <p:cNvSpPr>
            <a:spLocks noChangeShapeType="1"/>
          </p:cNvSpPr>
          <p:nvPr/>
        </p:nvSpPr>
        <p:spPr bwMode="auto">
          <a:xfrm>
            <a:off x="5292725" y="1744663"/>
            <a:ext cx="0" cy="1836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2" name="Oval 161"/>
          <p:cNvSpPr>
            <a:spLocks noChangeArrowheads="1"/>
          </p:cNvSpPr>
          <p:nvPr/>
        </p:nvSpPr>
        <p:spPr bwMode="auto">
          <a:xfrm>
            <a:off x="5256213" y="352742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162"/>
          <p:cNvSpPr txBox="1">
            <a:spLocks noChangeArrowheads="1"/>
          </p:cNvSpPr>
          <p:nvPr/>
        </p:nvSpPr>
        <p:spPr bwMode="auto">
          <a:xfrm>
            <a:off x="4525963" y="3436938"/>
            <a:ext cx="406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/>
              <a:t>clk</a:t>
            </a:r>
          </a:p>
        </p:txBody>
      </p:sp>
      <p:sp>
        <p:nvSpPr>
          <p:cNvPr id="38944" name="Text Box 163"/>
          <p:cNvSpPr txBox="1">
            <a:spLocks noChangeArrowheads="1"/>
          </p:cNvSpPr>
          <p:nvPr/>
        </p:nvSpPr>
        <p:spPr bwMode="auto">
          <a:xfrm>
            <a:off x="5759450" y="1973263"/>
            <a:ext cx="139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8945" name="Rectangle 164"/>
          <p:cNvSpPr>
            <a:spLocks noChangeArrowheads="1"/>
          </p:cNvSpPr>
          <p:nvPr/>
        </p:nvSpPr>
        <p:spPr bwMode="auto">
          <a:xfrm>
            <a:off x="5724525" y="2968625"/>
            <a:ext cx="1103313" cy="12334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38946" name="Text Box 165"/>
          <p:cNvSpPr txBox="1">
            <a:spLocks noChangeArrowheads="1"/>
          </p:cNvSpPr>
          <p:nvPr/>
        </p:nvSpPr>
        <p:spPr bwMode="auto">
          <a:xfrm>
            <a:off x="5767388" y="308927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8947" name="Text Box 166"/>
          <p:cNvSpPr txBox="1">
            <a:spLocks noChangeArrowheads="1"/>
          </p:cNvSpPr>
          <p:nvPr/>
        </p:nvSpPr>
        <p:spPr bwMode="auto">
          <a:xfrm>
            <a:off x="6532563" y="3070225"/>
            <a:ext cx="200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8948" name="AutoShape 167"/>
          <p:cNvSpPr>
            <a:spLocks noChangeArrowheads="1"/>
          </p:cNvSpPr>
          <p:nvPr/>
        </p:nvSpPr>
        <p:spPr bwMode="auto">
          <a:xfrm rot="5400000">
            <a:off x="5724525" y="3505200"/>
            <a:ext cx="207963" cy="1889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Text Box 168"/>
          <p:cNvSpPr txBox="1">
            <a:spLocks noChangeArrowheads="1"/>
          </p:cNvSpPr>
          <p:nvPr/>
        </p:nvSpPr>
        <p:spPr bwMode="auto">
          <a:xfrm>
            <a:off x="5932488" y="3459163"/>
            <a:ext cx="1381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950" name="Text Box 169"/>
          <p:cNvSpPr txBox="1">
            <a:spLocks noChangeArrowheads="1"/>
          </p:cNvSpPr>
          <p:nvPr/>
        </p:nvSpPr>
        <p:spPr bwMode="auto">
          <a:xfrm>
            <a:off x="5741988" y="3832225"/>
            <a:ext cx="13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8951" name="Line 170"/>
          <p:cNvSpPr>
            <a:spLocks noChangeShapeType="1"/>
          </p:cNvSpPr>
          <p:nvPr/>
        </p:nvSpPr>
        <p:spPr bwMode="auto">
          <a:xfrm>
            <a:off x="4722813" y="2141538"/>
            <a:ext cx="1001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2" name="Line 175"/>
          <p:cNvSpPr>
            <a:spLocks noChangeShapeType="1"/>
          </p:cNvSpPr>
          <p:nvPr/>
        </p:nvSpPr>
        <p:spPr bwMode="auto">
          <a:xfrm flipV="1">
            <a:off x="3600450" y="1485900"/>
            <a:ext cx="0" cy="125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3" name="Line 176"/>
          <p:cNvSpPr>
            <a:spLocks noChangeShapeType="1"/>
          </p:cNvSpPr>
          <p:nvPr/>
        </p:nvSpPr>
        <p:spPr bwMode="auto">
          <a:xfrm>
            <a:off x="3600450" y="2284413"/>
            <a:ext cx="64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4" name="Line 177"/>
          <p:cNvSpPr>
            <a:spLocks noChangeShapeType="1"/>
          </p:cNvSpPr>
          <p:nvPr/>
        </p:nvSpPr>
        <p:spPr bwMode="auto">
          <a:xfrm>
            <a:off x="863600" y="4013200"/>
            <a:ext cx="4883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5" name="Line 180"/>
          <p:cNvSpPr>
            <a:spLocks noChangeShapeType="1"/>
          </p:cNvSpPr>
          <p:nvPr/>
        </p:nvSpPr>
        <p:spPr bwMode="auto">
          <a:xfrm>
            <a:off x="1857375" y="2032000"/>
            <a:ext cx="0" cy="119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6" name="Freeform 197"/>
          <p:cNvSpPr>
            <a:spLocks/>
          </p:cNvSpPr>
          <p:nvPr/>
        </p:nvSpPr>
        <p:spPr bwMode="auto">
          <a:xfrm>
            <a:off x="4176713" y="1882775"/>
            <a:ext cx="539750" cy="515938"/>
          </a:xfrm>
          <a:custGeom>
            <a:avLst/>
            <a:gdLst>
              <a:gd name="T0" fmla="*/ 2147483647 w 40"/>
              <a:gd name="T1" fmla="*/ 2147483647 h 30"/>
              <a:gd name="T2" fmla="*/ 2147483647 w 40"/>
              <a:gd name="T3" fmla="*/ 2147483647 h 30"/>
              <a:gd name="T4" fmla="*/ 2147483647 w 40"/>
              <a:gd name="T5" fmla="*/ 2147483647 h 30"/>
              <a:gd name="T6" fmla="*/ 0 w 40"/>
              <a:gd name="T7" fmla="*/ 2147483647 h 30"/>
              <a:gd name="T8" fmla="*/ 0 w 40"/>
              <a:gd name="T9" fmla="*/ 0 h 30"/>
              <a:gd name="T10" fmla="*/ 0 w 40"/>
              <a:gd name="T11" fmla="*/ 0 h 30"/>
              <a:gd name="T12" fmla="*/ 2147483647 w 40"/>
              <a:gd name="T13" fmla="*/ 0 h 30"/>
              <a:gd name="T14" fmla="*/ 2147483647 w 40"/>
              <a:gd name="T15" fmla="*/ 2147483647 h 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"/>
              <a:gd name="T25" fmla="*/ 0 h 30"/>
              <a:gd name="T26" fmla="*/ 40 w 40"/>
              <a:gd name="T27" fmla="*/ 30 h 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" h="30">
                <a:moveTo>
                  <a:pt x="40" y="15"/>
                </a:moveTo>
                <a:cubicBezTo>
                  <a:pt x="35" y="23"/>
                  <a:pt x="25" y="28"/>
                  <a:pt x="12" y="30"/>
                </a:cubicBezTo>
                <a:lnTo>
                  <a:pt x="0" y="30"/>
                </a:lnTo>
                <a:cubicBezTo>
                  <a:pt x="8" y="21"/>
                  <a:pt x="8" y="10"/>
                  <a:pt x="0" y="0"/>
                </a:cubicBezTo>
                <a:lnTo>
                  <a:pt x="12" y="0"/>
                </a:lnTo>
                <a:cubicBezTo>
                  <a:pt x="25" y="2"/>
                  <a:pt x="35" y="8"/>
                  <a:pt x="40" y="15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7" name="AutoShape 208"/>
          <p:cNvSpPr>
            <a:spLocks noChangeArrowheads="1"/>
          </p:cNvSpPr>
          <p:nvPr/>
        </p:nvSpPr>
        <p:spPr bwMode="auto">
          <a:xfrm>
            <a:off x="4241800" y="1076325"/>
            <a:ext cx="546100" cy="533400"/>
          </a:xfrm>
          <a:prstGeom prst="flowChartDelay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Line 210"/>
          <p:cNvSpPr>
            <a:spLocks noChangeShapeType="1"/>
          </p:cNvSpPr>
          <p:nvPr/>
        </p:nvSpPr>
        <p:spPr bwMode="auto">
          <a:xfrm flipV="1">
            <a:off x="863600" y="1223963"/>
            <a:ext cx="33782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9" name="Line 211"/>
          <p:cNvSpPr>
            <a:spLocks noChangeShapeType="1"/>
          </p:cNvSpPr>
          <p:nvPr/>
        </p:nvSpPr>
        <p:spPr bwMode="auto">
          <a:xfrm>
            <a:off x="3600450" y="1485900"/>
            <a:ext cx="64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0" name="Line 212"/>
          <p:cNvSpPr>
            <a:spLocks noChangeShapeType="1"/>
          </p:cNvSpPr>
          <p:nvPr/>
        </p:nvSpPr>
        <p:spPr bwMode="auto">
          <a:xfrm>
            <a:off x="1857375" y="1211263"/>
            <a:ext cx="0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1" name="Oval 213"/>
          <p:cNvSpPr>
            <a:spLocks noChangeArrowheads="1"/>
          </p:cNvSpPr>
          <p:nvPr/>
        </p:nvSpPr>
        <p:spPr bwMode="auto">
          <a:xfrm>
            <a:off x="1811338" y="1187450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Text Box 214"/>
          <p:cNvSpPr txBox="1">
            <a:spLocks noChangeArrowheads="1"/>
          </p:cNvSpPr>
          <p:nvPr/>
        </p:nvSpPr>
        <p:spPr bwMode="auto">
          <a:xfrm>
            <a:off x="630238" y="3802063"/>
            <a:ext cx="1365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38963" name="Oval 215"/>
          <p:cNvSpPr>
            <a:spLocks noChangeArrowheads="1"/>
          </p:cNvSpPr>
          <p:nvPr/>
        </p:nvSpPr>
        <p:spPr bwMode="auto">
          <a:xfrm>
            <a:off x="1828800" y="200342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AutoShape 216"/>
          <p:cNvSpPr>
            <a:spLocks noChangeArrowheads="1"/>
          </p:cNvSpPr>
          <p:nvPr/>
        </p:nvSpPr>
        <p:spPr bwMode="auto">
          <a:xfrm>
            <a:off x="5732463" y="4497388"/>
            <a:ext cx="742950" cy="790575"/>
          </a:xfrm>
          <a:prstGeom prst="flowChartDelay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5" name="Line 217"/>
          <p:cNvSpPr>
            <a:spLocks noChangeShapeType="1"/>
          </p:cNvSpPr>
          <p:nvPr/>
        </p:nvSpPr>
        <p:spPr bwMode="auto">
          <a:xfrm>
            <a:off x="1857375" y="3225800"/>
            <a:ext cx="0" cy="142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6" name="Line 218"/>
          <p:cNvSpPr>
            <a:spLocks noChangeShapeType="1"/>
          </p:cNvSpPr>
          <p:nvPr/>
        </p:nvSpPr>
        <p:spPr bwMode="auto">
          <a:xfrm>
            <a:off x="1857375" y="4654550"/>
            <a:ext cx="3867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7" name="Oval 219"/>
          <p:cNvSpPr>
            <a:spLocks noChangeArrowheads="1"/>
          </p:cNvSpPr>
          <p:nvPr/>
        </p:nvSpPr>
        <p:spPr bwMode="auto">
          <a:xfrm>
            <a:off x="1814513" y="318452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Line 220"/>
          <p:cNvSpPr>
            <a:spLocks noChangeShapeType="1"/>
          </p:cNvSpPr>
          <p:nvPr/>
        </p:nvSpPr>
        <p:spPr bwMode="auto">
          <a:xfrm flipH="1">
            <a:off x="6475413" y="4899025"/>
            <a:ext cx="1108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9" name="Text Box 221"/>
          <p:cNvSpPr txBox="1">
            <a:spLocks noChangeArrowheads="1"/>
          </p:cNvSpPr>
          <p:nvPr/>
        </p:nvSpPr>
        <p:spPr bwMode="auto">
          <a:xfrm>
            <a:off x="7683500" y="4654550"/>
            <a:ext cx="165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b="0" dirty="0" smtClean="0"/>
              <a:t>z</a:t>
            </a:r>
            <a:endParaRPr lang="en-US" b="0" dirty="0"/>
          </a:p>
        </p:txBody>
      </p:sp>
      <p:sp>
        <p:nvSpPr>
          <p:cNvPr id="38970" name="Line 222"/>
          <p:cNvSpPr>
            <a:spLocks noChangeShapeType="1"/>
          </p:cNvSpPr>
          <p:nvPr/>
        </p:nvSpPr>
        <p:spPr bwMode="auto">
          <a:xfrm>
            <a:off x="3600450" y="2736850"/>
            <a:ext cx="0" cy="2354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1" name="Line 223"/>
          <p:cNvSpPr>
            <a:spLocks noChangeShapeType="1"/>
          </p:cNvSpPr>
          <p:nvPr/>
        </p:nvSpPr>
        <p:spPr bwMode="auto">
          <a:xfrm>
            <a:off x="3600450" y="5091113"/>
            <a:ext cx="2146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2" name="Line 224"/>
          <p:cNvSpPr>
            <a:spLocks noChangeShapeType="1"/>
          </p:cNvSpPr>
          <p:nvPr/>
        </p:nvSpPr>
        <p:spPr bwMode="auto">
          <a:xfrm flipV="1">
            <a:off x="7127875" y="914400"/>
            <a:ext cx="0" cy="441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3" name="Line 225"/>
          <p:cNvSpPr>
            <a:spLocks noChangeShapeType="1"/>
          </p:cNvSpPr>
          <p:nvPr/>
        </p:nvSpPr>
        <p:spPr bwMode="auto">
          <a:xfrm flipH="1">
            <a:off x="2700338" y="914400"/>
            <a:ext cx="4427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4" name="Line 226"/>
          <p:cNvSpPr>
            <a:spLocks noChangeShapeType="1"/>
          </p:cNvSpPr>
          <p:nvPr/>
        </p:nvSpPr>
        <p:spPr bwMode="auto">
          <a:xfrm>
            <a:off x="2700338" y="914400"/>
            <a:ext cx="0" cy="398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5" name="Line 227"/>
          <p:cNvSpPr>
            <a:spLocks noChangeShapeType="1"/>
          </p:cNvSpPr>
          <p:nvPr/>
        </p:nvSpPr>
        <p:spPr bwMode="auto">
          <a:xfrm>
            <a:off x="2700338" y="4899025"/>
            <a:ext cx="3024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6" name="Oval 228"/>
          <p:cNvSpPr>
            <a:spLocks noChangeArrowheads="1"/>
          </p:cNvSpPr>
          <p:nvPr/>
        </p:nvSpPr>
        <p:spPr bwMode="auto">
          <a:xfrm>
            <a:off x="7089775" y="1314450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7" name="Oval 229"/>
          <p:cNvSpPr>
            <a:spLocks noChangeArrowheads="1"/>
          </p:cNvSpPr>
          <p:nvPr/>
        </p:nvSpPr>
        <p:spPr bwMode="auto">
          <a:xfrm>
            <a:off x="3563938" y="223202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8" name="Oval 230"/>
          <p:cNvSpPr>
            <a:spLocks noChangeArrowheads="1"/>
          </p:cNvSpPr>
          <p:nvPr/>
        </p:nvSpPr>
        <p:spPr bwMode="auto">
          <a:xfrm>
            <a:off x="3546475" y="2692400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7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7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8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: JK </a:t>
            </a:r>
            <a:r>
              <a:rPr lang="tr-TR" dirty="0" smtClean="0"/>
              <a:t>tipi </a:t>
            </a:r>
            <a:r>
              <a:rPr lang="en-US" dirty="0" smtClean="0"/>
              <a:t>Flip-Flop</a:t>
            </a:r>
            <a:r>
              <a:rPr lang="tr-TR" dirty="0" smtClean="0"/>
              <a:t> lar ile Analiz</a:t>
            </a:r>
            <a:endParaRPr lang="en-US" dirty="0" smtClean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050"/>
            <a:ext cx="6971692" cy="8493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J</a:t>
            </a:r>
            <a:r>
              <a:rPr lang="tr-TR" baseline="-25000" dirty="0" smtClean="0"/>
              <a:t>1</a:t>
            </a:r>
            <a:r>
              <a:rPr lang="en-US" dirty="0" smtClean="0"/>
              <a:t> =</a:t>
            </a:r>
            <a:r>
              <a:rPr lang="tr-TR" dirty="0" smtClean="0"/>
              <a:t>x</a:t>
            </a:r>
            <a:r>
              <a:rPr lang="tr-TR" b="0" dirty="0" smtClean="0"/>
              <a:t>y</a:t>
            </a:r>
            <a:r>
              <a:rPr lang="tr-TR" baseline="-25000" dirty="0" smtClean="0"/>
              <a:t>2</a:t>
            </a:r>
            <a:r>
              <a:rPr lang="tr-TR" dirty="0"/>
              <a:t>	</a:t>
            </a:r>
            <a:r>
              <a:rPr lang="tr-TR" dirty="0" smtClean="0"/>
              <a:t>	ve	</a:t>
            </a:r>
            <a:r>
              <a:rPr lang="en-US" dirty="0" smtClean="0"/>
              <a:t>K</a:t>
            </a:r>
            <a:r>
              <a:rPr lang="tr-TR" baseline="-25000" dirty="0" smtClean="0"/>
              <a:t>1</a:t>
            </a:r>
            <a:r>
              <a:rPr lang="en-US" dirty="0" smtClean="0"/>
              <a:t> =</a:t>
            </a:r>
            <a:r>
              <a:rPr lang="tr-TR" dirty="0" smtClean="0"/>
              <a:t>x’+</a:t>
            </a:r>
            <a:r>
              <a:rPr lang="tr-TR" b="0" dirty="0" smtClean="0"/>
              <a:t> y</a:t>
            </a:r>
            <a:r>
              <a:rPr lang="tr-TR" baseline="-25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r>
              <a:rPr lang="tr-TR" baseline="-25000" dirty="0" smtClean="0"/>
              <a:t>2</a:t>
            </a:r>
            <a:r>
              <a:rPr lang="en-US" dirty="0" smtClean="0"/>
              <a:t> = </a:t>
            </a:r>
            <a:r>
              <a:rPr lang="tr-TR" dirty="0" smtClean="0"/>
              <a:t>x		ve	</a:t>
            </a:r>
            <a:r>
              <a:rPr lang="en-US" dirty="0" smtClean="0"/>
              <a:t>K</a:t>
            </a:r>
            <a:r>
              <a:rPr lang="tr-TR" baseline="-25000" dirty="0" smtClean="0"/>
              <a:t>2</a:t>
            </a:r>
            <a:r>
              <a:rPr lang="en-US" dirty="0" smtClean="0"/>
              <a:t> =</a:t>
            </a:r>
            <a:r>
              <a:rPr lang="tr-TR" dirty="0" smtClean="0"/>
              <a:t> 1</a:t>
            </a:r>
            <a:endParaRPr lang="en-US" dirty="0" smtClean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F9A942-5C91-4F1D-AFBA-5D2B462480CC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238750" name="Rectangle 158"/>
          <p:cNvSpPr>
            <a:spLocks noChangeArrowheads="1"/>
          </p:cNvSpPr>
          <p:nvPr/>
        </p:nvSpPr>
        <p:spPr bwMode="auto">
          <a:xfrm>
            <a:off x="3695700" y="6213475"/>
            <a:ext cx="935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8740" name="Rectangle 148"/>
          <p:cNvSpPr>
            <a:spLocks noChangeArrowheads="1"/>
          </p:cNvSpPr>
          <p:nvPr/>
        </p:nvSpPr>
        <p:spPr bwMode="auto">
          <a:xfrm>
            <a:off x="3695700" y="5757863"/>
            <a:ext cx="9350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8730" name="Rectangle 138"/>
          <p:cNvSpPr>
            <a:spLocks noChangeArrowheads="1"/>
          </p:cNvSpPr>
          <p:nvPr/>
        </p:nvSpPr>
        <p:spPr bwMode="auto">
          <a:xfrm>
            <a:off x="3695700" y="5302250"/>
            <a:ext cx="935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8720" name="Rectangle 128"/>
          <p:cNvSpPr>
            <a:spLocks noChangeArrowheads="1"/>
          </p:cNvSpPr>
          <p:nvPr/>
        </p:nvSpPr>
        <p:spPr bwMode="auto">
          <a:xfrm>
            <a:off x="3695700" y="4846638"/>
            <a:ext cx="9350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8710" name="Rectangle 118"/>
          <p:cNvSpPr>
            <a:spLocks noChangeArrowheads="1"/>
          </p:cNvSpPr>
          <p:nvPr/>
        </p:nvSpPr>
        <p:spPr bwMode="auto">
          <a:xfrm>
            <a:off x="3695700" y="4391025"/>
            <a:ext cx="935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8700" name="Rectangle 108"/>
          <p:cNvSpPr>
            <a:spLocks noChangeArrowheads="1"/>
          </p:cNvSpPr>
          <p:nvPr/>
        </p:nvSpPr>
        <p:spPr bwMode="auto">
          <a:xfrm>
            <a:off x="3695700" y="3935413"/>
            <a:ext cx="9350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8690" name="Rectangle 98"/>
          <p:cNvSpPr>
            <a:spLocks noChangeArrowheads="1"/>
          </p:cNvSpPr>
          <p:nvPr/>
        </p:nvSpPr>
        <p:spPr bwMode="auto">
          <a:xfrm>
            <a:off x="3695700" y="3479800"/>
            <a:ext cx="935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2" name="Group 600"/>
          <p:cNvGrpSpPr>
            <a:grpSpLocks/>
          </p:cNvGrpSpPr>
          <p:nvPr/>
        </p:nvGrpSpPr>
        <p:grpSpPr bwMode="auto">
          <a:xfrm>
            <a:off x="4630738" y="3024188"/>
            <a:ext cx="936625" cy="3644900"/>
            <a:chOff x="2971" y="1759"/>
            <a:chExt cx="590" cy="2296"/>
          </a:xfrm>
        </p:grpSpPr>
        <p:sp>
          <p:nvSpPr>
            <p:cNvPr id="40039" name="Rectangle 159"/>
            <p:cNvSpPr>
              <a:spLocks noChangeArrowheads="1"/>
            </p:cNvSpPr>
            <p:nvPr/>
          </p:nvSpPr>
          <p:spPr bwMode="auto">
            <a:xfrm>
              <a:off x="2971" y="3768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0040" name="Rectangle 149"/>
            <p:cNvSpPr>
              <a:spLocks noChangeArrowheads="1"/>
            </p:cNvSpPr>
            <p:nvPr/>
          </p:nvSpPr>
          <p:spPr bwMode="auto">
            <a:xfrm>
              <a:off x="2971" y="3481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0041" name="Rectangle 139"/>
            <p:cNvSpPr>
              <a:spLocks noChangeArrowheads="1"/>
            </p:cNvSpPr>
            <p:nvPr/>
          </p:nvSpPr>
          <p:spPr bwMode="auto">
            <a:xfrm>
              <a:off x="2971" y="3194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042" name="Rectangle 129"/>
            <p:cNvSpPr>
              <a:spLocks noChangeArrowheads="1"/>
            </p:cNvSpPr>
            <p:nvPr/>
          </p:nvSpPr>
          <p:spPr bwMode="auto">
            <a:xfrm>
              <a:off x="2971" y="2907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0043" name="Rectangle 119"/>
            <p:cNvSpPr>
              <a:spLocks noChangeArrowheads="1"/>
            </p:cNvSpPr>
            <p:nvPr/>
          </p:nvSpPr>
          <p:spPr bwMode="auto">
            <a:xfrm>
              <a:off x="2971" y="2620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0044" name="Rectangle 109"/>
            <p:cNvSpPr>
              <a:spLocks noChangeArrowheads="1"/>
            </p:cNvSpPr>
            <p:nvPr/>
          </p:nvSpPr>
          <p:spPr bwMode="auto">
            <a:xfrm>
              <a:off x="2971" y="2333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0045" name="Rectangle 99"/>
            <p:cNvSpPr>
              <a:spLocks noChangeArrowheads="1"/>
            </p:cNvSpPr>
            <p:nvPr/>
          </p:nvSpPr>
          <p:spPr bwMode="auto">
            <a:xfrm>
              <a:off x="2971" y="2046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046" name="Rectangle 89"/>
            <p:cNvSpPr>
              <a:spLocks noChangeArrowheads="1"/>
            </p:cNvSpPr>
            <p:nvPr/>
          </p:nvSpPr>
          <p:spPr bwMode="auto">
            <a:xfrm>
              <a:off x="2971" y="1759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38680" name="Rectangle 88"/>
          <p:cNvSpPr>
            <a:spLocks noChangeArrowheads="1"/>
          </p:cNvSpPr>
          <p:nvPr/>
        </p:nvSpPr>
        <p:spPr bwMode="auto">
          <a:xfrm>
            <a:off x="3695700" y="3024188"/>
            <a:ext cx="9350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" name="Group 599"/>
          <p:cNvGrpSpPr>
            <a:grpSpLocks/>
          </p:cNvGrpSpPr>
          <p:nvPr/>
        </p:nvGrpSpPr>
        <p:grpSpPr bwMode="auto">
          <a:xfrm>
            <a:off x="5567363" y="3024188"/>
            <a:ext cx="2555875" cy="3644900"/>
            <a:chOff x="3561" y="1759"/>
            <a:chExt cx="1610" cy="2296"/>
          </a:xfrm>
        </p:grpSpPr>
        <p:sp>
          <p:nvSpPr>
            <p:cNvPr id="40006" name="Rectangle 163"/>
            <p:cNvSpPr>
              <a:spLocks noChangeArrowheads="1"/>
            </p:cNvSpPr>
            <p:nvPr/>
          </p:nvSpPr>
          <p:spPr bwMode="auto">
            <a:xfrm>
              <a:off x="4786" y="3768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07" name="Rectangle 162"/>
            <p:cNvSpPr>
              <a:spLocks noChangeArrowheads="1"/>
            </p:cNvSpPr>
            <p:nvPr/>
          </p:nvSpPr>
          <p:spPr bwMode="auto">
            <a:xfrm>
              <a:off x="4378" y="3768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08" name="Rectangle 161"/>
            <p:cNvSpPr>
              <a:spLocks noChangeArrowheads="1"/>
            </p:cNvSpPr>
            <p:nvPr/>
          </p:nvSpPr>
          <p:spPr bwMode="auto">
            <a:xfrm>
              <a:off x="3969" y="3768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09" name="Rectangle 153"/>
            <p:cNvSpPr>
              <a:spLocks noChangeArrowheads="1"/>
            </p:cNvSpPr>
            <p:nvPr/>
          </p:nvSpPr>
          <p:spPr bwMode="auto">
            <a:xfrm>
              <a:off x="4786" y="3481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10" name="Rectangle 152"/>
            <p:cNvSpPr>
              <a:spLocks noChangeArrowheads="1"/>
            </p:cNvSpPr>
            <p:nvPr/>
          </p:nvSpPr>
          <p:spPr bwMode="auto">
            <a:xfrm>
              <a:off x="4378" y="3481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40011" name="Rectangle 151"/>
            <p:cNvSpPr>
              <a:spLocks noChangeArrowheads="1"/>
            </p:cNvSpPr>
            <p:nvPr/>
          </p:nvSpPr>
          <p:spPr bwMode="auto">
            <a:xfrm>
              <a:off x="3969" y="3481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12" name="Rectangle 143"/>
            <p:cNvSpPr>
              <a:spLocks noChangeArrowheads="1"/>
            </p:cNvSpPr>
            <p:nvPr/>
          </p:nvSpPr>
          <p:spPr bwMode="auto">
            <a:xfrm>
              <a:off x="4786" y="3194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13" name="Rectangle 142"/>
            <p:cNvSpPr>
              <a:spLocks noChangeArrowheads="1"/>
            </p:cNvSpPr>
            <p:nvPr/>
          </p:nvSpPr>
          <p:spPr bwMode="auto">
            <a:xfrm>
              <a:off x="4378" y="3194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14" name="Rectangle 141"/>
            <p:cNvSpPr>
              <a:spLocks noChangeArrowheads="1"/>
            </p:cNvSpPr>
            <p:nvPr/>
          </p:nvSpPr>
          <p:spPr bwMode="auto">
            <a:xfrm>
              <a:off x="3969" y="3194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40015" name="Rectangle 133"/>
            <p:cNvSpPr>
              <a:spLocks noChangeArrowheads="1"/>
            </p:cNvSpPr>
            <p:nvPr/>
          </p:nvSpPr>
          <p:spPr bwMode="auto">
            <a:xfrm>
              <a:off x="4786" y="2907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16" name="Rectangle 132"/>
            <p:cNvSpPr>
              <a:spLocks noChangeArrowheads="1"/>
            </p:cNvSpPr>
            <p:nvPr/>
          </p:nvSpPr>
          <p:spPr bwMode="auto">
            <a:xfrm>
              <a:off x="4378" y="2907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40017" name="Rectangle 131"/>
            <p:cNvSpPr>
              <a:spLocks noChangeArrowheads="1"/>
            </p:cNvSpPr>
            <p:nvPr/>
          </p:nvSpPr>
          <p:spPr bwMode="auto">
            <a:xfrm>
              <a:off x="3969" y="2907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18" name="Rectangle 123"/>
            <p:cNvSpPr>
              <a:spLocks noChangeArrowheads="1"/>
            </p:cNvSpPr>
            <p:nvPr/>
          </p:nvSpPr>
          <p:spPr bwMode="auto">
            <a:xfrm>
              <a:off x="4786" y="2620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19" name="Rectangle 122"/>
            <p:cNvSpPr>
              <a:spLocks noChangeArrowheads="1"/>
            </p:cNvSpPr>
            <p:nvPr/>
          </p:nvSpPr>
          <p:spPr bwMode="auto">
            <a:xfrm>
              <a:off x="4378" y="2620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20" name="Rectangle 121"/>
            <p:cNvSpPr>
              <a:spLocks noChangeArrowheads="1"/>
            </p:cNvSpPr>
            <p:nvPr/>
          </p:nvSpPr>
          <p:spPr bwMode="auto">
            <a:xfrm>
              <a:off x="3969" y="2620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21" name="Rectangle 113"/>
            <p:cNvSpPr>
              <a:spLocks noChangeArrowheads="1"/>
            </p:cNvSpPr>
            <p:nvPr/>
          </p:nvSpPr>
          <p:spPr bwMode="auto">
            <a:xfrm>
              <a:off x="4786" y="2333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22" name="Rectangle 112"/>
            <p:cNvSpPr>
              <a:spLocks noChangeArrowheads="1"/>
            </p:cNvSpPr>
            <p:nvPr/>
          </p:nvSpPr>
          <p:spPr bwMode="auto">
            <a:xfrm>
              <a:off x="4378" y="2333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40023" name="Rectangle 111"/>
            <p:cNvSpPr>
              <a:spLocks noChangeArrowheads="1"/>
            </p:cNvSpPr>
            <p:nvPr/>
          </p:nvSpPr>
          <p:spPr bwMode="auto">
            <a:xfrm>
              <a:off x="3969" y="2333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24" name="Rectangle 103"/>
            <p:cNvSpPr>
              <a:spLocks noChangeArrowheads="1"/>
            </p:cNvSpPr>
            <p:nvPr/>
          </p:nvSpPr>
          <p:spPr bwMode="auto">
            <a:xfrm>
              <a:off x="4786" y="2046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25" name="Rectangle 102"/>
            <p:cNvSpPr>
              <a:spLocks noChangeArrowheads="1"/>
            </p:cNvSpPr>
            <p:nvPr/>
          </p:nvSpPr>
          <p:spPr bwMode="auto">
            <a:xfrm>
              <a:off x="4378" y="2046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26" name="Rectangle 101"/>
            <p:cNvSpPr>
              <a:spLocks noChangeArrowheads="1"/>
            </p:cNvSpPr>
            <p:nvPr/>
          </p:nvSpPr>
          <p:spPr bwMode="auto">
            <a:xfrm>
              <a:off x="3969" y="2046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40027" name="Rectangle 93"/>
            <p:cNvSpPr>
              <a:spLocks noChangeArrowheads="1"/>
            </p:cNvSpPr>
            <p:nvPr/>
          </p:nvSpPr>
          <p:spPr bwMode="auto">
            <a:xfrm>
              <a:off x="4786" y="1759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28" name="Rectangle 92"/>
            <p:cNvSpPr>
              <a:spLocks noChangeArrowheads="1"/>
            </p:cNvSpPr>
            <p:nvPr/>
          </p:nvSpPr>
          <p:spPr bwMode="auto">
            <a:xfrm>
              <a:off x="4378" y="1759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40029" name="Rectangle 91"/>
            <p:cNvSpPr>
              <a:spLocks noChangeArrowheads="1"/>
            </p:cNvSpPr>
            <p:nvPr/>
          </p:nvSpPr>
          <p:spPr bwMode="auto">
            <a:xfrm>
              <a:off x="3969" y="1759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grpSp>
          <p:nvGrpSpPr>
            <p:cNvPr id="40030" name="Group 598"/>
            <p:cNvGrpSpPr>
              <a:grpSpLocks/>
            </p:cNvGrpSpPr>
            <p:nvPr/>
          </p:nvGrpSpPr>
          <p:grpSpPr bwMode="auto">
            <a:xfrm>
              <a:off x="3561" y="1759"/>
              <a:ext cx="408" cy="2296"/>
              <a:chOff x="3561" y="1759"/>
              <a:chExt cx="408" cy="2296"/>
            </a:xfrm>
          </p:grpSpPr>
          <p:sp>
            <p:nvSpPr>
              <p:cNvPr id="40031" name="Rectangle 160"/>
              <p:cNvSpPr>
                <a:spLocks noChangeArrowheads="1"/>
              </p:cNvSpPr>
              <p:nvPr/>
            </p:nvSpPr>
            <p:spPr bwMode="auto">
              <a:xfrm>
                <a:off x="3561" y="3768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40032" name="Rectangle 150"/>
              <p:cNvSpPr>
                <a:spLocks noChangeArrowheads="1"/>
              </p:cNvSpPr>
              <p:nvPr/>
            </p:nvSpPr>
            <p:spPr bwMode="auto">
              <a:xfrm>
                <a:off x="3561" y="3481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40033" name="Rectangle 140"/>
              <p:cNvSpPr>
                <a:spLocks noChangeArrowheads="1"/>
              </p:cNvSpPr>
              <p:nvPr/>
            </p:nvSpPr>
            <p:spPr bwMode="auto">
              <a:xfrm>
                <a:off x="3561" y="3194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40034" name="Rectangle 130"/>
              <p:cNvSpPr>
                <a:spLocks noChangeArrowheads="1"/>
              </p:cNvSpPr>
              <p:nvPr/>
            </p:nvSpPr>
            <p:spPr bwMode="auto">
              <a:xfrm>
                <a:off x="3561" y="2907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40035" name="Rectangle 120"/>
              <p:cNvSpPr>
                <a:spLocks noChangeArrowheads="1"/>
              </p:cNvSpPr>
              <p:nvPr/>
            </p:nvSpPr>
            <p:spPr bwMode="auto">
              <a:xfrm>
                <a:off x="3561" y="2620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40036" name="Rectangle 110"/>
              <p:cNvSpPr>
                <a:spLocks noChangeArrowheads="1"/>
              </p:cNvSpPr>
              <p:nvPr/>
            </p:nvSpPr>
            <p:spPr bwMode="auto">
              <a:xfrm>
                <a:off x="3561" y="2333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40037" name="Rectangle 100"/>
              <p:cNvSpPr>
                <a:spLocks noChangeArrowheads="1"/>
              </p:cNvSpPr>
              <p:nvPr/>
            </p:nvSpPr>
            <p:spPr bwMode="auto">
              <a:xfrm>
                <a:off x="3561" y="2046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40038" name="Rectangle 90"/>
              <p:cNvSpPr>
                <a:spLocks noChangeArrowheads="1"/>
              </p:cNvSpPr>
              <p:nvPr/>
            </p:nvSpPr>
            <p:spPr bwMode="auto">
              <a:xfrm>
                <a:off x="3561" y="1759"/>
                <a:ext cx="408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</p:grpSp>
      <p:grpSp>
        <p:nvGrpSpPr>
          <p:cNvPr id="5" name="Group 596"/>
          <p:cNvGrpSpPr>
            <a:grpSpLocks/>
          </p:cNvGrpSpPr>
          <p:nvPr/>
        </p:nvGrpSpPr>
        <p:grpSpPr bwMode="auto">
          <a:xfrm>
            <a:off x="215900" y="3024188"/>
            <a:ext cx="3479800" cy="3644900"/>
            <a:chOff x="190" y="1759"/>
            <a:chExt cx="2192" cy="2296"/>
          </a:xfrm>
        </p:grpSpPr>
        <p:sp>
          <p:nvSpPr>
            <p:cNvPr id="39982" name="Rectangle 157"/>
            <p:cNvSpPr>
              <a:spLocks noChangeArrowheads="1"/>
            </p:cNvSpPr>
            <p:nvPr/>
          </p:nvSpPr>
          <p:spPr bwMode="auto">
            <a:xfrm>
              <a:off x="1769" y="3768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39983" name="Rectangle 156"/>
            <p:cNvSpPr>
              <a:spLocks noChangeArrowheads="1"/>
            </p:cNvSpPr>
            <p:nvPr/>
          </p:nvSpPr>
          <p:spPr bwMode="auto">
            <a:xfrm>
              <a:off x="998" y="3768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39984" name="Rectangle 155"/>
            <p:cNvSpPr>
              <a:spLocks noChangeArrowheads="1"/>
            </p:cNvSpPr>
            <p:nvPr/>
          </p:nvSpPr>
          <p:spPr bwMode="auto">
            <a:xfrm>
              <a:off x="190" y="3768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39985" name="Rectangle 147"/>
            <p:cNvSpPr>
              <a:spLocks noChangeArrowheads="1"/>
            </p:cNvSpPr>
            <p:nvPr/>
          </p:nvSpPr>
          <p:spPr bwMode="auto">
            <a:xfrm>
              <a:off x="1769" y="3481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39986" name="Rectangle 146"/>
            <p:cNvSpPr>
              <a:spLocks noChangeArrowheads="1"/>
            </p:cNvSpPr>
            <p:nvPr/>
          </p:nvSpPr>
          <p:spPr bwMode="auto">
            <a:xfrm>
              <a:off x="998" y="3481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39987" name="Rectangle 145"/>
            <p:cNvSpPr>
              <a:spLocks noChangeArrowheads="1"/>
            </p:cNvSpPr>
            <p:nvPr/>
          </p:nvSpPr>
          <p:spPr bwMode="auto">
            <a:xfrm>
              <a:off x="190" y="3481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39988" name="Rectangle 137"/>
            <p:cNvSpPr>
              <a:spLocks noChangeArrowheads="1"/>
            </p:cNvSpPr>
            <p:nvPr/>
          </p:nvSpPr>
          <p:spPr bwMode="auto">
            <a:xfrm>
              <a:off x="1769" y="3194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39989" name="Rectangle 136"/>
            <p:cNvSpPr>
              <a:spLocks noChangeArrowheads="1"/>
            </p:cNvSpPr>
            <p:nvPr/>
          </p:nvSpPr>
          <p:spPr bwMode="auto">
            <a:xfrm>
              <a:off x="998" y="3194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39990" name="Rectangle 135"/>
            <p:cNvSpPr>
              <a:spLocks noChangeArrowheads="1"/>
            </p:cNvSpPr>
            <p:nvPr/>
          </p:nvSpPr>
          <p:spPr bwMode="auto">
            <a:xfrm>
              <a:off x="190" y="3194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39991" name="Rectangle 127"/>
            <p:cNvSpPr>
              <a:spLocks noChangeArrowheads="1"/>
            </p:cNvSpPr>
            <p:nvPr/>
          </p:nvSpPr>
          <p:spPr bwMode="auto">
            <a:xfrm>
              <a:off x="1769" y="2907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39992" name="Rectangle 126"/>
            <p:cNvSpPr>
              <a:spLocks noChangeArrowheads="1"/>
            </p:cNvSpPr>
            <p:nvPr/>
          </p:nvSpPr>
          <p:spPr bwMode="auto">
            <a:xfrm>
              <a:off x="998" y="2907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39993" name="Rectangle 125"/>
            <p:cNvSpPr>
              <a:spLocks noChangeArrowheads="1"/>
            </p:cNvSpPr>
            <p:nvPr/>
          </p:nvSpPr>
          <p:spPr bwMode="auto">
            <a:xfrm>
              <a:off x="190" y="2907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39994" name="Rectangle 117"/>
            <p:cNvSpPr>
              <a:spLocks noChangeArrowheads="1"/>
            </p:cNvSpPr>
            <p:nvPr/>
          </p:nvSpPr>
          <p:spPr bwMode="auto">
            <a:xfrm>
              <a:off x="1769" y="2620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39995" name="Rectangle 116"/>
            <p:cNvSpPr>
              <a:spLocks noChangeArrowheads="1"/>
            </p:cNvSpPr>
            <p:nvPr/>
          </p:nvSpPr>
          <p:spPr bwMode="auto">
            <a:xfrm>
              <a:off x="998" y="2620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39996" name="Rectangle 115"/>
            <p:cNvSpPr>
              <a:spLocks noChangeArrowheads="1"/>
            </p:cNvSpPr>
            <p:nvPr/>
          </p:nvSpPr>
          <p:spPr bwMode="auto">
            <a:xfrm>
              <a:off x="190" y="2620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39997" name="Rectangle 107"/>
            <p:cNvSpPr>
              <a:spLocks noChangeArrowheads="1"/>
            </p:cNvSpPr>
            <p:nvPr/>
          </p:nvSpPr>
          <p:spPr bwMode="auto">
            <a:xfrm>
              <a:off x="1769" y="2333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39998" name="Rectangle 106"/>
            <p:cNvSpPr>
              <a:spLocks noChangeArrowheads="1"/>
            </p:cNvSpPr>
            <p:nvPr/>
          </p:nvSpPr>
          <p:spPr bwMode="auto">
            <a:xfrm>
              <a:off x="998" y="2333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39999" name="Rectangle 105"/>
            <p:cNvSpPr>
              <a:spLocks noChangeArrowheads="1"/>
            </p:cNvSpPr>
            <p:nvPr/>
          </p:nvSpPr>
          <p:spPr bwMode="auto">
            <a:xfrm>
              <a:off x="190" y="2333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40000" name="Rectangle 97"/>
            <p:cNvSpPr>
              <a:spLocks noChangeArrowheads="1"/>
            </p:cNvSpPr>
            <p:nvPr/>
          </p:nvSpPr>
          <p:spPr bwMode="auto">
            <a:xfrm>
              <a:off x="1769" y="2046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40001" name="Rectangle 96"/>
            <p:cNvSpPr>
              <a:spLocks noChangeArrowheads="1"/>
            </p:cNvSpPr>
            <p:nvPr/>
          </p:nvSpPr>
          <p:spPr bwMode="auto">
            <a:xfrm>
              <a:off x="998" y="2046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40002" name="Rectangle 95"/>
            <p:cNvSpPr>
              <a:spLocks noChangeArrowheads="1"/>
            </p:cNvSpPr>
            <p:nvPr/>
          </p:nvSpPr>
          <p:spPr bwMode="auto">
            <a:xfrm>
              <a:off x="190" y="2046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40003" name="Rectangle 87"/>
            <p:cNvSpPr>
              <a:spLocks noChangeArrowheads="1"/>
            </p:cNvSpPr>
            <p:nvPr/>
          </p:nvSpPr>
          <p:spPr bwMode="auto">
            <a:xfrm>
              <a:off x="1769" y="1759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40004" name="Rectangle 86"/>
            <p:cNvSpPr>
              <a:spLocks noChangeArrowheads="1"/>
            </p:cNvSpPr>
            <p:nvPr/>
          </p:nvSpPr>
          <p:spPr bwMode="auto">
            <a:xfrm>
              <a:off x="998" y="1759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40005" name="Rectangle 85"/>
            <p:cNvSpPr>
              <a:spLocks noChangeArrowheads="1"/>
            </p:cNvSpPr>
            <p:nvPr/>
          </p:nvSpPr>
          <p:spPr bwMode="auto">
            <a:xfrm>
              <a:off x="190" y="1759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</p:grpSp>
      <p:grpSp>
        <p:nvGrpSpPr>
          <p:cNvPr id="6" name="Group 595"/>
          <p:cNvGrpSpPr>
            <a:grpSpLocks/>
          </p:cNvGrpSpPr>
          <p:nvPr/>
        </p:nvGrpSpPr>
        <p:grpSpPr bwMode="auto">
          <a:xfrm>
            <a:off x="215900" y="2112963"/>
            <a:ext cx="7907338" cy="4556125"/>
            <a:chOff x="190" y="1185"/>
            <a:chExt cx="4981" cy="2870"/>
          </a:xfrm>
        </p:grpSpPr>
        <p:sp>
          <p:nvSpPr>
            <p:cNvPr id="39953" name="Rectangle 83"/>
            <p:cNvSpPr>
              <a:spLocks noChangeArrowheads="1"/>
            </p:cNvSpPr>
            <p:nvPr/>
          </p:nvSpPr>
          <p:spPr bwMode="auto">
            <a:xfrm>
              <a:off x="4786" y="1472"/>
              <a:ext cx="3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 smtClean="0"/>
                <a:t>K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39954" name="Rectangle 82"/>
            <p:cNvSpPr>
              <a:spLocks noChangeArrowheads="1"/>
            </p:cNvSpPr>
            <p:nvPr/>
          </p:nvSpPr>
          <p:spPr bwMode="auto">
            <a:xfrm>
              <a:off x="4378" y="1472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 smtClean="0"/>
                <a:t>J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39955" name="Rectangle 81"/>
            <p:cNvSpPr>
              <a:spLocks noChangeArrowheads="1"/>
            </p:cNvSpPr>
            <p:nvPr/>
          </p:nvSpPr>
          <p:spPr bwMode="auto">
            <a:xfrm>
              <a:off x="3969" y="1472"/>
              <a:ext cx="40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 smtClean="0"/>
                <a:t>K</a:t>
              </a:r>
              <a:r>
                <a:rPr lang="tr-TR" b="0" baseline="-25000" dirty="0"/>
                <a:t>1</a:t>
              </a:r>
              <a:endParaRPr lang="en-US" b="0" dirty="0"/>
            </a:p>
          </p:txBody>
        </p:sp>
        <p:sp>
          <p:nvSpPr>
            <p:cNvPr id="39956" name="Rectangle 80"/>
            <p:cNvSpPr>
              <a:spLocks noChangeArrowheads="1"/>
            </p:cNvSpPr>
            <p:nvPr/>
          </p:nvSpPr>
          <p:spPr bwMode="auto">
            <a:xfrm>
              <a:off x="3561" y="1472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 smtClean="0"/>
                <a:t>J</a:t>
              </a:r>
              <a:r>
                <a:rPr lang="tr-TR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39957" name="Rectangle 79"/>
            <p:cNvSpPr>
              <a:spLocks noChangeArrowheads="1"/>
            </p:cNvSpPr>
            <p:nvPr/>
          </p:nvSpPr>
          <p:spPr bwMode="auto">
            <a:xfrm>
              <a:off x="2971" y="1472"/>
              <a:ext cx="5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tr-TR" b="0" baseline="-25000" dirty="0" smtClean="0"/>
                <a:t>2</a:t>
              </a:r>
              <a:endParaRPr lang="en-US" b="0" dirty="0"/>
            </a:p>
          </p:txBody>
        </p:sp>
        <p:sp>
          <p:nvSpPr>
            <p:cNvPr id="39958" name="Rectangle 78"/>
            <p:cNvSpPr>
              <a:spLocks noChangeArrowheads="1"/>
            </p:cNvSpPr>
            <p:nvPr/>
          </p:nvSpPr>
          <p:spPr bwMode="auto">
            <a:xfrm>
              <a:off x="2382" y="1472"/>
              <a:ext cx="5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tr-TR" b="0" baseline="-25000" dirty="0" smtClean="0"/>
                <a:t>1</a:t>
              </a:r>
              <a:endParaRPr lang="en-US" b="0" dirty="0"/>
            </a:p>
          </p:txBody>
        </p:sp>
        <p:sp>
          <p:nvSpPr>
            <p:cNvPr id="39959" name="Rectangle 77"/>
            <p:cNvSpPr>
              <a:spLocks noChangeArrowheads="1"/>
            </p:cNvSpPr>
            <p:nvPr/>
          </p:nvSpPr>
          <p:spPr bwMode="auto">
            <a:xfrm>
              <a:off x="1769" y="1472"/>
              <a:ext cx="61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x</a:t>
              </a:r>
            </a:p>
          </p:txBody>
        </p:sp>
        <p:sp>
          <p:nvSpPr>
            <p:cNvPr id="39960" name="Rectangle 76"/>
            <p:cNvSpPr>
              <a:spLocks noChangeArrowheads="1"/>
            </p:cNvSpPr>
            <p:nvPr/>
          </p:nvSpPr>
          <p:spPr bwMode="auto">
            <a:xfrm>
              <a:off x="998" y="1472"/>
              <a:ext cx="77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 smtClean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  <p:sp>
          <p:nvSpPr>
            <p:cNvPr id="39961" name="Rectangle 75"/>
            <p:cNvSpPr>
              <a:spLocks noChangeArrowheads="1"/>
            </p:cNvSpPr>
            <p:nvPr/>
          </p:nvSpPr>
          <p:spPr bwMode="auto">
            <a:xfrm>
              <a:off x="190" y="1472"/>
              <a:ext cx="8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endParaRPr lang="en-US" b="0" dirty="0"/>
            </a:p>
          </p:txBody>
        </p:sp>
        <p:grpSp>
          <p:nvGrpSpPr>
            <p:cNvPr id="39962" name="Group 594"/>
            <p:cNvGrpSpPr>
              <a:grpSpLocks/>
            </p:cNvGrpSpPr>
            <p:nvPr/>
          </p:nvGrpSpPr>
          <p:grpSpPr bwMode="auto">
            <a:xfrm>
              <a:off x="190" y="1185"/>
              <a:ext cx="4981" cy="2870"/>
              <a:chOff x="190" y="1185"/>
              <a:chExt cx="4981" cy="2870"/>
            </a:xfrm>
          </p:grpSpPr>
          <p:sp>
            <p:nvSpPr>
              <p:cNvPr id="39963" name="Rectangle 70"/>
              <p:cNvSpPr>
                <a:spLocks noChangeArrowheads="1"/>
              </p:cNvSpPr>
              <p:nvPr/>
            </p:nvSpPr>
            <p:spPr bwMode="auto">
              <a:xfrm>
                <a:off x="3561" y="1185"/>
                <a:ext cx="161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FF </a:t>
                </a:r>
                <a:r>
                  <a:rPr lang="tr-TR" b="0" dirty="0" smtClean="0"/>
                  <a:t>girişleri</a:t>
                </a:r>
                <a:endParaRPr lang="en-US" b="0" dirty="0"/>
              </a:p>
            </p:txBody>
          </p:sp>
          <p:sp>
            <p:nvSpPr>
              <p:cNvPr id="39964" name="Rectangle 68"/>
              <p:cNvSpPr>
                <a:spLocks noChangeArrowheads="1"/>
              </p:cNvSpPr>
              <p:nvPr/>
            </p:nvSpPr>
            <p:spPr bwMode="auto">
              <a:xfrm>
                <a:off x="2382" y="1185"/>
                <a:ext cx="117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sz="1800" b="0" dirty="0" smtClean="0"/>
                  <a:t>Sonraki Durum</a:t>
                </a:r>
                <a:endParaRPr lang="en-US" sz="1800" b="0" dirty="0"/>
              </a:p>
            </p:txBody>
          </p:sp>
          <p:sp>
            <p:nvSpPr>
              <p:cNvPr id="39965" name="Rectangle 67"/>
              <p:cNvSpPr>
                <a:spLocks noChangeArrowheads="1"/>
              </p:cNvSpPr>
              <p:nvPr/>
            </p:nvSpPr>
            <p:spPr bwMode="auto">
              <a:xfrm>
                <a:off x="1769" y="1185"/>
                <a:ext cx="613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 smtClean="0"/>
                  <a:t>Giriş</a:t>
                </a:r>
                <a:endParaRPr lang="en-US" b="0" dirty="0"/>
              </a:p>
            </p:txBody>
          </p:sp>
          <p:sp>
            <p:nvSpPr>
              <p:cNvPr id="39966" name="Rectangle 65"/>
              <p:cNvSpPr>
                <a:spLocks noChangeArrowheads="1"/>
              </p:cNvSpPr>
              <p:nvPr/>
            </p:nvSpPr>
            <p:spPr bwMode="auto">
              <a:xfrm>
                <a:off x="190" y="1185"/>
                <a:ext cx="157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 smtClean="0"/>
                  <a:t>Şimdiki Durum</a:t>
                </a:r>
                <a:endParaRPr lang="en-US" b="0" dirty="0"/>
              </a:p>
            </p:txBody>
          </p:sp>
          <p:sp>
            <p:nvSpPr>
              <p:cNvPr id="39967" name="Line 165"/>
              <p:cNvSpPr>
                <a:spLocks noChangeShapeType="1"/>
              </p:cNvSpPr>
              <p:nvPr/>
            </p:nvSpPr>
            <p:spPr bwMode="auto">
              <a:xfrm>
                <a:off x="190" y="1185"/>
                <a:ext cx="49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8" name="Line 167"/>
              <p:cNvSpPr>
                <a:spLocks noChangeShapeType="1"/>
              </p:cNvSpPr>
              <p:nvPr/>
            </p:nvSpPr>
            <p:spPr bwMode="auto">
              <a:xfrm>
                <a:off x="190" y="1759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9" name="Line 168"/>
              <p:cNvSpPr>
                <a:spLocks noChangeShapeType="1"/>
              </p:cNvSpPr>
              <p:nvPr/>
            </p:nvSpPr>
            <p:spPr bwMode="auto">
              <a:xfrm>
                <a:off x="190" y="2046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0" name="Line 169"/>
              <p:cNvSpPr>
                <a:spLocks noChangeShapeType="1"/>
              </p:cNvSpPr>
              <p:nvPr/>
            </p:nvSpPr>
            <p:spPr bwMode="auto">
              <a:xfrm>
                <a:off x="190" y="2333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1" name="Line 170"/>
              <p:cNvSpPr>
                <a:spLocks noChangeShapeType="1"/>
              </p:cNvSpPr>
              <p:nvPr/>
            </p:nvSpPr>
            <p:spPr bwMode="auto">
              <a:xfrm>
                <a:off x="190" y="2620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2" name="Line 171"/>
              <p:cNvSpPr>
                <a:spLocks noChangeShapeType="1"/>
              </p:cNvSpPr>
              <p:nvPr/>
            </p:nvSpPr>
            <p:spPr bwMode="auto">
              <a:xfrm>
                <a:off x="190" y="2907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3" name="Line 172"/>
              <p:cNvSpPr>
                <a:spLocks noChangeShapeType="1"/>
              </p:cNvSpPr>
              <p:nvPr/>
            </p:nvSpPr>
            <p:spPr bwMode="auto">
              <a:xfrm>
                <a:off x="190" y="3194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4" name="Line 173"/>
              <p:cNvSpPr>
                <a:spLocks noChangeShapeType="1"/>
              </p:cNvSpPr>
              <p:nvPr/>
            </p:nvSpPr>
            <p:spPr bwMode="auto">
              <a:xfrm>
                <a:off x="190" y="3481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5" name="Line 174"/>
              <p:cNvSpPr>
                <a:spLocks noChangeShapeType="1"/>
              </p:cNvSpPr>
              <p:nvPr/>
            </p:nvSpPr>
            <p:spPr bwMode="auto">
              <a:xfrm>
                <a:off x="190" y="3768"/>
                <a:ext cx="49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6" name="Line 176"/>
              <p:cNvSpPr>
                <a:spLocks noChangeShapeType="1"/>
              </p:cNvSpPr>
              <p:nvPr/>
            </p:nvSpPr>
            <p:spPr bwMode="auto">
              <a:xfrm>
                <a:off x="190" y="1185"/>
                <a:ext cx="0" cy="28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7" name="Line 179"/>
              <p:cNvSpPr>
                <a:spLocks noChangeShapeType="1"/>
              </p:cNvSpPr>
              <p:nvPr/>
            </p:nvSpPr>
            <p:spPr bwMode="auto">
              <a:xfrm>
                <a:off x="2382" y="1185"/>
                <a:ext cx="0" cy="287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8" name="Line 181"/>
              <p:cNvSpPr>
                <a:spLocks noChangeShapeType="1"/>
              </p:cNvSpPr>
              <p:nvPr/>
            </p:nvSpPr>
            <p:spPr bwMode="auto">
              <a:xfrm>
                <a:off x="3561" y="1185"/>
                <a:ext cx="0" cy="28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9" name="Line 186"/>
              <p:cNvSpPr>
                <a:spLocks noChangeShapeType="1"/>
              </p:cNvSpPr>
              <p:nvPr/>
            </p:nvSpPr>
            <p:spPr bwMode="auto">
              <a:xfrm>
                <a:off x="5171" y="1185"/>
                <a:ext cx="0" cy="28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0" name="Line 257"/>
              <p:cNvSpPr>
                <a:spLocks noChangeShapeType="1"/>
              </p:cNvSpPr>
              <p:nvPr/>
            </p:nvSpPr>
            <p:spPr bwMode="auto">
              <a:xfrm>
                <a:off x="1769" y="1185"/>
                <a:ext cx="0" cy="28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1" name="Line 175"/>
              <p:cNvSpPr>
                <a:spLocks noChangeShapeType="1"/>
              </p:cNvSpPr>
              <p:nvPr/>
            </p:nvSpPr>
            <p:spPr bwMode="auto">
              <a:xfrm>
                <a:off x="190" y="4055"/>
                <a:ext cx="49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238750" grpId="0"/>
      <p:bldP spid="238740" grpId="0"/>
      <p:bldP spid="238730" grpId="0"/>
      <p:bldP spid="238720" grpId="0"/>
      <p:bldP spid="238710" grpId="0"/>
      <p:bldP spid="238700" grpId="0"/>
      <p:bldP spid="238690" grpId="0"/>
      <p:bldP spid="2386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: JK </a:t>
            </a:r>
            <a:r>
              <a:rPr lang="tr-TR" dirty="0" smtClean="0"/>
              <a:t>tipi </a:t>
            </a:r>
            <a:r>
              <a:rPr lang="en-US" dirty="0" smtClean="0"/>
              <a:t>Flip-Flop</a:t>
            </a:r>
            <a:r>
              <a:rPr lang="tr-TR" dirty="0" smtClean="0"/>
              <a:t> lar ile Analiz</a:t>
            </a:r>
            <a:endParaRPr lang="en-US" dirty="0" smtClean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Karakteristik Denklemler</a:t>
            </a:r>
            <a:endParaRPr lang="en-US" dirty="0" smtClean="0"/>
          </a:p>
          <a:p>
            <a:pPr lvl="1"/>
            <a:r>
              <a:rPr lang="tr-TR" dirty="0"/>
              <a:t>Y</a:t>
            </a:r>
            <a:r>
              <a:rPr lang="tr-TR" b="0" baseline="-25000" dirty="0" smtClean="0"/>
              <a:t>1</a:t>
            </a:r>
            <a:r>
              <a:rPr lang="en-US" dirty="0" smtClean="0"/>
              <a:t> = J</a:t>
            </a:r>
            <a:r>
              <a:rPr lang="tr-TR" baseline="-25000" dirty="0" smtClean="0"/>
              <a:t>1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 + K</a:t>
            </a:r>
            <a:r>
              <a:rPr lang="tr-TR" baseline="-25000" dirty="0" smtClean="0"/>
              <a:t>1</a:t>
            </a:r>
            <a:r>
              <a:rPr lang="tr-TR" dirty="0" smtClean="0">
                <a:sym typeface="Symbol"/>
              </a:rPr>
              <a:t>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endParaRPr lang="en-US" dirty="0" smtClean="0"/>
          </a:p>
          <a:p>
            <a:pPr lvl="1"/>
            <a:r>
              <a:rPr lang="tr-TR" dirty="0" smtClean="0"/>
              <a:t>Y</a:t>
            </a:r>
            <a:r>
              <a:rPr lang="tr-TR" baseline="-25000" dirty="0" smtClean="0"/>
              <a:t>2</a:t>
            </a:r>
            <a:r>
              <a:rPr lang="en-US" dirty="0" smtClean="0"/>
              <a:t> = J</a:t>
            </a:r>
            <a:r>
              <a:rPr lang="tr-TR" baseline="-25000" dirty="0" smtClean="0"/>
              <a:t>2</a:t>
            </a:r>
            <a:r>
              <a:rPr lang="tr-TR" dirty="0" smtClean="0"/>
              <a:t>y</a:t>
            </a:r>
            <a:r>
              <a:rPr lang="tr-TR" baseline="-25000" dirty="0"/>
              <a:t>2</a:t>
            </a:r>
            <a:r>
              <a:rPr lang="en-US" dirty="0" smtClean="0"/>
              <a:t>’ + K</a:t>
            </a:r>
            <a:r>
              <a:rPr lang="tr-TR" baseline="-25000" dirty="0"/>
              <a:t>2</a:t>
            </a:r>
            <a:r>
              <a:rPr lang="tr-TR" dirty="0" smtClean="0">
                <a:sym typeface="Symbol"/>
              </a:rPr>
              <a:t></a:t>
            </a:r>
            <a:r>
              <a:rPr lang="tr-TR" b="0" dirty="0" smtClean="0"/>
              <a:t>y</a:t>
            </a:r>
            <a:r>
              <a:rPr lang="tr-TR" baseline="-25000" dirty="0"/>
              <a:t>2</a:t>
            </a:r>
            <a:endParaRPr lang="en-US" dirty="0" smtClean="0"/>
          </a:p>
          <a:p>
            <a:r>
              <a:rPr lang="tr-TR" dirty="0" smtClean="0"/>
              <a:t>Flip-flop giriş denklemleri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r>
              <a:rPr lang="tr-TR" baseline="-25000" dirty="0" smtClean="0"/>
              <a:t>1</a:t>
            </a:r>
            <a:r>
              <a:rPr lang="en-US" dirty="0" smtClean="0"/>
              <a:t> =</a:t>
            </a:r>
            <a:r>
              <a:rPr lang="tr-TR" dirty="0" smtClean="0"/>
              <a:t>x</a:t>
            </a:r>
            <a:r>
              <a:rPr lang="tr-TR" b="0" dirty="0" smtClean="0"/>
              <a:t>y</a:t>
            </a:r>
            <a:r>
              <a:rPr lang="tr-TR" baseline="-25000" dirty="0" smtClean="0"/>
              <a:t>2</a:t>
            </a:r>
            <a:r>
              <a:rPr lang="tr-TR" dirty="0" smtClean="0"/>
              <a:t>		ve	</a:t>
            </a:r>
            <a:r>
              <a:rPr lang="en-US" dirty="0" smtClean="0"/>
              <a:t>K</a:t>
            </a:r>
            <a:r>
              <a:rPr lang="tr-TR" baseline="-25000" dirty="0" smtClean="0"/>
              <a:t>1</a:t>
            </a:r>
            <a:r>
              <a:rPr lang="en-US" dirty="0" smtClean="0"/>
              <a:t> =</a:t>
            </a:r>
            <a:r>
              <a:rPr lang="tr-TR" dirty="0" smtClean="0"/>
              <a:t>x’+</a:t>
            </a:r>
            <a:r>
              <a:rPr lang="tr-TR" b="0" dirty="0" smtClean="0"/>
              <a:t> y</a:t>
            </a:r>
            <a:r>
              <a:rPr lang="tr-TR" baseline="-25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r>
              <a:rPr lang="tr-TR" baseline="-25000" dirty="0" smtClean="0"/>
              <a:t>2</a:t>
            </a:r>
            <a:r>
              <a:rPr lang="en-US" dirty="0" smtClean="0"/>
              <a:t> = </a:t>
            </a:r>
            <a:r>
              <a:rPr lang="tr-TR" dirty="0" smtClean="0"/>
              <a:t>x		ve	</a:t>
            </a:r>
            <a:r>
              <a:rPr lang="en-US" dirty="0" smtClean="0"/>
              <a:t>K</a:t>
            </a:r>
            <a:r>
              <a:rPr lang="tr-TR" baseline="-25000" dirty="0" smtClean="0"/>
              <a:t>2</a:t>
            </a:r>
            <a:r>
              <a:rPr lang="en-US" dirty="0" smtClean="0"/>
              <a:t> =</a:t>
            </a:r>
            <a:r>
              <a:rPr lang="tr-TR" dirty="0" smtClean="0"/>
              <a:t> 1</a:t>
            </a:r>
            <a:endParaRPr lang="en-US" dirty="0" smtClean="0"/>
          </a:p>
          <a:p>
            <a:r>
              <a:rPr lang="tr-TR" dirty="0" smtClean="0"/>
              <a:t>Durum denklemleri</a:t>
            </a:r>
            <a:endParaRPr lang="en-US" dirty="0" smtClean="0"/>
          </a:p>
          <a:p>
            <a:pPr lvl="1"/>
            <a:r>
              <a:rPr lang="tr-TR" dirty="0" smtClean="0"/>
              <a:t>Y</a:t>
            </a:r>
            <a:r>
              <a:rPr lang="tr-TR" b="0" baseline="-25000" dirty="0" smtClean="0"/>
              <a:t>1</a:t>
            </a:r>
            <a:r>
              <a:rPr lang="en-US" dirty="0" smtClean="0"/>
              <a:t> = </a:t>
            </a:r>
            <a:r>
              <a:rPr lang="tr-TR" dirty="0" smtClean="0"/>
              <a:t>x</a:t>
            </a:r>
            <a:r>
              <a:rPr lang="tr-TR" b="0" dirty="0" smtClean="0"/>
              <a:t>y</a:t>
            </a:r>
            <a:r>
              <a:rPr lang="tr-TR" baseline="-25000" dirty="0" smtClean="0"/>
              <a:t>2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 + </a:t>
            </a:r>
            <a:r>
              <a:rPr lang="tr-TR" dirty="0" smtClean="0"/>
              <a:t>(x’+</a:t>
            </a:r>
            <a:r>
              <a:rPr lang="tr-TR" b="0" dirty="0" smtClean="0"/>
              <a:t> y</a:t>
            </a:r>
            <a:r>
              <a:rPr lang="tr-TR" baseline="-25000" dirty="0" smtClean="0"/>
              <a:t>2</a:t>
            </a:r>
            <a:r>
              <a:rPr lang="tr-TR" dirty="0"/>
              <a:t>)</a:t>
            </a:r>
            <a:r>
              <a:rPr lang="tr-TR" dirty="0" smtClean="0">
                <a:sym typeface="Symbol"/>
              </a:rPr>
              <a:t></a:t>
            </a:r>
            <a:r>
              <a:rPr lang="tr-TR" b="0" dirty="0" smtClean="0"/>
              <a:t>y</a:t>
            </a:r>
            <a:r>
              <a:rPr lang="tr-TR" b="0" baseline="-25000" dirty="0" smtClean="0"/>
              <a:t>1 </a:t>
            </a:r>
            <a:r>
              <a:rPr lang="tr-TR" b="0" dirty="0" smtClean="0"/>
              <a:t>=</a:t>
            </a:r>
            <a:r>
              <a:rPr lang="tr-TR" dirty="0" smtClean="0"/>
              <a:t> x</a:t>
            </a:r>
            <a:r>
              <a:rPr lang="tr-TR" b="0" dirty="0" smtClean="0"/>
              <a:t>y</a:t>
            </a:r>
            <a:r>
              <a:rPr lang="tr-TR" baseline="-25000" dirty="0" smtClean="0"/>
              <a:t>2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 + </a:t>
            </a:r>
            <a:r>
              <a:rPr lang="tr-TR" dirty="0" smtClean="0"/>
              <a:t>x</a:t>
            </a:r>
            <a:r>
              <a:rPr lang="tr-TR" b="0" dirty="0" smtClean="0"/>
              <a:t>y</a:t>
            </a:r>
            <a:r>
              <a:rPr lang="tr-TR" baseline="-25000" dirty="0" smtClean="0"/>
              <a:t>2</a:t>
            </a:r>
            <a:r>
              <a:rPr lang="tr-TR" dirty="0" smtClean="0">
                <a:sym typeface="Symbol"/>
              </a:rPr>
              <a:t></a:t>
            </a:r>
            <a:r>
              <a:rPr lang="tr-TR" b="0" dirty="0" smtClean="0"/>
              <a:t>y</a:t>
            </a:r>
            <a:r>
              <a:rPr lang="tr-TR" b="0" baseline="-25000" dirty="0" smtClean="0"/>
              <a:t>1 </a:t>
            </a:r>
            <a:r>
              <a:rPr lang="tr-TR" b="0" dirty="0" smtClean="0"/>
              <a:t>= x(y</a:t>
            </a:r>
            <a:r>
              <a:rPr lang="tr-TR" baseline="-25000" dirty="0" smtClean="0"/>
              <a:t>2</a:t>
            </a:r>
            <a:r>
              <a:rPr lang="tr-TR" dirty="0" smtClean="0">
                <a:sym typeface="Symbol"/>
              </a:rPr>
              <a:t>  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tr-TR" b="0" dirty="0" smtClean="0"/>
              <a:t>)</a:t>
            </a:r>
            <a:endParaRPr lang="en-US" dirty="0" smtClean="0"/>
          </a:p>
          <a:p>
            <a:pPr lvl="1"/>
            <a:r>
              <a:rPr lang="tr-TR" dirty="0" smtClean="0"/>
              <a:t>Y</a:t>
            </a:r>
            <a:r>
              <a:rPr lang="tr-TR" baseline="-25000" dirty="0" smtClean="0"/>
              <a:t>2</a:t>
            </a:r>
            <a:r>
              <a:rPr lang="en-US" dirty="0" smtClean="0"/>
              <a:t> = </a:t>
            </a:r>
            <a:r>
              <a:rPr lang="tr-TR" dirty="0" smtClean="0"/>
              <a:t>xy</a:t>
            </a:r>
            <a:r>
              <a:rPr lang="tr-TR" baseline="-25000" dirty="0" smtClean="0"/>
              <a:t>2</a:t>
            </a:r>
            <a:r>
              <a:rPr lang="en-US" dirty="0" smtClean="0"/>
              <a:t>’ + </a:t>
            </a:r>
            <a:r>
              <a:rPr lang="tr-TR" dirty="0" smtClean="0"/>
              <a:t>1</a:t>
            </a:r>
            <a:r>
              <a:rPr lang="tr-TR" dirty="0" smtClean="0">
                <a:sym typeface="Symbol"/>
              </a:rPr>
              <a:t></a:t>
            </a:r>
            <a:r>
              <a:rPr lang="tr-TR" b="0" dirty="0" smtClean="0"/>
              <a:t>y</a:t>
            </a:r>
            <a:r>
              <a:rPr lang="tr-TR" baseline="-25000" dirty="0" smtClean="0"/>
              <a:t>2</a:t>
            </a:r>
            <a:r>
              <a:rPr lang="tr-TR" dirty="0" smtClean="0"/>
              <a:t> = xy</a:t>
            </a:r>
            <a:r>
              <a:rPr lang="tr-TR" baseline="-25000" dirty="0" smtClean="0"/>
              <a:t>2</a:t>
            </a:r>
            <a:r>
              <a:rPr lang="en-US" dirty="0" smtClean="0"/>
              <a:t>’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4AB583-13E0-43CA-9E38-65C971DF62B4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tr-TR" dirty="0" smtClean="0"/>
              <a:t>Durum Diyagramı</a:t>
            </a:r>
            <a:endParaRPr lang="en-US" dirty="0" smtClean="0"/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0F367-D5ED-467F-8A8D-A34A7EB671C8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41988" name="Oval 41"/>
          <p:cNvSpPr>
            <a:spLocks noChangeArrowheads="1"/>
          </p:cNvSpPr>
          <p:nvPr/>
        </p:nvSpPr>
        <p:spPr bwMode="auto">
          <a:xfrm>
            <a:off x="801688" y="1649413"/>
            <a:ext cx="1008062" cy="9715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42"/>
          <p:cNvSpPr txBox="1">
            <a:spLocks noChangeArrowheads="1"/>
          </p:cNvSpPr>
          <p:nvPr/>
        </p:nvSpPr>
        <p:spPr bwMode="auto">
          <a:xfrm>
            <a:off x="1003300" y="1893888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00</a:t>
            </a:r>
          </a:p>
        </p:txBody>
      </p:sp>
      <p:grpSp>
        <p:nvGrpSpPr>
          <p:cNvPr id="41990" name="Group 43"/>
          <p:cNvGrpSpPr>
            <a:grpSpLocks/>
          </p:cNvGrpSpPr>
          <p:nvPr/>
        </p:nvGrpSpPr>
        <p:grpSpPr bwMode="auto">
          <a:xfrm>
            <a:off x="801688" y="4078288"/>
            <a:ext cx="1008062" cy="971550"/>
            <a:chOff x="1020" y="2341"/>
            <a:chExt cx="635" cy="612"/>
          </a:xfrm>
        </p:grpSpPr>
        <p:sp>
          <p:nvSpPr>
            <p:cNvPr id="42098" name="Oval 44"/>
            <p:cNvSpPr>
              <a:spLocks noChangeArrowheads="1"/>
            </p:cNvSpPr>
            <p:nvPr/>
          </p:nvSpPr>
          <p:spPr bwMode="auto">
            <a:xfrm>
              <a:off x="1020" y="2341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45"/>
            <p:cNvSpPr txBox="1">
              <a:spLocks noChangeArrowheads="1"/>
            </p:cNvSpPr>
            <p:nvPr/>
          </p:nvSpPr>
          <p:spPr bwMode="auto">
            <a:xfrm>
              <a:off x="1147" y="250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41991" name="Group 46"/>
          <p:cNvGrpSpPr>
            <a:grpSpLocks/>
          </p:cNvGrpSpPr>
          <p:nvPr/>
        </p:nvGrpSpPr>
        <p:grpSpPr bwMode="auto">
          <a:xfrm>
            <a:off x="4186238" y="4078288"/>
            <a:ext cx="1008062" cy="971550"/>
            <a:chOff x="1020" y="2341"/>
            <a:chExt cx="635" cy="612"/>
          </a:xfrm>
        </p:grpSpPr>
        <p:sp>
          <p:nvSpPr>
            <p:cNvPr id="42096" name="Oval 47"/>
            <p:cNvSpPr>
              <a:spLocks noChangeArrowheads="1"/>
            </p:cNvSpPr>
            <p:nvPr/>
          </p:nvSpPr>
          <p:spPr bwMode="auto">
            <a:xfrm>
              <a:off x="1020" y="2341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7" name="Text Box 48"/>
            <p:cNvSpPr txBox="1">
              <a:spLocks noChangeArrowheads="1"/>
            </p:cNvSpPr>
            <p:nvPr/>
          </p:nvSpPr>
          <p:spPr bwMode="auto">
            <a:xfrm>
              <a:off x="1147" y="250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992" name="Freeform 49"/>
          <p:cNvSpPr>
            <a:spLocks/>
          </p:cNvSpPr>
          <p:nvPr/>
        </p:nvSpPr>
        <p:spPr bwMode="auto">
          <a:xfrm>
            <a:off x="777875" y="1196975"/>
            <a:ext cx="930275" cy="576263"/>
          </a:xfrm>
          <a:custGeom>
            <a:avLst/>
            <a:gdLst>
              <a:gd name="T0" fmla="*/ 2147483647 w 586"/>
              <a:gd name="T1" fmla="*/ 2147483647 h 510"/>
              <a:gd name="T2" fmla="*/ 2147483647 w 586"/>
              <a:gd name="T3" fmla="*/ 2147483647 h 510"/>
              <a:gd name="T4" fmla="*/ 2147483647 w 586"/>
              <a:gd name="T5" fmla="*/ 2147483647 h 510"/>
              <a:gd name="T6" fmla="*/ 2147483647 w 586"/>
              <a:gd name="T7" fmla="*/ 2147483647 h 510"/>
              <a:gd name="T8" fmla="*/ 2147483647 w 586"/>
              <a:gd name="T9" fmla="*/ 2147483647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510"/>
              <a:gd name="T17" fmla="*/ 586 w 586"/>
              <a:gd name="T18" fmla="*/ 510 h 5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510">
                <a:moveTo>
                  <a:pt x="129" y="510"/>
                </a:moveTo>
                <a:cubicBezTo>
                  <a:pt x="64" y="381"/>
                  <a:pt x="0" y="253"/>
                  <a:pt x="38" y="170"/>
                </a:cubicBezTo>
                <a:cubicBezTo>
                  <a:pt x="76" y="87"/>
                  <a:pt x="268" y="0"/>
                  <a:pt x="355" y="11"/>
                </a:cubicBezTo>
                <a:cubicBezTo>
                  <a:pt x="442" y="22"/>
                  <a:pt x="534" y="159"/>
                  <a:pt x="560" y="238"/>
                </a:cubicBezTo>
                <a:cubicBezTo>
                  <a:pt x="586" y="317"/>
                  <a:pt x="550" y="402"/>
                  <a:pt x="514" y="48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Text Box 50"/>
          <p:cNvSpPr txBox="1">
            <a:spLocks noChangeArrowheads="1"/>
          </p:cNvSpPr>
          <p:nvPr/>
        </p:nvSpPr>
        <p:spPr bwMode="auto">
          <a:xfrm>
            <a:off x="190500" y="1162050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</a:rPr>
              <a:t>0/0</a:t>
            </a:r>
          </a:p>
        </p:txBody>
      </p:sp>
      <p:grpSp>
        <p:nvGrpSpPr>
          <p:cNvPr id="41994" name="Group 51"/>
          <p:cNvGrpSpPr>
            <a:grpSpLocks/>
          </p:cNvGrpSpPr>
          <p:nvPr/>
        </p:nvGrpSpPr>
        <p:grpSpPr bwMode="auto">
          <a:xfrm>
            <a:off x="298450" y="2600325"/>
            <a:ext cx="755650" cy="1549400"/>
            <a:chOff x="703" y="1638"/>
            <a:chExt cx="476" cy="976"/>
          </a:xfrm>
        </p:grpSpPr>
        <p:sp>
          <p:nvSpPr>
            <p:cNvPr id="42094" name="Freeform 52"/>
            <p:cNvSpPr>
              <a:spLocks/>
            </p:cNvSpPr>
            <p:nvPr/>
          </p:nvSpPr>
          <p:spPr bwMode="auto">
            <a:xfrm>
              <a:off x="1039" y="1638"/>
              <a:ext cx="140" cy="976"/>
            </a:xfrm>
            <a:custGeom>
              <a:avLst/>
              <a:gdLst>
                <a:gd name="T0" fmla="*/ 140 w 140"/>
                <a:gd name="T1" fmla="*/ 0 h 976"/>
                <a:gd name="T2" fmla="*/ 4 w 140"/>
                <a:gd name="T3" fmla="*/ 454 h 976"/>
                <a:gd name="T4" fmla="*/ 117 w 140"/>
                <a:gd name="T5" fmla="*/ 976 h 976"/>
                <a:gd name="T6" fmla="*/ 0 60000 65536"/>
                <a:gd name="T7" fmla="*/ 0 60000 65536"/>
                <a:gd name="T8" fmla="*/ 0 60000 65536"/>
                <a:gd name="T9" fmla="*/ 0 w 140"/>
                <a:gd name="T10" fmla="*/ 0 h 976"/>
                <a:gd name="T11" fmla="*/ 140 w 140"/>
                <a:gd name="T12" fmla="*/ 976 h 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976">
                  <a:moveTo>
                    <a:pt x="140" y="0"/>
                  </a:moveTo>
                  <a:cubicBezTo>
                    <a:pt x="74" y="145"/>
                    <a:pt x="8" y="291"/>
                    <a:pt x="4" y="454"/>
                  </a:cubicBezTo>
                  <a:cubicBezTo>
                    <a:pt x="0" y="617"/>
                    <a:pt x="58" y="796"/>
                    <a:pt x="117" y="9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5" name="Text Box 53"/>
            <p:cNvSpPr txBox="1">
              <a:spLocks noChangeArrowheads="1"/>
            </p:cNvSpPr>
            <p:nvPr/>
          </p:nvSpPr>
          <p:spPr bwMode="auto">
            <a:xfrm>
              <a:off x="703" y="1933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1/0</a:t>
              </a:r>
            </a:p>
          </p:txBody>
        </p:sp>
      </p:grpSp>
      <p:grpSp>
        <p:nvGrpSpPr>
          <p:cNvPr id="41995" name="Group 54"/>
          <p:cNvGrpSpPr>
            <a:grpSpLocks/>
          </p:cNvGrpSpPr>
          <p:nvPr/>
        </p:nvGrpSpPr>
        <p:grpSpPr bwMode="auto">
          <a:xfrm>
            <a:off x="1414463" y="2565400"/>
            <a:ext cx="479425" cy="1547813"/>
            <a:chOff x="1406" y="1616"/>
            <a:chExt cx="302" cy="975"/>
          </a:xfrm>
        </p:grpSpPr>
        <p:sp>
          <p:nvSpPr>
            <p:cNvPr id="42092" name="Freeform 55"/>
            <p:cNvSpPr>
              <a:spLocks/>
            </p:cNvSpPr>
            <p:nvPr/>
          </p:nvSpPr>
          <p:spPr bwMode="auto">
            <a:xfrm>
              <a:off x="1474" y="1616"/>
              <a:ext cx="234" cy="975"/>
            </a:xfrm>
            <a:custGeom>
              <a:avLst/>
              <a:gdLst>
                <a:gd name="T0" fmla="*/ 45 w 234"/>
                <a:gd name="T1" fmla="*/ 975 h 975"/>
                <a:gd name="T2" fmla="*/ 227 w 234"/>
                <a:gd name="T3" fmla="*/ 476 h 975"/>
                <a:gd name="T4" fmla="*/ 0 w 234"/>
                <a:gd name="T5" fmla="*/ 0 h 975"/>
                <a:gd name="T6" fmla="*/ 0 60000 65536"/>
                <a:gd name="T7" fmla="*/ 0 60000 65536"/>
                <a:gd name="T8" fmla="*/ 0 60000 65536"/>
                <a:gd name="T9" fmla="*/ 0 w 234"/>
                <a:gd name="T10" fmla="*/ 0 h 975"/>
                <a:gd name="T11" fmla="*/ 234 w 234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" h="975">
                  <a:moveTo>
                    <a:pt x="45" y="975"/>
                  </a:moveTo>
                  <a:cubicBezTo>
                    <a:pt x="139" y="806"/>
                    <a:pt x="234" y="638"/>
                    <a:pt x="227" y="476"/>
                  </a:cubicBezTo>
                  <a:cubicBezTo>
                    <a:pt x="220" y="314"/>
                    <a:pt x="110" y="157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3" name="Text Box 56"/>
            <p:cNvSpPr txBox="1">
              <a:spLocks noChangeArrowheads="1"/>
            </p:cNvSpPr>
            <p:nvPr/>
          </p:nvSpPr>
          <p:spPr bwMode="auto">
            <a:xfrm>
              <a:off x="1406" y="1979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0/0</a:t>
              </a:r>
            </a:p>
          </p:txBody>
        </p:sp>
      </p:grpSp>
      <p:grpSp>
        <p:nvGrpSpPr>
          <p:cNvPr id="41996" name="Group 57"/>
          <p:cNvGrpSpPr>
            <a:grpSpLocks/>
          </p:cNvGrpSpPr>
          <p:nvPr/>
        </p:nvGrpSpPr>
        <p:grpSpPr bwMode="auto">
          <a:xfrm>
            <a:off x="1701800" y="4868863"/>
            <a:ext cx="2592388" cy="665162"/>
            <a:chOff x="1587" y="3067"/>
            <a:chExt cx="1633" cy="419"/>
          </a:xfrm>
        </p:grpSpPr>
        <p:sp>
          <p:nvSpPr>
            <p:cNvPr id="42090" name="Freeform 58"/>
            <p:cNvSpPr>
              <a:spLocks/>
            </p:cNvSpPr>
            <p:nvPr/>
          </p:nvSpPr>
          <p:spPr bwMode="auto">
            <a:xfrm>
              <a:off x="1587" y="3067"/>
              <a:ext cx="1633" cy="204"/>
            </a:xfrm>
            <a:custGeom>
              <a:avLst/>
              <a:gdLst>
                <a:gd name="T0" fmla="*/ 0 w 1633"/>
                <a:gd name="T1" fmla="*/ 0 h 204"/>
                <a:gd name="T2" fmla="*/ 862 w 1633"/>
                <a:gd name="T3" fmla="*/ 204 h 204"/>
                <a:gd name="T4" fmla="*/ 1633 w 1633"/>
                <a:gd name="T5" fmla="*/ 0 h 204"/>
                <a:gd name="T6" fmla="*/ 0 60000 65536"/>
                <a:gd name="T7" fmla="*/ 0 60000 65536"/>
                <a:gd name="T8" fmla="*/ 0 60000 65536"/>
                <a:gd name="T9" fmla="*/ 0 w 1633"/>
                <a:gd name="T10" fmla="*/ 0 h 204"/>
                <a:gd name="T11" fmla="*/ 1633 w 16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204">
                  <a:moveTo>
                    <a:pt x="0" y="0"/>
                  </a:moveTo>
                  <a:cubicBezTo>
                    <a:pt x="295" y="102"/>
                    <a:pt x="590" y="204"/>
                    <a:pt x="862" y="204"/>
                  </a:cubicBezTo>
                  <a:cubicBezTo>
                    <a:pt x="1134" y="204"/>
                    <a:pt x="1383" y="102"/>
                    <a:pt x="163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1" name="Text Box 59"/>
            <p:cNvSpPr txBox="1">
              <a:spLocks noChangeArrowheads="1"/>
            </p:cNvSpPr>
            <p:nvPr/>
          </p:nvSpPr>
          <p:spPr bwMode="auto">
            <a:xfrm>
              <a:off x="2268" y="3294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1/0</a:t>
              </a:r>
            </a:p>
          </p:txBody>
        </p:sp>
      </p:grpSp>
      <p:grpSp>
        <p:nvGrpSpPr>
          <p:cNvPr id="41997" name="Group 60"/>
          <p:cNvGrpSpPr>
            <a:grpSpLocks/>
          </p:cNvGrpSpPr>
          <p:nvPr/>
        </p:nvGrpSpPr>
        <p:grpSpPr bwMode="auto">
          <a:xfrm>
            <a:off x="1809750" y="1073150"/>
            <a:ext cx="2413000" cy="879475"/>
            <a:chOff x="1655" y="676"/>
            <a:chExt cx="1520" cy="554"/>
          </a:xfrm>
        </p:grpSpPr>
        <p:sp>
          <p:nvSpPr>
            <p:cNvPr id="42088" name="Text Box 61"/>
            <p:cNvSpPr txBox="1">
              <a:spLocks noChangeArrowheads="1"/>
            </p:cNvSpPr>
            <p:nvPr/>
          </p:nvSpPr>
          <p:spPr bwMode="auto">
            <a:xfrm>
              <a:off x="2320" y="676"/>
              <a:ext cx="2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1/1</a:t>
              </a:r>
            </a:p>
          </p:txBody>
        </p:sp>
        <p:sp>
          <p:nvSpPr>
            <p:cNvPr id="42089" name="Freeform 62"/>
            <p:cNvSpPr>
              <a:spLocks/>
            </p:cNvSpPr>
            <p:nvPr/>
          </p:nvSpPr>
          <p:spPr bwMode="auto">
            <a:xfrm>
              <a:off x="1655" y="924"/>
              <a:ext cx="1520" cy="306"/>
            </a:xfrm>
            <a:custGeom>
              <a:avLst/>
              <a:gdLst>
                <a:gd name="T0" fmla="*/ 1520 w 1520"/>
                <a:gd name="T1" fmla="*/ 946062 h 163"/>
                <a:gd name="T2" fmla="*/ 794 w 1520"/>
                <a:gd name="T3" fmla="*/ 28680 h 163"/>
                <a:gd name="T4" fmla="*/ 0 w 1520"/>
                <a:gd name="T5" fmla="*/ 1100573 h 163"/>
                <a:gd name="T6" fmla="*/ 0 60000 65536"/>
                <a:gd name="T7" fmla="*/ 0 60000 65536"/>
                <a:gd name="T8" fmla="*/ 0 60000 65536"/>
                <a:gd name="T9" fmla="*/ 0 w 1520"/>
                <a:gd name="T10" fmla="*/ 0 h 163"/>
                <a:gd name="T11" fmla="*/ 1520 w 1520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0" h="163">
                  <a:moveTo>
                    <a:pt x="1520" y="140"/>
                  </a:moveTo>
                  <a:cubicBezTo>
                    <a:pt x="1283" y="70"/>
                    <a:pt x="1047" y="0"/>
                    <a:pt x="794" y="4"/>
                  </a:cubicBezTo>
                  <a:cubicBezTo>
                    <a:pt x="541" y="8"/>
                    <a:pt x="270" y="85"/>
                    <a:pt x="0" y="16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8" name="Group 63"/>
          <p:cNvGrpSpPr>
            <a:grpSpLocks/>
          </p:cNvGrpSpPr>
          <p:nvPr/>
        </p:nvGrpSpPr>
        <p:grpSpPr bwMode="auto">
          <a:xfrm>
            <a:off x="1708150" y="2359025"/>
            <a:ext cx="2679700" cy="1790700"/>
            <a:chOff x="1591" y="1486"/>
            <a:chExt cx="1688" cy="1128"/>
          </a:xfrm>
        </p:grpSpPr>
        <p:sp>
          <p:nvSpPr>
            <p:cNvPr id="42086" name="Line 64"/>
            <p:cNvSpPr>
              <a:spLocks noChangeShapeType="1"/>
            </p:cNvSpPr>
            <p:nvPr/>
          </p:nvSpPr>
          <p:spPr bwMode="auto">
            <a:xfrm flipH="1" flipV="1">
              <a:off x="1591" y="1486"/>
              <a:ext cx="1688" cy="1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65"/>
            <p:cNvSpPr txBox="1">
              <a:spLocks noChangeArrowheads="1"/>
            </p:cNvSpPr>
            <p:nvPr/>
          </p:nvSpPr>
          <p:spPr bwMode="auto">
            <a:xfrm>
              <a:off x="2142" y="2029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0/0</a:t>
              </a:r>
            </a:p>
          </p:txBody>
        </p:sp>
      </p:grpSp>
      <p:grpSp>
        <p:nvGrpSpPr>
          <p:cNvPr id="41999" name="Group 66"/>
          <p:cNvGrpSpPr>
            <a:grpSpLocks/>
          </p:cNvGrpSpPr>
          <p:nvPr/>
        </p:nvGrpSpPr>
        <p:grpSpPr bwMode="auto">
          <a:xfrm>
            <a:off x="4186238" y="1649413"/>
            <a:ext cx="1008062" cy="971550"/>
            <a:chOff x="3152" y="1039"/>
            <a:chExt cx="635" cy="612"/>
          </a:xfrm>
        </p:grpSpPr>
        <p:sp>
          <p:nvSpPr>
            <p:cNvPr id="42084" name="Oval 67"/>
            <p:cNvSpPr>
              <a:spLocks noChangeArrowheads="1"/>
            </p:cNvSpPr>
            <p:nvPr/>
          </p:nvSpPr>
          <p:spPr bwMode="auto">
            <a:xfrm>
              <a:off x="3152" y="1039"/>
              <a:ext cx="635" cy="6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5" name="Text Box 68"/>
            <p:cNvSpPr txBox="1">
              <a:spLocks noChangeArrowheads="1"/>
            </p:cNvSpPr>
            <p:nvPr/>
          </p:nvSpPr>
          <p:spPr bwMode="auto">
            <a:xfrm>
              <a:off x="3279" y="119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42000" name="Group 69"/>
          <p:cNvGrpSpPr>
            <a:grpSpLocks/>
          </p:cNvGrpSpPr>
          <p:nvPr/>
        </p:nvGrpSpPr>
        <p:grpSpPr bwMode="auto">
          <a:xfrm>
            <a:off x="4114800" y="2620963"/>
            <a:ext cx="539750" cy="1457325"/>
            <a:chOff x="3107" y="1651"/>
            <a:chExt cx="340" cy="918"/>
          </a:xfrm>
        </p:grpSpPr>
        <p:sp>
          <p:nvSpPr>
            <p:cNvPr id="42082" name="Line 70"/>
            <p:cNvSpPr>
              <a:spLocks noChangeShapeType="1"/>
            </p:cNvSpPr>
            <p:nvPr/>
          </p:nvSpPr>
          <p:spPr bwMode="auto">
            <a:xfrm flipV="1">
              <a:off x="3447" y="1651"/>
              <a:ext cx="0" cy="9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3" name="Text Box 71"/>
            <p:cNvSpPr txBox="1">
              <a:spLocks noChangeArrowheads="1"/>
            </p:cNvSpPr>
            <p:nvPr/>
          </p:nvSpPr>
          <p:spPr bwMode="auto">
            <a:xfrm>
              <a:off x="3107" y="2029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1/0</a:t>
              </a:r>
            </a:p>
          </p:txBody>
        </p:sp>
      </p:grpSp>
      <p:grpSp>
        <p:nvGrpSpPr>
          <p:cNvPr id="42001" name="Group 72"/>
          <p:cNvGrpSpPr>
            <a:grpSpLocks/>
          </p:cNvGrpSpPr>
          <p:nvPr/>
        </p:nvGrpSpPr>
        <p:grpSpPr bwMode="auto">
          <a:xfrm>
            <a:off x="1855788" y="1893888"/>
            <a:ext cx="2330450" cy="312737"/>
            <a:chOff x="1684" y="1193"/>
            <a:chExt cx="1468" cy="197"/>
          </a:xfrm>
        </p:grpSpPr>
        <p:sp>
          <p:nvSpPr>
            <p:cNvPr id="42080" name="Text Box 73"/>
            <p:cNvSpPr txBox="1">
              <a:spLocks noChangeArrowheads="1"/>
            </p:cNvSpPr>
            <p:nvPr/>
          </p:nvSpPr>
          <p:spPr bwMode="auto">
            <a:xfrm>
              <a:off x="2294" y="1193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chemeClr val="accent2"/>
                  </a:solidFill>
                </a:rPr>
                <a:t>0/0</a:t>
              </a:r>
            </a:p>
          </p:txBody>
        </p:sp>
        <p:sp>
          <p:nvSpPr>
            <p:cNvPr id="42081" name="Line 74"/>
            <p:cNvSpPr>
              <a:spLocks noChangeShapeType="1"/>
            </p:cNvSpPr>
            <p:nvPr/>
          </p:nvSpPr>
          <p:spPr bwMode="auto">
            <a:xfrm flipH="1">
              <a:off x="1684" y="1390"/>
              <a:ext cx="1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0715" name="Text Box 75"/>
          <p:cNvSpPr txBox="1">
            <a:spLocks noChangeArrowheads="1"/>
          </p:cNvSpPr>
          <p:nvPr/>
        </p:nvSpPr>
        <p:spPr bwMode="auto">
          <a:xfrm>
            <a:off x="2120900" y="5837238"/>
            <a:ext cx="2754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>
                <a:solidFill>
                  <a:srgbClr val="FF0000"/>
                </a:solidFill>
              </a:rPr>
              <a:t>Devre ne yapıyor</a:t>
            </a:r>
            <a:r>
              <a:rPr lang="en-US" b="0" dirty="0" smtClean="0">
                <a:solidFill>
                  <a:srgbClr val="FF0000"/>
                </a:solidFill>
              </a:rPr>
              <a:t>?</a:t>
            </a:r>
            <a:endParaRPr lang="en-US" b="0" dirty="0">
              <a:solidFill>
                <a:srgbClr val="FF00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17818"/>
              </p:ext>
            </p:extLst>
          </p:nvPr>
        </p:nvGraphicFramePr>
        <p:xfrm>
          <a:off x="5448300" y="1727200"/>
          <a:ext cx="354328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48"/>
                <a:gridCol w="511298"/>
                <a:gridCol w="669798"/>
                <a:gridCol w="492162"/>
                <a:gridCol w="474669"/>
                <a:gridCol w="804813"/>
              </a:tblGrid>
              <a:tr h="223838">
                <a:tc gridSpan="2">
                  <a:txBody>
                    <a:bodyPr/>
                    <a:lstStyle/>
                    <a:p>
                      <a:r>
                        <a:rPr lang="tr-TR" sz="1600" b="0" dirty="0" smtClean="0"/>
                        <a:t>Şimdiki Durum</a:t>
                      </a:r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0" dirty="0" smtClean="0"/>
                        <a:t>Giriş</a:t>
                      </a:r>
                      <a:endParaRPr lang="en-US" sz="16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tr-TR" sz="1600" b="0" dirty="0" smtClean="0"/>
                        <a:t>Sonraki Durum</a:t>
                      </a:r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0" dirty="0" smtClean="0"/>
                        <a:t>Çıkış</a:t>
                      </a:r>
                      <a:endParaRPr lang="en-US" sz="1600" b="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dirty="0" smtClean="0"/>
                        <a:t>y</a:t>
                      </a:r>
                      <a:r>
                        <a:rPr lang="tr-TR" sz="1600" b="0" baseline="-25000" dirty="0" smtClean="0"/>
                        <a:t>1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dirty="0" smtClean="0"/>
                        <a:t>y</a:t>
                      </a:r>
                      <a:r>
                        <a:rPr lang="tr-TR" sz="1600" b="0" baseline="-25000" dirty="0" smtClean="0"/>
                        <a:t>2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baseline="0" dirty="0" smtClean="0"/>
                        <a:t>Y</a:t>
                      </a:r>
                      <a:r>
                        <a:rPr lang="tr-TR" sz="1600" b="0" baseline="-25000" dirty="0" smtClean="0"/>
                        <a:t>1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baseline="0" dirty="0" smtClean="0"/>
                        <a:t>Y</a:t>
                      </a:r>
                      <a:r>
                        <a:rPr lang="tr-TR" sz="1600" b="0" baseline="-25000" dirty="0" smtClean="0"/>
                        <a:t>2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z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tr-TR" dirty="0"/>
              <a:t>T</a:t>
            </a:r>
            <a:r>
              <a:rPr lang="en-US" dirty="0" smtClean="0"/>
              <a:t> </a:t>
            </a:r>
            <a:r>
              <a:rPr lang="tr-TR" dirty="0" smtClean="0"/>
              <a:t>tipi </a:t>
            </a:r>
            <a:r>
              <a:rPr lang="en-US" dirty="0" smtClean="0"/>
              <a:t>Flip-Flop</a:t>
            </a:r>
            <a:r>
              <a:rPr lang="tr-TR" dirty="0" smtClean="0"/>
              <a:t> lar ile Analiz</a:t>
            </a:r>
            <a:endParaRPr lang="en-US" dirty="0" smtClean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10302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Yöntem aynı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endParaRPr lang="en-US" dirty="0" smtClean="0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31F15-50B6-45B6-97C2-5AFC31EA9254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241745" name="Text Box 81"/>
          <p:cNvSpPr txBox="1">
            <a:spLocks noChangeArrowheads="1"/>
          </p:cNvSpPr>
          <p:nvPr/>
        </p:nvSpPr>
        <p:spPr bwMode="auto">
          <a:xfrm>
            <a:off x="6032500" y="1066800"/>
            <a:ext cx="13853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T</a:t>
            </a:r>
            <a:r>
              <a:rPr lang="tr-TR" b="0" baseline="-25000" dirty="0"/>
              <a:t>1</a:t>
            </a:r>
            <a:r>
              <a:rPr lang="en-US" b="0" dirty="0" smtClean="0"/>
              <a:t> =</a:t>
            </a:r>
            <a:r>
              <a:rPr lang="tr-TR" b="0" dirty="0" smtClean="0"/>
              <a:t> x</a:t>
            </a:r>
            <a:r>
              <a:rPr lang="en-US" b="0" dirty="0" smtClean="0"/>
              <a:t>y</a:t>
            </a:r>
            <a:r>
              <a:rPr lang="en-US" b="0" baseline="-25000" dirty="0" smtClean="0"/>
              <a:t>0</a:t>
            </a:r>
            <a:r>
              <a:rPr lang="en-US" b="0" dirty="0" smtClean="0"/>
              <a:t> </a:t>
            </a:r>
            <a:endParaRPr lang="en-US" b="0" dirty="0"/>
          </a:p>
          <a:p>
            <a:r>
              <a:rPr lang="en-US" b="0" dirty="0" smtClean="0"/>
              <a:t>T</a:t>
            </a:r>
            <a:r>
              <a:rPr lang="tr-TR" b="0" baseline="-25000" dirty="0"/>
              <a:t>2</a:t>
            </a:r>
            <a:r>
              <a:rPr lang="en-US" b="0" dirty="0" smtClean="0"/>
              <a:t> =</a:t>
            </a:r>
            <a:r>
              <a:rPr lang="tr-TR" b="0" dirty="0" smtClean="0"/>
              <a:t> x</a:t>
            </a:r>
            <a:endParaRPr lang="en-US" b="0" dirty="0"/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358775" y="2060575"/>
            <a:ext cx="7959725" cy="3854450"/>
            <a:chOff x="226" y="1298"/>
            <a:chExt cx="5014" cy="2428"/>
          </a:xfrm>
        </p:grpSpPr>
        <p:grpSp>
          <p:nvGrpSpPr>
            <p:cNvPr id="43017" name="Group 89"/>
            <p:cNvGrpSpPr>
              <a:grpSpLocks/>
            </p:cNvGrpSpPr>
            <p:nvPr/>
          </p:nvGrpSpPr>
          <p:grpSpPr bwMode="auto">
            <a:xfrm>
              <a:off x="226" y="1298"/>
              <a:ext cx="5014" cy="2428"/>
              <a:chOff x="226" y="1298"/>
              <a:chExt cx="5014" cy="2428"/>
            </a:xfrm>
          </p:grpSpPr>
          <p:grpSp>
            <p:nvGrpSpPr>
              <p:cNvPr id="43020" name="Group 80"/>
              <p:cNvGrpSpPr>
                <a:grpSpLocks/>
              </p:cNvGrpSpPr>
              <p:nvPr/>
            </p:nvGrpSpPr>
            <p:grpSpPr bwMode="auto">
              <a:xfrm>
                <a:off x="2267" y="1298"/>
                <a:ext cx="381" cy="1492"/>
                <a:chOff x="2517" y="1548"/>
                <a:chExt cx="381" cy="1492"/>
              </a:xfrm>
            </p:grpSpPr>
            <p:sp>
              <p:nvSpPr>
                <p:cNvPr id="430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517" y="1548"/>
                  <a:ext cx="30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tr-TR" b="0" baseline="-25000" dirty="0">
                      <a:solidFill>
                        <a:srgbClr val="FF0000"/>
                      </a:solidFill>
                    </a:rPr>
                    <a:t>1</a:t>
                  </a:r>
                  <a:endParaRPr lang="en-US" b="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0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71" y="2749"/>
                  <a:ext cx="32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tr-TR" b="0" baseline="-25000" dirty="0">
                      <a:solidFill>
                        <a:srgbClr val="FF0000"/>
                      </a:solidFill>
                    </a:rPr>
                    <a:t>0</a:t>
                  </a:r>
                  <a:endParaRPr lang="en-US" b="0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3021" name="Rectangle 10"/>
              <p:cNvSpPr>
                <a:spLocks noChangeArrowheads="1"/>
              </p:cNvSpPr>
              <p:nvPr/>
            </p:nvSpPr>
            <p:spPr bwMode="auto">
              <a:xfrm>
                <a:off x="2673" y="1472"/>
                <a:ext cx="695" cy="77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8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22" name="Line 11"/>
              <p:cNvSpPr>
                <a:spLocks noChangeShapeType="1"/>
              </p:cNvSpPr>
              <p:nvPr/>
            </p:nvSpPr>
            <p:spPr bwMode="auto">
              <a:xfrm flipH="1">
                <a:off x="1972" y="1872"/>
                <a:ext cx="7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3" name="Text Box 12"/>
              <p:cNvSpPr txBox="1">
                <a:spLocks noChangeArrowheads="1"/>
              </p:cNvSpPr>
              <p:nvPr/>
            </p:nvSpPr>
            <p:spPr bwMode="auto">
              <a:xfrm>
                <a:off x="2700" y="1548"/>
                <a:ext cx="9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43024" name="Line 13"/>
              <p:cNvSpPr>
                <a:spLocks noChangeShapeType="1"/>
              </p:cNvSpPr>
              <p:nvPr/>
            </p:nvSpPr>
            <p:spPr bwMode="auto">
              <a:xfrm flipH="1">
                <a:off x="3368" y="1627"/>
                <a:ext cx="5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5" name="Text Box 14"/>
              <p:cNvSpPr txBox="1">
                <a:spLocks noChangeArrowheads="1"/>
              </p:cNvSpPr>
              <p:nvPr/>
            </p:nvSpPr>
            <p:spPr bwMode="auto">
              <a:xfrm>
                <a:off x="3182" y="1536"/>
                <a:ext cx="12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3026" name="AutoShape 15"/>
              <p:cNvSpPr>
                <a:spLocks noChangeArrowheads="1"/>
              </p:cNvSpPr>
              <p:nvPr/>
            </p:nvSpPr>
            <p:spPr bwMode="auto">
              <a:xfrm rot="5400000">
                <a:off x="2673" y="1810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7" name="Text Box 16"/>
              <p:cNvSpPr txBox="1">
                <a:spLocks noChangeArrowheads="1"/>
              </p:cNvSpPr>
              <p:nvPr/>
            </p:nvSpPr>
            <p:spPr bwMode="auto">
              <a:xfrm>
                <a:off x="2804" y="1781"/>
                <a:ext cx="8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43028" name="Line 17"/>
              <p:cNvSpPr>
                <a:spLocks noChangeShapeType="1"/>
              </p:cNvSpPr>
              <p:nvPr/>
            </p:nvSpPr>
            <p:spPr bwMode="auto">
              <a:xfrm flipH="1">
                <a:off x="2053" y="1629"/>
                <a:ext cx="6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9" name="Line 18"/>
              <p:cNvSpPr>
                <a:spLocks noChangeShapeType="1"/>
              </p:cNvSpPr>
              <p:nvPr/>
            </p:nvSpPr>
            <p:spPr bwMode="auto">
              <a:xfrm flipH="1">
                <a:off x="1719" y="3029"/>
                <a:ext cx="9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0" name="Text Box 19"/>
              <p:cNvSpPr txBox="1">
                <a:spLocks noChangeArrowheads="1"/>
              </p:cNvSpPr>
              <p:nvPr/>
            </p:nvSpPr>
            <p:spPr bwMode="auto">
              <a:xfrm>
                <a:off x="2694" y="2726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43031" name="Line 20"/>
              <p:cNvSpPr>
                <a:spLocks noChangeShapeType="1"/>
              </p:cNvSpPr>
              <p:nvPr/>
            </p:nvSpPr>
            <p:spPr bwMode="auto">
              <a:xfrm flipH="1">
                <a:off x="3362" y="2805"/>
                <a:ext cx="1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2" name="Text Box 21"/>
              <p:cNvSpPr txBox="1">
                <a:spLocks noChangeArrowheads="1"/>
              </p:cNvSpPr>
              <p:nvPr/>
            </p:nvSpPr>
            <p:spPr bwMode="auto">
              <a:xfrm>
                <a:off x="3176" y="2714"/>
                <a:ext cx="12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3033" name="AutoShape 22"/>
              <p:cNvSpPr>
                <a:spLocks noChangeArrowheads="1"/>
              </p:cNvSpPr>
              <p:nvPr/>
            </p:nvSpPr>
            <p:spPr bwMode="auto">
              <a:xfrm rot="5400000">
                <a:off x="2667" y="3044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4" name="Text Box 23"/>
              <p:cNvSpPr txBox="1">
                <a:spLocks noChangeArrowheads="1"/>
              </p:cNvSpPr>
              <p:nvPr/>
            </p:nvSpPr>
            <p:spPr bwMode="auto">
              <a:xfrm>
                <a:off x="2798" y="3017"/>
                <a:ext cx="8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43035" name="Line 24"/>
              <p:cNvSpPr>
                <a:spLocks noChangeShapeType="1"/>
              </p:cNvSpPr>
              <p:nvPr/>
            </p:nvSpPr>
            <p:spPr bwMode="auto">
              <a:xfrm flipH="1">
                <a:off x="1051" y="2807"/>
                <a:ext cx="16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8" name="AutoShape 32"/>
              <p:cNvSpPr>
                <a:spLocks noChangeArrowheads="1"/>
              </p:cNvSpPr>
              <p:nvPr/>
            </p:nvSpPr>
            <p:spPr bwMode="auto">
              <a:xfrm>
                <a:off x="1719" y="1468"/>
                <a:ext cx="344" cy="336"/>
              </a:xfrm>
              <a:prstGeom prst="flowChartDelay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9" name="Text Box 38"/>
              <p:cNvSpPr txBox="1">
                <a:spLocks noChangeArrowheads="1"/>
              </p:cNvSpPr>
              <p:nvPr/>
            </p:nvSpPr>
            <p:spPr bwMode="auto">
              <a:xfrm>
                <a:off x="226" y="1433"/>
                <a:ext cx="11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0"/>
                  <a:t>x</a:t>
                </a:r>
              </a:p>
            </p:txBody>
          </p:sp>
          <p:sp>
            <p:nvSpPr>
              <p:cNvPr id="43040" name="Oval 39"/>
              <p:cNvSpPr>
                <a:spLocks noChangeArrowheads="1"/>
              </p:cNvSpPr>
              <p:nvPr/>
            </p:nvSpPr>
            <p:spPr bwMode="auto">
              <a:xfrm>
                <a:off x="3524" y="2779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1" name="Line 40"/>
              <p:cNvSpPr>
                <a:spLocks noChangeShapeType="1"/>
              </p:cNvSpPr>
              <p:nvPr/>
            </p:nvSpPr>
            <p:spPr bwMode="auto">
              <a:xfrm flipV="1">
                <a:off x="3546" y="2497"/>
                <a:ext cx="0" cy="3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2" name="Line 41"/>
              <p:cNvSpPr>
                <a:spLocks noChangeShapeType="1"/>
              </p:cNvSpPr>
              <p:nvPr/>
            </p:nvSpPr>
            <p:spPr bwMode="auto">
              <a:xfrm flipH="1">
                <a:off x="1324" y="2497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3" name="Line 43"/>
              <p:cNvSpPr>
                <a:spLocks noChangeShapeType="1"/>
              </p:cNvSpPr>
              <p:nvPr/>
            </p:nvSpPr>
            <p:spPr bwMode="auto">
              <a:xfrm>
                <a:off x="1972" y="1872"/>
                <a:ext cx="0" cy="1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4" name="Oval 44"/>
              <p:cNvSpPr>
                <a:spLocks noChangeArrowheads="1"/>
              </p:cNvSpPr>
              <p:nvPr/>
            </p:nvSpPr>
            <p:spPr bwMode="auto">
              <a:xfrm>
                <a:off x="1939" y="2995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5" name="Text Box 45"/>
              <p:cNvSpPr txBox="1">
                <a:spLocks noChangeArrowheads="1"/>
              </p:cNvSpPr>
              <p:nvPr/>
            </p:nvSpPr>
            <p:spPr bwMode="auto">
              <a:xfrm>
                <a:off x="1360" y="2905"/>
                <a:ext cx="25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0"/>
                  <a:t>clk</a:t>
                </a:r>
              </a:p>
            </p:txBody>
          </p:sp>
          <p:sp>
            <p:nvSpPr>
              <p:cNvPr id="43046" name="Rectangle 47"/>
              <p:cNvSpPr>
                <a:spLocks noChangeArrowheads="1"/>
              </p:cNvSpPr>
              <p:nvPr/>
            </p:nvSpPr>
            <p:spPr bwMode="auto">
              <a:xfrm>
                <a:off x="2662" y="2643"/>
                <a:ext cx="695" cy="77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8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47" name="Text Box 48"/>
              <p:cNvSpPr txBox="1">
                <a:spLocks noChangeArrowheads="1"/>
              </p:cNvSpPr>
              <p:nvPr/>
            </p:nvSpPr>
            <p:spPr bwMode="auto">
              <a:xfrm>
                <a:off x="2689" y="2719"/>
                <a:ext cx="9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43048" name="Text Box 49"/>
              <p:cNvSpPr txBox="1">
                <a:spLocks noChangeArrowheads="1"/>
              </p:cNvSpPr>
              <p:nvPr/>
            </p:nvSpPr>
            <p:spPr bwMode="auto">
              <a:xfrm>
                <a:off x="3171" y="2707"/>
                <a:ext cx="12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3049" name="AutoShape 50"/>
              <p:cNvSpPr>
                <a:spLocks noChangeArrowheads="1"/>
              </p:cNvSpPr>
              <p:nvPr/>
            </p:nvSpPr>
            <p:spPr bwMode="auto">
              <a:xfrm rot="5400000">
                <a:off x="2662" y="2981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Text Box 51"/>
              <p:cNvSpPr txBox="1">
                <a:spLocks noChangeArrowheads="1"/>
              </p:cNvSpPr>
              <p:nvPr/>
            </p:nvSpPr>
            <p:spPr bwMode="auto">
              <a:xfrm>
                <a:off x="2793" y="2952"/>
                <a:ext cx="8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43051" name="Line 58"/>
              <p:cNvSpPr>
                <a:spLocks noChangeShapeType="1"/>
              </p:cNvSpPr>
              <p:nvPr/>
            </p:nvSpPr>
            <p:spPr bwMode="auto">
              <a:xfrm flipV="1">
                <a:off x="1324" y="1721"/>
                <a:ext cx="0" cy="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2" name="Line 59"/>
              <p:cNvSpPr>
                <a:spLocks noChangeShapeType="1"/>
              </p:cNvSpPr>
              <p:nvPr/>
            </p:nvSpPr>
            <p:spPr bwMode="auto">
              <a:xfrm>
                <a:off x="1331" y="1736"/>
                <a:ext cx="3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Line 61"/>
              <p:cNvSpPr>
                <a:spLocks noChangeShapeType="1"/>
              </p:cNvSpPr>
              <p:nvPr/>
            </p:nvSpPr>
            <p:spPr bwMode="auto">
              <a:xfrm flipH="1">
                <a:off x="369" y="1548"/>
                <a:ext cx="13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4" name="Line 65"/>
              <p:cNvSpPr>
                <a:spLocks noChangeShapeType="1"/>
              </p:cNvSpPr>
              <p:nvPr/>
            </p:nvSpPr>
            <p:spPr bwMode="auto">
              <a:xfrm>
                <a:off x="1051" y="1548"/>
                <a:ext cx="0" cy="12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5" name="Oval 67"/>
              <p:cNvSpPr>
                <a:spLocks noChangeArrowheads="1"/>
              </p:cNvSpPr>
              <p:nvPr/>
            </p:nvSpPr>
            <p:spPr bwMode="auto">
              <a:xfrm>
                <a:off x="1023" y="1514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6" name="Oval 68"/>
              <p:cNvSpPr>
                <a:spLocks noChangeArrowheads="1"/>
              </p:cNvSpPr>
              <p:nvPr/>
            </p:nvSpPr>
            <p:spPr bwMode="auto">
              <a:xfrm>
                <a:off x="2993" y="3420"/>
                <a:ext cx="83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7" name="Line 69"/>
              <p:cNvSpPr>
                <a:spLocks noChangeShapeType="1"/>
              </p:cNvSpPr>
              <p:nvPr/>
            </p:nvSpPr>
            <p:spPr bwMode="auto">
              <a:xfrm>
                <a:off x="3032" y="3514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8" name="Line 70"/>
              <p:cNvSpPr>
                <a:spLocks noChangeShapeType="1"/>
              </p:cNvSpPr>
              <p:nvPr/>
            </p:nvSpPr>
            <p:spPr bwMode="auto">
              <a:xfrm flipH="1">
                <a:off x="1719" y="3626"/>
                <a:ext cx="13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9" name="Text Box 71"/>
              <p:cNvSpPr txBox="1">
                <a:spLocks noChangeArrowheads="1"/>
              </p:cNvSpPr>
              <p:nvPr/>
            </p:nvSpPr>
            <p:spPr bwMode="auto">
              <a:xfrm>
                <a:off x="1088" y="3438"/>
                <a:ext cx="6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reset</a:t>
                </a:r>
              </a:p>
            </p:txBody>
          </p:sp>
          <p:sp>
            <p:nvSpPr>
              <p:cNvPr id="43060" name="Line 72"/>
              <p:cNvSpPr>
                <a:spLocks noChangeShapeType="1"/>
              </p:cNvSpPr>
              <p:nvPr/>
            </p:nvSpPr>
            <p:spPr bwMode="auto">
              <a:xfrm flipV="1">
                <a:off x="2244" y="2409"/>
                <a:ext cx="0" cy="12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1" name="Oval 73"/>
              <p:cNvSpPr>
                <a:spLocks noChangeArrowheads="1"/>
              </p:cNvSpPr>
              <p:nvPr/>
            </p:nvSpPr>
            <p:spPr bwMode="auto">
              <a:xfrm>
                <a:off x="2993" y="2249"/>
                <a:ext cx="83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2" name="Line 74"/>
              <p:cNvSpPr>
                <a:spLocks noChangeShapeType="1"/>
              </p:cNvSpPr>
              <p:nvPr/>
            </p:nvSpPr>
            <p:spPr bwMode="auto">
              <a:xfrm>
                <a:off x="3032" y="2343"/>
                <a:ext cx="0" cy="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3" name="Line 75"/>
              <p:cNvSpPr>
                <a:spLocks noChangeShapeType="1"/>
              </p:cNvSpPr>
              <p:nvPr/>
            </p:nvSpPr>
            <p:spPr bwMode="auto">
              <a:xfrm flipH="1">
                <a:off x="2244" y="2409"/>
                <a:ext cx="7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4" name="Oval 76"/>
              <p:cNvSpPr>
                <a:spLocks noChangeArrowheads="1"/>
              </p:cNvSpPr>
              <p:nvPr/>
            </p:nvSpPr>
            <p:spPr bwMode="auto">
              <a:xfrm>
                <a:off x="2216" y="3598"/>
                <a:ext cx="56" cy="5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5" name="Text Box 86"/>
              <p:cNvSpPr txBox="1">
                <a:spLocks noChangeArrowheads="1"/>
              </p:cNvSpPr>
              <p:nvPr/>
            </p:nvSpPr>
            <p:spPr bwMode="auto">
              <a:xfrm>
                <a:off x="5062" y="2643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0" dirty="0"/>
                  <a:t>y</a:t>
                </a:r>
                <a:r>
                  <a:rPr lang="en-US" b="0" baseline="-25000" dirty="0"/>
                  <a:t>0</a:t>
                </a:r>
              </a:p>
            </p:txBody>
          </p:sp>
        </p:grpSp>
        <p:sp>
          <p:nvSpPr>
            <p:cNvPr id="43018" name="Line 90"/>
            <p:cNvSpPr>
              <a:spLocks noChangeShapeType="1"/>
            </p:cNvSpPr>
            <p:nvPr/>
          </p:nvSpPr>
          <p:spPr bwMode="auto">
            <a:xfrm>
              <a:off x="3959" y="1629"/>
              <a:ext cx="10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Text Box 92"/>
            <p:cNvSpPr txBox="1">
              <a:spLocks noChangeArrowheads="1"/>
            </p:cNvSpPr>
            <p:nvPr/>
          </p:nvSpPr>
          <p:spPr bwMode="auto">
            <a:xfrm>
              <a:off x="5062" y="1491"/>
              <a:ext cx="15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y</a:t>
              </a:r>
              <a:r>
                <a:rPr lang="en-US" b="0" baseline="-250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: </a:t>
            </a:r>
            <a:r>
              <a:rPr lang="tr-TR" dirty="0" smtClean="0"/>
              <a:t>T</a:t>
            </a:r>
            <a:r>
              <a:rPr lang="en-US" dirty="0" smtClean="0"/>
              <a:t> </a:t>
            </a:r>
            <a:r>
              <a:rPr lang="tr-TR" dirty="0" smtClean="0"/>
              <a:t>tipi </a:t>
            </a:r>
            <a:r>
              <a:rPr lang="en-US" dirty="0" smtClean="0"/>
              <a:t>Flip-Flop</a:t>
            </a:r>
            <a:r>
              <a:rPr lang="tr-TR" dirty="0" smtClean="0"/>
              <a:t> lar ile Analiz</a:t>
            </a:r>
            <a:endParaRPr lang="en-US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Karakteristik Denklemleri</a:t>
            </a:r>
            <a:endParaRPr lang="en-US" dirty="0" smtClean="0"/>
          </a:p>
          <a:p>
            <a:pPr lvl="1"/>
            <a:r>
              <a:rPr lang="tr-TR" dirty="0" smtClean="0"/>
              <a:t>Y</a:t>
            </a:r>
            <a:r>
              <a:rPr lang="tr-TR" baseline="-25000" dirty="0"/>
              <a:t>0</a:t>
            </a:r>
            <a:r>
              <a:rPr lang="en-US" dirty="0" smtClean="0"/>
              <a:t> = </a:t>
            </a:r>
            <a:r>
              <a:rPr lang="tr-TR" dirty="0" smtClean="0"/>
              <a:t>T</a:t>
            </a:r>
            <a:r>
              <a:rPr lang="tr-TR" baseline="-25000" dirty="0"/>
              <a:t>0</a:t>
            </a:r>
            <a:r>
              <a:rPr lang="tr-TR" baseline="-25000" dirty="0" smtClean="0"/>
              <a:t> </a:t>
            </a:r>
            <a:r>
              <a:rPr lang="tr-TR" dirty="0" smtClean="0"/>
              <a:t> </a:t>
            </a:r>
            <a:r>
              <a:rPr lang="tr-TR" dirty="0" smtClean="0">
                <a:sym typeface="Symbol"/>
              </a:rPr>
              <a:t> </a:t>
            </a:r>
            <a:r>
              <a:rPr lang="tr-TR" b="0" dirty="0" smtClean="0"/>
              <a:t>y</a:t>
            </a:r>
            <a:r>
              <a:rPr lang="tr-TR" baseline="-25000" dirty="0"/>
              <a:t>0</a:t>
            </a:r>
            <a:endParaRPr lang="en-US" dirty="0" smtClean="0"/>
          </a:p>
          <a:p>
            <a:pPr lvl="1"/>
            <a:r>
              <a:rPr lang="tr-TR" dirty="0" smtClean="0"/>
              <a:t>Y</a:t>
            </a:r>
            <a:r>
              <a:rPr lang="tr-TR" baseline="-25000" dirty="0"/>
              <a:t>1</a:t>
            </a:r>
            <a:r>
              <a:rPr lang="en-US" dirty="0" smtClean="0"/>
              <a:t> = </a:t>
            </a:r>
            <a:r>
              <a:rPr lang="tr-TR" dirty="0" smtClean="0"/>
              <a:t>T</a:t>
            </a:r>
            <a:r>
              <a:rPr lang="tr-TR" baseline="-25000" dirty="0" smtClean="0"/>
              <a:t>1 </a:t>
            </a:r>
            <a:r>
              <a:rPr lang="tr-TR" dirty="0" smtClean="0"/>
              <a:t> </a:t>
            </a:r>
            <a:r>
              <a:rPr lang="tr-TR" dirty="0" smtClean="0">
                <a:sym typeface="Symbol"/>
              </a:rPr>
              <a:t> </a:t>
            </a:r>
            <a:r>
              <a:rPr lang="tr-TR" b="0" dirty="0" smtClean="0"/>
              <a:t>y</a:t>
            </a:r>
            <a:r>
              <a:rPr lang="tr-TR" baseline="-25000" dirty="0" smtClean="0"/>
              <a:t>1</a:t>
            </a:r>
            <a:endParaRPr lang="en-US" dirty="0" smtClean="0"/>
          </a:p>
          <a:p>
            <a:r>
              <a:rPr lang="tr-TR" dirty="0" smtClean="0"/>
              <a:t>Flip-flop giriş denklemleri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tr-TR" baseline="-25000" dirty="0"/>
              <a:t>1</a:t>
            </a:r>
            <a:r>
              <a:rPr lang="en-US" dirty="0" smtClean="0"/>
              <a:t> = x</a:t>
            </a:r>
            <a:r>
              <a:rPr lang="tr-TR" b="0" dirty="0" smtClean="0"/>
              <a:t> y</a:t>
            </a:r>
            <a:r>
              <a:rPr lang="tr-TR" baseline="-25000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tr-TR" baseline="-25000" dirty="0"/>
              <a:t>0</a:t>
            </a:r>
            <a:r>
              <a:rPr lang="en-US" dirty="0" smtClean="0"/>
              <a:t> = x</a:t>
            </a:r>
          </a:p>
          <a:p>
            <a:r>
              <a:rPr lang="tr-TR" dirty="0" smtClean="0"/>
              <a:t>Durum denklemleri</a:t>
            </a:r>
            <a:endParaRPr lang="en-US" dirty="0" smtClean="0"/>
          </a:p>
          <a:p>
            <a:pPr lvl="1"/>
            <a:r>
              <a:rPr lang="tr-TR" dirty="0" smtClean="0"/>
              <a:t>Y</a:t>
            </a:r>
            <a:r>
              <a:rPr lang="tr-TR" baseline="-25000" dirty="0" smtClean="0"/>
              <a:t>0</a:t>
            </a:r>
            <a:r>
              <a:rPr lang="en-US" dirty="0" smtClean="0"/>
              <a:t> = x</a:t>
            </a:r>
            <a:r>
              <a:rPr lang="tr-TR" baseline="-25000" dirty="0" smtClean="0"/>
              <a:t> </a:t>
            </a:r>
            <a:r>
              <a:rPr lang="tr-TR" dirty="0" smtClean="0"/>
              <a:t> </a:t>
            </a:r>
            <a:r>
              <a:rPr lang="tr-TR" dirty="0" smtClean="0">
                <a:sym typeface="Symbol"/>
              </a:rPr>
              <a:t> </a:t>
            </a:r>
            <a:r>
              <a:rPr lang="tr-TR" b="0" dirty="0" smtClean="0"/>
              <a:t>y</a:t>
            </a:r>
            <a:r>
              <a:rPr lang="tr-TR" baseline="-25000" dirty="0" smtClean="0"/>
              <a:t>0</a:t>
            </a:r>
            <a:endParaRPr lang="en-US" dirty="0" smtClean="0"/>
          </a:p>
          <a:p>
            <a:pPr lvl="1"/>
            <a:r>
              <a:rPr lang="tr-TR" dirty="0" smtClean="0"/>
              <a:t>Y</a:t>
            </a:r>
            <a:r>
              <a:rPr lang="tr-TR" baseline="-25000" dirty="0" smtClean="0"/>
              <a:t>1</a:t>
            </a:r>
            <a:r>
              <a:rPr lang="en-US" dirty="0" smtClean="0"/>
              <a:t> = x</a:t>
            </a:r>
            <a:r>
              <a:rPr lang="tr-TR" b="0" dirty="0" smtClean="0"/>
              <a:t> y</a:t>
            </a:r>
            <a:r>
              <a:rPr lang="tr-TR" baseline="-25000" dirty="0" smtClean="0"/>
              <a:t>0 </a:t>
            </a:r>
            <a:r>
              <a:rPr lang="tr-TR" dirty="0" smtClean="0"/>
              <a:t> </a:t>
            </a:r>
            <a:r>
              <a:rPr lang="tr-TR" dirty="0" smtClean="0">
                <a:sym typeface="Symbol"/>
              </a:rPr>
              <a:t> </a:t>
            </a:r>
            <a:r>
              <a:rPr lang="tr-TR" b="0" dirty="0" smtClean="0"/>
              <a:t>y</a:t>
            </a:r>
            <a:r>
              <a:rPr lang="tr-TR" baseline="-25000" dirty="0" smtClean="0"/>
              <a:t>1</a:t>
            </a:r>
            <a:endParaRPr lang="en-US" dirty="0" smtClean="0"/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40F37-B8CA-4684-BC9D-EE71A431455D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48"/>
            <a:ext cx="8229600" cy="783940"/>
          </a:xfrm>
        </p:spPr>
        <p:txBody>
          <a:bodyPr/>
          <a:lstStyle/>
          <a:p>
            <a:r>
              <a:rPr lang="tr-TR" dirty="0" smtClean="0"/>
              <a:t>Durum</a:t>
            </a:r>
            <a:r>
              <a:rPr lang="en-US" dirty="0" smtClean="0"/>
              <a:t> T</a:t>
            </a:r>
            <a:r>
              <a:rPr lang="tr-TR" dirty="0" smtClean="0"/>
              <a:t>ablosu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Di</a:t>
            </a:r>
            <a:r>
              <a:rPr lang="tr-TR" dirty="0" smtClean="0"/>
              <a:t>yagramı</a:t>
            </a:r>
            <a:endParaRPr lang="en-US" dirty="0" smtClean="0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BD5E9-1D7E-483B-A721-F339B729C858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graphicFrame>
        <p:nvGraphicFramePr>
          <p:cNvPr id="244131" name="Group 4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23497"/>
              </p:ext>
            </p:extLst>
          </p:nvPr>
        </p:nvGraphicFramePr>
        <p:xfrm>
          <a:off x="203200" y="2162175"/>
          <a:ext cx="4440238" cy="4328160"/>
        </p:xfrm>
        <a:graphic>
          <a:graphicData uri="http://schemas.openxmlformats.org/drawingml/2006/table">
            <a:tbl>
              <a:tblPr/>
              <a:tblGrid>
                <a:gridCol w="563563"/>
                <a:gridCol w="576262"/>
                <a:gridCol w="790575"/>
                <a:gridCol w="504825"/>
                <a:gridCol w="468313"/>
                <a:gridCol w="709612"/>
                <a:gridCol w="827088"/>
              </a:tblGrid>
              <a:tr h="203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Şimdiki Durum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Giriş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Sonraki Durum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Çıkış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4064" name="Rectangle 352"/>
          <p:cNvSpPr>
            <a:spLocks noChangeArrowheads="1"/>
          </p:cNvSpPr>
          <p:nvPr/>
        </p:nvSpPr>
        <p:spPr bwMode="auto">
          <a:xfrm>
            <a:off x="468313" y="801688"/>
            <a:ext cx="27414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dirty="0"/>
              <a:t>Y</a:t>
            </a:r>
            <a:r>
              <a:rPr lang="tr-TR" baseline="-25000" dirty="0"/>
              <a:t>0</a:t>
            </a:r>
            <a:r>
              <a:rPr lang="en-US" dirty="0"/>
              <a:t> = x</a:t>
            </a:r>
            <a:r>
              <a:rPr lang="tr-TR" baseline="-25000" dirty="0"/>
              <a:t> </a:t>
            </a:r>
            <a:r>
              <a:rPr lang="tr-TR" dirty="0"/>
              <a:t> </a:t>
            </a:r>
            <a:r>
              <a:rPr lang="tr-TR" dirty="0">
                <a:sym typeface="Symbol"/>
              </a:rPr>
              <a:t> </a:t>
            </a:r>
            <a:r>
              <a:rPr lang="tr-TR" b="0" dirty="0" smtClean="0"/>
              <a:t>y</a:t>
            </a:r>
            <a:r>
              <a:rPr lang="tr-TR" baseline="-25000" dirty="0" smtClean="0"/>
              <a:t>0</a:t>
            </a:r>
            <a:endParaRPr lang="tr-T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tr-TR" dirty="0" smtClean="0"/>
              <a:t>Y</a:t>
            </a:r>
            <a:r>
              <a:rPr lang="tr-TR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x</a:t>
            </a:r>
            <a:r>
              <a:rPr lang="tr-TR" b="0" dirty="0"/>
              <a:t> y</a:t>
            </a:r>
            <a:r>
              <a:rPr lang="tr-TR" baseline="-25000" dirty="0"/>
              <a:t>0 </a:t>
            </a:r>
            <a:r>
              <a:rPr lang="tr-TR" dirty="0"/>
              <a:t> </a:t>
            </a:r>
            <a:r>
              <a:rPr lang="tr-TR" dirty="0">
                <a:sym typeface="Symbol"/>
              </a:rPr>
              <a:t> </a:t>
            </a:r>
            <a:r>
              <a:rPr lang="tr-TR" b="0" dirty="0" smtClean="0"/>
              <a:t>y</a:t>
            </a:r>
            <a:r>
              <a:rPr lang="tr-TR" baseline="-25000" dirty="0" smtClean="0"/>
              <a:t>1</a:t>
            </a:r>
            <a:endParaRPr lang="en-US" dirty="0"/>
          </a:p>
        </p:txBody>
      </p:sp>
      <p:sp>
        <p:nvSpPr>
          <p:cNvPr id="244065" name="Oval 353"/>
          <p:cNvSpPr>
            <a:spLocks noChangeArrowheads="1"/>
          </p:cNvSpPr>
          <p:nvPr/>
        </p:nvSpPr>
        <p:spPr bwMode="auto">
          <a:xfrm>
            <a:off x="5003800" y="2032000"/>
            <a:ext cx="1019175" cy="9286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0">
                <a:solidFill>
                  <a:schemeClr val="bg1"/>
                </a:solidFill>
              </a:rPr>
              <a:t>00/00</a:t>
            </a:r>
          </a:p>
        </p:txBody>
      </p:sp>
      <p:grpSp>
        <p:nvGrpSpPr>
          <p:cNvPr id="2" name="Group 377"/>
          <p:cNvGrpSpPr>
            <a:grpSpLocks/>
          </p:cNvGrpSpPr>
          <p:nvPr/>
        </p:nvGrpSpPr>
        <p:grpSpPr bwMode="auto">
          <a:xfrm>
            <a:off x="5116513" y="1125538"/>
            <a:ext cx="576262" cy="1025525"/>
            <a:chOff x="3129" y="947"/>
            <a:chExt cx="363" cy="646"/>
          </a:xfrm>
        </p:grpSpPr>
        <p:sp>
          <p:nvSpPr>
            <p:cNvPr id="45165" name="Freeform 360"/>
            <p:cNvSpPr>
              <a:spLocks/>
            </p:cNvSpPr>
            <p:nvPr/>
          </p:nvSpPr>
          <p:spPr bwMode="auto">
            <a:xfrm>
              <a:off x="3148" y="1094"/>
              <a:ext cx="344" cy="499"/>
            </a:xfrm>
            <a:custGeom>
              <a:avLst/>
              <a:gdLst>
                <a:gd name="T0" fmla="*/ 30 w 344"/>
                <a:gd name="T1" fmla="*/ 499 h 499"/>
                <a:gd name="T2" fmla="*/ 30 w 344"/>
                <a:gd name="T3" fmla="*/ 136 h 499"/>
                <a:gd name="T4" fmla="*/ 211 w 344"/>
                <a:gd name="T5" fmla="*/ 0 h 499"/>
                <a:gd name="T6" fmla="*/ 325 w 344"/>
                <a:gd name="T7" fmla="*/ 136 h 499"/>
                <a:gd name="T8" fmla="*/ 325 w 344"/>
                <a:gd name="T9" fmla="*/ 431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4"/>
                <a:gd name="T16" fmla="*/ 0 h 499"/>
                <a:gd name="T17" fmla="*/ 344 w 344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4" h="499">
                  <a:moveTo>
                    <a:pt x="30" y="499"/>
                  </a:moveTo>
                  <a:cubicBezTo>
                    <a:pt x="15" y="359"/>
                    <a:pt x="0" y="219"/>
                    <a:pt x="30" y="136"/>
                  </a:cubicBezTo>
                  <a:cubicBezTo>
                    <a:pt x="60" y="53"/>
                    <a:pt x="162" y="0"/>
                    <a:pt x="211" y="0"/>
                  </a:cubicBezTo>
                  <a:cubicBezTo>
                    <a:pt x="260" y="0"/>
                    <a:pt x="306" y="64"/>
                    <a:pt x="325" y="136"/>
                  </a:cubicBezTo>
                  <a:cubicBezTo>
                    <a:pt x="344" y="208"/>
                    <a:pt x="334" y="319"/>
                    <a:pt x="325" y="43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6" name="Rectangle 364"/>
            <p:cNvSpPr>
              <a:spLocks noChangeArrowheads="1"/>
            </p:cNvSpPr>
            <p:nvPr/>
          </p:nvSpPr>
          <p:spPr bwMode="auto">
            <a:xfrm>
              <a:off x="3129" y="947"/>
              <a:ext cx="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ym typeface="Symbol" pitchFamily="18" charset="2"/>
                </a:rPr>
                <a:t>0</a:t>
              </a:r>
            </a:p>
          </p:txBody>
        </p:sp>
      </p:grpSp>
      <p:grpSp>
        <p:nvGrpSpPr>
          <p:cNvPr id="3" name="Group 379"/>
          <p:cNvGrpSpPr>
            <a:grpSpLocks/>
          </p:cNvGrpSpPr>
          <p:nvPr/>
        </p:nvGrpSpPr>
        <p:grpSpPr bwMode="auto">
          <a:xfrm>
            <a:off x="7961313" y="1125538"/>
            <a:ext cx="546100" cy="1044575"/>
            <a:chOff x="4762" y="958"/>
            <a:chExt cx="344" cy="658"/>
          </a:xfrm>
        </p:grpSpPr>
        <p:sp>
          <p:nvSpPr>
            <p:cNvPr id="45163" name="Freeform 361"/>
            <p:cNvSpPr>
              <a:spLocks/>
            </p:cNvSpPr>
            <p:nvPr/>
          </p:nvSpPr>
          <p:spPr bwMode="auto">
            <a:xfrm>
              <a:off x="4762" y="1117"/>
              <a:ext cx="344" cy="499"/>
            </a:xfrm>
            <a:custGeom>
              <a:avLst/>
              <a:gdLst>
                <a:gd name="T0" fmla="*/ 30 w 344"/>
                <a:gd name="T1" fmla="*/ 499 h 499"/>
                <a:gd name="T2" fmla="*/ 30 w 344"/>
                <a:gd name="T3" fmla="*/ 136 h 499"/>
                <a:gd name="T4" fmla="*/ 211 w 344"/>
                <a:gd name="T5" fmla="*/ 0 h 499"/>
                <a:gd name="T6" fmla="*/ 325 w 344"/>
                <a:gd name="T7" fmla="*/ 136 h 499"/>
                <a:gd name="T8" fmla="*/ 325 w 344"/>
                <a:gd name="T9" fmla="*/ 431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4"/>
                <a:gd name="T16" fmla="*/ 0 h 499"/>
                <a:gd name="T17" fmla="*/ 344 w 344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4" h="499">
                  <a:moveTo>
                    <a:pt x="30" y="499"/>
                  </a:moveTo>
                  <a:cubicBezTo>
                    <a:pt x="15" y="359"/>
                    <a:pt x="0" y="219"/>
                    <a:pt x="30" y="136"/>
                  </a:cubicBezTo>
                  <a:cubicBezTo>
                    <a:pt x="60" y="53"/>
                    <a:pt x="162" y="0"/>
                    <a:pt x="211" y="0"/>
                  </a:cubicBezTo>
                  <a:cubicBezTo>
                    <a:pt x="260" y="0"/>
                    <a:pt x="306" y="64"/>
                    <a:pt x="325" y="136"/>
                  </a:cubicBezTo>
                  <a:cubicBezTo>
                    <a:pt x="344" y="208"/>
                    <a:pt x="334" y="319"/>
                    <a:pt x="325" y="43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4" name="Rectangle 365"/>
            <p:cNvSpPr>
              <a:spLocks noChangeArrowheads="1"/>
            </p:cNvSpPr>
            <p:nvPr/>
          </p:nvSpPr>
          <p:spPr bwMode="auto">
            <a:xfrm>
              <a:off x="4808" y="958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ym typeface="Symbol" pitchFamily="18" charset="2"/>
                </a:rPr>
                <a:t>0</a:t>
              </a:r>
            </a:p>
          </p:txBody>
        </p:sp>
      </p:grpSp>
      <p:grpSp>
        <p:nvGrpSpPr>
          <p:cNvPr id="4" name="Group 383"/>
          <p:cNvGrpSpPr>
            <a:grpSpLocks/>
          </p:cNvGrpSpPr>
          <p:nvPr/>
        </p:nvGrpSpPr>
        <p:grpSpPr bwMode="auto">
          <a:xfrm>
            <a:off x="5003800" y="5362575"/>
            <a:ext cx="654050" cy="917575"/>
            <a:chOff x="3061" y="3430"/>
            <a:chExt cx="412" cy="578"/>
          </a:xfrm>
        </p:grpSpPr>
        <p:sp>
          <p:nvSpPr>
            <p:cNvPr id="45161" name="Freeform 362"/>
            <p:cNvSpPr>
              <a:spLocks/>
            </p:cNvSpPr>
            <p:nvPr/>
          </p:nvSpPr>
          <p:spPr bwMode="auto">
            <a:xfrm flipV="1">
              <a:off x="3129" y="3430"/>
              <a:ext cx="344" cy="499"/>
            </a:xfrm>
            <a:custGeom>
              <a:avLst/>
              <a:gdLst>
                <a:gd name="T0" fmla="*/ 30 w 344"/>
                <a:gd name="T1" fmla="*/ 499 h 499"/>
                <a:gd name="T2" fmla="*/ 30 w 344"/>
                <a:gd name="T3" fmla="*/ 136 h 499"/>
                <a:gd name="T4" fmla="*/ 211 w 344"/>
                <a:gd name="T5" fmla="*/ 0 h 499"/>
                <a:gd name="T6" fmla="*/ 325 w 344"/>
                <a:gd name="T7" fmla="*/ 136 h 499"/>
                <a:gd name="T8" fmla="*/ 325 w 344"/>
                <a:gd name="T9" fmla="*/ 431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4"/>
                <a:gd name="T16" fmla="*/ 0 h 499"/>
                <a:gd name="T17" fmla="*/ 344 w 344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4" h="499">
                  <a:moveTo>
                    <a:pt x="30" y="499"/>
                  </a:moveTo>
                  <a:cubicBezTo>
                    <a:pt x="15" y="359"/>
                    <a:pt x="0" y="219"/>
                    <a:pt x="30" y="136"/>
                  </a:cubicBezTo>
                  <a:cubicBezTo>
                    <a:pt x="60" y="53"/>
                    <a:pt x="162" y="0"/>
                    <a:pt x="211" y="0"/>
                  </a:cubicBezTo>
                  <a:cubicBezTo>
                    <a:pt x="260" y="0"/>
                    <a:pt x="306" y="64"/>
                    <a:pt x="325" y="136"/>
                  </a:cubicBezTo>
                  <a:cubicBezTo>
                    <a:pt x="344" y="208"/>
                    <a:pt x="334" y="319"/>
                    <a:pt x="325" y="43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2" name="Rectangle 366"/>
            <p:cNvSpPr>
              <a:spLocks noChangeArrowheads="1"/>
            </p:cNvSpPr>
            <p:nvPr/>
          </p:nvSpPr>
          <p:spPr bwMode="auto">
            <a:xfrm>
              <a:off x="3061" y="3816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ym typeface="Symbol" pitchFamily="18" charset="2"/>
                </a:rPr>
                <a:t>0</a:t>
              </a:r>
            </a:p>
          </p:txBody>
        </p:sp>
      </p:grpSp>
      <p:grpSp>
        <p:nvGrpSpPr>
          <p:cNvPr id="5" name="Group 381"/>
          <p:cNvGrpSpPr>
            <a:grpSpLocks/>
          </p:cNvGrpSpPr>
          <p:nvPr/>
        </p:nvGrpSpPr>
        <p:grpSpPr bwMode="auto">
          <a:xfrm>
            <a:off x="7961313" y="5362575"/>
            <a:ext cx="768350" cy="792163"/>
            <a:chOff x="4762" y="3430"/>
            <a:chExt cx="484" cy="499"/>
          </a:xfrm>
        </p:grpSpPr>
        <p:sp>
          <p:nvSpPr>
            <p:cNvPr id="45159" name="Freeform 363"/>
            <p:cNvSpPr>
              <a:spLocks/>
            </p:cNvSpPr>
            <p:nvPr/>
          </p:nvSpPr>
          <p:spPr bwMode="auto">
            <a:xfrm flipV="1">
              <a:off x="4762" y="3430"/>
              <a:ext cx="344" cy="499"/>
            </a:xfrm>
            <a:custGeom>
              <a:avLst/>
              <a:gdLst>
                <a:gd name="T0" fmla="*/ 30 w 344"/>
                <a:gd name="T1" fmla="*/ 499 h 499"/>
                <a:gd name="T2" fmla="*/ 30 w 344"/>
                <a:gd name="T3" fmla="*/ 136 h 499"/>
                <a:gd name="T4" fmla="*/ 211 w 344"/>
                <a:gd name="T5" fmla="*/ 0 h 499"/>
                <a:gd name="T6" fmla="*/ 325 w 344"/>
                <a:gd name="T7" fmla="*/ 136 h 499"/>
                <a:gd name="T8" fmla="*/ 325 w 344"/>
                <a:gd name="T9" fmla="*/ 431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4"/>
                <a:gd name="T16" fmla="*/ 0 h 499"/>
                <a:gd name="T17" fmla="*/ 344 w 344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4" h="499">
                  <a:moveTo>
                    <a:pt x="30" y="499"/>
                  </a:moveTo>
                  <a:cubicBezTo>
                    <a:pt x="15" y="359"/>
                    <a:pt x="0" y="219"/>
                    <a:pt x="30" y="136"/>
                  </a:cubicBezTo>
                  <a:cubicBezTo>
                    <a:pt x="60" y="53"/>
                    <a:pt x="162" y="0"/>
                    <a:pt x="211" y="0"/>
                  </a:cubicBezTo>
                  <a:cubicBezTo>
                    <a:pt x="260" y="0"/>
                    <a:pt x="306" y="64"/>
                    <a:pt x="325" y="136"/>
                  </a:cubicBezTo>
                  <a:cubicBezTo>
                    <a:pt x="344" y="208"/>
                    <a:pt x="334" y="319"/>
                    <a:pt x="325" y="43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0" name="Rectangle 367"/>
            <p:cNvSpPr>
              <a:spLocks noChangeArrowheads="1"/>
            </p:cNvSpPr>
            <p:nvPr/>
          </p:nvSpPr>
          <p:spPr bwMode="auto">
            <a:xfrm>
              <a:off x="5148" y="3680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ym typeface="Symbol" pitchFamily="18" charset="2"/>
                </a:rPr>
                <a:t>0</a:t>
              </a:r>
            </a:p>
          </p:txBody>
        </p:sp>
      </p:grpSp>
      <p:grpSp>
        <p:nvGrpSpPr>
          <p:cNvPr id="6" name="Group 384"/>
          <p:cNvGrpSpPr>
            <a:grpSpLocks/>
          </p:cNvGrpSpPr>
          <p:nvPr/>
        </p:nvGrpSpPr>
        <p:grpSpPr bwMode="auto">
          <a:xfrm>
            <a:off x="5507038" y="2954338"/>
            <a:ext cx="185737" cy="1581150"/>
            <a:chOff x="3356" y="2015"/>
            <a:chExt cx="117" cy="996"/>
          </a:xfrm>
        </p:grpSpPr>
        <p:sp>
          <p:nvSpPr>
            <p:cNvPr id="45157" name="Line 371"/>
            <p:cNvSpPr>
              <a:spLocks noChangeShapeType="1"/>
            </p:cNvSpPr>
            <p:nvPr/>
          </p:nvSpPr>
          <p:spPr bwMode="auto">
            <a:xfrm flipV="1">
              <a:off x="3356" y="2015"/>
              <a:ext cx="0" cy="9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8" name="Rectangle 375"/>
            <p:cNvSpPr>
              <a:spLocks noChangeArrowheads="1"/>
            </p:cNvSpPr>
            <p:nvPr/>
          </p:nvSpPr>
          <p:spPr bwMode="auto">
            <a:xfrm>
              <a:off x="3401" y="2397"/>
              <a:ext cx="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ym typeface="Symbol" pitchFamily="18" charset="2"/>
                </a:rPr>
                <a:t>1</a:t>
              </a:r>
            </a:p>
          </p:txBody>
        </p:sp>
      </p:grpSp>
      <p:grpSp>
        <p:nvGrpSpPr>
          <p:cNvPr id="7" name="Group 423"/>
          <p:cNvGrpSpPr>
            <a:grpSpLocks/>
          </p:cNvGrpSpPr>
          <p:nvPr/>
        </p:nvGrpSpPr>
        <p:grpSpPr bwMode="auto">
          <a:xfrm>
            <a:off x="6011863" y="2032000"/>
            <a:ext cx="2819400" cy="928688"/>
            <a:chOff x="3787" y="1280"/>
            <a:chExt cx="1776" cy="585"/>
          </a:xfrm>
        </p:grpSpPr>
        <p:sp>
          <p:nvSpPr>
            <p:cNvPr id="45154" name="Line 368"/>
            <p:cNvSpPr>
              <a:spLocks noChangeShapeType="1"/>
            </p:cNvSpPr>
            <p:nvPr/>
          </p:nvSpPr>
          <p:spPr bwMode="auto">
            <a:xfrm>
              <a:off x="3787" y="1575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5" name="Rectangle 372"/>
            <p:cNvSpPr>
              <a:spLocks noChangeArrowheads="1"/>
            </p:cNvSpPr>
            <p:nvPr/>
          </p:nvSpPr>
          <p:spPr bwMode="auto">
            <a:xfrm>
              <a:off x="4195" y="1366"/>
              <a:ext cx="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ym typeface="Symbol" pitchFamily="18" charset="2"/>
                </a:rPr>
                <a:t>1</a:t>
              </a:r>
            </a:p>
          </p:txBody>
        </p:sp>
        <p:sp>
          <p:nvSpPr>
            <p:cNvPr id="45156" name="Oval 420"/>
            <p:cNvSpPr>
              <a:spLocks noChangeArrowheads="1"/>
            </p:cNvSpPr>
            <p:nvPr/>
          </p:nvSpPr>
          <p:spPr bwMode="auto">
            <a:xfrm>
              <a:off x="4921" y="1280"/>
              <a:ext cx="642" cy="58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01/01</a:t>
              </a:r>
            </a:p>
          </p:txBody>
        </p:sp>
      </p:grpSp>
      <p:grpSp>
        <p:nvGrpSpPr>
          <p:cNvPr id="8" name="Group 424"/>
          <p:cNvGrpSpPr>
            <a:grpSpLocks/>
          </p:cNvGrpSpPr>
          <p:nvPr/>
        </p:nvGrpSpPr>
        <p:grpSpPr bwMode="auto">
          <a:xfrm>
            <a:off x="7800975" y="2954338"/>
            <a:ext cx="1019175" cy="2527300"/>
            <a:chOff x="4914" y="1861"/>
            <a:chExt cx="642" cy="1592"/>
          </a:xfrm>
        </p:grpSpPr>
        <p:sp>
          <p:nvSpPr>
            <p:cNvPr id="45151" name="Line 369"/>
            <p:cNvSpPr>
              <a:spLocks noChangeShapeType="1"/>
            </p:cNvSpPr>
            <p:nvPr/>
          </p:nvSpPr>
          <p:spPr bwMode="auto">
            <a:xfrm>
              <a:off x="5239" y="1861"/>
              <a:ext cx="0" cy="9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2" name="Rectangle 373"/>
            <p:cNvSpPr>
              <a:spLocks noChangeArrowheads="1"/>
            </p:cNvSpPr>
            <p:nvPr/>
          </p:nvSpPr>
          <p:spPr bwMode="auto">
            <a:xfrm>
              <a:off x="5125" y="2147"/>
              <a:ext cx="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ym typeface="Symbol" pitchFamily="18" charset="2"/>
                </a:rPr>
                <a:t>1</a:t>
              </a:r>
            </a:p>
          </p:txBody>
        </p:sp>
        <p:sp>
          <p:nvSpPr>
            <p:cNvPr id="45153" name="Oval 421"/>
            <p:cNvSpPr>
              <a:spLocks noChangeArrowheads="1"/>
            </p:cNvSpPr>
            <p:nvPr/>
          </p:nvSpPr>
          <p:spPr bwMode="auto">
            <a:xfrm>
              <a:off x="4914" y="2868"/>
              <a:ext cx="642" cy="58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10/10</a:t>
              </a:r>
            </a:p>
          </p:txBody>
        </p:sp>
      </p:grpSp>
      <p:grpSp>
        <p:nvGrpSpPr>
          <p:cNvPr id="9" name="Group 425"/>
          <p:cNvGrpSpPr>
            <a:grpSpLocks/>
          </p:cNvGrpSpPr>
          <p:nvPr/>
        </p:nvGrpSpPr>
        <p:grpSpPr bwMode="auto">
          <a:xfrm>
            <a:off x="4967288" y="4560888"/>
            <a:ext cx="2808287" cy="928687"/>
            <a:chOff x="3129" y="2873"/>
            <a:chExt cx="1769" cy="585"/>
          </a:xfrm>
        </p:grpSpPr>
        <p:sp>
          <p:nvSpPr>
            <p:cNvPr id="45148" name="Line 370"/>
            <p:cNvSpPr>
              <a:spLocks noChangeShapeType="1"/>
            </p:cNvSpPr>
            <p:nvPr/>
          </p:nvSpPr>
          <p:spPr bwMode="auto">
            <a:xfrm flipH="1">
              <a:off x="3764" y="3163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9" name="Rectangle 374"/>
            <p:cNvSpPr>
              <a:spLocks noChangeArrowheads="1"/>
            </p:cNvSpPr>
            <p:nvPr/>
          </p:nvSpPr>
          <p:spPr bwMode="auto">
            <a:xfrm>
              <a:off x="4236" y="3175"/>
              <a:ext cx="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ym typeface="Symbol" pitchFamily="18" charset="2"/>
                </a:rPr>
                <a:t>1</a:t>
              </a:r>
            </a:p>
          </p:txBody>
        </p:sp>
        <p:sp>
          <p:nvSpPr>
            <p:cNvPr id="45150" name="Oval 422"/>
            <p:cNvSpPr>
              <a:spLocks noChangeArrowheads="1"/>
            </p:cNvSpPr>
            <p:nvPr/>
          </p:nvSpPr>
          <p:spPr bwMode="auto">
            <a:xfrm>
              <a:off x="3129" y="2873"/>
              <a:ext cx="642" cy="58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11/11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064" grpId="0"/>
      <p:bldP spid="2440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Senkron </a:t>
            </a:r>
            <a:r>
              <a:rPr lang="tr-TR" dirty="0" err="1" smtClean="0"/>
              <a:t>Ardışıl</a:t>
            </a:r>
            <a:r>
              <a:rPr lang="tr-TR" dirty="0" smtClean="0"/>
              <a:t> Devreler</a:t>
            </a:r>
            <a:endParaRPr lang="en-US" dirty="0" smtClean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1430338"/>
          </a:xfrm>
        </p:spPr>
        <p:txBody>
          <a:bodyPr>
            <a:normAutofit/>
          </a:bodyPr>
          <a:lstStyle/>
          <a:p>
            <a:r>
              <a:rPr lang="tr-TR" dirty="0" smtClean="0"/>
              <a:t>Bellek elemanları 1-bitlik bilgi saklayabilen </a:t>
            </a:r>
            <a:r>
              <a:rPr lang="tr-TR" dirty="0" err="1" smtClean="0"/>
              <a:t>flip</a:t>
            </a:r>
            <a:r>
              <a:rPr lang="tr-TR" dirty="0" smtClean="0"/>
              <a:t>-</a:t>
            </a:r>
            <a:r>
              <a:rPr lang="tr-TR" dirty="0" err="1" smtClean="0"/>
              <a:t>flop</a:t>
            </a:r>
            <a:r>
              <a:rPr lang="tr-TR" dirty="0" smtClean="0"/>
              <a:t> </a:t>
            </a:r>
            <a:r>
              <a:rPr lang="tr-TR" dirty="0" err="1" smtClean="0"/>
              <a:t>lardır</a:t>
            </a:r>
            <a:r>
              <a:rPr lang="tr-TR" dirty="0" smtClean="0"/>
              <a:t>.</a:t>
            </a:r>
            <a:endParaRPr lang="en-US" dirty="0" smtClean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7F7353-B484-4436-A0E5-592925118473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46113" y="2132856"/>
            <a:ext cx="7848602" cy="3870325"/>
            <a:chOff x="407" y="1513"/>
            <a:chExt cx="4944" cy="2438"/>
          </a:xfrm>
        </p:grpSpPr>
        <p:sp>
          <p:nvSpPr>
            <p:cNvPr id="7178" name="Rectangle 4"/>
            <p:cNvSpPr>
              <a:spLocks noChangeArrowheads="1"/>
            </p:cNvSpPr>
            <p:nvPr/>
          </p:nvSpPr>
          <p:spPr bwMode="auto">
            <a:xfrm>
              <a:off x="1828" y="1513"/>
              <a:ext cx="1527" cy="10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/>
              <a:r>
                <a:rPr lang="tr-TR" b="0" dirty="0" smtClean="0">
                  <a:solidFill>
                    <a:schemeClr val="bg1"/>
                  </a:solidFill>
                </a:rPr>
                <a:t>Kombinezonsal Devre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7179" name="Rectangle 5"/>
            <p:cNvSpPr>
              <a:spLocks noChangeArrowheads="1"/>
            </p:cNvSpPr>
            <p:nvPr/>
          </p:nvSpPr>
          <p:spPr bwMode="auto">
            <a:xfrm>
              <a:off x="1825" y="3136"/>
              <a:ext cx="1527" cy="81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bg1"/>
                  </a:solidFill>
                </a:rPr>
                <a:t>Flip-Flop</a:t>
              </a:r>
              <a:r>
                <a:rPr lang="tr-TR" b="0" dirty="0" err="1" smtClean="0">
                  <a:solidFill>
                    <a:schemeClr val="bg1"/>
                  </a:solidFill>
                </a:rPr>
                <a:t>lar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7180" name="Line 6"/>
            <p:cNvSpPr>
              <a:spLocks noChangeShapeType="1"/>
            </p:cNvSpPr>
            <p:nvPr/>
          </p:nvSpPr>
          <p:spPr bwMode="auto">
            <a:xfrm flipV="1">
              <a:off x="1125" y="1760"/>
              <a:ext cx="70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Text Box 7"/>
            <p:cNvSpPr txBox="1">
              <a:spLocks noChangeArrowheads="1"/>
            </p:cNvSpPr>
            <p:nvPr/>
          </p:nvSpPr>
          <p:spPr bwMode="auto">
            <a:xfrm>
              <a:off x="407" y="1612"/>
              <a:ext cx="7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 smtClean="0"/>
                <a:t>girişler</a:t>
              </a:r>
              <a:endParaRPr lang="en-US" b="0" dirty="0"/>
            </a:p>
          </p:txBody>
        </p:sp>
        <p:sp>
          <p:nvSpPr>
            <p:cNvPr id="7182" name="Line 8"/>
            <p:cNvSpPr>
              <a:spLocks noChangeShapeType="1"/>
            </p:cNvSpPr>
            <p:nvPr/>
          </p:nvSpPr>
          <p:spPr bwMode="auto">
            <a:xfrm>
              <a:off x="3355" y="1760"/>
              <a:ext cx="1226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Text Box 9"/>
            <p:cNvSpPr txBox="1">
              <a:spLocks noChangeArrowheads="1"/>
            </p:cNvSpPr>
            <p:nvPr/>
          </p:nvSpPr>
          <p:spPr bwMode="auto">
            <a:xfrm>
              <a:off x="4581" y="1616"/>
              <a:ext cx="7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 smtClean="0"/>
                <a:t>çıkışlar</a:t>
              </a:r>
              <a:endParaRPr lang="en-US" b="0" dirty="0"/>
            </a:p>
          </p:txBody>
        </p:sp>
        <p:sp>
          <p:nvSpPr>
            <p:cNvPr id="7184" name="Line 10"/>
            <p:cNvSpPr>
              <a:spLocks noChangeShapeType="1"/>
            </p:cNvSpPr>
            <p:nvPr/>
          </p:nvSpPr>
          <p:spPr bwMode="auto">
            <a:xfrm>
              <a:off x="3355" y="2400"/>
              <a:ext cx="439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11"/>
            <p:cNvSpPr>
              <a:spLocks noChangeShapeType="1"/>
            </p:cNvSpPr>
            <p:nvPr/>
          </p:nvSpPr>
          <p:spPr bwMode="auto">
            <a:xfrm>
              <a:off x="3794" y="2409"/>
              <a:ext cx="0" cy="12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2"/>
            <p:cNvSpPr>
              <a:spLocks noChangeShapeType="1"/>
            </p:cNvSpPr>
            <p:nvPr/>
          </p:nvSpPr>
          <p:spPr bwMode="auto">
            <a:xfrm flipH="1">
              <a:off x="3355" y="3616"/>
              <a:ext cx="4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3"/>
            <p:cNvSpPr>
              <a:spLocks noChangeShapeType="1"/>
            </p:cNvSpPr>
            <p:nvPr/>
          </p:nvSpPr>
          <p:spPr bwMode="auto">
            <a:xfrm>
              <a:off x="1389" y="2412"/>
              <a:ext cx="439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4"/>
            <p:cNvSpPr>
              <a:spLocks noChangeShapeType="1"/>
            </p:cNvSpPr>
            <p:nvPr/>
          </p:nvSpPr>
          <p:spPr bwMode="auto">
            <a:xfrm>
              <a:off x="1398" y="2421"/>
              <a:ext cx="0" cy="12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15"/>
            <p:cNvSpPr>
              <a:spLocks noChangeShapeType="1"/>
            </p:cNvSpPr>
            <p:nvPr/>
          </p:nvSpPr>
          <p:spPr bwMode="auto">
            <a:xfrm flipH="1">
              <a:off x="1389" y="3628"/>
              <a:ext cx="4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Text Box 16"/>
            <p:cNvSpPr txBox="1">
              <a:spLocks noChangeArrowheads="1"/>
            </p:cNvSpPr>
            <p:nvPr/>
          </p:nvSpPr>
          <p:spPr bwMode="auto">
            <a:xfrm>
              <a:off x="407" y="2918"/>
              <a:ext cx="98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tr-TR" b="0" dirty="0" smtClean="0"/>
                <a:t>Şimdiki durum</a:t>
              </a:r>
              <a:endParaRPr lang="en-US" b="0" dirty="0"/>
            </a:p>
          </p:txBody>
        </p:sp>
        <p:sp>
          <p:nvSpPr>
            <p:cNvPr id="7191" name="Text Box 17"/>
            <p:cNvSpPr txBox="1">
              <a:spLocks noChangeArrowheads="1"/>
            </p:cNvSpPr>
            <p:nvPr/>
          </p:nvSpPr>
          <p:spPr bwMode="auto">
            <a:xfrm>
              <a:off x="3839" y="2918"/>
              <a:ext cx="14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 smtClean="0"/>
                <a:t>Sonraki durum</a:t>
              </a:r>
              <a:endParaRPr lang="en-US" b="0" dirty="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865188" y="5671399"/>
            <a:ext cx="2192337" cy="461963"/>
            <a:chOff x="545" y="3742"/>
            <a:chExt cx="1381" cy="291"/>
          </a:xfrm>
        </p:grpSpPr>
        <p:sp>
          <p:nvSpPr>
            <p:cNvPr id="7175" name="AutoShape 18"/>
            <p:cNvSpPr>
              <a:spLocks noChangeArrowheads="1"/>
            </p:cNvSpPr>
            <p:nvPr/>
          </p:nvSpPr>
          <p:spPr bwMode="auto">
            <a:xfrm rot="5400000">
              <a:off x="1819" y="3844"/>
              <a:ext cx="113" cy="10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19"/>
            <p:cNvSpPr>
              <a:spLocks noChangeShapeType="1"/>
            </p:cNvSpPr>
            <p:nvPr/>
          </p:nvSpPr>
          <p:spPr bwMode="auto">
            <a:xfrm>
              <a:off x="1389" y="3906"/>
              <a:ext cx="4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Text Box 20"/>
            <p:cNvSpPr txBox="1">
              <a:spLocks noChangeArrowheads="1"/>
            </p:cNvSpPr>
            <p:nvPr/>
          </p:nvSpPr>
          <p:spPr bwMode="auto">
            <a:xfrm>
              <a:off x="545" y="3742"/>
              <a:ext cx="4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 smtClean="0"/>
                <a:t>saat</a:t>
              </a:r>
              <a:endParaRPr lang="en-US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 smtClean="0"/>
              <a:t>Moore </a:t>
            </a:r>
            <a:r>
              <a:rPr lang="tr-TR" dirty="0" smtClean="0"/>
              <a:t>ve</a:t>
            </a:r>
            <a:r>
              <a:rPr lang="en-US" dirty="0" smtClean="0"/>
              <a:t> Mealy Model</a:t>
            </a:r>
            <a:r>
              <a:rPr lang="tr-TR" dirty="0" smtClean="0"/>
              <a:t>leri</a:t>
            </a:r>
            <a:endParaRPr lang="en-US" dirty="0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tr-TR" dirty="0" smtClean="0">
                <a:solidFill>
                  <a:srgbClr val="000000"/>
                </a:solidFill>
              </a:rPr>
              <a:t>Senkron ardışıl devreler veya senkron makinalar aynı zamanda sonlu durum makinaları (</a:t>
            </a:r>
            <a:r>
              <a:rPr lang="en-US" i="1" dirty="0" smtClean="0">
                <a:solidFill>
                  <a:srgbClr val="000000"/>
                </a:solidFill>
              </a:rPr>
              <a:t>Finite State Machines</a:t>
            </a:r>
            <a:r>
              <a:rPr lang="en-US" dirty="0" smtClean="0">
                <a:solidFill>
                  <a:srgbClr val="000000"/>
                </a:solidFill>
              </a:rPr>
              <a:t> (FSMs)</a:t>
            </a:r>
            <a:r>
              <a:rPr lang="tr-TR" dirty="0" smtClean="0">
                <a:solidFill>
                  <a:srgbClr val="000000"/>
                </a:solidFill>
              </a:rPr>
              <a:t>) olarak adlandırılırlar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tr-TR" dirty="0" smtClean="0">
              <a:solidFill>
                <a:srgbClr val="000000"/>
              </a:solidFill>
            </a:endParaRPr>
          </a:p>
          <a:p>
            <a:r>
              <a:rPr lang="tr-TR" dirty="0" smtClean="0">
                <a:solidFill>
                  <a:srgbClr val="000000"/>
                </a:solidFill>
              </a:rPr>
              <a:t>İki tip model vardır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-508" y="3501008"/>
            <a:ext cx="4750308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Moore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tr-TR" u="sng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Moore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tarafından ortaya atılmıştır.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Çıkışlar SADECE </a:t>
            </a:r>
            <a:r>
              <a:rPr lang="tr-TR" u="sng" dirty="0" smtClean="0">
                <a:latin typeface="Times New Roman" pitchFamily="18" charset="0"/>
                <a:cs typeface="Times New Roman" pitchFamily="18" charset="0"/>
              </a:rPr>
              <a:t>durumlara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bağlıdır.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Çıkışlar durum diyagramında durumların üzerinde gösterilir.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211960" y="3573016"/>
            <a:ext cx="493204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Mealy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tr-TR" u="sng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Mealy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tarafından ortaya atılmıştır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tr-TR" dirty="0">
                <a:latin typeface="Times New Roman" pitchFamily="18" charset="0"/>
                <a:cs typeface="Times New Roman" pitchFamily="18" charset="0"/>
              </a:rPr>
              <a:t>Çıkışlar </a:t>
            </a:r>
            <a:r>
              <a:rPr lang="tr-TR" u="sng" dirty="0" smtClean="0">
                <a:latin typeface="Times New Roman" pitchFamily="18" charset="0"/>
                <a:cs typeface="Times New Roman" pitchFamily="18" charset="0"/>
              </a:rPr>
              <a:t>girişlere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u="sng" dirty="0" smtClean="0">
                <a:latin typeface="Times New Roman" pitchFamily="18" charset="0"/>
                <a:cs typeface="Times New Roman" pitchFamily="18" charset="0"/>
              </a:rPr>
              <a:t>durumlara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bağlıdır.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tr-TR" dirty="0">
                <a:latin typeface="Times New Roman" pitchFamily="18" charset="0"/>
                <a:cs typeface="Times New Roman" pitchFamily="18" charset="0"/>
              </a:rPr>
              <a:t>Çıkışlar durum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diyagramında durum geçiş çizgilerinin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üzerinde gösterilir.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A29254E-D897-4CC8-BCF5-9770736DF25C}" type="slidenum">
              <a:rPr lang="en-US" altLang="en-US" sz="1400" b="0">
                <a:latin typeface="Times New Roman" pitchFamily="18" charset="0"/>
              </a:rPr>
              <a:pPr algn="r"/>
              <a:t>31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763000" cy="914400"/>
          </a:xfrm>
        </p:spPr>
        <p:txBody>
          <a:bodyPr/>
          <a:lstStyle/>
          <a:p>
            <a:r>
              <a:rPr lang="tr-TR" sz="3600" dirty="0" smtClean="0"/>
              <a:t>Örnek</a:t>
            </a:r>
            <a:r>
              <a:rPr lang="en-US" sz="3600" dirty="0" smtClean="0"/>
              <a:t>: Mealy </a:t>
            </a:r>
            <a:r>
              <a:rPr lang="tr-TR" sz="3600" dirty="0" smtClean="0"/>
              <a:t>ve</a:t>
            </a:r>
            <a:r>
              <a:rPr lang="en-US" sz="3600" dirty="0" smtClean="0"/>
              <a:t> Moore M</a:t>
            </a:r>
            <a:r>
              <a:rPr lang="tr-TR" sz="3600" dirty="0" smtClean="0"/>
              <a:t>akinaları</a:t>
            </a:r>
            <a:endParaRPr lang="en-US" sz="3600" dirty="0" smtClean="0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06425" y="922338"/>
            <a:ext cx="7696200" cy="2870200"/>
            <a:chOff x="382" y="581"/>
            <a:chExt cx="4848" cy="1808"/>
          </a:xfrm>
        </p:grpSpPr>
        <p:sp>
          <p:nvSpPr>
            <p:cNvPr id="128005" name="Rectangle 5"/>
            <p:cNvSpPr>
              <a:spLocks noChangeArrowheads="1"/>
            </p:cNvSpPr>
            <p:nvPr/>
          </p:nvSpPr>
          <p:spPr bwMode="auto">
            <a:xfrm>
              <a:off x="3505" y="779"/>
              <a:ext cx="695" cy="69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128006" name="Line 6"/>
            <p:cNvSpPr>
              <a:spLocks noChangeShapeType="1"/>
            </p:cNvSpPr>
            <p:nvPr/>
          </p:nvSpPr>
          <p:spPr bwMode="auto">
            <a:xfrm flipH="1">
              <a:off x="3231" y="1233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07" name="Text Box 7"/>
            <p:cNvSpPr txBox="1">
              <a:spLocks noChangeArrowheads="1"/>
            </p:cNvSpPr>
            <p:nvPr/>
          </p:nvSpPr>
          <p:spPr bwMode="auto">
            <a:xfrm>
              <a:off x="3532" y="85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 flipH="1">
              <a:off x="4200" y="934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09" name="Text Box 9"/>
            <p:cNvSpPr txBox="1">
              <a:spLocks noChangeArrowheads="1"/>
            </p:cNvSpPr>
            <p:nvPr/>
          </p:nvSpPr>
          <p:spPr bwMode="auto">
            <a:xfrm>
              <a:off x="4014" y="843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28010" name="AutoShape 10"/>
            <p:cNvSpPr>
              <a:spLocks noChangeArrowheads="1"/>
            </p:cNvSpPr>
            <p:nvPr/>
          </p:nvSpPr>
          <p:spPr bwMode="auto">
            <a:xfrm rot="5400000">
              <a:off x="3505" y="1173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1" name="Text Box 11"/>
            <p:cNvSpPr txBox="1">
              <a:spLocks noChangeArrowheads="1"/>
            </p:cNvSpPr>
            <p:nvPr/>
          </p:nvSpPr>
          <p:spPr bwMode="auto">
            <a:xfrm>
              <a:off x="3636" y="1146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28012" name="Line 12"/>
            <p:cNvSpPr>
              <a:spLocks noChangeShapeType="1"/>
            </p:cNvSpPr>
            <p:nvPr/>
          </p:nvSpPr>
          <p:spPr bwMode="auto">
            <a:xfrm flipH="1">
              <a:off x="2745" y="921"/>
              <a:ext cx="7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3" name="Freeform 13"/>
            <p:cNvSpPr>
              <a:spLocks/>
            </p:cNvSpPr>
            <p:nvPr/>
          </p:nvSpPr>
          <p:spPr bwMode="auto">
            <a:xfrm>
              <a:off x="2344" y="717"/>
              <a:ext cx="397" cy="398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4" name="AutoShape 14"/>
            <p:cNvSpPr>
              <a:spLocks noChangeArrowheads="1"/>
            </p:cNvSpPr>
            <p:nvPr/>
          </p:nvSpPr>
          <p:spPr bwMode="auto">
            <a:xfrm>
              <a:off x="1520" y="649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5" name="AutoShape 15"/>
            <p:cNvSpPr>
              <a:spLocks noChangeArrowheads="1"/>
            </p:cNvSpPr>
            <p:nvPr/>
          </p:nvSpPr>
          <p:spPr bwMode="auto">
            <a:xfrm>
              <a:off x="1523" y="1134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>
              <a:off x="1870" y="830"/>
              <a:ext cx="5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7" name="Line 17"/>
            <p:cNvSpPr>
              <a:spLocks noChangeShapeType="1"/>
            </p:cNvSpPr>
            <p:nvPr/>
          </p:nvSpPr>
          <p:spPr bwMode="auto">
            <a:xfrm flipV="1">
              <a:off x="1870" y="1309"/>
              <a:ext cx="1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8" name="Line 18"/>
            <p:cNvSpPr>
              <a:spLocks noChangeShapeType="1"/>
            </p:cNvSpPr>
            <p:nvPr/>
          </p:nvSpPr>
          <p:spPr bwMode="auto">
            <a:xfrm flipV="1">
              <a:off x="1993" y="934"/>
              <a:ext cx="0" cy="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9" name="Line 19"/>
            <p:cNvSpPr>
              <a:spLocks noChangeShapeType="1"/>
            </p:cNvSpPr>
            <p:nvPr/>
          </p:nvSpPr>
          <p:spPr bwMode="auto">
            <a:xfrm>
              <a:off x="1993" y="921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0" name="AutoShape 20"/>
            <p:cNvSpPr>
              <a:spLocks noChangeArrowheads="1"/>
            </p:cNvSpPr>
            <p:nvPr/>
          </p:nvSpPr>
          <p:spPr bwMode="auto">
            <a:xfrm>
              <a:off x="1526" y="1556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1" name="Line 21"/>
            <p:cNvSpPr>
              <a:spLocks noChangeShapeType="1"/>
            </p:cNvSpPr>
            <p:nvPr/>
          </p:nvSpPr>
          <p:spPr bwMode="auto">
            <a:xfrm>
              <a:off x="1870" y="1715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2" name="Line 22"/>
            <p:cNvSpPr>
              <a:spLocks noChangeShapeType="1"/>
            </p:cNvSpPr>
            <p:nvPr/>
          </p:nvSpPr>
          <p:spPr bwMode="auto">
            <a:xfrm flipV="1">
              <a:off x="2129" y="1028"/>
              <a:ext cx="0" cy="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3" name="Line 23"/>
            <p:cNvSpPr>
              <a:spLocks noChangeShapeType="1"/>
            </p:cNvSpPr>
            <p:nvPr/>
          </p:nvSpPr>
          <p:spPr bwMode="auto">
            <a:xfrm>
              <a:off x="2129" y="1028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4" name="Line 24"/>
            <p:cNvSpPr>
              <a:spLocks noChangeShapeType="1"/>
            </p:cNvSpPr>
            <p:nvPr/>
          </p:nvSpPr>
          <p:spPr bwMode="auto">
            <a:xfrm flipH="1">
              <a:off x="600" y="717"/>
              <a:ext cx="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 flipH="1">
              <a:off x="600" y="876"/>
              <a:ext cx="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6" name="Text Box 26"/>
            <p:cNvSpPr txBox="1">
              <a:spLocks noChangeArrowheads="1"/>
            </p:cNvSpPr>
            <p:nvPr/>
          </p:nvSpPr>
          <p:spPr bwMode="auto">
            <a:xfrm>
              <a:off x="382" y="581"/>
              <a:ext cx="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x</a:t>
              </a:r>
            </a:p>
          </p:txBody>
        </p:sp>
        <p:sp>
          <p:nvSpPr>
            <p:cNvPr id="128027" name="Text Box 27"/>
            <p:cNvSpPr txBox="1">
              <a:spLocks noChangeArrowheads="1"/>
            </p:cNvSpPr>
            <p:nvPr/>
          </p:nvSpPr>
          <p:spPr bwMode="auto">
            <a:xfrm>
              <a:off x="403" y="752"/>
              <a:ext cx="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y</a:t>
              </a:r>
            </a:p>
          </p:txBody>
        </p:sp>
        <p:sp>
          <p:nvSpPr>
            <p:cNvPr id="128028" name="Line 28"/>
            <p:cNvSpPr>
              <a:spLocks noChangeShapeType="1"/>
            </p:cNvSpPr>
            <p:nvPr/>
          </p:nvSpPr>
          <p:spPr bwMode="auto">
            <a:xfrm flipV="1">
              <a:off x="4638" y="581"/>
              <a:ext cx="0" cy="3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9" name="Line 29"/>
            <p:cNvSpPr>
              <a:spLocks noChangeShapeType="1"/>
            </p:cNvSpPr>
            <p:nvPr/>
          </p:nvSpPr>
          <p:spPr bwMode="auto">
            <a:xfrm flipH="1">
              <a:off x="1335" y="581"/>
              <a:ext cx="33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0" name="Line 30"/>
            <p:cNvSpPr>
              <a:spLocks noChangeShapeType="1"/>
            </p:cNvSpPr>
            <p:nvPr/>
          </p:nvSpPr>
          <p:spPr bwMode="auto">
            <a:xfrm>
              <a:off x="1335" y="581"/>
              <a:ext cx="0" cy="18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1" name="Line 31"/>
            <p:cNvSpPr>
              <a:spLocks noChangeShapeType="1"/>
            </p:cNvSpPr>
            <p:nvPr/>
          </p:nvSpPr>
          <p:spPr bwMode="auto">
            <a:xfrm>
              <a:off x="1335" y="1666"/>
              <a:ext cx="1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2" name="Line 32"/>
            <p:cNvSpPr>
              <a:spLocks noChangeShapeType="1"/>
            </p:cNvSpPr>
            <p:nvPr/>
          </p:nvSpPr>
          <p:spPr bwMode="auto">
            <a:xfrm>
              <a:off x="1335" y="1233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3" name="Line 33"/>
            <p:cNvSpPr>
              <a:spLocks noChangeShapeType="1"/>
            </p:cNvSpPr>
            <p:nvPr/>
          </p:nvSpPr>
          <p:spPr bwMode="auto">
            <a:xfrm>
              <a:off x="1053" y="717"/>
              <a:ext cx="0" cy="13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4" name="Line 34"/>
            <p:cNvSpPr>
              <a:spLocks noChangeShapeType="1"/>
            </p:cNvSpPr>
            <p:nvPr/>
          </p:nvSpPr>
          <p:spPr bwMode="auto">
            <a:xfrm>
              <a:off x="781" y="876"/>
              <a:ext cx="0" cy="1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5" name="Line 35"/>
            <p:cNvSpPr>
              <a:spLocks noChangeShapeType="1"/>
            </p:cNvSpPr>
            <p:nvPr/>
          </p:nvSpPr>
          <p:spPr bwMode="auto">
            <a:xfrm>
              <a:off x="1053" y="1371"/>
              <a:ext cx="4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6" name="Line 36"/>
            <p:cNvSpPr>
              <a:spLocks noChangeShapeType="1"/>
            </p:cNvSpPr>
            <p:nvPr/>
          </p:nvSpPr>
          <p:spPr bwMode="auto">
            <a:xfrm>
              <a:off x="781" y="1802"/>
              <a:ext cx="7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7" name="Oval 37"/>
            <p:cNvSpPr>
              <a:spLocks noChangeArrowheads="1"/>
            </p:cNvSpPr>
            <p:nvPr/>
          </p:nvSpPr>
          <p:spPr bwMode="auto">
            <a:xfrm>
              <a:off x="758" y="1779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Oval 38"/>
            <p:cNvSpPr>
              <a:spLocks noChangeArrowheads="1"/>
            </p:cNvSpPr>
            <p:nvPr/>
          </p:nvSpPr>
          <p:spPr bwMode="auto">
            <a:xfrm>
              <a:off x="1030" y="1348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Oval 39"/>
            <p:cNvSpPr>
              <a:spLocks noChangeArrowheads="1"/>
            </p:cNvSpPr>
            <p:nvPr/>
          </p:nvSpPr>
          <p:spPr bwMode="auto">
            <a:xfrm>
              <a:off x="1312" y="1643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0" name="Oval 40"/>
            <p:cNvSpPr>
              <a:spLocks noChangeArrowheads="1"/>
            </p:cNvSpPr>
            <p:nvPr/>
          </p:nvSpPr>
          <p:spPr bwMode="auto">
            <a:xfrm>
              <a:off x="1312" y="1210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Oval 41"/>
            <p:cNvSpPr>
              <a:spLocks noChangeArrowheads="1"/>
            </p:cNvSpPr>
            <p:nvPr/>
          </p:nvSpPr>
          <p:spPr bwMode="auto">
            <a:xfrm>
              <a:off x="758" y="849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Oval 42"/>
            <p:cNvSpPr>
              <a:spLocks noChangeArrowheads="1"/>
            </p:cNvSpPr>
            <p:nvPr/>
          </p:nvSpPr>
          <p:spPr bwMode="auto">
            <a:xfrm>
              <a:off x="1030" y="694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43" name="Group 43"/>
            <p:cNvGrpSpPr>
              <a:grpSpLocks/>
            </p:cNvGrpSpPr>
            <p:nvPr/>
          </p:nvGrpSpPr>
          <p:grpSpPr bwMode="auto">
            <a:xfrm>
              <a:off x="2381" y="1968"/>
              <a:ext cx="706" cy="333"/>
              <a:chOff x="3280" y="1859"/>
              <a:chExt cx="706" cy="333"/>
            </a:xfrm>
          </p:grpSpPr>
          <p:sp>
            <p:nvSpPr>
              <p:cNvPr id="128044" name="Freeform 44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37508 w 493"/>
                  <a:gd name="T3" fmla="*/ 0 h 130"/>
                  <a:gd name="T4" fmla="*/ 0 w 493"/>
                  <a:gd name="T5" fmla="*/ 10583 h 130"/>
                  <a:gd name="T6" fmla="*/ 37508 w 493"/>
                  <a:gd name="T7" fmla="*/ 10583 h 130"/>
                  <a:gd name="T8" fmla="*/ 75234 w 493"/>
                  <a:gd name="T9" fmla="*/ 5313 h 130"/>
                  <a:gd name="T10" fmla="*/ 37508 w 493"/>
                  <a:gd name="T11" fmla="*/ 5313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45" name="Freeform 45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46" name="Freeform 46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8047" name="Line 47"/>
            <p:cNvSpPr>
              <a:spLocks noChangeShapeType="1"/>
            </p:cNvSpPr>
            <p:nvPr/>
          </p:nvSpPr>
          <p:spPr bwMode="auto">
            <a:xfrm>
              <a:off x="1053" y="2045"/>
              <a:ext cx="13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48" name="Line 48"/>
            <p:cNvSpPr>
              <a:spLocks noChangeShapeType="1"/>
            </p:cNvSpPr>
            <p:nvPr/>
          </p:nvSpPr>
          <p:spPr bwMode="auto">
            <a:xfrm flipH="1">
              <a:off x="781" y="2223"/>
              <a:ext cx="16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049" name="Group 49"/>
            <p:cNvGrpSpPr>
              <a:grpSpLocks/>
            </p:cNvGrpSpPr>
            <p:nvPr/>
          </p:nvGrpSpPr>
          <p:grpSpPr bwMode="auto">
            <a:xfrm>
              <a:off x="3370" y="2056"/>
              <a:ext cx="706" cy="333"/>
              <a:chOff x="3280" y="1859"/>
              <a:chExt cx="706" cy="333"/>
            </a:xfrm>
          </p:grpSpPr>
          <p:sp>
            <p:nvSpPr>
              <p:cNvPr id="128050" name="Freeform 50"/>
              <p:cNvSpPr>
                <a:spLocks noEditPoints="1"/>
              </p:cNvSpPr>
              <p:nvPr/>
            </p:nvSpPr>
            <p:spPr bwMode="auto">
              <a:xfrm>
                <a:off x="3280" y="1936"/>
                <a:ext cx="706" cy="178"/>
              </a:xfrm>
              <a:custGeom>
                <a:avLst/>
                <a:gdLst>
                  <a:gd name="T0" fmla="*/ 0 w 493"/>
                  <a:gd name="T1" fmla="*/ 0 h 130"/>
                  <a:gd name="T2" fmla="*/ 37508 w 493"/>
                  <a:gd name="T3" fmla="*/ 0 h 130"/>
                  <a:gd name="T4" fmla="*/ 0 w 493"/>
                  <a:gd name="T5" fmla="*/ 10583 h 130"/>
                  <a:gd name="T6" fmla="*/ 37508 w 493"/>
                  <a:gd name="T7" fmla="*/ 10583 h 130"/>
                  <a:gd name="T8" fmla="*/ 75234 w 493"/>
                  <a:gd name="T9" fmla="*/ 5313 h 130"/>
                  <a:gd name="T10" fmla="*/ 37508 w 493"/>
                  <a:gd name="T11" fmla="*/ 5313 h 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130"/>
                  <a:gd name="T20" fmla="*/ 493 w 493"/>
                  <a:gd name="T21" fmla="*/ 130 h 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130">
                    <a:moveTo>
                      <a:pt x="0" y="0"/>
                    </a:moveTo>
                    <a:lnTo>
                      <a:pt x="246" y="0"/>
                    </a:lnTo>
                    <a:moveTo>
                      <a:pt x="0" y="130"/>
                    </a:moveTo>
                    <a:lnTo>
                      <a:pt x="246" y="130"/>
                    </a:lnTo>
                    <a:moveTo>
                      <a:pt x="493" y="65"/>
                    </a:moveTo>
                    <a:lnTo>
                      <a:pt x="246" y="65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1" name="Freeform 51"/>
              <p:cNvSpPr>
                <a:spLocks/>
              </p:cNvSpPr>
              <p:nvPr/>
            </p:nvSpPr>
            <p:spPr bwMode="auto">
              <a:xfrm>
                <a:off x="3471" y="1859"/>
                <a:ext cx="349" cy="333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2" name="Freeform 52"/>
              <p:cNvSpPr>
                <a:spLocks noEditPoints="1"/>
              </p:cNvSpPr>
              <p:nvPr/>
            </p:nvSpPr>
            <p:spPr bwMode="auto">
              <a:xfrm>
                <a:off x="3436" y="1859"/>
                <a:ext cx="384" cy="333"/>
              </a:xfrm>
              <a:custGeom>
                <a:avLst/>
                <a:gdLst>
                  <a:gd name="T0" fmla="*/ 2147483647 w 44"/>
                  <a:gd name="T1" fmla="*/ 2147483647 h 30"/>
                  <a:gd name="T2" fmla="*/ 2147483647 w 44"/>
                  <a:gd name="T3" fmla="*/ 2147483647 h 30"/>
                  <a:gd name="T4" fmla="*/ 2147483647 w 44"/>
                  <a:gd name="T5" fmla="*/ 2147483647 h 30"/>
                  <a:gd name="T6" fmla="*/ 2147483647 w 44"/>
                  <a:gd name="T7" fmla="*/ 2147483647 h 30"/>
                  <a:gd name="T8" fmla="*/ 2147483647 w 44"/>
                  <a:gd name="T9" fmla="*/ 0 h 30"/>
                  <a:gd name="T10" fmla="*/ 2147483647 w 44"/>
                  <a:gd name="T11" fmla="*/ 0 h 30"/>
                  <a:gd name="T12" fmla="*/ 2147483647 w 44"/>
                  <a:gd name="T13" fmla="*/ 0 h 30"/>
                  <a:gd name="T14" fmla="*/ 2147483647 w 44"/>
                  <a:gd name="T15" fmla="*/ 2147483647 h 30"/>
                  <a:gd name="T16" fmla="*/ 0 w 44"/>
                  <a:gd name="T17" fmla="*/ 2147483647 h 30"/>
                  <a:gd name="T18" fmla="*/ 0 w 44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0"/>
                  <a:gd name="T32" fmla="*/ 44 w 44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0">
                    <a:moveTo>
                      <a:pt x="44" y="15"/>
                    </a:moveTo>
                    <a:cubicBezTo>
                      <a:pt x="39" y="23"/>
                      <a:pt x="29" y="28"/>
                      <a:pt x="16" y="30"/>
                    </a:cubicBezTo>
                    <a:lnTo>
                      <a:pt x="4" y="30"/>
                    </a:lnTo>
                    <a:cubicBezTo>
                      <a:pt x="12" y="21"/>
                      <a:pt x="12" y="10"/>
                      <a:pt x="4" y="0"/>
                    </a:cubicBezTo>
                    <a:lnTo>
                      <a:pt x="16" y="0"/>
                    </a:lnTo>
                    <a:cubicBezTo>
                      <a:pt x="29" y="2"/>
                      <a:pt x="39" y="8"/>
                      <a:pt x="44" y="15"/>
                    </a:cubicBezTo>
                    <a:moveTo>
                      <a:pt x="0" y="30"/>
                    </a:moveTo>
                    <a:cubicBezTo>
                      <a:pt x="8" y="21"/>
                      <a:pt x="8" y="1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8053" name="Line 53"/>
            <p:cNvSpPr>
              <a:spLocks noChangeShapeType="1"/>
            </p:cNvSpPr>
            <p:nvPr/>
          </p:nvSpPr>
          <p:spPr bwMode="auto">
            <a:xfrm>
              <a:off x="3087" y="2133"/>
              <a:ext cx="2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4" name="Line 54"/>
            <p:cNvSpPr>
              <a:spLocks noChangeShapeType="1"/>
            </p:cNvSpPr>
            <p:nvPr/>
          </p:nvSpPr>
          <p:spPr bwMode="auto">
            <a:xfrm>
              <a:off x="3370" y="2301"/>
              <a:ext cx="0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5" name="Line 55"/>
            <p:cNvSpPr>
              <a:spLocks noChangeShapeType="1"/>
            </p:cNvSpPr>
            <p:nvPr/>
          </p:nvSpPr>
          <p:spPr bwMode="auto">
            <a:xfrm flipH="1">
              <a:off x="1335" y="2389"/>
              <a:ext cx="2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6" name="Line 56"/>
            <p:cNvSpPr>
              <a:spLocks noChangeShapeType="1"/>
            </p:cNvSpPr>
            <p:nvPr/>
          </p:nvSpPr>
          <p:spPr bwMode="auto">
            <a:xfrm>
              <a:off x="4076" y="2223"/>
              <a:ext cx="9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7" name="Text Box 57"/>
            <p:cNvSpPr txBox="1">
              <a:spLocks noChangeArrowheads="1"/>
            </p:cNvSpPr>
            <p:nvPr/>
          </p:nvSpPr>
          <p:spPr bwMode="auto">
            <a:xfrm>
              <a:off x="5118" y="2109"/>
              <a:ext cx="11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b="0"/>
                <a:t>S</a:t>
              </a:r>
              <a:endParaRPr lang="en-US" sz="2000" b="0"/>
            </a:p>
          </p:txBody>
        </p:sp>
        <p:sp>
          <p:nvSpPr>
            <p:cNvPr id="128058" name="Line 59"/>
            <p:cNvSpPr>
              <a:spLocks noChangeShapeType="1"/>
            </p:cNvSpPr>
            <p:nvPr/>
          </p:nvSpPr>
          <p:spPr bwMode="auto">
            <a:xfrm>
              <a:off x="3866" y="1457"/>
              <a:ext cx="0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9" name="Line 60"/>
            <p:cNvSpPr>
              <a:spLocks noChangeShapeType="1"/>
            </p:cNvSpPr>
            <p:nvPr/>
          </p:nvSpPr>
          <p:spPr bwMode="auto">
            <a:xfrm flipH="1">
              <a:off x="3231" y="1569"/>
              <a:ext cx="635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0" name="Text Box 61"/>
            <p:cNvSpPr txBox="1">
              <a:spLocks noChangeArrowheads="1"/>
            </p:cNvSpPr>
            <p:nvPr/>
          </p:nvSpPr>
          <p:spPr bwMode="auto">
            <a:xfrm>
              <a:off x="2800" y="1121"/>
              <a:ext cx="3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clock</a:t>
              </a:r>
            </a:p>
          </p:txBody>
        </p:sp>
        <p:sp>
          <p:nvSpPr>
            <p:cNvPr id="128061" name="Text Box 62"/>
            <p:cNvSpPr txBox="1">
              <a:spLocks noChangeArrowheads="1"/>
            </p:cNvSpPr>
            <p:nvPr/>
          </p:nvSpPr>
          <p:spPr bwMode="auto">
            <a:xfrm>
              <a:off x="2779" y="1457"/>
              <a:ext cx="4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reset</a:t>
              </a:r>
            </a:p>
          </p:txBody>
        </p:sp>
        <p:sp>
          <p:nvSpPr>
            <p:cNvPr id="128062" name="Text Box 63"/>
            <p:cNvSpPr txBox="1">
              <a:spLocks noChangeArrowheads="1"/>
            </p:cNvSpPr>
            <p:nvPr/>
          </p:nvSpPr>
          <p:spPr bwMode="auto">
            <a:xfrm>
              <a:off x="4433" y="975"/>
              <a:ext cx="9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2000" b="0"/>
                <a:t>C</a:t>
              </a:r>
              <a:endParaRPr lang="en-US" sz="2000" b="0"/>
            </a:p>
          </p:txBody>
        </p:sp>
      </p:grpSp>
      <p:sp>
        <p:nvSpPr>
          <p:cNvPr id="245824" name="Text Box 64"/>
          <p:cNvSpPr txBox="1">
            <a:spLocks noChangeArrowheads="1"/>
          </p:cNvSpPr>
          <p:nvPr/>
        </p:nvSpPr>
        <p:spPr bwMode="auto">
          <a:xfrm>
            <a:off x="2870200" y="3908425"/>
            <a:ext cx="2323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Mealy </a:t>
            </a:r>
            <a:r>
              <a:rPr lang="en-US" b="0" dirty="0" smtClean="0"/>
              <a:t>ma</a:t>
            </a:r>
            <a:r>
              <a:rPr lang="tr-TR" b="0" dirty="0" smtClean="0"/>
              <a:t>kinası</a:t>
            </a:r>
            <a:endParaRPr lang="en-US" b="0" dirty="0"/>
          </a:p>
        </p:txBody>
      </p:sp>
      <p:sp>
        <p:nvSpPr>
          <p:cNvPr id="245825" name="Text Box 65"/>
          <p:cNvSpPr txBox="1">
            <a:spLocks noChangeArrowheads="1"/>
          </p:cNvSpPr>
          <p:nvPr/>
        </p:nvSpPr>
        <p:spPr bwMode="auto">
          <a:xfrm>
            <a:off x="179388" y="4464050"/>
            <a:ext cx="85915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>
              <a:lnSpc>
                <a:spcPct val="110000"/>
              </a:lnSpc>
              <a:buFontTx/>
              <a:buChar char="•"/>
            </a:pPr>
            <a:r>
              <a:rPr lang="tr-TR" b="0" dirty="0" smtClean="0"/>
              <a:t>x ve y girişleri senkron değiller.</a:t>
            </a:r>
            <a:endParaRPr lang="en-US" b="0" dirty="0"/>
          </a:p>
          <a:p>
            <a:pPr marL="231775" indent="-231775">
              <a:lnSpc>
                <a:spcPct val="110000"/>
              </a:lnSpc>
              <a:buFontTx/>
              <a:buChar char="•"/>
            </a:pPr>
            <a:r>
              <a:rPr lang="tr-TR" b="0" dirty="0" smtClean="0"/>
              <a:t>Bu sebeple, çıkışlar kısa süreli yanlış değerler alabilirler.</a:t>
            </a:r>
            <a:endParaRPr lang="en-US" b="0" dirty="0"/>
          </a:p>
          <a:p>
            <a:pPr marL="231775" indent="-231775">
              <a:lnSpc>
                <a:spcPct val="110000"/>
              </a:lnSpc>
              <a:buFontTx/>
              <a:buChar char="•"/>
            </a:pPr>
            <a:r>
              <a:rPr lang="tr-TR" b="0" dirty="0" smtClean="0"/>
              <a:t>Girişler saat işareti ile senkron hale getirilmelidir veya</a:t>
            </a:r>
            <a:endParaRPr lang="en-US" b="0" dirty="0"/>
          </a:p>
          <a:p>
            <a:pPr marL="231775" indent="-231775">
              <a:lnSpc>
                <a:spcPct val="110000"/>
              </a:lnSpc>
              <a:buFontTx/>
              <a:buChar char="•"/>
            </a:pPr>
            <a:r>
              <a:rPr lang="tr-TR" b="0" dirty="0" smtClean="0"/>
              <a:t>Çıkışlar sadece saatin yükselen kenarında örneklenmelidir.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4" grpId="0"/>
      <p:bldP spid="24582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CDFF2A0-023D-4E07-99DA-6097FA21E16A}" type="slidenum">
              <a:rPr lang="en-US" altLang="en-US" sz="1400" b="0">
                <a:latin typeface="Times New Roman" pitchFamily="18" charset="0"/>
              </a:rPr>
              <a:pPr algn="r"/>
              <a:t>32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763000" cy="9144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: Moore Ma</a:t>
            </a:r>
            <a:r>
              <a:rPr lang="tr-TR" dirty="0" smtClean="0"/>
              <a:t>kinası</a:t>
            </a:r>
            <a:endParaRPr lang="en-US" dirty="0" smtClean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5157788"/>
            <a:ext cx="8763000" cy="1116012"/>
          </a:xfrm>
        </p:spPr>
        <p:txBody>
          <a:bodyPr/>
          <a:lstStyle/>
          <a:p>
            <a:r>
              <a:rPr lang="tr-TR" sz="2400" dirty="0" smtClean="0"/>
              <a:t>Çıkışlar saat işareti ile senkron olarak çalışır.</a:t>
            </a:r>
            <a:endParaRPr lang="en-US" sz="2400" dirty="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8163" y="958850"/>
            <a:ext cx="7756525" cy="3694113"/>
            <a:chOff x="226" y="1399"/>
            <a:chExt cx="4886" cy="2327"/>
          </a:xfrm>
        </p:grpSpPr>
        <p:sp>
          <p:nvSpPr>
            <p:cNvPr id="129030" name="Rectangle 8"/>
            <p:cNvSpPr>
              <a:spLocks noChangeArrowheads="1"/>
            </p:cNvSpPr>
            <p:nvPr/>
          </p:nvSpPr>
          <p:spPr bwMode="auto">
            <a:xfrm>
              <a:off x="2673" y="1472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129031" name="Line 9"/>
            <p:cNvSpPr>
              <a:spLocks noChangeShapeType="1"/>
            </p:cNvSpPr>
            <p:nvPr/>
          </p:nvSpPr>
          <p:spPr bwMode="auto">
            <a:xfrm flipH="1">
              <a:off x="1972" y="1872"/>
              <a:ext cx="7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2" name="Text Box 10"/>
            <p:cNvSpPr txBox="1">
              <a:spLocks noChangeArrowheads="1"/>
            </p:cNvSpPr>
            <p:nvPr/>
          </p:nvSpPr>
          <p:spPr bwMode="auto">
            <a:xfrm>
              <a:off x="2700" y="1548"/>
              <a:ext cx="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29033" name="Line 11"/>
            <p:cNvSpPr>
              <a:spLocks noChangeShapeType="1"/>
            </p:cNvSpPr>
            <p:nvPr/>
          </p:nvSpPr>
          <p:spPr bwMode="auto">
            <a:xfrm flipH="1">
              <a:off x="3368" y="1627"/>
              <a:ext cx="9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4" name="Text Box 12"/>
            <p:cNvSpPr txBox="1">
              <a:spLocks noChangeArrowheads="1"/>
            </p:cNvSpPr>
            <p:nvPr/>
          </p:nvSpPr>
          <p:spPr bwMode="auto">
            <a:xfrm>
              <a:off x="3182" y="1536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29035" name="AutoShape 13"/>
            <p:cNvSpPr>
              <a:spLocks noChangeArrowheads="1"/>
            </p:cNvSpPr>
            <p:nvPr/>
          </p:nvSpPr>
          <p:spPr bwMode="auto">
            <a:xfrm rot="5400000">
              <a:off x="2673" y="1810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6" name="Text Box 14"/>
            <p:cNvSpPr txBox="1">
              <a:spLocks noChangeArrowheads="1"/>
            </p:cNvSpPr>
            <p:nvPr/>
          </p:nvSpPr>
          <p:spPr bwMode="auto">
            <a:xfrm>
              <a:off x="2804" y="1781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29037" name="Line 15"/>
            <p:cNvSpPr>
              <a:spLocks noChangeShapeType="1"/>
            </p:cNvSpPr>
            <p:nvPr/>
          </p:nvSpPr>
          <p:spPr bwMode="auto">
            <a:xfrm flipH="1">
              <a:off x="2053" y="1629"/>
              <a:ext cx="6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8" name="Line 16"/>
            <p:cNvSpPr>
              <a:spLocks noChangeShapeType="1"/>
            </p:cNvSpPr>
            <p:nvPr/>
          </p:nvSpPr>
          <p:spPr bwMode="auto">
            <a:xfrm flipH="1">
              <a:off x="1719" y="3029"/>
              <a:ext cx="9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9" name="Text Box 17"/>
            <p:cNvSpPr txBox="1">
              <a:spLocks noChangeArrowheads="1"/>
            </p:cNvSpPr>
            <p:nvPr/>
          </p:nvSpPr>
          <p:spPr bwMode="auto">
            <a:xfrm>
              <a:off x="2694" y="272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9040" name="Line 18"/>
            <p:cNvSpPr>
              <a:spLocks noChangeShapeType="1"/>
            </p:cNvSpPr>
            <p:nvPr/>
          </p:nvSpPr>
          <p:spPr bwMode="auto">
            <a:xfrm flipH="1">
              <a:off x="3362" y="2805"/>
              <a:ext cx="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1" name="Text Box 19"/>
            <p:cNvSpPr txBox="1">
              <a:spLocks noChangeArrowheads="1"/>
            </p:cNvSpPr>
            <p:nvPr/>
          </p:nvSpPr>
          <p:spPr bwMode="auto">
            <a:xfrm>
              <a:off x="3176" y="2714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29042" name="AutoShape 20"/>
            <p:cNvSpPr>
              <a:spLocks noChangeArrowheads="1"/>
            </p:cNvSpPr>
            <p:nvPr/>
          </p:nvSpPr>
          <p:spPr bwMode="auto">
            <a:xfrm rot="5400000">
              <a:off x="2667" y="3044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3" name="Text Box 21"/>
            <p:cNvSpPr txBox="1">
              <a:spLocks noChangeArrowheads="1"/>
            </p:cNvSpPr>
            <p:nvPr/>
          </p:nvSpPr>
          <p:spPr bwMode="auto">
            <a:xfrm>
              <a:off x="2798" y="3017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29044" name="Line 22"/>
            <p:cNvSpPr>
              <a:spLocks noChangeShapeType="1"/>
            </p:cNvSpPr>
            <p:nvPr/>
          </p:nvSpPr>
          <p:spPr bwMode="auto">
            <a:xfrm flipH="1">
              <a:off x="1051" y="2807"/>
              <a:ext cx="16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5" name="Text Box 23"/>
            <p:cNvSpPr txBox="1">
              <a:spLocks noChangeArrowheads="1"/>
            </p:cNvSpPr>
            <p:nvPr/>
          </p:nvSpPr>
          <p:spPr bwMode="auto">
            <a:xfrm>
              <a:off x="3660" y="1399"/>
              <a:ext cx="1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A</a:t>
              </a:r>
            </a:p>
          </p:txBody>
        </p:sp>
        <p:sp>
          <p:nvSpPr>
            <p:cNvPr id="129046" name="Text Box 24"/>
            <p:cNvSpPr txBox="1">
              <a:spLocks noChangeArrowheads="1"/>
            </p:cNvSpPr>
            <p:nvPr/>
          </p:nvSpPr>
          <p:spPr bwMode="auto">
            <a:xfrm>
              <a:off x="3685" y="2808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B</a:t>
              </a:r>
            </a:p>
          </p:txBody>
        </p:sp>
        <p:sp>
          <p:nvSpPr>
            <p:cNvPr id="129047" name="AutoShape 25"/>
            <p:cNvSpPr>
              <a:spLocks noChangeArrowheads="1"/>
            </p:cNvSpPr>
            <p:nvPr/>
          </p:nvSpPr>
          <p:spPr bwMode="auto">
            <a:xfrm>
              <a:off x="1719" y="1468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Text Box 26"/>
            <p:cNvSpPr txBox="1">
              <a:spLocks noChangeArrowheads="1"/>
            </p:cNvSpPr>
            <p:nvPr/>
          </p:nvSpPr>
          <p:spPr bwMode="auto">
            <a:xfrm>
              <a:off x="226" y="1433"/>
              <a:ext cx="11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x</a:t>
              </a:r>
            </a:p>
          </p:txBody>
        </p:sp>
        <p:sp>
          <p:nvSpPr>
            <p:cNvPr id="129049" name="Oval 27"/>
            <p:cNvSpPr>
              <a:spLocks noChangeArrowheads="1"/>
            </p:cNvSpPr>
            <p:nvPr/>
          </p:nvSpPr>
          <p:spPr bwMode="auto">
            <a:xfrm>
              <a:off x="3524" y="2779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Line 28"/>
            <p:cNvSpPr>
              <a:spLocks noChangeShapeType="1"/>
            </p:cNvSpPr>
            <p:nvPr/>
          </p:nvSpPr>
          <p:spPr bwMode="auto">
            <a:xfrm flipV="1">
              <a:off x="3546" y="2497"/>
              <a:ext cx="0" cy="3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1" name="Line 29"/>
            <p:cNvSpPr>
              <a:spLocks noChangeShapeType="1"/>
            </p:cNvSpPr>
            <p:nvPr/>
          </p:nvSpPr>
          <p:spPr bwMode="auto">
            <a:xfrm flipH="1">
              <a:off x="1324" y="2497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2" name="Line 30"/>
            <p:cNvSpPr>
              <a:spLocks noChangeShapeType="1"/>
            </p:cNvSpPr>
            <p:nvPr/>
          </p:nvSpPr>
          <p:spPr bwMode="auto">
            <a:xfrm>
              <a:off x="1972" y="1872"/>
              <a:ext cx="0" cy="1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3" name="Oval 31"/>
            <p:cNvSpPr>
              <a:spLocks noChangeArrowheads="1"/>
            </p:cNvSpPr>
            <p:nvPr/>
          </p:nvSpPr>
          <p:spPr bwMode="auto">
            <a:xfrm>
              <a:off x="1939" y="299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Text Box 32"/>
            <p:cNvSpPr txBox="1">
              <a:spLocks noChangeArrowheads="1"/>
            </p:cNvSpPr>
            <p:nvPr/>
          </p:nvSpPr>
          <p:spPr bwMode="auto">
            <a:xfrm>
              <a:off x="1360" y="2905"/>
              <a:ext cx="25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clk</a:t>
              </a:r>
            </a:p>
          </p:txBody>
        </p:sp>
        <p:sp>
          <p:nvSpPr>
            <p:cNvPr id="129055" name="Rectangle 33"/>
            <p:cNvSpPr>
              <a:spLocks noChangeArrowheads="1"/>
            </p:cNvSpPr>
            <p:nvPr/>
          </p:nvSpPr>
          <p:spPr bwMode="auto">
            <a:xfrm>
              <a:off x="2662" y="2643"/>
              <a:ext cx="695" cy="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129056" name="Text Box 34"/>
            <p:cNvSpPr txBox="1">
              <a:spLocks noChangeArrowheads="1"/>
            </p:cNvSpPr>
            <p:nvPr/>
          </p:nvSpPr>
          <p:spPr bwMode="auto">
            <a:xfrm>
              <a:off x="2689" y="2719"/>
              <a:ext cx="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29057" name="Text Box 35"/>
            <p:cNvSpPr txBox="1">
              <a:spLocks noChangeArrowheads="1"/>
            </p:cNvSpPr>
            <p:nvPr/>
          </p:nvSpPr>
          <p:spPr bwMode="auto">
            <a:xfrm>
              <a:off x="3171" y="2707"/>
              <a:ext cx="1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29058" name="AutoShape 36"/>
            <p:cNvSpPr>
              <a:spLocks noChangeArrowheads="1"/>
            </p:cNvSpPr>
            <p:nvPr/>
          </p:nvSpPr>
          <p:spPr bwMode="auto">
            <a:xfrm rot="5400000">
              <a:off x="2662" y="2981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9" name="Text Box 37"/>
            <p:cNvSpPr txBox="1">
              <a:spLocks noChangeArrowheads="1"/>
            </p:cNvSpPr>
            <p:nvPr/>
          </p:nvSpPr>
          <p:spPr bwMode="auto">
            <a:xfrm>
              <a:off x="2793" y="2952"/>
              <a:ext cx="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29060" name="Line 38"/>
            <p:cNvSpPr>
              <a:spLocks noChangeShapeType="1"/>
            </p:cNvSpPr>
            <p:nvPr/>
          </p:nvSpPr>
          <p:spPr bwMode="auto">
            <a:xfrm flipV="1">
              <a:off x="1324" y="1721"/>
              <a:ext cx="0" cy="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1" name="Line 39"/>
            <p:cNvSpPr>
              <a:spLocks noChangeShapeType="1"/>
            </p:cNvSpPr>
            <p:nvPr/>
          </p:nvSpPr>
          <p:spPr bwMode="auto">
            <a:xfrm>
              <a:off x="1331" y="1736"/>
              <a:ext cx="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2" name="Line 40"/>
            <p:cNvSpPr>
              <a:spLocks noChangeShapeType="1"/>
            </p:cNvSpPr>
            <p:nvPr/>
          </p:nvSpPr>
          <p:spPr bwMode="auto">
            <a:xfrm flipH="1">
              <a:off x="369" y="1548"/>
              <a:ext cx="1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3" name="Line 41"/>
            <p:cNvSpPr>
              <a:spLocks noChangeShapeType="1"/>
            </p:cNvSpPr>
            <p:nvPr/>
          </p:nvSpPr>
          <p:spPr bwMode="auto">
            <a:xfrm>
              <a:off x="1051" y="1548"/>
              <a:ext cx="0" cy="1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4" name="Oval 42"/>
            <p:cNvSpPr>
              <a:spLocks noChangeArrowheads="1"/>
            </p:cNvSpPr>
            <p:nvPr/>
          </p:nvSpPr>
          <p:spPr bwMode="auto">
            <a:xfrm>
              <a:off x="1023" y="1514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5" name="Oval 43"/>
            <p:cNvSpPr>
              <a:spLocks noChangeArrowheads="1"/>
            </p:cNvSpPr>
            <p:nvPr/>
          </p:nvSpPr>
          <p:spPr bwMode="auto">
            <a:xfrm>
              <a:off x="2993" y="342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Line 44"/>
            <p:cNvSpPr>
              <a:spLocks noChangeShapeType="1"/>
            </p:cNvSpPr>
            <p:nvPr/>
          </p:nvSpPr>
          <p:spPr bwMode="auto">
            <a:xfrm>
              <a:off x="3032" y="3514"/>
              <a:ext cx="0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7" name="Line 45"/>
            <p:cNvSpPr>
              <a:spLocks noChangeShapeType="1"/>
            </p:cNvSpPr>
            <p:nvPr/>
          </p:nvSpPr>
          <p:spPr bwMode="auto">
            <a:xfrm flipH="1">
              <a:off x="1719" y="3626"/>
              <a:ext cx="13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68" name="Text Box 46"/>
            <p:cNvSpPr txBox="1">
              <a:spLocks noChangeArrowheads="1"/>
            </p:cNvSpPr>
            <p:nvPr/>
          </p:nvSpPr>
          <p:spPr bwMode="auto">
            <a:xfrm>
              <a:off x="1088" y="3438"/>
              <a:ext cx="6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reset</a:t>
              </a:r>
            </a:p>
          </p:txBody>
        </p:sp>
        <p:sp>
          <p:nvSpPr>
            <p:cNvPr id="129069" name="Line 47"/>
            <p:cNvSpPr>
              <a:spLocks noChangeShapeType="1"/>
            </p:cNvSpPr>
            <p:nvPr/>
          </p:nvSpPr>
          <p:spPr bwMode="auto">
            <a:xfrm flipV="1">
              <a:off x="2244" y="2409"/>
              <a:ext cx="0" cy="1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0" name="Oval 48"/>
            <p:cNvSpPr>
              <a:spLocks noChangeArrowheads="1"/>
            </p:cNvSpPr>
            <p:nvPr/>
          </p:nvSpPr>
          <p:spPr bwMode="auto">
            <a:xfrm>
              <a:off x="2993" y="2249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1" name="Line 49"/>
            <p:cNvSpPr>
              <a:spLocks noChangeShapeType="1"/>
            </p:cNvSpPr>
            <p:nvPr/>
          </p:nvSpPr>
          <p:spPr bwMode="auto">
            <a:xfrm>
              <a:off x="3032" y="2343"/>
              <a:ext cx="0" cy="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2" name="Line 50"/>
            <p:cNvSpPr>
              <a:spLocks noChangeShapeType="1"/>
            </p:cNvSpPr>
            <p:nvPr/>
          </p:nvSpPr>
          <p:spPr bwMode="auto">
            <a:xfrm flipH="1">
              <a:off x="2244" y="2409"/>
              <a:ext cx="7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3" name="Oval 51"/>
            <p:cNvSpPr>
              <a:spLocks noChangeArrowheads="1"/>
            </p:cNvSpPr>
            <p:nvPr/>
          </p:nvSpPr>
          <p:spPr bwMode="auto">
            <a:xfrm>
              <a:off x="2216" y="3598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4" name="AutoShape 52"/>
            <p:cNvSpPr>
              <a:spLocks noChangeArrowheads="1"/>
            </p:cNvSpPr>
            <p:nvPr/>
          </p:nvSpPr>
          <p:spPr bwMode="auto">
            <a:xfrm>
              <a:off x="4354" y="1525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5" name="Line 53"/>
            <p:cNvSpPr>
              <a:spLocks noChangeShapeType="1"/>
            </p:cNvSpPr>
            <p:nvPr/>
          </p:nvSpPr>
          <p:spPr bwMode="auto">
            <a:xfrm flipV="1">
              <a:off x="4037" y="1804"/>
              <a:ext cx="0" cy="10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6" name="Line 54"/>
            <p:cNvSpPr>
              <a:spLocks noChangeShapeType="1"/>
            </p:cNvSpPr>
            <p:nvPr/>
          </p:nvSpPr>
          <p:spPr bwMode="auto">
            <a:xfrm>
              <a:off x="4037" y="1804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7" name="Line 55"/>
            <p:cNvSpPr>
              <a:spLocks noChangeShapeType="1"/>
            </p:cNvSpPr>
            <p:nvPr/>
          </p:nvSpPr>
          <p:spPr bwMode="auto">
            <a:xfrm>
              <a:off x="4698" y="1709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78" name="Text Box 56"/>
            <p:cNvSpPr txBox="1">
              <a:spLocks noChangeArrowheads="1"/>
            </p:cNvSpPr>
            <p:nvPr/>
          </p:nvSpPr>
          <p:spPr bwMode="auto">
            <a:xfrm>
              <a:off x="5012" y="1594"/>
              <a:ext cx="10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228600"/>
            <a:ext cx="8385175" cy="838200"/>
          </a:xfrm>
        </p:spPr>
        <p:txBody>
          <a:bodyPr/>
          <a:lstStyle/>
          <a:p>
            <a:r>
              <a:rPr lang="en-US" sz="3600" dirty="0" smtClean="0"/>
              <a:t>Moore </a:t>
            </a:r>
            <a:r>
              <a:rPr lang="tr-TR" sz="3600" dirty="0" smtClean="0"/>
              <a:t>ve </a:t>
            </a:r>
            <a:r>
              <a:rPr lang="en-US" sz="3600" dirty="0" smtClean="0"/>
              <a:t>Mealy </a:t>
            </a:r>
            <a:r>
              <a:rPr lang="tr-TR" sz="3600" dirty="0" smtClean="0"/>
              <a:t>Örnek</a:t>
            </a:r>
            <a:r>
              <a:rPr lang="en-US" sz="3600" dirty="0" smtClean="0"/>
              <a:t> Di</a:t>
            </a:r>
            <a:r>
              <a:rPr lang="tr-TR" sz="3600" dirty="0" smtClean="0"/>
              <a:t>y</a:t>
            </a:r>
            <a:r>
              <a:rPr lang="en-US" sz="3600" dirty="0" err="1" smtClean="0"/>
              <a:t>agram</a:t>
            </a:r>
            <a:r>
              <a:rPr lang="tr-TR" sz="3600" dirty="0" smtClean="0"/>
              <a:t>ları</a:t>
            </a:r>
            <a:endParaRPr lang="en-US" sz="3600" dirty="0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31540" y="1088740"/>
            <a:ext cx="7772400" cy="4724400"/>
          </a:xfrm>
        </p:spPr>
        <p:txBody>
          <a:bodyPr/>
          <a:lstStyle/>
          <a:p>
            <a:r>
              <a:rPr lang="en-US" sz="2000" dirty="0" smtClean="0">
                <a:cs typeface="Times New Roman" pitchFamily="18" charset="0"/>
              </a:rPr>
              <a:t>Mealy Model</a:t>
            </a:r>
            <a:r>
              <a:rPr lang="tr-TR" sz="2000" dirty="0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tr-TR" sz="2000" dirty="0" smtClean="0">
                <a:cs typeface="Times New Roman" pitchFamily="18" charset="0"/>
              </a:rPr>
              <a:t>durum diyagramı</a:t>
            </a:r>
            <a:endParaRPr lang="en-US" sz="2000" u="sng" dirty="0" smtClean="0">
              <a:cs typeface="Times New Roman" pitchFamily="18" charset="0"/>
            </a:endParaRPr>
          </a:p>
          <a:p>
            <a:endParaRPr lang="en-US" sz="2000" dirty="0" smtClean="0">
              <a:cs typeface="Times New Roman" pitchFamily="18" charset="0"/>
            </a:endParaRPr>
          </a:p>
          <a:p>
            <a:endParaRPr lang="en-US" sz="2000" dirty="0" smtClean="0">
              <a:cs typeface="Times New Roman" pitchFamily="18" charset="0"/>
            </a:endParaRPr>
          </a:p>
          <a:p>
            <a:endParaRPr lang="tr-TR" sz="2000" dirty="0" smtClean="0">
              <a:cs typeface="Times New Roman" pitchFamily="18" charset="0"/>
            </a:endParaRPr>
          </a:p>
          <a:p>
            <a:endParaRPr lang="tr-TR" sz="2000" dirty="0">
              <a:cs typeface="Times New Roman" pitchFamily="18" charset="0"/>
            </a:endParaRPr>
          </a:p>
          <a:p>
            <a:endParaRPr lang="tr-TR" sz="2000" dirty="0" smtClean="0">
              <a:cs typeface="Times New Roman" pitchFamily="18" charset="0"/>
            </a:endParaRPr>
          </a:p>
          <a:p>
            <a:endParaRPr lang="tr-TR" sz="2000" dirty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Moore Model</a:t>
            </a:r>
            <a:r>
              <a:rPr lang="tr-TR" sz="2000" dirty="0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tr-TR" sz="2000" dirty="0" smtClean="0">
                <a:cs typeface="Times New Roman" pitchFamily="18" charset="0"/>
              </a:rPr>
              <a:t>durum diyagramı</a:t>
            </a:r>
            <a:endParaRPr lang="en-US" sz="2000" dirty="0" smtClean="0"/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2015716" y="1553021"/>
            <a:ext cx="4868863" cy="1735138"/>
            <a:chOff x="2688" y="816"/>
            <a:chExt cx="3067" cy="1093"/>
          </a:xfrm>
        </p:grpSpPr>
        <p:sp>
          <p:nvSpPr>
            <p:cNvPr id="124933" name="Freeform 5"/>
            <p:cNvSpPr>
              <a:spLocks/>
            </p:cNvSpPr>
            <p:nvPr/>
          </p:nvSpPr>
          <p:spPr bwMode="auto">
            <a:xfrm>
              <a:off x="3387" y="1126"/>
              <a:ext cx="392" cy="392"/>
            </a:xfrm>
            <a:custGeom>
              <a:avLst/>
              <a:gdLst/>
              <a:ahLst/>
              <a:cxnLst>
                <a:cxn ang="0">
                  <a:pos x="227" y="389"/>
                </a:cxn>
                <a:cxn ang="0">
                  <a:pos x="263" y="380"/>
                </a:cxn>
                <a:cxn ang="0">
                  <a:pos x="298" y="362"/>
                </a:cxn>
                <a:cxn ang="0">
                  <a:pos x="348" y="321"/>
                </a:cxn>
                <a:cxn ang="0">
                  <a:pos x="371" y="281"/>
                </a:cxn>
                <a:cxn ang="0">
                  <a:pos x="386" y="246"/>
                </a:cxn>
                <a:cxn ang="0">
                  <a:pos x="391" y="207"/>
                </a:cxn>
                <a:cxn ang="0">
                  <a:pos x="391" y="177"/>
                </a:cxn>
                <a:cxn ang="0">
                  <a:pos x="382" y="137"/>
                </a:cxn>
                <a:cxn ang="0">
                  <a:pos x="368" y="102"/>
                </a:cxn>
                <a:cxn ang="0">
                  <a:pos x="341" y="64"/>
                </a:cxn>
                <a:cxn ang="0">
                  <a:pos x="298" y="28"/>
                </a:cxn>
                <a:cxn ang="0">
                  <a:pos x="263" y="10"/>
                </a:cxn>
                <a:cxn ang="0">
                  <a:pos x="227" y="1"/>
                </a:cxn>
                <a:cxn ang="0">
                  <a:pos x="157" y="3"/>
                </a:cxn>
                <a:cxn ang="0">
                  <a:pos x="119" y="15"/>
                </a:cxn>
                <a:cxn ang="0">
                  <a:pos x="88" y="33"/>
                </a:cxn>
                <a:cxn ang="0">
                  <a:pos x="28" y="94"/>
                </a:cxn>
                <a:cxn ang="0">
                  <a:pos x="10" y="129"/>
                </a:cxn>
                <a:cxn ang="0">
                  <a:pos x="2" y="165"/>
                </a:cxn>
                <a:cxn ang="0">
                  <a:pos x="3" y="235"/>
                </a:cxn>
                <a:cxn ang="0">
                  <a:pos x="15" y="273"/>
                </a:cxn>
                <a:cxn ang="0">
                  <a:pos x="33" y="304"/>
                </a:cxn>
                <a:cxn ang="0">
                  <a:pos x="71" y="347"/>
                </a:cxn>
                <a:cxn ang="0">
                  <a:pos x="111" y="370"/>
                </a:cxn>
                <a:cxn ang="0">
                  <a:pos x="146" y="385"/>
                </a:cxn>
                <a:cxn ang="0">
                  <a:pos x="185" y="390"/>
                </a:cxn>
                <a:cxn ang="0">
                  <a:pos x="199" y="372"/>
                </a:cxn>
                <a:cxn ang="0">
                  <a:pos x="161" y="367"/>
                </a:cxn>
                <a:cxn ang="0">
                  <a:pos x="129" y="359"/>
                </a:cxn>
                <a:cxn ang="0">
                  <a:pos x="98" y="341"/>
                </a:cxn>
                <a:cxn ang="0">
                  <a:pos x="71" y="319"/>
                </a:cxn>
                <a:cxn ang="0">
                  <a:pos x="45" y="288"/>
                </a:cxn>
                <a:cxn ang="0">
                  <a:pos x="30" y="256"/>
                </a:cxn>
                <a:cxn ang="0">
                  <a:pos x="21" y="223"/>
                </a:cxn>
                <a:cxn ang="0">
                  <a:pos x="21" y="168"/>
                </a:cxn>
                <a:cxn ang="0">
                  <a:pos x="30" y="135"/>
                </a:cxn>
                <a:cxn ang="0">
                  <a:pos x="45" y="104"/>
                </a:cxn>
                <a:cxn ang="0">
                  <a:pos x="84" y="59"/>
                </a:cxn>
                <a:cxn ang="0">
                  <a:pos x="112" y="39"/>
                </a:cxn>
                <a:cxn ang="0">
                  <a:pos x="144" y="28"/>
                </a:cxn>
                <a:cxn ang="0">
                  <a:pos x="177" y="19"/>
                </a:cxn>
                <a:cxn ang="0">
                  <a:pos x="232" y="23"/>
                </a:cxn>
                <a:cxn ang="0">
                  <a:pos x="263" y="31"/>
                </a:cxn>
                <a:cxn ang="0">
                  <a:pos x="295" y="49"/>
                </a:cxn>
                <a:cxn ang="0">
                  <a:pos x="324" y="77"/>
                </a:cxn>
                <a:cxn ang="0">
                  <a:pos x="346" y="104"/>
                </a:cxn>
                <a:cxn ang="0">
                  <a:pos x="361" y="135"/>
                </a:cxn>
                <a:cxn ang="0">
                  <a:pos x="369" y="168"/>
                </a:cxn>
                <a:cxn ang="0">
                  <a:pos x="373" y="195"/>
                </a:cxn>
                <a:cxn ang="0">
                  <a:pos x="368" y="231"/>
                </a:cxn>
                <a:cxn ang="0">
                  <a:pos x="359" y="263"/>
                </a:cxn>
                <a:cxn ang="0">
                  <a:pos x="341" y="294"/>
                </a:cxn>
                <a:cxn ang="0">
                  <a:pos x="321" y="321"/>
                </a:cxn>
                <a:cxn ang="0">
                  <a:pos x="295" y="341"/>
                </a:cxn>
                <a:cxn ang="0">
                  <a:pos x="263" y="359"/>
                </a:cxn>
                <a:cxn ang="0">
                  <a:pos x="232" y="367"/>
                </a:cxn>
                <a:cxn ang="0">
                  <a:pos x="195" y="372"/>
                </a:cxn>
              </a:cxnLst>
              <a:rect l="0" t="0" r="r" b="b"/>
              <a:pathLst>
                <a:path w="392" h="392">
                  <a:moveTo>
                    <a:pt x="199" y="392"/>
                  </a:moveTo>
                  <a:lnTo>
                    <a:pt x="207" y="390"/>
                  </a:lnTo>
                  <a:lnTo>
                    <a:pt x="215" y="390"/>
                  </a:lnTo>
                  <a:lnTo>
                    <a:pt x="227" y="389"/>
                  </a:lnTo>
                  <a:lnTo>
                    <a:pt x="235" y="387"/>
                  </a:lnTo>
                  <a:lnTo>
                    <a:pt x="247" y="385"/>
                  </a:lnTo>
                  <a:lnTo>
                    <a:pt x="255" y="382"/>
                  </a:lnTo>
                  <a:lnTo>
                    <a:pt x="263" y="380"/>
                  </a:lnTo>
                  <a:lnTo>
                    <a:pt x="273" y="375"/>
                  </a:lnTo>
                  <a:lnTo>
                    <a:pt x="281" y="370"/>
                  </a:lnTo>
                  <a:lnTo>
                    <a:pt x="290" y="367"/>
                  </a:lnTo>
                  <a:lnTo>
                    <a:pt x="298" y="362"/>
                  </a:lnTo>
                  <a:lnTo>
                    <a:pt x="305" y="357"/>
                  </a:lnTo>
                  <a:lnTo>
                    <a:pt x="321" y="347"/>
                  </a:lnTo>
                  <a:lnTo>
                    <a:pt x="334" y="334"/>
                  </a:lnTo>
                  <a:lnTo>
                    <a:pt x="348" y="321"/>
                  </a:lnTo>
                  <a:lnTo>
                    <a:pt x="358" y="304"/>
                  </a:lnTo>
                  <a:lnTo>
                    <a:pt x="363" y="298"/>
                  </a:lnTo>
                  <a:lnTo>
                    <a:pt x="368" y="289"/>
                  </a:lnTo>
                  <a:lnTo>
                    <a:pt x="371" y="281"/>
                  </a:lnTo>
                  <a:lnTo>
                    <a:pt x="376" y="273"/>
                  </a:lnTo>
                  <a:lnTo>
                    <a:pt x="381" y="263"/>
                  </a:lnTo>
                  <a:lnTo>
                    <a:pt x="382" y="255"/>
                  </a:lnTo>
                  <a:lnTo>
                    <a:pt x="386" y="246"/>
                  </a:lnTo>
                  <a:lnTo>
                    <a:pt x="387" y="235"/>
                  </a:lnTo>
                  <a:lnTo>
                    <a:pt x="389" y="226"/>
                  </a:lnTo>
                  <a:lnTo>
                    <a:pt x="391" y="217"/>
                  </a:lnTo>
                  <a:lnTo>
                    <a:pt x="391" y="207"/>
                  </a:lnTo>
                  <a:lnTo>
                    <a:pt x="392" y="198"/>
                  </a:lnTo>
                  <a:lnTo>
                    <a:pt x="392" y="195"/>
                  </a:lnTo>
                  <a:lnTo>
                    <a:pt x="391" y="187"/>
                  </a:lnTo>
                  <a:lnTo>
                    <a:pt x="391" y="177"/>
                  </a:lnTo>
                  <a:lnTo>
                    <a:pt x="389" y="165"/>
                  </a:lnTo>
                  <a:lnTo>
                    <a:pt x="387" y="157"/>
                  </a:lnTo>
                  <a:lnTo>
                    <a:pt x="386" y="145"/>
                  </a:lnTo>
                  <a:lnTo>
                    <a:pt x="382" y="137"/>
                  </a:lnTo>
                  <a:lnTo>
                    <a:pt x="381" y="129"/>
                  </a:lnTo>
                  <a:lnTo>
                    <a:pt x="376" y="119"/>
                  </a:lnTo>
                  <a:lnTo>
                    <a:pt x="371" y="111"/>
                  </a:lnTo>
                  <a:lnTo>
                    <a:pt x="368" y="102"/>
                  </a:lnTo>
                  <a:lnTo>
                    <a:pt x="363" y="94"/>
                  </a:lnTo>
                  <a:lnTo>
                    <a:pt x="358" y="87"/>
                  </a:lnTo>
                  <a:lnTo>
                    <a:pt x="348" y="71"/>
                  </a:lnTo>
                  <a:lnTo>
                    <a:pt x="341" y="64"/>
                  </a:lnTo>
                  <a:lnTo>
                    <a:pt x="336" y="58"/>
                  </a:lnTo>
                  <a:lnTo>
                    <a:pt x="321" y="43"/>
                  </a:lnTo>
                  <a:lnTo>
                    <a:pt x="305" y="33"/>
                  </a:lnTo>
                  <a:lnTo>
                    <a:pt x="298" y="28"/>
                  </a:lnTo>
                  <a:lnTo>
                    <a:pt x="290" y="23"/>
                  </a:lnTo>
                  <a:lnTo>
                    <a:pt x="281" y="19"/>
                  </a:lnTo>
                  <a:lnTo>
                    <a:pt x="273" y="15"/>
                  </a:lnTo>
                  <a:lnTo>
                    <a:pt x="263" y="10"/>
                  </a:lnTo>
                  <a:lnTo>
                    <a:pt x="255" y="8"/>
                  </a:lnTo>
                  <a:lnTo>
                    <a:pt x="247" y="5"/>
                  </a:lnTo>
                  <a:lnTo>
                    <a:pt x="235" y="3"/>
                  </a:lnTo>
                  <a:lnTo>
                    <a:pt x="227" y="1"/>
                  </a:lnTo>
                  <a:lnTo>
                    <a:pt x="217" y="0"/>
                  </a:lnTo>
                  <a:lnTo>
                    <a:pt x="177" y="0"/>
                  </a:lnTo>
                  <a:lnTo>
                    <a:pt x="165" y="1"/>
                  </a:lnTo>
                  <a:lnTo>
                    <a:pt x="157" y="3"/>
                  </a:lnTo>
                  <a:lnTo>
                    <a:pt x="146" y="5"/>
                  </a:lnTo>
                  <a:lnTo>
                    <a:pt x="137" y="8"/>
                  </a:lnTo>
                  <a:lnTo>
                    <a:pt x="129" y="10"/>
                  </a:lnTo>
                  <a:lnTo>
                    <a:pt x="119" y="15"/>
                  </a:lnTo>
                  <a:lnTo>
                    <a:pt x="111" y="19"/>
                  </a:lnTo>
                  <a:lnTo>
                    <a:pt x="103" y="23"/>
                  </a:lnTo>
                  <a:lnTo>
                    <a:pt x="94" y="28"/>
                  </a:lnTo>
                  <a:lnTo>
                    <a:pt x="88" y="33"/>
                  </a:lnTo>
                  <a:lnTo>
                    <a:pt x="71" y="43"/>
                  </a:lnTo>
                  <a:lnTo>
                    <a:pt x="43" y="71"/>
                  </a:lnTo>
                  <a:lnTo>
                    <a:pt x="33" y="87"/>
                  </a:lnTo>
                  <a:lnTo>
                    <a:pt x="28" y="94"/>
                  </a:lnTo>
                  <a:lnTo>
                    <a:pt x="23" y="102"/>
                  </a:lnTo>
                  <a:lnTo>
                    <a:pt x="20" y="111"/>
                  </a:lnTo>
                  <a:lnTo>
                    <a:pt x="15" y="119"/>
                  </a:lnTo>
                  <a:lnTo>
                    <a:pt x="10" y="129"/>
                  </a:lnTo>
                  <a:lnTo>
                    <a:pt x="8" y="137"/>
                  </a:lnTo>
                  <a:lnTo>
                    <a:pt x="5" y="145"/>
                  </a:lnTo>
                  <a:lnTo>
                    <a:pt x="3" y="157"/>
                  </a:lnTo>
                  <a:lnTo>
                    <a:pt x="2" y="165"/>
                  </a:lnTo>
                  <a:lnTo>
                    <a:pt x="0" y="175"/>
                  </a:lnTo>
                  <a:lnTo>
                    <a:pt x="0" y="215"/>
                  </a:lnTo>
                  <a:lnTo>
                    <a:pt x="2" y="226"/>
                  </a:lnTo>
                  <a:lnTo>
                    <a:pt x="3" y="235"/>
                  </a:lnTo>
                  <a:lnTo>
                    <a:pt x="5" y="246"/>
                  </a:lnTo>
                  <a:lnTo>
                    <a:pt x="8" y="255"/>
                  </a:lnTo>
                  <a:lnTo>
                    <a:pt x="10" y="263"/>
                  </a:lnTo>
                  <a:lnTo>
                    <a:pt x="15" y="273"/>
                  </a:lnTo>
                  <a:lnTo>
                    <a:pt x="20" y="281"/>
                  </a:lnTo>
                  <a:lnTo>
                    <a:pt x="23" y="289"/>
                  </a:lnTo>
                  <a:lnTo>
                    <a:pt x="28" y="298"/>
                  </a:lnTo>
                  <a:lnTo>
                    <a:pt x="33" y="304"/>
                  </a:lnTo>
                  <a:lnTo>
                    <a:pt x="43" y="321"/>
                  </a:lnTo>
                  <a:lnTo>
                    <a:pt x="58" y="336"/>
                  </a:lnTo>
                  <a:lnTo>
                    <a:pt x="64" y="341"/>
                  </a:lnTo>
                  <a:lnTo>
                    <a:pt x="71" y="347"/>
                  </a:lnTo>
                  <a:lnTo>
                    <a:pt x="88" y="357"/>
                  </a:lnTo>
                  <a:lnTo>
                    <a:pt x="94" y="362"/>
                  </a:lnTo>
                  <a:lnTo>
                    <a:pt x="103" y="367"/>
                  </a:lnTo>
                  <a:lnTo>
                    <a:pt x="111" y="370"/>
                  </a:lnTo>
                  <a:lnTo>
                    <a:pt x="119" y="375"/>
                  </a:lnTo>
                  <a:lnTo>
                    <a:pt x="129" y="380"/>
                  </a:lnTo>
                  <a:lnTo>
                    <a:pt x="137" y="382"/>
                  </a:lnTo>
                  <a:lnTo>
                    <a:pt x="146" y="385"/>
                  </a:lnTo>
                  <a:lnTo>
                    <a:pt x="157" y="387"/>
                  </a:lnTo>
                  <a:lnTo>
                    <a:pt x="165" y="389"/>
                  </a:lnTo>
                  <a:lnTo>
                    <a:pt x="175" y="390"/>
                  </a:lnTo>
                  <a:lnTo>
                    <a:pt x="185" y="390"/>
                  </a:lnTo>
                  <a:lnTo>
                    <a:pt x="195" y="392"/>
                  </a:lnTo>
                  <a:lnTo>
                    <a:pt x="199" y="392"/>
                  </a:lnTo>
                  <a:lnTo>
                    <a:pt x="195" y="372"/>
                  </a:lnTo>
                  <a:lnTo>
                    <a:pt x="199" y="372"/>
                  </a:lnTo>
                  <a:lnTo>
                    <a:pt x="189" y="370"/>
                  </a:lnTo>
                  <a:lnTo>
                    <a:pt x="179" y="370"/>
                  </a:lnTo>
                  <a:lnTo>
                    <a:pt x="169" y="369"/>
                  </a:lnTo>
                  <a:lnTo>
                    <a:pt x="161" y="367"/>
                  </a:lnTo>
                  <a:lnTo>
                    <a:pt x="152" y="366"/>
                  </a:lnTo>
                  <a:lnTo>
                    <a:pt x="144" y="362"/>
                  </a:lnTo>
                  <a:lnTo>
                    <a:pt x="136" y="361"/>
                  </a:lnTo>
                  <a:lnTo>
                    <a:pt x="129" y="359"/>
                  </a:lnTo>
                  <a:lnTo>
                    <a:pt x="121" y="354"/>
                  </a:lnTo>
                  <a:lnTo>
                    <a:pt x="112" y="351"/>
                  </a:lnTo>
                  <a:lnTo>
                    <a:pt x="104" y="346"/>
                  </a:lnTo>
                  <a:lnTo>
                    <a:pt x="98" y="341"/>
                  </a:lnTo>
                  <a:lnTo>
                    <a:pt x="89" y="336"/>
                  </a:lnTo>
                  <a:lnTo>
                    <a:pt x="84" y="331"/>
                  </a:lnTo>
                  <a:lnTo>
                    <a:pt x="78" y="324"/>
                  </a:lnTo>
                  <a:lnTo>
                    <a:pt x="71" y="319"/>
                  </a:lnTo>
                  <a:lnTo>
                    <a:pt x="59" y="308"/>
                  </a:lnTo>
                  <a:lnTo>
                    <a:pt x="55" y="303"/>
                  </a:lnTo>
                  <a:lnTo>
                    <a:pt x="50" y="294"/>
                  </a:lnTo>
                  <a:lnTo>
                    <a:pt x="45" y="288"/>
                  </a:lnTo>
                  <a:lnTo>
                    <a:pt x="40" y="279"/>
                  </a:lnTo>
                  <a:lnTo>
                    <a:pt x="36" y="271"/>
                  </a:lnTo>
                  <a:lnTo>
                    <a:pt x="31" y="263"/>
                  </a:lnTo>
                  <a:lnTo>
                    <a:pt x="30" y="256"/>
                  </a:lnTo>
                  <a:lnTo>
                    <a:pt x="28" y="248"/>
                  </a:lnTo>
                  <a:lnTo>
                    <a:pt x="25" y="240"/>
                  </a:lnTo>
                  <a:lnTo>
                    <a:pt x="23" y="231"/>
                  </a:lnTo>
                  <a:lnTo>
                    <a:pt x="21" y="223"/>
                  </a:lnTo>
                  <a:lnTo>
                    <a:pt x="20" y="215"/>
                  </a:lnTo>
                  <a:lnTo>
                    <a:pt x="20" y="197"/>
                  </a:lnTo>
                  <a:lnTo>
                    <a:pt x="20" y="178"/>
                  </a:lnTo>
                  <a:lnTo>
                    <a:pt x="21" y="168"/>
                  </a:lnTo>
                  <a:lnTo>
                    <a:pt x="23" y="160"/>
                  </a:lnTo>
                  <a:lnTo>
                    <a:pt x="25" y="152"/>
                  </a:lnTo>
                  <a:lnTo>
                    <a:pt x="28" y="144"/>
                  </a:lnTo>
                  <a:lnTo>
                    <a:pt x="30" y="135"/>
                  </a:lnTo>
                  <a:lnTo>
                    <a:pt x="31" y="129"/>
                  </a:lnTo>
                  <a:lnTo>
                    <a:pt x="36" y="120"/>
                  </a:lnTo>
                  <a:lnTo>
                    <a:pt x="40" y="112"/>
                  </a:lnTo>
                  <a:lnTo>
                    <a:pt x="45" y="104"/>
                  </a:lnTo>
                  <a:lnTo>
                    <a:pt x="50" y="97"/>
                  </a:lnTo>
                  <a:lnTo>
                    <a:pt x="55" y="89"/>
                  </a:lnTo>
                  <a:lnTo>
                    <a:pt x="59" y="84"/>
                  </a:lnTo>
                  <a:lnTo>
                    <a:pt x="84" y="59"/>
                  </a:lnTo>
                  <a:lnTo>
                    <a:pt x="89" y="54"/>
                  </a:lnTo>
                  <a:lnTo>
                    <a:pt x="98" y="49"/>
                  </a:lnTo>
                  <a:lnTo>
                    <a:pt x="104" y="44"/>
                  </a:lnTo>
                  <a:lnTo>
                    <a:pt x="112" y="39"/>
                  </a:lnTo>
                  <a:lnTo>
                    <a:pt x="121" y="36"/>
                  </a:lnTo>
                  <a:lnTo>
                    <a:pt x="129" y="31"/>
                  </a:lnTo>
                  <a:lnTo>
                    <a:pt x="136" y="29"/>
                  </a:lnTo>
                  <a:lnTo>
                    <a:pt x="144" y="28"/>
                  </a:lnTo>
                  <a:lnTo>
                    <a:pt x="152" y="24"/>
                  </a:lnTo>
                  <a:lnTo>
                    <a:pt x="161" y="23"/>
                  </a:lnTo>
                  <a:lnTo>
                    <a:pt x="169" y="21"/>
                  </a:lnTo>
                  <a:lnTo>
                    <a:pt x="177" y="19"/>
                  </a:lnTo>
                  <a:lnTo>
                    <a:pt x="197" y="19"/>
                  </a:lnTo>
                  <a:lnTo>
                    <a:pt x="214" y="19"/>
                  </a:lnTo>
                  <a:lnTo>
                    <a:pt x="223" y="21"/>
                  </a:lnTo>
                  <a:lnTo>
                    <a:pt x="232" y="23"/>
                  </a:lnTo>
                  <a:lnTo>
                    <a:pt x="240" y="24"/>
                  </a:lnTo>
                  <a:lnTo>
                    <a:pt x="248" y="28"/>
                  </a:lnTo>
                  <a:lnTo>
                    <a:pt x="257" y="29"/>
                  </a:lnTo>
                  <a:lnTo>
                    <a:pt x="263" y="31"/>
                  </a:lnTo>
                  <a:lnTo>
                    <a:pt x="271" y="36"/>
                  </a:lnTo>
                  <a:lnTo>
                    <a:pt x="280" y="39"/>
                  </a:lnTo>
                  <a:lnTo>
                    <a:pt x="288" y="44"/>
                  </a:lnTo>
                  <a:lnTo>
                    <a:pt x="295" y="49"/>
                  </a:lnTo>
                  <a:lnTo>
                    <a:pt x="303" y="54"/>
                  </a:lnTo>
                  <a:lnTo>
                    <a:pt x="308" y="59"/>
                  </a:lnTo>
                  <a:lnTo>
                    <a:pt x="320" y="71"/>
                  </a:lnTo>
                  <a:lnTo>
                    <a:pt x="324" y="77"/>
                  </a:lnTo>
                  <a:lnTo>
                    <a:pt x="331" y="84"/>
                  </a:lnTo>
                  <a:lnTo>
                    <a:pt x="336" y="89"/>
                  </a:lnTo>
                  <a:lnTo>
                    <a:pt x="341" y="97"/>
                  </a:lnTo>
                  <a:lnTo>
                    <a:pt x="346" y="104"/>
                  </a:lnTo>
                  <a:lnTo>
                    <a:pt x="351" y="112"/>
                  </a:lnTo>
                  <a:lnTo>
                    <a:pt x="354" y="120"/>
                  </a:lnTo>
                  <a:lnTo>
                    <a:pt x="359" y="129"/>
                  </a:lnTo>
                  <a:lnTo>
                    <a:pt x="361" y="135"/>
                  </a:lnTo>
                  <a:lnTo>
                    <a:pt x="363" y="144"/>
                  </a:lnTo>
                  <a:lnTo>
                    <a:pt x="366" y="152"/>
                  </a:lnTo>
                  <a:lnTo>
                    <a:pt x="368" y="160"/>
                  </a:lnTo>
                  <a:lnTo>
                    <a:pt x="369" y="168"/>
                  </a:lnTo>
                  <a:lnTo>
                    <a:pt x="371" y="177"/>
                  </a:lnTo>
                  <a:lnTo>
                    <a:pt x="371" y="187"/>
                  </a:lnTo>
                  <a:lnTo>
                    <a:pt x="373" y="198"/>
                  </a:lnTo>
                  <a:lnTo>
                    <a:pt x="373" y="195"/>
                  </a:lnTo>
                  <a:lnTo>
                    <a:pt x="371" y="203"/>
                  </a:lnTo>
                  <a:lnTo>
                    <a:pt x="371" y="213"/>
                  </a:lnTo>
                  <a:lnTo>
                    <a:pt x="369" y="223"/>
                  </a:lnTo>
                  <a:lnTo>
                    <a:pt x="368" y="231"/>
                  </a:lnTo>
                  <a:lnTo>
                    <a:pt x="366" y="240"/>
                  </a:lnTo>
                  <a:lnTo>
                    <a:pt x="363" y="248"/>
                  </a:lnTo>
                  <a:lnTo>
                    <a:pt x="361" y="256"/>
                  </a:lnTo>
                  <a:lnTo>
                    <a:pt x="359" y="263"/>
                  </a:lnTo>
                  <a:lnTo>
                    <a:pt x="354" y="271"/>
                  </a:lnTo>
                  <a:lnTo>
                    <a:pt x="351" y="279"/>
                  </a:lnTo>
                  <a:lnTo>
                    <a:pt x="346" y="288"/>
                  </a:lnTo>
                  <a:lnTo>
                    <a:pt x="341" y="294"/>
                  </a:lnTo>
                  <a:lnTo>
                    <a:pt x="336" y="303"/>
                  </a:lnTo>
                  <a:lnTo>
                    <a:pt x="331" y="308"/>
                  </a:lnTo>
                  <a:lnTo>
                    <a:pt x="324" y="314"/>
                  </a:lnTo>
                  <a:lnTo>
                    <a:pt x="321" y="321"/>
                  </a:lnTo>
                  <a:lnTo>
                    <a:pt x="315" y="324"/>
                  </a:lnTo>
                  <a:lnTo>
                    <a:pt x="308" y="331"/>
                  </a:lnTo>
                  <a:lnTo>
                    <a:pt x="303" y="336"/>
                  </a:lnTo>
                  <a:lnTo>
                    <a:pt x="295" y="341"/>
                  </a:lnTo>
                  <a:lnTo>
                    <a:pt x="288" y="346"/>
                  </a:lnTo>
                  <a:lnTo>
                    <a:pt x="280" y="351"/>
                  </a:lnTo>
                  <a:lnTo>
                    <a:pt x="271" y="354"/>
                  </a:lnTo>
                  <a:lnTo>
                    <a:pt x="263" y="359"/>
                  </a:lnTo>
                  <a:lnTo>
                    <a:pt x="257" y="361"/>
                  </a:lnTo>
                  <a:lnTo>
                    <a:pt x="248" y="362"/>
                  </a:lnTo>
                  <a:lnTo>
                    <a:pt x="240" y="366"/>
                  </a:lnTo>
                  <a:lnTo>
                    <a:pt x="232" y="367"/>
                  </a:lnTo>
                  <a:lnTo>
                    <a:pt x="223" y="369"/>
                  </a:lnTo>
                  <a:lnTo>
                    <a:pt x="215" y="370"/>
                  </a:lnTo>
                  <a:lnTo>
                    <a:pt x="204" y="370"/>
                  </a:lnTo>
                  <a:lnTo>
                    <a:pt x="195" y="372"/>
                  </a:lnTo>
                  <a:lnTo>
                    <a:pt x="199" y="3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4" name="Freeform 6"/>
            <p:cNvSpPr>
              <a:spLocks/>
            </p:cNvSpPr>
            <p:nvPr/>
          </p:nvSpPr>
          <p:spPr bwMode="auto">
            <a:xfrm>
              <a:off x="4670" y="1116"/>
              <a:ext cx="393" cy="392"/>
            </a:xfrm>
            <a:custGeom>
              <a:avLst/>
              <a:gdLst/>
              <a:ahLst/>
              <a:cxnLst>
                <a:cxn ang="0">
                  <a:pos x="227" y="389"/>
                </a:cxn>
                <a:cxn ang="0">
                  <a:pos x="264" y="380"/>
                </a:cxn>
                <a:cxn ang="0">
                  <a:pos x="298" y="362"/>
                </a:cxn>
                <a:cxn ang="0">
                  <a:pos x="348" y="321"/>
                </a:cxn>
                <a:cxn ang="0">
                  <a:pos x="371" y="281"/>
                </a:cxn>
                <a:cxn ang="0">
                  <a:pos x="386" y="246"/>
                </a:cxn>
                <a:cxn ang="0">
                  <a:pos x="391" y="207"/>
                </a:cxn>
                <a:cxn ang="0">
                  <a:pos x="391" y="177"/>
                </a:cxn>
                <a:cxn ang="0">
                  <a:pos x="383" y="137"/>
                </a:cxn>
                <a:cxn ang="0">
                  <a:pos x="368" y="102"/>
                </a:cxn>
                <a:cxn ang="0">
                  <a:pos x="342" y="64"/>
                </a:cxn>
                <a:cxn ang="0">
                  <a:pos x="298" y="28"/>
                </a:cxn>
                <a:cxn ang="0">
                  <a:pos x="264" y="10"/>
                </a:cxn>
                <a:cxn ang="0">
                  <a:pos x="227" y="1"/>
                </a:cxn>
                <a:cxn ang="0">
                  <a:pos x="158" y="3"/>
                </a:cxn>
                <a:cxn ang="0">
                  <a:pos x="120" y="15"/>
                </a:cxn>
                <a:cxn ang="0">
                  <a:pos x="88" y="33"/>
                </a:cxn>
                <a:cxn ang="0">
                  <a:pos x="29" y="94"/>
                </a:cxn>
                <a:cxn ang="0">
                  <a:pos x="10" y="129"/>
                </a:cxn>
                <a:cxn ang="0">
                  <a:pos x="2" y="165"/>
                </a:cxn>
                <a:cxn ang="0">
                  <a:pos x="4" y="235"/>
                </a:cxn>
                <a:cxn ang="0">
                  <a:pos x="15" y="273"/>
                </a:cxn>
                <a:cxn ang="0">
                  <a:pos x="33" y="304"/>
                </a:cxn>
                <a:cxn ang="0">
                  <a:pos x="72" y="347"/>
                </a:cxn>
                <a:cxn ang="0">
                  <a:pos x="111" y="371"/>
                </a:cxn>
                <a:cxn ang="0">
                  <a:pos x="146" y="385"/>
                </a:cxn>
                <a:cxn ang="0">
                  <a:pos x="186" y="390"/>
                </a:cxn>
                <a:cxn ang="0">
                  <a:pos x="199" y="372"/>
                </a:cxn>
                <a:cxn ang="0">
                  <a:pos x="161" y="367"/>
                </a:cxn>
                <a:cxn ang="0">
                  <a:pos x="130" y="359"/>
                </a:cxn>
                <a:cxn ang="0">
                  <a:pos x="98" y="341"/>
                </a:cxn>
                <a:cxn ang="0">
                  <a:pos x="72" y="319"/>
                </a:cxn>
                <a:cxn ang="0">
                  <a:pos x="45" y="288"/>
                </a:cxn>
                <a:cxn ang="0">
                  <a:pos x="30" y="256"/>
                </a:cxn>
                <a:cxn ang="0">
                  <a:pos x="22" y="223"/>
                </a:cxn>
                <a:cxn ang="0">
                  <a:pos x="22" y="169"/>
                </a:cxn>
                <a:cxn ang="0">
                  <a:pos x="30" y="135"/>
                </a:cxn>
                <a:cxn ang="0">
                  <a:pos x="45" y="104"/>
                </a:cxn>
                <a:cxn ang="0">
                  <a:pos x="85" y="59"/>
                </a:cxn>
                <a:cxn ang="0">
                  <a:pos x="113" y="39"/>
                </a:cxn>
                <a:cxn ang="0">
                  <a:pos x="144" y="28"/>
                </a:cxn>
                <a:cxn ang="0">
                  <a:pos x="178" y="20"/>
                </a:cxn>
                <a:cxn ang="0">
                  <a:pos x="232" y="23"/>
                </a:cxn>
                <a:cxn ang="0">
                  <a:pos x="264" y="31"/>
                </a:cxn>
                <a:cxn ang="0">
                  <a:pos x="295" y="49"/>
                </a:cxn>
                <a:cxn ang="0">
                  <a:pos x="325" y="77"/>
                </a:cxn>
                <a:cxn ang="0">
                  <a:pos x="346" y="104"/>
                </a:cxn>
                <a:cxn ang="0">
                  <a:pos x="361" y="135"/>
                </a:cxn>
                <a:cxn ang="0">
                  <a:pos x="370" y="169"/>
                </a:cxn>
                <a:cxn ang="0">
                  <a:pos x="373" y="195"/>
                </a:cxn>
                <a:cxn ang="0">
                  <a:pos x="368" y="231"/>
                </a:cxn>
                <a:cxn ang="0">
                  <a:pos x="360" y="263"/>
                </a:cxn>
                <a:cxn ang="0">
                  <a:pos x="342" y="294"/>
                </a:cxn>
                <a:cxn ang="0">
                  <a:pos x="322" y="321"/>
                </a:cxn>
                <a:cxn ang="0">
                  <a:pos x="295" y="341"/>
                </a:cxn>
                <a:cxn ang="0">
                  <a:pos x="264" y="359"/>
                </a:cxn>
                <a:cxn ang="0">
                  <a:pos x="232" y="367"/>
                </a:cxn>
                <a:cxn ang="0">
                  <a:pos x="196" y="372"/>
                </a:cxn>
              </a:cxnLst>
              <a:rect l="0" t="0" r="r" b="b"/>
              <a:pathLst>
                <a:path w="393" h="392">
                  <a:moveTo>
                    <a:pt x="199" y="392"/>
                  </a:moveTo>
                  <a:lnTo>
                    <a:pt x="207" y="390"/>
                  </a:lnTo>
                  <a:lnTo>
                    <a:pt x="216" y="390"/>
                  </a:lnTo>
                  <a:lnTo>
                    <a:pt x="227" y="389"/>
                  </a:lnTo>
                  <a:lnTo>
                    <a:pt x="236" y="387"/>
                  </a:lnTo>
                  <a:lnTo>
                    <a:pt x="247" y="385"/>
                  </a:lnTo>
                  <a:lnTo>
                    <a:pt x="255" y="382"/>
                  </a:lnTo>
                  <a:lnTo>
                    <a:pt x="264" y="380"/>
                  </a:lnTo>
                  <a:lnTo>
                    <a:pt x="274" y="376"/>
                  </a:lnTo>
                  <a:lnTo>
                    <a:pt x="282" y="371"/>
                  </a:lnTo>
                  <a:lnTo>
                    <a:pt x="290" y="367"/>
                  </a:lnTo>
                  <a:lnTo>
                    <a:pt x="298" y="362"/>
                  </a:lnTo>
                  <a:lnTo>
                    <a:pt x="305" y="357"/>
                  </a:lnTo>
                  <a:lnTo>
                    <a:pt x="322" y="347"/>
                  </a:lnTo>
                  <a:lnTo>
                    <a:pt x="335" y="334"/>
                  </a:lnTo>
                  <a:lnTo>
                    <a:pt x="348" y="321"/>
                  </a:lnTo>
                  <a:lnTo>
                    <a:pt x="358" y="304"/>
                  </a:lnTo>
                  <a:lnTo>
                    <a:pt x="363" y="298"/>
                  </a:lnTo>
                  <a:lnTo>
                    <a:pt x="368" y="289"/>
                  </a:lnTo>
                  <a:lnTo>
                    <a:pt x="371" y="281"/>
                  </a:lnTo>
                  <a:lnTo>
                    <a:pt x="376" y="273"/>
                  </a:lnTo>
                  <a:lnTo>
                    <a:pt x="381" y="263"/>
                  </a:lnTo>
                  <a:lnTo>
                    <a:pt x="383" y="255"/>
                  </a:lnTo>
                  <a:lnTo>
                    <a:pt x="386" y="246"/>
                  </a:lnTo>
                  <a:lnTo>
                    <a:pt x="388" y="235"/>
                  </a:lnTo>
                  <a:lnTo>
                    <a:pt x="390" y="227"/>
                  </a:lnTo>
                  <a:lnTo>
                    <a:pt x="391" y="217"/>
                  </a:lnTo>
                  <a:lnTo>
                    <a:pt x="391" y="207"/>
                  </a:lnTo>
                  <a:lnTo>
                    <a:pt x="393" y="198"/>
                  </a:lnTo>
                  <a:lnTo>
                    <a:pt x="393" y="195"/>
                  </a:lnTo>
                  <a:lnTo>
                    <a:pt x="391" y="187"/>
                  </a:lnTo>
                  <a:lnTo>
                    <a:pt x="391" y="177"/>
                  </a:lnTo>
                  <a:lnTo>
                    <a:pt x="390" y="165"/>
                  </a:lnTo>
                  <a:lnTo>
                    <a:pt x="388" y="157"/>
                  </a:lnTo>
                  <a:lnTo>
                    <a:pt x="386" y="145"/>
                  </a:lnTo>
                  <a:lnTo>
                    <a:pt x="383" y="137"/>
                  </a:lnTo>
                  <a:lnTo>
                    <a:pt x="381" y="129"/>
                  </a:lnTo>
                  <a:lnTo>
                    <a:pt x="376" y="119"/>
                  </a:lnTo>
                  <a:lnTo>
                    <a:pt x="371" y="111"/>
                  </a:lnTo>
                  <a:lnTo>
                    <a:pt x="368" y="102"/>
                  </a:lnTo>
                  <a:lnTo>
                    <a:pt x="363" y="94"/>
                  </a:lnTo>
                  <a:lnTo>
                    <a:pt x="358" y="87"/>
                  </a:lnTo>
                  <a:lnTo>
                    <a:pt x="348" y="71"/>
                  </a:lnTo>
                  <a:lnTo>
                    <a:pt x="342" y="64"/>
                  </a:lnTo>
                  <a:lnTo>
                    <a:pt x="337" y="58"/>
                  </a:lnTo>
                  <a:lnTo>
                    <a:pt x="322" y="43"/>
                  </a:lnTo>
                  <a:lnTo>
                    <a:pt x="305" y="33"/>
                  </a:lnTo>
                  <a:lnTo>
                    <a:pt x="298" y="28"/>
                  </a:lnTo>
                  <a:lnTo>
                    <a:pt x="290" y="23"/>
                  </a:lnTo>
                  <a:lnTo>
                    <a:pt x="282" y="20"/>
                  </a:lnTo>
                  <a:lnTo>
                    <a:pt x="274" y="15"/>
                  </a:lnTo>
                  <a:lnTo>
                    <a:pt x="264" y="10"/>
                  </a:lnTo>
                  <a:lnTo>
                    <a:pt x="255" y="8"/>
                  </a:lnTo>
                  <a:lnTo>
                    <a:pt x="247" y="5"/>
                  </a:lnTo>
                  <a:lnTo>
                    <a:pt x="236" y="3"/>
                  </a:lnTo>
                  <a:lnTo>
                    <a:pt x="227" y="1"/>
                  </a:lnTo>
                  <a:lnTo>
                    <a:pt x="217" y="0"/>
                  </a:lnTo>
                  <a:lnTo>
                    <a:pt x="178" y="0"/>
                  </a:lnTo>
                  <a:lnTo>
                    <a:pt x="166" y="1"/>
                  </a:lnTo>
                  <a:lnTo>
                    <a:pt x="158" y="3"/>
                  </a:lnTo>
                  <a:lnTo>
                    <a:pt x="146" y="5"/>
                  </a:lnTo>
                  <a:lnTo>
                    <a:pt x="138" y="8"/>
                  </a:lnTo>
                  <a:lnTo>
                    <a:pt x="130" y="10"/>
                  </a:lnTo>
                  <a:lnTo>
                    <a:pt x="120" y="15"/>
                  </a:lnTo>
                  <a:lnTo>
                    <a:pt x="111" y="20"/>
                  </a:lnTo>
                  <a:lnTo>
                    <a:pt x="103" y="23"/>
                  </a:lnTo>
                  <a:lnTo>
                    <a:pt x="95" y="28"/>
                  </a:lnTo>
                  <a:lnTo>
                    <a:pt x="88" y="33"/>
                  </a:lnTo>
                  <a:lnTo>
                    <a:pt x="72" y="43"/>
                  </a:lnTo>
                  <a:lnTo>
                    <a:pt x="43" y="71"/>
                  </a:lnTo>
                  <a:lnTo>
                    <a:pt x="33" y="87"/>
                  </a:lnTo>
                  <a:lnTo>
                    <a:pt x="29" y="94"/>
                  </a:lnTo>
                  <a:lnTo>
                    <a:pt x="24" y="102"/>
                  </a:lnTo>
                  <a:lnTo>
                    <a:pt x="20" y="111"/>
                  </a:lnTo>
                  <a:lnTo>
                    <a:pt x="15" y="119"/>
                  </a:lnTo>
                  <a:lnTo>
                    <a:pt x="10" y="129"/>
                  </a:lnTo>
                  <a:lnTo>
                    <a:pt x="9" y="137"/>
                  </a:lnTo>
                  <a:lnTo>
                    <a:pt x="5" y="145"/>
                  </a:lnTo>
                  <a:lnTo>
                    <a:pt x="4" y="157"/>
                  </a:lnTo>
                  <a:lnTo>
                    <a:pt x="2" y="165"/>
                  </a:lnTo>
                  <a:lnTo>
                    <a:pt x="0" y="175"/>
                  </a:lnTo>
                  <a:lnTo>
                    <a:pt x="0" y="215"/>
                  </a:lnTo>
                  <a:lnTo>
                    <a:pt x="2" y="227"/>
                  </a:lnTo>
                  <a:lnTo>
                    <a:pt x="4" y="235"/>
                  </a:lnTo>
                  <a:lnTo>
                    <a:pt x="5" y="246"/>
                  </a:lnTo>
                  <a:lnTo>
                    <a:pt x="9" y="255"/>
                  </a:lnTo>
                  <a:lnTo>
                    <a:pt x="10" y="263"/>
                  </a:lnTo>
                  <a:lnTo>
                    <a:pt x="15" y="273"/>
                  </a:lnTo>
                  <a:lnTo>
                    <a:pt x="20" y="281"/>
                  </a:lnTo>
                  <a:lnTo>
                    <a:pt x="24" y="289"/>
                  </a:lnTo>
                  <a:lnTo>
                    <a:pt x="29" y="298"/>
                  </a:lnTo>
                  <a:lnTo>
                    <a:pt x="33" y="304"/>
                  </a:lnTo>
                  <a:lnTo>
                    <a:pt x="43" y="321"/>
                  </a:lnTo>
                  <a:lnTo>
                    <a:pt x="58" y="336"/>
                  </a:lnTo>
                  <a:lnTo>
                    <a:pt x="65" y="341"/>
                  </a:lnTo>
                  <a:lnTo>
                    <a:pt x="72" y="347"/>
                  </a:lnTo>
                  <a:lnTo>
                    <a:pt x="88" y="357"/>
                  </a:lnTo>
                  <a:lnTo>
                    <a:pt x="95" y="362"/>
                  </a:lnTo>
                  <a:lnTo>
                    <a:pt x="103" y="367"/>
                  </a:lnTo>
                  <a:lnTo>
                    <a:pt x="111" y="371"/>
                  </a:lnTo>
                  <a:lnTo>
                    <a:pt x="120" y="376"/>
                  </a:lnTo>
                  <a:lnTo>
                    <a:pt x="130" y="380"/>
                  </a:lnTo>
                  <a:lnTo>
                    <a:pt x="138" y="382"/>
                  </a:lnTo>
                  <a:lnTo>
                    <a:pt x="146" y="385"/>
                  </a:lnTo>
                  <a:lnTo>
                    <a:pt x="158" y="387"/>
                  </a:lnTo>
                  <a:lnTo>
                    <a:pt x="166" y="389"/>
                  </a:lnTo>
                  <a:lnTo>
                    <a:pt x="176" y="390"/>
                  </a:lnTo>
                  <a:lnTo>
                    <a:pt x="186" y="390"/>
                  </a:lnTo>
                  <a:lnTo>
                    <a:pt x="196" y="392"/>
                  </a:lnTo>
                  <a:lnTo>
                    <a:pt x="199" y="392"/>
                  </a:lnTo>
                  <a:lnTo>
                    <a:pt x="196" y="372"/>
                  </a:lnTo>
                  <a:lnTo>
                    <a:pt x="199" y="372"/>
                  </a:lnTo>
                  <a:lnTo>
                    <a:pt x="189" y="371"/>
                  </a:lnTo>
                  <a:lnTo>
                    <a:pt x="179" y="371"/>
                  </a:lnTo>
                  <a:lnTo>
                    <a:pt x="169" y="369"/>
                  </a:lnTo>
                  <a:lnTo>
                    <a:pt x="161" y="367"/>
                  </a:lnTo>
                  <a:lnTo>
                    <a:pt x="153" y="366"/>
                  </a:lnTo>
                  <a:lnTo>
                    <a:pt x="144" y="362"/>
                  </a:lnTo>
                  <a:lnTo>
                    <a:pt x="136" y="361"/>
                  </a:lnTo>
                  <a:lnTo>
                    <a:pt x="130" y="359"/>
                  </a:lnTo>
                  <a:lnTo>
                    <a:pt x="121" y="354"/>
                  </a:lnTo>
                  <a:lnTo>
                    <a:pt x="113" y="351"/>
                  </a:lnTo>
                  <a:lnTo>
                    <a:pt x="105" y="346"/>
                  </a:lnTo>
                  <a:lnTo>
                    <a:pt x="98" y="341"/>
                  </a:lnTo>
                  <a:lnTo>
                    <a:pt x="90" y="336"/>
                  </a:lnTo>
                  <a:lnTo>
                    <a:pt x="85" y="331"/>
                  </a:lnTo>
                  <a:lnTo>
                    <a:pt x="78" y="324"/>
                  </a:lnTo>
                  <a:lnTo>
                    <a:pt x="72" y="319"/>
                  </a:lnTo>
                  <a:lnTo>
                    <a:pt x="60" y="308"/>
                  </a:lnTo>
                  <a:lnTo>
                    <a:pt x="55" y="303"/>
                  </a:lnTo>
                  <a:lnTo>
                    <a:pt x="50" y="294"/>
                  </a:lnTo>
                  <a:lnTo>
                    <a:pt x="45" y="288"/>
                  </a:lnTo>
                  <a:lnTo>
                    <a:pt x="40" y="279"/>
                  </a:lnTo>
                  <a:lnTo>
                    <a:pt x="37" y="271"/>
                  </a:lnTo>
                  <a:lnTo>
                    <a:pt x="32" y="263"/>
                  </a:lnTo>
                  <a:lnTo>
                    <a:pt x="30" y="256"/>
                  </a:lnTo>
                  <a:lnTo>
                    <a:pt x="29" y="248"/>
                  </a:lnTo>
                  <a:lnTo>
                    <a:pt x="25" y="240"/>
                  </a:lnTo>
                  <a:lnTo>
                    <a:pt x="24" y="231"/>
                  </a:lnTo>
                  <a:lnTo>
                    <a:pt x="22" y="223"/>
                  </a:lnTo>
                  <a:lnTo>
                    <a:pt x="20" y="215"/>
                  </a:lnTo>
                  <a:lnTo>
                    <a:pt x="20" y="197"/>
                  </a:lnTo>
                  <a:lnTo>
                    <a:pt x="20" y="178"/>
                  </a:lnTo>
                  <a:lnTo>
                    <a:pt x="22" y="169"/>
                  </a:lnTo>
                  <a:lnTo>
                    <a:pt x="24" y="160"/>
                  </a:lnTo>
                  <a:lnTo>
                    <a:pt x="25" y="152"/>
                  </a:lnTo>
                  <a:lnTo>
                    <a:pt x="29" y="144"/>
                  </a:lnTo>
                  <a:lnTo>
                    <a:pt x="30" y="135"/>
                  </a:lnTo>
                  <a:lnTo>
                    <a:pt x="32" y="129"/>
                  </a:lnTo>
                  <a:lnTo>
                    <a:pt x="37" y="121"/>
                  </a:lnTo>
                  <a:lnTo>
                    <a:pt x="40" y="112"/>
                  </a:lnTo>
                  <a:lnTo>
                    <a:pt x="45" y="104"/>
                  </a:lnTo>
                  <a:lnTo>
                    <a:pt x="50" y="97"/>
                  </a:lnTo>
                  <a:lnTo>
                    <a:pt x="55" y="89"/>
                  </a:lnTo>
                  <a:lnTo>
                    <a:pt x="60" y="84"/>
                  </a:lnTo>
                  <a:lnTo>
                    <a:pt x="85" y="59"/>
                  </a:lnTo>
                  <a:lnTo>
                    <a:pt x="90" y="54"/>
                  </a:lnTo>
                  <a:lnTo>
                    <a:pt x="98" y="49"/>
                  </a:lnTo>
                  <a:lnTo>
                    <a:pt x="105" y="44"/>
                  </a:lnTo>
                  <a:lnTo>
                    <a:pt x="113" y="39"/>
                  </a:lnTo>
                  <a:lnTo>
                    <a:pt x="121" y="36"/>
                  </a:lnTo>
                  <a:lnTo>
                    <a:pt x="130" y="31"/>
                  </a:lnTo>
                  <a:lnTo>
                    <a:pt x="136" y="29"/>
                  </a:lnTo>
                  <a:lnTo>
                    <a:pt x="144" y="28"/>
                  </a:lnTo>
                  <a:lnTo>
                    <a:pt x="153" y="25"/>
                  </a:lnTo>
                  <a:lnTo>
                    <a:pt x="161" y="23"/>
                  </a:lnTo>
                  <a:lnTo>
                    <a:pt x="169" y="21"/>
                  </a:lnTo>
                  <a:lnTo>
                    <a:pt x="178" y="20"/>
                  </a:lnTo>
                  <a:lnTo>
                    <a:pt x="197" y="20"/>
                  </a:lnTo>
                  <a:lnTo>
                    <a:pt x="214" y="20"/>
                  </a:lnTo>
                  <a:lnTo>
                    <a:pt x="224" y="21"/>
                  </a:lnTo>
                  <a:lnTo>
                    <a:pt x="232" y="23"/>
                  </a:lnTo>
                  <a:lnTo>
                    <a:pt x="240" y="25"/>
                  </a:lnTo>
                  <a:lnTo>
                    <a:pt x="249" y="28"/>
                  </a:lnTo>
                  <a:lnTo>
                    <a:pt x="257" y="29"/>
                  </a:lnTo>
                  <a:lnTo>
                    <a:pt x="264" y="31"/>
                  </a:lnTo>
                  <a:lnTo>
                    <a:pt x="272" y="36"/>
                  </a:lnTo>
                  <a:lnTo>
                    <a:pt x="280" y="39"/>
                  </a:lnTo>
                  <a:lnTo>
                    <a:pt x="289" y="44"/>
                  </a:lnTo>
                  <a:lnTo>
                    <a:pt x="295" y="49"/>
                  </a:lnTo>
                  <a:lnTo>
                    <a:pt x="303" y="54"/>
                  </a:lnTo>
                  <a:lnTo>
                    <a:pt x="308" y="59"/>
                  </a:lnTo>
                  <a:lnTo>
                    <a:pt x="320" y="71"/>
                  </a:lnTo>
                  <a:lnTo>
                    <a:pt x="325" y="77"/>
                  </a:lnTo>
                  <a:lnTo>
                    <a:pt x="332" y="84"/>
                  </a:lnTo>
                  <a:lnTo>
                    <a:pt x="337" y="89"/>
                  </a:lnTo>
                  <a:lnTo>
                    <a:pt x="342" y="97"/>
                  </a:lnTo>
                  <a:lnTo>
                    <a:pt x="346" y="104"/>
                  </a:lnTo>
                  <a:lnTo>
                    <a:pt x="351" y="112"/>
                  </a:lnTo>
                  <a:lnTo>
                    <a:pt x="355" y="121"/>
                  </a:lnTo>
                  <a:lnTo>
                    <a:pt x="360" y="129"/>
                  </a:lnTo>
                  <a:lnTo>
                    <a:pt x="361" y="135"/>
                  </a:lnTo>
                  <a:lnTo>
                    <a:pt x="363" y="144"/>
                  </a:lnTo>
                  <a:lnTo>
                    <a:pt x="366" y="152"/>
                  </a:lnTo>
                  <a:lnTo>
                    <a:pt x="368" y="160"/>
                  </a:lnTo>
                  <a:lnTo>
                    <a:pt x="370" y="169"/>
                  </a:lnTo>
                  <a:lnTo>
                    <a:pt x="371" y="177"/>
                  </a:lnTo>
                  <a:lnTo>
                    <a:pt x="371" y="187"/>
                  </a:lnTo>
                  <a:lnTo>
                    <a:pt x="373" y="198"/>
                  </a:lnTo>
                  <a:lnTo>
                    <a:pt x="373" y="195"/>
                  </a:lnTo>
                  <a:lnTo>
                    <a:pt x="371" y="203"/>
                  </a:lnTo>
                  <a:lnTo>
                    <a:pt x="371" y="213"/>
                  </a:lnTo>
                  <a:lnTo>
                    <a:pt x="370" y="223"/>
                  </a:lnTo>
                  <a:lnTo>
                    <a:pt x="368" y="231"/>
                  </a:lnTo>
                  <a:lnTo>
                    <a:pt x="366" y="240"/>
                  </a:lnTo>
                  <a:lnTo>
                    <a:pt x="363" y="248"/>
                  </a:lnTo>
                  <a:lnTo>
                    <a:pt x="361" y="256"/>
                  </a:lnTo>
                  <a:lnTo>
                    <a:pt x="360" y="263"/>
                  </a:lnTo>
                  <a:lnTo>
                    <a:pt x="355" y="271"/>
                  </a:lnTo>
                  <a:lnTo>
                    <a:pt x="351" y="279"/>
                  </a:lnTo>
                  <a:lnTo>
                    <a:pt x="346" y="288"/>
                  </a:lnTo>
                  <a:lnTo>
                    <a:pt x="342" y="294"/>
                  </a:lnTo>
                  <a:lnTo>
                    <a:pt x="337" y="303"/>
                  </a:lnTo>
                  <a:lnTo>
                    <a:pt x="332" y="308"/>
                  </a:lnTo>
                  <a:lnTo>
                    <a:pt x="325" y="314"/>
                  </a:lnTo>
                  <a:lnTo>
                    <a:pt x="322" y="321"/>
                  </a:lnTo>
                  <a:lnTo>
                    <a:pt x="315" y="324"/>
                  </a:lnTo>
                  <a:lnTo>
                    <a:pt x="308" y="331"/>
                  </a:lnTo>
                  <a:lnTo>
                    <a:pt x="303" y="336"/>
                  </a:lnTo>
                  <a:lnTo>
                    <a:pt x="295" y="341"/>
                  </a:lnTo>
                  <a:lnTo>
                    <a:pt x="289" y="346"/>
                  </a:lnTo>
                  <a:lnTo>
                    <a:pt x="280" y="351"/>
                  </a:lnTo>
                  <a:lnTo>
                    <a:pt x="272" y="354"/>
                  </a:lnTo>
                  <a:lnTo>
                    <a:pt x="264" y="359"/>
                  </a:lnTo>
                  <a:lnTo>
                    <a:pt x="257" y="361"/>
                  </a:lnTo>
                  <a:lnTo>
                    <a:pt x="249" y="362"/>
                  </a:lnTo>
                  <a:lnTo>
                    <a:pt x="240" y="366"/>
                  </a:lnTo>
                  <a:lnTo>
                    <a:pt x="232" y="367"/>
                  </a:lnTo>
                  <a:lnTo>
                    <a:pt x="224" y="369"/>
                  </a:lnTo>
                  <a:lnTo>
                    <a:pt x="216" y="371"/>
                  </a:lnTo>
                  <a:lnTo>
                    <a:pt x="204" y="371"/>
                  </a:lnTo>
                  <a:lnTo>
                    <a:pt x="196" y="372"/>
                  </a:lnTo>
                  <a:lnTo>
                    <a:pt x="199" y="3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5" name="Freeform 7"/>
            <p:cNvSpPr>
              <a:spLocks/>
            </p:cNvSpPr>
            <p:nvPr/>
          </p:nvSpPr>
          <p:spPr bwMode="auto">
            <a:xfrm>
              <a:off x="3080" y="1326"/>
              <a:ext cx="468" cy="313"/>
            </a:xfrm>
            <a:custGeom>
              <a:avLst/>
              <a:gdLst/>
              <a:ahLst/>
              <a:cxnLst>
                <a:cxn ang="0">
                  <a:pos x="466" y="167"/>
                </a:cxn>
                <a:cxn ang="0">
                  <a:pos x="454" y="156"/>
                </a:cxn>
                <a:cxn ang="0">
                  <a:pos x="441" y="159"/>
                </a:cxn>
                <a:cxn ang="0">
                  <a:pos x="436" y="167"/>
                </a:cxn>
                <a:cxn ang="0">
                  <a:pos x="429" y="185"/>
                </a:cxn>
                <a:cxn ang="0">
                  <a:pos x="418" y="205"/>
                </a:cxn>
                <a:cxn ang="0">
                  <a:pos x="400" y="223"/>
                </a:cxn>
                <a:cxn ang="0">
                  <a:pos x="370" y="245"/>
                </a:cxn>
                <a:cxn ang="0">
                  <a:pos x="317" y="267"/>
                </a:cxn>
                <a:cxn ang="0">
                  <a:pos x="262" y="278"/>
                </a:cxn>
                <a:cxn ang="0">
                  <a:pos x="236" y="280"/>
                </a:cxn>
                <a:cxn ang="0">
                  <a:pos x="193" y="276"/>
                </a:cxn>
                <a:cxn ang="0">
                  <a:pos x="153" y="268"/>
                </a:cxn>
                <a:cxn ang="0">
                  <a:pos x="116" y="257"/>
                </a:cxn>
                <a:cxn ang="0">
                  <a:pos x="90" y="242"/>
                </a:cxn>
                <a:cxn ang="0">
                  <a:pos x="49" y="202"/>
                </a:cxn>
                <a:cxn ang="0">
                  <a:pos x="39" y="185"/>
                </a:cxn>
                <a:cxn ang="0">
                  <a:pos x="34" y="144"/>
                </a:cxn>
                <a:cxn ang="0">
                  <a:pos x="39" y="126"/>
                </a:cxn>
                <a:cxn ang="0">
                  <a:pos x="47" y="111"/>
                </a:cxn>
                <a:cxn ang="0">
                  <a:pos x="65" y="91"/>
                </a:cxn>
                <a:cxn ang="0">
                  <a:pos x="88" y="71"/>
                </a:cxn>
                <a:cxn ang="0">
                  <a:pos x="110" y="58"/>
                </a:cxn>
                <a:cxn ang="0">
                  <a:pos x="135" y="48"/>
                </a:cxn>
                <a:cxn ang="0">
                  <a:pos x="173" y="38"/>
                </a:cxn>
                <a:cxn ang="0">
                  <a:pos x="234" y="33"/>
                </a:cxn>
                <a:cxn ang="0">
                  <a:pos x="270" y="33"/>
                </a:cxn>
                <a:cxn ang="0">
                  <a:pos x="280" y="36"/>
                </a:cxn>
                <a:cxn ang="0">
                  <a:pos x="299" y="40"/>
                </a:cxn>
                <a:cxn ang="0">
                  <a:pos x="309" y="31"/>
                </a:cxn>
                <a:cxn ang="0">
                  <a:pos x="307" y="15"/>
                </a:cxn>
                <a:cxn ang="0">
                  <a:pos x="297" y="7"/>
                </a:cxn>
                <a:cxn ang="0">
                  <a:pos x="294" y="7"/>
                </a:cxn>
                <a:cxn ang="0">
                  <a:pos x="284" y="3"/>
                </a:cxn>
                <a:cxn ang="0">
                  <a:pos x="234" y="0"/>
                </a:cxn>
                <a:cxn ang="0">
                  <a:pos x="166" y="5"/>
                </a:cxn>
                <a:cxn ang="0">
                  <a:pos x="125" y="18"/>
                </a:cxn>
                <a:cxn ang="0">
                  <a:pos x="97" y="28"/>
                </a:cxn>
                <a:cxn ang="0">
                  <a:pos x="72" y="41"/>
                </a:cxn>
                <a:cxn ang="0">
                  <a:pos x="42" y="65"/>
                </a:cxn>
                <a:cxn ang="0">
                  <a:pos x="20" y="91"/>
                </a:cxn>
                <a:cxn ang="0">
                  <a:pos x="9" y="116"/>
                </a:cxn>
                <a:cxn ang="0">
                  <a:pos x="0" y="141"/>
                </a:cxn>
                <a:cxn ang="0">
                  <a:pos x="5" y="189"/>
                </a:cxn>
                <a:cxn ang="0">
                  <a:pos x="14" y="212"/>
                </a:cxn>
                <a:cxn ang="0">
                  <a:pos x="49" y="253"/>
                </a:cxn>
                <a:cxn ang="0">
                  <a:pos x="87" y="278"/>
                </a:cxn>
                <a:cxn ang="0">
                  <a:pos x="116" y="290"/>
                </a:cxn>
                <a:cxn ang="0">
                  <a:pos x="156" y="303"/>
                </a:cxn>
                <a:cxn ang="0">
                  <a:pos x="199" y="311"/>
                </a:cxn>
                <a:cxn ang="0">
                  <a:pos x="237" y="313"/>
                </a:cxn>
                <a:cxn ang="0">
                  <a:pos x="307" y="305"/>
                </a:cxn>
                <a:cxn ang="0">
                  <a:pos x="335" y="298"/>
                </a:cxn>
                <a:cxn ang="0">
                  <a:pos x="393" y="271"/>
                </a:cxn>
                <a:cxn ang="0">
                  <a:pos x="423" y="250"/>
                </a:cxn>
                <a:cxn ang="0">
                  <a:pos x="444" y="225"/>
                </a:cxn>
                <a:cxn ang="0">
                  <a:pos x="459" y="195"/>
                </a:cxn>
                <a:cxn ang="0">
                  <a:pos x="466" y="177"/>
                </a:cxn>
              </a:cxnLst>
              <a:rect l="0" t="0" r="r" b="b"/>
              <a:pathLst>
                <a:path w="468" h="313">
                  <a:moveTo>
                    <a:pt x="468" y="175"/>
                  </a:moveTo>
                  <a:lnTo>
                    <a:pt x="468" y="170"/>
                  </a:lnTo>
                  <a:lnTo>
                    <a:pt x="466" y="167"/>
                  </a:lnTo>
                  <a:lnTo>
                    <a:pt x="464" y="162"/>
                  </a:lnTo>
                  <a:lnTo>
                    <a:pt x="461" y="159"/>
                  </a:lnTo>
                  <a:lnTo>
                    <a:pt x="454" y="156"/>
                  </a:lnTo>
                  <a:lnTo>
                    <a:pt x="449" y="156"/>
                  </a:lnTo>
                  <a:lnTo>
                    <a:pt x="446" y="157"/>
                  </a:lnTo>
                  <a:lnTo>
                    <a:pt x="441" y="159"/>
                  </a:lnTo>
                  <a:lnTo>
                    <a:pt x="438" y="162"/>
                  </a:lnTo>
                  <a:lnTo>
                    <a:pt x="434" y="169"/>
                  </a:lnTo>
                  <a:lnTo>
                    <a:pt x="436" y="167"/>
                  </a:lnTo>
                  <a:lnTo>
                    <a:pt x="434" y="170"/>
                  </a:lnTo>
                  <a:lnTo>
                    <a:pt x="431" y="179"/>
                  </a:lnTo>
                  <a:lnTo>
                    <a:pt x="429" y="185"/>
                  </a:lnTo>
                  <a:lnTo>
                    <a:pt x="423" y="195"/>
                  </a:lnTo>
                  <a:lnTo>
                    <a:pt x="419" y="200"/>
                  </a:lnTo>
                  <a:lnTo>
                    <a:pt x="418" y="205"/>
                  </a:lnTo>
                  <a:lnTo>
                    <a:pt x="413" y="209"/>
                  </a:lnTo>
                  <a:lnTo>
                    <a:pt x="408" y="215"/>
                  </a:lnTo>
                  <a:lnTo>
                    <a:pt x="400" y="223"/>
                  </a:lnTo>
                  <a:lnTo>
                    <a:pt x="386" y="233"/>
                  </a:lnTo>
                  <a:lnTo>
                    <a:pt x="383" y="238"/>
                  </a:lnTo>
                  <a:lnTo>
                    <a:pt x="370" y="245"/>
                  </a:lnTo>
                  <a:lnTo>
                    <a:pt x="363" y="250"/>
                  </a:lnTo>
                  <a:lnTo>
                    <a:pt x="325" y="265"/>
                  </a:lnTo>
                  <a:lnTo>
                    <a:pt x="317" y="267"/>
                  </a:lnTo>
                  <a:lnTo>
                    <a:pt x="307" y="270"/>
                  </a:lnTo>
                  <a:lnTo>
                    <a:pt x="300" y="271"/>
                  </a:lnTo>
                  <a:lnTo>
                    <a:pt x="262" y="278"/>
                  </a:lnTo>
                  <a:lnTo>
                    <a:pt x="242" y="278"/>
                  </a:lnTo>
                  <a:lnTo>
                    <a:pt x="231" y="280"/>
                  </a:lnTo>
                  <a:lnTo>
                    <a:pt x="236" y="280"/>
                  </a:lnTo>
                  <a:lnTo>
                    <a:pt x="224" y="278"/>
                  </a:lnTo>
                  <a:lnTo>
                    <a:pt x="203" y="278"/>
                  </a:lnTo>
                  <a:lnTo>
                    <a:pt x="193" y="276"/>
                  </a:lnTo>
                  <a:lnTo>
                    <a:pt x="173" y="273"/>
                  </a:lnTo>
                  <a:lnTo>
                    <a:pt x="163" y="270"/>
                  </a:lnTo>
                  <a:lnTo>
                    <a:pt x="153" y="268"/>
                  </a:lnTo>
                  <a:lnTo>
                    <a:pt x="135" y="263"/>
                  </a:lnTo>
                  <a:lnTo>
                    <a:pt x="126" y="260"/>
                  </a:lnTo>
                  <a:lnTo>
                    <a:pt x="116" y="257"/>
                  </a:lnTo>
                  <a:lnTo>
                    <a:pt x="110" y="253"/>
                  </a:lnTo>
                  <a:lnTo>
                    <a:pt x="103" y="248"/>
                  </a:lnTo>
                  <a:lnTo>
                    <a:pt x="90" y="242"/>
                  </a:lnTo>
                  <a:lnTo>
                    <a:pt x="72" y="227"/>
                  </a:lnTo>
                  <a:lnTo>
                    <a:pt x="50" y="207"/>
                  </a:lnTo>
                  <a:lnTo>
                    <a:pt x="49" y="202"/>
                  </a:lnTo>
                  <a:lnTo>
                    <a:pt x="44" y="195"/>
                  </a:lnTo>
                  <a:lnTo>
                    <a:pt x="40" y="192"/>
                  </a:lnTo>
                  <a:lnTo>
                    <a:pt x="39" y="185"/>
                  </a:lnTo>
                  <a:lnTo>
                    <a:pt x="35" y="179"/>
                  </a:lnTo>
                  <a:lnTo>
                    <a:pt x="34" y="169"/>
                  </a:lnTo>
                  <a:lnTo>
                    <a:pt x="34" y="144"/>
                  </a:lnTo>
                  <a:lnTo>
                    <a:pt x="35" y="139"/>
                  </a:lnTo>
                  <a:lnTo>
                    <a:pt x="35" y="132"/>
                  </a:lnTo>
                  <a:lnTo>
                    <a:pt x="39" y="126"/>
                  </a:lnTo>
                  <a:lnTo>
                    <a:pt x="40" y="119"/>
                  </a:lnTo>
                  <a:lnTo>
                    <a:pt x="42" y="116"/>
                  </a:lnTo>
                  <a:lnTo>
                    <a:pt x="47" y="111"/>
                  </a:lnTo>
                  <a:lnTo>
                    <a:pt x="50" y="106"/>
                  </a:lnTo>
                  <a:lnTo>
                    <a:pt x="55" y="101"/>
                  </a:lnTo>
                  <a:lnTo>
                    <a:pt x="65" y="91"/>
                  </a:lnTo>
                  <a:lnTo>
                    <a:pt x="72" y="86"/>
                  </a:lnTo>
                  <a:lnTo>
                    <a:pt x="78" y="79"/>
                  </a:lnTo>
                  <a:lnTo>
                    <a:pt x="88" y="71"/>
                  </a:lnTo>
                  <a:lnTo>
                    <a:pt x="97" y="68"/>
                  </a:lnTo>
                  <a:lnTo>
                    <a:pt x="105" y="61"/>
                  </a:lnTo>
                  <a:lnTo>
                    <a:pt x="110" y="58"/>
                  </a:lnTo>
                  <a:lnTo>
                    <a:pt x="116" y="55"/>
                  </a:lnTo>
                  <a:lnTo>
                    <a:pt x="126" y="51"/>
                  </a:lnTo>
                  <a:lnTo>
                    <a:pt x="135" y="48"/>
                  </a:lnTo>
                  <a:lnTo>
                    <a:pt x="153" y="43"/>
                  </a:lnTo>
                  <a:lnTo>
                    <a:pt x="163" y="41"/>
                  </a:lnTo>
                  <a:lnTo>
                    <a:pt x="173" y="38"/>
                  </a:lnTo>
                  <a:lnTo>
                    <a:pt x="193" y="35"/>
                  </a:lnTo>
                  <a:lnTo>
                    <a:pt x="203" y="33"/>
                  </a:lnTo>
                  <a:lnTo>
                    <a:pt x="234" y="33"/>
                  </a:lnTo>
                  <a:lnTo>
                    <a:pt x="262" y="31"/>
                  </a:lnTo>
                  <a:lnTo>
                    <a:pt x="264" y="33"/>
                  </a:lnTo>
                  <a:lnTo>
                    <a:pt x="270" y="33"/>
                  </a:lnTo>
                  <a:lnTo>
                    <a:pt x="272" y="35"/>
                  </a:lnTo>
                  <a:lnTo>
                    <a:pt x="279" y="35"/>
                  </a:lnTo>
                  <a:lnTo>
                    <a:pt x="280" y="36"/>
                  </a:lnTo>
                  <a:lnTo>
                    <a:pt x="287" y="38"/>
                  </a:lnTo>
                  <a:lnTo>
                    <a:pt x="290" y="40"/>
                  </a:lnTo>
                  <a:lnTo>
                    <a:pt x="299" y="40"/>
                  </a:lnTo>
                  <a:lnTo>
                    <a:pt x="302" y="36"/>
                  </a:lnTo>
                  <a:lnTo>
                    <a:pt x="305" y="35"/>
                  </a:lnTo>
                  <a:lnTo>
                    <a:pt x="309" y="31"/>
                  </a:lnTo>
                  <a:lnTo>
                    <a:pt x="310" y="26"/>
                  </a:lnTo>
                  <a:lnTo>
                    <a:pt x="310" y="18"/>
                  </a:lnTo>
                  <a:lnTo>
                    <a:pt x="307" y="15"/>
                  </a:lnTo>
                  <a:lnTo>
                    <a:pt x="305" y="12"/>
                  </a:lnTo>
                  <a:lnTo>
                    <a:pt x="302" y="8"/>
                  </a:lnTo>
                  <a:lnTo>
                    <a:pt x="297" y="7"/>
                  </a:lnTo>
                  <a:lnTo>
                    <a:pt x="300" y="8"/>
                  </a:lnTo>
                  <a:lnTo>
                    <a:pt x="294" y="5"/>
                  </a:lnTo>
                  <a:lnTo>
                    <a:pt x="294" y="7"/>
                  </a:lnTo>
                  <a:lnTo>
                    <a:pt x="292" y="5"/>
                  </a:lnTo>
                  <a:lnTo>
                    <a:pt x="285" y="5"/>
                  </a:lnTo>
                  <a:lnTo>
                    <a:pt x="284" y="3"/>
                  </a:lnTo>
                  <a:lnTo>
                    <a:pt x="277" y="3"/>
                  </a:lnTo>
                  <a:lnTo>
                    <a:pt x="275" y="2"/>
                  </a:lnTo>
                  <a:lnTo>
                    <a:pt x="234" y="0"/>
                  </a:lnTo>
                  <a:lnTo>
                    <a:pt x="199" y="0"/>
                  </a:lnTo>
                  <a:lnTo>
                    <a:pt x="186" y="2"/>
                  </a:lnTo>
                  <a:lnTo>
                    <a:pt x="166" y="5"/>
                  </a:lnTo>
                  <a:lnTo>
                    <a:pt x="156" y="8"/>
                  </a:lnTo>
                  <a:lnTo>
                    <a:pt x="146" y="10"/>
                  </a:lnTo>
                  <a:lnTo>
                    <a:pt x="125" y="18"/>
                  </a:lnTo>
                  <a:lnTo>
                    <a:pt x="116" y="21"/>
                  </a:lnTo>
                  <a:lnTo>
                    <a:pt x="106" y="25"/>
                  </a:lnTo>
                  <a:lnTo>
                    <a:pt x="97" y="28"/>
                  </a:lnTo>
                  <a:lnTo>
                    <a:pt x="85" y="35"/>
                  </a:lnTo>
                  <a:lnTo>
                    <a:pt x="80" y="38"/>
                  </a:lnTo>
                  <a:lnTo>
                    <a:pt x="72" y="41"/>
                  </a:lnTo>
                  <a:lnTo>
                    <a:pt x="55" y="53"/>
                  </a:lnTo>
                  <a:lnTo>
                    <a:pt x="49" y="60"/>
                  </a:lnTo>
                  <a:lnTo>
                    <a:pt x="42" y="65"/>
                  </a:lnTo>
                  <a:lnTo>
                    <a:pt x="29" y="78"/>
                  </a:lnTo>
                  <a:lnTo>
                    <a:pt x="24" y="86"/>
                  </a:lnTo>
                  <a:lnTo>
                    <a:pt x="20" y="91"/>
                  </a:lnTo>
                  <a:lnTo>
                    <a:pt x="15" y="99"/>
                  </a:lnTo>
                  <a:lnTo>
                    <a:pt x="10" y="109"/>
                  </a:lnTo>
                  <a:lnTo>
                    <a:pt x="9" y="116"/>
                  </a:lnTo>
                  <a:lnTo>
                    <a:pt x="5" y="122"/>
                  </a:lnTo>
                  <a:lnTo>
                    <a:pt x="2" y="132"/>
                  </a:lnTo>
                  <a:lnTo>
                    <a:pt x="0" y="141"/>
                  </a:lnTo>
                  <a:lnTo>
                    <a:pt x="0" y="157"/>
                  </a:lnTo>
                  <a:lnTo>
                    <a:pt x="0" y="172"/>
                  </a:lnTo>
                  <a:lnTo>
                    <a:pt x="5" y="189"/>
                  </a:lnTo>
                  <a:lnTo>
                    <a:pt x="9" y="195"/>
                  </a:lnTo>
                  <a:lnTo>
                    <a:pt x="10" y="202"/>
                  </a:lnTo>
                  <a:lnTo>
                    <a:pt x="14" y="212"/>
                  </a:lnTo>
                  <a:lnTo>
                    <a:pt x="19" y="218"/>
                  </a:lnTo>
                  <a:lnTo>
                    <a:pt x="24" y="227"/>
                  </a:lnTo>
                  <a:lnTo>
                    <a:pt x="49" y="253"/>
                  </a:lnTo>
                  <a:lnTo>
                    <a:pt x="70" y="268"/>
                  </a:lnTo>
                  <a:lnTo>
                    <a:pt x="80" y="275"/>
                  </a:lnTo>
                  <a:lnTo>
                    <a:pt x="87" y="278"/>
                  </a:lnTo>
                  <a:lnTo>
                    <a:pt x="97" y="283"/>
                  </a:lnTo>
                  <a:lnTo>
                    <a:pt x="106" y="286"/>
                  </a:lnTo>
                  <a:lnTo>
                    <a:pt x="116" y="290"/>
                  </a:lnTo>
                  <a:lnTo>
                    <a:pt x="125" y="293"/>
                  </a:lnTo>
                  <a:lnTo>
                    <a:pt x="146" y="301"/>
                  </a:lnTo>
                  <a:lnTo>
                    <a:pt x="156" y="303"/>
                  </a:lnTo>
                  <a:lnTo>
                    <a:pt x="166" y="306"/>
                  </a:lnTo>
                  <a:lnTo>
                    <a:pt x="186" y="310"/>
                  </a:lnTo>
                  <a:lnTo>
                    <a:pt x="199" y="311"/>
                  </a:lnTo>
                  <a:lnTo>
                    <a:pt x="221" y="311"/>
                  </a:lnTo>
                  <a:lnTo>
                    <a:pt x="232" y="313"/>
                  </a:lnTo>
                  <a:lnTo>
                    <a:pt x="237" y="313"/>
                  </a:lnTo>
                  <a:lnTo>
                    <a:pt x="246" y="311"/>
                  </a:lnTo>
                  <a:lnTo>
                    <a:pt x="265" y="311"/>
                  </a:lnTo>
                  <a:lnTo>
                    <a:pt x="307" y="305"/>
                  </a:lnTo>
                  <a:lnTo>
                    <a:pt x="317" y="303"/>
                  </a:lnTo>
                  <a:lnTo>
                    <a:pt x="327" y="300"/>
                  </a:lnTo>
                  <a:lnTo>
                    <a:pt x="335" y="298"/>
                  </a:lnTo>
                  <a:lnTo>
                    <a:pt x="380" y="280"/>
                  </a:lnTo>
                  <a:lnTo>
                    <a:pt x="386" y="275"/>
                  </a:lnTo>
                  <a:lnTo>
                    <a:pt x="393" y="271"/>
                  </a:lnTo>
                  <a:lnTo>
                    <a:pt x="403" y="265"/>
                  </a:lnTo>
                  <a:lnTo>
                    <a:pt x="410" y="260"/>
                  </a:lnTo>
                  <a:lnTo>
                    <a:pt x="423" y="250"/>
                  </a:lnTo>
                  <a:lnTo>
                    <a:pt x="434" y="238"/>
                  </a:lnTo>
                  <a:lnTo>
                    <a:pt x="439" y="232"/>
                  </a:lnTo>
                  <a:lnTo>
                    <a:pt x="444" y="225"/>
                  </a:lnTo>
                  <a:lnTo>
                    <a:pt x="449" y="217"/>
                  </a:lnTo>
                  <a:lnTo>
                    <a:pt x="453" y="212"/>
                  </a:lnTo>
                  <a:lnTo>
                    <a:pt x="459" y="195"/>
                  </a:lnTo>
                  <a:lnTo>
                    <a:pt x="461" y="189"/>
                  </a:lnTo>
                  <a:lnTo>
                    <a:pt x="464" y="184"/>
                  </a:lnTo>
                  <a:lnTo>
                    <a:pt x="466" y="177"/>
                  </a:lnTo>
                  <a:lnTo>
                    <a:pt x="468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6" name="Freeform 8"/>
            <p:cNvSpPr>
              <a:spLocks/>
            </p:cNvSpPr>
            <p:nvPr/>
          </p:nvSpPr>
          <p:spPr bwMode="auto">
            <a:xfrm>
              <a:off x="3721" y="1430"/>
              <a:ext cx="1027" cy="18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20"/>
                </a:cxn>
                <a:cxn ang="0">
                  <a:pos x="7" y="30"/>
                </a:cxn>
                <a:cxn ang="0">
                  <a:pos x="12" y="32"/>
                </a:cxn>
                <a:cxn ang="0">
                  <a:pos x="80" y="57"/>
                </a:cxn>
                <a:cxn ang="0">
                  <a:pos x="125" y="73"/>
                </a:cxn>
                <a:cxn ang="0">
                  <a:pos x="191" y="96"/>
                </a:cxn>
                <a:cxn ang="0">
                  <a:pos x="254" y="116"/>
                </a:cxn>
                <a:cxn ang="0">
                  <a:pos x="294" y="128"/>
                </a:cxn>
                <a:cxn ang="0">
                  <a:pos x="333" y="139"/>
                </a:cxn>
                <a:cxn ang="0">
                  <a:pos x="373" y="149"/>
                </a:cxn>
                <a:cxn ang="0">
                  <a:pos x="411" y="158"/>
                </a:cxn>
                <a:cxn ang="0">
                  <a:pos x="464" y="167"/>
                </a:cxn>
                <a:cxn ang="0">
                  <a:pos x="519" y="177"/>
                </a:cxn>
                <a:cxn ang="0">
                  <a:pos x="636" y="189"/>
                </a:cxn>
                <a:cxn ang="0">
                  <a:pos x="699" y="187"/>
                </a:cxn>
                <a:cxn ang="0">
                  <a:pos x="727" y="186"/>
                </a:cxn>
                <a:cxn ang="0">
                  <a:pos x="756" y="184"/>
                </a:cxn>
                <a:cxn ang="0">
                  <a:pos x="797" y="177"/>
                </a:cxn>
                <a:cxn ang="0">
                  <a:pos x="835" y="167"/>
                </a:cxn>
                <a:cxn ang="0">
                  <a:pos x="872" y="156"/>
                </a:cxn>
                <a:cxn ang="0">
                  <a:pos x="895" y="146"/>
                </a:cxn>
                <a:cxn ang="0">
                  <a:pos x="938" y="126"/>
                </a:cxn>
                <a:cxn ang="0">
                  <a:pos x="978" y="98"/>
                </a:cxn>
                <a:cxn ang="0">
                  <a:pos x="997" y="83"/>
                </a:cxn>
                <a:cxn ang="0">
                  <a:pos x="1021" y="62"/>
                </a:cxn>
                <a:cxn ang="0">
                  <a:pos x="1026" y="57"/>
                </a:cxn>
                <a:cxn ang="0">
                  <a:pos x="1027" y="43"/>
                </a:cxn>
                <a:cxn ang="0">
                  <a:pos x="1019" y="33"/>
                </a:cxn>
                <a:cxn ang="0">
                  <a:pos x="1006" y="32"/>
                </a:cxn>
                <a:cxn ang="0">
                  <a:pos x="999" y="37"/>
                </a:cxn>
                <a:cxn ang="0">
                  <a:pos x="991" y="43"/>
                </a:cxn>
                <a:cxn ang="0">
                  <a:pos x="968" y="65"/>
                </a:cxn>
                <a:cxn ang="0">
                  <a:pos x="949" y="78"/>
                </a:cxn>
                <a:cxn ang="0">
                  <a:pos x="893" y="111"/>
                </a:cxn>
                <a:cxn ang="0">
                  <a:pos x="872" y="121"/>
                </a:cxn>
                <a:cxn ang="0">
                  <a:pos x="838" y="131"/>
                </a:cxn>
                <a:cxn ang="0">
                  <a:pos x="814" y="138"/>
                </a:cxn>
                <a:cxn ang="0">
                  <a:pos x="790" y="144"/>
                </a:cxn>
                <a:cxn ang="0">
                  <a:pos x="752" y="151"/>
                </a:cxn>
                <a:cxn ang="0">
                  <a:pos x="724" y="153"/>
                </a:cxn>
                <a:cxn ang="0">
                  <a:pos x="696" y="154"/>
                </a:cxn>
                <a:cxn ang="0">
                  <a:pos x="638" y="156"/>
                </a:cxn>
                <a:cxn ang="0">
                  <a:pos x="540" y="146"/>
                </a:cxn>
                <a:cxn ang="0">
                  <a:pos x="507" y="141"/>
                </a:cxn>
                <a:cxn ang="0">
                  <a:pos x="454" y="131"/>
                </a:cxn>
                <a:cxn ang="0">
                  <a:pos x="398" y="119"/>
                </a:cxn>
                <a:cxn ang="0">
                  <a:pos x="361" y="111"/>
                </a:cxn>
                <a:cxn ang="0">
                  <a:pos x="323" y="101"/>
                </a:cxn>
                <a:cxn ang="0">
                  <a:pos x="284" y="90"/>
                </a:cxn>
                <a:cxn ang="0">
                  <a:pos x="221" y="70"/>
                </a:cxn>
                <a:cxn ang="0">
                  <a:pos x="158" y="52"/>
                </a:cxn>
                <a:cxn ang="0">
                  <a:pos x="113" y="35"/>
                </a:cxn>
                <a:cxn ang="0">
                  <a:pos x="68" y="18"/>
                </a:cxn>
                <a:cxn ang="0">
                  <a:pos x="24" y="2"/>
                </a:cxn>
              </a:cxnLst>
              <a:rect l="0" t="0" r="r" b="b"/>
              <a:pathLst>
                <a:path w="1027" h="189">
                  <a:moveTo>
                    <a:pt x="24" y="2"/>
                  </a:moveTo>
                  <a:lnTo>
                    <a:pt x="19" y="0"/>
                  </a:lnTo>
                  <a:lnTo>
                    <a:pt x="14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7"/>
                  </a:lnTo>
                  <a:lnTo>
                    <a:pt x="7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58" y="48"/>
                  </a:lnTo>
                  <a:lnTo>
                    <a:pt x="80" y="57"/>
                  </a:lnTo>
                  <a:lnTo>
                    <a:pt x="103" y="65"/>
                  </a:lnTo>
                  <a:lnTo>
                    <a:pt x="125" y="73"/>
                  </a:lnTo>
                  <a:lnTo>
                    <a:pt x="148" y="81"/>
                  </a:lnTo>
                  <a:lnTo>
                    <a:pt x="191" y="96"/>
                  </a:lnTo>
                  <a:lnTo>
                    <a:pt x="211" y="103"/>
                  </a:lnTo>
                  <a:lnTo>
                    <a:pt x="254" y="116"/>
                  </a:lnTo>
                  <a:lnTo>
                    <a:pt x="274" y="123"/>
                  </a:lnTo>
                  <a:lnTo>
                    <a:pt x="294" y="128"/>
                  </a:lnTo>
                  <a:lnTo>
                    <a:pt x="313" y="134"/>
                  </a:lnTo>
                  <a:lnTo>
                    <a:pt x="333" y="139"/>
                  </a:lnTo>
                  <a:lnTo>
                    <a:pt x="352" y="144"/>
                  </a:lnTo>
                  <a:lnTo>
                    <a:pt x="373" y="149"/>
                  </a:lnTo>
                  <a:lnTo>
                    <a:pt x="391" y="153"/>
                  </a:lnTo>
                  <a:lnTo>
                    <a:pt x="411" y="158"/>
                  </a:lnTo>
                  <a:lnTo>
                    <a:pt x="448" y="164"/>
                  </a:lnTo>
                  <a:lnTo>
                    <a:pt x="464" y="167"/>
                  </a:lnTo>
                  <a:lnTo>
                    <a:pt x="501" y="174"/>
                  </a:lnTo>
                  <a:lnTo>
                    <a:pt x="519" y="177"/>
                  </a:lnTo>
                  <a:lnTo>
                    <a:pt x="537" y="179"/>
                  </a:lnTo>
                  <a:lnTo>
                    <a:pt x="636" y="189"/>
                  </a:lnTo>
                  <a:lnTo>
                    <a:pt x="684" y="189"/>
                  </a:lnTo>
                  <a:lnTo>
                    <a:pt x="699" y="187"/>
                  </a:lnTo>
                  <a:lnTo>
                    <a:pt x="714" y="187"/>
                  </a:lnTo>
                  <a:lnTo>
                    <a:pt x="727" y="186"/>
                  </a:lnTo>
                  <a:lnTo>
                    <a:pt x="742" y="184"/>
                  </a:lnTo>
                  <a:lnTo>
                    <a:pt x="756" y="184"/>
                  </a:lnTo>
                  <a:lnTo>
                    <a:pt x="771" y="181"/>
                  </a:lnTo>
                  <a:lnTo>
                    <a:pt x="797" y="177"/>
                  </a:lnTo>
                  <a:lnTo>
                    <a:pt x="823" y="171"/>
                  </a:lnTo>
                  <a:lnTo>
                    <a:pt x="835" y="167"/>
                  </a:lnTo>
                  <a:lnTo>
                    <a:pt x="848" y="164"/>
                  </a:lnTo>
                  <a:lnTo>
                    <a:pt x="872" y="156"/>
                  </a:lnTo>
                  <a:lnTo>
                    <a:pt x="885" y="151"/>
                  </a:lnTo>
                  <a:lnTo>
                    <a:pt x="895" y="146"/>
                  </a:lnTo>
                  <a:lnTo>
                    <a:pt x="906" y="141"/>
                  </a:lnTo>
                  <a:lnTo>
                    <a:pt x="938" y="126"/>
                  </a:lnTo>
                  <a:lnTo>
                    <a:pt x="969" y="105"/>
                  </a:lnTo>
                  <a:lnTo>
                    <a:pt x="978" y="98"/>
                  </a:lnTo>
                  <a:lnTo>
                    <a:pt x="987" y="91"/>
                  </a:lnTo>
                  <a:lnTo>
                    <a:pt x="997" y="83"/>
                  </a:lnTo>
                  <a:lnTo>
                    <a:pt x="1014" y="66"/>
                  </a:lnTo>
                  <a:lnTo>
                    <a:pt x="1021" y="62"/>
                  </a:lnTo>
                  <a:lnTo>
                    <a:pt x="1022" y="60"/>
                  </a:lnTo>
                  <a:lnTo>
                    <a:pt x="1026" y="57"/>
                  </a:lnTo>
                  <a:lnTo>
                    <a:pt x="1027" y="52"/>
                  </a:lnTo>
                  <a:lnTo>
                    <a:pt x="1027" y="43"/>
                  </a:lnTo>
                  <a:lnTo>
                    <a:pt x="1026" y="40"/>
                  </a:lnTo>
                  <a:lnTo>
                    <a:pt x="1019" y="33"/>
                  </a:lnTo>
                  <a:lnTo>
                    <a:pt x="1014" y="32"/>
                  </a:lnTo>
                  <a:lnTo>
                    <a:pt x="1006" y="32"/>
                  </a:lnTo>
                  <a:lnTo>
                    <a:pt x="1002" y="33"/>
                  </a:lnTo>
                  <a:lnTo>
                    <a:pt x="999" y="37"/>
                  </a:lnTo>
                  <a:lnTo>
                    <a:pt x="1001" y="35"/>
                  </a:lnTo>
                  <a:lnTo>
                    <a:pt x="991" y="43"/>
                  </a:lnTo>
                  <a:lnTo>
                    <a:pt x="974" y="60"/>
                  </a:lnTo>
                  <a:lnTo>
                    <a:pt x="968" y="65"/>
                  </a:lnTo>
                  <a:lnTo>
                    <a:pt x="958" y="71"/>
                  </a:lnTo>
                  <a:lnTo>
                    <a:pt x="949" y="78"/>
                  </a:lnTo>
                  <a:lnTo>
                    <a:pt x="921" y="96"/>
                  </a:lnTo>
                  <a:lnTo>
                    <a:pt x="893" y="111"/>
                  </a:lnTo>
                  <a:lnTo>
                    <a:pt x="881" y="116"/>
                  </a:lnTo>
                  <a:lnTo>
                    <a:pt x="872" y="121"/>
                  </a:lnTo>
                  <a:lnTo>
                    <a:pt x="862" y="126"/>
                  </a:lnTo>
                  <a:lnTo>
                    <a:pt x="838" y="131"/>
                  </a:lnTo>
                  <a:lnTo>
                    <a:pt x="825" y="134"/>
                  </a:lnTo>
                  <a:lnTo>
                    <a:pt x="814" y="138"/>
                  </a:lnTo>
                  <a:lnTo>
                    <a:pt x="800" y="141"/>
                  </a:lnTo>
                  <a:lnTo>
                    <a:pt x="790" y="144"/>
                  </a:lnTo>
                  <a:lnTo>
                    <a:pt x="764" y="148"/>
                  </a:lnTo>
                  <a:lnTo>
                    <a:pt x="752" y="151"/>
                  </a:lnTo>
                  <a:lnTo>
                    <a:pt x="739" y="151"/>
                  </a:lnTo>
                  <a:lnTo>
                    <a:pt x="724" y="153"/>
                  </a:lnTo>
                  <a:lnTo>
                    <a:pt x="711" y="154"/>
                  </a:lnTo>
                  <a:lnTo>
                    <a:pt x="696" y="154"/>
                  </a:lnTo>
                  <a:lnTo>
                    <a:pt x="681" y="156"/>
                  </a:lnTo>
                  <a:lnTo>
                    <a:pt x="638" y="156"/>
                  </a:lnTo>
                  <a:lnTo>
                    <a:pt x="640" y="156"/>
                  </a:lnTo>
                  <a:lnTo>
                    <a:pt x="540" y="146"/>
                  </a:lnTo>
                  <a:lnTo>
                    <a:pt x="522" y="144"/>
                  </a:lnTo>
                  <a:lnTo>
                    <a:pt x="507" y="141"/>
                  </a:lnTo>
                  <a:lnTo>
                    <a:pt x="471" y="134"/>
                  </a:lnTo>
                  <a:lnTo>
                    <a:pt x="454" y="131"/>
                  </a:lnTo>
                  <a:lnTo>
                    <a:pt x="418" y="124"/>
                  </a:lnTo>
                  <a:lnTo>
                    <a:pt x="398" y="119"/>
                  </a:lnTo>
                  <a:lnTo>
                    <a:pt x="380" y="116"/>
                  </a:lnTo>
                  <a:lnTo>
                    <a:pt x="361" y="111"/>
                  </a:lnTo>
                  <a:lnTo>
                    <a:pt x="343" y="106"/>
                  </a:lnTo>
                  <a:lnTo>
                    <a:pt x="323" y="101"/>
                  </a:lnTo>
                  <a:lnTo>
                    <a:pt x="303" y="95"/>
                  </a:lnTo>
                  <a:lnTo>
                    <a:pt x="284" y="90"/>
                  </a:lnTo>
                  <a:lnTo>
                    <a:pt x="264" y="83"/>
                  </a:lnTo>
                  <a:lnTo>
                    <a:pt x="221" y="70"/>
                  </a:lnTo>
                  <a:lnTo>
                    <a:pt x="201" y="63"/>
                  </a:lnTo>
                  <a:lnTo>
                    <a:pt x="158" y="52"/>
                  </a:lnTo>
                  <a:lnTo>
                    <a:pt x="135" y="43"/>
                  </a:lnTo>
                  <a:lnTo>
                    <a:pt x="113" y="35"/>
                  </a:lnTo>
                  <a:lnTo>
                    <a:pt x="90" y="27"/>
                  </a:lnTo>
                  <a:lnTo>
                    <a:pt x="68" y="18"/>
                  </a:lnTo>
                  <a:lnTo>
                    <a:pt x="22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7" name="Freeform 9"/>
            <p:cNvSpPr>
              <a:spLocks/>
            </p:cNvSpPr>
            <p:nvPr/>
          </p:nvSpPr>
          <p:spPr bwMode="auto">
            <a:xfrm>
              <a:off x="3740" y="1025"/>
              <a:ext cx="957" cy="210"/>
            </a:xfrm>
            <a:custGeom>
              <a:avLst/>
              <a:gdLst/>
              <a:ahLst/>
              <a:cxnLst>
                <a:cxn ang="0">
                  <a:pos x="937" y="210"/>
                </a:cxn>
                <a:cxn ang="0">
                  <a:pos x="945" y="208"/>
                </a:cxn>
                <a:cxn ang="0">
                  <a:pos x="954" y="203"/>
                </a:cxn>
                <a:cxn ang="0">
                  <a:pos x="957" y="192"/>
                </a:cxn>
                <a:cxn ang="0">
                  <a:pos x="954" y="183"/>
                </a:cxn>
                <a:cxn ang="0">
                  <a:pos x="952" y="180"/>
                </a:cxn>
                <a:cxn ang="0">
                  <a:pos x="897" y="139"/>
                </a:cxn>
                <a:cxn ang="0">
                  <a:pos x="871" y="120"/>
                </a:cxn>
                <a:cxn ang="0">
                  <a:pos x="831" y="94"/>
                </a:cxn>
                <a:cxn ang="0">
                  <a:pos x="791" y="72"/>
                </a:cxn>
                <a:cxn ang="0">
                  <a:pos x="763" y="61"/>
                </a:cxn>
                <a:cxn ang="0">
                  <a:pos x="694" y="34"/>
                </a:cxn>
                <a:cxn ang="0">
                  <a:pos x="652" y="21"/>
                </a:cxn>
                <a:cxn ang="0">
                  <a:pos x="622" y="15"/>
                </a:cxn>
                <a:cxn ang="0">
                  <a:pos x="594" y="8"/>
                </a:cxn>
                <a:cxn ang="0">
                  <a:pos x="549" y="3"/>
                </a:cxn>
                <a:cxn ang="0">
                  <a:pos x="506" y="1"/>
                </a:cxn>
                <a:cxn ang="0">
                  <a:pos x="493" y="0"/>
                </a:cxn>
                <a:cxn ang="0">
                  <a:pos x="445" y="1"/>
                </a:cxn>
                <a:cxn ang="0">
                  <a:pos x="369" y="8"/>
                </a:cxn>
                <a:cxn ang="0">
                  <a:pos x="278" y="29"/>
                </a:cxn>
                <a:cxn ang="0">
                  <a:pos x="246" y="38"/>
                </a:cxn>
                <a:cxn ang="0">
                  <a:pos x="215" y="51"/>
                </a:cxn>
                <a:cxn ang="0">
                  <a:pos x="183" y="63"/>
                </a:cxn>
                <a:cxn ang="0">
                  <a:pos x="137" y="82"/>
                </a:cxn>
                <a:cxn ang="0">
                  <a:pos x="87" y="106"/>
                </a:cxn>
                <a:cxn ang="0">
                  <a:pos x="39" y="130"/>
                </a:cxn>
                <a:cxn ang="0">
                  <a:pos x="6" y="152"/>
                </a:cxn>
                <a:cxn ang="0">
                  <a:pos x="1" y="157"/>
                </a:cxn>
                <a:cxn ang="0">
                  <a:pos x="0" y="170"/>
                </a:cxn>
                <a:cxn ang="0">
                  <a:pos x="8" y="180"/>
                </a:cxn>
                <a:cxn ang="0">
                  <a:pos x="21" y="182"/>
                </a:cxn>
                <a:cxn ang="0">
                  <a:pos x="26" y="178"/>
                </a:cxn>
                <a:cxn ang="0">
                  <a:pos x="56" y="160"/>
                </a:cxn>
                <a:cxn ang="0">
                  <a:pos x="104" y="135"/>
                </a:cxn>
                <a:cxn ang="0">
                  <a:pos x="150" y="112"/>
                </a:cxn>
                <a:cxn ang="0">
                  <a:pos x="197" y="92"/>
                </a:cxn>
                <a:cxn ang="0">
                  <a:pos x="228" y="81"/>
                </a:cxn>
                <a:cxn ang="0">
                  <a:pos x="256" y="71"/>
                </a:cxn>
                <a:cxn ang="0">
                  <a:pos x="288" y="63"/>
                </a:cxn>
                <a:cxn ang="0">
                  <a:pos x="376" y="41"/>
                </a:cxn>
                <a:cxn ang="0">
                  <a:pos x="448" y="34"/>
                </a:cxn>
                <a:cxn ang="0">
                  <a:pos x="490" y="33"/>
                </a:cxn>
                <a:cxn ang="0">
                  <a:pos x="506" y="34"/>
                </a:cxn>
                <a:cxn ang="0">
                  <a:pos x="546" y="36"/>
                </a:cxn>
                <a:cxn ang="0">
                  <a:pos x="588" y="41"/>
                </a:cxn>
                <a:cxn ang="0">
                  <a:pos x="616" y="48"/>
                </a:cxn>
                <a:cxn ang="0">
                  <a:pos x="642" y="54"/>
                </a:cxn>
                <a:cxn ang="0">
                  <a:pos x="684" y="64"/>
                </a:cxn>
                <a:cxn ang="0">
                  <a:pos x="750" y="91"/>
                </a:cxn>
                <a:cxn ang="0">
                  <a:pos x="775" y="102"/>
                </a:cxn>
                <a:cxn ang="0">
                  <a:pos x="814" y="124"/>
                </a:cxn>
                <a:cxn ang="0">
                  <a:pos x="851" y="147"/>
                </a:cxn>
                <a:cxn ang="0">
                  <a:pos x="877" y="165"/>
                </a:cxn>
                <a:cxn ang="0">
                  <a:pos x="929" y="207"/>
                </a:cxn>
              </a:cxnLst>
              <a:rect l="0" t="0" r="r" b="b"/>
              <a:pathLst>
                <a:path w="957" h="210">
                  <a:moveTo>
                    <a:pt x="930" y="207"/>
                  </a:moveTo>
                  <a:lnTo>
                    <a:pt x="937" y="210"/>
                  </a:lnTo>
                  <a:lnTo>
                    <a:pt x="942" y="210"/>
                  </a:lnTo>
                  <a:lnTo>
                    <a:pt x="945" y="208"/>
                  </a:lnTo>
                  <a:lnTo>
                    <a:pt x="950" y="207"/>
                  </a:lnTo>
                  <a:lnTo>
                    <a:pt x="954" y="203"/>
                  </a:lnTo>
                  <a:lnTo>
                    <a:pt x="957" y="197"/>
                  </a:lnTo>
                  <a:lnTo>
                    <a:pt x="957" y="192"/>
                  </a:lnTo>
                  <a:lnTo>
                    <a:pt x="955" y="188"/>
                  </a:lnTo>
                  <a:lnTo>
                    <a:pt x="954" y="183"/>
                  </a:lnTo>
                  <a:lnTo>
                    <a:pt x="950" y="180"/>
                  </a:lnTo>
                  <a:lnTo>
                    <a:pt x="952" y="180"/>
                  </a:lnTo>
                  <a:lnTo>
                    <a:pt x="937" y="168"/>
                  </a:lnTo>
                  <a:lnTo>
                    <a:pt x="897" y="139"/>
                  </a:lnTo>
                  <a:lnTo>
                    <a:pt x="884" y="130"/>
                  </a:lnTo>
                  <a:lnTo>
                    <a:pt x="871" y="120"/>
                  </a:lnTo>
                  <a:lnTo>
                    <a:pt x="859" y="112"/>
                  </a:lnTo>
                  <a:lnTo>
                    <a:pt x="831" y="94"/>
                  </a:lnTo>
                  <a:lnTo>
                    <a:pt x="804" y="81"/>
                  </a:lnTo>
                  <a:lnTo>
                    <a:pt x="791" y="72"/>
                  </a:lnTo>
                  <a:lnTo>
                    <a:pt x="776" y="66"/>
                  </a:lnTo>
                  <a:lnTo>
                    <a:pt x="763" y="61"/>
                  </a:lnTo>
                  <a:lnTo>
                    <a:pt x="748" y="54"/>
                  </a:lnTo>
                  <a:lnTo>
                    <a:pt x="694" y="34"/>
                  </a:lnTo>
                  <a:lnTo>
                    <a:pt x="679" y="28"/>
                  </a:lnTo>
                  <a:lnTo>
                    <a:pt x="652" y="21"/>
                  </a:lnTo>
                  <a:lnTo>
                    <a:pt x="636" y="16"/>
                  </a:lnTo>
                  <a:lnTo>
                    <a:pt x="622" y="15"/>
                  </a:lnTo>
                  <a:lnTo>
                    <a:pt x="609" y="11"/>
                  </a:lnTo>
                  <a:lnTo>
                    <a:pt x="594" y="8"/>
                  </a:lnTo>
                  <a:lnTo>
                    <a:pt x="579" y="6"/>
                  </a:lnTo>
                  <a:lnTo>
                    <a:pt x="549" y="3"/>
                  </a:lnTo>
                  <a:lnTo>
                    <a:pt x="536" y="1"/>
                  </a:lnTo>
                  <a:lnTo>
                    <a:pt x="506" y="1"/>
                  </a:lnTo>
                  <a:lnTo>
                    <a:pt x="508" y="1"/>
                  </a:lnTo>
                  <a:lnTo>
                    <a:pt x="493" y="0"/>
                  </a:lnTo>
                  <a:lnTo>
                    <a:pt x="460" y="0"/>
                  </a:lnTo>
                  <a:lnTo>
                    <a:pt x="445" y="1"/>
                  </a:lnTo>
                  <a:lnTo>
                    <a:pt x="430" y="1"/>
                  </a:lnTo>
                  <a:lnTo>
                    <a:pt x="369" y="8"/>
                  </a:lnTo>
                  <a:lnTo>
                    <a:pt x="293" y="24"/>
                  </a:lnTo>
                  <a:lnTo>
                    <a:pt x="278" y="29"/>
                  </a:lnTo>
                  <a:lnTo>
                    <a:pt x="263" y="33"/>
                  </a:lnTo>
                  <a:lnTo>
                    <a:pt x="246" y="38"/>
                  </a:lnTo>
                  <a:lnTo>
                    <a:pt x="230" y="44"/>
                  </a:lnTo>
                  <a:lnTo>
                    <a:pt x="215" y="51"/>
                  </a:lnTo>
                  <a:lnTo>
                    <a:pt x="202" y="56"/>
                  </a:lnTo>
                  <a:lnTo>
                    <a:pt x="183" y="63"/>
                  </a:lnTo>
                  <a:lnTo>
                    <a:pt x="154" y="76"/>
                  </a:lnTo>
                  <a:lnTo>
                    <a:pt x="137" y="82"/>
                  </a:lnTo>
                  <a:lnTo>
                    <a:pt x="122" y="89"/>
                  </a:lnTo>
                  <a:lnTo>
                    <a:pt x="87" y="106"/>
                  </a:lnTo>
                  <a:lnTo>
                    <a:pt x="72" y="114"/>
                  </a:lnTo>
                  <a:lnTo>
                    <a:pt x="39" y="130"/>
                  </a:lnTo>
                  <a:lnTo>
                    <a:pt x="23" y="142"/>
                  </a:lnTo>
                  <a:lnTo>
                    <a:pt x="6" y="152"/>
                  </a:lnTo>
                  <a:lnTo>
                    <a:pt x="8" y="150"/>
                  </a:lnTo>
                  <a:lnTo>
                    <a:pt x="1" y="157"/>
                  </a:lnTo>
                  <a:lnTo>
                    <a:pt x="0" y="160"/>
                  </a:lnTo>
                  <a:lnTo>
                    <a:pt x="0" y="170"/>
                  </a:lnTo>
                  <a:lnTo>
                    <a:pt x="1" y="173"/>
                  </a:lnTo>
                  <a:lnTo>
                    <a:pt x="8" y="180"/>
                  </a:lnTo>
                  <a:lnTo>
                    <a:pt x="11" y="182"/>
                  </a:lnTo>
                  <a:lnTo>
                    <a:pt x="21" y="182"/>
                  </a:lnTo>
                  <a:lnTo>
                    <a:pt x="24" y="180"/>
                  </a:lnTo>
                  <a:lnTo>
                    <a:pt x="26" y="178"/>
                  </a:lnTo>
                  <a:lnTo>
                    <a:pt x="39" y="168"/>
                  </a:lnTo>
                  <a:lnTo>
                    <a:pt x="56" y="160"/>
                  </a:lnTo>
                  <a:lnTo>
                    <a:pt x="89" y="144"/>
                  </a:lnTo>
                  <a:lnTo>
                    <a:pt x="104" y="135"/>
                  </a:lnTo>
                  <a:lnTo>
                    <a:pt x="135" y="119"/>
                  </a:lnTo>
                  <a:lnTo>
                    <a:pt x="150" y="112"/>
                  </a:lnTo>
                  <a:lnTo>
                    <a:pt x="167" y="106"/>
                  </a:lnTo>
                  <a:lnTo>
                    <a:pt x="197" y="92"/>
                  </a:lnTo>
                  <a:lnTo>
                    <a:pt x="212" y="86"/>
                  </a:lnTo>
                  <a:lnTo>
                    <a:pt x="228" y="81"/>
                  </a:lnTo>
                  <a:lnTo>
                    <a:pt x="243" y="74"/>
                  </a:lnTo>
                  <a:lnTo>
                    <a:pt x="256" y="71"/>
                  </a:lnTo>
                  <a:lnTo>
                    <a:pt x="273" y="66"/>
                  </a:lnTo>
                  <a:lnTo>
                    <a:pt x="288" y="63"/>
                  </a:lnTo>
                  <a:lnTo>
                    <a:pt x="303" y="58"/>
                  </a:lnTo>
                  <a:lnTo>
                    <a:pt x="376" y="41"/>
                  </a:lnTo>
                  <a:lnTo>
                    <a:pt x="434" y="34"/>
                  </a:lnTo>
                  <a:lnTo>
                    <a:pt x="448" y="34"/>
                  </a:lnTo>
                  <a:lnTo>
                    <a:pt x="463" y="33"/>
                  </a:lnTo>
                  <a:lnTo>
                    <a:pt x="490" y="33"/>
                  </a:lnTo>
                  <a:lnTo>
                    <a:pt x="505" y="34"/>
                  </a:lnTo>
                  <a:lnTo>
                    <a:pt x="506" y="34"/>
                  </a:lnTo>
                  <a:lnTo>
                    <a:pt x="533" y="34"/>
                  </a:lnTo>
                  <a:lnTo>
                    <a:pt x="546" y="36"/>
                  </a:lnTo>
                  <a:lnTo>
                    <a:pt x="576" y="39"/>
                  </a:lnTo>
                  <a:lnTo>
                    <a:pt x="588" y="41"/>
                  </a:lnTo>
                  <a:lnTo>
                    <a:pt x="602" y="44"/>
                  </a:lnTo>
                  <a:lnTo>
                    <a:pt x="616" y="48"/>
                  </a:lnTo>
                  <a:lnTo>
                    <a:pt x="629" y="49"/>
                  </a:lnTo>
                  <a:lnTo>
                    <a:pt x="642" y="54"/>
                  </a:lnTo>
                  <a:lnTo>
                    <a:pt x="669" y="61"/>
                  </a:lnTo>
                  <a:lnTo>
                    <a:pt x="684" y="64"/>
                  </a:lnTo>
                  <a:lnTo>
                    <a:pt x="735" y="84"/>
                  </a:lnTo>
                  <a:lnTo>
                    <a:pt x="750" y="91"/>
                  </a:lnTo>
                  <a:lnTo>
                    <a:pt x="763" y="96"/>
                  </a:lnTo>
                  <a:lnTo>
                    <a:pt x="775" y="102"/>
                  </a:lnTo>
                  <a:lnTo>
                    <a:pt x="788" y="111"/>
                  </a:lnTo>
                  <a:lnTo>
                    <a:pt x="814" y="124"/>
                  </a:lnTo>
                  <a:lnTo>
                    <a:pt x="839" y="139"/>
                  </a:lnTo>
                  <a:lnTo>
                    <a:pt x="851" y="147"/>
                  </a:lnTo>
                  <a:lnTo>
                    <a:pt x="864" y="157"/>
                  </a:lnTo>
                  <a:lnTo>
                    <a:pt x="877" y="165"/>
                  </a:lnTo>
                  <a:lnTo>
                    <a:pt x="917" y="195"/>
                  </a:lnTo>
                  <a:lnTo>
                    <a:pt x="929" y="207"/>
                  </a:lnTo>
                  <a:lnTo>
                    <a:pt x="930" y="2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3521" y="1233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wiss 721 SWA" charset="0"/>
                </a:rPr>
                <a:t>0 </a:t>
              </a:r>
              <a:endParaRPr lang="en-US" sz="32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39" name="Rectangle 11"/>
            <p:cNvSpPr>
              <a:spLocks noChangeArrowheads="1"/>
            </p:cNvSpPr>
            <p:nvPr/>
          </p:nvSpPr>
          <p:spPr bwMode="auto">
            <a:xfrm>
              <a:off x="4776" y="1217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wiss 721 SWA" charset="0"/>
                </a:rPr>
                <a:t> 1</a:t>
              </a:r>
              <a:endParaRPr lang="en-US" sz="32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40" name="Rectangle 12"/>
            <p:cNvSpPr>
              <a:spLocks noChangeArrowheads="1"/>
            </p:cNvSpPr>
            <p:nvPr/>
          </p:nvSpPr>
          <p:spPr bwMode="auto">
            <a:xfrm>
              <a:off x="5172" y="1715"/>
              <a:ext cx="5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Swiss 721 SWA" charset="0"/>
                </a:rPr>
                <a:t>x=1/</a:t>
              </a:r>
              <a:r>
                <a:rPr lang="tr-TR" sz="2000" dirty="0" smtClean="0">
                  <a:solidFill>
                    <a:srgbClr val="000000"/>
                  </a:solidFill>
                  <a:latin typeface="Swiss 721 SWA" charset="0"/>
                </a:rPr>
                <a:t>z</a:t>
              </a:r>
              <a:r>
                <a:rPr lang="en-US" sz="2000" dirty="0" smtClean="0">
                  <a:solidFill>
                    <a:srgbClr val="000000"/>
                  </a:solidFill>
                  <a:latin typeface="Swiss 721 SWA" charset="0"/>
                </a:rPr>
                <a:t>=1</a:t>
              </a:r>
              <a:endParaRPr lang="en-US" sz="320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41" name="Rectangle 13"/>
            <p:cNvSpPr>
              <a:spLocks noChangeArrowheads="1"/>
            </p:cNvSpPr>
            <p:nvPr/>
          </p:nvSpPr>
          <p:spPr bwMode="auto">
            <a:xfrm>
              <a:off x="4010" y="816"/>
              <a:ext cx="5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Swiss 721 SWA" charset="0"/>
                </a:rPr>
                <a:t>x=1/</a:t>
              </a:r>
              <a:r>
                <a:rPr lang="tr-TR" sz="2000" dirty="0" smtClean="0">
                  <a:solidFill>
                    <a:srgbClr val="000000"/>
                  </a:solidFill>
                  <a:latin typeface="Swiss 721 SWA" charset="0"/>
                </a:rPr>
                <a:t>z</a:t>
              </a:r>
              <a:r>
                <a:rPr lang="en-US" sz="2000" dirty="0" smtClean="0">
                  <a:solidFill>
                    <a:srgbClr val="000000"/>
                  </a:solidFill>
                  <a:latin typeface="Swiss 721 SWA" charset="0"/>
                </a:rPr>
                <a:t>=0</a:t>
              </a:r>
              <a:endParaRPr lang="en-US" sz="320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42" name="Rectangle 14"/>
            <p:cNvSpPr>
              <a:spLocks noChangeArrowheads="1"/>
            </p:cNvSpPr>
            <p:nvPr/>
          </p:nvSpPr>
          <p:spPr bwMode="auto">
            <a:xfrm>
              <a:off x="4054" y="1685"/>
              <a:ext cx="5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Swiss 721 SWA" charset="0"/>
                </a:rPr>
                <a:t>x=0/</a:t>
              </a:r>
              <a:r>
                <a:rPr lang="tr-TR" sz="2000" dirty="0" smtClean="0">
                  <a:solidFill>
                    <a:srgbClr val="000000"/>
                  </a:solidFill>
                  <a:latin typeface="Swiss 721 SWA" charset="0"/>
                </a:rPr>
                <a:t>z</a:t>
              </a:r>
              <a:r>
                <a:rPr lang="en-US" sz="2000" dirty="0" smtClean="0">
                  <a:solidFill>
                    <a:srgbClr val="000000"/>
                  </a:solidFill>
                  <a:latin typeface="Swiss 721 SWA" charset="0"/>
                </a:rPr>
                <a:t>=0</a:t>
              </a:r>
              <a:endParaRPr lang="en-US" sz="320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43" name="Rectangle 15"/>
            <p:cNvSpPr>
              <a:spLocks noChangeArrowheads="1"/>
            </p:cNvSpPr>
            <p:nvPr/>
          </p:nvSpPr>
          <p:spPr bwMode="auto">
            <a:xfrm>
              <a:off x="2688" y="1126"/>
              <a:ext cx="5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Swiss 721 SWA" charset="0"/>
                </a:rPr>
                <a:t>x=0/</a:t>
              </a:r>
              <a:r>
                <a:rPr lang="tr-TR" sz="2000" dirty="0" smtClean="0">
                  <a:solidFill>
                    <a:srgbClr val="000000"/>
                  </a:solidFill>
                  <a:latin typeface="Swiss 721 SWA" charset="0"/>
                </a:rPr>
                <a:t>z</a:t>
              </a:r>
              <a:r>
                <a:rPr lang="en-US" sz="2000" dirty="0" smtClean="0">
                  <a:solidFill>
                    <a:srgbClr val="000000"/>
                  </a:solidFill>
                  <a:latin typeface="Swiss 721 SWA" charset="0"/>
                </a:rPr>
                <a:t>=0</a:t>
              </a:r>
              <a:endParaRPr lang="en-US" sz="320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44" name="Freeform 16"/>
            <p:cNvSpPr>
              <a:spLocks/>
            </p:cNvSpPr>
            <p:nvPr/>
          </p:nvSpPr>
          <p:spPr bwMode="auto">
            <a:xfrm>
              <a:off x="4887" y="1351"/>
              <a:ext cx="466" cy="313"/>
            </a:xfrm>
            <a:custGeom>
              <a:avLst/>
              <a:gdLst/>
              <a:ahLst/>
              <a:cxnLst>
                <a:cxn ang="0">
                  <a:pos x="23" y="157"/>
                </a:cxn>
                <a:cxn ang="0">
                  <a:pos x="4" y="162"/>
                </a:cxn>
                <a:cxn ang="0">
                  <a:pos x="0" y="172"/>
                </a:cxn>
                <a:cxn ang="0">
                  <a:pos x="9" y="202"/>
                </a:cxn>
                <a:cxn ang="0">
                  <a:pos x="30" y="238"/>
                </a:cxn>
                <a:cxn ang="0">
                  <a:pos x="72" y="270"/>
                </a:cxn>
                <a:cxn ang="0">
                  <a:pos x="138" y="299"/>
                </a:cxn>
                <a:cxn ang="0">
                  <a:pos x="199" y="311"/>
                </a:cxn>
                <a:cxn ang="0">
                  <a:pos x="244" y="311"/>
                </a:cxn>
                <a:cxn ang="0">
                  <a:pos x="310" y="303"/>
                </a:cxn>
                <a:cxn ang="0">
                  <a:pos x="350" y="290"/>
                </a:cxn>
                <a:cxn ang="0">
                  <a:pos x="394" y="268"/>
                </a:cxn>
                <a:cxn ang="0">
                  <a:pos x="429" y="240"/>
                </a:cxn>
                <a:cxn ang="0">
                  <a:pos x="449" y="212"/>
                </a:cxn>
                <a:cxn ang="0">
                  <a:pos x="464" y="172"/>
                </a:cxn>
                <a:cxn ang="0">
                  <a:pos x="464" y="147"/>
                </a:cxn>
                <a:cxn ang="0">
                  <a:pos x="456" y="116"/>
                </a:cxn>
                <a:cxn ang="0">
                  <a:pos x="441" y="86"/>
                </a:cxn>
                <a:cxn ang="0">
                  <a:pos x="403" y="48"/>
                </a:cxn>
                <a:cxn ang="0">
                  <a:pos x="350" y="21"/>
                </a:cxn>
                <a:cxn ang="0">
                  <a:pos x="310" y="8"/>
                </a:cxn>
                <a:cxn ang="0">
                  <a:pos x="232" y="0"/>
                </a:cxn>
                <a:cxn ang="0">
                  <a:pos x="181" y="5"/>
                </a:cxn>
                <a:cxn ang="0">
                  <a:pos x="161" y="11"/>
                </a:cxn>
                <a:cxn ang="0">
                  <a:pos x="159" y="13"/>
                </a:cxn>
                <a:cxn ang="0">
                  <a:pos x="158" y="30"/>
                </a:cxn>
                <a:cxn ang="0">
                  <a:pos x="171" y="40"/>
                </a:cxn>
                <a:cxn ang="0">
                  <a:pos x="181" y="38"/>
                </a:cxn>
                <a:cxn ang="0">
                  <a:pos x="207" y="30"/>
                </a:cxn>
                <a:cxn ang="0">
                  <a:pos x="282" y="36"/>
                </a:cxn>
                <a:cxn ang="0">
                  <a:pos x="322" y="44"/>
                </a:cxn>
                <a:cxn ang="0">
                  <a:pos x="370" y="68"/>
                </a:cxn>
                <a:cxn ang="0">
                  <a:pos x="399" y="91"/>
                </a:cxn>
                <a:cxn ang="0">
                  <a:pos x="421" y="116"/>
                </a:cxn>
                <a:cxn ang="0">
                  <a:pos x="429" y="139"/>
                </a:cxn>
                <a:cxn ang="0">
                  <a:pos x="433" y="154"/>
                </a:cxn>
                <a:cxn ang="0">
                  <a:pos x="426" y="185"/>
                </a:cxn>
                <a:cxn ang="0">
                  <a:pos x="414" y="207"/>
                </a:cxn>
                <a:cxn ang="0">
                  <a:pos x="394" y="228"/>
                </a:cxn>
                <a:cxn ang="0">
                  <a:pos x="363" y="248"/>
                </a:cxn>
                <a:cxn ang="0">
                  <a:pos x="322" y="266"/>
                </a:cxn>
                <a:cxn ang="0">
                  <a:pos x="282" y="275"/>
                </a:cxn>
                <a:cxn ang="0">
                  <a:pos x="234" y="280"/>
                </a:cxn>
                <a:cxn ang="0">
                  <a:pos x="166" y="271"/>
                </a:cxn>
                <a:cxn ang="0">
                  <a:pos x="101" y="250"/>
                </a:cxn>
                <a:cxn ang="0">
                  <a:pos x="67" y="223"/>
                </a:cxn>
                <a:cxn ang="0">
                  <a:pos x="48" y="205"/>
                </a:cxn>
                <a:cxn ang="0">
                  <a:pos x="37" y="185"/>
                </a:cxn>
                <a:cxn ang="0">
                  <a:pos x="33" y="169"/>
                </a:cxn>
              </a:cxnLst>
              <a:rect l="0" t="0" r="r" b="b"/>
              <a:pathLst>
                <a:path w="466" h="313">
                  <a:moveTo>
                    <a:pt x="33" y="169"/>
                  </a:moveTo>
                  <a:lnTo>
                    <a:pt x="30" y="162"/>
                  </a:lnTo>
                  <a:lnTo>
                    <a:pt x="27" y="159"/>
                  </a:lnTo>
                  <a:lnTo>
                    <a:pt x="23" y="157"/>
                  </a:lnTo>
                  <a:lnTo>
                    <a:pt x="19" y="155"/>
                  </a:lnTo>
                  <a:lnTo>
                    <a:pt x="14" y="155"/>
                  </a:lnTo>
                  <a:lnTo>
                    <a:pt x="7" y="159"/>
                  </a:lnTo>
                  <a:lnTo>
                    <a:pt x="4" y="162"/>
                  </a:lnTo>
                  <a:lnTo>
                    <a:pt x="2" y="165"/>
                  </a:lnTo>
                  <a:lnTo>
                    <a:pt x="0" y="170"/>
                  </a:lnTo>
                  <a:lnTo>
                    <a:pt x="0" y="175"/>
                  </a:lnTo>
                  <a:lnTo>
                    <a:pt x="0" y="172"/>
                  </a:lnTo>
                  <a:lnTo>
                    <a:pt x="0" y="179"/>
                  </a:lnTo>
                  <a:lnTo>
                    <a:pt x="4" y="189"/>
                  </a:lnTo>
                  <a:lnTo>
                    <a:pt x="7" y="195"/>
                  </a:lnTo>
                  <a:lnTo>
                    <a:pt x="9" y="202"/>
                  </a:lnTo>
                  <a:lnTo>
                    <a:pt x="12" y="212"/>
                  </a:lnTo>
                  <a:lnTo>
                    <a:pt x="22" y="225"/>
                  </a:lnTo>
                  <a:lnTo>
                    <a:pt x="25" y="230"/>
                  </a:lnTo>
                  <a:lnTo>
                    <a:pt x="30" y="238"/>
                  </a:lnTo>
                  <a:lnTo>
                    <a:pt x="37" y="245"/>
                  </a:lnTo>
                  <a:lnTo>
                    <a:pt x="43" y="250"/>
                  </a:lnTo>
                  <a:lnTo>
                    <a:pt x="48" y="255"/>
                  </a:lnTo>
                  <a:lnTo>
                    <a:pt x="72" y="270"/>
                  </a:lnTo>
                  <a:lnTo>
                    <a:pt x="78" y="273"/>
                  </a:lnTo>
                  <a:lnTo>
                    <a:pt x="85" y="280"/>
                  </a:lnTo>
                  <a:lnTo>
                    <a:pt x="129" y="298"/>
                  </a:lnTo>
                  <a:lnTo>
                    <a:pt x="138" y="299"/>
                  </a:lnTo>
                  <a:lnTo>
                    <a:pt x="149" y="303"/>
                  </a:lnTo>
                  <a:lnTo>
                    <a:pt x="159" y="304"/>
                  </a:lnTo>
                  <a:lnTo>
                    <a:pt x="168" y="306"/>
                  </a:lnTo>
                  <a:lnTo>
                    <a:pt x="199" y="311"/>
                  </a:lnTo>
                  <a:lnTo>
                    <a:pt x="219" y="311"/>
                  </a:lnTo>
                  <a:lnTo>
                    <a:pt x="231" y="313"/>
                  </a:lnTo>
                  <a:lnTo>
                    <a:pt x="235" y="313"/>
                  </a:lnTo>
                  <a:lnTo>
                    <a:pt x="244" y="311"/>
                  </a:lnTo>
                  <a:lnTo>
                    <a:pt x="267" y="311"/>
                  </a:lnTo>
                  <a:lnTo>
                    <a:pt x="288" y="308"/>
                  </a:lnTo>
                  <a:lnTo>
                    <a:pt x="300" y="306"/>
                  </a:lnTo>
                  <a:lnTo>
                    <a:pt x="310" y="303"/>
                  </a:lnTo>
                  <a:lnTo>
                    <a:pt x="320" y="301"/>
                  </a:lnTo>
                  <a:lnTo>
                    <a:pt x="332" y="296"/>
                  </a:lnTo>
                  <a:lnTo>
                    <a:pt x="340" y="293"/>
                  </a:lnTo>
                  <a:lnTo>
                    <a:pt x="350" y="290"/>
                  </a:lnTo>
                  <a:lnTo>
                    <a:pt x="368" y="283"/>
                  </a:lnTo>
                  <a:lnTo>
                    <a:pt x="376" y="278"/>
                  </a:lnTo>
                  <a:lnTo>
                    <a:pt x="386" y="275"/>
                  </a:lnTo>
                  <a:lnTo>
                    <a:pt x="394" y="268"/>
                  </a:lnTo>
                  <a:lnTo>
                    <a:pt x="403" y="263"/>
                  </a:lnTo>
                  <a:lnTo>
                    <a:pt x="418" y="251"/>
                  </a:lnTo>
                  <a:lnTo>
                    <a:pt x="423" y="245"/>
                  </a:lnTo>
                  <a:lnTo>
                    <a:pt x="429" y="240"/>
                  </a:lnTo>
                  <a:lnTo>
                    <a:pt x="436" y="233"/>
                  </a:lnTo>
                  <a:lnTo>
                    <a:pt x="441" y="227"/>
                  </a:lnTo>
                  <a:lnTo>
                    <a:pt x="444" y="218"/>
                  </a:lnTo>
                  <a:lnTo>
                    <a:pt x="449" y="212"/>
                  </a:lnTo>
                  <a:lnTo>
                    <a:pt x="454" y="202"/>
                  </a:lnTo>
                  <a:lnTo>
                    <a:pt x="456" y="195"/>
                  </a:lnTo>
                  <a:lnTo>
                    <a:pt x="459" y="189"/>
                  </a:lnTo>
                  <a:lnTo>
                    <a:pt x="464" y="172"/>
                  </a:lnTo>
                  <a:lnTo>
                    <a:pt x="464" y="165"/>
                  </a:lnTo>
                  <a:lnTo>
                    <a:pt x="466" y="160"/>
                  </a:lnTo>
                  <a:lnTo>
                    <a:pt x="466" y="154"/>
                  </a:lnTo>
                  <a:lnTo>
                    <a:pt x="464" y="147"/>
                  </a:lnTo>
                  <a:lnTo>
                    <a:pt x="464" y="141"/>
                  </a:lnTo>
                  <a:lnTo>
                    <a:pt x="462" y="132"/>
                  </a:lnTo>
                  <a:lnTo>
                    <a:pt x="459" y="122"/>
                  </a:lnTo>
                  <a:lnTo>
                    <a:pt x="456" y="116"/>
                  </a:lnTo>
                  <a:lnTo>
                    <a:pt x="454" y="109"/>
                  </a:lnTo>
                  <a:lnTo>
                    <a:pt x="451" y="99"/>
                  </a:lnTo>
                  <a:lnTo>
                    <a:pt x="444" y="91"/>
                  </a:lnTo>
                  <a:lnTo>
                    <a:pt x="441" y="86"/>
                  </a:lnTo>
                  <a:lnTo>
                    <a:pt x="429" y="71"/>
                  </a:lnTo>
                  <a:lnTo>
                    <a:pt x="423" y="64"/>
                  </a:lnTo>
                  <a:lnTo>
                    <a:pt x="411" y="53"/>
                  </a:lnTo>
                  <a:lnTo>
                    <a:pt x="403" y="48"/>
                  </a:lnTo>
                  <a:lnTo>
                    <a:pt x="393" y="41"/>
                  </a:lnTo>
                  <a:lnTo>
                    <a:pt x="386" y="38"/>
                  </a:lnTo>
                  <a:lnTo>
                    <a:pt x="368" y="28"/>
                  </a:lnTo>
                  <a:lnTo>
                    <a:pt x="350" y="21"/>
                  </a:lnTo>
                  <a:lnTo>
                    <a:pt x="340" y="18"/>
                  </a:lnTo>
                  <a:lnTo>
                    <a:pt x="332" y="15"/>
                  </a:lnTo>
                  <a:lnTo>
                    <a:pt x="320" y="10"/>
                  </a:lnTo>
                  <a:lnTo>
                    <a:pt x="310" y="8"/>
                  </a:lnTo>
                  <a:lnTo>
                    <a:pt x="300" y="5"/>
                  </a:lnTo>
                  <a:lnTo>
                    <a:pt x="288" y="3"/>
                  </a:lnTo>
                  <a:lnTo>
                    <a:pt x="267" y="0"/>
                  </a:lnTo>
                  <a:lnTo>
                    <a:pt x="232" y="0"/>
                  </a:lnTo>
                  <a:lnTo>
                    <a:pt x="184" y="5"/>
                  </a:lnTo>
                  <a:lnTo>
                    <a:pt x="184" y="6"/>
                  </a:lnTo>
                  <a:lnTo>
                    <a:pt x="182" y="3"/>
                  </a:lnTo>
                  <a:lnTo>
                    <a:pt x="181" y="5"/>
                  </a:lnTo>
                  <a:lnTo>
                    <a:pt x="178" y="3"/>
                  </a:lnTo>
                  <a:lnTo>
                    <a:pt x="174" y="5"/>
                  </a:lnTo>
                  <a:lnTo>
                    <a:pt x="168" y="6"/>
                  </a:lnTo>
                  <a:lnTo>
                    <a:pt x="161" y="11"/>
                  </a:lnTo>
                  <a:lnTo>
                    <a:pt x="169" y="6"/>
                  </a:lnTo>
                  <a:lnTo>
                    <a:pt x="166" y="8"/>
                  </a:lnTo>
                  <a:lnTo>
                    <a:pt x="161" y="10"/>
                  </a:lnTo>
                  <a:lnTo>
                    <a:pt x="159" y="13"/>
                  </a:lnTo>
                  <a:lnTo>
                    <a:pt x="158" y="18"/>
                  </a:lnTo>
                  <a:lnTo>
                    <a:pt x="156" y="21"/>
                  </a:lnTo>
                  <a:lnTo>
                    <a:pt x="156" y="26"/>
                  </a:lnTo>
                  <a:lnTo>
                    <a:pt x="158" y="30"/>
                  </a:lnTo>
                  <a:lnTo>
                    <a:pt x="159" y="35"/>
                  </a:lnTo>
                  <a:lnTo>
                    <a:pt x="163" y="36"/>
                  </a:lnTo>
                  <a:lnTo>
                    <a:pt x="168" y="38"/>
                  </a:lnTo>
                  <a:lnTo>
                    <a:pt x="171" y="40"/>
                  </a:lnTo>
                  <a:lnTo>
                    <a:pt x="176" y="40"/>
                  </a:lnTo>
                  <a:lnTo>
                    <a:pt x="184" y="35"/>
                  </a:lnTo>
                  <a:lnTo>
                    <a:pt x="181" y="36"/>
                  </a:lnTo>
                  <a:lnTo>
                    <a:pt x="181" y="38"/>
                  </a:lnTo>
                  <a:lnTo>
                    <a:pt x="184" y="36"/>
                  </a:lnTo>
                  <a:lnTo>
                    <a:pt x="194" y="35"/>
                  </a:lnTo>
                  <a:lnTo>
                    <a:pt x="196" y="33"/>
                  </a:lnTo>
                  <a:lnTo>
                    <a:pt x="207" y="30"/>
                  </a:lnTo>
                  <a:lnTo>
                    <a:pt x="207" y="28"/>
                  </a:lnTo>
                  <a:lnTo>
                    <a:pt x="232" y="33"/>
                  </a:lnTo>
                  <a:lnTo>
                    <a:pt x="264" y="33"/>
                  </a:lnTo>
                  <a:lnTo>
                    <a:pt x="282" y="36"/>
                  </a:lnTo>
                  <a:lnTo>
                    <a:pt x="293" y="38"/>
                  </a:lnTo>
                  <a:lnTo>
                    <a:pt x="303" y="41"/>
                  </a:lnTo>
                  <a:lnTo>
                    <a:pt x="313" y="43"/>
                  </a:lnTo>
                  <a:lnTo>
                    <a:pt x="322" y="44"/>
                  </a:lnTo>
                  <a:lnTo>
                    <a:pt x="330" y="48"/>
                  </a:lnTo>
                  <a:lnTo>
                    <a:pt x="340" y="51"/>
                  </a:lnTo>
                  <a:lnTo>
                    <a:pt x="355" y="58"/>
                  </a:lnTo>
                  <a:lnTo>
                    <a:pt x="370" y="68"/>
                  </a:lnTo>
                  <a:lnTo>
                    <a:pt x="376" y="71"/>
                  </a:lnTo>
                  <a:lnTo>
                    <a:pt x="383" y="74"/>
                  </a:lnTo>
                  <a:lnTo>
                    <a:pt x="388" y="79"/>
                  </a:lnTo>
                  <a:lnTo>
                    <a:pt x="399" y="91"/>
                  </a:lnTo>
                  <a:lnTo>
                    <a:pt x="406" y="94"/>
                  </a:lnTo>
                  <a:lnTo>
                    <a:pt x="414" y="106"/>
                  </a:lnTo>
                  <a:lnTo>
                    <a:pt x="418" y="111"/>
                  </a:lnTo>
                  <a:lnTo>
                    <a:pt x="421" y="116"/>
                  </a:lnTo>
                  <a:lnTo>
                    <a:pt x="424" y="119"/>
                  </a:lnTo>
                  <a:lnTo>
                    <a:pt x="426" y="126"/>
                  </a:lnTo>
                  <a:lnTo>
                    <a:pt x="429" y="132"/>
                  </a:lnTo>
                  <a:lnTo>
                    <a:pt x="429" y="139"/>
                  </a:lnTo>
                  <a:lnTo>
                    <a:pt x="431" y="144"/>
                  </a:lnTo>
                  <a:lnTo>
                    <a:pt x="431" y="150"/>
                  </a:lnTo>
                  <a:lnTo>
                    <a:pt x="433" y="160"/>
                  </a:lnTo>
                  <a:lnTo>
                    <a:pt x="433" y="154"/>
                  </a:lnTo>
                  <a:lnTo>
                    <a:pt x="431" y="162"/>
                  </a:lnTo>
                  <a:lnTo>
                    <a:pt x="431" y="169"/>
                  </a:lnTo>
                  <a:lnTo>
                    <a:pt x="429" y="179"/>
                  </a:lnTo>
                  <a:lnTo>
                    <a:pt x="426" y="185"/>
                  </a:lnTo>
                  <a:lnTo>
                    <a:pt x="424" y="192"/>
                  </a:lnTo>
                  <a:lnTo>
                    <a:pt x="423" y="195"/>
                  </a:lnTo>
                  <a:lnTo>
                    <a:pt x="418" y="202"/>
                  </a:lnTo>
                  <a:lnTo>
                    <a:pt x="414" y="207"/>
                  </a:lnTo>
                  <a:lnTo>
                    <a:pt x="409" y="210"/>
                  </a:lnTo>
                  <a:lnTo>
                    <a:pt x="406" y="217"/>
                  </a:lnTo>
                  <a:lnTo>
                    <a:pt x="399" y="222"/>
                  </a:lnTo>
                  <a:lnTo>
                    <a:pt x="394" y="228"/>
                  </a:lnTo>
                  <a:lnTo>
                    <a:pt x="383" y="237"/>
                  </a:lnTo>
                  <a:lnTo>
                    <a:pt x="375" y="242"/>
                  </a:lnTo>
                  <a:lnTo>
                    <a:pt x="370" y="245"/>
                  </a:lnTo>
                  <a:lnTo>
                    <a:pt x="363" y="248"/>
                  </a:lnTo>
                  <a:lnTo>
                    <a:pt x="355" y="253"/>
                  </a:lnTo>
                  <a:lnTo>
                    <a:pt x="340" y="260"/>
                  </a:lnTo>
                  <a:lnTo>
                    <a:pt x="330" y="263"/>
                  </a:lnTo>
                  <a:lnTo>
                    <a:pt x="322" y="266"/>
                  </a:lnTo>
                  <a:lnTo>
                    <a:pt x="313" y="268"/>
                  </a:lnTo>
                  <a:lnTo>
                    <a:pt x="303" y="270"/>
                  </a:lnTo>
                  <a:lnTo>
                    <a:pt x="293" y="273"/>
                  </a:lnTo>
                  <a:lnTo>
                    <a:pt x="282" y="275"/>
                  </a:lnTo>
                  <a:lnTo>
                    <a:pt x="264" y="278"/>
                  </a:lnTo>
                  <a:lnTo>
                    <a:pt x="240" y="278"/>
                  </a:lnTo>
                  <a:lnTo>
                    <a:pt x="229" y="280"/>
                  </a:lnTo>
                  <a:lnTo>
                    <a:pt x="234" y="280"/>
                  </a:lnTo>
                  <a:lnTo>
                    <a:pt x="222" y="278"/>
                  </a:lnTo>
                  <a:lnTo>
                    <a:pt x="202" y="278"/>
                  </a:lnTo>
                  <a:lnTo>
                    <a:pt x="174" y="273"/>
                  </a:lnTo>
                  <a:lnTo>
                    <a:pt x="166" y="271"/>
                  </a:lnTo>
                  <a:lnTo>
                    <a:pt x="156" y="270"/>
                  </a:lnTo>
                  <a:lnTo>
                    <a:pt x="148" y="266"/>
                  </a:lnTo>
                  <a:lnTo>
                    <a:pt x="139" y="265"/>
                  </a:lnTo>
                  <a:lnTo>
                    <a:pt x="101" y="250"/>
                  </a:lnTo>
                  <a:lnTo>
                    <a:pt x="95" y="246"/>
                  </a:lnTo>
                  <a:lnTo>
                    <a:pt x="88" y="243"/>
                  </a:lnTo>
                  <a:lnTo>
                    <a:pt x="72" y="228"/>
                  </a:lnTo>
                  <a:lnTo>
                    <a:pt x="67" y="223"/>
                  </a:lnTo>
                  <a:lnTo>
                    <a:pt x="60" y="218"/>
                  </a:lnTo>
                  <a:lnTo>
                    <a:pt x="57" y="215"/>
                  </a:lnTo>
                  <a:lnTo>
                    <a:pt x="52" y="210"/>
                  </a:lnTo>
                  <a:lnTo>
                    <a:pt x="48" y="205"/>
                  </a:lnTo>
                  <a:lnTo>
                    <a:pt x="43" y="198"/>
                  </a:lnTo>
                  <a:lnTo>
                    <a:pt x="42" y="195"/>
                  </a:lnTo>
                  <a:lnTo>
                    <a:pt x="38" y="192"/>
                  </a:lnTo>
                  <a:lnTo>
                    <a:pt x="37" y="185"/>
                  </a:lnTo>
                  <a:lnTo>
                    <a:pt x="33" y="179"/>
                  </a:lnTo>
                  <a:lnTo>
                    <a:pt x="33" y="175"/>
                  </a:lnTo>
                  <a:lnTo>
                    <a:pt x="33" y="172"/>
                  </a:lnTo>
                  <a:lnTo>
                    <a:pt x="33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5" name="Freeform 17"/>
            <p:cNvSpPr>
              <a:spLocks/>
            </p:cNvSpPr>
            <p:nvPr/>
          </p:nvSpPr>
          <p:spPr bwMode="auto">
            <a:xfrm>
              <a:off x="3264" y="1280"/>
              <a:ext cx="125" cy="71"/>
            </a:xfrm>
            <a:custGeom>
              <a:avLst/>
              <a:gdLst/>
              <a:ahLst/>
              <a:cxnLst>
                <a:cxn ang="0">
                  <a:pos x="101" y="69"/>
                </a:cxn>
                <a:cxn ang="0">
                  <a:pos x="106" y="71"/>
                </a:cxn>
                <a:cxn ang="0">
                  <a:pos x="110" y="71"/>
                </a:cxn>
                <a:cxn ang="0">
                  <a:pos x="115" y="69"/>
                </a:cxn>
                <a:cxn ang="0">
                  <a:pos x="118" y="67"/>
                </a:cxn>
                <a:cxn ang="0">
                  <a:pos x="121" y="64"/>
                </a:cxn>
                <a:cxn ang="0">
                  <a:pos x="123" y="61"/>
                </a:cxn>
                <a:cxn ang="0">
                  <a:pos x="125" y="56"/>
                </a:cxn>
                <a:cxn ang="0">
                  <a:pos x="125" y="53"/>
                </a:cxn>
                <a:cxn ang="0">
                  <a:pos x="123" y="48"/>
                </a:cxn>
                <a:cxn ang="0">
                  <a:pos x="121" y="44"/>
                </a:cxn>
                <a:cxn ang="0">
                  <a:pos x="118" y="41"/>
                </a:cxn>
                <a:cxn ang="0">
                  <a:pos x="115" y="39"/>
                </a:cxn>
                <a:cxn ang="0">
                  <a:pos x="24" y="1"/>
                </a:cxn>
                <a:cxn ang="0">
                  <a:pos x="19" y="0"/>
                </a:cxn>
                <a:cxn ang="0">
                  <a:pos x="15" y="0"/>
                </a:cxn>
                <a:cxn ang="0">
                  <a:pos x="10" y="1"/>
                </a:cxn>
                <a:cxn ang="0">
                  <a:pos x="7" y="3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10" y="31"/>
                </a:cxn>
                <a:cxn ang="0">
                  <a:pos x="101" y="69"/>
                </a:cxn>
              </a:cxnLst>
              <a:rect l="0" t="0" r="r" b="b"/>
              <a:pathLst>
                <a:path w="125" h="71">
                  <a:moveTo>
                    <a:pt x="101" y="69"/>
                  </a:moveTo>
                  <a:lnTo>
                    <a:pt x="106" y="71"/>
                  </a:lnTo>
                  <a:lnTo>
                    <a:pt x="110" y="71"/>
                  </a:lnTo>
                  <a:lnTo>
                    <a:pt x="115" y="69"/>
                  </a:lnTo>
                  <a:lnTo>
                    <a:pt x="118" y="67"/>
                  </a:lnTo>
                  <a:lnTo>
                    <a:pt x="121" y="64"/>
                  </a:lnTo>
                  <a:lnTo>
                    <a:pt x="123" y="61"/>
                  </a:lnTo>
                  <a:lnTo>
                    <a:pt x="125" y="56"/>
                  </a:lnTo>
                  <a:lnTo>
                    <a:pt x="125" y="53"/>
                  </a:lnTo>
                  <a:lnTo>
                    <a:pt x="123" y="48"/>
                  </a:lnTo>
                  <a:lnTo>
                    <a:pt x="121" y="44"/>
                  </a:lnTo>
                  <a:lnTo>
                    <a:pt x="118" y="41"/>
                  </a:lnTo>
                  <a:lnTo>
                    <a:pt x="115" y="39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10" y="31"/>
                  </a:lnTo>
                  <a:lnTo>
                    <a:pt x="101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6" name="Freeform 18"/>
            <p:cNvSpPr>
              <a:spLocks/>
            </p:cNvSpPr>
            <p:nvPr/>
          </p:nvSpPr>
          <p:spPr bwMode="auto">
            <a:xfrm>
              <a:off x="3264" y="1336"/>
              <a:ext cx="126" cy="69"/>
            </a:xfrm>
            <a:custGeom>
              <a:avLst/>
              <a:gdLst/>
              <a:ahLst/>
              <a:cxnLst>
                <a:cxn ang="0">
                  <a:pos x="116" y="31"/>
                </a:cxn>
                <a:cxn ang="0">
                  <a:pos x="120" y="30"/>
                </a:cxn>
                <a:cxn ang="0">
                  <a:pos x="123" y="26"/>
                </a:cxn>
                <a:cxn ang="0">
                  <a:pos x="125" y="23"/>
                </a:cxn>
                <a:cxn ang="0">
                  <a:pos x="126" y="18"/>
                </a:cxn>
                <a:cxn ang="0">
                  <a:pos x="126" y="15"/>
                </a:cxn>
                <a:cxn ang="0">
                  <a:pos x="125" y="10"/>
                </a:cxn>
                <a:cxn ang="0">
                  <a:pos x="123" y="7"/>
                </a:cxn>
                <a:cxn ang="0">
                  <a:pos x="120" y="3"/>
                </a:cxn>
                <a:cxn ang="0">
                  <a:pos x="116" y="2"/>
                </a:cxn>
                <a:cxn ang="0">
                  <a:pos x="111" y="0"/>
                </a:cxn>
                <a:cxn ang="0">
                  <a:pos x="108" y="0"/>
                </a:cxn>
                <a:cxn ang="0">
                  <a:pos x="103" y="2"/>
                </a:cxn>
                <a:cxn ang="0">
                  <a:pos x="10" y="38"/>
                </a:cxn>
                <a:cxn ang="0">
                  <a:pos x="7" y="40"/>
                </a:cxn>
                <a:cxn ang="0">
                  <a:pos x="4" y="43"/>
                </a:cxn>
                <a:cxn ang="0">
                  <a:pos x="2" y="46"/>
                </a:cxn>
                <a:cxn ang="0">
                  <a:pos x="0" y="51"/>
                </a:cxn>
                <a:cxn ang="0">
                  <a:pos x="0" y="55"/>
                </a:cxn>
                <a:cxn ang="0">
                  <a:pos x="2" y="59"/>
                </a:cxn>
                <a:cxn ang="0">
                  <a:pos x="4" y="63"/>
                </a:cxn>
                <a:cxn ang="0">
                  <a:pos x="7" y="66"/>
                </a:cxn>
                <a:cxn ang="0">
                  <a:pos x="10" y="68"/>
                </a:cxn>
                <a:cxn ang="0">
                  <a:pos x="15" y="69"/>
                </a:cxn>
                <a:cxn ang="0">
                  <a:pos x="19" y="69"/>
                </a:cxn>
                <a:cxn ang="0">
                  <a:pos x="24" y="68"/>
                </a:cxn>
                <a:cxn ang="0">
                  <a:pos x="116" y="31"/>
                </a:cxn>
              </a:cxnLst>
              <a:rect l="0" t="0" r="r" b="b"/>
              <a:pathLst>
                <a:path w="126" h="69">
                  <a:moveTo>
                    <a:pt x="116" y="31"/>
                  </a:moveTo>
                  <a:lnTo>
                    <a:pt x="120" y="30"/>
                  </a:lnTo>
                  <a:lnTo>
                    <a:pt x="123" y="26"/>
                  </a:lnTo>
                  <a:lnTo>
                    <a:pt x="125" y="23"/>
                  </a:lnTo>
                  <a:lnTo>
                    <a:pt x="126" y="18"/>
                  </a:lnTo>
                  <a:lnTo>
                    <a:pt x="126" y="15"/>
                  </a:lnTo>
                  <a:lnTo>
                    <a:pt x="125" y="10"/>
                  </a:lnTo>
                  <a:lnTo>
                    <a:pt x="123" y="7"/>
                  </a:lnTo>
                  <a:lnTo>
                    <a:pt x="120" y="3"/>
                  </a:lnTo>
                  <a:lnTo>
                    <a:pt x="116" y="2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3" y="2"/>
                  </a:lnTo>
                  <a:lnTo>
                    <a:pt x="10" y="38"/>
                  </a:lnTo>
                  <a:lnTo>
                    <a:pt x="7" y="40"/>
                  </a:lnTo>
                  <a:lnTo>
                    <a:pt x="4" y="43"/>
                  </a:lnTo>
                  <a:lnTo>
                    <a:pt x="2" y="46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59"/>
                  </a:lnTo>
                  <a:lnTo>
                    <a:pt x="4" y="63"/>
                  </a:lnTo>
                  <a:lnTo>
                    <a:pt x="7" y="66"/>
                  </a:lnTo>
                  <a:lnTo>
                    <a:pt x="10" y="68"/>
                  </a:lnTo>
                  <a:lnTo>
                    <a:pt x="15" y="69"/>
                  </a:lnTo>
                  <a:lnTo>
                    <a:pt x="19" y="69"/>
                  </a:lnTo>
                  <a:lnTo>
                    <a:pt x="24" y="68"/>
                  </a:lnTo>
                  <a:lnTo>
                    <a:pt x="1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7" name="Freeform 19"/>
            <p:cNvSpPr>
              <a:spLocks/>
            </p:cNvSpPr>
            <p:nvPr/>
          </p:nvSpPr>
          <p:spPr bwMode="auto">
            <a:xfrm>
              <a:off x="4624" y="1117"/>
              <a:ext cx="83" cy="110"/>
            </a:xfrm>
            <a:custGeom>
              <a:avLst/>
              <a:gdLst/>
              <a:ahLst/>
              <a:cxnLst>
                <a:cxn ang="0">
                  <a:pos x="53" y="101"/>
                </a:cxn>
                <a:cxn ang="0">
                  <a:pos x="55" y="105"/>
                </a:cxn>
                <a:cxn ang="0">
                  <a:pos x="58" y="108"/>
                </a:cxn>
                <a:cxn ang="0">
                  <a:pos x="63" y="110"/>
                </a:cxn>
                <a:cxn ang="0">
                  <a:pos x="71" y="110"/>
                </a:cxn>
                <a:cxn ang="0">
                  <a:pos x="75" y="106"/>
                </a:cxn>
                <a:cxn ang="0">
                  <a:pos x="78" y="105"/>
                </a:cxn>
                <a:cxn ang="0">
                  <a:pos x="81" y="101"/>
                </a:cxn>
                <a:cxn ang="0">
                  <a:pos x="83" y="96"/>
                </a:cxn>
                <a:cxn ang="0">
                  <a:pos x="83" y="88"/>
                </a:cxn>
                <a:cxn ang="0">
                  <a:pos x="79" y="85"/>
                </a:cxn>
                <a:cxn ang="0">
                  <a:pos x="30" y="9"/>
                </a:cxn>
                <a:cxn ang="0">
                  <a:pos x="28" y="5"/>
                </a:cxn>
                <a:cxn ang="0">
                  <a:pos x="25" y="2"/>
                </a:cxn>
                <a:cxn ang="0">
                  <a:pos x="20" y="0"/>
                </a:cxn>
                <a:cxn ang="0">
                  <a:pos x="12" y="0"/>
                </a:cxn>
                <a:cxn ang="0">
                  <a:pos x="8" y="4"/>
                </a:cxn>
                <a:cxn ang="0">
                  <a:pos x="5" y="5"/>
                </a:cxn>
                <a:cxn ang="0">
                  <a:pos x="2" y="9"/>
                </a:cxn>
                <a:cxn ang="0">
                  <a:pos x="0" y="14"/>
                </a:cxn>
                <a:cxn ang="0">
                  <a:pos x="0" y="22"/>
                </a:cxn>
                <a:cxn ang="0">
                  <a:pos x="3" y="25"/>
                </a:cxn>
                <a:cxn ang="0">
                  <a:pos x="53" y="101"/>
                </a:cxn>
              </a:cxnLst>
              <a:rect l="0" t="0" r="r" b="b"/>
              <a:pathLst>
                <a:path w="83" h="110">
                  <a:moveTo>
                    <a:pt x="53" y="101"/>
                  </a:moveTo>
                  <a:lnTo>
                    <a:pt x="55" y="105"/>
                  </a:lnTo>
                  <a:lnTo>
                    <a:pt x="58" y="108"/>
                  </a:lnTo>
                  <a:lnTo>
                    <a:pt x="63" y="110"/>
                  </a:lnTo>
                  <a:lnTo>
                    <a:pt x="71" y="110"/>
                  </a:lnTo>
                  <a:lnTo>
                    <a:pt x="75" y="106"/>
                  </a:lnTo>
                  <a:lnTo>
                    <a:pt x="78" y="105"/>
                  </a:lnTo>
                  <a:lnTo>
                    <a:pt x="81" y="101"/>
                  </a:lnTo>
                  <a:lnTo>
                    <a:pt x="83" y="96"/>
                  </a:lnTo>
                  <a:lnTo>
                    <a:pt x="83" y="88"/>
                  </a:lnTo>
                  <a:lnTo>
                    <a:pt x="79" y="85"/>
                  </a:lnTo>
                  <a:lnTo>
                    <a:pt x="30" y="9"/>
                  </a:lnTo>
                  <a:lnTo>
                    <a:pt x="28" y="5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53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8" name="Freeform 20"/>
            <p:cNvSpPr>
              <a:spLocks/>
            </p:cNvSpPr>
            <p:nvPr/>
          </p:nvSpPr>
          <p:spPr bwMode="auto">
            <a:xfrm>
              <a:off x="4568" y="1189"/>
              <a:ext cx="139" cy="61"/>
            </a:xfrm>
            <a:custGeom>
              <a:avLst/>
              <a:gdLst/>
              <a:ahLst/>
              <a:cxnLst>
                <a:cxn ang="0">
                  <a:pos x="117" y="61"/>
                </a:cxn>
                <a:cxn ang="0">
                  <a:pos x="127" y="61"/>
                </a:cxn>
                <a:cxn ang="0">
                  <a:pos x="131" y="59"/>
                </a:cxn>
                <a:cxn ang="0">
                  <a:pos x="137" y="53"/>
                </a:cxn>
                <a:cxn ang="0">
                  <a:pos x="139" y="49"/>
                </a:cxn>
                <a:cxn ang="0">
                  <a:pos x="139" y="39"/>
                </a:cxn>
                <a:cxn ang="0">
                  <a:pos x="137" y="36"/>
                </a:cxn>
                <a:cxn ang="0">
                  <a:pos x="131" y="29"/>
                </a:cxn>
                <a:cxn ang="0">
                  <a:pos x="127" y="28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1" y="8"/>
                </a:cxn>
                <a:cxn ang="0">
                  <a:pos x="0" y="11"/>
                </a:cxn>
                <a:cxn ang="0">
                  <a:pos x="0" y="21"/>
                </a:cxn>
                <a:cxn ang="0">
                  <a:pos x="1" y="24"/>
                </a:cxn>
                <a:cxn ang="0">
                  <a:pos x="8" y="31"/>
                </a:cxn>
                <a:cxn ang="0">
                  <a:pos x="11" y="33"/>
                </a:cxn>
                <a:cxn ang="0">
                  <a:pos x="117" y="61"/>
                </a:cxn>
              </a:cxnLst>
              <a:rect l="0" t="0" r="r" b="b"/>
              <a:pathLst>
                <a:path w="139" h="61">
                  <a:moveTo>
                    <a:pt x="117" y="61"/>
                  </a:moveTo>
                  <a:lnTo>
                    <a:pt x="127" y="61"/>
                  </a:lnTo>
                  <a:lnTo>
                    <a:pt x="131" y="59"/>
                  </a:lnTo>
                  <a:lnTo>
                    <a:pt x="137" y="53"/>
                  </a:lnTo>
                  <a:lnTo>
                    <a:pt x="139" y="49"/>
                  </a:lnTo>
                  <a:lnTo>
                    <a:pt x="139" y="39"/>
                  </a:lnTo>
                  <a:lnTo>
                    <a:pt x="137" y="36"/>
                  </a:lnTo>
                  <a:lnTo>
                    <a:pt x="131" y="29"/>
                  </a:lnTo>
                  <a:lnTo>
                    <a:pt x="127" y="28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8" y="31"/>
                  </a:lnTo>
                  <a:lnTo>
                    <a:pt x="11" y="33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9" name="Freeform 21"/>
            <p:cNvSpPr>
              <a:spLocks/>
            </p:cNvSpPr>
            <p:nvPr/>
          </p:nvSpPr>
          <p:spPr bwMode="auto">
            <a:xfrm>
              <a:off x="5035" y="1316"/>
              <a:ext cx="132" cy="60"/>
            </a:xfrm>
            <a:custGeom>
              <a:avLst/>
              <a:gdLst/>
              <a:ahLst/>
              <a:cxnLst>
                <a:cxn ang="0">
                  <a:pos x="121" y="33"/>
                </a:cxn>
                <a:cxn ang="0">
                  <a:pos x="124" y="31"/>
                </a:cxn>
                <a:cxn ang="0">
                  <a:pos x="131" y="25"/>
                </a:cxn>
                <a:cxn ang="0">
                  <a:pos x="132" y="22"/>
                </a:cxn>
                <a:cxn ang="0">
                  <a:pos x="132" y="12"/>
                </a:cxn>
                <a:cxn ang="0">
                  <a:pos x="131" y="8"/>
                </a:cxn>
                <a:cxn ang="0">
                  <a:pos x="124" y="2"/>
                </a:cxn>
                <a:cxn ang="0">
                  <a:pos x="121" y="0"/>
                </a:cxn>
                <a:cxn ang="0">
                  <a:pos x="111" y="0"/>
                </a:cxn>
                <a:cxn ang="0">
                  <a:pos x="11" y="27"/>
                </a:cxn>
                <a:cxn ang="0">
                  <a:pos x="8" y="28"/>
                </a:cxn>
                <a:cxn ang="0">
                  <a:pos x="1" y="35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1" y="51"/>
                </a:cxn>
                <a:cxn ang="0">
                  <a:pos x="8" y="58"/>
                </a:cxn>
                <a:cxn ang="0">
                  <a:pos x="11" y="60"/>
                </a:cxn>
                <a:cxn ang="0">
                  <a:pos x="21" y="60"/>
                </a:cxn>
                <a:cxn ang="0">
                  <a:pos x="121" y="33"/>
                </a:cxn>
              </a:cxnLst>
              <a:rect l="0" t="0" r="r" b="b"/>
              <a:pathLst>
                <a:path w="132" h="60">
                  <a:moveTo>
                    <a:pt x="121" y="33"/>
                  </a:moveTo>
                  <a:lnTo>
                    <a:pt x="124" y="31"/>
                  </a:lnTo>
                  <a:lnTo>
                    <a:pt x="131" y="25"/>
                  </a:lnTo>
                  <a:lnTo>
                    <a:pt x="132" y="22"/>
                  </a:lnTo>
                  <a:lnTo>
                    <a:pt x="132" y="12"/>
                  </a:lnTo>
                  <a:lnTo>
                    <a:pt x="131" y="8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1" y="0"/>
                  </a:lnTo>
                  <a:lnTo>
                    <a:pt x="11" y="27"/>
                  </a:lnTo>
                  <a:lnTo>
                    <a:pt x="8" y="28"/>
                  </a:lnTo>
                  <a:lnTo>
                    <a:pt x="1" y="35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1" y="51"/>
                  </a:lnTo>
                  <a:lnTo>
                    <a:pt x="8" y="58"/>
                  </a:lnTo>
                  <a:lnTo>
                    <a:pt x="11" y="60"/>
                  </a:lnTo>
                  <a:lnTo>
                    <a:pt x="21" y="60"/>
                  </a:lnTo>
                  <a:lnTo>
                    <a:pt x="121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0" name="Freeform 22"/>
            <p:cNvSpPr>
              <a:spLocks/>
            </p:cNvSpPr>
            <p:nvPr/>
          </p:nvSpPr>
          <p:spPr bwMode="auto">
            <a:xfrm>
              <a:off x="5028" y="1351"/>
              <a:ext cx="146" cy="68"/>
            </a:xfrm>
            <a:custGeom>
              <a:avLst/>
              <a:gdLst/>
              <a:ahLst/>
              <a:cxnLst>
                <a:cxn ang="0">
                  <a:pos x="124" y="68"/>
                </a:cxn>
                <a:cxn ang="0">
                  <a:pos x="133" y="68"/>
                </a:cxn>
                <a:cxn ang="0">
                  <a:pos x="138" y="66"/>
                </a:cxn>
                <a:cxn ang="0">
                  <a:pos x="141" y="63"/>
                </a:cxn>
                <a:cxn ang="0">
                  <a:pos x="143" y="59"/>
                </a:cxn>
                <a:cxn ang="0">
                  <a:pos x="146" y="56"/>
                </a:cxn>
                <a:cxn ang="0">
                  <a:pos x="146" y="48"/>
                </a:cxn>
                <a:cxn ang="0">
                  <a:pos x="144" y="43"/>
                </a:cxn>
                <a:cxn ang="0">
                  <a:pos x="141" y="40"/>
                </a:cxn>
                <a:cxn ang="0">
                  <a:pos x="138" y="38"/>
                </a:cxn>
                <a:cxn ang="0">
                  <a:pos x="134" y="35"/>
                </a:cxn>
                <a:cxn ang="0">
                  <a:pos x="22" y="0"/>
                </a:cxn>
                <a:cxn ang="0">
                  <a:pos x="13" y="0"/>
                </a:cxn>
                <a:cxn ang="0">
                  <a:pos x="8" y="1"/>
                </a:cxn>
                <a:cxn ang="0">
                  <a:pos x="5" y="5"/>
                </a:cxn>
                <a:cxn ang="0">
                  <a:pos x="3" y="8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5" y="28"/>
                </a:cxn>
                <a:cxn ang="0">
                  <a:pos x="8" y="30"/>
                </a:cxn>
                <a:cxn ang="0">
                  <a:pos x="12" y="33"/>
                </a:cxn>
                <a:cxn ang="0">
                  <a:pos x="124" y="68"/>
                </a:cxn>
              </a:cxnLst>
              <a:rect l="0" t="0" r="r" b="b"/>
              <a:pathLst>
                <a:path w="146" h="68">
                  <a:moveTo>
                    <a:pt x="124" y="68"/>
                  </a:moveTo>
                  <a:lnTo>
                    <a:pt x="133" y="68"/>
                  </a:lnTo>
                  <a:lnTo>
                    <a:pt x="138" y="66"/>
                  </a:lnTo>
                  <a:lnTo>
                    <a:pt x="141" y="63"/>
                  </a:lnTo>
                  <a:lnTo>
                    <a:pt x="143" y="59"/>
                  </a:lnTo>
                  <a:lnTo>
                    <a:pt x="146" y="56"/>
                  </a:lnTo>
                  <a:lnTo>
                    <a:pt x="146" y="48"/>
                  </a:lnTo>
                  <a:lnTo>
                    <a:pt x="144" y="43"/>
                  </a:lnTo>
                  <a:lnTo>
                    <a:pt x="141" y="40"/>
                  </a:lnTo>
                  <a:lnTo>
                    <a:pt x="138" y="38"/>
                  </a:lnTo>
                  <a:lnTo>
                    <a:pt x="134" y="35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2" y="25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2" y="33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1" name="Freeform 23"/>
            <p:cNvSpPr>
              <a:spLocks/>
            </p:cNvSpPr>
            <p:nvPr/>
          </p:nvSpPr>
          <p:spPr bwMode="auto">
            <a:xfrm>
              <a:off x="3718" y="1422"/>
              <a:ext cx="147" cy="4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3" y="0"/>
                </a:cxn>
                <a:cxn ang="0">
                  <a:pos x="10" y="2"/>
                </a:cxn>
                <a:cxn ang="0">
                  <a:pos x="5" y="5"/>
                </a:cxn>
                <a:cxn ang="0">
                  <a:pos x="2" y="12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5" y="28"/>
                </a:cxn>
                <a:cxn ang="0">
                  <a:pos x="12" y="31"/>
                </a:cxn>
                <a:cxn ang="0">
                  <a:pos x="15" y="33"/>
                </a:cxn>
                <a:cxn ang="0">
                  <a:pos x="129" y="40"/>
                </a:cxn>
                <a:cxn ang="0">
                  <a:pos x="134" y="40"/>
                </a:cxn>
                <a:cxn ang="0">
                  <a:pos x="138" y="38"/>
                </a:cxn>
                <a:cxn ang="0">
                  <a:pos x="143" y="35"/>
                </a:cxn>
                <a:cxn ang="0">
                  <a:pos x="146" y="28"/>
                </a:cxn>
                <a:cxn ang="0">
                  <a:pos x="147" y="25"/>
                </a:cxn>
                <a:cxn ang="0">
                  <a:pos x="147" y="20"/>
                </a:cxn>
                <a:cxn ang="0">
                  <a:pos x="146" y="17"/>
                </a:cxn>
                <a:cxn ang="0">
                  <a:pos x="143" y="12"/>
                </a:cxn>
                <a:cxn ang="0">
                  <a:pos x="136" y="8"/>
                </a:cxn>
                <a:cxn ang="0">
                  <a:pos x="133" y="7"/>
                </a:cxn>
                <a:cxn ang="0">
                  <a:pos x="18" y="0"/>
                </a:cxn>
              </a:cxnLst>
              <a:rect l="0" t="0" r="r" b="b"/>
              <a:pathLst>
                <a:path w="147" h="40">
                  <a:moveTo>
                    <a:pt x="18" y="0"/>
                  </a:moveTo>
                  <a:lnTo>
                    <a:pt x="13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5" y="28"/>
                  </a:lnTo>
                  <a:lnTo>
                    <a:pt x="12" y="31"/>
                  </a:lnTo>
                  <a:lnTo>
                    <a:pt x="15" y="33"/>
                  </a:lnTo>
                  <a:lnTo>
                    <a:pt x="129" y="40"/>
                  </a:lnTo>
                  <a:lnTo>
                    <a:pt x="134" y="40"/>
                  </a:lnTo>
                  <a:lnTo>
                    <a:pt x="138" y="38"/>
                  </a:lnTo>
                  <a:lnTo>
                    <a:pt x="143" y="35"/>
                  </a:lnTo>
                  <a:lnTo>
                    <a:pt x="146" y="28"/>
                  </a:lnTo>
                  <a:lnTo>
                    <a:pt x="147" y="25"/>
                  </a:lnTo>
                  <a:lnTo>
                    <a:pt x="147" y="20"/>
                  </a:lnTo>
                  <a:lnTo>
                    <a:pt x="146" y="17"/>
                  </a:lnTo>
                  <a:lnTo>
                    <a:pt x="143" y="12"/>
                  </a:lnTo>
                  <a:lnTo>
                    <a:pt x="136" y="8"/>
                  </a:lnTo>
                  <a:lnTo>
                    <a:pt x="133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2" name="Freeform 24"/>
            <p:cNvSpPr>
              <a:spLocks/>
            </p:cNvSpPr>
            <p:nvPr/>
          </p:nvSpPr>
          <p:spPr bwMode="auto">
            <a:xfrm>
              <a:off x="3718" y="1429"/>
              <a:ext cx="118" cy="104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0" y="0"/>
                </a:cxn>
                <a:cxn ang="0">
                  <a:pos x="15" y="0"/>
                </a:cxn>
                <a:cxn ang="0">
                  <a:pos x="12" y="1"/>
                </a:cxn>
                <a:cxn ang="0">
                  <a:pos x="7" y="3"/>
                </a:cxn>
                <a:cxn ang="0">
                  <a:pos x="3" y="6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91" y="101"/>
                </a:cxn>
                <a:cxn ang="0">
                  <a:pos x="98" y="104"/>
                </a:cxn>
                <a:cxn ang="0">
                  <a:pos x="103" y="104"/>
                </a:cxn>
                <a:cxn ang="0">
                  <a:pos x="106" y="102"/>
                </a:cxn>
                <a:cxn ang="0">
                  <a:pos x="111" y="101"/>
                </a:cxn>
                <a:cxn ang="0">
                  <a:pos x="114" y="97"/>
                </a:cxn>
                <a:cxn ang="0">
                  <a:pos x="118" y="91"/>
                </a:cxn>
                <a:cxn ang="0">
                  <a:pos x="118" y="86"/>
                </a:cxn>
                <a:cxn ang="0">
                  <a:pos x="116" y="82"/>
                </a:cxn>
                <a:cxn ang="0">
                  <a:pos x="114" y="77"/>
                </a:cxn>
                <a:cxn ang="0">
                  <a:pos x="111" y="74"/>
                </a:cxn>
                <a:cxn ang="0">
                  <a:pos x="27" y="3"/>
                </a:cxn>
              </a:cxnLst>
              <a:rect l="0" t="0" r="r" b="b"/>
              <a:pathLst>
                <a:path w="118" h="104">
                  <a:moveTo>
                    <a:pt x="27" y="3"/>
                  </a:move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6"/>
                  </a:lnTo>
                  <a:lnTo>
                    <a:pt x="7" y="29"/>
                  </a:lnTo>
                  <a:lnTo>
                    <a:pt x="91" y="101"/>
                  </a:lnTo>
                  <a:lnTo>
                    <a:pt x="98" y="104"/>
                  </a:lnTo>
                  <a:lnTo>
                    <a:pt x="103" y="104"/>
                  </a:lnTo>
                  <a:lnTo>
                    <a:pt x="106" y="102"/>
                  </a:lnTo>
                  <a:lnTo>
                    <a:pt x="111" y="101"/>
                  </a:lnTo>
                  <a:lnTo>
                    <a:pt x="114" y="97"/>
                  </a:lnTo>
                  <a:lnTo>
                    <a:pt x="118" y="91"/>
                  </a:lnTo>
                  <a:lnTo>
                    <a:pt x="118" y="86"/>
                  </a:lnTo>
                  <a:lnTo>
                    <a:pt x="116" y="82"/>
                  </a:lnTo>
                  <a:lnTo>
                    <a:pt x="114" y="77"/>
                  </a:lnTo>
                  <a:lnTo>
                    <a:pt x="111" y="74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53" name="Group 25"/>
          <p:cNvGrpSpPr>
            <a:grpSpLocks/>
          </p:cNvGrpSpPr>
          <p:nvPr/>
        </p:nvGrpSpPr>
        <p:grpSpPr bwMode="auto">
          <a:xfrm>
            <a:off x="4463988" y="3508710"/>
            <a:ext cx="3692525" cy="3268662"/>
            <a:chOff x="3264" y="1968"/>
            <a:chExt cx="2326" cy="2059"/>
          </a:xfrm>
        </p:grpSpPr>
        <p:sp>
          <p:nvSpPr>
            <p:cNvPr id="124954" name="Freeform 26"/>
            <p:cNvSpPr>
              <a:spLocks/>
            </p:cNvSpPr>
            <p:nvPr/>
          </p:nvSpPr>
          <p:spPr bwMode="auto">
            <a:xfrm>
              <a:off x="3662" y="2354"/>
              <a:ext cx="367" cy="367"/>
            </a:xfrm>
            <a:custGeom>
              <a:avLst/>
              <a:gdLst/>
              <a:ahLst/>
              <a:cxnLst>
                <a:cxn ang="0">
                  <a:pos x="3" y="219"/>
                </a:cxn>
                <a:cxn ang="0">
                  <a:pos x="14" y="254"/>
                </a:cxn>
                <a:cxn ang="0">
                  <a:pos x="40" y="299"/>
                </a:cxn>
                <a:cxn ang="0">
                  <a:pos x="81" y="335"/>
                </a:cxn>
                <a:cxn ang="0">
                  <a:pos x="110" y="352"/>
                </a:cxn>
                <a:cxn ang="0">
                  <a:pos x="146" y="363"/>
                </a:cxn>
                <a:cxn ang="0">
                  <a:pos x="181" y="367"/>
                </a:cxn>
                <a:cxn ang="0">
                  <a:pos x="211" y="364"/>
                </a:cxn>
                <a:cxn ang="0">
                  <a:pos x="245" y="357"/>
                </a:cxn>
                <a:cxn ang="0">
                  <a:pos x="285" y="335"/>
                </a:cxn>
                <a:cxn ang="0">
                  <a:pos x="344" y="270"/>
                </a:cxn>
                <a:cxn ang="0">
                  <a:pos x="358" y="237"/>
                </a:cxn>
                <a:cxn ang="0">
                  <a:pos x="366" y="202"/>
                </a:cxn>
                <a:cxn ang="0">
                  <a:pos x="366" y="174"/>
                </a:cxn>
                <a:cxn ang="0">
                  <a:pos x="361" y="135"/>
                </a:cxn>
                <a:cxn ang="0">
                  <a:pos x="347" y="102"/>
                </a:cxn>
                <a:cxn ang="0">
                  <a:pos x="326" y="65"/>
                </a:cxn>
                <a:cxn ang="0">
                  <a:pos x="285" y="31"/>
                </a:cxn>
                <a:cxn ang="0">
                  <a:pos x="245" y="9"/>
                </a:cxn>
                <a:cxn ang="0">
                  <a:pos x="211" y="2"/>
                </a:cxn>
                <a:cxn ang="0">
                  <a:pos x="146" y="3"/>
                </a:cxn>
                <a:cxn ang="0">
                  <a:pos x="110" y="14"/>
                </a:cxn>
                <a:cxn ang="0">
                  <a:pos x="81" y="31"/>
                </a:cxn>
                <a:cxn ang="0">
                  <a:pos x="31" y="81"/>
                </a:cxn>
                <a:cxn ang="0">
                  <a:pos x="14" y="110"/>
                </a:cxn>
                <a:cxn ang="0">
                  <a:pos x="3" y="146"/>
                </a:cxn>
                <a:cxn ang="0">
                  <a:pos x="19" y="183"/>
                </a:cxn>
                <a:cxn ang="0">
                  <a:pos x="23" y="141"/>
                </a:cxn>
                <a:cxn ang="0">
                  <a:pos x="34" y="112"/>
                </a:cxn>
                <a:cxn ang="0">
                  <a:pos x="51" y="82"/>
                </a:cxn>
                <a:cxn ang="0">
                  <a:pos x="71" y="62"/>
                </a:cxn>
                <a:cxn ang="0">
                  <a:pos x="96" y="42"/>
                </a:cxn>
                <a:cxn ang="0">
                  <a:pos x="126" y="28"/>
                </a:cxn>
                <a:cxn ang="0">
                  <a:pos x="157" y="20"/>
                </a:cxn>
                <a:cxn ang="0">
                  <a:pos x="208" y="20"/>
                </a:cxn>
                <a:cxn ang="0">
                  <a:pos x="239" y="28"/>
                </a:cxn>
                <a:cxn ang="0">
                  <a:pos x="276" y="47"/>
                </a:cxn>
                <a:cxn ang="0">
                  <a:pos x="310" y="78"/>
                </a:cxn>
                <a:cxn ang="0">
                  <a:pos x="329" y="104"/>
                </a:cxn>
                <a:cxn ang="0">
                  <a:pos x="340" y="133"/>
                </a:cxn>
                <a:cxn ang="0">
                  <a:pos x="347" y="164"/>
                </a:cxn>
                <a:cxn ang="0">
                  <a:pos x="347" y="189"/>
                </a:cxn>
                <a:cxn ang="0">
                  <a:pos x="343" y="223"/>
                </a:cxn>
                <a:cxn ang="0">
                  <a:pos x="332" y="253"/>
                </a:cxn>
                <a:cxn ang="0">
                  <a:pos x="287" y="310"/>
                </a:cxn>
                <a:cxn ang="0">
                  <a:pos x="245" y="336"/>
                </a:cxn>
                <a:cxn ang="0">
                  <a:pos x="216" y="344"/>
                </a:cxn>
                <a:cxn ang="0">
                  <a:pos x="181" y="349"/>
                </a:cxn>
                <a:cxn ang="0">
                  <a:pos x="157" y="346"/>
                </a:cxn>
                <a:cxn ang="0">
                  <a:pos x="126" y="338"/>
                </a:cxn>
                <a:cxn ang="0">
                  <a:pos x="96" y="324"/>
                </a:cxn>
                <a:cxn ang="0">
                  <a:pos x="67" y="299"/>
                </a:cxn>
                <a:cxn ang="0">
                  <a:pos x="37" y="261"/>
                </a:cxn>
                <a:cxn ang="0">
                  <a:pos x="27" y="231"/>
                </a:cxn>
                <a:cxn ang="0">
                  <a:pos x="19" y="200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5" name="Freeform 27"/>
            <p:cNvSpPr>
              <a:spLocks/>
            </p:cNvSpPr>
            <p:nvPr/>
          </p:nvSpPr>
          <p:spPr bwMode="auto">
            <a:xfrm>
              <a:off x="3672" y="3556"/>
              <a:ext cx="367" cy="367"/>
            </a:xfrm>
            <a:custGeom>
              <a:avLst/>
              <a:gdLst/>
              <a:ahLst/>
              <a:cxnLst>
                <a:cxn ang="0">
                  <a:pos x="3" y="218"/>
                </a:cxn>
                <a:cxn ang="0">
                  <a:pos x="13" y="254"/>
                </a:cxn>
                <a:cxn ang="0">
                  <a:pos x="40" y="299"/>
                </a:cxn>
                <a:cxn ang="0">
                  <a:pos x="80" y="334"/>
                </a:cxn>
                <a:cxn ang="0">
                  <a:pos x="110" y="352"/>
                </a:cxn>
                <a:cxn ang="0">
                  <a:pos x="145" y="362"/>
                </a:cxn>
                <a:cxn ang="0">
                  <a:pos x="181" y="367"/>
                </a:cxn>
                <a:cxn ang="0">
                  <a:pos x="210" y="364"/>
                </a:cxn>
                <a:cxn ang="0">
                  <a:pos x="244" y="356"/>
                </a:cxn>
                <a:cxn ang="0">
                  <a:pos x="285" y="334"/>
                </a:cxn>
                <a:cxn ang="0">
                  <a:pos x="343" y="269"/>
                </a:cxn>
                <a:cxn ang="0">
                  <a:pos x="357" y="237"/>
                </a:cxn>
                <a:cxn ang="0">
                  <a:pos x="365" y="201"/>
                </a:cxn>
                <a:cxn ang="0">
                  <a:pos x="365" y="173"/>
                </a:cxn>
                <a:cxn ang="0">
                  <a:pos x="361" y="134"/>
                </a:cxn>
                <a:cxn ang="0">
                  <a:pos x="347" y="102"/>
                </a:cxn>
                <a:cxn ang="0">
                  <a:pos x="325" y="65"/>
                </a:cxn>
                <a:cxn ang="0">
                  <a:pos x="285" y="31"/>
                </a:cxn>
                <a:cxn ang="0">
                  <a:pos x="244" y="9"/>
                </a:cxn>
                <a:cxn ang="0">
                  <a:pos x="210" y="1"/>
                </a:cxn>
                <a:cxn ang="0">
                  <a:pos x="145" y="3"/>
                </a:cxn>
                <a:cxn ang="0">
                  <a:pos x="110" y="14"/>
                </a:cxn>
                <a:cxn ang="0">
                  <a:pos x="80" y="31"/>
                </a:cxn>
                <a:cxn ang="0">
                  <a:pos x="30" y="80"/>
                </a:cxn>
                <a:cxn ang="0">
                  <a:pos x="13" y="110"/>
                </a:cxn>
                <a:cxn ang="0">
                  <a:pos x="3" y="145"/>
                </a:cxn>
                <a:cxn ang="0">
                  <a:pos x="18" y="183"/>
                </a:cxn>
                <a:cxn ang="0">
                  <a:pos x="23" y="141"/>
                </a:cxn>
                <a:cxn ang="0">
                  <a:pos x="34" y="111"/>
                </a:cxn>
                <a:cxn ang="0">
                  <a:pos x="51" y="82"/>
                </a:cxn>
                <a:cxn ang="0">
                  <a:pos x="71" y="62"/>
                </a:cxn>
                <a:cxn ang="0">
                  <a:pos x="96" y="41"/>
                </a:cxn>
                <a:cxn ang="0">
                  <a:pos x="125" y="28"/>
                </a:cxn>
                <a:cxn ang="0">
                  <a:pos x="156" y="20"/>
                </a:cxn>
                <a:cxn ang="0">
                  <a:pos x="207" y="20"/>
                </a:cxn>
                <a:cxn ang="0">
                  <a:pos x="238" y="28"/>
                </a:cxn>
                <a:cxn ang="0">
                  <a:pos x="275" y="46"/>
                </a:cxn>
                <a:cxn ang="0">
                  <a:pos x="309" y="77"/>
                </a:cxn>
                <a:cxn ang="0">
                  <a:pos x="328" y="103"/>
                </a:cxn>
                <a:cxn ang="0">
                  <a:pos x="339" y="133"/>
                </a:cxn>
                <a:cxn ang="0">
                  <a:pos x="347" y="164"/>
                </a:cxn>
                <a:cxn ang="0">
                  <a:pos x="347" y="189"/>
                </a:cxn>
                <a:cxn ang="0">
                  <a:pos x="342" y="223"/>
                </a:cxn>
                <a:cxn ang="0">
                  <a:pos x="331" y="252"/>
                </a:cxn>
                <a:cxn ang="0">
                  <a:pos x="286" y="310"/>
                </a:cxn>
                <a:cxn ang="0">
                  <a:pos x="244" y="336"/>
                </a:cxn>
                <a:cxn ang="0">
                  <a:pos x="215" y="344"/>
                </a:cxn>
                <a:cxn ang="0">
                  <a:pos x="181" y="348"/>
                </a:cxn>
                <a:cxn ang="0">
                  <a:pos x="156" y="345"/>
                </a:cxn>
                <a:cxn ang="0">
                  <a:pos x="125" y="338"/>
                </a:cxn>
                <a:cxn ang="0">
                  <a:pos x="96" y="324"/>
                </a:cxn>
                <a:cxn ang="0">
                  <a:pos x="66" y="299"/>
                </a:cxn>
                <a:cxn ang="0">
                  <a:pos x="37" y="260"/>
                </a:cxn>
                <a:cxn ang="0">
                  <a:pos x="26" y="231"/>
                </a:cxn>
                <a:cxn ang="0">
                  <a:pos x="18" y="200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1" y="210"/>
                  </a:lnTo>
                  <a:lnTo>
                    <a:pt x="3" y="218"/>
                  </a:lnTo>
                  <a:lnTo>
                    <a:pt x="4" y="229"/>
                  </a:lnTo>
                  <a:lnTo>
                    <a:pt x="7" y="237"/>
                  </a:lnTo>
                  <a:lnTo>
                    <a:pt x="9" y="245"/>
                  </a:lnTo>
                  <a:lnTo>
                    <a:pt x="13" y="254"/>
                  </a:lnTo>
                  <a:lnTo>
                    <a:pt x="18" y="262"/>
                  </a:lnTo>
                  <a:lnTo>
                    <a:pt x="21" y="269"/>
                  </a:lnTo>
                  <a:lnTo>
                    <a:pt x="30" y="285"/>
                  </a:lnTo>
                  <a:lnTo>
                    <a:pt x="40" y="299"/>
                  </a:lnTo>
                  <a:lnTo>
                    <a:pt x="46" y="305"/>
                  </a:lnTo>
                  <a:lnTo>
                    <a:pt x="51" y="311"/>
                  </a:lnTo>
                  <a:lnTo>
                    <a:pt x="65" y="325"/>
                  </a:lnTo>
                  <a:lnTo>
                    <a:pt x="80" y="334"/>
                  </a:lnTo>
                  <a:lnTo>
                    <a:pt x="86" y="339"/>
                  </a:lnTo>
                  <a:lnTo>
                    <a:pt x="94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19" y="356"/>
                  </a:lnTo>
                  <a:lnTo>
                    <a:pt x="127" y="358"/>
                  </a:lnTo>
                  <a:lnTo>
                    <a:pt x="134" y="361"/>
                  </a:lnTo>
                  <a:lnTo>
                    <a:pt x="145" y="362"/>
                  </a:lnTo>
                  <a:lnTo>
                    <a:pt x="153" y="364"/>
                  </a:lnTo>
                  <a:lnTo>
                    <a:pt x="162" y="365"/>
                  </a:lnTo>
                  <a:lnTo>
                    <a:pt x="171" y="365"/>
                  </a:lnTo>
                  <a:lnTo>
                    <a:pt x="181" y="367"/>
                  </a:lnTo>
                  <a:lnTo>
                    <a:pt x="184" y="367"/>
                  </a:lnTo>
                  <a:lnTo>
                    <a:pt x="192" y="365"/>
                  </a:lnTo>
                  <a:lnTo>
                    <a:pt x="199" y="365"/>
                  </a:lnTo>
                  <a:lnTo>
                    <a:pt x="210" y="364"/>
                  </a:lnTo>
                  <a:lnTo>
                    <a:pt x="218" y="362"/>
                  </a:lnTo>
                  <a:lnTo>
                    <a:pt x="229" y="361"/>
                  </a:lnTo>
                  <a:lnTo>
                    <a:pt x="237" y="358"/>
                  </a:lnTo>
                  <a:lnTo>
                    <a:pt x="244" y="356"/>
                  </a:lnTo>
                  <a:lnTo>
                    <a:pt x="254" y="352"/>
                  </a:lnTo>
                  <a:lnTo>
                    <a:pt x="261" y="347"/>
                  </a:lnTo>
                  <a:lnTo>
                    <a:pt x="269" y="344"/>
                  </a:lnTo>
                  <a:lnTo>
                    <a:pt x="285" y="334"/>
                  </a:lnTo>
                  <a:lnTo>
                    <a:pt x="299" y="325"/>
                  </a:lnTo>
                  <a:lnTo>
                    <a:pt x="325" y="299"/>
                  </a:lnTo>
                  <a:lnTo>
                    <a:pt x="334" y="285"/>
                  </a:lnTo>
                  <a:lnTo>
                    <a:pt x="343" y="269"/>
                  </a:lnTo>
                  <a:lnTo>
                    <a:pt x="347" y="262"/>
                  </a:lnTo>
                  <a:lnTo>
                    <a:pt x="351" y="254"/>
                  </a:lnTo>
                  <a:lnTo>
                    <a:pt x="356" y="245"/>
                  </a:lnTo>
                  <a:lnTo>
                    <a:pt x="357" y="237"/>
                  </a:lnTo>
                  <a:lnTo>
                    <a:pt x="361" y="229"/>
                  </a:lnTo>
                  <a:lnTo>
                    <a:pt x="362" y="218"/>
                  </a:lnTo>
                  <a:lnTo>
                    <a:pt x="364" y="210"/>
                  </a:lnTo>
                  <a:lnTo>
                    <a:pt x="365" y="201"/>
                  </a:lnTo>
                  <a:lnTo>
                    <a:pt x="365" y="192"/>
                  </a:lnTo>
                  <a:lnTo>
                    <a:pt x="367" y="184"/>
                  </a:lnTo>
                  <a:lnTo>
                    <a:pt x="367" y="181"/>
                  </a:lnTo>
                  <a:lnTo>
                    <a:pt x="365" y="173"/>
                  </a:lnTo>
                  <a:lnTo>
                    <a:pt x="365" y="164"/>
                  </a:lnTo>
                  <a:lnTo>
                    <a:pt x="364" y="153"/>
                  </a:lnTo>
                  <a:lnTo>
                    <a:pt x="362" y="145"/>
                  </a:lnTo>
                  <a:lnTo>
                    <a:pt x="361" y="134"/>
                  </a:lnTo>
                  <a:lnTo>
                    <a:pt x="357" y="127"/>
                  </a:lnTo>
                  <a:lnTo>
                    <a:pt x="356" y="119"/>
                  </a:lnTo>
                  <a:lnTo>
                    <a:pt x="351" y="110"/>
                  </a:lnTo>
                  <a:lnTo>
                    <a:pt x="347" y="102"/>
                  </a:lnTo>
                  <a:lnTo>
                    <a:pt x="343" y="94"/>
                  </a:lnTo>
                  <a:lnTo>
                    <a:pt x="339" y="86"/>
                  </a:lnTo>
                  <a:lnTo>
                    <a:pt x="334" y="80"/>
                  </a:lnTo>
                  <a:lnTo>
                    <a:pt x="325" y="65"/>
                  </a:lnTo>
                  <a:lnTo>
                    <a:pt x="311" y="51"/>
                  </a:lnTo>
                  <a:lnTo>
                    <a:pt x="305" y="46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69" y="21"/>
                  </a:lnTo>
                  <a:lnTo>
                    <a:pt x="261" y="18"/>
                  </a:lnTo>
                  <a:lnTo>
                    <a:pt x="254" y="14"/>
                  </a:lnTo>
                  <a:lnTo>
                    <a:pt x="244" y="9"/>
                  </a:lnTo>
                  <a:lnTo>
                    <a:pt x="237" y="7"/>
                  </a:lnTo>
                  <a:lnTo>
                    <a:pt x="229" y="4"/>
                  </a:lnTo>
                  <a:lnTo>
                    <a:pt x="218" y="3"/>
                  </a:lnTo>
                  <a:lnTo>
                    <a:pt x="210" y="1"/>
                  </a:lnTo>
                  <a:lnTo>
                    <a:pt x="201" y="0"/>
                  </a:lnTo>
                  <a:lnTo>
                    <a:pt x="164" y="0"/>
                  </a:lnTo>
                  <a:lnTo>
                    <a:pt x="153" y="1"/>
                  </a:lnTo>
                  <a:lnTo>
                    <a:pt x="145" y="3"/>
                  </a:lnTo>
                  <a:lnTo>
                    <a:pt x="134" y="4"/>
                  </a:lnTo>
                  <a:lnTo>
                    <a:pt x="127" y="7"/>
                  </a:lnTo>
                  <a:lnTo>
                    <a:pt x="119" y="9"/>
                  </a:lnTo>
                  <a:lnTo>
                    <a:pt x="110" y="14"/>
                  </a:lnTo>
                  <a:lnTo>
                    <a:pt x="102" y="18"/>
                  </a:lnTo>
                  <a:lnTo>
                    <a:pt x="94" y="21"/>
                  </a:lnTo>
                  <a:lnTo>
                    <a:pt x="86" y="26"/>
                  </a:lnTo>
                  <a:lnTo>
                    <a:pt x="80" y="31"/>
                  </a:lnTo>
                  <a:lnTo>
                    <a:pt x="65" y="40"/>
                  </a:lnTo>
                  <a:lnTo>
                    <a:pt x="52" y="52"/>
                  </a:lnTo>
                  <a:lnTo>
                    <a:pt x="40" y="65"/>
                  </a:lnTo>
                  <a:lnTo>
                    <a:pt x="30" y="80"/>
                  </a:lnTo>
                  <a:lnTo>
                    <a:pt x="26" y="86"/>
                  </a:lnTo>
                  <a:lnTo>
                    <a:pt x="21" y="94"/>
                  </a:lnTo>
                  <a:lnTo>
                    <a:pt x="18" y="102"/>
                  </a:lnTo>
                  <a:lnTo>
                    <a:pt x="13" y="110"/>
                  </a:lnTo>
                  <a:lnTo>
                    <a:pt x="9" y="119"/>
                  </a:lnTo>
                  <a:lnTo>
                    <a:pt x="7" y="127"/>
                  </a:lnTo>
                  <a:lnTo>
                    <a:pt x="4" y="134"/>
                  </a:lnTo>
                  <a:lnTo>
                    <a:pt x="3" y="145"/>
                  </a:lnTo>
                  <a:lnTo>
                    <a:pt x="1" y="153"/>
                  </a:lnTo>
                  <a:lnTo>
                    <a:pt x="0" y="162"/>
                  </a:lnTo>
                  <a:lnTo>
                    <a:pt x="0" y="183"/>
                  </a:lnTo>
                  <a:lnTo>
                    <a:pt x="18" y="183"/>
                  </a:lnTo>
                  <a:lnTo>
                    <a:pt x="18" y="165"/>
                  </a:lnTo>
                  <a:lnTo>
                    <a:pt x="20" y="156"/>
                  </a:lnTo>
                  <a:lnTo>
                    <a:pt x="21" y="148"/>
                  </a:lnTo>
                  <a:lnTo>
                    <a:pt x="23" y="141"/>
                  </a:lnTo>
                  <a:lnTo>
                    <a:pt x="26" y="133"/>
                  </a:lnTo>
                  <a:lnTo>
                    <a:pt x="27" y="125"/>
                  </a:lnTo>
                  <a:lnTo>
                    <a:pt x="29" y="119"/>
                  </a:lnTo>
                  <a:lnTo>
                    <a:pt x="34" y="111"/>
                  </a:lnTo>
                  <a:lnTo>
                    <a:pt x="37" y="103"/>
                  </a:lnTo>
                  <a:lnTo>
                    <a:pt x="41" y="96"/>
                  </a:lnTo>
                  <a:lnTo>
                    <a:pt x="46" y="90"/>
                  </a:lnTo>
                  <a:lnTo>
                    <a:pt x="51" y="82"/>
                  </a:lnTo>
                  <a:lnTo>
                    <a:pt x="55" y="77"/>
                  </a:lnTo>
                  <a:lnTo>
                    <a:pt x="61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7" y="55"/>
                  </a:lnTo>
                  <a:lnTo>
                    <a:pt x="82" y="51"/>
                  </a:lnTo>
                  <a:lnTo>
                    <a:pt x="89" y="46"/>
                  </a:lnTo>
                  <a:lnTo>
                    <a:pt x="96" y="41"/>
                  </a:lnTo>
                  <a:lnTo>
                    <a:pt x="103" y="37"/>
                  </a:lnTo>
                  <a:lnTo>
                    <a:pt x="111" y="34"/>
                  </a:lnTo>
                  <a:lnTo>
                    <a:pt x="119" y="29"/>
                  </a:lnTo>
                  <a:lnTo>
                    <a:pt x="125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8" y="21"/>
                  </a:lnTo>
                  <a:lnTo>
                    <a:pt x="156" y="20"/>
                  </a:lnTo>
                  <a:lnTo>
                    <a:pt x="164" y="18"/>
                  </a:lnTo>
                  <a:lnTo>
                    <a:pt x="182" y="18"/>
                  </a:lnTo>
                  <a:lnTo>
                    <a:pt x="198" y="18"/>
                  </a:lnTo>
                  <a:lnTo>
                    <a:pt x="207" y="20"/>
                  </a:lnTo>
                  <a:lnTo>
                    <a:pt x="215" y="21"/>
                  </a:lnTo>
                  <a:lnTo>
                    <a:pt x="223" y="23"/>
                  </a:lnTo>
                  <a:lnTo>
                    <a:pt x="230" y="26"/>
                  </a:lnTo>
                  <a:lnTo>
                    <a:pt x="238" y="28"/>
                  </a:lnTo>
                  <a:lnTo>
                    <a:pt x="244" y="29"/>
                  </a:lnTo>
                  <a:lnTo>
                    <a:pt x="252" y="34"/>
                  </a:lnTo>
                  <a:lnTo>
                    <a:pt x="260" y="37"/>
                  </a:lnTo>
                  <a:lnTo>
                    <a:pt x="275" y="46"/>
                  </a:lnTo>
                  <a:lnTo>
                    <a:pt x="286" y="55"/>
                  </a:lnTo>
                  <a:lnTo>
                    <a:pt x="292" y="62"/>
                  </a:lnTo>
                  <a:lnTo>
                    <a:pt x="299" y="66"/>
                  </a:lnTo>
                  <a:lnTo>
                    <a:pt x="309" y="77"/>
                  </a:lnTo>
                  <a:lnTo>
                    <a:pt x="314" y="82"/>
                  </a:lnTo>
                  <a:lnTo>
                    <a:pt x="319" y="90"/>
                  </a:lnTo>
                  <a:lnTo>
                    <a:pt x="323" y="96"/>
                  </a:lnTo>
                  <a:lnTo>
                    <a:pt x="328" y="103"/>
                  </a:lnTo>
                  <a:lnTo>
                    <a:pt x="331" y="111"/>
                  </a:lnTo>
                  <a:lnTo>
                    <a:pt x="336" y="119"/>
                  </a:lnTo>
                  <a:lnTo>
                    <a:pt x="337" y="125"/>
                  </a:lnTo>
                  <a:lnTo>
                    <a:pt x="339" y="133"/>
                  </a:lnTo>
                  <a:lnTo>
                    <a:pt x="342" y="141"/>
                  </a:lnTo>
                  <a:lnTo>
                    <a:pt x="343" y="148"/>
                  </a:lnTo>
                  <a:lnTo>
                    <a:pt x="345" y="156"/>
                  </a:lnTo>
                  <a:lnTo>
                    <a:pt x="347" y="164"/>
                  </a:lnTo>
                  <a:lnTo>
                    <a:pt x="347" y="173"/>
                  </a:lnTo>
                  <a:lnTo>
                    <a:pt x="348" y="184"/>
                  </a:lnTo>
                  <a:lnTo>
                    <a:pt x="348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5" y="207"/>
                  </a:lnTo>
                  <a:lnTo>
                    <a:pt x="343" y="215"/>
                  </a:lnTo>
                  <a:lnTo>
                    <a:pt x="342" y="223"/>
                  </a:lnTo>
                  <a:lnTo>
                    <a:pt x="339" y="231"/>
                  </a:lnTo>
                  <a:lnTo>
                    <a:pt x="337" y="238"/>
                  </a:lnTo>
                  <a:lnTo>
                    <a:pt x="336" y="245"/>
                  </a:lnTo>
                  <a:lnTo>
                    <a:pt x="331" y="252"/>
                  </a:lnTo>
                  <a:lnTo>
                    <a:pt x="328" y="260"/>
                  </a:lnTo>
                  <a:lnTo>
                    <a:pt x="319" y="276"/>
                  </a:lnTo>
                  <a:lnTo>
                    <a:pt x="309" y="286"/>
                  </a:lnTo>
                  <a:lnTo>
                    <a:pt x="286" y="310"/>
                  </a:lnTo>
                  <a:lnTo>
                    <a:pt x="275" y="319"/>
                  </a:lnTo>
                  <a:lnTo>
                    <a:pt x="260" y="328"/>
                  </a:lnTo>
                  <a:lnTo>
                    <a:pt x="252" y="331"/>
                  </a:lnTo>
                  <a:lnTo>
                    <a:pt x="244" y="336"/>
                  </a:lnTo>
                  <a:lnTo>
                    <a:pt x="238" y="338"/>
                  </a:lnTo>
                  <a:lnTo>
                    <a:pt x="230" y="339"/>
                  </a:lnTo>
                  <a:lnTo>
                    <a:pt x="223" y="342"/>
                  </a:lnTo>
                  <a:lnTo>
                    <a:pt x="215" y="344"/>
                  </a:lnTo>
                  <a:lnTo>
                    <a:pt x="207" y="345"/>
                  </a:lnTo>
                  <a:lnTo>
                    <a:pt x="199" y="347"/>
                  </a:lnTo>
                  <a:lnTo>
                    <a:pt x="189" y="347"/>
                  </a:lnTo>
                  <a:lnTo>
                    <a:pt x="181" y="348"/>
                  </a:lnTo>
                  <a:lnTo>
                    <a:pt x="184" y="348"/>
                  </a:lnTo>
                  <a:lnTo>
                    <a:pt x="175" y="347"/>
                  </a:lnTo>
                  <a:lnTo>
                    <a:pt x="165" y="347"/>
                  </a:lnTo>
                  <a:lnTo>
                    <a:pt x="156" y="345"/>
                  </a:lnTo>
                  <a:lnTo>
                    <a:pt x="148" y="344"/>
                  </a:lnTo>
                  <a:lnTo>
                    <a:pt x="141" y="342"/>
                  </a:lnTo>
                  <a:lnTo>
                    <a:pt x="133" y="339"/>
                  </a:lnTo>
                  <a:lnTo>
                    <a:pt x="125" y="338"/>
                  </a:lnTo>
                  <a:lnTo>
                    <a:pt x="119" y="336"/>
                  </a:lnTo>
                  <a:lnTo>
                    <a:pt x="111" y="331"/>
                  </a:lnTo>
                  <a:lnTo>
                    <a:pt x="103" y="328"/>
                  </a:lnTo>
                  <a:lnTo>
                    <a:pt x="96" y="324"/>
                  </a:lnTo>
                  <a:lnTo>
                    <a:pt x="89" y="319"/>
                  </a:lnTo>
                  <a:lnTo>
                    <a:pt x="82" y="314"/>
                  </a:lnTo>
                  <a:lnTo>
                    <a:pt x="77" y="310"/>
                  </a:lnTo>
                  <a:lnTo>
                    <a:pt x="66" y="299"/>
                  </a:lnTo>
                  <a:lnTo>
                    <a:pt x="61" y="293"/>
                  </a:lnTo>
                  <a:lnTo>
                    <a:pt x="55" y="286"/>
                  </a:lnTo>
                  <a:lnTo>
                    <a:pt x="46" y="276"/>
                  </a:lnTo>
                  <a:lnTo>
                    <a:pt x="37" y="260"/>
                  </a:lnTo>
                  <a:lnTo>
                    <a:pt x="34" y="252"/>
                  </a:lnTo>
                  <a:lnTo>
                    <a:pt x="29" y="245"/>
                  </a:lnTo>
                  <a:lnTo>
                    <a:pt x="27" y="238"/>
                  </a:lnTo>
                  <a:lnTo>
                    <a:pt x="26" y="231"/>
                  </a:lnTo>
                  <a:lnTo>
                    <a:pt x="23" y="223"/>
                  </a:lnTo>
                  <a:lnTo>
                    <a:pt x="21" y="215"/>
                  </a:lnTo>
                  <a:lnTo>
                    <a:pt x="20" y="207"/>
                  </a:lnTo>
                  <a:lnTo>
                    <a:pt x="18" y="200"/>
                  </a:lnTo>
                  <a:lnTo>
                    <a:pt x="18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6" name="Freeform 28"/>
            <p:cNvSpPr>
              <a:spLocks/>
            </p:cNvSpPr>
            <p:nvPr/>
          </p:nvSpPr>
          <p:spPr bwMode="auto">
            <a:xfrm>
              <a:off x="4979" y="3526"/>
              <a:ext cx="367" cy="368"/>
            </a:xfrm>
            <a:custGeom>
              <a:avLst/>
              <a:gdLst/>
              <a:ahLst/>
              <a:cxnLst>
                <a:cxn ang="0">
                  <a:pos x="3" y="219"/>
                </a:cxn>
                <a:cxn ang="0">
                  <a:pos x="14" y="254"/>
                </a:cxn>
                <a:cxn ang="0">
                  <a:pos x="41" y="299"/>
                </a:cxn>
                <a:cxn ang="0">
                  <a:pos x="81" y="335"/>
                </a:cxn>
                <a:cxn ang="0">
                  <a:pos x="110" y="352"/>
                </a:cxn>
                <a:cxn ang="0">
                  <a:pos x="146" y="363"/>
                </a:cxn>
                <a:cxn ang="0">
                  <a:pos x="182" y="368"/>
                </a:cxn>
                <a:cxn ang="0">
                  <a:pos x="211" y="364"/>
                </a:cxn>
                <a:cxn ang="0">
                  <a:pos x="245" y="357"/>
                </a:cxn>
                <a:cxn ang="0">
                  <a:pos x="285" y="335"/>
                </a:cxn>
                <a:cxn ang="0">
                  <a:pos x="344" y="270"/>
                </a:cxn>
                <a:cxn ang="0">
                  <a:pos x="358" y="237"/>
                </a:cxn>
                <a:cxn ang="0">
                  <a:pos x="366" y="202"/>
                </a:cxn>
                <a:cxn ang="0">
                  <a:pos x="366" y="174"/>
                </a:cxn>
                <a:cxn ang="0">
                  <a:pos x="361" y="135"/>
                </a:cxn>
                <a:cxn ang="0">
                  <a:pos x="347" y="102"/>
                </a:cxn>
                <a:cxn ang="0">
                  <a:pos x="326" y="65"/>
                </a:cxn>
                <a:cxn ang="0">
                  <a:pos x="285" y="31"/>
                </a:cxn>
                <a:cxn ang="0">
                  <a:pos x="245" y="9"/>
                </a:cxn>
                <a:cxn ang="0">
                  <a:pos x="211" y="2"/>
                </a:cxn>
                <a:cxn ang="0">
                  <a:pos x="146" y="3"/>
                </a:cxn>
                <a:cxn ang="0">
                  <a:pos x="110" y="14"/>
                </a:cxn>
                <a:cxn ang="0">
                  <a:pos x="81" y="31"/>
                </a:cxn>
                <a:cxn ang="0">
                  <a:pos x="31" y="81"/>
                </a:cxn>
                <a:cxn ang="0">
                  <a:pos x="14" y="110"/>
                </a:cxn>
                <a:cxn ang="0">
                  <a:pos x="3" y="146"/>
                </a:cxn>
                <a:cxn ang="0">
                  <a:pos x="19" y="183"/>
                </a:cxn>
                <a:cxn ang="0">
                  <a:pos x="23" y="141"/>
                </a:cxn>
                <a:cxn ang="0">
                  <a:pos x="34" y="112"/>
                </a:cxn>
                <a:cxn ang="0">
                  <a:pos x="51" y="82"/>
                </a:cxn>
                <a:cxn ang="0">
                  <a:pos x="72" y="62"/>
                </a:cxn>
                <a:cxn ang="0">
                  <a:pos x="96" y="42"/>
                </a:cxn>
                <a:cxn ang="0">
                  <a:pos x="126" y="28"/>
                </a:cxn>
                <a:cxn ang="0">
                  <a:pos x="157" y="20"/>
                </a:cxn>
                <a:cxn ang="0">
                  <a:pos x="208" y="20"/>
                </a:cxn>
                <a:cxn ang="0">
                  <a:pos x="239" y="28"/>
                </a:cxn>
                <a:cxn ang="0">
                  <a:pos x="276" y="47"/>
                </a:cxn>
                <a:cxn ang="0">
                  <a:pos x="310" y="78"/>
                </a:cxn>
                <a:cxn ang="0">
                  <a:pos x="329" y="104"/>
                </a:cxn>
                <a:cxn ang="0">
                  <a:pos x="340" y="133"/>
                </a:cxn>
                <a:cxn ang="0">
                  <a:pos x="347" y="164"/>
                </a:cxn>
                <a:cxn ang="0">
                  <a:pos x="347" y="189"/>
                </a:cxn>
                <a:cxn ang="0">
                  <a:pos x="343" y="223"/>
                </a:cxn>
                <a:cxn ang="0">
                  <a:pos x="332" y="253"/>
                </a:cxn>
                <a:cxn ang="0">
                  <a:pos x="287" y="310"/>
                </a:cxn>
                <a:cxn ang="0">
                  <a:pos x="245" y="337"/>
                </a:cxn>
                <a:cxn ang="0">
                  <a:pos x="216" y="344"/>
                </a:cxn>
                <a:cxn ang="0">
                  <a:pos x="182" y="349"/>
                </a:cxn>
                <a:cxn ang="0">
                  <a:pos x="157" y="346"/>
                </a:cxn>
                <a:cxn ang="0">
                  <a:pos x="126" y="338"/>
                </a:cxn>
                <a:cxn ang="0">
                  <a:pos x="96" y="324"/>
                </a:cxn>
                <a:cxn ang="0">
                  <a:pos x="67" y="299"/>
                </a:cxn>
                <a:cxn ang="0">
                  <a:pos x="37" y="261"/>
                </a:cxn>
                <a:cxn ang="0">
                  <a:pos x="27" y="231"/>
                </a:cxn>
                <a:cxn ang="0">
                  <a:pos x="19" y="200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1" y="299"/>
                  </a:lnTo>
                  <a:lnTo>
                    <a:pt x="47" y="306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3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2" y="368"/>
                  </a:lnTo>
                  <a:lnTo>
                    <a:pt x="185" y="368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2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20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1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20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20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2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20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2"/>
                  </a:lnTo>
                  <a:lnTo>
                    <a:pt x="347" y="189"/>
                  </a:lnTo>
                  <a:lnTo>
                    <a:pt x="347" y="199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20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7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2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7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20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7" name="Freeform 29"/>
            <p:cNvSpPr>
              <a:spLocks/>
            </p:cNvSpPr>
            <p:nvPr/>
          </p:nvSpPr>
          <p:spPr bwMode="auto">
            <a:xfrm>
              <a:off x="5179" y="3233"/>
              <a:ext cx="291" cy="436"/>
            </a:xfrm>
            <a:custGeom>
              <a:avLst/>
              <a:gdLst/>
              <a:ahLst/>
              <a:cxnLst>
                <a:cxn ang="0">
                  <a:pos x="147" y="411"/>
                </a:cxn>
                <a:cxn ang="0">
                  <a:pos x="144" y="423"/>
                </a:cxn>
                <a:cxn ang="0">
                  <a:pos x="154" y="434"/>
                </a:cxn>
                <a:cxn ang="0">
                  <a:pos x="164" y="434"/>
                </a:cxn>
                <a:cxn ang="0">
                  <a:pos x="188" y="426"/>
                </a:cxn>
                <a:cxn ang="0">
                  <a:pos x="214" y="411"/>
                </a:cxn>
                <a:cxn ang="0">
                  <a:pos x="233" y="394"/>
                </a:cxn>
                <a:cxn ang="0">
                  <a:pos x="254" y="361"/>
                </a:cxn>
                <a:cxn ang="0">
                  <a:pos x="279" y="306"/>
                </a:cxn>
                <a:cxn ang="0">
                  <a:pos x="285" y="278"/>
                </a:cxn>
                <a:cxn ang="0">
                  <a:pos x="291" y="222"/>
                </a:cxn>
                <a:cxn ang="0">
                  <a:pos x="290" y="186"/>
                </a:cxn>
                <a:cxn ang="0">
                  <a:pos x="282" y="146"/>
                </a:cxn>
                <a:cxn ang="0">
                  <a:pos x="270" y="109"/>
                </a:cxn>
                <a:cxn ang="0">
                  <a:pos x="256" y="75"/>
                </a:cxn>
                <a:cxn ang="0">
                  <a:pos x="211" y="22"/>
                </a:cxn>
                <a:cxn ang="0">
                  <a:pos x="188" y="9"/>
                </a:cxn>
                <a:cxn ang="0">
                  <a:pos x="160" y="0"/>
                </a:cxn>
                <a:cxn ang="0">
                  <a:pos x="109" y="8"/>
                </a:cxn>
                <a:cxn ang="0">
                  <a:pos x="87" y="17"/>
                </a:cxn>
                <a:cxn ang="0">
                  <a:pos x="40" y="65"/>
                </a:cxn>
                <a:cxn ang="0">
                  <a:pos x="26" y="90"/>
                </a:cxn>
                <a:cxn ang="0">
                  <a:pos x="9" y="137"/>
                </a:cxn>
                <a:cxn ang="0">
                  <a:pos x="2" y="174"/>
                </a:cxn>
                <a:cxn ang="0">
                  <a:pos x="2" y="261"/>
                </a:cxn>
                <a:cxn ang="0">
                  <a:pos x="5" y="271"/>
                </a:cxn>
                <a:cxn ang="0">
                  <a:pos x="5" y="278"/>
                </a:cxn>
                <a:cxn ang="0">
                  <a:pos x="11" y="288"/>
                </a:cxn>
                <a:cxn ang="0">
                  <a:pos x="22" y="292"/>
                </a:cxn>
                <a:cxn ang="0">
                  <a:pos x="33" y="285"/>
                </a:cxn>
                <a:cxn ang="0">
                  <a:pos x="36" y="275"/>
                </a:cxn>
                <a:cxn ang="0">
                  <a:pos x="31" y="257"/>
                </a:cxn>
                <a:cxn ang="0">
                  <a:pos x="31" y="219"/>
                </a:cxn>
                <a:cxn ang="0">
                  <a:pos x="36" y="161"/>
                </a:cxn>
                <a:cxn ang="0">
                  <a:pos x="45" y="126"/>
                </a:cxn>
                <a:cxn ang="0">
                  <a:pos x="54" y="102"/>
                </a:cxn>
                <a:cxn ang="0">
                  <a:pos x="65" y="84"/>
                </a:cxn>
                <a:cxn ang="0">
                  <a:pos x="102" y="45"/>
                </a:cxn>
                <a:cxn ang="0">
                  <a:pos x="118" y="36"/>
                </a:cxn>
                <a:cxn ang="0">
                  <a:pos x="146" y="31"/>
                </a:cxn>
                <a:cxn ang="0">
                  <a:pos x="172" y="36"/>
                </a:cxn>
                <a:cxn ang="0">
                  <a:pos x="188" y="44"/>
                </a:cxn>
                <a:cxn ang="0">
                  <a:pos x="225" y="84"/>
                </a:cxn>
                <a:cxn ang="0">
                  <a:pos x="236" y="102"/>
                </a:cxn>
                <a:cxn ang="0">
                  <a:pos x="245" y="126"/>
                </a:cxn>
                <a:cxn ang="0">
                  <a:pos x="254" y="161"/>
                </a:cxn>
                <a:cxn ang="0">
                  <a:pos x="259" y="209"/>
                </a:cxn>
                <a:cxn ang="0">
                  <a:pos x="259" y="226"/>
                </a:cxn>
                <a:cxn ang="0">
                  <a:pos x="253" y="279"/>
                </a:cxn>
                <a:cxn ang="0">
                  <a:pos x="246" y="304"/>
                </a:cxn>
                <a:cxn ang="0">
                  <a:pos x="226" y="352"/>
                </a:cxn>
                <a:cxn ang="0">
                  <a:pos x="203" y="378"/>
                </a:cxn>
                <a:cxn ang="0">
                  <a:pos x="191" y="389"/>
                </a:cxn>
                <a:cxn ang="0">
                  <a:pos x="178" y="399"/>
                </a:cxn>
                <a:cxn ang="0">
                  <a:pos x="160" y="403"/>
                </a:cxn>
              </a:cxnLst>
              <a:rect l="0" t="0" r="r" b="b"/>
              <a:pathLst>
                <a:path w="291" h="436">
                  <a:moveTo>
                    <a:pt x="157" y="405"/>
                  </a:moveTo>
                  <a:lnTo>
                    <a:pt x="150" y="408"/>
                  </a:lnTo>
                  <a:lnTo>
                    <a:pt x="147" y="411"/>
                  </a:lnTo>
                  <a:lnTo>
                    <a:pt x="146" y="414"/>
                  </a:lnTo>
                  <a:lnTo>
                    <a:pt x="144" y="419"/>
                  </a:lnTo>
                  <a:lnTo>
                    <a:pt x="144" y="423"/>
                  </a:lnTo>
                  <a:lnTo>
                    <a:pt x="147" y="430"/>
                  </a:lnTo>
                  <a:lnTo>
                    <a:pt x="150" y="433"/>
                  </a:lnTo>
                  <a:lnTo>
                    <a:pt x="154" y="434"/>
                  </a:lnTo>
                  <a:lnTo>
                    <a:pt x="158" y="436"/>
                  </a:lnTo>
                  <a:lnTo>
                    <a:pt x="163" y="436"/>
                  </a:lnTo>
                  <a:lnTo>
                    <a:pt x="164" y="434"/>
                  </a:lnTo>
                  <a:lnTo>
                    <a:pt x="169" y="434"/>
                  </a:lnTo>
                  <a:lnTo>
                    <a:pt x="181" y="428"/>
                  </a:lnTo>
                  <a:lnTo>
                    <a:pt x="188" y="426"/>
                  </a:lnTo>
                  <a:lnTo>
                    <a:pt x="197" y="423"/>
                  </a:lnTo>
                  <a:lnTo>
                    <a:pt x="209" y="414"/>
                  </a:lnTo>
                  <a:lnTo>
                    <a:pt x="214" y="411"/>
                  </a:lnTo>
                  <a:lnTo>
                    <a:pt x="222" y="406"/>
                  </a:lnTo>
                  <a:lnTo>
                    <a:pt x="228" y="400"/>
                  </a:lnTo>
                  <a:lnTo>
                    <a:pt x="233" y="394"/>
                  </a:lnTo>
                  <a:lnTo>
                    <a:pt x="237" y="389"/>
                  </a:lnTo>
                  <a:lnTo>
                    <a:pt x="251" y="368"/>
                  </a:lnTo>
                  <a:lnTo>
                    <a:pt x="254" y="361"/>
                  </a:lnTo>
                  <a:lnTo>
                    <a:pt x="260" y="355"/>
                  </a:lnTo>
                  <a:lnTo>
                    <a:pt x="277" y="313"/>
                  </a:lnTo>
                  <a:lnTo>
                    <a:pt x="279" y="306"/>
                  </a:lnTo>
                  <a:lnTo>
                    <a:pt x="282" y="295"/>
                  </a:lnTo>
                  <a:lnTo>
                    <a:pt x="284" y="285"/>
                  </a:lnTo>
                  <a:lnTo>
                    <a:pt x="285" y="278"/>
                  </a:lnTo>
                  <a:lnTo>
                    <a:pt x="290" y="248"/>
                  </a:lnTo>
                  <a:lnTo>
                    <a:pt x="290" y="230"/>
                  </a:lnTo>
                  <a:lnTo>
                    <a:pt x="291" y="222"/>
                  </a:lnTo>
                  <a:lnTo>
                    <a:pt x="291" y="217"/>
                  </a:lnTo>
                  <a:lnTo>
                    <a:pt x="290" y="206"/>
                  </a:lnTo>
                  <a:lnTo>
                    <a:pt x="290" y="186"/>
                  </a:lnTo>
                  <a:lnTo>
                    <a:pt x="288" y="174"/>
                  </a:lnTo>
                  <a:lnTo>
                    <a:pt x="285" y="155"/>
                  </a:lnTo>
                  <a:lnTo>
                    <a:pt x="282" y="146"/>
                  </a:lnTo>
                  <a:lnTo>
                    <a:pt x="281" y="137"/>
                  </a:lnTo>
                  <a:lnTo>
                    <a:pt x="273" y="116"/>
                  </a:lnTo>
                  <a:lnTo>
                    <a:pt x="270" y="109"/>
                  </a:lnTo>
                  <a:lnTo>
                    <a:pt x="264" y="90"/>
                  </a:lnTo>
                  <a:lnTo>
                    <a:pt x="259" y="81"/>
                  </a:lnTo>
                  <a:lnTo>
                    <a:pt x="256" y="75"/>
                  </a:lnTo>
                  <a:lnTo>
                    <a:pt x="250" y="65"/>
                  </a:lnTo>
                  <a:lnTo>
                    <a:pt x="236" y="45"/>
                  </a:lnTo>
                  <a:lnTo>
                    <a:pt x="211" y="22"/>
                  </a:lnTo>
                  <a:lnTo>
                    <a:pt x="203" y="19"/>
                  </a:lnTo>
                  <a:lnTo>
                    <a:pt x="197" y="14"/>
                  </a:lnTo>
                  <a:lnTo>
                    <a:pt x="188" y="9"/>
                  </a:lnTo>
                  <a:lnTo>
                    <a:pt x="181" y="8"/>
                  </a:lnTo>
                  <a:lnTo>
                    <a:pt x="175" y="5"/>
                  </a:lnTo>
                  <a:lnTo>
                    <a:pt x="160" y="0"/>
                  </a:lnTo>
                  <a:lnTo>
                    <a:pt x="130" y="0"/>
                  </a:lnTo>
                  <a:lnTo>
                    <a:pt x="115" y="5"/>
                  </a:lnTo>
                  <a:lnTo>
                    <a:pt x="109" y="8"/>
                  </a:lnTo>
                  <a:lnTo>
                    <a:pt x="102" y="9"/>
                  </a:lnTo>
                  <a:lnTo>
                    <a:pt x="93" y="13"/>
                  </a:lnTo>
                  <a:lnTo>
                    <a:pt x="87" y="17"/>
                  </a:lnTo>
                  <a:lnTo>
                    <a:pt x="79" y="22"/>
                  </a:lnTo>
                  <a:lnTo>
                    <a:pt x="54" y="45"/>
                  </a:lnTo>
                  <a:lnTo>
                    <a:pt x="40" y="65"/>
                  </a:lnTo>
                  <a:lnTo>
                    <a:pt x="34" y="75"/>
                  </a:lnTo>
                  <a:lnTo>
                    <a:pt x="31" y="81"/>
                  </a:lnTo>
                  <a:lnTo>
                    <a:pt x="26" y="90"/>
                  </a:lnTo>
                  <a:lnTo>
                    <a:pt x="20" y="109"/>
                  </a:lnTo>
                  <a:lnTo>
                    <a:pt x="17" y="116"/>
                  </a:lnTo>
                  <a:lnTo>
                    <a:pt x="9" y="137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4"/>
                  </a:lnTo>
                  <a:lnTo>
                    <a:pt x="0" y="186"/>
                  </a:lnTo>
                  <a:lnTo>
                    <a:pt x="0" y="219"/>
                  </a:lnTo>
                  <a:lnTo>
                    <a:pt x="2" y="261"/>
                  </a:lnTo>
                  <a:lnTo>
                    <a:pt x="3" y="262"/>
                  </a:lnTo>
                  <a:lnTo>
                    <a:pt x="3" y="270"/>
                  </a:lnTo>
                  <a:lnTo>
                    <a:pt x="5" y="271"/>
                  </a:lnTo>
                  <a:lnTo>
                    <a:pt x="3" y="276"/>
                  </a:lnTo>
                  <a:lnTo>
                    <a:pt x="6" y="282"/>
                  </a:lnTo>
                  <a:lnTo>
                    <a:pt x="5" y="278"/>
                  </a:lnTo>
                  <a:lnTo>
                    <a:pt x="6" y="282"/>
                  </a:lnTo>
                  <a:lnTo>
                    <a:pt x="8" y="285"/>
                  </a:lnTo>
                  <a:lnTo>
                    <a:pt x="11" y="288"/>
                  </a:lnTo>
                  <a:lnTo>
                    <a:pt x="14" y="290"/>
                  </a:lnTo>
                  <a:lnTo>
                    <a:pt x="19" y="292"/>
                  </a:lnTo>
                  <a:lnTo>
                    <a:pt x="22" y="292"/>
                  </a:lnTo>
                  <a:lnTo>
                    <a:pt x="26" y="290"/>
                  </a:lnTo>
                  <a:lnTo>
                    <a:pt x="30" y="288"/>
                  </a:lnTo>
                  <a:lnTo>
                    <a:pt x="33" y="285"/>
                  </a:lnTo>
                  <a:lnTo>
                    <a:pt x="34" y="282"/>
                  </a:lnTo>
                  <a:lnTo>
                    <a:pt x="36" y="278"/>
                  </a:lnTo>
                  <a:lnTo>
                    <a:pt x="36" y="275"/>
                  </a:lnTo>
                  <a:lnTo>
                    <a:pt x="34" y="270"/>
                  </a:lnTo>
                  <a:lnTo>
                    <a:pt x="33" y="259"/>
                  </a:lnTo>
                  <a:lnTo>
                    <a:pt x="31" y="257"/>
                  </a:lnTo>
                  <a:lnTo>
                    <a:pt x="31" y="250"/>
                  </a:lnTo>
                  <a:lnTo>
                    <a:pt x="30" y="248"/>
                  </a:lnTo>
                  <a:lnTo>
                    <a:pt x="31" y="219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0" y="143"/>
                  </a:lnTo>
                  <a:lnTo>
                    <a:pt x="45" y="126"/>
                  </a:lnTo>
                  <a:lnTo>
                    <a:pt x="48" y="118"/>
                  </a:lnTo>
                  <a:lnTo>
                    <a:pt x="51" y="109"/>
                  </a:lnTo>
                  <a:lnTo>
                    <a:pt x="54" y="102"/>
                  </a:lnTo>
                  <a:lnTo>
                    <a:pt x="59" y="96"/>
                  </a:lnTo>
                  <a:lnTo>
                    <a:pt x="62" y="90"/>
                  </a:lnTo>
                  <a:lnTo>
                    <a:pt x="65" y="84"/>
                  </a:lnTo>
                  <a:lnTo>
                    <a:pt x="79" y="67"/>
                  </a:lnTo>
                  <a:lnTo>
                    <a:pt x="98" y="47"/>
                  </a:lnTo>
                  <a:lnTo>
                    <a:pt x="102" y="45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6"/>
                  </a:lnTo>
                  <a:lnTo>
                    <a:pt x="124" y="33"/>
                  </a:lnTo>
                  <a:lnTo>
                    <a:pt x="133" y="31"/>
                  </a:lnTo>
                  <a:lnTo>
                    <a:pt x="146" y="31"/>
                  </a:lnTo>
                  <a:lnTo>
                    <a:pt x="157" y="31"/>
                  </a:lnTo>
                  <a:lnTo>
                    <a:pt x="166" y="33"/>
                  </a:lnTo>
                  <a:lnTo>
                    <a:pt x="172" y="36"/>
                  </a:lnTo>
                  <a:lnTo>
                    <a:pt x="178" y="37"/>
                  </a:lnTo>
                  <a:lnTo>
                    <a:pt x="181" y="39"/>
                  </a:lnTo>
                  <a:lnTo>
                    <a:pt x="188" y="44"/>
                  </a:lnTo>
                  <a:lnTo>
                    <a:pt x="192" y="47"/>
                  </a:lnTo>
                  <a:lnTo>
                    <a:pt x="211" y="67"/>
                  </a:lnTo>
                  <a:lnTo>
                    <a:pt x="225" y="84"/>
                  </a:lnTo>
                  <a:lnTo>
                    <a:pt x="228" y="90"/>
                  </a:lnTo>
                  <a:lnTo>
                    <a:pt x="231" y="96"/>
                  </a:lnTo>
                  <a:lnTo>
                    <a:pt x="236" y="102"/>
                  </a:lnTo>
                  <a:lnTo>
                    <a:pt x="239" y="109"/>
                  </a:lnTo>
                  <a:lnTo>
                    <a:pt x="242" y="118"/>
                  </a:lnTo>
                  <a:lnTo>
                    <a:pt x="245" y="126"/>
                  </a:lnTo>
                  <a:lnTo>
                    <a:pt x="250" y="143"/>
                  </a:lnTo>
                  <a:lnTo>
                    <a:pt x="251" y="152"/>
                  </a:lnTo>
                  <a:lnTo>
                    <a:pt x="254" y="161"/>
                  </a:lnTo>
                  <a:lnTo>
                    <a:pt x="257" y="180"/>
                  </a:lnTo>
                  <a:lnTo>
                    <a:pt x="259" y="189"/>
                  </a:lnTo>
                  <a:lnTo>
                    <a:pt x="259" y="209"/>
                  </a:lnTo>
                  <a:lnTo>
                    <a:pt x="260" y="220"/>
                  </a:lnTo>
                  <a:lnTo>
                    <a:pt x="260" y="216"/>
                  </a:lnTo>
                  <a:lnTo>
                    <a:pt x="259" y="226"/>
                  </a:lnTo>
                  <a:lnTo>
                    <a:pt x="259" y="245"/>
                  </a:lnTo>
                  <a:lnTo>
                    <a:pt x="254" y="271"/>
                  </a:lnTo>
                  <a:lnTo>
                    <a:pt x="253" y="279"/>
                  </a:lnTo>
                  <a:lnTo>
                    <a:pt x="251" y="288"/>
                  </a:lnTo>
                  <a:lnTo>
                    <a:pt x="248" y="296"/>
                  </a:lnTo>
                  <a:lnTo>
                    <a:pt x="246" y="304"/>
                  </a:lnTo>
                  <a:lnTo>
                    <a:pt x="233" y="340"/>
                  </a:lnTo>
                  <a:lnTo>
                    <a:pt x="229" y="346"/>
                  </a:lnTo>
                  <a:lnTo>
                    <a:pt x="226" y="352"/>
                  </a:lnTo>
                  <a:lnTo>
                    <a:pt x="212" y="368"/>
                  </a:lnTo>
                  <a:lnTo>
                    <a:pt x="208" y="372"/>
                  </a:lnTo>
                  <a:lnTo>
                    <a:pt x="203" y="378"/>
                  </a:lnTo>
                  <a:lnTo>
                    <a:pt x="200" y="382"/>
                  </a:lnTo>
                  <a:lnTo>
                    <a:pt x="195" y="386"/>
                  </a:lnTo>
                  <a:lnTo>
                    <a:pt x="191" y="389"/>
                  </a:lnTo>
                  <a:lnTo>
                    <a:pt x="185" y="394"/>
                  </a:lnTo>
                  <a:lnTo>
                    <a:pt x="181" y="395"/>
                  </a:lnTo>
                  <a:lnTo>
                    <a:pt x="178" y="399"/>
                  </a:lnTo>
                  <a:lnTo>
                    <a:pt x="172" y="400"/>
                  </a:lnTo>
                  <a:lnTo>
                    <a:pt x="166" y="403"/>
                  </a:lnTo>
                  <a:lnTo>
                    <a:pt x="160" y="403"/>
                  </a:lnTo>
                  <a:lnTo>
                    <a:pt x="155" y="406"/>
                  </a:lnTo>
                  <a:lnTo>
                    <a:pt x="157" y="4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8" name="Freeform 30"/>
            <p:cNvSpPr>
              <a:spLocks/>
            </p:cNvSpPr>
            <p:nvPr/>
          </p:nvSpPr>
          <p:spPr bwMode="auto">
            <a:xfrm>
              <a:off x="3541" y="2069"/>
              <a:ext cx="295" cy="435"/>
            </a:xfrm>
            <a:custGeom>
              <a:avLst/>
              <a:gdLst/>
              <a:ahLst/>
              <a:cxnLst>
                <a:cxn ang="0">
                  <a:pos x="140" y="434"/>
                </a:cxn>
                <a:cxn ang="0">
                  <a:pos x="149" y="423"/>
                </a:cxn>
                <a:cxn ang="0">
                  <a:pos x="146" y="411"/>
                </a:cxn>
                <a:cxn ang="0">
                  <a:pos x="131" y="403"/>
                </a:cxn>
                <a:cxn ang="0">
                  <a:pos x="113" y="398"/>
                </a:cxn>
                <a:cxn ang="0">
                  <a:pos x="100" y="389"/>
                </a:cxn>
                <a:cxn ang="0">
                  <a:pos x="84" y="372"/>
                </a:cxn>
                <a:cxn ang="0">
                  <a:pos x="59" y="341"/>
                </a:cxn>
                <a:cxn ang="0">
                  <a:pos x="44" y="304"/>
                </a:cxn>
                <a:cxn ang="0">
                  <a:pos x="38" y="279"/>
                </a:cxn>
                <a:cxn ang="0">
                  <a:pos x="31" y="189"/>
                </a:cxn>
                <a:cxn ang="0">
                  <a:pos x="39" y="152"/>
                </a:cxn>
                <a:cxn ang="0">
                  <a:pos x="48" y="118"/>
                </a:cxn>
                <a:cxn ang="0">
                  <a:pos x="58" y="97"/>
                </a:cxn>
                <a:cxn ang="0">
                  <a:pos x="75" y="73"/>
                </a:cxn>
                <a:cxn ang="0">
                  <a:pos x="95" y="51"/>
                </a:cxn>
                <a:cxn ang="0">
                  <a:pos x="112" y="37"/>
                </a:cxn>
                <a:cxn ang="0">
                  <a:pos x="131" y="32"/>
                </a:cxn>
                <a:cxn ang="0">
                  <a:pos x="163" y="32"/>
                </a:cxn>
                <a:cxn ang="0">
                  <a:pos x="182" y="37"/>
                </a:cxn>
                <a:cxn ang="0">
                  <a:pos x="194" y="46"/>
                </a:cxn>
                <a:cxn ang="0">
                  <a:pos x="213" y="66"/>
                </a:cxn>
                <a:cxn ang="0">
                  <a:pos x="230" y="90"/>
                </a:cxn>
                <a:cxn ang="0">
                  <a:pos x="242" y="108"/>
                </a:cxn>
                <a:cxn ang="0">
                  <a:pos x="253" y="142"/>
                </a:cxn>
                <a:cxn ang="0">
                  <a:pos x="261" y="180"/>
                </a:cxn>
                <a:cxn ang="0">
                  <a:pos x="264" y="220"/>
                </a:cxn>
                <a:cxn ang="0">
                  <a:pos x="264" y="246"/>
                </a:cxn>
                <a:cxn ang="0">
                  <a:pos x="261" y="256"/>
                </a:cxn>
                <a:cxn ang="0">
                  <a:pos x="259" y="274"/>
                </a:cxn>
                <a:cxn ang="0">
                  <a:pos x="265" y="285"/>
                </a:cxn>
                <a:cxn ang="0">
                  <a:pos x="281" y="287"/>
                </a:cxn>
                <a:cxn ang="0">
                  <a:pos x="290" y="276"/>
                </a:cxn>
                <a:cxn ang="0">
                  <a:pos x="290" y="266"/>
                </a:cxn>
                <a:cxn ang="0">
                  <a:pos x="292" y="226"/>
                </a:cxn>
                <a:cxn ang="0">
                  <a:pos x="293" y="206"/>
                </a:cxn>
                <a:cxn ang="0">
                  <a:pos x="289" y="155"/>
                </a:cxn>
                <a:cxn ang="0">
                  <a:pos x="276" y="116"/>
                </a:cxn>
                <a:cxn ang="0">
                  <a:pos x="267" y="90"/>
                </a:cxn>
                <a:cxn ang="0">
                  <a:pos x="254" y="66"/>
                </a:cxn>
                <a:cxn ang="0">
                  <a:pos x="233" y="39"/>
                </a:cxn>
                <a:cxn ang="0">
                  <a:pos x="208" y="18"/>
                </a:cxn>
                <a:cxn ang="0">
                  <a:pos x="185" y="8"/>
                </a:cxn>
                <a:cxn ang="0">
                  <a:pos x="161" y="0"/>
                </a:cxn>
                <a:cxn ang="0">
                  <a:pos x="124" y="1"/>
                </a:cxn>
                <a:cxn ang="0">
                  <a:pos x="103" y="9"/>
                </a:cxn>
                <a:cxn ang="0">
                  <a:pos x="81" y="21"/>
                </a:cxn>
                <a:cxn ang="0">
                  <a:pos x="56" y="45"/>
                </a:cxn>
                <a:cxn ang="0">
                  <a:pos x="36" y="74"/>
                </a:cxn>
                <a:cxn ang="0">
                  <a:pos x="24" y="99"/>
                </a:cxn>
                <a:cxn ang="0">
                  <a:pos x="10" y="136"/>
                </a:cxn>
                <a:cxn ang="0">
                  <a:pos x="2" y="173"/>
                </a:cxn>
                <a:cxn ang="0">
                  <a:pos x="0" y="248"/>
                </a:cxn>
                <a:cxn ang="0">
                  <a:pos x="8" y="294"/>
                </a:cxn>
                <a:cxn ang="0">
                  <a:pos x="24" y="338"/>
                </a:cxn>
                <a:cxn ang="0">
                  <a:pos x="34" y="361"/>
                </a:cxn>
                <a:cxn ang="0">
                  <a:pos x="64" y="400"/>
                </a:cxn>
                <a:cxn ang="0">
                  <a:pos x="89" y="418"/>
                </a:cxn>
                <a:cxn ang="0">
                  <a:pos x="110" y="428"/>
                </a:cxn>
                <a:cxn ang="0">
                  <a:pos x="131" y="435"/>
                </a:cxn>
              </a:cxnLst>
              <a:rect l="0" t="0" r="r" b="b"/>
              <a:pathLst>
                <a:path w="295" h="435">
                  <a:moveTo>
                    <a:pt x="131" y="435"/>
                  </a:moveTo>
                  <a:lnTo>
                    <a:pt x="135" y="435"/>
                  </a:lnTo>
                  <a:lnTo>
                    <a:pt x="140" y="434"/>
                  </a:lnTo>
                  <a:lnTo>
                    <a:pt x="143" y="432"/>
                  </a:lnTo>
                  <a:lnTo>
                    <a:pt x="146" y="429"/>
                  </a:lnTo>
                  <a:lnTo>
                    <a:pt x="149" y="423"/>
                  </a:lnTo>
                  <a:lnTo>
                    <a:pt x="149" y="418"/>
                  </a:lnTo>
                  <a:lnTo>
                    <a:pt x="148" y="414"/>
                  </a:lnTo>
                  <a:lnTo>
                    <a:pt x="146" y="411"/>
                  </a:lnTo>
                  <a:lnTo>
                    <a:pt x="143" y="408"/>
                  </a:lnTo>
                  <a:lnTo>
                    <a:pt x="137" y="404"/>
                  </a:lnTo>
                  <a:lnTo>
                    <a:pt x="131" y="403"/>
                  </a:lnTo>
                  <a:lnTo>
                    <a:pt x="127" y="403"/>
                  </a:lnTo>
                  <a:lnTo>
                    <a:pt x="120" y="400"/>
                  </a:lnTo>
                  <a:lnTo>
                    <a:pt x="113" y="398"/>
                  </a:lnTo>
                  <a:lnTo>
                    <a:pt x="110" y="395"/>
                  </a:lnTo>
                  <a:lnTo>
                    <a:pt x="107" y="394"/>
                  </a:lnTo>
                  <a:lnTo>
                    <a:pt x="100" y="389"/>
                  </a:lnTo>
                  <a:lnTo>
                    <a:pt x="95" y="386"/>
                  </a:lnTo>
                  <a:lnTo>
                    <a:pt x="89" y="378"/>
                  </a:lnTo>
                  <a:lnTo>
                    <a:pt x="84" y="372"/>
                  </a:lnTo>
                  <a:lnTo>
                    <a:pt x="79" y="367"/>
                  </a:lnTo>
                  <a:lnTo>
                    <a:pt x="62" y="346"/>
                  </a:lnTo>
                  <a:lnTo>
                    <a:pt x="59" y="341"/>
                  </a:lnTo>
                  <a:lnTo>
                    <a:pt x="56" y="333"/>
                  </a:lnTo>
                  <a:lnTo>
                    <a:pt x="51" y="325"/>
                  </a:lnTo>
                  <a:lnTo>
                    <a:pt x="44" y="304"/>
                  </a:lnTo>
                  <a:lnTo>
                    <a:pt x="42" y="296"/>
                  </a:lnTo>
                  <a:lnTo>
                    <a:pt x="39" y="288"/>
                  </a:lnTo>
                  <a:lnTo>
                    <a:pt x="38" y="279"/>
                  </a:lnTo>
                  <a:lnTo>
                    <a:pt x="36" y="271"/>
                  </a:lnTo>
                  <a:lnTo>
                    <a:pt x="31" y="245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1" y="142"/>
                  </a:lnTo>
                  <a:lnTo>
                    <a:pt x="45" y="125"/>
                  </a:lnTo>
                  <a:lnTo>
                    <a:pt x="48" y="118"/>
                  </a:lnTo>
                  <a:lnTo>
                    <a:pt x="51" y="108"/>
                  </a:lnTo>
                  <a:lnTo>
                    <a:pt x="55" y="102"/>
                  </a:lnTo>
                  <a:lnTo>
                    <a:pt x="58" y="97"/>
                  </a:lnTo>
                  <a:lnTo>
                    <a:pt x="64" y="90"/>
                  </a:lnTo>
                  <a:lnTo>
                    <a:pt x="67" y="82"/>
                  </a:lnTo>
                  <a:lnTo>
                    <a:pt x="75" y="73"/>
                  </a:lnTo>
                  <a:lnTo>
                    <a:pt x="81" y="66"/>
                  </a:lnTo>
                  <a:lnTo>
                    <a:pt x="86" y="60"/>
                  </a:lnTo>
                  <a:lnTo>
                    <a:pt x="95" y="51"/>
                  </a:lnTo>
                  <a:lnTo>
                    <a:pt x="100" y="46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5"/>
                  </a:lnTo>
                  <a:lnTo>
                    <a:pt x="124" y="32"/>
                  </a:lnTo>
                  <a:lnTo>
                    <a:pt x="131" y="32"/>
                  </a:lnTo>
                  <a:lnTo>
                    <a:pt x="135" y="31"/>
                  </a:lnTo>
                  <a:lnTo>
                    <a:pt x="158" y="31"/>
                  </a:lnTo>
                  <a:lnTo>
                    <a:pt x="163" y="32"/>
                  </a:lnTo>
                  <a:lnTo>
                    <a:pt x="169" y="32"/>
                  </a:lnTo>
                  <a:lnTo>
                    <a:pt x="175" y="35"/>
                  </a:lnTo>
                  <a:lnTo>
                    <a:pt x="182" y="37"/>
                  </a:lnTo>
                  <a:lnTo>
                    <a:pt x="185" y="39"/>
                  </a:lnTo>
                  <a:lnTo>
                    <a:pt x="189" y="43"/>
                  </a:lnTo>
                  <a:lnTo>
                    <a:pt x="194" y="46"/>
                  </a:lnTo>
                  <a:lnTo>
                    <a:pt x="199" y="51"/>
                  </a:lnTo>
                  <a:lnTo>
                    <a:pt x="208" y="60"/>
                  </a:lnTo>
                  <a:lnTo>
                    <a:pt x="213" y="66"/>
                  </a:lnTo>
                  <a:lnTo>
                    <a:pt x="219" y="73"/>
                  </a:lnTo>
                  <a:lnTo>
                    <a:pt x="227" y="82"/>
                  </a:lnTo>
                  <a:lnTo>
                    <a:pt x="230" y="90"/>
                  </a:lnTo>
                  <a:lnTo>
                    <a:pt x="236" y="97"/>
                  </a:lnTo>
                  <a:lnTo>
                    <a:pt x="239" y="102"/>
                  </a:lnTo>
                  <a:lnTo>
                    <a:pt x="242" y="108"/>
                  </a:lnTo>
                  <a:lnTo>
                    <a:pt x="245" y="118"/>
                  </a:lnTo>
                  <a:lnTo>
                    <a:pt x="248" y="125"/>
                  </a:lnTo>
                  <a:lnTo>
                    <a:pt x="253" y="142"/>
                  </a:lnTo>
                  <a:lnTo>
                    <a:pt x="254" y="152"/>
                  </a:lnTo>
                  <a:lnTo>
                    <a:pt x="258" y="161"/>
                  </a:lnTo>
                  <a:lnTo>
                    <a:pt x="261" y="180"/>
                  </a:lnTo>
                  <a:lnTo>
                    <a:pt x="262" y="189"/>
                  </a:lnTo>
                  <a:lnTo>
                    <a:pt x="262" y="209"/>
                  </a:lnTo>
                  <a:lnTo>
                    <a:pt x="264" y="220"/>
                  </a:lnTo>
                  <a:lnTo>
                    <a:pt x="268" y="208"/>
                  </a:lnTo>
                  <a:lnTo>
                    <a:pt x="264" y="214"/>
                  </a:lnTo>
                  <a:lnTo>
                    <a:pt x="264" y="246"/>
                  </a:lnTo>
                  <a:lnTo>
                    <a:pt x="262" y="248"/>
                  </a:lnTo>
                  <a:lnTo>
                    <a:pt x="262" y="254"/>
                  </a:lnTo>
                  <a:lnTo>
                    <a:pt x="261" y="256"/>
                  </a:lnTo>
                  <a:lnTo>
                    <a:pt x="259" y="273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61" y="279"/>
                  </a:lnTo>
                  <a:lnTo>
                    <a:pt x="262" y="282"/>
                  </a:lnTo>
                  <a:lnTo>
                    <a:pt x="265" y="285"/>
                  </a:lnTo>
                  <a:lnTo>
                    <a:pt x="272" y="288"/>
                  </a:lnTo>
                  <a:lnTo>
                    <a:pt x="276" y="288"/>
                  </a:lnTo>
                  <a:lnTo>
                    <a:pt x="281" y="287"/>
                  </a:lnTo>
                  <a:lnTo>
                    <a:pt x="284" y="285"/>
                  </a:lnTo>
                  <a:lnTo>
                    <a:pt x="287" y="282"/>
                  </a:lnTo>
                  <a:lnTo>
                    <a:pt x="290" y="276"/>
                  </a:lnTo>
                  <a:lnTo>
                    <a:pt x="290" y="273"/>
                  </a:lnTo>
                  <a:lnTo>
                    <a:pt x="289" y="268"/>
                  </a:lnTo>
                  <a:lnTo>
                    <a:pt x="290" y="266"/>
                  </a:lnTo>
                  <a:lnTo>
                    <a:pt x="290" y="260"/>
                  </a:lnTo>
                  <a:lnTo>
                    <a:pt x="292" y="259"/>
                  </a:lnTo>
                  <a:lnTo>
                    <a:pt x="292" y="226"/>
                  </a:lnTo>
                  <a:lnTo>
                    <a:pt x="290" y="229"/>
                  </a:lnTo>
                  <a:lnTo>
                    <a:pt x="295" y="217"/>
                  </a:lnTo>
                  <a:lnTo>
                    <a:pt x="293" y="206"/>
                  </a:lnTo>
                  <a:lnTo>
                    <a:pt x="293" y="186"/>
                  </a:lnTo>
                  <a:lnTo>
                    <a:pt x="292" y="173"/>
                  </a:lnTo>
                  <a:lnTo>
                    <a:pt x="289" y="155"/>
                  </a:lnTo>
                  <a:lnTo>
                    <a:pt x="285" y="146"/>
                  </a:lnTo>
                  <a:lnTo>
                    <a:pt x="284" y="136"/>
                  </a:lnTo>
                  <a:lnTo>
                    <a:pt x="276" y="116"/>
                  </a:lnTo>
                  <a:lnTo>
                    <a:pt x="273" y="108"/>
                  </a:lnTo>
                  <a:lnTo>
                    <a:pt x="270" y="99"/>
                  </a:lnTo>
                  <a:lnTo>
                    <a:pt x="267" y="90"/>
                  </a:lnTo>
                  <a:lnTo>
                    <a:pt x="261" y="79"/>
                  </a:lnTo>
                  <a:lnTo>
                    <a:pt x="258" y="74"/>
                  </a:lnTo>
                  <a:lnTo>
                    <a:pt x="254" y="66"/>
                  </a:lnTo>
                  <a:lnTo>
                    <a:pt x="244" y="51"/>
                  </a:lnTo>
                  <a:lnTo>
                    <a:pt x="237" y="45"/>
                  </a:lnTo>
                  <a:lnTo>
                    <a:pt x="233" y="39"/>
                  </a:lnTo>
                  <a:lnTo>
                    <a:pt x="220" y="26"/>
                  </a:lnTo>
                  <a:lnTo>
                    <a:pt x="213" y="21"/>
                  </a:lnTo>
                  <a:lnTo>
                    <a:pt x="208" y="18"/>
                  </a:lnTo>
                  <a:lnTo>
                    <a:pt x="200" y="14"/>
                  </a:lnTo>
                  <a:lnTo>
                    <a:pt x="191" y="9"/>
                  </a:lnTo>
                  <a:lnTo>
                    <a:pt x="185" y="8"/>
                  </a:lnTo>
                  <a:lnTo>
                    <a:pt x="179" y="4"/>
                  </a:lnTo>
                  <a:lnTo>
                    <a:pt x="169" y="1"/>
                  </a:lnTo>
                  <a:lnTo>
                    <a:pt x="161" y="0"/>
                  </a:lnTo>
                  <a:lnTo>
                    <a:pt x="148" y="0"/>
                  </a:lnTo>
                  <a:lnTo>
                    <a:pt x="132" y="0"/>
                  </a:lnTo>
                  <a:lnTo>
                    <a:pt x="124" y="1"/>
                  </a:lnTo>
                  <a:lnTo>
                    <a:pt x="115" y="4"/>
                  </a:lnTo>
                  <a:lnTo>
                    <a:pt x="109" y="8"/>
                  </a:lnTo>
                  <a:lnTo>
                    <a:pt x="103" y="9"/>
                  </a:lnTo>
                  <a:lnTo>
                    <a:pt x="93" y="12"/>
                  </a:lnTo>
                  <a:lnTo>
                    <a:pt x="86" y="18"/>
                  </a:lnTo>
                  <a:lnTo>
                    <a:pt x="81" y="21"/>
                  </a:lnTo>
                  <a:lnTo>
                    <a:pt x="73" y="26"/>
                  </a:lnTo>
                  <a:lnTo>
                    <a:pt x="61" y="39"/>
                  </a:lnTo>
                  <a:lnTo>
                    <a:pt x="56" y="45"/>
                  </a:lnTo>
                  <a:lnTo>
                    <a:pt x="50" y="51"/>
                  </a:lnTo>
                  <a:lnTo>
                    <a:pt x="39" y="66"/>
                  </a:lnTo>
                  <a:lnTo>
                    <a:pt x="36" y="74"/>
                  </a:lnTo>
                  <a:lnTo>
                    <a:pt x="33" y="79"/>
                  </a:lnTo>
                  <a:lnTo>
                    <a:pt x="27" y="90"/>
                  </a:lnTo>
                  <a:lnTo>
                    <a:pt x="24" y="99"/>
                  </a:lnTo>
                  <a:lnTo>
                    <a:pt x="20" y="108"/>
                  </a:lnTo>
                  <a:lnTo>
                    <a:pt x="17" y="116"/>
                  </a:lnTo>
                  <a:lnTo>
                    <a:pt x="10" y="136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3"/>
                  </a:lnTo>
                  <a:lnTo>
                    <a:pt x="0" y="186"/>
                  </a:lnTo>
                  <a:lnTo>
                    <a:pt x="0" y="218"/>
                  </a:lnTo>
                  <a:lnTo>
                    <a:pt x="0" y="248"/>
                  </a:lnTo>
                  <a:lnTo>
                    <a:pt x="5" y="277"/>
                  </a:lnTo>
                  <a:lnTo>
                    <a:pt x="7" y="285"/>
                  </a:lnTo>
                  <a:lnTo>
                    <a:pt x="8" y="294"/>
                  </a:lnTo>
                  <a:lnTo>
                    <a:pt x="11" y="305"/>
                  </a:lnTo>
                  <a:lnTo>
                    <a:pt x="13" y="313"/>
                  </a:lnTo>
                  <a:lnTo>
                    <a:pt x="24" y="338"/>
                  </a:lnTo>
                  <a:lnTo>
                    <a:pt x="28" y="346"/>
                  </a:lnTo>
                  <a:lnTo>
                    <a:pt x="31" y="353"/>
                  </a:lnTo>
                  <a:lnTo>
                    <a:pt x="34" y="361"/>
                  </a:lnTo>
                  <a:lnTo>
                    <a:pt x="55" y="389"/>
                  </a:lnTo>
                  <a:lnTo>
                    <a:pt x="59" y="394"/>
                  </a:lnTo>
                  <a:lnTo>
                    <a:pt x="64" y="400"/>
                  </a:lnTo>
                  <a:lnTo>
                    <a:pt x="76" y="411"/>
                  </a:lnTo>
                  <a:lnTo>
                    <a:pt x="84" y="414"/>
                  </a:lnTo>
                  <a:lnTo>
                    <a:pt x="89" y="418"/>
                  </a:lnTo>
                  <a:lnTo>
                    <a:pt x="95" y="423"/>
                  </a:lnTo>
                  <a:lnTo>
                    <a:pt x="104" y="426"/>
                  </a:lnTo>
                  <a:lnTo>
                    <a:pt x="110" y="428"/>
                  </a:lnTo>
                  <a:lnTo>
                    <a:pt x="115" y="431"/>
                  </a:lnTo>
                  <a:lnTo>
                    <a:pt x="121" y="434"/>
                  </a:lnTo>
                  <a:lnTo>
                    <a:pt x="131" y="4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9" name="Freeform 31"/>
            <p:cNvSpPr>
              <a:spLocks/>
            </p:cNvSpPr>
            <p:nvPr/>
          </p:nvSpPr>
          <p:spPr bwMode="auto">
            <a:xfrm>
              <a:off x="3566" y="2667"/>
              <a:ext cx="178" cy="961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7" y="10"/>
                </a:cxn>
                <a:cxn ang="0">
                  <a:pos x="172" y="3"/>
                </a:cxn>
                <a:cxn ang="0">
                  <a:pos x="164" y="0"/>
                </a:cxn>
                <a:cxn ang="0">
                  <a:pos x="157" y="2"/>
                </a:cxn>
                <a:cxn ang="0">
                  <a:pos x="150" y="6"/>
                </a:cxn>
                <a:cxn ang="0">
                  <a:pos x="140" y="31"/>
                </a:cxn>
                <a:cxn ang="0">
                  <a:pos x="123" y="73"/>
                </a:cxn>
                <a:cxn ang="0">
                  <a:pos x="109" y="117"/>
                </a:cxn>
                <a:cxn ang="0">
                  <a:pos x="85" y="179"/>
                </a:cxn>
                <a:cxn ang="0">
                  <a:pos x="67" y="237"/>
                </a:cxn>
                <a:cxn ang="0">
                  <a:pos x="51" y="293"/>
                </a:cxn>
                <a:cxn ang="0">
                  <a:pos x="42" y="330"/>
                </a:cxn>
                <a:cxn ang="0">
                  <a:pos x="33" y="366"/>
                </a:cxn>
                <a:cxn ang="0">
                  <a:pos x="25" y="402"/>
                </a:cxn>
                <a:cxn ang="0">
                  <a:pos x="19" y="434"/>
                </a:cxn>
                <a:cxn ang="0">
                  <a:pos x="11" y="485"/>
                </a:cxn>
                <a:cxn ang="0">
                  <a:pos x="6" y="518"/>
                </a:cxn>
                <a:cxn ang="0">
                  <a:pos x="3" y="565"/>
                </a:cxn>
                <a:cxn ang="0">
                  <a:pos x="2" y="597"/>
                </a:cxn>
                <a:cxn ang="0">
                  <a:pos x="0" y="610"/>
                </a:cxn>
                <a:cxn ang="0">
                  <a:pos x="2" y="668"/>
                </a:cxn>
                <a:cxn ang="0">
                  <a:pos x="3" y="695"/>
                </a:cxn>
                <a:cxn ang="0">
                  <a:pos x="11" y="746"/>
                </a:cxn>
                <a:cxn ang="0">
                  <a:pos x="16" y="771"/>
                </a:cxn>
                <a:cxn ang="0">
                  <a:pos x="22" y="794"/>
                </a:cxn>
                <a:cxn ang="0">
                  <a:pos x="34" y="828"/>
                </a:cxn>
                <a:cxn ang="0">
                  <a:pos x="44" y="848"/>
                </a:cxn>
                <a:cxn ang="0">
                  <a:pos x="59" y="878"/>
                </a:cxn>
                <a:cxn ang="0">
                  <a:pos x="78" y="907"/>
                </a:cxn>
                <a:cxn ang="0">
                  <a:pos x="99" y="934"/>
                </a:cxn>
                <a:cxn ang="0">
                  <a:pos x="126" y="960"/>
                </a:cxn>
                <a:cxn ang="0">
                  <a:pos x="138" y="961"/>
                </a:cxn>
                <a:cxn ang="0">
                  <a:pos x="144" y="957"/>
                </a:cxn>
                <a:cxn ang="0">
                  <a:pos x="149" y="949"/>
                </a:cxn>
                <a:cxn ang="0">
                  <a:pos x="146" y="938"/>
                </a:cxn>
                <a:cxn ang="0">
                  <a:pos x="121" y="912"/>
                </a:cxn>
                <a:cxn ang="0">
                  <a:pos x="109" y="896"/>
                </a:cxn>
                <a:cxn ang="0">
                  <a:pos x="92" y="872"/>
                </a:cxn>
                <a:cxn ang="0">
                  <a:pos x="81" y="853"/>
                </a:cxn>
                <a:cxn ang="0">
                  <a:pos x="67" y="825"/>
                </a:cxn>
                <a:cxn ang="0">
                  <a:pos x="59" y="806"/>
                </a:cxn>
                <a:cxn ang="0">
                  <a:pos x="53" y="785"/>
                </a:cxn>
                <a:cxn ang="0">
                  <a:pos x="47" y="761"/>
                </a:cxn>
                <a:cxn ang="0">
                  <a:pos x="42" y="740"/>
                </a:cxn>
                <a:cxn ang="0">
                  <a:pos x="34" y="692"/>
                </a:cxn>
                <a:cxn ang="0">
                  <a:pos x="33" y="665"/>
                </a:cxn>
                <a:cxn ang="0">
                  <a:pos x="31" y="613"/>
                </a:cxn>
                <a:cxn ang="0">
                  <a:pos x="33" y="597"/>
                </a:cxn>
                <a:cxn ang="0">
                  <a:pos x="34" y="568"/>
                </a:cxn>
                <a:cxn ang="0">
                  <a:pos x="37" y="521"/>
                </a:cxn>
                <a:cxn ang="0">
                  <a:pos x="42" y="489"/>
                </a:cxn>
                <a:cxn ang="0">
                  <a:pos x="50" y="441"/>
                </a:cxn>
                <a:cxn ang="0">
                  <a:pos x="56" y="408"/>
                </a:cxn>
                <a:cxn ang="0">
                  <a:pos x="64" y="372"/>
                </a:cxn>
                <a:cxn ang="0">
                  <a:pos x="73" y="337"/>
                </a:cxn>
                <a:cxn ang="0">
                  <a:pos x="82" y="303"/>
                </a:cxn>
                <a:cxn ang="0">
                  <a:pos x="98" y="247"/>
                </a:cxn>
                <a:cxn ang="0">
                  <a:pos x="116" y="188"/>
                </a:cxn>
                <a:cxn ang="0">
                  <a:pos x="129" y="148"/>
                </a:cxn>
                <a:cxn ang="0">
                  <a:pos x="143" y="106"/>
                </a:cxn>
                <a:cxn ang="0">
                  <a:pos x="160" y="65"/>
                </a:cxn>
                <a:cxn ang="0">
                  <a:pos x="177" y="22"/>
                </a:cxn>
              </a:cxnLst>
              <a:rect l="0" t="0" r="r" b="b"/>
              <a:pathLst>
                <a:path w="178" h="961">
                  <a:moveTo>
                    <a:pt x="177" y="22"/>
                  </a:moveTo>
                  <a:lnTo>
                    <a:pt x="178" y="17"/>
                  </a:lnTo>
                  <a:lnTo>
                    <a:pt x="178" y="14"/>
                  </a:lnTo>
                  <a:lnTo>
                    <a:pt x="177" y="10"/>
                  </a:lnTo>
                  <a:lnTo>
                    <a:pt x="175" y="6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0" y="6"/>
                  </a:lnTo>
                  <a:lnTo>
                    <a:pt x="149" y="10"/>
                  </a:lnTo>
                  <a:lnTo>
                    <a:pt x="140" y="31"/>
                  </a:lnTo>
                  <a:lnTo>
                    <a:pt x="132" y="53"/>
                  </a:lnTo>
                  <a:lnTo>
                    <a:pt x="123" y="73"/>
                  </a:lnTo>
                  <a:lnTo>
                    <a:pt x="115" y="96"/>
                  </a:lnTo>
                  <a:lnTo>
                    <a:pt x="109" y="117"/>
                  </a:lnTo>
                  <a:lnTo>
                    <a:pt x="101" y="138"/>
                  </a:lnTo>
                  <a:lnTo>
                    <a:pt x="85" y="179"/>
                  </a:lnTo>
                  <a:lnTo>
                    <a:pt x="79" y="197"/>
                  </a:lnTo>
                  <a:lnTo>
                    <a:pt x="67" y="237"/>
                  </a:lnTo>
                  <a:lnTo>
                    <a:pt x="61" y="256"/>
                  </a:lnTo>
                  <a:lnTo>
                    <a:pt x="51" y="293"/>
                  </a:lnTo>
                  <a:lnTo>
                    <a:pt x="45" y="313"/>
                  </a:lnTo>
                  <a:lnTo>
                    <a:pt x="42" y="330"/>
                  </a:lnTo>
                  <a:lnTo>
                    <a:pt x="37" y="348"/>
                  </a:lnTo>
                  <a:lnTo>
                    <a:pt x="33" y="366"/>
                  </a:lnTo>
                  <a:lnTo>
                    <a:pt x="30" y="385"/>
                  </a:lnTo>
                  <a:lnTo>
                    <a:pt x="25" y="402"/>
                  </a:lnTo>
                  <a:lnTo>
                    <a:pt x="22" y="419"/>
                  </a:lnTo>
                  <a:lnTo>
                    <a:pt x="19" y="434"/>
                  </a:lnTo>
                  <a:lnTo>
                    <a:pt x="13" y="470"/>
                  </a:lnTo>
                  <a:lnTo>
                    <a:pt x="11" y="485"/>
                  </a:lnTo>
                  <a:lnTo>
                    <a:pt x="9" y="503"/>
                  </a:lnTo>
                  <a:lnTo>
                    <a:pt x="6" y="518"/>
                  </a:lnTo>
                  <a:lnTo>
                    <a:pt x="3" y="549"/>
                  </a:lnTo>
                  <a:lnTo>
                    <a:pt x="3" y="565"/>
                  </a:lnTo>
                  <a:lnTo>
                    <a:pt x="2" y="580"/>
                  </a:lnTo>
                  <a:lnTo>
                    <a:pt x="2" y="597"/>
                  </a:lnTo>
                  <a:lnTo>
                    <a:pt x="2" y="596"/>
                  </a:lnTo>
                  <a:lnTo>
                    <a:pt x="0" y="610"/>
                  </a:lnTo>
                  <a:lnTo>
                    <a:pt x="0" y="654"/>
                  </a:lnTo>
                  <a:lnTo>
                    <a:pt x="2" y="668"/>
                  </a:lnTo>
                  <a:lnTo>
                    <a:pt x="2" y="681"/>
                  </a:lnTo>
                  <a:lnTo>
                    <a:pt x="3" y="695"/>
                  </a:lnTo>
                  <a:lnTo>
                    <a:pt x="8" y="734"/>
                  </a:lnTo>
                  <a:lnTo>
                    <a:pt x="11" y="746"/>
                  </a:lnTo>
                  <a:lnTo>
                    <a:pt x="13" y="757"/>
                  </a:lnTo>
                  <a:lnTo>
                    <a:pt x="16" y="771"/>
                  </a:lnTo>
                  <a:lnTo>
                    <a:pt x="19" y="782"/>
                  </a:lnTo>
                  <a:lnTo>
                    <a:pt x="22" y="794"/>
                  </a:lnTo>
                  <a:lnTo>
                    <a:pt x="31" y="816"/>
                  </a:lnTo>
                  <a:lnTo>
                    <a:pt x="34" y="828"/>
                  </a:lnTo>
                  <a:lnTo>
                    <a:pt x="39" y="837"/>
                  </a:lnTo>
                  <a:lnTo>
                    <a:pt x="44" y="848"/>
                  </a:lnTo>
                  <a:lnTo>
                    <a:pt x="53" y="868"/>
                  </a:lnTo>
                  <a:lnTo>
                    <a:pt x="59" y="878"/>
                  </a:lnTo>
                  <a:lnTo>
                    <a:pt x="64" y="887"/>
                  </a:lnTo>
                  <a:lnTo>
                    <a:pt x="78" y="907"/>
                  </a:lnTo>
                  <a:lnTo>
                    <a:pt x="84" y="915"/>
                  </a:lnTo>
                  <a:lnTo>
                    <a:pt x="99" y="934"/>
                  </a:lnTo>
                  <a:lnTo>
                    <a:pt x="123" y="957"/>
                  </a:lnTo>
                  <a:lnTo>
                    <a:pt x="126" y="960"/>
                  </a:lnTo>
                  <a:lnTo>
                    <a:pt x="130" y="961"/>
                  </a:lnTo>
                  <a:lnTo>
                    <a:pt x="138" y="961"/>
                  </a:lnTo>
                  <a:lnTo>
                    <a:pt x="141" y="958"/>
                  </a:lnTo>
                  <a:lnTo>
                    <a:pt x="144" y="957"/>
                  </a:lnTo>
                  <a:lnTo>
                    <a:pt x="147" y="954"/>
                  </a:lnTo>
                  <a:lnTo>
                    <a:pt x="149" y="949"/>
                  </a:lnTo>
                  <a:lnTo>
                    <a:pt x="149" y="941"/>
                  </a:lnTo>
                  <a:lnTo>
                    <a:pt x="146" y="938"/>
                  </a:lnTo>
                  <a:lnTo>
                    <a:pt x="144" y="935"/>
                  </a:lnTo>
                  <a:lnTo>
                    <a:pt x="121" y="912"/>
                  </a:lnTo>
                  <a:lnTo>
                    <a:pt x="116" y="906"/>
                  </a:lnTo>
                  <a:lnTo>
                    <a:pt x="109" y="896"/>
                  </a:lnTo>
                  <a:lnTo>
                    <a:pt x="102" y="889"/>
                  </a:lnTo>
                  <a:lnTo>
                    <a:pt x="92" y="872"/>
                  </a:lnTo>
                  <a:lnTo>
                    <a:pt x="87" y="862"/>
                  </a:lnTo>
                  <a:lnTo>
                    <a:pt x="81" y="853"/>
                  </a:lnTo>
                  <a:lnTo>
                    <a:pt x="71" y="836"/>
                  </a:lnTo>
                  <a:lnTo>
                    <a:pt x="67" y="825"/>
                  </a:lnTo>
                  <a:lnTo>
                    <a:pt x="62" y="816"/>
                  </a:lnTo>
                  <a:lnTo>
                    <a:pt x="59" y="806"/>
                  </a:lnTo>
                  <a:lnTo>
                    <a:pt x="54" y="796"/>
                  </a:lnTo>
                  <a:lnTo>
                    <a:pt x="53" y="785"/>
                  </a:lnTo>
                  <a:lnTo>
                    <a:pt x="50" y="772"/>
                  </a:lnTo>
                  <a:lnTo>
                    <a:pt x="47" y="761"/>
                  </a:lnTo>
                  <a:lnTo>
                    <a:pt x="44" y="751"/>
                  </a:lnTo>
                  <a:lnTo>
                    <a:pt x="42" y="740"/>
                  </a:lnTo>
                  <a:lnTo>
                    <a:pt x="39" y="727"/>
                  </a:lnTo>
                  <a:lnTo>
                    <a:pt x="34" y="692"/>
                  </a:lnTo>
                  <a:lnTo>
                    <a:pt x="33" y="678"/>
                  </a:lnTo>
                  <a:lnTo>
                    <a:pt x="33" y="665"/>
                  </a:lnTo>
                  <a:lnTo>
                    <a:pt x="31" y="651"/>
                  </a:lnTo>
                  <a:lnTo>
                    <a:pt x="31" y="613"/>
                  </a:lnTo>
                  <a:lnTo>
                    <a:pt x="33" y="599"/>
                  </a:lnTo>
                  <a:lnTo>
                    <a:pt x="33" y="597"/>
                  </a:lnTo>
                  <a:lnTo>
                    <a:pt x="33" y="583"/>
                  </a:lnTo>
                  <a:lnTo>
                    <a:pt x="34" y="568"/>
                  </a:lnTo>
                  <a:lnTo>
                    <a:pt x="34" y="552"/>
                  </a:lnTo>
                  <a:lnTo>
                    <a:pt x="37" y="521"/>
                  </a:lnTo>
                  <a:lnTo>
                    <a:pt x="40" y="506"/>
                  </a:lnTo>
                  <a:lnTo>
                    <a:pt x="42" y="489"/>
                  </a:lnTo>
                  <a:lnTo>
                    <a:pt x="44" y="473"/>
                  </a:lnTo>
                  <a:lnTo>
                    <a:pt x="50" y="441"/>
                  </a:lnTo>
                  <a:lnTo>
                    <a:pt x="53" y="425"/>
                  </a:lnTo>
                  <a:lnTo>
                    <a:pt x="56" y="408"/>
                  </a:lnTo>
                  <a:lnTo>
                    <a:pt x="61" y="391"/>
                  </a:lnTo>
                  <a:lnTo>
                    <a:pt x="64" y="372"/>
                  </a:lnTo>
                  <a:lnTo>
                    <a:pt x="68" y="357"/>
                  </a:lnTo>
                  <a:lnTo>
                    <a:pt x="73" y="337"/>
                  </a:lnTo>
                  <a:lnTo>
                    <a:pt x="76" y="320"/>
                  </a:lnTo>
                  <a:lnTo>
                    <a:pt x="82" y="303"/>
                  </a:lnTo>
                  <a:lnTo>
                    <a:pt x="92" y="265"/>
                  </a:lnTo>
                  <a:lnTo>
                    <a:pt x="98" y="247"/>
                  </a:lnTo>
                  <a:lnTo>
                    <a:pt x="110" y="206"/>
                  </a:lnTo>
                  <a:lnTo>
                    <a:pt x="116" y="188"/>
                  </a:lnTo>
                  <a:lnTo>
                    <a:pt x="121" y="168"/>
                  </a:lnTo>
                  <a:lnTo>
                    <a:pt x="129" y="148"/>
                  </a:lnTo>
                  <a:lnTo>
                    <a:pt x="136" y="126"/>
                  </a:lnTo>
                  <a:lnTo>
                    <a:pt x="143" y="106"/>
                  </a:lnTo>
                  <a:lnTo>
                    <a:pt x="150" y="85"/>
                  </a:lnTo>
                  <a:lnTo>
                    <a:pt x="160" y="65"/>
                  </a:lnTo>
                  <a:lnTo>
                    <a:pt x="167" y="44"/>
                  </a:lnTo>
                  <a:lnTo>
                    <a:pt x="177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0" name="Freeform 32"/>
            <p:cNvSpPr>
              <a:spLocks/>
            </p:cNvSpPr>
            <p:nvPr/>
          </p:nvSpPr>
          <p:spPr bwMode="auto">
            <a:xfrm>
              <a:off x="3905" y="2694"/>
              <a:ext cx="197" cy="896"/>
            </a:xfrm>
            <a:custGeom>
              <a:avLst/>
              <a:gdLst/>
              <a:ahLst/>
              <a:cxnLst>
                <a:cxn ang="0">
                  <a:pos x="0" y="877"/>
                </a:cxn>
                <a:cxn ang="0">
                  <a:pos x="2" y="885"/>
                </a:cxn>
                <a:cxn ang="0">
                  <a:pos x="7" y="893"/>
                </a:cxn>
                <a:cxn ang="0">
                  <a:pos x="18" y="896"/>
                </a:cxn>
                <a:cxn ang="0">
                  <a:pos x="25" y="893"/>
                </a:cxn>
                <a:cxn ang="0">
                  <a:pos x="66" y="840"/>
                </a:cxn>
                <a:cxn ang="0">
                  <a:pos x="107" y="778"/>
                </a:cxn>
                <a:cxn ang="0">
                  <a:pos x="121" y="753"/>
                </a:cxn>
                <a:cxn ang="0">
                  <a:pos x="138" y="713"/>
                </a:cxn>
                <a:cxn ang="0">
                  <a:pos x="149" y="688"/>
                </a:cxn>
                <a:cxn ang="0">
                  <a:pos x="165" y="648"/>
                </a:cxn>
                <a:cxn ang="0">
                  <a:pos x="172" y="621"/>
                </a:cxn>
                <a:cxn ang="0">
                  <a:pos x="180" y="593"/>
                </a:cxn>
                <a:cxn ang="0">
                  <a:pos x="185" y="567"/>
                </a:cxn>
                <a:cxn ang="0">
                  <a:pos x="190" y="539"/>
                </a:cxn>
                <a:cxn ang="0">
                  <a:pos x="193" y="513"/>
                </a:cxn>
                <a:cxn ang="0">
                  <a:pos x="196" y="486"/>
                </a:cxn>
                <a:cxn ang="0">
                  <a:pos x="197" y="457"/>
                </a:cxn>
                <a:cxn ang="0">
                  <a:pos x="196" y="415"/>
                </a:cxn>
                <a:cxn ang="0">
                  <a:pos x="185" y="330"/>
                </a:cxn>
                <a:cxn ang="0">
                  <a:pos x="177" y="286"/>
                </a:cxn>
                <a:cxn ang="0">
                  <a:pos x="169" y="258"/>
                </a:cxn>
                <a:cxn ang="0">
                  <a:pos x="162" y="231"/>
                </a:cxn>
                <a:cxn ang="0">
                  <a:pos x="145" y="187"/>
                </a:cxn>
                <a:cxn ang="0">
                  <a:pos x="134" y="156"/>
                </a:cxn>
                <a:cxn ang="0">
                  <a:pos x="121" y="127"/>
                </a:cxn>
                <a:cxn ang="0">
                  <a:pos x="107" y="97"/>
                </a:cxn>
                <a:cxn ang="0">
                  <a:pos x="84" y="52"/>
                </a:cxn>
                <a:cxn ang="0">
                  <a:pos x="58" y="7"/>
                </a:cxn>
                <a:cxn ang="0">
                  <a:pos x="47" y="0"/>
                </a:cxn>
                <a:cxn ang="0">
                  <a:pos x="36" y="1"/>
                </a:cxn>
                <a:cxn ang="0">
                  <a:pos x="28" y="12"/>
                </a:cxn>
                <a:cxn ang="0">
                  <a:pos x="30" y="23"/>
                </a:cxn>
                <a:cxn ang="0">
                  <a:pos x="56" y="68"/>
                </a:cxn>
                <a:cxn ang="0">
                  <a:pos x="72" y="97"/>
                </a:cxn>
                <a:cxn ang="0">
                  <a:pos x="86" y="125"/>
                </a:cxn>
                <a:cxn ang="0">
                  <a:pos x="100" y="155"/>
                </a:cxn>
                <a:cxn ang="0">
                  <a:pos x="110" y="181"/>
                </a:cxn>
                <a:cxn ang="0">
                  <a:pos x="121" y="212"/>
                </a:cxn>
                <a:cxn ang="0">
                  <a:pos x="131" y="240"/>
                </a:cxn>
                <a:cxn ang="0">
                  <a:pos x="138" y="268"/>
                </a:cxn>
                <a:cxn ang="0">
                  <a:pos x="146" y="296"/>
                </a:cxn>
                <a:cxn ang="0">
                  <a:pos x="154" y="336"/>
                </a:cxn>
                <a:cxn ang="0">
                  <a:pos x="165" y="418"/>
                </a:cxn>
                <a:cxn ang="0">
                  <a:pos x="166" y="460"/>
                </a:cxn>
                <a:cxn ang="0">
                  <a:pos x="166" y="471"/>
                </a:cxn>
                <a:cxn ang="0">
                  <a:pos x="163" y="497"/>
                </a:cxn>
                <a:cxn ang="0">
                  <a:pos x="160" y="524"/>
                </a:cxn>
                <a:cxn ang="0">
                  <a:pos x="157" y="548"/>
                </a:cxn>
                <a:cxn ang="0">
                  <a:pos x="152" y="575"/>
                </a:cxn>
                <a:cxn ang="0">
                  <a:pos x="146" y="600"/>
                </a:cxn>
                <a:cxn ang="0">
                  <a:pos x="138" y="626"/>
                </a:cxn>
                <a:cxn ang="0">
                  <a:pos x="131" y="651"/>
                </a:cxn>
                <a:cxn ang="0">
                  <a:pos x="121" y="676"/>
                </a:cxn>
                <a:cxn ang="0">
                  <a:pos x="110" y="700"/>
                </a:cxn>
                <a:cxn ang="0">
                  <a:pos x="100" y="727"/>
                </a:cxn>
                <a:cxn ang="0">
                  <a:pos x="86" y="750"/>
                </a:cxn>
                <a:cxn ang="0">
                  <a:pos x="50" y="810"/>
                </a:cxn>
                <a:cxn ang="0">
                  <a:pos x="4" y="871"/>
                </a:cxn>
              </a:cxnLst>
              <a:rect l="0" t="0" r="r" b="b"/>
              <a:pathLst>
                <a:path w="197" h="896">
                  <a:moveTo>
                    <a:pt x="4" y="871"/>
                  </a:moveTo>
                  <a:lnTo>
                    <a:pt x="0" y="877"/>
                  </a:lnTo>
                  <a:lnTo>
                    <a:pt x="0" y="882"/>
                  </a:lnTo>
                  <a:lnTo>
                    <a:pt x="2" y="885"/>
                  </a:lnTo>
                  <a:lnTo>
                    <a:pt x="4" y="890"/>
                  </a:lnTo>
                  <a:lnTo>
                    <a:pt x="7" y="893"/>
                  </a:lnTo>
                  <a:lnTo>
                    <a:pt x="13" y="896"/>
                  </a:lnTo>
                  <a:lnTo>
                    <a:pt x="18" y="896"/>
                  </a:lnTo>
                  <a:lnTo>
                    <a:pt x="21" y="894"/>
                  </a:lnTo>
                  <a:lnTo>
                    <a:pt x="25" y="893"/>
                  </a:lnTo>
                  <a:lnTo>
                    <a:pt x="28" y="890"/>
                  </a:lnTo>
                  <a:lnTo>
                    <a:pt x="66" y="840"/>
                  </a:lnTo>
                  <a:lnTo>
                    <a:pt x="75" y="829"/>
                  </a:lnTo>
                  <a:lnTo>
                    <a:pt x="107" y="778"/>
                  </a:lnTo>
                  <a:lnTo>
                    <a:pt x="114" y="765"/>
                  </a:lnTo>
                  <a:lnTo>
                    <a:pt x="121" y="753"/>
                  </a:lnTo>
                  <a:lnTo>
                    <a:pt x="134" y="725"/>
                  </a:lnTo>
                  <a:lnTo>
                    <a:pt x="138" y="713"/>
                  </a:lnTo>
                  <a:lnTo>
                    <a:pt x="145" y="700"/>
                  </a:lnTo>
                  <a:lnTo>
                    <a:pt x="149" y="688"/>
                  </a:lnTo>
                  <a:lnTo>
                    <a:pt x="162" y="660"/>
                  </a:lnTo>
                  <a:lnTo>
                    <a:pt x="165" y="648"/>
                  </a:lnTo>
                  <a:lnTo>
                    <a:pt x="169" y="635"/>
                  </a:lnTo>
                  <a:lnTo>
                    <a:pt x="172" y="621"/>
                  </a:lnTo>
                  <a:lnTo>
                    <a:pt x="177" y="609"/>
                  </a:lnTo>
                  <a:lnTo>
                    <a:pt x="180" y="593"/>
                  </a:lnTo>
                  <a:lnTo>
                    <a:pt x="183" y="581"/>
                  </a:lnTo>
                  <a:lnTo>
                    <a:pt x="185" y="567"/>
                  </a:lnTo>
                  <a:lnTo>
                    <a:pt x="188" y="555"/>
                  </a:lnTo>
                  <a:lnTo>
                    <a:pt x="190" y="539"/>
                  </a:lnTo>
                  <a:lnTo>
                    <a:pt x="191" y="527"/>
                  </a:lnTo>
                  <a:lnTo>
                    <a:pt x="193" y="513"/>
                  </a:lnTo>
                  <a:lnTo>
                    <a:pt x="194" y="500"/>
                  </a:lnTo>
                  <a:lnTo>
                    <a:pt x="196" y="486"/>
                  </a:lnTo>
                  <a:lnTo>
                    <a:pt x="197" y="474"/>
                  </a:lnTo>
                  <a:lnTo>
                    <a:pt x="197" y="457"/>
                  </a:lnTo>
                  <a:lnTo>
                    <a:pt x="196" y="443"/>
                  </a:lnTo>
                  <a:lnTo>
                    <a:pt x="196" y="415"/>
                  </a:lnTo>
                  <a:lnTo>
                    <a:pt x="188" y="344"/>
                  </a:lnTo>
                  <a:lnTo>
                    <a:pt x="185" y="330"/>
                  </a:lnTo>
                  <a:lnTo>
                    <a:pt x="183" y="316"/>
                  </a:lnTo>
                  <a:lnTo>
                    <a:pt x="177" y="286"/>
                  </a:lnTo>
                  <a:lnTo>
                    <a:pt x="172" y="272"/>
                  </a:lnTo>
                  <a:lnTo>
                    <a:pt x="169" y="258"/>
                  </a:lnTo>
                  <a:lnTo>
                    <a:pt x="165" y="245"/>
                  </a:lnTo>
                  <a:lnTo>
                    <a:pt x="162" y="231"/>
                  </a:lnTo>
                  <a:lnTo>
                    <a:pt x="149" y="200"/>
                  </a:lnTo>
                  <a:lnTo>
                    <a:pt x="145" y="187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8" y="142"/>
                  </a:lnTo>
                  <a:lnTo>
                    <a:pt x="121" y="127"/>
                  </a:lnTo>
                  <a:lnTo>
                    <a:pt x="114" y="113"/>
                  </a:lnTo>
                  <a:lnTo>
                    <a:pt x="107" y="97"/>
                  </a:lnTo>
                  <a:lnTo>
                    <a:pt x="92" y="66"/>
                  </a:lnTo>
                  <a:lnTo>
                    <a:pt x="84" y="52"/>
                  </a:lnTo>
                  <a:lnTo>
                    <a:pt x="66" y="21"/>
                  </a:lnTo>
                  <a:lnTo>
                    <a:pt x="58" y="7"/>
                  </a:lnTo>
                  <a:lnTo>
                    <a:pt x="52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0" y="7"/>
                  </a:lnTo>
                  <a:lnTo>
                    <a:pt x="28" y="12"/>
                  </a:lnTo>
                  <a:lnTo>
                    <a:pt x="28" y="20"/>
                  </a:lnTo>
                  <a:lnTo>
                    <a:pt x="30" y="23"/>
                  </a:lnTo>
                  <a:lnTo>
                    <a:pt x="38" y="37"/>
                  </a:lnTo>
                  <a:lnTo>
                    <a:pt x="56" y="68"/>
                  </a:lnTo>
                  <a:lnTo>
                    <a:pt x="64" y="82"/>
                  </a:lnTo>
                  <a:lnTo>
                    <a:pt x="72" y="97"/>
                  </a:lnTo>
                  <a:lnTo>
                    <a:pt x="79" y="110"/>
                  </a:lnTo>
                  <a:lnTo>
                    <a:pt x="86" y="125"/>
                  </a:lnTo>
                  <a:lnTo>
                    <a:pt x="93" y="139"/>
                  </a:lnTo>
                  <a:lnTo>
                    <a:pt x="100" y="155"/>
                  </a:lnTo>
                  <a:lnTo>
                    <a:pt x="106" y="169"/>
                  </a:lnTo>
                  <a:lnTo>
                    <a:pt x="110" y="181"/>
                  </a:lnTo>
                  <a:lnTo>
                    <a:pt x="117" y="196"/>
                  </a:lnTo>
                  <a:lnTo>
                    <a:pt x="121" y="212"/>
                  </a:lnTo>
                  <a:lnTo>
                    <a:pt x="128" y="224"/>
                  </a:lnTo>
                  <a:lnTo>
                    <a:pt x="131" y="240"/>
                  </a:lnTo>
                  <a:lnTo>
                    <a:pt x="134" y="254"/>
                  </a:lnTo>
                  <a:lnTo>
                    <a:pt x="138" y="268"/>
                  </a:lnTo>
                  <a:lnTo>
                    <a:pt x="141" y="282"/>
                  </a:lnTo>
                  <a:lnTo>
                    <a:pt x="146" y="296"/>
                  </a:lnTo>
                  <a:lnTo>
                    <a:pt x="152" y="322"/>
                  </a:lnTo>
                  <a:lnTo>
                    <a:pt x="154" y="336"/>
                  </a:lnTo>
                  <a:lnTo>
                    <a:pt x="157" y="350"/>
                  </a:lnTo>
                  <a:lnTo>
                    <a:pt x="165" y="418"/>
                  </a:lnTo>
                  <a:lnTo>
                    <a:pt x="165" y="446"/>
                  </a:lnTo>
                  <a:lnTo>
                    <a:pt x="166" y="460"/>
                  </a:lnTo>
                  <a:lnTo>
                    <a:pt x="166" y="472"/>
                  </a:lnTo>
                  <a:lnTo>
                    <a:pt x="166" y="471"/>
                  </a:lnTo>
                  <a:lnTo>
                    <a:pt x="165" y="483"/>
                  </a:lnTo>
                  <a:lnTo>
                    <a:pt x="163" y="497"/>
                  </a:lnTo>
                  <a:lnTo>
                    <a:pt x="162" y="510"/>
                  </a:lnTo>
                  <a:lnTo>
                    <a:pt x="160" y="524"/>
                  </a:lnTo>
                  <a:lnTo>
                    <a:pt x="159" y="536"/>
                  </a:lnTo>
                  <a:lnTo>
                    <a:pt x="157" y="548"/>
                  </a:lnTo>
                  <a:lnTo>
                    <a:pt x="154" y="561"/>
                  </a:lnTo>
                  <a:lnTo>
                    <a:pt x="152" y="575"/>
                  </a:lnTo>
                  <a:lnTo>
                    <a:pt x="149" y="587"/>
                  </a:lnTo>
                  <a:lnTo>
                    <a:pt x="146" y="600"/>
                  </a:lnTo>
                  <a:lnTo>
                    <a:pt x="141" y="612"/>
                  </a:lnTo>
                  <a:lnTo>
                    <a:pt x="138" y="626"/>
                  </a:lnTo>
                  <a:lnTo>
                    <a:pt x="134" y="638"/>
                  </a:lnTo>
                  <a:lnTo>
                    <a:pt x="131" y="651"/>
                  </a:lnTo>
                  <a:lnTo>
                    <a:pt x="128" y="662"/>
                  </a:lnTo>
                  <a:lnTo>
                    <a:pt x="121" y="676"/>
                  </a:lnTo>
                  <a:lnTo>
                    <a:pt x="117" y="688"/>
                  </a:lnTo>
                  <a:lnTo>
                    <a:pt x="110" y="700"/>
                  </a:lnTo>
                  <a:lnTo>
                    <a:pt x="106" y="713"/>
                  </a:lnTo>
                  <a:lnTo>
                    <a:pt x="100" y="727"/>
                  </a:lnTo>
                  <a:lnTo>
                    <a:pt x="93" y="738"/>
                  </a:lnTo>
                  <a:lnTo>
                    <a:pt x="86" y="750"/>
                  </a:lnTo>
                  <a:lnTo>
                    <a:pt x="79" y="762"/>
                  </a:lnTo>
                  <a:lnTo>
                    <a:pt x="50" y="810"/>
                  </a:lnTo>
                  <a:lnTo>
                    <a:pt x="41" y="821"/>
                  </a:lnTo>
                  <a:lnTo>
                    <a:pt x="4" y="8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1" name="Freeform 33"/>
            <p:cNvSpPr>
              <a:spLocks/>
            </p:cNvSpPr>
            <p:nvPr/>
          </p:nvSpPr>
          <p:spPr bwMode="auto">
            <a:xfrm>
              <a:off x="4028" y="2521"/>
              <a:ext cx="1043" cy="1069"/>
            </a:xfrm>
            <a:custGeom>
              <a:avLst/>
              <a:gdLst/>
              <a:ahLst/>
              <a:cxnLst>
                <a:cxn ang="0">
                  <a:pos x="1019" y="1067"/>
                </a:cxn>
                <a:cxn ang="0">
                  <a:pos x="1032" y="1069"/>
                </a:cxn>
                <a:cxn ang="0">
                  <a:pos x="1041" y="1061"/>
                </a:cxn>
                <a:cxn ang="0">
                  <a:pos x="1043" y="1049"/>
                </a:cxn>
                <a:cxn ang="0">
                  <a:pos x="1005" y="990"/>
                </a:cxn>
                <a:cxn ang="0">
                  <a:pos x="973" y="935"/>
                </a:cxn>
                <a:cxn ang="0">
                  <a:pos x="940" y="884"/>
                </a:cxn>
                <a:cxn ang="0">
                  <a:pos x="906" y="833"/>
                </a:cxn>
                <a:cxn ang="0">
                  <a:pos x="874" y="783"/>
                </a:cxn>
                <a:cxn ang="0">
                  <a:pos x="841" y="735"/>
                </a:cxn>
                <a:cxn ang="0">
                  <a:pos x="793" y="667"/>
                </a:cxn>
                <a:cxn ang="0">
                  <a:pos x="762" y="622"/>
                </a:cxn>
                <a:cxn ang="0">
                  <a:pos x="730" y="580"/>
                </a:cxn>
                <a:cxn ang="0">
                  <a:pos x="666" y="500"/>
                </a:cxn>
                <a:cxn ang="0">
                  <a:pos x="635" y="461"/>
                </a:cxn>
                <a:cxn ang="0">
                  <a:pos x="587" y="405"/>
                </a:cxn>
                <a:cxn ang="0">
                  <a:pos x="538" y="354"/>
                </a:cxn>
                <a:cxn ang="0">
                  <a:pos x="474" y="290"/>
                </a:cxn>
                <a:cxn ang="0">
                  <a:pos x="441" y="261"/>
                </a:cxn>
                <a:cxn ang="0">
                  <a:pos x="331" y="168"/>
                </a:cxn>
                <a:cxn ang="0">
                  <a:pos x="251" y="112"/>
                </a:cxn>
                <a:cxn ang="0">
                  <a:pos x="173" y="66"/>
                </a:cxn>
                <a:cxn ang="0">
                  <a:pos x="111" y="35"/>
                </a:cxn>
                <a:cxn ang="0">
                  <a:pos x="65" y="16"/>
                </a:cxn>
                <a:cxn ang="0">
                  <a:pos x="20" y="2"/>
                </a:cxn>
                <a:cxn ang="0">
                  <a:pos x="12" y="0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1" y="24"/>
                </a:cxn>
                <a:cxn ang="0">
                  <a:pos x="8" y="28"/>
                </a:cxn>
                <a:cxn ang="0">
                  <a:pos x="11" y="30"/>
                </a:cxn>
                <a:cxn ang="0">
                  <a:pos x="56" y="44"/>
                </a:cxn>
                <a:cxn ang="0">
                  <a:pos x="99" y="63"/>
                </a:cxn>
                <a:cxn ang="0">
                  <a:pos x="158" y="94"/>
                </a:cxn>
                <a:cxn ang="0">
                  <a:pos x="235" y="137"/>
                </a:cxn>
                <a:cxn ang="0">
                  <a:pos x="313" y="193"/>
                </a:cxn>
                <a:cxn ang="0">
                  <a:pos x="420" y="283"/>
                </a:cxn>
                <a:cxn ang="0">
                  <a:pos x="452" y="312"/>
                </a:cxn>
                <a:cxn ang="0">
                  <a:pos x="516" y="376"/>
                </a:cxn>
                <a:cxn ang="0">
                  <a:pos x="548" y="410"/>
                </a:cxn>
                <a:cxn ang="0">
                  <a:pos x="578" y="445"/>
                </a:cxn>
                <a:cxn ang="0">
                  <a:pos x="610" y="480"/>
                </a:cxn>
                <a:cxn ang="0">
                  <a:pos x="641" y="518"/>
                </a:cxn>
                <a:cxn ang="0">
                  <a:pos x="705" y="599"/>
                </a:cxn>
                <a:cxn ang="0">
                  <a:pos x="737" y="641"/>
                </a:cxn>
                <a:cxn ang="0">
                  <a:pos x="768" y="686"/>
                </a:cxn>
                <a:cxn ang="0">
                  <a:pos x="816" y="754"/>
                </a:cxn>
                <a:cxn ang="0">
                  <a:pos x="849" y="802"/>
                </a:cxn>
                <a:cxn ang="0">
                  <a:pos x="882" y="849"/>
                </a:cxn>
                <a:cxn ang="0">
                  <a:pos x="913" y="900"/>
                </a:cxn>
                <a:cxn ang="0">
                  <a:pos x="945" y="951"/>
                </a:cxn>
                <a:cxn ang="0">
                  <a:pos x="981" y="1005"/>
                </a:cxn>
              </a:cxnLst>
              <a:rect l="0" t="0" r="r" b="b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2" name="Freeform 34"/>
            <p:cNvSpPr>
              <a:spLocks/>
            </p:cNvSpPr>
            <p:nvPr/>
          </p:nvSpPr>
          <p:spPr bwMode="auto">
            <a:xfrm>
              <a:off x="4005" y="3720"/>
              <a:ext cx="979" cy="54"/>
            </a:xfrm>
            <a:custGeom>
              <a:avLst/>
              <a:gdLst/>
              <a:ahLst/>
              <a:cxnLst>
                <a:cxn ang="0">
                  <a:pos x="15" y="23"/>
                </a:cxn>
                <a:cxn ang="0">
                  <a:pos x="10" y="23"/>
                </a:cxn>
                <a:cxn ang="0">
                  <a:pos x="7" y="25"/>
                </a:cxn>
                <a:cxn ang="0">
                  <a:pos x="1" y="31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1" y="46"/>
                </a:cxn>
                <a:cxn ang="0">
                  <a:pos x="7" y="53"/>
                </a:cxn>
                <a:cxn ang="0">
                  <a:pos x="12" y="54"/>
                </a:cxn>
                <a:cxn ang="0">
                  <a:pos x="15" y="54"/>
                </a:cxn>
                <a:cxn ang="0">
                  <a:pos x="963" y="31"/>
                </a:cxn>
                <a:cxn ang="0">
                  <a:pos x="968" y="31"/>
                </a:cxn>
                <a:cxn ang="0">
                  <a:pos x="971" y="29"/>
                </a:cxn>
                <a:cxn ang="0">
                  <a:pos x="977" y="23"/>
                </a:cxn>
                <a:cxn ang="0">
                  <a:pos x="979" y="19"/>
                </a:cxn>
                <a:cxn ang="0">
                  <a:pos x="979" y="11"/>
                </a:cxn>
                <a:cxn ang="0">
                  <a:pos x="977" y="8"/>
                </a:cxn>
                <a:cxn ang="0">
                  <a:pos x="971" y="1"/>
                </a:cxn>
                <a:cxn ang="0">
                  <a:pos x="966" y="0"/>
                </a:cxn>
                <a:cxn ang="0">
                  <a:pos x="963" y="0"/>
                </a:cxn>
                <a:cxn ang="0">
                  <a:pos x="15" y="23"/>
                </a:cxn>
              </a:cxnLst>
              <a:rect l="0" t="0" r="r" b="b"/>
              <a:pathLst>
                <a:path w="979" h="54">
                  <a:moveTo>
                    <a:pt x="15" y="23"/>
                  </a:moveTo>
                  <a:lnTo>
                    <a:pt x="10" y="23"/>
                  </a:lnTo>
                  <a:lnTo>
                    <a:pt x="7" y="25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7" y="53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963" y="31"/>
                  </a:lnTo>
                  <a:lnTo>
                    <a:pt x="968" y="31"/>
                  </a:lnTo>
                  <a:lnTo>
                    <a:pt x="971" y="29"/>
                  </a:lnTo>
                  <a:lnTo>
                    <a:pt x="977" y="23"/>
                  </a:lnTo>
                  <a:lnTo>
                    <a:pt x="979" y="19"/>
                  </a:lnTo>
                  <a:lnTo>
                    <a:pt x="979" y="11"/>
                  </a:lnTo>
                  <a:lnTo>
                    <a:pt x="977" y="8"/>
                  </a:lnTo>
                  <a:lnTo>
                    <a:pt x="971" y="1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3" name="Rectangle 35"/>
            <p:cNvSpPr>
              <a:spLocks noChangeArrowheads="1"/>
            </p:cNvSpPr>
            <p:nvPr/>
          </p:nvSpPr>
          <p:spPr bwMode="auto">
            <a:xfrm>
              <a:off x="3729" y="3680"/>
              <a:ext cx="25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 1/0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4" name="Rectangle 36"/>
            <p:cNvSpPr>
              <a:spLocks noChangeArrowheads="1"/>
            </p:cNvSpPr>
            <p:nvPr/>
          </p:nvSpPr>
          <p:spPr bwMode="auto">
            <a:xfrm>
              <a:off x="5066" y="3622"/>
              <a:ext cx="21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2/1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5" name="Rectangle 37"/>
            <p:cNvSpPr>
              <a:spLocks noChangeArrowheads="1"/>
            </p:cNvSpPr>
            <p:nvPr/>
          </p:nvSpPr>
          <p:spPr bwMode="auto">
            <a:xfrm>
              <a:off x="5326" y="3069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x=1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6" name="Rectangle 38"/>
            <p:cNvSpPr>
              <a:spLocks noChangeArrowheads="1"/>
            </p:cNvSpPr>
            <p:nvPr/>
          </p:nvSpPr>
          <p:spPr bwMode="auto">
            <a:xfrm>
              <a:off x="3264" y="3004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x=1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7" name="Rectangle 39"/>
            <p:cNvSpPr>
              <a:spLocks noChangeArrowheads="1"/>
            </p:cNvSpPr>
            <p:nvPr/>
          </p:nvSpPr>
          <p:spPr bwMode="auto">
            <a:xfrm>
              <a:off x="4397" y="2576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x=0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8" name="Rectangle 40"/>
            <p:cNvSpPr>
              <a:spLocks noChangeArrowheads="1"/>
            </p:cNvSpPr>
            <p:nvPr/>
          </p:nvSpPr>
          <p:spPr bwMode="auto">
            <a:xfrm>
              <a:off x="4136" y="3215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x=0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69" name="Rectangle 41"/>
            <p:cNvSpPr>
              <a:spLocks noChangeArrowheads="1"/>
            </p:cNvSpPr>
            <p:nvPr/>
          </p:nvSpPr>
          <p:spPr bwMode="auto">
            <a:xfrm>
              <a:off x="4253" y="3825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x=1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70" name="Rectangle 42"/>
            <p:cNvSpPr>
              <a:spLocks noChangeArrowheads="1"/>
            </p:cNvSpPr>
            <p:nvPr/>
          </p:nvSpPr>
          <p:spPr bwMode="auto">
            <a:xfrm>
              <a:off x="3300" y="1968"/>
              <a:ext cx="2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x=0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71" name="Rectangle 43"/>
            <p:cNvSpPr>
              <a:spLocks noChangeArrowheads="1"/>
            </p:cNvSpPr>
            <p:nvPr/>
          </p:nvSpPr>
          <p:spPr bwMode="auto">
            <a:xfrm>
              <a:off x="3763" y="2459"/>
              <a:ext cx="21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wiss 721 SWA" charset="0"/>
                </a:rPr>
                <a:t>0/0</a:t>
              </a:r>
              <a:endParaRPr lang="en-US" sz="36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4972" name="Freeform 44"/>
            <p:cNvSpPr>
              <a:spLocks/>
            </p:cNvSpPr>
            <p:nvPr/>
          </p:nvSpPr>
          <p:spPr bwMode="auto">
            <a:xfrm>
              <a:off x="3768" y="2228"/>
              <a:ext cx="63" cy="137"/>
            </a:xfrm>
            <a:custGeom>
              <a:avLst/>
              <a:gdLst/>
              <a:ahLst/>
              <a:cxnLst>
                <a:cxn ang="0">
                  <a:pos x="32" y="126"/>
                </a:cxn>
                <a:cxn ang="0">
                  <a:pos x="35" y="129"/>
                </a:cxn>
                <a:cxn ang="0">
                  <a:pos x="37" y="132"/>
                </a:cxn>
                <a:cxn ang="0">
                  <a:pos x="40" y="135"/>
                </a:cxn>
                <a:cxn ang="0">
                  <a:pos x="45" y="137"/>
                </a:cxn>
                <a:cxn ang="0">
                  <a:pos x="52" y="137"/>
                </a:cxn>
                <a:cxn ang="0">
                  <a:pos x="55" y="134"/>
                </a:cxn>
                <a:cxn ang="0">
                  <a:pos x="58" y="132"/>
                </a:cxn>
                <a:cxn ang="0">
                  <a:pos x="62" y="129"/>
                </a:cxn>
                <a:cxn ang="0">
                  <a:pos x="63" y="124"/>
                </a:cxn>
                <a:cxn ang="0">
                  <a:pos x="63" y="117"/>
                </a:cxn>
                <a:cxn ang="0">
                  <a:pos x="31" y="11"/>
                </a:cxn>
                <a:cxn ang="0">
                  <a:pos x="27" y="8"/>
                </a:cxn>
                <a:cxn ang="0">
                  <a:pos x="26" y="5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1" y="8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32" y="126"/>
                </a:cxn>
              </a:cxnLst>
              <a:rect l="0" t="0" r="r" b="b"/>
              <a:pathLst>
                <a:path w="63" h="137">
                  <a:moveTo>
                    <a:pt x="32" y="126"/>
                  </a:moveTo>
                  <a:lnTo>
                    <a:pt x="35" y="129"/>
                  </a:lnTo>
                  <a:lnTo>
                    <a:pt x="37" y="132"/>
                  </a:lnTo>
                  <a:lnTo>
                    <a:pt x="40" y="135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5" y="134"/>
                  </a:lnTo>
                  <a:lnTo>
                    <a:pt x="58" y="132"/>
                  </a:lnTo>
                  <a:lnTo>
                    <a:pt x="62" y="129"/>
                  </a:lnTo>
                  <a:lnTo>
                    <a:pt x="63" y="124"/>
                  </a:lnTo>
                  <a:lnTo>
                    <a:pt x="63" y="117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4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3" name="Freeform 45"/>
            <p:cNvSpPr>
              <a:spLocks/>
            </p:cNvSpPr>
            <p:nvPr/>
          </p:nvSpPr>
          <p:spPr bwMode="auto">
            <a:xfrm>
              <a:off x="3800" y="2228"/>
              <a:ext cx="65" cy="157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0" y="146"/>
                </a:cxn>
                <a:cxn ang="0">
                  <a:pos x="2" y="149"/>
                </a:cxn>
                <a:cxn ang="0">
                  <a:pos x="8" y="156"/>
                </a:cxn>
                <a:cxn ang="0">
                  <a:pos x="11" y="157"/>
                </a:cxn>
                <a:cxn ang="0">
                  <a:pos x="20" y="157"/>
                </a:cxn>
                <a:cxn ang="0">
                  <a:pos x="23" y="156"/>
                </a:cxn>
                <a:cxn ang="0">
                  <a:pos x="30" y="149"/>
                </a:cxn>
                <a:cxn ang="0">
                  <a:pos x="31" y="146"/>
                </a:cxn>
                <a:cxn ang="0">
                  <a:pos x="65" y="21"/>
                </a:cxn>
                <a:cxn ang="0">
                  <a:pos x="65" y="11"/>
                </a:cxn>
                <a:cxn ang="0">
                  <a:pos x="64" y="8"/>
                </a:cxn>
                <a:cxn ang="0">
                  <a:pos x="57" y="2"/>
                </a:cxn>
                <a:cxn ang="0">
                  <a:pos x="54" y="0"/>
                </a:cxn>
                <a:cxn ang="0">
                  <a:pos x="45" y="0"/>
                </a:cxn>
                <a:cxn ang="0">
                  <a:pos x="42" y="2"/>
                </a:cxn>
                <a:cxn ang="0">
                  <a:pos x="36" y="8"/>
                </a:cxn>
                <a:cxn ang="0">
                  <a:pos x="34" y="11"/>
                </a:cxn>
                <a:cxn ang="0">
                  <a:pos x="0" y="137"/>
                </a:cxn>
              </a:cxnLst>
              <a:rect l="0" t="0" r="r" b="b"/>
              <a:pathLst>
                <a:path w="65" h="157">
                  <a:moveTo>
                    <a:pt x="0" y="137"/>
                  </a:moveTo>
                  <a:lnTo>
                    <a:pt x="0" y="146"/>
                  </a:lnTo>
                  <a:lnTo>
                    <a:pt x="2" y="149"/>
                  </a:lnTo>
                  <a:lnTo>
                    <a:pt x="8" y="156"/>
                  </a:lnTo>
                  <a:lnTo>
                    <a:pt x="11" y="157"/>
                  </a:lnTo>
                  <a:lnTo>
                    <a:pt x="20" y="157"/>
                  </a:lnTo>
                  <a:lnTo>
                    <a:pt x="23" y="156"/>
                  </a:lnTo>
                  <a:lnTo>
                    <a:pt x="30" y="149"/>
                  </a:lnTo>
                  <a:lnTo>
                    <a:pt x="31" y="146"/>
                  </a:lnTo>
                  <a:lnTo>
                    <a:pt x="65" y="21"/>
                  </a:lnTo>
                  <a:lnTo>
                    <a:pt x="65" y="11"/>
                  </a:lnTo>
                  <a:lnTo>
                    <a:pt x="64" y="8"/>
                  </a:lnTo>
                  <a:lnTo>
                    <a:pt x="57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36" y="8"/>
                  </a:lnTo>
                  <a:lnTo>
                    <a:pt x="34" y="11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4" name="Freeform 46"/>
            <p:cNvSpPr>
              <a:spLocks/>
            </p:cNvSpPr>
            <p:nvPr/>
          </p:nvSpPr>
          <p:spPr bwMode="auto">
            <a:xfrm>
              <a:off x="3602" y="3560"/>
              <a:ext cx="116" cy="84"/>
            </a:xfrm>
            <a:custGeom>
              <a:avLst/>
              <a:gdLst/>
              <a:ahLst/>
              <a:cxnLst>
                <a:cxn ang="0">
                  <a:pos x="93" y="82"/>
                </a:cxn>
                <a:cxn ang="0">
                  <a:pos x="96" y="84"/>
                </a:cxn>
                <a:cxn ang="0">
                  <a:pos x="104" y="84"/>
                </a:cxn>
                <a:cxn ang="0">
                  <a:pos x="108" y="82"/>
                </a:cxn>
                <a:cxn ang="0">
                  <a:pos x="114" y="76"/>
                </a:cxn>
                <a:cxn ang="0">
                  <a:pos x="116" y="73"/>
                </a:cxn>
                <a:cxn ang="0">
                  <a:pos x="116" y="65"/>
                </a:cxn>
                <a:cxn ang="0">
                  <a:pos x="114" y="61"/>
                </a:cxn>
                <a:cxn ang="0">
                  <a:pos x="108" y="55"/>
                </a:cxn>
                <a:cxn ang="0">
                  <a:pos x="23" y="2"/>
                </a:cxn>
                <a:cxn ang="0">
                  <a:pos x="20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1" y="8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1" y="24"/>
                </a:cxn>
                <a:cxn ang="0">
                  <a:pos x="8" y="30"/>
                </a:cxn>
                <a:cxn ang="0">
                  <a:pos x="93" y="82"/>
                </a:cxn>
              </a:cxnLst>
              <a:rect l="0" t="0" r="r" b="b"/>
              <a:pathLst>
                <a:path w="116" h="84">
                  <a:moveTo>
                    <a:pt x="93" y="82"/>
                  </a:moveTo>
                  <a:lnTo>
                    <a:pt x="96" y="84"/>
                  </a:lnTo>
                  <a:lnTo>
                    <a:pt x="104" y="84"/>
                  </a:lnTo>
                  <a:lnTo>
                    <a:pt x="108" y="82"/>
                  </a:lnTo>
                  <a:lnTo>
                    <a:pt x="114" y="76"/>
                  </a:lnTo>
                  <a:lnTo>
                    <a:pt x="116" y="73"/>
                  </a:lnTo>
                  <a:lnTo>
                    <a:pt x="116" y="65"/>
                  </a:lnTo>
                  <a:lnTo>
                    <a:pt x="114" y="61"/>
                  </a:lnTo>
                  <a:lnTo>
                    <a:pt x="108" y="55"/>
                  </a:lnTo>
                  <a:lnTo>
                    <a:pt x="23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8" y="30"/>
                  </a:lnTo>
                  <a:lnTo>
                    <a:pt x="93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5" name="Freeform 47"/>
            <p:cNvSpPr>
              <a:spLocks/>
            </p:cNvSpPr>
            <p:nvPr/>
          </p:nvSpPr>
          <p:spPr bwMode="auto">
            <a:xfrm>
              <a:off x="3648" y="3514"/>
              <a:ext cx="78" cy="136"/>
            </a:xfrm>
            <a:custGeom>
              <a:avLst/>
              <a:gdLst/>
              <a:ahLst/>
              <a:cxnLst>
                <a:cxn ang="0">
                  <a:pos x="48" y="127"/>
                </a:cxn>
                <a:cxn ang="0">
                  <a:pos x="50" y="130"/>
                </a:cxn>
                <a:cxn ang="0">
                  <a:pos x="53" y="133"/>
                </a:cxn>
                <a:cxn ang="0">
                  <a:pos x="56" y="135"/>
                </a:cxn>
                <a:cxn ang="0">
                  <a:pos x="61" y="136"/>
                </a:cxn>
                <a:cxn ang="0">
                  <a:pos x="65" y="136"/>
                </a:cxn>
                <a:cxn ang="0">
                  <a:pos x="72" y="133"/>
                </a:cxn>
                <a:cxn ang="0">
                  <a:pos x="75" y="130"/>
                </a:cxn>
                <a:cxn ang="0">
                  <a:pos x="76" y="127"/>
                </a:cxn>
                <a:cxn ang="0">
                  <a:pos x="78" y="122"/>
                </a:cxn>
                <a:cxn ang="0">
                  <a:pos x="78" y="118"/>
                </a:cxn>
                <a:cxn ang="0">
                  <a:pos x="76" y="114"/>
                </a:cxn>
                <a:cxn ang="0">
                  <a:pos x="30" y="9"/>
                </a:cxn>
                <a:cxn ang="0">
                  <a:pos x="28" y="6"/>
                </a:cxn>
                <a:cxn ang="0">
                  <a:pos x="25" y="3"/>
                </a:cxn>
                <a:cxn ang="0">
                  <a:pos x="22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6" y="3"/>
                </a:cxn>
                <a:cxn ang="0">
                  <a:pos x="3" y="6"/>
                </a:cxn>
                <a:cxn ang="0">
                  <a:pos x="2" y="9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48" y="127"/>
                </a:cxn>
              </a:cxnLst>
              <a:rect l="0" t="0" r="r" b="b"/>
              <a:pathLst>
                <a:path w="78" h="136">
                  <a:moveTo>
                    <a:pt x="48" y="127"/>
                  </a:moveTo>
                  <a:lnTo>
                    <a:pt x="50" y="130"/>
                  </a:lnTo>
                  <a:lnTo>
                    <a:pt x="53" y="133"/>
                  </a:lnTo>
                  <a:lnTo>
                    <a:pt x="56" y="135"/>
                  </a:lnTo>
                  <a:lnTo>
                    <a:pt x="61" y="136"/>
                  </a:lnTo>
                  <a:lnTo>
                    <a:pt x="65" y="136"/>
                  </a:lnTo>
                  <a:lnTo>
                    <a:pt x="72" y="133"/>
                  </a:lnTo>
                  <a:lnTo>
                    <a:pt x="75" y="130"/>
                  </a:lnTo>
                  <a:lnTo>
                    <a:pt x="76" y="127"/>
                  </a:lnTo>
                  <a:lnTo>
                    <a:pt x="78" y="122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30" y="9"/>
                  </a:lnTo>
                  <a:lnTo>
                    <a:pt x="28" y="6"/>
                  </a:lnTo>
                  <a:lnTo>
                    <a:pt x="25" y="3"/>
                  </a:lnTo>
                  <a:lnTo>
                    <a:pt x="22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6" name="Freeform 48"/>
            <p:cNvSpPr>
              <a:spLocks/>
            </p:cNvSpPr>
            <p:nvPr/>
          </p:nvSpPr>
          <p:spPr bwMode="auto">
            <a:xfrm>
              <a:off x="3927" y="2672"/>
              <a:ext cx="56" cy="156"/>
            </a:xfrm>
            <a:custGeom>
              <a:avLst/>
              <a:gdLst/>
              <a:ahLst/>
              <a:cxnLst>
                <a:cxn ang="0">
                  <a:pos x="31" y="12"/>
                </a:cxn>
                <a:cxn ang="0">
                  <a:pos x="30" y="9"/>
                </a:cxn>
                <a:cxn ang="0">
                  <a:pos x="28" y="5"/>
                </a:cxn>
                <a:cxn ang="0">
                  <a:pos x="25" y="3"/>
                </a:cxn>
                <a:cxn ang="0">
                  <a:pos x="20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25" y="144"/>
                </a:cxn>
                <a:cxn ang="0">
                  <a:pos x="27" y="147"/>
                </a:cxn>
                <a:cxn ang="0">
                  <a:pos x="28" y="152"/>
                </a:cxn>
                <a:cxn ang="0">
                  <a:pos x="31" y="153"/>
                </a:cxn>
                <a:cxn ang="0">
                  <a:pos x="36" y="155"/>
                </a:cxn>
                <a:cxn ang="0">
                  <a:pos x="39" y="156"/>
                </a:cxn>
                <a:cxn ang="0">
                  <a:pos x="44" y="156"/>
                </a:cxn>
                <a:cxn ang="0">
                  <a:pos x="47" y="155"/>
                </a:cxn>
                <a:cxn ang="0">
                  <a:pos x="51" y="153"/>
                </a:cxn>
                <a:cxn ang="0">
                  <a:pos x="53" y="150"/>
                </a:cxn>
                <a:cxn ang="0">
                  <a:pos x="54" y="146"/>
                </a:cxn>
                <a:cxn ang="0">
                  <a:pos x="56" y="143"/>
                </a:cxn>
                <a:cxn ang="0">
                  <a:pos x="56" y="138"/>
                </a:cxn>
                <a:cxn ang="0">
                  <a:pos x="31" y="12"/>
                </a:cxn>
              </a:cxnLst>
              <a:rect l="0" t="0" r="r" b="b"/>
              <a:pathLst>
                <a:path w="56" h="156">
                  <a:moveTo>
                    <a:pt x="31" y="12"/>
                  </a:moveTo>
                  <a:lnTo>
                    <a:pt x="30" y="9"/>
                  </a:lnTo>
                  <a:lnTo>
                    <a:pt x="28" y="5"/>
                  </a:lnTo>
                  <a:lnTo>
                    <a:pt x="25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3" y="6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5" y="144"/>
                  </a:lnTo>
                  <a:lnTo>
                    <a:pt x="27" y="147"/>
                  </a:lnTo>
                  <a:lnTo>
                    <a:pt x="28" y="152"/>
                  </a:lnTo>
                  <a:lnTo>
                    <a:pt x="31" y="153"/>
                  </a:lnTo>
                  <a:lnTo>
                    <a:pt x="36" y="155"/>
                  </a:lnTo>
                  <a:lnTo>
                    <a:pt x="39" y="156"/>
                  </a:lnTo>
                  <a:lnTo>
                    <a:pt x="44" y="156"/>
                  </a:lnTo>
                  <a:lnTo>
                    <a:pt x="47" y="155"/>
                  </a:lnTo>
                  <a:lnTo>
                    <a:pt x="51" y="153"/>
                  </a:lnTo>
                  <a:lnTo>
                    <a:pt x="53" y="150"/>
                  </a:lnTo>
                  <a:lnTo>
                    <a:pt x="54" y="146"/>
                  </a:lnTo>
                  <a:lnTo>
                    <a:pt x="56" y="143"/>
                  </a:lnTo>
                  <a:lnTo>
                    <a:pt x="56" y="138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7" name="Freeform 49"/>
            <p:cNvSpPr>
              <a:spLocks/>
            </p:cNvSpPr>
            <p:nvPr/>
          </p:nvSpPr>
          <p:spPr bwMode="auto">
            <a:xfrm>
              <a:off x="3919" y="2666"/>
              <a:ext cx="118" cy="124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24" y="3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8" y="1"/>
                </a:cxn>
                <a:cxn ang="0">
                  <a:pos x="5" y="4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26"/>
                </a:cxn>
                <a:cxn ang="0">
                  <a:pos x="92" y="119"/>
                </a:cxn>
                <a:cxn ang="0">
                  <a:pos x="95" y="121"/>
                </a:cxn>
                <a:cxn ang="0">
                  <a:pos x="98" y="124"/>
                </a:cxn>
                <a:cxn ang="0">
                  <a:pos x="106" y="124"/>
                </a:cxn>
                <a:cxn ang="0">
                  <a:pos x="110" y="122"/>
                </a:cxn>
                <a:cxn ang="0">
                  <a:pos x="114" y="119"/>
                </a:cxn>
                <a:cxn ang="0">
                  <a:pos x="115" y="116"/>
                </a:cxn>
                <a:cxn ang="0">
                  <a:pos x="118" y="113"/>
                </a:cxn>
                <a:cxn ang="0">
                  <a:pos x="118" y="105"/>
                </a:cxn>
                <a:cxn ang="0">
                  <a:pos x="117" y="100"/>
                </a:cxn>
                <a:cxn ang="0">
                  <a:pos x="114" y="97"/>
                </a:cxn>
                <a:cxn ang="0">
                  <a:pos x="27" y="4"/>
                </a:cxn>
              </a:cxnLst>
              <a:rect l="0" t="0" r="r" b="b"/>
              <a:pathLst>
                <a:path w="118" h="124">
                  <a:moveTo>
                    <a:pt x="27" y="4"/>
                  </a:moveTo>
                  <a:lnTo>
                    <a:pt x="24" y="3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4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26"/>
                  </a:lnTo>
                  <a:lnTo>
                    <a:pt x="92" y="119"/>
                  </a:lnTo>
                  <a:lnTo>
                    <a:pt x="95" y="121"/>
                  </a:lnTo>
                  <a:lnTo>
                    <a:pt x="98" y="124"/>
                  </a:lnTo>
                  <a:lnTo>
                    <a:pt x="106" y="124"/>
                  </a:lnTo>
                  <a:lnTo>
                    <a:pt x="110" y="122"/>
                  </a:lnTo>
                  <a:lnTo>
                    <a:pt x="114" y="119"/>
                  </a:lnTo>
                  <a:lnTo>
                    <a:pt x="115" y="116"/>
                  </a:lnTo>
                  <a:lnTo>
                    <a:pt x="118" y="113"/>
                  </a:lnTo>
                  <a:lnTo>
                    <a:pt x="118" y="105"/>
                  </a:lnTo>
                  <a:lnTo>
                    <a:pt x="117" y="100"/>
                  </a:lnTo>
                  <a:lnTo>
                    <a:pt x="114" y="97"/>
                  </a:lnTo>
                  <a:lnTo>
                    <a:pt x="27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8" name="Freeform 50"/>
            <p:cNvSpPr>
              <a:spLocks/>
            </p:cNvSpPr>
            <p:nvPr/>
          </p:nvSpPr>
          <p:spPr bwMode="auto">
            <a:xfrm>
              <a:off x="4854" y="3720"/>
              <a:ext cx="142" cy="56"/>
            </a:xfrm>
            <a:custGeom>
              <a:avLst/>
              <a:gdLst/>
              <a:ahLst/>
              <a:cxnLst>
                <a:cxn ang="0">
                  <a:pos x="130" y="31"/>
                </a:cxn>
                <a:cxn ang="0">
                  <a:pos x="135" y="29"/>
                </a:cxn>
                <a:cxn ang="0">
                  <a:pos x="138" y="26"/>
                </a:cxn>
                <a:cxn ang="0">
                  <a:pos x="139" y="23"/>
                </a:cxn>
                <a:cxn ang="0">
                  <a:pos x="142" y="20"/>
                </a:cxn>
                <a:cxn ang="0">
                  <a:pos x="142" y="12"/>
                </a:cxn>
                <a:cxn ang="0">
                  <a:pos x="141" y="8"/>
                </a:cxn>
                <a:cxn ang="0">
                  <a:pos x="138" y="5"/>
                </a:cxn>
                <a:cxn ang="0">
                  <a:pos x="135" y="3"/>
                </a:cxn>
                <a:cxn ang="0">
                  <a:pos x="131" y="0"/>
                </a:cxn>
                <a:cxn ang="0">
                  <a:pos x="124" y="0"/>
                </a:cxn>
                <a:cxn ang="0">
                  <a:pos x="12" y="25"/>
                </a:cxn>
                <a:cxn ang="0">
                  <a:pos x="7" y="26"/>
                </a:cxn>
                <a:cxn ang="0">
                  <a:pos x="4" y="29"/>
                </a:cxn>
                <a:cxn ang="0">
                  <a:pos x="3" y="32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1" y="48"/>
                </a:cxn>
                <a:cxn ang="0">
                  <a:pos x="4" y="51"/>
                </a:cxn>
                <a:cxn ang="0">
                  <a:pos x="7" y="53"/>
                </a:cxn>
                <a:cxn ang="0">
                  <a:pos x="11" y="56"/>
                </a:cxn>
                <a:cxn ang="0">
                  <a:pos x="18" y="56"/>
                </a:cxn>
                <a:cxn ang="0">
                  <a:pos x="130" y="31"/>
                </a:cxn>
              </a:cxnLst>
              <a:rect l="0" t="0" r="r" b="b"/>
              <a:pathLst>
                <a:path w="142" h="56">
                  <a:moveTo>
                    <a:pt x="130" y="31"/>
                  </a:moveTo>
                  <a:lnTo>
                    <a:pt x="135" y="29"/>
                  </a:lnTo>
                  <a:lnTo>
                    <a:pt x="138" y="26"/>
                  </a:lnTo>
                  <a:lnTo>
                    <a:pt x="139" y="23"/>
                  </a:lnTo>
                  <a:lnTo>
                    <a:pt x="142" y="20"/>
                  </a:lnTo>
                  <a:lnTo>
                    <a:pt x="142" y="12"/>
                  </a:lnTo>
                  <a:lnTo>
                    <a:pt x="141" y="8"/>
                  </a:lnTo>
                  <a:lnTo>
                    <a:pt x="138" y="5"/>
                  </a:lnTo>
                  <a:lnTo>
                    <a:pt x="135" y="3"/>
                  </a:lnTo>
                  <a:lnTo>
                    <a:pt x="131" y="0"/>
                  </a:lnTo>
                  <a:lnTo>
                    <a:pt x="124" y="0"/>
                  </a:lnTo>
                  <a:lnTo>
                    <a:pt x="12" y="25"/>
                  </a:lnTo>
                  <a:lnTo>
                    <a:pt x="7" y="26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8"/>
                  </a:lnTo>
                  <a:lnTo>
                    <a:pt x="4" y="51"/>
                  </a:lnTo>
                  <a:lnTo>
                    <a:pt x="7" y="53"/>
                  </a:lnTo>
                  <a:lnTo>
                    <a:pt x="11" y="56"/>
                  </a:lnTo>
                  <a:lnTo>
                    <a:pt x="18" y="56"/>
                  </a:lnTo>
                  <a:lnTo>
                    <a:pt x="13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9" name="Freeform 51"/>
            <p:cNvSpPr>
              <a:spLocks/>
            </p:cNvSpPr>
            <p:nvPr/>
          </p:nvSpPr>
          <p:spPr bwMode="auto">
            <a:xfrm>
              <a:off x="4846" y="3692"/>
              <a:ext cx="158" cy="64"/>
            </a:xfrm>
            <a:custGeom>
              <a:avLst/>
              <a:gdLst/>
              <a:ahLst/>
              <a:cxnLst>
                <a:cxn ang="0">
                  <a:pos x="139" y="64"/>
                </a:cxn>
                <a:cxn ang="0">
                  <a:pos x="147" y="64"/>
                </a:cxn>
                <a:cxn ang="0">
                  <a:pos x="150" y="62"/>
                </a:cxn>
                <a:cxn ang="0">
                  <a:pos x="156" y="56"/>
                </a:cxn>
                <a:cxn ang="0">
                  <a:pos x="158" y="51"/>
                </a:cxn>
                <a:cxn ang="0">
                  <a:pos x="158" y="43"/>
                </a:cxn>
                <a:cxn ang="0">
                  <a:pos x="156" y="40"/>
                </a:cxn>
                <a:cxn ang="0">
                  <a:pos x="150" y="34"/>
                </a:cxn>
                <a:cxn ang="0">
                  <a:pos x="146" y="33"/>
                </a:cxn>
                <a:cxn ang="0">
                  <a:pos x="19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139" y="64"/>
                </a:cxn>
              </a:cxnLst>
              <a:rect l="0" t="0" r="r" b="b"/>
              <a:pathLst>
                <a:path w="158" h="64">
                  <a:moveTo>
                    <a:pt x="139" y="64"/>
                  </a:moveTo>
                  <a:lnTo>
                    <a:pt x="147" y="64"/>
                  </a:lnTo>
                  <a:lnTo>
                    <a:pt x="150" y="62"/>
                  </a:lnTo>
                  <a:lnTo>
                    <a:pt x="156" y="56"/>
                  </a:lnTo>
                  <a:lnTo>
                    <a:pt x="158" y="51"/>
                  </a:lnTo>
                  <a:lnTo>
                    <a:pt x="158" y="43"/>
                  </a:lnTo>
                  <a:lnTo>
                    <a:pt x="156" y="40"/>
                  </a:lnTo>
                  <a:lnTo>
                    <a:pt x="150" y="34"/>
                  </a:lnTo>
                  <a:lnTo>
                    <a:pt x="146" y="33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139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0" name="Freeform 52"/>
            <p:cNvSpPr>
              <a:spLocks/>
            </p:cNvSpPr>
            <p:nvPr/>
          </p:nvSpPr>
          <p:spPr bwMode="auto">
            <a:xfrm>
              <a:off x="5145" y="3401"/>
              <a:ext cx="64" cy="138"/>
            </a:xfrm>
            <a:custGeom>
              <a:avLst/>
              <a:gdLst/>
              <a:ahLst/>
              <a:cxnLst>
                <a:cxn ang="0">
                  <a:pos x="33" y="127"/>
                </a:cxn>
                <a:cxn ang="0">
                  <a:pos x="36" y="130"/>
                </a:cxn>
                <a:cxn ang="0">
                  <a:pos x="37" y="133"/>
                </a:cxn>
                <a:cxn ang="0">
                  <a:pos x="40" y="136"/>
                </a:cxn>
                <a:cxn ang="0">
                  <a:pos x="45" y="138"/>
                </a:cxn>
                <a:cxn ang="0">
                  <a:pos x="53" y="138"/>
                </a:cxn>
                <a:cxn ang="0">
                  <a:pos x="56" y="134"/>
                </a:cxn>
                <a:cxn ang="0">
                  <a:pos x="59" y="133"/>
                </a:cxn>
                <a:cxn ang="0">
                  <a:pos x="62" y="130"/>
                </a:cxn>
                <a:cxn ang="0">
                  <a:pos x="64" y="125"/>
                </a:cxn>
                <a:cxn ang="0">
                  <a:pos x="64" y="117"/>
                </a:cxn>
                <a:cxn ang="0">
                  <a:pos x="31" y="10"/>
                </a:cxn>
                <a:cxn ang="0">
                  <a:pos x="28" y="7"/>
                </a:cxn>
                <a:cxn ang="0">
                  <a:pos x="26" y="4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1" y="0"/>
                </a:cxn>
                <a:cxn ang="0">
                  <a:pos x="8" y="3"/>
                </a:cxn>
                <a:cxn ang="0">
                  <a:pos x="5" y="4"/>
                </a:cxn>
                <a:cxn ang="0">
                  <a:pos x="2" y="7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33" y="127"/>
                </a:cxn>
              </a:cxnLst>
              <a:rect l="0" t="0" r="r" b="b"/>
              <a:pathLst>
                <a:path w="64" h="138">
                  <a:moveTo>
                    <a:pt x="33" y="127"/>
                  </a:moveTo>
                  <a:lnTo>
                    <a:pt x="36" y="130"/>
                  </a:lnTo>
                  <a:lnTo>
                    <a:pt x="37" y="133"/>
                  </a:lnTo>
                  <a:lnTo>
                    <a:pt x="40" y="136"/>
                  </a:lnTo>
                  <a:lnTo>
                    <a:pt x="45" y="138"/>
                  </a:lnTo>
                  <a:lnTo>
                    <a:pt x="53" y="138"/>
                  </a:lnTo>
                  <a:lnTo>
                    <a:pt x="56" y="134"/>
                  </a:lnTo>
                  <a:lnTo>
                    <a:pt x="59" y="133"/>
                  </a:lnTo>
                  <a:lnTo>
                    <a:pt x="62" y="130"/>
                  </a:lnTo>
                  <a:lnTo>
                    <a:pt x="64" y="125"/>
                  </a:lnTo>
                  <a:lnTo>
                    <a:pt x="64" y="117"/>
                  </a:lnTo>
                  <a:lnTo>
                    <a:pt x="31" y="10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3"/>
                  </a:lnTo>
                  <a:lnTo>
                    <a:pt x="5" y="4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33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1" name="Freeform 53"/>
            <p:cNvSpPr>
              <a:spLocks/>
            </p:cNvSpPr>
            <p:nvPr/>
          </p:nvSpPr>
          <p:spPr bwMode="auto">
            <a:xfrm>
              <a:off x="5171" y="3407"/>
              <a:ext cx="70" cy="144"/>
            </a:xfrm>
            <a:custGeom>
              <a:avLst/>
              <a:gdLst/>
              <a:ahLst/>
              <a:cxnLst>
                <a:cxn ang="0">
                  <a:pos x="2" y="124"/>
                </a:cxn>
                <a:cxn ang="0">
                  <a:pos x="0" y="127"/>
                </a:cxn>
                <a:cxn ang="0">
                  <a:pos x="0" y="132"/>
                </a:cxn>
                <a:cxn ang="0">
                  <a:pos x="2" y="135"/>
                </a:cxn>
                <a:cxn ang="0">
                  <a:pos x="3" y="139"/>
                </a:cxn>
                <a:cxn ang="0">
                  <a:pos x="7" y="141"/>
                </a:cxn>
                <a:cxn ang="0">
                  <a:pos x="11" y="142"/>
                </a:cxn>
                <a:cxn ang="0">
                  <a:pos x="14" y="144"/>
                </a:cxn>
                <a:cxn ang="0">
                  <a:pos x="19" y="144"/>
                </a:cxn>
                <a:cxn ang="0">
                  <a:pos x="22" y="142"/>
                </a:cxn>
                <a:cxn ang="0">
                  <a:pos x="27" y="141"/>
                </a:cxn>
                <a:cxn ang="0">
                  <a:pos x="28" y="138"/>
                </a:cxn>
                <a:cxn ang="0">
                  <a:pos x="30" y="133"/>
                </a:cxn>
                <a:cxn ang="0">
                  <a:pos x="69" y="20"/>
                </a:cxn>
                <a:cxn ang="0">
                  <a:pos x="70" y="17"/>
                </a:cxn>
                <a:cxn ang="0">
                  <a:pos x="70" y="12"/>
                </a:cxn>
                <a:cxn ang="0">
                  <a:pos x="69" y="9"/>
                </a:cxn>
                <a:cxn ang="0">
                  <a:pos x="67" y="4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48" y="1"/>
                </a:cxn>
                <a:cxn ang="0">
                  <a:pos x="44" y="3"/>
                </a:cxn>
                <a:cxn ang="0">
                  <a:pos x="42" y="6"/>
                </a:cxn>
                <a:cxn ang="0">
                  <a:pos x="41" y="11"/>
                </a:cxn>
                <a:cxn ang="0">
                  <a:pos x="2" y="124"/>
                </a:cxn>
              </a:cxnLst>
              <a:rect l="0" t="0" r="r" b="b"/>
              <a:pathLst>
                <a:path w="70" h="144">
                  <a:moveTo>
                    <a:pt x="2" y="124"/>
                  </a:moveTo>
                  <a:lnTo>
                    <a:pt x="0" y="127"/>
                  </a:lnTo>
                  <a:lnTo>
                    <a:pt x="0" y="132"/>
                  </a:lnTo>
                  <a:lnTo>
                    <a:pt x="2" y="135"/>
                  </a:lnTo>
                  <a:lnTo>
                    <a:pt x="3" y="139"/>
                  </a:lnTo>
                  <a:lnTo>
                    <a:pt x="7" y="141"/>
                  </a:lnTo>
                  <a:lnTo>
                    <a:pt x="11" y="142"/>
                  </a:lnTo>
                  <a:lnTo>
                    <a:pt x="14" y="144"/>
                  </a:lnTo>
                  <a:lnTo>
                    <a:pt x="19" y="144"/>
                  </a:lnTo>
                  <a:lnTo>
                    <a:pt x="22" y="142"/>
                  </a:lnTo>
                  <a:lnTo>
                    <a:pt x="27" y="141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69" y="20"/>
                  </a:lnTo>
                  <a:lnTo>
                    <a:pt x="70" y="17"/>
                  </a:lnTo>
                  <a:lnTo>
                    <a:pt x="70" y="12"/>
                  </a:lnTo>
                  <a:lnTo>
                    <a:pt x="69" y="9"/>
                  </a:lnTo>
                  <a:lnTo>
                    <a:pt x="67" y="4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8" y="1"/>
                  </a:lnTo>
                  <a:lnTo>
                    <a:pt x="44" y="3"/>
                  </a:lnTo>
                  <a:lnTo>
                    <a:pt x="42" y="6"/>
                  </a:lnTo>
                  <a:lnTo>
                    <a:pt x="41" y="11"/>
                  </a:lnTo>
                  <a:lnTo>
                    <a:pt x="2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2" name="Freeform 54"/>
            <p:cNvSpPr>
              <a:spLocks/>
            </p:cNvSpPr>
            <p:nvPr/>
          </p:nvSpPr>
          <p:spPr bwMode="auto">
            <a:xfrm>
              <a:off x="4012" y="2506"/>
              <a:ext cx="144" cy="5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7" y="3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2" y="20"/>
                </a:cxn>
                <a:cxn ang="0">
                  <a:pos x="3" y="25"/>
                </a:cxn>
                <a:cxn ang="0">
                  <a:pos x="7" y="28"/>
                </a:cxn>
                <a:cxn ang="0">
                  <a:pos x="13" y="31"/>
                </a:cxn>
                <a:cxn ang="0">
                  <a:pos x="126" y="51"/>
                </a:cxn>
                <a:cxn ang="0">
                  <a:pos x="131" y="51"/>
                </a:cxn>
                <a:cxn ang="0">
                  <a:pos x="134" y="50"/>
                </a:cxn>
                <a:cxn ang="0">
                  <a:pos x="138" y="48"/>
                </a:cxn>
                <a:cxn ang="0">
                  <a:pos x="141" y="45"/>
                </a:cxn>
                <a:cxn ang="0">
                  <a:pos x="144" y="39"/>
                </a:cxn>
                <a:cxn ang="0">
                  <a:pos x="144" y="34"/>
                </a:cxn>
                <a:cxn ang="0">
                  <a:pos x="143" y="31"/>
                </a:cxn>
                <a:cxn ang="0">
                  <a:pos x="141" y="26"/>
                </a:cxn>
                <a:cxn ang="0">
                  <a:pos x="138" y="23"/>
                </a:cxn>
                <a:cxn ang="0">
                  <a:pos x="132" y="20"/>
                </a:cxn>
                <a:cxn ang="0">
                  <a:pos x="19" y="0"/>
                </a:cxn>
              </a:cxnLst>
              <a:rect l="0" t="0" r="r" b="b"/>
              <a:pathLst>
                <a:path w="144" h="51">
                  <a:moveTo>
                    <a:pt x="19" y="0"/>
                  </a:moveTo>
                  <a:lnTo>
                    <a:pt x="14" y="0"/>
                  </a:lnTo>
                  <a:lnTo>
                    <a:pt x="11" y="2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3" y="25"/>
                  </a:lnTo>
                  <a:lnTo>
                    <a:pt x="7" y="28"/>
                  </a:lnTo>
                  <a:lnTo>
                    <a:pt x="13" y="31"/>
                  </a:lnTo>
                  <a:lnTo>
                    <a:pt x="126" y="51"/>
                  </a:lnTo>
                  <a:lnTo>
                    <a:pt x="131" y="51"/>
                  </a:lnTo>
                  <a:lnTo>
                    <a:pt x="134" y="50"/>
                  </a:lnTo>
                  <a:lnTo>
                    <a:pt x="138" y="48"/>
                  </a:lnTo>
                  <a:lnTo>
                    <a:pt x="141" y="45"/>
                  </a:lnTo>
                  <a:lnTo>
                    <a:pt x="144" y="39"/>
                  </a:lnTo>
                  <a:lnTo>
                    <a:pt x="144" y="34"/>
                  </a:lnTo>
                  <a:lnTo>
                    <a:pt x="143" y="31"/>
                  </a:lnTo>
                  <a:lnTo>
                    <a:pt x="141" y="26"/>
                  </a:lnTo>
                  <a:lnTo>
                    <a:pt x="138" y="23"/>
                  </a:lnTo>
                  <a:lnTo>
                    <a:pt x="132" y="2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3" name="Freeform 55"/>
            <p:cNvSpPr>
              <a:spLocks/>
            </p:cNvSpPr>
            <p:nvPr/>
          </p:nvSpPr>
          <p:spPr bwMode="auto">
            <a:xfrm>
              <a:off x="4012" y="2506"/>
              <a:ext cx="124" cy="110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7" y="3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2" y="20"/>
                </a:cxn>
                <a:cxn ang="0">
                  <a:pos x="3" y="25"/>
                </a:cxn>
                <a:cxn ang="0">
                  <a:pos x="7" y="28"/>
                </a:cxn>
                <a:cxn ang="0">
                  <a:pos x="100" y="107"/>
                </a:cxn>
                <a:cxn ang="0">
                  <a:pos x="106" y="110"/>
                </a:cxn>
                <a:cxn ang="0">
                  <a:pos x="110" y="110"/>
                </a:cxn>
                <a:cxn ang="0">
                  <a:pos x="113" y="109"/>
                </a:cxn>
                <a:cxn ang="0">
                  <a:pos x="118" y="107"/>
                </a:cxn>
                <a:cxn ang="0">
                  <a:pos x="121" y="104"/>
                </a:cxn>
                <a:cxn ang="0">
                  <a:pos x="124" y="98"/>
                </a:cxn>
                <a:cxn ang="0">
                  <a:pos x="124" y="93"/>
                </a:cxn>
                <a:cxn ang="0">
                  <a:pos x="123" y="90"/>
                </a:cxn>
                <a:cxn ang="0">
                  <a:pos x="121" y="85"/>
                </a:cxn>
                <a:cxn ang="0">
                  <a:pos x="118" y="82"/>
                </a:cxn>
                <a:cxn ang="0">
                  <a:pos x="25" y="3"/>
                </a:cxn>
              </a:cxnLst>
              <a:rect l="0" t="0" r="r" b="b"/>
              <a:pathLst>
                <a:path w="124" h="110">
                  <a:moveTo>
                    <a:pt x="25" y="3"/>
                  </a:moveTo>
                  <a:lnTo>
                    <a:pt x="19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3" y="25"/>
                  </a:lnTo>
                  <a:lnTo>
                    <a:pt x="7" y="28"/>
                  </a:lnTo>
                  <a:lnTo>
                    <a:pt x="100" y="107"/>
                  </a:lnTo>
                  <a:lnTo>
                    <a:pt x="106" y="110"/>
                  </a:lnTo>
                  <a:lnTo>
                    <a:pt x="110" y="110"/>
                  </a:lnTo>
                  <a:lnTo>
                    <a:pt x="113" y="109"/>
                  </a:lnTo>
                  <a:lnTo>
                    <a:pt x="118" y="107"/>
                  </a:lnTo>
                  <a:lnTo>
                    <a:pt x="121" y="104"/>
                  </a:lnTo>
                  <a:lnTo>
                    <a:pt x="124" y="98"/>
                  </a:lnTo>
                  <a:lnTo>
                    <a:pt x="124" y="93"/>
                  </a:lnTo>
                  <a:lnTo>
                    <a:pt x="123" y="90"/>
                  </a:lnTo>
                  <a:lnTo>
                    <a:pt x="121" y="85"/>
                  </a:lnTo>
                  <a:lnTo>
                    <a:pt x="118" y="82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78838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Moore </a:t>
            </a:r>
            <a:r>
              <a:rPr lang="tr-TR" dirty="0" smtClean="0"/>
              <a:t>ve</a:t>
            </a:r>
            <a:r>
              <a:rPr lang="en-US" dirty="0" smtClean="0"/>
              <a:t> Mealy </a:t>
            </a:r>
            <a:r>
              <a:rPr lang="tr-TR" dirty="0" smtClean="0"/>
              <a:t>Örnek Durum Tabloları</a:t>
            </a:r>
            <a:endParaRPr lang="en-US" dirty="0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1016732"/>
            <a:ext cx="7772400" cy="5027613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Moore Model </a:t>
            </a:r>
            <a:r>
              <a:rPr lang="tr-TR" dirty="0" smtClean="0">
                <a:cs typeface="Times New Roman" pitchFamily="18" charset="0"/>
              </a:rPr>
              <a:t>durum tablosu</a:t>
            </a:r>
            <a:endParaRPr lang="en-US" sz="2400" dirty="0" smtClean="0"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  <a:p>
            <a:endParaRPr lang="en-US" sz="1800" dirty="0" smtClean="0">
              <a:cs typeface="Times New Roman" pitchFamily="18" charset="0"/>
            </a:endParaRPr>
          </a:p>
          <a:p>
            <a:endParaRPr lang="tr-TR" dirty="0" smtClean="0">
              <a:cs typeface="Times New Roman" pitchFamily="18" charset="0"/>
            </a:endParaRPr>
          </a:p>
          <a:p>
            <a:endParaRPr lang="tr-TR" dirty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Mealy Model </a:t>
            </a:r>
            <a:r>
              <a:rPr lang="tr-TR" dirty="0" smtClean="0">
                <a:cs typeface="Times New Roman" pitchFamily="18" charset="0"/>
              </a:rPr>
              <a:t>durum tablosu</a:t>
            </a:r>
            <a:endParaRPr lang="en-US" u="sng" dirty="0" smtClean="0">
              <a:cs typeface="Times New Roman" pitchFamily="18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904038" y="58039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7056438" y="5143500"/>
            <a:ext cx="9525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7056438" y="5510213"/>
            <a:ext cx="9525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7056438" y="5878513"/>
            <a:ext cx="9525" cy="3587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7056438" y="623728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5961" name="Group 9"/>
          <p:cNvGrpSpPr>
            <a:grpSpLocks/>
          </p:cNvGrpSpPr>
          <p:nvPr/>
        </p:nvGrpSpPr>
        <p:grpSpPr bwMode="auto">
          <a:xfrm>
            <a:off x="2735796" y="1772816"/>
            <a:ext cx="4108450" cy="2005012"/>
            <a:chOff x="2647" y="2771"/>
            <a:chExt cx="2588" cy="1263"/>
          </a:xfrm>
        </p:grpSpPr>
        <p:sp>
          <p:nvSpPr>
            <p:cNvPr id="125962" name="Rectangle 10"/>
            <p:cNvSpPr>
              <a:spLocks noChangeArrowheads="1"/>
            </p:cNvSpPr>
            <p:nvPr/>
          </p:nvSpPr>
          <p:spPr bwMode="auto">
            <a:xfrm>
              <a:off x="2728" y="2790"/>
              <a:ext cx="6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dirty="0" smtClean="0">
                  <a:solidFill>
                    <a:srgbClr val="000000"/>
                  </a:solidFill>
                  <a:latin typeface="Times New Roman" pitchFamily="18" charset="0"/>
                </a:rPr>
                <a:t>Şimdiki</a:t>
              </a:r>
              <a:r>
                <a:rPr lang="en-US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63" name="Rectangle 11"/>
            <p:cNvSpPr>
              <a:spLocks noChangeArrowheads="1"/>
            </p:cNvSpPr>
            <p:nvPr/>
          </p:nvSpPr>
          <p:spPr bwMode="auto">
            <a:xfrm>
              <a:off x="2760" y="3016"/>
              <a:ext cx="6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dirty="0" smtClean="0">
                  <a:latin typeface="Times New Roman" pitchFamily="18" charset="0"/>
                </a:rPr>
                <a:t>Durum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3242" y="301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>
              <a:off x="3441" y="2790"/>
              <a:ext cx="9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800" dirty="0" smtClean="0">
                  <a:solidFill>
                    <a:srgbClr val="000000"/>
                  </a:solidFill>
                  <a:latin typeface="Times New Roman" pitchFamily="18" charset="0"/>
                </a:rPr>
                <a:t>Sonraki Durum</a:t>
              </a:r>
              <a:endParaRPr lang="en-US" sz="1800" b="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66" name="Rectangle 14"/>
            <p:cNvSpPr>
              <a:spLocks noChangeArrowheads="1"/>
            </p:cNvSpPr>
            <p:nvPr/>
          </p:nvSpPr>
          <p:spPr bwMode="auto">
            <a:xfrm>
              <a:off x="3560" y="3016"/>
              <a:ext cx="7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</a:rPr>
                <a:t>x=0   x=1</a:t>
              </a:r>
              <a:endParaRPr lang="en-US" b="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67" name="Rectangle 15"/>
            <p:cNvSpPr>
              <a:spLocks noChangeArrowheads="1"/>
            </p:cNvSpPr>
            <p:nvPr/>
          </p:nvSpPr>
          <p:spPr bwMode="auto">
            <a:xfrm>
              <a:off x="4305" y="301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68" name="Rectangle 16"/>
            <p:cNvSpPr>
              <a:spLocks noChangeArrowheads="1"/>
            </p:cNvSpPr>
            <p:nvPr/>
          </p:nvSpPr>
          <p:spPr bwMode="auto">
            <a:xfrm>
              <a:off x="4620" y="2790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dirty="0" smtClean="0">
                  <a:solidFill>
                    <a:srgbClr val="000000"/>
                  </a:solidFill>
                  <a:latin typeface="Times New Roman" pitchFamily="18" charset="0"/>
                </a:rPr>
                <a:t>Çıkış</a:t>
              </a:r>
              <a:endParaRPr lang="en-US" b="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69" name="Rectangle 17"/>
            <p:cNvSpPr>
              <a:spLocks noChangeArrowheads="1"/>
            </p:cNvSpPr>
            <p:nvPr/>
          </p:nvSpPr>
          <p:spPr bwMode="auto">
            <a:xfrm>
              <a:off x="5138" y="279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70" name="Rectangle 18"/>
            <p:cNvSpPr>
              <a:spLocks noChangeArrowheads="1"/>
            </p:cNvSpPr>
            <p:nvPr/>
          </p:nvSpPr>
          <p:spPr bwMode="auto">
            <a:xfrm>
              <a:off x="2648" y="277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1" name="Line 19"/>
            <p:cNvSpPr>
              <a:spLocks noChangeShapeType="1"/>
            </p:cNvSpPr>
            <p:nvPr/>
          </p:nvSpPr>
          <p:spPr bwMode="auto">
            <a:xfrm>
              <a:off x="2648" y="277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Line 20"/>
            <p:cNvSpPr>
              <a:spLocks noChangeShapeType="1"/>
            </p:cNvSpPr>
            <p:nvPr/>
          </p:nvSpPr>
          <p:spPr bwMode="auto">
            <a:xfrm>
              <a:off x="2648" y="277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3" name="Rectangle 21"/>
            <p:cNvSpPr>
              <a:spLocks noChangeArrowheads="1"/>
            </p:cNvSpPr>
            <p:nvPr/>
          </p:nvSpPr>
          <p:spPr bwMode="auto">
            <a:xfrm>
              <a:off x="2648" y="277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4" name="Line 22"/>
            <p:cNvSpPr>
              <a:spLocks noChangeShapeType="1"/>
            </p:cNvSpPr>
            <p:nvPr/>
          </p:nvSpPr>
          <p:spPr bwMode="auto">
            <a:xfrm>
              <a:off x="2648" y="277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5" name="Line 23"/>
            <p:cNvSpPr>
              <a:spLocks noChangeShapeType="1"/>
            </p:cNvSpPr>
            <p:nvPr/>
          </p:nvSpPr>
          <p:spPr bwMode="auto">
            <a:xfrm>
              <a:off x="2648" y="277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6" name="Rectangle 24"/>
            <p:cNvSpPr>
              <a:spLocks noChangeArrowheads="1"/>
            </p:cNvSpPr>
            <p:nvPr/>
          </p:nvSpPr>
          <p:spPr bwMode="auto">
            <a:xfrm>
              <a:off x="2659" y="2771"/>
              <a:ext cx="75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7" name="Line 25"/>
            <p:cNvSpPr>
              <a:spLocks noChangeShapeType="1"/>
            </p:cNvSpPr>
            <p:nvPr/>
          </p:nvSpPr>
          <p:spPr bwMode="auto">
            <a:xfrm>
              <a:off x="2659" y="2771"/>
              <a:ext cx="7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8" name="Rectangle 26"/>
            <p:cNvSpPr>
              <a:spLocks noChangeArrowheads="1"/>
            </p:cNvSpPr>
            <p:nvPr/>
          </p:nvSpPr>
          <p:spPr bwMode="auto">
            <a:xfrm>
              <a:off x="3422" y="2771"/>
              <a:ext cx="10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9" name="Line 27"/>
            <p:cNvSpPr>
              <a:spLocks noChangeShapeType="1"/>
            </p:cNvSpPr>
            <p:nvPr/>
          </p:nvSpPr>
          <p:spPr bwMode="auto">
            <a:xfrm>
              <a:off x="3422" y="2771"/>
              <a:ext cx="10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Rectangle 28"/>
            <p:cNvSpPr>
              <a:spLocks noChangeArrowheads="1"/>
            </p:cNvSpPr>
            <p:nvPr/>
          </p:nvSpPr>
          <p:spPr bwMode="auto">
            <a:xfrm>
              <a:off x="4454" y="2771"/>
              <a:ext cx="76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1" name="Line 29"/>
            <p:cNvSpPr>
              <a:spLocks noChangeShapeType="1"/>
            </p:cNvSpPr>
            <p:nvPr/>
          </p:nvSpPr>
          <p:spPr bwMode="auto">
            <a:xfrm>
              <a:off x="4454" y="2771"/>
              <a:ext cx="7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2" name="Rectangle 30"/>
            <p:cNvSpPr>
              <a:spLocks noChangeArrowheads="1"/>
            </p:cNvSpPr>
            <p:nvPr/>
          </p:nvSpPr>
          <p:spPr bwMode="auto">
            <a:xfrm>
              <a:off x="5223" y="277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3" name="Line 31"/>
            <p:cNvSpPr>
              <a:spLocks noChangeShapeType="1"/>
            </p:cNvSpPr>
            <p:nvPr/>
          </p:nvSpPr>
          <p:spPr bwMode="auto">
            <a:xfrm>
              <a:off x="5223" y="277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4" name="Line 32"/>
            <p:cNvSpPr>
              <a:spLocks noChangeShapeType="1"/>
            </p:cNvSpPr>
            <p:nvPr/>
          </p:nvSpPr>
          <p:spPr bwMode="auto">
            <a:xfrm>
              <a:off x="5223" y="277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5" name="Rectangle 33"/>
            <p:cNvSpPr>
              <a:spLocks noChangeArrowheads="1"/>
            </p:cNvSpPr>
            <p:nvPr/>
          </p:nvSpPr>
          <p:spPr bwMode="auto">
            <a:xfrm>
              <a:off x="5223" y="2771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6" name="Line 34"/>
            <p:cNvSpPr>
              <a:spLocks noChangeShapeType="1"/>
            </p:cNvSpPr>
            <p:nvPr/>
          </p:nvSpPr>
          <p:spPr bwMode="auto">
            <a:xfrm>
              <a:off x="5223" y="277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7" name="Line 35"/>
            <p:cNvSpPr>
              <a:spLocks noChangeShapeType="1"/>
            </p:cNvSpPr>
            <p:nvPr/>
          </p:nvSpPr>
          <p:spPr bwMode="auto">
            <a:xfrm>
              <a:off x="5223" y="2771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8" name="Rectangle 36"/>
            <p:cNvSpPr>
              <a:spLocks noChangeArrowheads="1"/>
            </p:cNvSpPr>
            <p:nvPr/>
          </p:nvSpPr>
          <p:spPr bwMode="auto">
            <a:xfrm>
              <a:off x="2648" y="2782"/>
              <a:ext cx="11" cy="45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9" name="Line 37"/>
            <p:cNvSpPr>
              <a:spLocks noChangeShapeType="1"/>
            </p:cNvSpPr>
            <p:nvPr/>
          </p:nvSpPr>
          <p:spPr bwMode="auto">
            <a:xfrm>
              <a:off x="2648" y="2782"/>
              <a:ext cx="1" cy="4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0" name="Rectangle 38"/>
            <p:cNvSpPr>
              <a:spLocks noChangeArrowheads="1"/>
            </p:cNvSpPr>
            <p:nvPr/>
          </p:nvSpPr>
          <p:spPr bwMode="auto">
            <a:xfrm>
              <a:off x="5223" y="2782"/>
              <a:ext cx="11" cy="45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1" name="Line 39"/>
            <p:cNvSpPr>
              <a:spLocks noChangeShapeType="1"/>
            </p:cNvSpPr>
            <p:nvPr/>
          </p:nvSpPr>
          <p:spPr bwMode="auto">
            <a:xfrm>
              <a:off x="5223" y="2782"/>
              <a:ext cx="1" cy="4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2" name="Rectangle 40"/>
            <p:cNvSpPr>
              <a:spLocks noChangeArrowheads="1"/>
            </p:cNvSpPr>
            <p:nvPr/>
          </p:nvSpPr>
          <p:spPr bwMode="auto">
            <a:xfrm>
              <a:off x="2987" y="324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93" name="Rectangle 41"/>
            <p:cNvSpPr>
              <a:spLocks noChangeArrowheads="1"/>
            </p:cNvSpPr>
            <p:nvPr/>
          </p:nvSpPr>
          <p:spPr bwMode="auto">
            <a:xfrm>
              <a:off x="3083" y="324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94" name="Rectangle 42"/>
            <p:cNvSpPr>
              <a:spLocks noChangeArrowheads="1"/>
            </p:cNvSpPr>
            <p:nvPr/>
          </p:nvSpPr>
          <p:spPr bwMode="auto">
            <a:xfrm>
              <a:off x="3694" y="3247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0      1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95" name="Rectangle 43"/>
            <p:cNvSpPr>
              <a:spLocks noChangeArrowheads="1"/>
            </p:cNvSpPr>
            <p:nvPr/>
          </p:nvSpPr>
          <p:spPr bwMode="auto">
            <a:xfrm>
              <a:off x="4173" y="324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96" name="Rectangle 44"/>
            <p:cNvSpPr>
              <a:spLocks noChangeArrowheads="1"/>
            </p:cNvSpPr>
            <p:nvPr/>
          </p:nvSpPr>
          <p:spPr bwMode="auto">
            <a:xfrm>
              <a:off x="4792" y="324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97" name="Rectangle 45"/>
            <p:cNvSpPr>
              <a:spLocks noChangeArrowheads="1"/>
            </p:cNvSpPr>
            <p:nvPr/>
          </p:nvSpPr>
          <p:spPr bwMode="auto">
            <a:xfrm>
              <a:off x="4887" y="324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5998" name="Line 46"/>
            <p:cNvSpPr>
              <a:spLocks noChangeShapeType="1"/>
            </p:cNvSpPr>
            <p:nvPr/>
          </p:nvSpPr>
          <p:spPr bwMode="auto">
            <a:xfrm>
              <a:off x="2648" y="323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9" name="Line 47"/>
            <p:cNvSpPr>
              <a:spLocks noChangeShapeType="1"/>
            </p:cNvSpPr>
            <p:nvPr/>
          </p:nvSpPr>
          <p:spPr bwMode="auto">
            <a:xfrm>
              <a:off x="2659" y="3234"/>
              <a:ext cx="7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0" name="Line 48"/>
            <p:cNvSpPr>
              <a:spLocks noChangeShapeType="1"/>
            </p:cNvSpPr>
            <p:nvPr/>
          </p:nvSpPr>
          <p:spPr bwMode="auto">
            <a:xfrm>
              <a:off x="3428" y="3234"/>
              <a:ext cx="10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1" name="Line 49"/>
            <p:cNvSpPr>
              <a:spLocks noChangeShapeType="1"/>
            </p:cNvSpPr>
            <p:nvPr/>
          </p:nvSpPr>
          <p:spPr bwMode="auto">
            <a:xfrm>
              <a:off x="4460" y="3234"/>
              <a:ext cx="7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2" name="Line 50"/>
            <p:cNvSpPr>
              <a:spLocks noChangeShapeType="1"/>
            </p:cNvSpPr>
            <p:nvPr/>
          </p:nvSpPr>
          <p:spPr bwMode="auto">
            <a:xfrm>
              <a:off x="5223" y="323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3" name="Rectangle 51"/>
            <p:cNvSpPr>
              <a:spLocks noChangeArrowheads="1"/>
            </p:cNvSpPr>
            <p:nvPr/>
          </p:nvSpPr>
          <p:spPr bwMode="auto">
            <a:xfrm>
              <a:off x="2648" y="3240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4" name="Line 52"/>
            <p:cNvSpPr>
              <a:spLocks noChangeShapeType="1"/>
            </p:cNvSpPr>
            <p:nvPr/>
          </p:nvSpPr>
          <p:spPr bwMode="auto">
            <a:xfrm>
              <a:off x="2648" y="3240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5" name="Rectangle 53"/>
            <p:cNvSpPr>
              <a:spLocks noChangeArrowheads="1"/>
            </p:cNvSpPr>
            <p:nvPr/>
          </p:nvSpPr>
          <p:spPr bwMode="auto">
            <a:xfrm>
              <a:off x="5223" y="3240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6" name="Line 54"/>
            <p:cNvSpPr>
              <a:spLocks noChangeShapeType="1"/>
            </p:cNvSpPr>
            <p:nvPr/>
          </p:nvSpPr>
          <p:spPr bwMode="auto">
            <a:xfrm>
              <a:off x="5223" y="3240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7" name="Rectangle 55"/>
            <p:cNvSpPr>
              <a:spLocks noChangeArrowheads="1"/>
            </p:cNvSpPr>
            <p:nvPr/>
          </p:nvSpPr>
          <p:spPr bwMode="auto">
            <a:xfrm>
              <a:off x="2987" y="34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08" name="Rectangle 56"/>
            <p:cNvSpPr>
              <a:spLocks noChangeArrowheads="1"/>
            </p:cNvSpPr>
            <p:nvPr/>
          </p:nvSpPr>
          <p:spPr bwMode="auto">
            <a:xfrm>
              <a:off x="3083" y="34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09" name="Rectangle 57"/>
            <p:cNvSpPr>
              <a:spLocks noChangeArrowheads="1"/>
            </p:cNvSpPr>
            <p:nvPr/>
          </p:nvSpPr>
          <p:spPr bwMode="auto">
            <a:xfrm>
              <a:off x="3694" y="3479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0      2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10" name="Rectangle 58"/>
            <p:cNvSpPr>
              <a:spLocks noChangeArrowheads="1"/>
            </p:cNvSpPr>
            <p:nvPr/>
          </p:nvSpPr>
          <p:spPr bwMode="auto">
            <a:xfrm>
              <a:off x="4173" y="34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11" name="Rectangle 59"/>
            <p:cNvSpPr>
              <a:spLocks noChangeArrowheads="1"/>
            </p:cNvSpPr>
            <p:nvPr/>
          </p:nvSpPr>
          <p:spPr bwMode="auto">
            <a:xfrm>
              <a:off x="4792" y="34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12" name="Rectangle 60"/>
            <p:cNvSpPr>
              <a:spLocks noChangeArrowheads="1"/>
            </p:cNvSpPr>
            <p:nvPr/>
          </p:nvSpPr>
          <p:spPr bwMode="auto">
            <a:xfrm>
              <a:off x="4887" y="34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13" name="Line 61"/>
            <p:cNvSpPr>
              <a:spLocks noChangeShapeType="1"/>
            </p:cNvSpPr>
            <p:nvPr/>
          </p:nvSpPr>
          <p:spPr bwMode="auto">
            <a:xfrm>
              <a:off x="2648" y="346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4" name="Line 62"/>
            <p:cNvSpPr>
              <a:spLocks noChangeShapeType="1"/>
            </p:cNvSpPr>
            <p:nvPr/>
          </p:nvSpPr>
          <p:spPr bwMode="auto">
            <a:xfrm>
              <a:off x="5223" y="346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5" name="Rectangle 63"/>
            <p:cNvSpPr>
              <a:spLocks noChangeArrowheads="1"/>
            </p:cNvSpPr>
            <p:nvPr/>
          </p:nvSpPr>
          <p:spPr bwMode="auto">
            <a:xfrm>
              <a:off x="2648" y="3471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6" name="Line 64"/>
            <p:cNvSpPr>
              <a:spLocks noChangeShapeType="1"/>
            </p:cNvSpPr>
            <p:nvPr/>
          </p:nvSpPr>
          <p:spPr bwMode="auto">
            <a:xfrm>
              <a:off x="2648" y="3471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7" name="Rectangle 65"/>
            <p:cNvSpPr>
              <a:spLocks noChangeArrowheads="1"/>
            </p:cNvSpPr>
            <p:nvPr/>
          </p:nvSpPr>
          <p:spPr bwMode="auto">
            <a:xfrm>
              <a:off x="5223" y="3471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8" name="Line 66"/>
            <p:cNvSpPr>
              <a:spLocks noChangeShapeType="1"/>
            </p:cNvSpPr>
            <p:nvPr/>
          </p:nvSpPr>
          <p:spPr bwMode="auto">
            <a:xfrm>
              <a:off x="5223" y="3471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9" name="Rectangle 67"/>
            <p:cNvSpPr>
              <a:spLocks noChangeArrowheads="1"/>
            </p:cNvSpPr>
            <p:nvPr/>
          </p:nvSpPr>
          <p:spPr bwMode="auto">
            <a:xfrm>
              <a:off x="2987" y="371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20" name="Rectangle 68"/>
            <p:cNvSpPr>
              <a:spLocks noChangeArrowheads="1"/>
            </p:cNvSpPr>
            <p:nvPr/>
          </p:nvSpPr>
          <p:spPr bwMode="auto">
            <a:xfrm>
              <a:off x="3083" y="371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21" name="Rectangle 69"/>
            <p:cNvSpPr>
              <a:spLocks noChangeArrowheads="1"/>
            </p:cNvSpPr>
            <p:nvPr/>
          </p:nvSpPr>
          <p:spPr bwMode="auto">
            <a:xfrm>
              <a:off x="3694" y="3710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0      2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22" name="Rectangle 70"/>
            <p:cNvSpPr>
              <a:spLocks noChangeArrowheads="1"/>
            </p:cNvSpPr>
            <p:nvPr/>
          </p:nvSpPr>
          <p:spPr bwMode="auto">
            <a:xfrm>
              <a:off x="4173" y="371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23" name="Rectangle 71"/>
            <p:cNvSpPr>
              <a:spLocks noChangeArrowheads="1"/>
            </p:cNvSpPr>
            <p:nvPr/>
          </p:nvSpPr>
          <p:spPr bwMode="auto">
            <a:xfrm>
              <a:off x="4792" y="371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24" name="Rectangle 72"/>
            <p:cNvSpPr>
              <a:spLocks noChangeArrowheads="1"/>
            </p:cNvSpPr>
            <p:nvPr/>
          </p:nvSpPr>
          <p:spPr bwMode="auto">
            <a:xfrm>
              <a:off x="4887" y="371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25" name="Line 73"/>
            <p:cNvSpPr>
              <a:spLocks noChangeShapeType="1"/>
            </p:cNvSpPr>
            <p:nvPr/>
          </p:nvSpPr>
          <p:spPr bwMode="auto">
            <a:xfrm>
              <a:off x="2648" y="369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6" name="Line 74"/>
            <p:cNvSpPr>
              <a:spLocks noChangeShapeType="1"/>
            </p:cNvSpPr>
            <p:nvPr/>
          </p:nvSpPr>
          <p:spPr bwMode="auto">
            <a:xfrm>
              <a:off x="5223" y="369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7" name="Rectangle 75"/>
            <p:cNvSpPr>
              <a:spLocks noChangeArrowheads="1"/>
            </p:cNvSpPr>
            <p:nvPr/>
          </p:nvSpPr>
          <p:spPr bwMode="auto">
            <a:xfrm>
              <a:off x="2648" y="3703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8" name="Line 76"/>
            <p:cNvSpPr>
              <a:spLocks noChangeShapeType="1"/>
            </p:cNvSpPr>
            <p:nvPr/>
          </p:nvSpPr>
          <p:spPr bwMode="auto">
            <a:xfrm>
              <a:off x="2648" y="3703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9" name="Rectangle 77"/>
            <p:cNvSpPr>
              <a:spLocks noChangeArrowheads="1"/>
            </p:cNvSpPr>
            <p:nvPr/>
          </p:nvSpPr>
          <p:spPr bwMode="auto">
            <a:xfrm>
              <a:off x="2648" y="3929"/>
              <a:ext cx="764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0" name="Rectangle 78"/>
            <p:cNvSpPr>
              <a:spLocks noChangeArrowheads="1"/>
            </p:cNvSpPr>
            <p:nvPr/>
          </p:nvSpPr>
          <p:spPr bwMode="auto">
            <a:xfrm>
              <a:off x="3418" y="3929"/>
              <a:ext cx="10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1" name="Rectangle 79"/>
            <p:cNvSpPr>
              <a:spLocks noChangeArrowheads="1"/>
            </p:cNvSpPr>
            <p:nvPr/>
          </p:nvSpPr>
          <p:spPr bwMode="auto">
            <a:xfrm>
              <a:off x="4451" y="3929"/>
              <a:ext cx="77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2" name="Rectangle 80"/>
            <p:cNvSpPr>
              <a:spLocks noChangeArrowheads="1"/>
            </p:cNvSpPr>
            <p:nvPr/>
          </p:nvSpPr>
          <p:spPr bwMode="auto">
            <a:xfrm>
              <a:off x="5223" y="3703"/>
              <a:ext cx="11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3" name="Line 81"/>
            <p:cNvSpPr>
              <a:spLocks noChangeShapeType="1"/>
            </p:cNvSpPr>
            <p:nvPr/>
          </p:nvSpPr>
          <p:spPr bwMode="auto">
            <a:xfrm>
              <a:off x="5223" y="3703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4" name="Rectangle 82"/>
            <p:cNvSpPr>
              <a:spLocks noChangeArrowheads="1"/>
            </p:cNvSpPr>
            <p:nvPr/>
          </p:nvSpPr>
          <p:spPr bwMode="auto">
            <a:xfrm>
              <a:off x="5223" y="3929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5" name="Line 83"/>
            <p:cNvSpPr>
              <a:spLocks noChangeShapeType="1"/>
            </p:cNvSpPr>
            <p:nvPr/>
          </p:nvSpPr>
          <p:spPr bwMode="auto">
            <a:xfrm>
              <a:off x="5223" y="392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6" name="Rectangle 84"/>
            <p:cNvSpPr>
              <a:spLocks noChangeArrowheads="1"/>
            </p:cNvSpPr>
            <p:nvPr/>
          </p:nvSpPr>
          <p:spPr bwMode="auto">
            <a:xfrm>
              <a:off x="2698" y="3938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grpSp>
          <p:nvGrpSpPr>
            <p:cNvPr id="126037" name="Group 85"/>
            <p:cNvGrpSpPr>
              <a:grpSpLocks/>
            </p:cNvGrpSpPr>
            <p:nvPr/>
          </p:nvGrpSpPr>
          <p:grpSpPr bwMode="auto">
            <a:xfrm>
              <a:off x="2659" y="3466"/>
              <a:ext cx="2564" cy="1"/>
              <a:chOff x="2563" y="3425"/>
              <a:chExt cx="2564" cy="1"/>
            </a:xfrm>
          </p:grpSpPr>
          <p:sp>
            <p:nvSpPr>
              <p:cNvPr id="126038" name="Line 86"/>
              <p:cNvSpPr>
                <a:spLocks noChangeShapeType="1"/>
              </p:cNvSpPr>
              <p:nvPr/>
            </p:nvSpPr>
            <p:spPr bwMode="auto">
              <a:xfrm>
                <a:off x="2563" y="3425"/>
                <a:ext cx="75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9" name="Line 87"/>
              <p:cNvSpPr>
                <a:spLocks noChangeShapeType="1"/>
              </p:cNvSpPr>
              <p:nvPr/>
            </p:nvSpPr>
            <p:spPr bwMode="auto">
              <a:xfrm>
                <a:off x="3322" y="3425"/>
                <a:ext cx="102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0" name="Line 88"/>
              <p:cNvSpPr>
                <a:spLocks noChangeShapeType="1"/>
              </p:cNvSpPr>
              <p:nvPr/>
            </p:nvSpPr>
            <p:spPr bwMode="auto">
              <a:xfrm>
                <a:off x="4355" y="3425"/>
                <a:ext cx="7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041" name="Group 89"/>
            <p:cNvGrpSpPr>
              <a:grpSpLocks/>
            </p:cNvGrpSpPr>
            <p:nvPr/>
          </p:nvGrpSpPr>
          <p:grpSpPr bwMode="auto">
            <a:xfrm>
              <a:off x="2671" y="3720"/>
              <a:ext cx="2564" cy="1"/>
              <a:chOff x="2563" y="3425"/>
              <a:chExt cx="2564" cy="1"/>
            </a:xfrm>
          </p:grpSpPr>
          <p:sp>
            <p:nvSpPr>
              <p:cNvPr id="126042" name="Line 90"/>
              <p:cNvSpPr>
                <a:spLocks noChangeShapeType="1"/>
              </p:cNvSpPr>
              <p:nvPr/>
            </p:nvSpPr>
            <p:spPr bwMode="auto">
              <a:xfrm>
                <a:off x="2563" y="3425"/>
                <a:ext cx="75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3" name="Line 91"/>
              <p:cNvSpPr>
                <a:spLocks noChangeShapeType="1"/>
              </p:cNvSpPr>
              <p:nvPr/>
            </p:nvSpPr>
            <p:spPr bwMode="auto">
              <a:xfrm>
                <a:off x="3322" y="3425"/>
                <a:ext cx="102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4" name="Line 92"/>
              <p:cNvSpPr>
                <a:spLocks noChangeShapeType="1"/>
              </p:cNvSpPr>
              <p:nvPr/>
            </p:nvSpPr>
            <p:spPr bwMode="auto">
              <a:xfrm>
                <a:off x="4355" y="3425"/>
                <a:ext cx="7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045" name="Group 93"/>
            <p:cNvGrpSpPr>
              <a:grpSpLocks/>
            </p:cNvGrpSpPr>
            <p:nvPr/>
          </p:nvGrpSpPr>
          <p:grpSpPr bwMode="auto">
            <a:xfrm>
              <a:off x="2647" y="3937"/>
              <a:ext cx="2564" cy="1"/>
              <a:chOff x="2563" y="3425"/>
              <a:chExt cx="2564" cy="1"/>
            </a:xfrm>
          </p:grpSpPr>
          <p:sp>
            <p:nvSpPr>
              <p:cNvPr id="126046" name="Line 94"/>
              <p:cNvSpPr>
                <a:spLocks noChangeShapeType="1"/>
              </p:cNvSpPr>
              <p:nvPr/>
            </p:nvSpPr>
            <p:spPr bwMode="auto">
              <a:xfrm>
                <a:off x="2563" y="3425"/>
                <a:ext cx="75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7" name="Line 95"/>
              <p:cNvSpPr>
                <a:spLocks noChangeShapeType="1"/>
              </p:cNvSpPr>
              <p:nvPr/>
            </p:nvSpPr>
            <p:spPr bwMode="auto">
              <a:xfrm>
                <a:off x="3322" y="3425"/>
                <a:ext cx="102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8" name="Line 96"/>
              <p:cNvSpPr>
                <a:spLocks noChangeShapeType="1"/>
              </p:cNvSpPr>
              <p:nvPr/>
            </p:nvSpPr>
            <p:spPr bwMode="auto">
              <a:xfrm>
                <a:off x="4355" y="3425"/>
                <a:ext cx="7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6049" name="Line 97"/>
            <p:cNvSpPr>
              <a:spLocks noChangeShapeType="1"/>
            </p:cNvSpPr>
            <p:nvPr/>
          </p:nvSpPr>
          <p:spPr bwMode="auto">
            <a:xfrm>
              <a:off x="3424" y="278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050" name="Line 98"/>
            <p:cNvSpPr>
              <a:spLocks noChangeShapeType="1"/>
            </p:cNvSpPr>
            <p:nvPr/>
          </p:nvSpPr>
          <p:spPr bwMode="auto">
            <a:xfrm>
              <a:off x="4448" y="277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051" name="Group 99"/>
          <p:cNvGrpSpPr>
            <a:grpSpLocks/>
          </p:cNvGrpSpPr>
          <p:nvPr/>
        </p:nvGrpSpPr>
        <p:grpSpPr bwMode="auto">
          <a:xfrm>
            <a:off x="2647280" y="4830763"/>
            <a:ext cx="4445000" cy="1658937"/>
            <a:chOff x="2554" y="1456"/>
            <a:chExt cx="2800" cy="1045"/>
          </a:xfrm>
        </p:grpSpPr>
        <p:sp>
          <p:nvSpPr>
            <p:cNvPr id="126052" name="Rectangle 100"/>
            <p:cNvSpPr>
              <a:spLocks noChangeArrowheads="1"/>
            </p:cNvSpPr>
            <p:nvPr/>
          </p:nvSpPr>
          <p:spPr bwMode="auto">
            <a:xfrm>
              <a:off x="2604" y="2405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53" name="Rectangle 101"/>
            <p:cNvSpPr>
              <a:spLocks noChangeArrowheads="1"/>
            </p:cNvSpPr>
            <p:nvPr/>
          </p:nvSpPr>
          <p:spPr bwMode="auto">
            <a:xfrm>
              <a:off x="2635" y="1477"/>
              <a:ext cx="6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dirty="0" smtClean="0">
                  <a:solidFill>
                    <a:srgbClr val="000000"/>
                  </a:solidFill>
                  <a:latin typeface="Times New Roman" pitchFamily="18" charset="0"/>
                </a:rPr>
                <a:t>Şimdiki</a:t>
              </a:r>
              <a:r>
                <a:rPr lang="en-US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54" name="Rectangle 102"/>
            <p:cNvSpPr>
              <a:spLocks noChangeArrowheads="1"/>
            </p:cNvSpPr>
            <p:nvPr/>
          </p:nvSpPr>
          <p:spPr bwMode="auto">
            <a:xfrm>
              <a:off x="2655" y="1704"/>
              <a:ext cx="6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dirty="0" smtClean="0">
                  <a:solidFill>
                    <a:srgbClr val="000000"/>
                  </a:solidFill>
                  <a:latin typeface="Times New Roman" pitchFamily="18" charset="0"/>
                </a:rPr>
                <a:t>Durum</a:t>
              </a:r>
              <a:endParaRPr lang="en-US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55" name="Rectangle 103"/>
            <p:cNvSpPr>
              <a:spLocks noChangeArrowheads="1"/>
            </p:cNvSpPr>
            <p:nvPr/>
          </p:nvSpPr>
          <p:spPr bwMode="auto">
            <a:xfrm>
              <a:off x="3151" y="17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56" name="Rectangle 104"/>
            <p:cNvSpPr>
              <a:spLocks noChangeArrowheads="1"/>
            </p:cNvSpPr>
            <p:nvPr/>
          </p:nvSpPr>
          <p:spPr bwMode="auto">
            <a:xfrm>
              <a:off x="3375" y="1477"/>
              <a:ext cx="9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800" dirty="0" smtClean="0">
                  <a:solidFill>
                    <a:srgbClr val="000000"/>
                  </a:solidFill>
                  <a:latin typeface="Times New Roman" pitchFamily="18" charset="0"/>
                </a:rPr>
                <a:t>Sonraki Durum</a:t>
              </a:r>
              <a:endParaRPr lang="en-US" sz="1800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57" name="Rectangle 105"/>
            <p:cNvSpPr>
              <a:spLocks noChangeArrowheads="1"/>
            </p:cNvSpPr>
            <p:nvPr/>
          </p:nvSpPr>
          <p:spPr bwMode="auto">
            <a:xfrm>
              <a:off x="4293" y="14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58" name="Rectangle 106"/>
            <p:cNvSpPr>
              <a:spLocks noChangeArrowheads="1"/>
            </p:cNvSpPr>
            <p:nvPr/>
          </p:nvSpPr>
          <p:spPr bwMode="auto">
            <a:xfrm>
              <a:off x="3494" y="1704"/>
              <a:ext cx="7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x=0   x=1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59" name="Rectangle 107"/>
            <p:cNvSpPr>
              <a:spLocks noChangeArrowheads="1"/>
            </p:cNvSpPr>
            <p:nvPr/>
          </p:nvSpPr>
          <p:spPr bwMode="auto">
            <a:xfrm>
              <a:off x="4243" y="17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60" name="Rectangle 108"/>
            <p:cNvSpPr>
              <a:spLocks noChangeArrowheads="1"/>
            </p:cNvSpPr>
            <p:nvPr/>
          </p:nvSpPr>
          <p:spPr bwMode="auto">
            <a:xfrm>
              <a:off x="4674" y="1477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dirty="0" smtClean="0">
                  <a:solidFill>
                    <a:srgbClr val="000000"/>
                  </a:solidFill>
                  <a:latin typeface="Times New Roman" pitchFamily="18" charset="0"/>
                </a:rPr>
                <a:t>Çıkış</a:t>
              </a:r>
              <a:endParaRPr lang="en-US" dirty="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61" name="Rectangle 109"/>
            <p:cNvSpPr>
              <a:spLocks noChangeArrowheads="1"/>
            </p:cNvSpPr>
            <p:nvPr/>
          </p:nvSpPr>
          <p:spPr bwMode="auto">
            <a:xfrm>
              <a:off x="5179" y="14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62" name="Rectangle 110"/>
            <p:cNvSpPr>
              <a:spLocks noChangeArrowheads="1"/>
            </p:cNvSpPr>
            <p:nvPr/>
          </p:nvSpPr>
          <p:spPr bwMode="auto">
            <a:xfrm>
              <a:off x="4505" y="1704"/>
              <a:ext cx="7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x=0   x=1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63" name="Rectangle 111"/>
            <p:cNvSpPr>
              <a:spLocks noChangeArrowheads="1"/>
            </p:cNvSpPr>
            <p:nvPr/>
          </p:nvSpPr>
          <p:spPr bwMode="auto">
            <a:xfrm>
              <a:off x="5254" y="17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64" name="Rectangle 112"/>
            <p:cNvSpPr>
              <a:spLocks noChangeArrowheads="1"/>
            </p:cNvSpPr>
            <p:nvPr/>
          </p:nvSpPr>
          <p:spPr bwMode="auto">
            <a:xfrm>
              <a:off x="2554" y="1458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5" name="Line 113"/>
            <p:cNvSpPr>
              <a:spLocks noChangeShapeType="1"/>
            </p:cNvSpPr>
            <p:nvPr/>
          </p:nvSpPr>
          <p:spPr bwMode="auto">
            <a:xfrm>
              <a:off x="2554" y="14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6" name="Line 114"/>
            <p:cNvSpPr>
              <a:spLocks noChangeShapeType="1"/>
            </p:cNvSpPr>
            <p:nvPr/>
          </p:nvSpPr>
          <p:spPr bwMode="auto">
            <a:xfrm>
              <a:off x="2554" y="145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7" name="Rectangle 115"/>
            <p:cNvSpPr>
              <a:spLocks noChangeArrowheads="1"/>
            </p:cNvSpPr>
            <p:nvPr/>
          </p:nvSpPr>
          <p:spPr bwMode="auto">
            <a:xfrm>
              <a:off x="2554" y="1458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8" name="Line 116"/>
            <p:cNvSpPr>
              <a:spLocks noChangeShapeType="1"/>
            </p:cNvSpPr>
            <p:nvPr/>
          </p:nvSpPr>
          <p:spPr bwMode="auto">
            <a:xfrm>
              <a:off x="2554" y="14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9" name="Line 117"/>
            <p:cNvSpPr>
              <a:spLocks noChangeShapeType="1"/>
            </p:cNvSpPr>
            <p:nvPr/>
          </p:nvSpPr>
          <p:spPr bwMode="auto">
            <a:xfrm>
              <a:off x="2554" y="145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0" name="Rectangle 118"/>
            <p:cNvSpPr>
              <a:spLocks noChangeArrowheads="1"/>
            </p:cNvSpPr>
            <p:nvPr/>
          </p:nvSpPr>
          <p:spPr bwMode="auto">
            <a:xfrm>
              <a:off x="2566" y="1458"/>
              <a:ext cx="75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1" name="Rectangle 119"/>
            <p:cNvSpPr>
              <a:spLocks noChangeArrowheads="1"/>
            </p:cNvSpPr>
            <p:nvPr/>
          </p:nvSpPr>
          <p:spPr bwMode="auto">
            <a:xfrm>
              <a:off x="3332" y="1458"/>
              <a:ext cx="107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2" name="Rectangle 120"/>
            <p:cNvSpPr>
              <a:spLocks noChangeArrowheads="1"/>
            </p:cNvSpPr>
            <p:nvPr/>
          </p:nvSpPr>
          <p:spPr bwMode="auto">
            <a:xfrm>
              <a:off x="4416" y="1458"/>
              <a:ext cx="92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3" name="Rectangle 121"/>
            <p:cNvSpPr>
              <a:spLocks noChangeArrowheads="1"/>
            </p:cNvSpPr>
            <p:nvPr/>
          </p:nvSpPr>
          <p:spPr bwMode="auto">
            <a:xfrm>
              <a:off x="5342" y="1458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4" name="Line 122"/>
            <p:cNvSpPr>
              <a:spLocks noChangeShapeType="1"/>
            </p:cNvSpPr>
            <p:nvPr/>
          </p:nvSpPr>
          <p:spPr bwMode="auto">
            <a:xfrm>
              <a:off x="5342" y="14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5" name="Line 123"/>
            <p:cNvSpPr>
              <a:spLocks noChangeShapeType="1"/>
            </p:cNvSpPr>
            <p:nvPr/>
          </p:nvSpPr>
          <p:spPr bwMode="auto">
            <a:xfrm>
              <a:off x="5342" y="145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6" name="Rectangle 124"/>
            <p:cNvSpPr>
              <a:spLocks noChangeArrowheads="1"/>
            </p:cNvSpPr>
            <p:nvPr/>
          </p:nvSpPr>
          <p:spPr bwMode="auto">
            <a:xfrm>
              <a:off x="5342" y="1458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7" name="Line 125"/>
            <p:cNvSpPr>
              <a:spLocks noChangeShapeType="1"/>
            </p:cNvSpPr>
            <p:nvPr/>
          </p:nvSpPr>
          <p:spPr bwMode="auto">
            <a:xfrm>
              <a:off x="5342" y="14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8" name="Line 126"/>
            <p:cNvSpPr>
              <a:spLocks noChangeShapeType="1"/>
            </p:cNvSpPr>
            <p:nvPr/>
          </p:nvSpPr>
          <p:spPr bwMode="auto">
            <a:xfrm>
              <a:off x="5342" y="1458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9" name="Rectangle 127"/>
            <p:cNvSpPr>
              <a:spLocks noChangeArrowheads="1"/>
            </p:cNvSpPr>
            <p:nvPr/>
          </p:nvSpPr>
          <p:spPr bwMode="auto">
            <a:xfrm>
              <a:off x="2554" y="1470"/>
              <a:ext cx="12" cy="4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0" name="Line 128"/>
            <p:cNvSpPr>
              <a:spLocks noChangeShapeType="1"/>
            </p:cNvSpPr>
            <p:nvPr/>
          </p:nvSpPr>
          <p:spPr bwMode="auto">
            <a:xfrm>
              <a:off x="2554" y="1470"/>
              <a:ext cx="1" cy="4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1" name="Rectangle 129"/>
            <p:cNvSpPr>
              <a:spLocks noChangeArrowheads="1"/>
            </p:cNvSpPr>
            <p:nvPr/>
          </p:nvSpPr>
          <p:spPr bwMode="auto">
            <a:xfrm>
              <a:off x="5342" y="1470"/>
              <a:ext cx="12" cy="4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2" name="Line 130"/>
            <p:cNvSpPr>
              <a:spLocks noChangeShapeType="1"/>
            </p:cNvSpPr>
            <p:nvPr/>
          </p:nvSpPr>
          <p:spPr bwMode="auto">
            <a:xfrm>
              <a:off x="5342" y="1470"/>
              <a:ext cx="1" cy="4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3" name="Rectangle 131"/>
            <p:cNvSpPr>
              <a:spLocks noChangeArrowheads="1"/>
            </p:cNvSpPr>
            <p:nvPr/>
          </p:nvSpPr>
          <p:spPr bwMode="auto">
            <a:xfrm>
              <a:off x="2895" y="1936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84" name="Rectangle 132"/>
            <p:cNvSpPr>
              <a:spLocks noChangeArrowheads="1"/>
            </p:cNvSpPr>
            <p:nvPr/>
          </p:nvSpPr>
          <p:spPr bwMode="auto">
            <a:xfrm>
              <a:off x="2991" y="193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85" name="Rectangle 133"/>
            <p:cNvSpPr>
              <a:spLocks noChangeArrowheads="1"/>
            </p:cNvSpPr>
            <p:nvPr/>
          </p:nvSpPr>
          <p:spPr bwMode="auto">
            <a:xfrm>
              <a:off x="3628" y="1936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0      1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86" name="Rectangle 134"/>
            <p:cNvSpPr>
              <a:spLocks noChangeArrowheads="1"/>
            </p:cNvSpPr>
            <p:nvPr/>
          </p:nvSpPr>
          <p:spPr bwMode="auto">
            <a:xfrm>
              <a:off x="4110" y="193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87" name="Rectangle 135"/>
            <p:cNvSpPr>
              <a:spLocks noChangeArrowheads="1"/>
            </p:cNvSpPr>
            <p:nvPr/>
          </p:nvSpPr>
          <p:spPr bwMode="auto">
            <a:xfrm>
              <a:off x="4638" y="1936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0      0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88" name="Rectangle 136"/>
            <p:cNvSpPr>
              <a:spLocks noChangeArrowheads="1"/>
            </p:cNvSpPr>
            <p:nvPr/>
          </p:nvSpPr>
          <p:spPr bwMode="auto">
            <a:xfrm>
              <a:off x="5119" y="193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89" name="Line 137"/>
            <p:cNvSpPr>
              <a:spLocks noChangeShapeType="1"/>
            </p:cNvSpPr>
            <p:nvPr/>
          </p:nvSpPr>
          <p:spPr bwMode="auto">
            <a:xfrm>
              <a:off x="2554" y="19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0" name="Line 138"/>
            <p:cNvSpPr>
              <a:spLocks noChangeShapeType="1"/>
            </p:cNvSpPr>
            <p:nvPr/>
          </p:nvSpPr>
          <p:spPr bwMode="auto">
            <a:xfrm>
              <a:off x="2566" y="1923"/>
              <a:ext cx="7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1" name="Line 139"/>
            <p:cNvSpPr>
              <a:spLocks noChangeShapeType="1"/>
            </p:cNvSpPr>
            <p:nvPr/>
          </p:nvSpPr>
          <p:spPr bwMode="auto">
            <a:xfrm>
              <a:off x="3338" y="1923"/>
              <a:ext cx="10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2" name="Line 140"/>
            <p:cNvSpPr>
              <a:spLocks noChangeShapeType="1"/>
            </p:cNvSpPr>
            <p:nvPr/>
          </p:nvSpPr>
          <p:spPr bwMode="auto">
            <a:xfrm>
              <a:off x="4422" y="1923"/>
              <a:ext cx="9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3" name="Line 141"/>
            <p:cNvSpPr>
              <a:spLocks noChangeShapeType="1"/>
            </p:cNvSpPr>
            <p:nvPr/>
          </p:nvSpPr>
          <p:spPr bwMode="auto">
            <a:xfrm>
              <a:off x="5342" y="19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4" name="Rectangle 142"/>
            <p:cNvSpPr>
              <a:spLocks noChangeArrowheads="1"/>
            </p:cNvSpPr>
            <p:nvPr/>
          </p:nvSpPr>
          <p:spPr bwMode="auto">
            <a:xfrm>
              <a:off x="2554" y="1929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5" name="Line 143"/>
            <p:cNvSpPr>
              <a:spLocks noChangeShapeType="1"/>
            </p:cNvSpPr>
            <p:nvPr/>
          </p:nvSpPr>
          <p:spPr bwMode="auto">
            <a:xfrm>
              <a:off x="2554" y="1929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6" name="Rectangle 144"/>
            <p:cNvSpPr>
              <a:spLocks noChangeArrowheads="1"/>
            </p:cNvSpPr>
            <p:nvPr/>
          </p:nvSpPr>
          <p:spPr bwMode="auto">
            <a:xfrm>
              <a:off x="5342" y="1929"/>
              <a:ext cx="12" cy="2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7" name="Line 145"/>
            <p:cNvSpPr>
              <a:spLocks noChangeShapeType="1"/>
            </p:cNvSpPr>
            <p:nvPr/>
          </p:nvSpPr>
          <p:spPr bwMode="auto">
            <a:xfrm>
              <a:off x="5342" y="1929"/>
              <a:ext cx="1" cy="2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8" name="Rectangle 146"/>
            <p:cNvSpPr>
              <a:spLocks noChangeArrowheads="1"/>
            </p:cNvSpPr>
            <p:nvPr/>
          </p:nvSpPr>
          <p:spPr bwMode="auto">
            <a:xfrm>
              <a:off x="2895" y="216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099" name="Rectangle 147"/>
            <p:cNvSpPr>
              <a:spLocks noChangeArrowheads="1"/>
            </p:cNvSpPr>
            <p:nvPr/>
          </p:nvSpPr>
          <p:spPr bwMode="auto">
            <a:xfrm>
              <a:off x="2991" y="216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100" name="Rectangle 148"/>
            <p:cNvSpPr>
              <a:spLocks noChangeArrowheads="1"/>
            </p:cNvSpPr>
            <p:nvPr/>
          </p:nvSpPr>
          <p:spPr bwMode="auto">
            <a:xfrm>
              <a:off x="3628" y="2169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0      1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101" name="Rectangle 149"/>
            <p:cNvSpPr>
              <a:spLocks noChangeArrowheads="1"/>
            </p:cNvSpPr>
            <p:nvPr/>
          </p:nvSpPr>
          <p:spPr bwMode="auto">
            <a:xfrm>
              <a:off x="4110" y="216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102" name="Rectangle 150"/>
            <p:cNvSpPr>
              <a:spLocks noChangeArrowheads="1"/>
            </p:cNvSpPr>
            <p:nvPr/>
          </p:nvSpPr>
          <p:spPr bwMode="auto">
            <a:xfrm>
              <a:off x="4638" y="2169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0      1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103" name="Rectangle 151"/>
            <p:cNvSpPr>
              <a:spLocks noChangeArrowheads="1"/>
            </p:cNvSpPr>
            <p:nvPr/>
          </p:nvSpPr>
          <p:spPr bwMode="auto">
            <a:xfrm>
              <a:off x="5119" y="216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126104" name="Line 152"/>
            <p:cNvSpPr>
              <a:spLocks noChangeShapeType="1"/>
            </p:cNvSpPr>
            <p:nvPr/>
          </p:nvSpPr>
          <p:spPr bwMode="auto">
            <a:xfrm>
              <a:off x="2554" y="21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5" name="Line 153"/>
            <p:cNvSpPr>
              <a:spLocks noChangeShapeType="1"/>
            </p:cNvSpPr>
            <p:nvPr/>
          </p:nvSpPr>
          <p:spPr bwMode="auto">
            <a:xfrm>
              <a:off x="2566" y="2155"/>
              <a:ext cx="7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6" name="Line 154"/>
            <p:cNvSpPr>
              <a:spLocks noChangeShapeType="1"/>
            </p:cNvSpPr>
            <p:nvPr/>
          </p:nvSpPr>
          <p:spPr bwMode="auto">
            <a:xfrm>
              <a:off x="3328" y="2155"/>
              <a:ext cx="10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7" name="Line 155"/>
            <p:cNvSpPr>
              <a:spLocks noChangeShapeType="1"/>
            </p:cNvSpPr>
            <p:nvPr/>
          </p:nvSpPr>
          <p:spPr bwMode="auto">
            <a:xfrm>
              <a:off x="4412" y="2155"/>
              <a:ext cx="9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8" name="Line 156"/>
            <p:cNvSpPr>
              <a:spLocks noChangeShapeType="1"/>
            </p:cNvSpPr>
            <p:nvPr/>
          </p:nvSpPr>
          <p:spPr bwMode="auto">
            <a:xfrm>
              <a:off x="5342" y="21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9" name="Rectangle 157"/>
            <p:cNvSpPr>
              <a:spLocks noChangeArrowheads="1"/>
            </p:cNvSpPr>
            <p:nvPr/>
          </p:nvSpPr>
          <p:spPr bwMode="auto">
            <a:xfrm>
              <a:off x="2554" y="2161"/>
              <a:ext cx="12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0" name="Line 158"/>
            <p:cNvSpPr>
              <a:spLocks noChangeShapeType="1"/>
            </p:cNvSpPr>
            <p:nvPr/>
          </p:nvSpPr>
          <p:spPr bwMode="auto">
            <a:xfrm>
              <a:off x="2554" y="2161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1" name="Line 159"/>
            <p:cNvSpPr>
              <a:spLocks noChangeShapeType="1"/>
            </p:cNvSpPr>
            <p:nvPr/>
          </p:nvSpPr>
          <p:spPr bwMode="auto">
            <a:xfrm>
              <a:off x="2554" y="2388"/>
              <a:ext cx="7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2" name="Line 160"/>
            <p:cNvSpPr>
              <a:spLocks noChangeShapeType="1"/>
            </p:cNvSpPr>
            <p:nvPr/>
          </p:nvSpPr>
          <p:spPr bwMode="auto">
            <a:xfrm>
              <a:off x="3328" y="2388"/>
              <a:ext cx="10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3" name="Line 161"/>
            <p:cNvSpPr>
              <a:spLocks noChangeShapeType="1"/>
            </p:cNvSpPr>
            <p:nvPr/>
          </p:nvSpPr>
          <p:spPr bwMode="auto">
            <a:xfrm>
              <a:off x="4412" y="2388"/>
              <a:ext cx="9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4" name="Rectangle 162"/>
            <p:cNvSpPr>
              <a:spLocks noChangeArrowheads="1"/>
            </p:cNvSpPr>
            <p:nvPr/>
          </p:nvSpPr>
          <p:spPr bwMode="auto">
            <a:xfrm>
              <a:off x="5342" y="2161"/>
              <a:ext cx="12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5" name="Line 163"/>
            <p:cNvSpPr>
              <a:spLocks noChangeShapeType="1"/>
            </p:cNvSpPr>
            <p:nvPr/>
          </p:nvSpPr>
          <p:spPr bwMode="auto">
            <a:xfrm>
              <a:off x="5342" y="2161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6" name="Line 164"/>
            <p:cNvSpPr>
              <a:spLocks noChangeShapeType="1"/>
            </p:cNvSpPr>
            <p:nvPr/>
          </p:nvSpPr>
          <p:spPr bwMode="auto">
            <a:xfrm>
              <a:off x="5342" y="238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7" name="Line 165"/>
            <p:cNvSpPr>
              <a:spLocks noChangeShapeType="1"/>
            </p:cNvSpPr>
            <p:nvPr/>
          </p:nvSpPr>
          <p:spPr bwMode="auto">
            <a:xfrm>
              <a:off x="3320" y="1456"/>
              <a:ext cx="0" cy="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118" name="Line 166"/>
            <p:cNvSpPr>
              <a:spLocks noChangeShapeType="1"/>
            </p:cNvSpPr>
            <p:nvPr/>
          </p:nvSpPr>
          <p:spPr bwMode="auto">
            <a:xfrm>
              <a:off x="4416" y="147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4625"/>
            <a:ext cx="8763000" cy="914400"/>
          </a:xfrm>
        </p:spPr>
        <p:txBody>
          <a:bodyPr/>
          <a:lstStyle/>
          <a:p>
            <a:r>
              <a:rPr lang="tr-TR" dirty="0" smtClean="0"/>
              <a:t>Senkron Ardışıl Devre Tasarımı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8600" y="1089025"/>
                <a:ext cx="8763000" cy="5768975"/>
              </a:xfrm>
            </p:spPr>
            <p:txBody>
              <a:bodyPr>
                <a:normAutofit fontScale="92500"/>
              </a:bodyPr>
              <a:lstStyle/>
              <a:p>
                <a:pPr marL="571500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tr-TR" dirty="0" smtClean="0"/>
                  <a:t>Problemin sözle tanımı</a:t>
                </a:r>
              </a:p>
              <a:p>
                <a:pPr marL="571500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tr-TR" dirty="0" smtClean="0"/>
                  <a:t>Durum diyagramının çizilmesi</a:t>
                </a:r>
              </a:p>
              <a:p>
                <a:pPr marL="571500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tr-TR" dirty="0" smtClean="0"/>
                  <a:t>Durumların indirgenmesi: s = durum sayısı</a:t>
                </a:r>
              </a:p>
              <a:p>
                <a:pPr marL="571500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tr-TR" dirty="0" smtClean="0"/>
                  <a:t>Flip-flop sayısının belirlenmesi: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/>
                      </a:rPr>
                      <m:t>n</m:t>
                    </m:r>
                    <m:r>
                      <a:rPr lang="tr-TR" b="0" i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tr-TR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tr-TR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tr-T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tr-TR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tr-TR" b="0" i="1" smtClean="0">
                                <a:latin typeface="Cambria Math"/>
                              </a:rPr>
                              <m:t>𝑠</m:t>
                            </m:r>
                          </m:e>
                        </m:func>
                      </m:e>
                    </m:d>
                  </m:oMath>
                </a14:m>
                <a:endParaRPr lang="tr-TR" dirty="0" smtClean="0"/>
              </a:p>
              <a:p>
                <a:pPr marL="571500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tr-TR" dirty="0" smtClean="0"/>
                  <a:t>Durumların kodlanması: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tr-TR" i="1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tr-TR" i="1" smtClean="0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tr-TR" b="0" i="1" smtClean="0">
                                <a:latin typeface="Cambria Math"/>
                              </a:rPr>
                              <m:t>00…0</m:t>
                            </m:r>
                          </m:e>
                        </m:groupChr>
                      </m:e>
                      <m:lim>
                        <m:r>
                          <a:rPr lang="tr-TR" b="0" i="1" smtClean="0">
                            <a:latin typeface="Cambria Math"/>
                          </a:rPr>
                          <m:t>𝑛</m:t>
                        </m:r>
                        <m:r>
                          <a:rPr lang="tr-TR" b="0" i="1" smtClean="0">
                            <a:latin typeface="Cambria Math"/>
                          </a:rPr>
                          <m:t>−</m:t>
                        </m:r>
                        <m:r>
                          <a:rPr lang="tr-TR" b="0" i="1" smtClean="0">
                            <a:latin typeface="Cambria Math"/>
                          </a:rPr>
                          <m:t>𝑏𝑖𝑡</m:t>
                        </m:r>
                      </m:lim>
                    </m:limLow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tr-TR" i="1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tr-TR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tr-TR" i="1">
                                <a:latin typeface="Cambria Math"/>
                              </a:rPr>
                              <m:t>00…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1</m:t>
                            </m:r>
                          </m:e>
                        </m:groupChr>
                      </m:e>
                      <m:lim>
                        <m:r>
                          <a:rPr lang="tr-TR" i="1">
                            <a:latin typeface="Cambria Math"/>
                          </a:rPr>
                          <m:t>𝑛</m:t>
                        </m:r>
                        <m:r>
                          <a:rPr lang="tr-TR" i="1">
                            <a:latin typeface="Cambria Math"/>
                          </a:rPr>
                          <m:t>−</m:t>
                        </m:r>
                        <m:r>
                          <a:rPr lang="tr-TR" i="1">
                            <a:latin typeface="Cambria Math"/>
                          </a:rPr>
                          <m:t>𝑏𝑖𝑡</m:t>
                        </m:r>
                      </m:lim>
                    </m:limLow>
                  </m:oMath>
                </a14:m>
                <a:r>
                  <a:rPr lang="tr-TR" dirty="0"/>
                  <a:t>,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tr-TR" i="1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tr-TR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tr-TR" i="1">
                                <a:latin typeface="Cambria Math"/>
                              </a:rPr>
                              <m:t>00…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tr-TR" i="1">
                                <a:latin typeface="Cambria Math"/>
                              </a:rPr>
                              <m:t>0</m:t>
                            </m:r>
                          </m:e>
                        </m:groupChr>
                      </m:e>
                      <m:lim>
                        <m:r>
                          <a:rPr lang="tr-TR" i="1">
                            <a:latin typeface="Cambria Math"/>
                          </a:rPr>
                          <m:t>𝑛</m:t>
                        </m:r>
                        <m:r>
                          <a:rPr lang="tr-TR" i="1">
                            <a:latin typeface="Cambria Math"/>
                          </a:rPr>
                          <m:t>−</m:t>
                        </m:r>
                        <m:r>
                          <a:rPr lang="tr-TR" i="1">
                            <a:latin typeface="Cambria Math"/>
                          </a:rPr>
                          <m:t>𝑏𝑖𝑡</m:t>
                        </m:r>
                      </m:lim>
                    </m:limLow>
                  </m:oMath>
                </a14:m>
                <a:r>
                  <a:rPr lang="tr-TR" dirty="0"/>
                  <a:t>,</a:t>
                </a:r>
                <a:r>
                  <a:rPr lang="tr-TR" dirty="0" smtClean="0"/>
                  <a:t> ... </a:t>
                </a:r>
              </a:p>
              <a:p>
                <a:pPr marL="571500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tr-TR" dirty="0" smtClean="0"/>
                  <a:t>Durum tablosunun çıkarılması</a:t>
                </a:r>
              </a:p>
              <a:p>
                <a:pPr marL="571500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tr-TR" dirty="0" smtClean="0"/>
                  <a:t>Flip-flopların tipinin belirlenmesi</a:t>
                </a:r>
              </a:p>
              <a:p>
                <a:pPr marL="571500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tr-TR" dirty="0" smtClean="0"/>
                  <a:t>Boole Fonksiyonlarının elde edilmesi</a:t>
                </a:r>
              </a:p>
              <a:p>
                <a:pPr marL="971550" lvl="1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tr-TR" dirty="0" smtClean="0"/>
                  <a:t>Flip-flopların giriş fonksiyonları</a:t>
                </a:r>
              </a:p>
              <a:p>
                <a:pPr marL="971550" lvl="1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tr-TR" dirty="0" smtClean="0"/>
                  <a:t>Çıkış fonksiyonları</a:t>
                </a:r>
              </a:p>
              <a:p>
                <a:pPr marL="571500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tr-TR" dirty="0" smtClean="0"/>
                  <a:t>Boole fonksiyonlarının gerçeklenmesi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59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89025"/>
                <a:ext cx="8763000" cy="5768975"/>
              </a:xfrm>
              <a:blipFill rotWithShape="1">
                <a:blip r:embed="rId3" cstate="print"/>
                <a:stretch>
                  <a:fillRect l="-1044" t="-2220" r="-2296" b="-30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DC1088-3F11-418A-A4ED-6F3C11A7101A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bldLvl="4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Örnek: Senkron Ardışıl Devre Tasarımı</a:t>
            </a:r>
            <a:endParaRPr lang="en-US" dirty="0" smtClean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53085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tr-TR" dirty="0" smtClean="0"/>
              <a:t>Sözle tanım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1. Adım: </a:t>
            </a:r>
            <a:r>
              <a:rPr lang="tr-TR" dirty="0" smtClean="0"/>
              <a:t>1-bitlik girişinden ard arda 3 tane veya daha fazla 1 geldiğini sezen devreyi tasarlayınız.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tr-TR" u="sng" dirty="0" smtClean="0"/>
              <a:t>Giriş</a:t>
            </a:r>
            <a:r>
              <a:rPr lang="en-US" dirty="0" smtClean="0"/>
              <a:t>: </a:t>
            </a:r>
            <a:r>
              <a:rPr lang="tr-TR" dirty="0" smtClean="0"/>
              <a:t>herhangibir uzunluktaki bit dizisi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tr-TR" u="sng" dirty="0" smtClean="0"/>
              <a:t>Çıkış</a:t>
            </a:r>
            <a:r>
              <a:rPr lang="en-US" dirty="0" smtClean="0"/>
              <a:t>:  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dirty="0" smtClean="0"/>
              <a:t>“1” </a:t>
            </a:r>
            <a:r>
              <a:rPr lang="tr-TR" dirty="0" smtClean="0"/>
              <a:t>: eğer devre istenen diziyi yakalamışsa</a:t>
            </a:r>
            <a:endParaRPr lang="en-US" dirty="0" smtClean="0"/>
          </a:p>
          <a:p>
            <a:pPr marL="1371600" lvl="2" indent="-457200">
              <a:lnSpc>
                <a:spcPct val="90000"/>
              </a:lnSpc>
            </a:pPr>
            <a:r>
              <a:rPr lang="en-US" dirty="0" smtClean="0"/>
              <a:t>“0” </a:t>
            </a:r>
            <a:r>
              <a:rPr lang="tr-TR" dirty="0" smtClean="0"/>
              <a:t>: diğer hallerde</a:t>
            </a:r>
            <a:r>
              <a:rPr lang="en-US" dirty="0" smtClean="0"/>
              <a:t> 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9F5B9-905F-4C83-B9BA-F06473947798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bldLvl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: </a:t>
            </a:r>
            <a:r>
              <a:rPr lang="tr-TR" dirty="0" smtClean="0"/>
              <a:t>Durum Diyagramı</a:t>
            </a:r>
            <a:endParaRPr lang="en-US" dirty="0" smtClean="0"/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363C02-7FBF-4AA1-9CD4-FF902648DE22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15" name="Oval 14"/>
          <p:cNvSpPr/>
          <p:nvPr/>
        </p:nvSpPr>
        <p:spPr>
          <a:xfrm>
            <a:off x="2077241" y="2927775"/>
            <a:ext cx="19802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Başlangıç</a:t>
            </a:r>
          </a:p>
        </p:txBody>
      </p:sp>
      <p:sp>
        <p:nvSpPr>
          <p:cNvPr id="45" name="Oval 44"/>
          <p:cNvSpPr/>
          <p:nvPr/>
        </p:nvSpPr>
        <p:spPr>
          <a:xfrm>
            <a:off x="5461617" y="2810635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 geldi</a:t>
            </a:r>
            <a:endParaRPr lang="tr-TR" dirty="0"/>
          </a:p>
        </p:txBody>
      </p:sp>
      <p:sp>
        <p:nvSpPr>
          <p:cNvPr id="19" name="TextBox 18"/>
          <p:cNvSpPr txBox="1"/>
          <p:nvPr/>
        </p:nvSpPr>
        <p:spPr>
          <a:xfrm>
            <a:off x="2188470" y="126876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0/0</a:t>
            </a:r>
            <a:endParaRPr lang="tr-TR" dirty="0"/>
          </a:p>
        </p:txBody>
      </p:sp>
      <p:sp>
        <p:nvSpPr>
          <p:cNvPr id="21" name="Freeform 20"/>
          <p:cNvSpPr/>
          <p:nvPr/>
        </p:nvSpPr>
        <p:spPr>
          <a:xfrm>
            <a:off x="2276762" y="2158456"/>
            <a:ext cx="740980" cy="899658"/>
          </a:xfrm>
          <a:custGeom>
            <a:avLst/>
            <a:gdLst>
              <a:gd name="connsiteX0" fmla="*/ 740980 w 740980"/>
              <a:gd name="connsiteY0" fmla="*/ 757768 h 899658"/>
              <a:gd name="connsiteX1" fmla="*/ 236483 w 740980"/>
              <a:gd name="connsiteY1" fmla="*/ 1023 h 899658"/>
              <a:gd name="connsiteX2" fmla="*/ 0 w 740980"/>
              <a:gd name="connsiteY2" fmla="*/ 899658 h 8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980" h="899658">
                <a:moveTo>
                  <a:pt x="740980" y="757768"/>
                </a:moveTo>
                <a:cubicBezTo>
                  <a:pt x="550480" y="367571"/>
                  <a:pt x="359980" y="-22625"/>
                  <a:pt x="236483" y="1023"/>
                </a:cubicBezTo>
                <a:cubicBezTo>
                  <a:pt x="112986" y="24671"/>
                  <a:pt x="56493" y="462164"/>
                  <a:pt x="0" y="899658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Straight Arrow Connector 2"/>
          <p:cNvCxnSpPr>
            <a:stCxn id="15" idx="6"/>
            <a:endCxn id="45" idx="2"/>
          </p:cNvCxnSpPr>
          <p:nvPr/>
        </p:nvCxnSpPr>
        <p:spPr>
          <a:xfrm>
            <a:off x="4057461" y="3215807"/>
            <a:ext cx="1404156" cy="134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09489" y="269694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r>
              <a:rPr lang="tr-TR" dirty="0" smtClean="0"/>
              <a:t>/0</a:t>
            </a:r>
            <a:endParaRPr lang="tr-TR" dirty="0"/>
          </a:p>
        </p:txBody>
      </p:sp>
      <p:sp>
        <p:nvSpPr>
          <p:cNvPr id="12" name="Oval 11"/>
          <p:cNvSpPr/>
          <p:nvPr/>
        </p:nvSpPr>
        <p:spPr>
          <a:xfrm>
            <a:off x="5497621" y="4511951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 geldi</a:t>
            </a:r>
            <a:endParaRPr lang="tr-TR" dirty="0"/>
          </a:p>
        </p:txBody>
      </p:sp>
      <p:sp>
        <p:nvSpPr>
          <p:cNvPr id="5" name="Freeform 4"/>
          <p:cNvSpPr/>
          <p:nvPr/>
        </p:nvSpPr>
        <p:spPr>
          <a:xfrm>
            <a:off x="3648362" y="3468017"/>
            <a:ext cx="2049517" cy="426093"/>
          </a:xfrm>
          <a:custGeom>
            <a:avLst/>
            <a:gdLst>
              <a:gd name="connsiteX0" fmla="*/ 2049517 w 2049517"/>
              <a:gd name="connsiteY0" fmla="*/ 63062 h 426093"/>
              <a:gd name="connsiteX1" fmla="*/ 1040524 w 2049517"/>
              <a:gd name="connsiteY1" fmla="*/ 425669 h 426093"/>
              <a:gd name="connsiteX2" fmla="*/ 0 w 2049517"/>
              <a:gd name="connsiteY2" fmla="*/ 0 h 42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9517" h="426093">
                <a:moveTo>
                  <a:pt x="2049517" y="63062"/>
                </a:moveTo>
                <a:cubicBezTo>
                  <a:pt x="1715813" y="249620"/>
                  <a:pt x="1382110" y="436179"/>
                  <a:pt x="1040524" y="425669"/>
                </a:cubicBezTo>
                <a:cubicBezTo>
                  <a:pt x="698938" y="415159"/>
                  <a:pt x="349469" y="207579"/>
                  <a:pt x="0" y="0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4356786" y="3935157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0/0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6195397" y="386029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r>
              <a:rPr lang="tr-TR" dirty="0" smtClean="0"/>
              <a:t>/0</a:t>
            </a:r>
            <a:endParaRPr lang="tr-TR" dirty="0"/>
          </a:p>
        </p:txBody>
      </p:sp>
      <p:cxnSp>
        <p:nvCxnSpPr>
          <p:cNvPr id="8" name="Straight Arrow Connector 7"/>
          <p:cNvCxnSpPr>
            <a:stCxn id="45" idx="4"/>
            <a:endCxn id="12" idx="0"/>
          </p:cNvCxnSpPr>
          <p:nvPr/>
        </p:nvCxnSpPr>
        <p:spPr>
          <a:xfrm>
            <a:off x="6159393" y="3647855"/>
            <a:ext cx="36004" cy="8640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285755" y="3515314"/>
            <a:ext cx="2211866" cy="1346583"/>
          </a:xfrm>
          <a:custGeom>
            <a:avLst/>
            <a:gdLst>
              <a:gd name="connsiteX0" fmla="*/ 2191407 w 2191407"/>
              <a:gd name="connsiteY0" fmla="*/ 1403131 h 1403131"/>
              <a:gd name="connsiteX1" fmla="*/ 536028 w 2191407"/>
              <a:gd name="connsiteY1" fmla="*/ 930165 h 1403131"/>
              <a:gd name="connsiteX2" fmla="*/ 0 w 2191407"/>
              <a:gd name="connsiteY2" fmla="*/ 0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07" h="1403131">
                <a:moveTo>
                  <a:pt x="2191407" y="1403131"/>
                </a:moveTo>
                <a:cubicBezTo>
                  <a:pt x="1546334" y="1283575"/>
                  <a:pt x="901262" y="1164020"/>
                  <a:pt x="536028" y="930165"/>
                </a:cubicBezTo>
                <a:cubicBezTo>
                  <a:pt x="170794" y="696310"/>
                  <a:pt x="85397" y="348155"/>
                  <a:pt x="0" y="0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3229083" y="440023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0/0</a:t>
            </a:r>
            <a:endParaRPr lang="tr-TR" dirty="0"/>
          </a:p>
        </p:txBody>
      </p:sp>
      <p:sp>
        <p:nvSpPr>
          <p:cNvPr id="23" name="Oval 22"/>
          <p:cNvSpPr/>
          <p:nvPr/>
        </p:nvSpPr>
        <p:spPr>
          <a:xfrm>
            <a:off x="1887713" y="4511951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111 geldi</a:t>
            </a:r>
            <a:endParaRPr lang="tr-TR" dirty="0"/>
          </a:p>
        </p:txBody>
      </p:sp>
      <p:cxnSp>
        <p:nvCxnSpPr>
          <p:cNvPr id="18" name="Straight Arrow Connector 17"/>
          <p:cNvCxnSpPr>
            <a:stCxn id="12" idx="2"/>
            <a:endCxn id="23" idx="6"/>
          </p:cNvCxnSpPr>
          <p:nvPr/>
        </p:nvCxnSpPr>
        <p:spPr>
          <a:xfrm flipH="1">
            <a:off x="3283265" y="4930561"/>
            <a:ext cx="22143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45946" y="4930561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1/1</a:t>
            </a:r>
            <a:endParaRPr lang="tr-TR" dirty="0"/>
          </a:p>
        </p:txBody>
      </p:sp>
      <p:cxnSp>
        <p:nvCxnSpPr>
          <p:cNvPr id="24" name="Straight Arrow Connector 23"/>
          <p:cNvCxnSpPr>
            <a:stCxn id="23" idx="0"/>
            <a:endCxn id="15" idx="4"/>
          </p:cNvCxnSpPr>
          <p:nvPr/>
        </p:nvCxnSpPr>
        <p:spPr>
          <a:xfrm flipV="1">
            <a:off x="2585489" y="3503839"/>
            <a:ext cx="481862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4259" y="3854534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0/0</a:t>
            </a:r>
            <a:endParaRPr lang="tr-TR" dirty="0"/>
          </a:p>
        </p:txBody>
      </p:sp>
      <p:sp>
        <p:nvSpPr>
          <p:cNvPr id="25" name="Freeform 24"/>
          <p:cNvSpPr/>
          <p:nvPr/>
        </p:nvSpPr>
        <p:spPr>
          <a:xfrm>
            <a:off x="2024514" y="5170693"/>
            <a:ext cx="788276" cy="994145"/>
          </a:xfrm>
          <a:custGeom>
            <a:avLst/>
            <a:gdLst>
              <a:gd name="connsiteX0" fmla="*/ 0 w 788276"/>
              <a:gd name="connsiteY0" fmla="*/ 0 h 994145"/>
              <a:gd name="connsiteX1" fmla="*/ 189186 w 788276"/>
              <a:gd name="connsiteY1" fmla="*/ 993228 h 994145"/>
              <a:gd name="connsiteX2" fmla="*/ 788276 w 788276"/>
              <a:gd name="connsiteY2" fmla="*/ 141890 h 99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8276" h="994145">
                <a:moveTo>
                  <a:pt x="0" y="0"/>
                </a:moveTo>
                <a:cubicBezTo>
                  <a:pt x="28903" y="484790"/>
                  <a:pt x="57807" y="969580"/>
                  <a:pt x="189186" y="993228"/>
                </a:cubicBezTo>
                <a:cubicBezTo>
                  <a:pt x="320565" y="1016876"/>
                  <a:pt x="554420" y="579383"/>
                  <a:pt x="788276" y="141890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TextBox 30"/>
          <p:cNvSpPr txBox="1"/>
          <p:nvPr/>
        </p:nvSpPr>
        <p:spPr>
          <a:xfrm>
            <a:off x="1868626" y="6207695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1/1</a:t>
            </a:r>
            <a:endParaRPr lang="tr-TR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836712"/>
            <a:ext cx="5580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>
                <a:solidFill>
                  <a:srgbClr val="FF0000"/>
                </a:solidFill>
              </a:rPr>
              <a:t>2. Adım: </a:t>
            </a:r>
            <a:r>
              <a:rPr lang="tr-TR" b="0" dirty="0" smtClean="0"/>
              <a:t>Durum </a:t>
            </a:r>
            <a:r>
              <a:rPr lang="tr-TR" b="0" dirty="0"/>
              <a:t>diyagramının </a:t>
            </a:r>
            <a:r>
              <a:rPr lang="tr-TR" b="0" dirty="0" smtClean="0"/>
              <a:t>çizilmesi</a:t>
            </a:r>
            <a:endParaRPr lang="tr-TR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animBg="1"/>
      <p:bldP spid="19" grpId="0"/>
      <p:bldP spid="21" grpId="0" animBg="1"/>
      <p:bldP spid="11" grpId="0"/>
      <p:bldP spid="12" grpId="0" animBg="1"/>
      <p:bldP spid="5" grpId="0" animBg="1"/>
      <p:bldP spid="14" grpId="0"/>
      <p:bldP spid="17" grpId="0"/>
      <p:bldP spid="10" grpId="0" animBg="1"/>
      <p:bldP spid="22" grpId="0"/>
      <p:bldP spid="23" grpId="0" animBg="1"/>
      <p:bldP spid="26" grpId="0"/>
      <p:bldP spid="29" grpId="0"/>
      <p:bldP spid="25" grpId="0" animBg="1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 smtClean="0"/>
              <a:t>D </a:t>
            </a:r>
            <a:r>
              <a:rPr lang="tr-TR" dirty="0"/>
              <a:t>T</a:t>
            </a:r>
            <a:r>
              <a:rPr lang="tr-TR" dirty="0" smtClean="0"/>
              <a:t>ipi </a:t>
            </a:r>
            <a:r>
              <a:rPr lang="en-US" dirty="0" smtClean="0"/>
              <a:t>Flip-Flop</a:t>
            </a:r>
            <a:r>
              <a:rPr lang="tr-TR" dirty="0" smtClean="0"/>
              <a:t>lar ile tasarım</a:t>
            </a:r>
            <a:endParaRPr lang="en-US" dirty="0" smtClean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3956858" cy="5565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dirty="0" smtClean="0">
                <a:solidFill>
                  <a:srgbClr val="FF0000"/>
                </a:solidFill>
              </a:rPr>
              <a:t>3. Adım: </a:t>
            </a:r>
            <a:r>
              <a:rPr lang="tr-TR" dirty="0" smtClean="0"/>
              <a:t>Durum indirgeme</a:t>
            </a:r>
          </a:p>
          <a:p>
            <a:pPr lvl="1">
              <a:lnSpc>
                <a:spcPct val="110000"/>
              </a:lnSpc>
            </a:pPr>
            <a:r>
              <a:rPr lang="tr-TR" dirty="0" smtClean="0"/>
              <a:t>Mümkün değil</a:t>
            </a:r>
          </a:p>
          <a:p>
            <a:pPr>
              <a:lnSpc>
                <a:spcPct val="110000"/>
              </a:lnSpc>
            </a:pPr>
            <a:r>
              <a:rPr lang="tr-TR" dirty="0" smtClean="0">
                <a:solidFill>
                  <a:srgbClr val="FF0000"/>
                </a:solidFill>
              </a:rPr>
              <a:t>4. </a:t>
            </a:r>
            <a:r>
              <a:rPr lang="tr-TR" dirty="0">
                <a:solidFill>
                  <a:srgbClr val="FF0000"/>
                </a:solidFill>
              </a:rPr>
              <a:t>Adım: </a:t>
            </a:r>
            <a:r>
              <a:rPr lang="tr-TR" dirty="0" smtClean="0"/>
              <a:t>F</a:t>
            </a:r>
            <a:r>
              <a:rPr lang="en-US" dirty="0" smtClean="0"/>
              <a:t>lip-flop</a:t>
            </a:r>
            <a:r>
              <a:rPr lang="tr-TR" dirty="0" smtClean="0"/>
              <a:t> </a:t>
            </a:r>
            <a:r>
              <a:rPr lang="en-US" dirty="0" smtClean="0"/>
              <a:t>s</a:t>
            </a:r>
            <a:r>
              <a:rPr lang="tr-TR" dirty="0" smtClean="0"/>
              <a:t>ayısı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tr-TR" dirty="0" smtClean="0"/>
              <a:t>4 durum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flip-flop</a:t>
            </a:r>
          </a:p>
          <a:p>
            <a:pPr>
              <a:lnSpc>
                <a:spcPct val="110000"/>
              </a:lnSpc>
            </a:pPr>
            <a:r>
              <a:rPr lang="tr-TR" dirty="0" smtClean="0">
                <a:solidFill>
                  <a:srgbClr val="FF0000"/>
                </a:solidFill>
              </a:rPr>
              <a:t>5. </a:t>
            </a:r>
            <a:r>
              <a:rPr lang="tr-TR" dirty="0">
                <a:solidFill>
                  <a:srgbClr val="FF0000"/>
                </a:solidFill>
              </a:rPr>
              <a:t>Adım: </a:t>
            </a:r>
            <a:r>
              <a:rPr lang="tr-TR" dirty="0" smtClean="0"/>
              <a:t>Durum kodlama</a:t>
            </a:r>
            <a:endParaRPr lang="en-US" dirty="0" smtClean="0"/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EE17A-3AC8-45AD-9C25-1A72F13C5DB7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956858" y="1268760"/>
            <a:ext cx="5043634" cy="4893713"/>
            <a:chOff x="1868626" y="1268760"/>
            <a:chExt cx="5043634" cy="4893713"/>
          </a:xfrm>
        </p:grpSpPr>
        <p:sp>
          <p:nvSpPr>
            <p:cNvPr id="43" name="Oval 42"/>
            <p:cNvSpPr/>
            <p:nvPr/>
          </p:nvSpPr>
          <p:spPr>
            <a:xfrm>
              <a:off x="2077241" y="2420888"/>
              <a:ext cx="198022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Başlangıç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461617" y="2303748"/>
              <a:ext cx="1395552" cy="837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 geldi</a:t>
              </a:r>
              <a:endParaRPr lang="tr-TR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88470" y="126876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0/0</a:t>
              </a:r>
              <a:endParaRPr lang="tr-TR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276762" y="1651569"/>
              <a:ext cx="740980" cy="899658"/>
            </a:xfrm>
            <a:custGeom>
              <a:avLst/>
              <a:gdLst>
                <a:gd name="connsiteX0" fmla="*/ 740980 w 740980"/>
                <a:gd name="connsiteY0" fmla="*/ 757768 h 899658"/>
                <a:gd name="connsiteX1" fmla="*/ 236483 w 740980"/>
                <a:gd name="connsiteY1" fmla="*/ 1023 h 899658"/>
                <a:gd name="connsiteX2" fmla="*/ 0 w 740980"/>
                <a:gd name="connsiteY2" fmla="*/ 899658 h 89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980" h="899658">
                  <a:moveTo>
                    <a:pt x="740980" y="757768"/>
                  </a:moveTo>
                  <a:cubicBezTo>
                    <a:pt x="550480" y="367571"/>
                    <a:pt x="359980" y="-22625"/>
                    <a:pt x="236483" y="1023"/>
                  </a:cubicBezTo>
                  <a:cubicBezTo>
                    <a:pt x="112986" y="24671"/>
                    <a:pt x="56493" y="462164"/>
                    <a:pt x="0" y="899658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7" name="Straight Arrow Connector 46"/>
            <p:cNvCxnSpPr>
              <a:stCxn id="43" idx="6"/>
              <a:endCxn id="44" idx="2"/>
            </p:cNvCxnSpPr>
            <p:nvPr/>
          </p:nvCxnSpPr>
          <p:spPr>
            <a:xfrm>
              <a:off x="4057461" y="2708920"/>
              <a:ext cx="1404156" cy="1343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309489" y="2190055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</a:t>
              </a:r>
              <a:r>
                <a:rPr lang="tr-TR" dirty="0" smtClean="0"/>
                <a:t>/0</a:t>
              </a:r>
              <a:endParaRPr lang="tr-TR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497621" y="4005064"/>
              <a:ext cx="1395552" cy="837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 geldi</a:t>
              </a:r>
              <a:endParaRPr lang="tr-TR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648362" y="2961130"/>
              <a:ext cx="2049517" cy="426093"/>
            </a:xfrm>
            <a:custGeom>
              <a:avLst/>
              <a:gdLst>
                <a:gd name="connsiteX0" fmla="*/ 2049517 w 2049517"/>
                <a:gd name="connsiteY0" fmla="*/ 63062 h 426093"/>
                <a:gd name="connsiteX1" fmla="*/ 1040524 w 2049517"/>
                <a:gd name="connsiteY1" fmla="*/ 425669 h 426093"/>
                <a:gd name="connsiteX2" fmla="*/ 0 w 2049517"/>
                <a:gd name="connsiteY2" fmla="*/ 0 h 42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9517" h="426093">
                  <a:moveTo>
                    <a:pt x="2049517" y="63062"/>
                  </a:moveTo>
                  <a:cubicBezTo>
                    <a:pt x="1715813" y="249620"/>
                    <a:pt x="1382110" y="436179"/>
                    <a:pt x="1040524" y="425669"/>
                  </a:cubicBezTo>
                  <a:cubicBezTo>
                    <a:pt x="698938" y="415159"/>
                    <a:pt x="349469" y="207579"/>
                    <a:pt x="0" y="0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6786" y="342827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0/0</a:t>
              </a:r>
              <a:endParaRPr lang="tr-TR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95397" y="335340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</a:t>
              </a:r>
              <a:r>
                <a:rPr lang="tr-TR" dirty="0" smtClean="0"/>
                <a:t>/0</a:t>
              </a:r>
              <a:endParaRPr lang="tr-TR" dirty="0"/>
            </a:p>
          </p:txBody>
        </p:sp>
        <p:cxnSp>
          <p:nvCxnSpPr>
            <p:cNvPr id="53" name="Straight Arrow Connector 52"/>
            <p:cNvCxnSpPr>
              <a:stCxn id="44" idx="4"/>
              <a:endCxn id="49" idx="0"/>
            </p:cNvCxnSpPr>
            <p:nvPr/>
          </p:nvCxnSpPr>
          <p:spPr>
            <a:xfrm>
              <a:off x="6159393" y="3140968"/>
              <a:ext cx="36004" cy="8640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 53"/>
            <p:cNvSpPr/>
            <p:nvPr/>
          </p:nvSpPr>
          <p:spPr>
            <a:xfrm>
              <a:off x="3285755" y="3008427"/>
              <a:ext cx="2211866" cy="1346583"/>
            </a:xfrm>
            <a:custGeom>
              <a:avLst/>
              <a:gdLst>
                <a:gd name="connsiteX0" fmla="*/ 2191407 w 2191407"/>
                <a:gd name="connsiteY0" fmla="*/ 1403131 h 1403131"/>
                <a:gd name="connsiteX1" fmla="*/ 536028 w 2191407"/>
                <a:gd name="connsiteY1" fmla="*/ 930165 h 1403131"/>
                <a:gd name="connsiteX2" fmla="*/ 0 w 2191407"/>
                <a:gd name="connsiteY2" fmla="*/ 0 h 1403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1407" h="1403131">
                  <a:moveTo>
                    <a:pt x="2191407" y="1403131"/>
                  </a:moveTo>
                  <a:cubicBezTo>
                    <a:pt x="1546334" y="1283575"/>
                    <a:pt x="901262" y="1164020"/>
                    <a:pt x="536028" y="930165"/>
                  </a:cubicBezTo>
                  <a:cubicBezTo>
                    <a:pt x="170794" y="696310"/>
                    <a:pt x="85397" y="348155"/>
                    <a:pt x="0" y="0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29083" y="3893345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0/0</a:t>
              </a:r>
              <a:endParaRPr lang="tr-TR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887713" y="4005064"/>
              <a:ext cx="1395552" cy="837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111 geldi</a:t>
              </a:r>
              <a:endParaRPr lang="tr-TR" dirty="0"/>
            </a:p>
          </p:txBody>
        </p:sp>
        <p:cxnSp>
          <p:nvCxnSpPr>
            <p:cNvPr id="57" name="Straight Arrow Connector 56"/>
            <p:cNvCxnSpPr>
              <a:stCxn id="49" idx="2"/>
              <a:endCxn id="56" idx="6"/>
            </p:cNvCxnSpPr>
            <p:nvPr/>
          </p:nvCxnSpPr>
          <p:spPr>
            <a:xfrm flipH="1">
              <a:off x="3283265" y="4423674"/>
              <a:ext cx="22143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45946" y="4423674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1/1</a:t>
              </a:r>
              <a:endParaRPr lang="tr-TR" dirty="0"/>
            </a:p>
          </p:txBody>
        </p:sp>
        <p:cxnSp>
          <p:nvCxnSpPr>
            <p:cNvPr id="59" name="Straight Arrow Connector 58"/>
            <p:cNvCxnSpPr>
              <a:stCxn id="56" idx="0"/>
              <a:endCxn id="43" idx="4"/>
            </p:cNvCxnSpPr>
            <p:nvPr/>
          </p:nvCxnSpPr>
          <p:spPr>
            <a:xfrm flipV="1">
              <a:off x="2585489" y="2996952"/>
              <a:ext cx="481862" cy="1008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054259" y="3347647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0/0</a:t>
              </a:r>
              <a:endParaRPr lang="tr-TR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024514" y="4663806"/>
              <a:ext cx="788276" cy="994145"/>
            </a:xfrm>
            <a:custGeom>
              <a:avLst/>
              <a:gdLst>
                <a:gd name="connsiteX0" fmla="*/ 0 w 788276"/>
                <a:gd name="connsiteY0" fmla="*/ 0 h 994145"/>
                <a:gd name="connsiteX1" fmla="*/ 189186 w 788276"/>
                <a:gd name="connsiteY1" fmla="*/ 993228 h 994145"/>
                <a:gd name="connsiteX2" fmla="*/ 788276 w 788276"/>
                <a:gd name="connsiteY2" fmla="*/ 141890 h 99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8276" h="994145">
                  <a:moveTo>
                    <a:pt x="0" y="0"/>
                  </a:moveTo>
                  <a:cubicBezTo>
                    <a:pt x="28903" y="484790"/>
                    <a:pt x="57807" y="969580"/>
                    <a:pt x="189186" y="993228"/>
                  </a:cubicBezTo>
                  <a:cubicBezTo>
                    <a:pt x="320565" y="1016876"/>
                    <a:pt x="554420" y="579383"/>
                    <a:pt x="788276" y="141890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68626" y="5700808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1/1</a:t>
              </a:r>
              <a:endParaRPr lang="tr-TR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267964" y="195922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00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83641" y="174817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01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41227" y="485854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rgbClr val="FF0000"/>
                </a:solidFill>
              </a:rPr>
              <a:t>1</a:t>
            </a:r>
            <a:r>
              <a:rPr lang="tr-TR" sz="3200" dirty="0" smtClean="0">
                <a:solidFill>
                  <a:srgbClr val="FF0000"/>
                </a:solidFill>
              </a:rPr>
              <a:t>0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05974" y="4663806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11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bldLvl="2"/>
      <p:bldP spid="4" grpId="0"/>
      <p:bldP spid="66" grpId="0"/>
      <p:bldP spid="67" grpId="0"/>
      <p:bldP spid="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D </a:t>
            </a:r>
            <a:r>
              <a:rPr lang="tr-TR" dirty="0"/>
              <a:t>Tipi </a:t>
            </a:r>
            <a:r>
              <a:rPr lang="en-US" dirty="0"/>
              <a:t>Flip-Flop</a:t>
            </a:r>
            <a:r>
              <a:rPr lang="tr-TR" dirty="0"/>
              <a:t>lar ile </a:t>
            </a:r>
            <a:r>
              <a:rPr lang="tr-TR" dirty="0" smtClean="0"/>
              <a:t>tasarım</a:t>
            </a:r>
            <a:endParaRPr lang="en-US" dirty="0" smtClean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4563"/>
            <a:ext cx="8763000" cy="598487"/>
          </a:xfrm>
        </p:spPr>
        <p:txBody>
          <a:bodyPr/>
          <a:lstStyle/>
          <a:p>
            <a:pPr marL="571500" indent="-514350"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6. Adım: </a:t>
            </a:r>
            <a:r>
              <a:rPr lang="tr-TR" dirty="0" smtClean="0"/>
              <a:t>Durum </a:t>
            </a:r>
            <a:r>
              <a:rPr lang="tr-TR" dirty="0"/>
              <a:t>tablosunun çıkarılması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B0F191-828F-4172-8206-4B457DED4064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grpSp>
        <p:nvGrpSpPr>
          <p:cNvPr id="81" name="Group 80"/>
          <p:cNvGrpSpPr/>
          <p:nvPr/>
        </p:nvGrpSpPr>
        <p:grpSpPr>
          <a:xfrm>
            <a:off x="576263" y="1665288"/>
            <a:ext cx="8208962" cy="4556125"/>
            <a:chOff x="576263" y="1665288"/>
            <a:chExt cx="8208962" cy="4556125"/>
          </a:xfrm>
        </p:grpSpPr>
        <p:sp>
          <p:nvSpPr>
            <p:cNvPr id="264256" name="Rectangle 64"/>
            <p:cNvSpPr>
              <a:spLocks noChangeArrowheads="1"/>
            </p:cNvSpPr>
            <p:nvPr/>
          </p:nvSpPr>
          <p:spPr bwMode="auto">
            <a:xfrm>
              <a:off x="7416800" y="5765800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grpSp>
          <p:nvGrpSpPr>
            <p:cNvPr id="2" name="Group 331"/>
            <p:cNvGrpSpPr>
              <a:grpSpLocks/>
            </p:cNvGrpSpPr>
            <p:nvPr/>
          </p:nvGrpSpPr>
          <p:grpSpPr bwMode="auto">
            <a:xfrm>
              <a:off x="4681538" y="5765800"/>
              <a:ext cx="2735262" cy="455613"/>
              <a:chOff x="2949" y="3632"/>
              <a:chExt cx="1723" cy="287"/>
            </a:xfrm>
          </p:grpSpPr>
          <p:sp>
            <p:nvSpPr>
              <p:cNvPr id="70735" name="Rectangle 63"/>
              <p:cNvSpPr>
                <a:spLocks noChangeArrowheads="1"/>
              </p:cNvSpPr>
              <p:nvPr/>
            </p:nvSpPr>
            <p:spPr bwMode="auto">
              <a:xfrm>
                <a:off x="3810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736" name="Rectangle 62"/>
              <p:cNvSpPr>
                <a:spLocks noChangeArrowheads="1"/>
              </p:cNvSpPr>
              <p:nvPr/>
            </p:nvSpPr>
            <p:spPr bwMode="auto">
              <a:xfrm>
                <a:off x="2949" y="3632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</p:grpSp>
        <p:sp>
          <p:nvSpPr>
            <p:cNvPr id="264250" name="Rectangle 58"/>
            <p:cNvSpPr>
              <a:spLocks noChangeArrowheads="1"/>
            </p:cNvSpPr>
            <p:nvPr/>
          </p:nvSpPr>
          <p:spPr bwMode="auto">
            <a:xfrm>
              <a:off x="7416800" y="5310188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grpSp>
          <p:nvGrpSpPr>
            <p:cNvPr id="3" name="Group 330"/>
            <p:cNvGrpSpPr>
              <a:grpSpLocks/>
            </p:cNvGrpSpPr>
            <p:nvPr/>
          </p:nvGrpSpPr>
          <p:grpSpPr bwMode="auto">
            <a:xfrm>
              <a:off x="4681538" y="5310188"/>
              <a:ext cx="2735262" cy="455612"/>
              <a:chOff x="2949" y="3345"/>
              <a:chExt cx="1723" cy="287"/>
            </a:xfrm>
          </p:grpSpPr>
          <p:sp>
            <p:nvSpPr>
              <p:cNvPr id="70733" name="Rectangle 57"/>
              <p:cNvSpPr>
                <a:spLocks noChangeArrowheads="1"/>
              </p:cNvSpPr>
              <p:nvPr/>
            </p:nvSpPr>
            <p:spPr bwMode="auto">
              <a:xfrm>
                <a:off x="3810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34" name="Rectangle 56"/>
              <p:cNvSpPr>
                <a:spLocks noChangeArrowheads="1"/>
              </p:cNvSpPr>
              <p:nvPr/>
            </p:nvSpPr>
            <p:spPr bwMode="auto">
              <a:xfrm>
                <a:off x="2949" y="3345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sp>
          <p:nvSpPr>
            <p:cNvPr id="264244" name="Rectangle 52"/>
            <p:cNvSpPr>
              <a:spLocks noChangeArrowheads="1"/>
            </p:cNvSpPr>
            <p:nvPr/>
          </p:nvSpPr>
          <p:spPr bwMode="auto">
            <a:xfrm>
              <a:off x="7416800" y="4854575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4" name="Group 329"/>
            <p:cNvGrpSpPr>
              <a:grpSpLocks/>
            </p:cNvGrpSpPr>
            <p:nvPr/>
          </p:nvGrpSpPr>
          <p:grpSpPr bwMode="auto">
            <a:xfrm>
              <a:off x="4681538" y="4854575"/>
              <a:ext cx="2735262" cy="455613"/>
              <a:chOff x="2949" y="3058"/>
              <a:chExt cx="1723" cy="287"/>
            </a:xfrm>
          </p:grpSpPr>
          <p:sp>
            <p:nvSpPr>
              <p:cNvPr id="70731" name="Rectangle 51"/>
              <p:cNvSpPr>
                <a:spLocks noChangeArrowheads="1"/>
              </p:cNvSpPr>
              <p:nvPr/>
            </p:nvSpPr>
            <p:spPr bwMode="auto">
              <a:xfrm>
                <a:off x="3810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732" name="Rectangle 50"/>
              <p:cNvSpPr>
                <a:spLocks noChangeArrowheads="1"/>
              </p:cNvSpPr>
              <p:nvPr/>
            </p:nvSpPr>
            <p:spPr bwMode="auto">
              <a:xfrm>
                <a:off x="2949" y="3058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</p:grpSp>
        <p:sp>
          <p:nvSpPr>
            <p:cNvPr id="264238" name="Rectangle 46"/>
            <p:cNvSpPr>
              <a:spLocks noChangeArrowheads="1"/>
            </p:cNvSpPr>
            <p:nvPr/>
          </p:nvSpPr>
          <p:spPr bwMode="auto">
            <a:xfrm>
              <a:off x="7416800" y="4398963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5" name="Group 328"/>
            <p:cNvGrpSpPr>
              <a:grpSpLocks/>
            </p:cNvGrpSpPr>
            <p:nvPr/>
          </p:nvGrpSpPr>
          <p:grpSpPr bwMode="auto">
            <a:xfrm>
              <a:off x="4681538" y="4398963"/>
              <a:ext cx="2735262" cy="455612"/>
              <a:chOff x="2949" y="2771"/>
              <a:chExt cx="1723" cy="287"/>
            </a:xfrm>
          </p:grpSpPr>
          <p:sp>
            <p:nvSpPr>
              <p:cNvPr id="70729" name="Rectangle 45"/>
              <p:cNvSpPr>
                <a:spLocks noChangeArrowheads="1"/>
              </p:cNvSpPr>
              <p:nvPr/>
            </p:nvSpPr>
            <p:spPr bwMode="auto">
              <a:xfrm>
                <a:off x="3810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30" name="Rectangle 44"/>
              <p:cNvSpPr>
                <a:spLocks noChangeArrowheads="1"/>
              </p:cNvSpPr>
              <p:nvPr/>
            </p:nvSpPr>
            <p:spPr bwMode="auto">
              <a:xfrm>
                <a:off x="2949" y="2771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sp>
          <p:nvSpPr>
            <p:cNvPr id="264232" name="Rectangle 40"/>
            <p:cNvSpPr>
              <a:spLocks noChangeArrowheads="1"/>
            </p:cNvSpPr>
            <p:nvPr/>
          </p:nvSpPr>
          <p:spPr bwMode="auto">
            <a:xfrm>
              <a:off x="7416800" y="3943350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6" name="Group 327"/>
            <p:cNvGrpSpPr>
              <a:grpSpLocks/>
            </p:cNvGrpSpPr>
            <p:nvPr/>
          </p:nvGrpSpPr>
          <p:grpSpPr bwMode="auto">
            <a:xfrm>
              <a:off x="4681538" y="3943350"/>
              <a:ext cx="2735262" cy="455613"/>
              <a:chOff x="2949" y="2484"/>
              <a:chExt cx="1723" cy="287"/>
            </a:xfrm>
          </p:grpSpPr>
          <p:sp>
            <p:nvSpPr>
              <p:cNvPr id="70727" name="Rectangle 39"/>
              <p:cNvSpPr>
                <a:spLocks noChangeArrowheads="1"/>
              </p:cNvSpPr>
              <p:nvPr/>
            </p:nvSpPr>
            <p:spPr bwMode="auto">
              <a:xfrm>
                <a:off x="3810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28" name="Rectangle 38"/>
              <p:cNvSpPr>
                <a:spLocks noChangeArrowheads="1"/>
              </p:cNvSpPr>
              <p:nvPr/>
            </p:nvSpPr>
            <p:spPr bwMode="auto">
              <a:xfrm>
                <a:off x="2949" y="2484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</p:grpSp>
        <p:sp>
          <p:nvSpPr>
            <p:cNvPr id="264226" name="Rectangle 34"/>
            <p:cNvSpPr>
              <a:spLocks noChangeArrowheads="1"/>
            </p:cNvSpPr>
            <p:nvPr/>
          </p:nvSpPr>
          <p:spPr bwMode="auto">
            <a:xfrm>
              <a:off x="7416800" y="3487738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7" name="Group 326"/>
            <p:cNvGrpSpPr>
              <a:grpSpLocks/>
            </p:cNvGrpSpPr>
            <p:nvPr/>
          </p:nvGrpSpPr>
          <p:grpSpPr bwMode="auto">
            <a:xfrm>
              <a:off x="4681538" y="3487738"/>
              <a:ext cx="2735262" cy="455612"/>
              <a:chOff x="2949" y="2197"/>
              <a:chExt cx="1723" cy="287"/>
            </a:xfrm>
          </p:grpSpPr>
          <p:sp>
            <p:nvSpPr>
              <p:cNvPr id="70725" name="Rectangle 33"/>
              <p:cNvSpPr>
                <a:spLocks noChangeArrowheads="1"/>
              </p:cNvSpPr>
              <p:nvPr/>
            </p:nvSpPr>
            <p:spPr bwMode="auto">
              <a:xfrm>
                <a:off x="3810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26" name="Rectangle 32"/>
              <p:cNvSpPr>
                <a:spLocks noChangeArrowheads="1"/>
              </p:cNvSpPr>
              <p:nvPr/>
            </p:nvSpPr>
            <p:spPr bwMode="auto">
              <a:xfrm>
                <a:off x="2949" y="2197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sp>
          <p:nvSpPr>
            <p:cNvPr id="264220" name="Rectangle 28"/>
            <p:cNvSpPr>
              <a:spLocks noChangeArrowheads="1"/>
            </p:cNvSpPr>
            <p:nvPr/>
          </p:nvSpPr>
          <p:spPr bwMode="auto">
            <a:xfrm>
              <a:off x="7416800" y="3032125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8" name="Group 325"/>
            <p:cNvGrpSpPr>
              <a:grpSpLocks/>
            </p:cNvGrpSpPr>
            <p:nvPr/>
          </p:nvGrpSpPr>
          <p:grpSpPr bwMode="auto">
            <a:xfrm>
              <a:off x="4681538" y="3032125"/>
              <a:ext cx="2735262" cy="455613"/>
              <a:chOff x="2949" y="1910"/>
              <a:chExt cx="1723" cy="287"/>
            </a:xfrm>
          </p:grpSpPr>
          <p:sp>
            <p:nvSpPr>
              <p:cNvPr id="70723" name="Rectangle 27"/>
              <p:cNvSpPr>
                <a:spLocks noChangeArrowheads="1"/>
              </p:cNvSpPr>
              <p:nvPr/>
            </p:nvSpPr>
            <p:spPr bwMode="auto">
              <a:xfrm>
                <a:off x="3810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724" name="Rectangle 26"/>
              <p:cNvSpPr>
                <a:spLocks noChangeArrowheads="1"/>
              </p:cNvSpPr>
              <p:nvPr/>
            </p:nvSpPr>
            <p:spPr bwMode="auto">
              <a:xfrm>
                <a:off x="2949" y="1910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sp>
          <p:nvSpPr>
            <p:cNvPr id="264214" name="Rectangle 22"/>
            <p:cNvSpPr>
              <a:spLocks noChangeArrowheads="1"/>
            </p:cNvSpPr>
            <p:nvPr/>
          </p:nvSpPr>
          <p:spPr bwMode="auto">
            <a:xfrm>
              <a:off x="7416800" y="2576513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9" name="Group 324"/>
            <p:cNvGrpSpPr>
              <a:grpSpLocks/>
            </p:cNvGrpSpPr>
            <p:nvPr/>
          </p:nvGrpSpPr>
          <p:grpSpPr bwMode="auto">
            <a:xfrm>
              <a:off x="4681538" y="2576513"/>
              <a:ext cx="2735262" cy="455612"/>
              <a:chOff x="2949" y="1623"/>
              <a:chExt cx="1723" cy="287"/>
            </a:xfrm>
          </p:grpSpPr>
          <p:sp>
            <p:nvSpPr>
              <p:cNvPr id="70721" name="Rectangle 21"/>
              <p:cNvSpPr>
                <a:spLocks noChangeArrowheads="1"/>
              </p:cNvSpPr>
              <p:nvPr/>
            </p:nvSpPr>
            <p:spPr bwMode="auto">
              <a:xfrm>
                <a:off x="3810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22" name="Rectangle 20"/>
              <p:cNvSpPr>
                <a:spLocks noChangeArrowheads="1"/>
              </p:cNvSpPr>
              <p:nvPr/>
            </p:nvSpPr>
            <p:spPr bwMode="auto">
              <a:xfrm>
                <a:off x="2949" y="1623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grpSp>
          <p:nvGrpSpPr>
            <p:cNvPr id="10" name="Group 323"/>
            <p:cNvGrpSpPr>
              <a:grpSpLocks/>
            </p:cNvGrpSpPr>
            <p:nvPr/>
          </p:nvGrpSpPr>
          <p:grpSpPr bwMode="auto">
            <a:xfrm>
              <a:off x="576263" y="1665288"/>
              <a:ext cx="8208962" cy="4556125"/>
              <a:chOff x="363" y="1049"/>
              <a:chExt cx="5171" cy="2870"/>
            </a:xfrm>
          </p:grpSpPr>
          <p:sp>
            <p:nvSpPr>
              <p:cNvPr id="70678" name="Rectangle 61"/>
              <p:cNvSpPr>
                <a:spLocks noChangeArrowheads="1"/>
              </p:cNvSpPr>
              <p:nvPr/>
            </p:nvSpPr>
            <p:spPr bwMode="auto">
              <a:xfrm>
                <a:off x="2087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79" name="Rectangle 60"/>
              <p:cNvSpPr>
                <a:spLocks noChangeArrowheads="1"/>
              </p:cNvSpPr>
              <p:nvPr/>
            </p:nvSpPr>
            <p:spPr bwMode="auto">
              <a:xfrm>
                <a:off x="1225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0" name="Rectangle 59"/>
              <p:cNvSpPr>
                <a:spLocks noChangeArrowheads="1"/>
              </p:cNvSpPr>
              <p:nvPr/>
            </p:nvSpPr>
            <p:spPr bwMode="auto">
              <a:xfrm>
                <a:off x="363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1" name="Rectangle 55"/>
              <p:cNvSpPr>
                <a:spLocks noChangeArrowheads="1"/>
              </p:cNvSpPr>
              <p:nvPr/>
            </p:nvSpPr>
            <p:spPr bwMode="auto">
              <a:xfrm>
                <a:off x="2087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82" name="Rectangle 54"/>
              <p:cNvSpPr>
                <a:spLocks noChangeArrowheads="1"/>
              </p:cNvSpPr>
              <p:nvPr/>
            </p:nvSpPr>
            <p:spPr bwMode="auto">
              <a:xfrm>
                <a:off x="1225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3" name="Rectangle 53"/>
              <p:cNvSpPr>
                <a:spLocks noChangeArrowheads="1"/>
              </p:cNvSpPr>
              <p:nvPr/>
            </p:nvSpPr>
            <p:spPr bwMode="auto">
              <a:xfrm>
                <a:off x="363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4" name="Rectangle 49"/>
              <p:cNvSpPr>
                <a:spLocks noChangeArrowheads="1"/>
              </p:cNvSpPr>
              <p:nvPr/>
            </p:nvSpPr>
            <p:spPr bwMode="auto">
              <a:xfrm>
                <a:off x="2087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5" name="Rectangle 48"/>
              <p:cNvSpPr>
                <a:spLocks noChangeArrowheads="1"/>
              </p:cNvSpPr>
              <p:nvPr/>
            </p:nvSpPr>
            <p:spPr bwMode="auto">
              <a:xfrm>
                <a:off x="1225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86" name="Rectangle 47"/>
              <p:cNvSpPr>
                <a:spLocks noChangeArrowheads="1"/>
              </p:cNvSpPr>
              <p:nvPr/>
            </p:nvSpPr>
            <p:spPr bwMode="auto">
              <a:xfrm>
                <a:off x="363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87" name="Rectangle 43"/>
              <p:cNvSpPr>
                <a:spLocks noChangeArrowheads="1"/>
              </p:cNvSpPr>
              <p:nvPr/>
            </p:nvSpPr>
            <p:spPr bwMode="auto">
              <a:xfrm>
                <a:off x="2087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88" name="Rectangle 42"/>
              <p:cNvSpPr>
                <a:spLocks noChangeArrowheads="1"/>
              </p:cNvSpPr>
              <p:nvPr/>
            </p:nvSpPr>
            <p:spPr bwMode="auto">
              <a:xfrm>
                <a:off x="1225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89" name="Rectangle 41"/>
              <p:cNvSpPr>
                <a:spLocks noChangeArrowheads="1"/>
              </p:cNvSpPr>
              <p:nvPr/>
            </p:nvSpPr>
            <p:spPr bwMode="auto">
              <a:xfrm>
                <a:off x="363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90" name="Rectangle 37"/>
              <p:cNvSpPr>
                <a:spLocks noChangeArrowheads="1"/>
              </p:cNvSpPr>
              <p:nvPr/>
            </p:nvSpPr>
            <p:spPr bwMode="auto">
              <a:xfrm>
                <a:off x="2087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91" name="Rectangle 36"/>
              <p:cNvSpPr>
                <a:spLocks noChangeArrowheads="1"/>
              </p:cNvSpPr>
              <p:nvPr/>
            </p:nvSpPr>
            <p:spPr bwMode="auto">
              <a:xfrm>
                <a:off x="1225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92" name="Rectangle 35"/>
              <p:cNvSpPr>
                <a:spLocks noChangeArrowheads="1"/>
              </p:cNvSpPr>
              <p:nvPr/>
            </p:nvSpPr>
            <p:spPr bwMode="auto">
              <a:xfrm>
                <a:off x="363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93" name="Rectangle 31"/>
              <p:cNvSpPr>
                <a:spLocks noChangeArrowheads="1"/>
              </p:cNvSpPr>
              <p:nvPr/>
            </p:nvSpPr>
            <p:spPr bwMode="auto">
              <a:xfrm>
                <a:off x="2087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94" name="Rectangle 30"/>
              <p:cNvSpPr>
                <a:spLocks noChangeArrowheads="1"/>
              </p:cNvSpPr>
              <p:nvPr/>
            </p:nvSpPr>
            <p:spPr bwMode="auto">
              <a:xfrm>
                <a:off x="1225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95" name="Rectangle 29"/>
              <p:cNvSpPr>
                <a:spLocks noChangeArrowheads="1"/>
              </p:cNvSpPr>
              <p:nvPr/>
            </p:nvSpPr>
            <p:spPr bwMode="auto">
              <a:xfrm>
                <a:off x="363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96" name="Rectangle 25"/>
              <p:cNvSpPr>
                <a:spLocks noChangeArrowheads="1"/>
              </p:cNvSpPr>
              <p:nvPr/>
            </p:nvSpPr>
            <p:spPr bwMode="auto">
              <a:xfrm>
                <a:off x="2087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697" name="Rectangle 24"/>
              <p:cNvSpPr>
                <a:spLocks noChangeArrowheads="1"/>
              </p:cNvSpPr>
              <p:nvPr/>
            </p:nvSpPr>
            <p:spPr bwMode="auto">
              <a:xfrm>
                <a:off x="1225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98" name="Rectangle 23"/>
              <p:cNvSpPr>
                <a:spLocks noChangeArrowheads="1"/>
              </p:cNvSpPr>
              <p:nvPr/>
            </p:nvSpPr>
            <p:spPr bwMode="auto">
              <a:xfrm>
                <a:off x="363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699" name="Rectangle 19"/>
              <p:cNvSpPr>
                <a:spLocks noChangeArrowheads="1"/>
              </p:cNvSpPr>
              <p:nvPr/>
            </p:nvSpPr>
            <p:spPr bwMode="auto">
              <a:xfrm>
                <a:off x="2087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00" name="Rectangle 18"/>
              <p:cNvSpPr>
                <a:spLocks noChangeArrowheads="1"/>
              </p:cNvSpPr>
              <p:nvPr/>
            </p:nvSpPr>
            <p:spPr bwMode="auto">
              <a:xfrm>
                <a:off x="1225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0701" name="Rectangle 17"/>
              <p:cNvSpPr>
                <a:spLocks noChangeArrowheads="1"/>
              </p:cNvSpPr>
              <p:nvPr/>
            </p:nvSpPr>
            <p:spPr bwMode="auto">
              <a:xfrm>
                <a:off x="363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grpSp>
            <p:nvGrpSpPr>
              <p:cNvPr id="70702" name="Group 322"/>
              <p:cNvGrpSpPr>
                <a:grpSpLocks/>
              </p:cNvGrpSpPr>
              <p:nvPr/>
            </p:nvGrpSpPr>
            <p:grpSpPr bwMode="auto">
              <a:xfrm>
                <a:off x="363" y="1049"/>
                <a:ext cx="5171" cy="2870"/>
                <a:chOff x="363" y="1049"/>
                <a:chExt cx="5171" cy="2870"/>
              </a:xfrm>
            </p:grpSpPr>
            <p:sp>
              <p:nvSpPr>
                <p:cNvPr id="70703" name="Rectangle 16"/>
                <p:cNvSpPr>
                  <a:spLocks noChangeArrowheads="1"/>
                </p:cNvSpPr>
                <p:nvPr/>
              </p:nvSpPr>
              <p:spPr bwMode="auto">
                <a:xfrm>
                  <a:off x="4672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z</a:t>
                  </a:r>
                  <a:endParaRPr lang="en-US" b="0" dirty="0"/>
                </a:p>
              </p:txBody>
            </p:sp>
            <p:sp>
              <p:nvSpPr>
                <p:cNvPr id="70704" name="Rectangle 15"/>
                <p:cNvSpPr>
                  <a:spLocks noChangeArrowheads="1"/>
                </p:cNvSpPr>
                <p:nvPr/>
              </p:nvSpPr>
              <p:spPr bwMode="auto">
                <a:xfrm>
                  <a:off x="3810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Y</a:t>
                  </a:r>
                  <a:r>
                    <a:rPr lang="tr-TR" b="0" baseline="-25000" dirty="0" smtClean="0"/>
                    <a:t>2</a:t>
                  </a:r>
                  <a:endParaRPr lang="en-US" b="0" dirty="0"/>
                </a:p>
              </p:txBody>
            </p:sp>
            <p:sp>
              <p:nvSpPr>
                <p:cNvPr id="70705" name="Rectangle 14"/>
                <p:cNvSpPr>
                  <a:spLocks noChangeArrowheads="1"/>
                </p:cNvSpPr>
                <p:nvPr/>
              </p:nvSpPr>
              <p:spPr bwMode="auto">
                <a:xfrm>
                  <a:off x="2949" y="1336"/>
                  <a:ext cx="861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Y</a:t>
                  </a:r>
                  <a:r>
                    <a:rPr lang="tr-TR" b="0" baseline="-25000" dirty="0" smtClean="0"/>
                    <a:t>1</a:t>
                  </a:r>
                  <a:endParaRPr lang="en-US" b="0" dirty="0"/>
                </a:p>
              </p:txBody>
            </p:sp>
            <p:sp>
              <p:nvSpPr>
                <p:cNvPr id="70706" name="Rectangle 13"/>
                <p:cNvSpPr>
                  <a:spLocks noChangeArrowheads="1"/>
                </p:cNvSpPr>
                <p:nvPr/>
              </p:nvSpPr>
              <p:spPr bwMode="auto">
                <a:xfrm>
                  <a:off x="2087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b="0"/>
                    <a:t>x</a:t>
                  </a:r>
                </a:p>
              </p:txBody>
            </p:sp>
            <p:sp>
              <p:nvSpPr>
                <p:cNvPr id="70707" name="Rectangle 12"/>
                <p:cNvSpPr>
                  <a:spLocks noChangeArrowheads="1"/>
                </p:cNvSpPr>
                <p:nvPr/>
              </p:nvSpPr>
              <p:spPr bwMode="auto">
                <a:xfrm>
                  <a:off x="1225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y</a:t>
                  </a:r>
                  <a:r>
                    <a:rPr lang="tr-TR" b="0" baseline="-25000" dirty="0" smtClean="0"/>
                    <a:t>2</a:t>
                  </a:r>
                  <a:endParaRPr lang="en-US" b="0" dirty="0"/>
                </a:p>
              </p:txBody>
            </p:sp>
            <p:sp>
              <p:nvSpPr>
                <p:cNvPr id="70708" name="Rectangle 11"/>
                <p:cNvSpPr>
                  <a:spLocks noChangeArrowheads="1"/>
                </p:cNvSpPr>
                <p:nvPr/>
              </p:nvSpPr>
              <p:spPr bwMode="auto">
                <a:xfrm>
                  <a:off x="363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y</a:t>
                  </a:r>
                  <a:r>
                    <a:rPr lang="tr-TR" b="0" baseline="-25000" dirty="0" smtClean="0"/>
                    <a:t>1</a:t>
                  </a:r>
                  <a:endParaRPr lang="en-US" b="0" dirty="0"/>
                </a:p>
              </p:txBody>
            </p:sp>
            <p:sp>
              <p:nvSpPr>
                <p:cNvPr id="70709" name="Rectangle 10"/>
                <p:cNvSpPr>
                  <a:spLocks noChangeArrowheads="1"/>
                </p:cNvSpPr>
                <p:nvPr/>
              </p:nvSpPr>
              <p:spPr bwMode="auto">
                <a:xfrm>
                  <a:off x="4672" y="1049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Çıkış</a:t>
                  </a:r>
                  <a:endParaRPr lang="en-US" b="0" dirty="0"/>
                </a:p>
              </p:txBody>
            </p:sp>
            <p:sp>
              <p:nvSpPr>
                <p:cNvPr id="70710" name="Rectangle 8"/>
                <p:cNvSpPr>
                  <a:spLocks noChangeArrowheads="1"/>
                </p:cNvSpPr>
                <p:nvPr/>
              </p:nvSpPr>
              <p:spPr bwMode="auto">
                <a:xfrm>
                  <a:off x="2949" y="1049"/>
                  <a:ext cx="1723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smtClean="0"/>
                    <a:t>Sonraki Durum</a:t>
                  </a:r>
                  <a:endParaRPr lang="en-US" b="0"/>
                </a:p>
              </p:txBody>
            </p:sp>
            <p:sp>
              <p:nvSpPr>
                <p:cNvPr id="70711" name="Rectangle 7"/>
                <p:cNvSpPr>
                  <a:spLocks noChangeArrowheads="1"/>
                </p:cNvSpPr>
                <p:nvPr/>
              </p:nvSpPr>
              <p:spPr bwMode="auto">
                <a:xfrm>
                  <a:off x="2087" y="1049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Giriş</a:t>
                  </a:r>
                  <a:endParaRPr lang="en-US" b="0" dirty="0"/>
                </a:p>
              </p:txBody>
            </p:sp>
            <p:sp>
              <p:nvSpPr>
                <p:cNvPr id="70712" name="Rectangle 5"/>
                <p:cNvSpPr>
                  <a:spLocks noChangeArrowheads="1"/>
                </p:cNvSpPr>
                <p:nvPr/>
              </p:nvSpPr>
              <p:spPr bwMode="auto">
                <a:xfrm>
                  <a:off x="363" y="1049"/>
                  <a:ext cx="1724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Şimdiki Durum</a:t>
                  </a:r>
                  <a:endParaRPr lang="en-US" b="0" dirty="0"/>
                </a:p>
              </p:txBody>
            </p:sp>
            <p:sp>
              <p:nvSpPr>
                <p:cNvPr id="70713" name="Line 65"/>
                <p:cNvSpPr>
                  <a:spLocks noChangeShapeType="1"/>
                </p:cNvSpPr>
                <p:nvPr/>
              </p:nvSpPr>
              <p:spPr bwMode="auto">
                <a:xfrm>
                  <a:off x="363" y="1049"/>
                  <a:ext cx="51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4" name="Line 75"/>
                <p:cNvSpPr>
                  <a:spLocks noChangeShapeType="1"/>
                </p:cNvSpPr>
                <p:nvPr/>
              </p:nvSpPr>
              <p:spPr bwMode="auto">
                <a:xfrm>
                  <a:off x="363" y="3919"/>
                  <a:ext cx="51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5" name="Line 76"/>
                <p:cNvSpPr>
                  <a:spLocks noChangeShapeType="1"/>
                </p:cNvSpPr>
                <p:nvPr/>
              </p:nvSpPr>
              <p:spPr bwMode="auto">
                <a:xfrm>
                  <a:off x="363" y="1049"/>
                  <a:ext cx="0" cy="287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6" name="Line 78"/>
                <p:cNvSpPr>
                  <a:spLocks noChangeShapeType="1"/>
                </p:cNvSpPr>
                <p:nvPr/>
              </p:nvSpPr>
              <p:spPr bwMode="auto">
                <a:xfrm>
                  <a:off x="2087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7" name="Line 79"/>
                <p:cNvSpPr>
                  <a:spLocks noChangeShapeType="1"/>
                </p:cNvSpPr>
                <p:nvPr/>
              </p:nvSpPr>
              <p:spPr bwMode="auto">
                <a:xfrm>
                  <a:off x="2949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8" name="Line 81"/>
                <p:cNvSpPr>
                  <a:spLocks noChangeShapeType="1"/>
                </p:cNvSpPr>
                <p:nvPr/>
              </p:nvSpPr>
              <p:spPr bwMode="auto">
                <a:xfrm>
                  <a:off x="4672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19" name="Line 82"/>
                <p:cNvSpPr>
                  <a:spLocks noChangeShapeType="1"/>
                </p:cNvSpPr>
                <p:nvPr/>
              </p:nvSpPr>
              <p:spPr bwMode="auto">
                <a:xfrm>
                  <a:off x="5534" y="1049"/>
                  <a:ext cx="0" cy="287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20" name="Line 151"/>
                <p:cNvSpPr>
                  <a:spLocks noChangeShapeType="1"/>
                </p:cNvSpPr>
                <p:nvPr/>
              </p:nvSpPr>
              <p:spPr bwMode="auto">
                <a:xfrm>
                  <a:off x="363" y="1623"/>
                  <a:ext cx="517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Latch</a:t>
            </a:r>
            <a:r>
              <a:rPr lang="tr-TR" dirty="0" smtClean="0"/>
              <a:t> </a:t>
            </a:r>
            <a:r>
              <a:rPr lang="tr-TR" dirty="0" err="1" smtClean="0"/>
              <a:t>ler</a:t>
            </a:r>
            <a:endParaRPr lang="en-US" dirty="0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Temel bellek elemanları</a:t>
            </a:r>
            <a:endParaRPr lang="en-US" dirty="0" smtClean="0"/>
          </a:p>
          <a:p>
            <a:r>
              <a:rPr lang="tr-TR" dirty="0" smtClean="0"/>
              <a:t>Bir </a:t>
            </a:r>
            <a:r>
              <a:rPr lang="tr-TR" dirty="0" err="1" smtClean="0"/>
              <a:t>latch</a:t>
            </a:r>
            <a:r>
              <a:rPr lang="tr-TR" dirty="0" smtClean="0"/>
              <a:t> ikili durumunu sonsuza kadar koruyabilen bir bellek elemanıdır.</a:t>
            </a:r>
            <a:endParaRPr lang="en-US" dirty="0" smtClean="0"/>
          </a:p>
          <a:p>
            <a:r>
              <a:rPr lang="tr-TR" dirty="0" err="1" smtClean="0"/>
              <a:t>Latch</a:t>
            </a:r>
            <a:r>
              <a:rPr lang="tr-TR" dirty="0" smtClean="0"/>
              <a:t> </a:t>
            </a:r>
            <a:r>
              <a:rPr lang="tr-TR" dirty="0" err="1" smtClean="0"/>
              <a:t>ler</a:t>
            </a:r>
            <a:r>
              <a:rPr lang="tr-TR" dirty="0" smtClean="0"/>
              <a:t> asenkron devrelerdir ve çalışmak için saat işaretine ihtiyaçları yoktur.</a:t>
            </a:r>
            <a:endParaRPr lang="en-US" dirty="0" smtClean="0"/>
          </a:p>
          <a:p>
            <a:r>
              <a:rPr lang="tr-TR" dirty="0" smtClean="0"/>
              <a:t>Bu sebeple senkron </a:t>
            </a:r>
            <a:r>
              <a:rPr lang="tr-TR" dirty="0" err="1" smtClean="0"/>
              <a:t>ardışıl</a:t>
            </a:r>
            <a:r>
              <a:rPr lang="tr-TR" dirty="0" smtClean="0"/>
              <a:t> devrelerde doğrudan kullanılmazlar.</a:t>
            </a:r>
            <a:endParaRPr lang="en-US" dirty="0" smtClean="0"/>
          </a:p>
          <a:p>
            <a:r>
              <a:rPr lang="tr-TR" dirty="0" err="1" smtClean="0"/>
              <a:t>Flip</a:t>
            </a:r>
            <a:r>
              <a:rPr lang="tr-TR" dirty="0" smtClean="0"/>
              <a:t>-</a:t>
            </a:r>
            <a:r>
              <a:rPr lang="tr-TR" dirty="0" err="1" smtClean="0"/>
              <a:t>flop</a:t>
            </a:r>
            <a:r>
              <a:rPr lang="tr-TR" dirty="0" smtClean="0"/>
              <a:t> </a:t>
            </a:r>
            <a:r>
              <a:rPr lang="tr-TR" dirty="0" err="1" smtClean="0"/>
              <a:t>ları</a:t>
            </a:r>
            <a:r>
              <a:rPr lang="tr-TR" dirty="0" smtClean="0"/>
              <a:t> elde etmek için kullanılırlar.</a:t>
            </a:r>
            <a:endParaRPr lang="en-US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276C39-4774-46E3-9280-8F8269AB6CBA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D </a:t>
            </a:r>
            <a:r>
              <a:rPr lang="tr-TR" dirty="0"/>
              <a:t>Tipi </a:t>
            </a:r>
            <a:r>
              <a:rPr lang="en-US" dirty="0"/>
              <a:t>Flip-Flop</a:t>
            </a:r>
            <a:r>
              <a:rPr lang="tr-TR" dirty="0"/>
              <a:t>lar ile tasarım</a:t>
            </a:r>
            <a:endParaRPr lang="en-US" dirty="0" smtClean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2362200"/>
          </a:xfrm>
        </p:spPr>
        <p:txBody>
          <a:bodyPr>
            <a:normAutofit/>
          </a:bodyPr>
          <a:lstStyle/>
          <a:p>
            <a:pPr marL="571500" indent="-514350"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7. Adım: </a:t>
            </a:r>
            <a:r>
              <a:rPr lang="tr-TR" dirty="0" smtClean="0"/>
              <a:t>Flip-flopların </a:t>
            </a:r>
            <a:r>
              <a:rPr lang="tr-TR" dirty="0"/>
              <a:t>tipinin belirlenmesi</a:t>
            </a:r>
          </a:p>
          <a:p>
            <a:pPr lvl="1"/>
            <a:r>
              <a:rPr lang="en-US" dirty="0" smtClean="0"/>
              <a:t>D </a:t>
            </a:r>
            <a:r>
              <a:rPr lang="tr-TR" dirty="0" smtClean="0"/>
              <a:t>tipi </a:t>
            </a:r>
            <a:r>
              <a:rPr lang="en-US" dirty="0" smtClean="0"/>
              <a:t>flip-flop</a:t>
            </a:r>
            <a:r>
              <a:rPr lang="tr-TR" dirty="0" smtClean="0"/>
              <a:t>lar</a:t>
            </a:r>
            <a:endParaRPr lang="en-US" dirty="0" smtClean="0"/>
          </a:p>
          <a:p>
            <a:pPr marL="571500" indent="-514350"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8. Adım: </a:t>
            </a:r>
            <a:r>
              <a:rPr lang="tr-TR" dirty="0" smtClean="0"/>
              <a:t>Boole </a:t>
            </a:r>
            <a:r>
              <a:rPr lang="tr-TR" dirty="0"/>
              <a:t>Fonksiyonlarının elde edilmesi</a:t>
            </a:r>
          </a:p>
          <a:p>
            <a:pPr lvl="1"/>
            <a:r>
              <a:rPr lang="en-US" dirty="0" smtClean="0"/>
              <a:t>D</a:t>
            </a:r>
            <a:r>
              <a:rPr lang="tr-TR" baseline="-25000" dirty="0" smtClean="0"/>
              <a:t>1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D</a:t>
            </a:r>
            <a:r>
              <a:rPr lang="tr-TR" baseline="-25000" dirty="0" smtClean="0"/>
              <a:t>2</a:t>
            </a:r>
            <a:r>
              <a:rPr lang="tr-TR" dirty="0" smtClean="0"/>
              <a:t> için </a:t>
            </a:r>
            <a:r>
              <a:rPr lang="en-US" dirty="0" smtClean="0"/>
              <a:t>Boole </a:t>
            </a:r>
            <a:r>
              <a:rPr lang="tr-TR" dirty="0" smtClean="0"/>
              <a:t>fonksiyonları</a:t>
            </a:r>
            <a:endParaRPr lang="en-US" dirty="0" smtClean="0"/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50A20-AC79-401F-A230-434C88E55132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graphicFrame>
        <p:nvGraphicFramePr>
          <p:cNvPr id="2652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05187"/>
              </p:ext>
            </p:extLst>
          </p:nvPr>
        </p:nvGraphicFramePr>
        <p:xfrm>
          <a:off x="431800" y="3917950"/>
          <a:ext cx="3467100" cy="1676400"/>
        </p:xfrm>
        <a:graphic>
          <a:graphicData uri="http://schemas.openxmlformats.org/drawingml/2006/table">
            <a:tbl>
              <a:tblPr/>
              <a:tblGrid>
                <a:gridCol w="693738"/>
                <a:gridCol w="693737"/>
                <a:gridCol w="692150"/>
                <a:gridCol w="693738"/>
                <a:gridCol w="693737"/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y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5280" name="Rectangle 64"/>
          <p:cNvSpPr>
            <a:spLocks noChangeArrowheads="1"/>
          </p:cNvSpPr>
          <p:nvPr/>
        </p:nvSpPr>
        <p:spPr bwMode="auto">
          <a:xfrm>
            <a:off x="1150938" y="5949950"/>
            <a:ext cx="20714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D</a:t>
            </a:r>
            <a:r>
              <a:rPr lang="tr-TR" b="0" baseline="-25000" dirty="0"/>
              <a:t>1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en-US" b="0" dirty="0" smtClean="0"/>
              <a:t>x </a:t>
            </a:r>
            <a:r>
              <a:rPr lang="en-US" b="0" dirty="0"/>
              <a:t>+ </a:t>
            </a:r>
            <a:r>
              <a:rPr lang="tr-TR" b="0" dirty="0" smtClean="0"/>
              <a:t>y</a:t>
            </a:r>
            <a:r>
              <a:rPr lang="tr-TR" b="0" baseline="-25000" dirty="0" smtClean="0"/>
              <a:t>2</a:t>
            </a:r>
            <a:r>
              <a:rPr lang="en-US" b="0" dirty="0" smtClean="0"/>
              <a:t>x</a:t>
            </a:r>
            <a:endParaRPr lang="en-US" b="0" dirty="0"/>
          </a:p>
        </p:txBody>
      </p:sp>
      <p:graphicFrame>
        <p:nvGraphicFramePr>
          <p:cNvPr id="265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07534"/>
              </p:ext>
            </p:extLst>
          </p:nvPr>
        </p:nvGraphicFramePr>
        <p:xfrm>
          <a:off x="4608513" y="4041775"/>
          <a:ext cx="3467100" cy="1676400"/>
        </p:xfrm>
        <a:graphic>
          <a:graphicData uri="http://schemas.openxmlformats.org/drawingml/2006/table">
            <a:tbl>
              <a:tblPr/>
              <a:tblGrid>
                <a:gridCol w="693737"/>
                <a:gridCol w="693738"/>
                <a:gridCol w="692150"/>
                <a:gridCol w="693737"/>
                <a:gridCol w="693738"/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5316" name="Rectangle 100"/>
          <p:cNvSpPr>
            <a:spLocks noChangeArrowheads="1"/>
          </p:cNvSpPr>
          <p:nvPr/>
        </p:nvSpPr>
        <p:spPr bwMode="auto">
          <a:xfrm>
            <a:off x="5472113" y="5949950"/>
            <a:ext cx="21595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D</a:t>
            </a:r>
            <a:r>
              <a:rPr lang="tr-TR" b="0" baseline="-25000" dirty="0"/>
              <a:t>2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/>
              <a:t>y</a:t>
            </a:r>
            <a:r>
              <a:rPr lang="tr-TR" b="0" baseline="-25000" dirty="0"/>
              <a:t>1</a:t>
            </a:r>
            <a:r>
              <a:rPr lang="en-US" b="0" dirty="0" smtClean="0"/>
              <a:t>x </a:t>
            </a:r>
            <a:r>
              <a:rPr lang="en-US" b="0" dirty="0"/>
              <a:t>+ </a:t>
            </a:r>
            <a:r>
              <a:rPr lang="tr-TR" b="0" dirty="0" smtClean="0"/>
              <a:t>y</a:t>
            </a:r>
            <a:r>
              <a:rPr lang="tr-TR" b="0" baseline="-25000" dirty="0" smtClean="0"/>
              <a:t>2</a:t>
            </a:r>
            <a:r>
              <a:rPr lang="en-US" b="0" dirty="0" smtClean="0"/>
              <a:t>’x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bldLvl="2"/>
      <p:bldP spid="265280" grpId="0"/>
      <p:bldP spid="2653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D </a:t>
            </a:r>
            <a:r>
              <a:rPr lang="tr-TR" dirty="0"/>
              <a:t>Tipi </a:t>
            </a:r>
            <a:r>
              <a:rPr lang="en-US" dirty="0"/>
              <a:t>Flip-Flop</a:t>
            </a:r>
            <a:r>
              <a:rPr lang="tr-TR" dirty="0"/>
              <a:t>lar ile tasarım</a:t>
            </a:r>
            <a:endParaRPr lang="en-US" dirty="0" smtClean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90538"/>
            <a:ext cx="8763000" cy="922338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tr-TR" dirty="0" smtClean="0"/>
              <a:t>Z için Boole fonksiyonu</a:t>
            </a:r>
            <a:endParaRPr lang="en-US" dirty="0" smtClean="0"/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C308D3-BD52-4558-859F-A28C412771C6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graphicFrame>
        <p:nvGraphicFramePr>
          <p:cNvPr id="2662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99600"/>
              </p:ext>
            </p:extLst>
          </p:nvPr>
        </p:nvGraphicFramePr>
        <p:xfrm>
          <a:off x="1116013" y="1952625"/>
          <a:ext cx="3467100" cy="1676400"/>
        </p:xfrm>
        <a:graphic>
          <a:graphicData uri="http://schemas.openxmlformats.org/drawingml/2006/table">
            <a:tbl>
              <a:tblPr/>
              <a:tblGrid>
                <a:gridCol w="693737"/>
                <a:gridCol w="693738"/>
                <a:gridCol w="692150"/>
                <a:gridCol w="693737"/>
                <a:gridCol w="693738"/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279" name="Rectangle 39"/>
          <p:cNvSpPr>
            <a:spLocks noChangeArrowheads="1"/>
          </p:cNvSpPr>
          <p:nvPr/>
        </p:nvSpPr>
        <p:spPr bwMode="auto">
          <a:xfrm>
            <a:off x="1979613" y="3763963"/>
            <a:ext cx="1228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/>
              <a:t>z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tr-TR" b="0" dirty="0" smtClean="0"/>
              <a:t>y</a:t>
            </a:r>
            <a:r>
              <a:rPr lang="tr-TR" b="0" baseline="-25000" dirty="0"/>
              <a:t>2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en-US" dirty="0"/>
              <a:t>D </a:t>
            </a:r>
            <a:r>
              <a:rPr lang="tr-TR" dirty="0"/>
              <a:t>Tipi </a:t>
            </a:r>
            <a:r>
              <a:rPr lang="en-US" dirty="0"/>
              <a:t>Flip-Flop</a:t>
            </a:r>
            <a:r>
              <a:rPr lang="tr-TR" dirty="0"/>
              <a:t>lar ile tasarım</a:t>
            </a:r>
            <a:endParaRPr lang="en-US" dirty="0" smtClean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25463"/>
          </a:xfrm>
        </p:spPr>
        <p:txBody>
          <a:bodyPr>
            <a:normAutofit lnSpcReduction="10000"/>
          </a:bodyPr>
          <a:lstStyle/>
          <a:p>
            <a:pPr marL="571500" indent="-514350"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9. Adım: </a:t>
            </a:r>
            <a:r>
              <a:rPr lang="tr-TR" dirty="0" smtClean="0"/>
              <a:t>Boole </a:t>
            </a:r>
            <a:r>
              <a:rPr lang="tr-TR" dirty="0"/>
              <a:t>fonksiyonlarının gerçeklenmesi</a:t>
            </a:r>
            <a:endParaRPr lang="en-US" dirty="0"/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BF7847-D87B-43E3-8A5E-DBADFFFC96EF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900113" y="1665290"/>
            <a:ext cx="5980114" cy="496888"/>
            <a:chOff x="567" y="1049"/>
            <a:chExt cx="3767" cy="313"/>
          </a:xfrm>
        </p:grpSpPr>
        <p:sp>
          <p:nvSpPr>
            <p:cNvPr id="73834" name="Rectangle 4"/>
            <p:cNvSpPr>
              <a:spLocks noChangeArrowheads="1"/>
            </p:cNvSpPr>
            <p:nvPr/>
          </p:nvSpPr>
          <p:spPr bwMode="auto">
            <a:xfrm>
              <a:off x="567" y="1049"/>
              <a:ext cx="13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/>
                <a:t>D</a:t>
              </a:r>
              <a:r>
                <a:rPr lang="tr-TR" b="0" baseline="-25000" dirty="0"/>
                <a:t>1</a:t>
              </a:r>
              <a:r>
                <a:rPr lang="en-US" b="0" dirty="0" smtClean="0"/>
                <a:t> </a:t>
              </a:r>
              <a:r>
                <a:rPr lang="en-US" b="0" dirty="0"/>
                <a:t>= </a:t>
              </a:r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r>
                <a:rPr lang="en-US" b="0" dirty="0" smtClean="0"/>
                <a:t>x </a:t>
              </a:r>
              <a:r>
                <a:rPr lang="en-US" b="0" dirty="0"/>
                <a:t>+ </a:t>
              </a:r>
              <a:r>
                <a:rPr lang="tr-TR" b="0" dirty="0" smtClean="0"/>
                <a:t>y</a:t>
              </a:r>
              <a:r>
                <a:rPr lang="tr-TR" b="0" baseline="-25000" dirty="0"/>
                <a:t>2</a:t>
              </a:r>
              <a:r>
                <a:rPr lang="en-US" b="0" dirty="0" smtClean="0"/>
                <a:t>x</a:t>
              </a:r>
              <a:endParaRPr lang="en-US" b="0" dirty="0"/>
            </a:p>
          </p:txBody>
        </p:sp>
        <p:sp>
          <p:nvSpPr>
            <p:cNvPr id="73835" name="Rectangle 5"/>
            <p:cNvSpPr>
              <a:spLocks noChangeArrowheads="1"/>
            </p:cNvSpPr>
            <p:nvPr/>
          </p:nvSpPr>
          <p:spPr bwMode="auto">
            <a:xfrm>
              <a:off x="1995" y="1071"/>
              <a:ext cx="13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/>
                <a:t>D</a:t>
              </a:r>
              <a:r>
                <a:rPr lang="tr-TR" b="0" baseline="-25000" dirty="0"/>
                <a:t>2</a:t>
              </a:r>
              <a:r>
                <a:rPr lang="en-US" b="0" dirty="0" smtClean="0"/>
                <a:t> </a:t>
              </a:r>
              <a:r>
                <a:rPr lang="en-US" b="0" dirty="0"/>
                <a:t>= </a:t>
              </a:r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r>
                <a:rPr lang="en-US" b="0" dirty="0" smtClean="0"/>
                <a:t>x </a:t>
              </a:r>
              <a:r>
                <a:rPr lang="en-US" b="0" dirty="0"/>
                <a:t>+ </a:t>
              </a:r>
              <a:r>
                <a:rPr lang="tr-TR" b="0" dirty="0" smtClean="0"/>
                <a:t>y</a:t>
              </a:r>
              <a:r>
                <a:rPr lang="tr-TR" b="0" baseline="-25000" dirty="0"/>
                <a:t>2</a:t>
              </a:r>
              <a:r>
                <a:rPr lang="en-US" b="0" dirty="0" smtClean="0"/>
                <a:t>’x</a:t>
              </a:r>
              <a:endParaRPr lang="en-US" b="0" dirty="0"/>
            </a:p>
          </p:txBody>
        </p:sp>
        <p:sp>
          <p:nvSpPr>
            <p:cNvPr id="73836" name="Rectangle 6"/>
            <p:cNvSpPr>
              <a:spLocks noChangeArrowheads="1"/>
            </p:cNvSpPr>
            <p:nvPr/>
          </p:nvSpPr>
          <p:spPr bwMode="auto">
            <a:xfrm>
              <a:off x="3560" y="1049"/>
              <a:ext cx="7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0" dirty="0"/>
                <a:t>z</a:t>
              </a:r>
              <a:r>
                <a:rPr lang="en-US" b="0" dirty="0" smtClean="0"/>
                <a:t> </a:t>
              </a:r>
              <a:r>
                <a:rPr lang="en-US" b="0" dirty="0"/>
                <a:t>= </a:t>
              </a:r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r>
                <a:rPr lang="tr-TR" b="0" dirty="0" smtClean="0"/>
                <a:t>y</a:t>
              </a:r>
              <a:r>
                <a:rPr lang="tr-TR" b="0" baseline="-25000" dirty="0"/>
                <a:t>2</a:t>
              </a:r>
              <a:endParaRPr lang="en-US" b="0" dirty="0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408613" y="2646363"/>
            <a:ext cx="2008187" cy="3184525"/>
            <a:chOff x="3407" y="1667"/>
            <a:chExt cx="1265" cy="2006"/>
          </a:xfrm>
        </p:grpSpPr>
        <p:sp>
          <p:nvSpPr>
            <p:cNvPr id="73810" name="Rectangle 8"/>
            <p:cNvSpPr>
              <a:spLocks noChangeArrowheads="1"/>
            </p:cNvSpPr>
            <p:nvPr/>
          </p:nvSpPr>
          <p:spPr bwMode="auto">
            <a:xfrm>
              <a:off x="3681" y="1667"/>
              <a:ext cx="551" cy="69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600" b="0">
                <a:solidFill>
                  <a:schemeClr val="bg1"/>
                </a:solidFill>
              </a:endParaRPr>
            </a:p>
          </p:txBody>
        </p:sp>
        <p:sp>
          <p:nvSpPr>
            <p:cNvPr id="73811" name="Line 9"/>
            <p:cNvSpPr>
              <a:spLocks noChangeShapeType="1"/>
            </p:cNvSpPr>
            <p:nvPr/>
          </p:nvSpPr>
          <p:spPr bwMode="auto">
            <a:xfrm flipH="1">
              <a:off x="3407" y="2121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2" name="Text Box 10"/>
            <p:cNvSpPr txBox="1">
              <a:spLocks noChangeArrowheads="1"/>
            </p:cNvSpPr>
            <p:nvPr/>
          </p:nvSpPr>
          <p:spPr bwMode="auto">
            <a:xfrm>
              <a:off x="3708" y="1758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73813" name="Line 11"/>
            <p:cNvSpPr>
              <a:spLocks noChangeShapeType="1"/>
            </p:cNvSpPr>
            <p:nvPr/>
          </p:nvSpPr>
          <p:spPr bwMode="auto">
            <a:xfrm flipH="1">
              <a:off x="4225" y="1822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4" name="Text Box 12"/>
            <p:cNvSpPr txBox="1">
              <a:spLocks noChangeArrowheads="1"/>
            </p:cNvSpPr>
            <p:nvPr/>
          </p:nvSpPr>
          <p:spPr bwMode="auto">
            <a:xfrm>
              <a:off x="4061" y="1746"/>
              <a:ext cx="1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3815" name="AutoShape 13"/>
            <p:cNvSpPr>
              <a:spLocks noChangeArrowheads="1"/>
            </p:cNvSpPr>
            <p:nvPr/>
          </p:nvSpPr>
          <p:spPr bwMode="auto">
            <a:xfrm rot="5400000">
              <a:off x="3681" y="2061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16" name="Text Box 14"/>
            <p:cNvSpPr txBox="1">
              <a:spLocks noChangeArrowheads="1"/>
            </p:cNvSpPr>
            <p:nvPr/>
          </p:nvSpPr>
          <p:spPr bwMode="auto">
            <a:xfrm>
              <a:off x="3812" y="2049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3817" name="Line 15"/>
            <p:cNvSpPr>
              <a:spLocks noChangeShapeType="1"/>
            </p:cNvSpPr>
            <p:nvPr/>
          </p:nvSpPr>
          <p:spPr bwMode="auto">
            <a:xfrm flipH="1">
              <a:off x="3407" y="1809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8" name="Oval 61"/>
            <p:cNvSpPr>
              <a:spLocks noChangeArrowheads="1"/>
            </p:cNvSpPr>
            <p:nvPr/>
          </p:nvSpPr>
          <p:spPr bwMode="auto">
            <a:xfrm>
              <a:off x="3945" y="2358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19" name="Line 62"/>
            <p:cNvSpPr>
              <a:spLocks noChangeShapeType="1"/>
            </p:cNvSpPr>
            <p:nvPr/>
          </p:nvSpPr>
          <p:spPr bwMode="auto">
            <a:xfrm>
              <a:off x="3984" y="2452"/>
              <a:ext cx="0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20" name="Line 63"/>
            <p:cNvSpPr>
              <a:spLocks noChangeShapeType="1"/>
            </p:cNvSpPr>
            <p:nvPr/>
          </p:nvSpPr>
          <p:spPr bwMode="auto">
            <a:xfrm flipH="1">
              <a:off x="3416" y="2558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21" name="Text Box 67"/>
            <p:cNvSpPr txBox="1">
              <a:spLocks noChangeArrowheads="1"/>
            </p:cNvSpPr>
            <p:nvPr/>
          </p:nvSpPr>
          <p:spPr bwMode="auto">
            <a:xfrm>
              <a:off x="3948" y="2183"/>
              <a:ext cx="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3822" name="Rectangle 69"/>
            <p:cNvSpPr>
              <a:spLocks noChangeArrowheads="1"/>
            </p:cNvSpPr>
            <p:nvPr/>
          </p:nvSpPr>
          <p:spPr bwMode="auto">
            <a:xfrm>
              <a:off x="3690" y="2772"/>
              <a:ext cx="551" cy="69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600" b="0">
                <a:solidFill>
                  <a:schemeClr val="bg1"/>
                </a:solidFill>
              </a:endParaRPr>
            </a:p>
          </p:txBody>
        </p:sp>
        <p:sp>
          <p:nvSpPr>
            <p:cNvPr id="73823" name="Line 70"/>
            <p:cNvSpPr>
              <a:spLocks noChangeShapeType="1"/>
            </p:cNvSpPr>
            <p:nvPr/>
          </p:nvSpPr>
          <p:spPr bwMode="auto">
            <a:xfrm flipH="1">
              <a:off x="3416" y="3226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24" name="Text Box 71"/>
            <p:cNvSpPr txBox="1">
              <a:spLocks noChangeArrowheads="1"/>
            </p:cNvSpPr>
            <p:nvPr/>
          </p:nvSpPr>
          <p:spPr bwMode="auto">
            <a:xfrm>
              <a:off x="3717" y="2863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73825" name="Line 72"/>
            <p:cNvSpPr>
              <a:spLocks noChangeShapeType="1"/>
            </p:cNvSpPr>
            <p:nvPr/>
          </p:nvSpPr>
          <p:spPr bwMode="auto">
            <a:xfrm flipH="1">
              <a:off x="4234" y="292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26" name="Text Box 73"/>
            <p:cNvSpPr txBox="1">
              <a:spLocks noChangeArrowheads="1"/>
            </p:cNvSpPr>
            <p:nvPr/>
          </p:nvSpPr>
          <p:spPr bwMode="auto">
            <a:xfrm>
              <a:off x="4070" y="2851"/>
              <a:ext cx="1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3827" name="AutoShape 74"/>
            <p:cNvSpPr>
              <a:spLocks noChangeArrowheads="1"/>
            </p:cNvSpPr>
            <p:nvPr/>
          </p:nvSpPr>
          <p:spPr bwMode="auto">
            <a:xfrm rot="5400000">
              <a:off x="3690" y="3166"/>
              <a:ext cx="131" cy="1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28" name="Text Box 75"/>
            <p:cNvSpPr txBox="1">
              <a:spLocks noChangeArrowheads="1"/>
            </p:cNvSpPr>
            <p:nvPr/>
          </p:nvSpPr>
          <p:spPr bwMode="auto">
            <a:xfrm>
              <a:off x="3821" y="3154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3829" name="Line 76"/>
            <p:cNvSpPr>
              <a:spLocks noChangeShapeType="1"/>
            </p:cNvSpPr>
            <p:nvPr/>
          </p:nvSpPr>
          <p:spPr bwMode="auto">
            <a:xfrm flipH="1">
              <a:off x="3416" y="2914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30" name="Oval 77"/>
            <p:cNvSpPr>
              <a:spLocks noChangeArrowheads="1"/>
            </p:cNvSpPr>
            <p:nvPr/>
          </p:nvSpPr>
          <p:spPr bwMode="auto">
            <a:xfrm>
              <a:off x="3954" y="3463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1" name="Line 78"/>
            <p:cNvSpPr>
              <a:spLocks noChangeShapeType="1"/>
            </p:cNvSpPr>
            <p:nvPr/>
          </p:nvSpPr>
          <p:spPr bwMode="auto">
            <a:xfrm>
              <a:off x="3993" y="3557"/>
              <a:ext cx="0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32" name="Line 79"/>
            <p:cNvSpPr>
              <a:spLocks noChangeShapeType="1"/>
            </p:cNvSpPr>
            <p:nvPr/>
          </p:nvSpPr>
          <p:spPr bwMode="auto">
            <a:xfrm flipH="1">
              <a:off x="3431" y="3663"/>
              <a:ext cx="5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33" name="Text Box 80"/>
            <p:cNvSpPr txBox="1">
              <a:spLocks noChangeArrowheads="1"/>
            </p:cNvSpPr>
            <p:nvPr/>
          </p:nvSpPr>
          <p:spPr bwMode="auto">
            <a:xfrm>
              <a:off x="3957" y="3288"/>
              <a:ext cx="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chemeClr val="bg1"/>
                  </a:solidFill>
                </a:rPr>
                <a:t>R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6984996" y="2565401"/>
            <a:ext cx="261938" cy="2024063"/>
            <a:chOff x="4400" y="1616"/>
            <a:chExt cx="165" cy="1275"/>
          </a:xfrm>
        </p:grpSpPr>
        <p:sp>
          <p:nvSpPr>
            <p:cNvPr id="73808" name="Text Box 66"/>
            <p:cNvSpPr txBox="1">
              <a:spLocks noChangeArrowheads="1"/>
            </p:cNvSpPr>
            <p:nvPr/>
          </p:nvSpPr>
          <p:spPr bwMode="auto">
            <a:xfrm>
              <a:off x="4400" y="1616"/>
              <a:ext cx="11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800" b="0" dirty="0"/>
                <a:t>y</a:t>
              </a:r>
              <a:r>
                <a:rPr lang="tr-TR" sz="1800" b="0" baseline="-25000" dirty="0"/>
                <a:t>1</a:t>
              </a:r>
              <a:endParaRPr lang="en-US" sz="1800" b="0" dirty="0"/>
            </a:p>
          </p:txBody>
        </p:sp>
        <p:sp>
          <p:nvSpPr>
            <p:cNvPr id="73809" name="Text Box 88"/>
            <p:cNvSpPr txBox="1">
              <a:spLocks noChangeArrowheads="1"/>
            </p:cNvSpPr>
            <p:nvPr/>
          </p:nvSpPr>
          <p:spPr bwMode="auto">
            <a:xfrm>
              <a:off x="4430" y="2717"/>
              <a:ext cx="13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800" b="0" dirty="0" smtClean="0"/>
                <a:t>y</a:t>
              </a:r>
              <a:r>
                <a:rPr lang="tr-TR" sz="1800" b="0" baseline="-25000" dirty="0" smtClean="0"/>
                <a:t>2</a:t>
              </a:r>
              <a:endParaRPr lang="en-US" sz="1800" b="0" dirty="0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7402516" y="2913063"/>
            <a:ext cx="1401763" cy="1712912"/>
            <a:chOff x="4663" y="1835"/>
            <a:chExt cx="883" cy="1079"/>
          </a:xfrm>
        </p:grpSpPr>
        <p:grpSp>
          <p:nvGrpSpPr>
            <p:cNvPr id="6" name="Group 90"/>
            <p:cNvGrpSpPr>
              <a:grpSpLocks/>
            </p:cNvGrpSpPr>
            <p:nvPr/>
          </p:nvGrpSpPr>
          <p:grpSpPr bwMode="auto">
            <a:xfrm>
              <a:off x="4663" y="1835"/>
              <a:ext cx="825" cy="1079"/>
              <a:chOff x="4663" y="1835"/>
              <a:chExt cx="825" cy="1079"/>
            </a:xfrm>
          </p:grpSpPr>
          <p:sp>
            <p:nvSpPr>
              <p:cNvPr id="73802" name="AutoShape 17"/>
              <p:cNvSpPr>
                <a:spLocks noChangeArrowheads="1"/>
              </p:cNvSpPr>
              <p:nvPr/>
            </p:nvSpPr>
            <p:spPr bwMode="auto">
              <a:xfrm>
                <a:off x="4898" y="2255"/>
                <a:ext cx="344" cy="336"/>
              </a:xfrm>
              <a:prstGeom prst="flowChartDelay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3" name="Line 83"/>
              <p:cNvSpPr>
                <a:spLocks noChangeShapeType="1"/>
              </p:cNvSpPr>
              <p:nvPr/>
            </p:nvSpPr>
            <p:spPr bwMode="auto">
              <a:xfrm>
                <a:off x="4663" y="183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04" name="Line 84"/>
              <p:cNvSpPr>
                <a:spLocks noChangeShapeType="1"/>
              </p:cNvSpPr>
              <p:nvPr/>
            </p:nvSpPr>
            <p:spPr bwMode="auto">
              <a:xfrm flipV="1">
                <a:off x="4663" y="2535"/>
                <a:ext cx="0" cy="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05" name="Line 85"/>
              <p:cNvSpPr>
                <a:spLocks noChangeShapeType="1"/>
              </p:cNvSpPr>
              <p:nvPr/>
            </p:nvSpPr>
            <p:spPr bwMode="auto">
              <a:xfrm>
                <a:off x="4672" y="2315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06" name="Line 86"/>
              <p:cNvSpPr>
                <a:spLocks noChangeShapeType="1"/>
              </p:cNvSpPr>
              <p:nvPr/>
            </p:nvSpPr>
            <p:spPr bwMode="auto">
              <a:xfrm>
                <a:off x="4663" y="2535"/>
                <a:ext cx="2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07" name="Line 87"/>
              <p:cNvSpPr>
                <a:spLocks noChangeShapeType="1"/>
              </p:cNvSpPr>
              <p:nvPr/>
            </p:nvSpPr>
            <p:spPr bwMode="auto">
              <a:xfrm>
                <a:off x="5242" y="2409"/>
                <a:ext cx="2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801" name="Text Box 91"/>
            <p:cNvSpPr txBox="1">
              <a:spLocks noChangeArrowheads="1"/>
            </p:cNvSpPr>
            <p:nvPr/>
          </p:nvSpPr>
          <p:spPr bwMode="auto">
            <a:xfrm>
              <a:off x="5352" y="2428"/>
              <a:ext cx="1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800" b="0" dirty="0"/>
                <a:t>z</a:t>
              </a:r>
              <a:endParaRPr lang="en-US" sz="1800" b="0" dirty="0"/>
            </a:p>
          </p:txBody>
        </p: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5400692" y="2565401"/>
            <a:ext cx="301626" cy="2003426"/>
            <a:chOff x="3344" y="1616"/>
            <a:chExt cx="190" cy="1262"/>
          </a:xfrm>
        </p:grpSpPr>
        <p:sp>
          <p:nvSpPr>
            <p:cNvPr id="73798" name="Rectangle 93"/>
            <p:cNvSpPr>
              <a:spLocks noChangeArrowheads="1"/>
            </p:cNvSpPr>
            <p:nvPr/>
          </p:nvSpPr>
          <p:spPr bwMode="auto">
            <a:xfrm>
              <a:off x="3386" y="1616"/>
              <a:ext cx="14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 dirty="0" smtClean="0"/>
                <a:t>D</a:t>
              </a:r>
              <a:r>
                <a:rPr lang="tr-TR" sz="1800" b="0" baseline="-25000" dirty="0"/>
                <a:t>1</a:t>
              </a:r>
              <a:endParaRPr lang="en-US" sz="1800" b="0" baseline="-25000" dirty="0"/>
            </a:p>
          </p:txBody>
        </p:sp>
        <p:sp>
          <p:nvSpPr>
            <p:cNvPr id="73799" name="Rectangle 94"/>
            <p:cNvSpPr>
              <a:spLocks noChangeArrowheads="1"/>
            </p:cNvSpPr>
            <p:nvPr/>
          </p:nvSpPr>
          <p:spPr bwMode="auto">
            <a:xfrm>
              <a:off x="3344" y="2704"/>
              <a:ext cx="16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 dirty="0" smtClean="0"/>
                <a:t>D</a:t>
              </a:r>
              <a:r>
                <a:rPr lang="tr-TR" sz="1800" b="0" baseline="-25000" dirty="0"/>
                <a:t>2</a:t>
              </a:r>
              <a:endParaRPr lang="en-US" sz="1800" b="0" baseline="-25000" dirty="0"/>
            </a:p>
          </p:txBody>
        </p:sp>
      </p:grp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2519363" y="2457450"/>
            <a:ext cx="2927350" cy="1258888"/>
            <a:chOff x="1587" y="1548"/>
            <a:chExt cx="1844" cy="793"/>
          </a:xfrm>
        </p:grpSpPr>
        <p:sp>
          <p:nvSpPr>
            <p:cNvPr id="73790" name="Freeform 16"/>
            <p:cNvSpPr>
              <a:spLocks/>
            </p:cNvSpPr>
            <p:nvPr/>
          </p:nvSpPr>
          <p:spPr bwMode="auto">
            <a:xfrm>
              <a:off x="2636" y="1638"/>
              <a:ext cx="397" cy="322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1" name="AutoShape 18"/>
            <p:cNvSpPr>
              <a:spLocks noChangeArrowheads="1"/>
            </p:cNvSpPr>
            <p:nvPr/>
          </p:nvSpPr>
          <p:spPr bwMode="auto">
            <a:xfrm>
              <a:off x="1587" y="1548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2" name="AutoShape 23"/>
            <p:cNvSpPr>
              <a:spLocks noChangeArrowheads="1"/>
            </p:cNvSpPr>
            <p:nvPr/>
          </p:nvSpPr>
          <p:spPr bwMode="auto">
            <a:xfrm>
              <a:off x="1587" y="2005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3" name="Line 96"/>
            <p:cNvSpPr>
              <a:spLocks noChangeShapeType="1"/>
            </p:cNvSpPr>
            <p:nvPr/>
          </p:nvSpPr>
          <p:spPr bwMode="auto">
            <a:xfrm>
              <a:off x="3033" y="1809"/>
              <a:ext cx="3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4" name="Line 97"/>
            <p:cNvSpPr>
              <a:spLocks noChangeShapeType="1"/>
            </p:cNvSpPr>
            <p:nvPr/>
          </p:nvSpPr>
          <p:spPr bwMode="auto">
            <a:xfrm>
              <a:off x="1931" y="1719"/>
              <a:ext cx="7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5" name="Line 99"/>
            <p:cNvSpPr>
              <a:spLocks noChangeShapeType="1"/>
            </p:cNvSpPr>
            <p:nvPr/>
          </p:nvSpPr>
          <p:spPr bwMode="auto">
            <a:xfrm>
              <a:off x="1931" y="2172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6" name="Line 100"/>
            <p:cNvSpPr>
              <a:spLocks noChangeShapeType="1"/>
            </p:cNvSpPr>
            <p:nvPr/>
          </p:nvSpPr>
          <p:spPr bwMode="auto">
            <a:xfrm flipV="1">
              <a:off x="2293" y="1900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7" name="Line 101"/>
            <p:cNvSpPr>
              <a:spLocks noChangeShapeType="1"/>
            </p:cNvSpPr>
            <p:nvPr/>
          </p:nvSpPr>
          <p:spPr bwMode="auto">
            <a:xfrm>
              <a:off x="2293" y="1900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358775" y="2466975"/>
            <a:ext cx="2160588" cy="900113"/>
            <a:chOff x="226" y="1554"/>
            <a:chExt cx="1361" cy="567"/>
          </a:xfrm>
        </p:grpSpPr>
        <p:sp>
          <p:nvSpPr>
            <p:cNvPr id="73784" name="Text Box 29"/>
            <p:cNvSpPr txBox="1">
              <a:spLocks noChangeArrowheads="1"/>
            </p:cNvSpPr>
            <p:nvPr/>
          </p:nvSpPr>
          <p:spPr bwMode="auto">
            <a:xfrm>
              <a:off x="226" y="1554"/>
              <a:ext cx="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x</a:t>
              </a:r>
            </a:p>
          </p:txBody>
        </p: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387" y="1644"/>
              <a:ext cx="1200" cy="477"/>
              <a:chOff x="387" y="1644"/>
              <a:chExt cx="1200" cy="477"/>
            </a:xfrm>
          </p:grpSpPr>
          <p:sp>
            <p:nvSpPr>
              <p:cNvPr id="73786" name="Line 103"/>
              <p:cNvSpPr>
                <a:spLocks noChangeShapeType="1"/>
              </p:cNvSpPr>
              <p:nvPr/>
            </p:nvSpPr>
            <p:spPr bwMode="auto">
              <a:xfrm>
                <a:off x="387" y="1667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87" name="Line 104"/>
              <p:cNvSpPr>
                <a:spLocks noChangeShapeType="1"/>
              </p:cNvSpPr>
              <p:nvPr/>
            </p:nvSpPr>
            <p:spPr bwMode="auto">
              <a:xfrm>
                <a:off x="567" y="1667"/>
                <a:ext cx="0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88" name="Line 105"/>
              <p:cNvSpPr>
                <a:spLocks noChangeShapeType="1"/>
              </p:cNvSpPr>
              <p:nvPr/>
            </p:nvSpPr>
            <p:spPr bwMode="auto">
              <a:xfrm>
                <a:off x="567" y="2121"/>
                <a:ext cx="10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89" name="Oval 106"/>
              <p:cNvSpPr>
                <a:spLocks noChangeArrowheads="1"/>
              </p:cNvSpPr>
              <p:nvPr/>
            </p:nvSpPr>
            <p:spPr bwMode="auto">
              <a:xfrm>
                <a:off x="544" y="1644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1800225" y="2276475"/>
            <a:ext cx="5638800" cy="649288"/>
            <a:chOff x="1134" y="1434"/>
            <a:chExt cx="3552" cy="409"/>
          </a:xfrm>
        </p:grpSpPr>
        <p:sp>
          <p:nvSpPr>
            <p:cNvPr id="73779" name="Line 109"/>
            <p:cNvSpPr>
              <a:spLocks noChangeShapeType="1"/>
            </p:cNvSpPr>
            <p:nvPr/>
          </p:nvSpPr>
          <p:spPr bwMode="auto">
            <a:xfrm flipV="1">
              <a:off x="4663" y="1434"/>
              <a:ext cx="0" cy="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0" name="Line 110"/>
            <p:cNvSpPr>
              <a:spLocks noChangeShapeType="1"/>
            </p:cNvSpPr>
            <p:nvPr/>
          </p:nvSpPr>
          <p:spPr bwMode="auto">
            <a:xfrm flipH="1">
              <a:off x="1134" y="1434"/>
              <a:ext cx="35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1" name="Oval 111"/>
            <p:cNvSpPr>
              <a:spLocks noChangeArrowheads="1"/>
            </p:cNvSpPr>
            <p:nvPr/>
          </p:nvSpPr>
          <p:spPr bwMode="auto">
            <a:xfrm>
              <a:off x="4640" y="1797"/>
              <a:ext cx="46" cy="46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2" name="Line 112"/>
            <p:cNvSpPr>
              <a:spLocks noChangeShapeType="1"/>
            </p:cNvSpPr>
            <p:nvPr/>
          </p:nvSpPr>
          <p:spPr bwMode="auto">
            <a:xfrm flipH="1" flipV="1">
              <a:off x="1134" y="1758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3" name="Line 113"/>
            <p:cNvSpPr>
              <a:spLocks noChangeShapeType="1"/>
            </p:cNvSpPr>
            <p:nvPr/>
          </p:nvSpPr>
          <p:spPr bwMode="auto">
            <a:xfrm>
              <a:off x="1134" y="1434"/>
              <a:ext cx="0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9"/>
          <p:cNvGrpSpPr>
            <a:grpSpLocks/>
          </p:cNvGrpSpPr>
          <p:nvPr/>
        </p:nvGrpSpPr>
        <p:grpSpPr bwMode="auto">
          <a:xfrm>
            <a:off x="1800225" y="3579813"/>
            <a:ext cx="5651500" cy="677862"/>
            <a:chOff x="1134" y="2255"/>
            <a:chExt cx="3560" cy="427"/>
          </a:xfrm>
        </p:grpSpPr>
        <p:sp>
          <p:nvSpPr>
            <p:cNvPr id="73775" name="Line 115"/>
            <p:cNvSpPr>
              <a:spLocks noChangeShapeType="1"/>
            </p:cNvSpPr>
            <p:nvPr/>
          </p:nvSpPr>
          <p:spPr bwMode="auto">
            <a:xfrm flipH="1">
              <a:off x="1134" y="2659"/>
              <a:ext cx="35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6" name="Line 116"/>
            <p:cNvSpPr>
              <a:spLocks noChangeShapeType="1"/>
            </p:cNvSpPr>
            <p:nvPr/>
          </p:nvSpPr>
          <p:spPr bwMode="auto">
            <a:xfrm flipV="1">
              <a:off x="1134" y="2255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7" name="Line 117"/>
            <p:cNvSpPr>
              <a:spLocks noChangeShapeType="1"/>
            </p:cNvSpPr>
            <p:nvPr/>
          </p:nvSpPr>
          <p:spPr bwMode="auto">
            <a:xfrm>
              <a:off x="1134" y="2255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8" name="Oval 118"/>
            <p:cNvSpPr>
              <a:spLocks noChangeArrowheads="1"/>
            </p:cNvSpPr>
            <p:nvPr/>
          </p:nvSpPr>
          <p:spPr bwMode="auto">
            <a:xfrm>
              <a:off x="4648" y="2636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863600" y="2673350"/>
            <a:ext cx="6445250" cy="3419475"/>
            <a:chOff x="544" y="1684"/>
            <a:chExt cx="4060" cy="2154"/>
          </a:xfrm>
        </p:grpSpPr>
        <p:sp>
          <p:nvSpPr>
            <p:cNvPr id="73756" name="AutoShape 142"/>
            <p:cNvSpPr>
              <a:spLocks noChangeArrowheads="1"/>
            </p:cNvSpPr>
            <p:nvPr/>
          </p:nvSpPr>
          <p:spPr bwMode="auto">
            <a:xfrm>
              <a:off x="1587" y="3117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544" y="1684"/>
              <a:ext cx="4060" cy="2154"/>
              <a:chOff x="544" y="1684"/>
              <a:chExt cx="4060" cy="2154"/>
            </a:xfrm>
          </p:grpSpPr>
          <p:sp>
            <p:nvSpPr>
              <p:cNvPr id="73758" name="Oval 144"/>
              <p:cNvSpPr>
                <a:spLocks noChangeArrowheads="1"/>
              </p:cNvSpPr>
              <p:nvPr/>
            </p:nvSpPr>
            <p:spPr bwMode="auto">
              <a:xfrm>
                <a:off x="544" y="2091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9" name="Freeform 145"/>
              <p:cNvSpPr>
                <a:spLocks/>
              </p:cNvSpPr>
              <p:nvPr/>
            </p:nvSpPr>
            <p:spPr bwMode="auto">
              <a:xfrm>
                <a:off x="2636" y="2750"/>
                <a:ext cx="397" cy="322"/>
              </a:xfrm>
              <a:custGeom>
                <a:avLst/>
                <a:gdLst>
                  <a:gd name="T0" fmla="*/ 2147483647 w 40"/>
                  <a:gd name="T1" fmla="*/ 2147483647 h 30"/>
                  <a:gd name="T2" fmla="*/ 2147483647 w 40"/>
                  <a:gd name="T3" fmla="*/ 2147483647 h 30"/>
                  <a:gd name="T4" fmla="*/ 2147483647 w 40"/>
                  <a:gd name="T5" fmla="*/ 2147483647 h 30"/>
                  <a:gd name="T6" fmla="*/ 0 w 40"/>
                  <a:gd name="T7" fmla="*/ 2147483647 h 30"/>
                  <a:gd name="T8" fmla="*/ 0 w 40"/>
                  <a:gd name="T9" fmla="*/ 0 h 30"/>
                  <a:gd name="T10" fmla="*/ 0 w 40"/>
                  <a:gd name="T11" fmla="*/ 0 h 30"/>
                  <a:gd name="T12" fmla="*/ 2147483647 w 40"/>
                  <a:gd name="T13" fmla="*/ 0 h 30"/>
                  <a:gd name="T14" fmla="*/ 2147483647 w 40"/>
                  <a:gd name="T15" fmla="*/ 2147483647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30"/>
                  <a:gd name="T26" fmla="*/ 40 w 4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30">
                    <a:moveTo>
                      <a:pt x="40" y="15"/>
                    </a:moveTo>
                    <a:cubicBezTo>
                      <a:pt x="35" y="23"/>
                      <a:pt x="25" y="28"/>
                      <a:pt x="12" y="30"/>
                    </a:cubicBezTo>
                    <a:lnTo>
                      <a:pt x="0" y="30"/>
                    </a:lnTo>
                    <a:cubicBezTo>
                      <a:pt x="8" y="21"/>
                      <a:pt x="8" y="10"/>
                      <a:pt x="0" y="0"/>
                    </a:cubicBezTo>
                    <a:lnTo>
                      <a:pt x="12" y="0"/>
                    </a:lnTo>
                    <a:cubicBezTo>
                      <a:pt x="25" y="2"/>
                      <a:pt x="35" y="8"/>
                      <a:pt x="4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0" name="Line 146"/>
              <p:cNvSpPr>
                <a:spLocks noChangeShapeType="1"/>
              </p:cNvSpPr>
              <p:nvPr/>
            </p:nvSpPr>
            <p:spPr bwMode="auto">
              <a:xfrm>
                <a:off x="3033" y="2921"/>
                <a:ext cx="3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1" name="Line 147"/>
              <p:cNvSpPr>
                <a:spLocks noChangeShapeType="1"/>
              </p:cNvSpPr>
              <p:nvPr/>
            </p:nvSpPr>
            <p:spPr bwMode="auto">
              <a:xfrm>
                <a:off x="2472" y="2831"/>
                <a:ext cx="2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2" name="Line 148"/>
              <p:cNvSpPr>
                <a:spLocks noChangeShapeType="1"/>
              </p:cNvSpPr>
              <p:nvPr/>
            </p:nvSpPr>
            <p:spPr bwMode="auto">
              <a:xfrm>
                <a:off x="1931" y="3284"/>
                <a:ext cx="3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3" name="Line 149"/>
              <p:cNvSpPr>
                <a:spLocks noChangeShapeType="1"/>
              </p:cNvSpPr>
              <p:nvPr/>
            </p:nvSpPr>
            <p:spPr bwMode="auto">
              <a:xfrm flipV="1">
                <a:off x="2293" y="3012"/>
                <a:ext cx="0" cy="2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4" name="Line 150"/>
              <p:cNvSpPr>
                <a:spLocks noChangeShapeType="1"/>
              </p:cNvSpPr>
              <p:nvPr/>
            </p:nvSpPr>
            <p:spPr bwMode="auto">
              <a:xfrm>
                <a:off x="2293" y="3012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5" name="Line 151"/>
              <p:cNvSpPr>
                <a:spLocks noChangeShapeType="1"/>
              </p:cNvSpPr>
              <p:nvPr/>
            </p:nvSpPr>
            <p:spPr bwMode="auto">
              <a:xfrm>
                <a:off x="2472" y="1719"/>
                <a:ext cx="0" cy="11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6" name="Oval 152"/>
              <p:cNvSpPr>
                <a:spLocks noChangeArrowheads="1"/>
              </p:cNvSpPr>
              <p:nvPr/>
            </p:nvSpPr>
            <p:spPr bwMode="auto">
              <a:xfrm>
                <a:off x="2449" y="1684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7" name="Line 153"/>
              <p:cNvSpPr>
                <a:spLocks noChangeShapeType="1"/>
              </p:cNvSpPr>
              <p:nvPr/>
            </p:nvSpPr>
            <p:spPr bwMode="auto">
              <a:xfrm>
                <a:off x="567" y="2121"/>
                <a:ext cx="0" cy="1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8" name="Line 154"/>
              <p:cNvSpPr>
                <a:spLocks noChangeShapeType="1"/>
              </p:cNvSpPr>
              <p:nvPr/>
            </p:nvSpPr>
            <p:spPr bwMode="auto">
              <a:xfrm flipV="1">
                <a:off x="567" y="3226"/>
                <a:ext cx="10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9" name="Line 155"/>
              <p:cNvSpPr>
                <a:spLocks noChangeShapeType="1"/>
              </p:cNvSpPr>
              <p:nvPr/>
            </p:nvSpPr>
            <p:spPr bwMode="auto">
              <a:xfrm>
                <a:off x="4332" y="322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0" name="Oval 156"/>
              <p:cNvSpPr>
                <a:spLocks noChangeArrowheads="1"/>
              </p:cNvSpPr>
              <p:nvPr/>
            </p:nvSpPr>
            <p:spPr bwMode="auto">
              <a:xfrm>
                <a:off x="4241" y="3181"/>
                <a:ext cx="98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1" name="Line 157"/>
              <p:cNvSpPr>
                <a:spLocks noChangeShapeType="1"/>
              </p:cNvSpPr>
              <p:nvPr/>
            </p:nvSpPr>
            <p:spPr bwMode="auto">
              <a:xfrm>
                <a:off x="4604" y="3226"/>
                <a:ext cx="0" cy="6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2" name="Line 158"/>
              <p:cNvSpPr>
                <a:spLocks noChangeShapeType="1"/>
              </p:cNvSpPr>
              <p:nvPr/>
            </p:nvSpPr>
            <p:spPr bwMode="auto">
              <a:xfrm flipH="1">
                <a:off x="1338" y="3838"/>
                <a:ext cx="32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3" name="Line 159"/>
              <p:cNvSpPr>
                <a:spLocks noChangeShapeType="1"/>
              </p:cNvSpPr>
              <p:nvPr/>
            </p:nvSpPr>
            <p:spPr bwMode="auto">
              <a:xfrm flipV="1">
                <a:off x="1338" y="3362"/>
                <a:ext cx="0" cy="4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4" name="Line 160"/>
              <p:cNvSpPr>
                <a:spLocks noChangeShapeType="1"/>
              </p:cNvSpPr>
              <p:nvPr/>
            </p:nvSpPr>
            <p:spPr bwMode="auto">
              <a:xfrm>
                <a:off x="1338" y="3362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71"/>
          <p:cNvGrpSpPr>
            <a:grpSpLocks/>
          </p:cNvGrpSpPr>
          <p:nvPr/>
        </p:nvGrpSpPr>
        <p:grpSpPr bwMode="auto">
          <a:xfrm>
            <a:off x="4298950" y="3367088"/>
            <a:ext cx="1168400" cy="3238500"/>
            <a:chOff x="2708" y="2121"/>
            <a:chExt cx="736" cy="2040"/>
          </a:xfrm>
        </p:grpSpPr>
        <p:sp>
          <p:nvSpPr>
            <p:cNvPr id="73751" name="Text Box 64"/>
            <p:cNvSpPr txBox="1">
              <a:spLocks noChangeArrowheads="1"/>
            </p:cNvSpPr>
            <p:nvPr/>
          </p:nvSpPr>
          <p:spPr bwMode="auto">
            <a:xfrm>
              <a:off x="2708" y="3969"/>
              <a:ext cx="3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clock</a:t>
              </a:r>
            </a:p>
          </p:txBody>
        </p:sp>
        <p:sp>
          <p:nvSpPr>
            <p:cNvPr id="73752" name="Line 165"/>
            <p:cNvSpPr>
              <a:spLocks noChangeShapeType="1"/>
            </p:cNvSpPr>
            <p:nvPr/>
          </p:nvSpPr>
          <p:spPr bwMode="auto">
            <a:xfrm flipH="1">
              <a:off x="3129" y="2121"/>
              <a:ext cx="3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Line 166"/>
            <p:cNvSpPr>
              <a:spLocks noChangeShapeType="1"/>
            </p:cNvSpPr>
            <p:nvPr/>
          </p:nvSpPr>
          <p:spPr bwMode="auto">
            <a:xfrm>
              <a:off x="3129" y="2121"/>
              <a:ext cx="0" cy="19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Line 167"/>
            <p:cNvSpPr>
              <a:spLocks noChangeShapeType="1"/>
            </p:cNvSpPr>
            <p:nvPr/>
          </p:nvSpPr>
          <p:spPr bwMode="auto">
            <a:xfrm flipH="1">
              <a:off x="3129" y="3226"/>
              <a:ext cx="2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Oval 168"/>
            <p:cNvSpPr>
              <a:spLocks noChangeArrowheads="1"/>
            </p:cNvSpPr>
            <p:nvPr/>
          </p:nvSpPr>
          <p:spPr bwMode="auto">
            <a:xfrm>
              <a:off x="3086" y="3173"/>
              <a:ext cx="85" cy="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70"/>
          <p:cNvGrpSpPr>
            <a:grpSpLocks/>
          </p:cNvGrpSpPr>
          <p:nvPr/>
        </p:nvGrpSpPr>
        <p:grpSpPr bwMode="auto">
          <a:xfrm>
            <a:off x="5124450" y="4060825"/>
            <a:ext cx="860425" cy="2544763"/>
            <a:chOff x="3228" y="2558"/>
            <a:chExt cx="542" cy="1603"/>
          </a:xfrm>
        </p:grpSpPr>
        <p:grpSp>
          <p:nvGrpSpPr>
            <p:cNvPr id="17" name="Group 164"/>
            <p:cNvGrpSpPr>
              <a:grpSpLocks/>
            </p:cNvGrpSpPr>
            <p:nvPr/>
          </p:nvGrpSpPr>
          <p:grpSpPr bwMode="auto">
            <a:xfrm>
              <a:off x="3271" y="2558"/>
              <a:ext cx="499" cy="1603"/>
              <a:chOff x="3271" y="2558"/>
              <a:chExt cx="499" cy="1603"/>
            </a:xfrm>
          </p:grpSpPr>
          <p:sp>
            <p:nvSpPr>
              <p:cNvPr id="73747" name="Text Box 65"/>
              <p:cNvSpPr txBox="1">
                <a:spLocks noChangeArrowheads="1"/>
              </p:cNvSpPr>
              <p:nvPr/>
            </p:nvSpPr>
            <p:spPr bwMode="auto">
              <a:xfrm>
                <a:off x="3364" y="3969"/>
                <a:ext cx="40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0"/>
                  <a:t>reset</a:t>
                </a:r>
              </a:p>
            </p:txBody>
          </p:sp>
          <p:sp>
            <p:nvSpPr>
              <p:cNvPr id="73748" name="Line 161"/>
              <p:cNvSpPr>
                <a:spLocks noChangeShapeType="1"/>
              </p:cNvSpPr>
              <p:nvPr/>
            </p:nvSpPr>
            <p:spPr bwMode="auto">
              <a:xfrm flipH="1">
                <a:off x="3271" y="2558"/>
                <a:ext cx="1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9" name="Line 162"/>
              <p:cNvSpPr>
                <a:spLocks noChangeShapeType="1"/>
              </p:cNvSpPr>
              <p:nvPr/>
            </p:nvSpPr>
            <p:spPr bwMode="auto">
              <a:xfrm>
                <a:off x="3271" y="2568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0" name="Line 163"/>
              <p:cNvSpPr>
                <a:spLocks noChangeShapeType="1"/>
              </p:cNvSpPr>
              <p:nvPr/>
            </p:nvSpPr>
            <p:spPr bwMode="auto">
              <a:xfrm flipH="1">
                <a:off x="3271" y="3663"/>
                <a:ext cx="1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46" name="Oval 169"/>
            <p:cNvSpPr>
              <a:spLocks noChangeArrowheads="1"/>
            </p:cNvSpPr>
            <p:nvPr/>
          </p:nvSpPr>
          <p:spPr bwMode="auto">
            <a:xfrm>
              <a:off x="3228" y="3616"/>
              <a:ext cx="85" cy="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JK</a:t>
            </a:r>
            <a:r>
              <a:rPr lang="en-US" dirty="0" smtClean="0"/>
              <a:t> </a:t>
            </a:r>
            <a:r>
              <a:rPr lang="tr-TR" dirty="0" smtClean="0"/>
              <a:t>Tipi </a:t>
            </a:r>
            <a:r>
              <a:rPr lang="en-US" dirty="0" smtClean="0"/>
              <a:t>Flip-Flop</a:t>
            </a:r>
            <a:r>
              <a:rPr lang="tr-TR" dirty="0" err="1" smtClean="0"/>
              <a:t>lar</a:t>
            </a:r>
            <a:r>
              <a:rPr lang="tr-TR" dirty="0" smtClean="0"/>
              <a:t> ve MUX ile tasarım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683568" y="1255620"/>
            <a:ext cx="2636676" cy="3361512"/>
            <a:chOff x="683568" y="1255620"/>
            <a:chExt cx="2636676" cy="3361512"/>
          </a:xfrm>
        </p:grpSpPr>
        <p:sp>
          <p:nvSpPr>
            <p:cNvPr id="5" name="Oval 4"/>
            <p:cNvSpPr/>
            <p:nvPr/>
          </p:nvSpPr>
          <p:spPr>
            <a:xfrm>
              <a:off x="683568" y="125562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124000" y="125562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1600436" y="125562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83568" y="1732056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1124000" y="173205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1600436" y="173205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2040868" y="173205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1600436" y="224086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2040868" y="224086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2536540" y="224086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2040868" y="278092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2536540" y="278092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3032212" y="2780928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2040868" y="125562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2536540" y="125562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2536540" y="172243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3032212" y="125562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3032212" y="1732056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3032212" y="224086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683568" y="224086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1124000" y="224086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683568" y="278092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1124000" y="278092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1600436" y="2780928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1600436" y="3257364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2040868" y="3257364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2536540" y="3257364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Oval 31"/>
            <p:cNvSpPr/>
            <p:nvPr/>
          </p:nvSpPr>
          <p:spPr>
            <a:xfrm>
              <a:off x="1124000" y="378904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Oval 32"/>
            <p:cNvSpPr/>
            <p:nvPr/>
          </p:nvSpPr>
          <p:spPr>
            <a:xfrm>
              <a:off x="1600436" y="378904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/>
            <p:cNvSpPr/>
            <p:nvPr/>
          </p:nvSpPr>
          <p:spPr>
            <a:xfrm>
              <a:off x="2040868" y="3789040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Oval 34"/>
            <p:cNvSpPr/>
            <p:nvPr/>
          </p:nvSpPr>
          <p:spPr>
            <a:xfrm>
              <a:off x="683568" y="429309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" name="Oval 35"/>
            <p:cNvSpPr/>
            <p:nvPr/>
          </p:nvSpPr>
          <p:spPr>
            <a:xfrm>
              <a:off x="1124000" y="429309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436" y="4293096"/>
              <a:ext cx="288032" cy="324036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Oval 37"/>
            <p:cNvSpPr/>
            <p:nvPr/>
          </p:nvSpPr>
          <p:spPr>
            <a:xfrm>
              <a:off x="683568" y="3257364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9" name="Oval 38"/>
            <p:cNvSpPr/>
            <p:nvPr/>
          </p:nvSpPr>
          <p:spPr>
            <a:xfrm>
              <a:off x="683568" y="378904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Oval 39"/>
            <p:cNvSpPr/>
            <p:nvPr/>
          </p:nvSpPr>
          <p:spPr>
            <a:xfrm>
              <a:off x="1124000" y="3257364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Oval 40"/>
            <p:cNvSpPr/>
            <p:nvPr/>
          </p:nvSpPr>
          <p:spPr>
            <a:xfrm>
              <a:off x="3032212" y="3257364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2" name="Oval 41"/>
            <p:cNvSpPr/>
            <p:nvPr/>
          </p:nvSpPr>
          <p:spPr>
            <a:xfrm>
              <a:off x="2536540" y="378904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12" y="3789040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4" name="Oval 43"/>
            <p:cNvSpPr/>
            <p:nvPr/>
          </p:nvSpPr>
          <p:spPr>
            <a:xfrm>
              <a:off x="2040868" y="4293096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Oval 44"/>
            <p:cNvSpPr/>
            <p:nvPr/>
          </p:nvSpPr>
          <p:spPr>
            <a:xfrm>
              <a:off x="2536540" y="4293096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Oval 45"/>
            <p:cNvSpPr/>
            <p:nvPr/>
          </p:nvSpPr>
          <p:spPr>
            <a:xfrm>
              <a:off x="3032212" y="4293096"/>
              <a:ext cx="288032" cy="324036"/>
            </a:xfrm>
            <a:prstGeom prst="ellipse">
              <a:avLst/>
            </a:prstGeom>
            <a:noFill/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83568" y="5121189"/>
            <a:ext cx="3240360" cy="16002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6 tane kayan ışık</a:t>
            </a:r>
          </a:p>
          <a:p>
            <a:pPr>
              <a:buFont typeface="Arial" pitchFamily="34" charset="0"/>
              <a:buChar char="•"/>
            </a:pPr>
            <a:r>
              <a:rPr lang="tr-TR" sz="3600" dirty="0" smtClean="0">
                <a:sym typeface="Symbol"/>
              </a:rPr>
              <a:t></a:t>
            </a:r>
            <a:r>
              <a:rPr lang="tr-TR" dirty="0" smtClean="0">
                <a:sym typeface="Symbol"/>
              </a:rPr>
              <a:t>= lojik-1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>
                <a:sym typeface="Symbol"/>
              </a:rPr>
              <a:t>O= lojik-0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9" name="TextBox 48"/>
          <p:cNvSpPr txBox="1"/>
          <p:nvPr/>
        </p:nvSpPr>
        <p:spPr>
          <a:xfrm>
            <a:off x="4499992" y="1579656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Durum sayısı= 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99992" y="2193721"/>
            <a:ext cx="403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Durum değişkeni sayısı=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99992" y="3753036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Çıkış sayısı= 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99992" y="2655386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Flip</a:t>
            </a:r>
            <a:r>
              <a:rPr lang="tr-TR" dirty="0" smtClean="0"/>
              <a:t>-</a:t>
            </a:r>
            <a:r>
              <a:rPr lang="tr-TR" dirty="0" err="1" smtClean="0"/>
              <a:t>flop</a:t>
            </a:r>
            <a:r>
              <a:rPr lang="tr-TR" dirty="0" smtClean="0"/>
              <a:t> sayısı= 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99992" y="325736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Giriş sayısı=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allAtOnce"/>
      <p:bldP spid="49" grpId="0" build="allAtOnce"/>
      <p:bldP spid="50" grpId="0" build="allAtOnce"/>
      <p:bldP spid="51" grpId="0" build="allAtOnce"/>
      <p:bldP spid="52" grpId="0" build="allAtOnce"/>
      <p:bldP spid="53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Durum Diyagramı ve Tablosu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052756" y="1052872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 smtClean="0">
                <a:solidFill>
                  <a:schemeClr val="bg1"/>
                </a:solidFill>
              </a:rPr>
              <a:t>0</a:t>
            </a:r>
            <a:endParaRPr lang="en-US" sz="2000" b="0" baseline="-25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565644" y="1052872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 smtClean="0">
                <a:solidFill>
                  <a:schemeClr val="bg1"/>
                </a:solidFill>
              </a:rPr>
              <a:t>1</a:t>
            </a:r>
            <a:endParaRPr lang="en-US" sz="2000" b="0" baseline="-250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077080" y="1052872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 smtClean="0">
                <a:solidFill>
                  <a:schemeClr val="bg1"/>
                </a:solidFill>
              </a:rPr>
              <a:t>2</a:t>
            </a:r>
            <a:endParaRPr lang="en-US" sz="2000" b="0" baseline="-250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077080" y="2205174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 smtClean="0">
                <a:solidFill>
                  <a:schemeClr val="bg1"/>
                </a:solidFill>
              </a:rPr>
              <a:t>3</a:t>
            </a:r>
            <a:endParaRPr lang="en-US" sz="2000" b="0" baseline="-250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52756" y="2205174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 smtClean="0">
                <a:solidFill>
                  <a:schemeClr val="bg1"/>
                </a:solidFill>
              </a:rPr>
              <a:t>5</a:t>
            </a:r>
            <a:endParaRPr lang="en-US" sz="2000" b="0" baseline="-250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565644" y="2205174"/>
            <a:ext cx="647700" cy="5397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2000" b="0" dirty="0">
                <a:solidFill>
                  <a:schemeClr val="bg1"/>
                </a:solidFill>
              </a:rPr>
              <a:t>D</a:t>
            </a:r>
            <a:r>
              <a:rPr lang="en-US" sz="2000" b="0" baseline="-25000" dirty="0" smtClean="0">
                <a:solidFill>
                  <a:schemeClr val="bg1"/>
                </a:solidFill>
              </a:rPr>
              <a:t>4</a:t>
            </a:r>
            <a:endParaRPr lang="en-US" sz="2000" b="0" baseline="-250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75812" y="1324335"/>
            <a:ext cx="3025912" cy="1188442"/>
            <a:chOff x="1186656" y="2620169"/>
            <a:chExt cx="3025912" cy="1188442"/>
          </a:xfrm>
        </p:grpSpPr>
        <p:cxnSp>
          <p:nvCxnSpPr>
            <p:cNvPr id="16" name="Straight Arrow Connector 15"/>
            <p:cNvCxnSpPr>
              <a:stCxn id="6" idx="6"/>
              <a:endCxn id="7" idx="2"/>
            </p:cNvCxnSpPr>
            <p:nvPr/>
          </p:nvCxnSpPr>
          <p:spPr>
            <a:xfrm>
              <a:off x="1511300" y="2654721"/>
              <a:ext cx="865188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024188" y="2620169"/>
              <a:ext cx="865188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4"/>
              <a:endCxn id="11" idx="0"/>
            </p:cNvCxnSpPr>
            <p:nvPr/>
          </p:nvCxnSpPr>
          <p:spPr>
            <a:xfrm rot="5400000">
              <a:off x="3905498" y="3230872"/>
              <a:ext cx="6125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  <a:endCxn id="13" idx="6"/>
            </p:cNvCxnSpPr>
            <p:nvPr/>
          </p:nvCxnSpPr>
          <p:spPr>
            <a:xfrm rot="10800000">
              <a:off x="3024188" y="3807023"/>
              <a:ext cx="863736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12" idx="6"/>
            </p:cNvCxnSpPr>
            <p:nvPr/>
          </p:nvCxnSpPr>
          <p:spPr>
            <a:xfrm rot="10800000">
              <a:off x="1511300" y="3807023"/>
              <a:ext cx="865188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0"/>
              <a:endCxn id="6" idx="4"/>
            </p:cNvCxnSpPr>
            <p:nvPr/>
          </p:nvCxnSpPr>
          <p:spPr>
            <a:xfrm rot="5400000" flipH="1" flipV="1">
              <a:off x="881174" y="3230872"/>
              <a:ext cx="6125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6268" y="1016868"/>
            <a:ext cx="5355832" cy="1654598"/>
            <a:chOff x="1367644" y="1448780"/>
            <a:chExt cx="5355832" cy="1654598"/>
          </a:xfrm>
        </p:grpSpPr>
        <p:sp>
          <p:nvSpPr>
            <p:cNvPr id="27" name="TextBox 26"/>
            <p:cNvSpPr txBox="1"/>
            <p:nvPr/>
          </p:nvSpPr>
          <p:spPr>
            <a:xfrm>
              <a:off x="1367644" y="1448780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000</a:t>
              </a:r>
              <a:endParaRPr lang="tr-T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03848" y="1772816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001</a:t>
              </a:r>
              <a:endParaRPr lang="tr-T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76156" y="1527659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010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76156" y="2641713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011</a:t>
              </a:r>
              <a:endParaRPr lang="tr-TR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64740" y="239127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100</a:t>
              </a:r>
              <a:endParaRPr lang="tr-TR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67644" y="2641713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101</a:t>
              </a:r>
              <a:endParaRPr lang="tr-TR" dirty="0"/>
            </a:p>
          </p:txBody>
        </p:sp>
      </p:grpSp>
      <p:sp>
        <p:nvSpPr>
          <p:cNvPr id="33" name="Rectangle 519"/>
          <p:cNvSpPr>
            <a:spLocks noChangeArrowheads="1"/>
          </p:cNvSpPr>
          <p:nvPr/>
        </p:nvSpPr>
        <p:spPr bwMode="auto">
          <a:xfrm>
            <a:off x="6116545" y="836712"/>
            <a:ext cx="1875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Y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en-US" b="0" dirty="0" smtClean="0"/>
              <a:t>J</a:t>
            </a:r>
            <a:r>
              <a:rPr lang="tr-TR" b="0" dirty="0" smtClean="0"/>
              <a:t>y</a:t>
            </a:r>
            <a:r>
              <a:rPr lang="en-US" b="0" dirty="0" smtClean="0"/>
              <a:t>’ </a:t>
            </a:r>
            <a:r>
              <a:rPr lang="en-US" b="0" dirty="0"/>
              <a:t>+ </a:t>
            </a:r>
            <a:r>
              <a:rPr lang="en-US" b="0" dirty="0" smtClean="0"/>
              <a:t>K’</a:t>
            </a:r>
            <a:r>
              <a:rPr lang="tr-TR" b="0" dirty="0" smtClean="0"/>
              <a:t>y</a:t>
            </a:r>
            <a:endParaRPr lang="en-US" b="0" dirty="0"/>
          </a:p>
        </p:txBody>
      </p:sp>
      <p:graphicFrame>
        <p:nvGraphicFramePr>
          <p:cNvPr id="34" name="Group 548"/>
          <p:cNvGraphicFramePr>
            <a:graphicFrameLocks noGrp="1"/>
          </p:cNvGraphicFramePr>
          <p:nvPr/>
        </p:nvGraphicFramePr>
        <p:xfrm>
          <a:off x="5662972" y="1360475"/>
          <a:ext cx="3023828" cy="1768870"/>
        </p:xfrm>
        <a:graphic>
          <a:graphicData uri="http://schemas.openxmlformats.org/drawingml/2006/table">
            <a:tbl>
              <a:tblPr/>
              <a:tblGrid>
                <a:gridCol w="1007248"/>
                <a:gridCol w="1009333"/>
                <a:gridCol w="1007247"/>
              </a:tblGrid>
              <a:tr h="353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" name="Line 344"/>
          <p:cNvSpPr>
            <a:spLocks noChangeShapeType="1"/>
          </p:cNvSpPr>
          <p:nvPr/>
        </p:nvSpPr>
        <p:spPr bwMode="auto">
          <a:xfrm>
            <a:off x="9128081" y="3710493"/>
            <a:ext cx="0" cy="3484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-72516" y="3304876"/>
            <a:ext cx="9649071" cy="3328479"/>
            <a:chOff x="-72515" y="3392995"/>
            <a:chExt cx="8964956" cy="2833290"/>
          </a:xfrm>
        </p:grpSpPr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2087716" y="3698897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Y</a:t>
              </a:r>
              <a:r>
                <a:rPr lang="tr-TR" sz="2000" b="0" baseline="-25000" dirty="0" smtClean="0"/>
                <a:t>1</a:t>
              </a:r>
              <a:endParaRPr lang="en-US" sz="2000" b="0" dirty="0" smtClean="0"/>
            </a:p>
          </p:txBody>
        </p: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1727677" y="3698897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Y</a:t>
              </a:r>
              <a:r>
                <a:rPr lang="tr-TR" sz="2000" b="0" baseline="-25000" dirty="0" smtClean="0"/>
                <a:t>2</a:t>
              </a:r>
              <a:endParaRPr lang="en-US" sz="2000" b="0" dirty="0" smtClean="0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251520" y="3609020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y</a:t>
              </a:r>
              <a:r>
                <a:rPr lang="tr-TR" sz="2000" b="0" baseline="-25000" dirty="0" smtClean="0"/>
                <a:t>1</a:t>
              </a:r>
              <a:endParaRPr lang="en-US" sz="2000" b="0" dirty="0" smtClean="0"/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-72515" y="3609020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y</a:t>
              </a:r>
              <a:r>
                <a:rPr lang="tr-TR" sz="2000" b="0" baseline="-25000" dirty="0" smtClean="0"/>
                <a:t>2</a:t>
              </a:r>
              <a:endParaRPr lang="en-US" sz="2000" b="0" dirty="0" smtClean="0"/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3388779" y="3409281"/>
              <a:ext cx="3235421" cy="289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/>
                <a:t>Flip-flop </a:t>
              </a:r>
              <a:r>
                <a:rPr lang="tr-TR" sz="2000" b="0" dirty="0" smtClean="0"/>
                <a:t>girişleri</a:t>
              </a:r>
              <a:endParaRPr lang="en-US" sz="2000" b="0" dirty="0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1952464" y="3464212"/>
              <a:ext cx="1618398" cy="289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tr-TR" sz="1800" b="0" dirty="0" smtClean="0"/>
                <a:t>Sonraki Durum</a:t>
              </a:r>
              <a:endParaRPr lang="en-US" sz="1800" b="0" dirty="0"/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116268" y="3409281"/>
              <a:ext cx="1618398" cy="289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tr-TR" sz="1600" b="0" dirty="0" smtClean="0"/>
                <a:t>Şimdiki </a:t>
              </a:r>
              <a:r>
                <a:rPr lang="tr-TR" sz="1800" b="0" dirty="0" smtClean="0"/>
                <a:t>Durum</a:t>
              </a:r>
              <a:endParaRPr lang="en-US" sz="1800" b="0" dirty="0"/>
            </a:p>
          </p:txBody>
        </p:sp>
        <p:sp>
          <p:nvSpPr>
            <p:cNvPr id="50" name="Line 105"/>
            <p:cNvSpPr>
              <a:spLocks noChangeShapeType="1"/>
            </p:cNvSpPr>
            <p:nvPr/>
          </p:nvSpPr>
          <p:spPr bwMode="auto">
            <a:xfrm>
              <a:off x="116268" y="3409281"/>
              <a:ext cx="40466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15"/>
            <p:cNvSpPr>
              <a:spLocks noChangeShapeType="1"/>
            </p:cNvSpPr>
            <p:nvPr/>
          </p:nvSpPr>
          <p:spPr bwMode="auto">
            <a:xfrm>
              <a:off x="116268" y="6165304"/>
              <a:ext cx="40466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6120146" y="3409281"/>
              <a:ext cx="0" cy="2896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346"/>
            <p:cNvSpPr>
              <a:spLocks noChangeShapeType="1"/>
            </p:cNvSpPr>
            <p:nvPr/>
          </p:nvSpPr>
          <p:spPr bwMode="auto">
            <a:xfrm>
              <a:off x="116268" y="4047340"/>
              <a:ext cx="8284298" cy="18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16"/>
            <p:cNvSpPr>
              <a:spLocks noChangeShapeType="1"/>
            </p:cNvSpPr>
            <p:nvPr/>
          </p:nvSpPr>
          <p:spPr bwMode="auto">
            <a:xfrm>
              <a:off x="116268" y="3409281"/>
              <a:ext cx="0" cy="275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439"/>
            <p:cNvSpPr>
              <a:spLocks noChangeShapeType="1"/>
            </p:cNvSpPr>
            <p:nvPr/>
          </p:nvSpPr>
          <p:spPr bwMode="auto">
            <a:xfrm>
              <a:off x="1835689" y="3409281"/>
              <a:ext cx="0" cy="27560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468"/>
            <p:cNvSpPr>
              <a:spLocks noChangeShapeType="1"/>
            </p:cNvSpPr>
            <p:nvPr/>
          </p:nvSpPr>
          <p:spPr bwMode="auto">
            <a:xfrm>
              <a:off x="4162951" y="3409281"/>
              <a:ext cx="42376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470"/>
            <p:cNvSpPr>
              <a:spLocks noChangeShapeType="1"/>
            </p:cNvSpPr>
            <p:nvPr/>
          </p:nvSpPr>
          <p:spPr bwMode="auto">
            <a:xfrm>
              <a:off x="3743892" y="3409281"/>
              <a:ext cx="0" cy="27560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01"/>
            <p:cNvSpPr>
              <a:spLocks noChangeShapeType="1"/>
            </p:cNvSpPr>
            <p:nvPr/>
          </p:nvSpPr>
          <p:spPr bwMode="auto">
            <a:xfrm>
              <a:off x="4162951" y="6165304"/>
              <a:ext cx="42376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611558" y="3609020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y</a:t>
              </a:r>
              <a:r>
                <a:rPr lang="tr-TR" sz="2000" b="0" baseline="-25000" dirty="0" smtClean="0"/>
                <a:t>0</a:t>
              </a:r>
              <a:endParaRPr lang="en-US" sz="2000" b="0" dirty="0" smtClean="0"/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2465955" y="3717031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Y</a:t>
              </a:r>
              <a:r>
                <a:rPr lang="tr-TR" sz="2000" b="0" baseline="-25000" dirty="0" smtClean="0"/>
                <a:t>0</a:t>
              </a:r>
              <a:endParaRPr lang="en-US" sz="2000" b="0" dirty="0" smtClean="0"/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4715996" y="3698897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 smtClean="0"/>
                <a:t>K</a:t>
              </a:r>
              <a:r>
                <a:rPr lang="tr-TR" sz="2000" b="0" baseline="-25000" dirty="0" smtClean="0"/>
                <a:t>1</a:t>
              </a:r>
              <a:endParaRPr lang="en-US" sz="2000" b="0" baseline="-25000" dirty="0"/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4355958" y="3698897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 smtClean="0"/>
                <a:t>J</a:t>
              </a:r>
              <a:r>
                <a:rPr lang="tr-TR" sz="2000" b="0" baseline="-25000" dirty="0" smtClean="0"/>
                <a:t>1</a:t>
              </a:r>
              <a:endParaRPr lang="en-US" sz="2000" b="0" baseline="-25000" dirty="0"/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4031923" y="3698897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 smtClean="0"/>
                <a:t>K</a:t>
              </a:r>
              <a:r>
                <a:rPr lang="tr-TR" sz="2000" b="0" baseline="-25000" dirty="0" smtClean="0"/>
                <a:t>2</a:t>
              </a:r>
              <a:endParaRPr lang="en-US" sz="2000" b="0" dirty="0"/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671884" y="3698897"/>
              <a:ext cx="80713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 smtClean="0"/>
                <a:t>J</a:t>
              </a:r>
              <a:r>
                <a:rPr lang="tr-TR" sz="2000" b="0" baseline="-25000" dirty="0" smtClean="0"/>
                <a:t>2</a:t>
              </a:r>
              <a:endParaRPr lang="en-US" sz="2000" b="0" baseline="-25000" dirty="0"/>
            </a:p>
          </p:txBody>
        </p:sp>
        <p:sp>
          <p:nvSpPr>
            <p:cNvPr id="52" name="Line 344"/>
            <p:cNvSpPr>
              <a:spLocks noChangeShapeType="1"/>
            </p:cNvSpPr>
            <p:nvPr/>
          </p:nvSpPr>
          <p:spPr bwMode="auto">
            <a:xfrm>
              <a:off x="6120146" y="3698897"/>
              <a:ext cx="0" cy="348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5076035" y="3717031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0" dirty="0" smtClean="0"/>
                <a:t>J</a:t>
              </a:r>
              <a:r>
                <a:rPr lang="tr-TR" sz="2000" b="0" baseline="-25000" dirty="0" smtClean="0"/>
                <a:t>0</a:t>
              </a:r>
              <a:endParaRPr lang="en-US" sz="2000" b="0" baseline="-25000" dirty="0"/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5436073" y="3717031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K</a:t>
              </a:r>
              <a:r>
                <a:rPr lang="tr-TR" sz="2000" b="0" baseline="-25000" dirty="0" smtClean="0"/>
                <a:t>0</a:t>
              </a:r>
              <a:endParaRPr lang="en-US" sz="2000" b="0" baseline="-25000" dirty="0"/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5657020" y="3392995"/>
              <a:ext cx="3235421" cy="289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Çıkışlar</a:t>
              </a:r>
              <a:endParaRPr lang="en-US" sz="2000" b="0" dirty="0"/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7002439" y="3710493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z</a:t>
              </a:r>
              <a:r>
                <a:rPr lang="tr-TR" sz="2000" b="0" baseline="-25000" dirty="0" smtClean="0"/>
                <a:t>2</a:t>
              </a:r>
              <a:endParaRPr lang="en-US" sz="2000" b="0" baseline="-25000" dirty="0"/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6607772" y="3710493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z</a:t>
              </a:r>
              <a:r>
                <a:rPr lang="tr-TR" sz="2000" b="0" baseline="-25000" dirty="0" smtClean="0"/>
                <a:t>3</a:t>
              </a:r>
              <a:endParaRPr lang="en-US" sz="2000" b="0" baseline="-25000" dirty="0"/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246359" y="3710493"/>
              <a:ext cx="809887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z</a:t>
              </a:r>
              <a:r>
                <a:rPr lang="tr-TR" sz="2000" b="0" baseline="-25000" dirty="0" smtClean="0"/>
                <a:t>4</a:t>
              </a:r>
              <a:endParaRPr lang="en-US" sz="2000" b="0" dirty="0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5923699" y="3710493"/>
              <a:ext cx="807136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z</a:t>
              </a:r>
              <a:r>
                <a:rPr lang="tr-TR" sz="2000" b="0" baseline="-25000" dirty="0" smtClean="0"/>
                <a:t>5</a:t>
              </a:r>
              <a:endParaRPr lang="en-US" sz="2000" b="0" baseline="-25000" dirty="0"/>
            </a:p>
          </p:txBody>
        </p:sp>
        <p:sp>
          <p:nvSpPr>
            <p:cNvPr id="74" name="Rectangle 22"/>
            <p:cNvSpPr>
              <a:spLocks noChangeArrowheads="1"/>
            </p:cNvSpPr>
            <p:nvPr/>
          </p:nvSpPr>
          <p:spPr bwMode="auto">
            <a:xfrm>
              <a:off x="7363853" y="3728627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z</a:t>
              </a:r>
              <a:r>
                <a:rPr lang="tr-TR" sz="2000" b="0" baseline="-25000" dirty="0" smtClean="0"/>
                <a:t>1</a:t>
              </a:r>
              <a:endParaRPr lang="en-US" sz="2000" b="0" baseline="-25000" dirty="0"/>
            </a:p>
          </p:txBody>
        </p:sp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7723892" y="3728627"/>
              <a:ext cx="808512" cy="34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sz="2000" b="0" dirty="0" smtClean="0"/>
                <a:t>z</a:t>
              </a:r>
              <a:r>
                <a:rPr lang="tr-TR" sz="2000" b="0" baseline="-25000" dirty="0" smtClean="0"/>
                <a:t>0</a:t>
              </a:r>
              <a:endParaRPr lang="en-US" sz="2000" b="0" baseline="-25000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1500" y="4041067"/>
              <a:ext cx="1092293" cy="461665"/>
              <a:chOff x="95326" y="4041068"/>
              <a:chExt cx="1092298" cy="46166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1500" y="4371490"/>
              <a:ext cx="1042599" cy="461665"/>
              <a:chOff x="95326" y="4041068"/>
              <a:chExt cx="1042604" cy="461665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71500" y="4689139"/>
              <a:ext cx="1092293" cy="461665"/>
              <a:chOff x="95326" y="4041068"/>
              <a:chExt cx="1092298" cy="46166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1500" y="5049179"/>
              <a:ext cx="1042599" cy="461665"/>
              <a:chOff x="95326" y="4041068"/>
              <a:chExt cx="1042604" cy="46166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1500" y="5373215"/>
              <a:ext cx="1092293" cy="461665"/>
              <a:chOff x="95326" y="4041068"/>
              <a:chExt cx="1092298" cy="461665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1500" y="5739642"/>
              <a:ext cx="1042599" cy="461665"/>
              <a:chOff x="95326" y="4041068"/>
              <a:chExt cx="1042604" cy="461665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943700" y="4041067"/>
              <a:ext cx="1042599" cy="461665"/>
              <a:chOff x="95326" y="4041068"/>
              <a:chExt cx="1042604" cy="461665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943700" y="4371490"/>
              <a:ext cx="1092293" cy="461665"/>
              <a:chOff x="95326" y="4041068"/>
              <a:chExt cx="1092298" cy="461665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943700" y="4689139"/>
              <a:ext cx="1042599" cy="461665"/>
              <a:chOff x="95326" y="4041068"/>
              <a:chExt cx="1042604" cy="461665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943700" y="5049179"/>
              <a:ext cx="1092293" cy="461665"/>
              <a:chOff x="95326" y="4041068"/>
              <a:chExt cx="1092298" cy="461665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943700" y="5373215"/>
              <a:ext cx="1042599" cy="461665"/>
              <a:chOff x="95326" y="4041068"/>
              <a:chExt cx="1042604" cy="461665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943700" y="5739642"/>
              <a:ext cx="1092293" cy="461665"/>
              <a:chOff x="95326" y="4041068"/>
              <a:chExt cx="1092298" cy="461665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sp>
          <p:nvSpPr>
            <p:cNvPr id="54" name="Line 345"/>
            <p:cNvSpPr>
              <a:spLocks noChangeShapeType="1"/>
            </p:cNvSpPr>
            <p:nvPr/>
          </p:nvSpPr>
          <p:spPr bwMode="auto">
            <a:xfrm>
              <a:off x="6120146" y="4047340"/>
              <a:ext cx="0" cy="21179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875730" y="4041067"/>
              <a:ext cx="1092293" cy="461665"/>
              <a:chOff x="95326" y="4041068"/>
              <a:chExt cx="1092298" cy="461665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875730" y="4371490"/>
              <a:ext cx="1042599" cy="461665"/>
              <a:chOff x="95326" y="4041068"/>
              <a:chExt cx="1042604" cy="461665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875730" y="4689139"/>
              <a:ext cx="1071453" cy="461665"/>
              <a:chOff x="95326" y="4041068"/>
              <a:chExt cx="1071458" cy="461665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1540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875730" y="5049179"/>
              <a:ext cx="1071453" cy="461665"/>
              <a:chOff x="95326" y="4041068"/>
              <a:chExt cx="1071458" cy="461665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1540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875730" y="5373215"/>
              <a:ext cx="1092293" cy="461665"/>
              <a:chOff x="95326" y="4041068"/>
              <a:chExt cx="1092298" cy="461665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875730" y="5739642"/>
              <a:ext cx="1092293" cy="461665"/>
              <a:chOff x="95326" y="4041068"/>
              <a:chExt cx="1092298" cy="461665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4955845" y="4041067"/>
              <a:ext cx="1071453" cy="461665"/>
              <a:chOff x="95326" y="4041068"/>
              <a:chExt cx="1071458" cy="461665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81540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955845" y="4371490"/>
              <a:ext cx="1042599" cy="461665"/>
              <a:chOff x="95326" y="4041068"/>
              <a:chExt cx="1042604" cy="461665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4955845" y="4689139"/>
              <a:ext cx="1071453" cy="461665"/>
              <a:chOff x="95326" y="4041068"/>
              <a:chExt cx="1071458" cy="461665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1540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955845" y="5049179"/>
              <a:ext cx="1042599" cy="461665"/>
              <a:chOff x="95326" y="4041068"/>
              <a:chExt cx="1042604" cy="461665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4955845" y="5373215"/>
              <a:ext cx="1071453" cy="461665"/>
              <a:chOff x="95326" y="4041068"/>
              <a:chExt cx="1071458" cy="46166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81540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4955845" y="5739642"/>
              <a:ext cx="1042599" cy="461665"/>
              <a:chOff x="95326" y="4041068"/>
              <a:chExt cx="1042604" cy="461665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9532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55366" y="404106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k</a:t>
                </a:r>
                <a:endParaRPr lang="tr-TR" b="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sp>
          <p:nvSpPr>
            <p:cNvPr id="178" name="Line 345"/>
            <p:cNvSpPr>
              <a:spLocks noChangeShapeType="1"/>
            </p:cNvSpPr>
            <p:nvPr/>
          </p:nvSpPr>
          <p:spPr bwMode="auto">
            <a:xfrm>
              <a:off x="8400566" y="3409281"/>
              <a:ext cx="0" cy="27247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9" name="Group 127"/>
            <p:cNvGrpSpPr/>
            <p:nvPr/>
          </p:nvGrpSpPr>
          <p:grpSpPr>
            <a:xfrm>
              <a:off x="6156150" y="4066045"/>
              <a:ext cx="1042599" cy="461665"/>
              <a:chOff x="95326" y="4041068"/>
              <a:chExt cx="1042604" cy="461665"/>
            </a:xfrm>
          </p:grpSpPr>
          <p:sp>
            <p:nvSpPr>
              <p:cNvPr id="224" name="TextBox 223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80" name="Group 131"/>
            <p:cNvGrpSpPr/>
            <p:nvPr/>
          </p:nvGrpSpPr>
          <p:grpSpPr>
            <a:xfrm>
              <a:off x="6156150" y="4396468"/>
              <a:ext cx="1042599" cy="461665"/>
              <a:chOff x="95326" y="4041068"/>
              <a:chExt cx="1042604" cy="461665"/>
            </a:xfrm>
          </p:grpSpPr>
          <p:sp>
            <p:nvSpPr>
              <p:cNvPr id="221" name="TextBox 220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81" name="Group 135"/>
            <p:cNvGrpSpPr/>
            <p:nvPr/>
          </p:nvGrpSpPr>
          <p:grpSpPr>
            <a:xfrm>
              <a:off x="6156150" y="4714117"/>
              <a:ext cx="1042599" cy="461665"/>
              <a:chOff x="95326" y="4041068"/>
              <a:chExt cx="1042604" cy="461665"/>
            </a:xfrm>
          </p:grpSpPr>
          <p:sp>
            <p:nvSpPr>
              <p:cNvPr id="218" name="TextBox 217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82" name="Group 139"/>
            <p:cNvGrpSpPr/>
            <p:nvPr/>
          </p:nvGrpSpPr>
          <p:grpSpPr>
            <a:xfrm>
              <a:off x="6156150" y="5074158"/>
              <a:ext cx="1092293" cy="461665"/>
              <a:chOff x="95326" y="4041068"/>
              <a:chExt cx="1092298" cy="461665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183" name="Group 143"/>
            <p:cNvGrpSpPr/>
            <p:nvPr/>
          </p:nvGrpSpPr>
          <p:grpSpPr>
            <a:xfrm>
              <a:off x="6156150" y="5398193"/>
              <a:ext cx="1042599" cy="461665"/>
              <a:chOff x="95326" y="4041068"/>
              <a:chExt cx="1042604" cy="461665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84" name="Group 147"/>
            <p:cNvGrpSpPr/>
            <p:nvPr/>
          </p:nvGrpSpPr>
          <p:grpSpPr>
            <a:xfrm>
              <a:off x="6156150" y="5764620"/>
              <a:ext cx="1042599" cy="461665"/>
              <a:chOff x="95326" y="4041068"/>
              <a:chExt cx="1042604" cy="461665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85" name="Group 151"/>
            <p:cNvGrpSpPr/>
            <p:nvPr/>
          </p:nvGrpSpPr>
          <p:grpSpPr>
            <a:xfrm>
              <a:off x="7236266" y="4066045"/>
              <a:ext cx="1092293" cy="461665"/>
              <a:chOff x="95326" y="4041068"/>
              <a:chExt cx="1092298" cy="461665"/>
            </a:xfrm>
          </p:grpSpPr>
          <p:sp>
            <p:nvSpPr>
              <p:cNvPr id="206" name="TextBox 205"/>
              <p:cNvSpPr txBox="1"/>
              <p:nvPr/>
            </p:nvSpPr>
            <p:spPr>
              <a:xfrm>
                <a:off x="9532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186" name="Group 155"/>
            <p:cNvGrpSpPr/>
            <p:nvPr/>
          </p:nvGrpSpPr>
          <p:grpSpPr>
            <a:xfrm>
              <a:off x="7236266" y="4396468"/>
              <a:ext cx="1092293" cy="461665"/>
              <a:chOff x="95326" y="4041068"/>
              <a:chExt cx="1092298" cy="461665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187" name="Group 159"/>
            <p:cNvGrpSpPr/>
            <p:nvPr/>
          </p:nvGrpSpPr>
          <p:grpSpPr>
            <a:xfrm>
              <a:off x="7236266" y="4714117"/>
              <a:ext cx="1092293" cy="461665"/>
              <a:chOff x="95326" y="4041068"/>
              <a:chExt cx="1092298" cy="461665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188" name="Group 163"/>
            <p:cNvGrpSpPr/>
            <p:nvPr/>
          </p:nvGrpSpPr>
          <p:grpSpPr>
            <a:xfrm>
              <a:off x="7236266" y="5074158"/>
              <a:ext cx="1042599" cy="461665"/>
              <a:chOff x="95326" y="4041068"/>
              <a:chExt cx="1042604" cy="461665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81540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</p:grpSp>
        <p:grpSp>
          <p:nvGrpSpPr>
            <p:cNvPr id="189" name="Group 167"/>
            <p:cNvGrpSpPr/>
            <p:nvPr/>
          </p:nvGrpSpPr>
          <p:grpSpPr>
            <a:xfrm>
              <a:off x="7236266" y="5398193"/>
              <a:ext cx="1092293" cy="461665"/>
              <a:chOff x="95326" y="4041068"/>
              <a:chExt cx="1092298" cy="461665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5536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grpSp>
          <p:nvGrpSpPr>
            <p:cNvPr id="190" name="Group 171"/>
            <p:cNvGrpSpPr/>
            <p:nvPr/>
          </p:nvGrpSpPr>
          <p:grpSpPr>
            <a:xfrm>
              <a:off x="7236264" y="5764620"/>
              <a:ext cx="1092293" cy="461665"/>
              <a:chOff x="95326" y="4041068"/>
              <a:chExt cx="1092298" cy="461665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95326" y="4041068"/>
                <a:ext cx="32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1</a:t>
                </a:r>
                <a:endParaRPr lang="tr-TR" b="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5536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15406" y="4041068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0" dirty="0" smtClean="0"/>
                  <a:t>0</a:t>
                </a:r>
                <a:endParaRPr lang="tr-TR" b="0" dirty="0"/>
              </a:p>
            </p:txBody>
          </p:sp>
        </p:grpSp>
        <p:cxnSp>
          <p:nvCxnSpPr>
            <p:cNvPr id="228" name="Straight Connector 227"/>
            <p:cNvCxnSpPr/>
            <p:nvPr/>
          </p:nvCxnSpPr>
          <p:spPr>
            <a:xfrm rot="5400000">
              <a:off x="3401360" y="4939609"/>
              <a:ext cx="2380226" cy="8662"/>
            </a:xfrm>
            <a:prstGeom prst="line">
              <a:avLst/>
            </a:prstGeom>
            <a:ln w="127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4121462" y="4970860"/>
              <a:ext cx="2380226" cy="8662"/>
            </a:xfrm>
            <a:prstGeom prst="line">
              <a:avLst/>
            </a:prstGeom>
            <a:ln w="12700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684076"/>
          </a:xfrm>
        </p:spPr>
        <p:txBody>
          <a:bodyPr lIns="0" tIns="0" rIns="0" bIns="0">
            <a:noAutofit/>
          </a:bodyPr>
          <a:lstStyle/>
          <a:p>
            <a:r>
              <a:rPr lang="tr-TR" sz="2800" dirty="0" smtClean="0"/>
              <a:t>F</a:t>
            </a:r>
            <a:r>
              <a:rPr lang="en-US" sz="2800" dirty="0" smtClean="0"/>
              <a:t>lip-flop </a:t>
            </a:r>
            <a:r>
              <a:rPr lang="tr-TR" sz="2800" dirty="0" smtClean="0"/>
              <a:t>giriş</a:t>
            </a:r>
            <a:r>
              <a:rPr lang="en-US" sz="2800" dirty="0" smtClean="0"/>
              <a:t> </a:t>
            </a:r>
            <a:r>
              <a:rPr lang="tr-TR" sz="2800" dirty="0" smtClean="0"/>
              <a:t>Denklemlerinin Gerçeklenmesi</a:t>
            </a:r>
            <a:endParaRPr lang="en-US" sz="2800" dirty="0" smtClean="0"/>
          </a:p>
        </p:txBody>
      </p:sp>
      <p:graphicFrame>
        <p:nvGraphicFramePr>
          <p:cNvPr id="274582" name="Group 150"/>
          <p:cNvGraphicFramePr>
            <a:graphicFrameLocks noGrp="1"/>
          </p:cNvGraphicFramePr>
          <p:nvPr/>
        </p:nvGraphicFramePr>
        <p:xfrm>
          <a:off x="287338" y="666663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/>
                <a:gridCol w="693738"/>
                <a:gridCol w="692150"/>
                <a:gridCol w="690562"/>
                <a:gridCol w="696913"/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lang="en-US" sz="2000" b="0" dirty="0" smtClean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4471" name="Rectangle 39"/>
          <p:cNvSpPr>
            <a:spLocks noChangeArrowheads="1"/>
          </p:cNvSpPr>
          <p:nvPr/>
        </p:nvSpPr>
        <p:spPr bwMode="auto">
          <a:xfrm>
            <a:off x="1876087" y="2394855"/>
            <a:ext cx="1449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J</a:t>
            </a:r>
            <a:r>
              <a:rPr lang="tr-TR" b="0" baseline="-25000" dirty="0" smtClean="0"/>
              <a:t>2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r>
              <a:rPr lang="en-US" b="0" dirty="0" smtClean="0"/>
              <a:t>’</a:t>
            </a:r>
            <a:endParaRPr lang="en-US" b="0" baseline="-25000" dirty="0"/>
          </a:p>
        </p:txBody>
      </p:sp>
      <p:graphicFrame>
        <p:nvGraphicFramePr>
          <p:cNvPr id="274510" name="Group 78"/>
          <p:cNvGraphicFramePr>
            <a:graphicFrameLocks noGrp="1"/>
          </p:cNvGraphicFramePr>
          <p:nvPr/>
        </p:nvGraphicFramePr>
        <p:xfrm>
          <a:off x="4800600" y="610443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/>
                <a:gridCol w="693738"/>
                <a:gridCol w="692150"/>
                <a:gridCol w="693737"/>
                <a:gridCol w="693738"/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lang="en-US" sz="2000" b="0" dirty="0" smtClean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4545" name="Rectangle 113"/>
          <p:cNvSpPr>
            <a:spLocks noChangeArrowheads="1"/>
          </p:cNvSpPr>
          <p:nvPr/>
        </p:nvSpPr>
        <p:spPr bwMode="auto">
          <a:xfrm>
            <a:off x="6636469" y="2405707"/>
            <a:ext cx="1122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K</a:t>
            </a:r>
            <a:r>
              <a:rPr lang="tr-TR" b="0" baseline="-25000" dirty="0" smtClean="0"/>
              <a:t>2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en-US" b="0" baseline="-25000" dirty="0"/>
          </a:p>
        </p:txBody>
      </p:sp>
      <p:graphicFrame>
        <p:nvGraphicFramePr>
          <p:cNvPr id="118" name="Group 150"/>
          <p:cNvGraphicFramePr>
            <a:graphicFrameLocks noGrp="1"/>
          </p:cNvGraphicFramePr>
          <p:nvPr/>
        </p:nvGraphicFramePr>
        <p:xfrm>
          <a:off x="287524" y="2657128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/>
                <a:gridCol w="693738"/>
                <a:gridCol w="692150"/>
                <a:gridCol w="690562"/>
                <a:gridCol w="696913"/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lang="en-US" sz="2000" b="0" dirty="0" smtClean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" name="Rectangle 39"/>
          <p:cNvSpPr>
            <a:spLocks noChangeArrowheads="1"/>
          </p:cNvSpPr>
          <p:nvPr/>
        </p:nvSpPr>
        <p:spPr bwMode="auto">
          <a:xfrm>
            <a:off x="1876273" y="4385320"/>
            <a:ext cx="1449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J</a:t>
            </a:r>
            <a:r>
              <a:rPr lang="tr-TR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2</a:t>
            </a:r>
            <a:r>
              <a:rPr lang="en-US" b="0" dirty="0" smtClean="0"/>
              <a:t>’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en-US" b="0" baseline="-25000" dirty="0"/>
          </a:p>
        </p:txBody>
      </p:sp>
      <p:graphicFrame>
        <p:nvGraphicFramePr>
          <p:cNvPr id="120" name="Group 78"/>
          <p:cNvGraphicFramePr>
            <a:graphicFrameLocks noGrp="1"/>
          </p:cNvGraphicFramePr>
          <p:nvPr/>
        </p:nvGraphicFramePr>
        <p:xfrm>
          <a:off x="4800786" y="2600908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/>
                <a:gridCol w="693738"/>
                <a:gridCol w="692150"/>
                <a:gridCol w="693737"/>
                <a:gridCol w="693738"/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lang="en-US" sz="2000" b="0" dirty="0" smtClean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" name="Rectangle 113"/>
          <p:cNvSpPr>
            <a:spLocks noChangeArrowheads="1"/>
          </p:cNvSpPr>
          <p:nvPr/>
        </p:nvSpPr>
        <p:spPr bwMode="auto">
          <a:xfrm>
            <a:off x="6636655" y="4396172"/>
            <a:ext cx="1090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K</a:t>
            </a:r>
            <a:r>
              <a:rPr lang="tr-TR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en-US" b="0" baseline="-25000" dirty="0"/>
          </a:p>
        </p:txBody>
      </p:sp>
      <p:graphicFrame>
        <p:nvGraphicFramePr>
          <p:cNvPr id="122" name="Group 150"/>
          <p:cNvGraphicFramePr>
            <a:graphicFrameLocks noGrp="1"/>
          </p:cNvGraphicFramePr>
          <p:nvPr/>
        </p:nvGraphicFramePr>
        <p:xfrm>
          <a:off x="287524" y="4540659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/>
                <a:gridCol w="693738"/>
                <a:gridCol w="692150"/>
                <a:gridCol w="690562"/>
                <a:gridCol w="696913"/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lang="en-US" sz="2000" b="0" dirty="0" smtClean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1876273" y="6268851"/>
            <a:ext cx="9925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J</a:t>
            </a:r>
            <a:r>
              <a:rPr lang="tr-TR" b="0" baseline="-25000" dirty="0" smtClean="0"/>
              <a:t>0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1</a:t>
            </a:r>
            <a:endParaRPr lang="en-US" b="0" baseline="-25000" dirty="0"/>
          </a:p>
        </p:txBody>
      </p:sp>
      <p:graphicFrame>
        <p:nvGraphicFramePr>
          <p:cNvPr id="124" name="Group 78"/>
          <p:cNvGraphicFramePr>
            <a:graphicFrameLocks noGrp="1"/>
          </p:cNvGraphicFramePr>
          <p:nvPr/>
        </p:nvGraphicFramePr>
        <p:xfrm>
          <a:off x="4800786" y="4484439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/>
                <a:gridCol w="693738"/>
                <a:gridCol w="692150"/>
                <a:gridCol w="693737"/>
                <a:gridCol w="693738"/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lang="en-US" sz="2000" b="0" dirty="0" smtClean="0"/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" name="Rectangle 113"/>
          <p:cNvSpPr>
            <a:spLocks noChangeArrowheads="1"/>
          </p:cNvSpPr>
          <p:nvPr/>
        </p:nvSpPr>
        <p:spPr bwMode="auto">
          <a:xfrm>
            <a:off x="6636655" y="6279703"/>
            <a:ext cx="851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K</a:t>
            </a:r>
            <a:r>
              <a:rPr lang="tr-TR" b="0" baseline="-25000" dirty="0" smtClean="0"/>
              <a:t>1</a:t>
            </a:r>
            <a:r>
              <a:rPr lang="en-US" b="0" dirty="0" smtClean="0"/>
              <a:t> =</a:t>
            </a:r>
            <a:r>
              <a:rPr lang="tr-TR" b="0" dirty="0" smtClean="0"/>
              <a:t>1</a:t>
            </a:r>
            <a:endParaRPr lang="en-US" b="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71" grpId="0"/>
      <p:bldP spid="274545" grpId="0"/>
      <p:bldP spid="119" grpId="0"/>
      <p:bldP spid="121" grpId="0"/>
      <p:bldP spid="123" grpId="0"/>
      <p:bldP spid="1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</a:t>
            </a:r>
            <a:r>
              <a:rPr lang="en-US" dirty="0" smtClean="0"/>
              <a:t>lip-flop </a:t>
            </a:r>
            <a:r>
              <a:rPr lang="tr-TR" dirty="0" smtClean="0"/>
              <a:t>Çıkış Denklemlerinin Gerçeklenmesi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99592" y="3176972"/>
            <a:ext cx="760028" cy="461665"/>
            <a:chOff x="899592" y="3176972"/>
            <a:chExt cx="760028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2</a:t>
              </a:r>
              <a:endParaRPr lang="en-US" b="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endParaRPr lang="en-US" b="0" dirty="0" smtClean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1560" y="1880828"/>
            <a:ext cx="1764196" cy="1404156"/>
            <a:chOff x="611560" y="1880828"/>
            <a:chExt cx="1764196" cy="1404156"/>
          </a:xfrm>
        </p:grpSpPr>
        <p:grpSp>
          <p:nvGrpSpPr>
            <p:cNvPr id="18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7" name="Straight Connector 16"/>
              <p:cNvCxnSpPr>
                <a:stCxn id="15" idx="4"/>
                <a:endCxn id="15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91183" y="3615407"/>
            <a:ext cx="3467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 smtClean="0"/>
              <a:t>z</a:t>
            </a:r>
            <a:r>
              <a:rPr lang="tr-TR" sz="2000" b="0" baseline="-25000" dirty="0" smtClean="0"/>
              <a:t>5</a:t>
            </a:r>
            <a:r>
              <a:rPr lang="tr-TR" sz="2000" dirty="0" smtClean="0"/>
              <a:t>=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+k(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/>
              <a:t>)</a:t>
            </a:r>
            <a:endParaRPr lang="en-US" sz="2000" b="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74230" y="1628800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r>
              <a:rPr lang="en-US" b="0" dirty="0" smtClean="0">
                <a:sym typeface="Symbol"/>
              </a:rPr>
              <a:t></a:t>
            </a:r>
            <a:endParaRPr lang="tr-TR" dirty="0"/>
          </a:p>
        </p:txBody>
      </p:sp>
      <p:sp>
        <p:nvSpPr>
          <p:cNvPr id="34" name="TextBox 33"/>
          <p:cNvSpPr txBox="1"/>
          <p:nvPr/>
        </p:nvSpPr>
        <p:spPr>
          <a:xfrm>
            <a:off x="179512" y="198884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  <p:sp>
        <p:nvSpPr>
          <p:cNvPr id="35" name="TextBox 34"/>
          <p:cNvSpPr txBox="1"/>
          <p:nvPr/>
        </p:nvSpPr>
        <p:spPr>
          <a:xfrm>
            <a:off x="179512" y="228325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  <p:sp>
        <p:nvSpPr>
          <p:cNvPr id="36" name="TextBox 35"/>
          <p:cNvSpPr txBox="1"/>
          <p:nvPr/>
        </p:nvSpPr>
        <p:spPr>
          <a:xfrm>
            <a:off x="167334" y="25712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  <p:grpSp>
        <p:nvGrpSpPr>
          <p:cNvPr id="39" name="Group 38"/>
          <p:cNvGrpSpPr/>
          <p:nvPr/>
        </p:nvGrpSpPr>
        <p:grpSpPr>
          <a:xfrm>
            <a:off x="4289057" y="3176972"/>
            <a:ext cx="760028" cy="461665"/>
            <a:chOff x="899592" y="3176972"/>
            <a:chExt cx="760028" cy="461665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2</a:t>
              </a:r>
              <a:endParaRPr lang="en-US" b="0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endParaRPr lang="en-US" b="0" dirty="0" smtClean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01025" y="1880828"/>
            <a:ext cx="1764196" cy="1404156"/>
            <a:chOff x="611560" y="1880828"/>
            <a:chExt cx="1764196" cy="1404156"/>
          </a:xfrm>
        </p:grpSpPr>
        <p:grpSp>
          <p:nvGrpSpPr>
            <p:cNvPr id="43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3" name="Straight Connector 52"/>
              <p:cNvCxnSpPr>
                <a:stCxn id="52" idx="4"/>
                <a:endCxn id="52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480648" y="3615407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 smtClean="0"/>
              <a:t>z</a:t>
            </a:r>
            <a:r>
              <a:rPr lang="tr-TR" sz="2000" b="0" baseline="-25000" dirty="0" smtClean="0"/>
              <a:t>4</a:t>
            </a:r>
            <a:r>
              <a:rPr lang="tr-TR" sz="2000" dirty="0" smtClean="0"/>
              <a:t>=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>
                <a:sym typeface="Symbol"/>
              </a:rPr>
              <a:t>+k(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/>
              <a:t>)</a:t>
            </a:r>
            <a:endParaRPr lang="en-US" sz="2000" b="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563695" y="16288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1</a:t>
            </a:r>
            <a:endParaRPr lang="tr-TR" dirty="0"/>
          </a:p>
        </p:txBody>
      </p:sp>
      <p:sp>
        <p:nvSpPr>
          <p:cNvPr id="56" name="TextBox 55"/>
          <p:cNvSpPr txBox="1"/>
          <p:nvPr/>
        </p:nvSpPr>
        <p:spPr>
          <a:xfrm>
            <a:off x="3568977" y="198884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  <p:sp>
        <p:nvSpPr>
          <p:cNvPr id="57" name="TextBox 56"/>
          <p:cNvSpPr txBox="1"/>
          <p:nvPr/>
        </p:nvSpPr>
        <p:spPr>
          <a:xfrm>
            <a:off x="3568977" y="2204864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tr-TR" dirty="0"/>
          </a:p>
        </p:txBody>
      </p:sp>
      <p:sp>
        <p:nvSpPr>
          <p:cNvPr id="58" name="TextBox 57"/>
          <p:cNvSpPr txBox="1"/>
          <p:nvPr/>
        </p:nvSpPr>
        <p:spPr>
          <a:xfrm>
            <a:off x="3556799" y="25712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  <p:grpSp>
        <p:nvGrpSpPr>
          <p:cNvPr id="59" name="Group 58"/>
          <p:cNvGrpSpPr/>
          <p:nvPr/>
        </p:nvGrpSpPr>
        <p:grpSpPr>
          <a:xfrm>
            <a:off x="904681" y="5614791"/>
            <a:ext cx="760028" cy="461665"/>
            <a:chOff x="899592" y="3176972"/>
            <a:chExt cx="760028" cy="461665"/>
          </a:xfrm>
        </p:grpSpPr>
        <p:sp>
          <p:nvSpPr>
            <p:cNvPr id="60" name="TextBox 59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2</a:t>
              </a:r>
              <a:endParaRPr lang="en-US" b="0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endParaRPr lang="en-US" b="0" dirty="0" smtClean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6649" y="4318647"/>
            <a:ext cx="1764196" cy="1404156"/>
            <a:chOff x="611560" y="1880828"/>
            <a:chExt cx="1764196" cy="1404156"/>
          </a:xfrm>
        </p:grpSpPr>
        <p:grpSp>
          <p:nvGrpSpPr>
            <p:cNvPr id="63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73" name="Straight Connector 72"/>
              <p:cNvCxnSpPr>
                <a:stCxn id="72" idx="4"/>
                <a:endCxn id="72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96272" y="6053226"/>
            <a:ext cx="7276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 smtClean="0"/>
              <a:t>z</a:t>
            </a:r>
            <a:r>
              <a:rPr lang="tr-TR" sz="2000" b="0" baseline="-25000" dirty="0" smtClean="0"/>
              <a:t>3</a:t>
            </a:r>
            <a:r>
              <a:rPr lang="tr-TR" sz="2000" dirty="0" smtClean="0"/>
              <a:t>=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>
                <a:sym typeface="Symbol"/>
              </a:rPr>
              <a:t>+k(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/>
              <a:t>)</a:t>
            </a:r>
            <a:endParaRPr lang="en-US" sz="2000" b="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179319" y="4066619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1</a:t>
            </a:r>
            <a:endParaRPr lang="tr-TR" dirty="0"/>
          </a:p>
        </p:txBody>
      </p:sp>
      <p:sp>
        <p:nvSpPr>
          <p:cNvPr id="76" name="TextBox 75"/>
          <p:cNvSpPr txBox="1"/>
          <p:nvPr/>
        </p:nvSpPr>
        <p:spPr>
          <a:xfrm>
            <a:off x="184601" y="4426659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r>
              <a:rPr lang="en-US" b="0" dirty="0" smtClean="0">
                <a:sym typeface="Symbol"/>
              </a:rPr>
              <a:t></a:t>
            </a:r>
            <a:endParaRPr lang="tr-TR" dirty="0"/>
          </a:p>
        </p:txBody>
      </p:sp>
      <p:sp>
        <p:nvSpPr>
          <p:cNvPr id="77" name="TextBox 76"/>
          <p:cNvSpPr txBox="1"/>
          <p:nvPr/>
        </p:nvSpPr>
        <p:spPr>
          <a:xfrm>
            <a:off x="184601" y="4721078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1</a:t>
            </a:r>
            <a:endParaRPr lang="tr-TR" dirty="0"/>
          </a:p>
        </p:txBody>
      </p:sp>
      <p:sp>
        <p:nvSpPr>
          <p:cNvPr id="78" name="TextBox 77"/>
          <p:cNvSpPr txBox="1"/>
          <p:nvPr/>
        </p:nvSpPr>
        <p:spPr>
          <a:xfrm>
            <a:off x="172423" y="500911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allAtOnce"/>
      <p:bldP spid="33" grpId="0" build="allAtOnce"/>
      <p:bldP spid="34" grpId="0" build="allAtOnce"/>
      <p:bldP spid="35" grpId="0" build="allAtOnce"/>
      <p:bldP spid="36" grpId="0" build="allAtOnce"/>
      <p:bldP spid="54" grpId="0" build="allAtOnce"/>
      <p:bldP spid="55" grpId="0" build="allAtOnce"/>
      <p:bldP spid="56" grpId="0" build="allAtOnce"/>
      <p:bldP spid="57" grpId="0" build="allAtOnce"/>
      <p:bldP spid="58" grpId="0" build="allAtOnce"/>
      <p:bldP spid="74" grpId="0" build="allAtOnce"/>
      <p:bldP spid="75" grpId="0" build="allAtOnce"/>
      <p:bldP spid="76" grpId="0" build="allAtOnce"/>
      <p:bldP spid="77" grpId="0" build="allAtOnce"/>
      <p:bldP spid="78" grpId="0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</a:t>
            </a:r>
            <a:r>
              <a:rPr lang="en-US" dirty="0" smtClean="0"/>
              <a:t>lip-flop </a:t>
            </a:r>
            <a:r>
              <a:rPr lang="tr-TR" dirty="0" smtClean="0"/>
              <a:t>Çıkış Denklemlerinin Gerçeklenmesi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899592" y="3176972"/>
            <a:ext cx="760028" cy="461665"/>
            <a:chOff x="899592" y="3176972"/>
            <a:chExt cx="760028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2</a:t>
              </a:r>
              <a:endParaRPr lang="en-US" b="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endParaRPr lang="en-US" b="0" dirty="0" smtClean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1560" y="1880828"/>
            <a:ext cx="1764196" cy="1404156"/>
            <a:chOff x="611560" y="1880828"/>
            <a:chExt cx="1764196" cy="1404156"/>
          </a:xfrm>
        </p:grpSpPr>
        <p:grpSp>
          <p:nvGrpSpPr>
            <p:cNvPr id="9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9" name="Straight Connector 18"/>
              <p:cNvCxnSpPr>
                <a:stCxn id="18" idx="4"/>
                <a:endCxn id="18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1183" y="3615407"/>
            <a:ext cx="7148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 smtClean="0"/>
              <a:t>z</a:t>
            </a:r>
            <a:r>
              <a:rPr lang="tr-TR" sz="2000" b="0" baseline="-25000" dirty="0" smtClean="0"/>
              <a:t>2</a:t>
            </a:r>
            <a:r>
              <a:rPr lang="tr-TR" sz="2000" dirty="0" smtClean="0"/>
              <a:t>=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>
                <a:sym typeface="Symbol"/>
              </a:rPr>
              <a:t>+k(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/>
              <a:t>)</a:t>
            </a:r>
            <a:endParaRPr lang="en-US" sz="2000" b="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74230" y="162880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tr-TR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198884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1</a:t>
            </a:r>
            <a:endParaRPr lang="tr-TR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2283259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1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167334" y="25712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  <p:grpSp>
        <p:nvGrpSpPr>
          <p:cNvPr id="25" name="Group 24"/>
          <p:cNvGrpSpPr/>
          <p:nvPr/>
        </p:nvGrpSpPr>
        <p:grpSpPr>
          <a:xfrm>
            <a:off x="904681" y="5625244"/>
            <a:ext cx="760028" cy="461665"/>
            <a:chOff x="899592" y="3176972"/>
            <a:chExt cx="760028" cy="461665"/>
          </a:xfrm>
        </p:grpSpPr>
        <p:sp>
          <p:nvSpPr>
            <p:cNvPr id="26" name="TextBox 25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2</a:t>
              </a:r>
              <a:endParaRPr lang="en-US" b="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endParaRPr lang="en-US" b="0" dirty="0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6649" y="4329100"/>
            <a:ext cx="1764196" cy="1404156"/>
            <a:chOff x="611560" y="1880828"/>
            <a:chExt cx="1764196" cy="1404156"/>
          </a:xfrm>
        </p:grpSpPr>
        <p:grpSp>
          <p:nvGrpSpPr>
            <p:cNvPr id="29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9" name="Straight Connector 38"/>
              <p:cNvCxnSpPr>
                <a:stCxn id="38" idx="4"/>
                <a:endCxn id="38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96272" y="6063679"/>
            <a:ext cx="5184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 smtClean="0"/>
              <a:t>z</a:t>
            </a:r>
            <a:r>
              <a:rPr lang="tr-TR" sz="2000" b="0" baseline="-25000" dirty="0" smtClean="0"/>
              <a:t>1</a:t>
            </a:r>
            <a:r>
              <a:rPr lang="tr-TR" sz="2000" dirty="0" smtClean="0"/>
              <a:t>=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+k(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/>
              <a:t>)</a:t>
            </a:r>
            <a:endParaRPr lang="en-US" sz="2000" b="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9319" y="407707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  <p:sp>
        <p:nvSpPr>
          <p:cNvPr id="42" name="TextBox 41"/>
          <p:cNvSpPr txBox="1"/>
          <p:nvPr/>
        </p:nvSpPr>
        <p:spPr>
          <a:xfrm>
            <a:off x="184601" y="4437112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1</a:t>
            </a:r>
            <a:endParaRPr lang="tr-TR" dirty="0"/>
          </a:p>
        </p:txBody>
      </p:sp>
      <p:sp>
        <p:nvSpPr>
          <p:cNvPr id="43" name="TextBox 42"/>
          <p:cNvSpPr txBox="1"/>
          <p:nvPr/>
        </p:nvSpPr>
        <p:spPr>
          <a:xfrm>
            <a:off x="184601" y="4731531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r>
              <a:rPr lang="en-US" b="0" dirty="0" smtClean="0">
                <a:sym typeface="Symbol"/>
              </a:rPr>
              <a:t></a:t>
            </a:r>
            <a:endParaRPr lang="tr-TR" dirty="0"/>
          </a:p>
        </p:txBody>
      </p:sp>
      <p:sp>
        <p:nvSpPr>
          <p:cNvPr id="44" name="TextBox 43"/>
          <p:cNvSpPr txBox="1"/>
          <p:nvPr/>
        </p:nvSpPr>
        <p:spPr>
          <a:xfrm>
            <a:off x="172423" y="505556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40" grpId="0" build="allAtOnce"/>
      <p:bldP spid="41" grpId="0" build="allAtOnce"/>
      <p:bldP spid="42" grpId="0" build="allAtOnce"/>
      <p:bldP spid="43" grpId="0" build="allAtOnce"/>
      <p:bldP spid="44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</a:t>
            </a:r>
            <a:r>
              <a:rPr lang="en-US" dirty="0" smtClean="0"/>
              <a:t>lip-flop </a:t>
            </a:r>
            <a:r>
              <a:rPr lang="tr-TR" dirty="0" smtClean="0"/>
              <a:t>Çıkış Denklemlerinin Gerçeklenmesi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132080" y="2924944"/>
            <a:ext cx="760028" cy="461665"/>
            <a:chOff x="899592" y="3176972"/>
            <a:chExt cx="760028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7697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2</a:t>
              </a:r>
              <a:endParaRPr lang="en-US" b="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21680" y="3176972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r-TR" b="0" dirty="0" smtClean="0"/>
                <a:t>y</a:t>
              </a:r>
              <a:r>
                <a:rPr lang="tr-TR" b="0" baseline="-25000" dirty="0" smtClean="0"/>
                <a:t>1</a:t>
              </a:r>
              <a:endParaRPr lang="en-US" b="0" dirty="0" smtClean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4048" y="1628800"/>
            <a:ext cx="1764196" cy="1404156"/>
            <a:chOff x="611560" y="1880828"/>
            <a:chExt cx="1764196" cy="1404156"/>
          </a:xfrm>
        </p:grpSpPr>
        <p:grpSp>
          <p:nvGrpSpPr>
            <p:cNvPr id="9" name="Group 17"/>
            <p:cNvGrpSpPr/>
            <p:nvPr/>
          </p:nvGrpSpPr>
          <p:grpSpPr>
            <a:xfrm>
              <a:off x="971600" y="1880828"/>
              <a:ext cx="1044116" cy="1008112"/>
              <a:chOff x="971600" y="1880828"/>
              <a:chExt cx="1044116" cy="100811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71600" y="1880828"/>
                <a:ext cx="540060" cy="1008112"/>
              </a:xfrm>
              <a:prstGeom prst="rect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1259632" y="2132856"/>
                <a:ext cx="1008112" cy="504056"/>
              </a:xfrm>
              <a:prstGeom prst="triangl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9" name="Straight Connector 18"/>
              <p:cNvCxnSpPr>
                <a:stCxn id="18" idx="4"/>
                <a:endCxn id="18" idx="2"/>
              </p:cNvCxnSpPr>
              <p:nvPr/>
            </p:nvCxnSpPr>
            <p:spPr>
              <a:xfrm rot="10800000">
                <a:off x="1511660" y="1880828"/>
                <a:ext cx="0" cy="1008112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 flipH="1" flipV="1">
              <a:off x="881590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1133618" y="3086962"/>
              <a:ext cx="39604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1560" y="1952836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11560" y="2240868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1560" y="2528900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1560" y="2816932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15716" y="2384884"/>
              <a:ext cx="360040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23671" y="3363379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sz="2000" b="0" dirty="0" smtClean="0"/>
              <a:t>z</a:t>
            </a:r>
            <a:r>
              <a:rPr lang="tr-TR" sz="2000" b="0" baseline="-25000" dirty="0" smtClean="0"/>
              <a:t>0</a:t>
            </a:r>
            <a:r>
              <a:rPr lang="tr-TR" sz="2000" dirty="0" smtClean="0"/>
              <a:t>=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/>
              <a:t>+</a:t>
            </a:r>
            <a:r>
              <a:rPr lang="tr-TR" sz="2000" b="0" dirty="0" smtClean="0">
                <a:sym typeface="Symbol"/>
              </a:rPr>
              <a:t>k(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en-US" sz="2000" b="0" dirty="0" smtClean="0">
                <a:sym typeface="Symbol"/>
              </a:rPr>
              <a:t></a:t>
            </a:r>
            <a:r>
              <a:rPr lang="tr-TR" sz="2000" b="0" dirty="0" smtClean="0">
                <a:sym typeface="Symbol"/>
              </a:rPr>
              <a:t>+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2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1</a:t>
            </a:r>
            <a:r>
              <a:rPr lang="tr-TR" sz="2000" b="0" dirty="0" smtClean="0"/>
              <a:t>y</a:t>
            </a:r>
            <a:r>
              <a:rPr lang="tr-TR" sz="2000" b="0" baseline="-25000" dirty="0" smtClean="0"/>
              <a:t>0</a:t>
            </a:r>
            <a:r>
              <a:rPr lang="tr-TR" sz="2000" b="0" dirty="0" smtClean="0"/>
              <a:t>)</a:t>
            </a:r>
            <a:endParaRPr lang="en-US" sz="2000" b="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06718" y="137677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  <p:sp>
        <p:nvSpPr>
          <p:cNvPr id="22" name="TextBox 21"/>
          <p:cNvSpPr txBox="1"/>
          <p:nvPr/>
        </p:nvSpPr>
        <p:spPr>
          <a:xfrm>
            <a:off x="412000" y="173681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tr-T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12000" y="20312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399822" y="235526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22" grpId="0" build="allAtOnce"/>
      <p:bldP spid="23" grpId="0" build="allAtOnce"/>
      <p:bldP spid="24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Lo</a:t>
            </a:r>
            <a:r>
              <a:rPr lang="tr-TR" dirty="0" smtClean="0"/>
              <a:t>j</a:t>
            </a:r>
            <a:r>
              <a:rPr lang="en-US" dirty="0" err="1" smtClean="0"/>
              <a:t>i</a:t>
            </a:r>
            <a:r>
              <a:rPr lang="tr-TR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tr-TR" dirty="0" smtClean="0"/>
              <a:t>y</a:t>
            </a:r>
            <a:r>
              <a:rPr lang="en-US" dirty="0" err="1" smtClean="0"/>
              <a:t>agram</a:t>
            </a:r>
            <a:endParaRPr lang="en-US" dirty="0" smtClean="0"/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noFill/>
        </p:spPr>
        <p:txBody>
          <a:bodyPr/>
          <a:lstStyle/>
          <a:p>
            <a:fld id="{30B0EC70-CB83-405A-A1BD-56DF592DB12E}" type="slidenum">
              <a:rPr lang="en-US" altLang="en-US" smtClean="0"/>
              <a:pPr/>
              <a:t>49</a:t>
            </a:fld>
            <a:endParaRPr lang="en-US" altLang="en-US" dirty="0" smtClean="0"/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1099222" y="879103"/>
            <a:ext cx="1449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J</a:t>
            </a:r>
            <a:r>
              <a:rPr lang="tr-TR" b="0" baseline="-25000" dirty="0" smtClean="0"/>
              <a:t>2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r>
              <a:rPr lang="en-US" b="0" dirty="0" smtClean="0"/>
              <a:t>’</a:t>
            </a:r>
            <a:endParaRPr lang="en-US" b="0" baseline="-25000" dirty="0"/>
          </a:p>
        </p:txBody>
      </p:sp>
      <p:sp>
        <p:nvSpPr>
          <p:cNvPr id="93" name="Rectangle 113"/>
          <p:cNvSpPr>
            <a:spLocks noChangeArrowheads="1"/>
          </p:cNvSpPr>
          <p:nvPr/>
        </p:nvSpPr>
        <p:spPr bwMode="auto">
          <a:xfrm>
            <a:off x="2505681" y="879103"/>
            <a:ext cx="1122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K</a:t>
            </a:r>
            <a:r>
              <a:rPr lang="tr-TR" b="0" baseline="-25000" dirty="0" smtClean="0"/>
              <a:t>2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en-US" b="0" baseline="-25000" dirty="0"/>
          </a:p>
        </p:txBody>
      </p: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3757515" y="879103"/>
            <a:ext cx="1449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J</a:t>
            </a:r>
            <a:r>
              <a:rPr lang="tr-TR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2</a:t>
            </a:r>
            <a:r>
              <a:rPr lang="en-US" b="0" dirty="0" smtClean="0"/>
              <a:t>’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en-US" b="0" baseline="-25000" dirty="0"/>
          </a:p>
        </p:txBody>
      </p:sp>
      <p:sp>
        <p:nvSpPr>
          <p:cNvPr id="97" name="Rectangle 113"/>
          <p:cNvSpPr>
            <a:spLocks noChangeArrowheads="1"/>
          </p:cNvSpPr>
          <p:nvPr/>
        </p:nvSpPr>
        <p:spPr bwMode="auto">
          <a:xfrm>
            <a:off x="5206951" y="879103"/>
            <a:ext cx="1090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K</a:t>
            </a:r>
            <a:r>
              <a:rPr lang="tr-TR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en-US" b="0" baseline="-25000" dirty="0"/>
          </a:p>
        </p:txBody>
      </p:sp>
      <p:sp>
        <p:nvSpPr>
          <p:cNvPr id="99" name="Rectangle 39"/>
          <p:cNvSpPr>
            <a:spLocks noChangeArrowheads="1"/>
          </p:cNvSpPr>
          <p:nvPr/>
        </p:nvSpPr>
        <p:spPr bwMode="auto">
          <a:xfrm>
            <a:off x="6297314" y="879103"/>
            <a:ext cx="9925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/>
              <a:t>J</a:t>
            </a:r>
            <a:r>
              <a:rPr lang="tr-TR" b="0" baseline="-25000" dirty="0" smtClean="0"/>
              <a:t>0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1</a:t>
            </a:r>
            <a:endParaRPr lang="en-US" b="0" baseline="-25000" dirty="0"/>
          </a:p>
        </p:txBody>
      </p:sp>
      <p:sp>
        <p:nvSpPr>
          <p:cNvPr id="101" name="Rectangle 113"/>
          <p:cNvSpPr>
            <a:spLocks noChangeArrowheads="1"/>
          </p:cNvSpPr>
          <p:nvPr/>
        </p:nvSpPr>
        <p:spPr bwMode="auto">
          <a:xfrm>
            <a:off x="7356889" y="879103"/>
            <a:ext cx="851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K</a:t>
            </a:r>
            <a:r>
              <a:rPr lang="tr-TR" b="0" baseline="-25000" dirty="0" smtClean="0"/>
              <a:t>1</a:t>
            </a:r>
            <a:r>
              <a:rPr lang="en-US" b="0" dirty="0" smtClean="0"/>
              <a:t> =</a:t>
            </a:r>
            <a:r>
              <a:rPr lang="tr-TR" b="0" dirty="0" smtClean="0"/>
              <a:t>1</a:t>
            </a:r>
            <a:endParaRPr lang="en-US" b="0" baseline="-25000" dirty="0"/>
          </a:p>
        </p:txBody>
      </p:sp>
      <p:sp>
        <p:nvSpPr>
          <p:cNvPr id="118" name="Text Box 13"/>
          <p:cNvSpPr txBox="1">
            <a:spLocks noChangeArrowheads="1"/>
          </p:cNvSpPr>
          <p:nvPr/>
        </p:nvSpPr>
        <p:spPr bwMode="auto">
          <a:xfrm>
            <a:off x="6660232" y="6314836"/>
            <a:ext cx="2596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Q</a:t>
            </a:r>
            <a:r>
              <a:rPr lang="en-US" sz="1800" b="0" dirty="0" smtClean="0">
                <a:solidFill>
                  <a:schemeClr val="bg1"/>
                </a:solidFill>
                <a:sym typeface="Symbol"/>
              </a:rPr>
              <a:t></a:t>
            </a:r>
            <a:endParaRPr lang="en-US" sz="1800" b="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875" y="2666544"/>
            <a:ext cx="8629650" cy="2778680"/>
            <a:chOff x="142875" y="1485900"/>
            <a:chExt cx="8629650" cy="2778680"/>
          </a:xfrm>
        </p:grpSpPr>
        <p:sp>
          <p:nvSpPr>
            <p:cNvPr id="275522" name="AutoShape 66"/>
            <p:cNvSpPr>
              <a:spLocks noChangeArrowheads="1"/>
            </p:cNvSpPr>
            <p:nvPr/>
          </p:nvSpPr>
          <p:spPr bwMode="auto">
            <a:xfrm>
              <a:off x="965560" y="2085654"/>
              <a:ext cx="546100" cy="533400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183759" y="2105497"/>
              <a:ext cx="1103313" cy="1233488"/>
              <a:chOff x="5834064" y="4096222"/>
              <a:chExt cx="1103313" cy="1233488"/>
            </a:xfrm>
          </p:grpSpPr>
          <p:sp>
            <p:nvSpPr>
              <p:cNvPr id="82950" name="Text Box 18"/>
              <p:cNvSpPr txBox="1">
                <a:spLocks noChangeArrowheads="1"/>
              </p:cNvSpPr>
              <p:nvPr/>
            </p:nvSpPr>
            <p:spPr bwMode="auto">
              <a:xfrm>
                <a:off x="5868988" y="4227984"/>
                <a:ext cx="165100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82951" name="Text Box 20"/>
              <p:cNvSpPr txBox="1">
                <a:spLocks noChangeArrowheads="1"/>
              </p:cNvSpPr>
              <p:nvPr/>
            </p:nvSpPr>
            <p:spPr bwMode="auto">
              <a:xfrm>
                <a:off x="6634163" y="4208934"/>
                <a:ext cx="200025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82972" name="AutoShape 21"/>
              <p:cNvSpPr>
                <a:spLocks noChangeArrowheads="1"/>
              </p:cNvSpPr>
              <p:nvPr/>
            </p:nvSpPr>
            <p:spPr bwMode="auto">
              <a:xfrm rot="5400000">
                <a:off x="5842001" y="4732809"/>
                <a:ext cx="207963" cy="18891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3" name="Text Box 22"/>
              <p:cNvSpPr txBox="1">
                <a:spLocks noChangeArrowheads="1"/>
              </p:cNvSpPr>
              <p:nvPr/>
            </p:nvSpPr>
            <p:spPr bwMode="auto">
              <a:xfrm>
                <a:off x="6049964" y="4689947"/>
                <a:ext cx="138113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82986" name="Rectangle 46"/>
              <p:cNvSpPr>
                <a:spLocks noChangeArrowheads="1"/>
              </p:cNvSpPr>
              <p:nvPr/>
            </p:nvSpPr>
            <p:spPr bwMode="auto">
              <a:xfrm>
                <a:off x="5834064" y="4096222"/>
                <a:ext cx="1103313" cy="12334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8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987" name="Text Box 47"/>
              <p:cNvSpPr txBox="1">
                <a:spLocks noChangeArrowheads="1"/>
              </p:cNvSpPr>
              <p:nvPr/>
            </p:nvSpPr>
            <p:spPr bwMode="auto">
              <a:xfrm>
                <a:off x="5876926" y="4216872"/>
                <a:ext cx="152400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J</a:t>
                </a:r>
              </a:p>
            </p:txBody>
          </p:sp>
          <p:sp>
            <p:nvSpPr>
              <p:cNvPr id="82988" name="Text Box 48"/>
              <p:cNvSpPr txBox="1">
                <a:spLocks noChangeArrowheads="1"/>
              </p:cNvSpPr>
              <p:nvPr/>
            </p:nvSpPr>
            <p:spPr bwMode="auto">
              <a:xfrm>
                <a:off x="6642101" y="4197822"/>
                <a:ext cx="2000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82989" name="AutoShape 49"/>
              <p:cNvSpPr>
                <a:spLocks noChangeArrowheads="1"/>
              </p:cNvSpPr>
              <p:nvPr/>
            </p:nvSpPr>
            <p:spPr bwMode="auto">
              <a:xfrm rot="5400000">
                <a:off x="5834064" y="4632796"/>
                <a:ext cx="207963" cy="18891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90" name="Text Box 50"/>
              <p:cNvSpPr txBox="1">
                <a:spLocks noChangeArrowheads="1"/>
              </p:cNvSpPr>
              <p:nvPr/>
            </p:nvSpPr>
            <p:spPr bwMode="auto">
              <a:xfrm>
                <a:off x="6042026" y="4586759"/>
                <a:ext cx="138113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82991" name="Text Box 51"/>
              <p:cNvSpPr txBox="1">
                <a:spLocks noChangeArrowheads="1"/>
              </p:cNvSpPr>
              <p:nvPr/>
            </p:nvSpPr>
            <p:spPr bwMode="auto">
              <a:xfrm>
                <a:off x="5851526" y="4959822"/>
                <a:ext cx="139700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K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748462" y="2149152"/>
              <a:ext cx="1103313" cy="1233488"/>
              <a:chOff x="5834064" y="4096222"/>
              <a:chExt cx="1103313" cy="1233488"/>
            </a:xfrm>
          </p:grpSpPr>
          <p:sp>
            <p:nvSpPr>
              <p:cNvPr id="104" name="Text Box 18"/>
              <p:cNvSpPr txBox="1">
                <a:spLocks noChangeArrowheads="1"/>
              </p:cNvSpPr>
              <p:nvPr/>
            </p:nvSpPr>
            <p:spPr bwMode="auto">
              <a:xfrm>
                <a:off x="5868988" y="4227984"/>
                <a:ext cx="165100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05" name="Text Box 20"/>
              <p:cNvSpPr txBox="1">
                <a:spLocks noChangeArrowheads="1"/>
              </p:cNvSpPr>
              <p:nvPr/>
            </p:nvSpPr>
            <p:spPr bwMode="auto">
              <a:xfrm>
                <a:off x="6634163" y="4208934"/>
                <a:ext cx="200025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106" name="AutoShape 21"/>
              <p:cNvSpPr>
                <a:spLocks noChangeArrowheads="1"/>
              </p:cNvSpPr>
              <p:nvPr/>
            </p:nvSpPr>
            <p:spPr bwMode="auto">
              <a:xfrm rot="5400000">
                <a:off x="5842001" y="4732809"/>
                <a:ext cx="207963" cy="18891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Text Box 22"/>
              <p:cNvSpPr txBox="1">
                <a:spLocks noChangeArrowheads="1"/>
              </p:cNvSpPr>
              <p:nvPr/>
            </p:nvSpPr>
            <p:spPr bwMode="auto">
              <a:xfrm>
                <a:off x="6049964" y="4689947"/>
                <a:ext cx="138113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08" name="Rectangle 46"/>
              <p:cNvSpPr>
                <a:spLocks noChangeArrowheads="1"/>
              </p:cNvSpPr>
              <p:nvPr/>
            </p:nvSpPr>
            <p:spPr bwMode="auto">
              <a:xfrm>
                <a:off x="5834064" y="4096222"/>
                <a:ext cx="1103313" cy="12334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8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 Box 47"/>
              <p:cNvSpPr txBox="1">
                <a:spLocks noChangeArrowheads="1"/>
              </p:cNvSpPr>
              <p:nvPr/>
            </p:nvSpPr>
            <p:spPr bwMode="auto">
              <a:xfrm>
                <a:off x="5876926" y="4216872"/>
                <a:ext cx="152400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J</a:t>
                </a:r>
              </a:p>
            </p:txBody>
          </p:sp>
          <p:sp>
            <p:nvSpPr>
              <p:cNvPr id="110" name="Text Box 48"/>
              <p:cNvSpPr txBox="1">
                <a:spLocks noChangeArrowheads="1"/>
              </p:cNvSpPr>
              <p:nvPr/>
            </p:nvSpPr>
            <p:spPr bwMode="auto">
              <a:xfrm>
                <a:off x="6642101" y="4197822"/>
                <a:ext cx="2000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111" name="AutoShape 49"/>
              <p:cNvSpPr>
                <a:spLocks noChangeArrowheads="1"/>
              </p:cNvSpPr>
              <p:nvPr/>
            </p:nvSpPr>
            <p:spPr bwMode="auto">
              <a:xfrm rot="5400000">
                <a:off x="5834064" y="4632796"/>
                <a:ext cx="207963" cy="18891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Text Box 50"/>
              <p:cNvSpPr txBox="1">
                <a:spLocks noChangeArrowheads="1"/>
              </p:cNvSpPr>
              <p:nvPr/>
            </p:nvSpPr>
            <p:spPr bwMode="auto">
              <a:xfrm>
                <a:off x="6042026" y="4586759"/>
                <a:ext cx="138113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13" name="Text Box 51"/>
              <p:cNvSpPr txBox="1">
                <a:spLocks noChangeArrowheads="1"/>
              </p:cNvSpPr>
              <p:nvPr/>
            </p:nvSpPr>
            <p:spPr bwMode="auto">
              <a:xfrm>
                <a:off x="5851526" y="4959822"/>
                <a:ext cx="139700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K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884511" y="2128516"/>
              <a:ext cx="1103313" cy="1233488"/>
              <a:chOff x="5851526" y="1980084"/>
              <a:chExt cx="1103313" cy="1233488"/>
            </a:xfrm>
          </p:grpSpPr>
          <p:sp>
            <p:nvSpPr>
              <p:cNvPr id="82975" name="Rectangle 9"/>
              <p:cNvSpPr>
                <a:spLocks noChangeArrowheads="1"/>
              </p:cNvSpPr>
              <p:nvPr/>
            </p:nvSpPr>
            <p:spPr bwMode="auto">
              <a:xfrm>
                <a:off x="5851526" y="1980084"/>
                <a:ext cx="1103313" cy="12334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8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976" name="Text Box 11"/>
              <p:cNvSpPr txBox="1">
                <a:spLocks noChangeArrowheads="1"/>
              </p:cNvSpPr>
              <p:nvPr/>
            </p:nvSpPr>
            <p:spPr bwMode="auto">
              <a:xfrm>
                <a:off x="5894389" y="2100734"/>
                <a:ext cx="152400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J</a:t>
                </a:r>
              </a:p>
            </p:txBody>
          </p:sp>
          <p:sp>
            <p:nvSpPr>
              <p:cNvPr id="82978" name="Text Box 13"/>
              <p:cNvSpPr txBox="1">
                <a:spLocks noChangeArrowheads="1"/>
              </p:cNvSpPr>
              <p:nvPr/>
            </p:nvSpPr>
            <p:spPr bwMode="auto">
              <a:xfrm>
                <a:off x="6659564" y="2081684"/>
                <a:ext cx="2000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82979" name="AutoShape 14"/>
              <p:cNvSpPr>
                <a:spLocks noChangeArrowheads="1"/>
              </p:cNvSpPr>
              <p:nvPr/>
            </p:nvSpPr>
            <p:spPr bwMode="auto">
              <a:xfrm rot="5400000">
                <a:off x="5851526" y="2516659"/>
                <a:ext cx="207963" cy="18891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80" name="Text Box 15"/>
              <p:cNvSpPr txBox="1">
                <a:spLocks noChangeArrowheads="1"/>
              </p:cNvSpPr>
              <p:nvPr/>
            </p:nvSpPr>
            <p:spPr bwMode="auto">
              <a:xfrm>
                <a:off x="6059489" y="2470622"/>
                <a:ext cx="138113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82985" name="Text Box 45"/>
              <p:cNvSpPr txBox="1">
                <a:spLocks noChangeArrowheads="1"/>
              </p:cNvSpPr>
              <p:nvPr/>
            </p:nvSpPr>
            <p:spPr bwMode="auto">
              <a:xfrm>
                <a:off x="5868989" y="2843684"/>
                <a:ext cx="139700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>
                    <a:solidFill>
                      <a:schemeClr val="bg1"/>
                    </a:solidFill>
                  </a:rPr>
                  <a:t>K</a:t>
                </a:r>
              </a:p>
            </p:txBody>
          </p:sp>
          <p:sp>
            <p:nvSpPr>
              <p:cNvPr id="116" name="Text Box 13"/>
              <p:cNvSpPr txBox="1">
                <a:spLocks noChangeArrowheads="1"/>
              </p:cNvSpPr>
              <p:nvPr/>
            </p:nvSpPr>
            <p:spPr bwMode="auto">
              <a:xfrm>
                <a:off x="6660232" y="2866330"/>
                <a:ext cx="2596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0" dirty="0" smtClean="0">
                    <a:solidFill>
                      <a:schemeClr val="bg1"/>
                    </a:solidFill>
                  </a:rPr>
                  <a:t>Q</a:t>
                </a:r>
                <a:r>
                  <a:rPr lang="en-US" sz="1800" b="0" dirty="0" smtClean="0">
                    <a:solidFill>
                      <a:schemeClr val="bg1"/>
                    </a:solidFill>
                    <a:sym typeface="Symbol"/>
                  </a:rPr>
                  <a:t></a:t>
                </a:r>
                <a:endParaRPr lang="en-US" sz="1800" b="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5" name="Straight Connector 124"/>
            <p:cNvCxnSpPr>
              <a:stCxn id="275522" idx="3"/>
            </p:cNvCxnSpPr>
            <p:nvPr/>
          </p:nvCxnSpPr>
          <p:spPr>
            <a:xfrm>
              <a:off x="1511660" y="2352354"/>
              <a:ext cx="383815" cy="321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>
              <a:off x="638175" y="1762125"/>
              <a:ext cx="5076825" cy="581025"/>
            </a:xfrm>
            <a:custGeom>
              <a:avLst/>
              <a:gdLst>
                <a:gd name="connsiteX0" fmla="*/ 4648200 w 5076825"/>
                <a:gd name="connsiteY0" fmla="*/ 581025 h 581025"/>
                <a:gd name="connsiteX1" fmla="*/ 5076825 w 5076825"/>
                <a:gd name="connsiteY1" fmla="*/ 581025 h 581025"/>
                <a:gd name="connsiteX2" fmla="*/ 5076825 w 5076825"/>
                <a:gd name="connsiteY2" fmla="*/ 0 h 581025"/>
                <a:gd name="connsiteX3" fmla="*/ 0 w 5076825"/>
                <a:gd name="connsiteY3" fmla="*/ 0 h 581025"/>
                <a:gd name="connsiteX4" fmla="*/ 0 w 5076825"/>
                <a:gd name="connsiteY4" fmla="*/ 390525 h 581025"/>
                <a:gd name="connsiteX5" fmla="*/ 314325 w 5076825"/>
                <a:gd name="connsiteY5" fmla="*/ 3905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6825" h="581025">
                  <a:moveTo>
                    <a:pt x="4648200" y="581025"/>
                  </a:moveTo>
                  <a:lnTo>
                    <a:pt x="5076825" y="581025"/>
                  </a:lnTo>
                  <a:lnTo>
                    <a:pt x="5076825" y="0"/>
                  </a:lnTo>
                  <a:lnTo>
                    <a:pt x="0" y="0"/>
                  </a:lnTo>
                  <a:lnTo>
                    <a:pt x="0" y="390525"/>
                  </a:lnTo>
                  <a:lnTo>
                    <a:pt x="314325" y="390525"/>
                  </a:lnTo>
                </a:path>
              </a:pathLst>
            </a:cu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142875" y="1485900"/>
              <a:ext cx="8162925" cy="1676400"/>
            </a:xfrm>
            <a:custGeom>
              <a:avLst/>
              <a:gdLst>
                <a:gd name="connsiteX0" fmla="*/ 7705725 w 8162925"/>
                <a:gd name="connsiteY0" fmla="*/ 1676400 h 1676400"/>
                <a:gd name="connsiteX1" fmla="*/ 8162925 w 8162925"/>
                <a:gd name="connsiteY1" fmla="*/ 1676400 h 1676400"/>
                <a:gd name="connsiteX2" fmla="*/ 8162925 w 8162925"/>
                <a:gd name="connsiteY2" fmla="*/ 0 h 1676400"/>
                <a:gd name="connsiteX3" fmla="*/ 0 w 8162925"/>
                <a:gd name="connsiteY3" fmla="*/ 0 h 1676400"/>
                <a:gd name="connsiteX4" fmla="*/ 0 w 8162925"/>
                <a:gd name="connsiteY4" fmla="*/ 971550 h 1676400"/>
                <a:gd name="connsiteX5" fmla="*/ 809625 w 8162925"/>
                <a:gd name="connsiteY5" fmla="*/ 97155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62925" h="1676400">
                  <a:moveTo>
                    <a:pt x="7705725" y="1676400"/>
                  </a:moveTo>
                  <a:lnTo>
                    <a:pt x="8162925" y="1676400"/>
                  </a:lnTo>
                  <a:lnTo>
                    <a:pt x="8162925" y="0"/>
                  </a:lnTo>
                  <a:lnTo>
                    <a:pt x="0" y="0"/>
                  </a:lnTo>
                  <a:lnTo>
                    <a:pt x="0" y="971550"/>
                  </a:lnTo>
                  <a:lnTo>
                    <a:pt x="809625" y="971550"/>
                  </a:lnTo>
                </a:path>
              </a:pathLst>
            </a:cu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6" name="AutoShape 66"/>
            <p:cNvSpPr>
              <a:spLocks noChangeArrowheads="1"/>
            </p:cNvSpPr>
            <p:nvPr/>
          </p:nvSpPr>
          <p:spPr bwMode="auto">
            <a:xfrm>
              <a:off x="3505897" y="2085654"/>
              <a:ext cx="546100" cy="533400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95400" y="2390775"/>
              <a:ext cx="7477125" cy="1333500"/>
            </a:xfrm>
            <a:custGeom>
              <a:avLst/>
              <a:gdLst>
                <a:gd name="connsiteX0" fmla="*/ 6553200 w 7477125"/>
                <a:gd name="connsiteY0" fmla="*/ 0 h 1333500"/>
                <a:gd name="connsiteX1" fmla="*/ 7477125 w 7477125"/>
                <a:gd name="connsiteY1" fmla="*/ 0 h 1333500"/>
                <a:gd name="connsiteX2" fmla="*/ 7467600 w 7477125"/>
                <a:gd name="connsiteY2" fmla="*/ 1333500 h 1333500"/>
                <a:gd name="connsiteX3" fmla="*/ 0 w 7477125"/>
                <a:gd name="connsiteY3" fmla="*/ 1333500 h 1333500"/>
                <a:gd name="connsiteX4" fmla="*/ 0 w 7477125"/>
                <a:gd name="connsiteY4" fmla="*/ 714375 h 1333500"/>
                <a:gd name="connsiteX5" fmla="*/ 600075 w 7477125"/>
                <a:gd name="connsiteY5" fmla="*/ 714375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77125" h="1333500">
                  <a:moveTo>
                    <a:pt x="6553200" y="0"/>
                  </a:moveTo>
                  <a:lnTo>
                    <a:pt x="7477125" y="0"/>
                  </a:lnTo>
                  <a:lnTo>
                    <a:pt x="7467600" y="1333500"/>
                  </a:lnTo>
                  <a:lnTo>
                    <a:pt x="0" y="1333500"/>
                  </a:lnTo>
                  <a:lnTo>
                    <a:pt x="0" y="714375"/>
                  </a:lnTo>
                  <a:lnTo>
                    <a:pt x="600075" y="714375"/>
                  </a:lnTo>
                </a:path>
              </a:pathLst>
            </a:custGeom>
            <a:noFill/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Connector 8"/>
            <p:cNvCxnSpPr>
              <a:stCxn id="56" idx="3"/>
            </p:cNvCxnSpPr>
            <p:nvPr/>
          </p:nvCxnSpPr>
          <p:spPr>
            <a:xfrm flipV="1">
              <a:off x="4051997" y="2348880"/>
              <a:ext cx="131762" cy="3474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990850" y="2219325"/>
              <a:ext cx="542925" cy="923925"/>
            </a:xfrm>
            <a:custGeom>
              <a:avLst/>
              <a:gdLst>
                <a:gd name="connsiteX0" fmla="*/ 0 w 542925"/>
                <a:gd name="connsiteY0" fmla="*/ 923925 h 923925"/>
                <a:gd name="connsiteX1" fmla="*/ 180975 w 542925"/>
                <a:gd name="connsiteY1" fmla="*/ 914400 h 923925"/>
                <a:gd name="connsiteX2" fmla="*/ 190500 w 542925"/>
                <a:gd name="connsiteY2" fmla="*/ 0 h 923925"/>
                <a:gd name="connsiteX3" fmla="*/ 542925 w 542925"/>
                <a:gd name="connsiteY3" fmla="*/ 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923925">
                  <a:moveTo>
                    <a:pt x="0" y="923925"/>
                  </a:moveTo>
                  <a:lnTo>
                    <a:pt x="180975" y="914400"/>
                  </a:lnTo>
                  <a:lnTo>
                    <a:pt x="190500" y="0"/>
                  </a:lnTo>
                  <a:lnTo>
                    <a:pt x="542925" y="0"/>
                  </a:lnTo>
                </a:path>
              </a:pathLst>
            </a:custGeom>
            <a:noFill/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362325" y="2486025"/>
              <a:ext cx="161925" cy="1238250"/>
            </a:xfrm>
            <a:custGeom>
              <a:avLst/>
              <a:gdLst>
                <a:gd name="connsiteX0" fmla="*/ 0 w 161925"/>
                <a:gd name="connsiteY0" fmla="*/ 1238250 h 1238250"/>
                <a:gd name="connsiteX1" fmla="*/ 0 w 161925"/>
                <a:gd name="connsiteY1" fmla="*/ 9525 h 1238250"/>
                <a:gd name="connsiteX2" fmla="*/ 161925 w 161925"/>
                <a:gd name="connsiteY2" fmla="*/ 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1238250">
                  <a:moveTo>
                    <a:pt x="0" y="1238250"/>
                  </a:moveTo>
                  <a:lnTo>
                    <a:pt x="0" y="9525"/>
                  </a:lnTo>
                  <a:lnTo>
                    <a:pt x="161925" y="0"/>
                  </a:lnTo>
                </a:path>
              </a:pathLst>
            </a:custGeom>
            <a:noFill/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3311860" y="3681028"/>
              <a:ext cx="90042" cy="90010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3995936" y="3112020"/>
              <a:ext cx="161925" cy="619125"/>
            </a:xfrm>
            <a:custGeom>
              <a:avLst/>
              <a:gdLst>
                <a:gd name="connsiteX0" fmla="*/ 0 w 161925"/>
                <a:gd name="connsiteY0" fmla="*/ 1238250 h 1238250"/>
                <a:gd name="connsiteX1" fmla="*/ 0 w 161925"/>
                <a:gd name="connsiteY1" fmla="*/ 9525 h 1238250"/>
                <a:gd name="connsiteX2" fmla="*/ 161925 w 161925"/>
                <a:gd name="connsiteY2" fmla="*/ 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1238250">
                  <a:moveTo>
                    <a:pt x="0" y="1238250"/>
                  </a:moveTo>
                  <a:lnTo>
                    <a:pt x="0" y="9525"/>
                  </a:lnTo>
                  <a:lnTo>
                    <a:pt x="161925" y="0"/>
                  </a:lnTo>
                </a:path>
              </a:pathLst>
            </a:custGeom>
            <a:noFill/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6" name="Oval 75"/>
            <p:cNvSpPr/>
            <p:nvPr/>
          </p:nvSpPr>
          <p:spPr>
            <a:xfrm>
              <a:off x="3959932" y="3681028"/>
              <a:ext cx="90042" cy="90010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297314" y="2407121"/>
              <a:ext cx="46861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279852" y="3143250"/>
              <a:ext cx="46861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35986" y="220486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35986" y="293133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8625" y="2800350"/>
              <a:ext cx="6315075" cy="1428750"/>
            </a:xfrm>
            <a:custGeom>
              <a:avLst/>
              <a:gdLst>
                <a:gd name="connsiteX0" fmla="*/ 6315075 w 6315075"/>
                <a:gd name="connsiteY0" fmla="*/ 0 h 1428750"/>
                <a:gd name="connsiteX1" fmla="*/ 6010275 w 6315075"/>
                <a:gd name="connsiteY1" fmla="*/ 0 h 1428750"/>
                <a:gd name="connsiteX2" fmla="*/ 6029325 w 6315075"/>
                <a:gd name="connsiteY2" fmla="*/ 1428750 h 1428750"/>
                <a:gd name="connsiteX3" fmla="*/ 0 w 6315075"/>
                <a:gd name="connsiteY3" fmla="*/ 1419225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5075" h="1428750">
                  <a:moveTo>
                    <a:pt x="6315075" y="0"/>
                  </a:moveTo>
                  <a:lnTo>
                    <a:pt x="6010275" y="0"/>
                  </a:lnTo>
                  <a:lnTo>
                    <a:pt x="6029325" y="1428750"/>
                  </a:lnTo>
                  <a:lnTo>
                    <a:pt x="0" y="1419225"/>
                  </a:lnTo>
                </a:path>
              </a:pathLst>
            </a:custGeom>
            <a:noFill/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42875" y="3780092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clk</a:t>
              </a:r>
              <a:endParaRPr lang="tr-TR" dirty="0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937297" y="2776214"/>
              <a:ext cx="958178" cy="1443361"/>
            </a:xfrm>
            <a:custGeom>
              <a:avLst/>
              <a:gdLst>
                <a:gd name="connsiteX0" fmla="*/ 0 w 161925"/>
                <a:gd name="connsiteY0" fmla="*/ 1238250 h 1238250"/>
                <a:gd name="connsiteX1" fmla="*/ 0 w 161925"/>
                <a:gd name="connsiteY1" fmla="*/ 9525 h 1238250"/>
                <a:gd name="connsiteX2" fmla="*/ 161925 w 161925"/>
                <a:gd name="connsiteY2" fmla="*/ 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1238250">
                  <a:moveTo>
                    <a:pt x="0" y="1238250"/>
                  </a:moveTo>
                  <a:lnTo>
                    <a:pt x="0" y="9525"/>
                  </a:lnTo>
                  <a:lnTo>
                    <a:pt x="161925" y="0"/>
                  </a:lnTo>
                </a:path>
              </a:pathLst>
            </a:custGeom>
            <a:noFill/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6" name="Oval 85"/>
            <p:cNvSpPr/>
            <p:nvPr/>
          </p:nvSpPr>
          <p:spPr>
            <a:xfrm>
              <a:off x="892276" y="4174570"/>
              <a:ext cx="90042" cy="90010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3676650" y="2756373"/>
              <a:ext cx="524571" cy="1472727"/>
            </a:xfrm>
            <a:custGeom>
              <a:avLst/>
              <a:gdLst>
                <a:gd name="connsiteX0" fmla="*/ 0 w 161925"/>
                <a:gd name="connsiteY0" fmla="*/ 1238250 h 1238250"/>
                <a:gd name="connsiteX1" fmla="*/ 0 w 161925"/>
                <a:gd name="connsiteY1" fmla="*/ 9525 h 1238250"/>
                <a:gd name="connsiteX2" fmla="*/ 161925 w 161925"/>
                <a:gd name="connsiteY2" fmla="*/ 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1238250">
                  <a:moveTo>
                    <a:pt x="0" y="1238250"/>
                  </a:moveTo>
                  <a:lnTo>
                    <a:pt x="0" y="9525"/>
                  </a:lnTo>
                  <a:lnTo>
                    <a:pt x="161925" y="0"/>
                  </a:lnTo>
                </a:path>
              </a:pathLst>
            </a:custGeom>
            <a:noFill/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8" name="Oval 87"/>
            <p:cNvSpPr/>
            <p:nvPr/>
          </p:nvSpPr>
          <p:spPr>
            <a:xfrm>
              <a:off x="3628104" y="4169935"/>
              <a:ext cx="90042" cy="90010"/>
            </a:xfrm>
            <a:prstGeom prst="ellipse">
              <a:avLst/>
            </a:prstGeom>
            <a:solidFill>
              <a:schemeClr val="accent1"/>
            </a:solidFill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95" grpId="0"/>
      <p:bldP spid="97" grpId="0"/>
      <p:bldP spid="99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SR-Latch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85C9AF-A8F4-4357-98BF-DB4349D15CD9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271463" y="908720"/>
            <a:ext cx="4462462" cy="2122488"/>
            <a:chOff x="171" y="1108"/>
            <a:chExt cx="2811" cy="1337"/>
          </a:xfrm>
        </p:grpSpPr>
        <p:sp>
          <p:nvSpPr>
            <p:cNvPr id="10277" name="Text Box 14"/>
            <p:cNvSpPr txBox="1">
              <a:spLocks noChangeArrowheads="1"/>
            </p:cNvSpPr>
            <p:nvPr/>
          </p:nvSpPr>
          <p:spPr bwMode="auto">
            <a:xfrm>
              <a:off x="188" y="1127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R</a:t>
              </a:r>
            </a:p>
          </p:txBody>
        </p:sp>
        <p:sp>
          <p:nvSpPr>
            <p:cNvPr id="10278" name="Line 16"/>
            <p:cNvSpPr>
              <a:spLocks noChangeShapeType="1"/>
            </p:cNvSpPr>
            <p:nvPr/>
          </p:nvSpPr>
          <p:spPr bwMode="auto">
            <a:xfrm flipV="1">
              <a:off x="380" y="1238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17"/>
            <p:cNvSpPr>
              <a:spLocks noChangeShapeType="1"/>
            </p:cNvSpPr>
            <p:nvPr/>
          </p:nvSpPr>
          <p:spPr bwMode="auto">
            <a:xfrm flipV="1">
              <a:off x="1799" y="1357"/>
              <a:ext cx="8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Freeform 18"/>
            <p:cNvSpPr>
              <a:spLocks/>
            </p:cNvSpPr>
            <p:nvPr/>
          </p:nvSpPr>
          <p:spPr bwMode="auto">
            <a:xfrm>
              <a:off x="1318" y="1108"/>
              <a:ext cx="397" cy="497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19"/>
            <p:cNvSpPr>
              <a:spLocks noChangeShapeType="1"/>
            </p:cNvSpPr>
            <p:nvPr/>
          </p:nvSpPr>
          <p:spPr bwMode="auto">
            <a:xfrm flipV="1">
              <a:off x="1148" y="1480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Oval 20"/>
            <p:cNvSpPr>
              <a:spLocks noChangeArrowheads="1"/>
            </p:cNvSpPr>
            <p:nvPr/>
          </p:nvSpPr>
          <p:spPr bwMode="auto">
            <a:xfrm>
              <a:off x="1716" y="1314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Text Box 67"/>
            <p:cNvSpPr txBox="1">
              <a:spLocks noChangeArrowheads="1"/>
            </p:cNvSpPr>
            <p:nvPr/>
          </p:nvSpPr>
          <p:spPr bwMode="auto">
            <a:xfrm>
              <a:off x="2735" y="1235"/>
              <a:ext cx="22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/>
                <a:t>Q</a:t>
              </a:r>
              <a:r>
                <a:rPr lang="en-US" b="0" baseline="-25000" dirty="0"/>
                <a:t>1</a:t>
              </a:r>
            </a:p>
          </p:txBody>
        </p:sp>
        <p:sp>
          <p:nvSpPr>
            <p:cNvPr id="10284" name="Line 69"/>
            <p:cNvSpPr>
              <a:spLocks noChangeShapeType="1"/>
            </p:cNvSpPr>
            <p:nvPr/>
          </p:nvSpPr>
          <p:spPr bwMode="auto">
            <a:xfrm>
              <a:off x="1148" y="1605"/>
              <a:ext cx="1136" cy="4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Text Box 70"/>
            <p:cNvSpPr txBox="1">
              <a:spLocks noChangeArrowheads="1"/>
            </p:cNvSpPr>
            <p:nvPr/>
          </p:nvSpPr>
          <p:spPr bwMode="auto">
            <a:xfrm>
              <a:off x="171" y="2215"/>
              <a:ext cx="1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S</a:t>
              </a:r>
            </a:p>
          </p:txBody>
        </p:sp>
        <p:sp>
          <p:nvSpPr>
            <p:cNvPr id="10286" name="Line 71"/>
            <p:cNvSpPr>
              <a:spLocks noChangeShapeType="1"/>
            </p:cNvSpPr>
            <p:nvPr/>
          </p:nvSpPr>
          <p:spPr bwMode="auto">
            <a:xfrm flipV="1">
              <a:off x="363" y="2326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72"/>
            <p:cNvSpPr>
              <a:spLocks noChangeShapeType="1"/>
            </p:cNvSpPr>
            <p:nvPr/>
          </p:nvSpPr>
          <p:spPr bwMode="auto">
            <a:xfrm flipV="1">
              <a:off x="1800" y="2184"/>
              <a:ext cx="87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Freeform 73"/>
            <p:cNvSpPr>
              <a:spLocks/>
            </p:cNvSpPr>
            <p:nvPr/>
          </p:nvSpPr>
          <p:spPr bwMode="auto">
            <a:xfrm>
              <a:off x="1319" y="1935"/>
              <a:ext cx="397" cy="497"/>
            </a:xfrm>
            <a:custGeom>
              <a:avLst/>
              <a:gdLst>
                <a:gd name="T0" fmla="*/ 2147483647 w 40"/>
                <a:gd name="T1" fmla="*/ 2147483647 h 30"/>
                <a:gd name="T2" fmla="*/ 2147483647 w 40"/>
                <a:gd name="T3" fmla="*/ 2147483647 h 30"/>
                <a:gd name="T4" fmla="*/ 2147483647 w 40"/>
                <a:gd name="T5" fmla="*/ 2147483647 h 30"/>
                <a:gd name="T6" fmla="*/ 0 w 40"/>
                <a:gd name="T7" fmla="*/ 2147483647 h 30"/>
                <a:gd name="T8" fmla="*/ 0 w 40"/>
                <a:gd name="T9" fmla="*/ 0 h 30"/>
                <a:gd name="T10" fmla="*/ 0 w 40"/>
                <a:gd name="T11" fmla="*/ 0 h 30"/>
                <a:gd name="T12" fmla="*/ 2147483647 w 40"/>
                <a:gd name="T13" fmla="*/ 0 h 30"/>
                <a:gd name="T14" fmla="*/ 2147483647 w 40"/>
                <a:gd name="T15" fmla="*/ 2147483647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0"/>
                <a:gd name="T26" fmla="*/ 40 w 40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0">
                  <a:moveTo>
                    <a:pt x="40" y="15"/>
                  </a:moveTo>
                  <a:cubicBezTo>
                    <a:pt x="35" y="23"/>
                    <a:pt x="25" y="28"/>
                    <a:pt x="12" y="30"/>
                  </a:cubicBezTo>
                  <a:lnTo>
                    <a:pt x="0" y="30"/>
                  </a:lnTo>
                  <a:cubicBezTo>
                    <a:pt x="8" y="21"/>
                    <a:pt x="8" y="10"/>
                    <a:pt x="0" y="0"/>
                  </a:cubicBezTo>
                  <a:lnTo>
                    <a:pt x="12" y="0"/>
                  </a:lnTo>
                  <a:cubicBezTo>
                    <a:pt x="25" y="2"/>
                    <a:pt x="35" y="8"/>
                    <a:pt x="40" y="15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74"/>
            <p:cNvSpPr>
              <a:spLocks noChangeShapeType="1"/>
            </p:cNvSpPr>
            <p:nvPr/>
          </p:nvSpPr>
          <p:spPr bwMode="auto">
            <a:xfrm flipV="1">
              <a:off x="1132" y="2060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Oval 75"/>
            <p:cNvSpPr>
              <a:spLocks noChangeArrowheads="1"/>
            </p:cNvSpPr>
            <p:nvPr/>
          </p:nvSpPr>
          <p:spPr bwMode="auto">
            <a:xfrm>
              <a:off x="1717" y="2141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Text Box 76"/>
            <p:cNvSpPr txBox="1">
              <a:spLocks noChangeArrowheads="1"/>
            </p:cNvSpPr>
            <p:nvPr/>
          </p:nvSpPr>
          <p:spPr bwMode="auto">
            <a:xfrm>
              <a:off x="2736" y="2062"/>
              <a:ext cx="2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</a:t>
              </a:r>
              <a:r>
                <a:rPr lang="en-US" b="0" baseline="-25000"/>
                <a:t>2</a:t>
              </a:r>
            </a:p>
          </p:txBody>
        </p:sp>
        <p:sp>
          <p:nvSpPr>
            <p:cNvPr id="10292" name="Line 79"/>
            <p:cNvSpPr>
              <a:spLocks noChangeShapeType="1"/>
            </p:cNvSpPr>
            <p:nvPr/>
          </p:nvSpPr>
          <p:spPr bwMode="auto">
            <a:xfrm>
              <a:off x="2284" y="2060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Line 80"/>
            <p:cNvSpPr>
              <a:spLocks noChangeShapeType="1"/>
            </p:cNvSpPr>
            <p:nvPr/>
          </p:nvSpPr>
          <p:spPr bwMode="auto">
            <a:xfrm>
              <a:off x="1148" y="1481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Line 81"/>
            <p:cNvSpPr>
              <a:spLocks noChangeShapeType="1"/>
            </p:cNvSpPr>
            <p:nvPr/>
          </p:nvSpPr>
          <p:spPr bwMode="auto">
            <a:xfrm>
              <a:off x="1129" y="1938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Line 82"/>
            <p:cNvSpPr>
              <a:spLocks noChangeShapeType="1"/>
            </p:cNvSpPr>
            <p:nvPr/>
          </p:nvSpPr>
          <p:spPr bwMode="auto">
            <a:xfrm>
              <a:off x="2283" y="1357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83"/>
            <p:cNvSpPr>
              <a:spLocks noChangeShapeType="1"/>
            </p:cNvSpPr>
            <p:nvPr/>
          </p:nvSpPr>
          <p:spPr bwMode="auto">
            <a:xfrm flipV="1">
              <a:off x="1129" y="1465"/>
              <a:ext cx="1156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Oval 84"/>
            <p:cNvSpPr>
              <a:spLocks noChangeArrowheads="1"/>
            </p:cNvSpPr>
            <p:nvPr/>
          </p:nvSpPr>
          <p:spPr bwMode="auto">
            <a:xfrm>
              <a:off x="2257" y="1332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Oval 85"/>
            <p:cNvSpPr>
              <a:spLocks noChangeArrowheads="1"/>
            </p:cNvSpPr>
            <p:nvPr/>
          </p:nvSpPr>
          <p:spPr bwMode="auto">
            <a:xfrm>
              <a:off x="2257" y="2156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7048" name="Group 200"/>
          <p:cNvGraphicFramePr>
            <a:graphicFrameLocks noGrp="1"/>
          </p:cNvGraphicFramePr>
          <p:nvPr/>
        </p:nvGraphicFramePr>
        <p:xfrm>
          <a:off x="349250" y="3284984"/>
          <a:ext cx="3556000" cy="274320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  <a:gridCol w="8890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045" name="Text Box 197"/>
          <p:cNvSpPr txBox="1">
            <a:spLocks noChangeArrowheads="1"/>
          </p:cNvSpPr>
          <p:nvPr/>
        </p:nvSpPr>
        <p:spPr bwMode="auto">
          <a:xfrm>
            <a:off x="4081463" y="5618609"/>
            <a:ext cx="1439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Tanımsız</a:t>
            </a:r>
            <a:endParaRPr lang="en-US" b="0" dirty="0"/>
          </a:p>
        </p:txBody>
      </p:sp>
      <p:sp>
        <p:nvSpPr>
          <p:cNvPr id="33" name="TextBox 32"/>
          <p:cNvSpPr txBox="1"/>
          <p:nvPr/>
        </p:nvSpPr>
        <p:spPr>
          <a:xfrm>
            <a:off x="4700588" y="3681028"/>
            <a:ext cx="2975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Q</a:t>
            </a:r>
            <a:r>
              <a:rPr lang="en-US" b="0" baseline="-25000" dirty="0" smtClean="0"/>
              <a:t>1</a:t>
            </a:r>
            <a:r>
              <a:rPr lang="tr-TR" b="0" dirty="0" smtClean="0"/>
              <a:t>= (R + </a:t>
            </a:r>
            <a:r>
              <a:rPr lang="en-US" b="0" dirty="0" smtClean="0"/>
              <a:t>Q</a:t>
            </a:r>
            <a:r>
              <a:rPr lang="tr-TR" b="0" baseline="-25000" dirty="0" smtClean="0"/>
              <a:t>2</a:t>
            </a:r>
            <a:r>
              <a:rPr lang="tr-TR" b="0" dirty="0" smtClean="0"/>
              <a:t>)’=R’ </a:t>
            </a:r>
            <a:r>
              <a:rPr lang="en-US" b="0" dirty="0" smtClean="0"/>
              <a:t>Q</a:t>
            </a:r>
            <a:r>
              <a:rPr lang="tr-TR" b="0" baseline="-25000" dirty="0" smtClean="0"/>
              <a:t>2</a:t>
            </a:r>
            <a:r>
              <a:rPr lang="tr-TR" b="0" dirty="0" smtClean="0"/>
              <a:t>’</a:t>
            </a:r>
          </a:p>
          <a:p>
            <a:r>
              <a:rPr lang="en-US" b="0" dirty="0" smtClean="0"/>
              <a:t>Q</a:t>
            </a:r>
            <a:r>
              <a:rPr lang="tr-TR" b="0" baseline="-25000" dirty="0" smtClean="0"/>
              <a:t>2</a:t>
            </a:r>
            <a:r>
              <a:rPr lang="tr-TR" b="0" dirty="0" smtClean="0"/>
              <a:t>= (S + </a:t>
            </a:r>
            <a:r>
              <a:rPr lang="en-US" b="0" dirty="0" smtClean="0"/>
              <a:t>Q</a:t>
            </a:r>
            <a:r>
              <a:rPr lang="tr-TR" b="0" baseline="-25000" dirty="0" smtClean="0"/>
              <a:t>1</a:t>
            </a:r>
            <a:r>
              <a:rPr lang="tr-TR" b="0" dirty="0" smtClean="0"/>
              <a:t>)’=S’ </a:t>
            </a:r>
            <a:r>
              <a:rPr lang="en-US" b="0" dirty="0" smtClean="0"/>
              <a:t>Q</a:t>
            </a:r>
            <a:r>
              <a:rPr lang="tr-TR" b="0" baseline="-25000" dirty="0" smtClean="0"/>
              <a:t>1</a:t>
            </a:r>
            <a:r>
              <a:rPr lang="tr-TR" b="0" dirty="0" smtClean="0"/>
              <a:t>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6016" y="4614227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Q</a:t>
            </a:r>
            <a:r>
              <a:rPr lang="en-US" b="0" baseline="-25000" dirty="0" smtClean="0"/>
              <a:t>1</a:t>
            </a:r>
            <a:r>
              <a:rPr lang="tr-TR" b="0" dirty="0" smtClean="0"/>
              <a:t>= </a:t>
            </a:r>
            <a:r>
              <a:rPr lang="en-US" b="0" dirty="0" smtClean="0"/>
              <a:t>Q</a:t>
            </a:r>
            <a:r>
              <a:rPr lang="tr-TR" b="0" baseline="-25000" dirty="0" smtClean="0"/>
              <a:t>2</a:t>
            </a:r>
            <a:r>
              <a:rPr lang="tr-TR" b="0" dirty="0" smtClean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045" grpId="0"/>
      <p:bldP spid="33" grpId="0" build="allAtOnce"/>
      <p:bldP spid="30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tr-TR" dirty="0" smtClean="0"/>
              <a:t>T</a:t>
            </a:r>
            <a:r>
              <a:rPr lang="en-US" dirty="0" smtClean="0"/>
              <a:t> </a:t>
            </a:r>
            <a:r>
              <a:rPr lang="tr-TR" dirty="0"/>
              <a:t>Tipi </a:t>
            </a:r>
            <a:r>
              <a:rPr lang="en-US" dirty="0"/>
              <a:t>Flip-Flop</a:t>
            </a:r>
            <a:r>
              <a:rPr lang="tr-TR" dirty="0"/>
              <a:t>lar ile tasarım</a:t>
            </a:r>
            <a:endParaRPr lang="en-US" dirty="0" smtClean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922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 3-bit </a:t>
            </a:r>
            <a:r>
              <a:rPr lang="tr-TR" dirty="0" smtClean="0"/>
              <a:t>ikili sayıcı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0</a:t>
            </a:r>
            <a:r>
              <a:rPr lang="en-US" dirty="0" smtClean="0">
                <a:sym typeface="Wingdings" pitchFamily="2" charset="2"/>
              </a:rPr>
              <a:t>12 ...  7  0  1  2</a:t>
            </a:r>
            <a:endParaRPr lang="en-US" dirty="0" smtClean="0"/>
          </a:p>
        </p:txBody>
      </p:sp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ED3A28-4C9A-49D8-BA71-98DFC35A7024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11300" y="2241550"/>
            <a:ext cx="3779838" cy="3779838"/>
            <a:chOff x="952" y="1412"/>
            <a:chExt cx="2381" cy="2381"/>
          </a:xfrm>
        </p:grpSpPr>
        <p:sp>
          <p:nvSpPr>
            <p:cNvPr id="74770" name="Oval 4"/>
            <p:cNvSpPr>
              <a:spLocks noChangeArrowheads="1"/>
            </p:cNvSpPr>
            <p:nvPr/>
          </p:nvSpPr>
          <p:spPr bwMode="auto">
            <a:xfrm>
              <a:off x="1905" y="1412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0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4771" name="Oval 6"/>
            <p:cNvSpPr>
              <a:spLocks noChangeArrowheads="1"/>
            </p:cNvSpPr>
            <p:nvPr/>
          </p:nvSpPr>
          <p:spPr bwMode="auto">
            <a:xfrm>
              <a:off x="952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1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4772" name="Oval 7"/>
            <p:cNvSpPr>
              <a:spLocks noChangeArrowheads="1"/>
            </p:cNvSpPr>
            <p:nvPr/>
          </p:nvSpPr>
          <p:spPr bwMode="auto">
            <a:xfrm>
              <a:off x="2925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7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4773" name="Oval 8"/>
            <p:cNvSpPr>
              <a:spLocks noChangeArrowheads="1"/>
            </p:cNvSpPr>
            <p:nvPr/>
          </p:nvSpPr>
          <p:spPr bwMode="auto">
            <a:xfrm>
              <a:off x="952" y="250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2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4774" name="Oval 9"/>
            <p:cNvSpPr>
              <a:spLocks noChangeArrowheads="1"/>
            </p:cNvSpPr>
            <p:nvPr/>
          </p:nvSpPr>
          <p:spPr bwMode="auto">
            <a:xfrm>
              <a:off x="2925" y="250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6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4775" name="Oval 10"/>
            <p:cNvSpPr>
              <a:spLocks noChangeArrowheads="1"/>
            </p:cNvSpPr>
            <p:nvPr/>
          </p:nvSpPr>
          <p:spPr bwMode="auto">
            <a:xfrm>
              <a:off x="952" y="3113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3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4776" name="Oval 11"/>
            <p:cNvSpPr>
              <a:spLocks noChangeArrowheads="1"/>
            </p:cNvSpPr>
            <p:nvPr/>
          </p:nvSpPr>
          <p:spPr bwMode="auto">
            <a:xfrm>
              <a:off x="2925" y="3113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5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4777" name="Oval 12"/>
            <p:cNvSpPr>
              <a:spLocks noChangeArrowheads="1"/>
            </p:cNvSpPr>
            <p:nvPr/>
          </p:nvSpPr>
          <p:spPr bwMode="auto">
            <a:xfrm>
              <a:off x="1905" y="3453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4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835150" y="2565400"/>
            <a:ext cx="3132138" cy="3240088"/>
            <a:chOff x="1156" y="1616"/>
            <a:chExt cx="1973" cy="2041"/>
          </a:xfrm>
        </p:grpSpPr>
        <p:sp>
          <p:nvSpPr>
            <p:cNvPr id="74762" name="Line 13"/>
            <p:cNvSpPr>
              <a:spLocks noChangeShapeType="1"/>
            </p:cNvSpPr>
            <p:nvPr/>
          </p:nvSpPr>
          <p:spPr bwMode="auto">
            <a:xfrm flipH="1">
              <a:off x="1360" y="1616"/>
              <a:ext cx="545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3" name="Line 14"/>
            <p:cNvSpPr>
              <a:spLocks noChangeShapeType="1"/>
            </p:cNvSpPr>
            <p:nvPr/>
          </p:nvSpPr>
          <p:spPr bwMode="auto">
            <a:xfrm>
              <a:off x="1156" y="2205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4" name="Line 15"/>
            <p:cNvSpPr>
              <a:spLocks noChangeShapeType="1"/>
            </p:cNvSpPr>
            <p:nvPr/>
          </p:nvSpPr>
          <p:spPr bwMode="auto">
            <a:xfrm>
              <a:off x="1156" y="2840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5" name="Line 16"/>
            <p:cNvSpPr>
              <a:spLocks noChangeShapeType="1"/>
            </p:cNvSpPr>
            <p:nvPr/>
          </p:nvSpPr>
          <p:spPr bwMode="auto">
            <a:xfrm>
              <a:off x="1156" y="3453"/>
              <a:ext cx="749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6" name="Line 17"/>
            <p:cNvSpPr>
              <a:spLocks noChangeShapeType="1"/>
            </p:cNvSpPr>
            <p:nvPr/>
          </p:nvSpPr>
          <p:spPr bwMode="auto">
            <a:xfrm flipV="1">
              <a:off x="2313" y="3453"/>
              <a:ext cx="816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7" name="Line 18"/>
            <p:cNvSpPr>
              <a:spLocks noChangeShapeType="1"/>
            </p:cNvSpPr>
            <p:nvPr/>
          </p:nvSpPr>
          <p:spPr bwMode="auto">
            <a:xfrm flipV="1">
              <a:off x="3129" y="2840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Line 19"/>
            <p:cNvSpPr>
              <a:spLocks noChangeShapeType="1"/>
            </p:cNvSpPr>
            <p:nvPr/>
          </p:nvSpPr>
          <p:spPr bwMode="auto">
            <a:xfrm flipV="1">
              <a:off x="3129" y="2205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9" name="Line 20"/>
            <p:cNvSpPr>
              <a:spLocks noChangeShapeType="1"/>
            </p:cNvSpPr>
            <p:nvPr/>
          </p:nvSpPr>
          <p:spPr bwMode="auto">
            <a:xfrm flipH="1" flipV="1">
              <a:off x="2313" y="1616"/>
              <a:ext cx="816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309" name="Text Box 21"/>
          <p:cNvSpPr txBox="1">
            <a:spLocks noChangeArrowheads="1"/>
          </p:cNvSpPr>
          <p:nvPr/>
        </p:nvSpPr>
        <p:spPr bwMode="auto">
          <a:xfrm>
            <a:off x="5724525" y="2241550"/>
            <a:ext cx="21323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Kaç </a:t>
            </a:r>
            <a:r>
              <a:rPr lang="en-US" b="0" dirty="0" smtClean="0"/>
              <a:t>flip-flop?</a:t>
            </a:r>
            <a:endParaRPr lang="en-US" b="0" dirty="0"/>
          </a:p>
        </p:txBody>
      </p: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6008688" y="3165475"/>
            <a:ext cx="24449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/>
            <a:r>
              <a:rPr lang="tr-TR" b="0" dirty="0" smtClean="0"/>
              <a:t>Durum kodlama</a:t>
            </a:r>
            <a:r>
              <a:rPr lang="en-US" b="0" dirty="0" smtClean="0"/>
              <a:t>:</a:t>
            </a:r>
            <a:endParaRPr lang="tr-TR" b="0" dirty="0" smtClean="0"/>
          </a:p>
          <a:p>
            <a:pPr marL="231775" indent="-231775"/>
            <a:endParaRPr lang="en-US" b="0" dirty="0"/>
          </a:p>
          <a:p>
            <a:pPr marL="231775" indent="-231775">
              <a:buFontTx/>
              <a:buChar char="•"/>
            </a:pPr>
            <a:r>
              <a:rPr lang="tr-TR" b="0" dirty="0">
                <a:latin typeface="Courier New" pitchFamily="49" charset="0"/>
              </a:rPr>
              <a:t>D</a:t>
            </a:r>
            <a:r>
              <a:rPr lang="en-US" b="0" baseline="-25000" dirty="0" smtClean="0">
                <a:latin typeface="Courier New" pitchFamily="49" charset="0"/>
              </a:rPr>
              <a:t>0</a:t>
            </a:r>
            <a:r>
              <a:rPr lang="en-US" b="0" dirty="0" smtClean="0">
                <a:latin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sym typeface="Wingdings" pitchFamily="2" charset="2"/>
              </a:rPr>
              <a:t> 000</a:t>
            </a:r>
          </a:p>
          <a:p>
            <a:pPr marL="231775" indent="-231775">
              <a:buFontTx/>
              <a:buChar char="•"/>
            </a:pPr>
            <a:r>
              <a:rPr lang="tr-TR" b="0" dirty="0">
                <a:latin typeface="Courier New" pitchFamily="49" charset="0"/>
              </a:rPr>
              <a:t>D</a:t>
            </a:r>
            <a:r>
              <a:rPr lang="en-US" b="0" baseline="-25000" dirty="0" smtClean="0">
                <a:latin typeface="Courier New" pitchFamily="49" charset="0"/>
              </a:rPr>
              <a:t>1</a:t>
            </a:r>
            <a:r>
              <a:rPr lang="en-US" b="0" dirty="0" smtClean="0">
                <a:latin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sym typeface="Wingdings" pitchFamily="2" charset="2"/>
              </a:rPr>
              <a:t> 001</a:t>
            </a:r>
          </a:p>
          <a:p>
            <a:pPr marL="231775" indent="-231775">
              <a:buFontTx/>
              <a:buChar char="•"/>
            </a:pPr>
            <a:r>
              <a:rPr lang="tr-TR" b="0" dirty="0">
                <a:latin typeface="Courier New" pitchFamily="49" charset="0"/>
              </a:rPr>
              <a:t>D</a:t>
            </a:r>
            <a:r>
              <a:rPr lang="en-US" b="0" baseline="-25000" dirty="0" smtClean="0">
                <a:latin typeface="Courier New" pitchFamily="49" charset="0"/>
              </a:rPr>
              <a:t>2</a:t>
            </a:r>
            <a:r>
              <a:rPr lang="en-US" b="0" dirty="0" smtClean="0">
                <a:latin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sym typeface="Wingdings" pitchFamily="2" charset="2"/>
              </a:rPr>
              <a:t> 010</a:t>
            </a:r>
          </a:p>
          <a:p>
            <a:pPr marL="231775" indent="-231775">
              <a:buFontTx/>
              <a:buChar char="•"/>
            </a:pPr>
            <a:r>
              <a:rPr lang="en-US" b="0" dirty="0">
                <a:latin typeface="Courier New" pitchFamily="49" charset="0"/>
              </a:rPr>
              <a:t>...</a:t>
            </a:r>
          </a:p>
          <a:p>
            <a:pPr marL="231775" indent="-231775">
              <a:buFontTx/>
              <a:buChar char="•"/>
            </a:pPr>
            <a:r>
              <a:rPr lang="tr-TR" b="0" dirty="0">
                <a:latin typeface="Courier New" pitchFamily="49" charset="0"/>
              </a:rPr>
              <a:t>D</a:t>
            </a:r>
            <a:r>
              <a:rPr lang="en-US" b="0" baseline="-25000" dirty="0" smtClean="0">
                <a:latin typeface="Courier New" pitchFamily="49" charset="0"/>
              </a:rPr>
              <a:t>7</a:t>
            </a:r>
            <a:r>
              <a:rPr lang="en-US" b="0" dirty="0" smtClean="0">
                <a:latin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sym typeface="Wingdings" pitchFamily="2" charset="2"/>
              </a:rPr>
              <a:t> 111</a:t>
            </a:r>
            <a:endParaRPr lang="en-US" b="0" dirty="0">
              <a:latin typeface="Courier New" pitchFamily="49" charset="0"/>
            </a:endParaRP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2159000" y="6176963"/>
            <a:ext cx="30364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800" b="0" dirty="0" smtClean="0"/>
              <a:t>Durum Diyagramı</a:t>
            </a: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bldLvl="2"/>
      <p:bldP spid="268309" grpId="0"/>
      <p:bldP spid="268310" grpId="0"/>
      <p:bldP spid="2683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</a:t>
            </a:r>
            <a:r>
              <a:rPr lang="en-US" dirty="0"/>
              <a:t> </a:t>
            </a:r>
            <a:r>
              <a:rPr lang="tr-TR" dirty="0"/>
              <a:t>Tipi </a:t>
            </a:r>
            <a:r>
              <a:rPr lang="en-US" dirty="0"/>
              <a:t>Flip-Flop</a:t>
            </a:r>
            <a:r>
              <a:rPr lang="tr-TR" dirty="0"/>
              <a:t>lar ile tasarım</a:t>
            </a:r>
            <a:endParaRPr lang="en-US" dirty="0" smtClean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60513"/>
            <a:ext cx="8763000" cy="561975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Durum tablosu</a:t>
            </a:r>
            <a:endParaRPr lang="en-US" dirty="0" smtClean="0"/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2B6925-5E30-43B1-ABA3-E477EC18F112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3095625" y="3489325"/>
            <a:ext cx="2700338" cy="3189288"/>
            <a:chOff x="1950" y="1887"/>
            <a:chExt cx="1701" cy="2009"/>
          </a:xfrm>
        </p:grpSpPr>
        <p:sp>
          <p:nvSpPr>
            <p:cNvPr id="75836" name="Rectangle 91"/>
            <p:cNvSpPr>
              <a:spLocks noChangeArrowheads="1"/>
            </p:cNvSpPr>
            <p:nvPr/>
          </p:nvSpPr>
          <p:spPr bwMode="auto">
            <a:xfrm>
              <a:off x="3084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7" name="Rectangle 90"/>
            <p:cNvSpPr>
              <a:spLocks noChangeArrowheads="1"/>
            </p:cNvSpPr>
            <p:nvPr/>
          </p:nvSpPr>
          <p:spPr bwMode="auto">
            <a:xfrm>
              <a:off x="2517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8" name="Rectangle 89"/>
            <p:cNvSpPr>
              <a:spLocks noChangeArrowheads="1"/>
            </p:cNvSpPr>
            <p:nvPr/>
          </p:nvSpPr>
          <p:spPr bwMode="auto">
            <a:xfrm>
              <a:off x="1950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9" name="Rectangle 82"/>
            <p:cNvSpPr>
              <a:spLocks noChangeArrowheads="1"/>
            </p:cNvSpPr>
            <p:nvPr/>
          </p:nvSpPr>
          <p:spPr bwMode="auto">
            <a:xfrm>
              <a:off x="3084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0" name="Rectangle 81"/>
            <p:cNvSpPr>
              <a:spLocks noChangeArrowheads="1"/>
            </p:cNvSpPr>
            <p:nvPr/>
          </p:nvSpPr>
          <p:spPr bwMode="auto">
            <a:xfrm>
              <a:off x="2517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1" name="Rectangle 80"/>
            <p:cNvSpPr>
              <a:spLocks noChangeArrowheads="1"/>
            </p:cNvSpPr>
            <p:nvPr/>
          </p:nvSpPr>
          <p:spPr bwMode="auto">
            <a:xfrm>
              <a:off x="1950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2" name="Rectangle 73"/>
            <p:cNvSpPr>
              <a:spLocks noChangeArrowheads="1"/>
            </p:cNvSpPr>
            <p:nvPr/>
          </p:nvSpPr>
          <p:spPr bwMode="auto">
            <a:xfrm>
              <a:off x="3084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43" name="Rectangle 72"/>
            <p:cNvSpPr>
              <a:spLocks noChangeArrowheads="1"/>
            </p:cNvSpPr>
            <p:nvPr/>
          </p:nvSpPr>
          <p:spPr bwMode="auto">
            <a:xfrm>
              <a:off x="2517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4" name="Rectangle 71"/>
            <p:cNvSpPr>
              <a:spLocks noChangeArrowheads="1"/>
            </p:cNvSpPr>
            <p:nvPr/>
          </p:nvSpPr>
          <p:spPr bwMode="auto">
            <a:xfrm>
              <a:off x="1950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5" name="Rectangle 64"/>
            <p:cNvSpPr>
              <a:spLocks noChangeArrowheads="1"/>
            </p:cNvSpPr>
            <p:nvPr/>
          </p:nvSpPr>
          <p:spPr bwMode="auto">
            <a:xfrm>
              <a:off x="3084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6" name="Rectangle 63"/>
            <p:cNvSpPr>
              <a:spLocks noChangeArrowheads="1"/>
            </p:cNvSpPr>
            <p:nvPr/>
          </p:nvSpPr>
          <p:spPr bwMode="auto">
            <a:xfrm>
              <a:off x="2517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47" name="Rectangle 62"/>
            <p:cNvSpPr>
              <a:spLocks noChangeArrowheads="1"/>
            </p:cNvSpPr>
            <p:nvPr/>
          </p:nvSpPr>
          <p:spPr bwMode="auto">
            <a:xfrm>
              <a:off x="1950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48" name="Rectangle 55"/>
            <p:cNvSpPr>
              <a:spLocks noChangeArrowheads="1"/>
            </p:cNvSpPr>
            <p:nvPr/>
          </p:nvSpPr>
          <p:spPr bwMode="auto">
            <a:xfrm>
              <a:off x="3084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49" name="Rectangle 54"/>
            <p:cNvSpPr>
              <a:spLocks noChangeArrowheads="1"/>
            </p:cNvSpPr>
            <p:nvPr/>
          </p:nvSpPr>
          <p:spPr bwMode="auto">
            <a:xfrm>
              <a:off x="2517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50" name="Rectangle 53"/>
            <p:cNvSpPr>
              <a:spLocks noChangeArrowheads="1"/>
            </p:cNvSpPr>
            <p:nvPr/>
          </p:nvSpPr>
          <p:spPr bwMode="auto">
            <a:xfrm>
              <a:off x="1950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1</a:t>
              </a:r>
            </a:p>
          </p:txBody>
        </p:sp>
        <p:sp>
          <p:nvSpPr>
            <p:cNvPr id="75851" name="Rectangle 46"/>
            <p:cNvSpPr>
              <a:spLocks noChangeArrowheads="1"/>
            </p:cNvSpPr>
            <p:nvPr/>
          </p:nvSpPr>
          <p:spPr bwMode="auto">
            <a:xfrm>
              <a:off x="3084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52" name="Rectangle 45"/>
            <p:cNvSpPr>
              <a:spLocks noChangeArrowheads="1"/>
            </p:cNvSpPr>
            <p:nvPr/>
          </p:nvSpPr>
          <p:spPr bwMode="auto">
            <a:xfrm>
              <a:off x="2517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53" name="Rectangle 44"/>
            <p:cNvSpPr>
              <a:spLocks noChangeArrowheads="1"/>
            </p:cNvSpPr>
            <p:nvPr/>
          </p:nvSpPr>
          <p:spPr bwMode="auto">
            <a:xfrm>
              <a:off x="1950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0</a:t>
              </a:r>
            </a:p>
          </p:txBody>
        </p:sp>
        <p:grpSp>
          <p:nvGrpSpPr>
            <p:cNvPr id="75854" name="Group 360"/>
            <p:cNvGrpSpPr>
              <a:grpSpLocks/>
            </p:cNvGrpSpPr>
            <p:nvPr/>
          </p:nvGrpSpPr>
          <p:grpSpPr bwMode="auto">
            <a:xfrm>
              <a:off x="1950" y="1887"/>
              <a:ext cx="1701" cy="287"/>
              <a:chOff x="1950" y="1887"/>
              <a:chExt cx="1701" cy="287"/>
            </a:xfrm>
          </p:grpSpPr>
          <p:sp>
            <p:nvSpPr>
              <p:cNvPr id="75855" name="Rectangle 37"/>
              <p:cNvSpPr>
                <a:spLocks noChangeArrowheads="1"/>
              </p:cNvSpPr>
              <p:nvPr/>
            </p:nvSpPr>
            <p:spPr bwMode="auto">
              <a:xfrm>
                <a:off x="3084" y="1887"/>
                <a:ext cx="56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5856" name="Rectangle 36"/>
              <p:cNvSpPr>
                <a:spLocks noChangeArrowheads="1"/>
              </p:cNvSpPr>
              <p:nvPr/>
            </p:nvSpPr>
            <p:spPr bwMode="auto">
              <a:xfrm>
                <a:off x="2517" y="1887"/>
                <a:ext cx="56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5857" name="Rectangle 35"/>
              <p:cNvSpPr>
                <a:spLocks noChangeArrowheads="1"/>
              </p:cNvSpPr>
              <p:nvPr/>
            </p:nvSpPr>
            <p:spPr bwMode="auto">
              <a:xfrm>
                <a:off x="1950" y="1887"/>
                <a:ext cx="56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0</a:t>
                </a:r>
              </a:p>
            </p:txBody>
          </p:sp>
        </p:grpSp>
      </p:grpSp>
      <p:grpSp>
        <p:nvGrpSpPr>
          <p:cNvPr id="4" name="Group 359"/>
          <p:cNvGrpSpPr>
            <a:grpSpLocks/>
          </p:cNvGrpSpPr>
          <p:nvPr/>
        </p:nvGrpSpPr>
        <p:grpSpPr bwMode="auto">
          <a:xfrm>
            <a:off x="3095625" y="3033713"/>
            <a:ext cx="2700338" cy="455612"/>
            <a:chOff x="1950" y="1600"/>
            <a:chExt cx="1701" cy="287"/>
          </a:xfrm>
        </p:grpSpPr>
        <p:sp>
          <p:nvSpPr>
            <p:cNvPr id="75833" name="Rectangle 28"/>
            <p:cNvSpPr>
              <a:spLocks noChangeArrowheads="1"/>
            </p:cNvSpPr>
            <p:nvPr/>
          </p:nvSpPr>
          <p:spPr bwMode="auto">
            <a:xfrm>
              <a:off x="3084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1</a:t>
              </a:r>
            </a:p>
          </p:txBody>
        </p:sp>
        <p:sp>
          <p:nvSpPr>
            <p:cNvPr id="75834" name="Rectangle 27"/>
            <p:cNvSpPr>
              <a:spLocks noChangeArrowheads="1"/>
            </p:cNvSpPr>
            <p:nvPr/>
          </p:nvSpPr>
          <p:spPr bwMode="auto">
            <a:xfrm>
              <a:off x="2517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0</a:t>
              </a:r>
            </a:p>
          </p:txBody>
        </p:sp>
        <p:sp>
          <p:nvSpPr>
            <p:cNvPr id="75835" name="Rectangle 26"/>
            <p:cNvSpPr>
              <a:spLocks noChangeArrowheads="1"/>
            </p:cNvSpPr>
            <p:nvPr/>
          </p:nvSpPr>
          <p:spPr bwMode="auto">
            <a:xfrm>
              <a:off x="1950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 dirty="0"/>
                <a:t>0</a:t>
              </a:r>
            </a:p>
          </p:txBody>
        </p:sp>
      </p:grpSp>
      <p:grpSp>
        <p:nvGrpSpPr>
          <p:cNvPr id="5" name="Group 358"/>
          <p:cNvGrpSpPr>
            <a:grpSpLocks/>
          </p:cNvGrpSpPr>
          <p:nvPr/>
        </p:nvGrpSpPr>
        <p:grpSpPr bwMode="auto">
          <a:xfrm>
            <a:off x="395288" y="3033713"/>
            <a:ext cx="2700337" cy="3644900"/>
            <a:chOff x="249" y="1600"/>
            <a:chExt cx="1701" cy="2296"/>
          </a:xfrm>
        </p:grpSpPr>
        <p:sp>
          <p:nvSpPr>
            <p:cNvPr id="75809" name="Rectangle 88"/>
            <p:cNvSpPr>
              <a:spLocks noChangeArrowheads="1"/>
            </p:cNvSpPr>
            <p:nvPr/>
          </p:nvSpPr>
          <p:spPr bwMode="auto">
            <a:xfrm>
              <a:off x="1383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0" name="Rectangle 87"/>
            <p:cNvSpPr>
              <a:spLocks noChangeArrowheads="1"/>
            </p:cNvSpPr>
            <p:nvPr/>
          </p:nvSpPr>
          <p:spPr bwMode="auto">
            <a:xfrm>
              <a:off x="816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1" name="Rectangle 86"/>
            <p:cNvSpPr>
              <a:spLocks noChangeArrowheads="1"/>
            </p:cNvSpPr>
            <p:nvPr/>
          </p:nvSpPr>
          <p:spPr bwMode="auto">
            <a:xfrm>
              <a:off x="249" y="3609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2" name="Rectangle 79"/>
            <p:cNvSpPr>
              <a:spLocks noChangeArrowheads="1"/>
            </p:cNvSpPr>
            <p:nvPr/>
          </p:nvSpPr>
          <p:spPr bwMode="auto">
            <a:xfrm>
              <a:off x="1383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13" name="Rectangle 78"/>
            <p:cNvSpPr>
              <a:spLocks noChangeArrowheads="1"/>
            </p:cNvSpPr>
            <p:nvPr/>
          </p:nvSpPr>
          <p:spPr bwMode="auto">
            <a:xfrm>
              <a:off x="816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4" name="Rectangle 77"/>
            <p:cNvSpPr>
              <a:spLocks noChangeArrowheads="1"/>
            </p:cNvSpPr>
            <p:nvPr/>
          </p:nvSpPr>
          <p:spPr bwMode="auto">
            <a:xfrm>
              <a:off x="249" y="3322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5" name="Rectangle 70"/>
            <p:cNvSpPr>
              <a:spLocks noChangeArrowheads="1"/>
            </p:cNvSpPr>
            <p:nvPr/>
          </p:nvSpPr>
          <p:spPr bwMode="auto">
            <a:xfrm>
              <a:off x="1383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6" name="Rectangle 69"/>
            <p:cNvSpPr>
              <a:spLocks noChangeArrowheads="1"/>
            </p:cNvSpPr>
            <p:nvPr/>
          </p:nvSpPr>
          <p:spPr bwMode="auto">
            <a:xfrm>
              <a:off x="816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17" name="Rectangle 68"/>
            <p:cNvSpPr>
              <a:spLocks noChangeArrowheads="1"/>
            </p:cNvSpPr>
            <p:nvPr/>
          </p:nvSpPr>
          <p:spPr bwMode="auto">
            <a:xfrm>
              <a:off x="249" y="3035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18" name="Rectangle 61"/>
            <p:cNvSpPr>
              <a:spLocks noChangeArrowheads="1"/>
            </p:cNvSpPr>
            <p:nvPr/>
          </p:nvSpPr>
          <p:spPr bwMode="auto">
            <a:xfrm>
              <a:off x="1383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19" name="Rectangle 60"/>
            <p:cNvSpPr>
              <a:spLocks noChangeArrowheads="1"/>
            </p:cNvSpPr>
            <p:nvPr/>
          </p:nvSpPr>
          <p:spPr bwMode="auto">
            <a:xfrm>
              <a:off x="816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20" name="Rectangle 59"/>
            <p:cNvSpPr>
              <a:spLocks noChangeArrowheads="1"/>
            </p:cNvSpPr>
            <p:nvPr/>
          </p:nvSpPr>
          <p:spPr bwMode="auto">
            <a:xfrm>
              <a:off x="249" y="2748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21" name="Rectangle 52"/>
            <p:cNvSpPr>
              <a:spLocks noChangeArrowheads="1"/>
            </p:cNvSpPr>
            <p:nvPr/>
          </p:nvSpPr>
          <p:spPr bwMode="auto">
            <a:xfrm>
              <a:off x="1383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22" name="Rectangle 51"/>
            <p:cNvSpPr>
              <a:spLocks noChangeArrowheads="1"/>
            </p:cNvSpPr>
            <p:nvPr/>
          </p:nvSpPr>
          <p:spPr bwMode="auto">
            <a:xfrm>
              <a:off x="816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23" name="Rectangle 50"/>
            <p:cNvSpPr>
              <a:spLocks noChangeArrowheads="1"/>
            </p:cNvSpPr>
            <p:nvPr/>
          </p:nvSpPr>
          <p:spPr bwMode="auto">
            <a:xfrm>
              <a:off x="249" y="2461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24" name="Rectangle 43"/>
            <p:cNvSpPr>
              <a:spLocks noChangeArrowheads="1"/>
            </p:cNvSpPr>
            <p:nvPr/>
          </p:nvSpPr>
          <p:spPr bwMode="auto">
            <a:xfrm>
              <a:off x="1383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25" name="Rectangle 42"/>
            <p:cNvSpPr>
              <a:spLocks noChangeArrowheads="1"/>
            </p:cNvSpPr>
            <p:nvPr/>
          </p:nvSpPr>
          <p:spPr bwMode="auto">
            <a:xfrm>
              <a:off x="816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26" name="Rectangle 41"/>
            <p:cNvSpPr>
              <a:spLocks noChangeArrowheads="1"/>
            </p:cNvSpPr>
            <p:nvPr/>
          </p:nvSpPr>
          <p:spPr bwMode="auto">
            <a:xfrm>
              <a:off x="249" y="2174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27" name="Rectangle 34"/>
            <p:cNvSpPr>
              <a:spLocks noChangeArrowheads="1"/>
            </p:cNvSpPr>
            <p:nvPr/>
          </p:nvSpPr>
          <p:spPr bwMode="auto">
            <a:xfrm>
              <a:off x="1383" y="1887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1</a:t>
              </a:r>
            </a:p>
          </p:txBody>
        </p:sp>
        <p:sp>
          <p:nvSpPr>
            <p:cNvPr id="75828" name="Rectangle 33"/>
            <p:cNvSpPr>
              <a:spLocks noChangeArrowheads="1"/>
            </p:cNvSpPr>
            <p:nvPr/>
          </p:nvSpPr>
          <p:spPr bwMode="auto">
            <a:xfrm>
              <a:off x="816" y="1887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29" name="Rectangle 32"/>
            <p:cNvSpPr>
              <a:spLocks noChangeArrowheads="1"/>
            </p:cNvSpPr>
            <p:nvPr/>
          </p:nvSpPr>
          <p:spPr bwMode="auto">
            <a:xfrm>
              <a:off x="249" y="1887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0" name="Rectangle 25"/>
            <p:cNvSpPr>
              <a:spLocks noChangeArrowheads="1"/>
            </p:cNvSpPr>
            <p:nvPr/>
          </p:nvSpPr>
          <p:spPr bwMode="auto">
            <a:xfrm>
              <a:off x="1383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1" name="Rectangle 24"/>
            <p:cNvSpPr>
              <a:spLocks noChangeArrowheads="1"/>
            </p:cNvSpPr>
            <p:nvPr/>
          </p:nvSpPr>
          <p:spPr bwMode="auto">
            <a:xfrm>
              <a:off x="816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sp>
          <p:nvSpPr>
            <p:cNvPr id="75832" name="Rectangle 23"/>
            <p:cNvSpPr>
              <a:spLocks noChangeArrowheads="1"/>
            </p:cNvSpPr>
            <p:nvPr/>
          </p:nvSpPr>
          <p:spPr bwMode="auto">
            <a:xfrm>
              <a:off x="249" y="1600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</p:grp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95288" y="2578100"/>
            <a:ext cx="8101012" cy="455613"/>
            <a:chOff x="249" y="1313"/>
            <a:chExt cx="5103" cy="287"/>
          </a:xfrm>
        </p:grpSpPr>
        <p:sp>
          <p:nvSpPr>
            <p:cNvPr id="75800" name="Rectangle 22"/>
            <p:cNvSpPr>
              <a:spLocks noChangeArrowheads="1"/>
            </p:cNvSpPr>
            <p:nvPr/>
          </p:nvSpPr>
          <p:spPr bwMode="auto">
            <a:xfrm>
              <a:off x="4785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T</a:t>
              </a:r>
              <a:r>
                <a:rPr lang="en-US" b="0" baseline="-25000"/>
                <a:t>0</a:t>
              </a:r>
            </a:p>
          </p:txBody>
        </p:sp>
        <p:sp>
          <p:nvSpPr>
            <p:cNvPr id="75801" name="Rectangle 21"/>
            <p:cNvSpPr>
              <a:spLocks noChangeArrowheads="1"/>
            </p:cNvSpPr>
            <p:nvPr/>
          </p:nvSpPr>
          <p:spPr bwMode="auto">
            <a:xfrm>
              <a:off x="4218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T</a:t>
              </a:r>
              <a:r>
                <a:rPr lang="en-US" b="0" baseline="-25000"/>
                <a:t>1</a:t>
              </a:r>
            </a:p>
          </p:txBody>
        </p:sp>
        <p:sp>
          <p:nvSpPr>
            <p:cNvPr id="75802" name="Rectangle 20"/>
            <p:cNvSpPr>
              <a:spLocks noChangeArrowheads="1"/>
            </p:cNvSpPr>
            <p:nvPr/>
          </p:nvSpPr>
          <p:spPr bwMode="auto">
            <a:xfrm>
              <a:off x="3651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T</a:t>
              </a:r>
              <a:r>
                <a:rPr lang="en-US" b="0" baseline="-25000"/>
                <a:t>2</a:t>
              </a:r>
            </a:p>
          </p:txBody>
        </p:sp>
        <p:sp>
          <p:nvSpPr>
            <p:cNvPr id="75803" name="Rectangle 19"/>
            <p:cNvSpPr>
              <a:spLocks noChangeArrowheads="1"/>
            </p:cNvSpPr>
            <p:nvPr/>
          </p:nvSpPr>
          <p:spPr bwMode="auto">
            <a:xfrm>
              <a:off x="3084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 smtClean="0"/>
                <a:t>0</a:t>
              </a:r>
              <a:endParaRPr lang="en-US" b="0" baseline="-25000" dirty="0"/>
            </a:p>
          </p:txBody>
        </p:sp>
        <p:sp>
          <p:nvSpPr>
            <p:cNvPr id="75804" name="Rectangle 18"/>
            <p:cNvSpPr>
              <a:spLocks noChangeArrowheads="1"/>
            </p:cNvSpPr>
            <p:nvPr/>
          </p:nvSpPr>
          <p:spPr bwMode="auto">
            <a:xfrm>
              <a:off x="2517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 smtClean="0"/>
                <a:t>1</a:t>
              </a:r>
              <a:endParaRPr lang="en-US" b="0" baseline="-25000" dirty="0"/>
            </a:p>
          </p:txBody>
        </p:sp>
        <p:sp>
          <p:nvSpPr>
            <p:cNvPr id="75805" name="Rectangle 17"/>
            <p:cNvSpPr>
              <a:spLocks noChangeArrowheads="1"/>
            </p:cNvSpPr>
            <p:nvPr/>
          </p:nvSpPr>
          <p:spPr bwMode="auto">
            <a:xfrm>
              <a:off x="1950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 smtClean="0"/>
                <a:t>2</a:t>
              </a:r>
              <a:endParaRPr lang="en-US" b="0" baseline="-25000" dirty="0"/>
            </a:p>
          </p:txBody>
        </p:sp>
        <p:sp>
          <p:nvSpPr>
            <p:cNvPr id="75806" name="Rectangle 16"/>
            <p:cNvSpPr>
              <a:spLocks noChangeArrowheads="1"/>
            </p:cNvSpPr>
            <p:nvPr/>
          </p:nvSpPr>
          <p:spPr bwMode="auto">
            <a:xfrm>
              <a:off x="1383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 smtClean="0"/>
                <a:t>0</a:t>
              </a:r>
              <a:endParaRPr lang="en-US" b="0" baseline="-25000" dirty="0"/>
            </a:p>
          </p:txBody>
        </p:sp>
        <p:sp>
          <p:nvSpPr>
            <p:cNvPr id="75807" name="Rectangle 15"/>
            <p:cNvSpPr>
              <a:spLocks noChangeArrowheads="1"/>
            </p:cNvSpPr>
            <p:nvPr/>
          </p:nvSpPr>
          <p:spPr bwMode="auto">
            <a:xfrm>
              <a:off x="816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 smtClean="0"/>
                <a:t>1</a:t>
              </a:r>
              <a:endParaRPr lang="en-US" b="0" baseline="-25000" dirty="0"/>
            </a:p>
          </p:txBody>
        </p:sp>
        <p:sp>
          <p:nvSpPr>
            <p:cNvPr id="75808" name="Rectangle 14"/>
            <p:cNvSpPr>
              <a:spLocks noChangeArrowheads="1"/>
            </p:cNvSpPr>
            <p:nvPr/>
          </p:nvSpPr>
          <p:spPr bwMode="auto">
            <a:xfrm>
              <a:off x="249" y="1313"/>
              <a:ext cx="5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/>
                <a:t>y</a:t>
              </a:r>
              <a:r>
                <a:rPr lang="en-US" b="0" baseline="-25000" dirty="0" smtClean="0"/>
                <a:t>2</a:t>
              </a:r>
              <a:endParaRPr lang="en-US" b="0" baseline="-25000" dirty="0"/>
            </a:p>
          </p:txBody>
        </p:sp>
      </p:grpSp>
      <p:grpSp>
        <p:nvGrpSpPr>
          <p:cNvPr id="7" name="Group 356"/>
          <p:cNvGrpSpPr>
            <a:grpSpLocks/>
          </p:cNvGrpSpPr>
          <p:nvPr/>
        </p:nvGrpSpPr>
        <p:grpSpPr bwMode="auto">
          <a:xfrm>
            <a:off x="395288" y="2122488"/>
            <a:ext cx="8101012" cy="4556125"/>
            <a:chOff x="249" y="1026"/>
            <a:chExt cx="5103" cy="2870"/>
          </a:xfrm>
        </p:grpSpPr>
        <p:sp>
          <p:nvSpPr>
            <p:cNvPr id="75787" name="Line 106"/>
            <p:cNvSpPr>
              <a:spLocks noChangeShapeType="1"/>
            </p:cNvSpPr>
            <p:nvPr/>
          </p:nvSpPr>
          <p:spPr bwMode="auto">
            <a:xfrm>
              <a:off x="249" y="1026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788" name="Group 355"/>
            <p:cNvGrpSpPr>
              <a:grpSpLocks/>
            </p:cNvGrpSpPr>
            <p:nvPr/>
          </p:nvGrpSpPr>
          <p:grpSpPr bwMode="auto">
            <a:xfrm>
              <a:off x="249" y="1026"/>
              <a:ext cx="5103" cy="2870"/>
              <a:chOff x="249" y="1026"/>
              <a:chExt cx="5103" cy="2870"/>
            </a:xfrm>
          </p:grpSpPr>
          <p:sp>
            <p:nvSpPr>
              <p:cNvPr id="75790" name="Rectangle 11"/>
              <p:cNvSpPr>
                <a:spLocks noChangeArrowheads="1"/>
              </p:cNvSpPr>
              <p:nvPr/>
            </p:nvSpPr>
            <p:spPr bwMode="auto">
              <a:xfrm>
                <a:off x="3651" y="1026"/>
                <a:ext cx="170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FF </a:t>
                </a:r>
                <a:r>
                  <a:rPr lang="tr-TR" b="0" dirty="0" smtClean="0"/>
                  <a:t>girişleri</a:t>
                </a:r>
                <a:endParaRPr lang="en-US" b="0" dirty="0"/>
              </a:p>
            </p:txBody>
          </p:sp>
          <p:sp>
            <p:nvSpPr>
              <p:cNvPr id="75791" name="Rectangle 8"/>
              <p:cNvSpPr>
                <a:spLocks noChangeArrowheads="1"/>
              </p:cNvSpPr>
              <p:nvPr/>
            </p:nvSpPr>
            <p:spPr bwMode="auto">
              <a:xfrm>
                <a:off x="1950" y="1026"/>
                <a:ext cx="170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 smtClean="0"/>
                  <a:t>Sonraki Durum</a:t>
                </a:r>
                <a:endParaRPr lang="en-US" b="0" dirty="0"/>
              </a:p>
            </p:txBody>
          </p:sp>
          <p:sp>
            <p:nvSpPr>
              <p:cNvPr id="75792" name="Rectangle 5"/>
              <p:cNvSpPr>
                <a:spLocks noChangeArrowheads="1"/>
              </p:cNvSpPr>
              <p:nvPr/>
            </p:nvSpPr>
            <p:spPr bwMode="auto">
              <a:xfrm>
                <a:off x="249" y="1026"/>
                <a:ext cx="170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 smtClean="0"/>
                  <a:t>Şimdiki Durum</a:t>
                </a:r>
                <a:endParaRPr lang="en-US" b="0" dirty="0"/>
              </a:p>
            </p:txBody>
          </p:sp>
          <p:sp>
            <p:nvSpPr>
              <p:cNvPr id="75793" name="Line 95"/>
              <p:cNvSpPr>
                <a:spLocks noChangeShapeType="1"/>
              </p:cNvSpPr>
              <p:nvPr/>
            </p:nvSpPr>
            <p:spPr bwMode="auto">
              <a:xfrm>
                <a:off x="249" y="1026"/>
                <a:ext cx="510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4" name="Line 96"/>
              <p:cNvSpPr>
                <a:spLocks noChangeShapeType="1"/>
              </p:cNvSpPr>
              <p:nvPr/>
            </p:nvSpPr>
            <p:spPr bwMode="auto">
              <a:xfrm>
                <a:off x="249" y="1313"/>
                <a:ext cx="51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5" name="Line 105"/>
              <p:cNvSpPr>
                <a:spLocks noChangeShapeType="1"/>
              </p:cNvSpPr>
              <p:nvPr/>
            </p:nvSpPr>
            <p:spPr bwMode="auto">
              <a:xfrm>
                <a:off x="249" y="3896"/>
                <a:ext cx="51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6" name="Line 109"/>
              <p:cNvSpPr>
                <a:spLocks noChangeShapeType="1"/>
              </p:cNvSpPr>
              <p:nvPr/>
            </p:nvSpPr>
            <p:spPr bwMode="auto">
              <a:xfrm>
                <a:off x="1950" y="1026"/>
                <a:ext cx="0" cy="28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7" name="Line 112"/>
              <p:cNvSpPr>
                <a:spLocks noChangeShapeType="1"/>
              </p:cNvSpPr>
              <p:nvPr/>
            </p:nvSpPr>
            <p:spPr bwMode="auto">
              <a:xfrm>
                <a:off x="3651" y="1026"/>
                <a:ext cx="0" cy="28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8" name="Line 131"/>
              <p:cNvSpPr>
                <a:spLocks noChangeShapeType="1"/>
              </p:cNvSpPr>
              <p:nvPr/>
            </p:nvSpPr>
            <p:spPr bwMode="auto">
              <a:xfrm>
                <a:off x="249" y="1313"/>
                <a:ext cx="0" cy="25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9" name="Line 298"/>
              <p:cNvSpPr>
                <a:spLocks noChangeShapeType="1"/>
              </p:cNvSpPr>
              <p:nvPr/>
            </p:nvSpPr>
            <p:spPr bwMode="auto">
              <a:xfrm>
                <a:off x="5352" y="1313"/>
                <a:ext cx="0" cy="25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789" name="Line 115"/>
            <p:cNvSpPr>
              <a:spLocks noChangeShapeType="1"/>
            </p:cNvSpPr>
            <p:nvPr/>
          </p:nvSpPr>
          <p:spPr bwMode="auto">
            <a:xfrm>
              <a:off x="5352" y="1026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2" name="Straight Connector 81"/>
          <p:cNvCxnSpPr>
            <a:cxnSpLocks noChangeShapeType="1"/>
          </p:cNvCxnSpPr>
          <p:nvPr/>
        </p:nvCxnSpPr>
        <p:spPr bwMode="auto">
          <a:xfrm>
            <a:off x="395288" y="3033713"/>
            <a:ext cx="81010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" name="TextBox 2"/>
          <p:cNvSpPr txBox="1"/>
          <p:nvPr/>
        </p:nvSpPr>
        <p:spPr>
          <a:xfrm>
            <a:off x="6012160" y="303295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b="0" dirty="0"/>
          </a:p>
        </p:txBody>
      </p:sp>
      <p:sp>
        <p:nvSpPr>
          <p:cNvPr id="95" name="TextBox 94"/>
          <p:cNvSpPr txBox="1"/>
          <p:nvPr/>
        </p:nvSpPr>
        <p:spPr>
          <a:xfrm>
            <a:off x="6015942" y="341618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b="0" dirty="0"/>
          </a:p>
        </p:txBody>
      </p:sp>
      <p:sp>
        <p:nvSpPr>
          <p:cNvPr id="96" name="TextBox 95"/>
          <p:cNvSpPr txBox="1"/>
          <p:nvPr/>
        </p:nvSpPr>
        <p:spPr>
          <a:xfrm>
            <a:off x="6012160" y="393944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b="0" dirty="0"/>
          </a:p>
        </p:txBody>
      </p:sp>
      <p:sp>
        <p:nvSpPr>
          <p:cNvPr id="97" name="TextBox 96"/>
          <p:cNvSpPr txBox="1"/>
          <p:nvPr/>
        </p:nvSpPr>
        <p:spPr>
          <a:xfrm>
            <a:off x="6012160" y="485616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b="0" dirty="0"/>
          </a:p>
        </p:txBody>
      </p:sp>
      <p:sp>
        <p:nvSpPr>
          <p:cNvPr id="98" name="TextBox 97"/>
          <p:cNvSpPr txBox="1"/>
          <p:nvPr/>
        </p:nvSpPr>
        <p:spPr>
          <a:xfrm>
            <a:off x="6012160" y="533878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b="0" dirty="0"/>
          </a:p>
        </p:txBody>
      </p:sp>
      <p:sp>
        <p:nvSpPr>
          <p:cNvPr id="99" name="TextBox 98"/>
          <p:cNvSpPr txBox="1"/>
          <p:nvPr/>
        </p:nvSpPr>
        <p:spPr>
          <a:xfrm>
            <a:off x="6012160" y="576926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b="0" dirty="0"/>
          </a:p>
        </p:txBody>
      </p:sp>
      <p:sp>
        <p:nvSpPr>
          <p:cNvPr id="100" name="TextBox 99"/>
          <p:cNvSpPr txBox="1"/>
          <p:nvPr/>
        </p:nvSpPr>
        <p:spPr>
          <a:xfrm>
            <a:off x="6013672" y="4394498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012160" y="617169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48264" y="303295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b="0" dirty="0"/>
          </a:p>
        </p:txBody>
      </p:sp>
      <p:sp>
        <p:nvSpPr>
          <p:cNvPr id="103" name="TextBox 102"/>
          <p:cNvSpPr txBox="1"/>
          <p:nvPr/>
        </p:nvSpPr>
        <p:spPr>
          <a:xfrm>
            <a:off x="6973883" y="3932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b="0" dirty="0"/>
          </a:p>
        </p:txBody>
      </p:sp>
      <p:sp>
        <p:nvSpPr>
          <p:cNvPr id="104" name="TextBox 103"/>
          <p:cNvSpPr txBox="1"/>
          <p:nvPr/>
        </p:nvSpPr>
        <p:spPr>
          <a:xfrm>
            <a:off x="6948264" y="3416188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37475" y="4370992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972090" y="485011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0</a:t>
            </a:r>
            <a:endParaRPr lang="tr-TR" b="0" dirty="0"/>
          </a:p>
        </p:txBody>
      </p:sp>
      <p:sp>
        <p:nvSpPr>
          <p:cNvPr id="107" name="TextBox 106"/>
          <p:cNvSpPr txBox="1"/>
          <p:nvPr/>
        </p:nvSpPr>
        <p:spPr>
          <a:xfrm>
            <a:off x="6985780" y="533878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1</a:t>
            </a:r>
            <a:endParaRPr lang="tr-TR" b="0" dirty="0"/>
          </a:p>
        </p:txBody>
      </p:sp>
      <p:sp>
        <p:nvSpPr>
          <p:cNvPr id="108" name="TextBox 107"/>
          <p:cNvSpPr txBox="1"/>
          <p:nvPr/>
        </p:nvSpPr>
        <p:spPr>
          <a:xfrm>
            <a:off x="6970902" y="5800446"/>
            <a:ext cx="33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dirty="0" smtClean="0"/>
              <a:t>0</a:t>
            </a:r>
            <a:endParaRPr lang="tr-TR" b="0" dirty="0"/>
          </a:p>
        </p:txBody>
      </p:sp>
      <p:sp>
        <p:nvSpPr>
          <p:cNvPr id="109" name="TextBox 108"/>
          <p:cNvSpPr txBox="1"/>
          <p:nvPr/>
        </p:nvSpPr>
        <p:spPr>
          <a:xfrm>
            <a:off x="6985780" y="620315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836186" y="303295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849876" y="339299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 smtClean="0"/>
              <a:t>1</a:t>
            </a:r>
            <a:endParaRPr lang="tr-TR" b="0" dirty="0"/>
          </a:p>
        </p:txBody>
      </p:sp>
      <p:sp>
        <p:nvSpPr>
          <p:cNvPr id="112" name="TextBox 111"/>
          <p:cNvSpPr txBox="1"/>
          <p:nvPr/>
        </p:nvSpPr>
        <p:spPr>
          <a:xfrm>
            <a:off x="7836186" y="3930279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849876" y="437149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849876" y="487711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849876" y="530572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49876" y="576926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49876" y="615447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3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tr-TR" dirty="0" smtClean="0"/>
              <a:t>T</a:t>
            </a:r>
            <a:r>
              <a:rPr lang="en-US" dirty="0" smtClean="0"/>
              <a:t> </a:t>
            </a:r>
            <a:r>
              <a:rPr lang="tr-TR" dirty="0" smtClean="0"/>
              <a:t>Tipi </a:t>
            </a:r>
            <a:r>
              <a:rPr lang="en-US" dirty="0" smtClean="0"/>
              <a:t>Flip-Flop</a:t>
            </a:r>
            <a:r>
              <a:rPr lang="tr-TR" dirty="0" err="1" smtClean="0"/>
              <a:t>lar</a:t>
            </a:r>
            <a:r>
              <a:rPr lang="tr-TR" dirty="0" smtClean="0"/>
              <a:t> ile tasarım</a:t>
            </a:r>
            <a:endParaRPr lang="en-US" dirty="0" smtClean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633413"/>
          </a:xfrm>
        </p:spPr>
        <p:txBody>
          <a:bodyPr/>
          <a:lstStyle/>
          <a:p>
            <a:r>
              <a:rPr lang="en-US" dirty="0" smtClean="0"/>
              <a:t>Flip-Flop </a:t>
            </a:r>
            <a:r>
              <a:rPr lang="tr-TR" dirty="0" smtClean="0"/>
              <a:t>giriş denklemleri</a:t>
            </a:r>
            <a:endParaRPr lang="en-US" dirty="0" smtClean="0"/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34EDFE-1252-4473-8D67-C3F2217C64EC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  <p:graphicFrame>
        <p:nvGraphicFramePr>
          <p:cNvPr id="271403" name="Group 43"/>
          <p:cNvGraphicFramePr>
            <a:graphicFrameLocks noGrp="1"/>
          </p:cNvGraphicFramePr>
          <p:nvPr/>
        </p:nvGraphicFramePr>
        <p:xfrm>
          <a:off x="287338" y="2060575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/>
                <a:gridCol w="693738"/>
                <a:gridCol w="692150"/>
                <a:gridCol w="693737"/>
                <a:gridCol w="693738"/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 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399" name="Rectangle 39"/>
          <p:cNvSpPr>
            <a:spLocks noChangeArrowheads="1"/>
          </p:cNvSpPr>
          <p:nvPr/>
        </p:nvSpPr>
        <p:spPr bwMode="auto">
          <a:xfrm>
            <a:off x="1330325" y="4092575"/>
            <a:ext cx="1398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T</a:t>
            </a:r>
            <a:r>
              <a:rPr lang="en-US" b="0" baseline="-25000" dirty="0"/>
              <a:t>2</a:t>
            </a:r>
            <a:r>
              <a:rPr lang="en-US" b="0" dirty="0"/>
              <a:t> = </a:t>
            </a:r>
            <a:r>
              <a:rPr lang="tr-TR" b="0" dirty="0" smtClean="0"/>
              <a:t>y</a:t>
            </a:r>
            <a:r>
              <a:rPr lang="en-US" b="0" baseline="-25000" dirty="0" smtClean="0"/>
              <a:t>1</a:t>
            </a:r>
            <a:r>
              <a:rPr lang="tr-TR" b="0" dirty="0" smtClean="0"/>
              <a:t>y</a:t>
            </a:r>
            <a:r>
              <a:rPr lang="en-US" b="0" baseline="-25000" dirty="0" smtClean="0"/>
              <a:t>0</a:t>
            </a:r>
            <a:endParaRPr lang="en-US" b="0" baseline="-25000" dirty="0"/>
          </a:p>
        </p:txBody>
      </p:sp>
      <p:graphicFrame>
        <p:nvGraphicFramePr>
          <p:cNvPr id="271404" name="Group 44"/>
          <p:cNvGraphicFramePr>
            <a:graphicFrameLocks noGrp="1"/>
          </p:cNvGraphicFramePr>
          <p:nvPr/>
        </p:nvGraphicFramePr>
        <p:xfrm>
          <a:off x="4716463" y="2060575"/>
          <a:ext cx="3790950" cy="1676400"/>
        </p:xfrm>
        <a:graphic>
          <a:graphicData uri="http://schemas.openxmlformats.org/drawingml/2006/table">
            <a:tbl>
              <a:tblPr/>
              <a:tblGrid>
                <a:gridCol w="1017587"/>
                <a:gridCol w="693738"/>
                <a:gridCol w="692150"/>
                <a:gridCol w="693737"/>
                <a:gridCol w="693738"/>
              </a:tblGrid>
              <a:tr h="635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 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439" name="Rectangle 79"/>
          <p:cNvSpPr>
            <a:spLocks noChangeArrowheads="1"/>
          </p:cNvSpPr>
          <p:nvPr/>
        </p:nvSpPr>
        <p:spPr bwMode="auto">
          <a:xfrm>
            <a:off x="5759450" y="4092575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T</a:t>
            </a:r>
            <a:r>
              <a:rPr lang="en-US" b="0" baseline="-25000" dirty="0"/>
              <a:t>1</a:t>
            </a:r>
            <a:r>
              <a:rPr lang="en-US" b="0" dirty="0"/>
              <a:t> = </a:t>
            </a:r>
            <a:r>
              <a:rPr lang="tr-TR" b="0" dirty="0" smtClean="0"/>
              <a:t>y</a:t>
            </a:r>
            <a:r>
              <a:rPr lang="en-US" b="0" baseline="-25000" dirty="0" smtClean="0"/>
              <a:t>0</a:t>
            </a:r>
            <a:endParaRPr lang="en-US" b="0" baseline="-25000" dirty="0"/>
          </a:p>
        </p:txBody>
      </p:sp>
      <p:sp>
        <p:nvSpPr>
          <p:cNvPr id="271476" name="Rectangle 116"/>
          <p:cNvSpPr>
            <a:spLocks noChangeArrowheads="1"/>
          </p:cNvSpPr>
          <p:nvPr/>
        </p:nvSpPr>
        <p:spPr bwMode="auto">
          <a:xfrm>
            <a:off x="1414463" y="5049838"/>
            <a:ext cx="98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T</a:t>
            </a:r>
            <a:r>
              <a:rPr lang="en-US" b="0" baseline="-25000"/>
              <a:t>0</a:t>
            </a:r>
            <a:r>
              <a:rPr lang="en-US" b="0"/>
              <a:t> = 1</a:t>
            </a:r>
            <a:endParaRPr lang="en-US" b="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47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tr-TR" dirty="0" smtClean="0"/>
              <a:t>T</a:t>
            </a:r>
            <a:r>
              <a:rPr lang="en-US" dirty="0" smtClean="0"/>
              <a:t> </a:t>
            </a:r>
            <a:r>
              <a:rPr lang="tr-TR" dirty="0" smtClean="0"/>
              <a:t>Tipi </a:t>
            </a:r>
            <a:r>
              <a:rPr lang="en-US" dirty="0" smtClean="0"/>
              <a:t>Flip-Flop</a:t>
            </a:r>
            <a:r>
              <a:rPr lang="tr-TR" dirty="0" err="1" smtClean="0"/>
              <a:t>lar</a:t>
            </a:r>
            <a:r>
              <a:rPr lang="tr-TR" dirty="0" smtClean="0"/>
              <a:t> ile tasarım</a:t>
            </a:r>
            <a:endParaRPr lang="en-US" dirty="0" smtClean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3803650" cy="525463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Devre</a:t>
            </a:r>
            <a:endParaRPr lang="en-US" dirty="0" smtClean="0"/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8F2FE-7EB9-4296-B6F6-EE70F716A39E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93688" y="1944688"/>
            <a:ext cx="1398588" cy="1555750"/>
            <a:chOff x="185" y="1225"/>
            <a:chExt cx="881" cy="980"/>
          </a:xfrm>
        </p:grpSpPr>
        <p:sp>
          <p:nvSpPr>
            <p:cNvPr id="77914" name="Rectangle 42"/>
            <p:cNvSpPr>
              <a:spLocks noChangeArrowheads="1"/>
            </p:cNvSpPr>
            <p:nvPr/>
          </p:nvSpPr>
          <p:spPr bwMode="auto">
            <a:xfrm>
              <a:off x="185" y="1225"/>
              <a:ext cx="8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T</a:t>
              </a:r>
              <a:r>
                <a:rPr lang="en-US" b="0" baseline="-25000" dirty="0"/>
                <a:t>2</a:t>
              </a:r>
              <a:r>
                <a:rPr lang="en-US" b="0" dirty="0"/>
                <a:t> = </a:t>
              </a:r>
              <a:r>
                <a:rPr lang="tr-TR" b="0" dirty="0" smtClean="0"/>
                <a:t>y</a:t>
              </a:r>
              <a:r>
                <a:rPr lang="en-US" b="0" baseline="-25000" dirty="0" smtClean="0"/>
                <a:t>1</a:t>
              </a:r>
              <a:r>
                <a:rPr lang="tr-TR" b="0" dirty="0" smtClean="0"/>
                <a:t>y</a:t>
              </a:r>
              <a:r>
                <a:rPr lang="en-US" b="0" baseline="-25000" dirty="0" smtClean="0"/>
                <a:t>0</a:t>
              </a:r>
              <a:endParaRPr lang="en-US" b="0" baseline="-25000" dirty="0"/>
            </a:p>
          </p:txBody>
        </p:sp>
        <p:sp>
          <p:nvSpPr>
            <p:cNvPr id="77915" name="Rectangle 43"/>
            <p:cNvSpPr>
              <a:spLocks noChangeArrowheads="1"/>
            </p:cNvSpPr>
            <p:nvPr/>
          </p:nvSpPr>
          <p:spPr bwMode="auto">
            <a:xfrm>
              <a:off x="185" y="1579"/>
              <a:ext cx="7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T</a:t>
              </a:r>
              <a:r>
                <a:rPr lang="en-US" b="0" baseline="-25000" dirty="0"/>
                <a:t>1</a:t>
              </a:r>
              <a:r>
                <a:rPr lang="en-US" b="0" dirty="0"/>
                <a:t> = </a:t>
              </a:r>
              <a:r>
                <a:rPr lang="tr-TR" b="0" dirty="0" smtClean="0"/>
                <a:t>y</a:t>
              </a:r>
              <a:r>
                <a:rPr lang="en-US" b="0" baseline="-25000" dirty="0" smtClean="0"/>
                <a:t>0</a:t>
              </a:r>
              <a:endParaRPr lang="en-US" b="0" baseline="-25000" dirty="0"/>
            </a:p>
          </p:txBody>
        </p:sp>
        <p:sp>
          <p:nvSpPr>
            <p:cNvPr id="77916" name="Rectangle 44"/>
            <p:cNvSpPr>
              <a:spLocks noChangeArrowheads="1"/>
            </p:cNvSpPr>
            <p:nvPr/>
          </p:nvSpPr>
          <p:spPr bwMode="auto">
            <a:xfrm>
              <a:off x="185" y="1917"/>
              <a:ext cx="6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</a:t>
              </a:r>
              <a:r>
                <a:rPr lang="en-US" b="0" baseline="-25000"/>
                <a:t>0</a:t>
              </a:r>
              <a:r>
                <a:rPr lang="en-US" b="0"/>
                <a:t> = 1</a:t>
              </a:r>
              <a:endParaRPr lang="en-US" b="0" baseline="-25000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4891088" y="1120775"/>
            <a:ext cx="2381250" cy="5230813"/>
            <a:chOff x="3081" y="706"/>
            <a:chExt cx="1500" cy="3295"/>
          </a:xfrm>
        </p:grpSpPr>
        <p:sp>
          <p:nvSpPr>
            <p:cNvPr id="77874" name="Rectangle 46"/>
            <p:cNvSpPr>
              <a:spLocks noChangeArrowheads="1"/>
            </p:cNvSpPr>
            <p:nvPr/>
          </p:nvSpPr>
          <p:spPr bwMode="auto">
            <a:xfrm>
              <a:off x="4150" y="706"/>
              <a:ext cx="26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0" dirty="0" smtClean="0"/>
                <a:t>y</a:t>
              </a:r>
              <a:r>
                <a:rPr lang="en-US" sz="2000" b="0" baseline="-25000" dirty="0" smtClean="0"/>
                <a:t>0</a:t>
              </a:r>
              <a:endParaRPr lang="en-US" sz="2000" b="0" baseline="-25000" dirty="0"/>
            </a:p>
          </p:txBody>
        </p:sp>
        <p:grpSp>
          <p:nvGrpSpPr>
            <p:cNvPr id="77875" name="Group 49"/>
            <p:cNvGrpSpPr>
              <a:grpSpLocks/>
            </p:cNvGrpSpPr>
            <p:nvPr/>
          </p:nvGrpSpPr>
          <p:grpSpPr bwMode="auto">
            <a:xfrm>
              <a:off x="3081" y="822"/>
              <a:ext cx="1500" cy="3179"/>
              <a:chOff x="3081" y="822"/>
              <a:chExt cx="1500" cy="3179"/>
            </a:xfrm>
          </p:grpSpPr>
          <p:sp>
            <p:nvSpPr>
              <p:cNvPr id="77876" name="Rectangle 5"/>
              <p:cNvSpPr>
                <a:spLocks noChangeArrowheads="1"/>
              </p:cNvSpPr>
              <p:nvPr/>
            </p:nvSpPr>
            <p:spPr bwMode="auto">
              <a:xfrm>
                <a:off x="3355" y="822"/>
                <a:ext cx="551" cy="6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6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877" name="Line 6"/>
              <p:cNvSpPr>
                <a:spLocks noChangeShapeType="1"/>
              </p:cNvSpPr>
              <p:nvPr/>
            </p:nvSpPr>
            <p:spPr bwMode="auto">
              <a:xfrm flipH="1">
                <a:off x="3081" y="1276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8" name="Text Box 7"/>
              <p:cNvSpPr txBox="1">
                <a:spLocks noChangeArrowheads="1"/>
              </p:cNvSpPr>
              <p:nvPr/>
            </p:nvSpPr>
            <p:spPr bwMode="auto">
              <a:xfrm>
                <a:off x="3382" y="913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77879" name="Line 8"/>
              <p:cNvSpPr>
                <a:spLocks noChangeShapeType="1"/>
              </p:cNvSpPr>
              <p:nvPr/>
            </p:nvSpPr>
            <p:spPr bwMode="auto">
              <a:xfrm flipH="1" flipV="1">
                <a:off x="3899" y="977"/>
                <a:ext cx="6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0" name="Text Box 9"/>
              <p:cNvSpPr txBox="1">
                <a:spLocks noChangeArrowheads="1"/>
              </p:cNvSpPr>
              <p:nvPr/>
            </p:nvSpPr>
            <p:spPr bwMode="auto">
              <a:xfrm>
                <a:off x="3735" y="901"/>
                <a:ext cx="11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77881" name="AutoShape 10"/>
              <p:cNvSpPr>
                <a:spLocks noChangeArrowheads="1"/>
              </p:cNvSpPr>
              <p:nvPr/>
            </p:nvSpPr>
            <p:spPr bwMode="auto">
              <a:xfrm rot="5400000">
                <a:off x="3347" y="1216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2" name="Text Box 11"/>
              <p:cNvSpPr txBox="1">
                <a:spLocks noChangeArrowheads="1"/>
              </p:cNvSpPr>
              <p:nvPr/>
            </p:nvSpPr>
            <p:spPr bwMode="auto">
              <a:xfrm>
                <a:off x="3486" y="1204"/>
                <a:ext cx="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77883" name="Line 12"/>
              <p:cNvSpPr>
                <a:spLocks noChangeShapeType="1"/>
              </p:cNvSpPr>
              <p:nvPr/>
            </p:nvSpPr>
            <p:spPr bwMode="auto">
              <a:xfrm flipH="1">
                <a:off x="3081" y="964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4" name="Oval 13"/>
              <p:cNvSpPr>
                <a:spLocks noChangeArrowheads="1"/>
              </p:cNvSpPr>
              <p:nvPr/>
            </p:nvSpPr>
            <p:spPr bwMode="auto">
              <a:xfrm>
                <a:off x="3619" y="1513"/>
                <a:ext cx="83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5" name="Line 14"/>
              <p:cNvSpPr>
                <a:spLocks noChangeShapeType="1"/>
              </p:cNvSpPr>
              <p:nvPr/>
            </p:nvSpPr>
            <p:spPr bwMode="auto">
              <a:xfrm>
                <a:off x="3658" y="1607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6" name="Line 15"/>
              <p:cNvSpPr>
                <a:spLocks noChangeShapeType="1"/>
              </p:cNvSpPr>
              <p:nvPr/>
            </p:nvSpPr>
            <p:spPr bwMode="auto">
              <a:xfrm flipH="1">
                <a:off x="3090" y="1713"/>
                <a:ext cx="5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7" name="Text Box 16"/>
              <p:cNvSpPr txBox="1">
                <a:spLocks noChangeArrowheads="1"/>
              </p:cNvSpPr>
              <p:nvPr/>
            </p:nvSpPr>
            <p:spPr bwMode="auto">
              <a:xfrm>
                <a:off x="3622" y="1338"/>
                <a:ext cx="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77888" name="Rectangle 17"/>
              <p:cNvSpPr>
                <a:spLocks noChangeArrowheads="1"/>
              </p:cNvSpPr>
              <p:nvPr/>
            </p:nvSpPr>
            <p:spPr bwMode="auto">
              <a:xfrm>
                <a:off x="3364" y="1972"/>
                <a:ext cx="551" cy="6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6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889" name="Line 18"/>
              <p:cNvSpPr>
                <a:spLocks noChangeShapeType="1"/>
              </p:cNvSpPr>
              <p:nvPr/>
            </p:nvSpPr>
            <p:spPr bwMode="auto">
              <a:xfrm flipH="1">
                <a:off x="3090" y="2426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0" name="Text Box 19"/>
              <p:cNvSpPr txBox="1">
                <a:spLocks noChangeArrowheads="1"/>
              </p:cNvSpPr>
              <p:nvPr/>
            </p:nvSpPr>
            <p:spPr bwMode="auto">
              <a:xfrm>
                <a:off x="3391" y="2063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77891" name="Line 20"/>
              <p:cNvSpPr>
                <a:spLocks noChangeShapeType="1"/>
              </p:cNvSpPr>
              <p:nvPr/>
            </p:nvSpPr>
            <p:spPr bwMode="auto">
              <a:xfrm flipH="1">
                <a:off x="3908" y="2127"/>
                <a:ext cx="6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2" name="Text Box 21"/>
              <p:cNvSpPr txBox="1">
                <a:spLocks noChangeArrowheads="1"/>
              </p:cNvSpPr>
              <p:nvPr/>
            </p:nvSpPr>
            <p:spPr bwMode="auto">
              <a:xfrm>
                <a:off x="3744" y="2051"/>
                <a:ext cx="11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77893" name="AutoShape 22"/>
              <p:cNvSpPr>
                <a:spLocks noChangeArrowheads="1"/>
              </p:cNvSpPr>
              <p:nvPr/>
            </p:nvSpPr>
            <p:spPr bwMode="auto">
              <a:xfrm rot="5400000">
                <a:off x="3364" y="2366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4" name="Text Box 23"/>
              <p:cNvSpPr txBox="1">
                <a:spLocks noChangeArrowheads="1"/>
              </p:cNvSpPr>
              <p:nvPr/>
            </p:nvSpPr>
            <p:spPr bwMode="auto">
              <a:xfrm>
                <a:off x="3495" y="2354"/>
                <a:ext cx="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77895" name="Line 24"/>
              <p:cNvSpPr>
                <a:spLocks noChangeShapeType="1"/>
              </p:cNvSpPr>
              <p:nvPr/>
            </p:nvSpPr>
            <p:spPr bwMode="auto">
              <a:xfrm flipH="1">
                <a:off x="3090" y="2114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6" name="Oval 25"/>
              <p:cNvSpPr>
                <a:spLocks noChangeArrowheads="1"/>
              </p:cNvSpPr>
              <p:nvPr/>
            </p:nvSpPr>
            <p:spPr bwMode="auto">
              <a:xfrm>
                <a:off x="3628" y="2663"/>
                <a:ext cx="83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7" name="Line 26"/>
              <p:cNvSpPr>
                <a:spLocks noChangeShapeType="1"/>
              </p:cNvSpPr>
              <p:nvPr/>
            </p:nvSpPr>
            <p:spPr bwMode="auto">
              <a:xfrm>
                <a:off x="3667" y="2757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8" name="Line 27"/>
              <p:cNvSpPr>
                <a:spLocks noChangeShapeType="1"/>
              </p:cNvSpPr>
              <p:nvPr/>
            </p:nvSpPr>
            <p:spPr bwMode="auto">
              <a:xfrm flipH="1">
                <a:off x="3105" y="2863"/>
                <a:ext cx="5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9" name="Text Box 28"/>
              <p:cNvSpPr txBox="1">
                <a:spLocks noChangeArrowheads="1"/>
              </p:cNvSpPr>
              <p:nvPr/>
            </p:nvSpPr>
            <p:spPr bwMode="auto">
              <a:xfrm>
                <a:off x="3631" y="2488"/>
                <a:ext cx="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77900" name="Rectangle 30"/>
              <p:cNvSpPr>
                <a:spLocks noChangeArrowheads="1"/>
              </p:cNvSpPr>
              <p:nvPr/>
            </p:nvSpPr>
            <p:spPr bwMode="auto">
              <a:xfrm>
                <a:off x="3358" y="3100"/>
                <a:ext cx="551" cy="6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sz="16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901" name="Line 31"/>
              <p:cNvSpPr>
                <a:spLocks noChangeShapeType="1"/>
              </p:cNvSpPr>
              <p:nvPr/>
            </p:nvSpPr>
            <p:spPr bwMode="auto">
              <a:xfrm flipH="1">
                <a:off x="3084" y="3554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2" name="Text Box 32"/>
              <p:cNvSpPr txBox="1">
                <a:spLocks noChangeArrowheads="1"/>
              </p:cNvSpPr>
              <p:nvPr/>
            </p:nvSpPr>
            <p:spPr bwMode="auto">
              <a:xfrm>
                <a:off x="3385" y="3191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77903" name="Line 33"/>
              <p:cNvSpPr>
                <a:spLocks noChangeShapeType="1"/>
              </p:cNvSpPr>
              <p:nvPr/>
            </p:nvSpPr>
            <p:spPr bwMode="auto">
              <a:xfrm flipH="1">
                <a:off x="3902" y="3255"/>
                <a:ext cx="6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4" name="Text Box 34"/>
              <p:cNvSpPr txBox="1">
                <a:spLocks noChangeArrowheads="1"/>
              </p:cNvSpPr>
              <p:nvPr/>
            </p:nvSpPr>
            <p:spPr bwMode="auto">
              <a:xfrm>
                <a:off x="3738" y="3179"/>
                <a:ext cx="11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77905" name="AutoShape 35"/>
              <p:cNvSpPr>
                <a:spLocks noChangeArrowheads="1"/>
              </p:cNvSpPr>
              <p:nvPr/>
            </p:nvSpPr>
            <p:spPr bwMode="auto">
              <a:xfrm rot="5400000">
                <a:off x="3358" y="3494"/>
                <a:ext cx="131" cy="11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0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3482"/>
                <a:ext cx="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77907" name="Line 37"/>
              <p:cNvSpPr>
                <a:spLocks noChangeShapeType="1"/>
              </p:cNvSpPr>
              <p:nvPr/>
            </p:nvSpPr>
            <p:spPr bwMode="auto">
              <a:xfrm flipH="1">
                <a:off x="3084" y="3242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8" name="Oval 38"/>
              <p:cNvSpPr>
                <a:spLocks noChangeArrowheads="1"/>
              </p:cNvSpPr>
              <p:nvPr/>
            </p:nvSpPr>
            <p:spPr bwMode="auto">
              <a:xfrm>
                <a:off x="3622" y="3791"/>
                <a:ext cx="83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09" name="Line 39"/>
              <p:cNvSpPr>
                <a:spLocks noChangeShapeType="1"/>
              </p:cNvSpPr>
              <p:nvPr/>
            </p:nvSpPr>
            <p:spPr bwMode="auto">
              <a:xfrm>
                <a:off x="3661" y="3885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10" name="Line 40"/>
              <p:cNvSpPr>
                <a:spLocks noChangeShapeType="1"/>
              </p:cNvSpPr>
              <p:nvPr/>
            </p:nvSpPr>
            <p:spPr bwMode="auto">
              <a:xfrm flipH="1">
                <a:off x="3099" y="3991"/>
                <a:ext cx="5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11" name="Text Box 41"/>
              <p:cNvSpPr txBox="1">
                <a:spLocks noChangeArrowheads="1"/>
              </p:cNvSpPr>
              <p:nvPr/>
            </p:nvSpPr>
            <p:spPr bwMode="auto">
              <a:xfrm>
                <a:off x="3625" y="3616"/>
                <a:ext cx="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77912" name="Rectangle 47"/>
              <p:cNvSpPr>
                <a:spLocks noChangeArrowheads="1"/>
              </p:cNvSpPr>
              <p:nvPr/>
            </p:nvSpPr>
            <p:spPr bwMode="auto">
              <a:xfrm>
                <a:off x="4166" y="1877"/>
                <a:ext cx="24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2000" b="0" dirty="0" smtClean="0"/>
                  <a:t>y</a:t>
                </a:r>
                <a:r>
                  <a:rPr lang="en-US" sz="2000" b="0" baseline="-25000" dirty="0" smtClean="0"/>
                  <a:t>1</a:t>
                </a:r>
                <a:endParaRPr lang="en-US" sz="2000" b="0" baseline="-25000" dirty="0"/>
              </a:p>
            </p:txBody>
          </p:sp>
          <p:sp>
            <p:nvSpPr>
              <p:cNvPr id="77913" name="Rectangle 48"/>
              <p:cNvSpPr>
                <a:spLocks noChangeArrowheads="1"/>
              </p:cNvSpPr>
              <p:nvPr/>
            </p:nvSpPr>
            <p:spPr bwMode="auto">
              <a:xfrm>
                <a:off x="4166" y="3005"/>
                <a:ext cx="26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2000" b="0" dirty="0" smtClean="0"/>
                  <a:t>y</a:t>
                </a:r>
                <a:r>
                  <a:rPr lang="en-US" sz="2000" b="0" baseline="-25000" dirty="0" smtClean="0"/>
                  <a:t>2</a:t>
                </a:r>
                <a:endParaRPr lang="en-US" sz="2000" b="0" baseline="-25000" dirty="0"/>
              </a:p>
            </p:txBody>
          </p:sp>
        </p:grp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859088" y="1123950"/>
            <a:ext cx="2046287" cy="406400"/>
            <a:chOff x="1801" y="708"/>
            <a:chExt cx="1289" cy="256"/>
          </a:xfrm>
        </p:grpSpPr>
        <p:sp>
          <p:nvSpPr>
            <p:cNvPr id="77872" name="Line 51"/>
            <p:cNvSpPr>
              <a:spLocks noChangeShapeType="1"/>
            </p:cNvSpPr>
            <p:nvPr/>
          </p:nvSpPr>
          <p:spPr bwMode="auto">
            <a:xfrm flipH="1">
              <a:off x="1995" y="964"/>
              <a:ext cx="10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3" name="Text Box 52"/>
            <p:cNvSpPr txBox="1">
              <a:spLocks noChangeArrowheads="1"/>
            </p:cNvSpPr>
            <p:nvPr/>
          </p:nvSpPr>
          <p:spPr bwMode="auto">
            <a:xfrm>
              <a:off x="1801" y="708"/>
              <a:ext cx="5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/>
                <a:t>lo</a:t>
              </a:r>
              <a:r>
                <a:rPr lang="tr-TR" sz="2000" b="0" dirty="0" err="1" smtClean="0"/>
                <a:t>jik</a:t>
              </a:r>
              <a:r>
                <a:rPr lang="en-US" sz="2000" b="0" dirty="0" smtClean="0"/>
                <a:t>-1</a:t>
              </a:r>
              <a:endParaRPr lang="en-US" sz="2000" b="0" dirty="0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4792663" y="1168400"/>
            <a:ext cx="371475" cy="3933825"/>
            <a:chOff x="3019" y="736"/>
            <a:chExt cx="234" cy="2478"/>
          </a:xfrm>
        </p:grpSpPr>
        <p:sp>
          <p:nvSpPr>
            <p:cNvPr id="77869" name="Text Box 56"/>
            <p:cNvSpPr txBox="1">
              <a:spLocks noChangeArrowheads="1"/>
            </p:cNvSpPr>
            <p:nvPr/>
          </p:nvSpPr>
          <p:spPr bwMode="auto">
            <a:xfrm>
              <a:off x="3019" y="736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</a:rPr>
                <a:t>T</a:t>
              </a:r>
              <a:r>
                <a:rPr lang="en-US" sz="2000" b="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7870" name="Text Box 57"/>
            <p:cNvSpPr txBox="1">
              <a:spLocks noChangeArrowheads="1"/>
            </p:cNvSpPr>
            <p:nvPr/>
          </p:nvSpPr>
          <p:spPr bwMode="auto">
            <a:xfrm>
              <a:off x="3084" y="1888"/>
              <a:ext cx="1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</a:rPr>
                <a:t>T</a:t>
              </a:r>
              <a:r>
                <a:rPr lang="en-US" sz="2000" b="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7871" name="Text Box 58"/>
            <p:cNvSpPr txBox="1">
              <a:spLocks noChangeArrowheads="1"/>
            </p:cNvSpPr>
            <p:nvPr/>
          </p:nvSpPr>
          <p:spPr bwMode="auto">
            <a:xfrm>
              <a:off x="3081" y="3022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</a:rPr>
                <a:t>T</a:t>
              </a:r>
              <a:r>
                <a:rPr lang="en-US" sz="2000" b="0" baseline="-2500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4032250" y="1484313"/>
            <a:ext cx="2673350" cy="1892300"/>
            <a:chOff x="2540" y="935"/>
            <a:chExt cx="1684" cy="1192"/>
          </a:xfrm>
        </p:grpSpPr>
        <p:grpSp>
          <p:nvGrpSpPr>
            <p:cNvPr id="77863" name="Group 65"/>
            <p:cNvGrpSpPr>
              <a:grpSpLocks/>
            </p:cNvGrpSpPr>
            <p:nvPr/>
          </p:nvGrpSpPr>
          <p:grpSpPr bwMode="auto">
            <a:xfrm>
              <a:off x="2540" y="977"/>
              <a:ext cx="1626" cy="1150"/>
              <a:chOff x="2540" y="977"/>
              <a:chExt cx="1626" cy="1150"/>
            </a:xfrm>
          </p:grpSpPr>
          <p:sp>
            <p:nvSpPr>
              <p:cNvPr id="77865" name="Line 61"/>
              <p:cNvSpPr>
                <a:spLocks noChangeShapeType="1"/>
              </p:cNvSpPr>
              <p:nvPr/>
            </p:nvSpPr>
            <p:spPr bwMode="auto">
              <a:xfrm>
                <a:off x="4166" y="977"/>
                <a:ext cx="0" cy="8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6" name="Line 62"/>
              <p:cNvSpPr>
                <a:spLocks noChangeShapeType="1"/>
              </p:cNvSpPr>
              <p:nvPr/>
            </p:nvSpPr>
            <p:spPr bwMode="auto">
              <a:xfrm flipH="1">
                <a:off x="2540" y="1797"/>
                <a:ext cx="16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7" name="Line 63"/>
              <p:cNvSpPr>
                <a:spLocks noChangeShapeType="1"/>
              </p:cNvSpPr>
              <p:nvPr/>
            </p:nvSpPr>
            <p:spPr bwMode="auto">
              <a:xfrm>
                <a:off x="2540" y="1797"/>
                <a:ext cx="0" cy="3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8" name="Line 64"/>
              <p:cNvSpPr>
                <a:spLocks noChangeShapeType="1"/>
              </p:cNvSpPr>
              <p:nvPr/>
            </p:nvSpPr>
            <p:spPr bwMode="auto">
              <a:xfrm>
                <a:off x="2540" y="2114"/>
                <a:ext cx="5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64" name="Oval 66"/>
            <p:cNvSpPr>
              <a:spLocks noChangeArrowheads="1"/>
            </p:cNvSpPr>
            <p:nvPr/>
          </p:nvSpPr>
          <p:spPr bwMode="auto">
            <a:xfrm>
              <a:off x="4127" y="935"/>
              <a:ext cx="97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859088" y="3284538"/>
            <a:ext cx="3827462" cy="2128837"/>
            <a:chOff x="1801" y="2069"/>
            <a:chExt cx="2411" cy="1341"/>
          </a:xfrm>
        </p:grpSpPr>
        <p:sp>
          <p:nvSpPr>
            <p:cNvPr id="77852" name="AutoShape 70"/>
            <p:cNvSpPr>
              <a:spLocks noChangeArrowheads="1"/>
            </p:cNvSpPr>
            <p:nvPr/>
          </p:nvSpPr>
          <p:spPr bwMode="auto">
            <a:xfrm>
              <a:off x="2208" y="3074"/>
              <a:ext cx="344" cy="336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3" name="Line 71"/>
            <p:cNvSpPr>
              <a:spLocks noChangeShapeType="1"/>
            </p:cNvSpPr>
            <p:nvPr/>
          </p:nvSpPr>
          <p:spPr bwMode="auto">
            <a:xfrm>
              <a:off x="1995" y="2127"/>
              <a:ext cx="0" cy="10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4" name="Line 73"/>
            <p:cNvSpPr>
              <a:spLocks noChangeShapeType="1"/>
            </p:cNvSpPr>
            <p:nvPr/>
          </p:nvSpPr>
          <p:spPr bwMode="auto">
            <a:xfrm>
              <a:off x="1995" y="314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5" name="Line 74"/>
            <p:cNvSpPr>
              <a:spLocks noChangeShapeType="1"/>
            </p:cNvSpPr>
            <p:nvPr/>
          </p:nvSpPr>
          <p:spPr bwMode="auto">
            <a:xfrm>
              <a:off x="1801" y="3353"/>
              <a:ext cx="4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6" name="Line 75"/>
            <p:cNvSpPr>
              <a:spLocks noChangeShapeType="1"/>
            </p:cNvSpPr>
            <p:nvPr/>
          </p:nvSpPr>
          <p:spPr bwMode="auto">
            <a:xfrm>
              <a:off x="2540" y="3237"/>
              <a:ext cx="55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7" name="Line 77"/>
            <p:cNvSpPr>
              <a:spLocks noChangeShapeType="1"/>
            </p:cNvSpPr>
            <p:nvPr/>
          </p:nvSpPr>
          <p:spPr bwMode="auto">
            <a:xfrm>
              <a:off x="1995" y="2114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Oval 85"/>
            <p:cNvSpPr>
              <a:spLocks noChangeArrowheads="1"/>
            </p:cNvSpPr>
            <p:nvPr/>
          </p:nvSpPr>
          <p:spPr bwMode="auto">
            <a:xfrm>
              <a:off x="2494" y="2069"/>
              <a:ext cx="85" cy="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Line 86"/>
            <p:cNvSpPr>
              <a:spLocks noChangeShapeType="1"/>
            </p:cNvSpPr>
            <p:nvPr/>
          </p:nvSpPr>
          <p:spPr bwMode="auto">
            <a:xfrm>
              <a:off x="4166" y="2127"/>
              <a:ext cx="0" cy="8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0" name="Line 87"/>
            <p:cNvSpPr>
              <a:spLocks noChangeShapeType="1"/>
            </p:cNvSpPr>
            <p:nvPr/>
          </p:nvSpPr>
          <p:spPr bwMode="auto">
            <a:xfrm flipH="1">
              <a:off x="1801" y="2976"/>
              <a:ext cx="23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1" name="Line 88"/>
            <p:cNvSpPr>
              <a:spLocks noChangeShapeType="1"/>
            </p:cNvSpPr>
            <p:nvPr/>
          </p:nvSpPr>
          <p:spPr bwMode="auto">
            <a:xfrm>
              <a:off x="1801" y="2976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2" name="Oval 89"/>
            <p:cNvSpPr>
              <a:spLocks noChangeArrowheads="1"/>
            </p:cNvSpPr>
            <p:nvPr/>
          </p:nvSpPr>
          <p:spPr bwMode="auto">
            <a:xfrm>
              <a:off x="4127" y="2069"/>
              <a:ext cx="85" cy="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703263" y="2025650"/>
            <a:ext cx="4206875" cy="3816350"/>
            <a:chOff x="443" y="1276"/>
            <a:chExt cx="2650" cy="2404"/>
          </a:xfrm>
        </p:grpSpPr>
        <p:grpSp>
          <p:nvGrpSpPr>
            <p:cNvPr id="77844" name="Group 98"/>
            <p:cNvGrpSpPr>
              <a:grpSpLocks/>
            </p:cNvGrpSpPr>
            <p:nvPr/>
          </p:nvGrpSpPr>
          <p:grpSpPr bwMode="auto">
            <a:xfrm>
              <a:off x="920" y="1276"/>
              <a:ext cx="2173" cy="2296"/>
              <a:chOff x="920" y="1276"/>
              <a:chExt cx="2173" cy="2296"/>
            </a:xfrm>
          </p:grpSpPr>
          <p:sp>
            <p:nvSpPr>
              <p:cNvPr id="77846" name="Line 91"/>
              <p:cNvSpPr>
                <a:spLocks noChangeShapeType="1"/>
              </p:cNvSpPr>
              <p:nvPr/>
            </p:nvSpPr>
            <p:spPr bwMode="auto">
              <a:xfrm flipH="1">
                <a:off x="920" y="3554"/>
                <a:ext cx="21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7" name="Line 92"/>
              <p:cNvSpPr>
                <a:spLocks noChangeShapeType="1"/>
              </p:cNvSpPr>
              <p:nvPr/>
            </p:nvSpPr>
            <p:spPr bwMode="auto">
              <a:xfrm>
                <a:off x="2880" y="1276"/>
                <a:ext cx="0" cy="2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8" name="Line 93"/>
              <p:cNvSpPr>
                <a:spLocks noChangeShapeType="1"/>
              </p:cNvSpPr>
              <p:nvPr/>
            </p:nvSpPr>
            <p:spPr bwMode="auto">
              <a:xfrm>
                <a:off x="2880" y="1276"/>
                <a:ext cx="2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9" name="Line 94"/>
              <p:cNvSpPr>
                <a:spLocks noChangeShapeType="1"/>
              </p:cNvSpPr>
              <p:nvPr/>
            </p:nvSpPr>
            <p:spPr bwMode="auto">
              <a:xfrm>
                <a:off x="2892" y="2425"/>
                <a:ext cx="2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50" name="Oval 96"/>
              <p:cNvSpPr>
                <a:spLocks noChangeArrowheads="1"/>
              </p:cNvSpPr>
              <p:nvPr/>
            </p:nvSpPr>
            <p:spPr bwMode="auto">
              <a:xfrm>
                <a:off x="2843" y="2395"/>
                <a:ext cx="68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1" name="Oval 97"/>
              <p:cNvSpPr>
                <a:spLocks noChangeArrowheads="1"/>
              </p:cNvSpPr>
              <p:nvPr/>
            </p:nvSpPr>
            <p:spPr bwMode="auto">
              <a:xfrm>
                <a:off x="2849" y="3512"/>
                <a:ext cx="68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845" name="Text Box 99"/>
            <p:cNvSpPr txBox="1">
              <a:spLocks noChangeArrowheads="1"/>
            </p:cNvSpPr>
            <p:nvPr/>
          </p:nvSpPr>
          <p:spPr bwMode="auto">
            <a:xfrm>
              <a:off x="443" y="3428"/>
              <a:ext cx="4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0" dirty="0" smtClean="0"/>
                <a:t>saat</a:t>
              </a:r>
              <a:endParaRPr lang="en-US" sz="2000" b="0" dirty="0"/>
            </a:p>
          </p:txBody>
        </p:sp>
      </p:grpSp>
      <p:grpSp>
        <p:nvGrpSpPr>
          <p:cNvPr id="12" name="Group 109"/>
          <p:cNvGrpSpPr>
            <a:grpSpLocks/>
          </p:cNvGrpSpPr>
          <p:nvPr/>
        </p:nvGrpSpPr>
        <p:grpSpPr bwMode="auto">
          <a:xfrm>
            <a:off x="611188" y="2719388"/>
            <a:ext cx="4454525" cy="3741737"/>
            <a:chOff x="385" y="1713"/>
            <a:chExt cx="2806" cy="2357"/>
          </a:xfrm>
        </p:grpSpPr>
        <p:sp>
          <p:nvSpPr>
            <p:cNvPr id="77837" name="Line 102"/>
            <p:cNvSpPr>
              <a:spLocks noChangeShapeType="1"/>
            </p:cNvSpPr>
            <p:nvPr/>
          </p:nvSpPr>
          <p:spPr bwMode="auto">
            <a:xfrm flipH="1">
              <a:off x="920" y="3991"/>
              <a:ext cx="2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38" name="Line 103"/>
            <p:cNvSpPr>
              <a:spLocks noChangeShapeType="1"/>
            </p:cNvSpPr>
            <p:nvPr/>
          </p:nvSpPr>
          <p:spPr bwMode="auto">
            <a:xfrm flipV="1">
              <a:off x="2723" y="1713"/>
              <a:ext cx="0" cy="2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39" name="Line 104"/>
            <p:cNvSpPr>
              <a:spLocks noChangeShapeType="1"/>
            </p:cNvSpPr>
            <p:nvPr/>
          </p:nvSpPr>
          <p:spPr bwMode="auto">
            <a:xfrm>
              <a:off x="2732" y="1714"/>
              <a:ext cx="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0" name="Line 105"/>
            <p:cNvSpPr>
              <a:spLocks noChangeShapeType="1"/>
            </p:cNvSpPr>
            <p:nvPr/>
          </p:nvSpPr>
          <p:spPr bwMode="auto">
            <a:xfrm>
              <a:off x="2727" y="2861"/>
              <a:ext cx="4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1" name="Oval 106"/>
            <p:cNvSpPr>
              <a:spLocks noChangeArrowheads="1"/>
            </p:cNvSpPr>
            <p:nvPr/>
          </p:nvSpPr>
          <p:spPr bwMode="auto">
            <a:xfrm>
              <a:off x="2693" y="2831"/>
              <a:ext cx="68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2" name="Oval 107"/>
            <p:cNvSpPr>
              <a:spLocks noChangeArrowheads="1"/>
            </p:cNvSpPr>
            <p:nvPr/>
          </p:nvSpPr>
          <p:spPr bwMode="auto">
            <a:xfrm>
              <a:off x="2689" y="3962"/>
              <a:ext cx="68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3" name="Text Box 108"/>
            <p:cNvSpPr txBox="1">
              <a:spLocks noChangeArrowheads="1"/>
            </p:cNvSpPr>
            <p:nvPr/>
          </p:nvSpPr>
          <p:spPr bwMode="auto">
            <a:xfrm>
              <a:off x="385" y="3820"/>
              <a:ext cx="5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reset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tr-TR" dirty="0" smtClean="0"/>
              <a:t>Kullanılmayan Durumlar</a:t>
            </a:r>
            <a:endParaRPr lang="en-US" dirty="0" smtClean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2971E-D12B-4614-AC86-BC6EB6FC085A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63600" y="1062038"/>
            <a:ext cx="3779838" cy="2266950"/>
            <a:chOff x="544" y="777"/>
            <a:chExt cx="2381" cy="1428"/>
          </a:xfrm>
        </p:grpSpPr>
        <p:sp>
          <p:nvSpPr>
            <p:cNvPr id="84020" name="Oval 5"/>
            <p:cNvSpPr>
              <a:spLocks noChangeArrowheads="1"/>
            </p:cNvSpPr>
            <p:nvPr/>
          </p:nvSpPr>
          <p:spPr bwMode="auto">
            <a:xfrm>
              <a:off x="1497" y="777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 smtClean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0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84021" name="Oval 6"/>
            <p:cNvSpPr>
              <a:spLocks noChangeArrowheads="1"/>
            </p:cNvSpPr>
            <p:nvPr/>
          </p:nvSpPr>
          <p:spPr bwMode="auto">
            <a:xfrm>
              <a:off x="544" y="123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 smtClean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1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84022" name="Oval 8"/>
            <p:cNvSpPr>
              <a:spLocks noChangeArrowheads="1"/>
            </p:cNvSpPr>
            <p:nvPr/>
          </p:nvSpPr>
          <p:spPr bwMode="auto">
            <a:xfrm>
              <a:off x="544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 smtClean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2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84023" name="Oval 10"/>
            <p:cNvSpPr>
              <a:spLocks noChangeArrowheads="1"/>
            </p:cNvSpPr>
            <p:nvPr/>
          </p:nvSpPr>
          <p:spPr bwMode="auto">
            <a:xfrm>
              <a:off x="2517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 smtClean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3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84024" name="Oval 12"/>
            <p:cNvSpPr>
              <a:spLocks noChangeArrowheads="1"/>
            </p:cNvSpPr>
            <p:nvPr/>
          </p:nvSpPr>
          <p:spPr bwMode="auto">
            <a:xfrm>
              <a:off x="2517" y="123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2000" b="0" dirty="0" smtClean="0">
                  <a:solidFill>
                    <a:schemeClr val="bg1"/>
                  </a:solidFill>
                </a:rPr>
                <a:t>D</a:t>
              </a:r>
              <a:r>
                <a:rPr lang="en-US" sz="2000" b="0" baseline="-25000" dirty="0" smtClean="0">
                  <a:solidFill>
                    <a:schemeClr val="bg1"/>
                  </a:solidFill>
                </a:rPr>
                <a:t>4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84025" name="Line 14"/>
            <p:cNvSpPr>
              <a:spLocks noChangeShapeType="1"/>
            </p:cNvSpPr>
            <p:nvPr/>
          </p:nvSpPr>
          <p:spPr bwMode="auto">
            <a:xfrm flipH="1">
              <a:off x="952" y="981"/>
              <a:ext cx="545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6" name="Line 15"/>
            <p:cNvSpPr>
              <a:spLocks noChangeShapeType="1"/>
            </p:cNvSpPr>
            <p:nvPr/>
          </p:nvSpPr>
          <p:spPr bwMode="auto">
            <a:xfrm>
              <a:off x="748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7" name="Line 20"/>
            <p:cNvSpPr>
              <a:spLocks noChangeShapeType="1"/>
            </p:cNvSpPr>
            <p:nvPr/>
          </p:nvSpPr>
          <p:spPr bwMode="auto">
            <a:xfrm flipV="1">
              <a:off x="2721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8" name="Line 21"/>
            <p:cNvSpPr>
              <a:spLocks noChangeShapeType="1"/>
            </p:cNvSpPr>
            <p:nvPr/>
          </p:nvSpPr>
          <p:spPr bwMode="auto">
            <a:xfrm flipH="1" flipV="1">
              <a:off x="1905" y="981"/>
              <a:ext cx="816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9" name="Line 22"/>
            <p:cNvSpPr>
              <a:spLocks noChangeShapeType="1"/>
            </p:cNvSpPr>
            <p:nvPr/>
          </p:nvSpPr>
          <p:spPr bwMode="auto">
            <a:xfrm>
              <a:off x="952" y="2026"/>
              <a:ext cx="15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5720" name="Text Box 24"/>
          <p:cNvSpPr txBox="1">
            <a:spLocks noChangeArrowheads="1"/>
          </p:cNvSpPr>
          <p:nvPr/>
        </p:nvSpPr>
        <p:spPr bwMode="auto">
          <a:xfrm>
            <a:off x="5800725" y="1323975"/>
            <a:ext cx="24128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Modulo-5 </a:t>
            </a:r>
            <a:r>
              <a:rPr lang="tr-TR" b="0" dirty="0" smtClean="0"/>
              <a:t>sayıcı</a:t>
            </a:r>
            <a:endParaRPr lang="en-US" b="0" dirty="0"/>
          </a:p>
        </p:txBody>
      </p:sp>
      <p:graphicFrame>
        <p:nvGraphicFramePr>
          <p:cNvPr id="285914" name="Group 218"/>
          <p:cNvGraphicFramePr>
            <a:graphicFrameLocks noGrp="1"/>
          </p:cNvGraphicFramePr>
          <p:nvPr/>
        </p:nvGraphicFramePr>
        <p:xfrm>
          <a:off x="508000" y="3690938"/>
          <a:ext cx="6096000" cy="277368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39725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Şimdiki Durum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Sonraki Durum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 smtClean="0"/>
                        <a:t>y</a:t>
                      </a:r>
                      <a:r>
                        <a:rPr lang="en-US" sz="2000" b="0" baseline="-25000" dirty="0" smtClean="0"/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2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tr-TR" dirty="0" smtClean="0"/>
              <a:t>Kullanılmayan Durumlar</a:t>
            </a:r>
            <a:endParaRPr lang="en-US" dirty="0" smtClean="0"/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769ED6-AC18-41CD-865B-783FB78FBF12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graphicFrame>
        <p:nvGraphicFramePr>
          <p:cNvPr id="286816" name="Group 96"/>
          <p:cNvGraphicFramePr>
            <a:graphicFrameLocks noGrp="1"/>
          </p:cNvGraphicFramePr>
          <p:nvPr/>
        </p:nvGraphicFramePr>
        <p:xfrm>
          <a:off x="5550793" y="1038225"/>
          <a:ext cx="3341687" cy="1554480"/>
        </p:xfrm>
        <a:graphic>
          <a:graphicData uri="http://schemas.openxmlformats.org/drawingml/2006/table">
            <a:tbl>
              <a:tblPr/>
              <a:tblGrid>
                <a:gridCol w="896937"/>
                <a:gridCol w="611188"/>
                <a:gridCol w="611187"/>
                <a:gridCol w="608013"/>
                <a:gridCol w="614362"/>
              </a:tblGrid>
              <a:tr h="5556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817" name="Text Box 97"/>
          <p:cNvSpPr txBox="1">
            <a:spLocks noChangeArrowheads="1"/>
          </p:cNvSpPr>
          <p:nvPr/>
        </p:nvSpPr>
        <p:spPr bwMode="auto">
          <a:xfrm>
            <a:off x="6775641" y="2784475"/>
            <a:ext cx="1383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 smtClean="0"/>
              <a:t>Y</a:t>
            </a:r>
            <a:r>
              <a:rPr lang="tr-TR" b="0" baseline="-25000" dirty="0" smtClean="0"/>
              <a:t>2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en-US" b="0" dirty="0" smtClean="0"/>
          </a:p>
        </p:txBody>
      </p:sp>
      <p:graphicFrame>
        <p:nvGraphicFramePr>
          <p:cNvPr id="286818" name="Group 98"/>
          <p:cNvGraphicFramePr>
            <a:graphicFrameLocks noGrp="1"/>
          </p:cNvGraphicFramePr>
          <p:nvPr/>
        </p:nvGraphicFramePr>
        <p:xfrm>
          <a:off x="452438" y="3914775"/>
          <a:ext cx="3341687" cy="1554480"/>
        </p:xfrm>
        <a:graphic>
          <a:graphicData uri="http://schemas.openxmlformats.org/drawingml/2006/table">
            <a:tbl>
              <a:tblPr/>
              <a:tblGrid>
                <a:gridCol w="896937"/>
                <a:gridCol w="611188"/>
                <a:gridCol w="611187"/>
                <a:gridCol w="608013"/>
                <a:gridCol w="614362"/>
              </a:tblGrid>
              <a:tr h="5556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853" name="Text Box 133"/>
          <p:cNvSpPr txBox="1">
            <a:spLocks noChangeArrowheads="1"/>
          </p:cNvSpPr>
          <p:nvPr/>
        </p:nvSpPr>
        <p:spPr bwMode="auto">
          <a:xfrm>
            <a:off x="1262012" y="5707063"/>
            <a:ext cx="24240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en-US" b="0" dirty="0" smtClean="0"/>
              <a:t>’</a:t>
            </a:r>
            <a:r>
              <a:rPr lang="tr-TR" b="0" dirty="0" smtClean="0"/>
              <a:t> y</a:t>
            </a:r>
            <a:r>
              <a:rPr lang="tr-TR" b="0" baseline="-25000" dirty="0" smtClean="0"/>
              <a:t>0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r>
              <a:rPr lang="en-US" b="0" dirty="0" smtClean="0"/>
              <a:t>’</a:t>
            </a:r>
            <a:endParaRPr lang="en-US" b="0" dirty="0"/>
          </a:p>
          <a:p>
            <a:r>
              <a:rPr lang="en-US" b="0" dirty="0"/>
              <a:t>          = 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>
                <a:sym typeface="Symbol" pitchFamily="18" charset="2"/>
              </a:rPr>
              <a:t> 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en-US" b="0" dirty="0" smtClean="0"/>
          </a:p>
        </p:txBody>
      </p:sp>
      <p:graphicFrame>
        <p:nvGraphicFramePr>
          <p:cNvPr id="286854" name="Group 134"/>
          <p:cNvGraphicFramePr>
            <a:graphicFrameLocks noGrp="1"/>
          </p:cNvGraphicFramePr>
          <p:nvPr/>
        </p:nvGraphicFramePr>
        <p:xfrm>
          <a:off x="4695825" y="3884613"/>
          <a:ext cx="3341688" cy="1554480"/>
        </p:xfrm>
        <a:graphic>
          <a:graphicData uri="http://schemas.openxmlformats.org/drawingml/2006/table">
            <a:tbl>
              <a:tblPr/>
              <a:tblGrid>
                <a:gridCol w="896938"/>
                <a:gridCol w="611187"/>
                <a:gridCol w="611188"/>
                <a:gridCol w="608012"/>
                <a:gridCol w="614363"/>
              </a:tblGrid>
              <a:tr h="5556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24" name="Text Box 204"/>
          <p:cNvSpPr txBox="1">
            <a:spLocks noChangeArrowheads="1"/>
          </p:cNvSpPr>
          <p:nvPr/>
        </p:nvSpPr>
        <p:spPr bwMode="auto">
          <a:xfrm>
            <a:off x="5367007" y="5707063"/>
            <a:ext cx="1619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2</a:t>
            </a:r>
            <a:r>
              <a:rPr lang="en-US" b="0" dirty="0" smtClean="0"/>
              <a:t>’</a:t>
            </a:r>
            <a:r>
              <a:rPr lang="tr-TR" b="0" dirty="0" smtClean="0"/>
              <a:t> y</a:t>
            </a:r>
            <a:r>
              <a:rPr lang="tr-TR" b="0" baseline="-25000" dirty="0" smtClean="0"/>
              <a:t>0</a:t>
            </a:r>
            <a:r>
              <a:rPr lang="en-US" b="0" dirty="0" smtClean="0"/>
              <a:t>’</a:t>
            </a:r>
            <a:endParaRPr lang="en-US" b="0" dirty="0"/>
          </a:p>
        </p:txBody>
      </p:sp>
      <p:graphicFrame>
        <p:nvGraphicFramePr>
          <p:cNvPr id="11" name="Group 218"/>
          <p:cNvGraphicFramePr>
            <a:graphicFrameLocks noGrp="1"/>
          </p:cNvGraphicFramePr>
          <p:nvPr/>
        </p:nvGraphicFramePr>
        <p:xfrm>
          <a:off x="452438" y="917258"/>
          <a:ext cx="4406898" cy="2773680"/>
        </p:xfrm>
        <a:graphic>
          <a:graphicData uri="http://schemas.openxmlformats.org/drawingml/2006/table">
            <a:tbl>
              <a:tblPr/>
              <a:tblGrid>
                <a:gridCol w="734483"/>
                <a:gridCol w="734483"/>
                <a:gridCol w="734483"/>
                <a:gridCol w="734483"/>
                <a:gridCol w="734483"/>
                <a:gridCol w="734483"/>
              </a:tblGrid>
              <a:tr h="33206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Şimdiki Durum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Sonraki Durum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 smtClean="0"/>
                        <a:t>y</a:t>
                      </a:r>
                      <a:r>
                        <a:rPr lang="en-US" sz="2000" b="0" baseline="-25000" dirty="0" smtClean="0"/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7" grpId="0" autoUpdateAnimBg="0"/>
      <p:bldP spid="286853" grpId="0" autoUpdateAnimBg="0"/>
      <p:bldP spid="28692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914400"/>
          </a:xfrm>
        </p:spPr>
        <p:txBody>
          <a:bodyPr/>
          <a:lstStyle/>
          <a:p>
            <a:r>
              <a:rPr lang="tr-TR" dirty="0" smtClean="0"/>
              <a:t>Kullanılmayan Durumlar</a:t>
            </a:r>
            <a:endParaRPr lang="en-US" dirty="0" smtClean="0"/>
          </a:p>
        </p:txBody>
      </p:sp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0429F-D2D2-4604-9E86-294D7D665BAD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  <p:grpSp>
        <p:nvGrpSpPr>
          <p:cNvPr id="4" name="Group 235"/>
          <p:cNvGrpSpPr>
            <a:grpSpLocks/>
          </p:cNvGrpSpPr>
          <p:nvPr/>
        </p:nvGrpSpPr>
        <p:grpSpPr bwMode="auto">
          <a:xfrm>
            <a:off x="4984750" y="2185988"/>
            <a:ext cx="3779838" cy="2266950"/>
            <a:chOff x="544" y="777"/>
            <a:chExt cx="2381" cy="1428"/>
          </a:xfrm>
        </p:grpSpPr>
        <p:sp>
          <p:nvSpPr>
            <p:cNvPr id="86035" name="Oval 236"/>
            <p:cNvSpPr>
              <a:spLocks noChangeArrowheads="1"/>
            </p:cNvSpPr>
            <p:nvPr/>
          </p:nvSpPr>
          <p:spPr bwMode="auto">
            <a:xfrm>
              <a:off x="1497" y="777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000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6" name="Oval 237"/>
            <p:cNvSpPr>
              <a:spLocks noChangeArrowheads="1"/>
            </p:cNvSpPr>
            <p:nvPr/>
          </p:nvSpPr>
          <p:spPr bwMode="auto">
            <a:xfrm>
              <a:off x="544" y="123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001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7" name="Oval 238"/>
            <p:cNvSpPr>
              <a:spLocks noChangeArrowheads="1"/>
            </p:cNvSpPr>
            <p:nvPr/>
          </p:nvSpPr>
          <p:spPr bwMode="auto">
            <a:xfrm>
              <a:off x="544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010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8" name="Oval 239"/>
            <p:cNvSpPr>
              <a:spLocks noChangeArrowheads="1"/>
            </p:cNvSpPr>
            <p:nvPr/>
          </p:nvSpPr>
          <p:spPr bwMode="auto">
            <a:xfrm>
              <a:off x="2517" y="1865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</a:rPr>
                <a:t>011</a:t>
              </a:r>
              <a:endParaRPr 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86039" name="Oval 240"/>
            <p:cNvSpPr>
              <a:spLocks noChangeArrowheads="1"/>
            </p:cNvSpPr>
            <p:nvPr/>
          </p:nvSpPr>
          <p:spPr bwMode="auto">
            <a:xfrm>
              <a:off x="2517" y="1230"/>
              <a:ext cx="408" cy="3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100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40" name="Line 241"/>
            <p:cNvSpPr>
              <a:spLocks noChangeShapeType="1"/>
            </p:cNvSpPr>
            <p:nvPr/>
          </p:nvSpPr>
          <p:spPr bwMode="auto">
            <a:xfrm flipH="1">
              <a:off x="952" y="981"/>
              <a:ext cx="545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1" name="Line 242"/>
            <p:cNvSpPr>
              <a:spLocks noChangeShapeType="1"/>
            </p:cNvSpPr>
            <p:nvPr/>
          </p:nvSpPr>
          <p:spPr bwMode="auto">
            <a:xfrm>
              <a:off x="748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2" name="Line 243"/>
            <p:cNvSpPr>
              <a:spLocks noChangeShapeType="1"/>
            </p:cNvSpPr>
            <p:nvPr/>
          </p:nvSpPr>
          <p:spPr bwMode="auto">
            <a:xfrm flipV="1">
              <a:off x="2721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Line 244"/>
            <p:cNvSpPr>
              <a:spLocks noChangeShapeType="1"/>
            </p:cNvSpPr>
            <p:nvPr/>
          </p:nvSpPr>
          <p:spPr bwMode="auto">
            <a:xfrm flipH="1" flipV="1">
              <a:off x="1905" y="981"/>
              <a:ext cx="816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4" name="Line 245"/>
            <p:cNvSpPr>
              <a:spLocks noChangeShapeType="1"/>
            </p:cNvSpPr>
            <p:nvPr/>
          </p:nvSpPr>
          <p:spPr bwMode="auto">
            <a:xfrm>
              <a:off x="952" y="2026"/>
              <a:ext cx="15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62"/>
          <p:cNvGrpSpPr>
            <a:grpSpLocks/>
          </p:cNvGrpSpPr>
          <p:nvPr/>
        </p:nvGrpSpPr>
        <p:grpSpPr bwMode="auto">
          <a:xfrm>
            <a:off x="4984750" y="4460875"/>
            <a:ext cx="647700" cy="1295400"/>
            <a:chOff x="3140" y="2810"/>
            <a:chExt cx="408" cy="816"/>
          </a:xfrm>
        </p:grpSpPr>
        <p:sp>
          <p:nvSpPr>
            <p:cNvPr id="86033" name="Oval 247"/>
            <p:cNvSpPr>
              <a:spLocks noChangeArrowheads="1"/>
            </p:cNvSpPr>
            <p:nvPr/>
          </p:nvSpPr>
          <p:spPr bwMode="auto">
            <a:xfrm>
              <a:off x="3140" y="3286"/>
              <a:ext cx="408" cy="3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101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4" name="Line 257"/>
            <p:cNvSpPr>
              <a:spLocks noChangeShapeType="1"/>
            </p:cNvSpPr>
            <p:nvPr/>
          </p:nvSpPr>
          <p:spPr bwMode="auto">
            <a:xfrm flipV="1">
              <a:off x="3344" y="2810"/>
              <a:ext cx="0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3"/>
          <p:cNvGrpSpPr>
            <a:grpSpLocks/>
          </p:cNvGrpSpPr>
          <p:nvPr/>
        </p:nvGrpSpPr>
        <p:grpSpPr bwMode="auto">
          <a:xfrm>
            <a:off x="5546725" y="4351338"/>
            <a:ext cx="1274763" cy="1412875"/>
            <a:chOff x="3494" y="2741"/>
            <a:chExt cx="803" cy="890"/>
          </a:xfrm>
        </p:grpSpPr>
        <p:sp>
          <p:nvSpPr>
            <p:cNvPr id="86031" name="Oval 258"/>
            <p:cNvSpPr>
              <a:spLocks noChangeArrowheads="1"/>
            </p:cNvSpPr>
            <p:nvPr/>
          </p:nvSpPr>
          <p:spPr bwMode="auto">
            <a:xfrm>
              <a:off x="3889" y="3291"/>
              <a:ext cx="408" cy="3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110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2" name="Line 259"/>
            <p:cNvSpPr>
              <a:spLocks noChangeShapeType="1"/>
            </p:cNvSpPr>
            <p:nvPr/>
          </p:nvSpPr>
          <p:spPr bwMode="auto">
            <a:xfrm flipH="1" flipV="1">
              <a:off x="3494" y="2741"/>
              <a:ext cx="599" cy="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4"/>
          <p:cNvGrpSpPr>
            <a:grpSpLocks/>
          </p:cNvGrpSpPr>
          <p:nvPr/>
        </p:nvGrpSpPr>
        <p:grpSpPr bwMode="auto">
          <a:xfrm>
            <a:off x="8094663" y="1427163"/>
            <a:ext cx="647700" cy="1460500"/>
            <a:chOff x="5099" y="899"/>
            <a:chExt cx="408" cy="920"/>
          </a:xfrm>
        </p:grpSpPr>
        <p:sp>
          <p:nvSpPr>
            <p:cNvPr id="86029" name="Oval 260"/>
            <p:cNvSpPr>
              <a:spLocks noChangeArrowheads="1"/>
            </p:cNvSpPr>
            <p:nvPr/>
          </p:nvSpPr>
          <p:spPr bwMode="auto">
            <a:xfrm>
              <a:off x="5099" y="899"/>
              <a:ext cx="408" cy="3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solidFill>
                    <a:schemeClr val="bg1"/>
                  </a:solidFill>
                </a:rPr>
                <a:t>111</a:t>
              </a:r>
              <a:endParaRPr lang="en-US" sz="2000" b="0" baseline="-25000">
                <a:solidFill>
                  <a:schemeClr val="bg1"/>
                </a:solidFill>
              </a:endParaRPr>
            </a:p>
          </p:txBody>
        </p:sp>
        <p:sp>
          <p:nvSpPr>
            <p:cNvPr id="86030" name="Line 261"/>
            <p:cNvSpPr>
              <a:spLocks noChangeShapeType="1"/>
            </p:cNvSpPr>
            <p:nvPr/>
          </p:nvSpPr>
          <p:spPr bwMode="auto">
            <a:xfrm>
              <a:off x="5312" y="1243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7" name="Group 218"/>
          <p:cNvGraphicFramePr>
            <a:graphicFrameLocks noGrp="1"/>
          </p:cNvGraphicFramePr>
          <p:nvPr/>
        </p:nvGraphicFramePr>
        <p:xfrm>
          <a:off x="287524" y="1104901"/>
          <a:ext cx="4406898" cy="3962400"/>
        </p:xfrm>
        <a:graphic>
          <a:graphicData uri="http://schemas.openxmlformats.org/drawingml/2006/table">
            <a:tbl>
              <a:tblPr/>
              <a:tblGrid>
                <a:gridCol w="734483"/>
                <a:gridCol w="734483"/>
                <a:gridCol w="734483"/>
                <a:gridCol w="734483"/>
                <a:gridCol w="734483"/>
                <a:gridCol w="734483"/>
              </a:tblGrid>
              <a:tr h="33206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Şimdiki Durum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Sonraki Durum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 smtClean="0"/>
                        <a:t>y</a:t>
                      </a:r>
                      <a:r>
                        <a:rPr lang="en-US" sz="2000" b="0" baseline="-25000" dirty="0" smtClean="0"/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 smtClean="0"/>
                        <a:t>Y</a:t>
                      </a:r>
                      <a:r>
                        <a:rPr lang="tr-TR" sz="2000" b="0" baseline="-25000" dirty="0" smtClean="0"/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 smtClean="0"/>
                        <a:t>Y</a:t>
                      </a:r>
                      <a:r>
                        <a:rPr lang="tr-TR" sz="2000" b="0" baseline="-25000" dirty="0" smtClean="0"/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tr-TR" sz="2000" b="0" baseline="0" dirty="0" smtClean="0"/>
                        <a:t>Y</a:t>
                      </a:r>
                      <a:r>
                        <a:rPr lang="tr-TR" sz="2000" b="0" baseline="-25000" dirty="0" smtClean="0"/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Text Box 97"/>
          <p:cNvSpPr txBox="1">
            <a:spLocks noChangeArrowheads="1"/>
          </p:cNvSpPr>
          <p:nvPr/>
        </p:nvSpPr>
        <p:spPr bwMode="auto">
          <a:xfrm>
            <a:off x="381000" y="5294610"/>
            <a:ext cx="1383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 smtClean="0"/>
              <a:t>Y</a:t>
            </a:r>
            <a:r>
              <a:rPr lang="tr-TR" b="0" baseline="-25000" dirty="0" smtClean="0"/>
              <a:t>2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en-US" b="0" dirty="0" smtClean="0"/>
          </a:p>
        </p:txBody>
      </p:sp>
      <p:sp>
        <p:nvSpPr>
          <p:cNvPr id="119" name="Text Box 133"/>
          <p:cNvSpPr txBox="1">
            <a:spLocks noChangeArrowheads="1"/>
          </p:cNvSpPr>
          <p:nvPr/>
        </p:nvSpPr>
        <p:spPr bwMode="auto">
          <a:xfrm>
            <a:off x="381000" y="5707063"/>
            <a:ext cx="17700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>
                <a:sym typeface="Symbol" pitchFamily="18" charset="2"/>
              </a:rPr>
              <a:t> </a:t>
            </a:r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endParaRPr lang="en-US" b="0" dirty="0" smtClean="0"/>
          </a:p>
        </p:txBody>
      </p:sp>
      <p:sp>
        <p:nvSpPr>
          <p:cNvPr id="120" name="Text Box 204"/>
          <p:cNvSpPr txBox="1">
            <a:spLocks noChangeArrowheads="1"/>
          </p:cNvSpPr>
          <p:nvPr/>
        </p:nvSpPr>
        <p:spPr bwMode="auto">
          <a:xfrm>
            <a:off x="381000" y="6165304"/>
            <a:ext cx="1619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/>
            <a:r>
              <a:rPr lang="tr-TR" b="0" dirty="0" smtClean="0"/>
              <a:t>Y</a:t>
            </a:r>
            <a:r>
              <a:rPr lang="tr-TR" b="0" baseline="-25000" dirty="0" smtClean="0"/>
              <a:t>0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r-TR" b="0" dirty="0" smtClean="0"/>
              <a:t>y</a:t>
            </a:r>
            <a:r>
              <a:rPr lang="tr-TR" b="0" baseline="-25000" dirty="0" smtClean="0"/>
              <a:t>2</a:t>
            </a:r>
            <a:r>
              <a:rPr lang="en-US" b="0" dirty="0" smtClean="0"/>
              <a:t>’</a:t>
            </a:r>
            <a:r>
              <a:rPr lang="tr-TR" b="0" dirty="0" smtClean="0"/>
              <a:t> y</a:t>
            </a:r>
            <a:r>
              <a:rPr lang="tr-TR" b="0" baseline="-25000" dirty="0" smtClean="0"/>
              <a:t>0</a:t>
            </a:r>
            <a:r>
              <a:rPr lang="en-US" b="0" dirty="0" smtClean="0"/>
              <a:t>’</a:t>
            </a:r>
            <a:endParaRPr lang="en-US" b="0" dirty="0"/>
          </a:p>
        </p:txBody>
      </p:sp>
      <p:sp>
        <p:nvSpPr>
          <p:cNvPr id="121" name="TextBox 120"/>
          <p:cNvSpPr txBox="1"/>
          <p:nvPr/>
        </p:nvSpPr>
        <p:spPr>
          <a:xfrm>
            <a:off x="4275974" y="5894685"/>
            <a:ext cx="455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Devre kilitlenen türden değil.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allAtOnce"/>
      <p:bldP spid="119" grpId="0" build="allAtOnce"/>
      <p:bldP spid="120" grpId="0" build="allAtOnce"/>
      <p:bldP spid="121" grpId="0" build="allAtOnc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Tasarım Örneği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86" y="656692"/>
            <a:ext cx="8229600" cy="1096742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1 bitlik girişinden son 1010 geldiğinde çıkışı 1 olan devreyi tasarlayınız.</a:t>
            </a:r>
          </a:p>
          <a:p>
            <a:r>
              <a:rPr lang="tr-TR" dirty="0" smtClean="0"/>
              <a:t>Örnek: x= </a:t>
            </a:r>
            <a:r>
              <a:rPr lang="tr-TR" u="sng" dirty="0" smtClean="0"/>
              <a:t>1010</a:t>
            </a:r>
            <a:r>
              <a:rPr lang="tr-TR" dirty="0" smtClean="0"/>
              <a:t> </a:t>
            </a:r>
            <a:r>
              <a:rPr lang="tr-TR" u="sng" dirty="0" smtClean="0"/>
              <a:t>1011</a:t>
            </a:r>
            <a:r>
              <a:rPr lang="tr-TR" dirty="0" smtClean="0"/>
              <a:t> ise z= 0001 0000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1507836" y="2927775"/>
            <a:ext cx="19802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Başlangıç</a:t>
            </a:r>
          </a:p>
        </p:txBody>
      </p:sp>
      <p:sp>
        <p:nvSpPr>
          <p:cNvPr id="6" name="Oval 5"/>
          <p:cNvSpPr/>
          <p:nvPr/>
        </p:nvSpPr>
        <p:spPr>
          <a:xfrm>
            <a:off x="6071850" y="2810635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 geldi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1737879" y="1753434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0/0</a:t>
            </a:r>
            <a:endParaRPr lang="tr-TR" dirty="0"/>
          </a:p>
        </p:txBody>
      </p:sp>
      <p:sp>
        <p:nvSpPr>
          <p:cNvPr id="8" name="Freeform 7"/>
          <p:cNvSpPr/>
          <p:nvPr/>
        </p:nvSpPr>
        <p:spPr>
          <a:xfrm>
            <a:off x="1737879" y="2158456"/>
            <a:ext cx="740980" cy="899658"/>
          </a:xfrm>
          <a:custGeom>
            <a:avLst/>
            <a:gdLst>
              <a:gd name="connsiteX0" fmla="*/ 740980 w 740980"/>
              <a:gd name="connsiteY0" fmla="*/ 757768 h 899658"/>
              <a:gd name="connsiteX1" fmla="*/ 236483 w 740980"/>
              <a:gd name="connsiteY1" fmla="*/ 1023 h 899658"/>
              <a:gd name="connsiteX2" fmla="*/ 0 w 740980"/>
              <a:gd name="connsiteY2" fmla="*/ 899658 h 8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980" h="899658">
                <a:moveTo>
                  <a:pt x="740980" y="757768"/>
                </a:moveTo>
                <a:cubicBezTo>
                  <a:pt x="550480" y="367571"/>
                  <a:pt x="359980" y="-22625"/>
                  <a:pt x="236483" y="1023"/>
                </a:cubicBezTo>
                <a:cubicBezTo>
                  <a:pt x="112986" y="24671"/>
                  <a:pt x="56493" y="462164"/>
                  <a:pt x="0" y="899658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488056" y="3215807"/>
            <a:ext cx="2583794" cy="134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9722" y="269694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r>
              <a:rPr lang="tr-TR" dirty="0" smtClean="0"/>
              <a:t>/0</a:t>
            </a:r>
            <a:endParaRPr lang="tr-TR" dirty="0"/>
          </a:p>
        </p:txBody>
      </p:sp>
      <p:sp>
        <p:nvSpPr>
          <p:cNvPr id="11" name="Oval 10"/>
          <p:cNvSpPr/>
          <p:nvPr/>
        </p:nvSpPr>
        <p:spPr>
          <a:xfrm>
            <a:off x="6107854" y="4511951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 geldi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6919301" y="1617017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1/0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6805630" y="386029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  <a:r>
              <a:rPr lang="tr-TR" dirty="0" smtClean="0"/>
              <a:t>/0</a:t>
            </a:r>
            <a:endParaRPr lang="tr-TR" dirty="0"/>
          </a:p>
        </p:txBody>
      </p:sp>
      <p:cxnSp>
        <p:nvCxnSpPr>
          <p:cNvPr id="15" name="Straight Arrow Connector 14"/>
          <p:cNvCxnSpPr>
            <a:stCxn id="6" idx="4"/>
            <a:endCxn id="11" idx="0"/>
          </p:cNvCxnSpPr>
          <p:nvPr/>
        </p:nvCxnSpPr>
        <p:spPr>
          <a:xfrm>
            <a:off x="6769626" y="3647855"/>
            <a:ext cx="36004" cy="8640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39316" y="3525247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0/0</a:t>
            </a:r>
            <a:endParaRPr lang="tr-TR" dirty="0"/>
          </a:p>
        </p:txBody>
      </p:sp>
      <p:sp>
        <p:nvSpPr>
          <p:cNvPr id="18" name="Oval 17"/>
          <p:cNvSpPr/>
          <p:nvPr/>
        </p:nvSpPr>
        <p:spPr>
          <a:xfrm>
            <a:off x="2497946" y="4511951"/>
            <a:ext cx="1395552" cy="837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101 geldi</a:t>
            </a:r>
            <a:endParaRPr lang="tr-TR" dirty="0"/>
          </a:p>
        </p:txBody>
      </p:sp>
      <p:cxnSp>
        <p:nvCxnSpPr>
          <p:cNvPr id="19" name="Straight Arrow Connector 18"/>
          <p:cNvCxnSpPr>
            <a:stCxn id="11" idx="2"/>
            <a:endCxn id="18" idx="6"/>
          </p:cNvCxnSpPr>
          <p:nvPr/>
        </p:nvCxnSpPr>
        <p:spPr>
          <a:xfrm flipH="1">
            <a:off x="3893498" y="4930561"/>
            <a:ext cx="22143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6179" y="4930561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1/0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2339752" y="386029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0/1</a:t>
            </a:r>
            <a:endParaRPr lang="tr-TR" dirty="0"/>
          </a:p>
        </p:txBody>
      </p:sp>
      <p:sp>
        <p:nvSpPr>
          <p:cNvPr id="27" name="Freeform 26"/>
          <p:cNvSpPr/>
          <p:nvPr/>
        </p:nvSpPr>
        <p:spPr>
          <a:xfrm>
            <a:off x="6620508" y="1847850"/>
            <a:ext cx="657225" cy="1076325"/>
          </a:xfrm>
          <a:custGeom>
            <a:avLst/>
            <a:gdLst>
              <a:gd name="connsiteX0" fmla="*/ 0 w 657225"/>
              <a:gd name="connsiteY0" fmla="*/ 962025 h 1076325"/>
              <a:gd name="connsiteX1" fmla="*/ 285750 w 657225"/>
              <a:gd name="connsiteY1" fmla="*/ 19050 h 1076325"/>
              <a:gd name="connsiteX2" fmla="*/ 657225 w 657225"/>
              <a:gd name="connsiteY2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225" h="1076325">
                <a:moveTo>
                  <a:pt x="0" y="962025"/>
                </a:moveTo>
                <a:cubicBezTo>
                  <a:pt x="88106" y="481012"/>
                  <a:pt x="176213" y="0"/>
                  <a:pt x="285750" y="19050"/>
                </a:cubicBezTo>
                <a:cubicBezTo>
                  <a:pt x="395287" y="38100"/>
                  <a:pt x="526256" y="557212"/>
                  <a:pt x="657225" y="1076325"/>
                </a:cubicBezTo>
              </a:path>
            </a:pathLst>
          </a:cu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9" name="Straight Arrow Connector 28"/>
          <p:cNvCxnSpPr>
            <a:stCxn id="11" idx="1"/>
            <a:endCxn id="5" idx="5"/>
          </p:cNvCxnSpPr>
          <p:nvPr/>
        </p:nvCxnSpPr>
        <p:spPr>
          <a:xfrm rot="16200000" flipV="1">
            <a:off x="4147603" y="2469933"/>
            <a:ext cx="1215083" cy="31141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7"/>
            <a:endCxn id="5" idx="4"/>
          </p:cNvCxnSpPr>
          <p:nvPr/>
        </p:nvCxnSpPr>
        <p:spPr>
          <a:xfrm rot="16200000" flipV="1">
            <a:off x="2528175" y="3473610"/>
            <a:ext cx="1130720" cy="11911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06415" y="6214765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Meally</a:t>
            </a:r>
            <a:r>
              <a:rPr lang="tr-TR" dirty="0" smtClean="0"/>
              <a:t> </a:t>
            </a:r>
            <a:r>
              <a:rPr lang="tr-TR" dirty="0" err="1" smtClean="0"/>
              <a:t>makinası</a:t>
            </a:r>
            <a:endParaRPr lang="tr-TR" dirty="0"/>
          </a:p>
        </p:txBody>
      </p:sp>
      <p:sp>
        <p:nvSpPr>
          <p:cNvPr id="38" name="TextBox 37"/>
          <p:cNvSpPr txBox="1"/>
          <p:nvPr/>
        </p:nvSpPr>
        <p:spPr>
          <a:xfrm>
            <a:off x="791580" y="2984974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00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22493" y="292777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01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36164" y="488750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10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4973" y="471993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11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endCxn id="6" idx="3"/>
          </p:cNvCxnSpPr>
          <p:nvPr/>
        </p:nvCxnSpPr>
        <p:spPr>
          <a:xfrm flipV="1">
            <a:off x="3806415" y="3525247"/>
            <a:ext cx="2469809" cy="11946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5177" y="41194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1/0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Durum Tablosu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D6199-AFCB-43D9-84AE-A74EEAA53589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67519" y="1817688"/>
            <a:ext cx="8208962" cy="4556125"/>
            <a:chOff x="576263" y="1665288"/>
            <a:chExt cx="8208962" cy="4556125"/>
          </a:xfrm>
        </p:grpSpPr>
        <p:sp>
          <p:nvSpPr>
            <p:cNvPr id="52" name="Rectangle 64"/>
            <p:cNvSpPr>
              <a:spLocks noChangeArrowheads="1"/>
            </p:cNvSpPr>
            <p:nvPr/>
          </p:nvSpPr>
          <p:spPr bwMode="auto">
            <a:xfrm>
              <a:off x="7416800" y="5765800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 smtClean="0"/>
                <a:t>0</a:t>
              </a:r>
              <a:endParaRPr lang="en-US" b="0" dirty="0"/>
            </a:p>
          </p:txBody>
        </p:sp>
        <p:grpSp>
          <p:nvGrpSpPr>
            <p:cNvPr id="53" name="Group 331"/>
            <p:cNvGrpSpPr>
              <a:grpSpLocks/>
            </p:cNvGrpSpPr>
            <p:nvPr/>
          </p:nvGrpSpPr>
          <p:grpSpPr bwMode="auto">
            <a:xfrm>
              <a:off x="4681539" y="5765800"/>
              <a:ext cx="2735263" cy="455613"/>
              <a:chOff x="2949" y="3632"/>
              <a:chExt cx="1723" cy="287"/>
            </a:xfrm>
          </p:grpSpPr>
          <p:sp>
            <p:nvSpPr>
              <p:cNvPr id="126" name="Rectangle 63"/>
              <p:cNvSpPr>
                <a:spLocks noChangeArrowheads="1"/>
              </p:cNvSpPr>
              <p:nvPr/>
            </p:nvSpPr>
            <p:spPr bwMode="auto">
              <a:xfrm>
                <a:off x="3810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127" name="Rectangle 62"/>
              <p:cNvSpPr>
                <a:spLocks noChangeArrowheads="1"/>
              </p:cNvSpPr>
              <p:nvPr/>
            </p:nvSpPr>
            <p:spPr bwMode="auto">
              <a:xfrm>
                <a:off x="2949" y="3632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 smtClean="0"/>
                  <a:t>0</a:t>
                </a:r>
                <a:endParaRPr lang="en-US" b="0" dirty="0"/>
              </a:p>
            </p:txBody>
          </p:sp>
        </p:grpSp>
        <p:sp>
          <p:nvSpPr>
            <p:cNvPr id="54" name="Rectangle 58"/>
            <p:cNvSpPr>
              <a:spLocks noChangeArrowheads="1"/>
            </p:cNvSpPr>
            <p:nvPr/>
          </p:nvSpPr>
          <p:spPr bwMode="auto">
            <a:xfrm>
              <a:off x="7416800" y="5310188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 smtClean="0"/>
                <a:t>1</a:t>
              </a:r>
              <a:endParaRPr lang="en-US" b="0" dirty="0"/>
            </a:p>
          </p:txBody>
        </p:sp>
        <p:grpSp>
          <p:nvGrpSpPr>
            <p:cNvPr id="55" name="Group 330"/>
            <p:cNvGrpSpPr>
              <a:grpSpLocks/>
            </p:cNvGrpSpPr>
            <p:nvPr/>
          </p:nvGrpSpPr>
          <p:grpSpPr bwMode="auto">
            <a:xfrm>
              <a:off x="4681539" y="5310188"/>
              <a:ext cx="2735263" cy="455612"/>
              <a:chOff x="2949" y="3345"/>
              <a:chExt cx="1723" cy="287"/>
            </a:xfrm>
          </p:grpSpPr>
          <p:sp>
            <p:nvSpPr>
              <p:cNvPr id="124" name="Rectangle 57"/>
              <p:cNvSpPr>
                <a:spLocks noChangeArrowheads="1"/>
              </p:cNvSpPr>
              <p:nvPr/>
            </p:nvSpPr>
            <p:spPr bwMode="auto">
              <a:xfrm>
                <a:off x="3810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25" name="Rectangle 56"/>
              <p:cNvSpPr>
                <a:spLocks noChangeArrowheads="1"/>
              </p:cNvSpPr>
              <p:nvPr/>
            </p:nvSpPr>
            <p:spPr bwMode="auto">
              <a:xfrm>
                <a:off x="2949" y="3345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 smtClean="0"/>
                  <a:t>0</a:t>
                </a:r>
                <a:endParaRPr lang="en-US" b="0" dirty="0"/>
              </a:p>
            </p:txBody>
          </p:sp>
        </p:grp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7416800" y="4854575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tr-TR" b="0" dirty="0" smtClean="0"/>
                <a:t>0</a:t>
              </a:r>
              <a:endParaRPr lang="en-US" b="0" dirty="0"/>
            </a:p>
          </p:txBody>
        </p:sp>
        <p:grpSp>
          <p:nvGrpSpPr>
            <p:cNvPr id="57" name="Group 329"/>
            <p:cNvGrpSpPr>
              <a:grpSpLocks/>
            </p:cNvGrpSpPr>
            <p:nvPr/>
          </p:nvGrpSpPr>
          <p:grpSpPr bwMode="auto">
            <a:xfrm>
              <a:off x="4681539" y="4854575"/>
              <a:ext cx="2735263" cy="455613"/>
              <a:chOff x="2949" y="3058"/>
              <a:chExt cx="1723" cy="287"/>
            </a:xfrm>
          </p:grpSpPr>
          <p:sp>
            <p:nvSpPr>
              <p:cNvPr id="122" name="Rectangle 51"/>
              <p:cNvSpPr>
                <a:spLocks noChangeArrowheads="1"/>
              </p:cNvSpPr>
              <p:nvPr/>
            </p:nvSpPr>
            <p:spPr bwMode="auto">
              <a:xfrm>
                <a:off x="3810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2949" y="3058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1</a:t>
                </a:r>
              </a:p>
            </p:txBody>
          </p:sp>
        </p:grp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7416800" y="4398963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59" name="Group 328"/>
            <p:cNvGrpSpPr>
              <a:grpSpLocks/>
            </p:cNvGrpSpPr>
            <p:nvPr/>
          </p:nvGrpSpPr>
          <p:grpSpPr bwMode="auto">
            <a:xfrm>
              <a:off x="4681539" y="4398963"/>
              <a:ext cx="2735263" cy="455612"/>
              <a:chOff x="2949" y="2771"/>
              <a:chExt cx="1723" cy="287"/>
            </a:xfrm>
          </p:grpSpPr>
          <p:sp>
            <p:nvSpPr>
              <p:cNvPr id="120" name="Rectangle 45"/>
              <p:cNvSpPr>
                <a:spLocks noChangeArrowheads="1"/>
              </p:cNvSpPr>
              <p:nvPr/>
            </p:nvSpPr>
            <p:spPr bwMode="auto">
              <a:xfrm>
                <a:off x="3810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21" name="Rectangle 44"/>
              <p:cNvSpPr>
                <a:spLocks noChangeArrowheads="1"/>
              </p:cNvSpPr>
              <p:nvPr/>
            </p:nvSpPr>
            <p:spPr bwMode="auto">
              <a:xfrm>
                <a:off x="2949" y="2771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0</a:t>
                </a:r>
              </a:p>
            </p:txBody>
          </p:sp>
        </p:grp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7416800" y="3943350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61" name="Group 327"/>
            <p:cNvGrpSpPr>
              <a:grpSpLocks/>
            </p:cNvGrpSpPr>
            <p:nvPr/>
          </p:nvGrpSpPr>
          <p:grpSpPr bwMode="auto">
            <a:xfrm>
              <a:off x="4681539" y="3943350"/>
              <a:ext cx="2735263" cy="455613"/>
              <a:chOff x="2949" y="2484"/>
              <a:chExt cx="1723" cy="287"/>
            </a:xfrm>
          </p:grpSpPr>
          <p:sp>
            <p:nvSpPr>
              <p:cNvPr id="118" name="Rectangle 39"/>
              <p:cNvSpPr>
                <a:spLocks noChangeArrowheads="1"/>
              </p:cNvSpPr>
              <p:nvPr/>
            </p:nvSpPr>
            <p:spPr bwMode="auto">
              <a:xfrm>
                <a:off x="3810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 smtClean="0"/>
                  <a:t>1</a:t>
                </a:r>
                <a:endParaRPr lang="en-US" b="0" dirty="0"/>
              </a:p>
            </p:txBody>
          </p:sp>
          <p:sp>
            <p:nvSpPr>
              <p:cNvPr id="119" name="Rectangle 38"/>
              <p:cNvSpPr>
                <a:spLocks noChangeArrowheads="1"/>
              </p:cNvSpPr>
              <p:nvPr/>
            </p:nvSpPr>
            <p:spPr bwMode="auto">
              <a:xfrm>
                <a:off x="2949" y="2484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 smtClean="0"/>
                  <a:t>0</a:t>
                </a:r>
                <a:endParaRPr lang="en-US" b="0" dirty="0"/>
              </a:p>
            </p:txBody>
          </p:sp>
        </p:grpSp>
        <p:sp>
          <p:nvSpPr>
            <p:cNvPr id="62" name="Rectangle 34"/>
            <p:cNvSpPr>
              <a:spLocks noChangeArrowheads="1"/>
            </p:cNvSpPr>
            <p:nvPr/>
          </p:nvSpPr>
          <p:spPr bwMode="auto">
            <a:xfrm>
              <a:off x="7416800" y="3487738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63" name="Group 326"/>
            <p:cNvGrpSpPr>
              <a:grpSpLocks/>
            </p:cNvGrpSpPr>
            <p:nvPr/>
          </p:nvGrpSpPr>
          <p:grpSpPr bwMode="auto">
            <a:xfrm>
              <a:off x="4681539" y="3487738"/>
              <a:ext cx="2735263" cy="455612"/>
              <a:chOff x="2949" y="2197"/>
              <a:chExt cx="1723" cy="287"/>
            </a:xfrm>
          </p:grpSpPr>
          <p:sp>
            <p:nvSpPr>
              <p:cNvPr id="116" name="Rectangle 33"/>
              <p:cNvSpPr>
                <a:spLocks noChangeArrowheads="1"/>
              </p:cNvSpPr>
              <p:nvPr/>
            </p:nvSpPr>
            <p:spPr bwMode="auto">
              <a:xfrm>
                <a:off x="3810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17" name="Rectangle 32"/>
              <p:cNvSpPr>
                <a:spLocks noChangeArrowheads="1"/>
              </p:cNvSpPr>
              <p:nvPr/>
            </p:nvSpPr>
            <p:spPr bwMode="auto">
              <a:xfrm>
                <a:off x="2949" y="2197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tr-TR" b="0" dirty="0" smtClean="0"/>
                  <a:t>1</a:t>
                </a:r>
                <a:endParaRPr lang="en-US" b="0" dirty="0"/>
              </a:p>
            </p:txBody>
          </p:sp>
        </p:grpSp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7416800" y="3032125"/>
              <a:ext cx="1368425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65" name="Group 325"/>
            <p:cNvGrpSpPr>
              <a:grpSpLocks/>
            </p:cNvGrpSpPr>
            <p:nvPr/>
          </p:nvGrpSpPr>
          <p:grpSpPr bwMode="auto">
            <a:xfrm>
              <a:off x="4681539" y="3032125"/>
              <a:ext cx="2735263" cy="455613"/>
              <a:chOff x="2949" y="1910"/>
              <a:chExt cx="1723" cy="287"/>
            </a:xfrm>
          </p:grpSpPr>
          <p:sp>
            <p:nvSpPr>
              <p:cNvPr id="114" name="Rectangle 27"/>
              <p:cNvSpPr>
                <a:spLocks noChangeArrowheads="1"/>
              </p:cNvSpPr>
              <p:nvPr/>
            </p:nvSpPr>
            <p:spPr bwMode="auto">
              <a:xfrm>
                <a:off x="3810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115" name="Rectangle 26"/>
              <p:cNvSpPr>
                <a:spLocks noChangeArrowheads="1"/>
              </p:cNvSpPr>
              <p:nvPr/>
            </p:nvSpPr>
            <p:spPr bwMode="auto">
              <a:xfrm>
                <a:off x="2949" y="1910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</p:grp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7416800" y="2576513"/>
              <a:ext cx="1368425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b="0"/>
                <a:t>0</a:t>
              </a:r>
            </a:p>
          </p:txBody>
        </p:sp>
        <p:grpSp>
          <p:nvGrpSpPr>
            <p:cNvPr id="67" name="Group 324"/>
            <p:cNvGrpSpPr>
              <a:grpSpLocks/>
            </p:cNvGrpSpPr>
            <p:nvPr/>
          </p:nvGrpSpPr>
          <p:grpSpPr bwMode="auto">
            <a:xfrm>
              <a:off x="4681539" y="2576513"/>
              <a:ext cx="2735263" cy="455612"/>
              <a:chOff x="2949" y="1623"/>
              <a:chExt cx="1723" cy="287"/>
            </a:xfrm>
          </p:grpSpPr>
          <p:sp>
            <p:nvSpPr>
              <p:cNvPr id="112" name="Rectangle 21"/>
              <p:cNvSpPr>
                <a:spLocks noChangeArrowheads="1"/>
              </p:cNvSpPr>
              <p:nvPr/>
            </p:nvSpPr>
            <p:spPr bwMode="auto">
              <a:xfrm>
                <a:off x="3810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113" name="Rectangle 20"/>
              <p:cNvSpPr>
                <a:spLocks noChangeArrowheads="1"/>
              </p:cNvSpPr>
              <p:nvPr/>
            </p:nvSpPr>
            <p:spPr bwMode="auto">
              <a:xfrm>
                <a:off x="2949" y="1623"/>
                <a:ext cx="861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0</a:t>
                </a:r>
              </a:p>
            </p:txBody>
          </p:sp>
        </p:grpSp>
        <p:grpSp>
          <p:nvGrpSpPr>
            <p:cNvPr id="68" name="Group 323"/>
            <p:cNvGrpSpPr>
              <a:grpSpLocks/>
            </p:cNvGrpSpPr>
            <p:nvPr/>
          </p:nvGrpSpPr>
          <p:grpSpPr bwMode="auto">
            <a:xfrm>
              <a:off x="576263" y="1665290"/>
              <a:ext cx="8208963" cy="4556130"/>
              <a:chOff x="363" y="1049"/>
              <a:chExt cx="5171" cy="2870"/>
            </a:xfrm>
          </p:grpSpPr>
          <p:sp>
            <p:nvSpPr>
              <p:cNvPr id="69" name="Rectangle 61"/>
              <p:cNvSpPr>
                <a:spLocks noChangeArrowheads="1"/>
              </p:cNvSpPr>
              <p:nvPr/>
            </p:nvSpPr>
            <p:spPr bwMode="auto">
              <a:xfrm>
                <a:off x="2087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0" name="Rectangle 60"/>
              <p:cNvSpPr>
                <a:spLocks noChangeArrowheads="1"/>
              </p:cNvSpPr>
              <p:nvPr/>
            </p:nvSpPr>
            <p:spPr bwMode="auto">
              <a:xfrm>
                <a:off x="1225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1" name="Rectangle 59"/>
              <p:cNvSpPr>
                <a:spLocks noChangeArrowheads="1"/>
              </p:cNvSpPr>
              <p:nvPr/>
            </p:nvSpPr>
            <p:spPr bwMode="auto">
              <a:xfrm>
                <a:off x="363" y="3632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2" name="Rectangle 55"/>
              <p:cNvSpPr>
                <a:spLocks noChangeArrowheads="1"/>
              </p:cNvSpPr>
              <p:nvPr/>
            </p:nvSpPr>
            <p:spPr bwMode="auto">
              <a:xfrm>
                <a:off x="2087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0</a:t>
                </a:r>
              </a:p>
            </p:txBody>
          </p:sp>
          <p:sp>
            <p:nvSpPr>
              <p:cNvPr id="73" name="Rectangle 54"/>
              <p:cNvSpPr>
                <a:spLocks noChangeArrowheads="1"/>
              </p:cNvSpPr>
              <p:nvPr/>
            </p:nvSpPr>
            <p:spPr bwMode="auto">
              <a:xfrm>
                <a:off x="1225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4" name="Rectangle 53"/>
              <p:cNvSpPr>
                <a:spLocks noChangeArrowheads="1"/>
              </p:cNvSpPr>
              <p:nvPr/>
            </p:nvSpPr>
            <p:spPr bwMode="auto">
              <a:xfrm>
                <a:off x="363" y="3345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2087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6" name="Rectangle 48"/>
              <p:cNvSpPr>
                <a:spLocks noChangeArrowheads="1"/>
              </p:cNvSpPr>
              <p:nvPr/>
            </p:nvSpPr>
            <p:spPr bwMode="auto">
              <a:xfrm>
                <a:off x="1225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7" name="Rectangle 47"/>
              <p:cNvSpPr>
                <a:spLocks noChangeArrowheads="1"/>
              </p:cNvSpPr>
              <p:nvPr/>
            </p:nvSpPr>
            <p:spPr bwMode="auto">
              <a:xfrm>
                <a:off x="363" y="3058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78" name="Rectangle 43"/>
              <p:cNvSpPr>
                <a:spLocks noChangeArrowheads="1"/>
              </p:cNvSpPr>
              <p:nvPr/>
            </p:nvSpPr>
            <p:spPr bwMode="auto">
              <a:xfrm>
                <a:off x="2087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79" name="Rectangle 42"/>
              <p:cNvSpPr>
                <a:spLocks noChangeArrowheads="1"/>
              </p:cNvSpPr>
              <p:nvPr/>
            </p:nvSpPr>
            <p:spPr bwMode="auto">
              <a:xfrm>
                <a:off x="1225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80" name="Rectangle 41"/>
              <p:cNvSpPr>
                <a:spLocks noChangeArrowheads="1"/>
              </p:cNvSpPr>
              <p:nvPr/>
            </p:nvSpPr>
            <p:spPr bwMode="auto">
              <a:xfrm>
                <a:off x="363" y="2771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81" name="Rectangle 37"/>
              <p:cNvSpPr>
                <a:spLocks noChangeArrowheads="1"/>
              </p:cNvSpPr>
              <p:nvPr/>
            </p:nvSpPr>
            <p:spPr bwMode="auto">
              <a:xfrm>
                <a:off x="2087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82" name="Rectangle 36"/>
              <p:cNvSpPr>
                <a:spLocks noChangeArrowheads="1"/>
              </p:cNvSpPr>
              <p:nvPr/>
            </p:nvSpPr>
            <p:spPr bwMode="auto">
              <a:xfrm>
                <a:off x="1225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1</a:t>
                </a:r>
              </a:p>
            </p:txBody>
          </p:sp>
          <p:sp>
            <p:nvSpPr>
              <p:cNvPr id="83" name="Rectangle 35"/>
              <p:cNvSpPr>
                <a:spLocks noChangeArrowheads="1"/>
              </p:cNvSpPr>
              <p:nvPr/>
            </p:nvSpPr>
            <p:spPr bwMode="auto">
              <a:xfrm>
                <a:off x="363" y="2484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84" name="Rectangle 31"/>
              <p:cNvSpPr>
                <a:spLocks noChangeArrowheads="1"/>
              </p:cNvSpPr>
              <p:nvPr/>
            </p:nvSpPr>
            <p:spPr bwMode="auto">
              <a:xfrm>
                <a:off x="2087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85" name="Rectangle 30"/>
              <p:cNvSpPr>
                <a:spLocks noChangeArrowheads="1"/>
              </p:cNvSpPr>
              <p:nvPr/>
            </p:nvSpPr>
            <p:spPr bwMode="auto">
              <a:xfrm>
                <a:off x="1225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1</a:t>
                </a:r>
              </a:p>
            </p:txBody>
          </p:sp>
          <p:sp>
            <p:nvSpPr>
              <p:cNvPr id="86" name="Rectangle 29"/>
              <p:cNvSpPr>
                <a:spLocks noChangeArrowheads="1"/>
              </p:cNvSpPr>
              <p:nvPr/>
            </p:nvSpPr>
            <p:spPr bwMode="auto">
              <a:xfrm>
                <a:off x="363" y="2197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87" name="Rectangle 25"/>
              <p:cNvSpPr>
                <a:spLocks noChangeArrowheads="1"/>
              </p:cNvSpPr>
              <p:nvPr/>
            </p:nvSpPr>
            <p:spPr bwMode="auto">
              <a:xfrm>
                <a:off x="2087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 dirty="0"/>
                  <a:t>1</a:t>
                </a:r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1225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89" name="Rectangle 23"/>
              <p:cNvSpPr>
                <a:spLocks noChangeArrowheads="1"/>
              </p:cNvSpPr>
              <p:nvPr/>
            </p:nvSpPr>
            <p:spPr bwMode="auto">
              <a:xfrm>
                <a:off x="363" y="1910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90" name="Rectangle 19"/>
              <p:cNvSpPr>
                <a:spLocks noChangeArrowheads="1"/>
              </p:cNvSpPr>
              <p:nvPr/>
            </p:nvSpPr>
            <p:spPr bwMode="auto">
              <a:xfrm>
                <a:off x="2087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91" name="Rectangle 18"/>
              <p:cNvSpPr>
                <a:spLocks noChangeArrowheads="1"/>
              </p:cNvSpPr>
              <p:nvPr/>
            </p:nvSpPr>
            <p:spPr bwMode="auto">
              <a:xfrm>
                <a:off x="1225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363" y="1623"/>
                <a:ext cx="862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b="0"/>
                  <a:t>0</a:t>
                </a:r>
              </a:p>
            </p:txBody>
          </p:sp>
          <p:grpSp>
            <p:nvGrpSpPr>
              <p:cNvPr id="93" name="Group 322"/>
              <p:cNvGrpSpPr>
                <a:grpSpLocks/>
              </p:cNvGrpSpPr>
              <p:nvPr/>
            </p:nvGrpSpPr>
            <p:grpSpPr bwMode="auto">
              <a:xfrm>
                <a:off x="363" y="1049"/>
                <a:ext cx="5171" cy="2870"/>
                <a:chOff x="363" y="1049"/>
                <a:chExt cx="5171" cy="2870"/>
              </a:xfrm>
            </p:grpSpPr>
            <p:sp>
              <p:nvSpPr>
                <p:cNvPr id="94" name="Rectangle 16"/>
                <p:cNvSpPr>
                  <a:spLocks noChangeArrowheads="1"/>
                </p:cNvSpPr>
                <p:nvPr/>
              </p:nvSpPr>
              <p:spPr bwMode="auto">
                <a:xfrm>
                  <a:off x="4672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z</a:t>
                  </a:r>
                  <a:endParaRPr lang="en-US" b="0" dirty="0"/>
                </a:p>
              </p:txBody>
            </p:sp>
            <p:sp>
              <p:nvSpPr>
                <p:cNvPr id="9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10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/>
                    <a:t>Y</a:t>
                  </a:r>
                  <a:r>
                    <a:rPr lang="tr-TR" b="0" baseline="-25000" dirty="0" smtClean="0"/>
                    <a:t>2</a:t>
                  </a:r>
                  <a:endParaRPr lang="en-US" b="0" dirty="0"/>
                </a:p>
              </p:txBody>
            </p:sp>
            <p:sp>
              <p:nvSpPr>
                <p:cNvPr id="96" name="Rectangle 14"/>
                <p:cNvSpPr>
                  <a:spLocks noChangeArrowheads="1"/>
                </p:cNvSpPr>
                <p:nvPr/>
              </p:nvSpPr>
              <p:spPr bwMode="auto">
                <a:xfrm>
                  <a:off x="2949" y="1336"/>
                  <a:ext cx="861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Y</a:t>
                  </a:r>
                  <a:r>
                    <a:rPr lang="tr-TR" b="0" baseline="-25000" dirty="0" smtClean="0"/>
                    <a:t>1</a:t>
                  </a:r>
                  <a:endParaRPr lang="en-US" b="0" dirty="0"/>
                </a:p>
              </p:txBody>
            </p:sp>
            <p:sp>
              <p:nvSpPr>
                <p:cNvPr id="97" name="Rectangle 13"/>
                <p:cNvSpPr>
                  <a:spLocks noChangeArrowheads="1"/>
                </p:cNvSpPr>
                <p:nvPr/>
              </p:nvSpPr>
              <p:spPr bwMode="auto">
                <a:xfrm>
                  <a:off x="2087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b="0"/>
                    <a:t>x</a:t>
                  </a:r>
                </a:p>
              </p:txBody>
            </p:sp>
            <p:sp>
              <p:nvSpPr>
                <p:cNvPr id="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25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y</a:t>
                  </a:r>
                  <a:r>
                    <a:rPr lang="tr-TR" b="0" baseline="-25000" dirty="0" smtClean="0"/>
                    <a:t>2</a:t>
                  </a:r>
                  <a:endParaRPr lang="en-US" b="0" dirty="0"/>
                </a:p>
              </p:txBody>
            </p:sp>
            <p:sp>
              <p:nvSpPr>
                <p:cNvPr id="99" name="Rectangle 11"/>
                <p:cNvSpPr>
                  <a:spLocks noChangeArrowheads="1"/>
                </p:cNvSpPr>
                <p:nvPr/>
              </p:nvSpPr>
              <p:spPr bwMode="auto">
                <a:xfrm>
                  <a:off x="363" y="1336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y</a:t>
                  </a:r>
                  <a:r>
                    <a:rPr lang="tr-TR" b="0" baseline="-25000" dirty="0" smtClean="0"/>
                    <a:t>1</a:t>
                  </a:r>
                  <a:endParaRPr lang="en-US" b="0" dirty="0"/>
                </a:p>
              </p:txBody>
            </p:sp>
            <p:sp>
              <p:nvSpPr>
                <p:cNvPr id="100" name="Rectangle 10"/>
                <p:cNvSpPr>
                  <a:spLocks noChangeArrowheads="1"/>
                </p:cNvSpPr>
                <p:nvPr/>
              </p:nvSpPr>
              <p:spPr bwMode="auto">
                <a:xfrm>
                  <a:off x="4672" y="1049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Çıkış</a:t>
                  </a:r>
                  <a:endParaRPr lang="en-US" b="0" dirty="0"/>
                </a:p>
              </p:txBody>
            </p:sp>
            <p:sp>
              <p:nvSpPr>
                <p:cNvPr id="101" name="Rectangle 8"/>
                <p:cNvSpPr>
                  <a:spLocks noChangeArrowheads="1"/>
                </p:cNvSpPr>
                <p:nvPr/>
              </p:nvSpPr>
              <p:spPr bwMode="auto">
                <a:xfrm>
                  <a:off x="2949" y="1049"/>
                  <a:ext cx="1723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smtClean="0"/>
                    <a:t>Sonraki Durum</a:t>
                  </a:r>
                  <a:endParaRPr lang="en-US" b="0"/>
                </a:p>
              </p:txBody>
            </p:sp>
            <p:sp>
              <p:nvSpPr>
                <p:cNvPr id="102" name="Rectangle 7"/>
                <p:cNvSpPr>
                  <a:spLocks noChangeArrowheads="1"/>
                </p:cNvSpPr>
                <p:nvPr/>
              </p:nvSpPr>
              <p:spPr bwMode="auto">
                <a:xfrm>
                  <a:off x="2087" y="1049"/>
                  <a:ext cx="862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Giriş</a:t>
                  </a:r>
                  <a:endParaRPr lang="en-US" b="0" dirty="0"/>
                </a:p>
              </p:txBody>
            </p:sp>
            <p:sp>
              <p:nvSpPr>
                <p:cNvPr id="103" name="Rectangle 5"/>
                <p:cNvSpPr>
                  <a:spLocks noChangeArrowheads="1"/>
                </p:cNvSpPr>
                <p:nvPr/>
              </p:nvSpPr>
              <p:spPr bwMode="auto">
                <a:xfrm>
                  <a:off x="363" y="1049"/>
                  <a:ext cx="1724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tr-TR" b="0" dirty="0" smtClean="0"/>
                    <a:t>Şimdiki Durum</a:t>
                  </a:r>
                  <a:endParaRPr lang="en-US" b="0" dirty="0"/>
                </a:p>
              </p:txBody>
            </p:sp>
            <p:sp>
              <p:nvSpPr>
                <p:cNvPr id="104" name="Line 65"/>
                <p:cNvSpPr>
                  <a:spLocks noChangeShapeType="1"/>
                </p:cNvSpPr>
                <p:nvPr/>
              </p:nvSpPr>
              <p:spPr bwMode="auto">
                <a:xfrm>
                  <a:off x="363" y="1049"/>
                  <a:ext cx="51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75"/>
                <p:cNvSpPr>
                  <a:spLocks noChangeShapeType="1"/>
                </p:cNvSpPr>
                <p:nvPr/>
              </p:nvSpPr>
              <p:spPr bwMode="auto">
                <a:xfrm>
                  <a:off x="363" y="3919"/>
                  <a:ext cx="51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Line 76"/>
                <p:cNvSpPr>
                  <a:spLocks noChangeShapeType="1"/>
                </p:cNvSpPr>
                <p:nvPr/>
              </p:nvSpPr>
              <p:spPr bwMode="auto">
                <a:xfrm>
                  <a:off x="363" y="1049"/>
                  <a:ext cx="0" cy="287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Line 78"/>
                <p:cNvSpPr>
                  <a:spLocks noChangeShapeType="1"/>
                </p:cNvSpPr>
                <p:nvPr/>
              </p:nvSpPr>
              <p:spPr bwMode="auto">
                <a:xfrm>
                  <a:off x="2087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Line 79"/>
                <p:cNvSpPr>
                  <a:spLocks noChangeShapeType="1"/>
                </p:cNvSpPr>
                <p:nvPr/>
              </p:nvSpPr>
              <p:spPr bwMode="auto">
                <a:xfrm>
                  <a:off x="2949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Line 81"/>
                <p:cNvSpPr>
                  <a:spLocks noChangeShapeType="1"/>
                </p:cNvSpPr>
                <p:nvPr/>
              </p:nvSpPr>
              <p:spPr bwMode="auto">
                <a:xfrm>
                  <a:off x="4672" y="1049"/>
                  <a:ext cx="0" cy="28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82"/>
                <p:cNvSpPr>
                  <a:spLocks noChangeShapeType="1"/>
                </p:cNvSpPr>
                <p:nvPr/>
              </p:nvSpPr>
              <p:spPr bwMode="auto">
                <a:xfrm>
                  <a:off x="5534" y="1049"/>
                  <a:ext cx="0" cy="287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151"/>
                <p:cNvSpPr>
                  <a:spLocks noChangeShapeType="1"/>
                </p:cNvSpPr>
                <p:nvPr/>
              </p:nvSpPr>
              <p:spPr bwMode="auto">
                <a:xfrm>
                  <a:off x="363" y="1623"/>
                  <a:ext cx="517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8468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VHDL Kodu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1500" y="1412776"/>
            <a:ext cx="2134580" cy="313234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tr-TR" sz="1400" dirty="0" err="1" smtClean="0"/>
              <a:t>library</a:t>
            </a:r>
            <a:r>
              <a:rPr lang="tr-TR" sz="1400" dirty="0" smtClean="0"/>
              <a:t> IEEE;</a:t>
            </a:r>
          </a:p>
          <a:p>
            <a:pPr>
              <a:buNone/>
            </a:pPr>
            <a:r>
              <a:rPr lang="tr-TR" sz="1400" dirty="0" err="1" smtClean="0"/>
              <a:t>use</a:t>
            </a:r>
            <a:r>
              <a:rPr lang="tr-TR" sz="1400" dirty="0" smtClean="0"/>
              <a:t> IEEE.STD_LOGIC_1164.ALL;</a:t>
            </a:r>
          </a:p>
          <a:p>
            <a:pPr>
              <a:buNone/>
            </a:pPr>
            <a:endParaRPr lang="tr-TR" sz="1400" dirty="0" smtClean="0"/>
          </a:p>
          <a:p>
            <a:pPr>
              <a:buNone/>
            </a:pPr>
            <a:r>
              <a:rPr lang="tr-TR" sz="1400" dirty="0" err="1" smtClean="0"/>
              <a:t>entity</a:t>
            </a:r>
            <a:r>
              <a:rPr lang="tr-TR" sz="1400" dirty="0" smtClean="0"/>
              <a:t> </a:t>
            </a:r>
            <a:r>
              <a:rPr lang="tr-TR" sz="1400" dirty="0" err="1" smtClean="0"/>
              <a:t>MeallyMachine</a:t>
            </a:r>
            <a:r>
              <a:rPr lang="tr-TR" sz="1400" dirty="0" smtClean="0"/>
              <a:t> is</a:t>
            </a:r>
          </a:p>
          <a:p>
            <a:pPr>
              <a:buNone/>
            </a:pPr>
            <a:r>
              <a:rPr lang="tr-TR" sz="1400" dirty="0" smtClean="0"/>
              <a:t>    </a:t>
            </a:r>
            <a:r>
              <a:rPr lang="tr-TR" sz="1400" dirty="0" err="1" smtClean="0"/>
              <a:t>Port</a:t>
            </a:r>
            <a:r>
              <a:rPr lang="tr-TR" sz="1400" dirty="0" smtClean="0"/>
              <a:t> ( x : in  STD_LOGIC;</a:t>
            </a:r>
          </a:p>
          <a:p>
            <a:pPr>
              <a:buNone/>
            </a:pPr>
            <a:r>
              <a:rPr lang="tr-TR" sz="1400" dirty="0" smtClean="0"/>
              <a:t>           y : </a:t>
            </a:r>
            <a:r>
              <a:rPr lang="tr-TR" sz="1400" dirty="0" err="1" smtClean="0"/>
              <a:t>out</a:t>
            </a:r>
            <a:r>
              <a:rPr lang="tr-TR" sz="1400" dirty="0" smtClean="0"/>
              <a:t>  STD_LOGIC;</a:t>
            </a:r>
          </a:p>
          <a:p>
            <a:pPr>
              <a:buNone/>
            </a:pPr>
            <a:r>
              <a:rPr lang="tr-TR" sz="1400" dirty="0" smtClean="0"/>
              <a:t>           </a:t>
            </a:r>
            <a:r>
              <a:rPr lang="tr-TR" sz="1400" dirty="0" err="1" smtClean="0"/>
              <a:t>clk</a:t>
            </a:r>
            <a:r>
              <a:rPr lang="tr-TR" sz="1400" dirty="0" smtClean="0"/>
              <a:t> : in  STD_LOGIC;</a:t>
            </a:r>
          </a:p>
          <a:p>
            <a:pPr>
              <a:buNone/>
            </a:pPr>
            <a:r>
              <a:rPr lang="tr-TR" sz="1400" dirty="0" smtClean="0"/>
              <a:t>           </a:t>
            </a:r>
            <a:r>
              <a:rPr lang="tr-TR" sz="1400" dirty="0" err="1" smtClean="0"/>
              <a:t>rst</a:t>
            </a:r>
            <a:r>
              <a:rPr lang="tr-TR" sz="1400" dirty="0" smtClean="0"/>
              <a:t> : in  STD_LOGIC);</a:t>
            </a:r>
          </a:p>
          <a:p>
            <a:pPr>
              <a:buNone/>
            </a:pPr>
            <a:r>
              <a:rPr lang="tr-TR" sz="1400" dirty="0" err="1" smtClean="0"/>
              <a:t>end</a:t>
            </a:r>
            <a:r>
              <a:rPr lang="tr-TR" sz="1400" dirty="0" smtClean="0"/>
              <a:t> </a:t>
            </a:r>
            <a:r>
              <a:rPr lang="tr-TR" sz="1400" dirty="0" err="1" smtClean="0"/>
              <a:t>MeallyMachine</a:t>
            </a:r>
            <a:r>
              <a:rPr lang="tr-TR" sz="1400" dirty="0" smtClean="0"/>
              <a:t>;</a:t>
            </a:r>
            <a:endParaRPr lang="tr-TR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314092" y="584683"/>
            <a:ext cx="6722404" cy="613679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err="1" smtClean="0"/>
              <a:t>architecture</a:t>
            </a:r>
            <a:r>
              <a:rPr lang="tr-TR" sz="1400" dirty="0" smtClean="0"/>
              <a:t> </a:t>
            </a:r>
            <a:r>
              <a:rPr lang="tr-TR" sz="1400" dirty="0" err="1" smtClean="0"/>
              <a:t>Behavioral</a:t>
            </a:r>
            <a:r>
              <a:rPr lang="tr-TR" sz="1400" dirty="0" smtClean="0"/>
              <a:t> of </a:t>
            </a:r>
            <a:r>
              <a:rPr lang="tr-TR" sz="1400" dirty="0" err="1" smtClean="0"/>
              <a:t>MeallyMachine</a:t>
            </a:r>
            <a:r>
              <a:rPr lang="tr-TR" sz="1400" dirty="0" smtClean="0"/>
              <a:t> is</a:t>
            </a:r>
          </a:p>
          <a:p>
            <a:pPr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</a:t>
            </a:r>
            <a:r>
              <a:rPr lang="tr-TR" sz="1400" dirty="0" err="1" smtClean="0"/>
              <a:t>type</a:t>
            </a:r>
            <a:r>
              <a:rPr lang="tr-TR" sz="1400" dirty="0" smtClean="0"/>
              <a:t> </a:t>
            </a:r>
            <a:r>
              <a:rPr lang="tr-TR" sz="1400" dirty="0" err="1" smtClean="0"/>
              <a:t>state</a:t>
            </a:r>
            <a:r>
              <a:rPr lang="tr-TR" sz="1400" dirty="0" smtClean="0"/>
              <a:t>_</a:t>
            </a:r>
            <a:r>
              <a:rPr lang="tr-TR" sz="1400" dirty="0" err="1" smtClean="0"/>
              <a:t>type</a:t>
            </a:r>
            <a:r>
              <a:rPr lang="tr-TR" sz="1400" dirty="0" smtClean="0"/>
              <a:t> is (BD,Bir,Bir0,Bir01); </a:t>
            </a:r>
            <a:r>
              <a:rPr lang="tr-TR" sz="1400" dirty="0" err="1" smtClean="0"/>
              <a:t>signal</a:t>
            </a:r>
            <a:r>
              <a:rPr lang="tr-TR" sz="1400" dirty="0" smtClean="0"/>
              <a:t> durum : </a:t>
            </a:r>
            <a:r>
              <a:rPr lang="tr-TR" sz="1400" dirty="0" err="1" smtClean="0"/>
              <a:t>state</a:t>
            </a:r>
            <a:r>
              <a:rPr lang="tr-TR" sz="1400" dirty="0" smtClean="0"/>
              <a:t>_</a:t>
            </a:r>
            <a:r>
              <a:rPr lang="tr-TR" sz="1400" dirty="0" err="1" smtClean="0"/>
              <a:t>type</a:t>
            </a:r>
            <a:r>
              <a:rPr lang="tr-TR" sz="1400" dirty="0" smtClean="0"/>
              <a:t>;</a:t>
            </a:r>
          </a:p>
          <a:p>
            <a:pPr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err="1" smtClean="0"/>
              <a:t>Begin</a:t>
            </a:r>
            <a:endParaRPr lang="tr-TR" sz="1400" dirty="0" smtClean="0"/>
          </a:p>
          <a:p>
            <a:pPr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err="1" smtClean="0"/>
              <a:t>process</a:t>
            </a:r>
            <a:r>
              <a:rPr lang="tr-TR" sz="1400" dirty="0" smtClean="0"/>
              <a:t>(</a:t>
            </a:r>
            <a:r>
              <a:rPr lang="tr-TR" sz="1400" dirty="0" err="1" smtClean="0"/>
              <a:t>clk</a:t>
            </a:r>
            <a:r>
              <a:rPr lang="tr-TR" sz="1400" dirty="0" smtClean="0"/>
              <a:t>) </a:t>
            </a:r>
            <a:r>
              <a:rPr lang="tr-TR" sz="1400" dirty="0" err="1" smtClean="0"/>
              <a:t>begin</a:t>
            </a:r>
            <a:endParaRPr lang="tr-TR" sz="1400" dirty="0" smtClean="0"/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 	</a:t>
            </a:r>
            <a:r>
              <a:rPr lang="tr-TR" sz="1400" dirty="0" err="1" smtClean="0"/>
              <a:t>if</a:t>
            </a:r>
            <a:r>
              <a:rPr lang="tr-TR" sz="1400" dirty="0" smtClean="0"/>
              <a:t> </a:t>
            </a:r>
            <a:r>
              <a:rPr lang="tr-TR" sz="1400" dirty="0" err="1" smtClean="0"/>
              <a:t>clk'event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clk</a:t>
            </a:r>
            <a:r>
              <a:rPr lang="tr-TR" sz="1400" dirty="0" smtClean="0"/>
              <a:t>='1' </a:t>
            </a:r>
            <a:r>
              <a:rPr lang="tr-TR" sz="1400" dirty="0" err="1" smtClean="0"/>
              <a:t>then</a:t>
            </a:r>
            <a:endParaRPr lang="tr-TR" sz="1400" dirty="0" smtClean="0"/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</a:t>
            </a:r>
            <a:r>
              <a:rPr lang="tr-TR" sz="1400" dirty="0" err="1" smtClean="0"/>
              <a:t>if</a:t>
            </a:r>
            <a:r>
              <a:rPr lang="tr-TR" sz="1400" dirty="0" smtClean="0"/>
              <a:t> </a:t>
            </a:r>
            <a:r>
              <a:rPr lang="tr-TR" sz="1400" dirty="0" err="1" smtClean="0"/>
              <a:t>rst</a:t>
            </a:r>
            <a:r>
              <a:rPr lang="tr-TR" sz="1400" dirty="0" smtClean="0"/>
              <a:t>='1' </a:t>
            </a:r>
            <a:r>
              <a:rPr lang="tr-TR" sz="1400" dirty="0" err="1" smtClean="0"/>
              <a:t>then</a:t>
            </a:r>
            <a:r>
              <a:rPr lang="tr-TR" sz="1400" dirty="0" smtClean="0"/>
              <a:t>  durum &lt;= BD; y &lt;= '0';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else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</a:t>
            </a:r>
            <a:r>
              <a:rPr lang="tr-TR" sz="1400" dirty="0" err="1" smtClean="0"/>
              <a:t>case</a:t>
            </a:r>
            <a:r>
              <a:rPr lang="tr-TR" sz="1400" dirty="0" smtClean="0"/>
              <a:t> durum is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	</a:t>
            </a:r>
            <a:r>
              <a:rPr lang="tr-TR" sz="1400" dirty="0" err="1" smtClean="0"/>
              <a:t>when</a:t>
            </a:r>
            <a:r>
              <a:rPr lang="tr-TR" sz="1400" dirty="0" smtClean="0"/>
              <a:t> BD =&gt;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		y &lt;= '0';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		</a:t>
            </a:r>
            <a:r>
              <a:rPr lang="tr-TR" sz="1400" dirty="0" err="1" smtClean="0"/>
              <a:t>if</a:t>
            </a:r>
            <a:r>
              <a:rPr lang="tr-TR" sz="1400" dirty="0" smtClean="0"/>
              <a:t> x='1' </a:t>
            </a:r>
            <a:r>
              <a:rPr lang="tr-TR" sz="1400" dirty="0" err="1" smtClean="0"/>
              <a:t>then</a:t>
            </a:r>
            <a:r>
              <a:rPr lang="tr-TR" sz="1400" dirty="0" smtClean="0"/>
              <a:t> durum &lt;= Bir;  else durum &lt;= BD;  </a:t>
            </a:r>
            <a:r>
              <a:rPr lang="tr-TR" sz="1400" dirty="0" err="1" smtClean="0"/>
              <a:t>end</a:t>
            </a:r>
            <a:r>
              <a:rPr lang="tr-TR" sz="1400" dirty="0" smtClean="0"/>
              <a:t> </a:t>
            </a:r>
            <a:r>
              <a:rPr lang="tr-TR" sz="1400" dirty="0" err="1" smtClean="0"/>
              <a:t>if</a:t>
            </a:r>
            <a:r>
              <a:rPr lang="tr-TR" sz="1400" dirty="0" smtClean="0"/>
              <a:t>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	</a:t>
            </a:r>
            <a:r>
              <a:rPr lang="tr-TR" sz="1400" dirty="0" err="1" smtClean="0"/>
              <a:t>when</a:t>
            </a:r>
            <a:r>
              <a:rPr lang="tr-TR" sz="1400" dirty="0" smtClean="0"/>
              <a:t> Bir=&gt;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		y &lt;= '0'; 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		</a:t>
            </a:r>
            <a:r>
              <a:rPr lang="tr-TR" sz="1400" dirty="0" err="1" smtClean="0"/>
              <a:t>if</a:t>
            </a:r>
            <a:r>
              <a:rPr lang="tr-TR" sz="1400" dirty="0" smtClean="0"/>
              <a:t> x='1' </a:t>
            </a:r>
            <a:r>
              <a:rPr lang="tr-TR" sz="1400" dirty="0" err="1" smtClean="0"/>
              <a:t>then</a:t>
            </a:r>
            <a:r>
              <a:rPr lang="tr-TR" sz="1400" dirty="0" smtClean="0"/>
              <a:t> durum &lt;= Bir;  else  durum &lt;= Bir0;  </a:t>
            </a:r>
            <a:r>
              <a:rPr lang="tr-TR" sz="1400" dirty="0" err="1" smtClean="0"/>
              <a:t>end</a:t>
            </a:r>
            <a:r>
              <a:rPr lang="tr-TR" sz="1400" dirty="0" smtClean="0"/>
              <a:t> </a:t>
            </a:r>
            <a:r>
              <a:rPr lang="tr-TR" sz="1400" dirty="0" err="1" smtClean="0"/>
              <a:t>if</a:t>
            </a:r>
            <a:r>
              <a:rPr lang="tr-TR" sz="1400" dirty="0" smtClean="0"/>
              <a:t>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	</a:t>
            </a:r>
            <a:r>
              <a:rPr lang="tr-TR" sz="1400" dirty="0" err="1" smtClean="0"/>
              <a:t>when</a:t>
            </a:r>
            <a:r>
              <a:rPr lang="tr-TR" sz="1400" dirty="0" smtClean="0"/>
              <a:t> Bir0 =&gt;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		y &lt;= '0'; 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		</a:t>
            </a:r>
            <a:r>
              <a:rPr lang="tr-TR" sz="1400" dirty="0" err="1" smtClean="0"/>
              <a:t>if</a:t>
            </a:r>
            <a:r>
              <a:rPr lang="tr-TR" sz="1400" dirty="0" smtClean="0"/>
              <a:t> x='1' </a:t>
            </a:r>
            <a:r>
              <a:rPr lang="tr-TR" sz="1400" dirty="0" err="1" smtClean="0"/>
              <a:t>then</a:t>
            </a:r>
            <a:r>
              <a:rPr lang="tr-TR" sz="1400" dirty="0" smtClean="0"/>
              <a:t> durum &lt;= Bir01;  else  durum &lt;= BD;  </a:t>
            </a:r>
            <a:r>
              <a:rPr lang="tr-TR" sz="1400" dirty="0" err="1" smtClean="0"/>
              <a:t>end</a:t>
            </a:r>
            <a:r>
              <a:rPr lang="tr-TR" sz="1400" dirty="0" smtClean="0"/>
              <a:t> </a:t>
            </a:r>
            <a:r>
              <a:rPr lang="tr-TR" sz="1400" dirty="0" err="1" smtClean="0"/>
              <a:t>if</a:t>
            </a:r>
            <a:r>
              <a:rPr lang="tr-TR" sz="1400" dirty="0" smtClean="0"/>
              <a:t>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	</a:t>
            </a:r>
            <a:r>
              <a:rPr lang="tr-TR" sz="1400" dirty="0" err="1" smtClean="0"/>
              <a:t>when</a:t>
            </a:r>
            <a:r>
              <a:rPr lang="tr-TR" sz="1400" dirty="0" smtClean="0"/>
              <a:t> Bir01=&gt; 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		</a:t>
            </a:r>
            <a:r>
              <a:rPr lang="tr-TR" sz="1400" dirty="0" err="1" smtClean="0"/>
              <a:t>if</a:t>
            </a:r>
            <a:r>
              <a:rPr lang="tr-TR" sz="1400" dirty="0" smtClean="0"/>
              <a:t> x='1' </a:t>
            </a:r>
            <a:r>
              <a:rPr lang="tr-TR" sz="1400" dirty="0" err="1" smtClean="0"/>
              <a:t>then</a:t>
            </a:r>
            <a:r>
              <a:rPr lang="tr-TR" sz="1400" dirty="0" smtClean="0"/>
              <a:t> durum &lt;= Bir; y &lt;= '1‘; else durum &lt;= Bir0; y &lt;= '0‘; </a:t>
            </a:r>
            <a:r>
              <a:rPr lang="tr-TR" sz="1400" dirty="0" err="1" smtClean="0"/>
              <a:t>end</a:t>
            </a:r>
            <a:r>
              <a:rPr lang="tr-TR" sz="1400" dirty="0" smtClean="0"/>
              <a:t> </a:t>
            </a:r>
            <a:r>
              <a:rPr lang="tr-TR" sz="1400" dirty="0" err="1" smtClean="0"/>
              <a:t>if</a:t>
            </a:r>
            <a:r>
              <a:rPr lang="tr-TR" sz="1400" dirty="0" smtClean="0"/>
              <a:t>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	</a:t>
            </a:r>
            <a:r>
              <a:rPr lang="tr-TR" sz="1400" dirty="0" err="1" smtClean="0"/>
              <a:t>end</a:t>
            </a:r>
            <a:r>
              <a:rPr lang="tr-TR" sz="1400" dirty="0" smtClean="0"/>
              <a:t> </a:t>
            </a:r>
            <a:r>
              <a:rPr lang="tr-TR" sz="1400" dirty="0" err="1" smtClean="0"/>
              <a:t>case</a:t>
            </a:r>
            <a:r>
              <a:rPr lang="tr-TR" sz="1400" dirty="0" smtClean="0"/>
              <a:t>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	</a:t>
            </a:r>
            <a:r>
              <a:rPr lang="tr-TR" sz="1400" dirty="0" err="1" smtClean="0"/>
              <a:t>end</a:t>
            </a:r>
            <a:r>
              <a:rPr lang="tr-TR" sz="1400" dirty="0" smtClean="0"/>
              <a:t> </a:t>
            </a:r>
            <a:r>
              <a:rPr lang="tr-TR" sz="1400" dirty="0" err="1" smtClean="0"/>
              <a:t>if</a:t>
            </a:r>
            <a:r>
              <a:rPr lang="tr-TR" sz="1400" dirty="0" smtClean="0"/>
              <a:t>;</a:t>
            </a:r>
          </a:p>
          <a:p>
            <a:pPr defTabSz="36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smtClean="0"/>
              <a:t>		</a:t>
            </a:r>
            <a:r>
              <a:rPr lang="tr-TR" sz="1400" dirty="0" err="1" smtClean="0"/>
              <a:t>end</a:t>
            </a:r>
            <a:r>
              <a:rPr lang="tr-TR" sz="1400" dirty="0" smtClean="0"/>
              <a:t> </a:t>
            </a:r>
            <a:r>
              <a:rPr lang="tr-TR" sz="1400" dirty="0" err="1" smtClean="0"/>
              <a:t>if</a:t>
            </a:r>
            <a:r>
              <a:rPr lang="tr-TR" sz="1400" dirty="0" smtClean="0"/>
              <a:t>;</a:t>
            </a:r>
          </a:p>
          <a:p>
            <a:pPr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err="1" smtClean="0"/>
              <a:t>end</a:t>
            </a:r>
            <a:r>
              <a:rPr lang="tr-TR" sz="1400" dirty="0" smtClean="0"/>
              <a:t> </a:t>
            </a:r>
            <a:r>
              <a:rPr lang="tr-TR" sz="1400" dirty="0" err="1" smtClean="0"/>
              <a:t>process</a:t>
            </a:r>
            <a:r>
              <a:rPr lang="tr-TR" sz="1400" dirty="0" smtClean="0"/>
              <a:t>;</a:t>
            </a:r>
          </a:p>
          <a:p>
            <a:pPr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dirty="0" err="1" smtClean="0"/>
              <a:t>end</a:t>
            </a:r>
            <a:r>
              <a:rPr lang="tr-TR" sz="1400" dirty="0" smtClean="0"/>
              <a:t> </a:t>
            </a:r>
            <a:r>
              <a:rPr lang="tr-TR" sz="1400" dirty="0" err="1" smtClean="0"/>
              <a:t>Behavioral</a:t>
            </a:r>
            <a:r>
              <a:rPr lang="tr-TR" sz="1400" dirty="0" smtClean="0"/>
              <a:t>;</a:t>
            </a:r>
          </a:p>
          <a:p>
            <a:pPr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endParaRPr lang="tr-TR" sz="1400" dirty="0" smtClean="0"/>
          </a:p>
          <a:p>
            <a:pPr>
              <a:buNone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SR-Latch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BC1F12-866D-40A8-B419-3F0541C81B95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739775" y="1241425"/>
            <a:ext cx="4367213" cy="2092325"/>
            <a:chOff x="466" y="782"/>
            <a:chExt cx="2751" cy="1318"/>
          </a:xfrm>
        </p:grpSpPr>
        <p:sp>
          <p:nvSpPr>
            <p:cNvPr id="12326" name="Text Box 5"/>
            <p:cNvSpPr txBox="1">
              <a:spLocks noChangeArrowheads="1"/>
            </p:cNvSpPr>
            <p:nvPr/>
          </p:nvSpPr>
          <p:spPr bwMode="auto">
            <a:xfrm>
              <a:off x="466" y="782"/>
              <a:ext cx="1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S</a:t>
              </a:r>
            </a:p>
          </p:txBody>
        </p:sp>
        <p:sp>
          <p:nvSpPr>
            <p:cNvPr id="12327" name="Line 6"/>
            <p:cNvSpPr>
              <a:spLocks noChangeShapeType="1"/>
            </p:cNvSpPr>
            <p:nvPr/>
          </p:nvSpPr>
          <p:spPr bwMode="auto">
            <a:xfrm flipV="1">
              <a:off x="658" y="893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7"/>
            <p:cNvSpPr>
              <a:spLocks noChangeShapeType="1"/>
            </p:cNvSpPr>
            <p:nvPr/>
          </p:nvSpPr>
          <p:spPr bwMode="auto">
            <a:xfrm flipV="1">
              <a:off x="2077" y="1012"/>
              <a:ext cx="8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Line 9"/>
            <p:cNvSpPr>
              <a:spLocks noChangeShapeType="1"/>
            </p:cNvSpPr>
            <p:nvPr/>
          </p:nvSpPr>
          <p:spPr bwMode="auto">
            <a:xfrm flipV="1">
              <a:off x="1426" y="1135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Oval 10"/>
            <p:cNvSpPr>
              <a:spLocks noChangeArrowheads="1"/>
            </p:cNvSpPr>
            <p:nvPr/>
          </p:nvSpPr>
          <p:spPr bwMode="auto">
            <a:xfrm>
              <a:off x="1994" y="969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Text Box 11"/>
            <p:cNvSpPr txBox="1">
              <a:spLocks noChangeArrowheads="1"/>
            </p:cNvSpPr>
            <p:nvPr/>
          </p:nvSpPr>
          <p:spPr bwMode="auto">
            <a:xfrm>
              <a:off x="3013" y="890"/>
              <a:ext cx="1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/>
                <a:t>Q</a:t>
              </a:r>
            </a:p>
          </p:txBody>
        </p:sp>
        <p:sp>
          <p:nvSpPr>
            <p:cNvPr id="12332" name="Line 12"/>
            <p:cNvSpPr>
              <a:spLocks noChangeShapeType="1"/>
            </p:cNvSpPr>
            <p:nvPr/>
          </p:nvSpPr>
          <p:spPr bwMode="auto">
            <a:xfrm>
              <a:off x="1426" y="1260"/>
              <a:ext cx="1136" cy="4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Text Box 13"/>
            <p:cNvSpPr txBox="1">
              <a:spLocks noChangeArrowheads="1"/>
            </p:cNvSpPr>
            <p:nvPr/>
          </p:nvSpPr>
          <p:spPr bwMode="auto">
            <a:xfrm>
              <a:off x="503" y="1870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R</a:t>
              </a:r>
            </a:p>
          </p:txBody>
        </p:sp>
        <p:sp>
          <p:nvSpPr>
            <p:cNvPr id="12334" name="Line 14"/>
            <p:cNvSpPr>
              <a:spLocks noChangeShapeType="1"/>
            </p:cNvSpPr>
            <p:nvPr/>
          </p:nvSpPr>
          <p:spPr bwMode="auto">
            <a:xfrm flipV="1">
              <a:off x="705" y="1981"/>
              <a:ext cx="94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15"/>
            <p:cNvSpPr>
              <a:spLocks noChangeShapeType="1"/>
            </p:cNvSpPr>
            <p:nvPr/>
          </p:nvSpPr>
          <p:spPr bwMode="auto">
            <a:xfrm flipV="1">
              <a:off x="2078" y="1839"/>
              <a:ext cx="87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17"/>
            <p:cNvSpPr>
              <a:spLocks noChangeShapeType="1"/>
            </p:cNvSpPr>
            <p:nvPr/>
          </p:nvSpPr>
          <p:spPr bwMode="auto">
            <a:xfrm flipV="1">
              <a:off x="1410" y="1715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Oval 18"/>
            <p:cNvSpPr>
              <a:spLocks noChangeArrowheads="1"/>
            </p:cNvSpPr>
            <p:nvPr/>
          </p:nvSpPr>
          <p:spPr bwMode="auto">
            <a:xfrm>
              <a:off x="1995" y="1796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Text Box 19"/>
            <p:cNvSpPr txBox="1">
              <a:spLocks noChangeArrowheads="1"/>
            </p:cNvSpPr>
            <p:nvPr/>
          </p:nvSpPr>
          <p:spPr bwMode="auto">
            <a:xfrm>
              <a:off x="3014" y="1717"/>
              <a:ext cx="20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Q’</a:t>
              </a:r>
            </a:p>
          </p:txBody>
        </p:sp>
        <p:sp>
          <p:nvSpPr>
            <p:cNvPr id="12339" name="Line 20"/>
            <p:cNvSpPr>
              <a:spLocks noChangeShapeType="1"/>
            </p:cNvSpPr>
            <p:nvPr/>
          </p:nvSpPr>
          <p:spPr bwMode="auto">
            <a:xfrm>
              <a:off x="2562" y="1715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21"/>
            <p:cNvSpPr>
              <a:spLocks noChangeShapeType="1"/>
            </p:cNvSpPr>
            <p:nvPr/>
          </p:nvSpPr>
          <p:spPr bwMode="auto">
            <a:xfrm>
              <a:off x="1426" y="1136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Line 22"/>
            <p:cNvSpPr>
              <a:spLocks noChangeShapeType="1"/>
            </p:cNvSpPr>
            <p:nvPr/>
          </p:nvSpPr>
          <p:spPr bwMode="auto">
            <a:xfrm>
              <a:off x="1407" y="1593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Line 23"/>
            <p:cNvSpPr>
              <a:spLocks noChangeShapeType="1"/>
            </p:cNvSpPr>
            <p:nvPr/>
          </p:nvSpPr>
          <p:spPr bwMode="auto">
            <a:xfrm>
              <a:off x="2561" y="1012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24"/>
            <p:cNvSpPr>
              <a:spLocks noChangeShapeType="1"/>
            </p:cNvSpPr>
            <p:nvPr/>
          </p:nvSpPr>
          <p:spPr bwMode="auto">
            <a:xfrm flipV="1">
              <a:off x="1407" y="1120"/>
              <a:ext cx="1156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Oval 25"/>
            <p:cNvSpPr>
              <a:spLocks noChangeArrowheads="1"/>
            </p:cNvSpPr>
            <p:nvPr/>
          </p:nvSpPr>
          <p:spPr bwMode="auto">
            <a:xfrm>
              <a:off x="2535" y="98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Oval 26"/>
            <p:cNvSpPr>
              <a:spLocks noChangeArrowheads="1"/>
            </p:cNvSpPr>
            <p:nvPr/>
          </p:nvSpPr>
          <p:spPr bwMode="auto">
            <a:xfrm>
              <a:off x="2535" y="1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6" name="AutoShape 27"/>
            <p:cNvSpPr>
              <a:spLocks noChangeArrowheads="1"/>
            </p:cNvSpPr>
            <p:nvPr/>
          </p:nvSpPr>
          <p:spPr bwMode="auto">
            <a:xfrm>
              <a:off x="1651" y="797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7" name="AutoShape 28"/>
            <p:cNvSpPr>
              <a:spLocks noChangeArrowheads="1"/>
            </p:cNvSpPr>
            <p:nvPr/>
          </p:nvSpPr>
          <p:spPr bwMode="auto">
            <a:xfrm>
              <a:off x="1632" y="1623"/>
              <a:ext cx="344" cy="432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8925" name="Group 29"/>
          <p:cNvGraphicFramePr>
            <a:graphicFrameLocks noGrp="1"/>
          </p:cNvGraphicFramePr>
          <p:nvPr/>
        </p:nvGraphicFramePr>
        <p:xfrm>
          <a:off x="1493838" y="3582988"/>
          <a:ext cx="3556000" cy="274320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  <a:gridCol w="8890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Q’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8976" name="Text Box 80"/>
          <p:cNvSpPr txBox="1">
            <a:spLocks noChangeArrowheads="1"/>
          </p:cNvSpPr>
          <p:nvPr/>
        </p:nvSpPr>
        <p:spPr bwMode="auto">
          <a:xfrm>
            <a:off x="5226050" y="4041068"/>
            <a:ext cx="1439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0" dirty="0" smtClean="0"/>
              <a:t>Tanımsız</a:t>
            </a:r>
            <a:endParaRPr lang="en-US" b="0" dirty="0"/>
          </a:p>
        </p:txBody>
      </p:sp>
      <p:sp>
        <p:nvSpPr>
          <p:cNvPr id="208977" name="Text Box 81"/>
          <p:cNvSpPr txBox="1">
            <a:spLocks noChangeArrowheads="1"/>
          </p:cNvSpPr>
          <p:nvPr/>
        </p:nvSpPr>
        <p:spPr bwMode="auto">
          <a:xfrm>
            <a:off x="5226050" y="31257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5893576" y="1772816"/>
            <a:ext cx="2638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Q</a:t>
            </a:r>
            <a:r>
              <a:rPr lang="tr-TR" b="0" dirty="0" smtClean="0"/>
              <a:t>= (S </a:t>
            </a:r>
            <a:r>
              <a:rPr lang="en-US" b="0" dirty="0" smtClean="0"/>
              <a:t>Q</a:t>
            </a:r>
            <a:r>
              <a:rPr lang="tr-TR" b="0" dirty="0" smtClean="0"/>
              <a:t>’)’=S’ + </a:t>
            </a:r>
            <a:r>
              <a:rPr lang="en-US" b="0" dirty="0" smtClean="0"/>
              <a:t>Q</a:t>
            </a:r>
            <a:endParaRPr lang="tr-TR" b="0" dirty="0" smtClean="0"/>
          </a:p>
          <a:p>
            <a:r>
              <a:rPr lang="en-US" b="0" dirty="0" smtClean="0"/>
              <a:t>Q</a:t>
            </a:r>
            <a:r>
              <a:rPr lang="tr-TR" b="0" dirty="0" smtClean="0"/>
              <a:t>’= (R </a:t>
            </a:r>
            <a:r>
              <a:rPr lang="en-US" b="0" dirty="0" smtClean="0"/>
              <a:t>Q</a:t>
            </a:r>
            <a:r>
              <a:rPr lang="tr-TR" b="0" dirty="0" smtClean="0"/>
              <a:t>)’=R’ + </a:t>
            </a:r>
            <a:r>
              <a:rPr lang="en-US" b="0" dirty="0" smtClean="0"/>
              <a:t>Q</a:t>
            </a:r>
            <a:r>
              <a:rPr lang="tr-TR" b="0" dirty="0" smtClean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76" grpId="0"/>
      <p:bldP spid="208977" grpId="0"/>
      <p:bldP spid="32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54006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Devre Şeması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D6199-AFCB-43D9-84AE-A74EEAA53589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62768"/>
            <a:ext cx="9144000" cy="433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tr-TR" dirty="0" smtClean="0"/>
              <a:t>Zamanlama Diyagramı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D6199-AFCB-43D9-84AE-A74EEAA53589}" type="slidenum">
              <a:rPr lang="en-US" altLang="en-US" smtClean="0"/>
              <a:pPr>
                <a:defRPr/>
              </a:pPr>
              <a:t>61</a:t>
            </a:fld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0798" y="3386609"/>
            <a:ext cx="410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İdeal Hal: Gecikmeler = 0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1832308" y="5894685"/>
            <a:ext cx="547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İdeal Olmayan Hal: Gecikmeler </a:t>
            </a:r>
            <a:r>
              <a:rPr lang="tr-TR" dirty="0" smtClean="0">
                <a:sym typeface="Symbol"/>
              </a:rPr>
              <a:t></a:t>
            </a:r>
            <a:r>
              <a:rPr lang="tr-TR" dirty="0" smtClean="0"/>
              <a:t> 0</a:t>
            </a:r>
            <a:endParaRPr lang="tr-T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1869"/>
            <a:ext cx="9168752" cy="199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5064"/>
            <a:ext cx="9144000" cy="173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Moore</a:t>
            </a:r>
            <a:r>
              <a:rPr lang="tr-TR" dirty="0" smtClean="0"/>
              <a:t> </a:t>
            </a:r>
            <a:r>
              <a:rPr lang="tr-TR" dirty="0" err="1" smtClean="0"/>
              <a:t>makinası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03548" y="966596"/>
            <a:ext cx="8370803" cy="4068451"/>
            <a:chOff x="503548" y="966596"/>
            <a:chExt cx="8370803" cy="4068451"/>
          </a:xfrm>
        </p:grpSpPr>
        <p:sp>
          <p:nvSpPr>
            <p:cNvPr id="26" name="Oval 25"/>
            <p:cNvSpPr/>
            <p:nvPr/>
          </p:nvSpPr>
          <p:spPr>
            <a:xfrm>
              <a:off x="1923103" y="2142751"/>
              <a:ext cx="1980220" cy="8068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Başlangıççıkış</a:t>
              </a:r>
              <a:r>
                <a:rPr lang="tr-TR" dirty="0" smtClean="0"/>
                <a:t>=0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487117" y="2010712"/>
              <a:ext cx="1395552" cy="10829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dirty="0" smtClean="0"/>
                <a:t>1 geldi</a:t>
              </a:r>
            </a:p>
            <a:p>
              <a:pPr algn="ctr"/>
              <a:r>
                <a:rPr lang="tr-TR" dirty="0" smtClean="0"/>
                <a:t>çıkış=0</a:t>
              </a:r>
              <a:endParaRPr lang="tr-T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53146" y="96659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</a:t>
              </a:r>
              <a:endParaRPr lang="tr-TR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53146" y="1362640"/>
              <a:ext cx="740980" cy="899658"/>
            </a:xfrm>
            <a:custGeom>
              <a:avLst/>
              <a:gdLst>
                <a:gd name="connsiteX0" fmla="*/ 740980 w 740980"/>
                <a:gd name="connsiteY0" fmla="*/ 757768 h 899658"/>
                <a:gd name="connsiteX1" fmla="*/ 236483 w 740980"/>
                <a:gd name="connsiteY1" fmla="*/ 1023 h 899658"/>
                <a:gd name="connsiteX2" fmla="*/ 0 w 740980"/>
                <a:gd name="connsiteY2" fmla="*/ 899658 h 89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980" h="899658">
                  <a:moveTo>
                    <a:pt x="740980" y="757768"/>
                  </a:moveTo>
                  <a:cubicBezTo>
                    <a:pt x="550480" y="367571"/>
                    <a:pt x="359980" y="-22625"/>
                    <a:pt x="236483" y="1023"/>
                  </a:cubicBezTo>
                  <a:cubicBezTo>
                    <a:pt x="112986" y="24671"/>
                    <a:pt x="56493" y="462164"/>
                    <a:pt x="0" y="899658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0" name="Straight Arrow Connector 29"/>
            <p:cNvCxnSpPr>
              <a:stCxn id="26" idx="6"/>
              <a:endCxn id="27" idx="2"/>
            </p:cNvCxnSpPr>
            <p:nvPr/>
          </p:nvCxnSpPr>
          <p:spPr>
            <a:xfrm>
              <a:off x="3903323" y="2546199"/>
              <a:ext cx="2583794" cy="598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34989" y="214275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523121" y="3957758"/>
              <a:ext cx="1395552" cy="10772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dirty="0" smtClean="0"/>
                <a:t>10 geldi</a:t>
              </a:r>
            </a:p>
            <a:p>
              <a:pPr algn="ctr"/>
              <a:r>
                <a:rPr lang="tr-TR" dirty="0" smtClean="0"/>
                <a:t>çıkış=0</a:t>
              </a:r>
              <a:endParaRPr lang="tr-TR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34568" y="106282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20897" y="3306098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</a:t>
              </a:r>
              <a:endParaRPr lang="tr-TR" dirty="0"/>
            </a:p>
          </p:txBody>
        </p:sp>
        <p:cxnSp>
          <p:nvCxnSpPr>
            <p:cNvPr id="35" name="Straight Arrow Connector 34"/>
            <p:cNvCxnSpPr>
              <a:stCxn id="27" idx="4"/>
              <a:endCxn id="32" idx="0"/>
            </p:cNvCxnSpPr>
            <p:nvPr/>
          </p:nvCxnSpPr>
          <p:spPr>
            <a:xfrm rot="16200000" flipH="1">
              <a:off x="6770848" y="3507708"/>
              <a:ext cx="864095" cy="3600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940152" y="361040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</a:t>
              </a:r>
              <a:endParaRPr lang="tr-TR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913213" y="3957759"/>
              <a:ext cx="1395552" cy="107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2200" dirty="0" smtClean="0"/>
                <a:t>101 geldi</a:t>
              </a:r>
            </a:p>
            <a:p>
              <a:pPr algn="ctr"/>
              <a:r>
                <a:rPr lang="tr-TR" sz="2200" dirty="0" smtClean="0"/>
                <a:t>çıkış=0</a:t>
              </a:r>
            </a:p>
          </p:txBody>
        </p:sp>
        <p:cxnSp>
          <p:nvCxnSpPr>
            <p:cNvPr id="38" name="Straight Arrow Connector 37"/>
            <p:cNvCxnSpPr>
              <a:stCxn id="32" idx="2"/>
              <a:endCxn id="37" idx="6"/>
            </p:cNvCxnSpPr>
            <p:nvPr/>
          </p:nvCxnSpPr>
          <p:spPr>
            <a:xfrm rot="10800000">
              <a:off x="4308765" y="4496403"/>
              <a:ext cx="2214356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148880" y="4497992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4126" y="3653858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</a:t>
              </a:r>
              <a:endParaRPr lang="tr-TR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7035775" y="1293659"/>
              <a:ext cx="657225" cy="849092"/>
            </a:xfrm>
            <a:custGeom>
              <a:avLst/>
              <a:gdLst>
                <a:gd name="connsiteX0" fmla="*/ 0 w 657225"/>
                <a:gd name="connsiteY0" fmla="*/ 962025 h 1076325"/>
                <a:gd name="connsiteX1" fmla="*/ 285750 w 657225"/>
                <a:gd name="connsiteY1" fmla="*/ 19050 h 1076325"/>
                <a:gd name="connsiteX2" fmla="*/ 657225 w 657225"/>
                <a:gd name="connsiteY2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225" h="1076325">
                  <a:moveTo>
                    <a:pt x="0" y="962025"/>
                  </a:moveTo>
                  <a:cubicBezTo>
                    <a:pt x="88106" y="481012"/>
                    <a:pt x="176213" y="0"/>
                    <a:pt x="285750" y="19050"/>
                  </a:cubicBezTo>
                  <a:cubicBezTo>
                    <a:pt x="395287" y="38100"/>
                    <a:pt x="526256" y="557212"/>
                    <a:pt x="657225" y="1076325"/>
                  </a:cubicBezTo>
                </a:path>
              </a:pathLst>
            </a:cu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3" name="Straight Arrow Connector 42"/>
            <p:cNvCxnSpPr>
              <a:stCxn id="32" idx="1"/>
              <a:endCxn id="26" idx="5"/>
            </p:cNvCxnSpPr>
            <p:nvPr/>
          </p:nvCxnSpPr>
          <p:spPr>
            <a:xfrm rot="16200000" flipV="1">
              <a:off x="4528390" y="1916417"/>
              <a:ext cx="1284043" cy="311416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225327" y="3306097"/>
              <a:ext cx="1395552" cy="1070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2200" dirty="0" smtClean="0"/>
                <a:t>1010 geldi</a:t>
              </a:r>
            </a:p>
            <a:p>
              <a:pPr algn="ctr"/>
              <a:r>
                <a:rPr lang="tr-TR" sz="2200" dirty="0" smtClean="0"/>
                <a:t>çıkış=1</a:t>
              </a:r>
            </a:p>
          </p:txBody>
        </p:sp>
        <p:cxnSp>
          <p:nvCxnSpPr>
            <p:cNvPr id="60" name="Straight Arrow Connector 59"/>
            <p:cNvCxnSpPr>
              <a:stCxn id="37" idx="1"/>
              <a:endCxn id="47" idx="6"/>
            </p:cNvCxnSpPr>
            <p:nvPr/>
          </p:nvCxnSpPr>
          <p:spPr>
            <a:xfrm rot="16200000" flipV="1">
              <a:off x="2732088" y="3730025"/>
              <a:ext cx="274291" cy="49670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7" idx="7"/>
              <a:endCxn id="26" idx="4"/>
            </p:cNvCxnSpPr>
            <p:nvPr/>
          </p:nvCxnSpPr>
          <p:spPr>
            <a:xfrm rot="5400000" flipH="1" flipV="1">
              <a:off x="2408266" y="2957887"/>
              <a:ext cx="513187" cy="49670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708017" y="3093663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</a:t>
              </a:r>
              <a:endParaRPr lang="tr-TR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25327" y="2262298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</a:rPr>
                <a:t>000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27031" y="2262298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</a:rPr>
                <a:t>001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127031" y="4376368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</a:rPr>
                <a:t>010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08765" y="3914703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</a:rPr>
                <a:t>011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3548" y="3841233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</a:rPr>
                <a:t>100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37" idx="7"/>
              <a:endCxn id="27" idx="3"/>
            </p:cNvCxnSpPr>
            <p:nvPr/>
          </p:nvCxnSpPr>
          <p:spPr>
            <a:xfrm rot="5400000" flipH="1" flipV="1">
              <a:off x="4807714" y="2231747"/>
              <a:ext cx="1180455" cy="25871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754043" y="307526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2620879" y="2723963"/>
              <a:ext cx="3932321" cy="9298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732173" y="314873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60294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VHDL Kodu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516" y="2096852"/>
            <a:ext cx="2808312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b="0" dirty="0" err="1" smtClean="0">
                <a:latin typeface="Calibri" pitchFamily="34" charset="0"/>
              </a:rPr>
              <a:t>library</a:t>
            </a:r>
            <a:r>
              <a:rPr lang="tr-TR" sz="1600" b="0" dirty="0" smtClean="0">
                <a:latin typeface="Calibri" pitchFamily="34" charset="0"/>
              </a:rPr>
              <a:t> IEEE;</a:t>
            </a:r>
          </a:p>
          <a:p>
            <a:r>
              <a:rPr lang="tr-TR" sz="1600" b="0" dirty="0" err="1" smtClean="0">
                <a:latin typeface="Calibri" pitchFamily="34" charset="0"/>
              </a:rPr>
              <a:t>use</a:t>
            </a:r>
            <a:r>
              <a:rPr lang="tr-TR" sz="1600" b="0" dirty="0" smtClean="0">
                <a:latin typeface="Calibri" pitchFamily="34" charset="0"/>
              </a:rPr>
              <a:t> IEEE.STD_LOGIC_1164.ALL;</a:t>
            </a:r>
          </a:p>
          <a:p>
            <a:endParaRPr lang="tr-TR" sz="1600" b="0" dirty="0" smtClean="0">
              <a:latin typeface="Calibri" pitchFamily="34" charset="0"/>
            </a:endParaRPr>
          </a:p>
          <a:p>
            <a:r>
              <a:rPr lang="tr-TR" sz="1600" b="0" dirty="0" err="1" smtClean="0">
                <a:latin typeface="Calibri" pitchFamily="34" charset="0"/>
              </a:rPr>
              <a:t>entity</a:t>
            </a:r>
            <a:r>
              <a:rPr lang="tr-TR" sz="1600" b="0" dirty="0" smtClean="0">
                <a:latin typeface="Calibri" pitchFamily="34" charset="0"/>
              </a:rPr>
              <a:t> </a:t>
            </a:r>
            <a:r>
              <a:rPr lang="tr-TR" sz="1600" b="0" dirty="0" err="1" smtClean="0">
                <a:latin typeface="Calibri" pitchFamily="34" charset="0"/>
              </a:rPr>
              <a:t>MooreMachine</a:t>
            </a:r>
            <a:r>
              <a:rPr lang="tr-TR" sz="1600" b="0" dirty="0" smtClean="0">
                <a:latin typeface="Calibri" pitchFamily="34" charset="0"/>
              </a:rPr>
              <a:t> is</a:t>
            </a:r>
          </a:p>
          <a:p>
            <a:r>
              <a:rPr lang="tr-TR" sz="1600" b="0" dirty="0" smtClean="0">
                <a:latin typeface="Calibri" pitchFamily="34" charset="0"/>
              </a:rPr>
              <a:t>    </a:t>
            </a:r>
            <a:r>
              <a:rPr lang="tr-TR" sz="1600" b="0" dirty="0" err="1" smtClean="0">
                <a:latin typeface="Calibri" pitchFamily="34" charset="0"/>
              </a:rPr>
              <a:t>Port</a:t>
            </a:r>
            <a:r>
              <a:rPr lang="tr-TR" sz="1600" b="0" dirty="0" smtClean="0">
                <a:latin typeface="Calibri" pitchFamily="34" charset="0"/>
              </a:rPr>
              <a:t> ( x : in  STD_LOGIC;</a:t>
            </a:r>
          </a:p>
          <a:p>
            <a:r>
              <a:rPr lang="tr-TR" sz="1600" b="0" dirty="0" smtClean="0">
                <a:latin typeface="Calibri" pitchFamily="34" charset="0"/>
              </a:rPr>
              <a:t>           y : </a:t>
            </a:r>
            <a:r>
              <a:rPr lang="tr-TR" sz="1600" b="0" dirty="0" err="1" smtClean="0">
                <a:latin typeface="Calibri" pitchFamily="34" charset="0"/>
              </a:rPr>
              <a:t>out</a:t>
            </a:r>
            <a:r>
              <a:rPr lang="tr-TR" sz="1600" b="0" dirty="0" smtClean="0">
                <a:latin typeface="Calibri" pitchFamily="34" charset="0"/>
              </a:rPr>
              <a:t>  STD_LOGIC;</a:t>
            </a:r>
          </a:p>
          <a:p>
            <a:r>
              <a:rPr lang="tr-TR" sz="1600" b="0" dirty="0" smtClean="0">
                <a:latin typeface="Calibri" pitchFamily="34" charset="0"/>
              </a:rPr>
              <a:t>           </a:t>
            </a:r>
            <a:r>
              <a:rPr lang="tr-TR" sz="1600" b="0" dirty="0" err="1" smtClean="0">
                <a:latin typeface="Calibri" pitchFamily="34" charset="0"/>
              </a:rPr>
              <a:t>clk</a:t>
            </a:r>
            <a:r>
              <a:rPr lang="tr-TR" sz="1600" b="0" dirty="0" smtClean="0">
                <a:latin typeface="Calibri" pitchFamily="34" charset="0"/>
              </a:rPr>
              <a:t> : in  STD_LOGIC;</a:t>
            </a:r>
          </a:p>
          <a:p>
            <a:r>
              <a:rPr lang="tr-TR" sz="1600" b="0" dirty="0" smtClean="0">
                <a:latin typeface="Calibri" pitchFamily="34" charset="0"/>
              </a:rPr>
              <a:t>           </a:t>
            </a:r>
            <a:r>
              <a:rPr lang="tr-TR" sz="1600" b="0" dirty="0" err="1" smtClean="0">
                <a:latin typeface="Calibri" pitchFamily="34" charset="0"/>
              </a:rPr>
              <a:t>rst</a:t>
            </a:r>
            <a:r>
              <a:rPr lang="tr-TR" sz="1600" b="0" dirty="0" smtClean="0">
                <a:latin typeface="Calibri" pitchFamily="34" charset="0"/>
              </a:rPr>
              <a:t> : in  STD_LOGIC);</a:t>
            </a:r>
          </a:p>
          <a:p>
            <a:r>
              <a:rPr lang="tr-TR" sz="1600" b="0" dirty="0" err="1" smtClean="0">
                <a:latin typeface="Calibri" pitchFamily="34" charset="0"/>
              </a:rPr>
              <a:t>end</a:t>
            </a:r>
            <a:r>
              <a:rPr lang="tr-TR" sz="1600" b="0" dirty="0" smtClean="0">
                <a:latin typeface="Calibri" pitchFamily="34" charset="0"/>
              </a:rPr>
              <a:t> </a:t>
            </a:r>
            <a:r>
              <a:rPr lang="tr-TR" sz="1600" b="0" dirty="0" err="1" smtClean="0">
                <a:latin typeface="Calibri" pitchFamily="34" charset="0"/>
              </a:rPr>
              <a:t>MooreMachine</a:t>
            </a:r>
            <a:r>
              <a:rPr lang="tr-TR" sz="1600" b="0" dirty="0" smtClean="0">
                <a:latin typeface="Calibri" pitchFamily="34" charset="0"/>
              </a:rPr>
              <a:t>;</a:t>
            </a:r>
            <a:endParaRPr lang="tr-TR" sz="1600" b="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852" y="584684"/>
            <a:ext cx="5345822" cy="61247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1400" b="0" dirty="0" smtClean="0">
                <a:latin typeface="Calibri" pitchFamily="34" charset="0"/>
              </a:rPr>
              <a:t>architecture Behavioral of </a:t>
            </a:r>
            <a:r>
              <a:rPr lang="en-US" sz="1400" b="0" dirty="0" err="1" smtClean="0">
                <a:latin typeface="Calibri" pitchFamily="34" charset="0"/>
              </a:rPr>
              <a:t>MooreMachine</a:t>
            </a:r>
            <a:r>
              <a:rPr lang="en-US" sz="1400" b="0" dirty="0" smtClean="0">
                <a:latin typeface="Calibri" pitchFamily="34" charset="0"/>
              </a:rPr>
              <a:t> is</a:t>
            </a: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1400" b="0" dirty="0" smtClean="0">
                <a:latin typeface="Calibri" pitchFamily="34" charset="0"/>
              </a:rPr>
              <a:t>type </a:t>
            </a:r>
            <a:r>
              <a:rPr lang="en-US" sz="1400" b="0" dirty="0" err="1" smtClean="0">
                <a:latin typeface="Calibri" pitchFamily="34" charset="0"/>
              </a:rPr>
              <a:t>state_type</a:t>
            </a:r>
            <a:r>
              <a:rPr lang="en-US" sz="1400" b="0" dirty="0" smtClean="0">
                <a:latin typeface="Calibri" pitchFamily="34" charset="0"/>
              </a:rPr>
              <a:t> is (BD,Bir,Bir0,Bir01,Bir010);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signal durum : </a:t>
            </a:r>
            <a:r>
              <a:rPr lang="en-US" sz="1400" b="0" dirty="0" err="1" smtClean="0">
                <a:latin typeface="Calibri" pitchFamily="34" charset="0"/>
              </a:rPr>
              <a:t>state_type</a:t>
            </a:r>
            <a:r>
              <a:rPr lang="en-US" sz="1400" b="0" dirty="0" smtClean="0">
                <a:latin typeface="Calibri" pitchFamily="34" charset="0"/>
              </a:rPr>
              <a:t>;</a:t>
            </a: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1400" b="0" dirty="0" smtClean="0">
                <a:latin typeface="Calibri" pitchFamily="34" charset="0"/>
              </a:rPr>
              <a:t>Begin</a:t>
            </a: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1400" b="0" dirty="0" smtClean="0">
                <a:latin typeface="Calibri" pitchFamily="34" charset="0"/>
              </a:rPr>
              <a:t>process(</a:t>
            </a:r>
            <a:r>
              <a:rPr lang="en-US" sz="1400" b="0" dirty="0" err="1" smtClean="0">
                <a:latin typeface="Calibri" pitchFamily="34" charset="0"/>
              </a:rPr>
              <a:t>clk</a:t>
            </a:r>
            <a:r>
              <a:rPr lang="en-US" sz="1400" b="0" dirty="0" smtClean="0">
                <a:latin typeface="Calibri" pitchFamily="34" charset="0"/>
              </a:rPr>
              <a:t>)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begin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</a:t>
            </a:r>
            <a:r>
              <a:rPr lang="en-US" sz="1400" b="0" dirty="0" smtClean="0">
                <a:latin typeface="Calibri" pitchFamily="34" charset="0"/>
              </a:rPr>
              <a:t>if </a:t>
            </a:r>
            <a:r>
              <a:rPr lang="en-US" sz="1400" b="0" dirty="0" err="1" smtClean="0">
                <a:latin typeface="Calibri" pitchFamily="34" charset="0"/>
              </a:rPr>
              <a:t>clk'event</a:t>
            </a:r>
            <a:r>
              <a:rPr lang="en-US" sz="1400" b="0" dirty="0" smtClean="0">
                <a:latin typeface="Calibri" pitchFamily="34" charset="0"/>
              </a:rPr>
              <a:t> and </a:t>
            </a:r>
            <a:r>
              <a:rPr lang="en-US" sz="1400" b="0" dirty="0" err="1" smtClean="0">
                <a:latin typeface="Calibri" pitchFamily="34" charset="0"/>
              </a:rPr>
              <a:t>clk</a:t>
            </a:r>
            <a:r>
              <a:rPr lang="en-US" sz="1400" b="0" dirty="0" smtClean="0">
                <a:latin typeface="Calibri" pitchFamily="34" charset="0"/>
              </a:rPr>
              <a:t>='1' then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</a:t>
            </a:r>
            <a:r>
              <a:rPr lang="en-US" sz="1400" b="0" dirty="0" smtClean="0">
                <a:latin typeface="Calibri" pitchFamily="34" charset="0"/>
              </a:rPr>
              <a:t>if </a:t>
            </a:r>
            <a:r>
              <a:rPr lang="en-US" sz="1400" b="0" dirty="0" err="1" smtClean="0">
                <a:latin typeface="Calibri" pitchFamily="34" charset="0"/>
              </a:rPr>
              <a:t>rst</a:t>
            </a:r>
            <a:r>
              <a:rPr lang="en-US" sz="1400" b="0" dirty="0" smtClean="0">
                <a:latin typeface="Calibri" pitchFamily="34" charset="0"/>
              </a:rPr>
              <a:t>='1' then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durum &lt;= BD;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y &lt;= '0';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</a:t>
            </a:r>
            <a:r>
              <a:rPr lang="en-US" sz="1400" b="0" dirty="0" smtClean="0">
                <a:latin typeface="Calibri" pitchFamily="34" charset="0"/>
              </a:rPr>
              <a:t>else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</a:t>
            </a:r>
            <a:r>
              <a:rPr lang="en-US" sz="1400" b="0" dirty="0" smtClean="0">
                <a:latin typeface="Calibri" pitchFamily="34" charset="0"/>
              </a:rPr>
              <a:t>case durum is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</a:t>
            </a:r>
            <a:r>
              <a:rPr lang="en-US" sz="1400" b="0" dirty="0" smtClean="0">
                <a:latin typeface="Calibri" pitchFamily="34" charset="0"/>
              </a:rPr>
              <a:t>when BD =&gt;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	</a:t>
            </a:r>
            <a:r>
              <a:rPr lang="en-US" sz="1400" b="0" dirty="0" smtClean="0">
                <a:latin typeface="Calibri" pitchFamily="34" charset="0"/>
              </a:rPr>
              <a:t>y &lt;= '0'; 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	</a:t>
            </a:r>
            <a:r>
              <a:rPr lang="en-US" sz="1400" b="0" dirty="0" smtClean="0">
                <a:latin typeface="Calibri" pitchFamily="34" charset="0"/>
              </a:rPr>
              <a:t>if x='1' then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durum &lt;= </a:t>
            </a:r>
            <a:r>
              <a:rPr lang="en-US" sz="1400" b="0" dirty="0" err="1" smtClean="0">
                <a:latin typeface="Calibri" pitchFamily="34" charset="0"/>
              </a:rPr>
              <a:t>Bir</a:t>
            </a:r>
            <a:r>
              <a:rPr lang="en-US" sz="1400" b="0" dirty="0" smtClean="0">
                <a:latin typeface="Calibri" pitchFamily="34" charset="0"/>
              </a:rPr>
              <a:t>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else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durum &lt;= BD;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end if;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</a:t>
            </a:r>
            <a:r>
              <a:rPr lang="en-US" sz="1400" b="0" dirty="0" smtClean="0">
                <a:latin typeface="Calibri" pitchFamily="34" charset="0"/>
              </a:rPr>
              <a:t>when </a:t>
            </a:r>
            <a:r>
              <a:rPr lang="en-US" sz="1400" b="0" dirty="0" err="1" smtClean="0">
                <a:latin typeface="Calibri" pitchFamily="34" charset="0"/>
              </a:rPr>
              <a:t>Bir</a:t>
            </a:r>
            <a:r>
              <a:rPr lang="en-US" sz="1400" b="0" dirty="0" smtClean="0">
                <a:latin typeface="Calibri" pitchFamily="34" charset="0"/>
              </a:rPr>
              <a:t> =&gt;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	</a:t>
            </a:r>
            <a:r>
              <a:rPr lang="en-US" sz="1400" b="0" dirty="0" smtClean="0">
                <a:latin typeface="Calibri" pitchFamily="34" charset="0"/>
              </a:rPr>
              <a:t>y &lt;= '0'; 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	</a:t>
            </a:r>
            <a:r>
              <a:rPr lang="en-US" sz="1400" b="0" dirty="0" smtClean="0">
                <a:latin typeface="Calibri" pitchFamily="34" charset="0"/>
              </a:rPr>
              <a:t>if x='1' then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durum &lt;= </a:t>
            </a:r>
            <a:r>
              <a:rPr lang="en-US" sz="1400" b="0" dirty="0" err="1" smtClean="0">
                <a:latin typeface="Calibri" pitchFamily="34" charset="0"/>
              </a:rPr>
              <a:t>Bir</a:t>
            </a:r>
            <a:r>
              <a:rPr lang="en-US" sz="1400" b="0" dirty="0" smtClean="0">
                <a:latin typeface="Calibri" pitchFamily="34" charset="0"/>
              </a:rPr>
              <a:t>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else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durum &lt;= Bir0;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end if;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</a:t>
            </a:r>
            <a:r>
              <a:rPr lang="en-US" sz="1400" b="0" dirty="0" smtClean="0">
                <a:latin typeface="Calibri" pitchFamily="34" charset="0"/>
              </a:rPr>
              <a:t>when Bir0 =&gt;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	</a:t>
            </a:r>
            <a:r>
              <a:rPr lang="en-US" sz="1400" b="0" dirty="0" smtClean="0">
                <a:latin typeface="Calibri" pitchFamily="34" charset="0"/>
              </a:rPr>
              <a:t>y &lt;= '0'; 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	</a:t>
            </a:r>
            <a:r>
              <a:rPr lang="en-US" sz="1400" b="0" dirty="0" smtClean="0">
                <a:latin typeface="Calibri" pitchFamily="34" charset="0"/>
              </a:rPr>
              <a:t>if x='1' then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durum &lt;= Bir01;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else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durum &lt;= BD;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end if;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</a:t>
            </a:r>
            <a:r>
              <a:rPr lang="en-US" sz="1400" b="0" dirty="0" smtClean="0">
                <a:latin typeface="Calibri" pitchFamily="34" charset="0"/>
              </a:rPr>
              <a:t>when Bir01 =&gt;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	</a:t>
            </a:r>
            <a:r>
              <a:rPr lang="en-US" sz="1400" b="0" dirty="0" smtClean="0">
                <a:latin typeface="Calibri" pitchFamily="34" charset="0"/>
              </a:rPr>
              <a:t>y &lt;= '0';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	</a:t>
            </a:r>
            <a:r>
              <a:rPr lang="en-US" sz="1400" b="0" dirty="0" smtClean="0">
                <a:latin typeface="Calibri" pitchFamily="34" charset="0"/>
              </a:rPr>
              <a:t>if x='1' then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durum &lt;= </a:t>
            </a:r>
            <a:r>
              <a:rPr lang="en-US" sz="1400" b="0" dirty="0" err="1" smtClean="0">
                <a:latin typeface="Calibri" pitchFamily="34" charset="0"/>
              </a:rPr>
              <a:t>Bir</a:t>
            </a:r>
            <a:r>
              <a:rPr lang="en-US" sz="1400" b="0" dirty="0" smtClean="0">
                <a:latin typeface="Calibri" pitchFamily="34" charset="0"/>
              </a:rPr>
              <a:t>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else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durum &lt;= Bir010;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end if;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</a:t>
            </a:r>
            <a:r>
              <a:rPr lang="en-US" sz="1400" b="0" dirty="0" smtClean="0">
                <a:latin typeface="Calibri" pitchFamily="34" charset="0"/>
              </a:rPr>
              <a:t>when Bir010 =&gt;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	</a:t>
            </a:r>
            <a:r>
              <a:rPr lang="en-US" sz="1400" b="0" dirty="0" smtClean="0">
                <a:latin typeface="Calibri" pitchFamily="34" charset="0"/>
              </a:rPr>
              <a:t>y &lt;= '1';</a:t>
            </a:r>
            <a:endParaRPr lang="tr-TR" sz="1400" b="0" dirty="0" smtClean="0">
              <a:latin typeface="Calibri" pitchFamily="34" charset="0"/>
            </a:endParaRP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tr-TR" sz="1400" b="0" dirty="0" smtClean="0">
                <a:latin typeface="Calibri" pitchFamily="34" charset="0"/>
              </a:rPr>
              <a:t>					</a:t>
            </a:r>
            <a:r>
              <a:rPr lang="en-US" sz="1400" b="0" dirty="0" smtClean="0">
                <a:latin typeface="Calibri" pitchFamily="34" charset="0"/>
              </a:rPr>
              <a:t>if x='1' then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durum &lt;= </a:t>
            </a:r>
            <a:r>
              <a:rPr lang="en-US" sz="1400" b="0" dirty="0" err="1" smtClean="0">
                <a:latin typeface="Calibri" pitchFamily="34" charset="0"/>
              </a:rPr>
              <a:t>Bir</a:t>
            </a:r>
            <a:r>
              <a:rPr lang="en-US" sz="1400" b="0" dirty="0" smtClean="0">
                <a:latin typeface="Calibri" pitchFamily="34" charset="0"/>
              </a:rPr>
              <a:t>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else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durum &lt;= BD;</a:t>
            </a:r>
            <a:r>
              <a:rPr lang="tr-TR" sz="1400" b="0" dirty="0" smtClean="0">
                <a:latin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</a:rPr>
              <a:t>end if;</a:t>
            </a: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1400" b="0" dirty="0" smtClean="0">
                <a:latin typeface="Calibri" pitchFamily="34" charset="0"/>
              </a:rPr>
              <a:t>		end case;</a:t>
            </a: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1400" b="0" dirty="0" smtClean="0">
                <a:latin typeface="Calibri" pitchFamily="34" charset="0"/>
              </a:rPr>
              <a:t>	 end if;</a:t>
            </a: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1400" b="0" dirty="0" smtClean="0">
                <a:latin typeface="Calibri" pitchFamily="34" charset="0"/>
              </a:rPr>
              <a:t>  end if;</a:t>
            </a: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1400" b="0" dirty="0" smtClean="0">
                <a:latin typeface="Calibri" pitchFamily="34" charset="0"/>
              </a:rPr>
              <a:t>end process;</a:t>
            </a:r>
          </a:p>
          <a:p>
            <a:pPr>
              <a:tabLst>
                <a:tab pos="180000" algn="l"/>
                <a:tab pos="360000" algn="l"/>
                <a:tab pos="540000" algn="l"/>
                <a:tab pos="720000" algn="l"/>
                <a:tab pos="900000" algn="l"/>
              </a:tabLst>
            </a:pPr>
            <a:r>
              <a:rPr lang="en-US" sz="1400" b="0" dirty="0" smtClean="0">
                <a:latin typeface="Calibri" pitchFamily="34" charset="0"/>
              </a:rPr>
              <a:t>end Behavioral;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028"/>
            <a:ext cx="8229600" cy="368660"/>
          </a:xfrm>
        </p:spPr>
        <p:txBody>
          <a:bodyPr>
            <a:noAutofit/>
          </a:bodyPr>
          <a:lstStyle/>
          <a:p>
            <a:r>
              <a:rPr lang="tr-TR" sz="4000" dirty="0" smtClean="0"/>
              <a:t>Devre Şeması</a:t>
            </a:r>
            <a:endParaRPr lang="tr-T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5498"/>
            <a:ext cx="9144000" cy="430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/>
          <a:p>
            <a:r>
              <a:rPr lang="tr-TR" dirty="0" smtClean="0"/>
              <a:t>Zamanlama Diyagramı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3BC0E-0274-4B47-92C7-B53DB0B4D7B1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04765"/>
            <a:ext cx="9144000" cy="167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27514"/>
            <a:ext cx="9144000" cy="183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20798" y="3039343"/>
            <a:ext cx="410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İdeal Hal: Gecikmeler = 0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1832308" y="5703639"/>
            <a:ext cx="547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İdeal Olmayan Hal: Gecikmeler </a:t>
            </a:r>
            <a:r>
              <a:rPr lang="tr-TR" dirty="0" smtClean="0">
                <a:sym typeface="Symbol"/>
              </a:rPr>
              <a:t></a:t>
            </a:r>
            <a:r>
              <a:rPr lang="tr-TR" dirty="0" smtClean="0"/>
              <a:t> 0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649288"/>
          </a:xfrm>
        </p:spPr>
        <p:txBody>
          <a:bodyPr>
            <a:normAutofit/>
          </a:bodyPr>
          <a:lstStyle/>
          <a:p>
            <a:r>
              <a:rPr lang="tr-TR" sz="3600" dirty="0" smtClean="0"/>
              <a:t>Kontrol Girişli S</a:t>
            </a:r>
            <a:r>
              <a:rPr lang="en-US" sz="3600" dirty="0" smtClean="0"/>
              <a:t>R-Latch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2976D9-EA34-407E-B0EA-A05BE062001E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grpSp>
        <p:nvGrpSpPr>
          <p:cNvPr id="2" name="Group 215"/>
          <p:cNvGrpSpPr>
            <a:grpSpLocks/>
          </p:cNvGrpSpPr>
          <p:nvPr/>
        </p:nvGrpSpPr>
        <p:grpSpPr bwMode="auto">
          <a:xfrm>
            <a:off x="1747900" y="1162211"/>
            <a:ext cx="4089400" cy="1997075"/>
            <a:chOff x="2160" y="1150"/>
            <a:chExt cx="2576" cy="1258"/>
          </a:xfrm>
        </p:grpSpPr>
        <p:sp>
          <p:nvSpPr>
            <p:cNvPr id="13363" name="Line 5"/>
            <p:cNvSpPr>
              <a:spLocks noChangeShapeType="1"/>
            </p:cNvSpPr>
            <p:nvPr/>
          </p:nvSpPr>
          <p:spPr bwMode="auto">
            <a:xfrm flipV="1">
              <a:off x="2177" y="1246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6"/>
            <p:cNvSpPr>
              <a:spLocks noChangeShapeType="1"/>
            </p:cNvSpPr>
            <p:nvPr/>
          </p:nvSpPr>
          <p:spPr bwMode="auto">
            <a:xfrm flipV="1">
              <a:off x="3596" y="1365"/>
              <a:ext cx="8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7"/>
            <p:cNvSpPr>
              <a:spLocks noChangeShapeType="1"/>
            </p:cNvSpPr>
            <p:nvPr/>
          </p:nvSpPr>
          <p:spPr bwMode="auto">
            <a:xfrm flipV="1">
              <a:off x="2945" y="1488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Oval 8"/>
            <p:cNvSpPr>
              <a:spLocks noChangeArrowheads="1"/>
            </p:cNvSpPr>
            <p:nvPr/>
          </p:nvSpPr>
          <p:spPr bwMode="auto">
            <a:xfrm>
              <a:off x="3513" y="1322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Text Box 9"/>
            <p:cNvSpPr txBox="1">
              <a:spLocks noChangeArrowheads="1"/>
            </p:cNvSpPr>
            <p:nvPr/>
          </p:nvSpPr>
          <p:spPr bwMode="auto">
            <a:xfrm>
              <a:off x="4532" y="1243"/>
              <a:ext cx="1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</a:t>
              </a:r>
            </a:p>
          </p:txBody>
        </p:sp>
        <p:sp>
          <p:nvSpPr>
            <p:cNvPr id="13368" name="Line 10"/>
            <p:cNvSpPr>
              <a:spLocks noChangeShapeType="1"/>
            </p:cNvSpPr>
            <p:nvPr/>
          </p:nvSpPr>
          <p:spPr bwMode="auto">
            <a:xfrm>
              <a:off x="2945" y="1613"/>
              <a:ext cx="1136" cy="4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Line 12"/>
            <p:cNvSpPr>
              <a:spLocks noChangeShapeType="1"/>
            </p:cNvSpPr>
            <p:nvPr/>
          </p:nvSpPr>
          <p:spPr bwMode="auto">
            <a:xfrm flipV="1">
              <a:off x="2160" y="2334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Line 13"/>
            <p:cNvSpPr>
              <a:spLocks noChangeShapeType="1"/>
            </p:cNvSpPr>
            <p:nvPr/>
          </p:nvSpPr>
          <p:spPr bwMode="auto">
            <a:xfrm flipV="1">
              <a:off x="3597" y="2192"/>
              <a:ext cx="87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Line 14"/>
            <p:cNvSpPr>
              <a:spLocks noChangeShapeType="1"/>
            </p:cNvSpPr>
            <p:nvPr/>
          </p:nvSpPr>
          <p:spPr bwMode="auto">
            <a:xfrm flipV="1">
              <a:off x="2929" y="2068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2" name="Oval 15"/>
            <p:cNvSpPr>
              <a:spLocks noChangeArrowheads="1"/>
            </p:cNvSpPr>
            <p:nvPr/>
          </p:nvSpPr>
          <p:spPr bwMode="auto">
            <a:xfrm>
              <a:off x="3514" y="2149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3" name="Text Box 16"/>
            <p:cNvSpPr txBox="1">
              <a:spLocks noChangeArrowheads="1"/>
            </p:cNvSpPr>
            <p:nvPr/>
          </p:nvSpPr>
          <p:spPr bwMode="auto">
            <a:xfrm>
              <a:off x="4533" y="2070"/>
              <a:ext cx="20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Q’</a:t>
              </a:r>
            </a:p>
          </p:txBody>
        </p:sp>
        <p:sp>
          <p:nvSpPr>
            <p:cNvPr id="13374" name="Line 17"/>
            <p:cNvSpPr>
              <a:spLocks noChangeShapeType="1"/>
            </p:cNvSpPr>
            <p:nvPr/>
          </p:nvSpPr>
          <p:spPr bwMode="auto">
            <a:xfrm>
              <a:off x="4081" y="2068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Line 18"/>
            <p:cNvSpPr>
              <a:spLocks noChangeShapeType="1"/>
            </p:cNvSpPr>
            <p:nvPr/>
          </p:nvSpPr>
          <p:spPr bwMode="auto">
            <a:xfrm>
              <a:off x="2945" y="1489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6" name="Line 19"/>
            <p:cNvSpPr>
              <a:spLocks noChangeShapeType="1"/>
            </p:cNvSpPr>
            <p:nvPr/>
          </p:nvSpPr>
          <p:spPr bwMode="auto">
            <a:xfrm>
              <a:off x="2926" y="1946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Line 20"/>
            <p:cNvSpPr>
              <a:spLocks noChangeShapeType="1"/>
            </p:cNvSpPr>
            <p:nvPr/>
          </p:nvSpPr>
          <p:spPr bwMode="auto">
            <a:xfrm>
              <a:off x="4080" y="1365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Line 21"/>
            <p:cNvSpPr>
              <a:spLocks noChangeShapeType="1"/>
            </p:cNvSpPr>
            <p:nvPr/>
          </p:nvSpPr>
          <p:spPr bwMode="auto">
            <a:xfrm flipV="1">
              <a:off x="2926" y="1473"/>
              <a:ext cx="1156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Oval 22"/>
            <p:cNvSpPr>
              <a:spLocks noChangeArrowheads="1"/>
            </p:cNvSpPr>
            <p:nvPr/>
          </p:nvSpPr>
          <p:spPr bwMode="auto">
            <a:xfrm>
              <a:off x="4054" y="134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0" name="Oval 23"/>
            <p:cNvSpPr>
              <a:spLocks noChangeArrowheads="1"/>
            </p:cNvSpPr>
            <p:nvPr/>
          </p:nvSpPr>
          <p:spPr bwMode="auto">
            <a:xfrm>
              <a:off x="4054" y="2164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AutoShape 24"/>
            <p:cNvSpPr>
              <a:spLocks noChangeArrowheads="1"/>
            </p:cNvSpPr>
            <p:nvPr/>
          </p:nvSpPr>
          <p:spPr bwMode="auto">
            <a:xfrm>
              <a:off x="3170" y="1150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2" name="AutoShape 25"/>
            <p:cNvSpPr>
              <a:spLocks noChangeArrowheads="1"/>
            </p:cNvSpPr>
            <p:nvPr/>
          </p:nvSpPr>
          <p:spPr bwMode="auto">
            <a:xfrm>
              <a:off x="3151" y="1976"/>
              <a:ext cx="344" cy="432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71500" y="944724"/>
            <a:ext cx="1703388" cy="2428875"/>
            <a:chOff x="1104" y="1013"/>
            <a:chExt cx="1073" cy="1530"/>
          </a:xfrm>
        </p:grpSpPr>
        <p:sp>
          <p:nvSpPr>
            <p:cNvPr id="13349" name="Text Box 4"/>
            <p:cNvSpPr txBox="1">
              <a:spLocks noChangeArrowheads="1"/>
            </p:cNvSpPr>
            <p:nvPr/>
          </p:nvSpPr>
          <p:spPr bwMode="auto">
            <a:xfrm>
              <a:off x="1104" y="2297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R</a:t>
              </a:r>
            </a:p>
          </p:txBody>
        </p:sp>
        <p:sp>
          <p:nvSpPr>
            <p:cNvPr id="13350" name="Text Box 11"/>
            <p:cNvSpPr txBox="1">
              <a:spLocks noChangeArrowheads="1"/>
            </p:cNvSpPr>
            <p:nvPr/>
          </p:nvSpPr>
          <p:spPr bwMode="auto">
            <a:xfrm>
              <a:off x="1104" y="1013"/>
              <a:ext cx="1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S</a:t>
              </a:r>
            </a:p>
          </p:txBody>
        </p:sp>
        <p:sp>
          <p:nvSpPr>
            <p:cNvPr id="13351" name="Oval 26"/>
            <p:cNvSpPr>
              <a:spLocks noChangeArrowheads="1"/>
            </p:cNvSpPr>
            <p:nvPr/>
          </p:nvSpPr>
          <p:spPr bwMode="auto">
            <a:xfrm>
              <a:off x="2094" y="1206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AutoShape 27"/>
            <p:cNvSpPr>
              <a:spLocks noChangeArrowheads="1"/>
            </p:cNvSpPr>
            <p:nvPr/>
          </p:nvSpPr>
          <p:spPr bwMode="auto">
            <a:xfrm>
              <a:off x="1751" y="1034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Oval 28"/>
            <p:cNvSpPr>
              <a:spLocks noChangeArrowheads="1"/>
            </p:cNvSpPr>
            <p:nvPr/>
          </p:nvSpPr>
          <p:spPr bwMode="auto">
            <a:xfrm>
              <a:off x="2077" y="2297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AutoShape 29"/>
            <p:cNvSpPr>
              <a:spLocks noChangeArrowheads="1"/>
            </p:cNvSpPr>
            <p:nvPr/>
          </p:nvSpPr>
          <p:spPr bwMode="auto">
            <a:xfrm>
              <a:off x="1734" y="2125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30"/>
            <p:cNvSpPr>
              <a:spLocks noChangeShapeType="1"/>
            </p:cNvSpPr>
            <p:nvPr/>
          </p:nvSpPr>
          <p:spPr bwMode="auto">
            <a:xfrm flipV="1">
              <a:off x="1282" y="1141"/>
              <a:ext cx="4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33"/>
            <p:cNvSpPr>
              <a:spLocks noChangeShapeType="1"/>
            </p:cNvSpPr>
            <p:nvPr/>
          </p:nvSpPr>
          <p:spPr bwMode="auto">
            <a:xfrm flipV="1">
              <a:off x="1265" y="2435"/>
              <a:ext cx="4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Line 34"/>
            <p:cNvSpPr>
              <a:spLocks noChangeShapeType="1"/>
            </p:cNvSpPr>
            <p:nvPr/>
          </p:nvSpPr>
          <p:spPr bwMode="auto">
            <a:xfrm flipV="1">
              <a:off x="1529" y="1321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Line 35"/>
            <p:cNvSpPr>
              <a:spLocks noChangeShapeType="1"/>
            </p:cNvSpPr>
            <p:nvPr/>
          </p:nvSpPr>
          <p:spPr bwMode="auto">
            <a:xfrm flipH="1">
              <a:off x="1510" y="1322"/>
              <a:ext cx="19" cy="8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Line 36"/>
            <p:cNvSpPr>
              <a:spLocks noChangeShapeType="1"/>
            </p:cNvSpPr>
            <p:nvPr/>
          </p:nvSpPr>
          <p:spPr bwMode="auto">
            <a:xfrm flipV="1">
              <a:off x="1510" y="2229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37"/>
            <p:cNvSpPr>
              <a:spLocks noChangeShapeType="1"/>
            </p:cNvSpPr>
            <p:nvPr/>
          </p:nvSpPr>
          <p:spPr bwMode="auto">
            <a:xfrm flipV="1">
              <a:off x="1307" y="1754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Oval 38"/>
            <p:cNvSpPr>
              <a:spLocks noChangeArrowheads="1"/>
            </p:cNvSpPr>
            <p:nvPr/>
          </p:nvSpPr>
          <p:spPr bwMode="auto">
            <a:xfrm>
              <a:off x="1483" y="1726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Text Box 39"/>
            <p:cNvSpPr txBox="1">
              <a:spLocks noChangeArrowheads="1"/>
            </p:cNvSpPr>
            <p:nvPr/>
          </p:nvSpPr>
          <p:spPr bwMode="auto">
            <a:xfrm>
              <a:off x="1108" y="1630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</a:t>
              </a:r>
            </a:p>
          </p:txBody>
        </p:sp>
      </p:grpSp>
      <p:graphicFrame>
        <p:nvGraphicFramePr>
          <p:cNvPr id="210134" name="Group 214"/>
          <p:cNvGraphicFramePr>
            <a:graphicFrameLocks noGrp="1"/>
          </p:cNvGraphicFramePr>
          <p:nvPr/>
        </p:nvGraphicFramePr>
        <p:xfrm>
          <a:off x="1100137" y="4241800"/>
          <a:ext cx="6003925" cy="2377440"/>
        </p:xfrm>
        <a:graphic>
          <a:graphicData uri="http://schemas.openxmlformats.org/drawingml/2006/table">
            <a:tbl>
              <a:tblPr/>
              <a:tblGrid>
                <a:gridCol w="1023650"/>
                <a:gridCol w="1021786"/>
                <a:gridCol w="1023651"/>
                <a:gridCol w="1021786"/>
                <a:gridCol w="1913052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Q’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Değişme yok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Değişme yok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Reset 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durumu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Set 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durumu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Tanımsız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909327" y="1772816"/>
            <a:ext cx="32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Q</a:t>
            </a:r>
            <a:r>
              <a:rPr lang="tr-TR" b="0" dirty="0" smtClean="0"/>
              <a:t>= ((S C)’Q’)’=SC + </a:t>
            </a:r>
            <a:r>
              <a:rPr lang="en-US" b="0" dirty="0" smtClean="0"/>
              <a:t>Q</a:t>
            </a:r>
            <a:endParaRPr lang="tr-TR" b="0" dirty="0" smtClean="0"/>
          </a:p>
          <a:p>
            <a:r>
              <a:rPr lang="en-US" b="0" dirty="0" smtClean="0"/>
              <a:t>Q</a:t>
            </a:r>
            <a:r>
              <a:rPr lang="tr-TR" b="0" dirty="0" smtClean="0"/>
              <a:t>’= ((R C)’Q)’=RC + </a:t>
            </a:r>
            <a:r>
              <a:rPr lang="en-US" b="0" dirty="0" smtClean="0"/>
              <a:t>Q</a:t>
            </a:r>
            <a:r>
              <a:rPr lang="tr-TR" b="0" dirty="0" smtClean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D-Latch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151606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Tanımsız hal devrede kararsızlığa sebep olabileceği için </a:t>
            </a:r>
            <a:r>
              <a:rPr lang="en-US" dirty="0" smtClean="0"/>
              <a:t>SR latch</a:t>
            </a:r>
            <a:r>
              <a:rPr lang="tr-TR" dirty="0" smtClean="0"/>
              <a:t> </a:t>
            </a:r>
            <a:r>
              <a:rPr lang="tr-TR" dirty="0" err="1" smtClean="0"/>
              <a:t>ler</a:t>
            </a:r>
            <a:r>
              <a:rPr lang="tr-TR" dirty="0" smtClean="0"/>
              <a:t> sık kullanılmaz.</a:t>
            </a:r>
            <a:endParaRPr lang="en-US" dirty="0" smtClean="0"/>
          </a:p>
          <a:p>
            <a:r>
              <a:rPr lang="tr-TR" u="sng" dirty="0" smtClean="0"/>
              <a:t>Çözüm</a:t>
            </a:r>
            <a:r>
              <a:rPr lang="en-US" dirty="0" smtClean="0"/>
              <a:t>: D-latch</a:t>
            </a:r>
            <a:r>
              <a:rPr lang="tr-TR" dirty="0" smtClean="0"/>
              <a:t> </a:t>
            </a:r>
            <a:r>
              <a:rPr lang="tr-TR" dirty="0" err="1" smtClean="0"/>
              <a:t>ler</a:t>
            </a:r>
            <a:endParaRPr lang="en-US" dirty="0" smtClean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59D2F3-B779-4BAA-A835-CD8D3AFEC0D1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210986" name="Rectangle 42"/>
          <p:cNvSpPr>
            <a:spLocks noChangeArrowheads="1"/>
          </p:cNvSpPr>
          <p:nvPr/>
        </p:nvSpPr>
        <p:spPr bwMode="auto">
          <a:xfrm>
            <a:off x="4572000" y="2587476"/>
            <a:ext cx="2540000" cy="24145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727450" y="2587476"/>
            <a:ext cx="4089400" cy="2200275"/>
            <a:chOff x="2348" y="1856"/>
            <a:chExt cx="2576" cy="1386"/>
          </a:xfrm>
        </p:grpSpPr>
        <p:sp>
          <p:nvSpPr>
            <p:cNvPr id="14365" name="Text Box 4"/>
            <p:cNvSpPr txBox="1">
              <a:spLocks noChangeArrowheads="1"/>
            </p:cNvSpPr>
            <p:nvPr/>
          </p:nvSpPr>
          <p:spPr bwMode="auto">
            <a:xfrm>
              <a:off x="2588" y="2921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R</a:t>
              </a:r>
            </a:p>
          </p:txBody>
        </p:sp>
        <p:sp>
          <p:nvSpPr>
            <p:cNvPr id="14366" name="Line 5"/>
            <p:cNvSpPr>
              <a:spLocks noChangeShapeType="1"/>
            </p:cNvSpPr>
            <p:nvPr/>
          </p:nvSpPr>
          <p:spPr bwMode="auto">
            <a:xfrm flipV="1">
              <a:off x="2365" y="2080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6"/>
            <p:cNvSpPr>
              <a:spLocks noChangeShapeType="1"/>
            </p:cNvSpPr>
            <p:nvPr/>
          </p:nvSpPr>
          <p:spPr bwMode="auto">
            <a:xfrm flipV="1">
              <a:off x="3784" y="2199"/>
              <a:ext cx="8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7"/>
            <p:cNvSpPr>
              <a:spLocks noChangeShapeType="1"/>
            </p:cNvSpPr>
            <p:nvPr/>
          </p:nvSpPr>
          <p:spPr bwMode="auto">
            <a:xfrm flipV="1">
              <a:off x="3133" y="232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Oval 8"/>
            <p:cNvSpPr>
              <a:spLocks noChangeArrowheads="1"/>
            </p:cNvSpPr>
            <p:nvPr/>
          </p:nvSpPr>
          <p:spPr bwMode="auto">
            <a:xfrm>
              <a:off x="3701" y="2156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Text Box 9"/>
            <p:cNvSpPr txBox="1">
              <a:spLocks noChangeArrowheads="1"/>
            </p:cNvSpPr>
            <p:nvPr/>
          </p:nvSpPr>
          <p:spPr bwMode="auto">
            <a:xfrm>
              <a:off x="4720" y="2077"/>
              <a:ext cx="1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</a:t>
              </a:r>
            </a:p>
          </p:txBody>
        </p:sp>
        <p:sp>
          <p:nvSpPr>
            <p:cNvPr id="14371" name="Line 10"/>
            <p:cNvSpPr>
              <a:spLocks noChangeShapeType="1"/>
            </p:cNvSpPr>
            <p:nvPr/>
          </p:nvSpPr>
          <p:spPr bwMode="auto">
            <a:xfrm>
              <a:off x="3133" y="2447"/>
              <a:ext cx="1136" cy="4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Text Box 11"/>
            <p:cNvSpPr txBox="1">
              <a:spLocks noChangeArrowheads="1"/>
            </p:cNvSpPr>
            <p:nvPr/>
          </p:nvSpPr>
          <p:spPr bwMode="auto">
            <a:xfrm>
              <a:off x="2540" y="1856"/>
              <a:ext cx="1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S</a:t>
              </a:r>
            </a:p>
          </p:txBody>
        </p:sp>
        <p:sp>
          <p:nvSpPr>
            <p:cNvPr id="14373" name="Line 12"/>
            <p:cNvSpPr>
              <a:spLocks noChangeShapeType="1"/>
            </p:cNvSpPr>
            <p:nvPr/>
          </p:nvSpPr>
          <p:spPr bwMode="auto">
            <a:xfrm flipV="1">
              <a:off x="2348" y="3168"/>
              <a:ext cx="101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13"/>
            <p:cNvSpPr>
              <a:spLocks noChangeShapeType="1"/>
            </p:cNvSpPr>
            <p:nvPr/>
          </p:nvSpPr>
          <p:spPr bwMode="auto">
            <a:xfrm flipV="1">
              <a:off x="3785" y="3026"/>
              <a:ext cx="87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14"/>
            <p:cNvSpPr>
              <a:spLocks noChangeShapeType="1"/>
            </p:cNvSpPr>
            <p:nvPr/>
          </p:nvSpPr>
          <p:spPr bwMode="auto">
            <a:xfrm flipV="1">
              <a:off x="3117" y="290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Oval 15"/>
            <p:cNvSpPr>
              <a:spLocks noChangeArrowheads="1"/>
            </p:cNvSpPr>
            <p:nvPr/>
          </p:nvSpPr>
          <p:spPr bwMode="auto">
            <a:xfrm>
              <a:off x="3702" y="2983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Text Box 16"/>
            <p:cNvSpPr txBox="1">
              <a:spLocks noChangeArrowheads="1"/>
            </p:cNvSpPr>
            <p:nvPr/>
          </p:nvSpPr>
          <p:spPr bwMode="auto">
            <a:xfrm>
              <a:off x="4721" y="2904"/>
              <a:ext cx="20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Q’</a:t>
              </a:r>
            </a:p>
          </p:txBody>
        </p:sp>
        <p:sp>
          <p:nvSpPr>
            <p:cNvPr id="14378" name="Line 17"/>
            <p:cNvSpPr>
              <a:spLocks noChangeShapeType="1"/>
            </p:cNvSpPr>
            <p:nvPr/>
          </p:nvSpPr>
          <p:spPr bwMode="auto">
            <a:xfrm>
              <a:off x="4269" y="2902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Line 18"/>
            <p:cNvSpPr>
              <a:spLocks noChangeShapeType="1"/>
            </p:cNvSpPr>
            <p:nvPr/>
          </p:nvSpPr>
          <p:spPr bwMode="auto">
            <a:xfrm>
              <a:off x="3133" y="2323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19"/>
            <p:cNvSpPr>
              <a:spLocks noChangeShapeType="1"/>
            </p:cNvSpPr>
            <p:nvPr/>
          </p:nvSpPr>
          <p:spPr bwMode="auto">
            <a:xfrm>
              <a:off x="3114" y="2780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Line 20"/>
            <p:cNvSpPr>
              <a:spLocks noChangeShapeType="1"/>
            </p:cNvSpPr>
            <p:nvPr/>
          </p:nvSpPr>
          <p:spPr bwMode="auto">
            <a:xfrm>
              <a:off x="4268" y="2199"/>
              <a:ext cx="1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21"/>
            <p:cNvSpPr>
              <a:spLocks noChangeShapeType="1"/>
            </p:cNvSpPr>
            <p:nvPr/>
          </p:nvSpPr>
          <p:spPr bwMode="auto">
            <a:xfrm flipV="1">
              <a:off x="3114" y="2307"/>
              <a:ext cx="1156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Oval 22"/>
            <p:cNvSpPr>
              <a:spLocks noChangeArrowheads="1"/>
            </p:cNvSpPr>
            <p:nvPr/>
          </p:nvSpPr>
          <p:spPr bwMode="auto">
            <a:xfrm>
              <a:off x="4242" y="2174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23"/>
            <p:cNvSpPr>
              <a:spLocks noChangeArrowheads="1"/>
            </p:cNvSpPr>
            <p:nvPr/>
          </p:nvSpPr>
          <p:spPr bwMode="auto">
            <a:xfrm>
              <a:off x="4242" y="2998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AutoShape 24"/>
            <p:cNvSpPr>
              <a:spLocks noChangeArrowheads="1"/>
            </p:cNvSpPr>
            <p:nvPr/>
          </p:nvSpPr>
          <p:spPr bwMode="auto">
            <a:xfrm>
              <a:off x="3358" y="1984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AutoShape 25"/>
            <p:cNvSpPr>
              <a:spLocks noChangeArrowheads="1"/>
            </p:cNvSpPr>
            <p:nvPr/>
          </p:nvSpPr>
          <p:spPr bwMode="auto">
            <a:xfrm>
              <a:off x="3339" y="2810"/>
              <a:ext cx="344" cy="432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85" name="Text Box 41"/>
          <p:cNvSpPr txBox="1">
            <a:spLocks noChangeArrowheads="1"/>
          </p:cNvSpPr>
          <p:nvPr/>
        </p:nvSpPr>
        <p:spPr bwMode="auto">
          <a:xfrm>
            <a:off x="839788" y="5265204"/>
            <a:ext cx="78470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b="0" dirty="0" smtClean="0"/>
              <a:t>Bu devre S ve R girişlerinin her zaman birbirlerinin tümleyeni olmasını sağlar.</a:t>
            </a:r>
            <a:endParaRPr lang="en-US" b="0" dirty="0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757238" y="2606526"/>
            <a:ext cx="2997200" cy="2406650"/>
            <a:chOff x="477" y="1868"/>
            <a:chExt cx="1888" cy="1516"/>
          </a:xfrm>
        </p:grpSpPr>
        <p:sp>
          <p:nvSpPr>
            <p:cNvPr id="14345" name="Oval 26"/>
            <p:cNvSpPr>
              <a:spLocks noChangeArrowheads="1"/>
            </p:cNvSpPr>
            <p:nvPr/>
          </p:nvSpPr>
          <p:spPr bwMode="auto">
            <a:xfrm>
              <a:off x="2282" y="2040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27"/>
            <p:cNvSpPr>
              <a:spLocks noChangeArrowheads="1"/>
            </p:cNvSpPr>
            <p:nvPr/>
          </p:nvSpPr>
          <p:spPr bwMode="auto">
            <a:xfrm>
              <a:off x="1939" y="1868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28"/>
            <p:cNvSpPr>
              <a:spLocks noChangeArrowheads="1"/>
            </p:cNvSpPr>
            <p:nvPr/>
          </p:nvSpPr>
          <p:spPr bwMode="auto">
            <a:xfrm>
              <a:off x="2265" y="3131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AutoShape 29"/>
            <p:cNvSpPr>
              <a:spLocks noChangeArrowheads="1"/>
            </p:cNvSpPr>
            <p:nvPr/>
          </p:nvSpPr>
          <p:spPr bwMode="auto">
            <a:xfrm>
              <a:off x="1922" y="2959"/>
              <a:ext cx="344" cy="418"/>
            </a:xfrm>
            <a:prstGeom prst="flowChartDelay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30"/>
            <p:cNvSpPr>
              <a:spLocks noChangeShapeType="1"/>
            </p:cNvSpPr>
            <p:nvPr/>
          </p:nvSpPr>
          <p:spPr bwMode="auto">
            <a:xfrm flipV="1">
              <a:off x="665" y="1975"/>
              <a:ext cx="1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31"/>
            <p:cNvSpPr>
              <a:spLocks noChangeShapeType="1"/>
            </p:cNvSpPr>
            <p:nvPr/>
          </p:nvSpPr>
          <p:spPr bwMode="auto">
            <a:xfrm flipV="1">
              <a:off x="1470" y="3269"/>
              <a:ext cx="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32"/>
            <p:cNvSpPr>
              <a:spLocks noChangeShapeType="1"/>
            </p:cNvSpPr>
            <p:nvPr/>
          </p:nvSpPr>
          <p:spPr bwMode="auto">
            <a:xfrm flipV="1">
              <a:off x="1717" y="2155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33"/>
            <p:cNvSpPr>
              <a:spLocks noChangeShapeType="1"/>
            </p:cNvSpPr>
            <p:nvPr/>
          </p:nvSpPr>
          <p:spPr bwMode="auto">
            <a:xfrm flipH="1">
              <a:off x="1717" y="2156"/>
              <a:ext cx="0" cy="8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34"/>
            <p:cNvSpPr>
              <a:spLocks noChangeShapeType="1"/>
            </p:cNvSpPr>
            <p:nvPr/>
          </p:nvSpPr>
          <p:spPr bwMode="auto">
            <a:xfrm flipV="1">
              <a:off x="1727" y="3063"/>
              <a:ext cx="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35"/>
            <p:cNvSpPr>
              <a:spLocks noChangeShapeType="1"/>
            </p:cNvSpPr>
            <p:nvPr/>
          </p:nvSpPr>
          <p:spPr bwMode="auto">
            <a:xfrm flipV="1">
              <a:off x="665" y="2588"/>
              <a:ext cx="10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Oval 36"/>
            <p:cNvSpPr>
              <a:spLocks noChangeArrowheads="1"/>
            </p:cNvSpPr>
            <p:nvPr/>
          </p:nvSpPr>
          <p:spPr bwMode="auto">
            <a:xfrm>
              <a:off x="1689" y="2560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Text Box 37"/>
            <p:cNvSpPr txBox="1">
              <a:spLocks noChangeArrowheads="1"/>
            </p:cNvSpPr>
            <p:nvPr/>
          </p:nvSpPr>
          <p:spPr bwMode="auto">
            <a:xfrm>
              <a:off x="480" y="2473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</a:t>
              </a:r>
            </a:p>
          </p:txBody>
        </p:sp>
        <p:sp>
          <p:nvSpPr>
            <p:cNvPr id="14357" name="Line 38"/>
            <p:cNvSpPr>
              <a:spLocks noChangeShapeType="1"/>
            </p:cNvSpPr>
            <p:nvPr/>
          </p:nvSpPr>
          <p:spPr bwMode="auto">
            <a:xfrm flipV="1">
              <a:off x="967" y="1975"/>
              <a:ext cx="0" cy="12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Oval 39"/>
            <p:cNvSpPr>
              <a:spLocks noChangeArrowheads="1"/>
            </p:cNvSpPr>
            <p:nvPr/>
          </p:nvSpPr>
          <p:spPr bwMode="auto">
            <a:xfrm>
              <a:off x="938" y="1948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Text Box 40"/>
            <p:cNvSpPr txBox="1">
              <a:spLocks noChangeArrowheads="1"/>
            </p:cNvSpPr>
            <p:nvPr/>
          </p:nvSpPr>
          <p:spPr bwMode="auto">
            <a:xfrm>
              <a:off x="477" y="186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D</a:t>
              </a:r>
            </a:p>
          </p:txBody>
        </p:sp>
        <p:grpSp>
          <p:nvGrpSpPr>
            <p:cNvPr id="14360" name="Group 45"/>
            <p:cNvGrpSpPr>
              <a:grpSpLocks/>
            </p:cNvGrpSpPr>
            <p:nvPr/>
          </p:nvGrpSpPr>
          <p:grpSpPr bwMode="auto">
            <a:xfrm>
              <a:off x="980" y="3166"/>
              <a:ext cx="531" cy="218"/>
              <a:chOff x="960" y="1824"/>
              <a:chExt cx="1015" cy="457"/>
            </a:xfrm>
          </p:grpSpPr>
          <p:sp>
            <p:nvSpPr>
              <p:cNvPr id="14361" name="AutoShape 46"/>
              <p:cNvSpPr>
                <a:spLocks noChangeArrowheads="1"/>
              </p:cNvSpPr>
              <p:nvPr/>
            </p:nvSpPr>
            <p:spPr bwMode="auto">
              <a:xfrm rot="5400000">
                <a:off x="1186" y="1870"/>
                <a:ext cx="457" cy="366"/>
              </a:xfrm>
              <a:prstGeom prst="flowChartExtra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Oval 47"/>
              <p:cNvSpPr>
                <a:spLocks noChangeArrowheads="1"/>
              </p:cNvSpPr>
              <p:nvPr/>
            </p:nvSpPr>
            <p:spPr bwMode="auto">
              <a:xfrm>
                <a:off x="1584" y="1980"/>
                <a:ext cx="128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Line 48"/>
              <p:cNvSpPr>
                <a:spLocks noChangeShapeType="1"/>
              </p:cNvSpPr>
              <p:nvPr/>
            </p:nvSpPr>
            <p:spPr bwMode="auto">
              <a:xfrm>
                <a:off x="960" y="2059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Line 49"/>
              <p:cNvSpPr>
                <a:spLocks noChangeShapeType="1"/>
              </p:cNvSpPr>
              <p:nvPr/>
            </p:nvSpPr>
            <p:spPr bwMode="auto">
              <a:xfrm>
                <a:off x="1702" y="204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86" grpId="0" animBg="1"/>
      <p:bldP spid="2109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D-Latch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100388"/>
            <a:ext cx="8763000" cy="623887"/>
          </a:xfrm>
        </p:spPr>
        <p:txBody>
          <a:bodyPr>
            <a:normAutofit/>
          </a:bodyPr>
          <a:lstStyle/>
          <a:p>
            <a:r>
              <a:rPr lang="tr-TR" dirty="0" smtClean="0"/>
              <a:t>C=1 iken D girişi örneklenir.</a:t>
            </a:r>
            <a:endParaRPr lang="en-US" dirty="0" smtClean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E29043-F21E-4BA7-A9E8-1CAC81275F4D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graphicFrame>
        <p:nvGraphicFramePr>
          <p:cNvPr id="212039" name="Group 71"/>
          <p:cNvGraphicFramePr>
            <a:graphicFrameLocks noGrp="1"/>
          </p:cNvGraphicFramePr>
          <p:nvPr/>
        </p:nvGraphicFramePr>
        <p:xfrm>
          <a:off x="1016000" y="1120775"/>
          <a:ext cx="6357938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330993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’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nun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sonraki durumu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Değişim yok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 = 0; reset 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durumu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 = 1; set 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durumu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1015442" y="4191000"/>
            <a:ext cx="2584450" cy="2085975"/>
            <a:chOff x="162" y="2640"/>
            <a:chExt cx="1628" cy="1314"/>
          </a:xfrm>
        </p:grpSpPr>
        <p:sp>
          <p:nvSpPr>
            <p:cNvPr id="15407" name="Rectangle 72"/>
            <p:cNvSpPr>
              <a:spLocks noChangeArrowheads="1"/>
            </p:cNvSpPr>
            <p:nvPr/>
          </p:nvSpPr>
          <p:spPr bwMode="auto">
            <a:xfrm>
              <a:off x="590" y="2640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73"/>
            <p:cNvSpPr>
              <a:spLocks noChangeShapeType="1"/>
            </p:cNvSpPr>
            <p:nvPr/>
          </p:nvSpPr>
          <p:spPr bwMode="auto">
            <a:xfrm flipH="1">
              <a:off x="325" y="2795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Line 74"/>
            <p:cNvSpPr>
              <a:spLocks noChangeShapeType="1"/>
            </p:cNvSpPr>
            <p:nvPr/>
          </p:nvSpPr>
          <p:spPr bwMode="auto">
            <a:xfrm flipH="1">
              <a:off x="316" y="3328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Text Box 75"/>
            <p:cNvSpPr txBox="1">
              <a:spLocks noChangeArrowheads="1"/>
            </p:cNvSpPr>
            <p:nvPr/>
          </p:nvSpPr>
          <p:spPr bwMode="auto">
            <a:xfrm>
              <a:off x="162" y="2680"/>
              <a:ext cx="1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S</a:t>
              </a:r>
            </a:p>
          </p:txBody>
        </p:sp>
        <p:sp>
          <p:nvSpPr>
            <p:cNvPr id="15411" name="Text Box 76"/>
            <p:cNvSpPr txBox="1">
              <a:spLocks noChangeArrowheads="1"/>
            </p:cNvSpPr>
            <p:nvPr/>
          </p:nvSpPr>
          <p:spPr bwMode="auto">
            <a:xfrm>
              <a:off x="177" y="3213"/>
              <a:ext cx="1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R</a:t>
              </a:r>
            </a:p>
          </p:txBody>
        </p:sp>
        <p:sp>
          <p:nvSpPr>
            <p:cNvPr id="15412" name="Line 77"/>
            <p:cNvSpPr>
              <a:spLocks noChangeShapeType="1"/>
            </p:cNvSpPr>
            <p:nvPr/>
          </p:nvSpPr>
          <p:spPr bwMode="auto">
            <a:xfrm flipH="1">
              <a:off x="1285" y="2795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Line 78"/>
            <p:cNvSpPr>
              <a:spLocks noChangeShapeType="1"/>
            </p:cNvSpPr>
            <p:nvPr/>
          </p:nvSpPr>
          <p:spPr bwMode="auto">
            <a:xfrm flipH="1">
              <a:off x="1386" y="3328"/>
              <a:ext cx="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Text Box 79"/>
            <p:cNvSpPr txBox="1">
              <a:spLocks noChangeArrowheads="1"/>
            </p:cNvSpPr>
            <p:nvPr/>
          </p:nvSpPr>
          <p:spPr bwMode="auto">
            <a:xfrm>
              <a:off x="1572" y="2680"/>
              <a:ext cx="1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</a:t>
              </a:r>
            </a:p>
          </p:txBody>
        </p:sp>
        <p:sp>
          <p:nvSpPr>
            <p:cNvPr id="15415" name="Text Box 80"/>
            <p:cNvSpPr txBox="1">
              <a:spLocks noChangeArrowheads="1"/>
            </p:cNvSpPr>
            <p:nvPr/>
          </p:nvSpPr>
          <p:spPr bwMode="auto">
            <a:xfrm>
              <a:off x="1587" y="3213"/>
              <a:ext cx="20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Q’</a:t>
              </a:r>
            </a:p>
          </p:txBody>
        </p:sp>
        <p:sp>
          <p:nvSpPr>
            <p:cNvPr id="15416" name="Oval 81"/>
            <p:cNvSpPr>
              <a:spLocks noChangeArrowheads="1"/>
            </p:cNvSpPr>
            <p:nvPr/>
          </p:nvSpPr>
          <p:spPr bwMode="auto">
            <a:xfrm>
              <a:off x="1303" y="3278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Text Box 82"/>
            <p:cNvSpPr txBox="1">
              <a:spLocks noChangeArrowheads="1"/>
            </p:cNvSpPr>
            <p:nvPr/>
          </p:nvSpPr>
          <p:spPr bwMode="auto">
            <a:xfrm>
              <a:off x="454" y="3666"/>
              <a:ext cx="9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SR-latch</a:t>
              </a:r>
            </a:p>
          </p:txBody>
        </p: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4896036" y="4206875"/>
            <a:ext cx="2584450" cy="2085975"/>
            <a:chOff x="3869" y="2650"/>
            <a:chExt cx="1628" cy="1314"/>
          </a:xfrm>
        </p:grpSpPr>
        <p:sp>
          <p:nvSpPr>
            <p:cNvPr id="15383" name="Rectangle 97"/>
            <p:cNvSpPr>
              <a:spLocks noChangeArrowheads="1"/>
            </p:cNvSpPr>
            <p:nvPr/>
          </p:nvSpPr>
          <p:spPr bwMode="auto">
            <a:xfrm>
              <a:off x="4297" y="2650"/>
              <a:ext cx="695" cy="85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Line 98"/>
            <p:cNvSpPr>
              <a:spLocks noChangeShapeType="1"/>
            </p:cNvSpPr>
            <p:nvPr/>
          </p:nvSpPr>
          <p:spPr bwMode="auto">
            <a:xfrm flipH="1" flipV="1">
              <a:off x="4032" y="2805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99"/>
            <p:cNvSpPr>
              <a:spLocks noChangeShapeType="1"/>
            </p:cNvSpPr>
            <p:nvPr/>
          </p:nvSpPr>
          <p:spPr bwMode="auto">
            <a:xfrm flipH="1">
              <a:off x="4023" y="3338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Text Box 100"/>
            <p:cNvSpPr txBox="1">
              <a:spLocks noChangeArrowheads="1"/>
            </p:cNvSpPr>
            <p:nvPr/>
          </p:nvSpPr>
          <p:spPr bwMode="auto">
            <a:xfrm>
              <a:off x="3869" y="2690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D</a:t>
              </a:r>
            </a:p>
          </p:txBody>
        </p:sp>
        <p:sp>
          <p:nvSpPr>
            <p:cNvPr id="15387" name="Text Box 101"/>
            <p:cNvSpPr txBox="1">
              <a:spLocks noChangeArrowheads="1"/>
            </p:cNvSpPr>
            <p:nvPr/>
          </p:nvSpPr>
          <p:spPr bwMode="auto">
            <a:xfrm>
              <a:off x="3884" y="3223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C</a:t>
              </a:r>
            </a:p>
          </p:txBody>
        </p:sp>
        <p:sp>
          <p:nvSpPr>
            <p:cNvPr id="15388" name="Line 102"/>
            <p:cNvSpPr>
              <a:spLocks noChangeShapeType="1"/>
            </p:cNvSpPr>
            <p:nvPr/>
          </p:nvSpPr>
          <p:spPr bwMode="auto">
            <a:xfrm flipH="1">
              <a:off x="4992" y="2805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103"/>
            <p:cNvSpPr>
              <a:spLocks noChangeShapeType="1"/>
            </p:cNvSpPr>
            <p:nvPr/>
          </p:nvSpPr>
          <p:spPr bwMode="auto">
            <a:xfrm flipH="1">
              <a:off x="5093" y="3338"/>
              <a:ext cx="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Text Box 104"/>
            <p:cNvSpPr txBox="1">
              <a:spLocks noChangeArrowheads="1"/>
            </p:cNvSpPr>
            <p:nvPr/>
          </p:nvSpPr>
          <p:spPr bwMode="auto">
            <a:xfrm>
              <a:off x="5279" y="2690"/>
              <a:ext cx="1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</a:t>
              </a:r>
            </a:p>
          </p:txBody>
        </p:sp>
        <p:sp>
          <p:nvSpPr>
            <p:cNvPr id="15391" name="Text Box 105"/>
            <p:cNvSpPr txBox="1">
              <a:spLocks noChangeArrowheads="1"/>
            </p:cNvSpPr>
            <p:nvPr/>
          </p:nvSpPr>
          <p:spPr bwMode="auto">
            <a:xfrm>
              <a:off x="5294" y="3223"/>
              <a:ext cx="20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Q’</a:t>
              </a:r>
            </a:p>
          </p:txBody>
        </p:sp>
        <p:sp>
          <p:nvSpPr>
            <p:cNvPr id="15392" name="Oval 106"/>
            <p:cNvSpPr>
              <a:spLocks noChangeArrowheads="1"/>
            </p:cNvSpPr>
            <p:nvPr/>
          </p:nvSpPr>
          <p:spPr bwMode="auto">
            <a:xfrm>
              <a:off x="5010" y="3288"/>
              <a:ext cx="83" cy="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Text Box 107"/>
            <p:cNvSpPr txBox="1">
              <a:spLocks noChangeArrowheads="1"/>
            </p:cNvSpPr>
            <p:nvPr/>
          </p:nvSpPr>
          <p:spPr bwMode="auto">
            <a:xfrm>
              <a:off x="4161" y="3676"/>
              <a:ext cx="7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D-latch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10231</TotalTime>
  <Words>3725</Words>
  <Application>Microsoft Office PowerPoint</Application>
  <PresentationFormat>On-screen Show (4:3)</PresentationFormat>
  <Paragraphs>2159</Paragraphs>
  <Slides>65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Ardışıl Devre Modeli</vt:lpstr>
      <vt:lpstr>Senkron Ardışıl Devreler</vt:lpstr>
      <vt:lpstr>Senkron Ardışıl Devreler</vt:lpstr>
      <vt:lpstr>Latch ler</vt:lpstr>
      <vt:lpstr>SR-Latch</vt:lpstr>
      <vt:lpstr>SR-Latch</vt:lpstr>
      <vt:lpstr>Kontrol Girişli SR-Latch</vt:lpstr>
      <vt:lpstr>D-Latch</vt:lpstr>
      <vt:lpstr>D-Latch</vt:lpstr>
      <vt:lpstr>Saklama elemanı olarak D-Latch</vt:lpstr>
      <vt:lpstr>Kenar Tetiklemeli D Flip-Flop</vt:lpstr>
      <vt:lpstr>Yükselen Kenar Tetiklemeli D Flip-Flop</vt:lpstr>
      <vt:lpstr>D Flip-Flop Sembolleri</vt:lpstr>
      <vt:lpstr>JK Flip-Flop lar</vt:lpstr>
      <vt:lpstr>T (Toggle) Flip-Flop</vt:lpstr>
      <vt:lpstr>Senkron Ardışıl Devrelerin Analizi</vt:lpstr>
      <vt:lpstr>Senkron Ardışıl Devrelerin Analizi</vt:lpstr>
      <vt:lpstr>Durum Denklemleri</vt:lpstr>
      <vt:lpstr>Çıkış ve Durum Denklemleri</vt:lpstr>
      <vt:lpstr>Örnek: Durum (Geçiş) Tablosu</vt:lpstr>
      <vt:lpstr>Örnek: Durum Diyagramı</vt:lpstr>
      <vt:lpstr>JK tipi Flip-Flop lar ile Analiz</vt:lpstr>
      <vt:lpstr>Örnek: JK tipi Flip-Flop lar ile Analiz</vt:lpstr>
      <vt:lpstr>Örnek: JK tipi Flip-Flop lar ile Analiz</vt:lpstr>
      <vt:lpstr>Örnek: JK tipi Flip-Flop lar ile Analiz</vt:lpstr>
      <vt:lpstr>Durum Diyagramı</vt:lpstr>
      <vt:lpstr>T tipi Flip-Flop lar ile Analiz</vt:lpstr>
      <vt:lpstr>Örnek: T tipi Flip-Flop lar ile Analiz</vt:lpstr>
      <vt:lpstr>Durum Tablosu ve Diyagramı</vt:lpstr>
      <vt:lpstr>Moore ve Mealy Modelleri</vt:lpstr>
      <vt:lpstr>Örnek: Mealy ve Moore Makinaları</vt:lpstr>
      <vt:lpstr>Örnek: Moore Makinası</vt:lpstr>
      <vt:lpstr>Moore ve Mealy Örnek Diyagramları</vt:lpstr>
      <vt:lpstr>Moore ve Mealy Örnek Durum Tabloları</vt:lpstr>
      <vt:lpstr>Senkron Ardışıl Devre Tasarımı</vt:lpstr>
      <vt:lpstr>Örnek: Senkron Ardışıl Devre Tasarımı</vt:lpstr>
      <vt:lpstr>Örnek: Durum Diyagramı</vt:lpstr>
      <vt:lpstr>D Tipi Flip-Floplar ile tasarım</vt:lpstr>
      <vt:lpstr>D Tipi Flip-Floplar ile tasarım</vt:lpstr>
      <vt:lpstr>D Tipi Flip-Floplar ile tasarım</vt:lpstr>
      <vt:lpstr>D Tipi Flip-Floplar ile tasarım</vt:lpstr>
      <vt:lpstr>D Tipi Flip-Floplar ile tasarım</vt:lpstr>
      <vt:lpstr>JK Tipi Flip-Floplar ve MUX ile tasarım</vt:lpstr>
      <vt:lpstr>Durum Diyagramı ve Tablosu</vt:lpstr>
      <vt:lpstr>Flip-flop giriş Denklemlerinin Gerçeklenmesi</vt:lpstr>
      <vt:lpstr>Flip-flop Çıkış Denklemlerinin Gerçeklenmesi</vt:lpstr>
      <vt:lpstr>Flip-flop Çıkış Denklemlerinin Gerçeklenmesi</vt:lpstr>
      <vt:lpstr>Flip-flop Çıkış Denklemlerinin Gerçeklenmesi</vt:lpstr>
      <vt:lpstr>Lojik diyagram</vt:lpstr>
      <vt:lpstr>T Tipi Flip-Floplar ile tasarım</vt:lpstr>
      <vt:lpstr>T Tipi Flip-Floplar ile tasarım</vt:lpstr>
      <vt:lpstr>T Tipi Flip-Floplar ile tasarım</vt:lpstr>
      <vt:lpstr>T Tipi Flip-Floplar ile tasarım</vt:lpstr>
      <vt:lpstr>Kullanılmayan Durumlar</vt:lpstr>
      <vt:lpstr>Kullanılmayan Durumlar</vt:lpstr>
      <vt:lpstr>Kullanılmayan Durumlar</vt:lpstr>
      <vt:lpstr>Tasarım Örneği</vt:lpstr>
      <vt:lpstr>Durum Tablosu</vt:lpstr>
      <vt:lpstr>VHDL Kodu</vt:lpstr>
      <vt:lpstr>Devre Şeması</vt:lpstr>
      <vt:lpstr>Zamanlama Diyagramı</vt:lpstr>
      <vt:lpstr>Moore makinası</vt:lpstr>
      <vt:lpstr>VHDL Kodu</vt:lpstr>
      <vt:lpstr>Devre Şeması</vt:lpstr>
      <vt:lpstr>Zamanlama Diyagramı</vt:lpstr>
    </vt:vector>
  </TitlesOfParts>
  <Company>LASER WORDS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BernaOrsYalcin</cp:lastModifiedBy>
  <cp:revision>2848</cp:revision>
  <dcterms:created xsi:type="dcterms:W3CDTF">2001-08-27T04:06:43Z</dcterms:created>
  <dcterms:modified xsi:type="dcterms:W3CDTF">2011-12-15T14:55:06Z</dcterms:modified>
</cp:coreProperties>
</file>