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72"/>
  </p:notesMasterIdLst>
  <p:sldIdLst>
    <p:sldId id="257" r:id="rId2"/>
    <p:sldId id="287" r:id="rId3"/>
    <p:sldId id="289" r:id="rId4"/>
    <p:sldId id="447" r:id="rId5"/>
    <p:sldId id="292" r:id="rId6"/>
    <p:sldId id="293" r:id="rId7"/>
    <p:sldId id="294" r:id="rId8"/>
    <p:sldId id="295" r:id="rId9"/>
    <p:sldId id="299" r:id="rId10"/>
    <p:sldId id="380" r:id="rId11"/>
    <p:sldId id="351" r:id="rId12"/>
    <p:sldId id="352" r:id="rId13"/>
    <p:sldId id="353" r:id="rId14"/>
    <p:sldId id="354" r:id="rId15"/>
    <p:sldId id="355" r:id="rId16"/>
    <p:sldId id="445" r:id="rId17"/>
    <p:sldId id="436" r:id="rId18"/>
    <p:sldId id="437" r:id="rId19"/>
    <p:sldId id="438" r:id="rId20"/>
    <p:sldId id="440" r:id="rId21"/>
    <p:sldId id="441" r:id="rId22"/>
    <p:sldId id="442" r:id="rId23"/>
    <p:sldId id="443" r:id="rId24"/>
    <p:sldId id="444" r:id="rId25"/>
    <p:sldId id="446" r:id="rId26"/>
    <p:sldId id="304" r:id="rId27"/>
    <p:sldId id="382" r:id="rId28"/>
    <p:sldId id="383" r:id="rId29"/>
    <p:sldId id="384" r:id="rId30"/>
    <p:sldId id="385" r:id="rId31"/>
    <p:sldId id="386" r:id="rId32"/>
    <p:sldId id="387" r:id="rId33"/>
    <p:sldId id="490" r:id="rId34"/>
    <p:sldId id="550" r:id="rId35"/>
    <p:sldId id="491" r:id="rId36"/>
    <p:sldId id="495" r:id="rId37"/>
    <p:sldId id="496" r:id="rId38"/>
    <p:sldId id="497" r:id="rId39"/>
    <p:sldId id="501" r:id="rId40"/>
    <p:sldId id="502" r:id="rId41"/>
    <p:sldId id="504" r:id="rId42"/>
    <p:sldId id="505" r:id="rId43"/>
    <p:sldId id="506" r:id="rId44"/>
    <p:sldId id="507" r:id="rId45"/>
    <p:sldId id="508" r:id="rId46"/>
    <p:sldId id="509" r:id="rId47"/>
    <p:sldId id="510" r:id="rId48"/>
    <p:sldId id="511" r:id="rId49"/>
    <p:sldId id="512" r:id="rId50"/>
    <p:sldId id="513" r:id="rId51"/>
    <p:sldId id="532" r:id="rId52"/>
    <p:sldId id="533" r:id="rId53"/>
    <p:sldId id="534" r:id="rId54"/>
    <p:sldId id="535" r:id="rId55"/>
    <p:sldId id="536" r:id="rId56"/>
    <p:sldId id="537" r:id="rId57"/>
    <p:sldId id="538" r:id="rId58"/>
    <p:sldId id="539" r:id="rId59"/>
    <p:sldId id="540" r:id="rId60"/>
    <p:sldId id="541" r:id="rId61"/>
    <p:sldId id="542" r:id="rId62"/>
    <p:sldId id="543" r:id="rId63"/>
    <p:sldId id="551" r:id="rId64"/>
    <p:sldId id="544" r:id="rId65"/>
    <p:sldId id="545" r:id="rId66"/>
    <p:sldId id="546" r:id="rId67"/>
    <p:sldId id="547" r:id="rId68"/>
    <p:sldId id="548" r:id="rId69"/>
    <p:sldId id="549" r:id="rId70"/>
    <p:sldId id="554" r:id="rId7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3919"/>
    <a:srgbClr val="FF9F11"/>
    <a:srgbClr val="00008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3048" autoAdjust="0"/>
  </p:normalViewPr>
  <p:slideViewPr>
    <p:cSldViewPr snapToGrid="0">
      <p:cViewPr varScale="1">
        <p:scale>
          <a:sx n="95" d="100"/>
          <a:sy n="95" d="100"/>
        </p:scale>
        <p:origin x="207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4.xml"/><Relationship Id="rId2" Type="http://schemas.openxmlformats.org/officeDocument/2006/relationships/slide" Target="slides/slide18.xml"/><Relationship Id="rId1" Type="http://schemas.openxmlformats.org/officeDocument/2006/relationships/slide" Target="slides/slide6.xml"/><Relationship Id="rId5" Type="http://schemas.openxmlformats.org/officeDocument/2006/relationships/slide" Target="slides/slide58.xml"/><Relationship Id="rId4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6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214" y="0"/>
            <a:ext cx="317026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66" y="4560570"/>
            <a:ext cx="5851471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602"/>
            <a:ext cx="317026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214" y="9119602"/>
            <a:ext cx="317026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8CEC21-5E07-4527-BFC5-5DD8A8D510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55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40C7AA-7D86-4167-A643-7F42F92963BD}" type="slidenum">
              <a:rPr lang="en-US"/>
              <a:pPr/>
              <a:t>6</a:t>
            </a:fld>
            <a:endParaRPr lang="en-US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3952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747DEC-D682-4BB7-ACB9-A842DA41C594}" type="slidenum">
              <a:rPr lang="en-US"/>
              <a:pPr/>
              <a:t>22</a:t>
            </a:fld>
            <a:endParaRPr lang="en-US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2272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916234-E06B-4350-B5E7-6592623A5CA5}" type="slidenum">
              <a:rPr lang="en-US"/>
              <a:pPr/>
              <a:t>23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0541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916234-E06B-4350-B5E7-6592623A5CA5}" type="slidenum">
              <a:rPr lang="en-US"/>
              <a:pPr/>
              <a:t>24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5922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638418-8423-4B07-B86C-A74C58690A9D}" type="slidenum">
              <a:rPr lang="en-US"/>
              <a:pPr/>
              <a:t>25</a:t>
            </a:fld>
            <a:endParaRPr lang="en-US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r>
              <a:rPr lang="en-US">
                <a:cs typeface="Times New Roman" pitchFamily="18" charset="0"/>
              </a:rPr>
              <a:t>Answer 1:</a:t>
            </a:r>
          </a:p>
          <a:p>
            <a:r>
              <a:rPr lang="en-US" b="1">
                <a:cs typeface="Times New Roman" pitchFamily="18" charset="0"/>
              </a:rPr>
              <a:t>   </a:t>
            </a:r>
            <a:r>
              <a:rPr lang="en-US">
                <a:cs typeface="Times New Roman" pitchFamily="18" charset="0"/>
              </a:rPr>
              <a:t>6      3      5    .   1      7       7 </a:t>
            </a:r>
            <a:r>
              <a:rPr lang="en-US" baseline="-25000">
                <a:cs typeface="Times New Roman" pitchFamily="18" charset="0"/>
              </a:rPr>
              <a:t>8</a:t>
            </a:r>
          </a:p>
          <a:p>
            <a:r>
              <a:rPr lang="en-US">
                <a:cs typeface="Times New Roman" pitchFamily="18" charset="0"/>
              </a:rPr>
              <a:t>110|011|101 </a:t>
            </a:r>
            <a:r>
              <a:rPr lang="en-US">
                <a:cs typeface="Times New Roman" pitchFamily="18" charset="0"/>
                <a:sym typeface="Symbol" pitchFamily="18" charset="2"/>
              </a:rPr>
              <a:t>.</a:t>
            </a:r>
            <a:r>
              <a:rPr lang="en-US">
                <a:cs typeface="Times New Roman" pitchFamily="18" charset="0"/>
              </a:rPr>
              <a:t> 001|111|111 </a:t>
            </a:r>
            <a:r>
              <a:rPr lang="en-US" baseline="-25000">
                <a:cs typeface="Times New Roman" pitchFamily="18" charset="0"/>
              </a:rPr>
              <a:t>2</a:t>
            </a:r>
          </a:p>
          <a:p>
            <a:r>
              <a:rPr lang="en-US">
                <a:cs typeface="Times New Roman" pitchFamily="18" charset="0"/>
              </a:rPr>
              <a:t>Regroup:</a:t>
            </a:r>
          </a:p>
          <a:p>
            <a:r>
              <a:rPr lang="en-US">
                <a:cs typeface="Times New Roman" pitchFamily="18" charset="0"/>
              </a:rPr>
              <a:t>1|1001|1101 </a:t>
            </a:r>
            <a:r>
              <a:rPr lang="en-US">
                <a:cs typeface="Times New Roman" pitchFamily="18" charset="0"/>
                <a:sym typeface="Symbol" pitchFamily="18" charset="2"/>
              </a:rPr>
              <a:t>.</a:t>
            </a:r>
            <a:r>
              <a:rPr lang="en-US">
                <a:cs typeface="Times New Roman" pitchFamily="18" charset="0"/>
              </a:rPr>
              <a:t> 0011|1111|1(000)</a:t>
            </a:r>
            <a:r>
              <a:rPr lang="en-US" baseline="-25000">
                <a:cs typeface="Times New Roman" pitchFamily="18" charset="0"/>
              </a:rPr>
              <a:t>2</a:t>
            </a:r>
          </a:p>
          <a:p>
            <a:r>
              <a:rPr lang="en-US">
                <a:cs typeface="Times New Roman" pitchFamily="18" charset="0"/>
              </a:rPr>
              <a:t>Convert:</a:t>
            </a:r>
          </a:p>
          <a:p>
            <a:r>
              <a:rPr lang="en-US">
                <a:cs typeface="Times New Roman" pitchFamily="18" charset="0"/>
              </a:rPr>
              <a:t>1      9        D     </a:t>
            </a:r>
            <a:r>
              <a:rPr lang="en-US">
                <a:cs typeface="Times New Roman" pitchFamily="18" charset="0"/>
                <a:sym typeface="Symbol" pitchFamily="18" charset="2"/>
              </a:rPr>
              <a:t>.</a:t>
            </a:r>
            <a:r>
              <a:rPr lang="en-US">
                <a:cs typeface="Times New Roman" pitchFamily="18" charset="0"/>
              </a:rPr>
              <a:t>    3         F         8</a:t>
            </a:r>
            <a:r>
              <a:rPr lang="en-US" baseline="-25000">
                <a:cs typeface="Times New Roman" pitchFamily="18" charset="0"/>
              </a:rPr>
              <a:t>16</a:t>
            </a:r>
            <a:endParaRPr lang="en-US"/>
          </a:p>
          <a:p>
            <a:r>
              <a:rPr lang="en-US">
                <a:cs typeface="Times New Roman" pitchFamily="18" charset="0"/>
              </a:rPr>
              <a:t>Answer 2: Marking off in groups of three (four) bits corresponds to dividing or multiplying by 2</a:t>
            </a:r>
            <a:r>
              <a:rPr lang="en-US" baseline="30000">
                <a:cs typeface="Times New Roman" pitchFamily="18" charset="0"/>
              </a:rPr>
              <a:t>3</a:t>
            </a:r>
            <a:r>
              <a:rPr lang="en-US">
                <a:cs typeface="Times New Roman" pitchFamily="18" charset="0"/>
              </a:rPr>
              <a:t> = 8 (2</a:t>
            </a:r>
            <a:r>
              <a:rPr lang="en-US" baseline="30000">
                <a:cs typeface="Times New Roman" pitchFamily="18" charset="0"/>
              </a:rPr>
              <a:t>4</a:t>
            </a:r>
            <a:r>
              <a:rPr lang="en-US">
                <a:cs typeface="Times New Roman" pitchFamily="18" charset="0"/>
              </a:rPr>
              <a:t> = 16) in the binary system.</a:t>
            </a: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 b="1">
              <a:cs typeface="Times New Roman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51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D7C05-A1D7-4E33-AC36-C285CE4C72B8}" type="slidenum">
              <a:rPr lang="en-US"/>
              <a:pPr/>
              <a:t>26</a:t>
            </a:fld>
            <a:endParaRPr lang="en-US"/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6298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39486-BE10-451E-9B3B-6CFDC0538268}" type="slidenum">
              <a:rPr lang="en-US"/>
              <a:pPr/>
              <a:t>27</a:t>
            </a:fld>
            <a:endParaRPr lang="en-US"/>
          </a:p>
        </p:txBody>
      </p:sp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6589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EEB985-F3D4-4E6B-8DF1-FD961999282B}" type="slidenum">
              <a:rPr lang="en-US"/>
              <a:pPr/>
              <a:t>28</a:t>
            </a:fld>
            <a:endParaRPr lang="en-US"/>
          </a:p>
        </p:txBody>
      </p:sp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4481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36DD8A-0F06-4ABC-8B92-4ED1450545FC}" type="slidenum">
              <a:rPr lang="en-US"/>
              <a:pPr/>
              <a:t>29</a:t>
            </a:fld>
            <a:endParaRPr lang="en-US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63036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4BB78F-ED40-4B50-B6CC-7E22C0A779E9}" type="slidenum">
              <a:rPr lang="en-US"/>
              <a:pPr/>
              <a:t>30</a:t>
            </a:fld>
            <a:endParaRPr lang="en-US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83133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C3D51B-E52C-4C7B-8202-B79173B54F60}" type="slidenum">
              <a:rPr lang="en-US"/>
              <a:pPr/>
              <a:t>31</a:t>
            </a:fld>
            <a:endParaRPr lang="en-US"/>
          </a:p>
        </p:txBody>
      </p:sp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9038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EE55A5-0F77-4DC8-87DE-CEE187F56956}" type="slidenum">
              <a:rPr lang="en-US"/>
              <a:pPr/>
              <a:t>7</a:t>
            </a:fld>
            <a:endParaRPr lang="en-US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6351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587541-4428-4511-AF53-EE890FCE407C}" type="slidenum">
              <a:rPr lang="en-US"/>
              <a:pPr/>
              <a:t>32</a:t>
            </a:fld>
            <a:endParaRPr lang="en-US"/>
          </a:p>
        </p:txBody>
      </p:sp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41938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79232D-7A98-4086-A2EA-F0E617B7FC31}" type="slidenum">
              <a:rPr lang="en-US"/>
              <a:pPr/>
              <a:t>33</a:t>
            </a:fld>
            <a:endParaRPr lang="en-US"/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32036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3629B2-240E-43D4-98E2-22C5383CD260}" type="slidenum">
              <a:rPr lang="en-US"/>
              <a:pPr/>
              <a:t>34</a:t>
            </a:fld>
            <a:endParaRPr lang="en-US"/>
          </a:p>
        </p:txBody>
      </p:sp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1880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0072F9-A97A-4A27-9365-2706470E25D0}" type="slidenum">
              <a:rPr lang="en-US"/>
              <a:pPr/>
              <a:t>35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80341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55946-D593-43CE-825E-329F7C42C2D8}" type="slidenum">
              <a:rPr lang="en-US"/>
              <a:pPr/>
              <a:t>36</a:t>
            </a:fld>
            <a:endParaRPr lang="en-US"/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13405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6EEBBD-508E-4C1A-A21F-F3793542FEDC}" type="slidenum">
              <a:rPr lang="en-US"/>
              <a:pPr/>
              <a:t>37</a:t>
            </a:fld>
            <a:endParaRPr lang="en-US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pPr marL="228600" indent="-228600"/>
            <a:r>
              <a:rPr lang="en-US"/>
              <a:t>  Justification 1: 			1 </a:t>
            </a:r>
            <a:r>
              <a:rPr lang="en-US" sz="1400" baseline="30000"/>
              <a:t>. </a:t>
            </a:r>
            <a:r>
              <a:rPr lang="en-US"/>
              <a:t>X = X</a:t>
            </a:r>
          </a:p>
          <a:p>
            <a:pPr marL="228600" indent="-228600"/>
            <a:r>
              <a:rPr lang="en-US"/>
              <a:t>  Justification 2: 			X + X’ = 1</a:t>
            </a:r>
          </a:p>
          <a:p>
            <a:pPr marL="228600" indent="-228600"/>
            <a:r>
              <a:rPr lang="en-US"/>
              <a:t>  = AB + A’C + ABC + A’BC 	X(Y + Z) = XY + XZ (Distributive Law)</a:t>
            </a:r>
          </a:p>
          <a:p>
            <a:pPr marL="228600" indent="-228600"/>
            <a:r>
              <a:rPr lang="en-US"/>
              <a:t>  = AB + ABC + A’C + A’BC  	X + Y = Y + X (Commutative Law)</a:t>
            </a:r>
          </a:p>
          <a:p>
            <a:pPr marL="228600" indent="-228600"/>
            <a:r>
              <a:rPr lang="en-US"/>
              <a:t>  = AB </a:t>
            </a:r>
            <a:r>
              <a:rPr lang="en-US" sz="1400" baseline="30000"/>
              <a:t>. </a:t>
            </a:r>
            <a:r>
              <a:rPr lang="en-US"/>
              <a:t>1 + ABC + A’C </a:t>
            </a:r>
            <a:r>
              <a:rPr lang="en-US" sz="1400" baseline="30000"/>
              <a:t>.</a:t>
            </a:r>
            <a:r>
              <a:rPr lang="en-US"/>
              <a:t> 1 + A’C </a:t>
            </a:r>
            <a:r>
              <a:rPr lang="en-US" sz="1400" baseline="30000"/>
              <a:t>.</a:t>
            </a:r>
            <a:r>
              <a:rPr lang="en-US"/>
              <a:t> B X </a:t>
            </a:r>
            <a:r>
              <a:rPr lang="en-US" sz="1400" baseline="30000"/>
              <a:t>.</a:t>
            </a:r>
            <a:r>
              <a:rPr lang="en-US"/>
              <a:t> 1 = X, X </a:t>
            </a:r>
            <a:r>
              <a:rPr lang="en-US" sz="1400" baseline="30000"/>
              <a:t>.</a:t>
            </a:r>
            <a:r>
              <a:rPr lang="en-US"/>
              <a:t> Y = Y  </a:t>
            </a:r>
            <a:r>
              <a:rPr lang="en-US" sz="1400" baseline="30000"/>
              <a:t>.</a:t>
            </a:r>
            <a:r>
              <a:rPr lang="en-US"/>
              <a:t> X (Commutative Law)</a:t>
            </a:r>
          </a:p>
          <a:p>
            <a:pPr marL="228600" indent="-228600"/>
            <a:r>
              <a:rPr lang="en-US"/>
              <a:t>  = AB (1 + C) + A’C (1 + B)  X(Y + Z) = XY +XZ (Distributive Law)</a:t>
            </a:r>
          </a:p>
          <a:p>
            <a:pPr marL="228600" indent="-228600"/>
            <a:r>
              <a:rPr lang="en-US"/>
              <a:t>  = AB </a:t>
            </a:r>
            <a:r>
              <a:rPr lang="en-US" sz="1400" baseline="30000"/>
              <a:t>. </a:t>
            </a:r>
            <a:r>
              <a:rPr lang="en-US"/>
              <a:t>1</a:t>
            </a:r>
            <a:r>
              <a:rPr lang="en-US" sz="1400"/>
              <a:t> + A’C </a:t>
            </a:r>
            <a:r>
              <a:rPr lang="en-US" sz="1400" baseline="30000"/>
              <a:t>. </a:t>
            </a:r>
            <a:r>
              <a:rPr lang="en-US"/>
              <a:t>1 = AB + A’C	X </a:t>
            </a:r>
            <a:r>
              <a:rPr lang="en-US" sz="1400" baseline="30000"/>
              <a:t>. </a:t>
            </a:r>
            <a:r>
              <a:rPr lang="en-US"/>
              <a:t>1 = X</a:t>
            </a:r>
          </a:p>
        </p:txBody>
      </p:sp>
    </p:spTree>
    <p:extLst>
      <p:ext uri="{BB962C8B-B14F-4D97-AF65-F5344CB8AC3E}">
        <p14:creationId xmlns:p14="http://schemas.microsoft.com/office/powerpoint/2010/main" val="16050277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C943F1-8351-46FC-ABB4-9BED9B274029}" type="slidenum">
              <a:rPr lang="en-US"/>
              <a:pPr/>
              <a:t>38</a:t>
            </a:fld>
            <a:endParaRPr lang="en-US"/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r>
              <a:rPr lang="en-US"/>
              <a:t> = </a:t>
            </a:r>
            <a:r>
              <a:rPr lang="en-US">
                <a:cs typeface="Times New Roman" pitchFamily="18" charset="0"/>
                <a:sym typeface="Symbol" pitchFamily="18" charset="2"/>
              </a:rPr>
              <a:t>X</a:t>
            </a:r>
            <a:r>
              <a:rPr lang="en-US">
                <a:latin typeface="Times New Roman"/>
                <a:cs typeface="Times New Roman" pitchFamily="18" charset="0"/>
                <a:sym typeface="Symbol" pitchFamily="18" charset="2"/>
              </a:rPr>
              <a:t>’</a:t>
            </a:r>
            <a:r>
              <a:rPr lang="en-US">
                <a:cs typeface="Times New Roman" pitchFamily="18" charset="0"/>
                <a:sym typeface="Symbol" pitchFamily="18" charset="2"/>
              </a:rPr>
              <a:t> Y</a:t>
            </a:r>
            <a:r>
              <a:rPr lang="en-US">
                <a:latin typeface="Times New Roman"/>
                <a:cs typeface="Times New Roman" pitchFamily="18" charset="0"/>
                <a:sym typeface="Symbol" pitchFamily="18" charset="2"/>
              </a:rPr>
              <a:t>’</a:t>
            </a:r>
            <a:r>
              <a:rPr lang="en-US">
                <a:cs typeface="Times New Roman" pitchFamily="18" charset="0"/>
                <a:sym typeface="Symbol" pitchFamily="18" charset="2"/>
              </a:rPr>
              <a:t> Z + X Y</a:t>
            </a:r>
            <a:r>
              <a:rPr lang="en-US">
                <a:latin typeface="Times New Roman"/>
                <a:cs typeface="Times New Roman" pitchFamily="18" charset="0"/>
                <a:sym typeface="Symbol" pitchFamily="18" charset="2"/>
              </a:rPr>
              <a:t>’</a:t>
            </a:r>
            <a:r>
              <a:rPr lang="en-US">
                <a:cs typeface="Times New Roman" pitchFamily="18" charset="0"/>
                <a:sym typeface="Symbol" pitchFamily="18" charset="2"/>
              </a:rPr>
              <a:t> (A + B)</a:t>
            </a:r>
            <a:r>
              <a:rPr lang="en-US">
                <a:latin typeface="Times New Roman"/>
                <a:cs typeface="Times New Roman" pitchFamily="18" charset="0"/>
                <a:sym typeface="Symbol" pitchFamily="18" charset="2"/>
              </a:rPr>
              <a:t>’</a:t>
            </a:r>
            <a:r>
              <a:rPr lang="en-US">
                <a:cs typeface="Times New Roman" pitchFamily="18" charset="0"/>
                <a:sym typeface="Symbol" pitchFamily="18" charset="2"/>
              </a:rPr>
              <a:t> = A</a:t>
            </a:r>
            <a:r>
              <a:rPr lang="en-US">
                <a:latin typeface="Times New Roman"/>
                <a:cs typeface="Times New Roman" pitchFamily="18" charset="0"/>
                <a:sym typeface="Symbol" pitchFamily="18" charset="2"/>
              </a:rPr>
              <a:t>’</a:t>
            </a:r>
            <a:r>
              <a:rPr lang="en-US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1400" baseline="30000">
                <a:cs typeface="Times New Roman" pitchFamily="18" charset="0"/>
                <a:sym typeface="Symbol" pitchFamily="18" charset="2"/>
              </a:rPr>
              <a:t>.</a:t>
            </a:r>
            <a:r>
              <a:rPr lang="en-US">
                <a:cs typeface="Times New Roman" pitchFamily="18" charset="0"/>
                <a:sym typeface="Symbol" pitchFamily="18" charset="2"/>
              </a:rPr>
              <a:t> B</a:t>
            </a:r>
            <a:r>
              <a:rPr lang="en-US">
                <a:latin typeface="Times New Roman"/>
                <a:cs typeface="Times New Roman" pitchFamily="18" charset="0"/>
                <a:sym typeface="Symbol" pitchFamily="18" charset="2"/>
              </a:rPr>
              <a:t>’</a:t>
            </a:r>
            <a:r>
              <a:rPr lang="en-US">
                <a:cs typeface="Times New Roman" pitchFamily="18" charset="0"/>
                <a:sym typeface="Symbol" pitchFamily="18" charset="2"/>
              </a:rPr>
              <a:t> (DeMorgan</a:t>
            </a:r>
            <a:r>
              <a:rPr lang="en-US">
                <a:latin typeface="Times New Roman"/>
                <a:cs typeface="Times New Roman" pitchFamily="18" charset="0"/>
                <a:sym typeface="Symbol" pitchFamily="18" charset="2"/>
              </a:rPr>
              <a:t>’</a:t>
            </a:r>
            <a:r>
              <a:rPr lang="en-US">
                <a:cs typeface="Times New Roman" pitchFamily="18" charset="0"/>
                <a:sym typeface="Symbol" pitchFamily="18" charset="2"/>
              </a:rPr>
              <a:t>s Law)</a:t>
            </a:r>
          </a:p>
          <a:p>
            <a:r>
              <a:rPr lang="en-US">
                <a:cs typeface="Times New Roman" pitchFamily="18" charset="0"/>
                <a:sym typeface="Symbol" pitchFamily="18" charset="2"/>
              </a:rPr>
              <a:t> = Y</a:t>
            </a:r>
            <a:r>
              <a:rPr lang="en-US">
                <a:latin typeface="Times New Roman"/>
                <a:cs typeface="Times New Roman" pitchFamily="18" charset="0"/>
                <a:sym typeface="Symbol" pitchFamily="18" charset="2"/>
              </a:rPr>
              <a:t>’</a:t>
            </a:r>
            <a:r>
              <a:rPr lang="en-US">
                <a:cs typeface="Times New Roman" pitchFamily="18" charset="0"/>
                <a:sym typeface="Symbol" pitchFamily="18" charset="2"/>
              </a:rPr>
              <a:t> X</a:t>
            </a:r>
            <a:r>
              <a:rPr lang="en-US">
                <a:latin typeface="Times New Roman"/>
                <a:cs typeface="Times New Roman" pitchFamily="18" charset="0"/>
                <a:sym typeface="Symbol" pitchFamily="18" charset="2"/>
              </a:rPr>
              <a:t>’</a:t>
            </a:r>
            <a:r>
              <a:rPr lang="en-US">
                <a:cs typeface="Times New Roman" pitchFamily="18" charset="0"/>
                <a:sym typeface="Symbol" pitchFamily="18" charset="2"/>
              </a:rPr>
              <a:t> Z + Y</a:t>
            </a:r>
            <a:r>
              <a:rPr lang="en-US">
                <a:latin typeface="Times New Roman"/>
                <a:cs typeface="Times New Roman" pitchFamily="18" charset="0"/>
                <a:sym typeface="Symbol" pitchFamily="18" charset="2"/>
              </a:rPr>
              <a:t>’</a:t>
            </a:r>
            <a:r>
              <a:rPr lang="en-US">
                <a:cs typeface="Times New Roman" pitchFamily="18" charset="0"/>
                <a:sym typeface="Symbol" pitchFamily="18" charset="2"/>
              </a:rPr>
              <a:t> X A </a:t>
            </a:r>
            <a:r>
              <a:rPr lang="en-US" sz="1400" baseline="30000">
                <a:cs typeface="Times New Roman" pitchFamily="18" charset="0"/>
                <a:sym typeface="Symbol" pitchFamily="18" charset="2"/>
              </a:rPr>
              <a:t>.</a:t>
            </a:r>
            <a:r>
              <a:rPr lang="en-US">
                <a:cs typeface="Times New Roman" pitchFamily="18" charset="0"/>
                <a:sym typeface="Symbol" pitchFamily="18" charset="2"/>
              </a:rPr>
              <a:t> B = B </a:t>
            </a:r>
            <a:r>
              <a:rPr lang="en-US" sz="1400" baseline="30000">
                <a:cs typeface="Times New Roman" pitchFamily="18" charset="0"/>
                <a:sym typeface="Symbol" pitchFamily="18" charset="2"/>
              </a:rPr>
              <a:t>.</a:t>
            </a:r>
            <a:r>
              <a:rPr lang="en-US">
                <a:cs typeface="Times New Roman" pitchFamily="18" charset="0"/>
                <a:sym typeface="Symbol" pitchFamily="18" charset="2"/>
              </a:rPr>
              <a:t> A (Commutative Law)</a:t>
            </a:r>
          </a:p>
          <a:p>
            <a:r>
              <a:rPr lang="en-US">
                <a:cs typeface="Times New Roman" pitchFamily="18" charset="0"/>
                <a:sym typeface="Symbol" pitchFamily="18" charset="2"/>
              </a:rPr>
              <a:t> = Y</a:t>
            </a:r>
            <a:r>
              <a:rPr lang="en-US">
                <a:latin typeface="Times New Roman"/>
                <a:cs typeface="Times New Roman" pitchFamily="18" charset="0"/>
                <a:sym typeface="Symbol" pitchFamily="18" charset="2"/>
              </a:rPr>
              <a:t>’</a:t>
            </a:r>
            <a:r>
              <a:rPr lang="en-US">
                <a:cs typeface="Times New Roman" pitchFamily="18" charset="0"/>
                <a:sym typeface="Symbol" pitchFamily="18" charset="2"/>
              </a:rPr>
              <a:t> (X</a:t>
            </a:r>
            <a:r>
              <a:rPr lang="en-US">
                <a:latin typeface="Times New Roman"/>
                <a:cs typeface="Times New Roman" pitchFamily="18" charset="0"/>
                <a:sym typeface="Symbol" pitchFamily="18" charset="2"/>
              </a:rPr>
              <a:t>’</a:t>
            </a:r>
            <a:r>
              <a:rPr lang="en-US">
                <a:cs typeface="Times New Roman" pitchFamily="18" charset="0"/>
                <a:sym typeface="Symbol" pitchFamily="18" charset="2"/>
              </a:rPr>
              <a:t> Z + X)  A(B + C) = AB + AC (Distributive Law)</a:t>
            </a:r>
          </a:p>
          <a:p>
            <a:r>
              <a:rPr lang="en-US">
                <a:cs typeface="Times New Roman" pitchFamily="18" charset="0"/>
                <a:sym typeface="Symbol" pitchFamily="18" charset="2"/>
              </a:rPr>
              <a:t> = Y</a:t>
            </a:r>
            <a:r>
              <a:rPr lang="en-US">
                <a:latin typeface="Times New Roman"/>
                <a:cs typeface="Times New Roman" pitchFamily="18" charset="0"/>
                <a:sym typeface="Symbol" pitchFamily="18" charset="2"/>
              </a:rPr>
              <a:t>’</a:t>
            </a:r>
            <a:r>
              <a:rPr lang="en-US">
                <a:cs typeface="Times New Roman" pitchFamily="18" charset="0"/>
                <a:sym typeface="Symbol" pitchFamily="18" charset="2"/>
              </a:rPr>
              <a:t> (X</a:t>
            </a:r>
            <a:r>
              <a:rPr lang="en-US">
                <a:latin typeface="Times New Roman"/>
                <a:cs typeface="Times New Roman" pitchFamily="18" charset="0"/>
                <a:sym typeface="Symbol" pitchFamily="18" charset="2"/>
              </a:rPr>
              <a:t>’</a:t>
            </a:r>
            <a:r>
              <a:rPr lang="en-US">
                <a:cs typeface="Times New Roman" pitchFamily="18" charset="0"/>
                <a:sym typeface="Symbol" pitchFamily="18" charset="2"/>
              </a:rPr>
              <a:t> + X)(Z + X) A + BC = (A + B)(A + C) (Distributive Law)</a:t>
            </a:r>
          </a:p>
          <a:p>
            <a:r>
              <a:rPr lang="en-US">
                <a:cs typeface="Times New Roman" pitchFamily="18" charset="0"/>
                <a:sym typeface="Symbol" pitchFamily="18" charset="2"/>
              </a:rPr>
              <a:t> = Y</a:t>
            </a:r>
            <a:r>
              <a:rPr lang="en-US">
                <a:latin typeface="Times New Roman"/>
                <a:cs typeface="Times New Roman" pitchFamily="18" charset="0"/>
                <a:sym typeface="Symbol" pitchFamily="18" charset="2"/>
              </a:rPr>
              <a:t>’</a:t>
            </a:r>
            <a:r>
              <a:rPr lang="en-US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1400" baseline="30000">
                <a:cs typeface="Times New Roman" pitchFamily="18" charset="0"/>
                <a:sym typeface="Symbol" pitchFamily="18" charset="2"/>
              </a:rPr>
              <a:t>.</a:t>
            </a:r>
            <a:r>
              <a:rPr lang="en-US">
                <a:cs typeface="Times New Roman" pitchFamily="18" charset="0"/>
                <a:sym typeface="Symbol" pitchFamily="18" charset="2"/>
              </a:rPr>
              <a:t> 1 </a:t>
            </a:r>
            <a:r>
              <a:rPr lang="en-US" sz="1400" baseline="30000">
                <a:cs typeface="Times New Roman" pitchFamily="18" charset="0"/>
                <a:sym typeface="Symbol" pitchFamily="18" charset="2"/>
              </a:rPr>
              <a:t>. </a:t>
            </a:r>
            <a:r>
              <a:rPr lang="en-US">
                <a:cs typeface="Times New Roman" pitchFamily="18" charset="0"/>
                <a:sym typeface="Symbol" pitchFamily="18" charset="2"/>
              </a:rPr>
              <a:t>(Z + X)        A + A</a:t>
            </a:r>
            <a:r>
              <a:rPr lang="en-US">
                <a:latin typeface="Times New Roman"/>
                <a:cs typeface="Times New Roman" pitchFamily="18" charset="0"/>
                <a:sym typeface="Symbol" pitchFamily="18" charset="2"/>
              </a:rPr>
              <a:t>’</a:t>
            </a:r>
            <a:r>
              <a:rPr lang="en-US">
                <a:cs typeface="Times New Roman" pitchFamily="18" charset="0"/>
                <a:sym typeface="Symbol" pitchFamily="18" charset="2"/>
              </a:rPr>
              <a:t> = 1</a:t>
            </a:r>
          </a:p>
          <a:p>
            <a:r>
              <a:rPr lang="en-US">
                <a:cs typeface="Times New Roman" pitchFamily="18" charset="0"/>
                <a:sym typeface="Symbol" pitchFamily="18" charset="2"/>
              </a:rPr>
              <a:t> = Y</a:t>
            </a:r>
            <a:r>
              <a:rPr lang="en-US">
                <a:latin typeface="Times New Roman"/>
                <a:cs typeface="Times New Roman" pitchFamily="18" charset="0"/>
                <a:sym typeface="Symbol" pitchFamily="18" charset="2"/>
              </a:rPr>
              <a:t>’</a:t>
            </a:r>
            <a:r>
              <a:rPr lang="en-US">
                <a:cs typeface="Times New Roman" pitchFamily="18" charset="0"/>
                <a:sym typeface="Symbol" pitchFamily="18" charset="2"/>
              </a:rPr>
              <a:t> (X + Z)		1 </a:t>
            </a:r>
            <a:r>
              <a:rPr lang="en-US" sz="1400" baseline="30000">
                <a:cs typeface="Times New Roman" pitchFamily="18" charset="0"/>
                <a:sym typeface="Symbol" pitchFamily="18" charset="2"/>
              </a:rPr>
              <a:t>. </a:t>
            </a:r>
            <a:r>
              <a:rPr lang="en-US">
                <a:cs typeface="Times New Roman" pitchFamily="18" charset="0"/>
                <a:sym typeface="Symbol" pitchFamily="18" charset="2"/>
              </a:rPr>
              <a:t>A</a:t>
            </a:r>
            <a:r>
              <a:rPr lang="en-US" sz="1400">
                <a:cs typeface="Times New Roman" pitchFamily="18" charset="0"/>
                <a:sym typeface="Symbol" pitchFamily="18" charset="2"/>
              </a:rPr>
              <a:t> = A, A + B = B + A (Commutative Law)</a:t>
            </a:r>
            <a:endParaRPr lang="en-US">
              <a:cs typeface="Times New Roman" pitchFamily="18" charset="0"/>
              <a:sym typeface="Symbol" pitchFamily="18" charset="2"/>
            </a:endParaRPr>
          </a:p>
          <a:p>
            <a:endParaRPr lang="en-US">
              <a:cs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718348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F007E-0BBB-432F-AF49-01E77C4BB297}" type="slidenum">
              <a:rPr lang="en-US"/>
              <a:pPr/>
              <a:t>39</a:t>
            </a:fld>
            <a:endParaRPr lang="en-US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29942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2315B3-5DE3-408F-89F4-4A7BDA2D1B73}" type="slidenum">
              <a:rPr lang="en-US"/>
              <a:pPr/>
              <a:t>40</a:t>
            </a:fld>
            <a:endParaRPr lang="en-US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9171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F6BAC7-B5CE-41C8-BFAC-EC32C0A743B5}" type="slidenum">
              <a:rPr lang="en-US"/>
              <a:pPr/>
              <a:t>41</a:t>
            </a:fld>
            <a:endParaRPr lang="en-US"/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0600" cy="3600450"/>
          </a:xfrm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59032"/>
            <a:ext cx="5365858" cy="4322078"/>
          </a:xfrm>
        </p:spPr>
        <p:txBody>
          <a:bodyPr lIns="95312" tIns="47656" rIns="95312" bIns="47656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2667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D74C46-03BE-4E87-B416-737D4AB6A93C}" type="slidenum">
              <a:rPr lang="en-US"/>
              <a:pPr/>
              <a:t>8</a:t>
            </a:fld>
            <a:endParaRPr lang="en-US"/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22050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0EAF3C-026A-4B66-B502-061C67CB0AB4}" type="slidenum">
              <a:rPr lang="en-US"/>
              <a:pPr/>
              <a:t>42</a:t>
            </a:fld>
            <a:endParaRPr lang="en-US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13581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F48E9A-C9C0-4366-9C99-50F5D7A04625}" type="slidenum">
              <a:rPr lang="en-US"/>
              <a:pPr/>
              <a:t>43</a:t>
            </a:fld>
            <a:endParaRPr lang="en-US"/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5104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4DA924-BAFE-4949-A6CA-E33BBBB62816}" type="slidenum">
              <a:rPr lang="en-US"/>
              <a:pPr/>
              <a:t>44</a:t>
            </a:fld>
            <a:endParaRPr lang="en-US"/>
          </a:p>
        </p:txBody>
      </p:sp>
      <p:sp>
        <p:nvSpPr>
          <p:cNvPr id="48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59469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158EED-F8E7-48C4-92C5-DE6057F33D78}" type="slidenum">
              <a:rPr lang="en-US"/>
              <a:pPr/>
              <a:t>45</a:t>
            </a:fld>
            <a:endParaRPr lang="en-US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58863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0A7DE3-6B3F-4FF3-BDDF-51C81CCA26EC}" type="slidenum">
              <a:rPr lang="en-US"/>
              <a:pPr/>
              <a:t>46</a:t>
            </a:fld>
            <a:endParaRPr lang="en-US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37783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265C21-0F5E-41F7-B944-019C67819A05}" type="slidenum">
              <a:rPr lang="en-US"/>
              <a:pPr/>
              <a:t>47</a:t>
            </a:fld>
            <a:endParaRPr lang="en-US"/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74703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F2F455-C6BE-416A-A2F8-2D64B7DE3FD4}" type="slidenum">
              <a:rPr lang="en-US"/>
              <a:pPr/>
              <a:t>48</a:t>
            </a:fld>
            <a:endParaRPr lang="en-US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r>
              <a:rPr lang="en-US"/>
              <a:t> m6 = X Y Z’</a:t>
            </a:r>
          </a:p>
          <a:p>
            <a:r>
              <a:rPr lang="en-US"/>
              <a:t> M6 = (X’ + Y’ + Z)</a:t>
            </a:r>
          </a:p>
        </p:txBody>
      </p:sp>
    </p:spTree>
    <p:extLst>
      <p:ext uri="{BB962C8B-B14F-4D97-AF65-F5344CB8AC3E}">
        <p14:creationId xmlns:p14="http://schemas.microsoft.com/office/powerpoint/2010/main" val="19515389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3D328D-710E-43E6-82BA-349485F61CFD}" type="slidenum">
              <a:rPr lang="en-US"/>
              <a:pPr/>
              <a:t>49</a:t>
            </a:fld>
            <a:endParaRPr lang="en-US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0600" cy="3600450"/>
          </a:xfrm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59032"/>
            <a:ext cx="5365858" cy="4322078"/>
          </a:xfrm>
        </p:spPr>
        <p:txBody>
          <a:bodyPr lIns="95312" tIns="47656" rIns="95312" bIns="47656"/>
          <a:lstStyle/>
          <a:p>
            <a:r>
              <a:rPr lang="en-US"/>
              <a:t> M1 = a + b + c + d’</a:t>
            </a:r>
          </a:p>
          <a:p>
            <a:r>
              <a:rPr lang="en-US"/>
              <a:t> m3 = a’ b’ c d</a:t>
            </a:r>
          </a:p>
          <a:p>
            <a:r>
              <a:rPr lang="en-US"/>
              <a:t> m7 = a’ b c d</a:t>
            </a:r>
          </a:p>
          <a:p>
            <a:r>
              <a:rPr lang="en-US"/>
              <a:t> M 13 = a’ + b’ + c + d’</a:t>
            </a:r>
          </a:p>
        </p:txBody>
      </p:sp>
    </p:spTree>
    <p:extLst>
      <p:ext uri="{BB962C8B-B14F-4D97-AF65-F5344CB8AC3E}">
        <p14:creationId xmlns:p14="http://schemas.microsoft.com/office/powerpoint/2010/main" val="33961335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0811FE-D732-4D4A-B3C8-DF6D783F0E6A}" type="slidenum">
              <a:rPr lang="en-US"/>
              <a:pPr/>
              <a:t>50</a:t>
            </a:fld>
            <a:endParaRPr lang="en-US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0600" cy="3600450"/>
          </a:xfrm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59032"/>
            <a:ext cx="5365858" cy="4322078"/>
          </a:xfrm>
        </p:spPr>
        <p:txBody>
          <a:bodyPr lIns="95312" tIns="47656" rIns="95312" bIns="47656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06664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FDA3C3-BB7F-4675-A2C6-48A1628C7BCD}" type="slidenum">
              <a:rPr lang="en-US"/>
              <a:pPr/>
              <a:t>51</a:t>
            </a:fld>
            <a:endParaRPr lang="en-US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0600" cy="3600450"/>
          </a:xfrm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59032"/>
            <a:ext cx="5365858" cy="4322078"/>
          </a:xfrm>
        </p:spPr>
        <p:txBody>
          <a:bodyPr lIns="95312" tIns="47656" rIns="95312" bIns="47656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6517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689AD8-B653-49AB-9BE8-84321B6DCECE}" type="slidenum">
              <a:rPr lang="en-US"/>
              <a:pPr/>
              <a:t>9</a:t>
            </a:fld>
            <a:endParaRPr lang="en-US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77146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393626-3086-472F-9520-F31E9DE8F75D}" type="slidenum">
              <a:rPr lang="en-US"/>
              <a:pPr/>
              <a:t>52</a:t>
            </a:fld>
            <a:endParaRPr lang="en-US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0600" cy="3600450"/>
          </a:xfrm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59032"/>
            <a:ext cx="5365858" cy="4322078"/>
          </a:xfrm>
        </p:spPr>
        <p:txBody>
          <a:bodyPr lIns="95312" tIns="47656" rIns="95312" bIns="47656"/>
          <a:lstStyle/>
          <a:p>
            <a:r>
              <a:rPr lang="en-US"/>
              <a:t> F(A,B,C,D,E) = A’B’C’DE’ + A’BC’D’E + AB’C’D’E + AB’CDE</a:t>
            </a:r>
          </a:p>
        </p:txBody>
      </p:sp>
    </p:spTree>
    <p:extLst>
      <p:ext uri="{BB962C8B-B14F-4D97-AF65-F5344CB8AC3E}">
        <p14:creationId xmlns:p14="http://schemas.microsoft.com/office/powerpoint/2010/main" val="13789394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8E9475-51F2-4A1D-A7A4-6382E4227398}" type="slidenum">
              <a:rPr lang="en-US"/>
              <a:pPr/>
              <a:t>53</a:t>
            </a:fld>
            <a:endParaRPr lang="en-US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0600" cy="3600450"/>
          </a:xfrm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59032"/>
            <a:ext cx="5365858" cy="4322078"/>
          </a:xfrm>
        </p:spPr>
        <p:txBody>
          <a:bodyPr lIns="95312" tIns="47656" rIns="95312" bIns="47656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11078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397691-68D0-46A2-8B89-C1DB2AE72F09}" type="slidenum">
              <a:rPr lang="en-US"/>
              <a:pPr/>
              <a:t>54</a:t>
            </a:fld>
            <a:endParaRPr lang="en-US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0600" cy="3600450"/>
          </a:xfrm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59032"/>
            <a:ext cx="5365858" cy="4322078"/>
          </a:xfrm>
        </p:spPr>
        <p:txBody>
          <a:bodyPr lIns="95312" tIns="47656" rIns="95312" bIns="47656"/>
          <a:lstStyle/>
          <a:p>
            <a:endParaRPr lang="en-US"/>
          </a:p>
          <a:p>
            <a:r>
              <a:rPr lang="en-US"/>
              <a:t> F = (A + B + C’ + D’) (A’ + B + C + D) (A’ + B + C’ + D’) (A’ + B’ + C’ + D)</a:t>
            </a:r>
          </a:p>
        </p:txBody>
      </p:sp>
    </p:spTree>
    <p:extLst>
      <p:ext uri="{BB962C8B-B14F-4D97-AF65-F5344CB8AC3E}">
        <p14:creationId xmlns:p14="http://schemas.microsoft.com/office/powerpoint/2010/main" val="38672414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3B1DF3-B2BB-423B-8186-46782466020D}" type="slidenum">
              <a:rPr lang="en-US"/>
              <a:pPr/>
              <a:t>55</a:t>
            </a:fld>
            <a:endParaRPr lang="en-US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0600" cy="3600450"/>
          </a:xfrm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59032"/>
            <a:ext cx="5365858" cy="4322078"/>
          </a:xfrm>
        </p:spPr>
        <p:txBody>
          <a:bodyPr lIns="95312" tIns="47656" rIns="95312" bIns="47656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9181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5D51AB-665C-4875-8507-068CF3015AEF}" type="slidenum">
              <a:rPr lang="en-US"/>
              <a:pPr/>
              <a:t>56</a:t>
            </a:fld>
            <a:endParaRPr lang="en-US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0600" cy="3600450"/>
          </a:xfrm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59032"/>
            <a:ext cx="5365858" cy="4322078"/>
          </a:xfrm>
        </p:spPr>
        <p:txBody>
          <a:bodyPr lIns="95312" tIns="47656" rIns="95312" bIns="47656"/>
          <a:lstStyle/>
          <a:p>
            <a:r>
              <a:rPr lang="en-US"/>
              <a:t> F = A(B + B’)(C + C’) + (A + A’) B’ C </a:t>
            </a:r>
          </a:p>
          <a:p>
            <a:r>
              <a:rPr lang="en-US"/>
              <a:t>    = ABC + ABC’ + AB’C + AB’C’ + AB’C + A’B’C</a:t>
            </a:r>
          </a:p>
          <a:p>
            <a:r>
              <a:rPr lang="en-US"/>
              <a:t>    = ABC + ABC’ + AB’C + AB’C’ + A’B’C</a:t>
            </a:r>
          </a:p>
          <a:p>
            <a:r>
              <a:rPr lang="en-US"/>
              <a:t>    = m7 + m6 + m5 + m4 + m1 = m1 + m4 + m5 + m6 + m7 </a:t>
            </a:r>
          </a:p>
        </p:txBody>
      </p:sp>
    </p:spTree>
    <p:extLst>
      <p:ext uri="{BB962C8B-B14F-4D97-AF65-F5344CB8AC3E}">
        <p14:creationId xmlns:p14="http://schemas.microsoft.com/office/powerpoint/2010/main" val="2510840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A0EFE6-46EA-40C2-89E8-23CA01A783C1}" type="slidenum">
              <a:rPr lang="en-US"/>
              <a:pPr/>
              <a:t>57</a:t>
            </a:fld>
            <a:endParaRPr lang="en-US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0600" cy="3600450"/>
          </a:xfrm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59032"/>
            <a:ext cx="5365858" cy="4322078"/>
          </a:xfrm>
        </p:spPr>
        <p:txBody>
          <a:bodyPr lIns="95312" tIns="47656" rIns="95312" bIns="47656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78862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F22B86-41CF-48D2-B214-D20523718720}" type="slidenum">
              <a:rPr lang="en-US"/>
              <a:pPr/>
              <a:t>58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35692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E6450E-1B31-4F17-8131-D9AC5C6E5F7F}" type="slidenum">
              <a:rPr lang="en-US"/>
              <a:pPr/>
              <a:t>59</a:t>
            </a:fld>
            <a:endParaRPr lang="en-US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0600" cy="3600450"/>
          </a:xfrm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59032"/>
            <a:ext cx="5365858" cy="4322078"/>
          </a:xfrm>
        </p:spPr>
        <p:txBody>
          <a:bodyPr lIns="95312" tIns="47656" rIns="95312" bIns="47656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27740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56771B-D00F-4100-B2E6-CBC80B7BD546}" type="slidenum">
              <a:rPr lang="en-US"/>
              <a:pPr/>
              <a:t>60</a:t>
            </a:fld>
            <a:endParaRPr lang="en-US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8506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A10F09-0A0A-48CE-822E-59FAE62FD8BB}" type="slidenum">
              <a:rPr lang="en-US"/>
              <a:pPr/>
              <a:t>61</a:t>
            </a:fld>
            <a:endParaRPr lang="en-US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276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BD431E-A3EE-4AD3-9737-08D73031CB4B}" type="slidenum">
              <a:rPr lang="en-US"/>
              <a:pPr/>
              <a:t>17</a:t>
            </a:fld>
            <a:endParaRPr lang="en-US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r>
              <a:rPr lang="en-US"/>
              <a:t>Answer: The six letters A, B, C, D, E, and F represent the digits for values</a:t>
            </a:r>
          </a:p>
          <a:p>
            <a:r>
              <a:rPr lang="en-US"/>
              <a:t>10, 11, 12, 13, 14, 15 (given in decimal), respectively, in hexadecimal.</a:t>
            </a:r>
          </a:p>
          <a:p>
            <a:r>
              <a:rPr lang="en-US"/>
              <a:t>Alternatively, a, b, c, d, e, f are used.</a:t>
            </a:r>
          </a:p>
        </p:txBody>
      </p:sp>
    </p:spTree>
    <p:extLst>
      <p:ext uri="{BB962C8B-B14F-4D97-AF65-F5344CB8AC3E}">
        <p14:creationId xmlns:p14="http://schemas.microsoft.com/office/powerpoint/2010/main" val="7822416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D20B54-42DB-448B-AF77-7E1C5A9CEBF6}" type="slidenum">
              <a:rPr lang="en-US"/>
              <a:pPr/>
              <a:t>62</a:t>
            </a:fld>
            <a:endParaRPr 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r>
              <a:rPr lang="en-US"/>
              <a:t>L (A, B, C, D) = A ((B C') + D) = A B C' + A D</a:t>
            </a:r>
          </a:p>
        </p:txBody>
      </p:sp>
    </p:spTree>
    <p:extLst>
      <p:ext uri="{BB962C8B-B14F-4D97-AF65-F5344CB8AC3E}">
        <p14:creationId xmlns:p14="http://schemas.microsoft.com/office/powerpoint/2010/main" val="100538677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D20B54-42DB-448B-AF77-7E1C5A9CEBF6}" type="slidenum">
              <a:rPr lang="en-US"/>
              <a:pPr/>
              <a:t>63</a:t>
            </a:fld>
            <a:endParaRPr 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964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DB9549-2554-4550-9667-2802B349D994}" type="slidenum">
              <a:rPr lang="en-US"/>
              <a:pPr/>
              <a:t>64</a:t>
            </a:fld>
            <a:endParaRPr lang="en-US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097118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F6B81E-C739-4243-B56F-3AA89EBA92C6}" type="slidenum">
              <a:rPr lang="en-US"/>
              <a:pPr/>
              <a:t>65</a:t>
            </a:fld>
            <a:endParaRPr lang="en-US"/>
          </a:p>
        </p:txBody>
      </p:sp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634079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1D06A9-3202-47A0-B004-479FFC0FCAFA}" type="slidenum">
              <a:rPr lang="en-US"/>
              <a:pPr/>
              <a:t>66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38445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44EF28-1BCB-4732-AC2D-6DBFA599E238}" type="slidenum">
              <a:rPr lang="en-US"/>
              <a:pPr/>
              <a:t>67</a:t>
            </a:fld>
            <a:endParaRPr lang="en-US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60570"/>
            <a:ext cx="5365858" cy="432054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199582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07EC9-C90B-4066-8547-F6AC110A7DD8}" type="slidenum">
              <a:rPr lang="en-US"/>
              <a:pPr/>
              <a:t>68</a:t>
            </a:fld>
            <a:endParaRPr lang="en-US"/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0600" cy="3600450"/>
          </a:xfrm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55955"/>
            <a:ext cx="5365858" cy="4325155"/>
          </a:xfrm>
        </p:spPr>
        <p:txBody>
          <a:bodyPr lIns="95312" tIns="47656" rIns="95312" bIns="47656"/>
          <a:lstStyle/>
          <a:p>
            <a:r>
              <a:rPr lang="en-US" dirty="0"/>
              <a:t> F = A’ B’ C + A (B’ C’ + B C’ + B’ C + B C)</a:t>
            </a:r>
          </a:p>
          <a:p>
            <a:r>
              <a:rPr lang="en-US" dirty="0"/>
              <a:t>    = A’ B’ C + A (B’ + B) (C’ + C)</a:t>
            </a:r>
          </a:p>
          <a:p>
            <a:r>
              <a:rPr lang="en-US" dirty="0"/>
              <a:t>    = A’ B’ C + A</a:t>
            </a:r>
            <a:r>
              <a:rPr lang="en-US" sz="1400" baseline="30000" dirty="0"/>
              <a:t>.</a:t>
            </a:r>
            <a:r>
              <a:rPr lang="en-US" dirty="0"/>
              <a:t>1</a:t>
            </a:r>
            <a:r>
              <a:rPr lang="en-US" sz="1400" baseline="30000" dirty="0"/>
              <a:t>.</a:t>
            </a:r>
            <a:r>
              <a:rPr lang="en-US" dirty="0"/>
              <a:t>1</a:t>
            </a:r>
          </a:p>
          <a:p>
            <a:r>
              <a:rPr lang="en-US" dirty="0"/>
              <a:t>    =</a:t>
            </a:r>
            <a:r>
              <a:rPr lang="en-US" dirty="0" smtClean="0"/>
              <a:t> (A</a:t>
            </a:r>
            <a:r>
              <a:rPr lang="en-US" dirty="0"/>
              <a:t>’</a:t>
            </a:r>
            <a:r>
              <a:rPr lang="en-US" dirty="0" smtClean="0"/>
              <a:t> + A)(B</a:t>
            </a:r>
            <a:r>
              <a:rPr lang="en-US" dirty="0"/>
              <a:t>’ C + </a:t>
            </a:r>
            <a:r>
              <a:rPr lang="en-US" dirty="0" smtClean="0"/>
              <a:t>A) </a:t>
            </a:r>
            <a:endParaRPr lang="en-US" dirty="0"/>
          </a:p>
          <a:p>
            <a:r>
              <a:rPr lang="en-US" dirty="0"/>
              <a:t>    = B’C + A</a:t>
            </a:r>
          </a:p>
        </p:txBody>
      </p:sp>
    </p:spTree>
    <p:extLst>
      <p:ext uri="{BB962C8B-B14F-4D97-AF65-F5344CB8AC3E}">
        <p14:creationId xmlns:p14="http://schemas.microsoft.com/office/powerpoint/2010/main" val="242448081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7E46D-4704-4BA5-AC6F-92F8372A2BF4}" type="slidenum">
              <a:rPr lang="en-US"/>
              <a:pPr/>
              <a:t>69</a:t>
            </a:fld>
            <a:endParaRPr lang="en-US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0600" cy="3600450"/>
          </a:xfrm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55955"/>
            <a:ext cx="5365858" cy="4325155"/>
          </a:xfrm>
        </p:spPr>
        <p:txBody>
          <a:bodyPr lIns="95312" tIns="47656" rIns="95312" bIns="47656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07671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A6B8F-522C-4CBD-B6C9-6EB8B9B20190}" type="slidenum">
              <a:rPr lang="en-US"/>
              <a:pPr/>
              <a:t>70</a:t>
            </a:fld>
            <a:endParaRPr lang="en-US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6387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12E89-6EE3-42C8-93F0-F6C20B6002BF}" type="slidenum">
              <a:rPr lang="en-US"/>
              <a:pPr/>
              <a:t>18</a:t>
            </a:fld>
            <a:endParaRPr lang="en-US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3911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61403B-E837-46AF-B6D6-1D904422EEB0}" type="slidenum">
              <a:rPr lang="en-US"/>
              <a:pPr/>
              <a:t>19</a:t>
            </a:fld>
            <a:endParaRPr lang="en-US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1560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CFCCF4-6F43-4D80-A4D3-2837DCA8A2FD}" type="slidenum">
              <a:rPr lang="en-US"/>
              <a:pPr/>
              <a:t>20</a:t>
            </a:fld>
            <a:endParaRPr lang="en-US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r>
              <a:rPr lang="en-US" sz="1400"/>
              <a:t>Answer 1: Converting 46 as integral part:           Answer 2: Converting 0.6875 as fractional part:</a:t>
            </a:r>
          </a:p>
          <a:p>
            <a:r>
              <a:rPr lang="en-US" sz="1400"/>
              <a:t>46/2 = 23 rem = 0                                             0.6875 * 2 = 1.3750 int = 1</a:t>
            </a:r>
          </a:p>
          <a:p>
            <a:r>
              <a:rPr lang="en-US" sz="1400"/>
              <a:t>23/2 = 11 rem = 1                                             0.3750 * 2 = 0.7500 int = 0</a:t>
            </a:r>
          </a:p>
          <a:p>
            <a:r>
              <a:rPr lang="en-US" sz="1400"/>
              <a:t>11/2 = 5 remainder = 1                                      0.7500 * 2 = 1.5000 int = 1 </a:t>
            </a:r>
          </a:p>
          <a:p>
            <a:r>
              <a:rPr lang="en-US" sz="1400"/>
              <a:t>5/2 = 2 remainder = 1                                        0.5000 * 2 = 1.0000 int = 1</a:t>
            </a:r>
          </a:p>
          <a:p>
            <a:r>
              <a:rPr lang="en-US" sz="1400"/>
              <a:t>2/2 = 1 remainder = 0                                        0.0000 </a:t>
            </a:r>
          </a:p>
          <a:p>
            <a:r>
              <a:rPr lang="en-US" sz="1400"/>
              <a:t>1/2 = 0 remainder = 1                                        Reading off in the forward direction: 0.1011</a:t>
            </a:r>
            <a:r>
              <a:rPr lang="en-US" sz="1400" baseline="-25000"/>
              <a:t>2</a:t>
            </a:r>
          </a:p>
          <a:p>
            <a:r>
              <a:rPr lang="en-US" sz="1400"/>
              <a:t>Reading off in the reverse direction: 101110</a:t>
            </a:r>
            <a:r>
              <a:rPr lang="en-US" sz="1400" baseline="-25000"/>
              <a:t>2</a:t>
            </a:r>
          </a:p>
          <a:p>
            <a:r>
              <a:rPr lang="en-US" sz="1400"/>
              <a:t>Answer 3: Combining Integral and Fractional Parts:</a:t>
            </a:r>
          </a:p>
          <a:p>
            <a:r>
              <a:rPr lang="en-US" sz="1400"/>
              <a:t>101110. 1011</a:t>
            </a:r>
            <a:r>
              <a:rPr lang="en-US" sz="1400" baseline="-25000"/>
              <a:t>2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52700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CFCCF4-6F43-4D80-A4D3-2837DCA8A2FD}" type="slidenum">
              <a:rPr lang="en-US"/>
              <a:pPr/>
              <a:t>21</a:t>
            </a:fld>
            <a:endParaRPr lang="en-US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950" y="4559032"/>
            <a:ext cx="5369302" cy="4322078"/>
          </a:xfrm>
        </p:spPr>
        <p:txBody>
          <a:bodyPr/>
          <a:lstStyle/>
          <a:p>
            <a:r>
              <a:rPr lang="en-US" sz="1400"/>
              <a:t>Answer 1: Converting 46 as integral part:           Answer 2: Converting 0.6875 as fractional part:</a:t>
            </a:r>
          </a:p>
          <a:p>
            <a:r>
              <a:rPr lang="en-US" sz="1400"/>
              <a:t>46/2 = 23 rem = 0                                             0.6875 * 2 = 1.3750 int = 1</a:t>
            </a:r>
          </a:p>
          <a:p>
            <a:r>
              <a:rPr lang="en-US" sz="1400"/>
              <a:t>23/2 = 11 rem = 1                                             0.3750 * 2 = 0.7500 int = 0</a:t>
            </a:r>
          </a:p>
          <a:p>
            <a:r>
              <a:rPr lang="en-US" sz="1400"/>
              <a:t>11/2 = 5 remainder = 1                                      0.7500 * 2 = 1.5000 int = 1 </a:t>
            </a:r>
          </a:p>
          <a:p>
            <a:r>
              <a:rPr lang="en-US" sz="1400"/>
              <a:t>5/2 = 2 remainder = 1                                        0.5000 * 2 = 1.0000 int = 1</a:t>
            </a:r>
          </a:p>
          <a:p>
            <a:r>
              <a:rPr lang="en-US" sz="1400"/>
              <a:t>2/2 = 1 remainder = 0                                        0.0000 </a:t>
            </a:r>
          </a:p>
          <a:p>
            <a:r>
              <a:rPr lang="en-US" sz="1400"/>
              <a:t>1/2 = 0 remainder = 1                                        Reading off in the forward direction: 0.1011</a:t>
            </a:r>
            <a:r>
              <a:rPr lang="en-US" sz="1400" baseline="-25000"/>
              <a:t>2</a:t>
            </a:r>
          </a:p>
          <a:p>
            <a:r>
              <a:rPr lang="en-US" sz="1400"/>
              <a:t>Reading off in the reverse direction: 101110</a:t>
            </a:r>
            <a:r>
              <a:rPr lang="en-US" sz="1400" baseline="-25000"/>
              <a:t>2</a:t>
            </a:r>
          </a:p>
          <a:p>
            <a:r>
              <a:rPr lang="en-US" sz="1400"/>
              <a:t>Answer 3: Combining Integral and Fractional Parts:</a:t>
            </a:r>
          </a:p>
          <a:p>
            <a:r>
              <a:rPr lang="en-US" sz="1400"/>
              <a:t>101110. 1011</a:t>
            </a:r>
            <a:r>
              <a:rPr lang="en-US" sz="1400" baseline="-25000"/>
              <a:t>2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980095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0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240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0240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400">
                <a:latin typeface="Times New Roman" pitchFamily="18" charset="0"/>
              </a:endParaRPr>
            </a:p>
          </p:txBody>
        </p:sp>
        <p:grpSp>
          <p:nvGrpSpPr>
            <p:cNvPr id="10240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0240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10240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10240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10240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10241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10241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10241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10241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10241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10241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0241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102417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102418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3A12E94-FDFE-42CB-AC4C-602757DA6325}" type="slidenum">
              <a:rPr lang="tr-TR"/>
              <a:pPr/>
              <a:t>‹#›</a:t>
            </a:fld>
            <a:endParaRPr lang="tr-TR"/>
          </a:p>
        </p:txBody>
      </p:sp>
      <p:sp>
        <p:nvSpPr>
          <p:cNvPr id="1024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1024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tr-TR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E693B6-1607-4B2E-8360-9A229BDC25CE}" type="slidenum">
              <a:rPr lang="tr-TR"/>
              <a:pPr/>
              <a:t>‹#›</a:t>
            </a:fld>
            <a:endParaRPr lang="tr-T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84AD1F-A802-48DA-834A-53052E18F864}" type="slidenum">
              <a:rPr lang="tr-TR"/>
              <a:pPr/>
              <a:t>‹#›</a:t>
            </a:fld>
            <a:endParaRPr lang="tr-T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0CDD22-E395-488F-AD03-16F1A7D52E21}" type="slidenum">
              <a:rPr lang="tr-TR"/>
              <a:pPr/>
              <a:t>‹#›</a:t>
            </a:fld>
            <a:endParaRPr lang="tr-T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04AA3D-1500-44B3-AB33-F41983551153}" type="slidenum">
              <a:rPr lang="tr-TR"/>
              <a:pPr/>
              <a:t>‹#›</a:t>
            </a:fld>
            <a:endParaRPr lang="tr-T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313791-4711-4E8E-8FE6-F3F52B11883D}" type="slidenum">
              <a:rPr lang="tr-TR"/>
              <a:pPr/>
              <a:t>‹#›</a:t>
            </a:fld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744FEA-EF0C-45D4-9355-480C5B5F7D24}" type="slidenum">
              <a:rPr lang="tr-TR"/>
              <a:pPr/>
              <a:t>‹#›</a:t>
            </a:fld>
            <a:endParaRPr lang="tr-T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51EEFD8-6DEB-4E44-814C-DF903A0C2A14}" type="slidenum">
              <a:rPr lang="tr-TR"/>
              <a:pPr/>
              <a:t>‹#›</a:t>
            </a:fld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8181D0A-C26E-46F7-9EBC-171A2BCC148B}" type="slidenum">
              <a:rPr lang="tr-TR"/>
              <a:pPr/>
              <a:t>‹#›</a:t>
            </a:fld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3AA4E2-203F-4DC7-A57A-4C8D7A863E97}" type="slidenum">
              <a:rPr lang="tr-TR"/>
              <a:pPr/>
              <a:t>‹#›</a:t>
            </a:fld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DCB001-699F-4F71-9DB2-50F8CB15E459}" type="slidenum">
              <a:rPr lang="tr-TR"/>
              <a:pPr/>
              <a:t>‹#›</a:t>
            </a:fld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tr-TR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7476AD6F-4C7C-4A75-A7B9-B178413FC6CA}" type="slidenum">
              <a:rPr lang="tr-TR"/>
              <a:pPr/>
              <a:t>‹#›</a:t>
            </a:fld>
            <a:endParaRPr lang="tr-TR"/>
          </a:p>
        </p:txBody>
      </p:sp>
      <p:grpSp>
        <p:nvGrpSpPr>
          <p:cNvPr id="10138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138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0138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0138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solidFill>
                  <a:schemeClr val="hlink"/>
                </a:solidFill>
              </a:endParaRPr>
            </a:p>
          </p:txBody>
        </p:sp>
        <p:sp>
          <p:nvSpPr>
            <p:cNvPr id="10138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solidFill>
                  <a:schemeClr val="hlink"/>
                </a:solidFill>
              </a:endParaRPr>
            </a:p>
          </p:txBody>
        </p:sp>
        <p:sp>
          <p:nvSpPr>
            <p:cNvPr id="10138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solidFill>
                  <a:schemeClr val="accent2"/>
                </a:solidFill>
              </a:endParaRPr>
            </a:p>
          </p:txBody>
        </p:sp>
        <p:sp>
          <p:nvSpPr>
            <p:cNvPr id="10138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solidFill>
                  <a:schemeClr val="hlink"/>
                </a:solidFill>
              </a:endParaRPr>
            </a:p>
          </p:txBody>
        </p:sp>
        <p:sp>
          <p:nvSpPr>
            <p:cNvPr id="10138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0138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solidFill>
                  <a:schemeClr val="accent2"/>
                </a:solidFill>
              </a:endParaRPr>
            </a:p>
          </p:txBody>
        </p:sp>
        <p:sp>
          <p:nvSpPr>
            <p:cNvPr id="10138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solidFill>
                  <a:schemeClr val="accent2"/>
                </a:solidFill>
              </a:endParaRPr>
            </a:p>
          </p:txBody>
        </p:sp>
      </p:grpSp>
      <p:sp>
        <p:nvSpPr>
          <p:cNvPr id="10139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title style</a:t>
            </a:r>
          </a:p>
        </p:txBody>
      </p:sp>
      <p:sp>
        <p:nvSpPr>
          <p:cNvPr id="10139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1013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notesSlide" Target="../notesSlides/notesSlide45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package" Target="../embeddings/Microsoft_Word_Document.docx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r-TR" sz="3600" dirty="0" smtClean="0"/>
              <a:t>Sayısal Devreler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80000"/>
              </a:lnSpc>
            </a:pPr>
            <a:endParaRPr lang="en-US" sz="1600" dirty="0"/>
          </a:p>
          <a:p>
            <a:pPr algn="ctr">
              <a:lnSpc>
                <a:spcPct val="80000"/>
              </a:lnSpc>
            </a:pPr>
            <a:r>
              <a:rPr lang="tr-TR" sz="1600" dirty="0" smtClean="0"/>
              <a:t>Doç. </a:t>
            </a:r>
            <a:r>
              <a:rPr lang="en-US" sz="1600" dirty="0" smtClean="0"/>
              <a:t>Dr</a:t>
            </a:r>
            <a:r>
              <a:rPr lang="en-US" sz="1600" dirty="0"/>
              <a:t>. </a:t>
            </a:r>
            <a:r>
              <a:rPr lang="tr-TR" sz="1600" dirty="0" smtClean="0"/>
              <a:t>Berna Örs Yalçın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algn="ctr">
              <a:lnSpc>
                <a:spcPct val="80000"/>
              </a:lnSpc>
            </a:pPr>
            <a:r>
              <a:rPr lang="tr-TR" sz="1600" dirty="0" smtClean="0"/>
              <a:t>İstanbul Teknik Üniversitesi</a:t>
            </a:r>
          </a:p>
          <a:p>
            <a:pPr algn="ctr">
              <a:lnSpc>
                <a:spcPct val="80000"/>
              </a:lnSpc>
            </a:pPr>
            <a:r>
              <a:rPr lang="tr-TR" sz="1600" dirty="0" smtClean="0"/>
              <a:t>Elektrik-Elektronik Fakültesi</a:t>
            </a:r>
          </a:p>
          <a:p>
            <a:pPr algn="ctr">
              <a:lnSpc>
                <a:spcPct val="80000"/>
              </a:lnSpc>
            </a:pPr>
            <a:r>
              <a:rPr lang="tr-TR" sz="1600" dirty="0" smtClean="0"/>
              <a:t>Oda No: 2318</a:t>
            </a:r>
          </a:p>
          <a:p>
            <a:pPr algn="ctr">
              <a:lnSpc>
                <a:spcPct val="80000"/>
              </a:lnSpc>
            </a:pPr>
            <a:r>
              <a:rPr lang="tr-TR" sz="1600" dirty="0" smtClean="0"/>
              <a:t>E-mail: siddika.ors@itu.edu.tr</a:t>
            </a:r>
            <a:endParaRPr lang="en-US" sz="1600" dirty="0"/>
          </a:p>
          <a:p>
            <a:pPr algn="ctr">
              <a:lnSpc>
                <a:spcPct val="80000"/>
              </a:lnSpc>
            </a:pPr>
            <a:r>
              <a:rPr lang="en-US" sz="1700" dirty="0">
                <a:solidFill>
                  <a:srgbClr val="000000"/>
                </a:solidFill>
              </a:rPr>
              <a:t/>
            </a:r>
            <a:br>
              <a:rPr lang="en-US" sz="1700" dirty="0">
                <a:solidFill>
                  <a:srgbClr val="000000"/>
                </a:solidFill>
              </a:rPr>
            </a:br>
            <a:r>
              <a:rPr lang="tr-TR" sz="1700" dirty="0">
                <a:solidFill>
                  <a:srgbClr val="000000"/>
                </a:solidFill>
              </a:rPr>
              <a:t> </a:t>
            </a:r>
            <a:endParaRPr lang="en-US" sz="17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Analog</a:t>
            </a:r>
            <a:r>
              <a:rPr lang="tr-TR" dirty="0" smtClean="0"/>
              <a:t> İşareti Sayısal İşarete Dönüştürme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1EEFD8-6DEB-4E44-814C-DF903A0C2A14}" type="slidenum">
              <a:rPr lang="tr-TR" smtClean="0"/>
              <a:pPr/>
              <a:t>10</a:t>
            </a:fld>
            <a:endParaRPr lang="tr-TR"/>
          </a:p>
        </p:txBody>
      </p:sp>
      <p:pic>
        <p:nvPicPr>
          <p:cNvPr id="400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048" y="1981200"/>
            <a:ext cx="435735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85800" y="5609082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85800" y="5472181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5800" y="5335280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5800" y="5198379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85800" y="5061478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85800" y="4924576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85800" y="4787675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85800" y="4650774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85800" y="4513873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85800" y="4376971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410200" y="5638800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10200" y="5501899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410200" y="5364998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410200" y="5228097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410200" y="5091196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410200" y="4954294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410200" y="4817393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10200" y="4680492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410200" y="4543591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410200" y="4406689"/>
            <a:ext cx="305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105400" y="5867400"/>
            <a:ext cx="381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5626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Oval 30"/>
          <p:cNvSpPr/>
          <p:nvPr/>
        </p:nvSpPr>
        <p:spPr>
          <a:xfrm>
            <a:off x="5791200" y="533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Oval 31"/>
          <p:cNvSpPr/>
          <p:nvPr/>
        </p:nvSpPr>
        <p:spPr>
          <a:xfrm>
            <a:off x="60198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/>
          <p:cNvSpPr/>
          <p:nvPr/>
        </p:nvSpPr>
        <p:spPr>
          <a:xfrm>
            <a:off x="62484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/>
          <p:cNvSpPr/>
          <p:nvPr/>
        </p:nvSpPr>
        <p:spPr>
          <a:xfrm>
            <a:off x="6477000" y="533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/>
          <p:cNvSpPr/>
          <p:nvPr/>
        </p:nvSpPr>
        <p:spPr>
          <a:xfrm>
            <a:off x="6705600" y="548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/>
          <p:cNvSpPr/>
          <p:nvPr/>
        </p:nvSpPr>
        <p:spPr>
          <a:xfrm>
            <a:off x="69342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Oval 36"/>
          <p:cNvSpPr/>
          <p:nvPr/>
        </p:nvSpPr>
        <p:spPr>
          <a:xfrm>
            <a:off x="71628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Oval 37"/>
          <p:cNvSpPr/>
          <p:nvPr/>
        </p:nvSpPr>
        <p:spPr>
          <a:xfrm>
            <a:off x="73914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/>
          <p:nvPr/>
        </p:nvSpPr>
        <p:spPr>
          <a:xfrm>
            <a:off x="75438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/>
          <p:cNvSpPr/>
          <p:nvPr/>
        </p:nvSpPr>
        <p:spPr>
          <a:xfrm>
            <a:off x="77724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/>
          <p:cNvSpPr/>
          <p:nvPr/>
        </p:nvSpPr>
        <p:spPr>
          <a:xfrm>
            <a:off x="79248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/>
          <p:cNvSpPr/>
          <p:nvPr/>
        </p:nvSpPr>
        <p:spPr>
          <a:xfrm>
            <a:off x="80772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TextBox 42"/>
          <p:cNvSpPr txBox="1"/>
          <p:nvPr/>
        </p:nvSpPr>
        <p:spPr>
          <a:xfrm>
            <a:off x="5943600" y="373380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>
                <a:solidFill>
                  <a:srgbClr val="FF0000"/>
                </a:solidFill>
              </a:rPr>
              <a:t>Kuantalanmış</a:t>
            </a:r>
            <a:r>
              <a:rPr lang="tr-TR" dirty="0" smtClean="0">
                <a:solidFill>
                  <a:srgbClr val="FF0000"/>
                </a:solidFill>
              </a:rPr>
              <a:t> işaret</a:t>
            </a:r>
            <a:endParaRPr lang="tr-T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Sayısal Sistemlerin Avantajları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>
            <a:normAutofit fontScale="92500" lnSpcReduction="20000"/>
          </a:bodyPr>
          <a:lstStyle/>
          <a:p>
            <a:r>
              <a:rPr lang="tr-TR" dirty="0" smtClean="0"/>
              <a:t>Bir sayısal sisteme aynı giriş kümesi defalarca uygulandığında hep aynı çıkış kümesi elde edilir.</a:t>
            </a:r>
          </a:p>
          <a:p>
            <a:pPr lvl="1"/>
            <a:r>
              <a:rPr lang="tr-TR" dirty="0" err="1" smtClean="0"/>
              <a:t>Analog</a:t>
            </a:r>
            <a:r>
              <a:rPr lang="tr-TR" dirty="0" smtClean="0"/>
              <a:t> sistemler ise çevre koşullarından daha çok etkilenirler ve çıkışları değişiklik gösterebilir.</a:t>
            </a:r>
          </a:p>
          <a:p>
            <a:r>
              <a:rPr lang="tr-TR" dirty="0" smtClean="0"/>
              <a:t>Sayısal sistem tasarımı dayandığı matematiksel temeller açısından daha kolaydır.</a:t>
            </a:r>
          </a:p>
          <a:p>
            <a:r>
              <a:rPr lang="tr-TR" dirty="0" smtClean="0"/>
              <a:t>Sayısal sistemleri test etmek ve hatalardan arındırmak  daha kolaydır.</a:t>
            </a:r>
          </a:p>
          <a:p>
            <a:r>
              <a:rPr lang="tr-TR" dirty="0" smtClean="0"/>
              <a:t>Esneklik ve programlanabilirlik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CDD22-E395-488F-AD03-16F1A7D52E21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17904"/>
            <a:ext cx="8005380" cy="4859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Sayısal Sistem Gerçekleme Aşamaları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CDD22-E395-488F-AD03-16F1A7D52E21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Sayısal Kodlama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800600"/>
          </a:xfrm>
        </p:spPr>
        <p:txBody>
          <a:bodyPr>
            <a:normAutofit/>
          </a:bodyPr>
          <a:lstStyle/>
          <a:p>
            <a:r>
              <a:rPr lang="tr-TR" dirty="0" smtClean="0"/>
              <a:t>Sayısal devreler yardımıyla üzerinde işlem yapılacak olan fiziksel büyüklüklere ve her türlü veriye ikili sayılar karşı düşürülür.</a:t>
            </a:r>
          </a:p>
          <a:p>
            <a:r>
              <a:rPr lang="tr-TR" dirty="0" smtClean="0"/>
              <a:t>Örneğin 8 basamaklı bir ikili sayı kullanarak 2</a:t>
            </a:r>
            <a:r>
              <a:rPr lang="tr-TR" baseline="30000" dirty="0" smtClean="0"/>
              <a:t>8</a:t>
            </a:r>
            <a:r>
              <a:rPr lang="tr-TR" dirty="0" smtClean="0"/>
              <a:t> tane (256) farklı “şey” ifade edebiliriz. </a:t>
            </a:r>
          </a:p>
          <a:p>
            <a:r>
              <a:rPr lang="tr-TR" dirty="0" smtClean="0"/>
              <a:t>Bir ikili değerin (örneğin 10001011) ne anlama geldiğine o değeri kullanacak olan sistem belirler. Bu değer bir sayı da olabilir, bir renk de, …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CDD22-E395-488F-AD03-16F1A7D52E21}" type="slidenum">
              <a:rPr lang="tr-TR" smtClean="0"/>
              <a:pPr/>
              <a:t>13</a:t>
            </a:fld>
            <a:endParaRPr lang="tr-T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762375"/>
            <a:ext cx="83058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BCD (</a:t>
            </a:r>
            <a:r>
              <a:rPr lang="tr-TR" dirty="0" err="1" smtClean="0"/>
              <a:t>Binary</a:t>
            </a:r>
            <a:r>
              <a:rPr lang="tr-TR" dirty="0" smtClean="0"/>
              <a:t> </a:t>
            </a:r>
            <a:r>
              <a:rPr lang="tr-TR" dirty="0" err="1" smtClean="0"/>
              <a:t>Coded</a:t>
            </a:r>
            <a:r>
              <a:rPr lang="tr-TR" dirty="0" smtClean="0"/>
              <a:t> </a:t>
            </a:r>
            <a:r>
              <a:rPr lang="tr-TR" dirty="0" err="1" smtClean="0"/>
              <a:t>Decimal</a:t>
            </a:r>
            <a:r>
              <a:rPr lang="tr-TR" dirty="0" smtClean="0"/>
              <a:t>) İkili Kodlanmış Onlu Sayılar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905000"/>
          </a:xfrm>
        </p:spPr>
        <p:txBody>
          <a:bodyPr>
            <a:normAutofit fontScale="85000" lnSpcReduction="20000"/>
          </a:bodyPr>
          <a:lstStyle/>
          <a:p>
            <a:pPr indent="-457200"/>
            <a:r>
              <a:rPr lang="tr-TR" dirty="0" smtClean="0"/>
              <a:t>0-9 arasındaki rakamlara 4 bitlik bir ikili kod karşı düşürülür.</a:t>
            </a:r>
          </a:p>
          <a:p>
            <a:pPr indent="-457200"/>
            <a:r>
              <a:rPr lang="tr-TR" dirty="0" smtClean="0">
                <a:solidFill>
                  <a:srgbClr val="FF0000"/>
                </a:solidFill>
              </a:rPr>
              <a:t>Artıklı Kodlamadır: </a:t>
            </a:r>
            <a:r>
              <a:rPr lang="tr-TR" dirty="0" smtClean="0"/>
              <a:t>4 bit ile 16 farklı kodlama yapılabilmekte, ancak bunlardan sadece 10 tanesi kullanılmaktadır.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CDD22-E395-488F-AD03-16F1A7D52E21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Autofit/>
          </a:bodyPr>
          <a:lstStyle/>
          <a:p>
            <a:r>
              <a:rPr lang="tr-TR" sz="2400" dirty="0" smtClean="0">
                <a:solidFill>
                  <a:srgbClr val="FF0000"/>
                </a:solidFill>
              </a:rPr>
              <a:t>Ağırlıklı Kodlama: </a:t>
            </a:r>
            <a:r>
              <a:rPr lang="tr-TR" sz="2400" dirty="0" smtClean="0"/>
              <a:t>Bitlerin konumlarına birer ağırlık verilir.</a:t>
            </a:r>
          </a:p>
          <a:p>
            <a:r>
              <a:rPr lang="tr-TR" sz="2400" dirty="0" smtClean="0">
                <a:solidFill>
                  <a:srgbClr val="FF0000"/>
                </a:solidFill>
              </a:rPr>
              <a:t>Doğal ikili kodlama: </a:t>
            </a:r>
            <a:r>
              <a:rPr lang="tr-TR" sz="2400" dirty="0" smtClean="0"/>
              <a:t>Sayıların ağırlıklı kodlama ile 2 tabanında gösterilmesidir.</a:t>
            </a:r>
          </a:p>
          <a:p>
            <a:pPr lvl="1"/>
            <a:r>
              <a:rPr lang="tr-TR" sz="2400" dirty="0" smtClean="0"/>
              <a:t>(11010)</a:t>
            </a:r>
            <a:r>
              <a:rPr lang="tr-TR" sz="2400" baseline="-25000" dirty="0" smtClean="0"/>
              <a:t>2</a:t>
            </a:r>
            <a:r>
              <a:rPr lang="tr-TR" sz="2400" dirty="0" smtClean="0"/>
              <a:t> =1</a:t>
            </a:r>
            <a:r>
              <a:rPr lang="tr-TR" sz="2400" dirty="0" smtClean="0">
                <a:sym typeface="Symbol"/>
              </a:rPr>
              <a:t>2</a:t>
            </a:r>
            <a:r>
              <a:rPr lang="tr-TR" sz="2400" baseline="30000" dirty="0" smtClean="0">
                <a:sym typeface="Symbol"/>
              </a:rPr>
              <a:t>4</a:t>
            </a:r>
            <a:r>
              <a:rPr lang="tr-TR" sz="2400" dirty="0" smtClean="0">
                <a:sym typeface="Symbol"/>
              </a:rPr>
              <a:t>+</a:t>
            </a:r>
            <a:r>
              <a:rPr lang="tr-TR" sz="2400" dirty="0" smtClean="0"/>
              <a:t>1</a:t>
            </a:r>
            <a:r>
              <a:rPr lang="tr-TR" sz="2400" dirty="0" smtClean="0">
                <a:sym typeface="Symbol"/>
              </a:rPr>
              <a:t>2</a:t>
            </a:r>
            <a:r>
              <a:rPr lang="tr-TR" sz="2400" baseline="30000" dirty="0" smtClean="0">
                <a:sym typeface="Symbol"/>
              </a:rPr>
              <a:t>3</a:t>
            </a:r>
            <a:r>
              <a:rPr lang="tr-TR" sz="2400" dirty="0" smtClean="0">
                <a:sym typeface="Symbol"/>
              </a:rPr>
              <a:t>+</a:t>
            </a:r>
            <a:r>
              <a:rPr lang="tr-TR" sz="2400" dirty="0">
                <a:sym typeface="Symbol"/>
              </a:rPr>
              <a:t>0</a:t>
            </a:r>
            <a:r>
              <a:rPr lang="tr-TR" sz="2400" dirty="0" smtClean="0">
                <a:sym typeface="Symbol"/>
              </a:rPr>
              <a:t>2</a:t>
            </a:r>
            <a:r>
              <a:rPr lang="tr-TR" sz="2400" baseline="30000" dirty="0" smtClean="0">
                <a:sym typeface="Symbol"/>
              </a:rPr>
              <a:t>2</a:t>
            </a:r>
            <a:r>
              <a:rPr lang="tr-TR" sz="2400" dirty="0" smtClean="0">
                <a:sym typeface="Symbol"/>
              </a:rPr>
              <a:t>+</a:t>
            </a:r>
            <a:r>
              <a:rPr lang="tr-TR" sz="2400" dirty="0" smtClean="0"/>
              <a:t>1</a:t>
            </a:r>
            <a:r>
              <a:rPr lang="tr-TR" sz="2400" dirty="0" smtClean="0">
                <a:sym typeface="Symbol"/>
              </a:rPr>
              <a:t>2</a:t>
            </a:r>
            <a:r>
              <a:rPr lang="tr-TR" sz="2400" baseline="30000" dirty="0" smtClean="0">
                <a:sym typeface="Symbol"/>
              </a:rPr>
              <a:t>1</a:t>
            </a:r>
            <a:r>
              <a:rPr lang="tr-TR" sz="2400" dirty="0" smtClean="0">
                <a:sym typeface="Symbol"/>
              </a:rPr>
              <a:t>+</a:t>
            </a:r>
            <a:r>
              <a:rPr lang="tr-TR" sz="2400" dirty="0">
                <a:sym typeface="Symbol"/>
              </a:rPr>
              <a:t>0</a:t>
            </a:r>
            <a:r>
              <a:rPr lang="tr-TR" sz="2400" dirty="0" smtClean="0">
                <a:sym typeface="Symbol"/>
              </a:rPr>
              <a:t>2</a:t>
            </a:r>
            <a:r>
              <a:rPr lang="tr-TR" sz="2400" baseline="30000" dirty="0" smtClean="0">
                <a:sym typeface="Symbol"/>
              </a:rPr>
              <a:t>0</a:t>
            </a:r>
            <a:r>
              <a:rPr lang="tr-TR" sz="2400" dirty="0" smtClean="0">
                <a:sym typeface="Symbol"/>
              </a:rPr>
              <a:t>=26</a:t>
            </a:r>
            <a:r>
              <a:rPr lang="tr-TR" sz="2400" dirty="0" smtClean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tr-TR" sz="2400" dirty="0" smtClean="0"/>
              <a:t>Soldaki ilk basamağa en yüksek anlamlı bit (</a:t>
            </a:r>
            <a:r>
              <a:rPr lang="tr-TR" sz="2400" dirty="0" err="1" smtClean="0"/>
              <a:t>Most</a:t>
            </a:r>
            <a:r>
              <a:rPr lang="tr-TR" sz="2400" dirty="0" smtClean="0"/>
              <a:t> </a:t>
            </a:r>
            <a:r>
              <a:rPr lang="tr-TR" sz="2400" dirty="0" err="1" smtClean="0"/>
              <a:t>Significant</a:t>
            </a:r>
            <a:r>
              <a:rPr lang="tr-TR" sz="2400" dirty="0" smtClean="0"/>
              <a:t> Bit - MSB), sağdaki ilk basamağa en düşük anlamlı bit (</a:t>
            </a:r>
            <a:r>
              <a:rPr lang="tr-TR" sz="2400" dirty="0" err="1" smtClean="0"/>
              <a:t>Least</a:t>
            </a:r>
            <a:r>
              <a:rPr lang="tr-TR" sz="2400" dirty="0" smtClean="0"/>
              <a:t> </a:t>
            </a:r>
            <a:r>
              <a:rPr lang="tr-TR" sz="2400" dirty="0" err="1" smtClean="0"/>
              <a:t>Significant</a:t>
            </a:r>
            <a:r>
              <a:rPr lang="tr-TR" sz="2400" dirty="0" smtClean="0"/>
              <a:t> Bit - LSB) denir.</a:t>
            </a:r>
          </a:p>
          <a:p>
            <a:r>
              <a:rPr lang="tr-TR" sz="2400" dirty="0" err="1" smtClean="0">
                <a:solidFill>
                  <a:srgbClr val="FF0000"/>
                </a:solidFill>
              </a:rPr>
              <a:t>Hamming</a:t>
            </a:r>
            <a:r>
              <a:rPr lang="tr-TR" sz="2400" dirty="0" smtClean="0">
                <a:solidFill>
                  <a:srgbClr val="FF0000"/>
                </a:solidFill>
              </a:rPr>
              <a:t> Uzaklığı: </a:t>
            </a:r>
            <a:r>
              <a:rPr lang="tr-TR" sz="2400" dirty="0" smtClean="0"/>
              <a:t>n uzunluğundaki iki kod sözcüğünde aynı sırada olup değerleri farklı olan bileşenlerin sayısıdır.</a:t>
            </a:r>
          </a:p>
          <a:p>
            <a:pPr lvl="1"/>
            <a:r>
              <a:rPr lang="tr-TR" sz="2400" dirty="0" smtClean="0"/>
              <a:t>011 ile 101 arasındaki uzaklık 2 </a:t>
            </a:r>
            <a:r>
              <a:rPr lang="tr-TR" sz="2400" dirty="0" err="1" smtClean="0"/>
              <a:t>dir</a:t>
            </a:r>
            <a:r>
              <a:rPr lang="tr-TR" sz="2400" dirty="0" smtClean="0"/>
              <a:t>.</a:t>
            </a:r>
          </a:p>
          <a:p>
            <a:r>
              <a:rPr lang="tr-TR" sz="2400" dirty="0" smtClean="0">
                <a:solidFill>
                  <a:srgbClr val="FF0000"/>
                </a:solidFill>
              </a:rPr>
              <a:t>Bitişik Kodlar: </a:t>
            </a:r>
            <a:r>
              <a:rPr lang="tr-TR" sz="2400" dirty="0" smtClean="0"/>
              <a:t>Birbirini izleyen sayılara karşı gelen kodlar arasındaki </a:t>
            </a:r>
            <a:r>
              <a:rPr lang="tr-TR" sz="2400" dirty="0" err="1" smtClean="0"/>
              <a:t>Hamming</a:t>
            </a:r>
            <a:r>
              <a:rPr lang="tr-TR" sz="2400" dirty="0" smtClean="0"/>
              <a:t> uzaklığı 1 ise o kodlama bitişiktir.</a:t>
            </a:r>
          </a:p>
          <a:p>
            <a:r>
              <a:rPr lang="tr-TR" sz="2400" dirty="0" smtClean="0">
                <a:solidFill>
                  <a:srgbClr val="FF0000"/>
                </a:solidFill>
              </a:rPr>
              <a:t>Çevrimli Kodlar:</a:t>
            </a:r>
            <a:r>
              <a:rPr lang="tr-TR" sz="2400" dirty="0" smtClean="0"/>
              <a:t>  Kodlama bitişik ve ayrıca son kod ile ilk kod arasında da </a:t>
            </a:r>
            <a:r>
              <a:rPr lang="tr-TR" sz="2400" dirty="0" err="1" smtClean="0"/>
              <a:t>Hamming</a:t>
            </a:r>
            <a:r>
              <a:rPr lang="tr-TR" sz="2400" dirty="0" smtClean="0"/>
              <a:t> uzaklığı 1 ise kod çevrimlidir.</a:t>
            </a:r>
            <a:endParaRPr lang="tr-TR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CDD22-E395-488F-AD03-16F1A7D52E21}" type="slidenum">
              <a:rPr lang="tr-TR" smtClean="0"/>
              <a:pPr/>
              <a:t>15</a:t>
            </a:fld>
            <a:endParaRPr lang="tr-T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İşaretsiz Sayıların Gösterilmesi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1EEFD8-6DEB-4E44-814C-DF903A0C2A14}" type="slidenum">
              <a:rPr lang="tr-TR" smtClean="0"/>
              <a:pPr/>
              <a:t>16</a:t>
            </a:fld>
            <a:endParaRPr lang="tr-TR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737727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Doğal ağırlıklı ikili kodlama kullanılır.</a:t>
            </a:r>
          </a:p>
          <a:p>
            <a:endParaRPr lang="tr-TR" dirty="0" smtClean="0"/>
          </a:p>
          <a:p>
            <a:r>
              <a:rPr lang="tr-TR" dirty="0" smtClean="0">
                <a:solidFill>
                  <a:srgbClr val="FF0000"/>
                </a:solidFill>
              </a:rPr>
              <a:t>Örnek: </a:t>
            </a:r>
            <a:r>
              <a:rPr lang="tr-TR" dirty="0" smtClean="0"/>
              <a:t>215</a:t>
            </a:r>
            <a:r>
              <a:rPr lang="tr-TR" baseline="-25000" dirty="0" smtClean="0"/>
              <a:t>10</a:t>
            </a:r>
            <a:r>
              <a:rPr lang="tr-TR" dirty="0" smtClean="0"/>
              <a:t>=(1101 0111)</a:t>
            </a:r>
            <a:r>
              <a:rPr lang="tr-TR" baseline="-25000" dirty="0" smtClean="0"/>
              <a:t>2</a:t>
            </a:r>
            <a:r>
              <a:rPr lang="tr-TR" dirty="0" smtClean="0"/>
              <a:t>= =1</a:t>
            </a:r>
            <a:r>
              <a:rPr lang="tr-TR" dirty="0" smtClean="0">
                <a:sym typeface="Symbol"/>
              </a:rPr>
              <a:t>2</a:t>
            </a:r>
            <a:r>
              <a:rPr lang="tr-TR" baseline="30000" dirty="0">
                <a:sym typeface="Symbol"/>
              </a:rPr>
              <a:t>7</a:t>
            </a:r>
            <a:r>
              <a:rPr lang="tr-TR" dirty="0" smtClean="0">
                <a:sym typeface="Symbol"/>
              </a:rPr>
              <a:t>+</a:t>
            </a:r>
            <a:r>
              <a:rPr lang="tr-TR" dirty="0" smtClean="0"/>
              <a:t>1</a:t>
            </a:r>
            <a:r>
              <a:rPr lang="tr-TR" dirty="0" smtClean="0">
                <a:sym typeface="Symbol"/>
              </a:rPr>
              <a:t>2</a:t>
            </a:r>
            <a:r>
              <a:rPr lang="tr-TR" baseline="30000" dirty="0">
                <a:sym typeface="Symbol"/>
              </a:rPr>
              <a:t>6</a:t>
            </a:r>
            <a:r>
              <a:rPr lang="tr-TR" dirty="0" smtClean="0">
                <a:sym typeface="Symbol"/>
              </a:rPr>
              <a:t>+02</a:t>
            </a:r>
            <a:r>
              <a:rPr lang="tr-TR" baseline="30000" dirty="0">
                <a:sym typeface="Symbol"/>
              </a:rPr>
              <a:t>5</a:t>
            </a:r>
            <a:r>
              <a:rPr lang="tr-TR" dirty="0" smtClean="0">
                <a:sym typeface="Symbol"/>
              </a:rPr>
              <a:t>+</a:t>
            </a:r>
            <a:r>
              <a:rPr lang="tr-TR" dirty="0" smtClean="0"/>
              <a:t>1</a:t>
            </a:r>
            <a:r>
              <a:rPr lang="tr-TR" dirty="0" smtClean="0">
                <a:sym typeface="Symbol"/>
              </a:rPr>
              <a:t>2</a:t>
            </a:r>
            <a:r>
              <a:rPr lang="tr-TR" baseline="30000" dirty="0" smtClean="0">
                <a:sym typeface="Symbol"/>
              </a:rPr>
              <a:t>4</a:t>
            </a:r>
            <a:r>
              <a:rPr lang="tr-TR" dirty="0" smtClean="0">
                <a:sym typeface="Symbol"/>
              </a:rPr>
              <a:t>+02</a:t>
            </a:r>
            <a:r>
              <a:rPr lang="tr-TR" baseline="30000" dirty="0" smtClean="0">
                <a:sym typeface="Symbol"/>
              </a:rPr>
              <a:t>3</a:t>
            </a:r>
            <a:r>
              <a:rPr lang="tr-TR" dirty="0" smtClean="0">
                <a:sym typeface="Symbol"/>
              </a:rPr>
              <a:t>+12</a:t>
            </a:r>
            <a:r>
              <a:rPr lang="tr-TR" baseline="30000" dirty="0" smtClean="0">
                <a:sym typeface="Symbol"/>
              </a:rPr>
              <a:t>2</a:t>
            </a:r>
            <a:r>
              <a:rPr lang="tr-TR" dirty="0" smtClean="0">
                <a:sym typeface="Symbol"/>
              </a:rPr>
              <a:t>+12</a:t>
            </a:r>
            <a:r>
              <a:rPr lang="tr-TR" baseline="30000" dirty="0" smtClean="0">
                <a:sym typeface="Symbol"/>
              </a:rPr>
              <a:t>1</a:t>
            </a:r>
            <a:r>
              <a:rPr lang="tr-TR" dirty="0" smtClean="0">
                <a:sym typeface="Symbol"/>
              </a:rPr>
              <a:t>+12</a:t>
            </a:r>
            <a:r>
              <a:rPr lang="tr-TR" baseline="30000" dirty="0" smtClean="0">
                <a:sym typeface="Symbol"/>
              </a:rPr>
              <a:t>0</a:t>
            </a:r>
            <a:endParaRPr lang="tr-TR" dirty="0" smtClean="0">
              <a:sym typeface="Symbol"/>
            </a:endParaRPr>
          </a:p>
          <a:p>
            <a:endParaRPr lang="tr-TR" dirty="0" smtClean="0">
              <a:sym typeface="Symbol"/>
            </a:endParaRPr>
          </a:p>
          <a:p>
            <a:endParaRPr lang="tr-TR" dirty="0" smtClean="0">
              <a:sym typeface="Symbol"/>
            </a:endParaRPr>
          </a:p>
          <a:p>
            <a:endParaRPr lang="tr-TR" dirty="0" smtClean="0">
              <a:sym typeface="Symbol"/>
            </a:endParaRPr>
          </a:p>
          <a:p>
            <a:endParaRPr lang="tr-TR" dirty="0" smtClean="0">
              <a:sym typeface="Symbol"/>
            </a:endParaRPr>
          </a:p>
          <a:p>
            <a:endParaRPr lang="tr-TR" dirty="0" smtClean="0">
              <a:sym typeface="Symbol"/>
            </a:endParaRPr>
          </a:p>
          <a:p>
            <a:endParaRPr lang="tr-TR" dirty="0" smtClean="0">
              <a:sym typeface="Symbol"/>
            </a:endParaRPr>
          </a:p>
          <a:p>
            <a:endParaRPr lang="tr-TR" dirty="0" smtClean="0"/>
          </a:p>
          <a:p>
            <a:r>
              <a:rPr lang="tr-TR" dirty="0" smtClean="0"/>
              <a:t>8 bit ile ifade edilebilecek </a:t>
            </a:r>
            <a:r>
              <a:rPr lang="tr-TR" dirty="0" smtClean="0">
                <a:solidFill>
                  <a:srgbClr val="FF0000"/>
                </a:solidFill>
              </a:rPr>
              <a:t>en büyük </a:t>
            </a:r>
            <a:r>
              <a:rPr lang="tr-TR" dirty="0" smtClean="0"/>
              <a:t>işaretsiz sayı: (1111 1111)</a:t>
            </a:r>
            <a:r>
              <a:rPr lang="tr-TR" baseline="-25000" dirty="0" smtClean="0"/>
              <a:t>2</a:t>
            </a:r>
            <a:r>
              <a:rPr lang="tr-TR" dirty="0" smtClean="0"/>
              <a:t>=255</a:t>
            </a:r>
            <a:r>
              <a:rPr lang="tr-TR" baseline="-25000" dirty="0" smtClean="0"/>
              <a:t>10</a:t>
            </a:r>
            <a:endParaRPr lang="tr-TR" dirty="0" smtClean="0"/>
          </a:p>
          <a:p>
            <a:r>
              <a:rPr lang="tr-TR" dirty="0" smtClean="0"/>
              <a:t>8 bit ile ifade edilebilecek </a:t>
            </a:r>
            <a:r>
              <a:rPr lang="tr-TR" dirty="0" smtClean="0">
                <a:solidFill>
                  <a:srgbClr val="FF0000"/>
                </a:solidFill>
              </a:rPr>
              <a:t>en küçük </a:t>
            </a:r>
            <a:r>
              <a:rPr lang="tr-TR" dirty="0" smtClean="0"/>
              <a:t>işaretsiz sayı: (0000 0000)</a:t>
            </a:r>
            <a:r>
              <a:rPr lang="tr-TR" baseline="-25000" dirty="0" smtClean="0"/>
              <a:t>2</a:t>
            </a:r>
            <a:r>
              <a:rPr lang="tr-TR" dirty="0" smtClean="0"/>
              <a:t>=0</a:t>
            </a:r>
            <a:r>
              <a:rPr lang="tr-TR" baseline="-25000" dirty="0" smtClean="0"/>
              <a:t>10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5" name="Oval 4"/>
          <p:cNvSpPr/>
          <p:nvPr/>
        </p:nvSpPr>
        <p:spPr>
          <a:xfrm>
            <a:off x="3657600" y="2209800"/>
            <a:ext cx="228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/>
          <p:cNvSpPr/>
          <p:nvPr/>
        </p:nvSpPr>
        <p:spPr>
          <a:xfrm>
            <a:off x="7391400" y="2209800"/>
            <a:ext cx="228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1066800" y="2971800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En yüksek anlamlı bit (MSB)</a:t>
            </a:r>
            <a:endParaRPr lang="tr-TR" dirty="0"/>
          </a:p>
        </p:txBody>
      </p:sp>
      <p:cxnSp>
        <p:nvCxnSpPr>
          <p:cNvPr id="9" name="Straight Arrow Connector 8"/>
          <p:cNvCxnSpPr>
            <a:stCxn id="7" idx="0"/>
            <a:endCxn id="5" idx="4"/>
          </p:cNvCxnSpPr>
          <p:nvPr/>
        </p:nvCxnSpPr>
        <p:spPr>
          <a:xfrm rot="5400000" flipH="1" flipV="1">
            <a:off x="2999574" y="2199474"/>
            <a:ext cx="381000" cy="11636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4000" y="2895600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En düşük anlamlı bit (LSB)</a:t>
            </a:r>
            <a:endParaRPr lang="tr-TR" dirty="0"/>
          </a:p>
        </p:txBody>
      </p:sp>
      <p:cxnSp>
        <p:nvCxnSpPr>
          <p:cNvPr id="12" name="Straight Arrow Connector 11"/>
          <p:cNvCxnSpPr>
            <a:stCxn id="10" idx="0"/>
            <a:endCxn id="6" idx="4"/>
          </p:cNvCxnSpPr>
          <p:nvPr/>
        </p:nvCxnSpPr>
        <p:spPr>
          <a:xfrm rot="5400000" flipH="1" flipV="1">
            <a:off x="7012526" y="2402426"/>
            <a:ext cx="304800" cy="681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17C253-E7D7-4E33-9D6E-658F924C12D1}" type="slidenum">
              <a:rPr lang="tr-TR"/>
              <a:pPr/>
              <a:t>17</a:t>
            </a:fld>
            <a:endParaRPr lang="tr-TR"/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219200"/>
          </a:xfrm>
        </p:spPr>
        <p:txBody>
          <a:bodyPr/>
          <a:lstStyle/>
          <a:p>
            <a:r>
              <a:rPr lang="tr-TR" dirty="0" smtClean="0"/>
              <a:t>Çok kullanılan tabanlar</a:t>
            </a:r>
            <a:endParaRPr lang="en-US" dirty="0"/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799203" y="1539875"/>
            <a:ext cx="67807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tr-TR" sz="2800" b="1" dirty="0" smtClean="0">
                <a:solidFill>
                  <a:srgbClr val="000000"/>
                </a:solidFill>
                <a:latin typeface="Times New Roman" pitchFamily="18" charset="0"/>
              </a:rPr>
              <a:t>İsim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52" name="Rectangle 4"/>
          <p:cNvSpPr>
            <a:spLocks noChangeArrowheads="1"/>
          </p:cNvSpPr>
          <p:nvPr/>
        </p:nvSpPr>
        <p:spPr bwMode="auto">
          <a:xfrm>
            <a:off x="1558925" y="1539875"/>
            <a:ext cx="889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53" name="Rectangle 5"/>
          <p:cNvSpPr>
            <a:spLocks noChangeArrowheads="1"/>
          </p:cNvSpPr>
          <p:nvPr/>
        </p:nvSpPr>
        <p:spPr bwMode="auto">
          <a:xfrm>
            <a:off x="2842164" y="1539875"/>
            <a:ext cx="96571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tr-TR" sz="2800" b="1" dirty="0" smtClean="0">
                <a:solidFill>
                  <a:srgbClr val="000000"/>
                </a:solidFill>
                <a:latin typeface="Times New Roman" pitchFamily="18" charset="0"/>
              </a:rPr>
              <a:t>Taban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54" name="Rectangle 6"/>
          <p:cNvSpPr>
            <a:spLocks noChangeArrowheads="1"/>
          </p:cNvSpPr>
          <p:nvPr/>
        </p:nvSpPr>
        <p:spPr bwMode="auto">
          <a:xfrm>
            <a:off x="3762375" y="1539875"/>
            <a:ext cx="889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55" name="Rectangle 7"/>
          <p:cNvSpPr>
            <a:spLocks noChangeArrowheads="1"/>
          </p:cNvSpPr>
          <p:nvPr/>
        </p:nvSpPr>
        <p:spPr bwMode="auto">
          <a:xfrm>
            <a:off x="5378214" y="1539875"/>
            <a:ext cx="18546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tr-TR" sz="2800" b="1" dirty="0" smtClean="0">
                <a:solidFill>
                  <a:srgbClr val="000000"/>
                </a:solidFill>
                <a:latin typeface="Times New Roman" pitchFamily="18" charset="0"/>
              </a:rPr>
              <a:t>Basamaklar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56" name="Rectangle 8"/>
          <p:cNvSpPr>
            <a:spLocks noChangeArrowheads="1"/>
          </p:cNvSpPr>
          <p:nvPr/>
        </p:nvSpPr>
        <p:spPr bwMode="auto">
          <a:xfrm>
            <a:off x="6735763" y="1539875"/>
            <a:ext cx="889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57" name="Rectangle 9"/>
          <p:cNvSpPr>
            <a:spLocks noChangeArrowheads="1"/>
          </p:cNvSpPr>
          <p:nvPr/>
        </p:nvSpPr>
        <p:spPr bwMode="auto">
          <a:xfrm>
            <a:off x="809804" y="2112963"/>
            <a:ext cx="63799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tr-TR" sz="2800" b="1" dirty="0" smtClean="0">
                <a:solidFill>
                  <a:srgbClr val="000000"/>
                </a:solidFill>
                <a:latin typeface="Times New Roman" pitchFamily="18" charset="0"/>
              </a:rPr>
              <a:t>İkili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58" name="Rectangle 10"/>
          <p:cNvSpPr>
            <a:spLocks noChangeArrowheads="1"/>
          </p:cNvSpPr>
          <p:nvPr/>
        </p:nvSpPr>
        <p:spPr bwMode="auto">
          <a:xfrm>
            <a:off x="1724025" y="2112963"/>
            <a:ext cx="889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59" name="Rectangle 11"/>
          <p:cNvSpPr>
            <a:spLocks noChangeArrowheads="1"/>
          </p:cNvSpPr>
          <p:nvPr/>
        </p:nvSpPr>
        <p:spPr bwMode="auto">
          <a:xfrm>
            <a:off x="3225800" y="2112963"/>
            <a:ext cx="177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60" name="Rectangle 12"/>
          <p:cNvSpPr>
            <a:spLocks noChangeArrowheads="1"/>
          </p:cNvSpPr>
          <p:nvPr/>
        </p:nvSpPr>
        <p:spPr bwMode="auto">
          <a:xfrm>
            <a:off x="3402013" y="2112963"/>
            <a:ext cx="889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61" name="Rectangle 13"/>
          <p:cNvSpPr>
            <a:spLocks noChangeArrowheads="1"/>
          </p:cNvSpPr>
          <p:nvPr/>
        </p:nvSpPr>
        <p:spPr bwMode="auto">
          <a:xfrm>
            <a:off x="6080125" y="2112963"/>
            <a:ext cx="4445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0,1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62" name="Rectangle 14"/>
          <p:cNvSpPr>
            <a:spLocks noChangeArrowheads="1"/>
          </p:cNvSpPr>
          <p:nvPr/>
        </p:nvSpPr>
        <p:spPr bwMode="auto">
          <a:xfrm>
            <a:off x="6516688" y="2112963"/>
            <a:ext cx="889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63" name="Rectangle 15"/>
          <p:cNvSpPr>
            <a:spLocks noChangeArrowheads="1"/>
          </p:cNvSpPr>
          <p:nvPr/>
        </p:nvSpPr>
        <p:spPr bwMode="auto">
          <a:xfrm>
            <a:off x="672861" y="2686050"/>
            <a:ext cx="8704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tr-TR" sz="2400" b="1" dirty="0" smtClean="0">
                <a:latin typeface="Times New Roman" pitchFamily="18" charset="0"/>
              </a:rPr>
              <a:t>Sekizli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360464" name="Rectangle 16"/>
          <p:cNvSpPr>
            <a:spLocks noChangeArrowheads="1"/>
          </p:cNvSpPr>
          <p:nvPr/>
        </p:nvSpPr>
        <p:spPr bwMode="auto">
          <a:xfrm>
            <a:off x="1508125" y="2686050"/>
            <a:ext cx="889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65" name="Rectangle 17"/>
          <p:cNvSpPr>
            <a:spLocks noChangeArrowheads="1"/>
          </p:cNvSpPr>
          <p:nvPr/>
        </p:nvSpPr>
        <p:spPr bwMode="auto">
          <a:xfrm>
            <a:off x="3225800" y="2686050"/>
            <a:ext cx="1778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8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66" name="Rectangle 18"/>
          <p:cNvSpPr>
            <a:spLocks noChangeArrowheads="1"/>
          </p:cNvSpPr>
          <p:nvPr/>
        </p:nvSpPr>
        <p:spPr bwMode="auto">
          <a:xfrm>
            <a:off x="3402013" y="2686050"/>
            <a:ext cx="889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67" name="Rectangle 19"/>
          <p:cNvSpPr>
            <a:spLocks noChangeArrowheads="1"/>
          </p:cNvSpPr>
          <p:nvPr/>
        </p:nvSpPr>
        <p:spPr bwMode="auto">
          <a:xfrm>
            <a:off x="5307013" y="2686050"/>
            <a:ext cx="20447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0,1,2,3,4,5,6,7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68" name="Rectangle 20"/>
          <p:cNvSpPr>
            <a:spLocks noChangeArrowheads="1"/>
          </p:cNvSpPr>
          <p:nvPr/>
        </p:nvSpPr>
        <p:spPr bwMode="auto">
          <a:xfrm>
            <a:off x="7308850" y="2686050"/>
            <a:ext cx="889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69" name="Rectangle 21"/>
          <p:cNvSpPr>
            <a:spLocks noChangeArrowheads="1"/>
          </p:cNvSpPr>
          <p:nvPr/>
        </p:nvSpPr>
        <p:spPr bwMode="auto">
          <a:xfrm>
            <a:off x="696965" y="3257550"/>
            <a:ext cx="97943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tr-TR" sz="2800" b="1" dirty="0" smtClean="0">
                <a:solidFill>
                  <a:srgbClr val="000000"/>
                </a:solidFill>
                <a:latin typeface="Times New Roman" pitchFamily="18" charset="0"/>
              </a:rPr>
              <a:t>Onluk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1912938" y="3257550"/>
            <a:ext cx="889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71" name="Rectangle 23"/>
          <p:cNvSpPr>
            <a:spLocks noChangeArrowheads="1"/>
          </p:cNvSpPr>
          <p:nvPr/>
        </p:nvSpPr>
        <p:spPr bwMode="auto">
          <a:xfrm>
            <a:off x="3138488" y="3257550"/>
            <a:ext cx="3556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10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3489325" y="3257550"/>
            <a:ext cx="889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5049838" y="3257550"/>
            <a:ext cx="25781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0,1,2,3,4,5,6,7,8,9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7572375" y="3257550"/>
            <a:ext cx="889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685800" y="3830638"/>
            <a:ext cx="137698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tr-TR" sz="2800" b="1" dirty="0" smtClean="0">
                <a:solidFill>
                  <a:srgbClr val="000000"/>
                </a:solidFill>
                <a:latin typeface="Times New Roman" pitchFamily="18" charset="0"/>
              </a:rPr>
              <a:t>Onaltılık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640013" y="3830638"/>
            <a:ext cx="889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77" name="Rectangle 29"/>
          <p:cNvSpPr>
            <a:spLocks noChangeArrowheads="1"/>
          </p:cNvSpPr>
          <p:nvPr/>
        </p:nvSpPr>
        <p:spPr bwMode="auto">
          <a:xfrm>
            <a:off x="3138488" y="3830638"/>
            <a:ext cx="3556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16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489325" y="3830638"/>
            <a:ext cx="889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4119563" y="3830638"/>
            <a:ext cx="457358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0,1,2,3,4,5,6,7,8,9,A,B,C,D,E,F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80" name="Rectangle 32"/>
          <p:cNvSpPr>
            <a:spLocks noChangeArrowheads="1"/>
          </p:cNvSpPr>
          <p:nvPr/>
        </p:nvSpPr>
        <p:spPr bwMode="auto">
          <a:xfrm>
            <a:off x="8585200" y="3830638"/>
            <a:ext cx="889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81" name="Rectangle 33"/>
          <p:cNvSpPr>
            <a:spLocks noChangeArrowheads="1"/>
          </p:cNvSpPr>
          <p:nvPr/>
        </p:nvSpPr>
        <p:spPr bwMode="auto">
          <a:xfrm>
            <a:off x="636588" y="4395788"/>
            <a:ext cx="31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0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0482" name="Rectangle 34"/>
          <p:cNvSpPr>
            <a:spLocks noChangeArrowheads="1"/>
          </p:cNvSpPr>
          <p:nvPr/>
        </p:nvSpPr>
        <p:spPr bwMode="auto">
          <a:xfrm>
            <a:off x="665163" y="5005626"/>
            <a:ext cx="7945437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tr-TR" sz="2800" b="1" dirty="0" smtClean="0">
                <a:solidFill>
                  <a:srgbClr val="000000"/>
                </a:solidFill>
                <a:latin typeface="Times New Roman" pitchFamily="18" charset="0"/>
              </a:rPr>
              <a:t>Onaltılık tabanda kullanılan 6 harf 10, 11, 12, 13, 14 ve 15 i gösterir.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B766C-DC2F-4091-A563-D82E2C7718AE}" type="slidenum">
              <a:rPr lang="tr-TR"/>
              <a:pPr/>
              <a:t>18</a:t>
            </a:fld>
            <a:endParaRPr lang="tr-TR"/>
          </a:p>
        </p:txBody>
      </p:sp>
      <p:sp>
        <p:nvSpPr>
          <p:cNvPr id="362498" name="Rectangle 2"/>
          <p:cNvSpPr>
            <a:spLocks noChangeArrowheads="1"/>
          </p:cNvSpPr>
          <p:nvPr/>
        </p:nvSpPr>
        <p:spPr bwMode="auto">
          <a:xfrm>
            <a:off x="2654300" y="183515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Decimal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499" name="Rectangle 3"/>
          <p:cNvSpPr>
            <a:spLocks noChangeArrowheads="1"/>
          </p:cNvSpPr>
          <p:nvPr/>
        </p:nvSpPr>
        <p:spPr bwMode="auto">
          <a:xfrm>
            <a:off x="2611438" y="2070100"/>
            <a:ext cx="7953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(Base 10)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00" name="Rectangle 4"/>
          <p:cNvSpPr>
            <a:spLocks noChangeArrowheads="1"/>
          </p:cNvSpPr>
          <p:nvPr/>
        </p:nvSpPr>
        <p:spPr bwMode="auto">
          <a:xfrm>
            <a:off x="3862388" y="1835150"/>
            <a:ext cx="6492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Binary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01" name="Rectangle 5"/>
          <p:cNvSpPr>
            <a:spLocks noChangeArrowheads="1"/>
          </p:cNvSpPr>
          <p:nvPr/>
        </p:nvSpPr>
        <p:spPr bwMode="auto">
          <a:xfrm>
            <a:off x="3814763" y="2070100"/>
            <a:ext cx="6937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(Base 2)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02" name="Rectangle 6"/>
          <p:cNvSpPr>
            <a:spLocks noChangeArrowheads="1"/>
          </p:cNvSpPr>
          <p:nvPr/>
        </p:nvSpPr>
        <p:spPr bwMode="auto">
          <a:xfrm>
            <a:off x="4992688" y="1835150"/>
            <a:ext cx="5254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Octal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03" name="Rectangle 7"/>
          <p:cNvSpPr>
            <a:spLocks noChangeArrowheads="1"/>
          </p:cNvSpPr>
          <p:nvPr/>
        </p:nvSpPr>
        <p:spPr bwMode="auto">
          <a:xfrm>
            <a:off x="4883150" y="2070100"/>
            <a:ext cx="693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(Base 8)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04" name="Rectangle 8"/>
          <p:cNvSpPr>
            <a:spLocks noChangeArrowheads="1"/>
          </p:cNvSpPr>
          <p:nvPr/>
        </p:nvSpPr>
        <p:spPr bwMode="auto">
          <a:xfrm>
            <a:off x="5572125" y="2070100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05" name="Rectangle 9"/>
          <p:cNvSpPr>
            <a:spLocks noChangeArrowheads="1"/>
          </p:cNvSpPr>
          <p:nvPr/>
        </p:nvSpPr>
        <p:spPr bwMode="auto">
          <a:xfrm>
            <a:off x="5834063" y="1835150"/>
            <a:ext cx="450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Hexa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06" name="Rectangle 10"/>
          <p:cNvSpPr>
            <a:spLocks noChangeArrowheads="1"/>
          </p:cNvSpPr>
          <p:nvPr/>
        </p:nvSpPr>
        <p:spPr bwMode="auto">
          <a:xfrm>
            <a:off x="6289675" y="1835150"/>
            <a:ext cx="7286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decimal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07" name="Rectangle 11"/>
          <p:cNvSpPr>
            <a:spLocks noChangeArrowheads="1"/>
          </p:cNvSpPr>
          <p:nvPr/>
        </p:nvSpPr>
        <p:spPr bwMode="auto">
          <a:xfrm>
            <a:off x="5932488" y="2070100"/>
            <a:ext cx="7953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(Base 16)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08" name="Rectangle 12"/>
          <p:cNvSpPr>
            <a:spLocks noChangeArrowheads="1"/>
          </p:cNvSpPr>
          <p:nvPr/>
        </p:nvSpPr>
        <p:spPr bwMode="auto">
          <a:xfrm>
            <a:off x="6756400" y="2070100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09" name="Rectangle 13"/>
          <p:cNvSpPr>
            <a:spLocks noChangeArrowheads="1"/>
          </p:cNvSpPr>
          <p:nvPr/>
        </p:nvSpPr>
        <p:spPr bwMode="auto">
          <a:xfrm>
            <a:off x="2903538" y="2311400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00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10" name="Rectangle 14"/>
          <p:cNvSpPr>
            <a:spLocks noChangeArrowheads="1"/>
          </p:cNvSpPr>
          <p:nvPr/>
        </p:nvSpPr>
        <p:spPr bwMode="auto">
          <a:xfrm>
            <a:off x="3105150" y="2311400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11" name="Rectangle 15"/>
          <p:cNvSpPr>
            <a:spLocks noChangeArrowheads="1"/>
          </p:cNvSpPr>
          <p:nvPr/>
        </p:nvSpPr>
        <p:spPr bwMode="auto">
          <a:xfrm>
            <a:off x="3905250" y="2311400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00000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12" name="Rectangle 16"/>
          <p:cNvSpPr>
            <a:spLocks noChangeArrowheads="1"/>
          </p:cNvSpPr>
          <p:nvPr/>
        </p:nvSpPr>
        <p:spPr bwMode="auto">
          <a:xfrm>
            <a:off x="5126038" y="2311400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00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13" name="Rectangle 17"/>
          <p:cNvSpPr>
            <a:spLocks noChangeArrowheads="1"/>
          </p:cNvSpPr>
          <p:nvPr/>
        </p:nvSpPr>
        <p:spPr bwMode="auto">
          <a:xfrm>
            <a:off x="6257925" y="2311400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00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14" name="Rectangle 18"/>
          <p:cNvSpPr>
            <a:spLocks noChangeArrowheads="1"/>
          </p:cNvSpPr>
          <p:nvPr/>
        </p:nvSpPr>
        <p:spPr bwMode="auto">
          <a:xfrm>
            <a:off x="6461125" y="2311400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15" name="Rectangle 19"/>
          <p:cNvSpPr>
            <a:spLocks noChangeArrowheads="1"/>
          </p:cNvSpPr>
          <p:nvPr/>
        </p:nvSpPr>
        <p:spPr bwMode="auto">
          <a:xfrm>
            <a:off x="2903538" y="255111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01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16" name="Rectangle 20"/>
          <p:cNvSpPr>
            <a:spLocks noChangeArrowheads="1"/>
          </p:cNvSpPr>
          <p:nvPr/>
        </p:nvSpPr>
        <p:spPr bwMode="auto">
          <a:xfrm>
            <a:off x="3105150" y="255111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17" name="Rectangle 21"/>
          <p:cNvSpPr>
            <a:spLocks noChangeArrowheads="1"/>
          </p:cNvSpPr>
          <p:nvPr/>
        </p:nvSpPr>
        <p:spPr bwMode="auto">
          <a:xfrm>
            <a:off x="3905250" y="2551113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00001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18" name="Rectangle 22"/>
          <p:cNvSpPr>
            <a:spLocks noChangeArrowheads="1"/>
          </p:cNvSpPr>
          <p:nvPr/>
        </p:nvSpPr>
        <p:spPr bwMode="auto">
          <a:xfrm>
            <a:off x="5126038" y="255111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01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19" name="Rectangle 23"/>
          <p:cNvSpPr>
            <a:spLocks noChangeArrowheads="1"/>
          </p:cNvSpPr>
          <p:nvPr/>
        </p:nvSpPr>
        <p:spPr bwMode="auto">
          <a:xfrm>
            <a:off x="5327650" y="255111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20" name="Rectangle 24"/>
          <p:cNvSpPr>
            <a:spLocks noChangeArrowheads="1"/>
          </p:cNvSpPr>
          <p:nvPr/>
        </p:nvSpPr>
        <p:spPr bwMode="auto">
          <a:xfrm>
            <a:off x="6257925" y="255111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01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21" name="Rectangle 25"/>
          <p:cNvSpPr>
            <a:spLocks noChangeArrowheads="1"/>
          </p:cNvSpPr>
          <p:nvPr/>
        </p:nvSpPr>
        <p:spPr bwMode="auto">
          <a:xfrm>
            <a:off x="6461125" y="255111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22" name="Rectangle 26"/>
          <p:cNvSpPr>
            <a:spLocks noChangeArrowheads="1"/>
          </p:cNvSpPr>
          <p:nvPr/>
        </p:nvSpPr>
        <p:spPr bwMode="auto">
          <a:xfrm>
            <a:off x="2903538" y="279241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02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23" name="Rectangle 27"/>
          <p:cNvSpPr>
            <a:spLocks noChangeArrowheads="1"/>
          </p:cNvSpPr>
          <p:nvPr/>
        </p:nvSpPr>
        <p:spPr bwMode="auto">
          <a:xfrm>
            <a:off x="3105150" y="279241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24" name="Rectangle 28"/>
          <p:cNvSpPr>
            <a:spLocks noChangeArrowheads="1"/>
          </p:cNvSpPr>
          <p:nvPr/>
        </p:nvSpPr>
        <p:spPr bwMode="auto">
          <a:xfrm>
            <a:off x="3905250" y="2792413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00010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25" name="Rectangle 29"/>
          <p:cNvSpPr>
            <a:spLocks noChangeArrowheads="1"/>
          </p:cNvSpPr>
          <p:nvPr/>
        </p:nvSpPr>
        <p:spPr bwMode="auto">
          <a:xfrm>
            <a:off x="5126038" y="279241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02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26" name="Rectangle 30"/>
          <p:cNvSpPr>
            <a:spLocks noChangeArrowheads="1"/>
          </p:cNvSpPr>
          <p:nvPr/>
        </p:nvSpPr>
        <p:spPr bwMode="auto">
          <a:xfrm>
            <a:off x="5327650" y="279241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27" name="Rectangle 31"/>
          <p:cNvSpPr>
            <a:spLocks noChangeArrowheads="1"/>
          </p:cNvSpPr>
          <p:nvPr/>
        </p:nvSpPr>
        <p:spPr bwMode="auto">
          <a:xfrm>
            <a:off x="6257925" y="279241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02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28" name="Rectangle 32"/>
          <p:cNvSpPr>
            <a:spLocks noChangeArrowheads="1"/>
          </p:cNvSpPr>
          <p:nvPr/>
        </p:nvSpPr>
        <p:spPr bwMode="auto">
          <a:xfrm>
            <a:off x="6461125" y="279241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29" name="Rectangle 33"/>
          <p:cNvSpPr>
            <a:spLocks noChangeArrowheads="1"/>
          </p:cNvSpPr>
          <p:nvPr/>
        </p:nvSpPr>
        <p:spPr bwMode="auto">
          <a:xfrm>
            <a:off x="2903538" y="303371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03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30" name="Rectangle 34"/>
          <p:cNvSpPr>
            <a:spLocks noChangeArrowheads="1"/>
          </p:cNvSpPr>
          <p:nvPr/>
        </p:nvSpPr>
        <p:spPr bwMode="auto">
          <a:xfrm>
            <a:off x="3105150" y="303371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31" name="Rectangle 35"/>
          <p:cNvSpPr>
            <a:spLocks noChangeArrowheads="1"/>
          </p:cNvSpPr>
          <p:nvPr/>
        </p:nvSpPr>
        <p:spPr bwMode="auto">
          <a:xfrm>
            <a:off x="3905250" y="3033713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00011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32" name="Rectangle 36"/>
          <p:cNvSpPr>
            <a:spLocks noChangeArrowheads="1"/>
          </p:cNvSpPr>
          <p:nvPr/>
        </p:nvSpPr>
        <p:spPr bwMode="auto">
          <a:xfrm>
            <a:off x="5126038" y="303371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03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33" name="Rectangle 37"/>
          <p:cNvSpPr>
            <a:spLocks noChangeArrowheads="1"/>
          </p:cNvSpPr>
          <p:nvPr/>
        </p:nvSpPr>
        <p:spPr bwMode="auto">
          <a:xfrm>
            <a:off x="6257925" y="303371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03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34" name="Rectangle 38"/>
          <p:cNvSpPr>
            <a:spLocks noChangeArrowheads="1"/>
          </p:cNvSpPr>
          <p:nvPr/>
        </p:nvSpPr>
        <p:spPr bwMode="auto">
          <a:xfrm>
            <a:off x="6461125" y="303371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35" name="Rectangle 39"/>
          <p:cNvSpPr>
            <a:spLocks noChangeArrowheads="1"/>
          </p:cNvSpPr>
          <p:nvPr/>
        </p:nvSpPr>
        <p:spPr bwMode="auto">
          <a:xfrm>
            <a:off x="2903538" y="3273425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04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36" name="Rectangle 40"/>
          <p:cNvSpPr>
            <a:spLocks noChangeArrowheads="1"/>
          </p:cNvSpPr>
          <p:nvPr/>
        </p:nvSpPr>
        <p:spPr bwMode="auto">
          <a:xfrm>
            <a:off x="3105150" y="327342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37" name="Rectangle 41"/>
          <p:cNvSpPr>
            <a:spLocks noChangeArrowheads="1"/>
          </p:cNvSpPr>
          <p:nvPr/>
        </p:nvSpPr>
        <p:spPr bwMode="auto">
          <a:xfrm>
            <a:off x="3905250" y="3273425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00100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38" name="Rectangle 42"/>
          <p:cNvSpPr>
            <a:spLocks noChangeArrowheads="1"/>
          </p:cNvSpPr>
          <p:nvPr/>
        </p:nvSpPr>
        <p:spPr bwMode="auto">
          <a:xfrm>
            <a:off x="5126038" y="3273425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04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39" name="Rectangle 43"/>
          <p:cNvSpPr>
            <a:spLocks noChangeArrowheads="1"/>
          </p:cNvSpPr>
          <p:nvPr/>
        </p:nvSpPr>
        <p:spPr bwMode="auto">
          <a:xfrm>
            <a:off x="6257925" y="3273425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04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40" name="Rectangle 44"/>
          <p:cNvSpPr>
            <a:spLocks noChangeArrowheads="1"/>
          </p:cNvSpPr>
          <p:nvPr/>
        </p:nvSpPr>
        <p:spPr bwMode="auto">
          <a:xfrm>
            <a:off x="6461125" y="327342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41" name="Rectangle 45"/>
          <p:cNvSpPr>
            <a:spLocks noChangeArrowheads="1"/>
          </p:cNvSpPr>
          <p:nvPr/>
        </p:nvSpPr>
        <p:spPr bwMode="auto">
          <a:xfrm>
            <a:off x="2903538" y="3514725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05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42" name="Rectangle 46"/>
          <p:cNvSpPr>
            <a:spLocks noChangeArrowheads="1"/>
          </p:cNvSpPr>
          <p:nvPr/>
        </p:nvSpPr>
        <p:spPr bwMode="auto">
          <a:xfrm>
            <a:off x="3105150" y="351472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43" name="Rectangle 47"/>
          <p:cNvSpPr>
            <a:spLocks noChangeArrowheads="1"/>
          </p:cNvSpPr>
          <p:nvPr/>
        </p:nvSpPr>
        <p:spPr bwMode="auto">
          <a:xfrm>
            <a:off x="3905250" y="3514725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00101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44" name="Rectangle 48"/>
          <p:cNvSpPr>
            <a:spLocks noChangeArrowheads="1"/>
          </p:cNvSpPr>
          <p:nvPr/>
        </p:nvSpPr>
        <p:spPr bwMode="auto">
          <a:xfrm>
            <a:off x="5126038" y="3514725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05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45" name="Rectangle 49"/>
          <p:cNvSpPr>
            <a:spLocks noChangeArrowheads="1"/>
          </p:cNvSpPr>
          <p:nvPr/>
        </p:nvSpPr>
        <p:spPr bwMode="auto">
          <a:xfrm>
            <a:off x="5327650" y="351472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46" name="Rectangle 50"/>
          <p:cNvSpPr>
            <a:spLocks noChangeArrowheads="1"/>
          </p:cNvSpPr>
          <p:nvPr/>
        </p:nvSpPr>
        <p:spPr bwMode="auto">
          <a:xfrm>
            <a:off x="6257925" y="3514725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05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47" name="Rectangle 51"/>
          <p:cNvSpPr>
            <a:spLocks noChangeArrowheads="1"/>
          </p:cNvSpPr>
          <p:nvPr/>
        </p:nvSpPr>
        <p:spPr bwMode="auto">
          <a:xfrm>
            <a:off x="6461125" y="351472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48" name="Rectangle 52"/>
          <p:cNvSpPr>
            <a:spLocks noChangeArrowheads="1"/>
          </p:cNvSpPr>
          <p:nvPr/>
        </p:nvSpPr>
        <p:spPr bwMode="auto">
          <a:xfrm>
            <a:off x="2903538" y="3754438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06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49" name="Rectangle 53"/>
          <p:cNvSpPr>
            <a:spLocks noChangeArrowheads="1"/>
          </p:cNvSpPr>
          <p:nvPr/>
        </p:nvSpPr>
        <p:spPr bwMode="auto">
          <a:xfrm>
            <a:off x="3105150" y="3754438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50" name="Rectangle 54"/>
          <p:cNvSpPr>
            <a:spLocks noChangeArrowheads="1"/>
          </p:cNvSpPr>
          <p:nvPr/>
        </p:nvSpPr>
        <p:spPr bwMode="auto">
          <a:xfrm>
            <a:off x="3905250" y="3754438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00110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51" name="Rectangle 55"/>
          <p:cNvSpPr>
            <a:spLocks noChangeArrowheads="1"/>
          </p:cNvSpPr>
          <p:nvPr/>
        </p:nvSpPr>
        <p:spPr bwMode="auto">
          <a:xfrm>
            <a:off x="5126038" y="3754438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06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52" name="Rectangle 56"/>
          <p:cNvSpPr>
            <a:spLocks noChangeArrowheads="1"/>
          </p:cNvSpPr>
          <p:nvPr/>
        </p:nvSpPr>
        <p:spPr bwMode="auto">
          <a:xfrm>
            <a:off x="5327650" y="3754438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53" name="Rectangle 57"/>
          <p:cNvSpPr>
            <a:spLocks noChangeArrowheads="1"/>
          </p:cNvSpPr>
          <p:nvPr/>
        </p:nvSpPr>
        <p:spPr bwMode="auto">
          <a:xfrm>
            <a:off x="6257925" y="3754438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06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54" name="Rectangle 58"/>
          <p:cNvSpPr>
            <a:spLocks noChangeArrowheads="1"/>
          </p:cNvSpPr>
          <p:nvPr/>
        </p:nvSpPr>
        <p:spPr bwMode="auto">
          <a:xfrm>
            <a:off x="6461125" y="3754438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55" name="Rectangle 59"/>
          <p:cNvSpPr>
            <a:spLocks noChangeArrowheads="1"/>
          </p:cNvSpPr>
          <p:nvPr/>
        </p:nvSpPr>
        <p:spPr bwMode="auto">
          <a:xfrm>
            <a:off x="2903538" y="3995738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07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56" name="Rectangle 60"/>
          <p:cNvSpPr>
            <a:spLocks noChangeArrowheads="1"/>
          </p:cNvSpPr>
          <p:nvPr/>
        </p:nvSpPr>
        <p:spPr bwMode="auto">
          <a:xfrm>
            <a:off x="3105150" y="3995738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57" name="Rectangle 61"/>
          <p:cNvSpPr>
            <a:spLocks noChangeArrowheads="1"/>
          </p:cNvSpPr>
          <p:nvPr/>
        </p:nvSpPr>
        <p:spPr bwMode="auto">
          <a:xfrm>
            <a:off x="3905250" y="3995738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00111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58" name="Rectangle 62"/>
          <p:cNvSpPr>
            <a:spLocks noChangeArrowheads="1"/>
          </p:cNvSpPr>
          <p:nvPr/>
        </p:nvSpPr>
        <p:spPr bwMode="auto">
          <a:xfrm>
            <a:off x="5126038" y="3995738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07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59" name="Rectangle 63"/>
          <p:cNvSpPr>
            <a:spLocks noChangeArrowheads="1"/>
          </p:cNvSpPr>
          <p:nvPr/>
        </p:nvSpPr>
        <p:spPr bwMode="auto">
          <a:xfrm>
            <a:off x="5327650" y="3995738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60" name="Rectangle 64"/>
          <p:cNvSpPr>
            <a:spLocks noChangeArrowheads="1"/>
          </p:cNvSpPr>
          <p:nvPr/>
        </p:nvSpPr>
        <p:spPr bwMode="auto">
          <a:xfrm>
            <a:off x="6257925" y="3995738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07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61" name="Rectangle 65"/>
          <p:cNvSpPr>
            <a:spLocks noChangeArrowheads="1"/>
          </p:cNvSpPr>
          <p:nvPr/>
        </p:nvSpPr>
        <p:spPr bwMode="auto">
          <a:xfrm>
            <a:off x="6461125" y="3995738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62" name="Rectangle 66"/>
          <p:cNvSpPr>
            <a:spLocks noChangeArrowheads="1"/>
          </p:cNvSpPr>
          <p:nvPr/>
        </p:nvSpPr>
        <p:spPr bwMode="auto">
          <a:xfrm>
            <a:off x="2903538" y="4237038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08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63" name="Rectangle 67"/>
          <p:cNvSpPr>
            <a:spLocks noChangeArrowheads="1"/>
          </p:cNvSpPr>
          <p:nvPr/>
        </p:nvSpPr>
        <p:spPr bwMode="auto">
          <a:xfrm>
            <a:off x="3105150" y="4237038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64" name="Rectangle 68"/>
          <p:cNvSpPr>
            <a:spLocks noChangeArrowheads="1"/>
          </p:cNvSpPr>
          <p:nvPr/>
        </p:nvSpPr>
        <p:spPr bwMode="auto">
          <a:xfrm>
            <a:off x="3905250" y="4237038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01000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65" name="Rectangle 69"/>
          <p:cNvSpPr>
            <a:spLocks noChangeArrowheads="1"/>
          </p:cNvSpPr>
          <p:nvPr/>
        </p:nvSpPr>
        <p:spPr bwMode="auto">
          <a:xfrm>
            <a:off x="5126038" y="4237038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10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66" name="Rectangle 70"/>
          <p:cNvSpPr>
            <a:spLocks noChangeArrowheads="1"/>
          </p:cNvSpPr>
          <p:nvPr/>
        </p:nvSpPr>
        <p:spPr bwMode="auto">
          <a:xfrm>
            <a:off x="5327650" y="4237038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67" name="Rectangle 71"/>
          <p:cNvSpPr>
            <a:spLocks noChangeArrowheads="1"/>
          </p:cNvSpPr>
          <p:nvPr/>
        </p:nvSpPr>
        <p:spPr bwMode="auto">
          <a:xfrm>
            <a:off x="6257925" y="4237038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08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68" name="Rectangle 72"/>
          <p:cNvSpPr>
            <a:spLocks noChangeArrowheads="1"/>
          </p:cNvSpPr>
          <p:nvPr/>
        </p:nvSpPr>
        <p:spPr bwMode="auto">
          <a:xfrm>
            <a:off x="6461125" y="4237038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69" name="Rectangle 73"/>
          <p:cNvSpPr>
            <a:spLocks noChangeArrowheads="1"/>
          </p:cNvSpPr>
          <p:nvPr/>
        </p:nvSpPr>
        <p:spPr bwMode="auto">
          <a:xfrm>
            <a:off x="2903538" y="4476750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09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70" name="Rectangle 74"/>
          <p:cNvSpPr>
            <a:spLocks noChangeArrowheads="1"/>
          </p:cNvSpPr>
          <p:nvPr/>
        </p:nvSpPr>
        <p:spPr bwMode="auto">
          <a:xfrm>
            <a:off x="3105150" y="4476750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71" name="Rectangle 75"/>
          <p:cNvSpPr>
            <a:spLocks noChangeArrowheads="1"/>
          </p:cNvSpPr>
          <p:nvPr/>
        </p:nvSpPr>
        <p:spPr bwMode="auto">
          <a:xfrm>
            <a:off x="3905250" y="4476750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01001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72" name="Rectangle 76"/>
          <p:cNvSpPr>
            <a:spLocks noChangeArrowheads="1"/>
          </p:cNvSpPr>
          <p:nvPr/>
        </p:nvSpPr>
        <p:spPr bwMode="auto">
          <a:xfrm>
            <a:off x="5126038" y="4476750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11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73" name="Rectangle 77"/>
          <p:cNvSpPr>
            <a:spLocks noChangeArrowheads="1"/>
          </p:cNvSpPr>
          <p:nvPr/>
        </p:nvSpPr>
        <p:spPr bwMode="auto">
          <a:xfrm>
            <a:off x="5327650" y="4476750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74" name="Rectangle 78"/>
          <p:cNvSpPr>
            <a:spLocks noChangeArrowheads="1"/>
          </p:cNvSpPr>
          <p:nvPr/>
        </p:nvSpPr>
        <p:spPr bwMode="auto">
          <a:xfrm>
            <a:off x="6257925" y="4476750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09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75" name="Rectangle 79"/>
          <p:cNvSpPr>
            <a:spLocks noChangeArrowheads="1"/>
          </p:cNvSpPr>
          <p:nvPr/>
        </p:nvSpPr>
        <p:spPr bwMode="auto">
          <a:xfrm>
            <a:off x="6461125" y="4476750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76" name="Rectangle 80"/>
          <p:cNvSpPr>
            <a:spLocks noChangeArrowheads="1"/>
          </p:cNvSpPr>
          <p:nvPr/>
        </p:nvSpPr>
        <p:spPr bwMode="auto">
          <a:xfrm>
            <a:off x="2903538" y="4718050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10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77" name="Rectangle 81"/>
          <p:cNvSpPr>
            <a:spLocks noChangeArrowheads="1"/>
          </p:cNvSpPr>
          <p:nvPr/>
        </p:nvSpPr>
        <p:spPr bwMode="auto">
          <a:xfrm>
            <a:off x="3105150" y="4718050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78" name="Rectangle 82"/>
          <p:cNvSpPr>
            <a:spLocks noChangeArrowheads="1"/>
          </p:cNvSpPr>
          <p:nvPr/>
        </p:nvSpPr>
        <p:spPr bwMode="auto">
          <a:xfrm>
            <a:off x="3905250" y="4718050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01010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79" name="Rectangle 83"/>
          <p:cNvSpPr>
            <a:spLocks noChangeArrowheads="1"/>
          </p:cNvSpPr>
          <p:nvPr/>
        </p:nvSpPr>
        <p:spPr bwMode="auto">
          <a:xfrm>
            <a:off x="5126038" y="4718050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12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80" name="Rectangle 84"/>
          <p:cNvSpPr>
            <a:spLocks noChangeArrowheads="1"/>
          </p:cNvSpPr>
          <p:nvPr/>
        </p:nvSpPr>
        <p:spPr bwMode="auto">
          <a:xfrm>
            <a:off x="5327650" y="4718050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81" name="Rectangle 85"/>
          <p:cNvSpPr>
            <a:spLocks noChangeArrowheads="1"/>
          </p:cNvSpPr>
          <p:nvPr/>
        </p:nvSpPr>
        <p:spPr bwMode="auto">
          <a:xfrm>
            <a:off x="6237288" y="4718050"/>
            <a:ext cx="247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0A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82" name="Rectangle 86"/>
          <p:cNvSpPr>
            <a:spLocks noChangeArrowheads="1"/>
          </p:cNvSpPr>
          <p:nvPr/>
        </p:nvSpPr>
        <p:spPr bwMode="auto">
          <a:xfrm>
            <a:off x="6483350" y="4718050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83" name="Rectangle 87"/>
          <p:cNvSpPr>
            <a:spLocks noChangeArrowheads="1"/>
          </p:cNvSpPr>
          <p:nvPr/>
        </p:nvSpPr>
        <p:spPr bwMode="auto">
          <a:xfrm>
            <a:off x="2903538" y="4959350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11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84" name="Rectangle 88"/>
          <p:cNvSpPr>
            <a:spLocks noChangeArrowheads="1"/>
          </p:cNvSpPr>
          <p:nvPr/>
        </p:nvSpPr>
        <p:spPr bwMode="auto">
          <a:xfrm>
            <a:off x="3105150" y="4959350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85" name="Rectangle 89"/>
          <p:cNvSpPr>
            <a:spLocks noChangeArrowheads="1"/>
          </p:cNvSpPr>
          <p:nvPr/>
        </p:nvSpPr>
        <p:spPr bwMode="auto">
          <a:xfrm>
            <a:off x="3905250" y="4959350"/>
            <a:ext cx="40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0101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86" name="Rectangle 90"/>
          <p:cNvSpPr>
            <a:spLocks noChangeArrowheads="1"/>
          </p:cNvSpPr>
          <p:nvPr/>
        </p:nvSpPr>
        <p:spPr bwMode="auto">
          <a:xfrm>
            <a:off x="4308475" y="495935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87" name="Rectangle 91"/>
          <p:cNvSpPr>
            <a:spLocks noChangeArrowheads="1"/>
          </p:cNvSpPr>
          <p:nvPr/>
        </p:nvSpPr>
        <p:spPr bwMode="auto">
          <a:xfrm>
            <a:off x="5126038" y="4959350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13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88" name="Rectangle 92"/>
          <p:cNvSpPr>
            <a:spLocks noChangeArrowheads="1"/>
          </p:cNvSpPr>
          <p:nvPr/>
        </p:nvSpPr>
        <p:spPr bwMode="auto">
          <a:xfrm>
            <a:off x="5327650" y="4959350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89" name="Rectangle 93"/>
          <p:cNvSpPr>
            <a:spLocks noChangeArrowheads="1"/>
          </p:cNvSpPr>
          <p:nvPr/>
        </p:nvSpPr>
        <p:spPr bwMode="auto">
          <a:xfrm>
            <a:off x="6243638" y="4959350"/>
            <a:ext cx="2365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0B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90" name="Rectangle 94"/>
          <p:cNvSpPr>
            <a:spLocks noChangeArrowheads="1"/>
          </p:cNvSpPr>
          <p:nvPr/>
        </p:nvSpPr>
        <p:spPr bwMode="auto">
          <a:xfrm>
            <a:off x="6478588" y="4959350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91" name="Rectangle 95"/>
          <p:cNvSpPr>
            <a:spLocks noChangeArrowheads="1"/>
          </p:cNvSpPr>
          <p:nvPr/>
        </p:nvSpPr>
        <p:spPr bwMode="auto">
          <a:xfrm>
            <a:off x="2903538" y="519906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12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92" name="Rectangle 96"/>
          <p:cNvSpPr>
            <a:spLocks noChangeArrowheads="1"/>
          </p:cNvSpPr>
          <p:nvPr/>
        </p:nvSpPr>
        <p:spPr bwMode="auto">
          <a:xfrm>
            <a:off x="3105150" y="519906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93" name="Rectangle 97"/>
          <p:cNvSpPr>
            <a:spLocks noChangeArrowheads="1"/>
          </p:cNvSpPr>
          <p:nvPr/>
        </p:nvSpPr>
        <p:spPr bwMode="auto">
          <a:xfrm>
            <a:off x="3905250" y="5199063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01100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94" name="Rectangle 98"/>
          <p:cNvSpPr>
            <a:spLocks noChangeArrowheads="1"/>
          </p:cNvSpPr>
          <p:nvPr/>
        </p:nvSpPr>
        <p:spPr bwMode="auto">
          <a:xfrm>
            <a:off x="5126038" y="519906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14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95" name="Rectangle 99"/>
          <p:cNvSpPr>
            <a:spLocks noChangeArrowheads="1"/>
          </p:cNvSpPr>
          <p:nvPr/>
        </p:nvSpPr>
        <p:spPr bwMode="auto">
          <a:xfrm>
            <a:off x="5327650" y="519906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96" name="Rectangle 100"/>
          <p:cNvSpPr>
            <a:spLocks noChangeArrowheads="1"/>
          </p:cNvSpPr>
          <p:nvPr/>
        </p:nvSpPr>
        <p:spPr bwMode="auto">
          <a:xfrm>
            <a:off x="6237288" y="5199063"/>
            <a:ext cx="247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0C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97" name="Rectangle 101"/>
          <p:cNvSpPr>
            <a:spLocks noChangeArrowheads="1"/>
          </p:cNvSpPr>
          <p:nvPr/>
        </p:nvSpPr>
        <p:spPr bwMode="auto">
          <a:xfrm>
            <a:off x="6483350" y="519906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98" name="Rectangle 102"/>
          <p:cNvSpPr>
            <a:spLocks noChangeArrowheads="1"/>
          </p:cNvSpPr>
          <p:nvPr/>
        </p:nvSpPr>
        <p:spPr bwMode="auto">
          <a:xfrm>
            <a:off x="2903538" y="544036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13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599" name="Rectangle 103"/>
          <p:cNvSpPr>
            <a:spLocks noChangeArrowheads="1"/>
          </p:cNvSpPr>
          <p:nvPr/>
        </p:nvSpPr>
        <p:spPr bwMode="auto">
          <a:xfrm>
            <a:off x="3105150" y="544036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00" name="Rectangle 104"/>
          <p:cNvSpPr>
            <a:spLocks noChangeArrowheads="1"/>
          </p:cNvSpPr>
          <p:nvPr/>
        </p:nvSpPr>
        <p:spPr bwMode="auto">
          <a:xfrm>
            <a:off x="3905250" y="5440363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01101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01" name="Rectangle 105"/>
          <p:cNvSpPr>
            <a:spLocks noChangeArrowheads="1"/>
          </p:cNvSpPr>
          <p:nvPr/>
        </p:nvSpPr>
        <p:spPr bwMode="auto">
          <a:xfrm>
            <a:off x="5126038" y="544036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15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02" name="Rectangle 106"/>
          <p:cNvSpPr>
            <a:spLocks noChangeArrowheads="1"/>
          </p:cNvSpPr>
          <p:nvPr/>
        </p:nvSpPr>
        <p:spPr bwMode="auto">
          <a:xfrm>
            <a:off x="5327650" y="544036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03" name="Rectangle 107"/>
          <p:cNvSpPr>
            <a:spLocks noChangeArrowheads="1"/>
          </p:cNvSpPr>
          <p:nvPr/>
        </p:nvSpPr>
        <p:spPr bwMode="auto">
          <a:xfrm>
            <a:off x="6237288" y="5440363"/>
            <a:ext cx="247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0D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04" name="Rectangle 108"/>
          <p:cNvSpPr>
            <a:spLocks noChangeArrowheads="1"/>
          </p:cNvSpPr>
          <p:nvPr/>
        </p:nvSpPr>
        <p:spPr bwMode="auto">
          <a:xfrm>
            <a:off x="6483350" y="544036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05" name="Rectangle 109"/>
          <p:cNvSpPr>
            <a:spLocks noChangeArrowheads="1"/>
          </p:cNvSpPr>
          <p:nvPr/>
        </p:nvSpPr>
        <p:spPr bwMode="auto">
          <a:xfrm>
            <a:off x="2903538" y="5680075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14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06" name="Rectangle 110"/>
          <p:cNvSpPr>
            <a:spLocks noChangeArrowheads="1"/>
          </p:cNvSpPr>
          <p:nvPr/>
        </p:nvSpPr>
        <p:spPr bwMode="auto">
          <a:xfrm>
            <a:off x="3105150" y="568007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07" name="Rectangle 111"/>
          <p:cNvSpPr>
            <a:spLocks noChangeArrowheads="1"/>
          </p:cNvSpPr>
          <p:nvPr/>
        </p:nvSpPr>
        <p:spPr bwMode="auto">
          <a:xfrm>
            <a:off x="3905250" y="5680075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01110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08" name="Rectangle 112"/>
          <p:cNvSpPr>
            <a:spLocks noChangeArrowheads="1"/>
          </p:cNvSpPr>
          <p:nvPr/>
        </p:nvSpPr>
        <p:spPr bwMode="auto">
          <a:xfrm>
            <a:off x="5126038" y="5680075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16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09" name="Rectangle 113"/>
          <p:cNvSpPr>
            <a:spLocks noChangeArrowheads="1"/>
          </p:cNvSpPr>
          <p:nvPr/>
        </p:nvSpPr>
        <p:spPr bwMode="auto">
          <a:xfrm>
            <a:off x="5327650" y="568007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10" name="Rectangle 114"/>
          <p:cNvSpPr>
            <a:spLocks noChangeArrowheads="1"/>
          </p:cNvSpPr>
          <p:nvPr/>
        </p:nvSpPr>
        <p:spPr bwMode="auto">
          <a:xfrm>
            <a:off x="6243638" y="5680075"/>
            <a:ext cx="2365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0E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11" name="Rectangle 115"/>
          <p:cNvSpPr>
            <a:spLocks noChangeArrowheads="1"/>
          </p:cNvSpPr>
          <p:nvPr/>
        </p:nvSpPr>
        <p:spPr bwMode="auto">
          <a:xfrm>
            <a:off x="6478588" y="568007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12" name="Rectangle 116"/>
          <p:cNvSpPr>
            <a:spLocks noChangeArrowheads="1"/>
          </p:cNvSpPr>
          <p:nvPr/>
        </p:nvSpPr>
        <p:spPr bwMode="auto">
          <a:xfrm>
            <a:off x="2903538" y="5921375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15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13" name="Rectangle 117"/>
          <p:cNvSpPr>
            <a:spLocks noChangeArrowheads="1"/>
          </p:cNvSpPr>
          <p:nvPr/>
        </p:nvSpPr>
        <p:spPr bwMode="auto">
          <a:xfrm>
            <a:off x="3105150" y="592137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14" name="Rectangle 118"/>
          <p:cNvSpPr>
            <a:spLocks noChangeArrowheads="1"/>
          </p:cNvSpPr>
          <p:nvPr/>
        </p:nvSpPr>
        <p:spPr bwMode="auto">
          <a:xfrm>
            <a:off x="3905250" y="5921375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01111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15" name="Rectangle 119"/>
          <p:cNvSpPr>
            <a:spLocks noChangeArrowheads="1"/>
          </p:cNvSpPr>
          <p:nvPr/>
        </p:nvSpPr>
        <p:spPr bwMode="auto">
          <a:xfrm>
            <a:off x="5126038" y="5921375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17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16" name="Rectangle 120"/>
          <p:cNvSpPr>
            <a:spLocks noChangeArrowheads="1"/>
          </p:cNvSpPr>
          <p:nvPr/>
        </p:nvSpPr>
        <p:spPr bwMode="auto">
          <a:xfrm>
            <a:off x="5327650" y="592137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17" name="Rectangle 121"/>
          <p:cNvSpPr>
            <a:spLocks noChangeArrowheads="1"/>
          </p:cNvSpPr>
          <p:nvPr/>
        </p:nvSpPr>
        <p:spPr bwMode="auto">
          <a:xfrm>
            <a:off x="6248400" y="5921375"/>
            <a:ext cx="225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0F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18" name="Rectangle 122"/>
          <p:cNvSpPr>
            <a:spLocks noChangeArrowheads="1"/>
          </p:cNvSpPr>
          <p:nvPr/>
        </p:nvSpPr>
        <p:spPr bwMode="auto">
          <a:xfrm>
            <a:off x="6470650" y="592137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19" name="Rectangle 123"/>
          <p:cNvSpPr>
            <a:spLocks noChangeArrowheads="1"/>
          </p:cNvSpPr>
          <p:nvPr/>
        </p:nvSpPr>
        <p:spPr bwMode="auto">
          <a:xfrm>
            <a:off x="2903538" y="6162675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16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20" name="Rectangle 124"/>
          <p:cNvSpPr>
            <a:spLocks noChangeArrowheads="1"/>
          </p:cNvSpPr>
          <p:nvPr/>
        </p:nvSpPr>
        <p:spPr bwMode="auto">
          <a:xfrm>
            <a:off x="3105150" y="616267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21" name="Rectangle 125"/>
          <p:cNvSpPr>
            <a:spLocks noChangeArrowheads="1"/>
          </p:cNvSpPr>
          <p:nvPr/>
        </p:nvSpPr>
        <p:spPr bwMode="auto">
          <a:xfrm>
            <a:off x="3905250" y="6162675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10000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22" name="Rectangle 126"/>
          <p:cNvSpPr>
            <a:spLocks noChangeArrowheads="1"/>
          </p:cNvSpPr>
          <p:nvPr/>
        </p:nvSpPr>
        <p:spPr bwMode="auto">
          <a:xfrm>
            <a:off x="5126038" y="6162675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20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23" name="Rectangle 127"/>
          <p:cNvSpPr>
            <a:spLocks noChangeArrowheads="1"/>
          </p:cNvSpPr>
          <p:nvPr/>
        </p:nvSpPr>
        <p:spPr bwMode="auto">
          <a:xfrm>
            <a:off x="5327650" y="616267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24" name="Rectangle 128"/>
          <p:cNvSpPr>
            <a:spLocks noChangeArrowheads="1"/>
          </p:cNvSpPr>
          <p:nvPr/>
        </p:nvSpPr>
        <p:spPr bwMode="auto">
          <a:xfrm>
            <a:off x="6257925" y="6162675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</a:rPr>
              <a:t>10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25" name="Rectangle 129"/>
          <p:cNvSpPr>
            <a:spLocks noChangeArrowheads="1"/>
          </p:cNvSpPr>
          <p:nvPr/>
        </p:nvSpPr>
        <p:spPr bwMode="auto">
          <a:xfrm>
            <a:off x="6461125" y="616267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62626" name="Rectangle 130"/>
          <p:cNvSpPr>
            <a:spLocks noChangeArrowheads="1"/>
          </p:cNvSpPr>
          <p:nvPr/>
        </p:nvSpPr>
        <p:spPr bwMode="auto">
          <a:xfrm>
            <a:off x="5411788" y="1852613"/>
            <a:ext cx="6350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62627" name="Rectangle 131"/>
          <p:cNvSpPr>
            <a:spLocks noChangeArrowheads="1"/>
          </p:cNvSpPr>
          <p:nvPr/>
        </p:nvSpPr>
        <p:spPr bwMode="auto">
          <a:xfrm>
            <a:off x="6705600" y="1852613"/>
            <a:ext cx="11113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graphicFrame>
        <p:nvGraphicFramePr>
          <p:cNvPr id="362628" name="Group 132"/>
          <p:cNvGraphicFramePr>
            <a:graphicFrameLocks noGrp="1"/>
          </p:cNvGraphicFramePr>
          <p:nvPr/>
        </p:nvGraphicFramePr>
        <p:xfrm>
          <a:off x="2263775" y="1828800"/>
          <a:ext cx="4781550" cy="4595813"/>
        </p:xfrm>
        <a:graphic>
          <a:graphicData uri="http://schemas.openxmlformats.org/drawingml/2006/table">
            <a:tbl>
              <a:tblPr/>
              <a:tblGrid>
                <a:gridCol w="135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6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362732" name="Rectangle 236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  <a:noFill/>
          <a:ln/>
        </p:spPr>
        <p:txBody>
          <a:bodyPr>
            <a:normAutofit fontScale="90000"/>
          </a:bodyPr>
          <a:lstStyle/>
          <a:p>
            <a:r>
              <a:rPr lang="tr-TR" dirty="0" smtClean="0"/>
              <a:t>Farklı tabanda sayıların gösterilimi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A33B53-6570-4166-B8CD-FF83D1948A2B}" type="slidenum">
              <a:rPr lang="tr-TR"/>
              <a:pPr/>
              <a:t>19</a:t>
            </a:fld>
            <a:endParaRPr lang="tr-TR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066800"/>
          </a:xfrm>
        </p:spPr>
        <p:txBody>
          <a:bodyPr>
            <a:normAutofit fontScale="90000"/>
          </a:bodyPr>
          <a:lstStyle/>
          <a:p>
            <a:r>
              <a:rPr lang="tr-TR" sz="4800" dirty="0" smtClean="0"/>
              <a:t>Onluk tabandan diğer tabanlara dönüşüm</a:t>
            </a:r>
            <a:endParaRPr lang="en-US" sz="4800" dirty="0"/>
          </a:p>
        </p:txBody>
      </p:sp>
      <p:sp>
        <p:nvSpPr>
          <p:cNvPr id="7" name="Rectangle 6"/>
          <p:cNvSpPr/>
          <p:nvPr/>
        </p:nvSpPr>
        <p:spPr>
          <a:xfrm>
            <a:off x="851646" y="2090450"/>
            <a:ext cx="6663765" cy="186896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lvl="1">
              <a:buFont typeface="Arial"/>
              <a:buChar char="•"/>
            </a:pPr>
            <a:r>
              <a:rPr lang="tr-TR" sz="2400" dirty="0" smtClean="0"/>
              <a:t>Sayıyı dönüştürülecek taban ile tekrarlı böl.</a:t>
            </a:r>
          </a:p>
          <a:p>
            <a:pPr lvl="1">
              <a:buFont typeface="Arial"/>
              <a:buChar char="•"/>
            </a:pPr>
            <a:r>
              <a:rPr lang="tr-TR" sz="2400" dirty="0" smtClean="0"/>
              <a:t>Kalanları ters sırada kayıt et.</a:t>
            </a:r>
          </a:p>
          <a:p>
            <a:pPr lvl="1">
              <a:buFont typeface="Arial"/>
              <a:buChar char="•"/>
            </a:pPr>
            <a:r>
              <a:rPr lang="tr-TR" sz="2400" dirty="0" smtClean="0"/>
              <a:t>Yeni tabanda basamaklar ters sırada kalanlardır.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F7DA40-315D-4D89-A88A-8B0457996B79}" type="slidenum">
              <a:rPr lang="tr-TR"/>
              <a:pPr/>
              <a:t>2</a:t>
            </a:fld>
            <a:endParaRPr lang="tr-TR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Amaç ve Hedefler</a:t>
            </a:r>
            <a:endParaRPr lang="tr-TR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868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400" dirty="0" smtClean="0"/>
              <a:t>Bu dersin amacı</a:t>
            </a:r>
            <a:r>
              <a:rPr lang="en-US" sz="2400" dirty="0" smtClean="0"/>
              <a:t>: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tr-TR" sz="2000" dirty="0" smtClean="0"/>
              <a:t>Sayısal sistemleri tanımlamak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tr-TR" sz="2000" dirty="0" smtClean="0"/>
              <a:t>Sayısal tasarımın temel tasarım bloklarını tanımlamak</a:t>
            </a:r>
            <a:endParaRPr lang="en-US" sz="20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2000" dirty="0" smtClean="0">
                <a:solidFill>
                  <a:srgbClr val="000000"/>
                </a:solidFill>
              </a:rPr>
              <a:t>Temel blokların daha büyük sistemlerde nasıl kullanıldığını öğretmek</a:t>
            </a:r>
            <a:endParaRPr lang="en-US" sz="20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 </a:t>
            </a:r>
          </a:p>
          <a:p>
            <a:pPr>
              <a:lnSpc>
                <a:spcPct val="80000"/>
              </a:lnSpc>
            </a:pPr>
            <a:r>
              <a:rPr lang="tr-TR" sz="2400" dirty="0" smtClean="0"/>
              <a:t>Bu dersi başarıyla tamamlamış bir öğrenci</a:t>
            </a:r>
            <a:r>
              <a:rPr lang="en-US" sz="2400" dirty="0" smtClean="0"/>
              <a:t>: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tr-TR" sz="2000" dirty="0" smtClean="0"/>
              <a:t>Sayısal sistemlerin önemini anlamış olacak.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tr-TR" sz="2000" dirty="0" smtClean="0"/>
              <a:t>Bir sayısal devreyi tasarlayabilir hale gelecek.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tr-TR" sz="2000" dirty="0" smtClean="0"/>
              <a:t>Temel kombinezonsal </a:t>
            </a:r>
            <a:r>
              <a:rPr lang="tr-TR" sz="2000" dirty="0" err="1" smtClean="0"/>
              <a:t>ardışıl</a:t>
            </a:r>
            <a:r>
              <a:rPr lang="tr-TR" sz="2000" dirty="0" smtClean="0"/>
              <a:t> yapı taşlarını öğrenmiş olacak. 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tr-TR" sz="2000" dirty="0" smtClean="0"/>
              <a:t>Büyük sayısal sistemlerin nasıl tasarlandığını öğrenmiş olacak.  </a:t>
            </a:r>
            <a:endParaRPr 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B813D6-C8B8-4065-BAA9-CFF05806102B}" type="slidenum">
              <a:rPr lang="tr-TR"/>
              <a:pPr/>
              <a:t>20</a:t>
            </a:fld>
            <a:endParaRPr lang="tr-TR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 smtClean="0"/>
              <a:t>Örnek</a:t>
            </a:r>
            <a:r>
              <a:rPr lang="en-US" sz="4000" dirty="0" smtClean="0"/>
              <a:t>: 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46</a:t>
            </a:r>
            <a:r>
              <a:rPr lang="en-US" sz="4000" baseline="-25000" dirty="0" smtClean="0"/>
              <a:t>10 </a:t>
            </a:r>
            <a:r>
              <a:rPr lang="en-US" sz="4000" dirty="0" smtClean="0"/>
              <a:t> </a:t>
            </a:r>
            <a:r>
              <a:rPr lang="tr-TR" sz="4000" dirty="0" smtClean="0"/>
              <a:t>sayısını 2 tabanına dönüştür</a:t>
            </a:r>
            <a:endParaRPr lang="en-US" sz="4000" dirty="0"/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r>
              <a:rPr lang="en-US" sz="2700" dirty="0" smtClean="0">
                <a:solidFill>
                  <a:srgbClr val="000000"/>
                </a:solidFill>
              </a:rPr>
              <a:t>46 </a:t>
            </a:r>
            <a:r>
              <a:rPr lang="tr-TR" sz="2700" dirty="0" err="1" smtClean="0">
                <a:solidFill>
                  <a:srgbClr val="000000"/>
                </a:solidFill>
              </a:rPr>
              <a:t>yı</a:t>
            </a:r>
            <a:r>
              <a:rPr lang="tr-TR" sz="2700" dirty="0" smtClean="0">
                <a:solidFill>
                  <a:srgbClr val="000000"/>
                </a:solidFill>
              </a:rPr>
              <a:t> ikili tabana dönüştür</a:t>
            </a:r>
          </a:p>
          <a:p>
            <a:pPr lvl="1"/>
            <a:r>
              <a:rPr lang="tr-TR" sz="2300" dirty="0" smtClean="0">
                <a:solidFill>
                  <a:srgbClr val="000000"/>
                </a:solidFill>
              </a:rPr>
              <a:t>46/2=23 kalan 0</a:t>
            </a:r>
          </a:p>
          <a:p>
            <a:pPr lvl="1"/>
            <a:r>
              <a:rPr lang="tr-TR" sz="2300" dirty="0" smtClean="0">
                <a:solidFill>
                  <a:srgbClr val="000000"/>
                </a:solidFill>
              </a:rPr>
              <a:t>23/2=11 kalan 1</a:t>
            </a:r>
          </a:p>
          <a:p>
            <a:pPr lvl="1"/>
            <a:r>
              <a:rPr lang="tr-TR" sz="2300" dirty="0" smtClean="0">
                <a:solidFill>
                  <a:srgbClr val="000000"/>
                </a:solidFill>
              </a:rPr>
              <a:t>11/2=5 kalan 1</a:t>
            </a:r>
          </a:p>
          <a:p>
            <a:pPr lvl="1"/>
            <a:r>
              <a:rPr lang="tr-TR" sz="2300" dirty="0" smtClean="0">
                <a:solidFill>
                  <a:srgbClr val="000000"/>
                </a:solidFill>
              </a:rPr>
              <a:t>5/2=2 kalan 1</a:t>
            </a:r>
          </a:p>
          <a:p>
            <a:pPr lvl="1"/>
            <a:r>
              <a:rPr lang="tr-TR" sz="2300" dirty="0" smtClean="0">
                <a:solidFill>
                  <a:srgbClr val="000000"/>
                </a:solidFill>
              </a:rPr>
              <a:t>2/2=1 kalan 0</a:t>
            </a:r>
          </a:p>
          <a:p>
            <a:pPr lvl="1"/>
            <a:r>
              <a:rPr lang="tr-TR" sz="2300" dirty="0" smtClean="0">
                <a:solidFill>
                  <a:srgbClr val="000000"/>
                </a:solidFill>
              </a:rPr>
              <a:t>1/2=0 kalan 1 </a:t>
            </a:r>
            <a:endParaRPr lang="en-US" sz="2300" dirty="0" smtClean="0">
              <a:solidFill>
                <a:srgbClr val="000000"/>
              </a:solidFill>
            </a:endParaRPr>
          </a:p>
          <a:p>
            <a:r>
              <a:rPr lang="tr-TR" sz="2400" dirty="0" smtClean="0">
                <a:solidFill>
                  <a:srgbClr val="000000"/>
                </a:solidFill>
              </a:rPr>
              <a:t>Sonuç</a:t>
            </a:r>
          </a:p>
          <a:p>
            <a:pPr lvl="1"/>
            <a:r>
              <a:rPr lang="tr-TR" sz="1900" dirty="0" smtClean="0">
                <a:solidFill>
                  <a:srgbClr val="000000"/>
                </a:solidFill>
              </a:rPr>
              <a:t>101110</a:t>
            </a:r>
            <a:r>
              <a:rPr lang="tr-TR" sz="1900" baseline="-25000" dirty="0" smtClean="0">
                <a:solidFill>
                  <a:srgbClr val="000000"/>
                </a:solidFill>
              </a:rPr>
              <a:t>2</a:t>
            </a:r>
            <a:endParaRPr lang="en-US" sz="19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B813D6-C8B8-4065-BAA9-CFF05806102B}" type="slidenum">
              <a:rPr lang="tr-TR"/>
              <a:pPr/>
              <a:t>21</a:t>
            </a:fld>
            <a:endParaRPr lang="tr-TR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 smtClean="0"/>
              <a:t>Örnek</a:t>
            </a:r>
            <a:r>
              <a:rPr lang="en-US" sz="3200" dirty="0" smtClean="0"/>
              <a:t>: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46</a:t>
            </a:r>
            <a:r>
              <a:rPr lang="en-US" sz="3200" baseline="-25000" dirty="0" smtClean="0"/>
              <a:t>10 </a:t>
            </a:r>
            <a:r>
              <a:rPr lang="en-US" sz="3200" dirty="0" smtClean="0"/>
              <a:t> </a:t>
            </a:r>
            <a:r>
              <a:rPr lang="tr-TR" sz="3200" dirty="0" smtClean="0"/>
              <a:t>sayısını 16 tabanına dönüştür</a:t>
            </a:r>
            <a:endParaRPr lang="en-US" sz="3200" dirty="0"/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r>
              <a:rPr lang="en-US" sz="2700" dirty="0" smtClean="0">
                <a:solidFill>
                  <a:srgbClr val="000000"/>
                </a:solidFill>
              </a:rPr>
              <a:t>46 </a:t>
            </a:r>
            <a:r>
              <a:rPr lang="tr-TR" sz="2700" dirty="0" err="1" smtClean="0">
                <a:solidFill>
                  <a:srgbClr val="000000"/>
                </a:solidFill>
              </a:rPr>
              <a:t>yı</a:t>
            </a:r>
            <a:r>
              <a:rPr lang="tr-TR" sz="2700" dirty="0" smtClean="0">
                <a:solidFill>
                  <a:srgbClr val="000000"/>
                </a:solidFill>
              </a:rPr>
              <a:t> 16 tabana dönüştür</a:t>
            </a:r>
          </a:p>
          <a:p>
            <a:pPr lvl="1"/>
            <a:r>
              <a:rPr lang="tr-TR" sz="2300" dirty="0" smtClean="0">
                <a:solidFill>
                  <a:srgbClr val="000000"/>
                </a:solidFill>
              </a:rPr>
              <a:t>46/16=2 kalan 14</a:t>
            </a:r>
          </a:p>
          <a:p>
            <a:pPr lvl="1"/>
            <a:r>
              <a:rPr lang="tr-TR" sz="2300" dirty="0" smtClean="0">
                <a:solidFill>
                  <a:srgbClr val="000000"/>
                </a:solidFill>
              </a:rPr>
              <a:t>2/16=0 kalan 2</a:t>
            </a:r>
          </a:p>
          <a:p>
            <a:r>
              <a:rPr lang="tr-TR" sz="2700" dirty="0" smtClean="0">
                <a:solidFill>
                  <a:srgbClr val="000000"/>
                </a:solidFill>
              </a:rPr>
              <a:t>Sonuç</a:t>
            </a:r>
          </a:p>
          <a:p>
            <a:pPr lvl="1"/>
            <a:r>
              <a:rPr lang="tr-TR" sz="2300" dirty="0" smtClean="0">
                <a:solidFill>
                  <a:srgbClr val="000000"/>
                </a:solidFill>
              </a:rPr>
              <a:t>2E</a:t>
            </a:r>
            <a:r>
              <a:rPr lang="tr-TR" sz="2300" baseline="-25000" dirty="0" smtClean="0">
                <a:solidFill>
                  <a:srgbClr val="000000"/>
                </a:solidFill>
              </a:rPr>
              <a:t>16</a:t>
            </a:r>
            <a:endParaRPr lang="en-US" sz="23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0E18FF-73FB-4ABF-A7E3-5F01847A4BC6}" type="slidenum">
              <a:rPr lang="tr-TR"/>
              <a:pPr/>
              <a:t>22</a:t>
            </a:fld>
            <a:endParaRPr lang="tr-TR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tr-TR" dirty="0" smtClean="0"/>
              <a:t>r tabanından onluk tabana dönüşüm</a:t>
            </a:r>
            <a:endParaRPr lang="en-US" dirty="0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pPr indent="236538"/>
            <a:r>
              <a:rPr lang="tr-TR" sz="2800" dirty="0" smtClean="0">
                <a:cs typeface="Times New Roman" pitchFamily="18" charset="0"/>
              </a:rPr>
              <a:t>Tabanın ilgili kuvveti ile basamakların çarpımını topla</a:t>
            </a:r>
            <a:r>
              <a:rPr lang="en-US" sz="2800" dirty="0">
                <a:cs typeface="Times New Roman" pitchFamily="18" charset="0"/>
              </a:rPr>
              <a:t> </a:t>
            </a:r>
          </a:p>
          <a:p>
            <a:pPr marL="342900" lvl="1" indent="236538"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tr-TR" sz="1900" dirty="0" smtClean="0">
                <a:solidFill>
                  <a:srgbClr val="000000"/>
                </a:solidFill>
              </a:rPr>
              <a:t>101110</a:t>
            </a:r>
            <a:r>
              <a:rPr lang="tr-TR" sz="1900" baseline="-25000" dirty="0" smtClean="0">
                <a:solidFill>
                  <a:srgbClr val="000000"/>
                </a:solidFill>
              </a:rPr>
              <a:t>2</a:t>
            </a:r>
            <a:r>
              <a:rPr lang="tr-TR" sz="1900" dirty="0" smtClean="0">
                <a:solidFill>
                  <a:srgbClr val="000000"/>
                </a:solidFill>
              </a:rPr>
              <a:t> sayısını onluk taban çevir</a:t>
            </a:r>
            <a:endParaRPr lang="en-US" sz="2800" dirty="0">
              <a:cs typeface="Times New Roman" pitchFamily="18" charset="0"/>
            </a:endParaRPr>
          </a:p>
          <a:p>
            <a:pPr indent="236538"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101110</a:t>
            </a:r>
            <a:r>
              <a:rPr lang="en-US" sz="2800" baseline="-25000" dirty="0">
                <a:cs typeface="Times New Roman" pitchFamily="18" charset="0"/>
              </a:rPr>
              <a:t>2</a:t>
            </a:r>
            <a:r>
              <a:rPr lang="en-US" sz="2800" dirty="0">
                <a:cs typeface="Times New Roman" pitchFamily="18" charset="0"/>
              </a:rPr>
              <a:t> = 1·32 + 0·16 +1·8 +1·4 + 1·2 +0·1</a:t>
            </a:r>
          </a:p>
          <a:p>
            <a:pPr indent="236538"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               =  32 + 8 + 4 + 2</a:t>
            </a:r>
          </a:p>
          <a:p>
            <a:pPr indent="236538"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               =  </a:t>
            </a:r>
            <a:r>
              <a:rPr lang="en-US" sz="2800" dirty="0" smtClean="0">
                <a:cs typeface="Times New Roman" pitchFamily="18" charset="0"/>
              </a:rPr>
              <a:t>46</a:t>
            </a:r>
            <a:endParaRPr lang="en-US" sz="2800" dirty="0"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99F69D-1763-4C73-B9A0-E58B53F22B02}" type="slidenum">
              <a:rPr lang="tr-TR"/>
              <a:pPr/>
              <a:t>23</a:t>
            </a:fld>
            <a:endParaRPr lang="tr-TR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Sekizli/</a:t>
            </a:r>
            <a:r>
              <a:rPr lang="tr-TR" dirty="0" err="1" smtClean="0"/>
              <a:t>onaltılı</a:t>
            </a:r>
            <a:r>
              <a:rPr lang="tr-TR" dirty="0" smtClean="0"/>
              <a:t> (</a:t>
            </a:r>
            <a:r>
              <a:rPr lang="en-US" dirty="0" smtClean="0"/>
              <a:t>Octal/Hex</a:t>
            </a:r>
            <a:r>
              <a:rPr lang="tr-TR" dirty="0" smtClean="0"/>
              <a:t>)</a:t>
            </a:r>
            <a:r>
              <a:rPr lang="en-US" dirty="0" smtClean="0"/>
              <a:t> </a:t>
            </a:r>
            <a:r>
              <a:rPr lang="tr-TR" dirty="0" smtClean="0"/>
              <a:t>tabandan ikili ve geriye dönüşüm</a:t>
            </a:r>
            <a:endParaRPr lang="en-US" dirty="0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dirty="0" smtClean="0">
                <a:cs typeface="Times New Roman" pitchFamily="18" charset="0"/>
              </a:rPr>
              <a:t>Sekizli</a:t>
            </a:r>
            <a:r>
              <a:rPr lang="en-US" dirty="0" smtClean="0">
                <a:cs typeface="Times New Roman" pitchFamily="18" charset="0"/>
              </a:rPr>
              <a:t> (</a:t>
            </a:r>
            <a:r>
              <a:rPr lang="tr-TR" dirty="0" err="1" smtClean="0">
                <a:cs typeface="Times New Roman" pitchFamily="18" charset="0"/>
              </a:rPr>
              <a:t>onaltılı</a:t>
            </a:r>
            <a:r>
              <a:rPr lang="en-US" dirty="0" smtClean="0">
                <a:cs typeface="Times New Roman" pitchFamily="18" charset="0"/>
              </a:rPr>
              <a:t>) </a:t>
            </a:r>
            <a:r>
              <a:rPr lang="tr-TR" dirty="0" smtClean="0">
                <a:cs typeface="Times New Roman" pitchFamily="18" charset="0"/>
              </a:rPr>
              <a:t>den İkili tabana</a:t>
            </a:r>
            <a:r>
              <a:rPr lang="en-US" dirty="0" smtClean="0">
                <a:cs typeface="Times New Roman" pitchFamily="18" charset="0"/>
              </a:rPr>
              <a:t>:</a:t>
            </a:r>
            <a:endParaRPr lang="en-US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tr-TR" dirty="0" smtClean="0">
                <a:cs typeface="Times New Roman" pitchFamily="18" charset="0"/>
              </a:rPr>
              <a:t>Her bir basamak ikili tabanda yazılır.</a:t>
            </a:r>
            <a:endParaRPr 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tr-TR" dirty="0" smtClean="0">
                <a:cs typeface="Times New Roman" pitchFamily="18" charset="0"/>
              </a:rPr>
              <a:t>İkiliden sekizli</a:t>
            </a:r>
            <a:r>
              <a:rPr lang="en-US" dirty="0" smtClean="0">
                <a:cs typeface="Times New Roman" pitchFamily="18" charset="0"/>
              </a:rPr>
              <a:t> (</a:t>
            </a:r>
            <a:r>
              <a:rPr lang="tr-TR" dirty="0" err="1" smtClean="0">
                <a:cs typeface="Times New Roman" pitchFamily="18" charset="0"/>
              </a:rPr>
              <a:t>onaltılı</a:t>
            </a:r>
            <a:r>
              <a:rPr lang="en-US" dirty="0" smtClean="0">
                <a:cs typeface="Times New Roman" pitchFamily="18" charset="0"/>
              </a:rPr>
              <a:t>)</a:t>
            </a:r>
            <a:r>
              <a:rPr lang="tr-TR" dirty="0" smtClean="0">
                <a:cs typeface="Times New Roman" pitchFamily="18" charset="0"/>
              </a:rPr>
              <a:t> tabanına</a:t>
            </a:r>
            <a:r>
              <a:rPr lang="en-US" dirty="0" smtClean="0">
                <a:cs typeface="Times New Roman" pitchFamily="18" charset="0"/>
              </a:rPr>
              <a:t>:</a:t>
            </a:r>
            <a:endParaRPr lang="en-US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tr-TR" dirty="0" smtClean="0">
                <a:cs typeface="Times New Roman" pitchFamily="18" charset="0"/>
              </a:rPr>
              <a:t>Basamaklar taban noktasından başlanarak iki tarafa doğru üçlü (dörtlü) gruplanır.</a:t>
            </a:r>
            <a:endParaRPr lang="en-US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tr-TR" dirty="0" smtClean="0">
                <a:cs typeface="Times New Roman" pitchFamily="18" charset="0"/>
              </a:rPr>
              <a:t>Her bir grup sekizli (</a:t>
            </a:r>
            <a:r>
              <a:rPr lang="tr-TR" dirty="0" err="1" smtClean="0">
                <a:cs typeface="Times New Roman" pitchFamily="18" charset="0"/>
              </a:rPr>
              <a:t>onaltılı</a:t>
            </a:r>
            <a:r>
              <a:rPr lang="tr-TR" dirty="0" smtClean="0">
                <a:cs typeface="Times New Roman" pitchFamily="18" charset="0"/>
              </a:rPr>
              <a:t>) tabanına dönüştürülür.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99F69D-1763-4C73-B9A0-E58B53F22B02}" type="slidenum">
              <a:rPr lang="tr-TR"/>
              <a:pPr/>
              <a:t>24</a:t>
            </a:fld>
            <a:endParaRPr lang="tr-TR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dirty="0" smtClean="0">
                <a:cs typeface="Times New Roman" pitchFamily="18" charset="0"/>
              </a:rPr>
              <a:t>Sekizli</a:t>
            </a:r>
            <a:r>
              <a:rPr lang="en-US" dirty="0" smtClean="0">
                <a:cs typeface="Times New Roman" pitchFamily="18" charset="0"/>
              </a:rPr>
              <a:t> (</a:t>
            </a:r>
            <a:r>
              <a:rPr lang="tr-TR" dirty="0" err="1" smtClean="0">
                <a:cs typeface="Times New Roman" pitchFamily="18" charset="0"/>
              </a:rPr>
              <a:t>onaltılı</a:t>
            </a:r>
            <a:r>
              <a:rPr lang="en-US" dirty="0" smtClean="0">
                <a:cs typeface="Times New Roman" pitchFamily="18" charset="0"/>
              </a:rPr>
              <a:t>) </a:t>
            </a:r>
            <a:r>
              <a:rPr lang="tr-TR" dirty="0" smtClean="0">
                <a:cs typeface="Times New Roman" pitchFamily="18" charset="0"/>
              </a:rPr>
              <a:t>den İkili tabana</a:t>
            </a:r>
            <a:r>
              <a:rPr lang="en-US" dirty="0" smtClean="0">
                <a:cs typeface="Times New Roman" pitchFamily="18" charset="0"/>
              </a:rPr>
              <a:t>:</a:t>
            </a:r>
            <a:endParaRPr lang="en-US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tr-TR" dirty="0" smtClean="0">
                <a:cs typeface="Times New Roman" pitchFamily="18" charset="0"/>
              </a:rPr>
              <a:t>743.056</a:t>
            </a:r>
            <a:r>
              <a:rPr lang="tr-TR" baseline="-25000" dirty="0" smtClean="0">
                <a:cs typeface="Times New Roman" pitchFamily="18" charset="0"/>
              </a:rPr>
              <a:t>8</a:t>
            </a:r>
            <a:r>
              <a:rPr lang="tr-TR" dirty="0" smtClean="0">
                <a:cs typeface="Times New Roman" pitchFamily="18" charset="0"/>
              </a:rPr>
              <a:t>=111 100 011.000 101 110</a:t>
            </a:r>
            <a:r>
              <a:rPr lang="tr-TR" baseline="-25000" dirty="0" smtClean="0">
                <a:cs typeface="Times New Roman" pitchFamily="18" charset="0"/>
              </a:rPr>
              <a:t>2</a:t>
            </a:r>
            <a:endParaRPr lang="tr-TR" dirty="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tr-TR" dirty="0" smtClean="0">
                <a:cs typeface="Times New Roman" pitchFamily="18" charset="0"/>
              </a:rPr>
              <a:t>A49.0C6</a:t>
            </a:r>
            <a:r>
              <a:rPr lang="tr-TR" baseline="-25000" dirty="0" smtClean="0">
                <a:cs typeface="Times New Roman" pitchFamily="18" charset="0"/>
              </a:rPr>
              <a:t>16</a:t>
            </a:r>
            <a:r>
              <a:rPr lang="tr-TR" dirty="0" smtClean="0">
                <a:cs typeface="Times New Roman" pitchFamily="18" charset="0"/>
              </a:rPr>
              <a:t>=1010 0100 1001.0000 1100 0110</a:t>
            </a:r>
            <a:r>
              <a:rPr lang="tr-TR" baseline="-25000" dirty="0" smtClean="0">
                <a:cs typeface="Times New Roman" pitchFamily="18" charset="0"/>
              </a:rPr>
              <a:t>2</a:t>
            </a:r>
            <a:endParaRPr 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tr-TR" dirty="0" smtClean="0">
                <a:cs typeface="Times New Roman" pitchFamily="18" charset="0"/>
              </a:rPr>
              <a:t>İkiliden sekizli</a:t>
            </a:r>
            <a:r>
              <a:rPr lang="en-US" dirty="0" smtClean="0">
                <a:cs typeface="Times New Roman" pitchFamily="18" charset="0"/>
              </a:rPr>
              <a:t> (</a:t>
            </a:r>
            <a:r>
              <a:rPr lang="tr-TR" dirty="0" err="1" smtClean="0">
                <a:cs typeface="Times New Roman" pitchFamily="18" charset="0"/>
              </a:rPr>
              <a:t>onaltılı</a:t>
            </a:r>
            <a:r>
              <a:rPr lang="en-US" dirty="0" smtClean="0">
                <a:cs typeface="Times New Roman" pitchFamily="18" charset="0"/>
              </a:rPr>
              <a:t>)</a:t>
            </a:r>
            <a:r>
              <a:rPr lang="tr-TR" dirty="0" smtClean="0">
                <a:cs typeface="Times New Roman" pitchFamily="18" charset="0"/>
              </a:rPr>
              <a:t> tabanına</a:t>
            </a:r>
            <a:r>
              <a:rPr lang="en-US" dirty="0" smtClean="0">
                <a:cs typeface="Times New Roman" pitchFamily="18" charset="0"/>
              </a:rPr>
              <a:t>:</a:t>
            </a:r>
            <a:endParaRPr lang="tr-TR" dirty="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tr-TR" dirty="0" smtClean="0">
                <a:cs typeface="Times New Roman" pitchFamily="18" charset="0"/>
              </a:rPr>
              <a:t>1</a:t>
            </a:r>
            <a:r>
              <a:rPr lang="tr-TR" dirty="0" smtClean="0">
                <a:solidFill>
                  <a:srgbClr val="FF0000"/>
                </a:solidFill>
                <a:cs typeface="Times New Roman" pitchFamily="18" charset="0"/>
              </a:rPr>
              <a:t>|</a:t>
            </a:r>
            <a:r>
              <a:rPr lang="tr-TR" dirty="0" smtClean="0">
                <a:cs typeface="Times New Roman" pitchFamily="18" charset="0"/>
              </a:rPr>
              <a:t>011</a:t>
            </a:r>
            <a:r>
              <a:rPr lang="tr-TR" dirty="0" smtClean="0">
                <a:solidFill>
                  <a:srgbClr val="FF0000"/>
                </a:solidFill>
                <a:cs typeface="Times New Roman" pitchFamily="18" charset="0"/>
              </a:rPr>
              <a:t>|</a:t>
            </a:r>
            <a:r>
              <a:rPr lang="tr-TR" dirty="0" smtClean="0">
                <a:cs typeface="Times New Roman" pitchFamily="18" charset="0"/>
              </a:rPr>
              <a:t>100</a:t>
            </a:r>
            <a:r>
              <a:rPr lang="tr-TR" dirty="0" smtClean="0">
                <a:solidFill>
                  <a:srgbClr val="FF0000"/>
                </a:solidFill>
                <a:cs typeface="Times New Roman" pitchFamily="18" charset="0"/>
              </a:rPr>
              <a:t>|</a:t>
            </a:r>
            <a:r>
              <a:rPr lang="tr-TR" dirty="0" smtClean="0">
                <a:cs typeface="Times New Roman" pitchFamily="18" charset="0"/>
              </a:rPr>
              <a:t>011.000</a:t>
            </a:r>
            <a:r>
              <a:rPr lang="tr-TR" dirty="0" smtClean="0">
                <a:solidFill>
                  <a:srgbClr val="FF0000"/>
                </a:solidFill>
                <a:cs typeface="Times New Roman" pitchFamily="18" charset="0"/>
              </a:rPr>
              <a:t>|</a:t>
            </a:r>
            <a:r>
              <a:rPr lang="tr-TR" dirty="0" smtClean="0">
                <a:cs typeface="Times New Roman" pitchFamily="18" charset="0"/>
              </a:rPr>
              <a:t>101</a:t>
            </a:r>
            <a:r>
              <a:rPr lang="tr-TR" dirty="0" smtClean="0">
                <a:solidFill>
                  <a:srgbClr val="FF0000"/>
                </a:solidFill>
                <a:cs typeface="Times New Roman" pitchFamily="18" charset="0"/>
              </a:rPr>
              <a:t>|</a:t>
            </a:r>
            <a:r>
              <a:rPr lang="tr-TR" dirty="0" smtClean="0">
                <a:cs typeface="Times New Roman" pitchFamily="18" charset="0"/>
              </a:rPr>
              <a:t>110</a:t>
            </a:r>
            <a:r>
              <a:rPr lang="tr-TR" dirty="0" smtClean="0">
                <a:solidFill>
                  <a:srgbClr val="FF0000"/>
                </a:solidFill>
                <a:cs typeface="Times New Roman" pitchFamily="18" charset="0"/>
              </a:rPr>
              <a:t>|</a:t>
            </a:r>
            <a:r>
              <a:rPr lang="tr-TR" dirty="0" smtClean="0">
                <a:cs typeface="Times New Roman" pitchFamily="18" charset="0"/>
              </a:rPr>
              <a:t>1</a:t>
            </a:r>
            <a:r>
              <a:rPr lang="tr-TR" baseline="-25000" dirty="0" smtClean="0">
                <a:cs typeface="Times New Roman" pitchFamily="18" charset="0"/>
              </a:rPr>
              <a:t>2</a:t>
            </a:r>
            <a:r>
              <a:rPr lang="tr-TR" dirty="0" smtClean="0">
                <a:cs typeface="Times New Roman" pitchFamily="18" charset="0"/>
              </a:rPr>
              <a:t>=1343.0564</a:t>
            </a:r>
            <a:r>
              <a:rPr lang="tr-TR" baseline="-25000" dirty="0" smtClean="0">
                <a:cs typeface="Times New Roman" pitchFamily="18" charset="0"/>
              </a:rPr>
              <a:t>8</a:t>
            </a:r>
            <a:endParaRPr lang="tr-TR" dirty="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tr-TR" sz="2500" dirty="0" smtClean="0">
                <a:cs typeface="Times New Roman" pitchFamily="18" charset="0"/>
              </a:rPr>
              <a:t>1</a:t>
            </a:r>
            <a:r>
              <a:rPr lang="tr-TR" sz="2500" dirty="0" smtClean="0">
                <a:solidFill>
                  <a:srgbClr val="FF0000"/>
                </a:solidFill>
                <a:cs typeface="Times New Roman" pitchFamily="18" charset="0"/>
              </a:rPr>
              <a:t>|</a:t>
            </a:r>
            <a:r>
              <a:rPr lang="tr-TR" sz="2500" dirty="0" smtClean="0">
                <a:cs typeface="Times New Roman" pitchFamily="18" charset="0"/>
              </a:rPr>
              <a:t>1010</a:t>
            </a:r>
            <a:r>
              <a:rPr lang="tr-TR" sz="2500" dirty="0" smtClean="0">
                <a:solidFill>
                  <a:srgbClr val="FF0000"/>
                </a:solidFill>
                <a:cs typeface="Times New Roman" pitchFamily="18" charset="0"/>
              </a:rPr>
              <a:t>|</a:t>
            </a:r>
            <a:r>
              <a:rPr lang="tr-TR" sz="2500" dirty="0" smtClean="0">
                <a:cs typeface="Times New Roman" pitchFamily="18" charset="0"/>
              </a:rPr>
              <a:t>0100</a:t>
            </a:r>
            <a:r>
              <a:rPr lang="tr-TR" sz="2500" dirty="0" smtClean="0">
                <a:solidFill>
                  <a:srgbClr val="FF0000"/>
                </a:solidFill>
                <a:cs typeface="Times New Roman" pitchFamily="18" charset="0"/>
              </a:rPr>
              <a:t>|</a:t>
            </a:r>
            <a:r>
              <a:rPr lang="tr-TR" sz="2500" dirty="0" smtClean="0">
                <a:cs typeface="Times New Roman" pitchFamily="18" charset="0"/>
              </a:rPr>
              <a:t>1001.0010</a:t>
            </a:r>
            <a:r>
              <a:rPr lang="tr-TR" sz="2500" dirty="0" smtClean="0">
                <a:solidFill>
                  <a:srgbClr val="FF0000"/>
                </a:solidFill>
                <a:cs typeface="Times New Roman" pitchFamily="18" charset="0"/>
              </a:rPr>
              <a:t>|</a:t>
            </a:r>
            <a:r>
              <a:rPr lang="tr-TR" sz="2500" dirty="0" smtClean="0">
                <a:cs typeface="Times New Roman" pitchFamily="18" charset="0"/>
              </a:rPr>
              <a:t>1100</a:t>
            </a:r>
            <a:r>
              <a:rPr lang="tr-TR" sz="2500" dirty="0" smtClean="0">
                <a:solidFill>
                  <a:srgbClr val="FF0000"/>
                </a:solidFill>
                <a:cs typeface="Times New Roman" pitchFamily="18" charset="0"/>
              </a:rPr>
              <a:t>|</a:t>
            </a:r>
            <a:r>
              <a:rPr lang="tr-TR" sz="2500" dirty="0" smtClean="0">
                <a:cs typeface="Times New Roman" pitchFamily="18" charset="0"/>
              </a:rPr>
              <a:t>0110</a:t>
            </a:r>
            <a:r>
              <a:rPr lang="tr-TR" sz="2500" dirty="0" smtClean="0">
                <a:solidFill>
                  <a:srgbClr val="FF0000"/>
                </a:solidFill>
                <a:cs typeface="Times New Roman" pitchFamily="18" charset="0"/>
              </a:rPr>
              <a:t>|</a:t>
            </a:r>
            <a:r>
              <a:rPr lang="tr-TR" sz="2500" dirty="0" smtClean="0">
                <a:cs typeface="Times New Roman" pitchFamily="18" charset="0"/>
              </a:rPr>
              <a:t>1</a:t>
            </a:r>
            <a:r>
              <a:rPr lang="tr-TR" sz="2500" baseline="-25000" dirty="0" smtClean="0">
                <a:cs typeface="Times New Roman" pitchFamily="18" charset="0"/>
              </a:rPr>
              <a:t>2</a:t>
            </a:r>
            <a:r>
              <a:rPr lang="tr-TR" sz="2500" dirty="0" smtClean="0">
                <a:cs typeface="Times New Roman" pitchFamily="18" charset="0"/>
              </a:rPr>
              <a:t>=1A49.2C68</a:t>
            </a:r>
            <a:r>
              <a:rPr lang="tr-TR" sz="2500" baseline="-25000" dirty="0" smtClean="0">
                <a:cs typeface="Times New Roman" pitchFamily="18" charset="0"/>
              </a:rPr>
              <a:t>16</a:t>
            </a:r>
            <a:endParaRPr lang="en-US" sz="2500" dirty="0" smtClean="0"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A654C5-9E35-4B85-9C88-431EAE1A4A15}" type="slidenum">
              <a:rPr lang="tr-TR"/>
              <a:pPr/>
              <a:t>25</a:t>
            </a:fld>
            <a:endParaRPr lang="tr-TR"/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9225"/>
            <a:ext cx="8229600" cy="1446550"/>
          </a:xfrm>
        </p:spPr>
        <p:txBody>
          <a:bodyPr>
            <a:normAutofit/>
          </a:bodyPr>
          <a:lstStyle/>
          <a:p>
            <a:r>
              <a:rPr lang="tr-TR" sz="4000" dirty="0" smtClean="0"/>
              <a:t>İkili taban kullanılarak sekizli</a:t>
            </a:r>
            <a:r>
              <a:rPr lang="en-US" sz="4000" dirty="0" smtClean="0"/>
              <a:t> </a:t>
            </a:r>
            <a:r>
              <a:rPr lang="tr-TR" sz="4000" smtClean="0"/>
              <a:t>den onaltılık</a:t>
            </a:r>
            <a:r>
              <a:rPr lang="en-US" sz="4000" smtClean="0"/>
              <a:t> </a:t>
            </a:r>
            <a:r>
              <a:rPr lang="tr-TR" sz="4000" dirty="0" smtClean="0"/>
              <a:t>tabanına dönüşüm</a:t>
            </a:r>
            <a:endParaRPr lang="en-US" sz="4000" dirty="0"/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400" dirty="0" err="1" smtClean="0">
                <a:cs typeface="Times New Roman" pitchFamily="18" charset="0"/>
              </a:rPr>
              <a:t>Octal</a:t>
            </a:r>
            <a:r>
              <a:rPr lang="tr-TR" sz="2400" dirty="0" smtClean="0">
                <a:cs typeface="Times New Roman" pitchFamily="18" charset="0"/>
              </a:rPr>
              <a:t> den ikili tabana dönüştür.</a:t>
            </a:r>
            <a:endParaRPr lang="en-US" sz="24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tr-TR" sz="2400" dirty="0" smtClean="0">
                <a:cs typeface="Times New Roman" pitchFamily="18" charset="0"/>
              </a:rPr>
              <a:t>Daha önce anlatıldığı gibi </a:t>
            </a:r>
            <a:r>
              <a:rPr lang="tr-TR" sz="2400" dirty="0" err="1" smtClean="0">
                <a:cs typeface="Times New Roman" pitchFamily="18" charset="0"/>
              </a:rPr>
              <a:t>hez</a:t>
            </a:r>
            <a:r>
              <a:rPr lang="tr-TR" sz="2400" dirty="0" smtClean="0">
                <a:cs typeface="Times New Roman" pitchFamily="18" charset="0"/>
              </a:rPr>
              <a:t> tabanına dönüştür.</a:t>
            </a:r>
            <a:endParaRPr lang="en-US" sz="2000" baseline="-150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baseline="-150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baseline="-150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baseline="-15000" dirty="0"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5EB74-7FBF-496F-A374-451A7604B8F4}" type="slidenum">
              <a:rPr lang="tr-TR"/>
              <a:pPr/>
              <a:t>26</a:t>
            </a:fld>
            <a:endParaRPr lang="tr-TR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371600"/>
          </a:xfrm>
        </p:spPr>
        <p:txBody>
          <a:bodyPr/>
          <a:lstStyle/>
          <a:p>
            <a:r>
              <a:rPr lang="tr-TR" dirty="0" smtClean="0"/>
              <a:t>2’nin özel kuvvetleri</a:t>
            </a:r>
            <a:endParaRPr lang="en-US" dirty="0"/>
          </a:p>
        </p:txBody>
      </p:sp>
      <p:sp>
        <p:nvSpPr>
          <p:cNvPr id="339971" name="Rectangle 3"/>
          <p:cNvSpPr>
            <a:spLocks noChangeArrowheads="1"/>
          </p:cNvSpPr>
          <p:nvPr/>
        </p:nvSpPr>
        <p:spPr bwMode="auto">
          <a:xfrm>
            <a:off x="147746" y="2141538"/>
            <a:ext cx="672761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rgbClr val="000000"/>
                </a:solidFill>
              </a:rPr>
              <a:t> </a:t>
            </a:r>
            <a:r>
              <a:rPr lang="en-US" sz="3200" b="1" dirty="0">
                <a:solidFill>
                  <a:srgbClr val="000000"/>
                </a:solidFill>
              </a:rPr>
              <a:t>2</a:t>
            </a:r>
            <a:r>
              <a:rPr lang="en-US" sz="4000" b="1" baseline="30000" dirty="0">
                <a:solidFill>
                  <a:srgbClr val="000000"/>
                </a:solidFill>
              </a:rPr>
              <a:t>10 </a:t>
            </a:r>
            <a:r>
              <a:rPr lang="en-US" sz="3200" b="1" dirty="0">
                <a:solidFill>
                  <a:srgbClr val="000000"/>
                </a:solidFill>
              </a:rPr>
              <a:t> (1024) </a:t>
            </a:r>
            <a:r>
              <a:rPr lang="en-US" sz="3200" b="1" dirty="0" smtClean="0">
                <a:solidFill>
                  <a:srgbClr val="000000"/>
                </a:solidFill>
              </a:rPr>
              <a:t>Kilo</a:t>
            </a:r>
            <a:r>
              <a:rPr lang="en-US" sz="3200" b="1" dirty="0">
                <a:solidFill>
                  <a:srgbClr val="000000"/>
                </a:solidFill>
              </a:rPr>
              <a:t>, </a:t>
            </a:r>
            <a:r>
              <a:rPr lang="tr-TR" sz="3200" b="1" dirty="0" smtClean="0">
                <a:solidFill>
                  <a:srgbClr val="000000"/>
                </a:solidFill>
              </a:rPr>
              <a:t>“</a:t>
            </a:r>
            <a:r>
              <a:rPr lang="en-US" sz="3200" b="1" dirty="0" smtClean="0">
                <a:solidFill>
                  <a:srgbClr val="000000"/>
                </a:solidFill>
              </a:rPr>
              <a:t>K</a:t>
            </a:r>
            <a:r>
              <a:rPr lang="tr-TR" sz="3200" b="1" dirty="0" smtClean="0">
                <a:solidFill>
                  <a:srgbClr val="000000"/>
                </a:solidFill>
              </a:rPr>
              <a:t>” ile gösterilir.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8039100" y="2141538"/>
            <a:ext cx="984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</a:rPr>
              <a:t> </a:t>
            </a:r>
            <a:endParaRPr lang="en-US" sz="2800" b="1">
              <a:solidFill>
                <a:schemeClr val="accent2"/>
              </a:solidFill>
            </a:endParaRPr>
          </a:p>
        </p:txBody>
      </p:sp>
      <p:sp>
        <p:nvSpPr>
          <p:cNvPr id="339973" name="Rectangle 5"/>
          <p:cNvSpPr>
            <a:spLocks noChangeArrowheads="1"/>
          </p:cNvSpPr>
          <p:nvPr/>
        </p:nvSpPr>
        <p:spPr bwMode="auto">
          <a:xfrm>
            <a:off x="152400" y="3022600"/>
            <a:ext cx="784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rgbClr val="000000"/>
                </a:solidFill>
              </a:rPr>
              <a:t> 2</a:t>
            </a:r>
            <a:r>
              <a:rPr lang="en-US" sz="4000" b="1" baseline="30000" dirty="0">
                <a:solidFill>
                  <a:srgbClr val="000000"/>
                </a:solidFill>
              </a:rPr>
              <a:t>20</a:t>
            </a:r>
            <a:r>
              <a:rPr lang="en-US" sz="3200" b="1" dirty="0">
                <a:solidFill>
                  <a:srgbClr val="000000"/>
                </a:solidFill>
              </a:rPr>
              <a:t> (1,048,576) </a:t>
            </a:r>
            <a:r>
              <a:rPr lang="en-US" sz="3200" b="1" dirty="0" smtClean="0">
                <a:solidFill>
                  <a:srgbClr val="000000"/>
                </a:solidFill>
              </a:rPr>
              <a:t>Mega</a:t>
            </a:r>
            <a:r>
              <a:rPr lang="en-US" sz="3200" b="1" dirty="0">
                <a:solidFill>
                  <a:srgbClr val="000000"/>
                </a:solidFill>
              </a:rPr>
              <a:t>, </a:t>
            </a:r>
            <a:r>
              <a:rPr lang="tr-TR" sz="3200" b="1" dirty="0" smtClean="0">
                <a:solidFill>
                  <a:srgbClr val="000000"/>
                </a:solidFill>
              </a:rPr>
              <a:t>“</a:t>
            </a:r>
            <a:r>
              <a:rPr lang="en-US" sz="3200" b="1" dirty="0" smtClean="0">
                <a:solidFill>
                  <a:srgbClr val="000000"/>
                </a:solidFill>
              </a:rPr>
              <a:t>M</a:t>
            </a:r>
            <a:r>
              <a:rPr lang="tr-TR" sz="3200" b="1" dirty="0" smtClean="0">
                <a:solidFill>
                  <a:srgbClr val="000000"/>
                </a:solidFill>
              </a:rPr>
              <a:t>” ile </a:t>
            </a:r>
            <a:r>
              <a:rPr lang="tr-TR" sz="3200" b="1" dirty="0">
                <a:solidFill>
                  <a:srgbClr val="000000"/>
                </a:solidFill>
              </a:rPr>
              <a:t>gösterilir.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339974" name="Rectangle 6"/>
          <p:cNvSpPr>
            <a:spLocks noChangeArrowheads="1"/>
          </p:cNvSpPr>
          <p:nvPr/>
        </p:nvSpPr>
        <p:spPr bwMode="auto">
          <a:xfrm>
            <a:off x="8367713" y="3159125"/>
            <a:ext cx="984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</a:rPr>
              <a:t> </a:t>
            </a:r>
            <a:endParaRPr lang="en-US" sz="2800" b="1">
              <a:solidFill>
                <a:schemeClr val="accent2"/>
              </a:solidFill>
            </a:endParaRPr>
          </a:p>
        </p:txBody>
      </p:sp>
      <p:sp>
        <p:nvSpPr>
          <p:cNvPr id="339975" name="Rectangle 7"/>
          <p:cNvSpPr>
            <a:spLocks noChangeArrowheads="1"/>
          </p:cNvSpPr>
          <p:nvPr/>
        </p:nvSpPr>
        <p:spPr bwMode="auto">
          <a:xfrm>
            <a:off x="64567" y="3875088"/>
            <a:ext cx="849893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rgbClr val="000000"/>
                </a:solidFill>
              </a:rPr>
              <a:t> </a:t>
            </a:r>
            <a:r>
              <a:rPr lang="en-US" sz="3200" b="1" dirty="0">
                <a:solidFill>
                  <a:srgbClr val="000000"/>
                </a:solidFill>
              </a:rPr>
              <a:t>2</a:t>
            </a:r>
            <a:r>
              <a:rPr lang="en-US" sz="4000" b="1" baseline="30000" dirty="0">
                <a:solidFill>
                  <a:srgbClr val="000000"/>
                </a:solidFill>
              </a:rPr>
              <a:t>30</a:t>
            </a:r>
            <a:r>
              <a:rPr lang="en-US" sz="3200" b="1" dirty="0">
                <a:solidFill>
                  <a:srgbClr val="000000"/>
                </a:solidFill>
              </a:rPr>
              <a:t> (1,073, </a:t>
            </a:r>
            <a:r>
              <a:rPr lang="en-US" sz="3200" b="1" dirty="0" smtClean="0">
                <a:solidFill>
                  <a:srgbClr val="000000"/>
                </a:solidFill>
              </a:rPr>
              <a:t>741,824)</a:t>
            </a:r>
            <a:r>
              <a:rPr lang="tr-TR" sz="3200" b="1" dirty="0">
                <a:solidFill>
                  <a:srgbClr val="000000"/>
                </a:solidFill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</a:rPr>
              <a:t>Giga</a:t>
            </a:r>
            <a:r>
              <a:rPr lang="en-US" sz="3200" b="1" dirty="0">
                <a:solidFill>
                  <a:srgbClr val="000000"/>
                </a:solidFill>
              </a:rPr>
              <a:t>, </a:t>
            </a:r>
            <a:r>
              <a:rPr lang="tr-TR" sz="3200" b="1" dirty="0" smtClean="0">
                <a:solidFill>
                  <a:srgbClr val="000000"/>
                </a:solidFill>
              </a:rPr>
              <a:t>“</a:t>
            </a:r>
            <a:r>
              <a:rPr lang="en-US" sz="3200" b="1" dirty="0" smtClean="0">
                <a:solidFill>
                  <a:srgbClr val="000000"/>
                </a:solidFill>
              </a:rPr>
              <a:t>G</a:t>
            </a:r>
            <a:r>
              <a:rPr lang="tr-TR" sz="3200" b="1" dirty="0" smtClean="0">
                <a:solidFill>
                  <a:srgbClr val="000000"/>
                </a:solidFill>
              </a:rPr>
              <a:t>” </a:t>
            </a:r>
            <a:r>
              <a:rPr lang="tr-TR" sz="2800" b="1" dirty="0">
                <a:solidFill>
                  <a:srgbClr val="000000"/>
                </a:solidFill>
              </a:rPr>
              <a:t>ile gösterilir.</a:t>
            </a:r>
            <a:endParaRPr lang="en-US" sz="2800" b="1" baseline="-25000" dirty="0"/>
          </a:p>
        </p:txBody>
      </p:sp>
      <p:sp>
        <p:nvSpPr>
          <p:cNvPr id="339976" name="Rectangle 8"/>
          <p:cNvSpPr>
            <a:spLocks noChangeArrowheads="1"/>
          </p:cNvSpPr>
          <p:nvPr/>
        </p:nvSpPr>
        <p:spPr bwMode="auto">
          <a:xfrm>
            <a:off x="8139113" y="4176713"/>
            <a:ext cx="984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</a:rPr>
              <a:t> </a:t>
            </a:r>
            <a:endParaRPr lang="en-US" sz="2800" b="1">
              <a:solidFill>
                <a:schemeClr val="accent2"/>
              </a:solidFill>
            </a:endParaRPr>
          </a:p>
        </p:txBody>
      </p:sp>
      <p:sp>
        <p:nvSpPr>
          <p:cNvPr id="339977" name="Rectangle 9"/>
          <p:cNvSpPr>
            <a:spLocks noChangeArrowheads="1"/>
          </p:cNvSpPr>
          <p:nvPr/>
        </p:nvSpPr>
        <p:spPr bwMode="auto">
          <a:xfrm>
            <a:off x="151541" y="4697413"/>
            <a:ext cx="908062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rgbClr val="000000"/>
                </a:solidFill>
              </a:rPr>
              <a:t> </a:t>
            </a:r>
            <a:r>
              <a:rPr lang="en-US" sz="3200" b="1" dirty="0">
                <a:solidFill>
                  <a:srgbClr val="000000"/>
                </a:solidFill>
              </a:rPr>
              <a:t>2</a:t>
            </a:r>
            <a:r>
              <a:rPr lang="en-US" sz="4000" b="1" baseline="30000" dirty="0">
                <a:solidFill>
                  <a:srgbClr val="000000"/>
                </a:solidFill>
              </a:rPr>
              <a:t>40</a:t>
            </a:r>
            <a:r>
              <a:rPr lang="en-US" sz="3200" b="1" dirty="0">
                <a:solidFill>
                  <a:srgbClr val="000000"/>
                </a:solidFill>
              </a:rPr>
              <a:t> (</a:t>
            </a:r>
            <a:r>
              <a:rPr lang="en-US" sz="3200" b="1" dirty="0"/>
              <a:t>1,099,511,627,776</a:t>
            </a:r>
            <a:r>
              <a:rPr lang="en-US" sz="2800" b="1" baseline="-25000" dirty="0">
                <a:solidFill>
                  <a:srgbClr val="3333FF"/>
                </a:solidFill>
              </a:rPr>
              <a:t> </a:t>
            </a:r>
            <a:r>
              <a:rPr lang="en-US" sz="3200" b="1" dirty="0">
                <a:solidFill>
                  <a:srgbClr val="000000"/>
                </a:solidFill>
              </a:rPr>
              <a:t>) </a:t>
            </a:r>
            <a:r>
              <a:rPr lang="en-US" sz="3200" b="1" dirty="0" err="1" smtClean="0">
                <a:solidFill>
                  <a:srgbClr val="000000"/>
                </a:solidFill>
              </a:rPr>
              <a:t>Tera</a:t>
            </a:r>
            <a:r>
              <a:rPr lang="en-US" sz="3200" b="1" dirty="0">
                <a:solidFill>
                  <a:srgbClr val="000000"/>
                </a:solidFill>
              </a:rPr>
              <a:t>, </a:t>
            </a:r>
            <a:r>
              <a:rPr lang="tr-TR" sz="3200" b="1" dirty="0" smtClean="0">
                <a:solidFill>
                  <a:srgbClr val="000000"/>
                </a:solidFill>
              </a:rPr>
              <a:t>“</a:t>
            </a:r>
            <a:r>
              <a:rPr lang="en-US" sz="3200" b="1" dirty="0" smtClean="0">
                <a:solidFill>
                  <a:srgbClr val="000000"/>
                </a:solidFill>
              </a:rPr>
              <a:t>T</a:t>
            </a:r>
            <a:r>
              <a:rPr lang="tr-TR" sz="3200" b="1" dirty="0" smtClean="0">
                <a:solidFill>
                  <a:srgbClr val="000000"/>
                </a:solidFill>
              </a:rPr>
              <a:t>” </a:t>
            </a:r>
            <a:r>
              <a:rPr lang="tr-TR" sz="3200" b="1" dirty="0">
                <a:solidFill>
                  <a:srgbClr val="000000"/>
                </a:solidFill>
              </a:rPr>
              <a:t>ile gösterilir.</a:t>
            </a:r>
            <a:endParaRPr lang="en-US" sz="32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9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9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9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9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9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9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9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9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autoUpdateAnimBg="0"/>
      <p:bldP spid="339973" grpId="0" autoUpdateAnimBg="0"/>
      <p:bldP spid="339975" grpId="0" autoUpdateAnimBg="0"/>
      <p:bldP spid="33997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ADD04A-36B6-4366-AF1D-D211660A31BF}" type="slidenum">
              <a:rPr lang="tr-TR"/>
              <a:pPr/>
              <a:t>27</a:t>
            </a:fld>
            <a:endParaRPr lang="tr-TR"/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219200"/>
          </a:xfrm>
        </p:spPr>
        <p:txBody>
          <a:bodyPr/>
          <a:lstStyle/>
          <a:p>
            <a:r>
              <a:rPr lang="tr-TR" dirty="0" smtClean="0"/>
              <a:t>İkili Lojik ve Kapılar</a:t>
            </a:r>
            <a:endParaRPr lang="en-US" dirty="0"/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04938"/>
            <a:ext cx="7772400" cy="4899025"/>
          </a:xfrm>
        </p:spPr>
        <p:txBody>
          <a:bodyPr/>
          <a:lstStyle/>
          <a:p>
            <a:pPr marL="228600" indent="-228600">
              <a:lnSpc>
                <a:spcPct val="90000"/>
              </a:lnSpc>
            </a:pPr>
            <a:r>
              <a:rPr lang="tr-TR" sz="2800" smtClean="0">
                <a:cs typeface="Times New Roman" pitchFamily="18" charset="0"/>
              </a:rPr>
              <a:t>İkili değişkenler iki değerden birini alırlar</a:t>
            </a:r>
          </a:p>
          <a:p>
            <a:pPr marL="228600" indent="-228600">
              <a:lnSpc>
                <a:spcPct val="90000"/>
              </a:lnSpc>
            </a:pPr>
            <a:r>
              <a:rPr lang="tr-TR" sz="2800" smtClean="0">
                <a:cs typeface="Times New Roman" pitchFamily="18" charset="0"/>
              </a:rPr>
              <a:t>Lojik işlemler ikili değerler ve ikili değişkenler üzerinde çalışır</a:t>
            </a:r>
          </a:p>
          <a:p>
            <a:pPr marL="228600" indent="-228600">
              <a:lnSpc>
                <a:spcPct val="90000"/>
              </a:lnSpc>
            </a:pPr>
            <a:r>
              <a:rPr lang="tr-TR" sz="2800" smtClean="0">
                <a:cs typeface="Times New Roman" pitchFamily="18" charset="0"/>
              </a:rPr>
              <a:t>Temel lojik işlemler VE, VEYA ve TÜMLEME dir</a:t>
            </a:r>
          </a:p>
          <a:p>
            <a:pPr marL="228600" indent="-228600">
              <a:lnSpc>
                <a:spcPct val="90000"/>
              </a:lnSpc>
            </a:pPr>
            <a:r>
              <a:rPr lang="tr-TR" sz="2800" smtClean="0">
                <a:cs typeface="Times New Roman" pitchFamily="18" charset="0"/>
              </a:rPr>
              <a:t>Lojik kapılar lojik işlemleri gerçeklerler</a:t>
            </a:r>
          </a:p>
          <a:p>
            <a:pPr marL="228600" indent="-228600">
              <a:lnSpc>
                <a:spcPct val="90000"/>
              </a:lnSpc>
            </a:pPr>
            <a:r>
              <a:rPr lang="tr-TR" sz="2800" smtClean="0">
                <a:cs typeface="Times New Roman" pitchFamily="18" charset="0"/>
              </a:rPr>
              <a:t>Boole Cebri: lojik fonksiyonları tanımlamak ve birbirine dönüştürmek için kullanılan matematik sistemidir</a:t>
            </a:r>
          </a:p>
          <a:p>
            <a:pPr marL="228600" indent="-228600">
              <a:lnSpc>
                <a:spcPct val="90000"/>
              </a:lnSpc>
            </a:pPr>
            <a:r>
              <a:rPr lang="tr-TR" sz="2800" smtClean="0">
                <a:cs typeface="Times New Roman" pitchFamily="18" charset="0"/>
              </a:rPr>
              <a:t>Biz sayısal sistemlerin analizi ve tasarımının temelini oluşturan Boole cebrini inceleyeceğiz</a:t>
            </a:r>
            <a:endParaRPr lang="tr-TR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C2F8EC-B958-4256-916F-1718B87C8163}" type="slidenum">
              <a:rPr lang="tr-TR"/>
              <a:pPr/>
              <a:t>28</a:t>
            </a:fld>
            <a:endParaRPr lang="tr-TR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tr-TR" dirty="0" smtClean="0"/>
              <a:t>İkili Değişkenler</a:t>
            </a:r>
            <a:endParaRPr lang="en-US" dirty="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514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800" dirty="0" smtClean="0">
                <a:cs typeface="Times New Roman" pitchFamily="18" charset="0"/>
              </a:rPr>
              <a:t>İkili değişkenlere farklı isimler verilebilir</a:t>
            </a:r>
          </a:p>
          <a:p>
            <a:pPr lvl="1">
              <a:lnSpc>
                <a:spcPct val="90000"/>
              </a:lnSpc>
            </a:pPr>
            <a:r>
              <a:rPr lang="tr-TR" sz="2400" dirty="0" smtClean="0">
                <a:cs typeface="Times New Roman" pitchFamily="18" charset="0"/>
              </a:rPr>
              <a:t>Doğru/Yanlış</a:t>
            </a:r>
          </a:p>
          <a:p>
            <a:pPr lvl="1">
              <a:lnSpc>
                <a:spcPct val="90000"/>
              </a:lnSpc>
            </a:pPr>
            <a:r>
              <a:rPr lang="tr-TR" sz="2400" dirty="0" smtClean="0">
                <a:cs typeface="Times New Roman" pitchFamily="18" charset="0"/>
              </a:rPr>
              <a:t>Açık/Kapalı</a:t>
            </a:r>
          </a:p>
          <a:p>
            <a:pPr lvl="1">
              <a:lnSpc>
                <a:spcPct val="90000"/>
              </a:lnSpc>
            </a:pPr>
            <a:r>
              <a:rPr lang="tr-TR" sz="2400" dirty="0" smtClean="0">
                <a:cs typeface="Times New Roman" pitchFamily="18" charset="0"/>
              </a:rPr>
              <a:t>Evet/Hayır</a:t>
            </a:r>
          </a:p>
          <a:p>
            <a:pPr lvl="1">
              <a:lnSpc>
                <a:spcPct val="90000"/>
              </a:lnSpc>
            </a:pPr>
            <a:r>
              <a:rPr lang="tr-TR" sz="2400" dirty="0" smtClean="0">
                <a:cs typeface="Times New Roman" pitchFamily="18" charset="0"/>
              </a:rPr>
              <a:t>1/0</a:t>
            </a:r>
          </a:p>
          <a:p>
            <a:pPr>
              <a:lnSpc>
                <a:spcPct val="90000"/>
              </a:lnSpc>
            </a:pPr>
            <a:r>
              <a:rPr lang="tr-TR" sz="2800" dirty="0" smtClean="0">
                <a:cs typeface="Times New Roman" pitchFamily="18" charset="0"/>
              </a:rPr>
              <a:t>Biz bu iki değeri göstermek için 1 ve 0’ı kullanacağız.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8F719A-D914-4A99-9951-10E92C2583D4}" type="slidenum">
              <a:rPr lang="tr-TR"/>
              <a:pPr/>
              <a:t>29</a:t>
            </a:fld>
            <a:endParaRPr lang="tr-TR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295400"/>
          </a:xfrm>
        </p:spPr>
        <p:txBody>
          <a:bodyPr/>
          <a:lstStyle/>
          <a:p>
            <a:r>
              <a:rPr lang="tr-TR" dirty="0" smtClean="0"/>
              <a:t>Lojik İşlemler</a:t>
            </a:r>
            <a:endParaRPr lang="en-US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722813"/>
          </a:xfrm>
        </p:spPr>
        <p:txBody>
          <a:bodyPr/>
          <a:lstStyle/>
          <a:p>
            <a:r>
              <a:rPr lang="tr-TR" dirty="0" smtClean="0">
                <a:cs typeface="Times New Roman" pitchFamily="18" charset="0"/>
              </a:rPr>
              <a:t>Temel üç lojik işlem:</a:t>
            </a:r>
          </a:p>
          <a:p>
            <a:pPr lvl="1"/>
            <a:r>
              <a:rPr lang="tr-TR" dirty="0" smtClean="0">
                <a:cs typeface="Times New Roman" pitchFamily="18" charset="0"/>
              </a:rPr>
              <a:t>VE</a:t>
            </a:r>
          </a:p>
          <a:p>
            <a:pPr lvl="1"/>
            <a:r>
              <a:rPr lang="tr-TR" dirty="0" smtClean="0">
                <a:cs typeface="Times New Roman" pitchFamily="18" charset="0"/>
              </a:rPr>
              <a:t>VEYA</a:t>
            </a:r>
          </a:p>
          <a:p>
            <a:pPr lvl="1"/>
            <a:r>
              <a:rPr lang="tr-TR" dirty="0" smtClean="0">
                <a:cs typeface="Times New Roman" pitchFamily="18" charset="0"/>
              </a:rPr>
              <a:t>TÜMLEME</a:t>
            </a:r>
          </a:p>
          <a:p>
            <a:r>
              <a:rPr lang="tr-TR" dirty="0" smtClean="0">
                <a:cs typeface="Times New Roman" pitchFamily="18" charset="0"/>
              </a:rPr>
              <a:t>VE (·) ile gösterilir </a:t>
            </a:r>
          </a:p>
          <a:p>
            <a:r>
              <a:rPr lang="tr-TR" dirty="0" smtClean="0">
                <a:cs typeface="Times New Roman" pitchFamily="18" charset="0"/>
              </a:rPr>
              <a:t>VEYA (+) ile gösterilir</a:t>
            </a:r>
          </a:p>
          <a:p>
            <a:r>
              <a:rPr lang="tr-TR" dirty="0" smtClean="0">
                <a:cs typeface="Times New Roman" pitchFamily="18" charset="0"/>
              </a:rPr>
              <a:t>TÜMLEME değişkenin üzerinde bir çizgi( ¯ ), değişkenden sonra (‘) veya değişkenden önce (~) ile gösterilir</a:t>
            </a:r>
          </a:p>
          <a:p>
            <a:endParaRPr 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19C776-500C-482D-984E-A1C3C5E4F18B}" type="slidenum">
              <a:rPr lang="tr-TR"/>
              <a:pPr/>
              <a:t>3</a:t>
            </a:fld>
            <a:endParaRPr lang="tr-TR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Kaynaklar</a:t>
            </a:r>
            <a:endParaRPr lang="tr-TR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tr-TR" dirty="0" smtClean="0"/>
              <a:t>Ders kitabı</a:t>
            </a:r>
            <a:r>
              <a:rPr lang="tr-TR" dirty="0"/>
              <a:t> </a:t>
            </a:r>
            <a:r>
              <a:rPr lang="tr-TR" dirty="0" smtClean="0"/>
              <a:t>:</a:t>
            </a:r>
            <a:r>
              <a:rPr lang="en-US" dirty="0" smtClean="0"/>
              <a:t> </a:t>
            </a:r>
            <a:endParaRPr lang="tr-TR" dirty="0" smtClean="0"/>
          </a:p>
          <a:p>
            <a:pPr lvl="1"/>
            <a:r>
              <a:rPr lang="tr-TR" dirty="0" err="1" smtClean="0"/>
              <a:t>Digital</a:t>
            </a:r>
            <a:r>
              <a:rPr lang="tr-TR" dirty="0" smtClean="0"/>
              <a:t> </a:t>
            </a:r>
            <a:r>
              <a:rPr lang="tr-TR" dirty="0" err="1" smtClean="0"/>
              <a:t>Design</a:t>
            </a:r>
            <a:r>
              <a:rPr lang="tr-TR" dirty="0" smtClean="0"/>
              <a:t>, </a:t>
            </a:r>
            <a:r>
              <a:rPr lang="it-IT" dirty="0" smtClean="0"/>
              <a:t>M. Morris Mano, Michael D. Ciletti</a:t>
            </a:r>
            <a:r>
              <a:rPr lang="tr-TR" dirty="0" smtClean="0"/>
              <a:t>, </a:t>
            </a:r>
          </a:p>
          <a:p>
            <a:pPr lvl="1"/>
            <a:r>
              <a:rPr lang="tr-TR" dirty="0" err="1" smtClean="0"/>
              <a:t>Logic</a:t>
            </a:r>
            <a:r>
              <a:rPr lang="tr-TR" dirty="0" smtClean="0"/>
              <a:t> </a:t>
            </a:r>
            <a:r>
              <a:rPr lang="tr-TR" dirty="0" err="1"/>
              <a:t>and</a:t>
            </a:r>
            <a:r>
              <a:rPr lang="tr-TR" dirty="0"/>
              <a:t> Computer </a:t>
            </a:r>
            <a:r>
              <a:rPr lang="tr-TR" dirty="0" err="1"/>
              <a:t>Design</a:t>
            </a:r>
            <a:r>
              <a:rPr lang="tr-TR" dirty="0"/>
              <a:t> Fundamentals, 4/E</a:t>
            </a:r>
            <a:r>
              <a:rPr lang="en-US" dirty="0"/>
              <a:t>,</a:t>
            </a:r>
            <a:r>
              <a:rPr lang="tr-TR" dirty="0"/>
              <a:t> </a:t>
            </a:r>
            <a:r>
              <a:rPr lang="en-US" dirty="0"/>
              <a:t> </a:t>
            </a:r>
            <a:r>
              <a:rPr lang="tr-TR" dirty="0"/>
              <a:t>M. </a:t>
            </a:r>
            <a:r>
              <a:rPr lang="tr-TR" dirty="0" err="1"/>
              <a:t>Morris</a:t>
            </a:r>
            <a:r>
              <a:rPr lang="tr-TR" dirty="0"/>
              <a:t> Mano </a:t>
            </a:r>
            <a:r>
              <a:rPr lang="en-US" dirty="0"/>
              <a:t>and </a:t>
            </a:r>
            <a:r>
              <a:rPr lang="tr-TR" dirty="0"/>
              <a:t>Charles Kime </a:t>
            </a:r>
            <a:r>
              <a:rPr lang="en-US" dirty="0"/>
              <a:t>, Prentice Hall, 2008.</a:t>
            </a:r>
            <a:r>
              <a:rPr lang="tr-TR" dirty="0"/>
              <a:t> </a:t>
            </a:r>
            <a:endParaRPr lang="en-US" dirty="0"/>
          </a:p>
          <a:p>
            <a:r>
              <a:rPr lang="tr-TR" dirty="0" smtClean="0"/>
              <a:t>Ders sunumu, ödevler ve duyurular: ninova</a:t>
            </a:r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E2AD30-A2A3-415C-9AF4-F65F84671206}" type="slidenum">
              <a:rPr lang="tr-TR"/>
              <a:pPr/>
              <a:t>30</a:t>
            </a:fld>
            <a:endParaRPr lang="tr-TR"/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7388" y="1658938"/>
            <a:ext cx="7772400" cy="2208212"/>
          </a:xfrm>
        </p:spPr>
        <p:txBody>
          <a:bodyPr/>
          <a:lstStyle/>
          <a:p>
            <a:pPr marL="0" indent="0"/>
            <a:r>
              <a:rPr lang="en-US" dirty="0">
                <a:cs typeface="Times New Roman" pitchFamily="18" charset="0"/>
              </a:rPr>
              <a:t> </a:t>
            </a:r>
            <a:r>
              <a:rPr lang="tr-TR" dirty="0" smtClean="0">
                <a:cs typeface="Times New Roman" pitchFamily="18" charset="0"/>
              </a:rPr>
              <a:t>Örnekler</a:t>
            </a:r>
            <a:r>
              <a:rPr lang="en-US" dirty="0" smtClean="0">
                <a:cs typeface="Times New Roman" pitchFamily="18" charset="0"/>
              </a:rPr>
              <a:t>:</a:t>
            </a:r>
            <a:endParaRPr lang="en-US" dirty="0">
              <a:cs typeface="Times New Roman" pitchFamily="18" charset="0"/>
            </a:endParaRPr>
          </a:p>
          <a:p>
            <a:pPr marL="454025" lvl="1" indent="0"/>
            <a:r>
              <a:rPr lang="en-US" dirty="0" smtClean="0">
                <a:cs typeface="Times New Roman" pitchFamily="18" charset="0"/>
              </a:rPr>
              <a:t>             </a:t>
            </a:r>
            <a:r>
              <a:rPr lang="tr-TR" dirty="0" smtClean="0">
                <a:cs typeface="Times New Roman" pitchFamily="18" charset="0"/>
              </a:rPr>
              <a:t>  </a:t>
            </a:r>
            <a:r>
              <a:rPr lang="tr-TR" dirty="0" smtClean="0">
                <a:cs typeface="Times New Roman" pitchFamily="18" charset="0"/>
                <a:sym typeface="Symbol"/>
              </a:rPr>
              <a:t> </a:t>
            </a:r>
            <a:r>
              <a:rPr lang="en-US" dirty="0" smtClean="0">
                <a:cs typeface="Times New Roman" pitchFamily="18" charset="0"/>
              </a:rPr>
              <a:t>“Y A </a:t>
            </a:r>
            <a:r>
              <a:rPr lang="tr-TR" dirty="0" smtClean="0">
                <a:cs typeface="Times New Roman" pitchFamily="18" charset="0"/>
              </a:rPr>
              <a:t>ve</a:t>
            </a:r>
            <a:r>
              <a:rPr lang="en-US" dirty="0" smtClean="0">
                <a:cs typeface="Times New Roman" pitchFamily="18" charset="0"/>
              </a:rPr>
              <a:t> B</a:t>
            </a:r>
            <a:r>
              <a:rPr lang="tr-TR" dirty="0" smtClean="0">
                <a:cs typeface="Times New Roman" pitchFamily="18" charset="0"/>
              </a:rPr>
              <a:t> </a:t>
            </a:r>
            <a:r>
              <a:rPr lang="tr-TR" dirty="0" err="1" smtClean="0">
                <a:cs typeface="Times New Roman" pitchFamily="18" charset="0"/>
              </a:rPr>
              <a:t>dir</a:t>
            </a:r>
            <a:r>
              <a:rPr lang="en-US" dirty="0" smtClean="0">
                <a:cs typeface="Times New Roman" pitchFamily="18" charset="0"/>
              </a:rPr>
              <a:t>”</a:t>
            </a:r>
            <a:endParaRPr lang="en-US" dirty="0">
              <a:cs typeface="Times New Roman" pitchFamily="18" charset="0"/>
            </a:endParaRPr>
          </a:p>
          <a:p>
            <a:pPr marL="454025" lvl="1" indent="0"/>
            <a:r>
              <a:rPr lang="en-US" dirty="0">
                <a:cs typeface="Times New Roman" pitchFamily="18" charset="0"/>
              </a:rPr>
              <a:t>             </a:t>
            </a:r>
            <a:r>
              <a:rPr lang="tr-TR" dirty="0" smtClean="0">
                <a:cs typeface="Times New Roman" pitchFamily="18" charset="0"/>
              </a:rPr>
              <a:t> </a:t>
            </a:r>
            <a:r>
              <a:rPr lang="tr-TR" dirty="0" smtClean="0">
                <a:cs typeface="Times New Roman" pitchFamily="18" charset="0"/>
                <a:sym typeface="Symbol"/>
              </a:rPr>
              <a:t> </a:t>
            </a:r>
            <a:r>
              <a:rPr lang="en-US" dirty="0" smtClean="0">
                <a:cs typeface="Times New Roman" pitchFamily="18" charset="0"/>
              </a:rPr>
              <a:t>“</a:t>
            </a:r>
            <a:r>
              <a:rPr lang="en-US" dirty="0">
                <a:cs typeface="Times New Roman" pitchFamily="18" charset="0"/>
              </a:rPr>
              <a:t>z </a:t>
            </a:r>
            <a:r>
              <a:rPr lang="en-US" dirty="0" smtClean="0">
                <a:cs typeface="Times New Roman" pitchFamily="18" charset="0"/>
              </a:rPr>
              <a:t>x </a:t>
            </a:r>
            <a:r>
              <a:rPr lang="tr-TR" dirty="0" smtClean="0">
                <a:cs typeface="Times New Roman" pitchFamily="18" charset="0"/>
              </a:rPr>
              <a:t>veya</a:t>
            </a:r>
            <a:r>
              <a:rPr lang="en-US" dirty="0" smtClean="0">
                <a:cs typeface="Times New Roman" pitchFamily="18" charset="0"/>
              </a:rPr>
              <a:t> y</a:t>
            </a:r>
            <a:r>
              <a:rPr lang="tr-TR" dirty="0" smtClean="0">
                <a:cs typeface="Times New Roman" pitchFamily="18" charset="0"/>
              </a:rPr>
              <a:t> </a:t>
            </a:r>
            <a:r>
              <a:rPr lang="tr-TR" dirty="0" err="1" smtClean="0">
                <a:cs typeface="Times New Roman" pitchFamily="18" charset="0"/>
              </a:rPr>
              <a:t>dir</a:t>
            </a:r>
            <a:r>
              <a:rPr lang="en-US" dirty="0" smtClean="0">
                <a:cs typeface="Times New Roman" pitchFamily="18" charset="0"/>
              </a:rPr>
              <a:t>”</a:t>
            </a:r>
            <a:endParaRPr lang="en-US" dirty="0">
              <a:cs typeface="Times New Roman" pitchFamily="18" charset="0"/>
            </a:endParaRPr>
          </a:p>
          <a:p>
            <a:pPr marL="454025" lvl="1" indent="0"/>
            <a:r>
              <a:rPr lang="en-US" dirty="0">
                <a:cs typeface="Times New Roman" pitchFamily="18" charset="0"/>
              </a:rPr>
              <a:t>          </a:t>
            </a:r>
            <a:r>
              <a:rPr lang="tr-TR" dirty="0" smtClean="0">
                <a:cs typeface="Times New Roman" pitchFamily="18" charset="0"/>
              </a:rPr>
              <a:t> </a:t>
            </a:r>
            <a:r>
              <a:rPr lang="tr-TR" dirty="0" smtClean="0">
                <a:cs typeface="Times New Roman" pitchFamily="18" charset="0"/>
                <a:sym typeface="Symbol"/>
              </a:rPr>
              <a:t> </a:t>
            </a:r>
            <a:r>
              <a:rPr lang="en-US" dirty="0" smtClean="0">
                <a:cs typeface="Times New Roman" pitchFamily="18" charset="0"/>
              </a:rPr>
              <a:t>“</a:t>
            </a:r>
            <a:r>
              <a:rPr lang="en-US" dirty="0">
                <a:cs typeface="Times New Roman" pitchFamily="18" charset="0"/>
              </a:rPr>
              <a:t>X </a:t>
            </a:r>
            <a:r>
              <a:rPr lang="en-US" dirty="0" smtClean="0">
                <a:cs typeface="Times New Roman" pitchFamily="18" charset="0"/>
              </a:rPr>
              <a:t>A</a:t>
            </a:r>
            <a:r>
              <a:rPr lang="tr-TR" dirty="0" smtClean="0">
                <a:cs typeface="Times New Roman" pitchFamily="18" charset="0"/>
              </a:rPr>
              <a:t>’</a:t>
            </a:r>
            <a:r>
              <a:rPr lang="tr-TR" dirty="0" err="1" smtClean="0">
                <a:cs typeface="Times New Roman" pitchFamily="18" charset="0"/>
              </a:rPr>
              <a:t>nın</a:t>
            </a:r>
            <a:r>
              <a:rPr lang="tr-TR" dirty="0" smtClean="0">
                <a:cs typeface="Times New Roman" pitchFamily="18" charset="0"/>
              </a:rPr>
              <a:t> tersidir</a:t>
            </a:r>
            <a:r>
              <a:rPr lang="en-US" dirty="0" smtClean="0">
                <a:cs typeface="Times New Roman" pitchFamily="18" charset="0"/>
              </a:rPr>
              <a:t>” 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79463"/>
            <a:ext cx="8229600" cy="592137"/>
          </a:xfrm>
        </p:spPr>
        <p:txBody>
          <a:bodyPr/>
          <a:lstStyle/>
          <a:p>
            <a:r>
              <a:rPr lang="tr-TR" sz="4000" dirty="0" smtClean="0"/>
              <a:t>Gösterilim Örnekleri</a:t>
            </a:r>
            <a:endParaRPr lang="en-US" sz="4000" dirty="0"/>
          </a:p>
        </p:txBody>
      </p:sp>
      <p:sp>
        <p:nvSpPr>
          <p:cNvPr id="431108" name="Rectangle 4"/>
          <p:cNvSpPr>
            <a:spLocks noChangeArrowheads="1"/>
          </p:cNvSpPr>
          <p:nvPr/>
        </p:nvSpPr>
        <p:spPr bwMode="auto">
          <a:xfrm>
            <a:off x="681038" y="3843338"/>
            <a:ext cx="8120062" cy="217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rgbClr val="009999"/>
              </a:buClr>
              <a:buFont typeface="Wingdings" pitchFamily="2" charset="2"/>
              <a:buChar char="§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Not: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454025" lvl="1" eaLnBrk="0" hangingPunct="0">
              <a:spcBef>
                <a:spcPct val="20000"/>
              </a:spcBef>
              <a:buSzPct val="125000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 + 1 =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 (“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bir artı bir ikidir)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4025" lvl="1" eaLnBrk="0" hangingPunct="0">
              <a:spcBef>
                <a:spcPct val="20000"/>
              </a:spcBef>
              <a:buSzPct val="125000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+ 1 = 1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 “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veya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’e eşittir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”)</a:t>
            </a:r>
            <a:endParaRPr lang="tr-TR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4025" lvl="1" eaLnBrk="0" hangingPunct="0">
              <a:spcBef>
                <a:spcPct val="20000"/>
              </a:spcBef>
              <a:buSzPct val="125000"/>
            </a:pP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ifadeleri birbirine eşit değildir.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1109" name="Rectangle 5"/>
          <p:cNvSpPr>
            <a:spLocks noChangeArrowheads="1"/>
          </p:cNvSpPr>
          <p:nvPr/>
        </p:nvSpPr>
        <p:spPr bwMode="auto">
          <a:xfrm>
            <a:off x="1803400" y="2244725"/>
            <a:ext cx="1952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31110" name="Rectangle 6"/>
          <p:cNvSpPr>
            <a:spLocks noChangeArrowheads="1"/>
          </p:cNvSpPr>
          <p:nvPr/>
        </p:nvSpPr>
        <p:spPr bwMode="auto">
          <a:xfrm>
            <a:off x="2541588" y="2284413"/>
            <a:ext cx="23653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31111" name="Rectangle 7"/>
          <p:cNvSpPr>
            <a:spLocks noChangeArrowheads="1"/>
          </p:cNvSpPr>
          <p:nvPr/>
        </p:nvSpPr>
        <p:spPr bwMode="auto">
          <a:xfrm>
            <a:off x="2093913" y="2284413"/>
            <a:ext cx="2571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31112" name="Rectangle 8"/>
          <p:cNvSpPr>
            <a:spLocks noChangeArrowheads="1"/>
          </p:cNvSpPr>
          <p:nvPr/>
        </p:nvSpPr>
        <p:spPr bwMode="auto">
          <a:xfrm>
            <a:off x="1455738" y="2284413"/>
            <a:ext cx="2571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31113" name="Rectangle 9"/>
          <p:cNvSpPr>
            <a:spLocks noChangeArrowheads="1"/>
          </p:cNvSpPr>
          <p:nvPr/>
        </p:nvSpPr>
        <p:spPr bwMode="auto">
          <a:xfrm>
            <a:off x="2403475" y="2268538"/>
            <a:ext cx="889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×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519238" y="2741613"/>
            <a:ext cx="1236662" cy="984250"/>
            <a:chOff x="957" y="1524"/>
            <a:chExt cx="779" cy="620"/>
          </a:xfrm>
        </p:grpSpPr>
        <p:sp>
          <p:nvSpPr>
            <p:cNvPr id="431115" name="Rectangle 11"/>
            <p:cNvSpPr>
              <a:spLocks noChangeArrowheads="1"/>
            </p:cNvSpPr>
            <p:nvPr/>
          </p:nvSpPr>
          <p:spPr bwMode="auto">
            <a:xfrm>
              <a:off x="1624" y="1549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31116" name="Rectangle 12"/>
            <p:cNvSpPr>
              <a:spLocks noChangeArrowheads="1"/>
            </p:cNvSpPr>
            <p:nvPr/>
          </p:nvSpPr>
          <p:spPr bwMode="auto">
            <a:xfrm>
              <a:off x="1294" y="1549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31117" name="Rectangle 13"/>
            <p:cNvSpPr>
              <a:spLocks noChangeArrowheads="1"/>
            </p:cNvSpPr>
            <p:nvPr/>
          </p:nvSpPr>
          <p:spPr bwMode="auto">
            <a:xfrm>
              <a:off x="957" y="1549"/>
              <a:ext cx="9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31118" name="Rectangle 14"/>
            <p:cNvSpPr>
              <a:spLocks noChangeArrowheads="1"/>
            </p:cNvSpPr>
            <p:nvPr/>
          </p:nvSpPr>
          <p:spPr bwMode="auto">
            <a:xfrm>
              <a:off x="1451" y="1553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31119" name="Rectangle 15"/>
            <p:cNvSpPr>
              <a:spLocks noChangeArrowheads="1"/>
            </p:cNvSpPr>
            <p:nvPr/>
          </p:nvSpPr>
          <p:spPr bwMode="auto">
            <a:xfrm>
              <a:off x="1115" y="1524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1375" y="1875"/>
              <a:ext cx="162" cy="269"/>
              <a:chOff x="1375" y="1875"/>
              <a:chExt cx="162" cy="269"/>
            </a:xfrm>
          </p:grpSpPr>
          <p:sp>
            <p:nvSpPr>
              <p:cNvPr id="431121" name="Line 17"/>
              <p:cNvSpPr>
                <a:spLocks noChangeShapeType="1"/>
              </p:cNvSpPr>
              <p:nvPr/>
            </p:nvSpPr>
            <p:spPr bwMode="auto">
              <a:xfrm>
                <a:off x="1378" y="1884"/>
                <a:ext cx="157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1122" name="Rectangle 18"/>
              <p:cNvSpPr>
                <a:spLocks noChangeArrowheads="1"/>
              </p:cNvSpPr>
              <p:nvPr/>
            </p:nvSpPr>
            <p:spPr bwMode="auto">
              <a:xfrm>
                <a:off x="1375" y="1875"/>
                <a:ext cx="162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800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431123" name="Rectangle 19"/>
            <p:cNvSpPr>
              <a:spLocks noChangeArrowheads="1"/>
            </p:cNvSpPr>
            <p:nvPr/>
          </p:nvSpPr>
          <p:spPr bwMode="auto">
            <a:xfrm>
              <a:off x="968" y="1875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31124" name="Rectangle 20"/>
            <p:cNvSpPr>
              <a:spLocks noChangeArrowheads="1"/>
            </p:cNvSpPr>
            <p:nvPr/>
          </p:nvSpPr>
          <p:spPr bwMode="auto">
            <a:xfrm>
              <a:off x="1193" y="1850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61FA81-3748-4533-987E-9950A90BC330}" type="slidenum">
              <a:rPr lang="tr-TR"/>
              <a:pPr/>
              <a:t>31</a:t>
            </a:fld>
            <a:endParaRPr lang="tr-TR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39788"/>
            <a:ext cx="7772400" cy="838200"/>
          </a:xfrm>
        </p:spPr>
        <p:txBody>
          <a:bodyPr/>
          <a:lstStyle/>
          <a:p>
            <a:r>
              <a:rPr lang="tr-TR" dirty="0" smtClean="0"/>
              <a:t>İşlem Tanımları</a:t>
            </a:r>
            <a:endParaRPr lang="en-US" dirty="0"/>
          </a:p>
        </p:txBody>
      </p:sp>
      <p:graphicFrame>
        <p:nvGraphicFramePr>
          <p:cNvPr id="433155" name="Object 3"/>
          <p:cNvGraphicFramePr>
            <a:graphicFrameLocks noChangeAspect="1"/>
          </p:cNvGraphicFramePr>
          <p:nvPr/>
        </p:nvGraphicFramePr>
        <p:xfrm>
          <a:off x="1063625" y="3500438"/>
          <a:ext cx="1755775" cy="297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28" name="Document" r:id="rId4" imgW="2307240" imgH="3048120" progId="Word.Document.8">
                  <p:embed/>
                </p:oleObj>
              </mc:Choice>
              <mc:Fallback>
                <p:oleObj name="Document" r:id="rId4" imgW="2307240" imgH="3048120" progId="Word.Document.8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3500438"/>
                        <a:ext cx="1755775" cy="297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563563" y="2058988"/>
            <a:ext cx="6400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Clr>
                <a:srgbClr val="009999"/>
              </a:buClr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İşlemler ‘0’ ve ‘1’ değerleri üzerinden tanımlanırlar.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7200" y="3354388"/>
            <a:ext cx="2971800" cy="2743200"/>
            <a:chOff x="0" y="0"/>
            <a:chExt cx="1288" cy="2941"/>
          </a:xfrm>
        </p:grpSpPr>
        <p:sp>
          <p:nvSpPr>
            <p:cNvPr id="433158" name="Rectangle 6"/>
            <p:cNvSpPr>
              <a:spLocks noChangeArrowheads="1"/>
            </p:cNvSpPr>
            <p:nvPr/>
          </p:nvSpPr>
          <p:spPr bwMode="auto">
            <a:xfrm>
              <a:off x="43" y="0"/>
              <a:ext cx="756" cy="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r>
                <a:rPr lang="tr-TR" sz="2800" dirty="0" smtClean="0">
                  <a:latin typeface="Times New Roman" pitchFamily="18" charset="0"/>
                  <a:cs typeface="Times New Roman" pitchFamily="18" charset="0"/>
                </a:rPr>
                <a:t>VE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433159" name="Rectangle 7"/>
            <p:cNvSpPr>
              <a:spLocks noChangeArrowheads="1"/>
            </p:cNvSpPr>
            <p:nvPr/>
          </p:nvSpPr>
          <p:spPr bwMode="auto">
            <a:xfrm>
              <a:off x="799" y="0"/>
              <a:ext cx="360" cy="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r>
                <a:rPr lang="en-US" sz="10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33160" name="Rectangle 8"/>
            <p:cNvSpPr>
              <a:spLocks noChangeArrowheads="1"/>
            </p:cNvSpPr>
            <p:nvPr/>
          </p:nvSpPr>
          <p:spPr bwMode="auto">
            <a:xfrm>
              <a:off x="43" y="557"/>
              <a:ext cx="1202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/>
              <a:r>
                <a:rPr lang="en-US" sz="3200">
                  <a:latin typeface="Times New Roman" pitchFamily="18" charset="0"/>
                  <a:cs typeface="Times New Roman" pitchFamily="18" charset="0"/>
                </a:rPr>
                <a:t>0 </a:t>
              </a:r>
              <a:r>
                <a:rPr lang="en-US" sz="32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·</a:t>
              </a:r>
              <a:r>
                <a:rPr lang="en-US" sz="3200">
                  <a:latin typeface="Times New Roman" pitchFamily="18" charset="0"/>
                  <a:cs typeface="Times New Roman" pitchFamily="18" charset="0"/>
                </a:rPr>
                <a:t> 0 = 0</a:t>
              </a:r>
              <a:endParaRPr lang="en-US" sz="320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  <a:p>
              <a:pPr algn="ctr" eaLnBrk="0" hangingPunct="0"/>
              <a:endPara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433161" name="Rectangle 9"/>
            <p:cNvSpPr>
              <a:spLocks noChangeArrowheads="1"/>
            </p:cNvSpPr>
            <p:nvPr/>
          </p:nvSpPr>
          <p:spPr bwMode="auto">
            <a:xfrm>
              <a:off x="43" y="1153"/>
              <a:ext cx="1202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/>
              <a:r>
                <a:rPr lang="en-US" sz="3200">
                  <a:latin typeface="Times New Roman" pitchFamily="18" charset="0"/>
                  <a:cs typeface="Times New Roman" pitchFamily="18" charset="0"/>
                </a:rPr>
                <a:t>0 </a:t>
              </a:r>
              <a:r>
                <a:rPr lang="en-US" sz="32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·</a:t>
              </a:r>
              <a:r>
                <a:rPr lang="en-US" sz="3200">
                  <a:latin typeface="Times New Roman" pitchFamily="18" charset="0"/>
                  <a:cs typeface="Times New Roman" pitchFamily="18" charset="0"/>
                </a:rPr>
                <a:t> 1 = 0</a:t>
              </a:r>
              <a:endParaRPr lang="en-US" sz="320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  <a:p>
              <a:pPr algn="ctr" eaLnBrk="0" hangingPunct="0"/>
              <a:endPara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433162" name="Rectangle 10"/>
            <p:cNvSpPr>
              <a:spLocks noChangeArrowheads="1"/>
            </p:cNvSpPr>
            <p:nvPr/>
          </p:nvSpPr>
          <p:spPr bwMode="auto">
            <a:xfrm>
              <a:off x="43" y="1749"/>
              <a:ext cx="1202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/>
              <a:r>
                <a:rPr lang="en-US" sz="3200">
                  <a:latin typeface="Times New Roman" pitchFamily="18" charset="0"/>
                  <a:cs typeface="Times New Roman" pitchFamily="18" charset="0"/>
                </a:rPr>
                <a:t>1 </a:t>
              </a:r>
              <a:r>
                <a:rPr lang="en-US" sz="32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·</a:t>
              </a:r>
              <a:r>
                <a:rPr lang="en-US" sz="3200">
                  <a:latin typeface="Times New Roman" pitchFamily="18" charset="0"/>
                  <a:cs typeface="Times New Roman" pitchFamily="18" charset="0"/>
                </a:rPr>
                <a:t> 0 = 0</a:t>
              </a:r>
              <a:endParaRPr lang="en-US" sz="320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  <a:p>
              <a:pPr algn="ctr" eaLnBrk="0" hangingPunct="0"/>
              <a:endParaRPr lang="en-US" sz="320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0" y="2345"/>
              <a:ext cx="1288" cy="596"/>
              <a:chOff x="0" y="2345"/>
              <a:chExt cx="1288" cy="596"/>
            </a:xfrm>
          </p:grpSpPr>
          <p:sp>
            <p:nvSpPr>
              <p:cNvPr id="433164" name="Rectangle 12"/>
              <p:cNvSpPr>
                <a:spLocks noChangeArrowheads="1"/>
              </p:cNvSpPr>
              <p:nvPr/>
            </p:nvSpPr>
            <p:spPr bwMode="auto">
              <a:xfrm>
                <a:off x="43" y="2345"/>
                <a:ext cx="1202" cy="5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/>
                <a:r>
                  <a:rPr lang="en-US" sz="3200">
                    <a:latin typeface="Times New Roman" pitchFamily="18" charset="0"/>
                    <a:cs typeface="Times New Roman" pitchFamily="18" charset="0"/>
                  </a:rPr>
                  <a:t>1 </a:t>
                </a:r>
                <a:r>
                  <a:rPr lang="en-US" sz="320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·</a:t>
                </a:r>
                <a:r>
                  <a:rPr lang="en-US" sz="3200">
                    <a:latin typeface="Times New Roman" pitchFamily="18" charset="0"/>
                    <a:cs typeface="Times New Roman" pitchFamily="18" charset="0"/>
                  </a:rPr>
                  <a:t> 1 = 1</a:t>
                </a:r>
                <a:endParaRPr lang="en-US" sz="320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algn="ctr" eaLnBrk="0" hangingPunct="0"/>
                <a:endParaRPr lang="en-US" sz="320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433165" name="Rectangle 13"/>
              <p:cNvSpPr>
                <a:spLocks noChangeArrowheads="1"/>
              </p:cNvSpPr>
              <p:nvPr/>
            </p:nvSpPr>
            <p:spPr bwMode="auto">
              <a:xfrm>
                <a:off x="0" y="2345"/>
                <a:ext cx="1288" cy="596"/>
              </a:xfrm>
              <a:prstGeom prst="rect">
                <a:avLst/>
              </a:prstGeom>
              <a:noFill/>
              <a:ln w="7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549650" y="3324225"/>
            <a:ext cx="1949450" cy="2743200"/>
            <a:chOff x="2304" y="1728"/>
            <a:chExt cx="1228" cy="1728"/>
          </a:xfrm>
        </p:grpSpPr>
        <p:sp>
          <p:nvSpPr>
            <p:cNvPr id="433167" name="Rectangle 15"/>
            <p:cNvSpPr>
              <a:spLocks noChangeArrowheads="1"/>
            </p:cNvSpPr>
            <p:nvPr/>
          </p:nvSpPr>
          <p:spPr bwMode="auto">
            <a:xfrm>
              <a:off x="2347" y="1728"/>
              <a:ext cx="793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r>
                <a:rPr lang="tr-TR" sz="2800" dirty="0" smtClean="0">
                  <a:latin typeface="Times New Roman" pitchFamily="18" charset="0"/>
                  <a:cs typeface="Times New Roman" pitchFamily="18" charset="0"/>
                </a:rPr>
                <a:t>VEYA</a:t>
              </a:r>
              <a:endParaRPr lang="en-US" sz="2800" dirty="0">
                <a:latin typeface="Times New Roman" pitchFamily="18" charset="0"/>
              </a:endParaRPr>
            </a:p>
          </p:txBody>
        </p: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2304" y="2074"/>
              <a:ext cx="1228" cy="1382"/>
              <a:chOff x="2304" y="2074"/>
              <a:chExt cx="1228" cy="1382"/>
            </a:xfrm>
          </p:grpSpPr>
          <p:sp>
            <p:nvSpPr>
              <p:cNvPr id="433169" name="Rectangle 17"/>
              <p:cNvSpPr>
                <a:spLocks noChangeArrowheads="1"/>
              </p:cNvSpPr>
              <p:nvPr/>
            </p:nvSpPr>
            <p:spPr bwMode="auto">
              <a:xfrm>
                <a:off x="2347" y="2074"/>
                <a:ext cx="1142" cy="3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/>
                <a:r>
                  <a:rPr lang="en-US" sz="3200">
                    <a:latin typeface="Times New Roman" pitchFamily="18" charset="0"/>
                    <a:cs typeface="Times New Roman" pitchFamily="18" charset="0"/>
                  </a:rPr>
                  <a:t>0 + 0 = 0</a:t>
                </a:r>
              </a:p>
              <a:p>
                <a:pPr algn="ctr" eaLnBrk="0" hangingPunct="0"/>
                <a:endParaRPr lang="en-US" sz="3200">
                  <a:latin typeface="Times New Roman" pitchFamily="18" charset="0"/>
                </a:endParaRPr>
              </a:p>
            </p:txBody>
          </p:sp>
          <p:sp>
            <p:nvSpPr>
              <p:cNvPr id="433170" name="Rectangle 18"/>
              <p:cNvSpPr>
                <a:spLocks noChangeArrowheads="1"/>
              </p:cNvSpPr>
              <p:nvPr/>
            </p:nvSpPr>
            <p:spPr bwMode="auto">
              <a:xfrm>
                <a:off x="2347" y="2419"/>
                <a:ext cx="1142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/>
                <a:r>
                  <a:rPr lang="en-US" sz="3200">
                    <a:latin typeface="Times New Roman" pitchFamily="18" charset="0"/>
                    <a:cs typeface="Times New Roman" pitchFamily="18" charset="0"/>
                  </a:rPr>
                  <a:t>0 + 1 = 1</a:t>
                </a:r>
              </a:p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33171" name="Rectangle 19"/>
              <p:cNvSpPr>
                <a:spLocks noChangeArrowheads="1"/>
              </p:cNvSpPr>
              <p:nvPr/>
            </p:nvSpPr>
            <p:spPr bwMode="auto">
              <a:xfrm>
                <a:off x="2347" y="2765"/>
                <a:ext cx="1142" cy="3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/>
                <a:r>
                  <a:rPr lang="en-US" sz="3200">
                    <a:latin typeface="Times New Roman" pitchFamily="18" charset="0"/>
                    <a:cs typeface="Times New Roman" pitchFamily="18" charset="0"/>
                  </a:rPr>
                  <a:t>1 + 0 = 1</a:t>
                </a:r>
              </a:p>
              <a:p>
                <a:pPr algn="ctr" eaLnBrk="0" hangingPunct="0"/>
                <a:endParaRPr lang="en-US" sz="3200">
                  <a:latin typeface="Times New Roman" pitchFamily="18" charset="0"/>
                </a:endParaRPr>
              </a:p>
            </p:txBody>
          </p:sp>
          <p:grpSp>
            <p:nvGrpSpPr>
              <p:cNvPr id="6" name="Group 20"/>
              <p:cNvGrpSpPr>
                <a:grpSpLocks/>
              </p:cNvGrpSpPr>
              <p:nvPr/>
            </p:nvGrpSpPr>
            <p:grpSpPr bwMode="auto">
              <a:xfrm>
                <a:off x="2304" y="3110"/>
                <a:ext cx="1228" cy="346"/>
                <a:chOff x="0" y="2072"/>
                <a:chExt cx="1228" cy="518"/>
              </a:xfrm>
            </p:grpSpPr>
            <p:sp>
              <p:nvSpPr>
                <p:cNvPr id="433173" name="Rectangle 21"/>
                <p:cNvSpPr>
                  <a:spLocks noChangeArrowheads="1"/>
                </p:cNvSpPr>
                <p:nvPr/>
              </p:nvSpPr>
              <p:spPr bwMode="auto">
                <a:xfrm>
                  <a:off x="43" y="2072"/>
                  <a:ext cx="1142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/>
                  <a:r>
                    <a:rPr lang="en-US" sz="3200">
                      <a:latin typeface="Times New Roman" pitchFamily="18" charset="0"/>
                      <a:cs typeface="Times New Roman" pitchFamily="18" charset="0"/>
                    </a:rPr>
                    <a:t>1 + 1 = 1</a:t>
                  </a:r>
                </a:p>
                <a:p>
                  <a:pPr algn="ctr" eaLnBrk="0" hangingPunct="0"/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433174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2072"/>
                  <a:ext cx="1228" cy="518"/>
                </a:xfrm>
                <a:prstGeom prst="rect">
                  <a:avLst/>
                </a:prstGeom>
                <a:noFill/>
                <a:ln w="7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</p:grpSp>
        </p:grp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5930900" y="3324225"/>
            <a:ext cx="1993900" cy="1685925"/>
            <a:chOff x="3736" y="1709"/>
            <a:chExt cx="1256" cy="1062"/>
          </a:xfrm>
        </p:grpSpPr>
        <p:sp>
          <p:nvSpPr>
            <p:cNvPr id="433176" name="Text Box 24"/>
            <p:cNvSpPr txBox="1">
              <a:spLocks noChangeArrowheads="1"/>
            </p:cNvSpPr>
            <p:nvPr/>
          </p:nvSpPr>
          <p:spPr bwMode="auto">
            <a:xfrm>
              <a:off x="3736" y="1709"/>
              <a:ext cx="125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tr-TR" sz="2800" dirty="0" smtClean="0">
                  <a:latin typeface="Times New Roman" pitchFamily="18" charset="0"/>
                </a:rPr>
                <a:t>TÜMLEME</a:t>
              </a:r>
              <a:endParaRPr lang="en-US" sz="2800" dirty="0">
                <a:latin typeface="Times New Roman" pitchFamily="18" charset="0"/>
              </a:endParaRPr>
            </a:p>
          </p:txBody>
        </p:sp>
        <p:sp>
          <p:nvSpPr>
            <p:cNvPr id="433177" name="Rectangle 25"/>
            <p:cNvSpPr>
              <a:spLocks noChangeArrowheads="1"/>
            </p:cNvSpPr>
            <p:nvPr/>
          </p:nvSpPr>
          <p:spPr bwMode="auto">
            <a:xfrm>
              <a:off x="4127" y="2108"/>
              <a:ext cx="128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3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8" name="Group 26"/>
            <p:cNvGrpSpPr>
              <a:grpSpLocks/>
            </p:cNvGrpSpPr>
            <p:nvPr/>
          </p:nvGrpSpPr>
          <p:grpSpPr bwMode="auto">
            <a:xfrm>
              <a:off x="3754" y="2108"/>
              <a:ext cx="128" cy="307"/>
              <a:chOff x="3754" y="2108"/>
              <a:chExt cx="128" cy="307"/>
            </a:xfrm>
          </p:grpSpPr>
          <p:sp>
            <p:nvSpPr>
              <p:cNvPr id="433179" name="Line 27"/>
              <p:cNvSpPr>
                <a:spLocks noChangeShapeType="1"/>
              </p:cNvSpPr>
              <p:nvPr/>
            </p:nvSpPr>
            <p:spPr bwMode="auto">
              <a:xfrm>
                <a:off x="3763" y="2120"/>
                <a:ext cx="109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3180" name="Rectangle 28"/>
              <p:cNvSpPr>
                <a:spLocks noChangeArrowheads="1"/>
              </p:cNvSpPr>
              <p:nvPr/>
            </p:nvSpPr>
            <p:spPr bwMode="auto">
              <a:xfrm>
                <a:off x="3754" y="2108"/>
                <a:ext cx="128" cy="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32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433181" name="Rectangle 29"/>
            <p:cNvSpPr>
              <a:spLocks noChangeArrowheads="1"/>
            </p:cNvSpPr>
            <p:nvPr/>
          </p:nvSpPr>
          <p:spPr bwMode="auto">
            <a:xfrm>
              <a:off x="3939" y="2079"/>
              <a:ext cx="141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32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33182" name="Rectangle 30"/>
            <p:cNvSpPr>
              <a:spLocks noChangeArrowheads="1"/>
            </p:cNvSpPr>
            <p:nvPr/>
          </p:nvSpPr>
          <p:spPr bwMode="auto">
            <a:xfrm>
              <a:off x="4137" y="2464"/>
              <a:ext cx="128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32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3764" y="2464"/>
              <a:ext cx="128" cy="307"/>
              <a:chOff x="3764" y="2464"/>
              <a:chExt cx="128" cy="307"/>
            </a:xfrm>
          </p:grpSpPr>
          <p:sp>
            <p:nvSpPr>
              <p:cNvPr id="433184" name="Line 32"/>
              <p:cNvSpPr>
                <a:spLocks noChangeShapeType="1"/>
              </p:cNvSpPr>
              <p:nvPr/>
            </p:nvSpPr>
            <p:spPr bwMode="auto">
              <a:xfrm>
                <a:off x="3783" y="2476"/>
                <a:ext cx="90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3185" name="Rectangle 33"/>
              <p:cNvSpPr>
                <a:spLocks noChangeArrowheads="1"/>
              </p:cNvSpPr>
              <p:nvPr/>
            </p:nvSpPr>
            <p:spPr bwMode="auto">
              <a:xfrm>
                <a:off x="3764" y="2464"/>
                <a:ext cx="128" cy="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32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433186" name="Rectangle 34"/>
            <p:cNvSpPr>
              <a:spLocks noChangeArrowheads="1"/>
            </p:cNvSpPr>
            <p:nvPr/>
          </p:nvSpPr>
          <p:spPr bwMode="auto">
            <a:xfrm>
              <a:off x="3939" y="2435"/>
              <a:ext cx="141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32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44DAC6-4DF0-464C-8E81-F8D2B257BC23}" type="slidenum">
              <a:rPr lang="tr-TR"/>
              <a:pPr/>
              <a:t>32</a:t>
            </a:fld>
            <a:endParaRPr lang="tr-TR"/>
          </a:p>
        </p:txBody>
      </p:sp>
      <p:grpSp>
        <p:nvGrpSpPr>
          <p:cNvPr id="54" name="Group 53"/>
          <p:cNvGrpSpPr/>
          <p:nvPr/>
        </p:nvGrpSpPr>
        <p:grpSpPr>
          <a:xfrm>
            <a:off x="6448425" y="3200400"/>
            <a:ext cx="2185988" cy="2070100"/>
            <a:chOff x="6448425" y="3200400"/>
            <a:chExt cx="2185988" cy="2070100"/>
          </a:xfrm>
        </p:grpSpPr>
        <p:sp>
          <p:nvSpPr>
            <p:cNvPr id="435203" name="Rectangle 3"/>
            <p:cNvSpPr>
              <a:spLocks noChangeArrowheads="1"/>
            </p:cNvSpPr>
            <p:nvPr/>
          </p:nvSpPr>
          <p:spPr bwMode="auto">
            <a:xfrm>
              <a:off x="7542213" y="4752975"/>
              <a:ext cx="109220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435204" name="Rectangle 4"/>
            <p:cNvSpPr>
              <a:spLocks noChangeArrowheads="1"/>
            </p:cNvSpPr>
            <p:nvPr/>
          </p:nvSpPr>
          <p:spPr bwMode="auto">
            <a:xfrm>
              <a:off x="6448425" y="4752975"/>
              <a:ext cx="1093788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435205" name="Rectangle 5"/>
            <p:cNvSpPr>
              <a:spLocks noChangeArrowheads="1"/>
            </p:cNvSpPr>
            <p:nvPr/>
          </p:nvSpPr>
          <p:spPr bwMode="auto">
            <a:xfrm>
              <a:off x="7542213" y="4235450"/>
              <a:ext cx="109220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435206" name="Rectangle 6"/>
            <p:cNvSpPr>
              <a:spLocks noChangeArrowheads="1"/>
            </p:cNvSpPr>
            <p:nvPr/>
          </p:nvSpPr>
          <p:spPr bwMode="auto">
            <a:xfrm>
              <a:off x="6448425" y="4235450"/>
              <a:ext cx="1093788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435207" name="Rectangle 7"/>
            <p:cNvSpPr>
              <a:spLocks noChangeArrowheads="1"/>
            </p:cNvSpPr>
            <p:nvPr/>
          </p:nvSpPr>
          <p:spPr bwMode="auto">
            <a:xfrm>
              <a:off x="6448425" y="3717925"/>
              <a:ext cx="1093788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X</a:t>
              </a:r>
            </a:p>
          </p:txBody>
        </p:sp>
        <p:sp>
          <p:nvSpPr>
            <p:cNvPr id="435208" name="Rectangle 8"/>
            <p:cNvSpPr>
              <a:spLocks noChangeArrowheads="1"/>
            </p:cNvSpPr>
            <p:nvPr/>
          </p:nvSpPr>
          <p:spPr bwMode="auto">
            <a:xfrm>
              <a:off x="6448425" y="3200400"/>
              <a:ext cx="2185988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tr-TR" sz="2800" dirty="0" smtClean="0"/>
                <a:t>TÜMLEME</a:t>
              </a:r>
              <a:endParaRPr lang="en-US" sz="2800" dirty="0"/>
            </a:p>
          </p:txBody>
        </p:sp>
        <p:sp>
          <p:nvSpPr>
            <p:cNvPr id="435209" name="Line 9"/>
            <p:cNvSpPr>
              <a:spLocks noChangeShapeType="1"/>
            </p:cNvSpPr>
            <p:nvPr/>
          </p:nvSpPr>
          <p:spPr bwMode="auto">
            <a:xfrm>
              <a:off x="6448425" y="3200400"/>
              <a:ext cx="21859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5210" name="Line 10"/>
            <p:cNvSpPr>
              <a:spLocks noChangeShapeType="1"/>
            </p:cNvSpPr>
            <p:nvPr/>
          </p:nvSpPr>
          <p:spPr bwMode="auto">
            <a:xfrm>
              <a:off x="6448425" y="3717925"/>
              <a:ext cx="21859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5211" name="Line 11"/>
            <p:cNvSpPr>
              <a:spLocks noChangeShapeType="1"/>
            </p:cNvSpPr>
            <p:nvPr/>
          </p:nvSpPr>
          <p:spPr bwMode="auto">
            <a:xfrm>
              <a:off x="6448425" y="4235450"/>
              <a:ext cx="21859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5212" name="Line 12"/>
            <p:cNvSpPr>
              <a:spLocks noChangeShapeType="1"/>
            </p:cNvSpPr>
            <p:nvPr/>
          </p:nvSpPr>
          <p:spPr bwMode="auto">
            <a:xfrm>
              <a:off x="6448425" y="4752975"/>
              <a:ext cx="21859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5213" name="Line 13"/>
            <p:cNvSpPr>
              <a:spLocks noChangeShapeType="1"/>
            </p:cNvSpPr>
            <p:nvPr/>
          </p:nvSpPr>
          <p:spPr bwMode="auto">
            <a:xfrm>
              <a:off x="6448425" y="5270500"/>
              <a:ext cx="21859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5214" name="Line 14"/>
            <p:cNvSpPr>
              <a:spLocks noChangeShapeType="1"/>
            </p:cNvSpPr>
            <p:nvPr/>
          </p:nvSpPr>
          <p:spPr bwMode="auto">
            <a:xfrm>
              <a:off x="6448425" y="3200400"/>
              <a:ext cx="0" cy="20701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5215" name="Line 15"/>
            <p:cNvSpPr>
              <a:spLocks noChangeShapeType="1"/>
            </p:cNvSpPr>
            <p:nvPr/>
          </p:nvSpPr>
          <p:spPr bwMode="auto">
            <a:xfrm>
              <a:off x="8634413" y="3200400"/>
              <a:ext cx="0" cy="20701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5216" name="Line 16"/>
            <p:cNvSpPr>
              <a:spLocks noChangeShapeType="1"/>
            </p:cNvSpPr>
            <p:nvPr/>
          </p:nvSpPr>
          <p:spPr bwMode="auto">
            <a:xfrm>
              <a:off x="7542213" y="3717925"/>
              <a:ext cx="0" cy="1552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5217" name="Rectangle 17"/>
            <p:cNvSpPr>
              <a:spLocks noChangeArrowheads="1"/>
            </p:cNvSpPr>
            <p:nvPr/>
          </p:nvSpPr>
          <p:spPr bwMode="auto">
            <a:xfrm>
              <a:off x="7542213" y="3717925"/>
              <a:ext cx="109220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endParaRPr lang="tr-TR" sz="2800"/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8289925" y="3778250"/>
              <a:ext cx="303213" cy="487363"/>
              <a:chOff x="5222" y="2310"/>
              <a:chExt cx="191" cy="307"/>
            </a:xfrm>
          </p:grpSpPr>
          <p:sp>
            <p:nvSpPr>
              <p:cNvPr id="435219" name="Line 19"/>
              <p:cNvSpPr>
                <a:spLocks noChangeShapeType="1"/>
              </p:cNvSpPr>
              <p:nvPr/>
            </p:nvSpPr>
            <p:spPr bwMode="auto">
              <a:xfrm>
                <a:off x="5222" y="2322"/>
                <a:ext cx="183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5220" name="Rectangle 20"/>
              <p:cNvSpPr>
                <a:spLocks noChangeArrowheads="1"/>
              </p:cNvSpPr>
              <p:nvPr/>
            </p:nvSpPr>
            <p:spPr bwMode="auto">
              <a:xfrm>
                <a:off x="5228" y="2310"/>
                <a:ext cx="185" cy="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320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435221" name="Rectangle 21"/>
            <p:cNvSpPr>
              <a:spLocks noChangeArrowheads="1"/>
            </p:cNvSpPr>
            <p:nvPr/>
          </p:nvSpPr>
          <p:spPr bwMode="auto">
            <a:xfrm>
              <a:off x="7693025" y="3778250"/>
              <a:ext cx="24765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35222" name="Rectangle 22"/>
            <p:cNvSpPr>
              <a:spLocks noChangeArrowheads="1"/>
            </p:cNvSpPr>
            <p:nvPr/>
          </p:nvSpPr>
          <p:spPr bwMode="auto">
            <a:xfrm>
              <a:off x="8012113" y="3732213"/>
              <a:ext cx="223838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435223" name="Rectangle 23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/>
          <a:lstStyle/>
          <a:p>
            <a:r>
              <a:rPr lang="tr-TR" dirty="0" smtClean="0"/>
              <a:t>Doğruluk Tabloları</a:t>
            </a:r>
            <a:endParaRPr lang="en-US" dirty="0"/>
          </a:p>
        </p:txBody>
      </p:sp>
      <p:sp>
        <p:nvSpPr>
          <p:cNvPr id="435224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268288" y="1447800"/>
            <a:ext cx="8647111" cy="5181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tr-TR" sz="2400" i="1" dirty="0" smtClean="0">
                <a:cs typeface="Times New Roman" pitchFamily="18" charset="0"/>
              </a:rPr>
              <a:t>Doğruluk Tablosu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tr-TR" sz="2400" dirty="0" smtClean="0">
                <a:latin typeface="Symbol" pitchFamily="18" charset="2"/>
                <a:cs typeface="Times New Roman" pitchFamily="18" charset="0"/>
              </a:rPr>
              <a:t>-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tr-TR" sz="2400" dirty="0" smtClean="0">
                <a:cs typeface="Times New Roman" pitchFamily="18" charset="0"/>
              </a:rPr>
              <a:t>bir fonksiyonun çıkış değerini bu fonksiyonun bütün mümkün olan giriş değerleri için gösteren tablo</a:t>
            </a:r>
          </a:p>
          <a:p>
            <a:pPr>
              <a:spcBef>
                <a:spcPct val="0"/>
              </a:spcBef>
            </a:pPr>
            <a:r>
              <a:rPr lang="tr-TR" sz="2400" dirty="0" smtClean="0">
                <a:cs typeface="Times New Roman" pitchFamily="18" charset="0"/>
              </a:rPr>
              <a:t>Örnek</a:t>
            </a:r>
            <a:r>
              <a:rPr lang="en-US" sz="2400" dirty="0" smtClean="0">
                <a:cs typeface="Times New Roman" pitchFamily="18" charset="0"/>
              </a:rPr>
              <a:t>: </a:t>
            </a:r>
            <a:r>
              <a:rPr lang="tr-TR" sz="2400" dirty="0" smtClean="0">
                <a:cs typeface="Times New Roman" pitchFamily="18" charset="0"/>
              </a:rPr>
              <a:t>Temel işlemlerin doğruluk tabloları</a:t>
            </a:r>
            <a:endParaRPr lang="en-US" sz="2800" dirty="0"/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093788" y="3211513"/>
            <a:ext cx="2349500" cy="3105150"/>
            <a:chOff x="689" y="1813"/>
            <a:chExt cx="1480" cy="1956"/>
          </a:xfrm>
        </p:grpSpPr>
        <p:sp>
          <p:nvSpPr>
            <p:cNvPr id="435226" name="Rectangle 26"/>
            <p:cNvSpPr>
              <a:spLocks noChangeArrowheads="1"/>
            </p:cNvSpPr>
            <p:nvPr/>
          </p:nvSpPr>
          <p:spPr bwMode="auto">
            <a:xfrm>
              <a:off x="1223" y="3443"/>
              <a:ext cx="88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435227" name="Rectangle 27"/>
            <p:cNvSpPr>
              <a:spLocks noChangeArrowheads="1"/>
            </p:cNvSpPr>
            <p:nvPr/>
          </p:nvSpPr>
          <p:spPr bwMode="auto">
            <a:xfrm>
              <a:off x="978" y="3443"/>
              <a:ext cx="24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435228" name="Rectangle 28"/>
            <p:cNvSpPr>
              <a:spLocks noChangeArrowheads="1"/>
            </p:cNvSpPr>
            <p:nvPr/>
          </p:nvSpPr>
          <p:spPr bwMode="auto">
            <a:xfrm>
              <a:off x="689" y="3443"/>
              <a:ext cx="28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435229" name="Rectangle 29"/>
            <p:cNvSpPr>
              <a:spLocks noChangeArrowheads="1"/>
            </p:cNvSpPr>
            <p:nvPr/>
          </p:nvSpPr>
          <p:spPr bwMode="auto">
            <a:xfrm>
              <a:off x="1223" y="3117"/>
              <a:ext cx="88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435230" name="Rectangle 30"/>
            <p:cNvSpPr>
              <a:spLocks noChangeArrowheads="1"/>
            </p:cNvSpPr>
            <p:nvPr/>
          </p:nvSpPr>
          <p:spPr bwMode="auto">
            <a:xfrm>
              <a:off x="978" y="3117"/>
              <a:ext cx="24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435231" name="Rectangle 31"/>
            <p:cNvSpPr>
              <a:spLocks noChangeArrowheads="1"/>
            </p:cNvSpPr>
            <p:nvPr/>
          </p:nvSpPr>
          <p:spPr bwMode="auto">
            <a:xfrm>
              <a:off x="689" y="3117"/>
              <a:ext cx="28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435232" name="Rectangle 32"/>
            <p:cNvSpPr>
              <a:spLocks noChangeArrowheads="1"/>
            </p:cNvSpPr>
            <p:nvPr/>
          </p:nvSpPr>
          <p:spPr bwMode="auto">
            <a:xfrm>
              <a:off x="1223" y="2791"/>
              <a:ext cx="88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435233" name="Rectangle 33"/>
            <p:cNvSpPr>
              <a:spLocks noChangeArrowheads="1"/>
            </p:cNvSpPr>
            <p:nvPr/>
          </p:nvSpPr>
          <p:spPr bwMode="auto">
            <a:xfrm>
              <a:off x="978" y="2791"/>
              <a:ext cx="24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435234" name="Rectangle 34"/>
            <p:cNvSpPr>
              <a:spLocks noChangeArrowheads="1"/>
            </p:cNvSpPr>
            <p:nvPr/>
          </p:nvSpPr>
          <p:spPr bwMode="auto">
            <a:xfrm>
              <a:off x="689" y="2791"/>
              <a:ext cx="28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435235" name="Rectangle 35"/>
            <p:cNvSpPr>
              <a:spLocks noChangeArrowheads="1"/>
            </p:cNvSpPr>
            <p:nvPr/>
          </p:nvSpPr>
          <p:spPr bwMode="auto">
            <a:xfrm>
              <a:off x="1223" y="2465"/>
              <a:ext cx="88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435236" name="Rectangle 36"/>
            <p:cNvSpPr>
              <a:spLocks noChangeArrowheads="1"/>
            </p:cNvSpPr>
            <p:nvPr/>
          </p:nvSpPr>
          <p:spPr bwMode="auto">
            <a:xfrm>
              <a:off x="978" y="2465"/>
              <a:ext cx="24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435237" name="Rectangle 37"/>
            <p:cNvSpPr>
              <a:spLocks noChangeArrowheads="1"/>
            </p:cNvSpPr>
            <p:nvPr/>
          </p:nvSpPr>
          <p:spPr bwMode="auto">
            <a:xfrm>
              <a:off x="689" y="2465"/>
              <a:ext cx="28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435238" name="Rectangle 38"/>
            <p:cNvSpPr>
              <a:spLocks noChangeArrowheads="1"/>
            </p:cNvSpPr>
            <p:nvPr/>
          </p:nvSpPr>
          <p:spPr bwMode="auto">
            <a:xfrm>
              <a:off x="1140" y="2151"/>
              <a:ext cx="102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Z = X</a:t>
              </a:r>
              <a:r>
                <a:rPr lang="en-US" sz="2800">
                  <a:cs typeface="Times New Roman" pitchFamily="18" charset="0"/>
                </a:rPr>
                <a:t>·Y</a:t>
              </a:r>
              <a:endParaRPr lang="en-US" sz="2800"/>
            </a:p>
          </p:txBody>
        </p:sp>
        <p:sp>
          <p:nvSpPr>
            <p:cNvPr id="435239" name="Rectangle 39"/>
            <p:cNvSpPr>
              <a:spLocks noChangeArrowheads="1"/>
            </p:cNvSpPr>
            <p:nvPr/>
          </p:nvSpPr>
          <p:spPr bwMode="auto">
            <a:xfrm>
              <a:off x="978" y="2139"/>
              <a:ext cx="24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Y</a:t>
              </a:r>
            </a:p>
          </p:txBody>
        </p:sp>
        <p:sp>
          <p:nvSpPr>
            <p:cNvPr id="435240" name="Rectangle 40"/>
            <p:cNvSpPr>
              <a:spLocks noChangeArrowheads="1"/>
            </p:cNvSpPr>
            <p:nvPr/>
          </p:nvSpPr>
          <p:spPr bwMode="auto">
            <a:xfrm>
              <a:off x="689" y="2139"/>
              <a:ext cx="28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X</a:t>
              </a:r>
            </a:p>
          </p:txBody>
        </p:sp>
        <p:sp>
          <p:nvSpPr>
            <p:cNvPr id="435241" name="Rectangle 41"/>
            <p:cNvSpPr>
              <a:spLocks noChangeArrowheads="1"/>
            </p:cNvSpPr>
            <p:nvPr/>
          </p:nvSpPr>
          <p:spPr bwMode="auto">
            <a:xfrm>
              <a:off x="689" y="1813"/>
              <a:ext cx="141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tr-TR" sz="2800" dirty="0" smtClean="0"/>
                <a:t>VE</a:t>
              </a:r>
              <a:endParaRPr lang="en-US" sz="2800" dirty="0"/>
            </a:p>
          </p:txBody>
        </p:sp>
        <p:sp>
          <p:nvSpPr>
            <p:cNvPr id="435242" name="Line 42"/>
            <p:cNvSpPr>
              <a:spLocks noChangeShapeType="1"/>
            </p:cNvSpPr>
            <p:nvPr/>
          </p:nvSpPr>
          <p:spPr bwMode="auto">
            <a:xfrm>
              <a:off x="689" y="1813"/>
              <a:ext cx="141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5243" name="Line 43"/>
            <p:cNvSpPr>
              <a:spLocks noChangeShapeType="1"/>
            </p:cNvSpPr>
            <p:nvPr/>
          </p:nvSpPr>
          <p:spPr bwMode="auto">
            <a:xfrm>
              <a:off x="689" y="2139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5244" name="Line 44"/>
            <p:cNvSpPr>
              <a:spLocks noChangeShapeType="1"/>
            </p:cNvSpPr>
            <p:nvPr/>
          </p:nvSpPr>
          <p:spPr bwMode="auto">
            <a:xfrm>
              <a:off x="689" y="2465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5245" name="Line 45"/>
            <p:cNvSpPr>
              <a:spLocks noChangeShapeType="1"/>
            </p:cNvSpPr>
            <p:nvPr/>
          </p:nvSpPr>
          <p:spPr bwMode="auto">
            <a:xfrm>
              <a:off x="689" y="2791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5246" name="Line 46"/>
            <p:cNvSpPr>
              <a:spLocks noChangeShapeType="1"/>
            </p:cNvSpPr>
            <p:nvPr/>
          </p:nvSpPr>
          <p:spPr bwMode="auto">
            <a:xfrm>
              <a:off x="689" y="3117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5247" name="Line 47"/>
            <p:cNvSpPr>
              <a:spLocks noChangeShapeType="1"/>
            </p:cNvSpPr>
            <p:nvPr/>
          </p:nvSpPr>
          <p:spPr bwMode="auto">
            <a:xfrm>
              <a:off x="689" y="3443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5248" name="Line 48"/>
            <p:cNvSpPr>
              <a:spLocks noChangeShapeType="1"/>
            </p:cNvSpPr>
            <p:nvPr/>
          </p:nvSpPr>
          <p:spPr bwMode="auto">
            <a:xfrm>
              <a:off x="689" y="3769"/>
              <a:ext cx="141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5249" name="Line 49"/>
            <p:cNvSpPr>
              <a:spLocks noChangeShapeType="1"/>
            </p:cNvSpPr>
            <p:nvPr/>
          </p:nvSpPr>
          <p:spPr bwMode="auto">
            <a:xfrm>
              <a:off x="689" y="1813"/>
              <a:ext cx="0" cy="195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5250" name="Line 50"/>
            <p:cNvSpPr>
              <a:spLocks noChangeShapeType="1"/>
            </p:cNvSpPr>
            <p:nvPr/>
          </p:nvSpPr>
          <p:spPr bwMode="auto">
            <a:xfrm>
              <a:off x="2108" y="1813"/>
              <a:ext cx="0" cy="195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5251" name="Line 51"/>
            <p:cNvSpPr>
              <a:spLocks noChangeShapeType="1"/>
            </p:cNvSpPr>
            <p:nvPr/>
          </p:nvSpPr>
          <p:spPr bwMode="auto">
            <a:xfrm>
              <a:off x="978" y="2139"/>
              <a:ext cx="0" cy="1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5252" name="Line 52"/>
            <p:cNvSpPr>
              <a:spLocks noChangeShapeType="1"/>
            </p:cNvSpPr>
            <p:nvPr/>
          </p:nvSpPr>
          <p:spPr bwMode="auto">
            <a:xfrm>
              <a:off x="1223" y="2139"/>
              <a:ext cx="0" cy="1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graphicFrame>
        <p:nvGraphicFramePr>
          <p:cNvPr id="435253" name="Group 53"/>
          <p:cNvGraphicFramePr>
            <a:graphicFrameLocks noGrp="1"/>
          </p:cNvGraphicFramePr>
          <p:nvPr/>
        </p:nvGraphicFramePr>
        <p:xfrm>
          <a:off x="3662363" y="3209925"/>
          <a:ext cx="2503487" cy="3108959"/>
        </p:xfrm>
        <a:graphic>
          <a:graphicData uri="http://schemas.openxmlformats.org/drawingml/2006/table">
            <a:tbl>
              <a:tblPr/>
              <a:tblGrid>
                <a:gridCol w="436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4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VEYA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 = X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+Y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3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C7071F-E6C7-4437-9FCB-E95740F84915}" type="slidenum">
              <a:rPr lang="tr-TR"/>
              <a:pPr/>
              <a:t>33</a:t>
            </a:fld>
            <a:endParaRPr lang="tr-TR"/>
          </a:p>
        </p:txBody>
      </p:sp>
      <p:sp>
        <p:nvSpPr>
          <p:cNvPr id="449549" name="Rectangle 13"/>
          <p:cNvSpPr>
            <a:spLocks noChangeArrowheads="1"/>
          </p:cNvSpPr>
          <p:nvPr/>
        </p:nvSpPr>
        <p:spPr bwMode="auto">
          <a:xfrm>
            <a:off x="8672513" y="4713288"/>
            <a:ext cx="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endParaRPr lang="tr-TR" sz="2000">
              <a:latin typeface="Times New Roman" pitchFamily="18" charset="0"/>
            </a:endParaRPr>
          </a:p>
        </p:txBody>
      </p:sp>
      <p:sp>
        <p:nvSpPr>
          <p:cNvPr id="449582" name="Rectangle 46"/>
          <p:cNvSpPr>
            <a:spLocks noChangeArrowheads="1"/>
          </p:cNvSpPr>
          <p:nvPr/>
        </p:nvSpPr>
        <p:spPr bwMode="auto">
          <a:xfrm>
            <a:off x="858838" y="5880100"/>
            <a:ext cx="4762" cy="11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49583" name="Rectangle 47"/>
          <p:cNvSpPr>
            <a:spLocks noChangeArrowheads="1"/>
          </p:cNvSpPr>
          <p:nvPr/>
        </p:nvSpPr>
        <p:spPr bwMode="auto">
          <a:xfrm>
            <a:off x="1652588" y="5880100"/>
            <a:ext cx="3175" cy="11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49584" name="Rectangle 48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077200" cy="914400"/>
          </a:xfrm>
        </p:spPr>
        <p:txBody>
          <a:bodyPr/>
          <a:lstStyle/>
          <a:p>
            <a:r>
              <a:rPr lang="tr-TR" dirty="0" err="1" smtClean="0"/>
              <a:t>Boole</a:t>
            </a:r>
            <a:r>
              <a:rPr lang="tr-TR" dirty="0" smtClean="0"/>
              <a:t> Cebri</a:t>
            </a:r>
            <a:endParaRPr lang="en-US" dirty="0"/>
          </a:p>
        </p:txBody>
      </p:sp>
      <p:sp>
        <p:nvSpPr>
          <p:cNvPr id="449585" name="Rectangle 49"/>
          <p:cNvSpPr>
            <a:spLocks noChangeArrowheads="1"/>
          </p:cNvSpPr>
          <p:nvPr/>
        </p:nvSpPr>
        <p:spPr bwMode="auto">
          <a:xfrm>
            <a:off x="304800" y="1071562"/>
            <a:ext cx="8610600" cy="525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457200" indent="-457200" eaLnBrk="0" hangingPunct="0">
              <a:buClr>
                <a:srgbClr val="009999"/>
              </a:buClr>
              <a:buSzPct val="125000"/>
              <a:buFont typeface="Wingdings" pitchFamily="2" charset="2"/>
              <a:buChar char="§"/>
            </a:pPr>
            <a:r>
              <a:rPr lang="tr-TR" sz="2400" dirty="0" smtClean="0"/>
              <a:t>B={0,1} kümesi üzerinde tanımlı</a:t>
            </a:r>
          </a:p>
          <a:p>
            <a:pPr marL="457200" indent="-457200" eaLnBrk="0" hangingPunct="0">
              <a:buClr>
                <a:srgbClr val="009999"/>
              </a:buClr>
              <a:buSzPct val="125000"/>
              <a:buFont typeface="Wingdings" pitchFamily="2" charset="2"/>
              <a:buChar char="§"/>
            </a:pPr>
            <a:r>
              <a:rPr lang="tr-TR" sz="2400" dirty="0" smtClean="0"/>
              <a:t>İkili İşlemler : VE, VEYA (</a:t>
            </a:r>
            <a:r>
              <a:rPr lang="tr-TR" sz="2400" dirty="0" smtClean="0">
                <a:sym typeface="Symbol"/>
              </a:rPr>
              <a:t></a:t>
            </a:r>
            <a:r>
              <a:rPr lang="tr-TR" sz="2400" dirty="0" smtClean="0"/>
              <a:t>, +)</a:t>
            </a:r>
          </a:p>
          <a:p>
            <a:pPr marL="457200" indent="-457200" eaLnBrk="0" hangingPunct="0">
              <a:buClr>
                <a:srgbClr val="009999"/>
              </a:buClr>
              <a:buSzPct val="125000"/>
              <a:buFont typeface="Wingdings" pitchFamily="2" charset="2"/>
              <a:buChar char="§"/>
            </a:pPr>
            <a:r>
              <a:rPr lang="tr-TR" sz="2400" dirty="0" smtClean="0"/>
              <a:t>Birli İşlem: TÜMLEME (  )</a:t>
            </a:r>
          </a:p>
          <a:p>
            <a:endParaRPr lang="tr-TR" sz="2400" dirty="0" smtClean="0">
              <a:solidFill>
                <a:srgbClr val="FF0000"/>
              </a:solidFill>
            </a:endParaRPr>
          </a:p>
          <a:p>
            <a:r>
              <a:rPr lang="nn-NO" sz="2400" dirty="0" smtClean="0">
                <a:solidFill>
                  <a:srgbClr val="FF0000"/>
                </a:solidFill>
              </a:rPr>
              <a:t>Aksiyomlar</a:t>
            </a:r>
            <a:endParaRPr lang="tr-TR" sz="2400" dirty="0" smtClean="0">
              <a:solidFill>
                <a:srgbClr val="FF0000"/>
              </a:solidFill>
            </a:endParaRPr>
          </a:p>
          <a:p>
            <a:endParaRPr lang="tr-TR" sz="2400" dirty="0" smtClean="0"/>
          </a:p>
          <a:p>
            <a:r>
              <a:rPr lang="nn-NO" sz="2400" dirty="0" smtClean="0"/>
              <a:t>a, b, c </a:t>
            </a:r>
            <a:r>
              <a:rPr lang="nn-NO" sz="2400" dirty="0" smtClean="0">
                <a:sym typeface="Symbol"/>
              </a:rPr>
              <a:t></a:t>
            </a:r>
            <a:r>
              <a:rPr lang="tr-TR" sz="2400" dirty="0" smtClean="0">
                <a:sym typeface="Symbol"/>
              </a:rPr>
              <a:t> </a:t>
            </a:r>
            <a:r>
              <a:rPr lang="nn-NO" sz="2400" dirty="0" smtClean="0"/>
              <a:t>B olmak üzere</a:t>
            </a:r>
            <a:endParaRPr lang="tr-TR" sz="2400" dirty="0" smtClean="0"/>
          </a:p>
          <a:p>
            <a:endParaRPr lang="nn-NO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tr-TR" sz="2400" dirty="0" smtClean="0"/>
              <a:t>Kapalılık:		a + b = c			a</a:t>
            </a:r>
            <a:r>
              <a:rPr lang="tr-TR" sz="2400" dirty="0" smtClean="0">
                <a:sym typeface="Symbol"/>
              </a:rPr>
              <a:t>  </a:t>
            </a:r>
            <a:r>
              <a:rPr lang="tr-TR" sz="2400" dirty="0" smtClean="0"/>
              <a:t>b=c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Değişme:</a:t>
            </a:r>
            <a:r>
              <a:rPr lang="tr-TR" sz="2400" dirty="0" smtClean="0"/>
              <a:t>		</a:t>
            </a:r>
            <a:r>
              <a:rPr lang="pt-BR" sz="2400" dirty="0" smtClean="0"/>
              <a:t>a + b = b + a</a:t>
            </a:r>
            <a:r>
              <a:rPr lang="tr-TR" sz="2400" dirty="0" smtClean="0"/>
              <a:t>			</a:t>
            </a:r>
            <a:r>
              <a:rPr lang="pt-BR" sz="2400" dirty="0" smtClean="0"/>
              <a:t>a</a:t>
            </a:r>
            <a:r>
              <a:rPr lang="tr-TR" sz="2400" dirty="0" smtClean="0">
                <a:sym typeface="Symbol"/>
              </a:rPr>
              <a:t>  </a:t>
            </a:r>
            <a:r>
              <a:rPr lang="pt-BR" sz="2400" dirty="0" smtClean="0"/>
              <a:t>b=b</a:t>
            </a:r>
            <a:r>
              <a:rPr lang="tr-TR" sz="2400" dirty="0" smtClean="0">
                <a:sym typeface="Symbol"/>
              </a:rPr>
              <a:t>  </a:t>
            </a:r>
            <a:r>
              <a:rPr lang="pt-BR" sz="2400" dirty="0" smtClean="0"/>
              <a:t>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Dağılma:</a:t>
            </a:r>
            <a:r>
              <a:rPr lang="tr-TR" sz="2400" dirty="0" smtClean="0"/>
              <a:t>	</a:t>
            </a:r>
            <a:r>
              <a:rPr lang="pt-BR" sz="2400" dirty="0" smtClean="0"/>
              <a:t>a+(b</a:t>
            </a:r>
            <a:r>
              <a:rPr lang="tr-TR" sz="2400" dirty="0" smtClean="0">
                <a:sym typeface="Symbol"/>
              </a:rPr>
              <a:t>  </a:t>
            </a:r>
            <a:r>
              <a:rPr lang="pt-BR" sz="2400" dirty="0" smtClean="0"/>
              <a:t>c)=(a+b)</a:t>
            </a:r>
            <a:r>
              <a:rPr lang="tr-TR" sz="2400" dirty="0" smtClean="0">
                <a:sym typeface="Symbol"/>
              </a:rPr>
              <a:t>  </a:t>
            </a:r>
            <a:r>
              <a:rPr lang="pt-BR" sz="2400" dirty="0" smtClean="0"/>
              <a:t>(a+c)</a:t>
            </a:r>
            <a:r>
              <a:rPr lang="tr-TR" sz="2400" dirty="0" smtClean="0"/>
              <a:t>	</a:t>
            </a:r>
            <a:r>
              <a:rPr lang="pt-BR" sz="2400" dirty="0" smtClean="0"/>
              <a:t>a</a:t>
            </a:r>
            <a:r>
              <a:rPr lang="tr-TR" sz="2400" dirty="0" smtClean="0">
                <a:sym typeface="Symbol"/>
              </a:rPr>
              <a:t>  </a:t>
            </a:r>
            <a:r>
              <a:rPr lang="pt-BR" sz="2400" dirty="0" smtClean="0"/>
              <a:t>(b+c)=a</a:t>
            </a:r>
            <a:r>
              <a:rPr lang="tr-TR" sz="2400" dirty="0" smtClean="0">
                <a:sym typeface="Symbol"/>
              </a:rPr>
              <a:t>  </a:t>
            </a:r>
            <a:r>
              <a:rPr lang="pt-BR" sz="2400" dirty="0" smtClean="0"/>
              <a:t>b+a</a:t>
            </a:r>
            <a:r>
              <a:rPr lang="tr-TR" sz="2400" dirty="0" smtClean="0">
                <a:sym typeface="Symbol"/>
              </a:rPr>
              <a:t>  </a:t>
            </a:r>
            <a:r>
              <a:rPr lang="pt-BR" sz="2400" dirty="0" smtClean="0"/>
              <a:t>c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smtClean="0"/>
              <a:t>Birleşme:	a+(b+c)=(a+b)+c		a</a:t>
            </a:r>
            <a:r>
              <a:rPr lang="tr-TR" sz="2400" dirty="0" smtClean="0">
                <a:sym typeface="Symbol"/>
              </a:rPr>
              <a:t>  </a:t>
            </a:r>
            <a:r>
              <a:rPr lang="tr-TR" sz="2400" dirty="0" smtClean="0"/>
              <a:t>(b</a:t>
            </a:r>
            <a:r>
              <a:rPr lang="tr-TR" sz="2400" dirty="0" smtClean="0">
                <a:sym typeface="Symbol"/>
              </a:rPr>
              <a:t>  </a:t>
            </a:r>
            <a:r>
              <a:rPr lang="tr-TR" sz="2400" dirty="0" smtClean="0"/>
              <a:t>c)=(a</a:t>
            </a:r>
            <a:r>
              <a:rPr lang="tr-TR" sz="2400" dirty="0" smtClean="0">
                <a:sym typeface="Symbol"/>
              </a:rPr>
              <a:t>  </a:t>
            </a:r>
            <a:r>
              <a:rPr lang="tr-TR" sz="2400" dirty="0" smtClean="0"/>
              <a:t>b)</a:t>
            </a:r>
            <a:r>
              <a:rPr lang="tr-TR" sz="2400" dirty="0" smtClean="0">
                <a:sym typeface="Symbol"/>
              </a:rPr>
              <a:t>  </a:t>
            </a:r>
            <a:r>
              <a:rPr lang="tr-TR" sz="2400" dirty="0" smtClean="0"/>
              <a:t>c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smtClean="0"/>
              <a:t>Etkisiz eleman:	a+0=a			a</a:t>
            </a:r>
            <a:r>
              <a:rPr lang="tr-TR" sz="2400" dirty="0" smtClean="0">
                <a:sym typeface="Symbol"/>
              </a:rPr>
              <a:t>  </a:t>
            </a:r>
            <a:r>
              <a:rPr lang="tr-TR" sz="2400" dirty="0" smtClean="0"/>
              <a:t>1=a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smtClean="0"/>
              <a:t>Tümleme:		a+a</a:t>
            </a:r>
            <a:r>
              <a:rPr lang="tr-TR" sz="2400" dirty="0" smtClean="0">
                <a:sym typeface="Symbol"/>
              </a:rPr>
              <a:t></a:t>
            </a:r>
            <a:r>
              <a:rPr lang="tr-TR" sz="2400" dirty="0" smtClean="0"/>
              <a:t>=1		a</a:t>
            </a:r>
            <a:r>
              <a:rPr lang="tr-TR" sz="2400" dirty="0" smtClean="0">
                <a:sym typeface="Symbol"/>
              </a:rPr>
              <a:t>  </a:t>
            </a:r>
            <a:r>
              <a:rPr lang="tr-TR" sz="2400" dirty="0" smtClean="0"/>
              <a:t>a</a:t>
            </a:r>
            <a:r>
              <a:rPr lang="tr-TR" sz="2400" dirty="0" smtClean="0">
                <a:sym typeface="Symbol"/>
              </a:rPr>
              <a:t> </a:t>
            </a:r>
            <a:r>
              <a:rPr lang="tr-TR" sz="2400" dirty="0" smtClean="0"/>
              <a:t>=0 </a:t>
            </a:r>
          </a:p>
          <a:p>
            <a:pPr marL="457200" indent="-457200" eaLnBrk="0" hangingPunct="0">
              <a:buClr>
                <a:srgbClr val="009999"/>
              </a:buClr>
              <a:buSzPct val="125000"/>
              <a:buFont typeface="Wingdings" pitchFamily="2" charset="2"/>
              <a:buChar char="§"/>
            </a:pPr>
            <a:endParaRPr lang="en-US" sz="2400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49655" name="Line 119"/>
          <p:cNvSpPr>
            <a:spLocks noChangeShapeType="1"/>
          </p:cNvSpPr>
          <p:nvPr/>
        </p:nvSpPr>
        <p:spPr bwMode="auto">
          <a:xfrm flipV="1">
            <a:off x="4002087" y="1981200"/>
            <a:ext cx="1889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B6343E-54DB-4051-87B8-808F41C76833}" type="slidenum">
              <a:rPr lang="tr-TR"/>
              <a:pPr/>
              <a:t>34</a:t>
            </a:fld>
            <a:endParaRPr lang="tr-TR"/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96900"/>
            <a:ext cx="7772400" cy="838200"/>
          </a:xfrm>
          <a:noFill/>
          <a:ln/>
        </p:spPr>
        <p:txBody>
          <a:bodyPr/>
          <a:lstStyle/>
          <a:p>
            <a:r>
              <a:rPr lang="tr-TR" dirty="0" err="1" smtClean="0"/>
              <a:t>Boole</a:t>
            </a:r>
            <a:r>
              <a:rPr lang="tr-TR" dirty="0" smtClean="0"/>
              <a:t> İşlemlerinin Sırası</a:t>
            </a:r>
            <a:endParaRPr lang="en-US" dirty="0"/>
          </a:p>
        </p:txBody>
      </p:sp>
      <p:sp>
        <p:nvSpPr>
          <p:cNvPr id="457731" name="Rectangle 3"/>
          <p:cNvSpPr>
            <a:spLocks noChangeArrowheads="1"/>
          </p:cNvSpPr>
          <p:nvPr/>
        </p:nvSpPr>
        <p:spPr bwMode="auto">
          <a:xfrm>
            <a:off x="684213" y="1674813"/>
            <a:ext cx="3007233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tr-TR" sz="3600" dirty="0" smtClean="0"/>
              <a:t>Parantez</a:t>
            </a:r>
          </a:p>
          <a:p>
            <a:pPr marL="742950" indent="-742950">
              <a:buFont typeface="+mj-lt"/>
              <a:buAutoNum type="arabicPeriod"/>
            </a:pPr>
            <a:r>
              <a:rPr lang="tr-TR" sz="3600" dirty="0" smtClean="0"/>
              <a:t>TÜMLEME</a:t>
            </a:r>
          </a:p>
          <a:p>
            <a:pPr marL="742950" indent="-742950">
              <a:buFont typeface="+mj-lt"/>
              <a:buAutoNum type="arabicPeriod"/>
            </a:pPr>
            <a:r>
              <a:rPr lang="tr-TR" sz="3600" dirty="0" smtClean="0"/>
              <a:t>VE</a:t>
            </a:r>
          </a:p>
          <a:p>
            <a:pPr marL="742950" indent="-742950">
              <a:buFont typeface="+mj-lt"/>
              <a:buAutoNum type="arabicPeriod"/>
            </a:pPr>
            <a:r>
              <a:rPr lang="tr-TR" sz="3600" dirty="0" smtClean="0"/>
              <a:t>VEYA</a:t>
            </a:r>
            <a:endParaRPr lang="en-US" sz="3600" dirty="0"/>
          </a:p>
        </p:txBody>
      </p:sp>
      <p:sp>
        <p:nvSpPr>
          <p:cNvPr id="457741" name="Rectangle 13"/>
          <p:cNvSpPr>
            <a:spLocks noChangeArrowheads="1"/>
          </p:cNvSpPr>
          <p:nvPr/>
        </p:nvSpPr>
        <p:spPr bwMode="auto">
          <a:xfrm>
            <a:off x="652463" y="4524374"/>
            <a:ext cx="8186737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rmAutofit/>
          </a:bodyPr>
          <a:lstStyle/>
          <a:p>
            <a:pPr eaLnBrk="0" hangingPunct="0">
              <a:buClr>
                <a:schemeClr val="hlink"/>
              </a:buClr>
              <a:buFont typeface="Wingdings" pitchFamily="2" charset="2"/>
              <a:buChar char="§"/>
            </a:pPr>
            <a:r>
              <a:rPr lang="tr-TR" sz="3600" dirty="0" smtClean="0"/>
              <a:t>Sonuç: VEYA ifadelerinin etrafında parantez vardır. </a:t>
            </a:r>
          </a:p>
          <a:p>
            <a:pPr eaLnBrk="0" hangingPunct="0">
              <a:buClr>
                <a:schemeClr val="hlink"/>
              </a:buClr>
              <a:buFont typeface="Wingdings" pitchFamily="2" charset="2"/>
              <a:buChar char="§"/>
            </a:pPr>
            <a:r>
              <a:rPr lang="tr-TR" sz="3600" dirty="0" smtClean="0"/>
              <a:t>Örnek: F = A(B + C)(C + D)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CA6F3F-A98B-4AE7-9BDC-37CC5332EF29}" type="slidenum">
              <a:rPr lang="tr-TR"/>
              <a:pPr/>
              <a:t>35</a:t>
            </a:fld>
            <a:endParaRPr lang="tr-TR"/>
          </a:p>
        </p:txBody>
      </p:sp>
      <p:sp>
        <p:nvSpPr>
          <p:cNvPr id="451587" name="Text Box 3"/>
          <p:cNvSpPr txBox="1">
            <a:spLocks noChangeArrowheads="1"/>
          </p:cNvSpPr>
          <p:nvPr/>
        </p:nvSpPr>
        <p:spPr bwMode="auto">
          <a:xfrm>
            <a:off x="539750" y="1262062"/>
            <a:ext cx="8331200" cy="506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normAutofit fontScale="85000" lnSpcReduction="10000"/>
          </a:bodyPr>
          <a:lstStyle/>
          <a:p>
            <a:pPr eaLnBrk="0" hangingPunct="0">
              <a:spcBef>
                <a:spcPct val="50000"/>
              </a:spcBef>
              <a:buClr>
                <a:srgbClr val="009999"/>
              </a:buClr>
              <a:buSzPct val="85000"/>
              <a:buFont typeface="Wingdings" pitchFamily="2" charset="2"/>
              <a:buChar char="§"/>
            </a:pPr>
            <a:r>
              <a:rPr lang="en-US" sz="3200" dirty="0">
                <a:cs typeface="Times New Roman" pitchFamily="18" charset="0"/>
              </a:rPr>
              <a:t> </a:t>
            </a:r>
            <a:r>
              <a:rPr lang="tr-TR" sz="3200" dirty="0" smtClean="0"/>
              <a:t>Burada gösterilen tüm özellikler ve teoremler </a:t>
            </a:r>
            <a:r>
              <a:rPr lang="tr-TR" sz="3200" dirty="0" err="1" smtClean="0"/>
              <a:t>Boole</a:t>
            </a:r>
            <a:r>
              <a:rPr lang="tr-TR" sz="3200" dirty="0" smtClean="0"/>
              <a:t> cebrinin aksiyomları kullanılarak ispat edilebilir.</a:t>
            </a:r>
          </a:p>
          <a:p>
            <a:pPr eaLnBrk="0" hangingPunct="0">
              <a:spcBef>
                <a:spcPct val="50000"/>
              </a:spcBef>
              <a:buClr>
                <a:srgbClr val="009999"/>
              </a:buClr>
              <a:buSzPct val="85000"/>
              <a:buFont typeface="Wingdings" pitchFamily="2" charset="2"/>
              <a:buChar char="§"/>
            </a:pPr>
            <a:endParaRPr lang="tr-TR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tr-TR" sz="3200" dirty="0" smtClean="0"/>
              <a:t>Yutma:		a+1=1	a</a:t>
            </a:r>
            <a:r>
              <a:rPr lang="tr-TR" sz="3200" dirty="0" smtClean="0">
                <a:sym typeface="Symbol"/>
              </a:rPr>
              <a:t>  </a:t>
            </a:r>
            <a:r>
              <a:rPr lang="tr-TR" sz="3200" dirty="0" smtClean="0"/>
              <a:t>0=0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3200" dirty="0" smtClean="0"/>
              <a:t>Dönüşme:	(a</a:t>
            </a:r>
            <a:r>
              <a:rPr lang="tr-TR" sz="3200" dirty="0" smtClean="0">
                <a:sym typeface="Symbol"/>
              </a:rPr>
              <a:t></a:t>
            </a:r>
            <a:r>
              <a:rPr lang="tr-TR" sz="3200" dirty="0" smtClean="0"/>
              <a:t>)</a:t>
            </a:r>
            <a:r>
              <a:rPr lang="tr-TR" sz="3200" dirty="0" smtClean="0">
                <a:sym typeface="Symbol"/>
              </a:rPr>
              <a:t></a:t>
            </a:r>
            <a:r>
              <a:rPr lang="tr-TR" sz="3200" dirty="0" smtClean="0"/>
              <a:t>=a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3200" dirty="0" smtClean="0"/>
              <a:t>Sabit kuvvet:</a:t>
            </a:r>
            <a:r>
              <a:rPr lang="tr-TR" sz="3200" dirty="0" smtClean="0"/>
              <a:t>	</a:t>
            </a:r>
            <a:r>
              <a:rPr lang="pt-BR" sz="3200" dirty="0" smtClean="0"/>
              <a:t>a+a+…+a=a</a:t>
            </a:r>
            <a:r>
              <a:rPr lang="tr-TR" sz="3200" dirty="0" smtClean="0"/>
              <a:t>	</a:t>
            </a:r>
            <a:r>
              <a:rPr lang="pt-BR" sz="3200" dirty="0" smtClean="0"/>
              <a:t>a</a:t>
            </a:r>
            <a:r>
              <a:rPr lang="tr-TR" sz="3200" dirty="0" smtClean="0">
                <a:sym typeface="Symbol"/>
              </a:rPr>
              <a:t>  </a:t>
            </a:r>
            <a:r>
              <a:rPr lang="pt-BR" sz="3200" dirty="0" smtClean="0"/>
              <a:t>a</a:t>
            </a:r>
            <a:r>
              <a:rPr lang="tr-TR" sz="3200" dirty="0" smtClean="0">
                <a:sym typeface="Symbol"/>
              </a:rPr>
              <a:t>  </a:t>
            </a:r>
            <a:r>
              <a:rPr lang="pt-BR" sz="3200" dirty="0" smtClean="0"/>
              <a:t>…</a:t>
            </a:r>
            <a:r>
              <a:rPr lang="tr-TR" sz="3200" dirty="0" smtClean="0">
                <a:sym typeface="Symbol"/>
              </a:rPr>
              <a:t>  </a:t>
            </a:r>
            <a:r>
              <a:rPr lang="pt-BR" sz="3200" dirty="0" smtClean="0"/>
              <a:t>a=a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3200" dirty="0" smtClean="0"/>
              <a:t>Soğurma:	a+a</a:t>
            </a:r>
            <a:r>
              <a:rPr lang="tr-TR" sz="3200" dirty="0" smtClean="0">
                <a:sym typeface="Symbol"/>
              </a:rPr>
              <a:t>  </a:t>
            </a:r>
            <a:r>
              <a:rPr lang="tr-TR" sz="3200" dirty="0" smtClean="0"/>
              <a:t>b=a	a</a:t>
            </a:r>
            <a:r>
              <a:rPr lang="tr-TR" sz="3200" dirty="0" smtClean="0">
                <a:sym typeface="Symbol"/>
              </a:rPr>
              <a:t>  </a:t>
            </a:r>
            <a:r>
              <a:rPr lang="tr-TR" sz="3200" dirty="0" smtClean="0"/>
              <a:t>(a+b)=a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3200" dirty="0" smtClean="0"/>
              <a:t>De Morgan Teoremi: 	</a:t>
            </a:r>
            <a:r>
              <a:rPr lang="pt-BR" sz="3200" dirty="0" smtClean="0"/>
              <a:t>(a+b)</a:t>
            </a:r>
            <a:r>
              <a:rPr lang="tr-TR" sz="3200" dirty="0" smtClean="0">
                <a:sym typeface="Symbol"/>
              </a:rPr>
              <a:t></a:t>
            </a:r>
            <a:r>
              <a:rPr lang="pt-BR" sz="3200" dirty="0" smtClean="0"/>
              <a:t>=a</a:t>
            </a:r>
            <a:r>
              <a:rPr lang="tr-TR" sz="3200" dirty="0" smtClean="0">
                <a:sym typeface="Symbol"/>
              </a:rPr>
              <a:t>  </a:t>
            </a:r>
            <a:r>
              <a:rPr lang="pt-BR" sz="3200" dirty="0" smtClean="0"/>
              <a:t>b</a:t>
            </a:r>
            <a:r>
              <a:rPr lang="tr-TR" sz="3200" dirty="0" smtClean="0">
                <a:sym typeface="Symbol"/>
              </a:rPr>
              <a:t>      </a:t>
            </a:r>
            <a:r>
              <a:rPr lang="pt-BR" sz="3200" dirty="0" smtClean="0"/>
              <a:t>(a</a:t>
            </a:r>
            <a:r>
              <a:rPr lang="tr-TR" sz="3200" dirty="0" smtClean="0">
                <a:sym typeface="Symbol"/>
              </a:rPr>
              <a:t>  </a:t>
            </a:r>
            <a:r>
              <a:rPr lang="pt-BR" sz="3200" dirty="0" smtClean="0"/>
              <a:t>b)</a:t>
            </a:r>
            <a:r>
              <a:rPr lang="tr-TR" sz="3200" dirty="0" smtClean="0">
                <a:sym typeface="Symbol"/>
              </a:rPr>
              <a:t></a:t>
            </a:r>
            <a:r>
              <a:rPr lang="pt-BR" sz="3200" dirty="0" smtClean="0"/>
              <a:t>=a</a:t>
            </a:r>
            <a:r>
              <a:rPr lang="tr-TR" sz="3200" dirty="0" smtClean="0">
                <a:sym typeface="Symbol"/>
              </a:rPr>
              <a:t></a:t>
            </a:r>
            <a:r>
              <a:rPr lang="pt-BR" sz="3200" dirty="0" smtClean="0"/>
              <a:t>+b</a:t>
            </a:r>
            <a:r>
              <a:rPr lang="tr-TR" sz="3200" dirty="0" smtClean="0">
                <a:sym typeface="Symbol"/>
              </a:rPr>
              <a:t></a:t>
            </a:r>
            <a:endParaRPr lang="pt-BR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tr-TR" sz="3200" dirty="0" smtClean="0"/>
              <a:t>Genel De Morgan Teoremi:</a:t>
            </a:r>
          </a:p>
          <a:p>
            <a:pPr marL="457200" indent="-457200"/>
            <a:r>
              <a:rPr lang="tr-TR" sz="3200" dirty="0" smtClean="0"/>
              <a:t>	f</a:t>
            </a:r>
            <a:r>
              <a:rPr lang="tr-TR" sz="3200" dirty="0" smtClean="0">
                <a:sym typeface="Symbol"/>
              </a:rPr>
              <a:t></a:t>
            </a:r>
            <a:r>
              <a:rPr lang="tr-TR" sz="3200" dirty="0" smtClean="0"/>
              <a:t>(X1,X2,…,</a:t>
            </a:r>
            <a:r>
              <a:rPr lang="tr-TR" sz="3200" dirty="0" err="1" smtClean="0"/>
              <a:t>Xn</a:t>
            </a:r>
            <a:r>
              <a:rPr lang="tr-TR" sz="3200" dirty="0" smtClean="0"/>
              <a:t>,0,1,+,</a:t>
            </a:r>
            <a:r>
              <a:rPr lang="tr-TR" sz="3200" dirty="0" smtClean="0">
                <a:sym typeface="Symbol"/>
              </a:rPr>
              <a:t></a:t>
            </a:r>
            <a:r>
              <a:rPr lang="tr-TR" sz="3200" dirty="0" smtClean="0"/>
              <a:t>) </a:t>
            </a:r>
            <a:r>
              <a:rPr lang="tr-TR" sz="3200" dirty="0" smtClean="0">
                <a:sym typeface="Symbol"/>
              </a:rPr>
              <a:t> </a:t>
            </a:r>
            <a:r>
              <a:rPr lang="tr-TR" sz="3200" dirty="0" smtClean="0"/>
              <a:t>f(X1</a:t>
            </a:r>
            <a:r>
              <a:rPr lang="tr-TR" sz="3200" dirty="0" smtClean="0">
                <a:sym typeface="Symbol"/>
              </a:rPr>
              <a:t></a:t>
            </a:r>
            <a:r>
              <a:rPr lang="tr-TR" sz="3200" dirty="0" smtClean="0"/>
              <a:t>,X2</a:t>
            </a:r>
            <a:r>
              <a:rPr lang="tr-TR" sz="3200" dirty="0" smtClean="0">
                <a:sym typeface="Symbol"/>
              </a:rPr>
              <a:t></a:t>
            </a:r>
            <a:r>
              <a:rPr lang="tr-TR" sz="3200" dirty="0" smtClean="0"/>
              <a:t>,…,</a:t>
            </a:r>
            <a:r>
              <a:rPr lang="tr-TR" sz="3200" dirty="0" err="1" smtClean="0"/>
              <a:t>Xn</a:t>
            </a:r>
            <a:r>
              <a:rPr lang="tr-TR" sz="3200" dirty="0" smtClean="0">
                <a:sym typeface="Symbol"/>
              </a:rPr>
              <a:t></a:t>
            </a:r>
            <a:r>
              <a:rPr lang="tr-TR" sz="3200" dirty="0" smtClean="0"/>
              <a:t>,1,0,</a:t>
            </a:r>
            <a:r>
              <a:rPr lang="tr-TR" sz="3200" dirty="0" smtClean="0">
                <a:sym typeface="Symbol"/>
              </a:rPr>
              <a:t></a:t>
            </a:r>
            <a:r>
              <a:rPr lang="tr-TR" sz="3200" dirty="0" smtClean="0"/>
              <a:t>,+)</a:t>
            </a:r>
            <a:endParaRPr lang="en-US" sz="3200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51588" name="Rectangle 4"/>
          <p:cNvSpPr>
            <a:spLocks noGrp="1" noChangeArrowheads="1"/>
          </p:cNvSpPr>
          <p:nvPr>
            <p:ph type="title"/>
          </p:nvPr>
        </p:nvSpPr>
        <p:spPr>
          <a:xfrm>
            <a:off x="514350" y="212725"/>
            <a:ext cx="8351838" cy="1158875"/>
          </a:xfrm>
          <a:noFill/>
          <a:ln/>
        </p:spPr>
        <p:txBody>
          <a:bodyPr/>
          <a:lstStyle/>
          <a:p>
            <a:r>
              <a:rPr lang="tr-TR" sz="3600" dirty="0" smtClean="0"/>
              <a:t>Özellikler ve Teoremler</a:t>
            </a: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D4A587-5541-4EC6-94DB-6C5FDD175C26}" type="slidenum">
              <a:rPr lang="tr-TR"/>
              <a:pPr/>
              <a:t>36</a:t>
            </a:fld>
            <a:endParaRPr lang="tr-TR"/>
          </a:p>
        </p:txBody>
      </p: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2725"/>
            <a:ext cx="8351838" cy="1082675"/>
          </a:xfrm>
        </p:spPr>
        <p:txBody>
          <a:bodyPr/>
          <a:lstStyle/>
          <a:p>
            <a:r>
              <a:rPr lang="tr-TR" sz="3600" dirty="0" smtClean="0"/>
              <a:t>Örnek1: </a:t>
            </a:r>
            <a:r>
              <a:rPr lang="tr-TR" sz="3600" dirty="0" err="1" smtClean="0"/>
              <a:t>Boole</a:t>
            </a:r>
            <a:r>
              <a:rPr lang="tr-TR" sz="3600" dirty="0" smtClean="0"/>
              <a:t> Teoremlerinin İspatı</a:t>
            </a:r>
            <a:endParaRPr lang="en-US" sz="3600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470775" cy="5027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cs typeface="Times New Roman" pitchFamily="18" charset="0"/>
                <a:sym typeface="Symbol" pitchFamily="18" charset="2"/>
              </a:rPr>
              <a:t>A + A</a:t>
            </a:r>
            <a:r>
              <a:rPr lang="en-US" sz="2400" dirty="0">
                <a:latin typeface="Times New Roman"/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B = A	 </a:t>
            </a:r>
            <a:r>
              <a:rPr lang="en-US" sz="2400" dirty="0" smtClean="0">
                <a:cs typeface="Times New Roman" pitchFamily="18" charset="0"/>
                <a:sym typeface="Symbol" pitchFamily="18" charset="2"/>
              </a:rPr>
              <a:t>(</a:t>
            </a:r>
            <a:r>
              <a:rPr lang="tr-TR" sz="2400" dirty="0" smtClean="0"/>
              <a:t>Yutma</a:t>
            </a:r>
            <a:r>
              <a:rPr lang="en-US" sz="2400" dirty="0" smtClean="0">
                <a:cs typeface="Times New Roman" pitchFamily="18" charset="0"/>
                <a:sym typeface="Symbol" pitchFamily="18" charset="2"/>
              </a:rPr>
              <a:t>)</a:t>
            </a:r>
            <a:endParaRPr lang="en-US" sz="2400" dirty="0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tr-TR" sz="2400" dirty="0" smtClean="0">
                <a:solidFill>
                  <a:srgbClr val="FF0000"/>
                </a:solidFill>
              </a:rPr>
              <a:t>İspat adımları	Aksiyomlar</a:t>
            </a: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   </a:t>
            </a:r>
            <a:endParaRPr lang="tr-TR" sz="2400" dirty="0" smtClean="0">
              <a:solidFill>
                <a:srgbClr val="FF0000"/>
              </a:solidFill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cs typeface="Times New Roman" pitchFamily="18" charset="0"/>
                <a:sym typeface="Symbol" pitchFamily="18" charset="2"/>
              </a:rPr>
              <a:t>A 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+ A</a:t>
            </a:r>
            <a:r>
              <a:rPr lang="en-US" sz="2400" dirty="0">
                <a:latin typeface="Times New Roman"/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B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  <a:sym typeface="Symbol" pitchFamily="18" charset="2"/>
              </a:rPr>
              <a:t>=	A </a:t>
            </a:r>
            <a:r>
              <a:rPr lang="en-US" sz="2400" dirty="0">
                <a:latin typeface="Times New Roman"/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 1 + A </a:t>
            </a:r>
            <a:r>
              <a:rPr lang="en-US" sz="2400" dirty="0">
                <a:latin typeface="Times New Roman"/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 B	 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X = X </a:t>
            </a:r>
            <a:r>
              <a:rPr lang="en-US" sz="2000" dirty="0">
                <a:latin typeface="Times New Roman"/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 1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  <a:sym typeface="Symbol" pitchFamily="18" charset="2"/>
              </a:rPr>
              <a:t>= A </a:t>
            </a:r>
            <a:r>
              <a:rPr lang="en-US" sz="2400" dirty="0">
                <a:latin typeface="Times New Roman"/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 ( 1 + B)     </a:t>
            </a:r>
            <a:r>
              <a:rPr lang="en-US" sz="2400" dirty="0" smtClean="0">
                <a:cs typeface="Times New Roman" pitchFamily="18" charset="0"/>
                <a:sym typeface="Symbol" pitchFamily="18" charset="2"/>
              </a:rPr>
              <a:t> 	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X </a:t>
            </a:r>
            <a:r>
              <a:rPr lang="en-US" sz="2000" dirty="0">
                <a:latin typeface="Times New Roman"/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 Y + X </a:t>
            </a:r>
            <a:r>
              <a:rPr lang="en-US" sz="2000" dirty="0">
                <a:latin typeface="Times New Roman"/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 Z = X </a:t>
            </a:r>
            <a:r>
              <a:rPr lang="en-US" sz="2000" dirty="0">
                <a:latin typeface="Times New Roman"/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(Y + </a:t>
            </a:r>
            <a:r>
              <a:rPr lang="en-US" sz="2000" dirty="0" err="1">
                <a:cs typeface="Times New Roman" pitchFamily="18" charset="0"/>
                <a:sym typeface="Symbol" pitchFamily="18" charset="2"/>
              </a:rPr>
              <a:t>Z)(</a:t>
            </a:r>
            <a:r>
              <a:rPr lang="en-US" sz="2000" dirty="0" err="1" smtClean="0">
                <a:cs typeface="Times New Roman" pitchFamily="18" charset="0"/>
                <a:sym typeface="Symbol" pitchFamily="18" charset="2"/>
              </a:rPr>
              <a:t>Dağılma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)</a:t>
            </a:r>
            <a:endParaRPr lang="en-US" sz="2000" dirty="0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  <a:sym typeface="Symbol" pitchFamily="18" charset="2"/>
              </a:rPr>
              <a:t>= A </a:t>
            </a:r>
            <a:r>
              <a:rPr lang="en-US" sz="2400" dirty="0">
                <a:latin typeface="Times New Roman"/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 1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		 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1 + X =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  <a:sym typeface="Symbol" pitchFamily="18" charset="2"/>
              </a:rPr>
              <a:t>= A			 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X </a:t>
            </a:r>
            <a:r>
              <a:rPr lang="en-US" sz="2000" dirty="0">
                <a:latin typeface="Times New Roman"/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 1 = X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cs typeface="Times New Roman" pitchFamily="18" charset="0"/>
              <a:sym typeface="Symbol" pitchFamily="18" charset="2"/>
            </a:endParaRPr>
          </a:p>
          <a:p>
            <a:r>
              <a:rPr lang="tr-TR" sz="2400" dirty="0" smtClean="0"/>
              <a:t>İspatları yapmamızın sebebi:</a:t>
            </a:r>
          </a:p>
          <a:p>
            <a:pPr lvl="1"/>
            <a:r>
              <a:rPr lang="tr-TR" sz="2000" dirty="0" err="1" smtClean="0"/>
              <a:t>Boole</a:t>
            </a:r>
            <a:r>
              <a:rPr lang="tr-TR" sz="2000" dirty="0" smtClean="0"/>
              <a:t> cebrinin aksiyom ve teoremlerini kullanmayı öğrenmek</a:t>
            </a:r>
          </a:p>
          <a:p>
            <a:pPr lvl="1"/>
            <a:r>
              <a:rPr lang="tr-TR" sz="2000" dirty="0" err="1" smtClean="0"/>
              <a:t>Boole</a:t>
            </a:r>
            <a:r>
              <a:rPr lang="tr-TR" sz="2000" dirty="0" smtClean="0"/>
              <a:t> fonksiyonlarıyla işlem yapmak için doğru aksiyom ve teoremi seçmeyi öğrenmek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056D6-DB81-46B1-9E1E-392954181E84}" type="slidenum">
              <a:rPr lang="tr-TR"/>
              <a:pPr/>
              <a:t>37</a:t>
            </a:fld>
            <a:endParaRPr lang="tr-TR"/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830388"/>
            <a:ext cx="8382000" cy="4494212"/>
          </a:xfrm>
          <a:noFill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  <a:sym typeface="Symbol" pitchFamily="18" charset="2"/>
              </a:rPr>
              <a:t>AB + 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C 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+ BC = AB + 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C 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Consensus</a:t>
            </a:r>
            <a:r>
              <a:rPr lang="tr-TR" sz="28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Theorem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tr-TR" sz="2800" dirty="0" smtClean="0">
                <a:solidFill>
                  <a:srgbClr val="FF0000"/>
                </a:solidFill>
              </a:rPr>
              <a:t>İspat adımları			Aksiyomlar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   </a:t>
            </a:r>
            <a:endParaRPr lang="tr-TR" sz="2800" dirty="0" smtClean="0">
              <a:solidFill>
                <a:srgbClr val="FF0000"/>
              </a:solidFill>
              <a:cs typeface="Times New Roman" pitchFamily="18" charset="0"/>
              <a:sym typeface="Symbol" pitchFamily="18" charset="2"/>
            </a:endParaRPr>
          </a:p>
          <a:p>
            <a:pPr>
              <a:buNone/>
            </a:pPr>
            <a:r>
              <a:rPr lang="tr-TR" sz="2800" dirty="0" smtClean="0"/>
              <a:t>AB + A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tr-TR" sz="2800" dirty="0" smtClean="0"/>
              <a:t>C + BC</a:t>
            </a:r>
          </a:p>
          <a:p>
            <a:pPr>
              <a:buNone/>
            </a:pPr>
            <a:r>
              <a:rPr lang="tr-TR" sz="2800" dirty="0" smtClean="0"/>
              <a:t>=AB + A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tr-TR" sz="2800" dirty="0" smtClean="0"/>
              <a:t>C + 1 ·BC		1 . X = X</a:t>
            </a:r>
          </a:p>
          <a:p>
            <a:pPr>
              <a:buNone/>
            </a:pPr>
            <a:r>
              <a:rPr lang="pt-BR" sz="2800" dirty="0" smtClean="0"/>
              <a:t>=AB +A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pt-BR" sz="2800" dirty="0" smtClean="0"/>
              <a:t>C + (A + A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pt-BR" sz="2800" dirty="0" smtClean="0"/>
              <a:t>) ·BC</a:t>
            </a:r>
            <a:r>
              <a:rPr lang="tr-TR" sz="2800" dirty="0" smtClean="0"/>
              <a:t>	</a:t>
            </a:r>
            <a:r>
              <a:rPr lang="pt-BR" sz="2800" dirty="0" smtClean="0"/>
              <a:t>X + X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pt-BR" sz="2800" dirty="0" smtClean="0"/>
              <a:t> = 1</a:t>
            </a:r>
          </a:p>
          <a:p>
            <a:pPr>
              <a:buNone/>
            </a:pPr>
            <a:r>
              <a:rPr lang="tr-TR" sz="2800" dirty="0" smtClean="0"/>
              <a:t>=AB +A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tr-TR" sz="2800" dirty="0" smtClean="0"/>
              <a:t>C + ABC+ A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tr-TR" sz="2800" dirty="0" smtClean="0"/>
              <a:t>BC	X(Y + Z) = XY + XZ </a:t>
            </a:r>
          </a:p>
          <a:p>
            <a:pPr>
              <a:buNone/>
            </a:pPr>
            <a:r>
              <a:rPr lang="es-ES" sz="2800" dirty="0" smtClean="0"/>
              <a:t>=AB +ABC+ A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es-ES" sz="2800" dirty="0" smtClean="0"/>
              <a:t>C+A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es-ES" sz="2800" dirty="0" smtClean="0"/>
              <a:t>BC</a:t>
            </a:r>
            <a:r>
              <a:rPr lang="tr-TR" sz="2800" dirty="0" smtClean="0"/>
              <a:t>		</a:t>
            </a:r>
            <a:r>
              <a:rPr lang="es-ES" sz="2800" dirty="0" smtClean="0"/>
              <a:t>X + Y = Y + X </a:t>
            </a:r>
          </a:p>
          <a:p>
            <a:pPr>
              <a:buNone/>
            </a:pPr>
            <a:r>
              <a:rPr lang="pl-PL" sz="2800" dirty="0" smtClean="0"/>
              <a:t>=AB+A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pl-PL" sz="2800" dirty="0" smtClean="0"/>
              <a:t>(C+BC)</a:t>
            </a:r>
            <a:r>
              <a:rPr lang="tr-TR" sz="2800" dirty="0" smtClean="0"/>
              <a:t>			</a:t>
            </a:r>
            <a:r>
              <a:rPr lang="pl-PL" sz="2800" dirty="0" smtClean="0"/>
              <a:t>X(Y + Z) = XY + XZ </a:t>
            </a:r>
          </a:p>
          <a:p>
            <a:pPr>
              <a:buNone/>
            </a:pPr>
            <a:r>
              <a:rPr lang="tr-TR" sz="2800" dirty="0" smtClean="0"/>
              <a:t>=AB+A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tr-TR" sz="2800" dirty="0" smtClean="0"/>
              <a:t>C</a:t>
            </a:r>
            <a:endParaRPr lang="en-US" sz="2800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51838" cy="1128713"/>
          </a:xfrm>
        </p:spPr>
        <p:txBody>
          <a:bodyPr/>
          <a:lstStyle/>
          <a:p>
            <a:r>
              <a:rPr lang="tr-TR" sz="3600" dirty="0" smtClean="0"/>
              <a:t>Örnek2: </a:t>
            </a:r>
            <a:r>
              <a:rPr lang="tr-TR" sz="3600" dirty="0" err="1" smtClean="0"/>
              <a:t>Boole</a:t>
            </a:r>
            <a:r>
              <a:rPr lang="tr-TR" sz="3600" dirty="0" smtClean="0"/>
              <a:t> Teoremlerinin İspatı</a:t>
            </a: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409583-3671-4EE1-8CAB-0BCAD16BD18D}" type="slidenum">
              <a:rPr lang="tr-TR"/>
              <a:pPr/>
              <a:t>38</a:t>
            </a:fld>
            <a:endParaRPr lang="tr-TR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351838" cy="838200"/>
          </a:xfrm>
        </p:spPr>
        <p:txBody>
          <a:bodyPr/>
          <a:lstStyle/>
          <a:p>
            <a:r>
              <a:rPr lang="tr-TR" sz="3600" dirty="0" smtClean="0"/>
              <a:t>Örnek3: </a:t>
            </a:r>
            <a:r>
              <a:rPr lang="tr-TR" sz="3600" dirty="0" err="1" smtClean="0"/>
              <a:t>Boole</a:t>
            </a:r>
            <a:r>
              <a:rPr lang="tr-TR" sz="3600" dirty="0" smtClean="0"/>
              <a:t> Teoremlerinin İspatı</a:t>
            </a:r>
            <a:endParaRPr lang="en-US" sz="3600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603375"/>
            <a:ext cx="8213725" cy="5027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  <a:sym typeface="Symbol" pitchFamily="18" charset="2"/>
              </a:rPr>
              <a:t>                                                     </a:t>
            </a:r>
          </a:p>
          <a:p>
            <a:pPr>
              <a:lnSpc>
                <a:spcPct val="90000"/>
              </a:lnSpc>
              <a:buNone/>
            </a:pPr>
            <a:r>
              <a:rPr lang="tr-TR" sz="2800" dirty="0" smtClean="0">
                <a:solidFill>
                  <a:srgbClr val="FF0000"/>
                </a:solidFill>
              </a:rPr>
              <a:t>İspat adımları			Aksiyomlar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   </a:t>
            </a:r>
            <a:endParaRPr lang="tr-TR" sz="2800" dirty="0" smtClean="0">
              <a:solidFill>
                <a:srgbClr val="FF0000"/>
              </a:solidFill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  <a:sym typeface="Symbol" pitchFamily="18" charset="2"/>
              </a:rPr>
              <a:t>	</a:t>
            </a:r>
          </a:p>
          <a:p>
            <a:pPr>
              <a:buNone/>
            </a:pPr>
            <a:endParaRPr lang="tr-TR" sz="2400" dirty="0" smtClean="0">
              <a:cs typeface="Times New Roman" pitchFamily="18" charset="0"/>
              <a:sym typeface="Symbol" pitchFamily="18" charset="2"/>
            </a:endParaRPr>
          </a:p>
          <a:p>
            <a:pPr>
              <a:buNone/>
            </a:pPr>
            <a:r>
              <a:rPr lang="en-US" sz="2400" dirty="0" smtClean="0">
                <a:cs typeface="Times New Roman" pitchFamily="18" charset="0"/>
                <a:sym typeface="Symbol" pitchFamily="18" charset="2"/>
              </a:rPr>
              <a:t>=</a:t>
            </a:r>
            <a:r>
              <a:rPr lang="tr-TR" sz="24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tr-TR" sz="2400" dirty="0" smtClean="0"/>
              <a:t>X</a:t>
            </a:r>
            <a:r>
              <a:rPr lang="tr-TR" sz="2400" dirty="0" smtClean="0">
                <a:sym typeface="Symbol"/>
              </a:rPr>
              <a:t></a:t>
            </a:r>
            <a:r>
              <a:rPr lang="tr-TR" sz="2400" dirty="0" smtClean="0"/>
              <a:t>Y</a:t>
            </a:r>
            <a:r>
              <a:rPr lang="tr-TR" sz="2400" dirty="0" smtClean="0">
                <a:sym typeface="Symbol"/>
              </a:rPr>
              <a:t></a:t>
            </a:r>
            <a:r>
              <a:rPr lang="tr-TR" sz="2400" dirty="0" smtClean="0"/>
              <a:t>Z+XY</a:t>
            </a:r>
            <a:r>
              <a:rPr lang="tr-TR" sz="2400" dirty="0" smtClean="0">
                <a:sym typeface="Symbol"/>
              </a:rPr>
              <a:t>				De Morgan Teoremi</a:t>
            </a:r>
            <a:endParaRPr lang="tr-TR" sz="2400" dirty="0" smtClean="0"/>
          </a:p>
          <a:p>
            <a:pPr>
              <a:buNone/>
            </a:pPr>
            <a:r>
              <a:rPr lang="tr-TR" sz="2400" dirty="0" smtClean="0"/>
              <a:t>= (X</a:t>
            </a:r>
            <a:r>
              <a:rPr lang="tr-TR" sz="2400" dirty="0" smtClean="0">
                <a:sym typeface="Symbol"/>
              </a:rPr>
              <a:t></a:t>
            </a:r>
            <a:r>
              <a:rPr lang="tr-TR" sz="2400" dirty="0" smtClean="0"/>
              <a:t>Z+X)Y</a:t>
            </a:r>
            <a:r>
              <a:rPr lang="tr-TR" sz="2400" dirty="0" smtClean="0">
                <a:sym typeface="Symbol"/>
              </a:rPr>
              <a:t>				Dağılma</a:t>
            </a:r>
            <a:endParaRPr lang="tr-TR" sz="2400" dirty="0" smtClean="0"/>
          </a:p>
          <a:p>
            <a:pPr>
              <a:buNone/>
            </a:pPr>
            <a:r>
              <a:rPr lang="tr-TR" sz="2400" dirty="0" smtClean="0"/>
              <a:t>= (X</a:t>
            </a:r>
            <a:r>
              <a:rPr lang="tr-TR" sz="2400" dirty="0" smtClean="0">
                <a:sym typeface="Symbol"/>
              </a:rPr>
              <a:t></a:t>
            </a:r>
            <a:r>
              <a:rPr lang="tr-TR" sz="2400" dirty="0" smtClean="0"/>
              <a:t>+X) (Z+X)Y</a:t>
            </a:r>
            <a:r>
              <a:rPr lang="tr-TR" sz="2400" dirty="0" smtClean="0">
                <a:sym typeface="Symbol"/>
              </a:rPr>
              <a:t>			Dağılma</a:t>
            </a:r>
            <a:endParaRPr lang="tr-TR" sz="2400" dirty="0" smtClean="0"/>
          </a:p>
          <a:p>
            <a:pPr>
              <a:buNone/>
            </a:pPr>
            <a:r>
              <a:rPr lang="tr-TR" sz="2400" dirty="0" smtClean="0"/>
              <a:t>= (Z+X)Y</a:t>
            </a:r>
            <a:r>
              <a:rPr lang="tr-TR" sz="2400" dirty="0" smtClean="0">
                <a:sym typeface="Symbol"/>
              </a:rPr>
              <a:t>				Tümleme				</a:t>
            </a:r>
            <a:r>
              <a:rPr lang="en-US" sz="24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	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93788" y="2533650"/>
            <a:ext cx="2586037" cy="474663"/>
            <a:chOff x="725" y="1439"/>
            <a:chExt cx="1629" cy="299"/>
          </a:xfrm>
        </p:grpSpPr>
        <p:sp>
          <p:nvSpPr>
            <p:cNvPr id="463877" name="Line 5"/>
            <p:cNvSpPr>
              <a:spLocks noChangeShapeType="1"/>
            </p:cNvSpPr>
            <p:nvPr/>
          </p:nvSpPr>
          <p:spPr bwMode="auto">
            <a:xfrm>
              <a:off x="828" y="1481"/>
              <a:ext cx="61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63878" name="Line 6"/>
            <p:cNvSpPr>
              <a:spLocks noChangeShapeType="1"/>
            </p:cNvSpPr>
            <p:nvPr/>
          </p:nvSpPr>
          <p:spPr bwMode="auto">
            <a:xfrm>
              <a:off x="2178" y="1481"/>
              <a:ext cx="17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63879" name="Rectangle 7"/>
            <p:cNvSpPr>
              <a:spLocks noChangeArrowheads="1"/>
            </p:cNvSpPr>
            <p:nvPr/>
          </p:nvSpPr>
          <p:spPr bwMode="auto">
            <a:xfrm>
              <a:off x="2175" y="1469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463880" name="Rectangle 8"/>
            <p:cNvSpPr>
              <a:spLocks noChangeArrowheads="1"/>
            </p:cNvSpPr>
            <p:nvPr/>
          </p:nvSpPr>
          <p:spPr bwMode="auto">
            <a:xfrm>
              <a:off x="1972" y="1469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463881" name="Rectangle 9"/>
            <p:cNvSpPr>
              <a:spLocks noChangeArrowheads="1"/>
            </p:cNvSpPr>
            <p:nvPr/>
          </p:nvSpPr>
          <p:spPr bwMode="auto">
            <a:xfrm>
              <a:off x="1555" y="1469"/>
              <a:ext cx="13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463882" name="Rectangle 10"/>
            <p:cNvSpPr>
              <a:spLocks noChangeArrowheads="1"/>
            </p:cNvSpPr>
            <p:nvPr/>
          </p:nvSpPr>
          <p:spPr bwMode="auto">
            <a:xfrm>
              <a:off x="1461" y="1469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463883" name="Rectangle 11"/>
            <p:cNvSpPr>
              <a:spLocks noChangeArrowheads="1"/>
            </p:cNvSpPr>
            <p:nvPr/>
          </p:nvSpPr>
          <p:spPr bwMode="auto">
            <a:xfrm>
              <a:off x="1265" y="1469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000" dirty="0">
                <a:latin typeface="Times New Roman" pitchFamily="18" charset="0"/>
              </a:endParaRPr>
            </a:p>
          </p:txBody>
        </p:sp>
        <p:sp>
          <p:nvSpPr>
            <p:cNvPr id="463884" name="Rectangle 12"/>
            <p:cNvSpPr>
              <a:spLocks noChangeArrowheads="1"/>
            </p:cNvSpPr>
            <p:nvPr/>
          </p:nvSpPr>
          <p:spPr bwMode="auto">
            <a:xfrm>
              <a:off x="825" y="1469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463885" name="Rectangle 13"/>
            <p:cNvSpPr>
              <a:spLocks noChangeArrowheads="1"/>
            </p:cNvSpPr>
            <p:nvPr/>
          </p:nvSpPr>
          <p:spPr bwMode="auto">
            <a:xfrm>
              <a:off x="725" y="1469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sz="2000" dirty="0">
                <a:latin typeface="Times New Roman" pitchFamily="18" charset="0"/>
              </a:endParaRPr>
            </a:p>
          </p:txBody>
        </p:sp>
        <p:sp>
          <p:nvSpPr>
            <p:cNvPr id="463886" name="Rectangle 14"/>
            <p:cNvSpPr>
              <a:spLocks noChangeArrowheads="1"/>
            </p:cNvSpPr>
            <p:nvPr/>
          </p:nvSpPr>
          <p:spPr bwMode="auto">
            <a:xfrm>
              <a:off x="1775" y="1439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463887" name="Rectangle 15"/>
            <p:cNvSpPr>
              <a:spLocks noChangeArrowheads="1"/>
            </p:cNvSpPr>
            <p:nvPr/>
          </p:nvSpPr>
          <p:spPr bwMode="auto">
            <a:xfrm>
              <a:off x="1067" y="1439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000">
                <a:latin typeface="Times New Roman" pitchFamily="18" charset="0"/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117600" y="1608138"/>
            <a:ext cx="4011613" cy="466725"/>
            <a:chOff x="704" y="811"/>
            <a:chExt cx="2527" cy="294"/>
          </a:xfrm>
        </p:grpSpPr>
        <p:sp>
          <p:nvSpPr>
            <p:cNvPr id="463889" name="Line 17"/>
            <p:cNvSpPr>
              <a:spLocks noChangeShapeType="1"/>
            </p:cNvSpPr>
            <p:nvPr/>
          </p:nvSpPr>
          <p:spPr bwMode="auto">
            <a:xfrm>
              <a:off x="794" y="845"/>
              <a:ext cx="53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63890" name="Line 18"/>
            <p:cNvSpPr>
              <a:spLocks noChangeShapeType="1"/>
            </p:cNvSpPr>
            <p:nvPr/>
          </p:nvSpPr>
          <p:spPr bwMode="auto">
            <a:xfrm>
              <a:off x="1965" y="845"/>
              <a:ext cx="15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63891" name="Line 19"/>
            <p:cNvSpPr>
              <a:spLocks noChangeShapeType="1"/>
            </p:cNvSpPr>
            <p:nvPr/>
          </p:nvSpPr>
          <p:spPr bwMode="auto">
            <a:xfrm>
              <a:off x="2367" y="845"/>
              <a:ext cx="15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63892" name="Rectangle 20"/>
            <p:cNvSpPr>
              <a:spLocks noChangeArrowheads="1"/>
            </p:cNvSpPr>
            <p:nvPr/>
          </p:nvSpPr>
          <p:spPr bwMode="auto">
            <a:xfrm>
              <a:off x="3156" y="836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63893" name="Rectangle 21"/>
            <p:cNvSpPr>
              <a:spLocks noChangeArrowheads="1"/>
            </p:cNvSpPr>
            <p:nvPr/>
          </p:nvSpPr>
          <p:spPr bwMode="auto">
            <a:xfrm>
              <a:off x="2998" y="836"/>
              <a:ext cx="13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63894" name="Rectangle 22"/>
            <p:cNvSpPr>
              <a:spLocks noChangeArrowheads="1"/>
            </p:cNvSpPr>
            <p:nvPr/>
          </p:nvSpPr>
          <p:spPr bwMode="auto">
            <a:xfrm>
              <a:off x="2618" y="83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63895" name="Rectangle 23"/>
            <p:cNvSpPr>
              <a:spLocks noChangeArrowheads="1"/>
            </p:cNvSpPr>
            <p:nvPr/>
          </p:nvSpPr>
          <p:spPr bwMode="auto">
            <a:xfrm>
              <a:off x="2530" y="836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63896" name="Rectangle 24"/>
            <p:cNvSpPr>
              <a:spLocks noChangeArrowheads="1"/>
            </p:cNvSpPr>
            <p:nvPr/>
          </p:nvSpPr>
          <p:spPr bwMode="auto">
            <a:xfrm>
              <a:off x="1785" y="83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63897" name="Rectangle 25"/>
            <p:cNvSpPr>
              <a:spLocks noChangeArrowheads="1"/>
            </p:cNvSpPr>
            <p:nvPr/>
          </p:nvSpPr>
          <p:spPr bwMode="auto">
            <a:xfrm>
              <a:off x="1425" y="836"/>
              <a:ext cx="13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63898" name="Rectangle 26"/>
            <p:cNvSpPr>
              <a:spLocks noChangeArrowheads="1"/>
            </p:cNvSpPr>
            <p:nvPr/>
          </p:nvSpPr>
          <p:spPr bwMode="auto">
            <a:xfrm>
              <a:off x="1343" y="836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63899" name="Rectangle 27"/>
            <p:cNvSpPr>
              <a:spLocks noChangeArrowheads="1"/>
            </p:cNvSpPr>
            <p:nvPr/>
          </p:nvSpPr>
          <p:spPr bwMode="auto">
            <a:xfrm>
              <a:off x="1171" y="83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63900" name="Rectangle 28"/>
            <p:cNvSpPr>
              <a:spLocks noChangeArrowheads="1"/>
            </p:cNvSpPr>
            <p:nvPr/>
          </p:nvSpPr>
          <p:spPr bwMode="auto">
            <a:xfrm>
              <a:off x="792" y="83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63901" name="Rectangle 29"/>
            <p:cNvSpPr>
              <a:spLocks noChangeArrowheads="1"/>
            </p:cNvSpPr>
            <p:nvPr/>
          </p:nvSpPr>
          <p:spPr bwMode="auto">
            <a:xfrm>
              <a:off x="704" y="836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63902" name="Rectangle 30"/>
            <p:cNvSpPr>
              <a:spLocks noChangeArrowheads="1"/>
            </p:cNvSpPr>
            <p:nvPr/>
          </p:nvSpPr>
          <p:spPr bwMode="auto">
            <a:xfrm>
              <a:off x="2828" y="811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63903" name="Rectangle 31"/>
            <p:cNvSpPr>
              <a:spLocks noChangeArrowheads="1"/>
            </p:cNvSpPr>
            <p:nvPr/>
          </p:nvSpPr>
          <p:spPr bwMode="auto">
            <a:xfrm>
              <a:off x="2182" y="811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63904" name="Rectangle 32"/>
            <p:cNvSpPr>
              <a:spLocks noChangeArrowheads="1"/>
            </p:cNvSpPr>
            <p:nvPr/>
          </p:nvSpPr>
          <p:spPr bwMode="auto">
            <a:xfrm>
              <a:off x="1615" y="811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63905" name="Rectangle 33"/>
            <p:cNvSpPr>
              <a:spLocks noChangeArrowheads="1"/>
            </p:cNvSpPr>
            <p:nvPr/>
          </p:nvSpPr>
          <p:spPr bwMode="auto">
            <a:xfrm>
              <a:off x="1001" y="811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63906" name="Rectangle 34"/>
            <p:cNvSpPr>
              <a:spLocks noChangeArrowheads="1"/>
            </p:cNvSpPr>
            <p:nvPr/>
          </p:nvSpPr>
          <p:spPr bwMode="auto">
            <a:xfrm>
              <a:off x="1963" y="83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63907" name="Rectangle 35"/>
            <p:cNvSpPr>
              <a:spLocks noChangeArrowheads="1"/>
            </p:cNvSpPr>
            <p:nvPr/>
          </p:nvSpPr>
          <p:spPr bwMode="auto">
            <a:xfrm>
              <a:off x="2364" y="83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E79A64-326E-4F29-9301-18A9897A3637}" type="slidenum">
              <a:rPr lang="tr-TR"/>
              <a:pPr/>
              <a:t>39</a:t>
            </a:fld>
            <a:endParaRPr lang="tr-TR"/>
          </a:p>
        </p:txBody>
      </p: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tr-TR" dirty="0" err="1" smtClean="0"/>
              <a:t>Boole</a:t>
            </a:r>
            <a:r>
              <a:rPr lang="tr-TR" dirty="0" smtClean="0"/>
              <a:t> Fonksiyonlarının Değerlendirilmesi</a:t>
            </a:r>
            <a:endParaRPr lang="en-US" dirty="0"/>
          </a:p>
        </p:txBody>
      </p:sp>
      <p:graphicFrame>
        <p:nvGraphicFramePr>
          <p:cNvPr id="472067" name="Object 3"/>
          <p:cNvGraphicFramePr>
            <a:graphicFrameLocks noChangeAspect="1"/>
          </p:cNvGraphicFramePr>
          <p:nvPr/>
        </p:nvGraphicFramePr>
        <p:xfrm>
          <a:off x="4143375" y="1828800"/>
          <a:ext cx="4816475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12" name="Document" r:id="rId4" imgW="4818960" imgH="4669560" progId="Word.Document.8">
                  <p:embed/>
                </p:oleObj>
              </mc:Choice>
              <mc:Fallback>
                <p:oleObj name="Document" r:id="rId4" imgW="4818960" imgH="4669560" progId="Word.Document.8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1828800"/>
                        <a:ext cx="4816475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068" name="Line 4"/>
          <p:cNvSpPr>
            <a:spLocks noChangeShapeType="1"/>
          </p:cNvSpPr>
          <p:nvPr/>
        </p:nvSpPr>
        <p:spPr bwMode="auto">
          <a:xfrm>
            <a:off x="1785938" y="1928813"/>
            <a:ext cx="166687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72069" name="Line 5"/>
          <p:cNvSpPr>
            <a:spLocks noChangeShapeType="1"/>
          </p:cNvSpPr>
          <p:nvPr/>
        </p:nvSpPr>
        <p:spPr bwMode="auto">
          <a:xfrm>
            <a:off x="1970088" y="2349500"/>
            <a:ext cx="2032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72070" name="Line 6"/>
          <p:cNvSpPr>
            <a:spLocks noChangeShapeType="1"/>
          </p:cNvSpPr>
          <p:nvPr/>
        </p:nvSpPr>
        <p:spPr bwMode="auto">
          <a:xfrm>
            <a:off x="1266825" y="2782888"/>
            <a:ext cx="187325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72071" name="Line 7"/>
          <p:cNvSpPr>
            <a:spLocks noChangeShapeType="1"/>
          </p:cNvSpPr>
          <p:nvPr/>
        </p:nvSpPr>
        <p:spPr bwMode="auto">
          <a:xfrm>
            <a:off x="1485900" y="2782888"/>
            <a:ext cx="2032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72072" name="Line 8"/>
          <p:cNvSpPr>
            <a:spLocks noChangeShapeType="1"/>
          </p:cNvSpPr>
          <p:nvPr/>
        </p:nvSpPr>
        <p:spPr bwMode="auto">
          <a:xfrm>
            <a:off x="1720850" y="2782888"/>
            <a:ext cx="168275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72073" name="Line 9"/>
          <p:cNvSpPr>
            <a:spLocks noChangeShapeType="1"/>
          </p:cNvSpPr>
          <p:nvPr/>
        </p:nvSpPr>
        <p:spPr bwMode="auto">
          <a:xfrm>
            <a:off x="2309813" y="2782888"/>
            <a:ext cx="188912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72074" name="Line 10"/>
          <p:cNvSpPr>
            <a:spLocks noChangeShapeType="1"/>
          </p:cNvSpPr>
          <p:nvPr/>
        </p:nvSpPr>
        <p:spPr bwMode="auto">
          <a:xfrm>
            <a:off x="3713163" y="2782888"/>
            <a:ext cx="2032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72075" name="Line 11"/>
          <p:cNvSpPr>
            <a:spLocks noChangeShapeType="1"/>
          </p:cNvSpPr>
          <p:nvPr/>
        </p:nvSpPr>
        <p:spPr bwMode="auto">
          <a:xfrm>
            <a:off x="1592263" y="3216275"/>
            <a:ext cx="2032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72076" name="Line 12"/>
          <p:cNvSpPr>
            <a:spLocks noChangeShapeType="1"/>
          </p:cNvSpPr>
          <p:nvPr/>
        </p:nvSpPr>
        <p:spPr bwMode="auto">
          <a:xfrm>
            <a:off x="2312988" y="3228975"/>
            <a:ext cx="187325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72077" name="Rectangle 13"/>
          <p:cNvSpPr>
            <a:spLocks noChangeArrowheads="1"/>
          </p:cNvSpPr>
          <p:nvPr/>
        </p:nvSpPr>
        <p:spPr bwMode="auto">
          <a:xfrm>
            <a:off x="2597150" y="3084513"/>
            <a:ext cx="180975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z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78" name="Rectangle 14"/>
          <p:cNvSpPr>
            <a:spLocks noChangeArrowheads="1"/>
          </p:cNvSpPr>
          <p:nvPr/>
        </p:nvSpPr>
        <p:spPr bwMode="auto">
          <a:xfrm>
            <a:off x="2500313" y="3084513"/>
            <a:ext cx="1016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79" name="Rectangle 15"/>
          <p:cNvSpPr>
            <a:spLocks noChangeArrowheads="1"/>
          </p:cNvSpPr>
          <p:nvPr/>
        </p:nvSpPr>
        <p:spPr bwMode="auto">
          <a:xfrm>
            <a:off x="2301875" y="3084513"/>
            <a:ext cx="2032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80" name="Rectangle 16"/>
          <p:cNvSpPr>
            <a:spLocks noChangeArrowheads="1"/>
          </p:cNvSpPr>
          <p:nvPr/>
        </p:nvSpPr>
        <p:spPr bwMode="auto">
          <a:xfrm>
            <a:off x="1795463" y="3084513"/>
            <a:ext cx="2032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81" name="Rectangle 17"/>
          <p:cNvSpPr>
            <a:spLocks noChangeArrowheads="1"/>
          </p:cNvSpPr>
          <p:nvPr/>
        </p:nvSpPr>
        <p:spPr bwMode="auto">
          <a:xfrm>
            <a:off x="1592263" y="3084513"/>
            <a:ext cx="2032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82" name="Rectangle 18"/>
          <p:cNvSpPr>
            <a:spLocks noChangeArrowheads="1"/>
          </p:cNvSpPr>
          <p:nvPr/>
        </p:nvSpPr>
        <p:spPr bwMode="auto">
          <a:xfrm>
            <a:off x="1362075" y="3084513"/>
            <a:ext cx="2032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83" name="Rectangle 19"/>
          <p:cNvSpPr>
            <a:spLocks noChangeArrowheads="1"/>
          </p:cNvSpPr>
          <p:nvPr/>
        </p:nvSpPr>
        <p:spPr bwMode="auto">
          <a:xfrm>
            <a:off x="1169988" y="3084513"/>
            <a:ext cx="2032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84" name="Rectangle 20"/>
          <p:cNvSpPr>
            <a:spLocks noChangeArrowheads="1"/>
          </p:cNvSpPr>
          <p:nvPr/>
        </p:nvSpPr>
        <p:spPr bwMode="auto">
          <a:xfrm>
            <a:off x="855663" y="3084513"/>
            <a:ext cx="1016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85" name="Rectangle 21"/>
          <p:cNvSpPr>
            <a:spLocks noChangeArrowheads="1"/>
          </p:cNvSpPr>
          <p:nvPr/>
        </p:nvSpPr>
        <p:spPr bwMode="auto">
          <a:xfrm>
            <a:off x="423863" y="3084513"/>
            <a:ext cx="428625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F4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72086" name="Rectangle 22"/>
          <p:cNvSpPr>
            <a:spLocks noChangeArrowheads="1"/>
          </p:cNvSpPr>
          <p:nvPr/>
        </p:nvSpPr>
        <p:spPr bwMode="auto">
          <a:xfrm>
            <a:off x="3482975" y="2651125"/>
            <a:ext cx="2032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87" name="Rectangle 23"/>
          <p:cNvSpPr>
            <a:spLocks noChangeArrowheads="1"/>
          </p:cNvSpPr>
          <p:nvPr/>
        </p:nvSpPr>
        <p:spPr bwMode="auto">
          <a:xfrm>
            <a:off x="3392488" y="2651125"/>
            <a:ext cx="101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88" name="Rectangle 24"/>
          <p:cNvSpPr>
            <a:spLocks noChangeArrowheads="1"/>
          </p:cNvSpPr>
          <p:nvPr/>
        </p:nvSpPr>
        <p:spPr bwMode="auto">
          <a:xfrm>
            <a:off x="3071813" y="2651125"/>
            <a:ext cx="101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89" name="Rectangle 25"/>
          <p:cNvSpPr>
            <a:spLocks noChangeArrowheads="1"/>
          </p:cNvSpPr>
          <p:nvPr/>
        </p:nvSpPr>
        <p:spPr bwMode="auto">
          <a:xfrm>
            <a:off x="2898775" y="2651125"/>
            <a:ext cx="18097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z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90" name="Rectangle 26"/>
          <p:cNvSpPr>
            <a:spLocks noChangeArrowheads="1"/>
          </p:cNvSpPr>
          <p:nvPr/>
        </p:nvSpPr>
        <p:spPr bwMode="auto">
          <a:xfrm>
            <a:off x="2803525" y="2651125"/>
            <a:ext cx="101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91" name="Rectangle 27"/>
          <p:cNvSpPr>
            <a:spLocks noChangeArrowheads="1"/>
          </p:cNvSpPr>
          <p:nvPr/>
        </p:nvSpPr>
        <p:spPr bwMode="auto">
          <a:xfrm>
            <a:off x="2498725" y="2651125"/>
            <a:ext cx="304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92" name="Rectangle 28"/>
          <p:cNvSpPr>
            <a:spLocks noChangeArrowheads="1"/>
          </p:cNvSpPr>
          <p:nvPr/>
        </p:nvSpPr>
        <p:spPr bwMode="auto">
          <a:xfrm>
            <a:off x="2300288" y="2651125"/>
            <a:ext cx="2032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93" name="Rectangle 29"/>
          <p:cNvSpPr>
            <a:spLocks noChangeArrowheads="1"/>
          </p:cNvSpPr>
          <p:nvPr/>
        </p:nvSpPr>
        <p:spPr bwMode="auto">
          <a:xfrm>
            <a:off x="2208213" y="2651125"/>
            <a:ext cx="101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94" name="Rectangle 30"/>
          <p:cNvSpPr>
            <a:spLocks noChangeArrowheads="1"/>
          </p:cNvSpPr>
          <p:nvPr/>
        </p:nvSpPr>
        <p:spPr bwMode="auto">
          <a:xfrm>
            <a:off x="1889125" y="2651125"/>
            <a:ext cx="101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95" name="Rectangle 31"/>
          <p:cNvSpPr>
            <a:spLocks noChangeArrowheads="1"/>
          </p:cNvSpPr>
          <p:nvPr/>
        </p:nvSpPr>
        <p:spPr bwMode="auto">
          <a:xfrm>
            <a:off x="1716088" y="2651125"/>
            <a:ext cx="18097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z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96" name="Rectangle 32"/>
          <p:cNvSpPr>
            <a:spLocks noChangeArrowheads="1"/>
          </p:cNvSpPr>
          <p:nvPr/>
        </p:nvSpPr>
        <p:spPr bwMode="auto">
          <a:xfrm>
            <a:off x="1485900" y="2651125"/>
            <a:ext cx="2032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97" name="Rectangle 33"/>
          <p:cNvSpPr>
            <a:spLocks noChangeArrowheads="1"/>
          </p:cNvSpPr>
          <p:nvPr/>
        </p:nvSpPr>
        <p:spPr bwMode="auto">
          <a:xfrm>
            <a:off x="1255713" y="2651125"/>
            <a:ext cx="2032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98" name="Rectangle 34"/>
          <p:cNvSpPr>
            <a:spLocks noChangeArrowheads="1"/>
          </p:cNvSpPr>
          <p:nvPr/>
        </p:nvSpPr>
        <p:spPr bwMode="auto">
          <a:xfrm>
            <a:off x="1165225" y="2651125"/>
            <a:ext cx="101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099" name="Rectangle 35"/>
          <p:cNvSpPr>
            <a:spLocks noChangeArrowheads="1"/>
          </p:cNvSpPr>
          <p:nvPr/>
        </p:nvSpPr>
        <p:spPr bwMode="auto">
          <a:xfrm>
            <a:off x="849313" y="2651125"/>
            <a:ext cx="101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00" name="Rectangle 36"/>
          <p:cNvSpPr>
            <a:spLocks noChangeArrowheads="1"/>
          </p:cNvSpPr>
          <p:nvPr/>
        </p:nvSpPr>
        <p:spPr bwMode="auto">
          <a:xfrm>
            <a:off x="423863" y="2651125"/>
            <a:ext cx="4286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F3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01" name="Rectangle 37"/>
          <p:cNvSpPr>
            <a:spLocks noChangeArrowheads="1"/>
          </p:cNvSpPr>
          <p:nvPr/>
        </p:nvSpPr>
        <p:spPr bwMode="auto">
          <a:xfrm>
            <a:off x="1555750" y="2217738"/>
            <a:ext cx="1016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02" name="Rectangle 38"/>
          <p:cNvSpPr>
            <a:spLocks noChangeArrowheads="1"/>
          </p:cNvSpPr>
          <p:nvPr/>
        </p:nvSpPr>
        <p:spPr bwMode="auto">
          <a:xfrm>
            <a:off x="1357313" y="2217738"/>
            <a:ext cx="2032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03" name="Rectangle 39"/>
          <p:cNvSpPr>
            <a:spLocks noChangeArrowheads="1"/>
          </p:cNvSpPr>
          <p:nvPr/>
        </p:nvSpPr>
        <p:spPr bwMode="auto">
          <a:xfrm>
            <a:off x="1165225" y="2217738"/>
            <a:ext cx="2032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04" name="Rectangle 40"/>
          <p:cNvSpPr>
            <a:spLocks noChangeArrowheads="1"/>
          </p:cNvSpPr>
          <p:nvPr/>
        </p:nvSpPr>
        <p:spPr bwMode="auto">
          <a:xfrm>
            <a:off x="849313" y="2217738"/>
            <a:ext cx="1016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05" name="Rectangle 41"/>
          <p:cNvSpPr>
            <a:spLocks noChangeArrowheads="1"/>
          </p:cNvSpPr>
          <p:nvPr/>
        </p:nvSpPr>
        <p:spPr bwMode="auto">
          <a:xfrm>
            <a:off x="423863" y="2217738"/>
            <a:ext cx="428625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F2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06" name="Rectangle 42"/>
          <p:cNvSpPr>
            <a:spLocks noChangeArrowheads="1"/>
          </p:cNvSpPr>
          <p:nvPr/>
        </p:nvSpPr>
        <p:spPr bwMode="auto">
          <a:xfrm>
            <a:off x="1347788" y="1784350"/>
            <a:ext cx="4064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xy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07" name="Rectangle 43"/>
          <p:cNvSpPr>
            <a:spLocks noChangeArrowheads="1"/>
          </p:cNvSpPr>
          <p:nvPr/>
        </p:nvSpPr>
        <p:spPr bwMode="auto">
          <a:xfrm>
            <a:off x="1154113" y="1784350"/>
            <a:ext cx="2032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08" name="Rectangle 44"/>
          <p:cNvSpPr>
            <a:spLocks noChangeArrowheads="1"/>
          </p:cNvSpPr>
          <p:nvPr/>
        </p:nvSpPr>
        <p:spPr bwMode="auto">
          <a:xfrm>
            <a:off x="839788" y="1784350"/>
            <a:ext cx="101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09" name="Rectangle 45"/>
          <p:cNvSpPr>
            <a:spLocks noChangeArrowheads="1"/>
          </p:cNvSpPr>
          <p:nvPr/>
        </p:nvSpPr>
        <p:spPr bwMode="auto">
          <a:xfrm>
            <a:off x="423863" y="1784350"/>
            <a:ext cx="4286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F1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10" name="Rectangle 46"/>
          <p:cNvSpPr>
            <a:spLocks noChangeArrowheads="1"/>
          </p:cNvSpPr>
          <p:nvPr/>
        </p:nvSpPr>
        <p:spPr bwMode="auto">
          <a:xfrm>
            <a:off x="1993900" y="3038475"/>
            <a:ext cx="22383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11" name="Rectangle 47"/>
          <p:cNvSpPr>
            <a:spLocks noChangeArrowheads="1"/>
          </p:cNvSpPr>
          <p:nvPr/>
        </p:nvSpPr>
        <p:spPr bwMode="auto">
          <a:xfrm>
            <a:off x="950913" y="3038475"/>
            <a:ext cx="223837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12" name="Rectangle 48"/>
          <p:cNvSpPr>
            <a:spLocks noChangeArrowheads="1"/>
          </p:cNvSpPr>
          <p:nvPr/>
        </p:nvSpPr>
        <p:spPr bwMode="auto">
          <a:xfrm>
            <a:off x="1985963" y="2605088"/>
            <a:ext cx="223837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13" name="Rectangle 49"/>
          <p:cNvSpPr>
            <a:spLocks noChangeArrowheads="1"/>
          </p:cNvSpPr>
          <p:nvPr/>
        </p:nvSpPr>
        <p:spPr bwMode="auto">
          <a:xfrm>
            <a:off x="946150" y="2605088"/>
            <a:ext cx="223838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14" name="Rectangle 50"/>
          <p:cNvSpPr>
            <a:spLocks noChangeArrowheads="1"/>
          </p:cNvSpPr>
          <p:nvPr/>
        </p:nvSpPr>
        <p:spPr bwMode="auto">
          <a:xfrm>
            <a:off x="946150" y="2171700"/>
            <a:ext cx="22383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15" name="Rectangle 51"/>
          <p:cNvSpPr>
            <a:spLocks noChangeArrowheads="1"/>
          </p:cNvSpPr>
          <p:nvPr/>
        </p:nvSpPr>
        <p:spPr bwMode="auto">
          <a:xfrm>
            <a:off x="936625" y="1738313"/>
            <a:ext cx="223838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16" name="Rectangle 52"/>
          <p:cNvSpPr>
            <a:spLocks noChangeArrowheads="1"/>
          </p:cNvSpPr>
          <p:nvPr/>
        </p:nvSpPr>
        <p:spPr bwMode="auto">
          <a:xfrm>
            <a:off x="1781175" y="1784350"/>
            <a:ext cx="18097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z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17" name="Rectangle 53"/>
          <p:cNvSpPr>
            <a:spLocks noChangeArrowheads="1"/>
          </p:cNvSpPr>
          <p:nvPr/>
        </p:nvSpPr>
        <p:spPr bwMode="auto">
          <a:xfrm>
            <a:off x="1970088" y="2217738"/>
            <a:ext cx="2032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18" name="Rectangle 54"/>
          <p:cNvSpPr>
            <a:spLocks noChangeArrowheads="1"/>
          </p:cNvSpPr>
          <p:nvPr/>
        </p:nvSpPr>
        <p:spPr bwMode="auto">
          <a:xfrm>
            <a:off x="2168525" y="2217738"/>
            <a:ext cx="180975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z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19" name="Rectangle 55"/>
          <p:cNvSpPr>
            <a:spLocks noChangeArrowheads="1"/>
          </p:cNvSpPr>
          <p:nvPr/>
        </p:nvSpPr>
        <p:spPr bwMode="auto">
          <a:xfrm>
            <a:off x="1652588" y="2171700"/>
            <a:ext cx="223837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20" name="Rectangle 56"/>
          <p:cNvSpPr>
            <a:spLocks noChangeArrowheads="1"/>
          </p:cNvSpPr>
          <p:nvPr/>
        </p:nvSpPr>
        <p:spPr bwMode="auto">
          <a:xfrm>
            <a:off x="3713163" y="2651125"/>
            <a:ext cx="2032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72121" name="Rectangle 57"/>
          <p:cNvSpPr>
            <a:spLocks noChangeArrowheads="1"/>
          </p:cNvSpPr>
          <p:nvPr/>
        </p:nvSpPr>
        <p:spPr bwMode="auto">
          <a:xfrm>
            <a:off x="3168650" y="2605088"/>
            <a:ext cx="223838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86600" y="22860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1</a:t>
            </a:r>
            <a:endParaRPr lang="tr-TR" sz="28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86600" y="37338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1</a:t>
            </a:r>
            <a:endParaRPr lang="tr-TR" sz="28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86600" y="41910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1</a:t>
            </a:r>
            <a:endParaRPr lang="tr-TR" sz="28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86600" y="46482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1</a:t>
            </a:r>
            <a:endParaRPr lang="tr-TR" sz="28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086600" y="27432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0</a:t>
            </a:r>
            <a:endParaRPr lang="tr-TR" sz="28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086600" y="321058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0</a:t>
            </a:r>
            <a:endParaRPr lang="tr-TR" sz="2800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86600" y="51054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0</a:t>
            </a:r>
            <a:endParaRPr lang="tr-TR" sz="2800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86600" y="55626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0</a:t>
            </a:r>
            <a:endParaRPr lang="tr-TR" sz="2800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077200" y="41910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1</a:t>
            </a:r>
            <a:endParaRPr lang="tr-TR" sz="28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077200" y="46482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1</a:t>
            </a:r>
            <a:endParaRPr lang="tr-TR" sz="28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077200" y="37338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1</a:t>
            </a:r>
            <a:endParaRPr lang="tr-TR" sz="2800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077200" y="27432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1</a:t>
            </a:r>
            <a:endParaRPr lang="tr-TR" sz="28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073158" y="22860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0</a:t>
            </a:r>
            <a:endParaRPr lang="tr-TR" sz="28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077200" y="55626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0</a:t>
            </a:r>
            <a:endParaRPr lang="tr-TR" sz="28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077200" y="51054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0</a:t>
            </a:r>
            <a:endParaRPr lang="tr-TR" sz="2800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077200" y="32004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0</a:t>
            </a:r>
            <a:endParaRPr lang="tr-TR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23863" y="4076700"/>
                <a:ext cx="3595687" cy="1225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Giriş sayısı=n olmak üzere</a:t>
                </a:r>
              </a:p>
              <a:p>
                <a:endParaRPr lang="tr-T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tr-TR" dirty="0" smtClean="0"/>
                  <a:t> farklı n değişkenli Boole fonksiyonu tanımlanabilir.</a:t>
                </a:r>
                <a:endParaRPr lang="tr-TR" dirty="0"/>
              </a:p>
            </p:txBody>
          </p:sp>
        </mc:Choice>
        <mc:Fallback xmlns:mv="urn:schemas-microsoft-com:mac:vml"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63" y="4076700"/>
                <a:ext cx="3595687" cy="1225592"/>
              </a:xfrm>
              <a:prstGeom prst="rect">
                <a:avLst/>
              </a:prstGeom>
              <a:blipFill rotWithShape="1">
                <a:blip r:embed="rId6"/>
                <a:stretch>
                  <a:fillRect l="-1528" t="-2488" b="-746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uild="allAtOnce"/>
      <p:bldP spid="63" grpId="0" build="allAtOnce"/>
      <p:bldP spid="64" grpId="0" build="allAtOnce"/>
      <p:bldP spid="65" grpId="0" build="allAtOnce"/>
      <p:bldP spid="66" grpId="0" build="allAtOnce"/>
      <p:bldP spid="67" grpId="0" build="allAtOnce"/>
      <p:bldP spid="68" grpId="0" build="allAtOnce"/>
      <p:bldP spid="69" grpId="0" build="allAtOnce"/>
      <p:bldP spid="70" grpId="0" build="allAtOnce"/>
      <p:bldP spid="71" grpId="0" build="allAtOnce"/>
      <p:bldP spid="72" grpId="0" build="allAtOnce"/>
      <p:bldP spid="73" grpId="0" build="allAtOnce"/>
      <p:bldP spid="74" grpId="0" build="allAtOnce"/>
      <p:bldP spid="75" grpId="0" build="allAtOnce"/>
      <p:bldP spid="76" grpId="0" build="allAtOnce"/>
      <p:bldP spid="77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45C424-AA7D-481B-A8C7-1FD67F0EA1F9}" type="slidenum">
              <a:rPr lang="tr-TR"/>
              <a:pPr/>
              <a:t>4</a:t>
            </a:fld>
            <a:endParaRPr lang="tr-TR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Değerlendirme</a:t>
            </a:r>
            <a:endParaRPr lang="tr-TR" b="1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1.</a:t>
            </a:r>
            <a:r>
              <a:rPr lang="en-US" dirty="0" smtClean="0"/>
              <a:t> </a:t>
            </a:r>
            <a:r>
              <a:rPr lang="tr-TR" dirty="0" smtClean="0"/>
              <a:t>Yıliçi Sınavı -</a:t>
            </a:r>
            <a:r>
              <a:rPr lang="en-US" dirty="0" smtClean="0"/>
              <a:t> </a:t>
            </a:r>
            <a:r>
              <a:rPr lang="tr-TR" dirty="0" smtClean="0"/>
              <a:t>%25</a:t>
            </a:r>
          </a:p>
          <a:p>
            <a:pPr lvl="1"/>
            <a:r>
              <a:rPr lang="tr-TR" dirty="0" smtClean="0"/>
              <a:t>6. Hafta</a:t>
            </a:r>
            <a:endParaRPr lang="tr-TR" dirty="0" smtClean="0"/>
          </a:p>
          <a:p>
            <a:r>
              <a:rPr lang="tr-TR" dirty="0" smtClean="0"/>
              <a:t>2. Yıliçi Sınavı - %25</a:t>
            </a:r>
          </a:p>
          <a:p>
            <a:pPr lvl="1"/>
            <a:r>
              <a:rPr lang="tr-TR" dirty="0" smtClean="0"/>
              <a:t>11. Hafta</a:t>
            </a:r>
            <a:endParaRPr lang="tr-TR" dirty="0" smtClean="0"/>
          </a:p>
          <a:p>
            <a:r>
              <a:rPr lang="tr-TR" dirty="0" smtClean="0"/>
              <a:t>5 Ödev - %10</a:t>
            </a:r>
          </a:p>
          <a:p>
            <a:r>
              <a:rPr lang="tr-TR" dirty="0" smtClean="0"/>
              <a:t>Final Sınavı -</a:t>
            </a:r>
            <a:r>
              <a:rPr lang="en-US" dirty="0" smtClean="0"/>
              <a:t> </a:t>
            </a:r>
            <a:r>
              <a:rPr lang="tr-TR" dirty="0" smtClean="0"/>
              <a:t>%40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DA146F-D764-48AE-931A-9D8D4F4C4FFE}" type="slidenum">
              <a:rPr lang="tr-TR"/>
              <a:pPr/>
              <a:t>40</a:t>
            </a:fld>
            <a:endParaRPr lang="tr-TR"/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9900"/>
            <a:ext cx="7772400" cy="838200"/>
          </a:xfrm>
        </p:spPr>
        <p:txBody>
          <a:bodyPr/>
          <a:lstStyle/>
          <a:p>
            <a:r>
              <a:rPr lang="tr-TR" sz="3600" dirty="0" err="1" smtClean="0"/>
              <a:t>Boole</a:t>
            </a:r>
            <a:r>
              <a:rPr lang="tr-TR" sz="3600" dirty="0" smtClean="0"/>
              <a:t> Fonksiyonlarının İndirgenmesi</a:t>
            </a:r>
            <a:endParaRPr lang="en-US" sz="3600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60500"/>
            <a:ext cx="7772400" cy="5092700"/>
          </a:xfrm>
        </p:spPr>
        <p:txBody>
          <a:bodyPr/>
          <a:lstStyle/>
          <a:p>
            <a:r>
              <a:rPr lang="tr-TR" dirty="0" smtClean="0"/>
              <a:t>Amaç en az sayıda değişken bırakmak.</a:t>
            </a:r>
          </a:p>
          <a:p>
            <a:pPr>
              <a:buNone/>
            </a:pPr>
            <a:r>
              <a:rPr lang="tr-TR" dirty="0" smtClean="0"/>
              <a:t>AB+A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CD+A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BD+A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CD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+ABCD</a:t>
            </a:r>
          </a:p>
          <a:p>
            <a:pPr>
              <a:buNone/>
            </a:pPr>
            <a:r>
              <a:rPr lang="en-US" dirty="0" smtClean="0"/>
              <a:t>= </a:t>
            </a:r>
            <a:r>
              <a:rPr lang="en-US" dirty="0"/>
              <a:t>AB + ABCD +  </a:t>
            </a:r>
            <a:r>
              <a:rPr lang="en-US" dirty="0" smtClean="0"/>
              <a:t>A</a:t>
            </a:r>
            <a:r>
              <a:rPr lang="tr-TR" dirty="0" smtClean="0">
                <a:sym typeface="Symbol"/>
              </a:rPr>
              <a:t></a:t>
            </a:r>
            <a:r>
              <a:rPr lang="en-US" dirty="0" smtClean="0"/>
              <a:t>CD </a:t>
            </a:r>
            <a:r>
              <a:rPr lang="en-US" dirty="0"/>
              <a:t>+ </a:t>
            </a:r>
            <a:r>
              <a:rPr lang="en-US" dirty="0" smtClean="0"/>
              <a:t>A</a:t>
            </a:r>
            <a:r>
              <a:rPr lang="tr-TR" dirty="0" smtClean="0">
                <a:sym typeface="Symbol"/>
              </a:rPr>
              <a:t></a:t>
            </a:r>
            <a:r>
              <a:rPr lang="en-US" dirty="0" smtClean="0"/>
              <a:t>CD</a:t>
            </a:r>
            <a:r>
              <a:rPr lang="tr-TR" dirty="0" smtClean="0">
                <a:sym typeface="Symbol"/>
              </a:rPr>
              <a:t>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A</a:t>
            </a:r>
            <a:r>
              <a:rPr lang="tr-TR" dirty="0" smtClean="0">
                <a:sym typeface="Symbol"/>
              </a:rPr>
              <a:t></a:t>
            </a:r>
            <a:r>
              <a:rPr lang="en-US" dirty="0" smtClean="0"/>
              <a:t>BD</a:t>
            </a:r>
            <a:endParaRPr lang="en-US" dirty="0"/>
          </a:p>
          <a:p>
            <a:pPr>
              <a:buNone/>
            </a:pPr>
            <a:r>
              <a:rPr lang="en-US" dirty="0"/>
              <a:t>= AB + AB(CD) + </a:t>
            </a:r>
            <a:r>
              <a:rPr lang="en-US" dirty="0" smtClean="0"/>
              <a:t>A</a:t>
            </a:r>
            <a:r>
              <a:rPr lang="tr-TR" dirty="0" smtClean="0">
                <a:sym typeface="Symbol"/>
              </a:rPr>
              <a:t></a:t>
            </a:r>
            <a:r>
              <a:rPr lang="en-US" dirty="0" smtClean="0"/>
              <a:t>C(D+D</a:t>
            </a:r>
            <a:r>
              <a:rPr lang="tr-TR" dirty="0" smtClean="0">
                <a:sym typeface="Symbol"/>
              </a:rPr>
              <a:t></a:t>
            </a:r>
            <a:r>
              <a:rPr lang="en-US" dirty="0" smtClean="0"/>
              <a:t>) </a:t>
            </a:r>
            <a:r>
              <a:rPr lang="en-US" dirty="0"/>
              <a:t>+ </a:t>
            </a:r>
            <a:r>
              <a:rPr lang="en-US" dirty="0" smtClean="0"/>
              <a:t>A</a:t>
            </a:r>
            <a:r>
              <a:rPr lang="tr-TR" dirty="0" smtClean="0">
                <a:sym typeface="Symbol"/>
              </a:rPr>
              <a:t></a:t>
            </a:r>
            <a:r>
              <a:rPr lang="en-US" dirty="0" smtClean="0"/>
              <a:t>BD</a:t>
            </a:r>
            <a:endParaRPr lang="en-US" dirty="0"/>
          </a:p>
          <a:p>
            <a:pPr>
              <a:buNone/>
            </a:pPr>
            <a:r>
              <a:rPr lang="en-US" dirty="0"/>
              <a:t>= AB + </a:t>
            </a:r>
            <a:r>
              <a:rPr lang="en-US" dirty="0" smtClean="0"/>
              <a:t>A</a:t>
            </a:r>
            <a:r>
              <a:rPr lang="tr-TR" dirty="0" smtClean="0">
                <a:sym typeface="Symbol"/>
              </a:rPr>
              <a:t></a:t>
            </a:r>
            <a:r>
              <a:rPr lang="en-US" dirty="0" smtClean="0"/>
              <a:t>C </a:t>
            </a:r>
            <a:r>
              <a:rPr lang="en-US" dirty="0"/>
              <a:t>+ </a:t>
            </a:r>
            <a:r>
              <a:rPr lang="en-US" dirty="0" smtClean="0"/>
              <a:t>A</a:t>
            </a:r>
            <a:r>
              <a:rPr lang="tr-TR" dirty="0" smtClean="0">
                <a:sym typeface="Symbol"/>
              </a:rPr>
              <a:t></a:t>
            </a:r>
            <a:r>
              <a:rPr lang="en-US" dirty="0" smtClean="0"/>
              <a:t>BD </a:t>
            </a:r>
            <a:r>
              <a:rPr lang="en-US" dirty="0"/>
              <a:t>= B(A + </a:t>
            </a:r>
            <a:r>
              <a:rPr lang="en-US" dirty="0" smtClean="0"/>
              <a:t>A</a:t>
            </a:r>
            <a:r>
              <a:rPr lang="tr-TR" dirty="0" smtClean="0">
                <a:sym typeface="Symbol"/>
              </a:rPr>
              <a:t></a:t>
            </a:r>
            <a:r>
              <a:rPr lang="en-US" dirty="0" smtClean="0"/>
              <a:t>D</a:t>
            </a:r>
            <a:r>
              <a:rPr lang="en-US" dirty="0"/>
              <a:t>) +</a:t>
            </a:r>
            <a:r>
              <a:rPr lang="en-US" dirty="0" smtClean="0"/>
              <a:t>A</a:t>
            </a:r>
            <a:r>
              <a:rPr lang="tr-TR" dirty="0" smtClean="0">
                <a:sym typeface="Symbol"/>
              </a:rPr>
              <a:t></a:t>
            </a:r>
            <a:r>
              <a:rPr lang="en-US" dirty="0" smtClean="0"/>
              <a:t>C </a:t>
            </a:r>
            <a:endParaRPr lang="en-US" dirty="0"/>
          </a:p>
          <a:p>
            <a:pPr>
              <a:buNone/>
            </a:pPr>
            <a:r>
              <a:rPr lang="en-US" dirty="0"/>
              <a:t>= </a:t>
            </a:r>
            <a:r>
              <a:rPr lang="en-US" dirty="0" smtClean="0"/>
              <a:t>B(A </a:t>
            </a:r>
            <a:r>
              <a:rPr lang="en-US" dirty="0"/>
              <a:t>+ D) + </a:t>
            </a:r>
            <a:r>
              <a:rPr lang="en-US" dirty="0" smtClean="0"/>
              <a:t>A</a:t>
            </a:r>
            <a:r>
              <a:rPr lang="tr-TR" dirty="0" smtClean="0">
                <a:sym typeface="Symbol"/>
              </a:rPr>
              <a:t></a:t>
            </a:r>
            <a:r>
              <a:rPr lang="en-US" dirty="0" smtClean="0"/>
              <a:t>C </a:t>
            </a:r>
            <a:endParaRPr lang="tr-TR" dirty="0" smtClean="0"/>
          </a:p>
          <a:p>
            <a:r>
              <a:rPr lang="en-US" dirty="0" smtClean="0"/>
              <a:t>5 </a:t>
            </a:r>
            <a:r>
              <a:rPr lang="tr-TR" dirty="0" smtClean="0"/>
              <a:t>değişken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0800F8-A974-4085-9B30-45705CAA1645}" type="slidenum">
              <a:rPr lang="tr-TR"/>
              <a:pPr/>
              <a:t>41</a:t>
            </a:fld>
            <a:endParaRPr lang="tr-TR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tr-TR" dirty="0" err="1" smtClean="0"/>
              <a:t>Kanonik</a:t>
            </a:r>
            <a:r>
              <a:rPr lang="tr-TR" dirty="0" smtClean="0"/>
              <a:t> Gösterilimler</a:t>
            </a:r>
            <a:endParaRPr lang="en-US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11275"/>
            <a:ext cx="8610600" cy="5027613"/>
          </a:xfrm>
        </p:spPr>
        <p:txBody>
          <a:bodyPr/>
          <a:lstStyle/>
          <a:p>
            <a:r>
              <a:rPr lang="tr-TR" dirty="0" err="1" smtClean="0"/>
              <a:t>Kanonik</a:t>
            </a:r>
            <a:r>
              <a:rPr lang="tr-TR" dirty="0" smtClean="0"/>
              <a:t> gösterilimler nelerdir?</a:t>
            </a:r>
          </a:p>
          <a:p>
            <a:r>
              <a:rPr lang="tr-TR" dirty="0" smtClean="0"/>
              <a:t>Çarpım terimleri (</a:t>
            </a:r>
            <a:r>
              <a:rPr lang="tr-TR" dirty="0" err="1" smtClean="0"/>
              <a:t>Minterms</a:t>
            </a:r>
            <a:r>
              <a:rPr lang="tr-TR" dirty="0" smtClean="0"/>
              <a:t>) ve toplam terimleri (</a:t>
            </a:r>
            <a:r>
              <a:rPr lang="tr-TR" dirty="0" err="1" smtClean="0"/>
              <a:t>Maxterms</a:t>
            </a:r>
            <a:r>
              <a:rPr lang="tr-TR" dirty="0" smtClean="0"/>
              <a:t>)</a:t>
            </a:r>
          </a:p>
          <a:p>
            <a:r>
              <a:rPr lang="tr-TR" dirty="0" smtClean="0"/>
              <a:t>Çarpım terimleri ve toplam terimlerin indis ile gösterilimi</a:t>
            </a:r>
          </a:p>
          <a:p>
            <a:r>
              <a:rPr lang="tr-TR" dirty="0" smtClean="0"/>
              <a:t>Çarpımlar toplamı gösterilim</a:t>
            </a:r>
          </a:p>
          <a:p>
            <a:r>
              <a:rPr lang="tr-TR" dirty="0" smtClean="0"/>
              <a:t>Toplamlar çarpımı gösterilim</a:t>
            </a:r>
          </a:p>
          <a:p>
            <a:r>
              <a:rPr lang="tr-TR" dirty="0" smtClean="0"/>
              <a:t>Fonksiyonların tümlemelerinin gösterilimi</a:t>
            </a:r>
          </a:p>
          <a:p>
            <a:r>
              <a:rPr lang="tr-TR" dirty="0" smtClean="0"/>
              <a:t>Gösterilimler arası dönüşümler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8AA3AC-DF80-447C-A2D3-564457728BCA}" type="slidenum">
              <a:rPr lang="tr-TR"/>
              <a:pPr/>
              <a:t>42</a:t>
            </a:fld>
            <a:endParaRPr lang="tr-TR"/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295400"/>
          </a:xfrm>
        </p:spPr>
        <p:txBody>
          <a:bodyPr/>
          <a:lstStyle/>
          <a:p>
            <a:r>
              <a:rPr lang="tr-TR" dirty="0" err="1" smtClean="0"/>
              <a:t>Kanonik</a:t>
            </a:r>
            <a:r>
              <a:rPr lang="tr-TR" dirty="0" smtClean="0"/>
              <a:t> Gösterilimler</a:t>
            </a:r>
            <a:endParaRPr lang="en-US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645150"/>
          </a:xfrm>
        </p:spPr>
        <p:txBody>
          <a:bodyPr/>
          <a:lstStyle/>
          <a:p>
            <a:r>
              <a:rPr lang="tr-TR" dirty="0" err="1" smtClean="0"/>
              <a:t>Boole</a:t>
            </a:r>
            <a:r>
              <a:rPr lang="tr-TR" dirty="0" smtClean="0"/>
              <a:t> fonksiyonları aşağıdaki kolaylıkları sağlayacak bir gösterilimle tanımlanır:</a:t>
            </a:r>
          </a:p>
          <a:p>
            <a:pPr lvl="1"/>
            <a:r>
              <a:rPr lang="tr-TR" dirty="0" smtClean="0"/>
              <a:t>Eşitliğin karşılaştırılması</a:t>
            </a:r>
          </a:p>
          <a:p>
            <a:pPr lvl="1"/>
            <a:r>
              <a:rPr lang="tr-TR" dirty="0" smtClean="0"/>
              <a:t>Doğruluk tablosu ile birebir olma</a:t>
            </a:r>
          </a:p>
          <a:p>
            <a:r>
              <a:rPr lang="tr-TR" dirty="0" smtClean="0"/>
              <a:t>Çok kullanılan </a:t>
            </a:r>
            <a:r>
              <a:rPr lang="tr-TR" dirty="0" err="1" smtClean="0"/>
              <a:t>kanonik</a:t>
            </a:r>
            <a:r>
              <a:rPr lang="tr-TR" dirty="0" smtClean="0"/>
              <a:t> gösterilimler:</a:t>
            </a:r>
          </a:p>
          <a:p>
            <a:pPr lvl="1"/>
            <a:r>
              <a:rPr lang="tr-TR" dirty="0" smtClean="0"/>
              <a:t>Çarpımlar toplamı</a:t>
            </a:r>
          </a:p>
          <a:p>
            <a:pPr lvl="1"/>
            <a:r>
              <a:rPr lang="tr-TR" dirty="0" smtClean="0"/>
              <a:t>Toplamlar çarpımı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F72A5B-9CF6-469C-AF98-51AE5F9BF729}" type="slidenum">
              <a:rPr lang="tr-TR"/>
              <a:pPr/>
              <a:t>43</a:t>
            </a:fld>
            <a:endParaRPr lang="tr-TR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tr-TR" dirty="0" smtClean="0"/>
              <a:t>Çarpım terimleri</a:t>
            </a:r>
            <a:endParaRPr lang="en-US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62913" cy="5027613"/>
          </a:xfrm>
        </p:spPr>
        <p:txBody>
          <a:bodyPr/>
          <a:lstStyle/>
          <a:p>
            <a:r>
              <a:rPr lang="tr-TR" sz="2800" dirty="0" smtClean="0">
                <a:solidFill>
                  <a:srgbClr val="FF0000"/>
                </a:solidFill>
              </a:rPr>
              <a:t>Çarpım terimleri </a:t>
            </a:r>
            <a:r>
              <a:rPr lang="tr-TR" sz="2800" dirty="0" smtClean="0"/>
              <a:t>bütün değişkenlerin veya tümleyenlerinin göründüğü VE terimleridir.</a:t>
            </a:r>
          </a:p>
          <a:p>
            <a:r>
              <a:rPr lang="tr-TR" sz="2800" i="1" dirty="0" smtClean="0"/>
              <a:t>n değişkenli bir </a:t>
            </a:r>
            <a:r>
              <a:rPr lang="tr-TR" sz="2800" i="1" dirty="0" err="1" smtClean="0"/>
              <a:t>Boole</a:t>
            </a:r>
            <a:r>
              <a:rPr lang="tr-TR" sz="2800" i="1" dirty="0" smtClean="0"/>
              <a:t> fonksiyonunun 2</a:t>
            </a:r>
            <a:r>
              <a:rPr lang="tr-TR" sz="2800" i="1" baseline="30000" dirty="0" smtClean="0"/>
              <a:t>n</a:t>
            </a:r>
            <a:r>
              <a:rPr lang="tr-TR" sz="2800" i="1" dirty="0" smtClean="0"/>
              <a:t> çarpım terimi vardır.</a:t>
            </a:r>
          </a:p>
          <a:p>
            <a:r>
              <a:rPr lang="tr-TR" sz="2800" dirty="0" smtClean="0">
                <a:solidFill>
                  <a:srgbClr val="FF0000"/>
                </a:solidFill>
              </a:rPr>
              <a:t>Örnek: </a:t>
            </a:r>
            <a:r>
              <a:rPr lang="tr-TR" sz="2800" dirty="0" smtClean="0"/>
              <a:t>İki değişkenli bir </a:t>
            </a:r>
            <a:r>
              <a:rPr lang="tr-TR" sz="2800" dirty="0" err="1" smtClean="0"/>
              <a:t>Boole</a:t>
            </a:r>
            <a:r>
              <a:rPr lang="tr-TR" sz="2800" dirty="0" smtClean="0"/>
              <a:t> fonksiyonunun çarpım terimleri 2 x 2 = 4 tanedir: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cs typeface="Times New Roman" pitchFamily="18" charset="0"/>
              </a:rPr>
              <a:t>          </a:t>
            </a:r>
            <a:endParaRPr lang="en-US" sz="24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</a:rPr>
              <a:t>         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</a:rPr>
              <a:t>         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</a:rPr>
              <a:t>         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35088" y="4211638"/>
            <a:ext cx="644525" cy="1303337"/>
            <a:chOff x="841" y="2653"/>
            <a:chExt cx="406" cy="821"/>
          </a:xfrm>
        </p:grpSpPr>
        <p:sp>
          <p:nvSpPr>
            <p:cNvPr id="482309" name="Line 5"/>
            <p:cNvSpPr>
              <a:spLocks noChangeShapeType="1"/>
            </p:cNvSpPr>
            <p:nvPr/>
          </p:nvSpPr>
          <p:spPr bwMode="auto">
            <a:xfrm>
              <a:off x="1071" y="2946"/>
              <a:ext cx="17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82310" name="Rectangle 6"/>
            <p:cNvSpPr>
              <a:spLocks noChangeArrowheads="1"/>
            </p:cNvSpPr>
            <p:nvPr/>
          </p:nvSpPr>
          <p:spPr bwMode="auto">
            <a:xfrm>
              <a:off x="1058" y="2907"/>
              <a:ext cx="18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82311" name="Rectangle 7"/>
            <p:cNvSpPr>
              <a:spLocks noChangeArrowheads="1"/>
            </p:cNvSpPr>
            <p:nvPr/>
          </p:nvSpPr>
          <p:spPr bwMode="auto">
            <a:xfrm>
              <a:off x="856" y="2907"/>
              <a:ext cx="18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82312" name="Rectangle 8"/>
            <p:cNvSpPr>
              <a:spLocks noChangeArrowheads="1"/>
            </p:cNvSpPr>
            <p:nvPr/>
          </p:nvSpPr>
          <p:spPr bwMode="auto">
            <a:xfrm>
              <a:off x="864" y="2653"/>
              <a:ext cx="370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Times New Roman" pitchFamily="18" charset="0"/>
                </a:rPr>
                <a:t>XY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82313" name="Line 9"/>
            <p:cNvSpPr>
              <a:spLocks noChangeShapeType="1"/>
            </p:cNvSpPr>
            <p:nvPr/>
          </p:nvSpPr>
          <p:spPr bwMode="auto">
            <a:xfrm>
              <a:off x="843" y="3197"/>
              <a:ext cx="18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82314" name="Rectangle 10"/>
            <p:cNvSpPr>
              <a:spLocks noChangeArrowheads="1"/>
            </p:cNvSpPr>
            <p:nvPr/>
          </p:nvSpPr>
          <p:spPr bwMode="auto">
            <a:xfrm>
              <a:off x="1031" y="3167"/>
              <a:ext cx="18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82315" name="Rectangle 11"/>
            <p:cNvSpPr>
              <a:spLocks noChangeArrowheads="1"/>
            </p:cNvSpPr>
            <p:nvPr/>
          </p:nvSpPr>
          <p:spPr bwMode="auto">
            <a:xfrm>
              <a:off x="849" y="3167"/>
              <a:ext cx="18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82316" name="Line 12"/>
            <p:cNvSpPr>
              <a:spLocks noChangeShapeType="1"/>
            </p:cNvSpPr>
            <p:nvPr/>
          </p:nvSpPr>
          <p:spPr bwMode="auto">
            <a:xfrm>
              <a:off x="841" y="3446"/>
              <a:ext cx="18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82317" name="Line 13"/>
            <p:cNvSpPr>
              <a:spLocks noChangeShapeType="1"/>
            </p:cNvSpPr>
            <p:nvPr/>
          </p:nvSpPr>
          <p:spPr bwMode="auto">
            <a:xfrm>
              <a:off x="1062" y="3446"/>
              <a:ext cx="17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482318" name="Rectangle 14"/>
          <p:cNvSpPr>
            <a:spLocks noChangeArrowheads="1"/>
          </p:cNvSpPr>
          <p:nvPr/>
        </p:nvSpPr>
        <p:spPr bwMode="auto">
          <a:xfrm>
            <a:off x="1665288" y="5422900"/>
            <a:ext cx="293687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82319" name="Rectangle 15"/>
          <p:cNvSpPr>
            <a:spLocks noChangeArrowheads="1"/>
          </p:cNvSpPr>
          <p:nvPr/>
        </p:nvSpPr>
        <p:spPr bwMode="auto">
          <a:xfrm>
            <a:off x="1344613" y="5422900"/>
            <a:ext cx="293687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47B632-A74D-49AA-8BC0-F1F46F90DF58}" type="slidenum">
              <a:rPr lang="tr-TR"/>
              <a:pPr/>
              <a:t>44</a:t>
            </a:fld>
            <a:endParaRPr lang="tr-TR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tr-TR" dirty="0" smtClean="0"/>
              <a:t>Toplam terimleri</a:t>
            </a:r>
            <a:endParaRPr lang="en-US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886200"/>
          </a:xfrm>
        </p:spPr>
        <p:txBody>
          <a:bodyPr/>
          <a:lstStyle/>
          <a:p>
            <a:r>
              <a:rPr lang="tr-TR" sz="2800" dirty="0" smtClean="0">
                <a:solidFill>
                  <a:srgbClr val="FF0000"/>
                </a:solidFill>
              </a:rPr>
              <a:t>Toplam terimleri </a:t>
            </a:r>
            <a:r>
              <a:rPr lang="tr-TR" sz="2800" dirty="0" smtClean="0"/>
              <a:t>bütün değişkenlerin veya tümleyenlerinin göründüğü VEYA terimleridir.</a:t>
            </a:r>
          </a:p>
          <a:p>
            <a:r>
              <a:rPr lang="tr-TR" sz="2800" i="1" dirty="0" smtClean="0"/>
              <a:t>n değişkenli bir </a:t>
            </a:r>
            <a:r>
              <a:rPr lang="tr-TR" sz="2800" i="1" dirty="0" err="1" smtClean="0"/>
              <a:t>Boole</a:t>
            </a:r>
            <a:r>
              <a:rPr lang="tr-TR" sz="2800" i="1" dirty="0" smtClean="0"/>
              <a:t> fonksiyonunun 2</a:t>
            </a:r>
            <a:r>
              <a:rPr lang="tr-TR" sz="2800" i="1" baseline="30000" dirty="0" smtClean="0"/>
              <a:t>n</a:t>
            </a:r>
            <a:r>
              <a:rPr lang="tr-TR" sz="2800" i="1" dirty="0" smtClean="0"/>
              <a:t> toplam terimi vardır.</a:t>
            </a:r>
          </a:p>
          <a:p>
            <a:r>
              <a:rPr lang="tr-TR" sz="2800" dirty="0" smtClean="0">
                <a:solidFill>
                  <a:srgbClr val="FF0000"/>
                </a:solidFill>
              </a:rPr>
              <a:t>Örnek: </a:t>
            </a:r>
            <a:r>
              <a:rPr lang="tr-TR" sz="2800" dirty="0" smtClean="0"/>
              <a:t>İki değişkenli bir </a:t>
            </a:r>
            <a:r>
              <a:rPr lang="tr-TR" sz="2800" dirty="0" err="1" smtClean="0"/>
              <a:t>Boole</a:t>
            </a:r>
            <a:r>
              <a:rPr lang="tr-TR" sz="2800" dirty="0" smtClean="0"/>
              <a:t> fonksiyonunun çarpım terimleri 2 x 2 = 4 tanedir: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cs typeface="Times New Roman" pitchFamily="18" charset="0"/>
              </a:rPr>
              <a:t>                </a:t>
            </a:r>
            <a:endParaRPr lang="en-US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cs typeface="Times New Roman" pitchFamily="18" charset="0"/>
              </a:rPr>
              <a:t>               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         </a:t>
            </a:r>
            <a:r>
              <a:rPr lang="en-US" dirty="0">
                <a:cs typeface="Times New Roman" pitchFamily="18" charset="0"/>
              </a:rPr>
              <a:t>      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          </a:t>
            </a:r>
            <a:r>
              <a:rPr lang="en-US" dirty="0">
                <a:cs typeface="Times New Roman" pitchFamily="18" charset="0"/>
              </a:rPr>
              <a:t>      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71600" y="4397375"/>
            <a:ext cx="1060450" cy="2003425"/>
            <a:chOff x="962" y="2673"/>
            <a:chExt cx="668" cy="1262"/>
          </a:xfrm>
        </p:grpSpPr>
        <p:sp>
          <p:nvSpPr>
            <p:cNvPr id="484357" name="Rectangle 5"/>
            <p:cNvSpPr>
              <a:spLocks noChangeArrowheads="1"/>
            </p:cNvSpPr>
            <p:nvPr/>
          </p:nvSpPr>
          <p:spPr bwMode="auto">
            <a:xfrm>
              <a:off x="1412" y="2702"/>
              <a:ext cx="18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84358" name="Rectangle 6"/>
            <p:cNvSpPr>
              <a:spLocks noChangeArrowheads="1"/>
            </p:cNvSpPr>
            <p:nvPr/>
          </p:nvSpPr>
          <p:spPr bwMode="auto">
            <a:xfrm>
              <a:off x="972" y="2702"/>
              <a:ext cx="18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84359" name="Rectangle 7"/>
            <p:cNvSpPr>
              <a:spLocks noChangeArrowheads="1"/>
            </p:cNvSpPr>
            <p:nvPr/>
          </p:nvSpPr>
          <p:spPr bwMode="auto">
            <a:xfrm>
              <a:off x="1237" y="2673"/>
              <a:ext cx="141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84360" name="Line 8"/>
            <p:cNvSpPr>
              <a:spLocks noChangeShapeType="1"/>
            </p:cNvSpPr>
            <p:nvPr/>
          </p:nvSpPr>
          <p:spPr bwMode="auto">
            <a:xfrm>
              <a:off x="1407" y="3033"/>
              <a:ext cx="17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84361" name="Rectangle 9"/>
            <p:cNvSpPr>
              <a:spLocks noChangeArrowheads="1"/>
            </p:cNvSpPr>
            <p:nvPr/>
          </p:nvSpPr>
          <p:spPr bwMode="auto">
            <a:xfrm>
              <a:off x="1402" y="3013"/>
              <a:ext cx="18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84362" name="Rectangle 10"/>
            <p:cNvSpPr>
              <a:spLocks noChangeArrowheads="1"/>
            </p:cNvSpPr>
            <p:nvPr/>
          </p:nvSpPr>
          <p:spPr bwMode="auto">
            <a:xfrm>
              <a:off x="962" y="3013"/>
              <a:ext cx="18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84363" name="Rectangle 11"/>
            <p:cNvSpPr>
              <a:spLocks noChangeArrowheads="1"/>
            </p:cNvSpPr>
            <p:nvPr/>
          </p:nvSpPr>
          <p:spPr bwMode="auto">
            <a:xfrm>
              <a:off x="1227" y="2984"/>
              <a:ext cx="141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84364" name="Line 12"/>
            <p:cNvSpPr>
              <a:spLocks noChangeShapeType="1"/>
            </p:cNvSpPr>
            <p:nvPr/>
          </p:nvSpPr>
          <p:spPr bwMode="auto">
            <a:xfrm>
              <a:off x="987" y="3341"/>
              <a:ext cx="18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84365" name="Rectangle 13"/>
            <p:cNvSpPr>
              <a:spLocks noChangeArrowheads="1"/>
            </p:cNvSpPr>
            <p:nvPr/>
          </p:nvSpPr>
          <p:spPr bwMode="auto">
            <a:xfrm>
              <a:off x="1422" y="3321"/>
              <a:ext cx="18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84366" name="Rectangle 14"/>
            <p:cNvSpPr>
              <a:spLocks noChangeArrowheads="1"/>
            </p:cNvSpPr>
            <p:nvPr/>
          </p:nvSpPr>
          <p:spPr bwMode="auto">
            <a:xfrm>
              <a:off x="982" y="3321"/>
              <a:ext cx="18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84367" name="Rectangle 15"/>
            <p:cNvSpPr>
              <a:spLocks noChangeArrowheads="1"/>
            </p:cNvSpPr>
            <p:nvPr/>
          </p:nvSpPr>
          <p:spPr bwMode="auto">
            <a:xfrm>
              <a:off x="1247" y="3292"/>
              <a:ext cx="141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84368" name="Line 16"/>
            <p:cNvSpPr>
              <a:spLocks noChangeShapeType="1"/>
            </p:cNvSpPr>
            <p:nvPr/>
          </p:nvSpPr>
          <p:spPr bwMode="auto">
            <a:xfrm>
              <a:off x="1014" y="3656"/>
              <a:ext cx="18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84369" name="Line 17"/>
            <p:cNvSpPr>
              <a:spLocks noChangeShapeType="1"/>
            </p:cNvSpPr>
            <p:nvPr/>
          </p:nvSpPr>
          <p:spPr bwMode="auto">
            <a:xfrm>
              <a:off x="1454" y="3656"/>
              <a:ext cx="17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84370" name="Rectangle 18"/>
            <p:cNvSpPr>
              <a:spLocks noChangeArrowheads="1"/>
            </p:cNvSpPr>
            <p:nvPr/>
          </p:nvSpPr>
          <p:spPr bwMode="auto">
            <a:xfrm>
              <a:off x="1441" y="3628"/>
              <a:ext cx="18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84371" name="Rectangle 19"/>
            <p:cNvSpPr>
              <a:spLocks noChangeArrowheads="1"/>
            </p:cNvSpPr>
            <p:nvPr/>
          </p:nvSpPr>
          <p:spPr bwMode="auto">
            <a:xfrm>
              <a:off x="1001" y="3628"/>
              <a:ext cx="18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84372" name="Rectangle 20"/>
            <p:cNvSpPr>
              <a:spLocks noChangeArrowheads="1"/>
            </p:cNvSpPr>
            <p:nvPr/>
          </p:nvSpPr>
          <p:spPr bwMode="auto">
            <a:xfrm>
              <a:off x="1266" y="3599"/>
              <a:ext cx="141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ED11B7-75F8-429C-837C-57ADA3430908}" type="slidenum">
              <a:rPr lang="tr-TR"/>
              <a:pPr/>
              <a:t>45</a:t>
            </a:fld>
            <a:endParaRPr lang="tr-TR"/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38" y="1371600"/>
            <a:ext cx="7772400" cy="5027613"/>
          </a:xfrm>
        </p:spPr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Örnek:</a:t>
            </a:r>
            <a:r>
              <a:rPr lang="tr-TR" dirty="0" smtClean="0"/>
              <a:t> İki değişkenli çarpım ve toplam terimleri</a:t>
            </a:r>
          </a:p>
          <a:p>
            <a:pPr>
              <a:lnSpc>
                <a:spcPct val="80000"/>
              </a:lnSpc>
              <a:buNone/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dirty="0">
              <a:cs typeface="Times New Roman" pitchFamily="18" charset="0"/>
            </a:endParaRPr>
          </a:p>
          <a:p>
            <a:r>
              <a:rPr lang="tr-TR" sz="2800" dirty="0" smtClean="0">
                <a:solidFill>
                  <a:srgbClr val="FF0000"/>
                </a:solidFill>
              </a:rPr>
              <a:t>İndis</a:t>
            </a:r>
            <a:r>
              <a:rPr lang="tr-TR" sz="2800" dirty="0" smtClean="0"/>
              <a:t> hangi değişkeninin kendisinin hangi değişkenin tümleyeninin yer aldığını gösterir.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title"/>
          </p:nvPr>
        </p:nvSpPr>
        <p:spPr>
          <a:xfrm>
            <a:off x="701675" y="152400"/>
            <a:ext cx="7772400" cy="1524000"/>
          </a:xfrm>
        </p:spPr>
        <p:txBody>
          <a:bodyPr/>
          <a:lstStyle/>
          <a:p>
            <a:r>
              <a:rPr lang="tr-TR" dirty="0" smtClean="0"/>
              <a:t>Çarpım ve Toplam Terimleri</a:t>
            </a:r>
            <a:endParaRPr lang="en-US" dirty="0"/>
          </a:p>
        </p:txBody>
      </p:sp>
      <p:graphicFrame>
        <p:nvGraphicFramePr>
          <p:cNvPr id="486404" name="Group 4"/>
          <p:cNvGraphicFramePr>
            <a:graphicFrameLocks noGrp="1"/>
          </p:cNvGraphicFramePr>
          <p:nvPr/>
        </p:nvGraphicFramePr>
        <p:xfrm>
          <a:off x="1765300" y="2476500"/>
          <a:ext cx="5573713" cy="2787652"/>
        </p:xfrm>
        <a:graphic>
          <a:graphicData uri="http://schemas.openxmlformats.org/drawingml/2006/table">
            <a:tbl>
              <a:tblPr/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2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7213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İ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</a:t>
                      </a:r>
                      <a:r>
                        <a:rPr kumimoji="0" lang="tr-T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Çarpım Terimi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Toplam Terimi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+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+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+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332288" y="3165475"/>
            <a:ext cx="2495550" cy="1674813"/>
            <a:chOff x="2729" y="1898"/>
            <a:chExt cx="1572" cy="1055"/>
          </a:xfrm>
        </p:grpSpPr>
        <p:sp>
          <p:nvSpPr>
            <p:cNvPr id="486431" name="Line 31"/>
            <p:cNvSpPr>
              <a:spLocks noChangeShapeType="1"/>
            </p:cNvSpPr>
            <p:nvPr/>
          </p:nvSpPr>
          <p:spPr bwMode="auto">
            <a:xfrm>
              <a:off x="2729" y="1902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86432" name="Line 32"/>
            <p:cNvSpPr>
              <a:spLocks noChangeShapeType="1"/>
            </p:cNvSpPr>
            <p:nvPr/>
          </p:nvSpPr>
          <p:spPr bwMode="auto">
            <a:xfrm>
              <a:off x="2898" y="1898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86433" name="Line 33"/>
            <p:cNvSpPr>
              <a:spLocks noChangeShapeType="1"/>
            </p:cNvSpPr>
            <p:nvPr/>
          </p:nvSpPr>
          <p:spPr bwMode="auto">
            <a:xfrm>
              <a:off x="2733" y="2254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86434" name="Line 34"/>
            <p:cNvSpPr>
              <a:spLocks noChangeShapeType="1"/>
            </p:cNvSpPr>
            <p:nvPr/>
          </p:nvSpPr>
          <p:spPr bwMode="auto">
            <a:xfrm>
              <a:off x="2893" y="2616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86435" name="Line 35"/>
            <p:cNvSpPr>
              <a:spLocks noChangeShapeType="1"/>
            </p:cNvSpPr>
            <p:nvPr/>
          </p:nvSpPr>
          <p:spPr bwMode="auto">
            <a:xfrm>
              <a:off x="3785" y="2949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86436" name="Line 36"/>
            <p:cNvSpPr>
              <a:spLocks noChangeShapeType="1"/>
            </p:cNvSpPr>
            <p:nvPr/>
          </p:nvSpPr>
          <p:spPr bwMode="auto">
            <a:xfrm>
              <a:off x="4137" y="2953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86437" name="Line 37"/>
            <p:cNvSpPr>
              <a:spLocks noChangeShapeType="1"/>
            </p:cNvSpPr>
            <p:nvPr/>
          </p:nvSpPr>
          <p:spPr bwMode="auto">
            <a:xfrm>
              <a:off x="3794" y="2612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86438" name="Line 38"/>
            <p:cNvSpPr>
              <a:spLocks noChangeShapeType="1"/>
            </p:cNvSpPr>
            <p:nvPr/>
          </p:nvSpPr>
          <p:spPr bwMode="auto">
            <a:xfrm>
              <a:off x="4164" y="2260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7A1F52-8183-43DD-AF68-06A96E7D6D07}" type="slidenum">
              <a:rPr lang="tr-TR"/>
              <a:pPr/>
              <a:t>46</a:t>
            </a:fld>
            <a:endParaRPr lang="tr-TR"/>
          </a:p>
        </p:txBody>
      </p: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2913"/>
            <a:ext cx="8229600" cy="928687"/>
          </a:xfrm>
        </p:spPr>
        <p:txBody>
          <a:bodyPr/>
          <a:lstStyle/>
          <a:p>
            <a:r>
              <a:rPr lang="tr-TR" dirty="0" smtClean="0"/>
              <a:t>Normal Sıralama</a:t>
            </a:r>
            <a:endParaRPr lang="en-US" dirty="0"/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296988"/>
            <a:ext cx="8412162" cy="5027612"/>
          </a:xfrm>
        </p:spPr>
        <p:txBody>
          <a:bodyPr>
            <a:normAutofit fontScale="92500"/>
          </a:bodyPr>
          <a:lstStyle/>
          <a:p>
            <a:r>
              <a:rPr lang="tr-TR" sz="2400" dirty="0" smtClean="0"/>
              <a:t>Çarpım ve toplam terimlerine bir sıra numarası karşılık düşer.</a:t>
            </a:r>
          </a:p>
          <a:p>
            <a:r>
              <a:rPr lang="tr-TR" sz="2400" dirty="0" smtClean="0"/>
              <a:t>Bu sıra numarası bir ikili sayı ile gösterilir.</a:t>
            </a:r>
          </a:p>
          <a:p>
            <a:r>
              <a:rPr lang="tr-TR" sz="2400" dirty="0" smtClean="0"/>
              <a:t>İkili sayının bitleri değişkenlerin kendisinin veya tümleyenin terim içinde yer alacağını gösterir.</a:t>
            </a:r>
          </a:p>
          <a:p>
            <a:r>
              <a:rPr lang="tr-TR" sz="2400" dirty="0" smtClean="0"/>
              <a:t>Çarpım ve toplam terimlerinin içinde değişkenler hep aynı sırada yer alırlar</a:t>
            </a:r>
          </a:p>
          <a:p>
            <a:r>
              <a:rPr lang="tr-TR" sz="2400" dirty="0" smtClean="0">
                <a:solidFill>
                  <a:srgbClr val="FF0000"/>
                </a:solidFill>
              </a:rPr>
              <a:t>Örnek:</a:t>
            </a:r>
            <a:r>
              <a:rPr lang="tr-TR" sz="2400" dirty="0" smtClean="0"/>
              <a:t> a, b, c değişkenleri için:</a:t>
            </a:r>
          </a:p>
          <a:p>
            <a:pPr lvl="1">
              <a:lnSpc>
                <a:spcPct val="90000"/>
              </a:lnSpc>
            </a:pPr>
            <a:r>
              <a:rPr lang="tr-TR" sz="2400" dirty="0" smtClean="0"/>
              <a:t>Toplam terimleri: </a:t>
            </a:r>
            <a:r>
              <a:rPr lang="en-US" sz="2400" dirty="0" smtClean="0">
                <a:cs typeface="Times New Roman" pitchFamily="18" charset="0"/>
              </a:rPr>
              <a:t>(</a:t>
            </a:r>
            <a:r>
              <a:rPr lang="en-US" sz="2400" dirty="0">
                <a:cs typeface="Times New Roman" pitchFamily="18" charset="0"/>
              </a:rPr>
              <a:t>a + b + c),   (a + b + c)</a:t>
            </a:r>
          </a:p>
          <a:p>
            <a:pPr lvl="1">
              <a:lnSpc>
                <a:spcPct val="90000"/>
              </a:lnSpc>
            </a:pPr>
            <a:r>
              <a:rPr lang="tr-TR" sz="2400" dirty="0" smtClean="0"/>
              <a:t>Terimler: </a:t>
            </a:r>
            <a:r>
              <a:rPr lang="en-US" sz="2400" dirty="0" smtClean="0">
                <a:cs typeface="Times New Roman" pitchFamily="18" charset="0"/>
              </a:rPr>
              <a:t>(</a:t>
            </a:r>
            <a:r>
              <a:rPr lang="en-US" sz="2400" dirty="0">
                <a:cs typeface="Times New Roman" pitchFamily="18" charset="0"/>
              </a:rPr>
              <a:t>b + a + c), a c </a:t>
            </a:r>
            <a:r>
              <a:rPr lang="en-US" sz="2400" dirty="0" smtClean="0">
                <a:cs typeface="Times New Roman" pitchFamily="18" charset="0"/>
              </a:rPr>
              <a:t>b </a:t>
            </a:r>
            <a:r>
              <a:rPr lang="tr-TR" sz="2400" dirty="0" smtClean="0">
                <a:cs typeface="Times New Roman" pitchFamily="18" charset="0"/>
              </a:rPr>
              <a:t>ve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(c + b + a) </a:t>
            </a:r>
            <a:r>
              <a:rPr lang="tr-TR" sz="2400" dirty="0" smtClean="0"/>
              <a:t>normal sıralamada değiller.</a:t>
            </a:r>
            <a:endParaRPr lang="en-US" sz="24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tr-TR" sz="2400" dirty="0" smtClean="0"/>
              <a:t>Çarpım terimleri: 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a b c,   a  b  c, a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cs typeface="Times New Roman" pitchFamily="18" charset="0"/>
              </a:rPr>
              <a:t>b  c</a:t>
            </a:r>
          </a:p>
          <a:p>
            <a:pPr lvl="1">
              <a:lnSpc>
                <a:spcPct val="90000"/>
              </a:lnSpc>
            </a:pPr>
            <a:r>
              <a:rPr lang="tr-TR" sz="2400" dirty="0" smtClean="0"/>
              <a:t>Terimler : </a:t>
            </a:r>
            <a:r>
              <a:rPr lang="en-US" sz="2400" dirty="0" smtClean="0">
                <a:cs typeface="Times New Roman" pitchFamily="18" charset="0"/>
              </a:rPr>
              <a:t>(</a:t>
            </a:r>
            <a:r>
              <a:rPr lang="en-US" sz="2400" dirty="0">
                <a:cs typeface="Times New Roman" pitchFamily="18" charset="0"/>
              </a:rPr>
              <a:t>a + c), b </a:t>
            </a:r>
            <a:r>
              <a:rPr lang="en-US" sz="2400" dirty="0" smtClean="0">
                <a:cs typeface="Times New Roman" pitchFamily="18" charset="0"/>
              </a:rPr>
              <a:t>c </a:t>
            </a:r>
            <a:r>
              <a:rPr lang="tr-TR" sz="2400" dirty="0" smtClean="0">
                <a:cs typeface="Times New Roman" pitchFamily="18" charset="0"/>
              </a:rPr>
              <a:t>ve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(a + b) </a:t>
            </a:r>
            <a:r>
              <a:rPr lang="tr-TR" sz="2400" dirty="0" smtClean="0"/>
              <a:t>bütün değişkenleri içermiyorlar.</a:t>
            </a:r>
          </a:p>
          <a:p>
            <a:pPr lvl="1">
              <a:lnSpc>
                <a:spcPct val="90000"/>
              </a:lnSpc>
            </a:pPr>
            <a:endParaRPr lang="en-US" sz="2400" dirty="0">
              <a:cs typeface="Times New Roman" pitchFamily="18" charset="0"/>
            </a:endParaRPr>
          </a:p>
        </p:txBody>
      </p:sp>
      <p:sp>
        <p:nvSpPr>
          <p:cNvPr id="488452" name="Line 4"/>
          <p:cNvSpPr>
            <a:spLocks noChangeShapeType="1"/>
          </p:cNvSpPr>
          <p:nvPr/>
        </p:nvSpPr>
        <p:spPr bwMode="auto">
          <a:xfrm>
            <a:off x="4083050" y="3962400"/>
            <a:ext cx="107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88453" name="Line 5"/>
          <p:cNvSpPr>
            <a:spLocks noChangeShapeType="1"/>
          </p:cNvSpPr>
          <p:nvPr/>
        </p:nvSpPr>
        <p:spPr bwMode="auto">
          <a:xfrm>
            <a:off x="4464050" y="5029200"/>
            <a:ext cx="107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88454" name="Line 6"/>
          <p:cNvSpPr>
            <a:spLocks noChangeShapeType="1"/>
          </p:cNvSpPr>
          <p:nvPr/>
        </p:nvSpPr>
        <p:spPr bwMode="auto">
          <a:xfrm>
            <a:off x="4800600" y="5029200"/>
            <a:ext cx="107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88456" name="Line 8"/>
          <p:cNvSpPr>
            <a:spLocks noChangeShapeType="1"/>
          </p:cNvSpPr>
          <p:nvPr/>
        </p:nvSpPr>
        <p:spPr bwMode="auto">
          <a:xfrm>
            <a:off x="5638800" y="5029200"/>
            <a:ext cx="107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88457" name="Line 9"/>
          <p:cNvSpPr>
            <a:spLocks noChangeShapeType="1"/>
          </p:cNvSpPr>
          <p:nvPr/>
        </p:nvSpPr>
        <p:spPr bwMode="auto">
          <a:xfrm>
            <a:off x="3810000" y="5410200"/>
            <a:ext cx="107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88458" name="Line 10"/>
          <p:cNvSpPr>
            <a:spLocks noChangeShapeType="1"/>
          </p:cNvSpPr>
          <p:nvPr/>
        </p:nvSpPr>
        <p:spPr bwMode="auto">
          <a:xfrm>
            <a:off x="4953000" y="5410200"/>
            <a:ext cx="107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009C4-0F08-49FB-BB77-24367042BF2C}" type="slidenum">
              <a:rPr lang="tr-TR"/>
              <a:pPr/>
              <a:t>47</a:t>
            </a:fld>
            <a:endParaRPr lang="tr-TR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tr-TR" dirty="0" smtClean="0"/>
              <a:t>İndisin Kullanılma Sebebi</a:t>
            </a:r>
            <a:endParaRPr lang="en-US" dirty="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/>
          </a:bodyPr>
          <a:lstStyle/>
          <a:p>
            <a:r>
              <a:rPr lang="tr-TR" sz="2800" dirty="0" smtClean="0"/>
              <a:t>İkili sayı ile gösterilen indis çarpım veya toplam terimindeki değişkenlerin kendisinin mi yoksa tümleyeninin mi kullanılacağını gösterir.</a:t>
            </a:r>
          </a:p>
          <a:p>
            <a:r>
              <a:rPr lang="tr-TR" sz="2800" dirty="0" smtClean="0"/>
              <a:t>Çarpım terimleri için:</a:t>
            </a:r>
          </a:p>
          <a:p>
            <a:pPr lvl="1"/>
            <a:r>
              <a:rPr lang="tr-TR" sz="2400" dirty="0" smtClean="0"/>
              <a:t>“1” değişkenin kendisinin</a:t>
            </a:r>
          </a:p>
          <a:p>
            <a:pPr lvl="1"/>
            <a:r>
              <a:rPr lang="tr-TR" sz="2400" dirty="0" smtClean="0"/>
              <a:t>“0” değişkenin tümleyeninin yer aldığını gösterir.</a:t>
            </a:r>
          </a:p>
          <a:p>
            <a:r>
              <a:rPr lang="tr-TR" sz="2800" dirty="0" smtClean="0"/>
              <a:t>Toplam terimleri için:</a:t>
            </a:r>
          </a:p>
          <a:p>
            <a:pPr lvl="1"/>
            <a:r>
              <a:rPr lang="tr-TR" sz="2400" dirty="0" smtClean="0"/>
              <a:t>“0” değişkenin kendisinin</a:t>
            </a:r>
          </a:p>
          <a:p>
            <a:pPr lvl="1"/>
            <a:r>
              <a:rPr lang="tr-TR" sz="2400" dirty="0" smtClean="0"/>
              <a:t>“1” değişkenin tümleyeninin yer aldığını gösterir.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D5625D-CCB7-4EE7-87E9-984310200CCD}" type="slidenum">
              <a:rPr lang="tr-TR"/>
              <a:pPr/>
              <a:t>48</a:t>
            </a:fld>
            <a:endParaRPr lang="tr-TR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5" y="381000"/>
            <a:ext cx="8351838" cy="914400"/>
          </a:xfrm>
        </p:spPr>
        <p:txBody>
          <a:bodyPr/>
          <a:lstStyle/>
          <a:p>
            <a:r>
              <a:rPr lang="tr-TR" sz="4000" dirty="0" smtClean="0"/>
              <a:t>Üç değişken için indis örneği</a:t>
            </a:r>
            <a:endParaRPr lang="en-US" sz="4000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14450"/>
            <a:ext cx="8229600" cy="5230813"/>
          </a:xfrm>
        </p:spPr>
        <p:txBody>
          <a:bodyPr>
            <a:normAutofit/>
          </a:bodyPr>
          <a:lstStyle/>
          <a:p>
            <a:r>
              <a:rPr lang="tr-TR" sz="2800" dirty="0" smtClean="0"/>
              <a:t>Değişkenler X, Y ve Z.</a:t>
            </a:r>
          </a:p>
          <a:p>
            <a:r>
              <a:rPr lang="tr-TR" sz="2800" dirty="0" smtClean="0"/>
              <a:t>Normal sıralama X, Y, Z.</a:t>
            </a:r>
          </a:p>
          <a:p>
            <a:r>
              <a:rPr lang="tr-TR" sz="2800" dirty="0" smtClean="0"/>
              <a:t>İndis 0</a:t>
            </a:r>
            <a:r>
              <a:rPr lang="tr-TR" sz="2800" baseline="-25000" dirty="0" smtClean="0"/>
              <a:t>10</a:t>
            </a:r>
            <a:r>
              <a:rPr lang="tr-TR" sz="2800" dirty="0" smtClean="0"/>
              <a:t>=(000)</a:t>
            </a:r>
            <a:r>
              <a:rPr lang="tr-TR" sz="2800" baseline="-25000" dirty="0" smtClean="0"/>
              <a:t>2 </a:t>
            </a:r>
            <a:r>
              <a:rPr lang="tr-TR" sz="2800" dirty="0" smtClean="0"/>
              <a:t>ise çarpım teriminde bütün değişkenlerin tümleyeni görülür, toplam teriminde bütün değişkenlerin kendileri görülür.</a:t>
            </a:r>
          </a:p>
          <a:p>
            <a:r>
              <a:rPr lang="tr-TR" sz="2800" dirty="0" smtClean="0"/>
              <a:t>Çarpım terimi 0, m</a:t>
            </a:r>
            <a:r>
              <a:rPr lang="tr-TR" sz="2800" baseline="-25000" dirty="0" smtClean="0"/>
              <a:t>0</a:t>
            </a:r>
            <a:r>
              <a:rPr lang="tr-TR" sz="2800" dirty="0" smtClean="0"/>
              <a:t> ile adlandırılır             . </a:t>
            </a:r>
          </a:p>
          <a:p>
            <a:r>
              <a:rPr lang="pl-PL" sz="2800" dirty="0" smtClean="0"/>
              <a:t>Toplam terimi</a:t>
            </a:r>
            <a:r>
              <a:rPr lang="tr-TR" sz="2800" dirty="0" smtClean="0"/>
              <a:t> </a:t>
            </a:r>
            <a:r>
              <a:rPr lang="pl-PL" sz="2800" dirty="0" smtClean="0"/>
              <a:t>0, M</a:t>
            </a:r>
            <a:r>
              <a:rPr lang="pl-PL" sz="2800" baseline="-25000" dirty="0" smtClean="0"/>
              <a:t>0</a:t>
            </a:r>
            <a:r>
              <a:rPr lang="tr-TR" sz="2800" dirty="0" smtClean="0"/>
              <a:t> </a:t>
            </a:r>
            <a:r>
              <a:rPr lang="pl-PL" sz="2800" dirty="0" smtClean="0"/>
              <a:t>ile adlandırılır</a:t>
            </a:r>
            <a:r>
              <a:rPr lang="tr-TR" sz="2800" dirty="0" smtClean="0"/>
              <a:t> </a:t>
            </a:r>
            <a:r>
              <a:rPr lang="pl-PL" sz="2800" dirty="0" smtClean="0"/>
              <a:t>(X + Y + Z).</a:t>
            </a:r>
          </a:p>
          <a:p>
            <a:r>
              <a:rPr lang="tr-TR" sz="2800" dirty="0" smtClean="0"/>
              <a:t>Çarpım terimi 6 ?</a:t>
            </a:r>
          </a:p>
          <a:p>
            <a:r>
              <a:rPr lang="pl-PL" sz="2800" dirty="0" smtClean="0"/>
              <a:t>Toplam terimi</a:t>
            </a:r>
            <a:r>
              <a:rPr lang="tr-TR" sz="2800" dirty="0" smtClean="0"/>
              <a:t> 6 ?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629400" y="3810000"/>
            <a:ext cx="771525" cy="381000"/>
            <a:chOff x="2968" y="2953"/>
            <a:chExt cx="486" cy="240"/>
          </a:xfrm>
        </p:grpSpPr>
        <p:sp>
          <p:nvSpPr>
            <p:cNvPr id="492558" name="Rectangle 14"/>
            <p:cNvSpPr>
              <a:spLocks noChangeArrowheads="1"/>
            </p:cNvSpPr>
            <p:nvPr/>
          </p:nvSpPr>
          <p:spPr bwMode="auto">
            <a:xfrm>
              <a:off x="3297" y="2953"/>
              <a:ext cx="12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50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92559" name="Rectangle 15"/>
            <p:cNvSpPr>
              <a:spLocks noChangeArrowheads="1"/>
            </p:cNvSpPr>
            <p:nvPr/>
          </p:nvSpPr>
          <p:spPr bwMode="auto">
            <a:xfrm>
              <a:off x="3145" y="2953"/>
              <a:ext cx="14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5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92560" name="Rectangle 16"/>
            <p:cNvSpPr>
              <a:spLocks noChangeArrowheads="1"/>
            </p:cNvSpPr>
            <p:nvPr/>
          </p:nvSpPr>
          <p:spPr bwMode="auto">
            <a:xfrm>
              <a:off x="2987" y="2953"/>
              <a:ext cx="14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5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2968" y="2953"/>
              <a:ext cx="486" cy="4"/>
              <a:chOff x="2968" y="2953"/>
              <a:chExt cx="486" cy="4"/>
            </a:xfrm>
          </p:grpSpPr>
          <p:sp>
            <p:nvSpPr>
              <p:cNvPr id="492562" name="Line 18"/>
              <p:cNvSpPr>
                <a:spLocks noChangeShapeType="1"/>
              </p:cNvSpPr>
              <p:nvPr/>
            </p:nvSpPr>
            <p:spPr bwMode="auto">
              <a:xfrm>
                <a:off x="2968" y="2956"/>
                <a:ext cx="147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92563" name="Line 19"/>
              <p:cNvSpPr>
                <a:spLocks noChangeShapeType="1"/>
              </p:cNvSpPr>
              <p:nvPr/>
            </p:nvSpPr>
            <p:spPr bwMode="auto">
              <a:xfrm>
                <a:off x="3144" y="2956"/>
                <a:ext cx="142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92564" name="Line 20"/>
              <p:cNvSpPr>
                <a:spLocks noChangeShapeType="1"/>
              </p:cNvSpPr>
              <p:nvPr/>
            </p:nvSpPr>
            <p:spPr bwMode="auto">
              <a:xfrm>
                <a:off x="3312" y="2953"/>
                <a:ext cx="142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7CB3DF-179E-49EB-BCDE-7D0BCDCD0208}" type="slidenum">
              <a:rPr lang="tr-TR"/>
              <a:pPr/>
              <a:t>49</a:t>
            </a:fld>
            <a:endParaRPr lang="tr-TR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415925"/>
            <a:ext cx="8428037" cy="1020763"/>
          </a:xfrm>
        </p:spPr>
        <p:txBody>
          <a:bodyPr/>
          <a:lstStyle/>
          <a:p>
            <a:r>
              <a:rPr lang="tr-TR" dirty="0" smtClean="0"/>
              <a:t>İndis Örnekleri – Dört Değişken</a:t>
            </a:r>
            <a:endParaRPr lang="en-US" dirty="0"/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5" y="1677988"/>
            <a:ext cx="7772400" cy="5027612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800" b="1" dirty="0">
                <a:cs typeface="Times New Roman" pitchFamily="18" charset="0"/>
              </a:rPr>
              <a:t> </a:t>
            </a:r>
            <a:r>
              <a:rPr lang="tr-TR" sz="2800" b="1" dirty="0" smtClean="0"/>
              <a:t>İndis    İkili     Çarpım  Toplam</a:t>
            </a:r>
            <a:endParaRPr lang="en-US" sz="2800" b="1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cs typeface="Times New Roman" pitchFamily="18" charset="0"/>
              </a:rPr>
              <a:t>     </a:t>
            </a:r>
            <a:r>
              <a:rPr lang="en-US" sz="2800" b="1" dirty="0" err="1">
                <a:cs typeface="Times New Roman" pitchFamily="18" charset="0"/>
              </a:rPr>
              <a:t>i</a:t>
            </a:r>
            <a:r>
              <a:rPr lang="en-US" sz="2800" b="1" dirty="0">
                <a:cs typeface="Times New Roman" pitchFamily="18" charset="0"/>
              </a:rPr>
              <a:t>       </a:t>
            </a:r>
            <a:r>
              <a:rPr lang="tr-TR" sz="2800" b="1" dirty="0" smtClean="0">
                <a:cs typeface="Times New Roman" pitchFamily="18" charset="0"/>
              </a:rPr>
              <a:t>Sayı</a:t>
            </a:r>
            <a:r>
              <a:rPr lang="en-US" sz="2800" b="1" dirty="0" smtClean="0">
                <a:cs typeface="Times New Roman" pitchFamily="18" charset="0"/>
              </a:rPr>
              <a:t>     </a:t>
            </a:r>
            <a:r>
              <a:rPr lang="en-US" sz="2800" b="1" dirty="0">
                <a:cs typeface="Times New Roman" pitchFamily="18" charset="0"/>
              </a:rPr>
              <a:t>m</a:t>
            </a:r>
            <a:r>
              <a:rPr lang="en-US" sz="2800" b="1" baseline="-16000" dirty="0">
                <a:cs typeface="Times New Roman" pitchFamily="18" charset="0"/>
              </a:rPr>
              <a:t>i</a:t>
            </a:r>
            <a:r>
              <a:rPr lang="en-US" sz="2800" b="1" dirty="0">
                <a:cs typeface="Times New Roman" pitchFamily="18" charset="0"/>
              </a:rPr>
              <a:t>               </a:t>
            </a:r>
            <a:r>
              <a:rPr lang="en-US" sz="2800" b="1" dirty="0" err="1">
                <a:cs typeface="Times New Roman" pitchFamily="18" charset="0"/>
              </a:rPr>
              <a:t>M</a:t>
            </a:r>
            <a:r>
              <a:rPr lang="en-US" sz="2800" b="1" baseline="-16000" dirty="0" err="1">
                <a:cs typeface="Times New Roman" pitchFamily="18" charset="0"/>
              </a:rPr>
              <a:t>i</a:t>
            </a:r>
            <a:endParaRPr lang="en-US" sz="2800" b="1" baseline="-160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cs typeface="Times New Roman" pitchFamily="18" charset="0"/>
              </a:rPr>
              <a:t>    0       0000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cs typeface="Times New Roman" pitchFamily="18" charset="0"/>
              </a:rPr>
              <a:t>    1       0001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cs typeface="Times New Roman" pitchFamily="18" charset="0"/>
              </a:rPr>
              <a:t>    3       0011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cs typeface="Times New Roman" pitchFamily="18" charset="0"/>
              </a:rPr>
              <a:t>    5       0101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cs typeface="Times New Roman" pitchFamily="18" charset="0"/>
              </a:rPr>
              <a:t>    7       0111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cs typeface="Times New Roman" pitchFamily="18" charset="0"/>
              </a:rPr>
              <a:t>  10       1010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cs typeface="Times New Roman" pitchFamily="18" charset="0"/>
              </a:rPr>
              <a:t>  13       1101</a:t>
            </a: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cs typeface="Times New Roman" pitchFamily="18" charset="0"/>
              </a:rPr>
              <a:t>  15       1111           </a:t>
            </a:r>
          </a:p>
        </p:txBody>
      </p:sp>
      <p:sp>
        <p:nvSpPr>
          <p:cNvPr id="494596" name="Line 4"/>
          <p:cNvSpPr>
            <a:spLocks noChangeShapeType="1"/>
          </p:cNvSpPr>
          <p:nvPr/>
        </p:nvSpPr>
        <p:spPr bwMode="auto">
          <a:xfrm>
            <a:off x="3265488" y="2641600"/>
            <a:ext cx="15081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597" name="Line 5"/>
          <p:cNvSpPr>
            <a:spLocks noChangeShapeType="1"/>
          </p:cNvSpPr>
          <p:nvPr/>
        </p:nvSpPr>
        <p:spPr bwMode="auto">
          <a:xfrm>
            <a:off x="3479800" y="264160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598" name="Line 6"/>
          <p:cNvSpPr>
            <a:spLocks noChangeShapeType="1"/>
          </p:cNvSpPr>
          <p:nvPr/>
        </p:nvSpPr>
        <p:spPr bwMode="auto">
          <a:xfrm>
            <a:off x="3721100" y="2641600"/>
            <a:ext cx="138113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599" name="Line 7"/>
          <p:cNvSpPr>
            <a:spLocks noChangeShapeType="1"/>
          </p:cNvSpPr>
          <p:nvPr/>
        </p:nvSpPr>
        <p:spPr bwMode="auto">
          <a:xfrm>
            <a:off x="3922713" y="264160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00" name="Rectangle 8"/>
          <p:cNvSpPr>
            <a:spLocks noChangeArrowheads="1"/>
          </p:cNvSpPr>
          <p:nvPr/>
        </p:nvSpPr>
        <p:spPr bwMode="auto">
          <a:xfrm>
            <a:off x="3910013" y="2627313"/>
            <a:ext cx="19843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01" name="Rectangle 9"/>
          <p:cNvSpPr>
            <a:spLocks noChangeArrowheads="1"/>
          </p:cNvSpPr>
          <p:nvPr/>
        </p:nvSpPr>
        <p:spPr bwMode="auto">
          <a:xfrm>
            <a:off x="3708400" y="2627313"/>
            <a:ext cx="1571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02" name="Rectangle 10"/>
          <p:cNvSpPr>
            <a:spLocks noChangeArrowheads="1"/>
          </p:cNvSpPr>
          <p:nvPr/>
        </p:nvSpPr>
        <p:spPr bwMode="auto">
          <a:xfrm>
            <a:off x="3471863" y="2627313"/>
            <a:ext cx="19843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03" name="Rectangle 11"/>
          <p:cNvSpPr>
            <a:spLocks noChangeArrowheads="1"/>
          </p:cNvSpPr>
          <p:nvPr/>
        </p:nvSpPr>
        <p:spPr bwMode="auto">
          <a:xfrm>
            <a:off x="3252788" y="2627313"/>
            <a:ext cx="177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494604" name="Object 12"/>
          <p:cNvGraphicFramePr>
            <a:graphicFrameLocks noChangeAspect="1"/>
          </p:cNvGraphicFramePr>
          <p:nvPr/>
        </p:nvGraphicFramePr>
        <p:xfrm>
          <a:off x="4532313" y="2706688"/>
          <a:ext cx="1752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54" name="Equation" r:id="rId4" imgW="1752480" imgH="304560" progId="Equation.3">
                  <p:embed/>
                </p:oleObj>
              </mc:Choice>
              <mc:Fallback>
                <p:oleObj name="Equation" r:id="rId4" imgW="1752480" imgH="30456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313" y="2706688"/>
                        <a:ext cx="17526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4605" name="Rectangle 13"/>
          <p:cNvSpPr>
            <a:spLocks noChangeArrowheads="1"/>
          </p:cNvSpPr>
          <p:nvPr/>
        </p:nvSpPr>
        <p:spPr bwMode="auto">
          <a:xfrm>
            <a:off x="3897313" y="3111500"/>
            <a:ext cx="19843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06" name="Rectangle 14"/>
          <p:cNvSpPr>
            <a:spLocks noChangeArrowheads="1"/>
          </p:cNvSpPr>
          <p:nvPr/>
        </p:nvSpPr>
        <p:spPr bwMode="auto">
          <a:xfrm>
            <a:off x="3695700" y="3111500"/>
            <a:ext cx="1571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07" name="Rectangle 15"/>
          <p:cNvSpPr>
            <a:spLocks noChangeArrowheads="1"/>
          </p:cNvSpPr>
          <p:nvPr/>
        </p:nvSpPr>
        <p:spPr bwMode="auto">
          <a:xfrm>
            <a:off x="3459163" y="3111500"/>
            <a:ext cx="19843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08" name="Rectangle 16"/>
          <p:cNvSpPr>
            <a:spLocks noChangeArrowheads="1"/>
          </p:cNvSpPr>
          <p:nvPr/>
        </p:nvSpPr>
        <p:spPr bwMode="auto">
          <a:xfrm>
            <a:off x="3240088" y="3111500"/>
            <a:ext cx="1778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09" name="Rectangle 17"/>
          <p:cNvSpPr>
            <a:spLocks noChangeArrowheads="1"/>
          </p:cNvSpPr>
          <p:nvPr/>
        </p:nvSpPr>
        <p:spPr bwMode="auto">
          <a:xfrm>
            <a:off x="6061075" y="3584575"/>
            <a:ext cx="19843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10" name="Rectangle 18"/>
          <p:cNvSpPr>
            <a:spLocks noChangeArrowheads="1"/>
          </p:cNvSpPr>
          <p:nvPr/>
        </p:nvSpPr>
        <p:spPr bwMode="auto">
          <a:xfrm>
            <a:off x="5573713" y="3584575"/>
            <a:ext cx="1571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11" name="Rectangle 19"/>
          <p:cNvSpPr>
            <a:spLocks noChangeArrowheads="1"/>
          </p:cNvSpPr>
          <p:nvPr/>
        </p:nvSpPr>
        <p:spPr bwMode="auto">
          <a:xfrm>
            <a:off x="5049838" y="3584575"/>
            <a:ext cx="19843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12" name="Rectangle 20"/>
          <p:cNvSpPr>
            <a:spLocks noChangeArrowheads="1"/>
          </p:cNvSpPr>
          <p:nvPr/>
        </p:nvSpPr>
        <p:spPr bwMode="auto">
          <a:xfrm>
            <a:off x="4545013" y="3584575"/>
            <a:ext cx="1778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13" name="Rectangle 21"/>
          <p:cNvSpPr>
            <a:spLocks noChangeArrowheads="1"/>
          </p:cNvSpPr>
          <p:nvPr/>
        </p:nvSpPr>
        <p:spPr bwMode="auto">
          <a:xfrm>
            <a:off x="5799138" y="3544888"/>
            <a:ext cx="19526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14" name="Rectangle 22"/>
          <p:cNvSpPr>
            <a:spLocks noChangeArrowheads="1"/>
          </p:cNvSpPr>
          <p:nvPr/>
        </p:nvSpPr>
        <p:spPr bwMode="auto">
          <a:xfrm>
            <a:off x="5311775" y="3544888"/>
            <a:ext cx="1952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15" name="Rectangle 23"/>
          <p:cNvSpPr>
            <a:spLocks noChangeArrowheads="1"/>
          </p:cNvSpPr>
          <p:nvPr/>
        </p:nvSpPr>
        <p:spPr bwMode="auto">
          <a:xfrm>
            <a:off x="4784725" y="3544888"/>
            <a:ext cx="1952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16" name="Line 24"/>
          <p:cNvSpPr>
            <a:spLocks noChangeShapeType="1"/>
          </p:cNvSpPr>
          <p:nvPr/>
        </p:nvSpPr>
        <p:spPr bwMode="auto">
          <a:xfrm>
            <a:off x="3233738" y="4056063"/>
            <a:ext cx="150812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17" name="Line 25"/>
          <p:cNvSpPr>
            <a:spLocks noChangeShapeType="1"/>
          </p:cNvSpPr>
          <p:nvPr/>
        </p:nvSpPr>
        <p:spPr bwMode="auto">
          <a:xfrm>
            <a:off x="3689350" y="4056063"/>
            <a:ext cx="138113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18" name="Rectangle 26"/>
          <p:cNvSpPr>
            <a:spLocks noChangeArrowheads="1"/>
          </p:cNvSpPr>
          <p:nvPr/>
        </p:nvSpPr>
        <p:spPr bwMode="auto">
          <a:xfrm>
            <a:off x="3878263" y="4054475"/>
            <a:ext cx="19843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19" name="Rectangle 27"/>
          <p:cNvSpPr>
            <a:spLocks noChangeArrowheads="1"/>
          </p:cNvSpPr>
          <p:nvPr/>
        </p:nvSpPr>
        <p:spPr bwMode="auto">
          <a:xfrm>
            <a:off x="3676650" y="4054475"/>
            <a:ext cx="1571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20" name="Rectangle 28"/>
          <p:cNvSpPr>
            <a:spLocks noChangeArrowheads="1"/>
          </p:cNvSpPr>
          <p:nvPr/>
        </p:nvSpPr>
        <p:spPr bwMode="auto">
          <a:xfrm>
            <a:off x="3440113" y="4054475"/>
            <a:ext cx="19843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21" name="Rectangle 29"/>
          <p:cNvSpPr>
            <a:spLocks noChangeArrowheads="1"/>
          </p:cNvSpPr>
          <p:nvPr/>
        </p:nvSpPr>
        <p:spPr bwMode="auto">
          <a:xfrm>
            <a:off x="3221038" y="4054475"/>
            <a:ext cx="1778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22" name="Line 30"/>
          <p:cNvSpPr>
            <a:spLocks noChangeShapeType="1"/>
          </p:cNvSpPr>
          <p:nvPr/>
        </p:nvSpPr>
        <p:spPr bwMode="auto">
          <a:xfrm>
            <a:off x="5059363" y="406400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23" name="Line 31"/>
          <p:cNvSpPr>
            <a:spLocks noChangeShapeType="1"/>
          </p:cNvSpPr>
          <p:nvPr/>
        </p:nvSpPr>
        <p:spPr bwMode="auto">
          <a:xfrm>
            <a:off x="6073775" y="406400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24" name="Rectangle 32"/>
          <p:cNvSpPr>
            <a:spLocks noChangeArrowheads="1"/>
          </p:cNvSpPr>
          <p:nvPr/>
        </p:nvSpPr>
        <p:spPr bwMode="auto">
          <a:xfrm>
            <a:off x="6061075" y="4049713"/>
            <a:ext cx="19843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25" name="Rectangle 33"/>
          <p:cNvSpPr>
            <a:spLocks noChangeArrowheads="1"/>
          </p:cNvSpPr>
          <p:nvPr/>
        </p:nvSpPr>
        <p:spPr bwMode="auto">
          <a:xfrm>
            <a:off x="5573713" y="4049713"/>
            <a:ext cx="15716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26" name="Rectangle 34"/>
          <p:cNvSpPr>
            <a:spLocks noChangeArrowheads="1"/>
          </p:cNvSpPr>
          <p:nvPr/>
        </p:nvSpPr>
        <p:spPr bwMode="auto">
          <a:xfrm>
            <a:off x="5049838" y="4049713"/>
            <a:ext cx="19843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27" name="Rectangle 35"/>
          <p:cNvSpPr>
            <a:spLocks noChangeArrowheads="1"/>
          </p:cNvSpPr>
          <p:nvPr/>
        </p:nvSpPr>
        <p:spPr bwMode="auto">
          <a:xfrm>
            <a:off x="4545013" y="4049713"/>
            <a:ext cx="177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28" name="Rectangle 36"/>
          <p:cNvSpPr>
            <a:spLocks noChangeArrowheads="1"/>
          </p:cNvSpPr>
          <p:nvPr/>
        </p:nvSpPr>
        <p:spPr bwMode="auto">
          <a:xfrm>
            <a:off x="5799138" y="4010025"/>
            <a:ext cx="195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29" name="Rectangle 37"/>
          <p:cNvSpPr>
            <a:spLocks noChangeArrowheads="1"/>
          </p:cNvSpPr>
          <p:nvPr/>
        </p:nvSpPr>
        <p:spPr bwMode="auto">
          <a:xfrm>
            <a:off x="5311775" y="4010025"/>
            <a:ext cx="1952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30" name="Rectangle 38"/>
          <p:cNvSpPr>
            <a:spLocks noChangeArrowheads="1"/>
          </p:cNvSpPr>
          <p:nvPr/>
        </p:nvSpPr>
        <p:spPr bwMode="auto">
          <a:xfrm>
            <a:off x="4784725" y="4010025"/>
            <a:ext cx="1952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31" name="Rectangle 39"/>
          <p:cNvSpPr>
            <a:spLocks noChangeArrowheads="1"/>
          </p:cNvSpPr>
          <p:nvPr/>
        </p:nvSpPr>
        <p:spPr bwMode="auto">
          <a:xfrm>
            <a:off x="6061075" y="4514850"/>
            <a:ext cx="19843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32" name="Rectangle 40"/>
          <p:cNvSpPr>
            <a:spLocks noChangeArrowheads="1"/>
          </p:cNvSpPr>
          <p:nvPr/>
        </p:nvSpPr>
        <p:spPr bwMode="auto">
          <a:xfrm>
            <a:off x="5573713" y="4514850"/>
            <a:ext cx="1571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33" name="Rectangle 41"/>
          <p:cNvSpPr>
            <a:spLocks noChangeArrowheads="1"/>
          </p:cNvSpPr>
          <p:nvPr/>
        </p:nvSpPr>
        <p:spPr bwMode="auto">
          <a:xfrm>
            <a:off x="5049838" y="4514850"/>
            <a:ext cx="19843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34" name="Rectangle 42"/>
          <p:cNvSpPr>
            <a:spLocks noChangeArrowheads="1"/>
          </p:cNvSpPr>
          <p:nvPr/>
        </p:nvSpPr>
        <p:spPr bwMode="auto">
          <a:xfrm>
            <a:off x="4545013" y="4514850"/>
            <a:ext cx="1778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35" name="Rectangle 43"/>
          <p:cNvSpPr>
            <a:spLocks noChangeArrowheads="1"/>
          </p:cNvSpPr>
          <p:nvPr/>
        </p:nvSpPr>
        <p:spPr bwMode="auto">
          <a:xfrm>
            <a:off x="5799138" y="4475163"/>
            <a:ext cx="19526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36" name="Rectangle 44"/>
          <p:cNvSpPr>
            <a:spLocks noChangeArrowheads="1"/>
          </p:cNvSpPr>
          <p:nvPr/>
        </p:nvSpPr>
        <p:spPr bwMode="auto">
          <a:xfrm>
            <a:off x="5311775" y="4475163"/>
            <a:ext cx="1952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37" name="Rectangle 45"/>
          <p:cNvSpPr>
            <a:spLocks noChangeArrowheads="1"/>
          </p:cNvSpPr>
          <p:nvPr/>
        </p:nvSpPr>
        <p:spPr bwMode="auto">
          <a:xfrm>
            <a:off x="4784725" y="4475163"/>
            <a:ext cx="1952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38" name="Line 46"/>
          <p:cNvSpPr>
            <a:spLocks noChangeShapeType="1"/>
          </p:cNvSpPr>
          <p:nvPr/>
        </p:nvSpPr>
        <p:spPr bwMode="auto">
          <a:xfrm>
            <a:off x="3467100" y="5024438"/>
            <a:ext cx="1778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39" name="Line 47"/>
          <p:cNvSpPr>
            <a:spLocks noChangeShapeType="1"/>
          </p:cNvSpPr>
          <p:nvPr/>
        </p:nvSpPr>
        <p:spPr bwMode="auto">
          <a:xfrm>
            <a:off x="3910013" y="5024438"/>
            <a:ext cx="1778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40" name="Rectangle 48"/>
          <p:cNvSpPr>
            <a:spLocks noChangeArrowheads="1"/>
          </p:cNvSpPr>
          <p:nvPr/>
        </p:nvSpPr>
        <p:spPr bwMode="auto">
          <a:xfrm>
            <a:off x="3897313" y="4997450"/>
            <a:ext cx="19843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41" name="Rectangle 49"/>
          <p:cNvSpPr>
            <a:spLocks noChangeArrowheads="1"/>
          </p:cNvSpPr>
          <p:nvPr/>
        </p:nvSpPr>
        <p:spPr bwMode="auto">
          <a:xfrm>
            <a:off x="3695700" y="4984750"/>
            <a:ext cx="1571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42" name="Rectangle 50"/>
          <p:cNvSpPr>
            <a:spLocks noChangeArrowheads="1"/>
          </p:cNvSpPr>
          <p:nvPr/>
        </p:nvSpPr>
        <p:spPr bwMode="auto">
          <a:xfrm>
            <a:off x="3459163" y="4984750"/>
            <a:ext cx="19843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43" name="Rectangle 51"/>
          <p:cNvSpPr>
            <a:spLocks noChangeArrowheads="1"/>
          </p:cNvSpPr>
          <p:nvPr/>
        </p:nvSpPr>
        <p:spPr bwMode="auto">
          <a:xfrm>
            <a:off x="3240088" y="4984750"/>
            <a:ext cx="1778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44" name="Line 52"/>
          <p:cNvSpPr>
            <a:spLocks noChangeShapeType="1"/>
          </p:cNvSpPr>
          <p:nvPr/>
        </p:nvSpPr>
        <p:spPr bwMode="auto">
          <a:xfrm>
            <a:off x="4557713" y="5019675"/>
            <a:ext cx="15081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45" name="Line 53"/>
          <p:cNvSpPr>
            <a:spLocks noChangeShapeType="1"/>
          </p:cNvSpPr>
          <p:nvPr/>
        </p:nvSpPr>
        <p:spPr bwMode="auto">
          <a:xfrm>
            <a:off x="5586413" y="5019675"/>
            <a:ext cx="13811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46" name="Rectangle 54"/>
          <p:cNvSpPr>
            <a:spLocks noChangeArrowheads="1"/>
          </p:cNvSpPr>
          <p:nvPr/>
        </p:nvSpPr>
        <p:spPr bwMode="auto">
          <a:xfrm>
            <a:off x="6061075" y="4979988"/>
            <a:ext cx="19843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47" name="Rectangle 55"/>
          <p:cNvSpPr>
            <a:spLocks noChangeArrowheads="1"/>
          </p:cNvSpPr>
          <p:nvPr/>
        </p:nvSpPr>
        <p:spPr bwMode="auto">
          <a:xfrm>
            <a:off x="5573713" y="4979988"/>
            <a:ext cx="15716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48" name="Rectangle 56"/>
          <p:cNvSpPr>
            <a:spLocks noChangeArrowheads="1"/>
          </p:cNvSpPr>
          <p:nvPr/>
        </p:nvSpPr>
        <p:spPr bwMode="auto">
          <a:xfrm>
            <a:off x="5049838" y="4979988"/>
            <a:ext cx="19843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49" name="Rectangle 57"/>
          <p:cNvSpPr>
            <a:spLocks noChangeArrowheads="1"/>
          </p:cNvSpPr>
          <p:nvPr/>
        </p:nvSpPr>
        <p:spPr bwMode="auto">
          <a:xfrm>
            <a:off x="4545013" y="4979988"/>
            <a:ext cx="177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50" name="Rectangle 58"/>
          <p:cNvSpPr>
            <a:spLocks noChangeArrowheads="1"/>
          </p:cNvSpPr>
          <p:nvPr/>
        </p:nvSpPr>
        <p:spPr bwMode="auto">
          <a:xfrm>
            <a:off x="5799138" y="4940300"/>
            <a:ext cx="195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51" name="Rectangle 59"/>
          <p:cNvSpPr>
            <a:spLocks noChangeArrowheads="1"/>
          </p:cNvSpPr>
          <p:nvPr/>
        </p:nvSpPr>
        <p:spPr bwMode="auto">
          <a:xfrm>
            <a:off x="5311775" y="4940300"/>
            <a:ext cx="1952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52" name="Rectangle 60"/>
          <p:cNvSpPr>
            <a:spLocks noChangeArrowheads="1"/>
          </p:cNvSpPr>
          <p:nvPr/>
        </p:nvSpPr>
        <p:spPr bwMode="auto">
          <a:xfrm>
            <a:off x="4784725" y="4940300"/>
            <a:ext cx="1952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53" name="Line 61"/>
          <p:cNvSpPr>
            <a:spLocks noChangeShapeType="1"/>
          </p:cNvSpPr>
          <p:nvPr/>
        </p:nvSpPr>
        <p:spPr bwMode="auto">
          <a:xfrm>
            <a:off x="3702050" y="5521325"/>
            <a:ext cx="138113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54" name="Rectangle 62"/>
          <p:cNvSpPr>
            <a:spLocks noChangeArrowheads="1"/>
          </p:cNvSpPr>
          <p:nvPr/>
        </p:nvSpPr>
        <p:spPr bwMode="auto">
          <a:xfrm>
            <a:off x="3890963" y="5443538"/>
            <a:ext cx="19843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55" name="Rectangle 63"/>
          <p:cNvSpPr>
            <a:spLocks noChangeArrowheads="1"/>
          </p:cNvSpPr>
          <p:nvPr/>
        </p:nvSpPr>
        <p:spPr bwMode="auto">
          <a:xfrm>
            <a:off x="3452813" y="5443538"/>
            <a:ext cx="19843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56" name="Rectangle 64"/>
          <p:cNvSpPr>
            <a:spLocks noChangeArrowheads="1"/>
          </p:cNvSpPr>
          <p:nvPr/>
        </p:nvSpPr>
        <p:spPr bwMode="auto">
          <a:xfrm>
            <a:off x="3233738" y="5443538"/>
            <a:ext cx="177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494657" name="Object 65"/>
          <p:cNvGraphicFramePr>
            <a:graphicFrameLocks noChangeAspect="1"/>
          </p:cNvGraphicFramePr>
          <p:nvPr/>
        </p:nvGraphicFramePr>
        <p:xfrm>
          <a:off x="3227388" y="5992813"/>
          <a:ext cx="889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55" name="Equation" r:id="rId6" imgW="888840" imgH="368280" progId="Equation.3">
                  <p:embed/>
                </p:oleObj>
              </mc:Choice>
              <mc:Fallback>
                <p:oleObj name="Equation" r:id="rId6" imgW="888840" imgH="36828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388" y="5992813"/>
                        <a:ext cx="8890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4658" name="Line 66"/>
          <p:cNvSpPr>
            <a:spLocks noChangeShapeType="1"/>
          </p:cNvSpPr>
          <p:nvPr/>
        </p:nvSpPr>
        <p:spPr bwMode="auto">
          <a:xfrm>
            <a:off x="5586413" y="3595688"/>
            <a:ext cx="138112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59" name="Line 67"/>
          <p:cNvSpPr>
            <a:spLocks noChangeShapeType="1"/>
          </p:cNvSpPr>
          <p:nvPr/>
        </p:nvSpPr>
        <p:spPr bwMode="auto">
          <a:xfrm>
            <a:off x="6073775" y="3595688"/>
            <a:ext cx="1778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60" name="Rectangle 68"/>
          <p:cNvSpPr>
            <a:spLocks noChangeArrowheads="1"/>
          </p:cNvSpPr>
          <p:nvPr/>
        </p:nvSpPr>
        <p:spPr bwMode="auto">
          <a:xfrm>
            <a:off x="6061075" y="5910263"/>
            <a:ext cx="19843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61" name="Rectangle 69"/>
          <p:cNvSpPr>
            <a:spLocks noChangeArrowheads="1"/>
          </p:cNvSpPr>
          <p:nvPr/>
        </p:nvSpPr>
        <p:spPr bwMode="auto">
          <a:xfrm>
            <a:off x="5573713" y="5910263"/>
            <a:ext cx="15716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62" name="Rectangle 70"/>
          <p:cNvSpPr>
            <a:spLocks noChangeArrowheads="1"/>
          </p:cNvSpPr>
          <p:nvPr/>
        </p:nvSpPr>
        <p:spPr bwMode="auto">
          <a:xfrm>
            <a:off x="5049838" y="5910263"/>
            <a:ext cx="19843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63" name="Rectangle 71"/>
          <p:cNvSpPr>
            <a:spLocks noChangeArrowheads="1"/>
          </p:cNvSpPr>
          <p:nvPr/>
        </p:nvSpPr>
        <p:spPr bwMode="auto">
          <a:xfrm>
            <a:off x="4545013" y="5910263"/>
            <a:ext cx="177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64" name="Rectangle 72"/>
          <p:cNvSpPr>
            <a:spLocks noChangeArrowheads="1"/>
          </p:cNvSpPr>
          <p:nvPr/>
        </p:nvSpPr>
        <p:spPr bwMode="auto">
          <a:xfrm>
            <a:off x="5799138" y="5870575"/>
            <a:ext cx="195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65" name="Rectangle 73"/>
          <p:cNvSpPr>
            <a:spLocks noChangeArrowheads="1"/>
          </p:cNvSpPr>
          <p:nvPr/>
        </p:nvSpPr>
        <p:spPr bwMode="auto">
          <a:xfrm>
            <a:off x="5311775" y="5870575"/>
            <a:ext cx="1952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66" name="Rectangle 74"/>
          <p:cNvSpPr>
            <a:spLocks noChangeArrowheads="1"/>
          </p:cNvSpPr>
          <p:nvPr/>
        </p:nvSpPr>
        <p:spPr bwMode="auto">
          <a:xfrm>
            <a:off x="4784725" y="5870575"/>
            <a:ext cx="1952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67" name="Rectangle 75"/>
          <p:cNvSpPr>
            <a:spLocks noChangeArrowheads="1"/>
          </p:cNvSpPr>
          <p:nvPr/>
        </p:nvSpPr>
        <p:spPr bwMode="auto">
          <a:xfrm>
            <a:off x="5300663" y="3103563"/>
            <a:ext cx="177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?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68" name="Rectangle 76"/>
          <p:cNvSpPr>
            <a:spLocks noChangeArrowheads="1"/>
          </p:cNvSpPr>
          <p:nvPr/>
        </p:nvSpPr>
        <p:spPr bwMode="auto">
          <a:xfrm>
            <a:off x="3541713" y="3559175"/>
            <a:ext cx="1778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?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69" name="Rectangle 77"/>
          <p:cNvSpPr>
            <a:spLocks noChangeArrowheads="1"/>
          </p:cNvSpPr>
          <p:nvPr/>
        </p:nvSpPr>
        <p:spPr bwMode="auto">
          <a:xfrm>
            <a:off x="3541713" y="4503738"/>
            <a:ext cx="177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?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70" name="Rectangle 78"/>
          <p:cNvSpPr>
            <a:spLocks noChangeArrowheads="1"/>
          </p:cNvSpPr>
          <p:nvPr/>
        </p:nvSpPr>
        <p:spPr bwMode="auto">
          <a:xfrm>
            <a:off x="5357813" y="5432425"/>
            <a:ext cx="1778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?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71" name="Rectangle 79"/>
          <p:cNvSpPr>
            <a:spLocks noChangeArrowheads="1"/>
          </p:cNvSpPr>
          <p:nvPr/>
        </p:nvSpPr>
        <p:spPr bwMode="auto">
          <a:xfrm>
            <a:off x="3689350" y="5443538"/>
            <a:ext cx="1571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4672" name="Line 80"/>
          <p:cNvSpPr>
            <a:spLocks noChangeShapeType="1"/>
          </p:cNvSpPr>
          <p:nvPr/>
        </p:nvSpPr>
        <p:spPr bwMode="auto">
          <a:xfrm>
            <a:off x="3260725" y="3108325"/>
            <a:ext cx="150813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73" name="Line 81"/>
          <p:cNvSpPr>
            <a:spLocks noChangeShapeType="1"/>
          </p:cNvSpPr>
          <p:nvPr/>
        </p:nvSpPr>
        <p:spPr bwMode="auto">
          <a:xfrm>
            <a:off x="3475038" y="3108325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74" name="Line 82"/>
          <p:cNvSpPr>
            <a:spLocks noChangeShapeType="1"/>
          </p:cNvSpPr>
          <p:nvPr/>
        </p:nvSpPr>
        <p:spPr bwMode="auto">
          <a:xfrm>
            <a:off x="3716338" y="3108325"/>
            <a:ext cx="13811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75" name="Line 83"/>
          <p:cNvSpPr>
            <a:spLocks noChangeShapeType="1"/>
          </p:cNvSpPr>
          <p:nvPr/>
        </p:nvSpPr>
        <p:spPr bwMode="auto">
          <a:xfrm>
            <a:off x="5054600" y="453390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76" name="Line 84"/>
          <p:cNvSpPr>
            <a:spLocks noChangeShapeType="1"/>
          </p:cNvSpPr>
          <p:nvPr/>
        </p:nvSpPr>
        <p:spPr bwMode="auto">
          <a:xfrm>
            <a:off x="5581650" y="4533900"/>
            <a:ext cx="138113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77" name="Line 85"/>
          <p:cNvSpPr>
            <a:spLocks noChangeShapeType="1"/>
          </p:cNvSpPr>
          <p:nvPr/>
        </p:nvSpPr>
        <p:spPr bwMode="auto">
          <a:xfrm>
            <a:off x="6069013" y="453390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78" name="Line 86"/>
          <p:cNvSpPr>
            <a:spLocks noChangeShapeType="1"/>
          </p:cNvSpPr>
          <p:nvPr/>
        </p:nvSpPr>
        <p:spPr bwMode="auto">
          <a:xfrm>
            <a:off x="4564063" y="594360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79" name="Line 87"/>
          <p:cNvSpPr>
            <a:spLocks noChangeShapeType="1"/>
          </p:cNvSpPr>
          <p:nvPr/>
        </p:nvSpPr>
        <p:spPr bwMode="auto">
          <a:xfrm>
            <a:off x="5091113" y="5943600"/>
            <a:ext cx="13811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80" name="Line 88"/>
          <p:cNvSpPr>
            <a:spLocks noChangeShapeType="1"/>
          </p:cNvSpPr>
          <p:nvPr/>
        </p:nvSpPr>
        <p:spPr bwMode="auto">
          <a:xfrm>
            <a:off x="5578475" y="594360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4681" name="Line 89"/>
          <p:cNvSpPr>
            <a:spLocks noChangeShapeType="1"/>
          </p:cNvSpPr>
          <p:nvPr/>
        </p:nvSpPr>
        <p:spPr bwMode="auto">
          <a:xfrm>
            <a:off x="6088063" y="5938838"/>
            <a:ext cx="1778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28DE92-05C8-4DE3-8D8E-2436BA3BE739}" type="slidenum">
              <a:rPr lang="tr-TR"/>
              <a:pPr/>
              <a:t>5</a:t>
            </a:fld>
            <a:endParaRPr lang="tr-TR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tr-TR" sz="4000" dirty="0" smtClean="0"/>
              <a:t>Dersin İçeriği</a:t>
            </a:r>
            <a:endParaRPr lang="tr-TR" sz="4000" dirty="0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400" dirty="0"/>
              <a:t>1. S</a:t>
            </a:r>
            <a:r>
              <a:rPr lang="tr-TR" sz="2400" dirty="0" smtClean="0"/>
              <a:t>ayısal Sistemler ve Bilgi</a:t>
            </a:r>
            <a:endParaRPr lang="tr-TR" sz="2400" dirty="0"/>
          </a:p>
          <a:p>
            <a:pPr>
              <a:lnSpc>
                <a:spcPct val="80000"/>
              </a:lnSpc>
            </a:pPr>
            <a:r>
              <a:rPr lang="tr-TR" sz="2400" dirty="0"/>
              <a:t>2. </a:t>
            </a:r>
            <a:r>
              <a:rPr lang="tr-TR" sz="2400" dirty="0" smtClean="0"/>
              <a:t>Kombinezonsal Devreler</a:t>
            </a:r>
            <a:endParaRPr lang="tr-TR" sz="2400" dirty="0"/>
          </a:p>
          <a:p>
            <a:pPr>
              <a:lnSpc>
                <a:spcPct val="80000"/>
              </a:lnSpc>
            </a:pPr>
            <a:r>
              <a:rPr lang="tr-TR" sz="2400" dirty="0"/>
              <a:t>3. </a:t>
            </a:r>
            <a:r>
              <a:rPr lang="tr-TR" sz="2400" dirty="0" smtClean="0"/>
              <a:t>Kombinezonsal Devre Tasarımı</a:t>
            </a:r>
            <a:endParaRPr lang="tr-TR" sz="2400" dirty="0"/>
          </a:p>
          <a:p>
            <a:pPr>
              <a:lnSpc>
                <a:spcPct val="80000"/>
              </a:lnSpc>
            </a:pPr>
            <a:r>
              <a:rPr lang="tr-TR" sz="2400" dirty="0"/>
              <a:t>4. </a:t>
            </a:r>
            <a:r>
              <a:rPr lang="tr-TR" sz="2400" dirty="0" smtClean="0"/>
              <a:t>Matematik Fonksiyonlar</a:t>
            </a:r>
          </a:p>
          <a:p>
            <a:pPr>
              <a:lnSpc>
                <a:spcPct val="80000"/>
              </a:lnSpc>
            </a:pPr>
            <a:r>
              <a:rPr lang="tr-TR" sz="2400" dirty="0" smtClean="0"/>
              <a:t>5</a:t>
            </a:r>
            <a:r>
              <a:rPr lang="tr-TR" sz="2400" dirty="0"/>
              <a:t>. </a:t>
            </a:r>
            <a:r>
              <a:rPr lang="tr-TR" sz="2400" dirty="0" err="1" smtClean="0"/>
              <a:t>Ardışıl</a:t>
            </a:r>
            <a:r>
              <a:rPr lang="tr-TR" sz="2400" dirty="0" smtClean="0"/>
              <a:t> Devre Elemanları</a:t>
            </a:r>
            <a:endParaRPr lang="tr-TR" sz="2400" dirty="0"/>
          </a:p>
          <a:p>
            <a:pPr>
              <a:lnSpc>
                <a:spcPct val="80000"/>
              </a:lnSpc>
            </a:pPr>
            <a:r>
              <a:rPr lang="tr-TR" sz="2400" dirty="0"/>
              <a:t>6. </a:t>
            </a:r>
            <a:r>
              <a:rPr lang="tr-TR" sz="2400" dirty="0" err="1" smtClean="0"/>
              <a:t>Ardışıl</a:t>
            </a:r>
            <a:r>
              <a:rPr lang="tr-TR" sz="2400" dirty="0" smtClean="0"/>
              <a:t> Devre Tasarımı</a:t>
            </a:r>
            <a:endParaRPr lang="tr-TR" sz="2400" dirty="0">
              <a:solidFill>
                <a:srgbClr val="F7391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4B7BC8-8672-44D6-B22B-50F400B55758}" type="slidenum">
              <a:rPr lang="tr-TR"/>
              <a:pPr/>
              <a:t>50</a:t>
            </a:fld>
            <a:endParaRPr lang="tr-TR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724400"/>
          </a:xfrm>
        </p:spPr>
        <p:txBody>
          <a:bodyPr/>
          <a:lstStyle/>
          <a:p>
            <a:r>
              <a:rPr lang="tr-TR" sz="2800" dirty="0" err="1" smtClean="0"/>
              <a:t>DeMorganTeoremi</a:t>
            </a:r>
            <a:endParaRPr lang="tr-TR" sz="2800" dirty="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600" dirty="0" smtClean="0">
                <a:cs typeface="Times New Roman" pitchFamily="18" charset="0"/>
                <a:sym typeface="Symbol" pitchFamily="18" charset="2"/>
              </a:rPr>
              <a:t>                          </a:t>
            </a:r>
            <a:r>
              <a:rPr lang="tr-TR" sz="2600" dirty="0" smtClean="0">
                <a:cs typeface="Times New Roman" pitchFamily="18" charset="0"/>
                <a:sym typeface="Symbol" pitchFamily="18" charset="2"/>
              </a:rPr>
              <a:t> ve</a:t>
            </a:r>
            <a:r>
              <a:rPr lang="en-US" sz="2600" dirty="0" smtClean="0">
                <a:cs typeface="Times New Roman" pitchFamily="18" charset="0"/>
                <a:sym typeface="Symbol" pitchFamily="18" charset="2"/>
              </a:rPr>
              <a:t>    </a:t>
            </a:r>
            <a:endParaRPr lang="en-US" sz="2600" dirty="0">
              <a:cs typeface="Times New Roman" pitchFamily="18" charset="0"/>
              <a:sym typeface="Symbol" pitchFamily="18" charset="2"/>
            </a:endParaRPr>
          </a:p>
          <a:p>
            <a:r>
              <a:rPr lang="tr-TR" sz="2800" dirty="0" smtClean="0"/>
              <a:t>İki değişkenli örnek: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600" dirty="0" smtClean="0">
                <a:cs typeface="Times New Roman" pitchFamily="18" charset="0"/>
                <a:sym typeface="Symbol" pitchFamily="18" charset="2"/>
              </a:rPr>
              <a:t>                            </a:t>
            </a:r>
            <a:r>
              <a:rPr lang="tr-TR" sz="2600" dirty="0" smtClean="0">
                <a:cs typeface="Times New Roman" pitchFamily="18" charset="0"/>
                <a:sym typeface="Symbol" pitchFamily="18" charset="2"/>
              </a:rPr>
              <a:t>ve</a:t>
            </a:r>
            <a:r>
              <a:rPr lang="en-US" sz="2600" dirty="0" smtClean="0">
                <a:cs typeface="Times New Roman" pitchFamily="18" charset="0"/>
                <a:sym typeface="Symbol" pitchFamily="18" charset="2"/>
              </a:rPr>
              <a:t> </a:t>
            </a:r>
            <a:endParaRPr lang="en-US" sz="2600" dirty="0"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sz="2600" dirty="0">
                <a:cs typeface="Times New Roman" pitchFamily="18" charset="0"/>
                <a:sym typeface="Symbol" pitchFamily="18" charset="2"/>
              </a:rPr>
              <a:t>	</a:t>
            </a:r>
            <a:r>
              <a:rPr lang="tr-TR" sz="2800" dirty="0" smtClean="0"/>
              <a:t>Yani M</a:t>
            </a:r>
            <a:r>
              <a:rPr lang="tr-TR" sz="2800" baseline="-25000" dirty="0" smtClean="0"/>
              <a:t>2 </a:t>
            </a:r>
            <a:r>
              <a:rPr lang="tr-TR" sz="2800" dirty="0" smtClean="0"/>
              <a:t>m</a:t>
            </a:r>
            <a:r>
              <a:rPr lang="tr-TR" sz="2800" baseline="-25000" dirty="0" smtClean="0"/>
              <a:t>2 </a:t>
            </a:r>
            <a:r>
              <a:rPr lang="tr-TR" sz="2800" dirty="0" err="1" smtClean="0"/>
              <a:t>nin</a:t>
            </a:r>
            <a:r>
              <a:rPr lang="tr-TR" sz="2800" dirty="0" smtClean="0"/>
              <a:t> tümleyenidir. m</a:t>
            </a:r>
            <a:r>
              <a:rPr lang="tr-TR" sz="2800" baseline="-25000" dirty="0" smtClean="0"/>
              <a:t>2 </a:t>
            </a:r>
            <a:r>
              <a:rPr lang="tr-TR" sz="2800" dirty="0" smtClean="0"/>
              <a:t>de M</a:t>
            </a:r>
            <a:r>
              <a:rPr lang="tr-TR" sz="2800" baseline="-25000" dirty="0" smtClean="0"/>
              <a:t>2 </a:t>
            </a:r>
            <a:r>
              <a:rPr lang="tr-TR" sz="2800" dirty="0" err="1" smtClean="0"/>
              <a:t>nin</a:t>
            </a:r>
            <a:r>
              <a:rPr lang="tr-TR" sz="2800" dirty="0" smtClean="0"/>
              <a:t> tümleyenidir.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1000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28038" cy="1143000"/>
          </a:xfrm>
        </p:spPr>
        <p:txBody>
          <a:bodyPr/>
          <a:lstStyle/>
          <a:p>
            <a:r>
              <a:rPr lang="tr-TR" sz="4000" dirty="0" smtClean="0"/>
              <a:t>Çarpım ve Toplam Terimlerinin İlişkisi</a:t>
            </a:r>
            <a:endParaRPr lang="en-US" sz="4000" dirty="0"/>
          </a:p>
        </p:txBody>
      </p:sp>
      <p:sp>
        <p:nvSpPr>
          <p:cNvPr id="496644" name="Line 4"/>
          <p:cNvSpPr>
            <a:spLocks noChangeShapeType="1"/>
          </p:cNvSpPr>
          <p:nvPr/>
        </p:nvSpPr>
        <p:spPr bwMode="auto">
          <a:xfrm>
            <a:off x="1201738" y="2276475"/>
            <a:ext cx="57785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6645" name="Line 5"/>
          <p:cNvSpPr>
            <a:spLocks noChangeShapeType="1"/>
          </p:cNvSpPr>
          <p:nvPr/>
        </p:nvSpPr>
        <p:spPr bwMode="auto">
          <a:xfrm>
            <a:off x="2159000" y="2276475"/>
            <a:ext cx="163513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6646" name="Line 6"/>
          <p:cNvSpPr>
            <a:spLocks noChangeShapeType="1"/>
          </p:cNvSpPr>
          <p:nvPr/>
        </p:nvSpPr>
        <p:spPr bwMode="auto">
          <a:xfrm>
            <a:off x="2671763" y="2276475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6647" name="Rectangle 7"/>
          <p:cNvSpPr>
            <a:spLocks noChangeArrowheads="1"/>
          </p:cNvSpPr>
          <p:nvPr/>
        </p:nvSpPr>
        <p:spPr bwMode="auto">
          <a:xfrm>
            <a:off x="2671763" y="2198688"/>
            <a:ext cx="177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6648" name="Rectangle 8"/>
          <p:cNvSpPr>
            <a:spLocks noChangeArrowheads="1"/>
          </p:cNvSpPr>
          <p:nvPr/>
        </p:nvSpPr>
        <p:spPr bwMode="auto">
          <a:xfrm>
            <a:off x="2149475" y="2198688"/>
            <a:ext cx="177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6649" name="Rectangle 9"/>
          <p:cNvSpPr>
            <a:spLocks noChangeArrowheads="1"/>
          </p:cNvSpPr>
          <p:nvPr/>
        </p:nvSpPr>
        <p:spPr bwMode="auto">
          <a:xfrm>
            <a:off x="2070100" y="2198688"/>
            <a:ext cx="889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6650" name="Rectangle 10"/>
          <p:cNvSpPr>
            <a:spLocks noChangeArrowheads="1"/>
          </p:cNvSpPr>
          <p:nvPr/>
        </p:nvSpPr>
        <p:spPr bwMode="auto">
          <a:xfrm>
            <a:off x="1512888" y="2198688"/>
            <a:ext cx="2667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6651" name="Rectangle 11"/>
          <p:cNvSpPr>
            <a:spLocks noChangeArrowheads="1"/>
          </p:cNvSpPr>
          <p:nvPr/>
        </p:nvSpPr>
        <p:spPr bwMode="auto">
          <a:xfrm>
            <a:off x="1441450" y="2198688"/>
            <a:ext cx="889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·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6652" name="Rectangle 12"/>
          <p:cNvSpPr>
            <a:spLocks noChangeArrowheads="1"/>
          </p:cNvSpPr>
          <p:nvPr/>
        </p:nvSpPr>
        <p:spPr bwMode="auto">
          <a:xfrm>
            <a:off x="1366838" y="2198688"/>
            <a:ext cx="889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6653" name="Rectangle 13"/>
          <p:cNvSpPr>
            <a:spLocks noChangeArrowheads="1"/>
          </p:cNvSpPr>
          <p:nvPr/>
        </p:nvSpPr>
        <p:spPr bwMode="auto">
          <a:xfrm>
            <a:off x="1193800" y="2198688"/>
            <a:ext cx="177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6654" name="Rectangle 14"/>
          <p:cNvSpPr>
            <a:spLocks noChangeArrowheads="1"/>
          </p:cNvSpPr>
          <p:nvPr/>
        </p:nvSpPr>
        <p:spPr bwMode="auto">
          <a:xfrm>
            <a:off x="2397125" y="2159000"/>
            <a:ext cx="1952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6655" name="Rectangle 15"/>
          <p:cNvSpPr>
            <a:spLocks noChangeArrowheads="1"/>
          </p:cNvSpPr>
          <p:nvPr/>
        </p:nvSpPr>
        <p:spPr bwMode="auto">
          <a:xfrm>
            <a:off x="1878013" y="2159000"/>
            <a:ext cx="195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6656" name="Line 16"/>
          <p:cNvSpPr>
            <a:spLocks noChangeShapeType="1"/>
          </p:cNvSpPr>
          <p:nvPr/>
        </p:nvSpPr>
        <p:spPr bwMode="auto">
          <a:xfrm>
            <a:off x="3568700" y="2274888"/>
            <a:ext cx="69215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6657" name="Line 17"/>
          <p:cNvSpPr>
            <a:spLocks noChangeShapeType="1"/>
          </p:cNvSpPr>
          <p:nvPr/>
        </p:nvSpPr>
        <p:spPr bwMode="auto">
          <a:xfrm>
            <a:off x="4652963" y="2274888"/>
            <a:ext cx="1651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6658" name="Line 18"/>
          <p:cNvSpPr>
            <a:spLocks noChangeShapeType="1"/>
          </p:cNvSpPr>
          <p:nvPr/>
        </p:nvSpPr>
        <p:spPr bwMode="auto">
          <a:xfrm>
            <a:off x="5021263" y="2274888"/>
            <a:ext cx="1778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6659" name="Rectangle 19"/>
          <p:cNvSpPr>
            <a:spLocks noChangeArrowheads="1"/>
          </p:cNvSpPr>
          <p:nvPr/>
        </p:nvSpPr>
        <p:spPr bwMode="auto">
          <a:xfrm>
            <a:off x="5021263" y="2197100"/>
            <a:ext cx="1778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6660" name="Rectangle 20"/>
          <p:cNvSpPr>
            <a:spLocks noChangeArrowheads="1"/>
          </p:cNvSpPr>
          <p:nvPr/>
        </p:nvSpPr>
        <p:spPr bwMode="auto">
          <a:xfrm>
            <a:off x="4645025" y="2197100"/>
            <a:ext cx="1778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6661" name="Rectangle 21"/>
          <p:cNvSpPr>
            <a:spLocks noChangeArrowheads="1"/>
          </p:cNvSpPr>
          <p:nvPr/>
        </p:nvSpPr>
        <p:spPr bwMode="auto">
          <a:xfrm>
            <a:off x="4083050" y="2197100"/>
            <a:ext cx="1778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6662" name="Rectangle 22"/>
          <p:cNvSpPr>
            <a:spLocks noChangeArrowheads="1"/>
          </p:cNvSpPr>
          <p:nvPr/>
        </p:nvSpPr>
        <p:spPr bwMode="auto">
          <a:xfrm>
            <a:off x="3560763" y="2197100"/>
            <a:ext cx="1778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6663" name="Rectangle 23"/>
          <p:cNvSpPr>
            <a:spLocks noChangeArrowheads="1"/>
          </p:cNvSpPr>
          <p:nvPr/>
        </p:nvSpPr>
        <p:spPr bwMode="auto">
          <a:xfrm>
            <a:off x="4875213" y="2157413"/>
            <a:ext cx="889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×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6664" name="Rectangle 24"/>
          <p:cNvSpPr>
            <a:spLocks noChangeArrowheads="1"/>
          </p:cNvSpPr>
          <p:nvPr/>
        </p:nvSpPr>
        <p:spPr bwMode="auto">
          <a:xfrm>
            <a:off x="4359275" y="2157413"/>
            <a:ext cx="1952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6665" name="Rectangle 25"/>
          <p:cNvSpPr>
            <a:spLocks noChangeArrowheads="1"/>
          </p:cNvSpPr>
          <p:nvPr/>
        </p:nvSpPr>
        <p:spPr bwMode="auto">
          <a:xfrm>
            <a:off x="3808413" y="2157413"/>
            <a:ext cx="19526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309688" y="3097213"/>
            <a:ext cx="3660775" cy="484187"/>
            <a:chOff x="1309688" y="3097213"/>
            <a:chExt cx="3660775" cy="484187"/>
          </a:xfrm>
        </p:grpSpPr>
        <p:sp>
          <p:nvSpPr>
            <p:cNvPr id="496675" name="Rectangle 35"/>
            <p:cNvSpPr>
              <a:spLocks noChangeArrowheads="1"/>
            </p:cNvSpPr>
            <p:nvPr/>
          </p:nvSpPr>
          <p:spPr bwMode="auto">
            <a:xfrm>
              <a:off x="2403475" y="3124200"/>
              <a:ext cx="195263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b="1" dirty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496676" name="Rectangle 36"/>
            <p:cNvSpPr>
              <a:spLocks noChangeArrowheads="1"/>
            </p:cNvSpPr>
            <p:nvPr/>
          </p:nvSpPr>
          <p:spPr bwMode="auto">
            <a:xfrm>
              <a:off x="1874838" y="3124200"/>
              <a:ext cx="195262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b="1" dirty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dirty="0">
                <a:latin typeface="Times New Roman" pitchFamily="18" charset="0"/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1309688" y="3097213"/>
              <a:ext cx="3660775" cy="484187"/>
              <a:chOff x="1309688" y="2982913"/>
              <a:chExt cx="3660775" cy="484187"/>
            </a:xfrm>
          </p:grpSpPr>
          <p:sp>
            <p:nvSpPr>
              <p:cNvPr id="496666" name="Line 26"/>
              <p:cNvSpPr>
                <a:spLocks noChangeShapeType="1"/>
              </p:cNvSpPr>
              <p:nvPr/>
            </p:nvSpPr>
            <p:spPr bwMode="auto">
              <a:xfrm>
                <a:off x="2154238" y="3074988"/>
                <a:ext cx="165100" cy="158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96667" name="Rectangle 27"/>
              <p:cNvSpPr>
                <a:spLocks noChangeArrowheads="1"/>
              </p:cNvSpPr>
              <p:nvPr/>
            </p:nvSpPr>
            <p:spPr bwMode="auto">
              <a:xfrm>
                <a:off x="2865438" y="2997200"/>
                <a:ext cx="266700" cy="427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800" b="1">
                    <a:solidFill>
                      <a:srgbClr val="000000"/>
                    </a:solidFill>
                    <a:latin typeface="Times New Roman" pitchFamily="18" charset="0"/>
                  </a:rPr>
                  <a:t>   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96668" name="Rectangle 28"/>
              <p:cNvSpPr>
                <a:spLocks noChangeArrowheads="1"/>
              </p:cNvSpPr>
              <p:nvPr/>
            </p:nvSpPr>
            <p:spPr bwMode="auto">
              <a:xfrm>
                <a:off x="2598738" y="2997200"/>
                <a:ext cx="266700" cy="427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800" b="1">
                    <a:solidFill>
                      <a:srgbClr val="000000"/>
                    </a:solidFill>
                    <a:latin typeface="Times New Roman" pitchFamily="18" charset="0"/>
                  </a:rPr>
                  <a:t> y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96669" name="Rectangle 29"/>
              <p:cNvSpPr>
                <a:spLocks noChangeArrowheads="1"/>
              </p:cNvSpPr>
              <p:nvPr/>
            </p:nvSpPr>
            <p:spPr bwMode="auto">
              <a:xfrm>
                <a:off x="2319338" y="2997200"/>
                <a:ext cx="88900" cy="427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800" b="1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96670" name="Rectangle 30"/>
              <p:cNvSpPr>
                <a:spLocks noChangeArrowheads="1"/>
              </p:cNvSpPr>
              <p:nvPr/>
            </p:nvSpPr>
            <p:spPr bwMode="auto">
              <a:xfrm>
                <a:off x="2146300" y="2997200"/>
                <a:ext cx="177800" cy="427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800" b="1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96671" name="Rectangle 31"/>
              <p:cNvSpPr>
                <a:spLocks noChangeArrowheads="1"/>
              </p:cNvSpPr>
              <p:nvPr/>
            </p:nvSpPr>
            <p:spPr bwMode="auto">
              <a:xfrm>
                <a:off x="2065338" y="2997200"/>
                <a:ext cx="88900" cy="427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800" b="1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96672" name="Rectangle 32"/>
              <p:cNvSpPr>
                <a:spLocks noChangeArrowheads="1"/>
              </p:cNvSpPr>
              <p:nvPr/>
            </p:nvSpPr>
            <p:spPr bwMode="auto">
              <a:xfrm>
                <a:off x="1790700" y="2997200"/>
                <a:ext cx="88900" cy="427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800" b="1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96673" name="Rectangle 33"/>
              <p:cNvSpPr>
                <a:spLocks noChangeArrowheads="1"/>
              </p:cNvSpPr>
              <p:nvPr/>
            </p:nvSpPr>
            <p:spPr bwMode="auto">
              <a:xfrm>
                <a:off x="1309688" y="2997200"/>
                <a:ext cx="334962" cy="427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800" b="1">
                    <a:solidFill>
                      <a:srgbClr val="000000"/>
                    </a:solidFill>
                    <a:latin typeface="Times New Roman" pitchFamily="18" charset="0"/>
                  </a:rPr>
                  <a:t>M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96674" name="Rectangle 34"/>
              <p:cNvSpPr>
                <a:spLocks noChangeArrowheads="1"/>
              </p:cNvSpPr>
              <p:nvPr/>
            </p:nvSpPr>
            <p:spPr bwMode="auto">
              <a:xfrm>
                <a:off x="1666875" y="3222625"/>
                <a:ext cx="101600" cy="244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96677" name="Line 37"/>
              <p:cNvSpPr>
                <a:spLocks noChangeShapeType="1"/>
              </p:cNvSpPr>
              <p:nvPr/>
            </p:nvSpPr>
            <p:spPr bwMode="auto">
              <a:xfrm>
                <a:off x="4792663" y="3060700"/>
                <a:ext cx="177800" cy="15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96678" name="Rectangle 38"/>
              <p:cNvSpPr>
                <a:spLocks noChangeArrowheads="1"/>
              </p:cNvSpPr>
              <p:nvPr/>
            </p:nvSpPr>
            <p:spPr bwMode="auto">
              <a:xfrm>
                <a:off x="4792663" y="2982913"/>
                <a:ext cx="177800" cy="42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800" b="1">
                    <a:solidFill>
                      <a:srgbClr val="000000"/>
                    </a:solidFill>
                    <a:latin typeface="Times New Roman" pitchFamily="18" charset="0"/>
                  </a:rPr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96679" name="Rectangle 39"/>
              <p:cNvSpPr>
                <a:spLocks noChangeArrowheads="1"/>
              </p:cNvSpPr>
              <p:nvPr/>
            </p:nvSpPr>
            <p:spPr bwMode="auto">
              <a:xfrm>
                <a:off x="4516438" y="2982913"/>
                <a:ext cx="266700" cy="42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800" b="1">
                    <a:solidFill>
                      <a:srgbClr val="000000"/>
                    </a:solidFill>
                    <a:latin typeface="Times New Roman" pitchFamily="18" charset="0"/>
                  </a:rPr>
                  <a:t>x·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96680" name="Rectangle 40"/>
              <p:cNvSpPr>
                <a:spLocks noChangeArrowheads="1"/>
              </p:cNvSpPr>
              <p:nvPr/>
            </p:nvSpPr>
            <p:spPr bwMode="auto">
              <a:xfrm>
                <a:off x="4435475" y="2982913"/>
                <a:ext cx="88900" cy="42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800" b="1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96681" name="Rectangle 41"/>
              <p:cNvSpPr>
                <a:spLocks noChangeArrowheads="1"/>
              </p:cNvSpPr>
              <p:nvPr/>
            </p:nvSpPr>
            <p:spPr bwMode="auto">
              <a:xfrm>
                <a:off x="4160838" y="2982913"/>
                <a:ext cx="88900" cy="42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800" b="1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96682" name="Rectangle 42"/>
              <p:cNvSpPr>
                <a:spLocks noChangeArrowheads="1"/>
              </p:cNvSpPr>
              <p:nvPr/>
            </p:nvSpPr>
            <p:spPr bwMode="auto">
              <a:xfrm>
                <a:off x="3729038" y="2982913"/>
                <a:ext cx="296862" cy="42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800" b="1">
                    <a:solidFill>
                      <a:srgbClr val="000000"/>
                    </a:solidFill>
                    <a:latin typeface="Times New Roman" pitchFamily="18" charset="0"/>
                  </a:rPr>
                  <a:t>m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96683" name="Rectangle 43"/>
              <p:cNvSpPr>
                <a:spLocks noChangeArrowheads="1"/>
              </p:cNvSpPr>
              <p:nvPr/>
            </p:nvSpPr>
            <p:spPr bwMode="auto">
              <a:xfrm>
                <a:off x="4037013" y="3208338"/>
                <a:ext cx="101600" cy="244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496684" name="Rectangle 44"/>
            <p:cNvSpPr>
              <a:spLocks noChangeArrowheads="1"/>
            </p:cNvSpPr>
            <p:nvPr/>
          </p:nvSpPr>
          <p:spPr bwMode="auto">
            <a:xfrm>
              <a:off x="4244975" y="3124200"/>
              <a:ext cx="195263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b="1" dirty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2224088" y="4953000"/>
            <a:ext cx="3873500" cy="674688"/>
            <a:chOff x="1401" y="2767"/>
            <a:chExt cx="2440" cy="425"/>
          </a:xfrm>
        </p:grpSpPr>
        <p:sp>
          <p:nvSpPr>
            <p:cNvPr id="496686" name="Rectangle 46"/>
            <p:cNvSpPr>
              <a:spLocks noChangeArrowheads="1"/>
            </p:cNvSpPr>
            <p:nvPr/>
          </p:nvSpPr>
          <p:spPr bwMode="auto">
            <a:xfrm>
              <a:off x="1670" y="3003"/>
              <a:ext cx="4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96687" name="Rectangle 47"/>
            <p:cNvSpPr>
              <a:spLocks noChangeArrowheads="1"/>
            </p:cNvSpPr>
            <p:nvPr/>
          </p:nvSpPr>
          <p:spPr bwMode="auto">
            <a:xfrm>
              <a:off x="2025" y="2833"/>
              <a:ext cx="22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3400" b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96688" name="Rectangle 48"/>
            <p:cNvSpPr>
              <a:spLocks noChangeArrowheads="1"/>
            </p:cNvSpPr>
            <p:nvPr/>
          </p:nvSpPr>
          <p:spPr bwMode="auto">
            <a:xfrm>
              <a:off x="1401" y="2833"/>
              <a:ext cx="25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3400" b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96689" name="Rectangle 49"/>
            <p:cNvSpPr>
              <a:spLocks noChangeArrowheads="1"/>
            </p:cNvSpPr>
            <p:nvPr/>
          </p:nvSpPr>
          <p:spPr bwMode="auto">
            <a:xfrm>
              <a:off x="1809" y="2802"/>
              <a:ext cx="14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3400" b="1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3" name="Group 50"/>
            <p:cNvGrpSpPr>
              <a:grpSpLocks/>
            </p:cNvGrpSpPr>
            <p:nvPr/>
          </p:nvGrpSpPr>
          <p:grpSpPr bwMode="auto">
            <a:xfrm>
              <a:off x="2032" y="2839"/>
              <a:ext cx="1809" cy="346"/>
              <a:chOff x="2032" y="2839"/>
              <a:chExt cx="1809" cy="346"/>
            </a:xfrm>
          </p:grpSpPr>
          <p:sp>
            <p:nvSpPr>
              <p:cNvPr id="496691" name="Line 51"/>
              <p:cNvSpPr>
                <a:spLocks noChangeShapeType="1"/>
              </p:cNvSpPr>
              <p:nvPr/>
            </p:nvSpPr>
            <p:spPr bwMode="auto">
              <a:xfrm>
                <a:off x="2032" y="2851"/>
                <a:ext cx="205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96692" name="Rectangle 52"/>
              <p:cNvSpPr>
                <a:spLocks noChangeArrowheads="1"/>
              </p:cNvSpPr>
              <p:nvPr/>
            </p:nvSpPr>
            <p:spPr bwMode="auto">
              <a:xfrm>
                <a:off x="2265" y="3003"/>
                <a:ext cx="42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00"/>
                    </a:solidFill>
                    <a:latin typeface="Times New Roman" pitchFamily="18" charset="0"/>
                  </a:rPr>
                  <a:t>i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96693" name="Line 53"/>
              <p:cNvSpPr>
                <a:spLocks noChangeShapeType="1"/>
              </p:cNvSpPr>
              <p:nvPr/>
            </p:nvSpPr>
            <p:spPr bwMode="auto">
              <a:xfrm>
                <a:off x="3503" y="2839"/>
                <a:ext cx="270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96694" name="Rectangle 54"/>
              <p:cNvSpPr>
                <a:spLocks noChangeArrowheads="1"/>
              </p:cNvSpPr>
              <p:nvPr/>
            </p:nvSpPr>
            <p:spPr bwMode="auto">
              <a:xfrm>
                <a:off x="3799" y="2991"/>
                <a:ext cx="42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00"/>
                    </a:solidFill>
                    <a:latin typeface="Times New Roman" pitchFamily="18" charset="0"/>
                  </a:rPr>
                  <a:t>i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496695" name="Rectangle 55"/>
            <p:cNvSpPr>
              <a:spLocks noChangeArrowheads="1"/>
            </p:cNvSpPr>
            <p:nvPr/>
          </p:nvSpPr>
          <p:spPr bwMode="auto">
            <a:xfrm>
              <a:off x="3112" y="3010"/>
              <a:ext cx="4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96696" name="Rectangle 56"/>
            <p:cNvSpPr>
              <a:spLocks noChangeArrowheads="1"/>
            </p:cNvSpPr>
            <p:nvPr/>
          </p:nvSpPr>
          <p:spPr bwMode="auto">
            <a:xfrm>
              <a:off x="3495" y="2801"/>
              <a:ext cx="2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3800" b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96697" name="Rectangle 57"/>
            <p:cNvSpPr>
              <a:spLocks noChangeArrowheads="1"/>
            </p:cNvSpPr>
            <p:nvPr/>
          </p:nvSpPr>
          <p:spPr bwMode="auto">
            <a:xfrm>
              <a:off x="2849" y="2801"/>
              <a:ext cx="25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3800" b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96698" name="Rectangle 58"/>
            <p:cNvSpPr>
              <a:spLocks noChangeArrowheads="1"/>
            </p:cNvSpPr>
            <p:nvPr/>
          </p:nvSpPr>
          <p:spPr bwMode="auto">
            <a:xfrm>
              <a:off x="3259" y="2767"/>
              <a:ext cx="16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3800" b="1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07CABD-7A26-4251-9E17-CDF2600199E9}" type="slidenum">
              <a:rPr lang="tr-TR"/>
              <a:pPr/>
              <a:t>51</a:t>
            </a:fld>
            <a:endParaRPr lang="tr-TR"/>
          </a:p>
        </p:txBody>
      </p:sp>
      <p:sp>
        <p:nvSpPr>
          <p:cNvPr id="502787" name="Rectangle 3"/>
          <p:cNvSpPr>
            <a:spLocks noChangeArrowheads="1"/>
          </p:cNvSpPr>
          <p:nvPr/>
        </p:nvSpPr>
        <p:spPr bwMode="auto">
          <a:xfrm>
            <a:off x="3007096" y="2514076"/>
            <a:ext cx="592497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 y z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788" name="Rectangle 4"/>
          <p:cNvSpPr>
            <a:spLocks noChangeArrowheads="1"/>
          </p:cNvSpPr>
          <p:nvPr/>
        </p:nvSpPr>
        <p:spPr bwMode="auto">
          <a:xfrm>
            <a:off x="3676946" y="2514076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789" name="Rectangle 5"/>
          <p:cNvSpPr>
            <a:spLocks noChangeArrowheads="1"/>
          </p:cNvSpPr>
          <p:nvPr/>
        </p:nvSpPr>
        <p:spPr bwMode="auto">
          <a:xfrm>
            <a:off x="3892549" y="2514076"/>
            <a:ext cx="67643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index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790" name="Rectangle 6"/>
          <p:cNvSpPr>
            <a:spLocks noChangeArrowheads="1"/>
          </p:cNvSpPr>
          <p:nvPr/>
        </p:nvSpPr>
        <p:spPr bwMode="auto">
          <a:xfrm>
            <a:off x="4690774" y="2514076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791" name="Rectangle 7"/>
          <p:cNvSpPr>
            <a:spLocks noChangeArrowheads="1"/>
          </p:cNvSpPr>
          <p:nvPr/>
        </p:nvSpPr>
        <p:spPr bwMode="auto">
          <a:xfrm>
            <a:off x="4863585" y="2514076"/>
            <a:ext cx="339040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02792" name="Rectangle 8"/>
          <p:cNvSpPr>
            <a:spLocks noChangeArrowheads="1"/>
          </p:cNvSpPr>
          <p:nvPr/>
        </p:nvSpPr>
        <p:spPr bwMode="auto">
          <a:xfrm>
            <a:off x="5316187" y="2514076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793" name="Rectangle 9"/>
          <p:cNvSpPr>
            <a:spLocks noChangeArrowheads="1"/>
          </p:cNvSpPr>
          <p:nvPr/>
        </p:nvSpPr>
        <p:spPr bwMode="auto">
          <a:xfrm>
            <a:off x="5495582" y="2514076"/>
            <a:ext cx="17281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794" name="Rectangle 10"/>
          <p:cNvSpPr>
            <a:spLocks noChangeArrowheads="1"/>
          </p:cNvSpPr>
          <p:nvPr/>
        </p:nvSpPr>
        <p:spPr bwMode="auto">
          <a:xfrm>
            <a:off x="5691435" y="2514076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795" name="Rectangle 11"/>
          <p:cNvSpPr>
            <a:spLocks noChangeArrowheads="1"/>
          </p:cNvSpPr>
          <p:nvPr/>
        </p:nvSpPr>
        <p:spPr bwMode="auto">
          <a:xfrm>
            <a:off x="5852726" y="2514076"/>
            <a:ext cx="339040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02796" name="Rectangle 12"/>
          <p:cNvSpPr>
            <a:spLocks noChangeArrowheads="1"/>
          </p:cNvSpPr>
          <p:nvPr/>
        </p:nvSpPr>
        <p:spPr bwMode="auto">
          <a:xfrm>
            <a:off x="6303682" y="2514076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797" name="Rectangle 13"/>
          <p:cNvSpPr>
            <a:spLocks noChangeArrowheads="1"/>
          </p:cNvSpPr>
          <p:nvPr/>
        </p:nvSpPr>
        <p:spPr bwMode="auto">
          <a:xfrm>
            <a:off x="6474847" y="2514076"/>
            <a:ext cx="17281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798" name="Rectangle 14"/>
          <p:cNvSpPr>
            <a:spLocks noChangeArrowheads="1"/>
          </p:cNvSpPr>
          <p:nvPr/>
        </p:nvSpPr>
        <p:spPr bwMode="auto">
          <a:xfrm>
            <a:off x="6670700" y="2514076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799" name="Rectangle 15"/>
          <p:cNvSpPr>
            <a:spLocks noChangeArrowheads="1"/>
          </p:cNvSpPr>
          <p:nvPr/>
        </p:nvSpPr>
        <p:spPr bwMode="auto">
          <a:xfrm>
            <a:off x="6838575" y="2514076"/>
            <a:ext cx="339040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502800" name="Rectangle 16"/>
          <p:cNvSpPr>
            <a:spLocks noChangeArrowheads="1"/>
          </p:cNvSpPr>
          <p:nvPr/>
        </p:nvSpPr>
        <p:spPr bwMode="auto">
          <a:xfrm>
            <a:off x="7289530" y="2514076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01" name="Rectangle 17"/>
          <p:cNvSpPr>
            <a:spLocks noChangeArrowheads="1"/>
          </p:cNvSpPr>
          <p:nvPr/>
        </p:nvSpPr>
        <p:spPr bwMode="auto">
          <a:xfrm>
            <a:off x="7454113" y="2514076"/>
            <a:ext cx="520080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F</a:t>
            </a:r>
            <a:r>
              <a:rPr lang="en-US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02802" name="Rectangle 18"/>
          <p:cNvSpPr>
            <a:spLocks noChangeArrowheads="1"/>
          </p:cNvSpPr>
          <p:nvPr/>
        </p:nvSpPr>
        <p:spPr bwMode="auto">
          <a:xfrm>
            <a:off x="8114088" y="2514076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03" name="Rectangle 19"/>
          <p:cNvSpPr>
            <a:spLocks noChangeArrowheads="1"/>
          </p:cNvSpPr>
          <p:nvPr/>
        </p:nvSpPr>
        <p:spPr bwMode="auto">
          <a:xfrm>
            <a:off x="3810258" y="2498725"/>
            <a:ext cx="18104" cy="4639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04" name="Line 20"/>
          <p:cNvSpPr>
            <a:spLocks noChangeShapeType="1"/>
          </p:cNvSpPr>
          <p:nvPr/>
        </p:nvSpPr>
        <p:spPr bwMode="auto">
          <a:xfrm>
            <a:off x="3810258" y="2498725"/>
            <a:ext cx="1646" cy="46393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05" name="Rectangle 21"/>
          <p:cNvSpPr>
            <a:spLocks noChangeArrowheads="1"/>
          </p:cNvSpPr>
          <p:nvPr/>
        </p:nvSpPr>
        <p:spPr bwMode="auto">
          <a:xfrm>
            <a:off x="4756607" y="2498725"/>
            <a:ext cx="19750" cy="4639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06" name="Line 22"/>
          <p:cNvSpPr>
            <a:spLocks noChangeShapeType="1"/>
          </p:cNvSpPr>
          <p:nvPr/>
        </p:nvSpPr>
        <p:spPr bwMode="auto">
          <a:xfrm>
            <a:off x="4756607" y="2498725"/>
            <a:ext cx="1646" cy="46393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07" name="Rectangle 23"/>
          <p:cNvSpPr>
            <a:spLocks noChangeArrowheads="1"/>
          </p:cNvSpPr>
          <p:nvPr/>
        </p:nvSpPr>
        <p:spPr bwMode="auto">
          <a:xfrm>
            <a:off x="3000512" y="2996773"/>
            <a:ext cx="608955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0 0 0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08" name="Rectangle 24"/>
          <p:cNvSpPr>
            <a:spLocks noChangeArrowheads="1"/>
          </p:cNvSpPr>
          <p:nvPr/>
        </p:nvSpPr>
        <p:spPr bwMode="auto">
          <a:xfrm>
            <a:off x="3683529" y="2996773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09" name="Rectangle 25"/>
          <p:cNvSpPr>
            <a:spLocks noChangeArrowheads="1"/>
          </p:cNvSpPr>
          <p:nvPr/>
        </p:nvSpPr>
        <p:spPr bwMode="auto">
          <a:xfrm>
            <a:off x="4203610" y="2996773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10" name="Rectangle 26"/>
          <p:cNvSpPr>
            <a:spLocks noChangeArrowheads="1"/>
          </p:cNvSpPr>
          <p:nvPr/>
        </p:nvSpPr>
        <p:spPr bwMode="auto">
          <a:xfrm>
            <a:off x="4374776" y="2996773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11" name="Rectangle 27"/>
          <p:cNvSpPr>
            <a:spLocks noChangeArrowheads="1"/>
          </p:cNvSpPr>
          <p:nvPr/>
        </p:nvSpPr>
        <p:spPr bwMode="auto">
          <a:xfrm>
            <a:off x="5003480" y="2996773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12" name="Rectangle 28"/>
          <p:cNvSpPr>
            <a:spLocks noChangeArrowheads="1"/>
          </p:cNvSpPr>
          <p:nvPr/>
        </p:nvSpPr>
        <p:spPr bwMode="auto">
          <a:xfrm>
            <a:off x="5174646" y="2996773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13" name="Rectangle 29"/>
          <p:cNvSpPr>
            <a:spLocks noChangeArrowheads="1"/>
          </p:cNvSpPr>
          <p:nvPr/>
        </p:nvSpPr>
        <p:spPr bwMode="auto">
          <a:xfrm>
            <a:off x="5495582" y="2996773"/>
            <a:ext cx="17281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14" name="Rectangle 30"/>
          <p:cNvSpPr>
            <a:spLocks noChangeArrowheads="1"/>
          </p:cNvSpPr>
          <p:nvPr/>
        </p:nvSpPr>
        <p:spPr bwMode="auto">
          <a:xfrm>
            <a:off x="5691435" y="2996773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15" name="Rectangle 31"/>
          <p:cNvSpPr>
            <a:spLocks noChangeArrowheads="1"/>
          </p:cNvSpPr>
          <p:nvPr/>
        </p:nvSpPr>
        <p:spPr bwMode="auto">
          <a:xfrm>
            <a:off x="5990975" y="2996773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16" name="Rectangle 32"/>
          <p:cNvSpPr>
            <a:spLocks noChangeArrowheads="1"/>
          </p:cNvSpPr>
          <p:nvPr/>
        </p:nvSpPr>
        <p:spPr bwMode="auto">
          <a:xfrm>
            <a:off x="6162141" y="2996773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17" name="Rectangle 33"/>
          <p:cNvSpPr>
            <a:spLocks noChangeArrowheads="1"/>
          </p:cNvSpPr>
          <p:nvPr/>
        </p:nvSpPr>
        <p:spPr bwMode="auto">
          <a:xfrm>
            <a:off x="6474847" y="2996773"/>
            <a:ext cx="17281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18" name="Rectangle 34"/>
          <p:cNvSpPr>
            <a:spLocks noChangeArrowheads="1"/>
          </p:cNvSpPr>
          <p:nvPr/>
        </p:nvSpPr>
        <p:spPr bwMode="auto">
          <a:xfrm>
            <a:off x="6670700" y="2996773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19" name="Rectangle 35"/>
          <p:cNvSpPr>
            <a:spLocks noChangeArrowheads="1"/>
          </p:cNvSpPr>
          <p:nvPr/>
        </p:nvSpPr>
        <p:spPr bwMode="auto">
          <a:xfrm>
            <a:off x="6976824" y="2996773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20" name="Rectangle 36"/>
          <p:cNvSpPr>
            <a:spLocks noChangeArrowheads="1"/>
          </p:cNvSpPr>
          <p:nvPr/>
        </p:nvSpPr>
        <p:spPr bwMode="auto">
          <a:xfrm>
            <a:off x="7147990" y="2996773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21" name="Rectangle 37"/>
          <p:cNvSpPr>
            <a:spLocks noChangeArrowheads="1"/>
          </p:cNvSpPr>
          <p:nvPr/>
        </p:nvSpPr>
        <p:spPr bwMode="auto">
          <a:xfrm>
            <a:off x="7557800" y="2996773"/>
            <a:ext cx="401581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22" name="Rectangle 38"/>
          <p:cNvSpPr>
            <a:spLocks noChangeArrowheads="1"/>
          </p:cNvSpPr>
          <p:nvPr/>
        </p:nvSpPr>
        <p:spPr bwMode="auto">
          <a:xfrm>
            <a:off x="8010401" y="2996773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23" name="Rectangle 39"/>
          <p:cNvSpPr>
            <a:spLocks noChangeArrowheads="1"/>
          </p:cNvSpPr>
          <p:nvPr/>
        </p:nvSpPr>
        <p:spPr bwMode="auto">
          <a:xfrm>
            <a:off x="2862263" y="2962660"/>
            <a:ext cx="947995" cy="18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24" name="Line 40"/>
          <p:cNvSpPr>
            <a:spLocks noChangeShapeType="1"/>
          </p:cNvSpPr>
          <p:nvPr/>
        </p:nvSpPr>
        <p:spPr bwMode="auto">
          <a:xfrm>
            <a:off x="2862263" y="2962660"/>
            <a:ext cx="947995" cy="17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25" name="Rectangle 41"/>
          <p:cNvSpPr>
            <a:spLocks noChangeArrowheads="1"/>
          </p:cNvSpPr>
          <p:nvPr/>
        </p:nvSpPr>
        <p:spPr bwMode="auto">
          <a:xfrm>
            <a:off x="3810258" y="2962660"/>
            <a:ext cx="18104" cy="18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26" name="Line 42"/>
          <p:cNvSpPr>
            <a:spLocks noChangeShapeType="1"/>
          </p:cNvSpPr>
          <p:nvPr/>
        </p:nvSpPr>
        <p:spPr bwMode="auto">
          <a:xfrm>
            <a:off x="3810258" y="2962660"/>
            <a:ext cx="18104" cy="17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27" name="Line 43"/>
          <p:cNvSpPr>
            <a:spLocks noChangeShapeType="1"/>
          </p:cNvSpPr>
          <p:nvPr/>
        </p:nvSpPr>
        <p:spPr bwMode="auto">
          <a:xfrm>
            <a:off x="3810258" y="2962660"/>
            <a:ext cx="1646" cy="18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28" name="Rectangle 44"/>
          <p:cNvSpPr>
            <a:spLocks noChangeArrowheads="1"/>
          </p:cNvSpPr>
          <p:nvPr/>
        </p:nvSpPr>
        <p:spPr bwMode="auto">
          <a:xfrm>
            <a:off x="3828362" y="2962660"/>
            <a:ext cx="928245" cy="18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29" name="Line 45"/>
          <p:cNvSpPr>
            <a:spLocks noChangeShapeType="1"/>
          </p:cNvSpPr>
          <p:nvPr/>
        </p:nvSpPr>
        <p:spPr bwMode="auto">
          <a:xfrm>
            <a:off x="3828362" y="2962660"/>
            <a:ext cx="928245" cy="17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30" name="Rectangle 46"/>
          <p:cNvSpPr>
            <a:spLocks noChangeArrowheads="1"/>
          </p:cNvSpPr>
          <p:nvPr/>
        </p:nvSpPr>
        <p:spPr bwMode="auto">
          <a:xfrm>
            <a:off x="4756607" y="2962660"/>
            <a:ext cx="19750" cy="18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31" name="Line 47"/>
          <p:cNvSpPr>
            <a:spLocks noChangeShapeType="1"/>
          </p:cNvSpPr>
          <p:nvPr/>
        </p:nvSpPr>
        <p:spPr bwMode="auto">
          <a:xfrm>
            <a:off x="4756607" y="2962660"/>
            <a:ext cx="19750" cy="17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32" name="Line 48"/>
          <p:cNvSpPr>
            <a:spLocks noChangeShapeType="1"/>
          </p:cNvSpPr>
          <p:nvPr/>
        </p:nvSpPr>
        <p:spPr bwMode="auto">
          <a:xfrm>
            <a:off x="4756607" y="2962660"/>
            <a:ext cx="1646" cy="18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33" name="Rectangle 49"/>
          <p:cNvSpPr>
            <a:spLocks noChangeArrowheads="1"/>
          </p:cNvSpPr>
          <p:nvPr/>
        </p:nvSpPr>
        <p:spPr bwMode="auto">
          <a:xfrm>
            <a:off x="4776357" y="2962660"/>
            <a:ext cx="633642" cy="18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34" name="Line 50"/>
          <p:cNvSpPr>
            <a:spLocks noChangeShapeType="1"/>
          </p:cNvSpPr>
          <p:nvPr/>
        </p:nvSpPr>
        <p:spPr bwMode="auto">
          <a:xfrm>
            <a:off x="4776357" y="2962660"/>
            <a:ext cx="633642" cy="17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35" name="Rectangle 51"/>
          <p:cNvSpPr>
            <a:spLocks noChangeArrowheads="1"/>
          </p:cNvSpPr>
          <p:nvPr/>
        </p:nvSpPr>
        <p:spPr bwMode="auto">
          <a:xfrm>
            <a:off x="5409999" y="2962660"/>
            <a:ext cx="19750" cy="18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36" name="Line 52"/>
          <p:cNvSpPr>
            <a:spLocks noChangeShapeType="1"/>
          </p:cNvSpPr>
          <p:nvPr/>
        </p:nvSpPr>
        <p:spPr bwMode="auto">
          <a:xfrm>
            <a:off x="5409999" y="2962660"/>
            <a:ext cx="19750" cy="17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37" name="Line 53"/>
          <p:cNvSpPr>
            <a:spLocks noChangeShapeType="1"/>
          </p:cNvSpPr>
          <p:nvPr/>
        </p:nvSpPr>
        <p:spPr bwMode="auto">
          <a:xfrm>
            <a:off x="5409999" y="2962660"/>
            <a:ext cx="1646" cy="18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38" name="Rectangle 54"/>
          <p:cNvSpPr>
            <a:spLocks noChangeArrowheads="1"/>
          </p:cNvSpPr>
          <p:nvPr/>
        </p:nvSpPr>
        <p:spPr bwMode="auto">
          <a:xfrm>
            <a:off x="5429749" y="2962660"/>
            <a:ext cx="334102" cy="18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39" name="Line 55"/>
          <p:cNvSpPr>
            <a:spLocks noChangeShapeType="1"/>
          </p:cNvSpPr>
          <p:nvPr/>
        </p:nvSpPr>
        <p:spPr bwMode="auto">
          <a:xfrm>
            <a:off x="5429749" y="2962660"/>
            <a:ext cx="334102" cy="17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40" name="Rectangle 56"/>
          <p:cNvSpPr>
            <a:spLocks noChangeArrowheads="1"/>
          </p:cNvSpPr>
          <p:nvPr/>
        </p:nvSpPr>
        <p:spPr bwMode="auto">
          <a:xfrm>
            <a:off x="5763851" y="2962660"/>
            <a:ext cx="19750" cy="18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41" name="Line 57"/>
          <p:cNvSpPr>
            <a:spLocks noChangeShapeType="1"/>
          </p:cNvSpPr>
          <p:nvPr/>
        </p:nvSpPr>
        <p:spPr bwMode="auto">
          <a:xfrm>
            <a:off x="5763851" y="2962660"/>
            <a:ext cx="19750" cy="17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42" name="Line 58"/>
          <p:cNvSpPr>
            <a:spLocks noChangeShapeType="1"/>
          </p:cNvSpPr>
          <p:nvPr/>
        </p:nvSpPr>
        <p:spPr bwMode="auto">
          <a:xfrm>
            <a:off x="5763851" y="2962660"/>
            <a:ext cx="1646" cy="18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43" name="Rectangle 59"/>
          <p:cNvSpPr>
            <a:spLocks noChangeArrowheads="1"/>
          </p:cNvSpPr>
          <p:nvPr/>
        </p:nvSpPr>
        <p:spPr bwMode="auto">
          <a:xfrm>
            <a:off x="5783601" y="2962660"/>
            <a:ext cx="594143" cy="18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44" name="Line 60"/>
          <p:cNvSpPr>
            <a:spLocks noChangeShapeType="1"/>
          </p:cNvSpPr>
          <p:nvPr/>
        </p:nvSpPr>
        <p:spPr bwMode="auto">
          <a:xfrm>
            <a:off x="5783601" y="2962660"/>
            <a:ext cx="594143" cy="17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45" name="Rectangle 61"/>
          <p:cNvSpPr>
            <a:spLocks noChangeArrowheads="1"/>
          </p:cNvSpPr>
          <p:nvPr/>
        </p:nvSpPr>
        <p:spPr bwMode="auto">
          <a:xfrm>
            <a:off x="6377744" y="2962660"/>
            <a:ext cx="18104" cy="18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46" name="Line 62"/>
          <p:cNvSpPr>
            <a:spLocks noChangeShapeType="1"/>
          </p:cNvSpPr>
          <p:nvPr/>
        </p:nvSpPr>
        <p:spPr bwMode="auto">
          <a:xfrm>
            <a:off x="6377744" y="2962660"/>
            <a:ext cx="18104" cy="17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47" name="Line 63"/>
          <p:cNvSpPr>
            <a:spLocks noChangeShapeType="1"/>
          </p:cNvSpPr>
          <p:nvPr/>
        </p:nvSpPr>
        <p:spPr bwMode="auto">
          <a:xfrm>
            <a:off x="6377744" y="2962660"/>
            <a:ext cx="1646" cy="18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48" name="Rectangle 64"/>
          <p:cNvSpPr>
            <a:spLocks noChangeArrowheads="1"/>
          </p:cNvSpPr>
          <p:nvPr/>
        </p:nvSpPr>
        <p:spPr bwMode="auto">
          <a:xfrm>
            <a:off x="6395848" y="2962660"/>
            <a:ext cx="357144" cy="18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49" name="Line 65"/>
          <p:cNvSpPr>
            <a:spLocks noChangeShapeType="1"/>
          </p:cNvSpPr>
          <p:nvPr/>
        </p:nvSpPr>
        <p:spPr bwMode="auto">
          <a:xfrm>
            <a:off x="6395848" y="2962660"/>
            <a:ext cx="357144" cy="17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50" name="Rectangle 66"/>
          <p:cNvSpPr>
            <a:spLocks noChangeArrowheads="1"/>
          </p:cNvSpPr>
          <p:nvPr/>
        </p:nvSpPr>
        <p:spPr bwMode="auto">
          <a:xfrm>
            <a:off x="6752992" y="2962660"/>
            <a:ext cx="18104" cy="18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51" name="Line 67"/>
          <p:cNvSpPr>
            <a:spLocks noChangeShapeType="1"/>
          </p:cNvSpPr>
          <p:nvPr/>
        </p:nvSpPr>
        <p:spPr bwMode="auto">
          <a:xfrm>
            <a:off x="6752992" y="2962660"/>
            <a:ext cx="18104" cy="17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52" name="Line 68"/>
          <p:cNvSpPr>
            <a:spLocks noChangeShapeType="1"/>
          </p:cNvSpPr>
          <p:nvPr/>
        </p:nvSpPr>
        <p:spPr bwMode="auto">
          <a:xfrm>
            <a:off x="6752992" y="2962660"/>
            <a:ext cx="1646" cy="18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53" name="Rectangle 69"/>
          <p:cNvSpPr>
            <a:spLocks noChangeArrowheads="1"/>
          </p:cNvSpPr>
          <p:nvPr/>
        </p:nvSpPr>
        <p:spPr bwMode="auto">
          <a:xfrm>
            <a:off x="6771096" y="2962660"/>
            <a:ext cx="594143" cy="18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54" name="Line 70"/>
          <p:cNvSpPr>
            <a:spLocks noChangeShapeType="1"/>
          </p:cNvSpPr>
          <p:nvPr/>
        </p:nvSpPr>
        <p:spPr bwMode="auto">
          <a:xfrm>
            <a:off x="6771096" y="2962660"/>
            <a:ext cx="594143" cy="17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55" name="Rectangle 71"/>
          <p:cNvSpPr>
            <a:spLocks noChangeArrowheads="1"/>
          </p:cNvSpPr>
          <p:nvPr/>
        </p:nvSpPr>
        <p:spPr bwMode="auto">
          <a:xfrm>
            <a:off x="7365238" y="2962660"/>
            <a:ext cx="19750" cy="18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56" name="Line 72"/>
          <p:cNvSpPr>
            <a:spLocks noChangeShapeType="1"/>
          </p:cNvSpPr>
          <p:nvPr/>
        </p:nvSpPr>
        <p:spPr bwMode="auto">
          <a:xfrm>
            <a:off x="7365238" y="2962660"/>
            <a:ext cx="19750" cy="17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57" name="Line 73"/>
          <p:cNvSpPr>
            <a:spLocks noChangeShapeType="1"/>
          </p:cNvSpPr>
          <p:nvPr/>
        </p:nvSpPr>
        <p:spPr bwMode="auto">
          <a:xfrm>
            <a:off x="7365238" y="2962660"/>
            <a:ext cx="1646" cy="18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58" name="Rectangle 74"/>
          <p:cNvSpPr>
            <a:spLocks noChangeArrowheads="1"/>
          </p:cNvSpPr>
          <p:nvPr/>
        </p:nvSpPr>
        <p:spPr bwMode="auto">
          <a:xfrm>
            <a:off x="7384988" y="2962660"/>
            <a:ext cx="808100" cy="18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59" name="Line 75"/>
          <p:cNvSpPr>
            <a:spLocks noChangeShapeType="1"/>
          </p:cNvSpPr>
          <p:nvPr/>
        </p:nvSpPr>
        <p:spPr bwMode="auto">
          <a:xfrm>
            <a:off x="7384988" y="2962660"/>
            <a:ext cx="808100" cy="170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60" name="Rectangle 76"/>
          <p:cNvSpPr>
            <a:spLocks noChangeArrowheads="1"/>
          </p:cNvSpPr>
          <p:nvPr/>
        </p:nvSpPr>
        <p:spPr bwMode="auto">
          <a:xfrm>
            <a:off x="3810258" y="2981422"/>
            <a:ext cx="18104" cy="4639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61" name="Line 77"/>
          <p:cNvSpPr>
            <a:spLocks noChangeShapeType="1"/>
          </p:cNvSpPr>
          <p:nvPr/>
        </p:nvSpPr>
        <p:spPr bwMode="auto">
          <a:xfrm>
            <a:off x="3810258" y="2981422"/>
            <a:ext cx="1646" cy="46393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62" name="Rectangle 78"/>
          <p:cNvSpPr>
            <a:spLocks noChangeArrowheads="1"/>
          </p:cNvSpPr>
          <p:nvPr/>
        </p:nvSpPr>
        <p:spPr bwMode="auto">
          <a:xfrm>
            <a:off x="4756607" y="2981422"/>
            <a:ext cx="19750" cy="4639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63" name="Line 79"/>
          <p:cNvSpPr>
            <a:spLocks noChangeShapeType="1"/>
          </p:cNvSpPr>
          <p:nvPr/>
        </p:nvSpPr>
        <p:spPr bwMode="auto">
          <a:xfrm>
            <a:off x="4756607" y="2981422"/>
            <a:ext cx="1646" cy="46393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64" name="Rectangle 80"/>
          <p:cNvSpPr>
            <a:spLocks noChangeArrowheads="1"/>
          </p:cNvSpPr>
          <p:nvPr/>
        </p:nvSpPr>
        <p:spPr bwMode="auto">
          <a:xfrm>
            <a:off x="3000512" y="3460707"/>
            <a:ext cx="608955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0 0 1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65" name="Rectangle 81"/>
          <p:cNvSpPr>
            <a:spLocks noChangeArrowheads="1"/>
          </p:cNvSpPr>
          <p:nvPr/>
        </p:nvSpPr>
        <p:spPr bwMode="auto">
          <a:xfrm>
            <a:off x="3683529" y="3460707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66" name="Rectangle 82"/>
          <p:cNvSpPr>
            <a:spLocks noChangeArrowheads="1"/>
          </p:cNvSpPr>
          <p:nvPr/>
        </p:nvSpPr>
        <p:spPr bwMode="auto">
          <a:xfrm>
            <a:off x="4203610" y="3460707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67" name="Rectangle 83"/>
          <p:cNvSpPr>
            <a:spLocks noChangeArrowheads="1"/>
          </p:cNvSpPr>
          <p:nvPr/>
        </p:nvSpPr>
        <p:spPr bwMode="auto">
          <a:xfrm>
            <a:off x="4374776" y="3460707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68" name="Rectangle 84"/>
          <p:cNvSpPr>
            <a:spLocks noChangeArrowheads="1"/>
          </p:cNvSpPr>
          <p:nvPr/>
        </p:nvSpPr>
        <p:spPr bwMode="auto">
          <a:xfrm>
            <a:off x="5003480" y="3460707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69" name="Rectangle 85"/>
          <p:cNvSpPr>
            <a:spLocks noChangeArrowheads="1"/>
          </p:cNvSpPr>
          <p:nvPr/>
        </p:nvSpPr>
        <p:spPr bwMode="auto">
          <a:xfrm>
            <a:off x="5174646" y="3460707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70" name="Rectangle 86"/>
          <p:cNvSpPr>
            <a:spLocks noChangeArrowheads="1"/>
          </p:cNvSpPr>
          <p:nvPr/>
        </p:nvSpPr>
        <p:spPr bwMode="auto">
          <a:xfrm>
            <a:off x="5495582" y="3460707"/>
            <a:ext cx="17281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71" name="Rectangle 87"/>
          <p:cNvSpPr>
            <a:spLocks noChangeArrowheads="1"/>
          </p:cNvSpPr>
          <p:nvPr/>
        </p:nvSpPr>
        <p:spPr bwMode="auto">
          <a:xfrm>
            <a:off x="5691435" y="3460707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72" name="Rectangle 88"/>
          <p:cNvSpPr>
            <a:spLocks noChangeArrowheads="1"/>
          </p:cNvSpPr>
          <p:nvPr/>
        </p:nvSpPr>
        <p:spPr bwMode="auto">
          <a:xfrm>
            <a:off x="5990975" y="3460707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73" name="Rectangle 89"/>
          <p:cNvSpPr>
            <a:spLocks noChangeArrowheads="1"/>
          </p:cNvSpPr>
          <p:nvPr/>
        </p:nvSpPr>
        <p:spPr bwMode="auto">
          <a:xfrm>
            <a:off x="6162141" y="3460707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74" name="Rectangle 90"/>
          <p:cNvSpPr>
            <a:spLocks noChangeArrowheads="1"/>
          </p:cNvSpPr>
          <p:nvPr/>
        </p:nvSpPr>
        <p:spPr bwMode="auto">
          <a:xfrm>
            <a:off x="6474847" y="3460707"/>
            <a:ext cx="17281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75" name="Rectangle 91"/>
          <p:cNvSpPr>
            <a:spLocks noChangeArrowheads="1"/>
          </p:cNvSpPr>
          <p:nvPr/>
        </p:nvSpPr>
        <p:spPr bwMode="auto">
          <a:xfrm>
            <a:off x="6670700" y="3460707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76" name="Rectangle 92"/>
          <p:cNvSpPr>
            <a:spLocks noChangeArrowheads="1"/>
          </p:cNvSpPr>
          <p:nvPr/>
        </p:nvSpPr>
        <p:spPr bwMode="auto">
          <a:xfrm>
            <a:off x="6976824" y="3460707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77" name="Rectangle 93"/>
          <p:cNvSpPr>
            <a:spLocks noChangeArrowheads="1"/>
          </p:cNvSpPr>
          <p:nvPr/>
        </p:nvSpPr>
        <p:spPr bwMode="auto">
          <a:xfrm>
            <a:off x="7147990" y="3460707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78" name="Rectangle 94"/>
          <p:cNvSpPr>
            <a:spLocks noChangeArrowheads="1"/>
          </p:cNvSpPr>
          <p:nvPr/>
        </p:nvSpPr>
        <p:spPr bwMode="auto">
          <a:xfrm>
            <a:off x="7557800" y="3460707"/>
            <a:ext cx="401581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1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79" name="Rectangle 95"/>
          <p:cNvSpPr>
            <a:spLocks noChangeArrowheads="1"/>
          </p:cNvSpPr>
          <p:nvPr/>
        </p:nvSpPr>
        <p:spPr bwMode="auto">
          <a:xfrm>
            <a:off x="8010401" y="3460707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80" name="Rectangle 96"/>
          <p:cNvSpPr>
            <a:spLocks noChangeArrowheads="1"/>
          </p:cNvSpPr>
          <p:nvPr/>
        </p:nvSpPr>
        <p:spPr bwMode="auto">
          <a:xfrm>
            <a:off x="3810258" y="3445357"/>
            <a:ext cx="18104" cy="4639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81" name="Line 97"/>
          <p:cNvSpPr>
            <a:spLocks noChangeShapeType="1"/>
          </p:cNvSpPr>
          <p:nvPr/>
        </p:nvSpPr>
        <p:spPr bwMode="auto">
          <a:xfrm>
            <a:off x="3810258" y="3445357"/>
            <a:ext cx="1646" cy="46393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82" name="Rectangle 98"/>
          <p:cNvSpPr>
            <a:spLocks noChangeArrowheads="1"/>
          </p:cNvSpPr>
          <p:nvPr/>
        </p:nvSpPr>
        <p:spPr bwMode="auto">
          <a:xfrm>
            <a:off x="4756607" y="3445357"/>
            <a:ext cx="19750" cy="4639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83" name="Line 99"/>
          <p:cNvSpPr>
            <a:spLocks noChangeShapeType="1"/>
          </p:cNvSpPr>
          <p:nvPr/>
        </p:nvSpPr>
        <p:spPr bwMode="auto">
          <a:xfrm>
            <a:off x="4756607" y="3445357"/>
            <a:ext cx="1646" cy="46393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884" name="Rectangle 100"/>
          <p:cNvSpPr>
            <a:spLocks noChangeArrowheads="1"/>
          </p:cNvSpPr>
          <p:nvPr/>
        </p:nvSpPr>
        <p:spPr bwMode="auto">
          <a:xfrm>
            <a:off x="3000512" y="3924642"/>
            <a:ext cx="608955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0 1 0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85" name="Rectangle 101"/>
          <p:cNvSpPr>
            <a:spLocks noChangeArrowheads="1"/>
          </p:cNvSpPr>
          <p:nvPr/>
        </p:nvSpPr>
        <p:spPr bwMode="auto">
          <a:xfrm>
            <a:off x="3683529" y="3924642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86" name="Rectangle 102"/>
          <p:cNvSpPr>
            <a:spLocks noChangeArrowheads="1"/>
          </p:cNvSpPr>
          <p:nvPr/>
        </p:nvSpPr>
        <p:spPr bwMode="auto">
          <a:xfrm>
            <a:off x="4203610" y="3924642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87" name="Rectangle 103"/>
          <p:cNvSpPr>
            <a:spLocks noChangeArrowheads="1"/>
          </p:cNvSpPr>
          <p:nvPr/>
        </p:nvSpPr>
        <p:spPr bwMode="auto">
          <a:xfrm>
            <a:off x="4374776" y="3924642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88" name="Rectangle 104"/>
          <p:cNvSpPr>
            <a:spLocks noChangeArrowheads="1"/>
          </p:cNvSpPr>
          <p:nvPr/>
        </p:nvSpPr>
        <p:spPr bwMode="auto">
          <a:xfrm>
            <a:off x="5003480" y="3924642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89" name="Rectangle 105"/>
          <p:cNvSpPr>
            <a:spLocks noChangeArrowheads="1"/>
          </p:cNvSpPr>
          <p:nvPr/>
        </p:nvSpPr>
        <p:spPr bwMode="auto">
          <a:xfrm>
            <a:off x="5174646" y="3924642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90" name="Rectangle 106"/>
          <p:cNvSpPr>
            <a:spLocks noChangeArrowheads="1"/>
          </p:cNvSpPr>
          <p:nvPr/>
        </p:nvSpPr>
        <p:spPr bwMode="auto">
          <a:xfrm>
            <a:off x="5495582" y="3924642"/>
            <a:ext cx="17281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91" name="Rectangle 107"/>
          <p:cNvSpPr>
            <a:spLocks noChangeArrowheads="1"/>
          </p:cNvSpPr>
          <p:nvPr/>
        </p:nvSpPr>
        <p:spPr bwMode="auto">
          <a:xfrm>
            <a:off x="5691435" y="3924642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92" name="Rectangle 108"/>
          <p:cNvSpPr>
            <a:spLocks noChangeArrowheads="1"/>
          </p:cNvSpPr>
          <p:nvPr/>
        </p:nvSpPr>
        <p:spPr bwMode="auto">
          <a:xfrm>
            <a:off x="5990975" y="3924642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93" name="Rectangle 109"/>
          <p:cNvSpPr>
            <a:spLocks noChangeArrowheads="1"/>
          </p:cNvSpPr>
          <p:nvPr/>
        </p:nvSpPr>
        <p:spPr bwMode="auto">
          <a:xfrm>
            <a:off x="6162141" y="3924642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94" name="Rectangle 110"/>
          <p:cNvSpPr>
            <a:spLocks noChangeArrowheads="1"/>
          </p:cNvSpPr>
          <p:nvPr/>
        </p:nvSpPr>
        <p:spPr bwMode="auto">
          <a:xfrm>
            <a:off x="6474847" y="3924642"/>
            <a:ext cx="17281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95" name="Rectangle 111"/>
          <p:cNvSpPr>
            <a:spLocks noChangeArrowheads="1"/>
          </p:cNvSpPr>
          <p:nvPr/>
        </p:nvSpPr>
        <p:spPr bwMode="auto">
          <a:xfrm>
            <a:off x="6670700" y="3924642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96" name="Rectangle 112"/>
          <p:cNvSpPr>
            <a:spLocks noChangeArrowheads="1"/>
          </p:cNvSpPr>
          <p:nvPr/>
        </p:nvSpPr>
        <p:spPr bwMode="auto">
          <a:xfrm>
            <a:off x="6976824" y="3924642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97" name="Rectangle 113"/>
          <p:cNvSpPr>
            <a:spLocks noChangeArrowheads="1"/>
          </p:cNvSpPr>
          <p:nvPr/>
        </p:nvSpPr>
        <p:spPr bwMode="auto">
          <a:xfrm>
            <a:off x="7147990" y="3924642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98" name="Rectangle 114"/>
          <p:cNvSpPr>
            <a:spLocks noChangeArrowheads="1"/>
          </p:cNvSpPr>
          <p:nvPr/>
        </p:nvSpPr>
        <p:spPr bwMode="auto">
          <a:xfrm>
            <a:off x="7557800" y="3924642"/>
            <a:ext cx="401581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899" name="Rectangle 115"/>
          <p:cNvSpPr>
            <a:spLocks noChangeArrowheads="1"/>
          </p:cNvSpPr>
          <p:nvPr/>
        </p:nvSpPr>
        <p:spPr bwMode="auto">
          <a:xfrm>
            <a:off x="8010401" y="3924642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00" name="Rectangle 116"/>
          <p:cNvSpPr>
            <a:spLocks noChangeArrowheads="1"/>
          </p:cNvSpPr>
          <p:nvPr/>
        </p:nvSpPr>
        <p:spPr bwMode="auto">
          <a:xfrm>
            <a:off x="3810258" y="3909291"/>
            <a:ext cx="18104" cy="4639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01" name="Line 117"/>
          <p:cNvSpPr>
            <a:spLocks noChangeShapeType="1"/>
          </p:cNvSpPr>
          <p:nvPr/>
        </p:nvSpPr>
        <p:spPr bwMode="auto">
          <a:xfrm>
            <a:off x="3810258" y="3909291"/>
            <a:ext cx="1646" cy="46393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02" name="Rectangle 118"/>
          <p:cNvSpPr>
            <a:spLocks noChangeArrowheads="1"/>
          </p:cNvSpPr>
          <p:nvPr/>
        </p:nvSpPr>
        <p:spPr bwMode="auto">
          <a:xfrm>
            <a:off x="4756607" y="3909291"/>
            <a:ext cx="19750" cy="4639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03" name="Line 119"/>
          <p:cNvSpPr>
            <a:spLocks noChangeShapeType="1"/>
          </p:cNvSpPr>
          <p:nvPr/>
        </p:nvSpPr>
        <p:spPr bwMode="auto">
          <a:xfrm>
            <a:off x="4756607" y="3909291"/>
            <a:ext cx="1646" cy="46393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04" name="Rectangle 120"/>
          <p:cNvSpPr>
            <a:spLocks noChangeArrowheads="1"/>
          </p:cNvSpPr>
          <p:nvPr/>
        </p:nvSpPr>
        <p:spPr bwMode="auto">
          <a:xfrm>
            <a:off x="3000512" y="4388577"/>
            <a:ext cx="608955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0 1 1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05" name="Rectangle 121"/>
          <p:cNvSpPr>
            <a:spLocks noChangeArrowheads="1"/>
          </p:cNvSpPr>
          <p:nvPr/>
        </p:nvSpPr>
        <p:spPr bwMode="auto">
          <a:xfrm>
            <a:off x="3683529" y="4388577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06" name="Rectangle 122"/>
          <p:cNvSpPr>
            <a:spLocks noChangeArrowheads="1"/>
          </p:cNvSpPr>
          <p:nvPr/>
        </p:nvSpPr>
        <p:spPr bwMode="auto">
          <a:xfrm>
            <a:off x="4203610" y="4388577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07" name="Rectangle 123"/>
          <p:cNvSpPr>
            <a:spLocks noChangeArrowheads="1"/>
          </p:cNvSpPr>
          <p:nvPr/>
        </p:nvSpPr>
        <p:spPr bwMode="auto">
          <a:xfrm>
            <a:off x="4374776" y="4388577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08" name="Rectangle 124"/>
          <p:cNvSpPr>
            <a:spLocks noChangeArrowheads="1"/>
          </p:cNvSpPr>
          <p:nvPr/>
        </p:nvSpPr>
        <p:spPr bwMode="auto">
          <a:xfrm>
            <a:off x="5003480" y="4388577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09" name="Rectangle 125"/>
          <p:cNvSpPr>
            <a:spLocks noChangeArrowheads="1"/>
          </p:cNvSpPr>
          <p:nvPr/>
        </p:nvSpPr>
        <p:spPr bwMode="auto">
          <a:xfrm>
            <a:off x="5174646" y="4388577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10" name="Rectangle 126"/>
          <p:cNvSpPr>
            <a:spLocks noChangeArrowheads="1"/>
          </p:cNvSpPr>
          <p:nvPr/>
        </p:nvSpPr>
        <p:spPr bwMode="auto">
          <a:xfrm>
            <a:off x="5495582" y="4388577"/>
            <a:ext cx="17281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11" name="Rectangle 127"/>
          <p:cNvSpPr>
            <a:spLocks noChangeArrowheads="1"/>
          </p:cNvSpPr>
          <p:nvPr/>
        </p:nvSpPr>
        <p:spPr bwMode="auto">
          <a:xfrm>
            <a:off x="5691435" y="4388577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12" name="Rectangle 128"/>
          <p:cNvSpPr>
            <a:spLocks noChangeArrowheads="1"/>
          </p:cNvSpPr>
          <p:nvPr/>
        </p:nvSpPr>
        <p:spPr bwMode="auto">
          <a:xfrm>
            <a:off x="5990975" y="4388577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13" name="Rectangle 129"/>
          <p:cNvSpPr>
            <a:spLocks noChangeArrowheads="1"/>
          </p:cNvSpPr>
          <p:nvPr/>
        </p:nvSpPr>
        <p:spPr bwMode="auto">
          <a:xfrm>
            <a:off x="6162141" y="4388577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14" name="Rectangle 130"/>
          <p:cNvSpPr>
            <a:spLocks noChangeArrowheads="1"/>
          </p:cNvSpPr>
          <p:nvPr/>
        </p:nvSpPr>
        <p:spPr bwMode="auto">
          <a:xfrm>
            <a:off x="6474847" y="4388577"/>
            <a:ext cx="17281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15" name="Rectangle 131"/>
          <p:cNvSpPr>
            <a:spLocks noChangeArrowheads="1"/>
          </p:cNvSpPr>
          <p:nvPr/>
        </p:nvSpPr>
        <p:spPr bwMode="auto">
          <a:xfrm>
            <a:off x="6670700" y="4388577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16" name="Rectangle 132"/>
          <p:cNvSpPr>
            <a:spLocks noChangeArrowheads="1"/>
          </p:cNvSpPr>
          <p:nvPr/>
        </p:nvSpPr>
        <p:spPr bwMode="auto">
          <a:xfrm>
            <a:off x="6976824" y="4388577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17" name="Rectangle 133"/>
          <p:cNvSpPr>
            <a:spLocks noChangeArrowheads="1"/>
          </p:cNvSpPr>
          <p:nvPr/>
        </p:nvSpPr>
        <p:spPr bwMode="auto">
          <a:xfrm>
            <a:off x="7147990" y="4388577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18" name="Rectangle 134"/>
          <p:cNvSpPr>
            <a:spLocks noChangeArrowheads="1"/>
          </p:cNvSpPr>
          <p:nvPr/>
        </p:nvSpPr>
        <p:spPr bwMode="auto">
          <a:xfrm>
            <a:off x="7557800" y="4388577"/>
            <a:ext cx="401581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19" name="Rectangle 135"/>
          <p:cNvSpPr>
            <a:spLocks noChangeArrowheads="1"/>
          </p:cNvSpPr>
          <p:nvPr/>
        </p:nvSpPr>
        <p:spPr bwMode="auto">
          <a:xfrm>
            <a:off x="8010401" y="4388577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20" name="Rectangle 136"/>
          <p:cNvSpPr>
            <a:spLocks noChangeArrowheads="1"/>
          </p:cNvSpPr>
          <p:nvPr/>
        </p:nvSpPr>
        <p:spPr bwMode="auto">
          <a:xfrm>
            <a:off x="3810258" y="4373226"/>
            <a:ext cx="18104" cy="4639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21" name="Line 137"/>
          <p:cNvSpPr>
            <a:spLocks noChangeShapeType="1"/>
          </p:cNvSpPr>
          <p:nvPr/>
        </p:nvSpPr>
        <p:spPr bwMode="auto">
          <a:xfrm>
            <a:off x="3810258" y="4373226"/>
            <a:ext cx="1646" cy="46393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22" name="Rectangle 138"/>
          <p:cNvSpPr>
            <a:spLocks noChangeArrowheads="1"/>
          </p:cNvSpPr>
          <p:nvPr/>
        </p:nvSpPr>
        <p:spPr bwMode="auto">
          <a:xfrm>
            <a:off x="4756607" y="4373226"/>
            <a:ext cx="19750" cy="4639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23" name="Line 139"/>
          <p:cNvSpPr>
            <a:spLocks noChangeShapeType="1"/>
          </p:cNvSpPr>
          <p:nvPr/>
        </p:nvSpPr>
        <p:spPr bwMode="auto">
          <a:xfrm>
            <a:off x="4756607" y="4373226"/>
            <a:ext cx="1646" cy="46393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24" name="Rectangle 140"/>
          <p:cNvSpPr>
            <a:spLocks noChangeArrowheads="1"/>
          </p:cNvSpPr>
          <p:nvPr/>
        </p:nvSpPr>
        <p:spPr bwMode="auto">
          <a:xfrm>
            <a:off x="3000512" y="4852512"/>
            <a:ext cx="608955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1 0 0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25" name="Rectangle 141"/>
          <p:cNvSpPr>
            <a:spLocks noChangeArrowheads="1"/>
          </p:cNvSpPr>
          <p:nvPr/>
        </p:nvSpPr>
        <p:spPr bwMode="auto">
          <a:xfrm>
            <a:off x="3683529" y="4852512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26" name="Rectangle 142"/>
          <p:cNvSpPr>
            <a:spLocks noChangeArrowheads="1"/>
          </p:cNvSpPr>
          <p:nvPr/>
        </p:nvSpPr>
        <p:spPr bwMode="auto">
          <a:xfrm>
            <a:off x="4203610" y="4852512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27" name="Rectangle 143"/>
          <p:cNvSpPr>
            <a:spLocks noChangeArrowheads="1"/>
          </p:cNvSpPr>
          <p:nvPr/>
        </p:nvSpPr>
        <p:spPr bwMode="auto">
          <a:xfrm>
            <a:off x="4374776" y="4852512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28" name="Rectangle 144"/>
          <p:cNvSpPr>
            <a:spLocks noChangeArrowheads="1"/>
          </p:cNvSpPr>
          <p:nvPr/>
        </p:nvSpPr>
        <p:spPr bwMode="auto">
          <a:xfrm>
            <a:off x="5003480" y="4852512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29" name="Rectangle 145"/>
          <p:cNvSpPr>
            <a:spLocks noChangeArrowheads="1"/>
          </p:cNvSpPr>
          <p:nvPr/>
        </p:nvSpPr>
        <p:spPr bwMode="auto">
          <a:xfrm>
            <a:off x="5174646" y="4852512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30" name="Rectangle 146"/>
          <p:cNvSpPr>
            <a:spLocks noChangeArrowheads="1"/>
          </p:cNvSpPr>
          <p:nvPr/>
        </p:nvSpPr>
        <p:spPr bwMode="auto">
          <a:xfrm>
            <a:off x="5495582" y="4852512"/>
            <a:ext cx="17281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31" name="Rectangle 147"/>
          <p:cNvSpPr>
            <a:spLocks noChangeArrowheads="1"/>
          </p:cNvSpPr>
          <p:nvPr/>
        </p:nvSpPr>
        <p:spPr bwMode="auto">
          <a:xfrm>
            <a:off x="5691435" y="4852512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32" name="Rectangle 148"/>
          <p:cNvSpPr>
            <a:spLocks noChangeArrowheads="1"/>
          </p:cNvSpPr>
          <p:nvPr/>
        </p:nvSpPr>
        <p:spPr bwMode="auto">
          <a:xfrm>
            <a:off x="5990975" y="4852512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33" name="Rectangle 149"/>
          <p:cNvSpPr>
            <a:spLocks noChangeArrowheads="1"/>
          </p:cNvSpPr>
          <p:nvPr/>
        </p:nvSpPr>
        <p:spPr bwMode="auto">
          <a:xfrm>
            <a:off x="6162141" y="4852512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34" name="Rectangle 150"/>
          <p:cNvSpPr>
            <a:spLocks noChangeArrowheads="1"/>
          </p:cNvSpPr>
          <p:nvPr/>
        </p:nvSpPr>
        <p:spPr bwMode="auto">
          <a:xfrm>
            <a:off x="6474847" y="4852512"/>
            <a:ext cx="17281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35" name="Rectangle 151"/>
          <p:cNvSpPr>
            <a:spLocks noChangeArrowheads="1"/>
          </p:cNvSpPr>
          <p:nvPr/>
        </p:nvSpPr>
        <p:spPr bwMode="auto">
          <a:xfrm>
            <a:off x="6670700" y="4852512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36" name="Rectangle 152"/>
          <p:cNvSpPr>
            <a:spLocks noChangeArrowheads="1"/>
          </p:cNvSpPr>
          <p:nvPr/>
        </p:nvSpPr>
        <p:spPr bwMode="auto">
          <a:xfrm>
            <a:off x="6976824" y="4852512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37" name="Rectangle 153"/>
          <p:cNvSpPr>
            <a:spLocks noChangeArrowheads="1"/>
          </p:cNvSpPr>
          <p:nvPr/>
        </p:nvSpPr>
        <p:spPr bwMode="auto">
          <a:xfrm>
            <a:off x="7147990" y="4852512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38" name="Rectangle 154"/>
          <p:cNvSpPr>
            <a:spLocks noChangeArrowheads="1"/>
          </p:cNvSpPr>
          <p:nvPr/>
        </p:nvSpPr>
        <p:spPr bwMode="auto">
          <a:xfrm>
            <a:off x="7557800" y="4852512"/>
            <a:ext cx="401581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1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39" name="Rectangle 155"/>
          <p:cNvSpPr>
            <a:spLocks noChangeArrowheads="1"/>
          </p:cNvSpPr>
          <p:nvPr/>
        </p:nvSpPr>
        <p:spPr bwMode="auto">
          <a:xfrm>
            <a:off x="8010401" y="4852512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40" name="Rectangle 156"/>
          <p:cNvSpPr>
            <a:spLocks noChangeArrowheads="1"/>
          </p:cNvSpPr>
          <p:nvPr/>
        </p:nvSpPr>
        <p:spPr bwMode="auto">
          <a:xfrm>
            <a:off x="3810258" y="4837161"/>
            <a:ext cx="18104" cy="4639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41" name="Line 157"/>
          <p:cNvSpPr>
            <a:spLocks noChangeShapeType="1"/>
          </p:cNvSpPr>
          <p:nvPr/>
        </p:nvSpPr>
        <p:spPr bwMode="auto">
          <a:xfrm>
            <a:off x="3810258" y="4837161"/>
            <a:ext cx="1646" cy="46393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42" name="Rectangle 158"/>
          <p:cNvSpPr>
            <a:spLocks noChangeArrowheads="1"/>
          </p:cNvSpPr>
          <p:nvPr/>
        </p:nvSpPr>
        <p:spPr bwMode="auto">
          <a:xfrm>
            <a:off x="4756607" y="4837161"/>
            <a:ext cx="19750" cy="4639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43" name="Line 159"/>
          <p:cNvSpPr>
            <a:spLocks noChangeShapeType="1"/>
          </p:cNvSpPr>
          <p:nvPr/>
        </p:nvSpPr>
        <p:spPr bwMode="auto">
          <a:xfrm>
            <a:off x="4756607" y="4837161"/>
            <a:ext cx="1646" cy="46393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44" name="Rectangle 160"/>
          <p:cNvSpPr>
            <a:spLocks noChangeArrowheads="1"/>
          </p:cNvSpPr>
          <p:nvPr/>
        </p:nvSpPr>
        <p:spPr bwMode="auto">
          <a:xfrm>
            <a:off x="3000512" y="5316446"/>
            <a:ext cx="608955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1 0 1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45" name="Rectangle 161"/>
          <p:cNvSpPr>
            <a:spLocks noChangeArrowheads="1"/>
          </p:cNvSpPr>
          <p:nvPr/>
        </p:nvSpPr>
        <p:spPr bwMode="auto">
          <a:xfrm>
            <a:off x="3683529" y="5316446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46" name="Rectangle 162"/>
          <p:cNvSpPr>
            <a:spLocks noChangeArrowheads="1"/>
          </p:cNvSpPr>
          <p:nvPr/>
        </p:nvSpPr>
        <p:spPr bwMode="auto">
          <a:xfrm>
            <a:off x="4203610" y="5316446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47" name="Rectangle 163"/>
          <p:cNvSpPr>
            <a:spLocks noChangeArrowheads="1"/>
          </p:cNvSpPr>
          <p:nvPr/>
        </p:nvSpPr>
        <p:spPr bwMode="auto">
          <a:xfrm>
            <a:off x="4374776" y="5316446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48" name="Rectangle 164"/>
          <p:cNvSpPr>
            <a:spLocks noChangeArrowheads="1"/>
          </p:cNvSpPr>
          <p:nvPr/>
        </p:nvSpPr>
        <p:spPr bwMode="auto">
          <a:xfrm>
            <a:off x="5003480" y="5316446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49" name="Rectangle 165"/>
          <p:cNvSpPr>
            <a:spLocks noChangeArrowheads="1"/>
          </p:cNvSpPr>
          <p:nvPr/>
        </p:nvSpPr>
        <p:spPr bwMode="auto">
          <a:xfrm>
            <a:off x="5174646" y="5316446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50" name="Rectangle 166"/>
          <p:cNvSpPr>
            <a:spLocks noChangeArrowheads="1"/>
          </p:cNvSpPr>
          <p:nvPr/>
        </p:nvSpPr>
        <p:spPr bwMode="auto">
          <a:xfrm>
            <a:off x="5495582" y="5316446"/>
            <a:ext cx="17281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51" name="Rectangle 167"/>
          <p:cNvSpPr>
            <a:spLocks noChangeArrowheads="1"/>
          </p:cNvSpPr>
          <p:nvPr/>
        </p:nvSpPr>
        <p:spPr bwMode="auto">
          <a:xfrm>
            <a:off x="5691435" y="5316446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52" name="Rectangle 168"/>
          <p:cNvSpPr>
            <a:spLocks noChangeArrowheads="1"/>
          </p:cNvSpPr>
          <p:nvPr/>
        </p:nvSpPr>
        <p:spPr bwMode="auto">
          <a:xfrm>
            <a:off x="5990975" y="5316446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53" name="Rectangle 169"/>
          <p:cNvSpPr>
            <a:spLocks noChangeArrowheads="1"/>
          </p:cNvSpPr>
          <p:nvPr/>
        </p:nvSpPr>
        <p:spPr bwMode="auto">
          <a:xfrm>
            <a:off x="6162141" y="5316446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54" name="Rectangle 170"/>
          <p:cNvSpPr>
            <a:spLocks noChangeArrowheads="1"/>
          </p:cNvSpPr>
          <p:nvPr/>
        </p:nvSpPr>
        <p:spPr bwMode="auto">
          <a:xfrm>
            <a:off x="6474847" y="5316446"/>
            <a:ext cx="17281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55" name="Rectangle 171"/>
          <p:cNvSpPr>
            <a:spLocks noChangeArrowheads="1"/>
          </p:cNvSpPr>
          <p:nvPr/>
        </p:nvSpPr>
        <p:spPr bwMode="auto">
          <a:xfrm>
            <a:off x="6670700" y="5316446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56" name="Rectangle 172"/>
          <p:cNvSpPr>
            <a:spLocks noChangeArrowheads="1"/>
          </p:cNvSpPr>
          <p:nvPr/>
        </p:nvSpPr>
        <p:spPr bwMode="auto">
          <a:xfrm>
            <a:off x="6976824" y="5316446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57" name="Rectangle 173"/>
          <p:cNvSpPr>
            <a:spLocks noChangeArrowheads="1"/>
          </p:cNvSpPr>
          <p:nvPr/>
        </p:nvSpPr>
        <p:spPr bwMode="auto">
          <a:xfrm>
            <a:off x="7147990" y="5316446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58" name="Rectangle 174"/>
          <p:cNvSpPr>
            <a:spLocks noChangeArrowheads="1"/>
          </p:cNvSpPr>
          <p:nvPr/>
        </p:nvSpPr>
        <p:spPr bwMode="auto">
          <a:xfrm>
            <a:off x="7557800" y="5316446"/>
            <a:ext cx="401581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59" name="Rectangle 175"/>
          <p:cNvSpPr>
            <a:spLocks noChangeArrowheads="1"/>
          </p:cNvSpPr>
          <p:nvPr/>
        </p:nvSpPr>
        <p:spPr bwMode="auto">
          <a:xfrm>
            <a:off x="8010401" y="5316446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60" name="Rectangle 176"/>
          <p:cNvSpPr>
            <a:spLocks noChangeArrowheads="1"/>
          </p:cNvSpPr>
          <p:nvPr/>
        </p:nvSpPr>
        <p:spPr bwMode="auto">
          <a:xfrm>
            <a:off x="3810258" y="5301096"/>
            <a:ext cx="18104" cy="4639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61" name="Line 177"/>
          <p:cNvSpPr>
            <a:spLocks noChangeShapeType="1"/>
          </p:cNvSpPr>
          <p:nvPr/>
        </p:nvSpPr>
        <p:spPr bwMode="auto">
          <a:xfrm>
            <a:off x="3810258" y="5301096"/>
            <a:ext cx="1646" cy="46393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62" name="Rectangle 178"/>
          <p:cNvSpPr>
            <a:spLocks noChangeArrowheads="1"/>
          </p:cNvSpPr>
          <p:nvPr/>
        </p:nvSpPr>
        <p:spPr bwMode="auto">
          <a:xfrm>
            <a:off x="4756607" y="5301096"/>
            <a:ext cx="19750" cy="4639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63" name="Line 179"/>
          <p:cNvSpPr>
            <a:spLocks noChangeShapeType="1"/>
          </p:cNvSpPr>
          <p:nvPr/>
        </p:nvSpPr>
        <p:spPr bwMode="auto">
          <a:xfrm>
            <a:off x="4756607" y="5301096"/>
            <a:ext cx="1646" cy="46393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64" name="Rectangle 180"/>
          <p:cNvSpPr>
            <a:spLocks noChangeArrowheads="1"/>
          </p:cNvSpPr>
          <p:nvPr/>
        </p:nvSpPr>
        <p:spPr bwMode="auto">
          <a:xfrm>
            <a:off x="3000512" y="5780381"/>
            <a:ext cx="608955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1 1 0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65" name="Rectangle 181"/>
          <p:cNvSpPr>
            <a:spLocks noChangeArrowheads="1"/>
          </p:cNvSpPr>
          <p:nvPr/>
        </p:nvSpPr>
        <p:spPr bwMode="auto">
          <a:xfrm>
            <a:off x="3683529" y="5780381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66" name="Rectangle 182"/>
          <p:cNvSpPr>
            <a:spLocks noChangeArrowheads="1"/>
          </p:cNvSpPr>
          <p:nvPr/>
        </p:nvSpPr>
        <p:spPr bwMode="auto">
          <a:xfrm>
            <a:off x="4203610" y="5780381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67" name="Rectangle 183"/>
          <p:cNvSpPr>
            <a:spLocks noChangeArrowheads="1"/>
          </p:cNvSpPr>
          <p:nvPr/>
        </p:nvSpPr>
        <p:spPr bwMode="auto">
          <a:xfrm>
            <a:off x="4374776" y="5780381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68" name="Rectangle 184"/>
          <p:cNvSpPr>
            <a:spLocks noChangeArrowheads="1"/>
          </p:cNvSpPr>
          <p:nvPr/>
        </p:nvSpPr>
        <p:spPr bwMode="auto">
          <a:xfrm>
            <a:off x="5003480" y="5780381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69" name="Rectangle 185"/>
          <p:cNvSpPr>
            <a:spLocks noChangeArrowheads="1"/>
          </p:cNvSpPr>
          <p:nvPr/>
        </p:nvSpPr>
        <p:spPr bwMode="auto">
          <a:xfrm>
            <a:off x="5174646" y="5780381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70" name="Rectangle 186"/>
          <p:cNvSpPr>
            <a:spLocks noChangeArrowheads="1"/>
          </p:cNvSpPr>
          <p:nvPr/>
        </p:nvSpPr>
        <p:spPr bwMode="auto">
          <a:xfrm>
            <a:off x="5495582" y="5780381"/>
            <a:ext cx="17281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71" name="Rectangle 187"/>
          <p:cNvSpPr>
            <a:spLocks noChangeArrowheads="1"/>
          </p:cNvSpPr>
          <p:nvPr/>
        </p:nvSpPr>
        <p:spPr bwMode="auto">
          <a:xfrm>
            <a:off x="5691435" y="5780381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72" name="Rectangle 188"/>
          <p:cNvSpPr>
            <a:spLocks noChangeArrowheads="1"/>
          </p:cNvSpPr>
          <p:nvPr/>
        </p:nvSpPr>
        <p:spPr bwMode="auto">
          <a:xfrm>
            <a:off x="5990975" y="5780381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73" name="Rectangle 189"/>
          <p:cNvSpPr>
            <a:spLocks noChangeArrowheads="1"/>
          </p:cNvSpPr>
          <p:nvPr/>
        </p:nvSpPr>
        <p:spPr bwMode="auto">
          <a:xfrm>
            <a:off x="6162141" y="5780381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74" name="Rectangle 190"/>
          <p:cNvSpPr>
            <a:spLocks noChangeArrowheads="1"/>
          </p:cNvSpPr>
          <p:nvPr/>
        </p:nvSpPr>
        <p:spPr bwMode="auto">
          <a:xfrm>
            <a:off x="6474847" y="5780381"/>
            <a:ext cx="17281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75" name="Rectangle 191"/>
          <p:cNvSpPr>
            <a:spLocks noChangeArrowheads="1"/>
          </p:cNvSpPr>
          <p:nvPr/>
        </p:nvSpPr>
        <p:spPr bwMode="auto">
          <a:xfrm>
            <a:off x="6670700" y="5780381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76" name="Rectangle 192"/>
          <p:cNvSpPr>
            <a:spLocks noChangeArrowheads="1"/>
          </p:cNvSpPr>
          <p:nvPr/>
        </p:nvSpPr>
        <p:spPr bwMode="auto">
          <a:xfrm>
            <a:off x="6976824" y="5780381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77" name="Rectangle 193"/>
          <p:cNvSpPr>
            <a:spLocks noChangeArrowheads="1"/>
          </p:cNvSpPr>
          <p:nvPr/>
        </p:nvSpPr>
        <p:spPr bwMode="auto">
          <a:xfrm>
            <a:off x="7147990" y="5780381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78" name="Rectangle 194"/>
          <p:cNvSpPr>
            <a:spLocks noChangeArrowheads="1"/>
          </p:cNvSpPr>
          <p:nvPr/>
        </p:nvSpPr>
        <p:spPr bwMode="auto">
          <a:xfrm>
            <a:off x="7557800" y="5780381"/>
            <a:ext cx="401581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79" name="Rectangle 195"/>
          <p:cNvSpPr>
            <a:spLocks noChangeArrowheads="1"/>
          </p:cNvSpPr>
          <p:nvPr/>
        </p:nvSpPr>
        <p:spPr bwMode="auto">
          <a:xfrm>
            <a:off x="8010401" y="5780381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80" name="Rectangle 196"/>
          <p:cNvSpPr>
            <a:spLocks noChangeArrowheads="1"/>
          </p:cNvSpPr>
          <p:nvPr/>
        </p:nvSpPr>
        <p:spPr bwMode="auto">
          <a:xfrm>
            <a:off x="3810258" y="5765030"/>
            <a:ext cx="18104" cy="4639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81" name="Line 197"/>
          <p:cNvSpPr>
            <a:spLocks noChangeShapeType="1"/>
          </p:cNvSpPr>
          <p:nvPr/>
        </p:nvSpPr>
        <p:spPr bwMode="auto">
          <a:xfrm>
            <a:off x="3810258" y="5765030"/>
            <a:ext cx="1646" cy="46393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82" name="Rectangle 198"/>
          <p:cNvSpPr>
            <a:spLocks noChangeArrowheads="1"/>
          </p:cNvSpPr>
          <p:nvPr/>
        </p:nvSpPr>
        <p:spPr bwMode="auto">
          <a:xfrm>
            <a:off x="4756607" y="5765030"/>
            <a:ext cx="19750" cy="4639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83" name="Line 199"/>
          <p:cNvSpPr>
            <a:spLocks noChangeShapeType="1"/>
          </p:cNvSpPr>
          <p:nvPr/>
        </p:nvSpPr>
        <p:spPr bwMode="auto">
          <a:xfrm>
            <a:off x="4756607" y="5765030"/>
            <a:ext cx="1646" cy="46393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984" name="Rectangle 200"/>
          <p:cNvSpPr>
            <a:spLocks noChangeArrowheads="1"/>
          </p:cNvSpPr>
          <p:nvPr/>
        </p:nvSpPr>
        <p:spPr bwMode="auto">
          <a:xfrm>
            <a:off x="3000512" y="6244316"/>
            <a:ext cx="608955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1 1 1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85" name="Rectangle 201"/>
          <p:cNvSpPr>
            <a:spLocks noChangeArrowheads="1"/>
          </p:cNvSpPr>
          <p:nvPr/>
        </p:nvSpPr>
        <p:spPr bwMode="auto">
          <a:xfrm>
            <a:off x="3683529" y="6244316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86" name="Rectangle 202"/>
          <p:cNvSpPr>
            <a:spLocks noChangeArrowheads="1"/>
          </p:cNvSpPr>
          <p:nvPr/>
        </p:nvSpPr>
        <p:spPr bwMode="auto">
          <a:xfrm>
            <a:off x="4203610" y="6244316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87" name="Rectangle 203"/>
          <p:cNvSpPr>
            <a:spLocks noChangeArrowheads="1"/>
          </p:cNvSpPr>
          <p:nvPr/>
        </p:nvSpPr>
        <p:spPr bwMode="auto">
          <a:xfrm>
            <a:off x="4374776" y="6244316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88" name="Rectangle 204"/>
          <p:cNvSpPr>
            <a:spLocks noChangeArrowheads="1"/>
          </p:cNvSpPr>
          <p:nvPr/>
        </p:nvSpPr>
        <p:spPr bwMode="auto">
          <a:xfrm>
            <a:off x="5003480" y="6244316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89" name="Rectangle 205"/>
          <p:cNvSpPr>
            <a:spLocks noChangeArrowheads="1"/>
          </p:cNvSpPr>
          <p:nvPr/>
        </p:nvSpPr>
        <p:spPr bwMode="auto">
          <a:xfrm>
            <a:off x="5174646" y="6244316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90" name="Rectangle 206"/>
          <p:cNvSpPr>
            <a:spLocks noChangeArrowheads="1"/>
          </p:cNvSpPr>
          <p:nvPr/>
        </p:nvSpPr>
        <p:spPr bwMode="auto">
          <a:xfrm>
            <a:off x="5495582" y="6244316"/>
            <a:ext cx="17281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91" name="Rectangle 207"/>
          <p:cNvSpPr>
            <a:spLocks noChangeArrowheads="1"/>
          </p:cNvSpPr>
          <p:nvPr/>
        </p:nvSpPr>
        <p:spPr bwMode="auto">
          <a:xfrm>
            <a:off x="5691435" y="6244316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92" name="Rectangle 208"/>
          <p:cNvSpPr>
            <a:spLocks noChangeArrowheads="1"/>
          </p:cNvSpPr>
          <p:nvPr/>
        </p:nvSpPr>
        <p:spPr bwMode="auto">
          <a:xfrm>
            <a:off x="5990975" y="6244316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93" name="Rectangle 209"/>
          <p:cNvSpPr>
            <a:spLocks noChangeArrowheads="1"/>
          </p:cNvSpPr>
          <p:nvPr/>
        </p:nvSpPr>
        <p:spPr bwMode="auto">
          <a:xfrm>
            <a:off x="6162141" y="6244316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94" name="Rectangle 210"/>
          <p:cNvSpPr>
            <a:spLocks noChangeArrowheads="1"/>
          </p:cNvSpPr>
          <p:nvPr/>
        </p:nvSpPr>
        <p:spPr bwMode="auto">
          <a:xfrm>
            <a:off x="6474847" y="6244316"/>
            <a:ext cx="17281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95" name="Rectangle 211"/>
          <p:cNvSpPr>
            <a:spLocks noChangeArrowheads="1"/>
          </p:cNvSpPr>
          <p:nvPr/>
        </p:nvSpPr>
        <p:spPr bwMode="auto">
          <a:xfrm>
            <a:off x="6670700" y="6244316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96" name="Rectangle 212"/>
          <p:cNvSpPr>
            <a:spLocks noChangeArrowheads="1"/>
          </p:cNvSpPr>
          <p:nvPr/>
        </p:nvSpPr>
        <p:spPr bwMode="auto">
          <a:xfrm>
            <a:off x="6976824" y="6244316"/>
            <a:ext cx="153062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97" name="Rectangle 213"/>
          <p:cNvSpPr>
            <a:spLocks noChangeArrowheads="1"/>
          </p:cNvSpPr>
          <p:nvPr/>
        </p:nvSpPr>
        <p:spPr bwMode="auto">
          <a:xfrm>
            <a:off x="7147990" y="6244316"/>
            <a:ext cx="77354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98" name="Rectangle 214"/>
          <p:cNvSpPr>
            <a:spLocks noChangeArrowheads="1"/>
          </p:cNvSpPr>
          <p:nvPr/>
        </p:nvSpPr>
        <p:spPr bwMode="auto">
          <a:xfrm>
            <a:off x="7557800" y="6244316"/>
            <a:ext cx="401581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1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999" name="Rectangle 215"/>
          <p:cNvSpPr>
            <a:spLocks noChangeArrowheads="1"/>
          </p:cNvSpPr>
          <p:nvPr/>
        </p:nvSpPr>
        <p:spPr bwMode="auto">
          <a:xfrm>
            <a:off x="8010401" y="6244316"/>
            <a:ext cx="75708" cy="3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3000" name="Rectangle 216"/>
          <p:cNvSpPr>
            <a:spLocks noChangeArrowheads="1"/>
          </p:cNvSpPr>
          <p:nvPr/>
        </p:nvSpPr>
        <p:spPr bwMode="auto">
          <a:xfrm>
            <a:off x="3810258" y="6228965"/>
            <a:ext cx="18104" cy="4639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3001" name="Line 217"/>
          <p:cNvSpPr>
            <a:spLocks noChangeShapeType="1"/>
          </p:cNvSpPr>
          <p:nvPr/>
        </p:nvSpPr>
        <p:spPr bwMode="auto">
          <a:xfrm>
            <a:off x="3810258" y="6228965"/>
            <a:ext cx="1646" cy="46393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3002" name="Rectangle 218"/>
          <p:cNvSpPr>
            <a:spLocks noChangeArrowheads="1"/>
          </p:cNvSpPr>
          <p:nvPr/>
        </p:nvSpPr>
        <p:spPr bwMode="auto">
          <a:xfrm>
            <a:off x="4756607" y="6228965"/>
            <a:ext cx="19750" cy="46393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3003" name="Line 219"/>
          <p:cNvSpPr>
            <a:spLocks noChangeShapeType="1"/>
          </p:cNvSpPr>
          <p:nvPr/>
        </p:nvSpPr>
        <p:spPr bwMode="auto">
          <a:xfrm>
            <a:off x="4756607" y="6228965"/>
            <a:ext cx="1646" cy="46393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3004" name="Rectangle 220"/>
          <p:cNvSpPr>
            <a:spLocks noChangeArrowheads="1"/>
          </p:cNvSpPr>
          <p:nvPr/>
        </p:nvSpPr>
        <p:spPr bwMode="auto">
          <a:xfrm>
            <a:off x="1752600" y="6569075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3005" name="Rectangle 221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tr-TR" dirty="0" smtClean="0"/>
              <a:t>Çarpımlar Toplamı Gösterilim</a:t>
            </a:r>
            <a:endParaRPr lang="en-US" dirty="0"/>
          </a:p>
        </p:txBody>
      </p:sp>
      <p:sp>
        <p:nvSpPr>
          <p:cNvPr id="503006" name="Rectangle 222"/>
          <p:cNvSpPr>
            <a:spLocks noGrp="1" noChangeArrowheads="1"/>
          </p:cNvSpPr>
          <p:nvPr>
            <p:ph type="body" idx="1"/>
          </p:nvPr>
        </p:nvSpPr>
        <p:spPr>
          <a:xfrm>
            <a:off x="673100" y="1397001"/>
            <a:ext cx="7937500" cy="584199"/>
          </a:xfrm>
        </p:spPr>
        <p:txBody>
          <a:bodyPr/>
          <a:lstStyle/>
          <a:p>
            <a:r>
              <a:rPr lang="tr-TR" dirty="0" smtClean="0"/>
              <a:t>Örnek: </a:t>
            </a:r>
            <a:r>
              <a:rPr lang="en-US" dirty="0" smtClean="0">
                <a:cs typeface="Times New Roman" pitchFamily="18" charset="0"/>
              </a:rPr>
              <a:t>  F</a:t>
            </a:r>
            <a:r>
              <a:rPr lang="en-US" baseline="-16000" dirty="0" smtClean="0">
                <a:cs typeface="Times New Roman" pitchFamily="18" charset="0"/>
              </a:rPr>
              <a:t>1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tr-TR" dirty="0" smtClean="0">
                <a:cs typeface="Times New Roman" pitchFamily="18" charset="0"/>
              </a:rPr>
              <a:t>(x,y,z) </a:t>
            </a:r>
            <a:r>
              <a:rPr lang="en-US" dirty="0" smtClean="0">
                <a:cs typeface="Times New Roman" pitchFamily="18" charset="0"/>
              </a:rPr>
              <a:t>= </a:t>
            </a:r>
            <a:r>
              <a:rPr lang="en-US" dirty="0">
                <a:cs typeface="Times New Roman" pitchFamily="18" charset="0"/>
              </a:rPr>
              <a:t>m</a:t>
            </a:r>
            <a:r>
              <a:rPr lang="en-US" baseline="-16000" dirty="0">
                <a:cs typeface="Times New Roman" pitchFamily="18" charset="0"/>
              </a:rPr>
              <a:t>1</a:t>
            </a:r>
            <a:r>
              <a:rPr lang="en-US" dirty="0">
                <a:cs typeface="Times New Roman" pitchFamily="18" charset="0"/>
              </a:rPr>
              <a:t> + m</a:t>
            </a:r>
            <a:r>
              <a:rPr lang="en-US" baseline="-16000" dirty="0">
                <a:cs typeface="Times New Roman" pitchFamily="18" charset="0"/>
              </a:rPr>
              <a:t>4</a:t>
            </a:r>
            <a:r>
              <a:rPr lang="en-US" dirty="0">
                <a:cs typeface="Times New Roman" pitchFamily="18" charset="0"/>
              </a:rPr>
              <a:t> + m</a:t>
            </a:r>
            <a:r>
              <a:rPr lang="en-US" baseline="-16000" dirty="0">
                <a:cs typeface="Times New Roman" pitchFamily="18" charset="0"/>
              </a:rPr>
              <a:t>7 </a:t>
            </a:r>
          </a:p>
          <a:p>
            <a:r>
              <a:rPr lang="en-US" dirty="0">
                <a:cs typeface="Times New Roman" pitchFamily="18" charset="0"/>
              </a:rPr>
              <a:t>F</a:t>
            </a:r>
            <a:r>
              <a:rPr lang="en-US" baseline="-25000" dirty="0">
                <a:cs typeface="Times New Roman" pitchFamily="18" charset="0"/>
              </a:rPr>
              <a:t>1</a:t>
            </a:r>
            <a:r>
              <a:rPr lang="en-US" dirty="0">
                <a:cs typeface="Times New Roman" pitchFamily="18" charset="0"/>
              </a:rPr>
              <a:t> = x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 </a:t>
            </a:r>
            <a:r>
              <a:rPr lang="en-US" dirty="0">
                <a:cs typeface="Times New Roman" pitchFamily="18" charset="0"/>
              </a:rPr>
              <a:t>y  z + x  y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cs typeface="Times New Roman" pitchFamily="18" charset="0"/>
              </a:rPr>
              <a:t>z  + x  y  z</a:t>
            </a:r>
          </a:p>
          <a:p>
            <a:endParaRPr lang="en-US" dirty="0"/>
          </a:p>
        </p:txBody>
      </p:sp>
      <p:sp>
        <p:nvSpPr>
          <p:cNvPr id="503007" name="Line 223"/>
          <p:cNvSpPr>
            <a:spLocks noChangeShapeType="1"/>
          </p:cNvSpPr>
          <p:nvPr/>
        </p:nvSpPr>
        <p:spPr bwMode="auto">
          <a:xfrm>
            <a:off x="1943100" y="2146300"/>
            <a:ext cx="26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503008" name="Line 224"/>
          <p:cNvSpPr>
            <a:spLocks noChangeShapeType="1"/>
          </p:cNvSpPr>
          <p:nvPr/>
        </p:nvSpPr>
        <p:spPr bwMode="auto">
          <a:xfrm>
            <a:off x="2362200" y="2146300"/>
            <a:ext cx="26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503009" name="Line 225"/>
          <p:cNvSpPr>
            <a:spLocks noChangeShapeType="1"/>
          </p:cNvSpPr>
          <p:nvPr/>
        </p:nvSpPr>
        <p:spPr bwMode="auto">
          <a:xfrm>
            <a:off x="3886200" y="2146300"/>
            <a:ext cx="26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503010" name="Line 226"/>
          <p:cNvSpPr>
            <a:spLocks noChangeShapeType="1"/>
          </p:cNvSpPr>
          <p:nvPr/>
        </p:nvSpPr>
        <p:spPr bwMode="auto">
          <a:xfrm>
            <a:off x="4305300" y="2146300"/>
            <a:ext cx="26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45C47B-664C-4FD8-AFF9-A714A1A579C1}" type="slidenum">
              <a:rPr lang="tr-TR"/>
              <a:pPr/>
              <a:t>52</a:t>
            </a:fld>
            <a:endParaRPr lang="tr-TR"/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371600"/>
          </a:xfrm>
        </p:spPr>
        <p:txBody>
          <a:bodyPr/>
          <a:lstStyle/>
          <a:p>
            <a:r>
              <a:rPr lang="tr-TR" dirty="0" smtClean="0"/>
              <a:t>Çarpımlar Toplamı Örneği</a:t>
            </a:r>
            <a:endParaRPr lang="en-US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3810000"/>
          </a:xfrm>
        </p:spPr>
        <p:txBody>
          <a:bodyPr/>
          <a:lstStyle/>
          <a:p>
            <a:r>
              <a:rPr lang="en-US" dirty="0"/>
              <a:t> F(A, B, C, D, E) = m</a:t>
            </a:r>
            <a:r>
              <a:rPr lang="en-US" baseline="-25000" dirty="0"/>
              <a:t>2</a:t>
            </a:r>
            <a:r>
              <a:rPr lang="en-US" dirty="0"/>
              <a:t> + m</a:t>
            </a:r>
            <a:r>
              <a:rPr lang="en-US" baseline="-25000" dirty="0"/>
              <a:t>9</a:t>
            </a:r>
            <a:r>
              <a:rPr lang="en-US" dirty="0"/>
              <a:t> + m</a:t>
            </a:r>
            <a:r>
              <a:rPr lang="en-US" baseline="-25000" dirty="0"/>
              <a:t>17 </a:t>
            </a:r>
            <a:r>
              <a:rPr lang="en-US" dirty="0"/>
              <a:t>+ m</a:t>
            </a:r>
            <a:r>
              <a:rPr lang="en-US" baseline="-25000" dirty="0"/>
              <a:t>23</a:t>
            </a:r>
          </a:p>
          <a:p>
            <a:r>
              <a:rPr lang="en-US" dirty="0"/>
              <a:t> F(A, B, C, D, E) </a:t>
            </a:r>
            <a:r>
              <a:rPr lang="en-US" dirty="0" smtClean="0"/>
              <a:t>=</a:t>
            </a:r>
            <a:r>
              <a:rPr lang="tr-TR" dirty="0" smtClean="0"/>
              <a:t> A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B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C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DE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+A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BC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D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E+AB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C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D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E+AB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CDE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BCDFD2-F7B4-4A61-9576-AE998F15F6E6}" type="slidenum">
              <a:rPr lang="tr-TR"/>
              <a:pPr/>
              <a:t>53</a:t>
            </a:fld>
            <a:endParaRPr lang="tr-TR"/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95400"/>
          </a:xfrm>
        </p:spPr>
        <p:txBody>
          <a:bodyPr/>
          <a:lstStyle/>
          <a:p>
            <a:r>
              <a:rPr lang="tr-TR" dirty="0" smtClean="0"/>
              <a:t>Toplamlar Çarpımı Örneği</a:t>
            </a:r>
            <a:endParaRPr lang="en-US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11275"/>
            <a:ext cx="8123237" cy="2009775"/>
          </a:xfrm>
        </p:spPr>
        <p:txBody>
          <a:bodyPr/>
          <a:lstStyle/>
          <a:p>
            <a:r>
              <a:rPr lang="tr-TR" sz="2800" dirty="0" smtClean="0"/>
              <a:t>Örnek: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>
                <a:cs typeface="Times New Roman" pitchFamily="18" charset="0"/>
              </a:rPr>
              <a:t>    </a:t>
            </a:r>
            <a:r>
              <a:rPr lang="en-US" sz="2800" dirty="0">
                <a:cs typeface="Times New Roman" pitchFamily="18" charset="0"/>
              </a:rPr>
              <a:t>F</a:t>
            </a:r>
            <a:r>
              <a:rPr lang="en-US" sz="2800" baseline="-16000" dirty="0">
                <a:cs typeface="Times New Roman" pitchFamily="18" charset="0"/>
              </a:rPr>
              <a:t>1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tr-TR" sz="2800" dirty="0" smtClean="0">
                <a:cs typeface="Times New Roman" pitchFamily="18" charset="0"/>
              </a:rPr>
              <a:t>(x,y,z)</a:t>
            </a:r>
            <a:r>
              <a:rPr lang="en-US" sz="2800" dirty="0" smtClean="0">
                <a:cs typeface="Times New Roman" pitchFamily="18" charset="0"/>
              </a:rPr>
              <a:t>=      </a:t>
            </a:r>
            <a:r>
              <a:rPr lang="en-US" sz="2800" dirty="0">
                <a:cs typeface="Times New Roman" pitchFamily="18" charset="0"/>
              </a:rPr>
              <a:t>M</a:t>
            </a:r>
            <a:r>
              <a:rPr lang="en-US" sz="2800" baseline="-16000" dirty="0">
                <a:cs typeface="Times New Roman" pitchFamily="18" charset="0"/>
              </a:rPr>
              <a:t>0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/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800" dirty="0" smtClean="0">
                <a:cs typeface="Times New Roman" pitchFamily="18" charset="0"/>
              </a:rPr>
              <a:t>  M</a:t>
            </a:r>
            <a:r>
              <a:rPr lang="en-US" sz="2800" baseline="-16000" dirty="0" smtClean="0">
                <a:cs typeface="Times New Roman" pitchFamily="18" charset="0"/>
              </a:rPr>
              <a:t>2</a:t>
            </a:r>
            <a:r>
              <a:rPr lang="en-US" sz="2800" dirty="0" smtClean="0">
                <a:cs typeface="Times New Roman" pitchFamily="18" charset="0"/>
              </a:rPr>
              <a:t>  </a:t>
            </a:r>
            <a:r>
              <a:rPr lang="en-US" sz="2800" dirty="0" smtClean="0">
                <a:latin typeface="Times New Roman"/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800" dirty="0" smtClean="0">
                <a:cs typeface="Times New Roman" pitchFamily="18" charset="0"/>
              </a:rPr>
              <a:t>  </a:t>
            </a:r>
            <a:r>
              <a:rPr lang="en-US" sz="2800" dirty="0">
                <a:cs typeface="Times New Roman" pitchFamily="18" charset="0"/>
              </a:rPr>
              <a:t>M</a:t>
            </a:r>
            <a:r>
              <a:rPr lang="en-US" sz="2800" baseline="-16000" dirty="0">
                <a:cs typeface="Times New Roman" pitchFamily="18" charset="0"/>
              </a:rPr>
              <a:t>3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/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800" dirty="0" smtClean="0">
                <a:cs typeface="Times New Roman" pitchFamily="18" charset="0"/>
              </a:rPr>
              <a:t>  </a:t>
            </a:r>
            <a:r>
              <a:rPr lang="en-US" sz="2800" dirty="0">
                <a:cs typeface="Times New Roman" pitchFamily="18" charset="0"/>
              </a:rPr>
              <a:t>M</a:t>
            </a:r>
            <a:r>
              <a:rPr lang="en-US" sz="2800" baseline="-16000" dirty="0">
                <a:cs typeface="Times New Roman" pitchFamily="18" charset="0"/>
              </a:rPr>
              <a:t>5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· </a:t>
            </a:r>
            <a:r>
              <a:rPr lang="en-US" sz="2800" dirty="0">
                <a:cs typeface="Times New Roman" pitchFamily="18" charset="0"/>
              </a:rPr>
              <a:t>M</a:t>
            </a:r>
            <a:r>
              <a:rPr lang="en-US" sz="2800" baseline="-16000" dirty="0">
                <a:cs typeface="Times New Roman" pitchFamily="18" charset="0"/>
              </a:rPr>
              <a:t>6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09638" y="2247900"/>
            <a:ext cx="5345112" cy="955675"/>
            <a:chOff x="573" y="1368"/>
            <a:chExt cx="3367" cy="602"/>
          </a:xfrm>
        </p:grpSpPr>
        <p:sp>
          <p:nvSpPr>
            <p:cNvPr id="506885" name="Line 5"/>
            <p:cNvSpPr>
              <a:spLocks noChangeShapeType="1"/>
            </p:cNvSpPr>
            <p:nvPr/>
          </p:nvSpPr>
          <p:spPr bwMode="auto">
            <a:xfrm>
              <a:off x="2426" y="1450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886" name="Line 6"/>
            <p:cNvSpPr>
              <a:spLocks noChangeShapeType="1"/>
            </p:cNvSpPr>
            <p:nvPr/>
          </p:nvSpPr>
          <p:spPr bwMode="auto">
            <a:xfrm>
              <a:off x="3414" y="1450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887" name="Line 7"/>
            <p:cNvSpPr>
              <a:spLocks noChangeShapeType="1"/>
            </p:cNvSpPr>
            <p:nvPr/>
          </p:nvSpPr>
          <p:spPr bwMode="auto">
            <a:xfrm>
              <a:off x="3758" y="1450"/>
              <a:ext cx="9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888" name="Rectangle 8"/>
            <p:cNvSpPr>
              <a:spLocks noChangeArrowheads="1"/>
            </p:cNvSpPr>
            <p:nvPr/>
          </p:nvSpPr>
          <p:spPr bwMode="auto">
            <a:xfrm>
              <a:off x="3865" y="1393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889" name="Rectangle 9"/>
            <p:cNvSpPr>
              <a:spLocks noChangeArrowheads="1"/>
            </p:cNvSpPr>
            <p:nvPr/>
          </p:nvSpPr>
          <p:spPr bwMode="auto">
            <a:xfrm>
              <a:off x="3755" y="1393"/>
              <a:ext cx="9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890" name="Rectangle 10"/>
            <p:cNvSpPr>
              <a:spLocks noChangeArrowheads="1"/>
            </p:cNvSpPr>
            <p:nvPr/>
          </p:nvSpPr>
          <p:spPr bwMode="auto">
            <a:xfrm>
              <a:off x="3702" y="1393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891" name="Rectangle 11"/>
            <p:cNvSpPr>
              <a:spLocks noChangeArrowheads="1"/>
            </p:cNvSpPr>
            <p:nvPr/>
          </p:nvSpPr>
          <p:spPr bwMode="auto">
            <a:xfrm>
              <a:off x="3526" y="1393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892" name="Rectangle 12"/>
            <p:cNvSpPr>
              <a:spLocks noChangeArrowheads="1"/>
            </p:cNvSpPr>
            <p:nvPr/>
          </p:nvSpPr>
          <p:spPr bwMode="auto">
            <a:xfrm>
              <a:off x="3414" y="1393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893" name="Rectangle 13"/>
            <p:cNvSpPr>
              <a:spLocks noChangeArrowheads="1"/>
            </p:cNvSpPr>
            <p:nvPr/>
          </p:nvSpPr>
          <p:spPr bwMode="auto">
            <a:xfrm>
              <a:off x="3358" y="1393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894" name="Rectangle 14"/>
            <p:cNvSpPr>
              <a:spLocks noChangeArrowheads="1"/>
            </p:cNvSpPr>
            <p:nvPr/>
          </p:nvSpPr>
          <p:spPr bwMode="auto">
            <a:xfrm>
              <a:off x="3182" y="1393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895" name="Rectangle 15"/>
            <p:cNvSpPr>
              <a:spLocks noChangeArrowheads="1"/>
            </p:cNvSpPr>
            <p:nvPr/>
          </p:nvSpPr>
          <p:spPr bwMode="auto">
            <a:xfrm>
              <a:off x="2768" y="1393"/>
              <a:ext cx="41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z)·(x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896" name="Rectangle 16"/>
            <p:cNvSpPr>
              <a:spLocks noChangeArrowheads="1"/>
            </p:cNvSpPr>
            <p:nvPr/>
          </p:nvSpPr>
          <p:spPr bwMode="auto">
            <a:xfrm>
              <a:off x="2714" y="1393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897" name="Rectangle 17"/>
            <p:cNvSpPr>
              <a:spLocks noChangeArrowheads="1"/>
            </p:cNvSpPr>
            <p:nvPr/>
          </p:nvSpPr>
          <p:spPr bwMode="auto">
            <a:xfrm>
              <a:off x="2538" y="1393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898" name="Rectangle 18"/>
            <p:cNvSpPr>
              <a:spLocks noChangeArrowheads="1"/>
            </p:cNvSpPr>
            <p:nvPr/>
          </p:nvSpPr>
          <p:spPr bwMode="auto">
            <a:xfrm>
              <a:off x="2426" y="1393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899" name="Rectangle 19"/>
            <p:cNvSpPr>
              <a:spLocks noChangeArrowheads="1"/>
            </p:cNvSpPr>
            <p:nvPr/>
          </p:nvSpPr>
          <p:spPr bwMode="auto">
            <a:xfrm>
              <a:off x="2370" y="1393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00" name="Rectangle 20"/>
            <p:cNvSpPr>
              <a:spLocks noChangeArrowheads="1"/>
            </p:cNvSpPr>
            <p:nvPr/>
          </p:nvSpPr>
          <p:spPr bwMode="auto">
            <a:xfrm>
              <a:off x="2194" y="1393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01" name="Rectangle 21"/>
            <p:cNvSpPr>
              <a:spLocks noChangeArrowheads="1"/>
            </p:cNvSpPr>
            <p:nvPr/>
          </p:nvSpPr>
          <p:spPr bwMode="auto">
            <a:xfrm>
              <a:off x="1953" y="1393"/>
              <a:ext cx="24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·(x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02" name="Rectangle 22"/>
            <p:cNvSpPr>
              <a:spLocks noChangeArrowheads="1"/>
            </p:cNvSpPr>
            <p:nvPr/>
          </p:nvSpPr>
          <p:spPr bwMode="auto">
            <a:xfrm>
              <a:off x="1906" y="1393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03" name="Rectangle 23"/>
            <p:cNvSpPr>
              <a:spLocks noChangeArrowheads="1"/>
            </p:cNvSpPr>
            <p:nvPr/>
          </p:nvSpPr>
          <p:spPr bwMode="auto">
            <a:xfrm>
              <a:off x="1741" y="1393"/>
              <a:ext cx="17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z)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04" name="Rectangle 24"/>
            <p:cNvSpPr>
              <a:spLocks noChangeArrowheads="1"/>
            </p:cNvSpPr>
            <p:nvPr/>
          </p:nvSpPr>
          <p:spPr bwMode="auto">
            <a:xfrm>
              <a:off x="1687" y="1393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05" name="Rectangle 25"/>
            <p:cNvSpPr>
              <a:spLocks noChangeArrowheads="1"/>
            </p:cNvSpPr>
            <p:nvPr/>
          </p:nvSpPr>
          <p:spPr bwMode="auto">
            <a:xfrm>
              <a:off x="1511" y="1393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06" name="Rectangle 26"/>
            <p:cNvSpPr>
              <a:spLocks noChangeArrowheads="1"/>
            </p:cNvSpPr>
            <p:nvPr/>
          </p:nvSpPr>
          <p:spPr bwMode="auto">
            <a:xfrm>
              <a:off x="1343" y="1393"/>
              <a:ext cx="16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07" name="Rectangle 27"/>
            <p:cNvSpPr>
              <a:spLocks noChangeArrowheads="1"/>
            </p:cNvSpPr>
            <p:nvPr/>
          </p:nvSpPr>
          <p:spPr bwMode="auto">
            <a:xfrm>
              <a:off x="1167" y="1393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08" name="Rectangle 28"/>
            <p:cNvSpPr>
              <a:spLocks noChangeArrowheads="1"/>
            </p:cNvSpPr>
            <p:nvPr/>
          </p:nvSpPr>
          <p:spPr bwMode="auto">
            <a:xfrm>
              <a:off x="982" y="1393"/>
              <a:ext cx="18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(x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09" name="Rectangle 29"/>
            <p:cNvSpPr>
              <a:spLocks noChangeArrowheads="1"/>
            </p:cNvSpPr>
            <p:nvPr/>
          </p:nvSpPr>
          <p:spPr bwMode="auto">
            <a:xfrm>
              <a:off x="935" y="1393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10" name="Rectangle 30"/>
            <p:cNvSpPr>
              <a:spLocks noChangeArrowheads="1"/>
            </p:cNvSpPr>
            <p:nvPr/>
          </p:nvSpPr>
          <p:spPr bwMode="auto">
            <a:xfrm>
              <a:off x="761" y="1393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11" name="Rectangle 31"/>
            <p:cNvSpPr>
              <a:spLocks noChangeArrowheads="1"/>
            </p:cNvSpPr>
            <p:nvPr/>
          </p:nvSpPr>
          <p:spPr bwMode="auto">
            <a:xfrm>
              <a:off x="573" y="1393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12" name="Rectangle 32"/>
            <p:cNvSpPr>
              <a:spLocks noChangeArrowheads="1"/>
            </p:cNvSpPr>
            <p:nvPr/>
          </p:nvSpPr>
          <p:spPr bwMode="auto">
            <a:xfrm>
              <a:off x="707" y="1479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13" name="Rectangle 33"/>
            <p:cNvSpPr>
              <a:spLocks noChangeArrowheads="1"/>
            </p:cNvSpPr>
            <p:nvPr/>
          </p:nvSpPr>
          <p:spPr bwMode="auto">
            <a:xfrm>
              <a:off x="3579" y="1368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14" name="Rectangle 34"/>
            <p:cNvSpPr>
              <a:spLocks noChangeArrowheads="1"/>
            </p:cNvSpPr>
            <p:nvPr/>
          </p:nvSpPr>
          <p:spPr bwMode="auto">
            <a:xfrm>
              <a:off x="3235" y="1368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15" name="Rectangle 35"/>
            <p:cNvSpPr>
              <a:spLocks noChangeArrowheads="1"/>
            </p:cNvSpPr>
            <p:nvPr/>
          </p:nvSpPr>
          <p:spPr bwMode="auto">
            <a:xfrm>
              <a:off x="2591" y="1368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16" name="Rectangle 36"/>
            <p:cNvSpPr>
              <a:spLocks noChangeArrowheads="1"/>
            </p:cNvSpPr>
            <p:nvPr/>
          </p:nvSpPr>
          <p:spPr bwMode="auto">
            <a:xfrm>
              <a:off x="2247" y="1368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17" name="Rectangle 37"/>
            <p:cNvSpPr>
              <a:spLocks noChangeArrowheads="1"/>
            </p:cNvSpPr>
            <p:nvPr/>
          </p:nvSpPr>
          <p:spPr bwMode="auto">
            <a:xfrm>
              <a:off x="1564" y="1368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18" name="Rectangle 38"/>
            <p:cNvSpPr>
              <a:spLocks noChangeArrowheads="1"/>
            </p:cNvSpPr>
            <p:nvPr/>
          </p:nvSpPr>
          <p:spPr bwMode="auto">
            <a:xfrm>
              <a:off x="1220" y="1368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19" name="Rectangle 39"/>
            <p:cNvSpPr>
              <a:spLocks noChangeArrowheads="1"/>
            </p:cNvSpPr>
            <p:nvPr/>
          </p:nvSpPr>
          <p:spPr bwMode="auto">
            <a:xfrm>
              <a:off x="814" y="1368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 smtClean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06920" name="Line 40"/>
            <p:cNvSpPr>
              <a:spLocks noChangeShapeType="1"/>
            </p:cNvSpPr>
            <p:nvPr/>
          </p:nvSpPr>
          <p:spPr bwMode="auto">
            <a:xfrm>
              <a:off x="1121" y="1758"/>
              <a:ext cx="10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21" name="Line 41"/>
            <p:cNvSpPr>
              <a:spLocks noChangeShapeType="1"/>
            </p:cNvSpPr>
            <p:nvPr/>
          </p:nvSpPr>
          <p:spPr bwMode="auto">
            <a:xfrm>
              <a:off x="1801" y="1758"/>
              <a:ext cx="9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22" name="Line 42"/>
            <p:cNvSpPr>
              <a:spLocks noChangeShapeType="1"/>
            </p:cNvSpPr>
            <p:nvPr/>
          </p:nvSpPr>
          <p:spPr bwMode="auto">
            <a:xfrm>
              <a:off x="2131" y="1758"/>
              <a:ext cx="10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23" name="Line 43"/>
            <p:cNvSpPr>
              <a:spLocks noChangeShapeType="1"/>
            </p:cNvSpPr>
            <p:nvPr/>
          </p:nvSpPr>
          <p:spPr bwMode="auto">
            <a:xfrm>
              <a:off x="2466" y="1758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24" name="Rectangle 44"/>
            <p:cNvSpPr>
              <a:spLocks noChangeArrowheads="1"/>
            </p:cNvSpPr>
            <p:nvPr/>
          </p:nvSpPr>
          <p:spPr bwMode="auto">
            <a:xfrm>
              <a:off x="2808" y="1701"/>
              <a:ext cx="17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z)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25" name="Rectangle 45"/>
            <p:cNvSpPr>
              <a:spLocks noChangeArrowheads="1"/>
            </p:cNvSpPr>
            <p:nvPr/>
          </p:nvSpPr>
          <p:spPr bwMode="auto">
            <a:xfrm>
              <a:off x="2755" y="1701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26" name="Rectangle 46"/>
            <p:cNvSpPr>
              <a:spLocks noChangeArrowheads="1"/>
            </p:cNvSpPr>
            <p:nvPr/>
          </p:nvSpPr>
          <p:spPr bwMode="auto">
            <a:xfrm>
              <a:off x="2578" y="1701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27" name="Rectangle 47"/>
            <p:cNvSpPr>
              <a:spLocks noChangeArrowheads="1"/>
            </p:cNvSpPr>
            <p:nvPr/>
          </p:nvSpPr>
          <p:spPr bwMode="auto">
            <a:xfrm>
              <a:off x="2466" y="1701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28" name="Rectangle 48"/>
            <p:cNvSpPr>
              <a:spLocks noChangeArrowheads="1"/>
            </p:cNvSpPr>
            <p:nvPr/>
          </p:nvSpPr>
          <p:spPr bwMode="auto">
            <a:xfrm>
              <a:off x="2410" y="1701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29" name="Rectangle 49"/>
            <p:cNvSpPr>
              <a:spLocks noChangeArrowheads="1"/>
            </p:cNvSpPr>
            <p:nvPr/>
          </p:nvSpPr>
          <p:spPr bwMode="auto">
            <a:xfrm>
              <a:off x="2234" y="1701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30" name="Rectangle 50"/>
            <p:cNvSpPr>
              <a:spLocks noChangeArrowheads="1"/>
            </p:cNvSpPr>
            <p:nvPr/>
          </p:nvSpPr>
          <p:spPr bwMode="auto">
            <a:xfrm>
              <a:off x="2125" y="1701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31" name="Rectangle 51"/>
            <p:cNvSpPr>
              <a:spLocks noChangeArrowheads="1"/>
            </p:cNvSpPr>
            <p:nvPr/>
          </p:nvSpPr>
          <p:spPr bwMode="auto">
            <a:xfrm>
              <a:off x="1909" y="1701"/>
              <a:ext cx="20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)·(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32" name="Rectangle 52"/>
            <p:cNvSpPr>
              <a:spLocks noChangeArrowheads="1"/>
            </p:cNvSpPr>
            <p:nvPr/>
          </p:nvSpPr>
          <p:spPr bwMode="auto">
            <a:xfrm>
              <a:off x="1799" y="1701"/>
              <a:ext cx="9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33" name="Rectangle 53"/>
            <p:cNvSpPr>
              <a:spLocks noChangeArrowheads="1"/>
            </p:cNvSpPr>
            <p:nvPr/>
          </p:nvSpPr>
          <p:spPr bwMode="auto">
            <a:xfrm>
              <a:off x="1745" y="1701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34" name="Rectangle 54"/>
            <p:cNvSpPr>
              <a:spLocks noChangeArrowheads="1"/>
            </p:cNvSpPr>
            <p:nvPr/>
          </p:nvSpPr>
          <p:spPr bwMode="auto">
            <a:xfrm>
              <a:off x="1569" y="1701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35" name="Rectangle 55"/>
            <p:cNvSpPr>
              <a:spLocks noChangeArrowheads="1"/>
            </p:cNvSpPr>
            <p:nvPr/>
          </p:nvSpPr>
          <p:spPr bwMode="auto">
            <a:xfrm>
              <a:off x="1401" y="1701"/>
              <a:ext cx="16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36" name="Rectangle 56"/>
            <p:cNvSpPr>
              <a:spLocks noChangeArrowheads="1"/>
            </p:cNvSpPr>
            <p:nvPr/>
          </p:nvSpPr>
          <p:spPr bwMode="auto">
            <a:xfrm>
              <a:off x="1225" y="1701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37" name="Rectangle 57"/>
            <p:cNvSpPr>
              <a:spLocks noChangeArrowheads="1"/>
            </p:cNvSpPr>
            <p:nvPr/>
          </p:nvSpPr>
          <p:spPr bwMode="auto">
            <a:xfrm>
              <a:off x="1116" y="1701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38" name="Rectangle 58"/>
            <p:cNvSpPr>
              <a:spLocks noChangeArrowheads="1"/>
            </p:cNvSpPr>
            <p:nvPr/>
          </p:nvSpPr>
          <p:spPr bwMode="auto">
            <a:xfrm>
              <a:off x="975" y="1701"/>
              <a:ext cx="13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Times New Roman" pitchFamily="18" charset="0"/>
                </a:rPr>
                <a:t>·(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06939" name="Rectangle 59"/>
            <p:cNvSpPr>
              <a:spLocks noChangeArrowheads="1"/>
            </p:cNvSpPr>
            <p:nvPr/>
          </p:nvSpPr>
          <p:spPr bwMode="auto">
            <a:xfrm>
              <a:off x="2632" y="1676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40" name="Rectangle 60"/>
            <p:cNvSpPr>
              <a:spLocks noChangeArrowheads="1"/>
            </p:cNvSpPr>
            <p:nvPr/>
          </p:nvSpPr>
          <p:spPr bwMode="auto">
            <a:xfrm>
              <a:off x="2287" y="1676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41" name="Rectangle 61"/>
            <p:cNvSpPr>
              <a:spLocks noChangeArrowheads="1"/>
            </p:cNvSpPr>
            <p:nvPr/>
          </p:nvSpPr>
          <p:spPr bwMode="auto">
            <a:xfrm>
              <a:off x="1622" y="1676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6942" name="Rectangle 62"/>
            <p:cNvSpPr>
              <a:spLocks noChangeArrowheads="1"/>
            </p:cNvSpPr>
            <p:nvPr/>
          </p:nvSpPr>
          <p:spPr bwMode="auto">
            <a:xfrm>
              <a:off x="1278" y="1676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506943" name="Rectangle 63"/>
          <p:cNvSpPr>
            <a:spLocks noChangeArrowheads="1"/>
          </p:cNvSpPr>
          <p:nvPr/>
        </p:nvSpPr>
        <p:spPr bwMode="auto">
          <a:xfrm>
            <a:off x="1890713" y="6569075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2909888" y="3144838"/>
            <a:ext cx="5318125" cy="3409950"/>
            <a:chOff x="1144" y="1942"/>
            <a:chExt cx="3350" cy="2148"/>
          </a:xfrm>
        </p:grpSpPr>
        <p:sp>
          <p:nvSpPr>
            <p:cNvPr id="506945" name="Rectangle 65"/>
            <p:cNvSpPr>
              <a:spLocks noChangeArrowheads="1"/>
            </p:cNvSpPr>
            <p:nvPr/>
          </p:nvSpPr>
          <p:spPr bwMode="auto">
            <a:xfrm>
              <a:off x="3109" y="2187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46" name="Rectangle 66"/>
            <p:cNvSpPr>
              <a:spLocks noChangeArrowheads="1"/>
            </p:cNvSpPr>
            <p:nvPr/>
          </p:nvSpPr>
          <p:spPr bwMode="auto">
            <a:xfrm>
              <a:off x="2932" y="2206"/>
              <a:ext cx="14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47" name="Rectangle 67"/>
            <p:cNvSpPr>
              <a:spLocks noChangeArrowheads="1"/>
            </p:cNvSpPr>
            <p:nvPr/>
          </p:nvSpPr>
          <p:spPr bwMode="auto">
            <a:xfrm>
              <a:off x="1231" y="1951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 y z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48" name="Rectangle 68"/>
            <p:cNvSpPr>
              <a:spLocks noChangeArrowheads="1"/>
            </p:cNvSpPr>
            <p:nvPr/>
          </p:nvSpPr>
          <p:spPr bwMode="auto">
            <a:xfrm>
              <a:off x="1631" y="1951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49" name="Rectangle 69"/>
            <p:cNvSpPr>
              <a:spLocks noChangeArrowheads="1"/>
            </p:cNvSpPr>
            <p:nvPr/>
          </p:nvSpPr>
          <p:spPr bwMode="auto">
            <a:xfrm>
              <a:off x="1887" y="1951"/>
              <a:ext cx="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50" name="Rectangle 70"/>
            <p:cNvSpPr>
              <a:spLocks noChangeArrowheads="1"/>
            </p:cNvSpPr>
            <p:nvPr/>
          </p:nvSpPr>
          <p:spPr bwMode="auto">
            <a:xfrm>
              <a:off x="1944" y="1951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51" name="Rectangle 71"/>
            <p:cNvSpPr>
              <a:spLocks noChangeArrowheads="1"/>
            </p:cNvSpPr>
            <p:nvPr/>
          </p:nvSpPr>
          <p:spPr bwMode="auto">
            <a:xfrm>
              <a:off x="2185" y="1958"/>
              <a:ext cx="23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2400" baseline="-16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06952" name="Rectangle 72"/>
            <p:cNvSpPr>
              <a:spLocks noChangeArrowheads="1"/>
            </p:cNvSpPr>
            <p:nvPr/>
          </p:nvSpPr>
          <p:spPr bwMode="auto">
            <a:xfrm>
              <a:off x="2479" y="1942"/>
              <a:ext cx="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Symbol" pitchFamily="18" charset="2"/>
                  <a:cs typeface="Times New Roman" pitchFamily="18" charset="0"/>
                  <a:sym typeface="Symbol" pitchFamily="18" charset="2"/>
                </a:rPr>
                <a:t>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53" name="Rectangle 73"/>
            <p:cNvSpPr>
              <a:spLocks noChangeArrowheads="1"/>
            </p:cNvSpPr>
            <p:nvPr/>
          </p:nvSpPr>
          <p:spPr bwMode="auto">
            <a:xfrm>
              <a:off x="2574" y="1958"/>
              <a:ext cx="23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2400" baseline="-16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506954" name="Rectangle 74"/>
            <p:cNvSpPr>
              <a:spLocks noChangeArrowheads="1"/>
            </p:cNvSpPr>
            <p:nvPr/>
          </p:nvSpPr>
          <p:spPr bwMode="auto">
            <a:xfrm>
              <a:off x="2868" y="1942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Symbol" pitchFamily="18" charset="2"/>
                  <a:cs typeface="Times New Roman" pitchFamily="18" charset="0"/>
                  <a:sym typeface="Symbol" pitchFamily="18" charset="2"/>
                </a:rPr>
                <a:t>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55" name="Rectangle 75"/>
            <p:cNvSpPr>
              <a:spLocks noChangeArrowheads="1"/>
            </p:cNvSpPr>
            <p:nvPr/>
          </p:nvSpPr>
          <p:spPr bwMode="auto">
            <a:xfrm>
              <a:off x="2962" y="1958"/>
              <a:ext cx="23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2400" baseline="-16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06956" name="Rectangle 76"/>
            <p:cNvSpPr>
              <a:spLocks noChangeArrowheads="1"/>
            </p:cNvSpPr>
            <p:nvPr/>
          </p:nvSpPr>
          <p:spPr bwMode="auto">
            <a:xfrm>
              <a:off x="3256" y="1942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Symbol" pitchFamily="18" charset="2"/>
                  <a:cs typeface="Times New Roman" pitchFamily="18" charset="0"/>
                  <a:sym typeface="Symbol" pitchFamily="18" charset="2"/>
                </a:rPr>
                <a:t>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57" name="Rectangle 77"/>
            <p:cNvSpPr>
              <a:spLocks noChangeArrowheads="1"/>
            </p:cNvSpPr>
            <p:nvPr/>
          </p:nvSpPr>
          <p:spPr bwMode="auto">
            <a:xfrm>
              <a:off x="3351" y="1958"/>
              <a:ext cx="23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2400" baseline="-16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506958" name="Rectangle 78"/>
            <p:cNvSpPr>
              <a:spLocks noChangeArrowheads="1"/>
            </p:cNvSpPr>
            <p:nvPr/>
          </p:nvSpPr>
          <p:spPr bwMode="auto">
            <a:xfrm>
              <a:off x="3645" y="1942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Symbol" pitchFamily="18" charset="2"/>
                  <a:cs typeface="Times New Roman" pitchFamily="18" charset="0"/>
                  <a:sym typeface="Symbol" pitchFamily="18" charset="2"/>
                </a:rPr>
                <a:t>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59" name="Rectangle 79"/>
            <p:cNvSpPr>
              <a:spLocks noChangeArrowheads="1"/>
            </p:cNvSpPr>
            <p:nvPr/>
          </p:nvSpPr>
          <p:spPr bwMode="auto">
            <a:xfrm>
              <a:off x="3739" y="1958"/>
              <a:ext cx="23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2400" baseline="-16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506960" name="Rectangle 80"/>
            <p:cNvSpPr>
              <a:spLocks noChangeArrowheads="1"/>
            </p:cNvSpPr>
            <p:nvPr/>
          </p:nvSpPr>
          <p:spPr bwMode="auto">
            <a:xfrm>
              <a:off x="4052" y="1951"/>
              <a:ext cx="35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 F1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61" name="Rectangle 81"/>
            <p:cNvSpPr>
              <a:spLocks noChangeArrowheads="1"/>
            </p:cNvSpPr>
            <p:nvPr/>
          </p:nvSpPr>
          <p:spPr bwMode="auto">
            <a:xfrm>
              <a:off x="4446" y="1951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62" name="Rectangle 82"/>
            <p:cNvSpPr>
              <a:spLocks noChangeArrowheads="1"/>
            </p:cNvSpPr>
            <p:nvPr/>
          </p:nvSpPr>
          <p:spPr bwMode="auto">
            <a:xfrm>
              <a:off x="1710" y="1942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63" name="Line 83"/>
            <p:cNvSpPr>
              <a:spLocks noChangeShapeType="1"/>
            </p:cNvSpPr>
            <p:nvPr/>
          </p:nvSpPr>
          <p:spPr bwMode="auto">
            <a:xfrm>
              <a:off x="1710" y="1942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64" name="Rectangle 84"/>
            <p:cNvSpPr>
              <a:spLocks noChangeArrowheads="1"/>
            </p:cNvSpPr>
            <p:nvPr/>
          </p:nvSpPr>
          <p:spPr bwMode="auto">
            <a:xfrm>
              <a:off x="2110" y="1942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65" name="Line 85"/>
            <p:cNvSpPr>
              <a:spLocks noChangeShapeType="1"/>
            </p:cNvSpPr>
            <p:nvPr/>
          </p:nvSpPr>
          <p:spPr bwMode="auto">
            <a:xfrm>
              <a:off x="2110" y="1942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66" name="Rectangle 86"/>
            <p:cNvSpPr>
              <a:spLocks noChangeArrowheads="1"/>
            </p:cNvSpPr>
            <p:nvPr/>
          </p:nvSpPr>
          <p:spPr bwMode="auto">
            <a:xfrm>
              <a:off x="1227" y="2199"/>
              <a:ext cx="38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0 0 0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67" name="Rectangle 87"/>
            <p:cNvSpPr>
              <a:spLocks noChangeArrowheads="1"/>
            </p:cNvSpPr>
            <p:nvPr/>
          </p:nvSpPr>
          <p:spPr bwMode="auto">
            <a:xfrm>
              <a:off x="1634" y="2199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68" name="Rectangle 88"/>
            <p:cNvSpPr>
              <a:spLocks noChangeArrowheads="1"/>
            </p:cNvSpPr>
            <p:nvPr/>
          </p:nvSpPr>
          <p:spPr bwMode="auto">
            <a:xfrm>
              <a:off x="1864" y="2199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69" name="Rectangle 89"/>
            <p:cNvSpPr>
              <a:spLocks noChangeArrowheads="1"/>
            </p:cNvSpPr>
            <p:nvPr/>
          </p:nvSpPr>
          <p:spPr bwMode="auto">
            <a:xfrm>
              <a:off x="1966" y="2199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70" name="Rectangle 90"/>
            <p:cNvSpPr>
              <a:spLocks noChangeArrowheads="1"/>
            </p:cNvSpPr>
            <p:nvPr/>
          </p:nvSpPr>
          <p:spPr bwMode="auto">
            <a:xfrm>
              <a:off x="2234" y="2206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71" name="Rectangle 91"/>
            <p:cNvSpPr>
              <a:spLocks noChangeArrowheads="1"/>
            </p:cNvSpPr>
            <p:nvPr/>
          </p:nvSpPr>
          <p:spPr bwMode="auto">
            <a:xfrm>
              <a:off x="2532" y="2206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72" name="Rectangle 92"/>
            <p:cNvSpPr>
              <a:spLocks noChangeArrowheads="1"/>
            </p:cNvSpPr>
            <p:nvPr/>
          </p:nvSpPr>
          <p:spPr bwMode="auto">
            <a:xfrm>
              <a:off x="3281" y="2206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73" name="Rectangle 93"/>
            <p:cNvSpPr>
              <a:spLocks noChangeArrowheads="1"/>
            </p:cNvSpPr>
            <p:nvPr/>
          </p:nvSpPr>
          <p:spPr bwMode="auto">
            <a:xfrm>
              <a:off x="3681" y="2206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74" name="Rectangle 94"/>
            <p:cNvSpPr>
              <a:spLocks noChangeArrowheads="1"/>
            </p:cNvSpPr>
            <p:nvPr/>
          </p:nvSpPr>
          <p:spPr bwMode="auto">
            <a:xfrm>
              <a:off x="3884" y="2206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75" name="Rectangle 95"/>
            <p:cNvSpPr>
              <a:spLocks noChangeArrowheads="1"/>
            </p:cNvSpPr>
            <p:nvPr/>
          </p:nvSpPr>
          <p:spPr bwMode="auto">
            <a:xfrm>
              <a:off x="4114" y="2199"/>
              <a:ext cx="2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 0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76" name="Rectangle 96"/>
            <p:cNvSpPr>
              <a:spLocks noChangeArrowheads="1"/>
            </p:cNvSpPr>
            <p:nvPr/>
          </p:nvSpPr>
          <p:spPr bwMode="auto">
            <a:xfrm>
              <a:off x="4384" y="2199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77" name="Rectangle 97"/>
            <p:cNvSpPr>
              <a:spLocks noChangeArrowheads="1"/>
            </p:cNvSpPr>
            <p:nvPr/>
          </p:nvSpPr>
          <p:spPr bwMode="auto">
            <a:xfrm>
              <a:off x="1144" y="2180"/>
              <a:ext cx="566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78" name="Line 98"/>
            <p:cNvSpPr>
              <a:spLocks noChangeShapeType="1"/>
            </p:cNvSpPr>
            <p:nvPr/>
          </p:nvSpPr>
          <p:spPr bwMode="auto">
            <a:xfrm>
              <a:off x="1144" y="2180"/>
              <a:ext cx="56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79" name="Rectangle 99"/>
            <p:cNvSpPr>
              <a:spLocks noChangeArrowheads="1"/>
            </p:cNvSpPr>
            <p:nvPr/>
          </p:nvSpPr>
          <p:spPr bwMode="auto">
            <a:xfrm>
              <a:off x="1710" y="2180"/>
              <a:ext cx="11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80" name="Line 100"/>
            <p:cNvSpPr>
              <a:spLocks noChangeShapeType="1"/>
            </p:cNvSpPr>
            <p:nvPr/>
          </p:nvSpPr>
          <p:spPr bwMode="auto">
            <a:xfrm>
              <a:off x="1710" y="2180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81" name="Line 101"/>
            <p:cNvSpPr>
              <a:spLocks noChangeShapeType="1"/>
            </p:cNvSpPr>
            <p:nvPr/>
          </p:nvSpPr>
          <p:spPr bwMode="auto">
            <a:xfrm>
              <a:off x="1710" y="2180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82" name="Rectangle 102"/>
            <p:cNvSpPr>
              <a:spLocks noChangeArrowheads="1"/>
            </p:cNvSpPr>
            <p:nvPr/>
          </p:nvSpPr>
          <p:spPr bwMode="auto">
            <a:xfrm>
              <a:off x="1721" y="2180"/>
              <a:ext cx="389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83" name="Line 103"/>
            <p:cNvSpPr>
              <a:spLocks noChangeShapeType="1"/>
            </p:cNvSpPr>
            <p:nvPr/>
          </p:nvSpPr>
          <p:spPr bwMode="auto">
            <a:xfrm>
              <a:off x="1721" y="2180"/>
              <a:ext cx="38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84" name="Rectangle 104"/>
            <p:cNvSpPr>
              <a:spLocks noChangeArrowheads="1"/>
            </p:cNvSpPr>
            <p:nvPr/>
          </p:nvSpPr>
          <p:spPr bwMode="auto">
            <a:xfrm>
              <a:off x="2110" y="2180"/>
              <a:ext cx="11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85" name="Line 105"/>
            <p:cNvSpPr>
              <a:spLocks noChangeShapeType="1"/>
            </p:cNvSpPr>
            <p:nvPr/>
          </p:nvSpPr>
          <p:spPr bwMode="auto">
            <a:xfrm>
              <a:off x="2110" y="2180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86" name="Line 106"/>
            <p:cNvSpPr>
              <a:spLocks noChangeShapeType="1"/>
            </p:cNvSpPr>
            <p:nvPr/>
          </p:nvSpPr>
          <p:spPr bwMode="auto">
            <a:xfrm>
              <a:off x="2110" y="2180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87" name="Rectangle 107"/>
            <p:cNvSpPr>
              <a:spLocks noChangeArrowheads="1"/>
            </p:cNvSpPr>
            <p:nvPr/>
          </p:nvSpPr>
          <p:spPr bwMode="auto">
            <a:xfrm>
              <a:off x="2121" y="2180"/>
              <a:ext cx="1876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88" name="Line 108"/>
            <p:cNvSpPr>
              <a:spLocks noChangeShapeType="1"/>
            </p:cNvSpPr>
            <p:nvPr/>
          </p:nvSpPr>
          <p:spPr bwMode="auto">
            <a:xfrm>
              <a:off x="2121" y="2180"/>
              <a:ext cx="187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89" name="Rectangle 109"/>
            <p:cNvSpPr>
              <a:spLocks noChangeArrowheads="1"/>
            </p:cNvSpPr>
            <p:nvPr/>
          </p:nvSpPr>
          <p:spPr bwMode="auto">
            <a:xfrm>
              <a:off x="3997" y="2180"/>
              <a:ext cx="12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90" name="Line 110"/>
            <p:cNvSpPr>
              <a:spLocks noChangeShapeType="1"/>
            </p:cNvSpPr>
            <p:nvPr/>
          </p:nvSpPr>
          <p:spPr bwMode="auto">
            <a:xfrm>
              <a:off x="3997" y="218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91" name="Line 111"/>
            <p:cNvSpPr>
              <a:spLocks noChangeShapeType="1"/>
            </p:cNvSpPr>
            <p:nvPr/>
          </p:nvSpPr>
          <p:spPr bwMode="auto">
            <a:xfrm>
              <a:off x="3997" y="2180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92" name="Rectangle 112"/>
            <p:cNvSpPr>
              <a:spLocks noChangeArrowheads="1"/>
            </p:cNvSpPr>
            <p:nvPr/>
          </p:nvSpPr>
          <p:spPr bwMode="auto">
            <a:xfrm>
              <a:off x="4009" y="2180"/>
              <a:ext cx="484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93" name="Line 113"/>
            <p:cNvSpPr>
              <a:spLocks noChangeShapeType="1"/>
            </p:cNvSpPr>
            <p:nvPr/>
          </p:nvSpPr>
          <p:spPr bwMode="auto">
            <a:xfrm>
              <a:off x="4009" y="2180"/>
              <a:ext cx="48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94" name="Rectangle 114"/>
            <p:cNvSpPr>
              <a:spLocks noChangeArrowheads="1"/>
            </p:cNvSpPr>
            <p:nvPr/>
          </p:nvSpPr>
          <p:spPr bwMode="auto">
            <a:xfrm>
              <a:off x="1710" y="2190"/>
              <a:ext cx="11" cy="22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95" name="Line 115"/>
            <p:cNvSpPr>
              <a:spLocks noChangeShapeType="1"/>
            </p:cNvSpPr>
            <p:nvPr/>
          </p:nvSpPr>
          <p:spPr bwMode="auto">
            <a:xfrm>
              <a:off x="1710" y="2190"/>
              <a:ext cx="1" cy="2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96" name="Rectangle 116"/>
            <p:cNvSpPr>
              <a:spLocks noChangeArrowheads="1"/>
            </p:cNvSpPr>
            <p:nvPr/>
          </p:nvSpPr>
          <p:spPr bwMode="auto">
            <a:xfrm>
              <a:off x="2110" y="2190"/>
              <a:ext cx="11" cy="22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97" name="Line 117"/>
            <p:cNvSpPr>
              <a:spLocks noChangeShapeType="1"/>
            </p:cNvSpPr>
            <p:nvPr/>
          </p:nvSpPr>
          <p:spPr bwMode="auto">
            <a:xfrm>
              <a:off x="2110" y="2190"/>
              <a:ext cx="1" cy="2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6998" name="Rectangle 118"/>
            <p:cNvSpPr>
              <a:spLocks noChangeArrowheads="1"/>
            </p:cNvSpPr>
            <p:nvPr/>
          </p:nvSpPr>
          <p:spPr bwMode="auto">
            <a:xfrm>
              <a:off x="1227" y="2426"/>
              <a:ext cx="38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0 0 1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999" name="Rectangle 119"/>
            <p:cNvSpPr>
              <a:spLocks noChangeArrowheads="1"/>
            </p:cNvSpPr>
            <p:nvPr/>
          </p:nvSpPr>
          <p:spPr bwMode="auto">
            <a:xfrm>
              <a:off x="1634" y="2426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00" name="Rectangle 120"/>
            <p:cNvSpPr>
              <a:spLocks noChangeArrowheads="1"/>
            </p:cNvSpPr>
            <p:nvPr/>
          </p:nvSpPr>
          <p:spPr bwMode="auto">
            <a:xfrm>
              <a:off x="1864" y="2426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01" name="Rectangle 121"/>
            <p:cNvSpPr>
              <a:spLocks noChangeArrowheads="1"/>
            </p:cNvSpPr>
            <p:nvPr/>
          </p:nvSpPr>
          <p:spPr bwMode="auto">
            <a:xfrm>
              <a:off x="1966" y="2426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02" name="Rectangle 122"/>
            <p:cNvSpPr>
              <a:spLocks noChangeArrowheads="1"/>
            </p:cNvSpPr>
            <p:nvPr/>
          </p:nvSpPr>
          <p:spPr bwMode="auto">
            <a:xfrm>
              <a:off x="2234" y="2433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03" name="Rectangle 123"/>
            <p:cNvSpPr>
              <a:spLocks noChangeArrowheads="1"/>
            </p:cNvSpPr>
            <p:nvPr/>
          </p:nvSpPr>
          <p:spPr bwMode="auto">
            <a:xfrm>
              <a:off x="2532" y="2433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04" name="Rectangle 124"/>
            <p:cNvSpPr>
              <a:spLocks noChangeArrowheads="1"/>
            </p:cNvSpPr>
            <p:nvPr/>
          </p:nvSpPr>
          <p:spPr bwMode="auto">
            <a:xfrm>
              <a:off x="2932" y="2433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05" name="Rectangle 125"/>
            <p:cNvSpPr>
              <a:spLocks noChangeArrowheads="1"/>
            </p:cNvSpPr>
            <p:nvPr/>
          </p:nvSpPr>
          <p:spPr bwMode="auto">
            <a:xfrm>
              <a:off x="3281" y="2433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06" name="Rectangle 126"/>
            <p:cNvSpPr>
              <a:spLocks noChangeArrowheads="1"/>
            </p:cNvSpPr>
            <p:nvPr/>
          </p:nvSpPr>
          <p:spPr bwMode="auto">
            <a:xfrm>
              <a:off x="3681" y="2433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07" name="Rectangle 127"/>
            <p:cNvSpPr>
              <a:spLocks noChangeArrowheads="1"/>
            </p:cNvSpPr>
            <p:nvPr/>
          </p:nvSpPr>
          <p:spPr bwMode="auto">
            <a:xfrm>
              <a:off x="3884" y="2433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08" name="Rectangle 128"/>
            <p:cNvSpPr>
              <a:spLocks noChangeArrowheads="1"/>
            </p:cNvSpPr>
            <p:nvPr/>
          </p:nvSpPr>
          <p:spPr bwMode="auto">
            <a:xfrm>
              <a:off x="4114" y="2426"/>
              <a:ext cx="2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 1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09" name="Rectangle 129"/>
            <p:cNvSpPr>
              <a:spLocks noChangeArrowheads="1"/>
            </p:cNvSpPr>
            <p:nvPr/>
          </p:nvSpPr>
          <p:spPr bwMode="auto">
            <a:xfrm>
              <a:off x="4384" y="2426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10" name="Rectangle 130"/>
            <p:cNvSpPr>
              <a:spLocks noChangeArrowheads="1"/>
            </p:cNvSpPr>
            <p:nvPr/>
          </p:nvSpPr>
          <p:spPr bwMode="auto">
            <a:xfrm>
              <a:off x="1710" y="2417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11" name="Line 131"/>
            <p:cNvSpPr>
              <a:spLocks noChangeShapeType="1"/>
            </p:cNvSpPr>
            <p:nvPr/>
          </p:nvSpPr>
          <p:spPr bwMode="auto">
            <a:xfrm>
              <a:off x="1710" y="2417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12" name="Rectangle 132"/>
            <p:cNvSpPr>
              <a:spLocks noChangeArrowheads="1"/>
            </p:cNvSpPr>
            <p:nvPr/>
          </p:nvSpPr>
          <p:spPr bwMode="auto">
            <a:xfrm>
              <a:off x="2110" y="2417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13" name="Line 133"/>
            <p:cNvSpPr>
              <a:spLocks noChangeShapeType="1"/>
            </p:cNvSpPr>
            <p:nvPr/>
          </p:nvSpPr>
          <p:spPr bwMode="auto">
            <a:xfrm>
              <a:off x="2110" y="2417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14" name="Rectangle 134"/>
            <p:cNvSpPr>
              <a:spLocks noChangeArrowheads="1"/>
            </p:cNvSpPr>
            <p:nvPr/>
          </p:nvSpPr>
          <p:spPr bwMode="auto">
            <a:xfrm>
              <a:off x="1227" y="2664"/>
              <a:ext cx="38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0 1 0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15" name="Rectangle 135"/>
            <p:cNvSpPr>
              <a:spLocks noChangeArrowheads="1"/>
            </p:cNvSpPr>
            <p:nvPr/>
          </p:nvSpPr>
          <p:spPr bwMode="auto">
            <a:xfrm>
              <a:off x="1634" y="2664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16" name="Rectangle 136"/>
            <p:cNvSpPr>
              <a:spLocks noChangeArrowheads="1"/>
            </p:cNvSpPr>
            <p:nvPr/>
          </p:nvSpPr>
          <p:spPr bwMode="auto">
            <a:xfrm>
              <a:off x="1864" y="2664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17" name="Rectangle 137"/>
            <p:cNvSpPr>
              <a:spLocks noChangeArrowheads="1"/>
            </p:cNvSpPr>
            <p:nvPr/>
          </p:nvSpPr>
          <p:spPr bwMode="auto">
            <a:xfrm>
              <a:off x="1966" y="2664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18" name="Rectangle 138"/>
            <p:cNvSpPr>
              <a:spLocks noChangeArrowheads="1"/>
            </p:cNvSpPr>
            <p:nvPr/>
          </p:nvSpPr>
          <p:spPr bwMode="auto">
            <a:xfrm>
              <a:off x="2234" y="2671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19" name="Rectangle 139"/>
            <p:cNvSpPr>
              <a:spLocks noChangeArrowheads="1"/>
            </p:cNvSpPr>
            <p:nvPr/>
          </p:nvSpPr>
          <p:spPr bwMode="auto">
            <a:xfrm>
              <a:off x="2532" y="2671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0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20" name="Rectangle 140"/>
            <p:cNvSpPr>
              <a:spLocks noChangeArrowheads="1"/>
            </p:cNvSpPr>
            <p:nvPr/>
          </p:nvSpPr>
          <p:spPr bwMode="auto">
            <a:xfrm>
              <a:off x="2932" y="2671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21" name="Rectangle 141"/>
            <p:cNvSpPr>
              <a:spLocks noChangeArrowheads="1"/>
            </p:cNvSpPr>
            <p:nvPr/>
          </p:nvSpPr>
          <p:spPr bwMode="auto">
            <a:xfrm>
              <a:off x="3281" y="2671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22" name="Rectangle 142"/>
            <p:cNvSpPr>
              <a:spLocks noChangeArrowheads="1"/>
            </p:cNvSpPr>
            <p:nvPr/>
          </p:nvSpPr>
          <p:spPr bwMode="auto">
            <a:xfrm>
              <a:off x="3681" y="2671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23" name="Rectangle 143"/>
            <p:cNvSpPr>
              <a:spLocks noChangeArrowheads="1"/>
            </p:cNvSpPr>
            <p:nvPr/>
          </p:nvSpPr>
          <p:spPr bwMode="auto">
            <a:xfrm>
              <a:off x="3884" y="2671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24" name="Rectangle 144"/>
            <p:cNvSpPr>
              <a:spLocks noChangeArrowheads="1"/>
            </p:cNvSpPr>
            <p:nvPr/>
          </p:nvSpPr>
          <p:spPr bwMode="auto">
            <a:xfrm>
              <a:off x="4114" y="2664"/>
              <a:ext cx="2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 0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25" name="Rectangle 145"/>
            <p:cNvSpPr>
              <a:spLocks noChangeArrowheads="1"/>
            </p:cNvSpPr>
            <p:nvPr/>
          </p:nvSpPr>
          <p:spPr bwMode="auto">
            <a:xfrm>
              <a:off x="4384" y="2664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26" name="Rectangle 146"/>
            <p:cNvSpPr>
              <a:spLocks noChangeArrowheads="1"/>
            </p:cNvSpPr>
            <p:nvPr/>
          </p:nvSpPr>
          <p:spPr bwMode="auto">
            <a:xfrm>
              <a:off x="1710" y="2655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27" name="Line 147"/>
            <p:cNvSpPr>
              <a:spLocks noChangeShapeType="1"/>
            </p:cNvSpPr>
            <p:nvPr/>
          </p:nvSpPr>
          <p:spPr bwMode="auto">
            <a:xfrm>
              <a:off x="1710" y="2655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28" name="Rectangle 148"/>
            <p:cNvSpPr>
              <a:spLocks noChangeArrowheads="1"/>
            </p:cNvSpPr>
            <p:nvPr/>
          </p:nvSpPr>
          <p:spPr bwMode="auto">
            <a:xfrm>
              <a:off x="2110" y="2655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29" name="Line 149"/>
            <p:cNvSpPr>
              <a:spLocks noChangeShapeType="1"/>
            </p:cNvSpPr>
            <p:nvPr/>
          </p:nvSpPr>
          <p:spPr bwMode="auto">
            <a:xfrm>
              <a:off x="2110" y="2655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30" name="Rectangle 150"/>
            <p:cNvSpPr>
              <a:spLocks noChangeArrowheads="1"/>
            </p:cNvSpPr>
            <p:nvPr/>
          </p:nvSpPr>
          <p:spPr bwMode="auto">
            <a:xfrm>
              <a:off x="1227" y="2902"/>
              <a:ext cx="38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0 1 1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31" name="Rectangle 151"/>
            <p:cNvSpPr>
              <a:spLocks noChangeArrowheads="1"/>
            </p:cNvSpPr>
            <p:nvPr/>
          </p:nvSpPr>
          <p:spPr bwMode="auto">
            <a:xfrm>
              <a:off x="1634" y="2902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32" name="Rectangle 152"/>
            <p:cNvSpPr>
              <a:spLocks noChangeArrowheads="1"/>
            </p:cNvSpPr>
            <p:nvPr/>
          </p:nvSpPr>
          <p:spPr bwMode="auto">
            <a:xfrm>
              <a:off x="1864" y="290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33" name="Rectangle 153"/>
            <p:cNvSpPr>
              <a:spLocks noChangeArrowheads="1"/>
            </p:cNvSpPr>
            <p:nvPr/>
          </p:nvSpPr>
          <p:spPr bwMode="auto">
            <a:xfrm>
              <a:off x="1966" y="2902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34" name="Rectangle 154"/>
            <p:cNvSpPr>
              <a:spLocks noChangeArrowheads="1"/>
            </p:cNvSpPr>
            <p:nvPr/>
          </p:nvSpPr>
          <p:spPr bwMode="auto">
            <a:xfrm>
              <a:off x="2234" y="2909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35" name="Rectangle 155"/>
            <p:cNvSpPr>
              <a:spLocks noChangeArrowheads="1"/>
            </p:cNvSpPr>
            <p:nvPr/>
          </p:nvSpPr>
          <p:spPr bwMode="auto">
            <a:xfrm>
              <a:off x="2532" y="2909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36" name="Rectangle 156"/>
            <p:cNvSpPr>
              <a:spLocks noChangeArrowheads="1"/>
            </p:cNvSpPr>
            <p:nvPr/>
          </p:nvSpPr>
          <p:spPr bwMode="auto">
            <a:xfrm>
              <a:off x="2932" y="2909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0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37" name="Rectangle 157"/>
            <p:cNvSpPr>
              <a:spLocks noChangeArrowheads="1"/>
            </p:cNvSpPr>
            <p:nvPr/>
          </p:nvSpPr>
          <p:spPr bwMode="auto">
            <a:xfrm>
              <a:off x="3281" y="2909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38" name="Rectangle 158"/>
            <p:cNvSpPr>
              <a:spLocks noChangeArrowheads="1"/>
            </p:cNvSpPr>
            <p:nvPr/>
          </p:nvSpPr>
          <p:spPr bwMode="auto">
            <a:xfrm>
              <a:off x="3681" y="2909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39" name="Rectangle 159"/>
            <p:cNvSpPr>
              <a:spLocks noChangeArrowheads="1"/>
            </p:cNvSpPr>
            <p:nvPr/>
          </p:nvSpPr>
          <p:spPr bwMode="auto">
            <a:xfrm>
              <a:off x="3884" y="2909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40" name="Rectangle 160"/>
            <p:cNvSpPr>
              <a:spLocks noChangeArrowheads="1"/>
            </p:cNvSpPr>
            <p:nvPr/>
          </p:nvSpPr>
          <p:spPr bwMode="auto">
            <a:xfrm>
              <a:off x="4114" y="2902"/>
              <a:ext cx="2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 0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41" name="Rectangle 161"/>
            <p:cNvSpPr>
              <a:spLocks noChangeArrowheads="1"/>
            </p:cNvSpPr>
            <p:nvPr/>
          </p:nvSpPr>
          <p:spPr bwMode="auto">
            <a:xfrm>
              <a:off x="4384" y="2902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42" name="Rectangle 162"/>
            <p:cNvSpPr>
              <a:spLocks noChangeArrowheads="1"/>
            </p:cNvSpPr>
            <p:nvPr/>
          </p:nvSpPr>
          <p:spPr bwMode="auto">
            <a:xfrm>
              <a:off x="1710" y="2893"/>
              <a:ext cx="11" cy="2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43" name="Line 163"/>
            <p:cNvSpPr>
              <a:spLocks noChangeShapeType="1"/>
            </p:cNvSpPr>
            <p:nvPr/>
          </p:nvSpPr>
          <p:spPr bwMode="auto">
            <a:xfrm>
              <a:off x="1710" y="2893"/>
              <a:ext cx="1" cy="2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44" name="Rectangle 164"/>
            <p:cNvSpPr>
              <a:spLocks noChangeArrowheads="1"/>
            </p:cNvSpPr>
            <p:nvPr/>
          </p:nvSpPr>
          <p:spPr bwMode="auto">
            <a:xfrm>
              <a:off x="2110" y="2893"/>
              <a:ext cx="11" cy="2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45" name="Line 165"/>
            <p:cNvSpPr>
              <a:spLocks noChangeShapeType="1"/>
            </p:cNvSpPr>
            <p:nvPr/>
          </p:nvSpPr>
          <p:spPr bwMode="auto">
            <a:xfrm>
              <a:off x="2110" y="2893"/>
              <a:ext cx="1" cy="2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46" name="Rectangle 166"/>
            <p:cNvSpPr>
              <a:spLocks noChangeArrowheads="1"/>
            </p:cNvSpPr>
            <p:nvPr/>
          </p:nvSpPr>
          <p:spPr bwMode="auto">
            <a:xfrm>
              <a:off x="1227" y="3139"/>
              <a:ext cx="38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1 0 0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47" name="Rectangle 167"/>
            <p:cNvSpPr>
              <a:spLocks noChangeArrowheads="1"/>
            </p:cNvSpPr>
            <p:nvPr/>
          </p:nvSpPr>
          <p:spPr bwMode="auto">
            <a:xfrm>
              <a:off x="1634" y="3139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48" name="Rectangle 168"/>
            <p:cNvSpPr>
              <a:spLocks noChangeArrowheads="1"/>
            </p:cNvSpPr>
            <p:nvPr/>
          </p:nvSpPr>
          <p:spPr bwMode="auto">
            <a:xfrm>
              <a:off x="1864" y="3139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49" name="Rectangle 169"/>
            <p:cNvSpPr>
              <a:spLocks noChangeArrowheads="1"/>
            </p:cNvSpPr>
            <p:nvPr/>
          </p:nvSpPr>
          <p:spPr bwMode="auto">
            <a:xfrm>
              <a:off x="1966" y="3139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50" name="Rectangle 170"/>
            <p:cNvSpPr>
              <a:spLocks noChangeArrowheads="1"/>
            </p:cNvSpPr>
            <p:nvPr/>
          </p:nvSpPr>
          <p:spPr bwMode="auto">
            <a:xfrm>
              <a:off x="2234" y="3146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51" name="Rectangle 171"/>
            <p:cNvSpPr>
              <a:spLocks noChangeArrowheads="1"/>
            </p:cNvSpPr>
            <p:nvPr/>
          </p:nvSpPr>
          <p:spPr bwMode="auto">
            <a:xfrm>
              <a:off x="2532" y="3146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52" name="Rectangle 172"/>
            <p:cNvSpPr>
              <a:spLocks noChangeArrowheads="1"/>
            </p:cNvSpPr>
            <p:nvPr/>
          </p:nvSpPr>
          <p:spPr bwMode="auto">
            <a:xfrm>
              <a:off x="2932" y="3146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53" name="Rectangle 173"/>
            <p:cNvSpPr>
              <a:spLocks noChangeArrowheads="1"/>
            </p:cNvSpPr>
            <p:nvPr/>
          </p:nvSpPr>
          <p:spPr bwMode="auto">
            <a:xfrm>
              <a:off x="3281" y="3146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54" name="Rectangle 174"/>
            <p:cNvSpPr>
              <a:spLocks noChangeArrowheads="1"/>
            </p:cNvSpPr>
            <p:nvPr/>
          </p:nvSpPr>
          <p:spPr bwMode="auto">
            <a:xfrm>
              <a:off x="3681" y="3146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55" name="Rectangle 175"/>
            <p:cNvSpPr>
              <a:spLocks noChangeArrowheads="1"/>
            </p:cNvSpPr>
            <p:nvPr/>
          </p:nvSpPr>
          <p:spPr bwMode="auto">
            <a:xfrm>
              <a:off x="3884" y="3146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56" name="Rectangle 176"/>
            <p:cNvSpPr>
              <a:spLocks noChangeArrowheads="1"/>
            </p:cNvSpPr>
            <p:nvPr/>
          </p:nvSpPr>
          <p:spPr bwMode="auto">
            <a:xfrm>
              <a:off x="4114" y="3139"/>
              <a:ext cx="2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 1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57" name="Rectangle 177"/>
            <p:cNvSpPr>
              <a:spLocks noChangeArrowheads="1"/>
            </p:cNvSpPr>
            <p:nvPr/>
          </p:nvSpPr>
          <p:spPr bwMode="auto">
            <a:xfrm>
              <a:off x="4384" y="3139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58" name="Rectangle 178"/>
            <p:cNvSpPr>
              <a:spLocks noChangeArrowheads="1"/>
            </p:cNvSpPr>
            <p:nvPr/>
          </p:nvSpPr>
          <p:spPr bwMode="auto">
            <a:xfrm>
              <a:off x="1710" y="3130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59" name="Line 179"/>
            <p:cNvSpPr>
              <a:spLocks noChangeShapeType="1"/>
            </p:cNvSpPr>
            <p:nvPr/>
          </p:nvSpPr>
          <p:spPr bwMode="auto">
            <a:xfrm>
              <a:off x="1710" y="3130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60" name="Rectangle 180"/>
            <p:cNvSpPr>
              <a:spLocks noChangeArrowheads="1"/>
            </p:cNvSpPr>
            <p:nvPr/>
          </p:nvSpPr>
          <p:spPr bwMode="auto">
            <a:xfrm>
              <a:off x="2110" y="3130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61" name="Line 181"/>
            <p:cNvSpPr>
              <a:spLocks noChangeShapeType="1"/>
            </p:cNvSpPr>
            <p:nvPr/>
          </p:nvSpPr>
          <p:spPr bwMode="auto">
            <a:xfrm>
              <a:off x="2110" y="3130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62" name="Rectangle 182"/>
            <p:cNvSpPr>
              <a:spLocks noChangeArrowheads="1"/>
            </p:cNvSpPr>
            <p:nvPr/>
          </p:nvSpPr>
          <p:spPr bwMode="auto">
            <a:xfrm>
              <a:off x="1227" y="3377"/>
              <a:ext cx="38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1 0 1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63" name="Rectangle 183"/>
            <p:cNvSpPr>
              <a:spLocks noChangeArrowheads="1"/>
            </p:cNvSpPr>
            <p:nvPr/>
          </p:nvSpPr>
          <p:spPr bwMode="auto">
            <a:xfrm>
              <a:off x="1634" y="3377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64" name="Rectangle 184"/>
            <p:cNvSpPr>
              <a:spLocks noChangeArrowheads="1"/>
            </p:cNvSpPr>
            <p:nvPr/>
          </p:nvSpPr>
          <p:spPr bwMode="auto">
            <a:xfrm>
              <a:off x="1864" y="3377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65" name="Rectangle 185"/>
            <p:cNvSpPr>
              <a:spLocks noChangeArrowheads="1"/>
            </p:cNvSpPr>
            <p:nvPr/>
          </p:nvSpPr>
          <p:spPr bwMode="auto">
            <a:xfrm>
              <a:off x="1966" y="3377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66" name="Rectangle 186"/>
            <p:cNvSpPr>
              <a:spLocks noChangeArrowheads="1"/>
            </p:cNvSpPr>
            <p:nvPr/>
          </p:nvSpPr>
          <p:spPr bwMode="auto">
            <a:xfrm>
              <a:off x="2234" y="3384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67" name="Rectangle 187"/>
            <p:cNvSpPr>
              <a:spLocks noChangeArrowheads="1"/>
            </p:cNvSpPr>
            <p:nvPr/>
          </p:nvSpPr>
          <p:spPr bwMode="auto">
            <a:xfrm>
              <a:off x="2532" y="3384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68" name="Rectangle 188"/>
            <p:cNvSpPr>
              <a:spLocks noChangeArrowheads="1"/>
            </p:cNvSpPr>
            <p:nvPr/>
          </p:nvSpPr>
          <p:spPr bwMode="auto">
            <a:xfrm>
              <a:off x="2932" y="3384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69" name="Rectangle 189"/>
            <p:cNvSpPr>
              <a:spLocks noChangeArrowheads="1"/>
            </p:cNvSpPr>
            <p:nvPr/>
          </p:nvSpPr>
          <p:spPr bwMode="auto">
            <a:xfrm>
              <a:off x="3281" y="3384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0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70" name="Rectangle 190"/>
            <p:cNvSpPr>
              <a:spLocks noChangeArrowheads="1"/>
            </p:cNvSpPr>
            <p:nvPr/>
          </p:nvSpPr>
          <p:spPr bwMode="auto">
            <a:xfrm>
              <a:off x="3681" y="3384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71" name="Rectangle 191"/>
            <p:cNvSpPr>
              <a:spLocks noChangeArrowheads="1"/>
            </p:cNvSpPr>
            <p:nvPr/>
          </p:nvSpPr>
          <p:spPr bwMode="auto">
            <a:xfrm>
              <a:off x="3884" y="3384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72" name="Rectangle 192"/>
            <p:cNvSpPr>
              <a:spLocks noChangeArrowheads="1"/>
            </p:cNvSpPr>
            <p:nvPr/>
          </p:nvSpPr>
          <p:spPr bwMode="auto">
            <a:xfrm>
              <a:off x="4114" y="3377"/>
              <a:ext cx="2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 0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73" name="Rectangle 193"/>
            <p:cNvSpPr>
              <a:spLocks noChangeArrowheads="1"/>
            </p:cNvSpPr>
            <p:nvPr/>
          </p:nvSpPr>
          <p:spPr bwMode="auto">
            <a:xfrm>
              <a:off x="4384" y="3377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74" name="Rectangle 194"/>
            <p:cNvSpPr>
              <a:spLocks noChangeArrowheads="1"/>
            </p:cNvSpPr>
            <p:nvPr/>
          </p:nvSpPr>
          <p:spPr bwMode="auto">
            <a:xfrm>
              <a:off x="1710" y="3368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75" name="Line 195"/>
            <p:cNvSpPr>
              <a:spLocks noChangeShapeType="1"/>
            </p:cNvSpPr>
            <p:nvPr/>
          </p:nvSpPr>
          <p:spPr bwMode="auto">
            <a:xfrm>
              <a:off x="1710" y="3368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76" name="Rectangle 196"/>
            <p:cNvSpPr>
              <a:spLocks noChangeArrowheads="1"/>
            </p:cNvSpPr>
            <p:nvPr/>
          </p:nvSpPr>
          <p:spPr bwMode="auto">
            <a:xfrm>
              <a:off x="2110" y="3368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77" name="Line 197"/>
            <p:cNvSpPr>
              <a:spLocks noChangeShapeType="1"/>
            </p:cNvSpPr>
            <p:nvPr/>
          </p:nvSpPr>
          <p:spPr bwMode="auto">
            <a:xfrm>
              <a:off x="2110" y="3368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78" name="Rectangle 198"/>
            <p:cNvSpPr>
              <a:spLocks noChangeArrowheads="1"/>
            </p:cNvSpPr>
            <p:nvPr/>
          </p:nvSpPr>
          <p:spPr bwMode="auto">
            <a:xfrm>
              <a:off x="1227" y="3615"/>
              <a:ext cx="38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1 1 0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79" name="Rectangle 199"/>
            <p:cNvSpPr>
              <a:spLocks noChangeArrowheads="1"/>
            </p:cNvSpPr>
            <p:nvPr/>
          </p:nvSpPr>
          <p:spPr bwMode="auto">
            <a:xfrm>
              <a:off x="1634" y="3615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80" name="Rectangle 200"/>
            <p:cNvSpPr>
              <a:spLocks noChangeArrowheads="1"/>
            </p:cNvSpPr>
            <p:nvPr/>
          </p:nvSpPr>
          <p:spPr bwMode="auto">
            <a:xfrm>
              <a:off x="1864" y="3615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81" name="Rectangle 201"/>
            <p:cNvSpPr>
              <a:spLocks noChangeArrowheads="1"/>
            </p:cNvSpPr>
            <p:nvPr/>
          </p:nvSpPr>
          <p:spPr bwMode="auto">
            <a:xfrm>
              <a:off x="1966" y="3615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82" name="Rectangle 202"/>
            <p:cNvSpPr>
              <a:spLocks noChangeArrowheads="1"/>
            </p:cNvSpPr>
            <p:nvPr/>
          </p:nvSpPr>
          <p:spPr bwMode="auto">
            <a:xfrm>
              <a:off x="2234" y="3622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83" name="Rectangle 203"/>
            <p:cNvSpPr>
              <a:spLocks noChangeArrowheads="1"/>
            </p:cNvSpPr>
            <p:nvPr/>
          </p:nvSpPr>
          <p:spPr bwMode="auto">
            <a:xfrm>
              <a:off x="2532" y="3622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84" name="Rectangle 204"/>
            <p:cNvSpPr>
              <a:spLocks noChangeArrowheads="1"/>
            </p:cNvSpPr>
            <p:nvPr/>
          </p:nvSpPr>
          <p:spPr bwMode="auto">
            <a:xfrm>
              <a:off x="2932" y="3622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85" name="Rectangle 205"/>
            <p:cNvSpPr>
              <a:spLocks noChangeArrowheads="1"/>
            </p:cNvSpPr>
            <p:nvPr/>
          </p:nvSpPr>
          <p:spPr bwMode="auto">
            <a:xfrm>
              <a:off x="3281" y="3622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86" name="Rectangle 206"/>
            <p:cNvSpPr>
              <a:spLocks noChangeArrowheads="1"/>
            </p:cNvSpPr>
            <p:nvPr/>
          </p:nvSpPr>
          <p:spPr bwMode="auto">
            <a:xfrm>
              <a:off x="3681" y="3622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0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87" name="Rectangle 207"/>
            <p:cNvSpPr>
              <a:spLocks noChangeArrowheads="1"/>
            </p:cNvSpPr>
            <p:nvPr/>
          </p:nvSpPr>
          <p:spPr bwMode="auto">
            <a:xfrm>
              <a:off x="3884" y="3622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88" name="Rectangle 208"/>
            <p:cNvSpPr>
              <a:spLocks noChangeArrowheads="1"/>
            </p:cNvSpPr>
            <p:nvPr/>
          </p:nvSpPr>
          <p:spPr bwMode="auto">
            <a:xfrm>
              <a:off x="4114" y="3615"/>
              <a:ext cx="2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 0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89" name="Rectangle 209"/>
            <p:cNvSpPr>
              <a:spLocks noChangeArrowheads="1"/>
            </p:cNvSpPr>
            <p:nvPr/>
          </p:nvSpPr>
          <p:spPr bwMode="auto">
            <a:xfrm>
              <a:off x="4384" y="3615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90" name="Rectangle 210"/>
            <p:cNvSpPr>
              <a:spLocks noChangeArrowheads="1"/>
            </p:cNvSpPr>
            <p:nvPr/>
          </p:nvSpPr>
          <p:spPr bwMode="auto">
            <a:xfrm>
              <a:off x="1710" y="3606"/>
              <a:ext cx="11" cy="2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91" name="Line 211"/>
            <p:cNvSpPr>
              <a:spLocks noChangeShapeType="1"/>
            </p:cNvSpPr>
            <p:nvPr/>
          </p:nvSpPr>
          <p:spPr bwMode="auto">
            <a:xfrm>
              <a:off x="1710" y="3606"/>
              <a:ext cx="1" cy="2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92" name="Rectangle 212"/>
            <p:cNvSpPr>
              <a:spLocks noChangeArrowheads="1"/>
            </p:cNvSpPr>
            <p:nvPr/>
          </p:nvSpPr>
          <p:spPr bwMode="auto">
            <a:xfrm>
              <a:off x="2110" y="3606"/>
              <a:ext cx="11" cy="2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93" name="Line 213"/>
            <p:cNvSpPr>
              <a:spLocks noChangeShapeType="1"/>
            </p:cNvSpPr>
            <p:nvPr/>
          </p:nvSpPr>
          <p:spPr bwMode="auto">
            <a:xfrm>
              <a:off x="2110" y="3606"/>
              <a:ext cx="1" cy="2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094" name="Rectangle 214"/>
            <p:cNvSpPr>
              <a:spLocks noChangeArrowheads="1"/>
            </p:cNvSpPr>
            <p:nvPr/>
          </p:nvSpPr>
          <p:spPr bwMode="auto">
            <a:xfrm>
              <a:off x="1227" y="3852"/>
              <a:ext cx="38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1 1 1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95" name="Rectangle 215"/>
            <p:cNvSpPr>
              <a:spLocks noChangeArrowheads="1"/>
            </p:cNvSpPr>
            <p:nvPr/>
          </p:nvSpPr>
          <p:spPr bwMode="auto">
            <a:xfrm>
              <a:off x="1634" y="3852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96" name="Rectangle 216"/>
            <p:cNvSpPr>
              <a:spLocks noChangeArrowheads="1"/>
            </p:cNvSpPr>
            <p:nvPr/>
          </p:nvSpPr>
          <p:spPr bwMode="auto">
            <a:xfrm>
              <a:off x="1864" y="385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97" name="Rectangle 217"/>
            <p:cNvSpPr>
              <a:spLocks noChangeArrowheads="1"/>
            </p:cNvSpPr>
            <p:nvPr/>
          </p:nvSpPr>
          <p:spPr bwMode="auto">
            <a:xfrm>
              <a:off x="1966" y="3852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098" name="Rectangle 218"/>
            <p:cNvSpPr>
              <a:spLocks noChangeArrowheads="1"/>
            </p:cNvSpPr>
            <p:nvPr/>
          </p:nvSpPr>
          <p:spPr bwMode="auto">
            <a:xfrm>
              <a:off x="2234" y="3860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" name="Group 219"/>
            <p:cNvGrpSpPr>
              <a:grpSpLocks/>
            </p:cNvGrpSpPr>
            <p:nvPr/>
          </p:nvGrpSpPr>
          <p:grpSpPr bwMode="auto">
            <a:xfrm>
              <a:off x="2438" y="2190"/>
              <a:ext cx="48" cy="1891"/>
              <a:chOff x="2438" y="2004"/>
              <a:chExt cx="61" cy="1885"/>
            </a:xfrm>
          </p:grpSpPr>
          <p:sp>
            <p:nvSpPr>
              <p:cNvPr id="507100" name="Rectangle 220"/>
              <p:cNvSpPr>
                <a:spLocks noChangeArrowheads="1"/>
              </p:cNvSpPr>
              <p:nvPr/>
            </p:nvSpPr>
            <p:spPr bwMode="auto">
              <a:xfrm>
                <a:off x="2438" y="2004"/>
                <a:ext cx="61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01" name="Rectangle 221"/>
              <p:cNvSpPr>
                <a:spLocks noChangeArrowheads="1"/>
              </p:cNvSpPr>
              <p:nvPr/>
            </p:nvSpPr>
            <p:spPr bwMode="auto">
              <a:xfrm>
                <a:off x="2438" y="2234"/>
                <a:ext cx="61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02" name="Rectangle 222"/>
              <p:cNvSpPr>
                <a:spLocks noChangeArrowheads="1"/>
              </p:cNvSpPr>
              <p:nvPr/>
            </p:nvSpPr>
            <p:spPr bwMode="auto">
              <a:xfrm>
                <a:off x="2438" y="2471"/>
                <a:ext cx="61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03" name="Rectangle 223"/>
              <p:cNvSpPr>
                <a:spLocks noChangeArrowheads="1"/>
              </p:cNvSpPr>
              <p:nvPr/>
            </p:nvSpPr>
            <p:spPr bwMode="auto">
              <a:xfrm>
                <a:off x="2438" y="2711"/>
                <a:ext cx="61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04" name="Rectangle 224"/>
              <p:cNvSpPr>
                <a:spLocks noChangeArrowheads="1"/>
              </p:cNvSpPr>
              <p:nvPr/>
            </p:nvSpPr>
            <p:spPr bwMode="auto">
              <a:xfrm>
                <a:off x="2438" y="2941"/>
                <a:ext cx="61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05" name="Rectangle 225"/>
              <p:cNvSpPr>
                <a:spLocks noChangeArrowheads="1"/>
              </p:cNvSpPr>
              <p:nvPr/>
            </p:nvSpPr>
            <p:spPr bwMode="auto">
              <a:xfrm>
                <a:off x="2438" y="3180"/>
                <a:ext cx="61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06" name="Rectangle 226"/>
              <p:cNvSpPr>
                <a:spLocks noChangeArrowheads="1"/>
              </p:cNvSpPr>
              <p:nvPr/>
            </p:nvSpPr>
            <p:spPr bwMode="auto">
              <a:xfrm>
                <a:off x="2438" y="3419"/>
                <a:ext cx="61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07" name="Rectangle 227"/>
              <p:cNvSpPr>
                <a:spLocks noChangeArrowheads="1"/>
              </p:cNvSpPr>
              <p:nvPr/>
            </p:nvSpPr>
            <p:spPr bwMode="auto">
              <a:xfrm>
                <a:off x="2438" y="3660"/>
                <a:ext cx="61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07108" name="Rectangle 228"/>
            <p:cNvSpPr>
              <a:spLocks noChangeArrowheads="1"/>
            </p:cNvSpPr>
            <p:nvPr/>
          </p:nvSpPr>
          <p:spPr bwMode="auto">
            <a:xfrm>
              <a:off x="2532" y="3860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109" name="Rectangle 229"/>
            <p:cNvSpPr>
              <a:spLocks noChangeArrowheads="1"/>
            </p:cNvSpPr>
            <p:nvPr/>
          </p:nvSpPr>
          <p:spPr bwMode="auto">
            <a:xfrm>
              <a:off x="2932" y="3860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110" name="Rectangle 230"/>
            <p:cNvSpPr>
              <a:spLocks noChangeArrowheads="1"/>
            </p:cNvSpPr>
            <p:nvPr/>
          </p:nvSpPr>
          <p:spPr bwMode="auto">
            <a:xfrm>
              <a:off x="3281" y="3860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111" name="Rectangle 231"/>
            <p:cNvSpPr>
              <a:spLocks noChangeArrowheads="1"/>
            </p:cNvSpPr>
            <p:nvPr/>
          </p:nvSpPr>
          <p:spPr bwMode="auto">
            <a:xfrm>
              <a:off x="3681" y="3860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112" name="Rectangle 232"/>
            <p:cNvSpPr>
              <a:spLocks noChangeArrowheads="1"/>
            </p:cNvSpPr>
            <p:nvPr/>
          </p:nvSpPr>
          <p:spPr bwMode="auto">
            <a:xfrm>
              <a:off x="3884" y="3860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113" name="Rectangle 233"/>
            <p:cNvSpPr>
              <a:spLocks noChangeArrowheads="1"/>
            </p:cNvSpPr>
            <p:nvPr/>
          </p:nvSpPr>
          <p:spPr bwMode="auto">
            <a:xfrm>
              <a:off x="4114" y="3852"/>
              <a:ext cx="2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 1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114" name="Rectangle 234"/>
            <p:cNvSpPr>
              <a:spLocks noChangeArrowheads="1"/>
            </p:cNvSpPr>
            <p:nvPr/>
          </p:nvSpPr>
          <p:spPr bwMode="auto">
            <a:xfrm>
              <a:off x="4384" y="3852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115" name="Rectangle 235"/>
            <p:cNvSpPr>
              <a:spLocks noChangeArrowheads="1"/>
            </p:cNvSpPr>
            <p:nvPr/>
          </p:nvSpPr>
          <p:spPr bwMode="auto">
            <a:xfrm>
              <a:off x="1710" y="3843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116" name="Line 236"/>
            <p:cNvSpPr>
              <a:spLocks noChangeShapeType="1"/>
            </p:cNvSpPr>
            <p:nvPr/>
          </p:nvSpPr>
          <p:spPr bwMode="auto">
            <a:xfrm>
              <a:off x="1710" y="3843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117" name="Rectangle 237"/>
            <p:cNvSpPr>
              <a:spLocks noChangeArrowheads="1"/>
            </p:cNvSpPr>
            <p:nvPr/>
          </p:nvSpPr>
          <p:spPr bwMode="auto">
            <a:xfrm>
              <a:off x="2110" y="3843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118" name="Line 238"/>
            <p:cNvSpPr>
              <a:spLocks noChangeShapeType="1"/>
            </p:cNvSpPr>
            <p:nvPr/>
          </p:nvSpPr>
          <p:spPr bwMode="auto">
            <a:xfrm>
              <a:off x="2110" y="3843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7119" name="Rectangle 239"/>
            <p:cNvSpPr>
              <a:spLocks noChangeArrowheads="1"/>
            </p:cNvSpPr>
            <p:nvPr/>
          </p:nvSpPr>
          <p:spPr bwMode="auto">
            <a:xfrm>
              <a:off x="2926" y="2215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1  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" name="Group 240"/>
            <p:cNvGrpSpPr>
              <a:grpSpLocks/>
            </p:cNvGrpSpPr>
            <p:nvPr/>
          </p:nvGrpSpPr>
          <p:grpSpPr bwMode="auto">
            <a:xfrm>
              <a:off x="2860" y="2190"/>
              <a:ext cx="48" cy="1883"/>
              <a:chOff x="2438" y="2004"/>
              <a:chExt cx="48" cy="1883"/>
            </a:xfrm>
          </p:grpSpPr>
          <p:sp>
            <p:nvSpPr>
              <p:cNvPr id="507121" name="Rectangle 241"/>
              <p:cNvSpPr>
                <a:spLocks noChangeArrowheads="1"/>
              </p:cNvSpPr>
              <p:nvPr/>
            </p:nvSpPr>
            <p:spPr bwMode="auto">
              <a:xfrm>
                <a:off x="2438" y="2004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22" name="Rectangle 242"/>
              <p:cNvSpPr>
                <a:spLocks noChangeArrowheads="1"/>
              </p:cNvSpPr>
              <p:nvPr/>
            </p:nvSpPr>
            <p:spPr bwMode="auto">
              <a:xfrm>
                <a:off x="2438" y="2231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23" name="Rectangle 243"/>
              <p:cNvSpPr>
                <a:spLocks noChangeArrowheads="1"/>
              </p:cNvSpPr>
              <p:nvPr/>
            </p:nvSpPr>
            <p:spPr bwMode="auto">
              <a:xfrm>
                <a:off x="2438" y="2469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24" name="Rectangle 244"/>
              <p:cNvSpPr>
                <a:spLocks noChangeArrowheads="1"/>
              </p:cNvSpPr>
              <p:nvPr/>
            </p:nvSpPr>
            <p:spPr bwMode="auto">
              <a:xfrm>
                <a:off x="2438" y="2707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25" name="Rectangle 245"/>
              <p:cNvSpPr>
                <a:spLocks noChangeArrowheads="1"/>
              </p:cNvSpPr>
              <p:nvPr/>
            </p:nvSpPr>
            <p:spPr bwMode="auto">
              <a:xfrm>
                <a:off x="2438" y="2944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26" name="Rectangle 246"/>
              <p:cNvSpPr>
                <a:spLocks noChangeArrowheads="1"/>
              </p:cNvSpPr>
              <p:nvPr/>
            </p:nvSpPr>
            <p:spPr bwMode="auto">
              <a:xfrm>
                <a:off x="2438" y="3182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27" name="Rectangle 247"/>
              <p:cNvSpPr>
                <a:spLocks noChangeArrowheads="1"/>
              </p:cNvSpPr>
              <p:nvPr/>
            </p:nvSpPr>
            <p:spPr bwMode="auto">
              <a:xfrm>
                <a:off x="2438" y="3420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28" name="Rectangle 248"/>
              <p:cNvSpPr>
                <a:spLocks noChangeArrowheads="1"/>
              </p:cNvSpPr>
              <p:nvPr/>
            </p:nvSpPr>
            <p:spPr bwMode="auto">
              <a:xfrm>
                <a:off x="2438" y="3657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" name="Group 249"/>
            <p:cNvGrpSpPr>
              <a:grpSpLocks/>
            </p:cNvGrpSpPr>
            <p:nvPr/>
          </p:nvGrpSpPr>
          <p:grpSpPr bwMode="auto">
            <a:xfrm>
              <a:off x="3225" y="2201"/>
              <a:ext cx="48" cy="1883"/>
              <a:chOff x="2438" y="2004"/>
              <a:chExt cx="48" cy="1883"/>
            </a:xfrm>
          </p:grpSpPr>
          <p:sp>
            <p:nvSpPr>
              <p:cNvPr id="507130" name="Rectangle 250"/>
              <p:cNvSpPr>
                <a:spLocks noChangeArrowheads="1"/>
              </p:cNvSpPr>
              <p:nvPr/>
            </p:nvSpPr>
            <p:spPr bwMode="auto">
              <a:xfrm>
                <a:off x="2438" y="2004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31" name="Rectangle 251"/>
              <p:cNvSpPr>
                <a:spLocks noChangeArrowheads="1"/>
              </p:cNvSpPr>
              <p:nvPr/>
            </p:nvSpPr>
            <p:spPr bwMode="auto">
              <a:xfrm>
                <a:off x="2438" y="2231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32" name="Rectangle 252"/>
              <p:cNvSpPr>
                <a:spLocks noChangeArrowheads="1"/>
              </p:cNvSpPr>
              <p:nvPr/>
            </p:nvSpPr>
            <p:spPr bwMode="auto">
              <a:xfrm>
                <a:off x="2438" y="2469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33" name="Rectangle 253"/>
              <p:cNvSpPr>
                <a:spLocks noChangeArrowheads="1"/>
              </p:cNvSpPr>
              <p:nvPr/>
            </p:nvSpPr>
            <p:spPr bwMode="auto">
              <a:xfrm>
                <a:off x="2438" y="2707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34" name="Rectangle 254"/>
              <p:cNvSpPr>
                <a:spLocks noChangeArrowheads="1"/>
              </p:cNvSpPr>
              <p:nvPr/>
            </p:nvSpPr>
            <p:spPr bwMode="auto">
              <a:xfrm>
                <a:off x="2438" y="2944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35" name="Rectangle 255"/>
              <p:cNvSpPr>
                <a:spLocks noChangeArrowheads="1"/>
              </p:cNvSpPr>
              <p:nvPr/>
            </p:nvSpPr>
            <p:spPr bwMode="auto">
              <a:xfrm>
                <a:off x="2438" y="3182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36" name="Rectangle 256"/>
              <p:cNvSpPr>
                <a:spLocks noChangeArrowheads="1"/>
              </p:cNvSpPr>
              <p:nvPr/>
            </p:nvSpPr>
            <p:spPr bwMode="auto">
              <a:xfrm>
                <a:off x="2438" y="3420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37" name="Rectangle 257"/>
              <p:cNvSpPr>
                <a:spLocks noChangeArrowheads="1"/>
              </p:cNvSpPr>
              <p:nvPr/>
            </p:nvSpPr>
            <p:spPr bwMode="auto">
              <a:xfrm>
                <a:off x="2438" y="3657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" name="Group 258"/>
            <p:cNvGrpSpPr>
              <a:grpSpLocks/>
            </p:cNvGrpSpPr>
            <p:nvPr/>
          </p:nvGrpSpPr>
          <p:grpSpPr bwMode="auto">
            <a:xfrm>
              <a:off x="3599" y="2192"/>
              <a:ext cx="48" cy="1883"/>
              <a:chOff x="2438" y="2004"/>
              <a:chExt cx="48" cy="1883"/>
            </a:xfrm>
          </p:grpSpPr>
          <p:sp>
            <p:nvSpPr>
              <p:cNvPr id="507139" name="Rectangle 259"/>
              <p:cNvSpPr>
                <a:spLocks noChangeArrowheads="1"/>
              </p:cNvSpPr>
              <p:nvPr/>
            </p:nvSpPr>
            <p:spPr bwMode="auto">
              <a:xfrm>
                <a:off x="2438" y="2004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40" name="Rectangle 260"/>
              <p:cNvSpPr>
                <a:spLocks noChangeArrowheads="1"/>
              </p:cNvSpPr>
              <p:nvPr/>
            </p:nvSpPr>
            <p:spPr bwMode="auto">
              <a:xfrm>
                <a:off x="2438" y="2231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41" name="Rectangle 261"/>
              <p:cNvSpPr>
                <a:spLocks noChangeArrowheads="1"/>
              </p:cNvSpPr>
              <p:nvPr/>
            </p:nvSpPr>
            <p:spPr bwMode="auto">
              <a:xfrm>
                <a:off x="2438" y="2469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42" name="Rectangle 262"/>
              <p:cNvSpPr>
                <a:spLocks noChangeArrowheads="1"/>
              </p:cNvSpPr>
              <p:nvPr/>
            </p:nvSpPr>
            <p:spPr bwMode="auto">
              <a:xfrm>
                <a:off x="2438" y="2707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43" name="Rectangle 263"/>
              <p:cNvSpPr>
                <a:spLocks noChangeArrowheads="1"/>
              </p:cNvSpPr>
              <p:nvPr/>
            </p:nvSpPr>
            <p:spPr bwMode="auto">
              <a:xfrm>
                <a:off x="2438" y="2944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44" name="Rectangle 264"/>
              <p:cNvSpPr>
                <a:spLocks noChangeArrowheads="1"/>
              </p:cNvSpPr>
              <p:nvPr/>
            </p:nvSpPr>
            <p:spPr bwMode="auto">
              <a:xfrm>
                <a:off x="2438" y="3182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45" name="Rectangle 265"/>
              <p:cNvSpPr>
                <a:spLocks noChangeArrowheads="1"/>
              </p:cNvSpPr>
              <p:nvPr/>
            </p:nvSpPr>
            <p:spPr bwMode="auto">
              <a:xfrm>
                <a:off x="2438" y="3420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7146" name="Rectangle 266"/>
              <p:cNvSpPr>
                <a:spLocks noChangeArrowheads="1"/>
              </p:cNvSpPr>
              <p:nvPr/>
            </p:nvSpPr>
            <p:spPr bwMode="auto">
              <a:xfrm>
                <a:off x="2438" y="3657"/>
                <a:ext cx="4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8E3C62-AAF2-4D21-AAC8-DCF46AC6C240}" type="slidenum">
              <a:rPr lang="tr-TR"/>
              <a:pPr/>
              <a:t>54</a:t>
            </a:fld>
            <a:endParaRPr lang="tr-TR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924800" cy="1447800"/>
          </a:xfrm>
        </p:spPr>
        <p:txBody>
          <a:bodyPr/>
          <a:lstStyle/>
          <a:p>
            <a:r>
              <a:rPr lang="tr-TR" dirty="0" smtClean="0"/>
              <a:t>Toplamlar Çarpımı Örneği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303713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r>
              <a:rPr lang="en-US" dirty="0"/>
              <a:t>  </a:t>
            </a:r>
            <a:r>
              <a:rPr lang="en-US" sz="2800" dirty="0" smtClean="0"/>
              <a:t>F(A,B,C,D)=</a:t>
            </a:r>
            <a:endParaRPr lang="tr-TR" sz="2800" dirty="0" smtClean="0"/>
          </a:p>
          <a:p>
            <a:pPr>
              <a:buNone/>
            </a:pPr>
            <a:r>
              <a:rPr lang="tr-TR" sz="2400" dirty="0" smtClean="0"/>
              <a:t>(A+B+C</a:t>
            </a:r>
            <a:r>
              <a:rPr lang="tr-TR" sz="2400" dirty="0" smtClean="0">
                <a:sym typeface="Symbol"/>
              </a:rPr>
              <a:t></a:t>
            </a:r>
            <a:r>
              <a:rPr lang="tr-TR" sz="2400" dirty="0" smtClean="0"/>
              <a:t>+D</a:t>
            </a:r>
            <a:r>
              <a:rPr lang="tr-TR" sz="2400" dirty="0" smtClean="0">
                <a:sym typeface="Symbol"/>
              </a:rPr>
              <a:t></a:t>
            </a:r>
            <a:r>
              <a:rPr lang="tr-TR" sz="2400" dirty="0" smtClean="0"/>
              <a:t>)(A</a:t>
            </a:r>
            <a:r>
              <a:rPr lang="tr-TR" sz="2400" dirty="0" smtClean="0">
                <a:sym typeface="Symbol"/>
              </a:rPr>
              <a:t></a:t>
            </a:r>
            <a:r>
              <a:rPr lang="tr-TR" sz="2400" dirty="0" smtClean="0"/>
              <a:t>+B+C+D)(A</a:t>
            </a:r>
            <a:r>
              <a:rPr lang="tr-TR" sz="2400" dirty="0" smtClean="0">
                <a:sym typeface="Symbol"/>
              </a:rPr>
              <a:t></a:t>
            </a:r>
            <a:r>
              <a:rPr lang="tr-TR" sz="2400" dirty="0" smtClean="0"/>
              <a:t>+B+C</a:t>
            </a:r>
            <a:r>
              <a:rPr lang="tr-TR" sz="2400" dirty="0" smtClean="0">
                <a:sym typeface="Symbol"/>
              </a:rPr>
              <a:t></a:t>
            </a:r>
            <a:r>
              <a:rPr lang="tr-TR" sz="2400" dirty="0" smtClean="0"/>
              <a:t>+D</a:t>
            </a:r>
            <a:r>
              <a:rPr lang="tr-TR" sz="2400" dirty="0" smtClean="0">
                <a:sym typeface="Symbol"/>
              </a:rPr>
              <a:t></a:t>
            </a:r>
            <a:r>
              <a:rPr lang="tr-TR" sz="2400" dirty="0" smtClean="0"/>
              <a:t>)(A</a:t>
            </a:r>
            <a:r>
              <a:rPr lang="tr-TR" sz="2400" dirty="0" smtClean="0">
                <a:sym typeface="Symbol"/>
              </a:rPr>
              <a:t></a:t>
            </a:r>
            <a:r>
              <a:rPr lang="tr-TR" sz="2400" dirty="0" smtClean="0"/>
              <a:t>+B</a:t>
            </a:r>
            <a:r>
              <a:rPr lang="tr-TR" sz="2400" dirty="0" smtClean="0">
                <a:sym typeface="Symbol"/>
              </a:rPr>
              <a:t></a:t>
            </a:r>
            <a:r>
              <a:rPr lang="tr-TR" sz="2400" dirty="0" smtClean="0"/>
              <a:t>+C</a:t>
            </a:r>
            <a:r>
              <a:rPr lang="tr-TR" sz="2400" dirty="0" smtClean="0">
                <a:sym typeface="Symbol"/>
              </a:rPr>
              <a:t></a:t>
            </a:r>
            <a:r>
              <a:rPr lang="tr-TR" sz="2400" dirty="0" smtClean="0"/>
              <a:t>+D)</a:t>
            </a:r>
            <a:endParaRPr lang="en-US" sz="2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43000" y="1504950"/>
            <a:ext cx="4946650" cy="509588"/>
            <a:chOff x="877" y="948"/>
            <a:chExt cx="3116" cy="321"/>
          </a:xfrm>
        </p:grpSpPr>
        <p:sp>
          <p:nvSpPr>
            <p:cNvPr id="508933" name="Rectangle 5"/>
            <p:cNvSpPr>
              <a:spLocks noChangeArrowheads="1"/>
            </p:cNvSpPr>
            <p:nvPr/>
          </p:nvSpPr>
          <p:spPr bwMode="auto">
            <a:xfrm>
              <a:off x="3801" y="1115"/>
              <a:ext cx="1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  14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34" name="Rectangle 6"/>
            <p:cNvSpPr>
              <a:spLocks noChangeArrowheads="1"/>
            </p:cNvSpPr>
            <p:nvPr/>
          </p:nvSpPr>
          <p:spPr bwMode="auto">
            <a:xfrm>
              <a:off x="3323" y="1115"/>
              <a:ext cx="1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  11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35" name="Rectangle 7"/>
            <p:cNvSpPr>
              <a:spLocks noChangeArrowheads="1"/>
            </p:cNvSpPr>
            <p:nvPr/>
          </p:nvSpPr>
          <p:spPr bwMode="auto">
            <a:xfrm>
              <a:off x="2904" y="1115"/>
              <a:ext cx="1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  8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36" name="Rectangle 8"/>
            <p:cNvSpPr>
              <a:spLocks noChangeArrowheads="1"/>
            </p:cNvSpPr>
            <p:nvPr/>
          </p:nvSpPr>
          <p:spPr bwMode="auto">
            <a:xfrm>
              <a:off x="2497" y="1115"/>
              <a:ext cx="9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 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37" name="Rectangle 9"/>
            <p:cNvSpPr>
              <a:spLocks noChangeArrowheads="1"/>
            </p:cNvSpPr>
            <p:nvPr/>
          </p:nvSpPr>
          <p:spPr bwMode="auto">
            <a:xfrm>
              <a:off x="3615" y="973"/>
              <a:ext cx="25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M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38" name="Rectangle 10"/>
            <p:cNvSpPr>
              <a:spLocks noChangeArrowheads="1"/>
            </p:cNvSpPr>
            <p:nvPr/>
          </p:nvSpPr>
          <p:spPr bwMode="auto">
            <a:xfrm>
              <a:off x="3136" y="973"/>
              <a:ext cx="25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M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39" name="Rectangle 11"/>
            <p:cNvSpPr>
              <a:spLocks noChangeArrowheads="1"/>
            </p:cNvSpPr>
            <p:nvPr/>
          </p:nvSpPr>
          <p:spPr bwMode="auto">
            <a:xfrm>
              <a:off x="2712" y="973"/>
              <a:ext cx="25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M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40" name="Rectangle 12"/>
            <p:cNvSpPr>
              <a:spLocks noChangeArrowheads="1"/>
            </p:cNvSpPr>
            <p:nvPr/>
          </p:nvSpPr>
          <p:spPr bwMode="auto">
            <a:xfrm>
              <a:off x="2315" y="973"/>
              <a:ext cx="19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41" name="Rectangle 13"/>
            <p:cNvSpPr>
              <a:spLocks noChangeArrowheads="1"/>
            </p:cNvSpPr>
            <p:nvPr/>
          </p:nvSpPr>
          <p:spPr bwMode="auto">
            <a:xfrm>
              <a:off x="1999" y="973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42" name="Rectangle 14"/>
            <p:cNvSpPr>
              <a:spLocks noChangeArrowheads="1"/>
            </p:cNvSpPr>
            <p:nvPr/>
          </p:nvSpPr>
          <p:spPr bwMode="auto">
            <a:xfrm>
              <a:off x="1830" y="973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43" name="Rectangle 15"/>
            <p:cNvSpPr>
              <a:spLocks noChangeArrowheads="1"/>
            </p:cNvSpPr>
            <p:nvPr/>
          </p:nvSpPr>
          <p:spPr bwMode="auto">
            <a:xfrm>
              <a:off x="1746" y="973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44" name="Rectangle 16"/>
            <p:cNvSpPr>
              <a:spLocks noChangeArrowheads="1"/>
            </p:cNvSpPr>
            <p:nvPr/>
          </p:nvSpPr>
          <p:spPr bwMode="auto">
            <a:xfrm>
              <a:off x="1591" y="973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45" name="Rectangle 17"/>
            <p:cNvSpPr>
              <a:spLocks noChangeArrowheads="1"/>
            </p:cNvSpPr>
            <p:nvPr/>
          </p:nvSpPr>
          <p:spPr bwMode="auto">
            <a:xfrm>
              <a:off x="1504" y="973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46" name="Rectangle 18"/>
            <p:cNvSpPr>
              <a:spLocks noChangeArrowheads="1"/>
            </p:cNvSpPr>
            <p:nvPr/>
          </p:nvSpPr>
          <p:spPr bwMode="auto">
            <a:xfrm>
              <a:off x="1351" y="973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47" name="Rectangle 19"/>
            <p:cNvSpPr>
              <a:spLocks noChangeArrowheads="1"/>
            </p:cNvSpPr>
            <p:nvPr/>
          </p:nvSpPr>
          <p:spPr bwMode="auto">
            <a:xfrm>
              <a:off x="1267" y="973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48" name="Rectangle 20"/>
            <p:cNvSpPr>
              <a:spLocks noChangeArrowheads="1"/>
            </p:cNvSpPr>
            <p:nvPr/>
          </p:nvSpPr>
          <p:spPr bwMode="auto">
            <a:xfrm>
              <a:off x="1097" y="973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49" name="Rectangle 21"/>
            <p:cNvSpPr>
              <a:spLocks noChangeArrowheads="1"/>
            </p:cNvSpPr>
            <p:nvPr/>
          </p:nvSpPr>
          <p:spPr bwMode="auto">
            <a:xfrm>
              <a:off x="1009" y="973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50" name="Rectangle 22"/>
            <p:cNvSpPr>
              <a:spLocks noChangeArrowheads="1"/>
            </p:cNvSpPr>
            <p:nvPr/>
          </p:nvSpPr>
          <p:spPr bwMode="auto">
            <a:xfrm>
              <a:off x="877" y="973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51" name="Rectangle 23"/>
            <p:cNvSpPr>
              <a:spLocks noChangeArrowheads="1"/>
            </p:cNvSpPr>
            <p:nvPr/>
          </p:nvSpPr>
          <p:spPr bwMode="auto">
            <a:xfrm>
              <a:off x="3569" y="948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52" name="Rectangle 24"/>
            <p:cNvSpPr>
              <a:spLocks noChangeArrowheads="1"/>
            </p:cNvSpPr>
            <p:nvPr/>
          </p:nvSpPr>
          <p:spPr bwMode="auto">
            <a:xfrm>
              <a:off x="3091" y="948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53" name="Rectangle 25"/>
            <p:cNvSpPr>
              <a:spLocks noChangeArrowheads="1"/>
            </p:cNvSpPr>
            <p:nvPr/>
          </p:nvSpPr>
          <p:spPr bwMode="auto">
            <a:xfrm>
              <a:off x="2667" y="948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8954" name="Rectangle 26"/>
            <p:cNvSpPr>
              <a:spLocks noChangeArrowheads="1"/>
            </p:cNvSpPr>
            <p:nvPr/>
          </p:nvSpPr>
          <p:spPr bwMode="auto">
            <a:xfrm>
              <a:off x="2148" y="948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FBC1D6-C48D-4B6B-9BEF-F6E7DD574455}" type="slidenum">
              <a:rPr lang="tr-TR"/>
              <a:pPr/>
              <a:t>55</a:t>
            </a:fld>
            <a:endParaRPr lang="tr-TR"/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tr-TR" dirty="0" smtClean="0"/>
              <a:t>Çarpımlar Toplamı Gösterilim</a:t>
            </a:r>
            <a:endParaRPr lang="en-US" dirty="0"/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486400"/>
          </a:xfrm>
        </p:spPr>
        <p:txBody>
          <a:bodyPr>
            <a:normAutofit lnSpcReduction="10000"/>
          </a:bodyPr>
          <a:lstStyle/>
          <a:p>
            <a:r>
              <a:rPr lang="tr-TR" sz="2800" dirty="0" smtClean="0"/>
              <a:t>Her Boole fonksiyonu çarpımlar toplamı ile gösterilebilir. </a:t>
            </a:r>
          </a:p>
          <a:p>
            <a:pPr lvl="1"/>
            <a:r>
              <a:rPr lang="tr-TR" sz="2400" dirty="0" smtClean="0"/>
              <a:t>Kullanılan çarpım terimleri doğruluk tablosundaki 1‟lere karşılık düşer. </a:t>
            </a:r>
          </a:p>
          <a:p>
            <a:pPr lvl="1"/>
            <a:r>
              <a:rPr lang="tr-TR" sz="2400" dirty="0" smtClean="0"/>
              <a:t>Çarpımlar toplamı şeklinde gösterilmemiş Boole fonksiyonlarında bütün terimleri değişkenlerin hepsi görülecek şekilde genişletmek gerekir. Bu eksik olan terim v ise terimi (          ) ile çarpılarak yapılır. </a:t>
            </a:r>
          </a:p>
          <a:p>
            <a:r>
              <a:rPr lang="tr-TR" sz="2800" dirty="0" smtClean="0">
                <a:solidFill>
                  <a:srgbClr val="FF0000"/>
                </a:solidFill>
              </a:rPr>
              <a:t>Örnek:</a:t>
            </a:r>
            <a:r>
              <a:rPr lang="tr-TR" sz="2800" dirty="0" smtClean="0"/>
              <a:t>                 fonksiyonunun çarpımlar toplamı gösterilimini bulunuz. </a:t>
            </a:r>
          </a:p>
          <a:p>
            <a:pPr lvl="1"/>
            <a:r>
              <a:rPr lang="tr-TR" sz="2400" dirty="0" smtClean="0"/>
              <a:t>Terimleri genişlet </a:t>
            </a:r>
          </a:p>
          <a:p>
            <a:pPr lvl="1"/>
            <a:r>
              <a:rPr lang="tr-TR" sz="2400" dirty="0" smtClean="0"/>
              <a:t>Terimleri dağıt: </a:t>
            </a:r>
          </a:p>
          <a:p>
            <a:pPr lvl="1"/>
            <a:r>
              <a:rPr lang="tr-TR" sz="2400" dirty="0" smtClean="0"/>
              <a:t>Çarpımlar toplamı şeklinde göster: f = m</a:t>
            </a:r>
            <a:r>
              <a:rPr lang="tr-TR" sz="2400" baseline="-25000" dirty="0" smtClean="0"/>
              <a:t>3</a:t>
            </a:r>
            <a:r>
              <a:rPr lang="tr-TR" sz="2400" dirty="0" smtClean="0"/>
              <a:t> + m</a:t>
            </a:r>
            <a:r>
              <a:rPr lang="tr-TR" sz="2400" baseline="-25000" dirty="0" smtClean="0"/>
              <a:t>2</a:t>
            </a:r>
            <a:r>
              <a:rPr lang="tr-TR" sz="2400" dirty="0" smtClean="0"/>
              <a:t> + m</a:t>
            </a:r>
            <a:r>
              <a:rPr lang="tr-TR" sz="2400" baseline="-25000" dirty="0" smtClean="0"/>
              <a:t>0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79588" y="4029075"/>
            <a:ext cx="1573212" cy="466725"/>
            <a:chOff x="2860" y="2492"/>
            <a:chExt cx="991" cy="294"/>
          </a:xfrm>
        </p:grpSpPr>
        <p:sp>
          <p:nvSpPr>
            <p:cNvPr id="510981" name="Line 5"/>
            <p:cNvSpPr>
              <a:spLocks noChangeShapeType="1"/>
            </p:cNvSpPr>
            <p:nvPr/>
          </p:nvSpPr>
          <p:spPr bwMode="auto">
            <a:xfrm>
              <a:off x="3523" y="2566"/>
              <a:ext cx="10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0982" name="Line 6"/>
            <p:cNvSpPr>
              <a:spLocks noChangeShapeType="1"/>
            </p:cNvSpPr>
            <p:nvPr/>
          </p:nvSpPr>
          <p:spPr bwMode="auto">
            <a:xfrm>
              <a:off x="3739" y="2566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0983" name="Rectangle 7"/>
            <p:cNvSpPr>
              <a:spLocks noChangeArrowheads="1"/>
            </p:cNvSpPr>
            <p:nvPr/>
          </p:nvSpPr>
          <p:spPr bwMode="auto">
            <a:xfrm>
              <a:off x="3739" y="2517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0984" name="Rectangle 8"/>
            <p:cNvSpPr>
              <a:spLocks noChangeArrowheads="1"/>
            </p:cNvSpPr>
            <p:nvPr/>
          </p:nvSpPr>
          <p:spPr bwMode="auto">
            <a:xfrm>
              <a:off x="3518" y="2517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0985" name="Rectangle 9"/>
            <p:cNvSpPr>
              <a:spLocks noChangeArrowheads="1"/>
            </p:cNvSpPr>
            <p:nvPr/>
          </p:nvSpPr>
          <p:spPr bwMode="auto">
            <a:xfrm>
              <a:off x="3194" y="2517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0986" name="Rectangle 10"/>
            <p:cNvSpPr>
              <a:spLocks noChangeArrowheads="1"/>
            </p:cNvSpPr>
            <p:nvPr/>
          </p:nvSpPr>
          <p:spPr bwMode="auto">
            <a:xfrm>
              <a:off x="2860" y="2517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0987" name="Rectangle 11"/>
            <p:cNvSpPr>
              <a:spLocks noChangeArrowheads="1"/>
            </p:cNvSpPr>
            <p:nvPr/>
          </p:nvSpPr>
          <p:spPr bwMode="auto">
            <a:xfrm>
              <a:off x="3350" y="2492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0988" name="Rectangle 12"/>
            <p:cNvSpPr>
              <a:spLocks noChangeArrowheads="1"/>
            </p:cNvSpPr>
            <p:nvPr/>
          </p:nvSpPr>
          <p:spPr bwMode="auto">
            <a:xfrm>
              <a:off x="3014" y="2492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3" name="Group 47"/>
          <p:cNvGrpSpPr/>
          <p:nvPr/>
        </p:nvGrpSpPr>
        <p:grpSpPr>
          <a:xfrm>
            <a:off x="4595812" y="5257800"/>
            <a:ext cx="2414588" cy="466725"/>
            <a:chOff x="4559300" y="5343525"/>
            <a:chExt cx="2414588" cy="466725"/>
          </a:xfrm>
        </p:grpSpPr>
        <p:sp>
          <p:nvSpPr>
            <p:cNvPr id="510989" name="Line 13"/>
            <p:cNvSpPr>
              <a:spLocks noChangeShapeType="1"/>
            </p:cNvSpPr>
            <p:nvPr/>
          </p:nvSpPr>
          <p:spPr bwMode="auto">
            <a:xfrm>
              <a:off x="6010275" y="5486400"/>
              <a:ext cx="177800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0990" name="Line 14"/>
            <p:cNvSpPr>
              <a:spLocks noChangeShapeType="1"/>
            </p:cNvSpPr>
            <p:nvPr/>
          </p:nvSpPr>
          <p:spPr bwMode="auto">
            <a:xfrm>
              <a:off x="6511925" y="5486400"/>
              <a:ext cx="163513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0991" name="Line 15"/>
            <p:cNvSpPr>
              <a:spLocks noChangeShapeType="1"/>
            </p:cNvSpPr>
            <p:nvPr/>
          </p:nvSpPr>
          <p:spPr bwMode="auto">
            <a:xfrm>
              <a:off x="6796088" y="5486400"/>
              <a:ext cx="177800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1003" name="Rectangle 27"/>
            <p:cNvSpPr>
              <a:spLocks noChangeArrowheads="1"/>
            </p:cNvSpPr>
            <p:nvPr/>
          </p:nvSpPr>
          <p:spPr bwMode="auto">
            <a:xfrm>
              <a:off x="6767513" y="5383213"/>
              <a:ext cx="177800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1004" name="Rectangle 28"/>
            <p:cNvSpPr>
              <a:spLocks noChangeArrowheads="1"/>
            </p:cNvSpPr>
            <p:nvPr/>
          </p:nvSpPr>
          <p:spPr bwMode="auto">
            <a:xfrm>
              <a:off x="6505575" y="5383213"/>
              <a:ext cx="177800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1005" name="Rectangle 29"/>
            <p:cNvSpPr>
              <a:spLocks noChangeArrowheads="1"/>
            </p:cNvSpPr>
            <p:nvPr/>
          </p:nvSpPr>
          <p:spPr bwMode="auto">
            <a:xfrm>
              <a:off x="5988050" y="5383213"/>
              <a:ext cx="177800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1006" name="Rectangle 30"/>
            <p:cNvSpPr>
              <a:spLocks noChangeArrowheads="1"/>
            </p:cNvSpPr>
            <p:nvPr/>
          </p:nvSpPr>
          <p:spPr bwMode="auto">
            <a:xfrm>
              <a:off x="5786438" y="5383213"/>
              <a:ext cx="177800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1007" name="Rectangle 31"/>
            <p:cNvSpPr>
              <a:spLocks noChangeArrowheads="1"/>
            </p:cNvSpPr>
            <p:nvPr/>
          </p:nvSpPr>
          <p:spPr bwMode="auto">
            <a:xfrm>
              <a:off x="5089525" y="5383213"/>
              <a:ext cx="355600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xy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1008" name="Rectangle 32"/>
            <p:cNvSpPr>
              <a:spLocks noChangeArrowheads="1"/>
            </p:cNvSpPr>
            <p:nvPr/>
          </p:nvSpPr>
          <p:spPr bwMode="auto">
            <a:xfrm>
              <a:off x="4559300" y="5383213"/>
              <a:ext cx="119063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1009" name="Rectangle 33"/>
            <p:cNvSpPr>
              <a:spLocks noChangeArrowheads="1"/>
            </p:cNvSpPr>
            <p:nvPr/>
          </p:nvSpPr>
          <p:spPr bwMode="auto">
            <a:xfrm>
              <a:off x="6240463" y="5343525"/>
              <a:ext cx="195262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1010" name="Rectangle 34"/>
            <p:cNvSpPr>
              <a:spLocks noChangeArrowheads="1"/>
            </p:cNvSpPr>
            <p:nvPr/>
          </p:nvSpPr>
          <p:spPr bwMode="auto">
            <a:xfrm>
              <a:off x="5519738" y="5343525"/>
              <a:ext cx="195262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1011" name="Rectangle 35"/>
            <p:cNvSpPr>
              <a:spLocks noChangeArrowheads="1"/>
            </p:cNvSpPr>
            <p:nvPr/>
          </p:nvSpPr>
          <p:spPr bwMode="auto">
            <a:xfrm>
              <a:off x="4803775" y="5343525"/>
              <a:ext cx="195263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3541712" y="3581400"/>
            <a:ext cx="877888" cy="552450"/>
            <a:chOff x="3609" y="2203"/>
            <a:chExt cx="553" cy="348"/>
          </a:xfrm>
        </p:grpSpPr>
        <p:graphicFrame>
          <p:nvGraphicFramePr>
            <p:cNvPr id="511013" name="Object 37"/>
            <p:cNvGraphicFramePr>
              <a:graphicFrameLocks noChangeAspect="1"/>
            </p:cNvGraphicFramePr>
            <p:nvPr/>
          </p:nvGraphicFramePr>
          <p:xfrm>
            <a:off x="3847" y="2287"/>
            <a:ext cx="1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8692" name="Equation" r:id="rId4" imgW="190440" imgH="419040" progId="Equation.3">
                    <p:embed/>
                  </p:oleObj>
                </mc:Choice>
                <mc:Fallback>
                  <p:oleObj name="Equation" r:id="rId4" imgW="190440" imgH="41904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7" y="2287"/>
                          <a:ext cx="120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1014" name="Line 38"/>
            <p:cNvSpPr>
              <a:spLocks noChangeShapeType="1"/>
            </p:cNvSpPr>
            <p:nvPr/>
          </p:nvSpPr>
          <p:spPr bwMode="auto">
            <a:xfrm>
              <a:off x="3938" y="2285"/>
              <a:ext cx="10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1015" name="Rectangle 39"/>
            <p:cNvSpPr>
              <a:spLocks noChangeArrowheads="1"/>
            </p:cNvSpPr>
            <p:nvPr/>
          </p:nvSpPr>
          <p:spPr bwMode="auto">
            <a:xfrm>
              <a:off x="3938" y="2228"/>
              <a:ext cx="22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Times New Roman" pitchFamily="18" charset="0"/>
                </a:rPr>
                <a:t>v  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1016" name="Rectangle 40"/>
            <p:cNvSpPr>
              <a:spLocks noChangeArrowheads="1"/>
            </p:cNvSpPr>
            <p:nvPr/>
          </p:nvSpPr>
          <p:spPr bwMode="auto">
            <a:xfrm>
              <a:off x="3609" y="2228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1017" name="Rectangle 41"/>
            <p:cNvSpPr>
              <a:spLocks noChangeArrowheads="1"/>
            </p:cNvSpPr>
            <p:nvPr/>
          </p:nvSpPr>
          <p:spPr bwMode="auto">
            <a:xfrm>
              <a:off x="3765" y="2203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grpSp>
        <p:nvGrpSpPr>
          <p:cNvPr id="5" name="Group 46"/>
          <p:cNvGrpSpPr/>
          <p:nvPr/>
        </p:nvGrpSpPr>
        <p:grpSpPr>
          <a:xfrm>
            <a:off x="4595813" y="4800600"/>
            <a:ext cx="2566987" cy="466725"/>
            <a:chOff x="4278313" y="4941888"/>
            <a:chExt cx="2566987" cy="466725"/>
          </a:xfrm>
        </p:grpSpPr>
        <p:sp>
          <p:nvSpPr>
            <p:cNvPr id="510992" name="Rectangle 16"/>
            <p:cNvSpPr>
              <a:spLocks noChangeArrowheads="1"/>
            </p:cNvSpPr>
            <p:nvPr/>
          </p:nvSpPr>
          <p:spPr bwMode="auto">
            <a:xfrm>
              <a:off x="6667500" y="4981575"/>
              <a:ext cx="177800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0993" name="Rectangle 17"/>
            <p:cNvSpPr>
              <a:spLocks noChangeArrowheads="1"/>
            </p:cNvSpPr>
            <p:nvPr/>
          </p:nvSpPr>
          <p:spPr bwMode="auto">
            <a:xfrm>
              <a:off x="6316663" y="4981575"/>
              <a:ext cx="177800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0994" name="Rectangle 18"/>
            <p:cNvSpPr>
              <a:spLocks noChangeArrowheads="1"/>
            </p:cNvSpPr>
            <p:nvPr/>
          </p:nvSpPr>
          <p:spPr bwMode="auto">
            <a:xfrm>
              <a:off x="5868988" y="4981575"/>
              <a:ext cx="119062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0995" name="Rectangle 19"/>
            <p:cNvSpPr>
              <a:spLocks noChangeArrowheads="1"/>
            </p:cNvSpPr>
            <p:nvPr/>
          </p:nvSpPr>
          <p:spPr bwMode="auto">
            <a:xfrm>
              <a:off x="5667375" y="4981575"/>
              <a:ext cx="177800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0996" name="Rectangle 20"/>
            <p:cNvSpPr>
              <a:spLocks noChangeArrowheads="1"/>
            </p:cNvSpPr>
            <p:nvPr/>
          </p:nvSpPr>
          <p:spPr bwMode="auto">
            <a:xfrm>
              <a:off x="5140325" y="4981575"/>
              <a:ext cx="177800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0997" name="Rectangle 21"/>
            <p:cNvSpPr>
              <a:spLocks noChangeArrowheads="1"/>
            </p:cNvSpPr>
            <p:nvPr/>
          </p:nvSpPr>
          <p:spPr bwMode="auto">
            <a:xfrm>
              <a:off x="4997450" y="4981575"/>
              <a:ext cx="119063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0998" name="Rectangle 22"/>
            <p:cNvSpPr>
              <a:spLocks noChangeArrowheads="1"/>
            </p:cNvSpPr>
            <p:nvPr/>
          </p:nvSpPr>
          <p:spPr bwMode="auto">
            <a:xfrm>
              <a:off x="4808538" y="4981575"/>
              <a:ext cx="177800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0999" name="Rectangle 23"/>
            <p:cNvSpPr>
              <a:spLocks noChangeArrowheads="1"/>
            </p:cNvSpPr>
            <p:nvPr/>
          </p:nvSpPr>
          <p:spPr bwMode="auto">
            <a:xfrm>
              <a:off x="4278313" y="4981575"/>
              <a:ext cx="119062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1000" name="Rectangle 24"/>
            <p:cNvSpPr>
              <a:spLocks noChangeArrowheads="1"/>
            </p:cNvSpPr>
            <p:nvPr/>
          </p:nvSpPr>
          <p:spPr bwMode="auto">
            <a:xfrm>
              <a:off x="6051550" y="4941888"/>
              <a:ext cx="195263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1001" name="Rectangle 25"/>
            <p:cNvSpPr>
              <a:spLocks noChangeArrowheads="1"/>
            </p:cNvSpPr>
            <p:nvPr/>
          </p:nvSpPr>
          <p:spPr bwMode="auto">
            <a:xfrm>
              <a:off x="5392738" y="4941888"/>
              <a:ext cx="195262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1002" name="Rectangle 26"/>
            <p:cNvSpPr>
              <a:spLocks noChangeArrowheads="1"/>
            </p:cNvSpPr>
            <p:nvPr/>
          </p:nvSpPr>
          <p:spPr bwMode="auto">
            <a:xfrm>
              <a:off x="4522788" y="4941888"/>
              <a:ext cx="195262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1018" name="Line 42"/>
            <p:cNvSpPr>
              <a:spLocks noChangeShapeType="1"/>
            </p:cNvSpPr>
            <p:nvPr/>
          </p:nvSpPr>
          <p:spPr bwMode="auto">
            <a:xfrm>
              <a:off x="5662613" y="5081588"/>
              <a:ext cx="177800" cy="15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1019" name="Line 43"/>
            <p:cNvSpPr>
              <a:spLocks noChangeShapeType="1"/>
            </p:cNvSpPr>
            <p:nvPr/>
          </p:nvSpPr>
          <p:spPr bwMode="auto">
            <a:xfrm>
              <a:off x="6307138" y="5081588"/>
              <a:ext cx="163512" cy="15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1020" name="Line 44"/>
            <p:cNvSpPr>
              <a:spLocks noChangeShapeType="1"/>
            </p:cNvSpPr>
            <p:nvPr/>
          </p:nvSpPr>
          <p:spPr bwMode="auto">
            <a:xfrm>
              <a:off x="6648450" y="5081588"/>
              <a:ext cx="177800" cy="15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154081-F1DC-4A6D-8BEE-C159EB260C71}" type="slidenum">
              <a:rPr lang="tr-TR"/>
              <a:pPr/>
              <a:t>56</a:t>
            </a:fld>
            <a:endParaRPr lang="tr-TR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219200"/>
          </a:xfrm>
        </p:spPr>
        <p:txBody>
          <a:bodyPr/>
          <a:lstStyle/>
          <a:p>
            <a:r>
              <a:rPr lang="tr-TR" dirty="0" smtClean="0"/>
              <a:t>Çarpımlar Toplamı Gösterilim Örneği</a:t>
            </a:r>
            <a:endParaRPr lang="en-US" dirty="0"/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r>
              <a:rPr lang="tr-TR" sz="2800" dirty="0" smtClean="0"/>
              <a:t>Örnek: </a:t>
            </a:r>
          </a:p>
          <a:p>
            <a:r>
              <a:rPr lang="tr-TR" sz="2800" dirty="0" smtClean="0"/>
              <a:t>Üç değişken var: A, B, C </a:t>
            </a:r>
          </a:p>
          <a:p>
            <a:r>
              <a:rPr lang="tr-TR" sz="2800" dirty="0" smtClean="0"/>
              <a:t>Terimler eksik değişkenler ile genişletilir:</a:t>
            </a:r>
          </a:p>
          <a:p>
            <a:pPr>
              <a:buNone/>
            </a:pPr>
            <a:endParaRPr lang="tr-TR" sz="2800" dirty="0" smtClean="0"/>
          </a:p>
          <a:p>
            <a:pPr>
              <a:buNone/>
            </a:pPr>
            <a:r>
              <a:rPr lang="pt-BR" sz="2800" dirty="0" smtClean="0"/>
              <a:t>F</a:t>
            </a:r>
            <a:r>
              <a:rPr lang="tr-TR" sz="2800" dirty="0" smtClean="0"/>
              <a:t>	</a:t>
            </a:r>
            <a:r>
              <a:rPr lang="pt-BR" sz="2800" dirty="0" smtClean="0"/>
              <a:t>= A(B + B</a:t>
            </a:r>
            <a:r>
              <a:rPr lang="pt-BR" sz="2800" dirty="0" smtClean="0">
                <a:sym typeface="Symbol"/>
              </a:rPr>
              <a:t></a:t>
            </a:r>
            <a:r>
              <a:rPr lang="pt-BR" sz="2800" dirty="0" smtClean="0"/>
              <a:t>)(C + C</a:t>
            </a:r>
            <a:r>
              <a:rPr lang="pt-BR" sz="2800" dirty="0" smtClean="0">
                <a:sym typeface="Symbol"/>
              </a:rPr>
              <a:t></a:t>
            </a:r>
            <a:r>
              <a:rPr lang="pt-BR" sz="2800" dirty="0" smtClean="0"/>
              <a:t>) + (A + A</a:t>
            </a:r>
            <a:r>
              <a:rPr lang="pt-BR" sz="2800" dirty="0" smtClean="0">
                <a:sym typeface="Symbol"/>
              </a:rPr>
              <a:t></a:t>
            </a:r>
            <a:r>
              <a:rPr lang="pt-BR" sz="2800" dirty="0" smtClean="0"/>
              <a:t>) B</a:t>
            </a:r>
            <a:r>
              <a:rPr lang="pt-BR" sz="2800" dirty="0" smtClean="0">
                <a:sym typeface="Symbol"/>
              </a:rPr>
              <a:t></a:t>
            </a:r>
            <a:r>
              <a:rPr lang="pt-BR" sz="2800" dirty="0" smtClean="0"/>
              <a:t>C </a:t>
            </a:r>
          </a:p>
          <a:p>
            <a:pPr>
              <a:buNone/>
            </a:pPr>
            <a:r>
              <a:rPr lang="tr-TR" sz="2800" dirty="0" smtClean="0"/>
              <a:t>	</a:t>
            </a:r>
            <a:r>
              <a:rPr lang="de-DE" sz="2800" dirty="0" smtClean="0"/>
              <a:t>= ABC + ABC</a:t>
            </a:r>
            <a:r>
              <a:rPr lang="pt-BR" sz="2800" dirty="0" smtClean="0">
                <a:sym typeface="Symbol"/>
              </a:rPr>
              <a:t></a:t>
            </a:r>
            <a:r>
              <a:rPr lang="de-DE" sz="2800" dirty="0" smtClean="0"/>
              <a:t> + AB</a:t>
            </a:r>
            <a:r>
              <a:rPr lang="pt-BR" sz="2800" dirty="0" smtClean="0">
                <a:sym typeface="Symbol"/>
              </a:rPr>
              <a:t></a:t>
            </a:r>
            <a:r>
              <a:rPr lang="de-DE" sz="2800" dirty="0" smtClean="0"/>
              <a:t>C + AB</a:t>
            </a:r>
            <a:r>
              <a:rPr lang="pt-BR" sz="2800" dirty="0" smtClean="0">
                <a:sym typeface="Symbol"/>
              </a:rPr>
              <a:t></a:t>
            </a:r>
            <a:r>
              <a:rPr lang="de-DE" sz="2800" dirty="0" smtClean="0"/>
              <a:t>C</a:t>
            </a:r>
            <a:r>
              <a:rPr lang="pt-BR" sz="2800" dirty="0" smtClean="0">
                <a:sym typeface="Symbol"/>
              </a:rPr>
              <a:t></a:t>
            </a:r>
            <a:r>
              <a:rPr lang="de-DE" sz="2800" dirty="0" smtClean="0"/>
              <a:t> + AB</a:t>
            </a:r>
            <a:r>
              <a:rPr lang="pt-BR" sz="2800" dirty="0" smtClean="0">
                <a:sym typeface="Symbol"/>
              </a:rPr>
              <a:t></a:t>
            </a:r>
            <a:r>
              <a:rPr lang="de-DE" sz="2800" dirty="0" smtClean="0"/>
              <a:t>C + A</a:t>
            </a:r>
            <a:r>
              <a:rPr lang="pt-BR" sz="2800" dirty="0" smtClean="0">
                <a:sym typeface="Symbol"/>
              </a:rPr>
              <a:t></a:t>
            </a:r>
            <a:r>
              <a:rPr lang="de-DE" sz="2800" dirty="0" smtClean="0"/>
              <a:t>B</a:t>
            </a:r>
            <a:r>
              <a:rPr lang="pt-BR" sz="2800" dirty="0" smtClean="0">
                <a:sym typeface="Symbol"/>
              </a:rPr>
              <a:t></a:t>
            </a:r>
            <a:r>
              <a:rPr lang="de-DE" sz="2800" dirty="0" smtClean="0"/>
              <a:t>C </a:t>
            </a:r>
          </a:p>
          <a:p>
            <a:pPr>
              <a:buNone/>
            </a:pPr>
            <a:r>
              <a:rPr lang="tr-TR" sz="2800" dirty="0" smtClean="0"/>
              <a:t>	</a:t>
            </a:r>
            <a:r>
              <a:rPr lang="de-DE" sz="2800" dirty="0" smtClean="0"/>
              <a:t>= ABC + ABC</a:t>
            </a:r>
            <a:r>
              <a:rPr lang="pt-BR" sz="2800" dirty="0" smtClean="0">
                <a:sym typeface="Symbol"/>
              </a:rPr>
              <a:t></a:t>
            </a:r>
            <a:r>
              <a:rPr lang="de-DE" sz="2800" dirty="0" smtClean="0"/>
              <a:t> + AB</a:t>
            </a:r>
            <a:r>
              <a:rPr lang="pt-BR" sz="2800" dirty="0" smtClean="0">
                <a:sym typeface="Symbol"/>
              </a:rPr>
              <a:t></a:t>
            </a:r>
            <a:r>
              <a:rPr lang="de-DE" sz="2800" dirty="0" smtClean="0"/>
              <a:t>C + AB</a:t>
            </a:r>
            <a:r>
              <a:rPr lang="pt-BR" sz="2800" dirty="0" smtClean="0">
                <a:sym typeface="Symbol"/>
              </a:rPr>
              <a:t></a:t>
            </a:r>
            <a:r>
              <a:rPr lang="de-DE" sz="2800" dirty="0" smtClean="0"/>
              <a:t>C</a:t>
            </a:r>
            <a:r>
              <a:rPr lang="pt-BR" sz="2800" dirty="0" smtClean="0">
                <a:sym typeface="Symbol"/>
              </a:rPr>
              <a:t></a:t>
            </a:r>
            <a:r>
              <a:rPr lang="de-DE" sz="2800" dirty="0" smtClean="0"/>
              <a:t> + A</a:t>
            </a:r>
            <a:r>
              <a:rPr lang="pt-BR" sz="2800" dirty="0" smtClean="0">
                <a:sym typeface="Symbol"/>
              </a:rPr>
              <a:t></a:t>
            </a:r>
            <a:r>
              <a:rPr lang="de-DE" sz="2800" dirty="0" smtClean="0"/>
              <a:t>B</a:t>
            </a:r>
            <a:r>
              <a:rPr lang="pt-BR" sz="2800" dirty="0" smtClean="0">
                <a:sym typeface="Symbol"/>
              </a:rPr>
              <a:t></a:t>
            </a:r>
            <a:r>
              <a:rPr lang="de-DE" sz="2800" dirty="0" smtClean="0"/>
              <a:t>C </a:t>
            </a:r>
          </a:p>
          <a:p>
            <a:pPr>
              <a:buNone/>
            </a:pPr>
            <a:r>
              <a:rPr lang="tr-TR" sz="2800" dirty="0" smtClean="0"/>
              <a:t>	= m</a:t>
            </a:r>
            <a:r>
              <a:rPr lang="tr-TR" sz="2800" baseline="-25000" dirty="0" smtClean="0"/>
              <a:t>7</a:t>
            </a:r>
            <a:r>
              <a:rPr lang="tr-TR" sz="2800" dirty="0" smtClean="0"/>
              <a:t> + m</a:t>
            </a:r>
            <a:r>
              <a:rPr lang="tr-TR" sz="2800" baseline="-25000" dirty="0" smtClean="0"/>
              <a:t>6</a:t>
            </a:r>
            <a:r>
              <a:rPr lang="tr-TR" sz="2800" dirty="0" smtClean="0"/>
              <a:t> + m</a:t>
            </a:r>
            <a:r>
              <a:rPr lang="tr-TR" sz="2800" baseline="-25000" dirty="0" smtClean="0"/>
              <a:t>5</a:t>
            </a:r>
            <a:r>
              <a:rPr lang="tr-TR" sz="2800" dirty="0" smtClean="0"/>
              <a:t> + m</a:t>
            </a:r>
            <a:r>
              <a:rPr lang="tr-TR" sz="2800" baseline="-25000" dirty="0" smtClean="0"/>
              <a:t>4</a:t>
            </a:r>
            <a:r>
              <a:rPr lang="tr-TR" sz="2800" dirty="0" smtClean="0"/>
              <a:t> + m</a:t>
            </a:r>
            <a:r>
              <a:rPr lang="tr-TR" sz="2800" baseline="-25000" dirty="0" smtClean="0"/>
              <a:t>1</a:t>
            </a:r>
            <a:r>
              <a:rPr lang="tr-TR" sz="2800" dirty="0" smtClean="0"/>
              <a:t> </a:t>
            </a:r>
          </a:p>
          <a:p>
            <a:pPr>
              <a:buNone/>
            </a:pPr>
            <a:r>
              <a:rPr lang="tr-TR" sz="2800" dirty="0" smtClean="0"/>
              <a:t>	= m</a:t>
            </a:r>
            <a:r>
              <a:rPr lang="tr-TR" sz="2800" baseline="-25000" dirty="0" smtClean="0"/>
              <a:t>1</a:t>
            </a:r>
            <a:r>
              <a:rPr lang="tr-TR" sz="2800" dirty="0" smtClean="0"/>
              <a:t> + m</a:t>
            </a:r>
            <a:r>
              <a:rPr lang="tr-TR" sz="2800" baseline="-25000" dirty="0" smtClean="0"/>
              <a:t>4</a:t>
            </a:r>
            <a:r>
              <a:rPr lang="tr-TR" sz="2800" dirty="0" smtClean="0"/>
              <a:t> + m</a:t>
            </a:r>
            <a:r>
              <a:rPr lang="tr-TR" sz="2800" baseline="-25000" dirty="0" smtClean="0"/>
              <a:t>5</a:t>
            </a:r>
            <a:r>
              <a:rPr lang="tr-TR" sz="2800" dirty="0" smtClean="0"/>
              <a:t> + m</a:t>
            </a:r>
            <a:r>
              <a:rPr lang="tr-TR" sz="2800" baseline="-25000" dirty="0" smtClean="0"/>
              <a:t>6</a:t>
            </a:r>
            <a:r>
              <a:rPr lang="tr-TR" sz="2800" dirty="0" smtClean="0"/>
              <a:t> + m</a:t>
            </a:r>
            <a:r>
              <a:rPr lang="tr-TR" sz="2800" baseline="-25000" dirty="0" smtClean="0"/>
              <a:t>7</a:t>
            </a:r>
            <a:r>
              <a:rPr lang="tr-TR" sz="2800" dirty="0" smtClean="0"/>
              <a:t> </a:t>
            </a:r>
          </a:p>
          <a:p>
            <a:pPr>
              <a:lnSpc>
                <a:spcPct val="90000"/>
              </a:lnSpc>
            </a:pP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graphicFrame>
        <p:nvGraphicFramePr>
          <p:cNvPr id="513028" name="Object 4"/>
          <p:cNvGraphicFramePr>
            <a:graphicFrameLocks noChangeAspect="1"/>
          </p:cNvGraphicFramePr>
          <p:nvPr/>
        </p:nvGraphicFramePr>
        <p:xfrm>
          <a:off x="4476750" y="344805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716" name="Equation" r:id="rId4" imgW="190440" imgH="419040" progId="Equation.3">
                  <p:embed/>
                </p:oleObj>
              </mc:Choice>
              <mc:Fallback>
                <p:oleObj name="Equation" r:id="rId4" imgW="190440" imgH="41904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3448050"/>
                        <a:ext cx="190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746375" y="1501775"/>
            <a:ext cx="1716088" cy="466725"/>
            <a:chOff x="1730" y="802"/>
            <a:chExt cx="1081" cy="294"/>
          </a:xfrm>
        </p:grpSpPr>
        <p:sp>
          <p:nvSpPr>
            <p:cNvPr id="513030" name="Line 6"/>
            <p:cNvSpPr>
              <a:spLocks noChangeShapeType="1"/>
            </p:cNvSpPr>
            <p:nvPr/>
          </p:nvSpPr>
          <p:spPr bwMode="auto">
            <a:xfrm>
              <a:off x="2477" y="836"/>
              <a:ext cx="13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3031" name="Rectangle 7"/>
            <p:cNvSpPr>
              <a:spLocks noChangeArrowheads="1"/>
            </p:cNvSpPr>
            <p:nvPr/>
          </p:nvSpPr>
          <p:spPr bwMode="auto">
            <a:xfrm>
              <a:off x="2662" y="827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3032" name="Rectangle 8"/>
            <p:cNvSpPr>
              <a:spLocks noChangeArrowheads="1"/>
            </p:cNvSpPr>
            <p:nvPr/>
          </p:nvSpPr>
          <p:spPr bwMode="auto">
            <a:xfrm>
              <a:off x="2614" y="827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3033" name="Rectangle 9"/>
            <p:cNvSpPr>
              <a:spLocks noChangeArrowheads="1"/>
            </p:cNvSpPr>
            <p:nvPr/>
          </p:nvSpPr>
          <p:spPr bwMode="auto">
            <a:xfrm>
              <a:off x="2471" y="827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3034" name="Rectangle 10"/>
            <p:cNvSpPr>
              <a:spLocks noChangeArrowheads="1"/>
            </p:cNvSpPr>
            <p:nvPr/>
          </p:nvSpPr>
          <p:spPr bwMode="auto">
            <a:xfrm>
              <a:off x="2421" y="827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3035" name="Rectangle 11"/>
            <p:cNvSpPr>
              <a:spLocks noChangeArrowheads="1"/>
            </p:cNvSpPr>
            <p:nvPr/>
          </p:nvSpPr>
          <p:spPr bwMode="auto">
            <a:xfrm>
              <a:off x="2245" y="827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3036" name="Rectangle 12"/>
            <p:cNvSpPr>
              <a:spLocks noChangeArrowheads="1"/>
            </p:cNvSpPr>
            <p:nvPr/>
          </p:nvSpPr>
          <p:spPr bwMode="auto">
            <a:xfrm>
              <a:off x="2085" y="827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3037" name="Rectangle 13"/>
            <p:cNvSpPr>
              <a:spLocks noChangeArrowheads="1"/>
            </p:cNvSpPr>
            <p:nvPr/>
          </p:nvSpPr>
          <p:spPr bwMode="auto">
            <a:xfrm>
              <a:off x="2032" y="827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3038" name="Rectangle 14"/>
            <p:cNvSpPr>
              <a:spLocks noChangeArrowheads="1"/>
            </p:cNvSpPr>
            <p:nvPr/>
          </p:nvSpPr>
          <p:spPr bwMode="auto">
            <a:xfrm>
              <a:off x="1858" y="827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3039" name="Rectangle 15"/>
            <p:cNvSpPr>
              <a:spLocks noChangeArrowheads="1"/>
            </p:cNvSpPr>
            <p:nvPr/>
          </p:nvSpPr>
          <p:spPr bwMode="auto">
            <a:xfrm>
              <a:off x="1730" y="827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3040" name="Rectangle 16"/>
            <p:cNvSpPr>
              <a:spLocks noChangeArrowheads="1"/>
            </p:cNvSpPr>
            <p:nvPr/>
          </p:nvSpPr>
          <p:spPr bwMode="auto">
            <a:xfrm>
              <a:off x="2298" y="802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3041" name="Rectangle 17"/>
            <p:cNvSpPr>
              <a:spLocks noChangeArrowheads="1"/>
            </p:cNvSpPr>
            <p:nvPr/>
          </p:nvSpPr>
          <p:spPr bwMode="auto">
            <a:xfrm>
              <a:off x="1912" y="802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3C1FDF-7829-4D2C-B027-CC09FDB48311}" type="slidenum">
              <a:rPr lang="tr-TR"/>
              <a:pPr/>
              <a:t>57</a:t>
            </a:fld>
            <a:endParaRPr lang="tr-TR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tr-TR" dirty="0" smtClean="0"/>
              <a:t>Çarpımlar Toplamının Kısa Gösterilimi </a:t>
            </a:r>
            <a:endParaRPr lang="en-US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3886200"/>
          </a:xfrm>
        </p:spPr>
        <p:txBody>
          <a:bodyPr/>
          <a:lstStyle/>
          <a:p>
            <a:r>
              <a:rPr lang="tr-TR" sz="2800" dirty="0" smtClean="0"/>
              <a:t>Önceki örnekte                        ile başladık. </a:t>
            </a:r>
          </a:p>
          <a:p>
            <a:r>
              <a:rPr lang="en-US" sz="2800" dirty="0" smtClean="0">
                <a:cs typeface="Times New Roman" pitchFamily="18" charset="0"/>
              </a:rPr>
              <a:t>F </a:t>
            </a:r>
            <a:r>
              <a:rPr lang="en-US" sz="2800" dirty="0">
                <a:cs typeface="Times New Roman" pitchFamily="18" charset="0"/>
              </a:rPr>
              <a:t>= </a:t>
            </a:r>
            <a:r>
              <a:rPr lang="en-US" sz="2800" dirty="0" smtClean="0">
                <a:cs typeface="Times New Roman" pitchFamily="18" charset="0"/>
              </a:rPr>
              <a:t>m</a:t>
            </a:r>
            <a:r>
              <a:rPr lang="en-US" sz="2800" baseline="-25000" dirty="0" smtClean="0">
                <a:cs typeface="Times New Roman" pitchFamily="18" charset="0"/>
              </a:rPr>
              <a:t>1</a:t>
            </a:r>
            <a:r>
              <a:rPr lang="en-US" sz="2800" dirty="0" smtClean="0">
                <a:cs typeface="Times New Roman" pitchFamily="18" charset="0"/>
              </a:rPr>
              <a:t>+m</a:t>
            </a:r>
            <a:r>
              <a:rPr lang="en-US" sz="2800" baseline="-25000" dirty="0" smtClean="0">
                <a:cs typeface="Times New Roman" pitchFamily="18" charset="0"/>
              </a:rPr>
              <a:t>4</a:t>
            </a:r>
            <a:r>
              <a:rPr lang="en-US" sz="2800" dirty="0" smtClean="0">
                <a:cs typeface="Times New Roman" pitchFamily="18" charset="0"/>
              </a:rPr>
              <a:t>+m</a:t>
            </a:r>
            <a:r>
              <a:rPr lang="en-US" sz="2800" baseline="-25000" dirty="0" smtClean="0">
                <a:cs typeface="Times New Roman" pitchFamily="18" charset="0"/>
              </a:rPr>
              <a:t>5</a:t>
            </a:r>
            <a:r>
              <a:rPr lang="en-US" sz="2800" dirty="0" smtClean="0">
                <a:cs typeface="Times New Roman" pitchFamily="18" charset="0"/>
              </a:rPr>
              <a:t>+m</a:t>
            </a:r>
            <a:r>
              <a:rPr lang="en-US" sz="2800" baseline="-25000" dirty="0" smtClean="0">
                <a:cs typeface="Times New Roman" pitchFamily="18" charset="0"/>
              </a:rPr>
              <a:t>6</a:t>
            </a:r>
            <a:r>
              <a:rPr lang="en-US" sz="2800" dirty="0" smtClean="0">
                <a:cs typeface="Times New Roman" pitchFamily="18" charset="0"/>
              </a:rPr>
              <a:t>+m</a:t>
            </a:r>
            <a:r>
              <a:rPr lang="en-US" sz="2800" baseline="-25000" dirty="0" smtClean="0">
                <a:cs typeface="Times New Roman" pitchFamily="18" charset="0"/>
              </a:rPr>
              <a:t>7</a:t>
            </a:r>
            <a:r>
              <a:rPr lang="tr-TR" sz="2800" dirty="0" smtClean="0">
                <a:cs typeface="Times New Roman" pitchFamily="18" charset="0"/>
              </a:rPr>
              <a:t> bulduk.</a:t>
            </a:r>
            <a:endParaRPr lang="en-US" sz="2800" baseline="-25000" dirty="0">
              <a:cs typeface="Times New Roman" pitchFamily="18" charset="0"/>
            </a:endParaRPr>
          </a:p>
          <a:p>
            <a:r>
              <a:rPr lang="tr-TR" sz="2800" dirty="0" smtClean="0"/>
              <a:t>Bu kısa olarak aşağıdaki gibi gösterilebilir: </a:t>
            </a:r>
            <a:endParaRPr lang="en-US" sz="2800" dirty="0"/>
          </a:p>
        </p:txBody>
      </p:sp>
      <p:graphicFrame>
        <p:nvGraphicFramePr>
          <p:cNvPr id="515076" name="Object 4"/>
          <p:cNvGraphicFramePr>
            <a:graphicFrameLocks noChangeAspect="1"/>
          </p:cNvGraphicFramePr>
          <p:nvPr/>
        </p:nvGraphicFramePr>
        <p:xfrm>
          <a:off x="4476750" y="382905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776" name="Equation" r:id="rId4" imgW="190440" imgH="419040" progId="Equation.3">
                  <p:embed/>
                </p:oleObj>
              </mc:Choice>
              <mc:Fallback>
                <p:oleObj name="Equation" r:id="rId4" imgW="190440" imgH="41904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3829050"/>
                        <a:ext cx="190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077" name="Object 5"/>
          <p:cNvGraphicFramePr>
            <a:graphicFrameLocks noChangeAspect="1"/>
          </p:cNvGraphicFramePr>
          <p:nvPr/>
        </p:nvGraphicFramePr>
        <p:xfrm>
          <a:off x="4476750" y="382905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777" name="Equation" r:id="rId6" imgW="190440" imgH="419040" progId="Equation.3">
                  <p:embed/>
                </p:oleObj>
              </mc:Choice>
              <mc:Fallback>
                <p:oleObj name="Equation" r:id="rId6" imgW="190440" imgH="41904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3829050"/>
                        <a:ext cx="190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078" name="Object 6"/>
          <p:cNvGraphicFramePr>
            <a:graphicFrameLocks noChangeAspect="1"/>
          </p:cNvGraphicFramePr>
          <p:nvPr/>
        </p:nvGraphicFramePr>
        <p:xfrm>
          <a:off x="2514600" y="3733800"/>
          <a:ext cx="3822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778" name="Equation" r:id="rId7" imgW="3822480" imgH="368280" progId="Equation.3">
                  <p:embed/>
                </p:oleObj>
              </mc:Choice>
              <mc:Fallback>
                <p:oleObj name="Equation" r:id="rId7" imgW="3822480" imgH="36828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733800"/>
                        <a:ext cx="38227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617913" y="1905000"/>
            <a:ext cx="1716087" cy="466725"/>
            <a:chOff x="1049" y="1177"/>
            <a:chExt cx="1081" cy="294"/>
          </a:xfrm>
        </p:grpSpPr>
        <p:sp>
          <p:nvSpPr>
            <p:cNvPr id="515080" name="Line 8"/>
            <p:cNvSpPr>
              <a:spLocks noChangeShapeType="1"/>
            </p:cNvSpPr>
            <p:nvPr/>
          </p:nvSpPr>
          <p:spPr bwMode="auto">
            <a:xfrm>
              <a:off x="1796" y="1211"/>
              <a:ext cx="13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5081" name="Rectangle 9"/>
            <p:cNvSpPr>
              <a:spLocks noChangeArrowheads="1"/>
            </p:cNvSpPr>
            <p:nvPr/>
          </p:nvSpPr>
          <p:spPr bwMode="auto">
            <a:xfrm>
              <a:off x="1981" y="1202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5082" name="Rectangle 10"/>
            <p:cNvSpPr>
              <a:spLocks noChangeArrowheads="1"/>
            </p:cNvSpPr>
            <p:nvPr/>
          </p:nvSpPr>
          <p:spPr bwMode="auto">
            <a:xfrm>
              <a:off x="1933" y="1202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5083" name="Rectangle 11"/>
            <p:cNvSpPr>
              <a:spLocks noChangeArrowheads="1"/>
            </p:cNvSpPr>
            <p:nvPr/>
          </p:nvSpPr>
          <p:spPr bwMode="auto">
            <a:xfrm>
              <a:off x="1790" y="1202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5084" name="Rectangle 12"/>
            <p:cNvSpPr>
              <a:spLocks noChangeArrowheads="1"/>
            </p:cNvSpPr>
            <p:nvPr/>
          </p:nvSpPr>
          <p:spPr bwMode="auto">
            <a:xfrm>
              <a:off x="1740" y="1202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5085" name="Rectangle 13"/>
            <p:cNvSpPr>
              <a:spLocks noChangeArrowheads="1"/>
            </p:cNvSpPr>
            <p:nvPr/>
          </p:nvSpPr>
          <p:spPr bwMode="auto">
            <a:xfrm>
              <a:off x="1564" y="1202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5086" name="Rectangle 14"/>
            <p:cNvSpPr>
              <a:spLocks noChangeArrowheads="1"/>
            </p:cNvSpPr>
            <p:nvPr/>
          </p:nvSpPr>
          <p:spPr bwMode="auto">
            <a:xfrm>
              <a:off x="1404" y="1202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5087" name="Rectangle 15"/>
            <p:cNvSpPr>
              <a:spLocks noChangeArrowheads="1"/>
            </p:cNvSpPr>
            <p:nvPr/>
          </p:nvSpPr>
          <p:spPr bwMode="auto">
            <a:xfrm>
              <a:off x="1351" y="1202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5088" name="Rectangle 16"/>
            <p:cNvSpPr>
              <a:spLocks noChangeArrowheads="1"/>
            </p:cNvSpPr>
            <p:nvPr/>
          </p:nvSpPr>
          <p:spPr bwMode="auto">
            <a:xfrm>
              <a:off x="1177" y="1202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5089" name="Rectangle 17"/>
            <p:cNvSpPr>
              <a:spLocks noChangeArrowheads="1"/>
            </p:cNvSpPr>
            <p:nvPr/>
          </p:nvSpPr>
          <p:spPr bwMode="auto">
            <a:xfrm>
              <a:off x="1049" y="1202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5090" name="Rectangle 18"/>
            <p:cNvSpPr>
              <a:spLocks noChangeArrowheads="1"/>
            </p:cNvSpPr>
            <p:nvPr/>
          </p:nvSpPr>
          <p:spPr bwMode="auto">
            <a:xfrm>
              <a:off x="1617" y="1177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5091" name="Rectangle 19"/>
            <p:cNvSpPr>
              <a:spLocks noChangeArrowheads="1"/>
            </p:cNvSpPr>
            <p:nvPr/>
          </p:nvSpPr>
          <p:spPr bwMode="auto">
            <a:xfrm>
              <a:off x="1231" y="1177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858C7B-2563-4256-913C-C034CD7C1B7B}" type="slidenum">
              <a:rPr lang="tr-TR"/>
              <a:pPr/>
              <a:t>58</a:t>
            </a:fld>
            <a:endParaRPr lang="tr-TR"/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152400"/>
            <a:ext cx="8243887" cy="1295400"/>
          </a:xfrm>
        </p:spPr>
        <p:txBody>
          <a:bodyPr/>
          <a:lstStyle/>
          <a:p>
            <a:r>
              <a:rPr lang="tr-TR" dirty="0" smtClean="0"/>
              <a:t>Toplamlar Çarpımı Gösterilimi</a:t>
            </a:r>
            <a:endParaRPr lang="en-US" dirty="0"/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74750"/>
            <a:ext cx="8610599" cy="5378450"/>
          </a:xfrm>
        </p:spPr>
        <p:txBody>
          <a:bodyPr>
            <a:normAutofit/>
          </a:bodyPr>
          <a:lstStyle/>
          <a:p>
            <a:r>
              <a:rPr lang="tr-TR" sz="2400" dirty="0" smtClean="0"/>
              <a:t>Her Boole fonksiyonu toplamlar çarpımı ile gösterilebilir.</a:t>
            </a:r>
          </a:p>
          <a:p>
            <a:pPr lvl="1"/>
            <a:r>
              <a:rPr lang="tr-TR" sz="2000" dirty="0" smtClean="0"/>
              <a:t>Kullanılan toplam terimleri doğruluk tablosundaki 0‟lara karşılık düşer.</a:t>
            </a:r>
          </a:p>
          <a:p>
            <a:pPr lvl="1"/>
            <a:r>
              <a:rPr lang="tr-TR" sz="2000" dirty="0" smtClean="0"/>
              <a:t>Toplamlar çarpımı şeklinde gösterilmemiş Boole fonksiyonlarında bütün terimleri değişkenlerin hepsi görülecek şekilde genişletmek gerekir. Bu eksik olan terim v ise terimi (        ) ile toplanarak yapılır.</a:t>
            </a:r>
          </a:p>
          <a:p>
            <a:r>
              <a:rPr lang="tr-TR" sz="2400" dirty="0" smtClean="0">
                <a:solidFill>
                  <a:srgbClr val="FF0000"/>
                </a:solidFill>
              </a:rPr>
              <a:t>Örnek:</a:t>
            </a:r>
            <a:r>
              <a:rPr lang="tr-TR" sz="2400" dirty="0" smtClean="0"/>
              <a:t>                                         fonksiyonunun toplamlar çarpımı ifadesini bulunuz.</a:t>
            </a:r>
          </a:p>
          <a:p>
            <a:pPr lvl="1"/>
            <a:r>
              <a:rPr lang="tr-TR" sz="2000" dirty="0" smtClean="0"/>
              <a:t>Dağılma özelliğini kullan</a:t>
            </a:r>
          </a:p>
          <a:p>
            <a:pPr lvl="1">
              <a:buNone/>
            </a:pPr>
            <a:endParaRPr lang="tr-TR" sz="2000" dirty="0" smtClean="0"/>
          </a:p>
          <a:p>
            <a:pPr lvl="1"/>
            <a:r>
              <a:rPr lang="tr-TR" sz="2000" dirty="0" smtClean="0"/>
              <a:t>Eksik olan değişken z’yi ekle</a:t>
            </a:r>
          </a:p>
          <a:p>
            <a:pPr lvl="1">
              <a:buNone/>
            </a:pPr>
            <a:endParaRPr lang="tr-TR" sz="2000" dirty="0" smtClean="0"/>
          </a:p>
          <a:p>
            <a:pPr lvl="1"/>
            <a:r>
              <a:rPr lang="tr-TR" sz="2000" dirty="0" smtClean="0"/>
              <a:t>Toplamlar çarpımı olarak göster:</a:t>
            </a:r>
          </a:p>
          <a:p>
            <a:pPr lvl="1">
              <a:buNone/>
            </a:pPr>
            <a:r>
              <a:rPr lang="tr-TR" sz="2000" dirty="0" smtClean="0"/>
              <a:t>	f = M</a:t>
            </a:r>
            <a:r>
              <a:rPr lang="tr-TR" sz="2000" baseline="-25000" dirty="0" smtClean="0"/>
              <a:t>2</a:t>
            </a:r>
            <a:r>
              <a:rPr lang="tr-TR" sz="2000" dirty="0" smtClean="0"/>
              <a:t> · M</a:t>
            </a:r>
            <a:r>
              <a:rPr lang="tr-TR" sz="2000" baseline="-25000" dirty="0" smtClean="0"/>
              <a:t>3</a:t>
            </a:r>
            <a:endParaRPr lang="en-US" baseline="-250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52600" y="3200400"/>
            <a:ext cx="3160713" cy="554037"/>
            <a:chOff x="3625" y="2634"/>
            <a:chExt cx="1991" cy="490"/>
          </a:xfrm>
        </p:grpSpPr>
        <p:sp>
          <p:nvSpPr>
            <p:cNvPr id="517125" name="Line 5"/>
            <p:cNvSpPr>
              <a:spLocks noChangeShapeType="1"/>
            </p:cNvSpPr>
            <p:nvPr/>
          </p:nvSpPr>
          <p:spPr bwMode="auto">
            <a:xfrm>
              <a:off x="5278" y="2739"/>
              <a:ext cx="12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7126" name="Line 6"/>
            <p:cNvSpPr>
              <a:spLocks noChangeShapeType="1"/>
            </p:cNvSpPr>
            <p:nvPr/>
          </p:nvSpPr>
          <p:spPr bwMode="auto">
            <a:xfrm>
              <a:off x="5474" y="2739"/>
              <a:ext cx="13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7127" name="Rectangle 7"/>
            <p:cNvSpPr>
              <a:spLocks noChangeArrowheads="1"/>
            </p:cNvSpPr>
            <p:nvPr/>
          </p:nvSpPr>
          <p:spPr bwMode="auto">
            <a:xfrm>
              <a:off x="5480" y="2666"/>
              <a:ext cx="136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28" name="Rectangle 8"/>
            <p:cNvSpPr>
              <a:spLocks noChangeArrowheads="1"/>
            </p:cNvSpPr>
            <p:nvPr/>
          </p:nvSpPr>
          <p:spPr bwMode="auto">
            <a:xfrm>
              <a:off x="5278" y="2666"/>
              <a:ext cx="136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29" name="Rectangle 9"/>
            <p:cNvSpPr>
              <a:spLocks noChangeArrowheads="1"/>
            </p:cNvSpPr>
            <p:nvPr/>
          </p:nvSpPr>
          <p:spPr bwMode="auto">
            <a:xfrm>
              <a:off x="4881" y="2666"/>
              <a:ext cx="136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30" name="Rectangle 10"/>
            <p:cNvSpPr>
              <a:spLocks noChangeArrowheads="1"/>
            </p:cNvSpPr>
            <p:nvPr/>
          </p:nvSpPr>
          <p:spPr bwMode="auto">
            <a:xfrm>
              <a:off x="4501" y="2666"/>
              <a:ext cx="91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 dirty="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7131" name="Rectangle 11"/>
            <p:cNvSpPr>
              <a:spLocks noChangeArrowheads="1"/>
            </p:cNvSpPr>
            <p:nvPr/>
          </p:nvSpPr>
          <p:spPr bwMode="auto">
            <a:xfrm>
              <a:off x="4366" y="2666"/>
              <a:ext cx="121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32" name="Rectangle 12"/>
            <p:cNvSpPr>
              <a:spLocks noChangeArrowheads="1"/>
            </p:cNvSpPr>
            <p:nvPr/>
          </p:nvSpPr>
          <p:spPr bwMode="auto">
            <a:xfrm>
              <a:off x="4259" y="2666"/>
              <a:ext cx="68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33" name="Rectangle 13"/>
            <p:cNvSpPr>
              <a:spLocks noChangeArrowheads="1"/>
            </p:cNvSpPr>
            <p:nvPr/>
          </p:nvSpPr>
          <p:spPr bwMode="auto">
            <a:xfrm>
              <a:off x="4111" y="2666"/>
              <a:ext cx="136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34" name="Rectangle 14"/>
            <p:cNvSpPr>
              <a:spLocks noChangeArrowheads="1"/>
            </p:cNvSpPr>
            <p:nvPr/>
          </p:nvSpPr>
          <p:spPr bwMode="auto">
            <a:xfrm>
              <a:off x="3999" y="2666"/>
              <a:ext cx="68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35" name="Rectangle 15"/>
            <p:cNvSpPr>
              <a:spLocks noChangeArrowheads="1"/>
            </p:cNvSpPr>
            <p:nvPr/>
          </p:nvSpPr>
          <p:spPr bwMode="auto">
            <a:xfrm>
              <a:off x="3855" y="2666"/>
              <a:ext cx="136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36" name="Rectangle 16"/>
            <p:cNvSpPr>
              <a:spLocks noChangeArrowheads="1"/>
            </p:cNvSpPr>
            <p:nvPr/>
          </p:nvSpPr>
          <p:spPr bwMode="auto">
            <a:xfrm>
              <a:off x="3749" y="2666"/>
              <a:ext cx="91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 dirty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7137" name="Rectangle 17"/>
            <p:cNvSpPr>
              <a:spLocks noChangeArrowheads="1"/>
            </p:cNvSpPr>
            <p:nvPr/>
          </p:nvSpPr>
          <p:spPr bwMode="auto">
            <a:xfrm>
              <a:off x="3625" y="2666"/>
              <a:ext cx="91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38" name="Rectangle 18"/>
            <p:cNvSpPr>
              <a:spLocks noChangeArrowheads="1"/>
            </p:cNvSpPr>
            <p:nvPr/>
          </p:nvSpPr>
          <p:spPr bwMode="auto">
            <a:xfrm>
              <a:off x="5097" y="2634"/>
              <a:ext cx="149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39" name="Rectangle 19"/>
            <p:cNvSpPr>
              <a:spLocks noChangeArrowheads="1"/>
            </p:cNvSpPr>
            <p:nvPr/>
          </p:nvSpPr>
          <p:spPr bwMode="auto">
            <a:xfrm>
              <a:off x="4685" y="2634"/>
              <a:ext cx="149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143000" y="4267200"/>
            <a:ext cx="7129462" cy="566738"/>
            <a:chOff x="1128" y="2958"/>
            <a:chExt cx="4491" cy="357"/>
          </a:xfrm>
        </p:grpSpPr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1514" y="3071"/>
              <a:ext cx="4105" cy="1"/>
              <a:chOff x="1514" y="3071"/>
              <a:chExt cx="4105" cy="1"/>
            </a:xfrm>
          </p:grpSpPr>
          <p:sp>
            <p:nvSpPr>
              <p:cNvPr id="517142" name="Line 22"/>
              <p:cNvSpPr>
                <a:spLocks noChangeShapeType="1"/>
              </p:cNvSpPr>
              <p:nvPr/>
            </p:nvSpPr>
            <p:spPr bwMode="auto">
              <a:xfrm>
                <a:off x="1514" y="3071"/>
                <a:ext cx="125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17143" name="Line 23"/>
              <p:cNvSpPr>
                <a:spLocks noChangeShapeType="1"/>
              </p:cNvSpPr>
              <p:nvPr/>
            </p:nvSpPr>
            <p:spPr bwMode="auto">
              <a:xfrm>
                <a:off x="1706" y="3071"/>
                <a:ext cx="135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17144" name="Line 24"/>
              <p:cNvSpPr>
                <a:spLocks noChangeShapeType="1"/>
              </p:cNvSpPr>
              <p:nvPr/>
            </p:nvSpPr>
            <p:spPr bwMode="auto">
              <a:xfrm>
                <a:off x="2594" y="3071"/>
                <a:ext cx="125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17145" name="Line 25"/>
              <p:cNvSpPr>
                <a:spLocks noChangeShapeType="1"/>
              </p:cNvSpPr>
              <p:nvPr/>
            </p:nvSpPr>
            <p:spPr bwMode="auto">
              <a:xfrm>
                <a:off x="3315" y="3071"/>
                <a:ext cx="135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17146" name="Line 26"/>
              <p:cNvSpPr>
                <a:spLocks noChangeShapeType="1"/>
              </p:cNvSpPr>
              <p:nvPr/>
            </p:nvSpPr>
            <p:spPr bwMode="auto">
              <a:xfrm>
                <a:off x="4558" y="3071"/>
                <a:ext cx="134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17147" name="Line 27"/>
              <p:cNvSpPr>
                <a:spLocks noChangeShapeType="1"/>
              </p:cNvSpPr>
              <p:nvPr/>
            </p:nvSpPr>
            <p:spPr bwMode="auto">
              <a:xfrm>
                <a:off x="5484" y="3071"/>
                <a:ext cx="135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517148" name="Rectangle 28"/>
            <p:cNvSpPr>
              <a:spLocks noChangeArrowheads="1"/>
            </p:cNvSpPr>
            <p:nvPr/>
          </p:nvSpPr>
          <p:spPr bwMode="auto">
            <a:xfrm>
              <a:off x="5478" y="2989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49" name="Rectangle 29"/>
            <p:cNvSpPr>
              <a:spLocks noChangeArrowheads="1"/>
            </p:cNvSpPr>
            <p:nvPr/>
          </p:nvSpPr>
          <p:spPr bwMode="auto">
            <a:xfrm>
              <a:off x="5082" y="2989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50" name="Rectangle 30"/>
            <p:cNvSpPr>
              <a:spLocks noChangeArrowheads="1"/>
            </p:cNvSpPr>
            <p:nvPr/>
          </p:nvSpPr>
          <p:spPr bwMode="auto">
            <a:xfrm>
              <a:off x="5021" y="2989"/>
              <a:ext cx="6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51" name="Rectangle 31"/>
            <p:cNvSpPr>
              <a:spLocks noChangeArrowheads="1"/>
            </p:cNvSpPr>
            <p:nvPr/>
          </p:nvSpPr>
          <p:spPr bwMode="auto">
            <a:xfrm>
              <a:off x="4720" y="2989"/>
              <a:ext cx="9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52" name="Rectangle 32"/>
            <p:cNvSpPr>
              <a:spLocks noChangeArrowheads="1"/>
            </p:cNvSpPr>
            <p:nvPr/>
          </p:nvSpPr>
          <p:spPr bwMode="auto">
            <a:xfrm>
              <a:off x="4568" y="2989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53" name="Rectangle 33"/>
            <p:cNvSpPr>
              <a:spLocks noChangeArrowheads="1"/>
            </p:cNvSpPr>
            <p:nvPr/>
          </p:nvSpPr>
          <p:spPr bwMode="auto">
            <a:xfrm>
              <a:off x="4080" y="2989"/>
              <a:ext cx="22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(x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54" name="Rectangle 34"/>
            <p:cNvSpPr>
              <a:spLocks noChangeArrowheads="1"/>
            </p:cNvSpPr>
            <p:nvPr/>
          </p:nvSpPr>
          <p:spPr bwMode="auto">
            <a:xfrm>
              <a:off x="4023" y="2989"/>
              <a:ext cx="6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55" name="Rectangle 35"/>
            <p:cNvSpPr>
              <a:spLocks noChangeArrowheads="1"/>
            </p:cNvSpPr>
            <p:nvPr/>
          </p:nvSpPr>
          <p:spPr bwMode="auto">
            <a:xfrm>
              <a:off x="3815" y="2989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56" name="Rectangle 36"/>
            <p:cNvSpPr>
              <a:spLocks noChangeArrowheads="1"/>
            </p:cNvSpPr>
            <p:nvPr/>
          </p:nvSpPr>
          <p:spPr bwMode="auto">
            <a:xfrm>
              <a:off x="3767" y="2989"/>
              <a:ext cx="6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57" name="Rectangle 37"/>
            <p:cNvSpPr>
              <a:spLocks noChangeArrowheads="1"/>
            </p:cNvSpPr>
            <p:nvPr/>
          </p:nvSpPr>
          <p:spPr bwMode="auto">
            <a:xfrm>
              <a:off x="3559" y="2989"/>
              <a:ext cx="6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58" name="Rectangle 38"/>
            <p:cNvSpPr>
              <a:spLocks noChangeArrowheads="1"/>
            </p:cNvSpPr>
            <p:nvPr/>
          </p:nvSpPr>
          <p:spPr bwMode="auto">
            <a:xfrm>
              <a:off x="3478" y="2989"/>
              <a:ext cx="9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59" name="Rectangle 39"/>
            <p:cNvSpPr>
              <a:spLocks noChangeArrowheads="1"/>
            </p:cNvSpPr>
            <p:nvPr/>
          </p:nvSpPr>
          <p:spPr bwMode="auto">
            <a:xfrm>
              <a:off x="3325" y="2989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60" name="Rectangle 40"/>
            <p:cNvSpPr>
              <a:spLocks noChangeArrowheads="1"/>
            </p:cNvSpPr>
            <p:nvPr/>
          </p:nvSpPr>
          <p:spPr bwMode="auto">
            <a:xfrm>
              <a:off x="2746" y="2989"/>
              <a:ext cx="31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 dirty="0">
                  <a:solidFill>
                    <a:srgbClr val="000000"/>
                  </a:solidFill>
                  <a:latin typeface="Times New Roman" pitchFamily="18" charset="0"/>
                </a:rPr>
                <a:t>)(x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7161" name="Rectangle 41"/>
            <p:cNvSpPr>
              <a:spLocks noChangeArrowheads="1"/>
            </p:cNvSpPr>
            <p:nvPr/>
          </p:nvSpPr>
          <p:spPr bwMode="auto">
            <a:xfrm>
              <a:off x="2598" y="2989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62" name="Rectangle 42"/>
            <p:cNvSpPr>
              <a:spLocks noChangeArrowheads="1"/>
            </p:cNvSpPr>
            <p:nvPr/>
          </p:nvSpPr>
          <p:spPr bwMode="auto">
            <a:xfrm>
              <a:off x="2117" y="2989"/>
              <a:ext cx="22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(x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63" name="Rectangle 43"/>
            <p:cNvSpPr>
              <a:spLocks noChangeArrowheads="1"/>
            </p:cNvSpPr>
            <p:nvPr/>
          </p:nvSpPr>
          <p:spPr bwMode="auto">
            <a:xfrm>
              <a:off x="2060" y="2989"/>
              <a:ext cx="6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64" name="Rectangle 44"/>
            <p:cNvSpPr>
              <a:spLocks noChangeArrowheads="1"/>
            </p:cNvSpPr>
            <p:nvPr/>
          </p:nvSpPr>
          <p:spPr bwMode="auto">
            <a:xfrm>
              <a:off x="1851" y="2989"/>
              <a:ext cx="6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65" name="Rectangle 45"/>
            <p:cNvSpPr>
              <a:spLocks noChangeArrowheads="1"/>
            </p:cNvSpPr>
            <p:nvPr/>
          </p:nvSpPr>
          <p:spPr bwMode="auto">
            <a:xfrm>
              <a:off x="1716" y="2989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66" name="Rectangle 46"/>
            <p:cNvSpPr>
              <a:spLocks noChangeArrowheads="1"/>
            </p:cNvSpPr>
            <p:nvPr/>
          </p:nvSpPr>
          <p:spPr bwMode="auto">
            <a:xfrm>
              <a:off x="1649" y="2989"/>
              <a:ext cx="6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67" name="Rectangle 47"/>
            <p:cNvSpPr>
              <a:spLocks noChangeArrowheads="1"/>
            </p:cNvSpPr>
            <p:nvPr/>
          </p:nvSpPr>
          <p:spPr bwMode="auto">
            <a:xfrm>
              <a:off x="1517" y="2989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 dirty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7168" name="Rectangle 48"/>
            <p:cNvSpPr>
              <a:spLocks noChangeArrowheads="1"/>
            </p:cNvSpPr>
            <p:nvPr/>
          </p:nvSpPr>
          <p:spPr bwMode="auto">
            <a:xfrm>
              <a:off x="1128" y="2989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69" name="Rectangle 49"/>
            <p:cNvSpPr>
              <a:spLocks noChangeArrowheads="1"/>
            </p:cNvSpPr>
            <p:nvPr/>
          </p:nvSpPr>
          <p:spPr bwMode="auto">
            <a:xfrm>
              <a:off x="5294" y="2958"/>
              <a:ext cx="14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70" name="Rectangle 50"/>
            <p:cNvSpPr>
              <a:spLocks noChangeArrowheads="1"/>
            </p:cNvSpPr>
            <p:nvPr/>
          </p:nvSpPr>
          <p:spPr bwMode="auto">
            <a:xfrm>
              <a:off x="4900" y="2958"/>
              <a:ext cx="14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71" name="Rectangle 51"/>
            <p:cNvSpPr>
              <a:spLocks noChangeArrowheads="1"/>
            </p:cNvSpPr>
            <p:nvPr/>
          </p:nvSpPr>
          <p:spPr bwMode="auto">
            <a:xfrm>
              <a:off x="4383" y="2958"/>
              <a:ext cx="14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72" name="Rectangle 52"/>
            <p:cNvSpPr>
              <a:spLocks noChangeArrowheads="1"/>
            </p:cNvSpPr>
            <p:nvPr/>
          </p:nvSpPr>
          <p:spPr bwMode="auto">
            <a:xfrm>
              <a:off x="3996" y="2958"/>
              <a:ext cx="6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73" name="Rectangle 53"/>
            <p:cNvSpPr>
              <a:spLocks noChangeArrowheads="1"/>
            </p:cNvSpPr>
            <p:nvPr/>
          </p:nvSpPr>
          <p:spPr bwMode="auto">
            <a:xfrm>
              <a:off x="3647" y="2958"/>
              <a:ext cx="14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74" name="Rectangle 54"/>
            <p:cNvSpPr>
              <a:spLocks noChangeArrowheads="1"/>
            </p:cNvSpPr>
            <p:nvPr/>
          </p:nvSpPr>
          <p:spPr bwMode="auto">
            <a:xfrm>
              <a:off x="3141" y="2958"/>
              <a:ext cx="14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75" name="Rectangle 55"/>
            <p:cNvSpPr>
              <a:spLocks noChangeArrowheads="1"/>
            </p:cNvSpPr>
            <p:nvPr/>
          </p:nvSpPr>
          <p:spPr bwMode="auto">
            <a:xfrm>
              <a:off x="2420" y="2958"/>
              <a:ext cx="14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76" name="Rectangle 56"/>
            <p:cNvSpPr>
              <a:spLocks noChangeArrowheads="1"/>
            </p:cNvSpPr>
            <p:nvPr/>
          </p:nvSpPr>
          <p:spPr bwMode="auto">
            <a:xfrm>
              <a:off x="1939" y="2958"/>
              <a:ext cx="14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77" name="Rectangle 57"/>
            <p:cNvSpPr>
              <a:spLocks noChangeArrowheads="1"/>
            </p:cNvSpPr>
            <p:nvPr/>
          </p:nvSpPr>
          <p:spPr bwMode="auto">
            <a:xfrm>
              <a:off x="1340" y="2958"/>
              <a:ext cx="14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1154112" y="5029200"/>
            <a:ext cx="5856288" cy="568325"/>
            <a:chOff x="1167" y="3381"/>
            <a:chExt cx="3689" cy="358"/>
          </a:xfrm>
        </p:grpSpPr>
        <p:sp>
          <p:nvSpPr>
            <p:cNvPr id="517179" name="Rectangle 59"/>
            <p:cNvSpPr>
              <a:spLocks noChangeArrowheads="1"/>
            </p:cNvSpPr>
            <p:nvPr/>
          </p:nvSpPr>
          <p:spPr bwMode="auto">
            <a:xfrm>
              <a:off x="3783" y="3409"/>
              <a:ext cx="72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517180" name="Rectangle 60"/>
            <p:cNvSpPr>
              <a:spLocks noChangeArrowheads="1"/>
            </p:cNvSpPr>
            <p:nvPr/>
          </p:nvSpPr>
          <p:spPr bwMode="auto">
            <a:xfrm>
              <a:off x="4771" y="3393"/>
              <a:ext cx="8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2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517181" name="Line 61"/>
            <p:cNvSpPr>
              <a:spLocks noChangeShapeType="1"/>
            </p:cNvSpPr>
            <p:nvPr/>
          </p:nvSpPr>
          <p:spPr bwMode="auto">
            <a:xfrm>
              <a:off x="1569" y="3478"/>
              <a:ext cx="13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7182" name="Line 62"/>
            <p:cNvSpPr>
              <a:spLocks noChangeShapeType="1"/>
            </p:cNvSpPr>
            <p:nvPr/>
          </p:nvSpPr>
          <p:spPr bwMode="auto">
            <a:xfrm>
              <a:off x="2234" y="3478"/>
              <a:ext cx="11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7183" name="Line 63"/>
            <p:cNvSpPr>
              <a:spLocks noChangeShapeType="1"/>
            </p:cNvSpPr>
            <p:nvPr/>
          </p:nvSpPr>
          <p:spPr bwMode="auto">
            <a:xfrm>
              <a:off x="3118" y="3478"/>
              <a:ext cx="13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7184" name="Line 64"/>
            <p:cNvSpPr>
              <a:spLocks noChangeShapeType="1"/>
            </p:cNvSpPr>
            <p:nvPr/>
          </p:nvSpPr>
          <p:spPr bwMode="auto">
            <a:xfrm>
              <a:off x="4217" y="3478"/>
              <a:ext cx="13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7185" name="Line 65"/>
            <p:cNvSpPr>
              <a:spLocks noChangeShapeType="1"/>
            </p:cNvSpPr>
            <p:nvPr/>
          </p:nvSpPr>
          <p:spPr bwMode="auto">
            <a:xfrm>
              <a:off x="4617" y="3478"/>
              <a:ext cx="11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7186" name="Rectangle 66"/>
            <p:cNvSpPr>
              <a:spLocks noChangeArrowheads="1"/>
            </p:cNvSpPr>
            <p:nvPr/>
          </p:nvSpPr>
          <p:spPr bwMode="auto">
            <a:xfrm>
              <a:off x="4607" y="3412"/>
              <a:ext cx="12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87" name="Rectangle 67"/>
            <p:cNvSpPr>
              <a:spLocks noChangeArrowheads="1"/>
            </p:cNvSpPr>
            <p:nvPr/>
          </p:nvSpPr>
          <p:spPr bwMode="auto">
            <a:xfrm>
              <a:off x="4211" y="3412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88" name="Rectangle 68"/>
            <p:cNvSpPr>
              <a:spLocks noChangeArrowheads="1"/>
            </p:cNvSpPr>
            <p:nvPr/>
          </p:nvSpPr>
          <p:spPr bwMode="auto">
            <a:xfrm>
              <a:off x="3863" y="3412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89" name="Rectangle 69"/>
            <p:cNvSpPr>
              <a:spLocks noChangeArrowheads="1"/>
            </p:cNvSpPr>
            <p:nvPr/>
          </p:nvSpPr>
          <p:spPr bwMode="auto">
            <a:xfrm>
              <a:off x="3641" y="3412"/>
              <a:ext cx="9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90" name="Rectangle 70"/>
            <p:cNvSpPr>
              <a:spLocks noChangeArrowheads="1"/>
            </p:cNvSpPr>
            <p:nvPr/>
          </p:nvSpPr>
          <p:spPr bwMode="auto">
            <a:xfrm>
              <a:off x="3508" y="3412"/>
              <a:ext cx="12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91" name="Rectangle 71"/>
            <p:cNvSpPr>
              <a:spLocks noChangeArrowheads="1"/>
            </p:cNvSpPr>
            <p:nvPr/>
          </p:nvSpPr>
          <p:spPr bwMode="auto">
            <a:xfrm>
              <a:off x="3112" y="3412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92" name="Rectangle 72"/>
            <p:cNvSpPr>
              <a:spLocks noChangeArrowheads="1"/>
            </p:cNvSpPr>
            <p:nvPr/>
          </p:nvSpPr>
          <p:spPr bwMode="auto">
            <a:xfrm>
              <a:off x="2725" y="3412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93" name="Rectangle 73"/>
            <p:cNvSpPr>
              <a:spLocks noChangeArrowheads="1"/>
            </p:cNvSpPr>
            <p:nvPr/>
          </p:nvSpPr>
          <p:spPr bwMode="auto">
            <a:xfrm>
              <a:off x="2627" y="3412"/>
              <a:ext cx="9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 dirty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7194" name="Rectangle 74"/>
            <p:cNvSpPr>
              <a:spLocks noChangeArrowheads="1"/>
            </p:cNvSpPr>
            <p:nvPr/>
          </p:nvSpPr>
          <p:spPr bwMode="auto">
            <a:xfrm>
              <a:off x="2224" y="3412"/>
              <a:ext cx="12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 dirty="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7195" name="Rectangle 75"/>
            <p:cNvSpPr>
              <a:spLocks noChangeArrowheads="1"/>
            </p:cNvSpPr>
            <p:nvPr/>
          </p:nvSpPr>
          <p:spPr bwMode="auto">
            <a:xfrm>
              <a:off x="1959" y="3412"/>
              <a:ext cx="12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96" name="Rectangle 76"/>
            <p:cNvSpPr>
              <a:spLocks noChangeArrowheads="1"/>
            </p:cNvSpPr>
            <p:nvPr/>
          </p:nvSpPr>
          <p:spPr bwMode="auto">
            <a:xfrm>
              <a:off x="1563" y="3412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97" name="Rectangle 77"/>
            <p:cNvSpPr>
              <a:spLocks noChangeArrowheads="1"/>
            </p:cNvSpPr>
            <p:nvPr/>
          </p:nvSpPr>
          <p:spPr bwMode="auto">
            <a:xfrm>
              <a:off x="1167" y="3412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198" name="Rectangle 78"/>
            <p:cNvSpPr>
              <a:spLocks noChangeArrowheads="1"/>
            </p:cNvSpPr>
            <p:nvPr/>
          </p:nvSpPr>
          <p:spPr bwMode="auto">
            <a:xfrm>
              <a:off x="4427" y="3381"/>
              <a:ext cx="14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 dirty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7199" name="Rectangle 79"/>
            <p:cNvSpPr>
              <a:spLocks noChangeArrowheads="1"/>
            </p:cNvSpPr>
            <p:nvPr/>
          </p:nvSpPr>
          <p:spPr bwMode="auto">
            <a:xfrm>
              <a:off x="4027" y="3381"/>
              <a:ext cx="14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200" name="Rectangle 80"/>
            <p:cNvSpPr>
              <a:spLocks noChangeArrowheads="1"/>
            </p:cNvSpPr>
            <p:nvPr/>
          </p:nvSpPr>
          <p:spPr bwMode="auto">
            <a:xfrm>
              <a:off x="3327" y="3381"/>
              <a:ext cx="14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201" name="Rectangle 81"/>
            <p:cNvSpPr>
              <a:spLocks noChangeArrowheads="1"/>
            </p:cNvSpPr>
            <p:nvPr/>
          </p:nvSpPr>
          <p:spPr bwMode="auto">
            <a:xfrm>
              <a:off x="2927" y="3381"/>
              <a:ext cx="14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202" name="Rectangle 82"/>
            <p:cNvSpPr>
              <a:spLocks noChangeArrowheads="1"/>
            </p:cNvSpPr>
            <p:nvPr/>
          </p:nvSpPr>
          <p:spPr bwMode="auto">
            <a:xfrm>
              <a:off x="2438" y="3381"/>
              <a:ext cx="14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203" name="Rectangle 83"/>
            <p:cNvSpPr>
              <a:spLocks noChangeArrowheads="1"/>
            </p:cNvSpPr>
            <p:nvPr/>
          </p:nvSpPr>
          <p:spPr bwMode="auto">
            <a:xfrm>
              <a:off x="2109" y="3413"/>
              <a:ext cx="6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204" name="Rectangle 84"/>
            <p:cNvSpPr>
              <a:spLocks noChangeArrowheads="1"/>
            </p:cNvSpPr>
            <p:nvPr/>
          </p:nvSpPr>
          <p:spPr bwMode="auto">
            <a:xfrm>
              <a:off x="1779" y="3381"/>
              <a:ext cx="14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7205" name="Rectangle 85"/>
            <p:cNvSpPr>
              <a:spLocks noChangeArrowheads="1"/>
            </p:cNvSpPr>
            <p:nvPr/>
          </p:nvSpPr>
          <p:spPr bwMode="auto">
            <a:xfrm>
              <a:off x="1379" y="3381"/>
              <a:ext cx="14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6" name="Group 92"/>
          <p:cNvGrpSpPr/>
          <p:nvPr/>
        </p:nvGrpSpPr>
        <p:grpSpPr>
          <a:xfrm>
            <a:off x="5638802" y="2895600"/>
            <a:ext cx="489129" cy="449767"/>
            <a:chOff x="5638789" y="2743204"/>
            <a:chExt cx="652171" cy="539722"/>
          </a:xfrm>
        </p:grpSpPr>
        <p:sp>
          <p:nvSpPr>
            <p:cNvPr id="517207" name="Line 87"/>
            <p:cNvSpPr>
              <a:spLocks noChangeShapeType="1"/>
            </p:cNvSpPr>
            <p:nvPr/>
          </p:nvSpPr>
          <p:spPr bwMode="auto">
            <a:xfrm>
              <a:off x="6051579" y="2895600"/>
              <a:ext cx="189987" cy="68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800"/>
            </a:p>
          </p:txBody>
        </p:sp>
        <p:sp>
          <p:nvSpPr>
            <p:cNvPr id="517208" name="Rectangle 88"/>
            <p:cNvSpPr>
              <a:spLocks noChangeArrowheads="1"/>
            </p:cNvSpPr>
            <p:nvPr/>
          </p:nvSpPr>
          <p:spPr bwMode="auto">
            <a:xfrm>
              <a:off x="6051579" y="2743204"/>
              <a:ext cx="239381" cy="517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endParaRPr lang="en-US" sz="2800" dirty="0">
                <a:latin typeface="Times New Roman" pitchFamily="18" charset="0"/>
              </a:endParaRPr>
            </a:p>
          </p:txBody>
        </p:sp>
        <p:sp>
          <p:nvSpPr>
            <p:cNvPr id="517209" name="Rectangle 89"/>
            <p:cNvSpPr>
              <a:spLocks noChangeArrowheads="1"/>
            </p:cNvSpPr>
            <p:nvPr/>
          </p:nvSpPr>
          <p:spPr bwMode="auto">
            <a:xfrm>
              <a:off x="5638789" y="2765860"/>
              <a:ext cx="239381" cy="517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endParaRPr lang="en-US" sz="2800">
                <a:latin typeface="Times New Roman" pitchFamily="18" charset="0"/>
              </a:endParaRPr>
            </a:p>
          </p:txBody>
        </p:sp>
        <p:sp>
          <p:nvSpPr>
            <p:cNvPr id="517210" name="Rectangle 90"/>
            <p:cNvSpPr>
              <a:spLocks noChangeArrowheads="1"/>
            </p:cNvSpPr>
            <p:nvPr/>
          </p:nvSpPr>
          <p:spPr bwMode="auto">
            <a:xfrm>
              <a:off x="5891651" y="2743206"/>
              <a:ext cx="79083" cy="3447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800" baseline="-20000">
                  <a:solidFill>
                    <a:srgbClr val="000000"/>
                  </a:solidFill>
                  <a:latin typeface="Symbol" pitchFamily="18" charset="2"/>
                </a:rPr>
                <a:t>×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312FA6-94E6-481E-803A-F92B27FBE3EC}" type="slidenum">
              <a:rPr lang="tr-TR"/>
              <a:pPr/>
              <a:t>59</a:t>
            </a:fld>
            <a:endParaRPr lang="tr-TR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5027613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tr-TR" sz="2800" dirty="0" smtClean="0"/>
              <a:t>Aşağıdaki fonksiyonun toplamlar çarpımı gösterilimini bulunuz.</a:t>
            </a:r>
          </a:p>
          <a:p>
            <a:pPr>
              <a:lnSpc>
                <a:spcPct val="90000"/>
              </a:lnSpc>
            </a:pPr>
            <a:endParaRPr lang="en-US" sz="2800" dirty="0">
              <a:cs typeface="Times New Roman" pitchFamily="18" charset="0"/>
            </a:endParaRPr>
          </a:p>
          <a:p>
            <a:pPr>
              <a:buNone/>
            </a:pPr>
            <a:endParaRPr lang="tr-TR" sz="2800" dirty="0" smtClean="0"/>
          </a:p>
          <a:p>
            <a:pPr>
              <a:buNone/>
            </a:pPr>
            <a:r>
              <a:rPr lang="en-US" sz="2800" dirty="0" smtClean="0"/>
              <a:t>f=(AC</a:t>
            </a:r>
            <a:r>
              <a:rPr lang="en-US" sz="2800" dirty="0" smtClean="0">
                <a:sym typeface="Symbol"/>
              </a:rPr>
              <a:t></a:t>
            </a:r>
            <a:r>
              <a:rPr lang="en-US" sz="2800" dirty="0" smtClean="0"/>
              <a:t>+BC+A</a:t>
            </a:r>
            <a:r>
              <a:rPr lang="en-US" sz="2800" dirty="0" smtClean="0">
                <a:sym typeface="Symbol"/>
              </a:rPr>
              <a:t></a:t>
            </a:r>
            <a:r>
              <a:rPr lang="en-US" sz="2800" dirty="0" smtClean="0"/>
              <a:t>) (AC</a:t>
            </a:r>
            <a:r>
              <a:rPr lang="en-US" sz="2800" dirty="0" smtClean="0">
                <a:sym typeface="Symbol"/>
              </a:rPr>
              <a:t></a:t>
            </a:r>
            <a:r>
              <a:rPr lang="en-US" sz="2800" dirty="0" smtClean="0"/>
              <a:t>+BC+B</a:t>
            </a:r>
            <a:r>
              <a:rPr lang="en-US" sz="2800" dirty="0" smtClean="0">
                <a:sym typeface="Symbol"/>
              </a:rPr>
              <a:t></a:t>
            </a:r>
            <a:r>
              <a:rPr lang="en-US" sz="2800" dirty="0" smtClean="0"/>
              <a:t>)</a:t>
            </a:r>
          </a:p>
          <a:p>
            <a:pPr>
              <a:buNone/>
            </a:pPr>
            <a:r>
              <a:rPr lang="en-US" sz="2800" dirty="0" smtClean="0"/>
              <a:t>f=((AC</a:t>
            </a:r>
            <a:r>
              <a:rPr lang="en-US" sz="2800" dirty="0" smtClean="0">
                <a:sym typeface="Symbol"/>
              </a:rPr>
              <a:t></a:t>
            </a:r>
            <a:r>
              <a:rPr lang="en-US" sz="2800" dirty="0" smtClean="0"/>
              <a:t>+B)(AC</a:t>
            </a:r>
            <a:r>
              <a:rPr lang="en-US" sz="2800" dirty="0" smtClean="0">
                <a:sym typeface="Symbol"/>
              </a:rPr>
              <a:t></a:t>
            </a:r>
            <a:r>
              <a:rPr lang="en-US" sz="2800" dirty="0" smtClean="0"/>
              <a:t>+ C)+A</a:t>
            </a:r>
            <a:r>
              <a:rPr lang="en-US" sz="2800" dirty="0" smtClean="0">
                <a:sym typeface="Symbol"/>
              </a:rPr>
              <a:t></a:t>
            </a:r>
            <a:r>
              <a:rPr lang="tr-TR" sz="2800" dirty="0" smtClean="0"/>
              <a:t>)</a:t>
            </a:r>
            <a:r>
              <a:rPr lang="en-US" sz="2800" dirty="0" smtClean="0"/>
              <a:t>((AC</a:t>
            </a:r>
            <a:r>
              <a:rPr lang="en-US" sz="2800" dirty="0" smtClean="0">
                <a:sym typeface="Symbol"/>
              </a:rPr>
              <a:t></a:t>
            </a:r>
            <a:r>
              <a:rPr lang="en-US" sz="2800" dirty="0" smtClean="0"/>
              <a:t>+B)(AC</a:t>
            </a:r>
            <a:r>
              <a:rPr lang="en-US" sz="2800" dirty="0" smtClean="0">
                <a:sym typeface="Symbol"/>
              </a:rPr>
              <a:t></a:t>
            </a:r>
            <a:r>
              <a:rPr lang="en-US" sz="2800" dirty="0" smtClean="0"/>
              <a:t>+ C)+B</a:t>
            </a:r>
            <a:r>
              <a:rPr lang="en-US" sz="2800" dirty="0" smtClean="0">
                <a:sym typeface="Symbol"/>
              </a:rPr>
              <a:t></a:t>
            </a:r>
            <a:r>
              <a:rPr lang="en-US" sz="2800" dirty="0" smtClean="0"/>
              <a:t>)</a:t>
            </a:r>
          </a:p>
          <a:p>
            <a:pPr>
              <a:buNone/>
            </a:pPr>
            <a:r>
              <a:rPr lang="pt-BR" sz="2800" dirty="0" smtClean="0"/>
              <a:t>f=((A+B)(C</a:t>
            </a:r>
            <a:r>
              <a:rPr lang="en-US" sz="2800" dirty="0" smtClean="0">
                <a:sym typeface="Symbol"/>
              </a:rPr>
              <a:t></a:t>
            </a:r>
            <a:r>
              <a:rPr lang="pt-BR" sz="2800" dirty="0" smtClean="0"/>
              <a:t>+B)(A+C)(C</a:t>
            </a:r>
            <a:r>
              <a:rPr lang="en-US" sz="2800" dirty="0" smtClean="0">
                <a:sym typeface="Symbol"/>
              </a:rPr>
              <a:t></a:t>
            </a:r>
            <a:r>
              <a:rPr lang="pt-BR" sz="2800" dirty="0" smtClean="0"/>
              <a:t>+ C)+A</a:t>
            </a:r>
            <a:r>
              <a:rPr lang="en-US" sz="2800" dirty="0" smtClean="0">
                <a:sym typeface="Symbol"/>
              </a:rPr>
              <a:t></a:t>
            </a:r>
            <a:r>
              <a:rPr lang="pt-BR" sz="2800" dirty="0" smtClean="0"/>
              <a:t>)((A+B)(C</a:t>
            </a:r>
            <a:r>
              <a:rPr lang="en-US" sz="2800" dirty="0" smtClean="0">
                <a:sym typeface="Symbol"/>
              </a:rPr>
              <a:t></a:t>
            </a:r>
            <a:r>
              <a:rPr lang="pt-BR" sz="2800" dirty="0" smtClean="0"/>
              <a:t>+B)(A+C)(C</a:t>
            </a:r>
            <a:r>
              <a:rPr lang="en-US" sz="2800" dirty="0" smtClean="0">
                <a:sym typeface="Symbol"/>
              </a:rPr>
              <a:t></a:t>
            </a:r>
            <a:r>
              <a:rPr lang="pt-BR" sz="2800" dirty="0" smtClean="0"/>
              <a:t>+ C)+B</a:t>
            </a:r>
            <a:r>
              <a:rPr lang="en-US" sz="2800" dirty="0" smtClean="0">
                <a:sym typeface="Symbol"/>
              </a:rPr>
              <a:t></a:t>
            </a:r>
            <a:r>
              <a:rPr lang="pt-BR" sz="2800" dirty="0" smtClean="0"/>
              <a:t>)</a:t>
            </a:r>
          </a:p>
          <a:p>
            <a:pPr>
              <a:buNone/>
            </a:pPr>
            <a:r>
              <a:rPr lang="pt-BR" sz="2800" dirty="0" smtClean="0"/>
              <a:t>f=((A+B)(C</a:t>
            </a:r>
            <a:r>
              <a:rPr lang="en-US" sz="2800" dirty="0" smtClean="0">
                <a:sym typeface="Symbol"/>
              </a:rPr>
              <a:t></a:t>
            </a:r>
            <a:r>
              <a:rPr lang="pt-BR" sz="2800" dirty="0" smtClean="0"/>
              <a:t>+B)(A+C)+A</a:t>
            </a:r>
            <a:r>
              <a:rPr lang="en-US" sz="2800" dirty="0" smtClean="0">
                <a:sym typeface="Symbol"/>
              </a:rPr>
              <a:t></a:t>
            </a:r>
            <a:r>
              <a:rPr lang="pt-BR" sz="2800" dirty="0" smtClean="0"/>
              <a:t>) ((A+B)(C</a:t>
            </a:r>
            <a:r>
              <a:rPr lang="en-US" sz="2800" dirty="0" smtClean="0">
                <a:sym typeface="Symbol"/>
              </a:rPr>
              <a:t></a:t>
            </a:r>
            <a:r>
              <a:rPr lang="pt-BR" sz="2800" dirty="0" smtClean="0"/>
              <a:t>+B)(A+C)+B</a:t>
            </a:r>
            <a:r>
              <a:rPr lang="en-US" sz="2800" dirty="0" smtClean="0">
                <a:sym typeface="Symbol"/>
              </a:rPr>
              <a:t></a:t>
            </a:r>
            <a:r>
              <a:rPr lang="pt-BR" sz="2800" dirty="0" smtClean="0"/>
              <a:t>)</a:t>
            </a:r>
          </a:p>
          <a:p>
            <a:pPr>
              <a:buNone/>
            </a:pPr>
            <a:r>
              <a:rPr lang="pt-BR" sz="2800" dirty="0" smtClean="0"/>
              <a:t>f=(A+B+A</a:t>
            </a:r>
            <a:r>
              <a:rPr lang="en-US" sz="2800" dirty="0" smtClean="0">
                <a:sym typeface="Symbol"/>
              </a:rPr>
              <a:t></a:t>
            </a:r>
            <a:r>
              <a:rPr lang="pt-BR" sz="2800" dirty="0" smtClean="0"/>
              <a:t>)(C</a:t>
            </a:r>
            <a:r>
              <a:rPr lang="en-US" sz="2800" dirty="0" smtClean="0">
                <a:sym typeface="Symbol"/>
              </a:rPr>
              <a:t></a:t>
            </a:r>
            <a:r>
              <a:rPr lang="pt-BR" sz="2800" dirty="0" smtClean="0"/>
              <a:t>+B+A</a:t>
            </a:r>
            <a:r>
              <a:rPr lang="en-US" sz="2800" dirty="0" smtClean="0">
                <a:sym typeface="Symbol"/>
              </a:rPr>
              <a:t></a:t>
            </a:r>
            <a:r>
              <a:rPr lang="pt-BR" sz="2800" dirty="0" smtClean="0"/>
              <a:t>)(A+C+A</a:t>
            </a:r>
            <a:r>
              <a:rPr lang="en-US" sz="2800" dirty="0" smtClean="0">
                <a:sym typeface="Symbol"/>
              </a:rPr>
              <a:t></a:t>
            </a:r>
            <a:r>
              <a:rPr lang="pt-BR" sz="2800" dirty="0" smtClean="0"/>
              <a:t>)(A+B+B</a:t>
            </a:r>
            <a:r>
              <a:rPr lang="en-US" sz="2800" dirty="0" smtClean="0">
                <a:sym typeface="Symbol"/>
              </a:rPr>
              <a:t></a:t>
            </a:r>
            <a:r>
              <a:rPr lang="pt-BR" sz="2800" dirty="0" smtClean="0"/>
              <a:t>)(C</a:t>
            </a:r>
            <a:r>
              <a:rPr lang="en-US" sz="2800" dirty="0" smtClean="0">
                <a:sym typeface="Symbol"/>
              </a:rPr>
              <a:t></a:t>
            </a:r>
            <a:r>
              <a:rPr lang="pt-BR" sz="2800" dirty="0" smtClean="0"/>
              <a:t>+B+B</a:t>
            </a:r>
            <a:r>
              <a:rPr lang="en-US" sz="2800" dirty="0" smtClean="0">
                <a:sym typeface="Symbol"/>
              </a:rPr>
              <a:t></a:t>
            </a:r>
            <a:r>
              <a:rPr lang="pt-BR" sz="2800" dirty="0" smtClean="0"/>
              <a:t>)</a:t>
            </a:r>
            <a:r>
              <a:rPr lang="tr-TR" sz="2800" dirty="0" smtClean="0"/>
              <a:t>(A+C+B</a:t>
            </a:r>
            <a:r>
              <a:rPr lang="en-US" sz="2800" dirty="0" smtClean="0">
                <a:sym typeface="Symbol"/>
              </a:rPr>
              <a:t></a:t>
            </a:r>
            <a:r>
              <a:rPr lang="tr-TR" sz="2800" dirty="0" smtClean="0"/>
              <a:t>)</a:t>
            </a:r>
          </a:p>
          <a:p>
            <a:pPr>
              <a:buNone/>
            </a:pPr>
            <a:r>
              <a:rPr lang="tr-TR" sz="2800" dirty="0" smtClean="0"/>
              <a:t>f=(A</a:t>
            </a:r>
            <a:r>
              <a:rPr lang="en-US" sz="2800" dirty="0" smtClean="0">
                <a:sym typeface="Symbol"/>
              </a:rPr>
              <a:t></a:t>
            </a:r>
            <a:r>
              <a:rPr lang="tr-TR" sz="2800" dirty="0" smtClean="0"/>
              <a:t>+B +C</a:t>
            </a:r>
            <a:r>
              <a:rPr lang="en-US" sz="2800" dirty="0" smtClean="0">
                <a:sym typeface="Symbol"/>
              </a:rPr>
              <a:t></a:t>
            </a:r>
            <a:r>
              <a:rPr lang="tr-TR" sz="2800" dirty="0" smtClean="0"/>
              <a:t>)(A+B</a:t>
            </a:r>
            <a:r>
              <a:rPr lang="tr-TR" sz="2800" dirty="0" smtClean="0">
                <a:sym typeface="Symbol"/>
              </a:rPr>
              <a:t></a:t>
            </a:r>
            <a:r>
              <a:rPr lang="tr-TR" sz="2800" dirty="0" smtClean="0"/>
              <a:t>+C)</a:t>
            </a:r>
          </a:p>
          <a:p>
            <a:pPr>
              <a:buNone/>
            </a:pPr>
            <a:endParaRPr lang="tr-TR" sz="2800" dirty="0" smtClean="0"/>
          </a:p>
          <a:p>
            <a:pPr>
              <a:buNone/>
            </a:pPr>
            <a:r>
              <a:rPr lang="en-US" sz="2800" dirty="0" smtClean="0">
                <a:cs typeface="Times New Roman" pitchFamily="18" charset="0"/>
              </a:rPr>
              <a:t>f </a:t>
            </a:r>
            <a:r>
              <a:rPr lang="en-US" sz="2800" dirty="0">
                <a:cs typeface="Times New Roman" pitchFamily="18" charset="0"/>
              </a:rPr>
              <a:t>= M</a:t>
            </a:r>
            <a:r>
              <a:rPr lang="en-US" sz="2800" baseline="-30000" dirty="0">
                <a:cs typeface="Times New Roman" pitchFamily="18" charset="0"/>
              </a:rPr>
              <a:t>5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>
                <a:latin typeface="Times New Roman"/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800" dirty="0">
                <a:cs typeface="Times New Roman" pitchFamily="18" charset="0"/>
              </a:rPr>
              <a:t> M</a:t>
            </a:r>
            <a:r>
              <a:rPr lang="en-US" sz="2800" baseline="-30000" dirty="0">
                <a:cs typeface="Times New Roman" pitchFamily="18" charset="0"/>
              </a:rPr>
              <a:t>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tr-TR" dirty="0" smtClean="0"/>
              <a:t>Toplamlar Çarpımı Örneği</a:t>
            </a:r>
            <a:endParaRPr lang="en-US" dirty="0"/>
          </a:p>
        </p:txBody>
      </p:sp>
      <p:grpSp>
        <p:nvGrpSpPr>
          <p:cNvPr id="2" name="Group 183"/>
          <p:cNvGrpSpPr/>
          <p:nvPr/>
        </p:nvGrpSpPr>
        <p:grpSpPr>
          <a:xfrm>
            <a:off x="2362200" y="1905000"/>
            <a:ext cx="4159250" cy="466725"/>
            <a:chOff x="2649538" y="1758950"/>
            <a:chExt cx="4159250" cy="466725"/>
          </a:xfrm>
        </p:grpSpPr>
        <p:sp>
          <p:nvSpPr>
            <p:cNvPr id="519172" name="Line 4"/>
            <p:cNvSpPr>
              <a:spLocks noChangeShapeType="1"/>
            </p:cNvSpPr>
            <p:nvPr/>
          </p:nvSpPr>
          <p:spPr bwMode="auto">
            <a:xfrm>
              <a:off x="4716463" y="1812925"/>
              <a:ext cx="227012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9173" name="Line 5"/>
            <p:cNvSpPr>
              <a:spLocks noChangeShapeType="1"/>
            </p:cNvSpPr>
            <p:nvPr/>
          </p:nvSpPr>
          <p:spPr bwMode="auto">
            <a:xfrm>
              <a:off x="6189663" y="1812925"/>
              <a:ext cx="247650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9174" name="Line 6"/>
            <p:cNvSpPr>
              <a:spLocks noChangeShapeType="1"/>
            </p:cNvSpPr>
            <p:nvPr/>
          </p:nvSpPr>
          <p:spPr bwMode="auto">
            <a:xfrm>
              <a:off x="6500813" y="1812925"/>
              <a:ext cx="219075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9175" name="Rectangle 7"/>
            <p:cNvSpPr>
              <a:spLocks noChangeArrowheads="1"/>
            </p:cNvSpPr>
            <p:nvPr/>
          </p:nvSpPr>
          <p:spPr bwMode="auto">
            <a:xfrm>
              <a:off x="6719888" y="1798638"/>
              <a:ext cx="88900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9176" name="Rectangle 8"/>
            <p:cNvSpPr>
              <a:spLocks noChangeArrowheads="1"/>
            </p:cNvSpPr>
            <p:nvPr/>
          </p:nvSpPr>
          <p:spPr bwMode="auto">
            <a:xfrm>
              <a:off x="6492875" y="1798638"/>
              <a:ext cx="236538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9177" name="Rectangle 9"/>
            <p:cNvSpPr>
              <a:spLocks noChangeArrowheads="1"/>
            </p:cNvSpPr>
            <p:nvPr/>
          </p:nvSpPr>
          <p:spPr bwMode="auto">
            <a:xfrm>
              <a:off x="6183313" y="1798638"/>
              <a:ext cx="257175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9178" name="Rectangle 10"/>
            <p:cNvSpPr>
              <a:spLocks noChangeArrowheads="1"/>
            </p:cNvSpPr>
            <p:nvPr/>
          </p:nvSpPr>
          <p:spPr bwMode="auto">
            <a:xfrm>
              <a:off x="6100763" y="1798638"/>
              <a:ext cx="88900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9179" name="Rectangle 11"/>
            <p:cNvSpPr>
              <a:spLocks noChangeArrowheads="1"/>
            </p:cNvSpPr>
            <p:nvPr/>
          </p:nvSpPr>
          <p:spPr bwMode="auto">
            <a:xfrm>
              <a:off x="5819775" y="1798638"/>
              <a:ext cx="88900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9180" name="Rectangle 12"/>
            <p:cNvSpPr>
              <a:spLocks noChangeArrowheads="1"/>
            </p:cNvSpPr>
            <p:nvPr/>
          </p:nvSpPr>
          <p:spPr bwMode="auto">
            <a:xfrm>
              <a:off x="5588000" y="1798638"/>
              <a:ext cx="236538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 dirty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9181" name="Rectangle 13"/>
            <p:cNvSpPr>
              <a:spLocks noChangeArrowheads="1"/>
            </p:cNvSpPr>
            <p:nvPr/>
          </p:nvSpPr>
          <p:spPr bwMode="auto">
            <a:xfrm>
              <a:off x="5303838" y="1798638"/>
              <a:ext cx="236537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9182" name="Rectangle 14"/>
            <p:cNvSpPr>
              <a:spLocks noChangeArrowheads="1"/>
            </p:cNvSpPr>
            <p:nvPr/>
          </p:nvSpPr>
          <p:spPr bwMode="auto">
            <a:xfrm>
              <a:off x="5222875" y="1798638"/>
              <a:ext cx="88900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9183" name="Rectangle 15"/>
            <p:cNvSpPr>
              <a:spLocks noChangeArrowheads="1"/>
            </p:cNvSpPr>
            <p:nvPr/>
          </p:nvSpPr>
          <p:spPr bwMode="auto">
            <a:xfrm>
              <a:off x="4943475" y="1798638"/>
              <a:ext cx="88900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9184" name="Rectangle 16"/>
            <p:cNvSpPr>
              <a:spLocks noChangeArrowheads="1"/>
            </p:cNvSpPr>
            <p:nvPr/>
          </p:nvSpPr>
          <p:spPr bwMode="auto">
            <a:xfrm>
              <a:off x="4711700" y="1798638"/>
              <a:ext cx="236538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 dirty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19185" name="Rectangle 17"/>
            <p:cNvSpPr>
              <a:spLocks noChangeArrowheads="1"/>
            </p:cNvSpPr>
            <p:nvPr/>
          </p:nvSpPr>
          <p:spPr bwMode="auto">
            <a:xfrm>
              <a:off x="4370388" y="1798638"/>
              <a:ext cx="257175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9186" name="Rectangle 18"/>
            <p:cNvSpPr>
              <a:spLocks noChangeArrowheads="1"/>
            </p:cNvSpPr>
            <p:nvPr/>
          </p:nvSpPr>
          <p:spPr bwMode="auto">
            <a:xfrm>
              <a:off x="4287838" y="1798638"/>
              <a:ext cx="88900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9187" name="Rectangle 19"/>
            <p:cNvSpPr>
              <a:spLocks noChangeArrowheads="1"/>
            </p:cNvSpPr>
            <p:nvPr/>
          </p:nvSpPr>
          <p:spPr bwMode="auto">
            <a:xfrm>
              <a:off x="4011613" y="1798638"/>
              <a:ext cx="88900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9188" name="Rectangle 20"/>
            <p:cNvSpPr>
              <a:spLocks noChangeArrowheads="1"/>
            </p:cNvSpPr>
            <p:nvPr/>
          </p:nvSpPr>
          <p:spPr bwMode="auto">
            <a:xfrm>
              <a:off x="3656013" y="1798638"/>
              <a:ext cx="355600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C)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9189" name="Rectangle 21"/>
            <p:cNvSpPr>
              <a:spLocks noChangeArrowheads="1"/>
            </p:cNvSpPr>
            <p:nvPr/>
          </p:nvSpPr>
          <p:spPr bwMode="auto">
            <a:xfrm>
              <a:off x="3282950" y="1798638"/>
              <a:ext cx="325438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B,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9190" name="Rectangle 22"/>
            <p:cNvSpPr>
              <a:spLocks noChangeArrowheads="1"/>
            </p:cNvSpPr>
            <p:nvPr/>
          </p:nvSpPr>
          <p:spPr bwMode="auto">
            <a:xfrm>
              <a:off x="2649538" y="1798638"/>
              <a:ext cx="584200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f(A,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9191" name="Rectangle 23"/>
            <p:cNvSpPr>
              <a:spLocks noChangeArrowheads="1"/>
            </p:cNvSpPr>
            <p:nvPr/>
          </p:nvSpPr>
          <p:spPr bwMode="auto">
            <a:xfrm>
              <a:off x="5935663" y="1758950"/>
              <a:ext cx="195262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9192" name="Rectangle 24"/>
            <p:cNvSpPr>
              <a:spLocks noChangeArrowheads="1"/>
            </p:cNvSpPr>
            <p:nvPr/>
          </p:nvSpPr>
          <p:spPr bwMode="auto">
            <a:xfrm>
              <a:off x="5057775" y="1758950"/>
              <a:ext cx="195263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9193" name="Rectangle 25"/>
            <p:cNvSpPr>
              <a:spLocks noChangeArrowheads="1"/>
            </p:cNvSpPr>
            <p:nvPr/>
          </p:nvSpPr>
          <p:spPr bwMode="auto">
            <a:xfrm>
              <a:off x="4127500" y="1758950"/>
              <a:ext cx="195263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800" dirty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CB07CA-C7B0-423B-8643-D080941DB05B}" type="slidenum">
              <a:rPr lang="tr-TR"/>
              <a:pPr/>
              <a:t>6</a:t>
            </a:fld>
            <a:endParaRPr lang="tr-TR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  <a:noFill/>
          <a:ln/>
        </p:spPr>
        <p:txBody>
          <a:bodyPr/>
          <a:lstStyle/>
          <a:p>
            <a:r>
              <a:rPr lang="tr-TR" dirty="0" smtClean="0"/>
              <a:t>Sayısal Sistem</a:t>
            </a:r>
            <a:endParaRPr lang="en-US" dirty="0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3886200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tr-TR" sz="2400" b="1" dirty="0" smtClean="0">
                <a:cs typeface="Times New Roman" pitchFamily="18" charset="0"/>
              </a:rPr>
              <a:t>Ayrık zamanlı serbest </a:t>
            </a:r>
            <a:r>
              <a:rPr lang="tr-TR" sz="2400" b="1" dirty="0" smtClean="0">
                <a:solidFill>
                  <a:srgbClr val="FF0000"/>
                </a:solidFill>
                <a:cs typeface="Times New Roman" pitchFamily="18" charset="0"/>
              </a:rPr>
              <a:t>giriş</a:t>
            </a:r>
            <a:r>
              <a:rPr lang="tr-TR" sz="2400" b="1" dirty="0" smtClean="0">
                <a:cs typeface="Times New Roman" pitchFamily="18" charset="0"/>
              </a:rPr>
              <a:t> ve sistem </a:t>
            </a:r>
            <a:r>
              <a:rPr lang="tr-TR" sz="2400" b="1" dirty="0" smtClean="0">
                <a:solidFill>
                  <a:srgbClr val="FF0000"/>
                </a:solidFill>
                <a:cs typeface="Times New Roman" pitchFamily="18" charset="0"/>
              </a:rPr>
              <a:t>durumu </a:t>
            </a:r>
            <a:r>
              <a:rPr lang="tr-TR" sz="2400" b="1" dirty="0" smtClean="0">
                <a:cs typeface="Times New Roman" pitchFamily="18" charset="0"/>
              </a:rPr>
              <a:t>bilgilerini kullanarak ayrık zamanlı </a:t>
            </a:r>
            <a:r>
              <a:rPr lang="tr-TR" sz="2400" b="1" dirty="0" smtClean="0">
                <a:solidFill>
                  <a:srgbClr val="FF0000"/>
                </a:solidFill>
                <a:cs typeface="Times New Roman" pitchFamily="18" charset="0"/>
              </a:rPr>
              <a:t>çıkış</a:t>
            </a:r>
            <a:r>
              <a:rPr lang="tr-TR" sz="2400" b="1" dirty="0" smtClean="0">
                <a:cs typeface="Times New Roman" pitchFamily="18" charset="0"/>
              </a:rPr>
              <a:t> bilgisini üretir.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52663" y="2921000"/>
            <a:ext cx="5041899" cy="3495675"/>
            <a:chOff x="1419" y="1840"/>
            <a:chExt cx="3176" cy="2202"/>
          </a:xfrm>
        </p:grpSpPr>
        <p:sp>
          <p:nvSpPr>
            <p:cNvPr id="315397" name="Rectangle 5"/>
            <p:cNvSpPr>
              <a:spLocks noChangeArrowheads="1"/>
            </p:cNvSpPr>
            <p:nvPr/>
          </p:nvSpPr>
          <p:spPr bwMode="auto">
            <a:xfrm>
              <a:off x="2688" y="3688"/>
              <a:ext cx="54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20000"/>
                </a:spcBef>
                <a:buFont typeface="Wingdings" pitchFamily="2" charset="2"/>
                <a:buNone/>
              </a:pPr>
              <a:r>
                <a:rPr lang="tr-TR" sz="2400" dirty="0" smtClean="0">
                  <a:solidFill>
                    <a:srgbClr val="000000"/>
                  </a:solidFill>
                  <a:latin typeface="Times New Roman" pitchFamily="18" charset="0"/>
                </a:rPr>
                <a:t>Durum</a:t>
              </a:r>
              <a:endParaRPr lang="en-US" sz="2400" b="1" dirty="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315398" name="Rectangle 6"/>
            <p:cNvSpPr>
              <a:spLocks noChangeArrowheads="1"/>
            </p:cNvSpPr>
            <p:nvPr/>
          </p:nvSpPr>
          <p:spPr bwMode="auto">
            <a:xfrm>
              <a:off x="2371" y="1840"/>
              <a:ext cx="1168" cy="1377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15399" name="Line 7"/>
            <p:cNvSpPr>
              <a:spLocks noChangeShapeType="1"/>
            </p:cNvSpPr>
            <p:nvPr/>
          </p:nvSpPr>
          <p:spPr bwMode="auto">
            <a:xfrm>
              <a:off x="2591" y="3217"/>
              <a:ext cx="1" cy="353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15400" name="Line 8"/>
            <p:cNvSpPr>
              <a:spLocks noChangeShapeType="1"/>
            </p:cNvSpPr>
            <p:nvPr/>
          </p:nvSpPr>
          <p:spPr bwMode="auto">
            <a:xfrm flipH="1" flipV="1">
              <a:off x="3301" y="3207"/>
              <a:ext cx="6" cy="358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15401" name="Line 9"/>
            <p:cNvSpPr>
              <a:spLocks noChangeShapeType="1"/>
            </p:cNvSpPr>
            <p:nvPr/>
          </p:nvSpPr>
          <p:spPr bwMode="auto">
            <a:xfrm>
              <a:off x="2003" y="2544"/>
              <a:ext cx="377" cy="3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15407" name="Rectangle 15"/>
            <p:cNvSpPr>
              <a:spLocks noChangeArrowheads="1"/>
            </p:cNvSpPr>
            <p:nvPr/>
          </p:nvSpPr>
          <p:spPr bwMode="auto">
            <a:xfrm>
              <a:off x="1419" y="2304"/>
              <a:ext cx="789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eaLnBrk="0" hangingPunct="0">
                <a:spcBef>
                  <a:spcPct val="20000"/>
                </a:spcBef>
                <a:buFont typeface="Wingdings" pitchFamily="2" charset="2"/>
                <a:buNone/>
              </a:pPr>
              <a:r>
                <a:rPr lang="tr-TR" sz="2400" dirty="0" smtClean="0">
                  <a:solidFill>
                    <a:srgbClr val="000000"/>
                  </a:solidFill>
                  <a:latin typeface="Times New Roman" pitchFamily="18" charset="0"/>
                </a:rPr>
                <a:t>Serbest Girişler</a:t>
              </a:r>
              <a:endParaRPr lang="en-US" sz="2400" b="1" dirty="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315408" name="Rectangle 16"/>
            <p:cNvSpPr>
              <a:spLocks noChangeArrowheads="1"/>
            </p:cNvSpPr>
            <p:nvPr/>
          </p:nvSpPr>
          <p:spPr bwMode="auto">
            <a:xfrm>
              <a:off x="3982" y="2400"/>
              <a:ext cx="6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20000"/>
                </a:spcBef>
                <a:buFont typeface="Wingdings" pitchFamily="2" charset="2"/>
                <a:buNone/>
              </a:pPr>
              <a:r>
                <a:rPr lang="tr-TR" sz="2400" dirty="0" smtClean="0">
                  <a:solidFill>
                    <a:srgbClr val="000000"/>
                  </a:solidFill>
                  <a:latin typeface="Times New Roman" pitchFamily="18" charset="0"/>
                </a:rPr>
                <a:t>Çıkışlar</a:t>
              </a:r>
              <a:endParaRPr lang="en-US" sz="2400" b="1" dirty="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315410" name="Rectangle 18"/>
            <p:cNvSpPr>
              <a:spLocks noChangeArrowheads="1"/>
            </p:cNvSpPr>
            <p:nvPr/>
          </p:nvSpPr>
          <p:spPr bwMode="auto">
            <a:xfrm>
              <a:off x="2382" y="3573"/>
              <a:ext cx="1115" cy="469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15411" name="Line 19"/>
            <p:cNvSpPr>
              <a:spLocks noChangeShapeType="1"/>
            </p:cNvSpPr>
            <p:nvPr/>
          </p:nvSpPr>
          <p:spPr bwMode="auto">
            <a:xfrm flipV="1">
              <a:off x="3539" y="2551"/>
              <a:ext cx="385" cy="5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886200" y="382166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Sayısal Sistem</a:t>
            </a:r>
            <a:endParaRPr 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B4885A-29FC-414C-B00E-EB5661C3265C}" type="slidenum">
              <a:rPr lang="tr-TR"/>
              <a:pPr/>
              <a:t>60</a:t>
            </a:fld>
            <a:endParaRPr lang="tr-TR"/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30250" y="228600"/>
            <a:ext cx="7772400" cy="1219200"/>
          </a:xfrm>
        </p:spPr>
        <p:txBody>
          <a:bodyPr/>
          <a:lstStyle/>
          <a:p>
            <a:r>
              <a:rPr lang="tr-TR" dirty="0" smtClean="0"/>
              <a:t>Fonksiyonların Tümleyenleri</a:t>
            </a:r>
            <a:endParaRPr lang="en-US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3962400"/>
          </a:xfrm>
          <a:noFill/>
          <a:ln/>
        </p:spPr>
        <p:txBody>
          <a:bodyPr/>
          <a:lstStyle/>
          <a:p>
            <a:r>
              <a:rPr lang="tr-TR" sz="2800" dirty="0" smtClean="0"/>
              <a:t>Çarpımlar toplamı ile gösterilen bir fonksiyonun tümleyeni çarpımlar toplamında görünmeyen terimler kullanılarak ifade edilir.</a:t>
            </a:r>
          </a:p>
          <a:p>
            <a:r>
              <a:rPr lang="tr-TR" sz="2800" dirty="0" smtClean="0"/>
              <a:t>Ya da aynı indislere sahip toplamlar çarpımı ifade ile gösterilir.</a:t>
            </a:r>
          </a:p>
          <a:p>
            <a:r>
              <a:rPr lang="tr-TR" sz="2800" dirty="0" smtClean="0">
                <a:solidFill>
                  <a:srgbClr val="FF0000"/>
                </a:solidFill>
              </a:rPr>
              <a:t>Örnek: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09800" y="3657600"/>
            <a:ext cx="4111625" cy="536575"/>
            <a:chOff x="2382" y="2818"/>
            <a:chExt cx="2590" cy="338"/>
          </a:xfrm>
        </p:grpSpPr>
        <p:sp>
          <p:nvSpPr>
            <p:cNvPr id="521221" name="Rectangle 5"/>
            <p:cNvSpPr>
              <a:spLocks noChangeArrowheads="1"/>
            </p:cNvSpPr>
            <p:nvPr/>
          </p:nvSpPr>
          <p:spPr bwMode="auto">
            <a:xfrm>
              <a:off x="4889" y="2858"/>
              <a:ext cx="8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1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21222" name="Rectangle 6"/>
            <p:cNvSpPr>
              <a:spLocks noChangeArrowheads="1"/>
            </p:cNvSpPr>
            <p:nvPr/>
          </p:nvSpPr>
          <p:spPr bwMode="auto">
            <a:xfrm>
              <a:off x="4740" y="2858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1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21223" name="Rectangle 7"/>
            <p:cNvSpPr>
              <a:spLocks noChangeArrowheads="1"/>
            </p:cNvSpPr>
            <p:nvPr/>
          </p:nvSpPr>
          <p:spPr bwMode="auto">
            <a:xfrm>
              <a:off x="4661" y="2858"/>
              <a:ext cx="62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1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21224" name="Rectangle 8"/>
            <p:cNvSpPr>
              <a:spLocks noChangeArrowheads="1"/>
            </p:cNvSpPr>
            <p:nvPr/>
          </p:nvSpPr>
          <p:spPr bwMode="auto">
            <a:xfrm>
              <a:off x="4524" y="2858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1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21225" name="Rectangle 9"/>
            <p:cNvSpPr>
              <a:spLocks noChangeArrowheads="1"/>
            </p:cNvSpPr>
            <p:nvPr/>
          </p:nvSpPr>
          <p:spPr bwMode="auto">
            <a:xfrm>
              <a:off x="4445" y="2858"/>
              <a:ext cx="62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1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21226" name="Rectangle 10"/>
            <p:cNvSpPr>
              <a:spLocks noChangeArrowheads="1"/>
            </p:cNvSpPr>
            <p:nvPr/>
          </p:nvSpPr>
          <p:spPr bwMode="auto">
            <a:xfrm>
              <a:off x="4311" y="2858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1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21227" name="Rectangle 11"/>
            <p:cNvSpPr>
              <a:spLocks noChangeArrowheads="1"/>
            </p:cNvSpPr>
            <p:nvPr/>
          </p:nvSpPr>
          <p:spPr bwMode="auto">
            <a:xfrm>
              <a:off x="4226" y="2858"/>
              <a:ext cx="62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1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21228" name="Rectangle 12"/>
            <p:cNvSpPr>
              <a:spLocks noChangeArrowheads="1"/>
            </p:cNvSpPr>
            <p:nvPr/>
          </p:nvSpPr>
          <p:spPr bwMode="auto">
            <a:xfrm>
              <a:off x="4099" y="2858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21229" name="Rectangle 13"/>
            <p:cNvSpPr>
              <a:spLocks noChangeArrowheads="1"/>
            </p:cNvSpPr>
            <p:nvPr/>
          </p:nvSpPr>
          <p:spPr bwMode="auto">
            <a:xfrm>
              <a:off x="4004" y="2858"/>
              <a:ext cx="8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1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21230" name="Rectangle 14"/>
            <p:cNvSpPr>
              <a:spLocks noChangeArrowheads="1"/>
            </p:cNvSpPr>
            <p:nvPr/>
          </p:nvSpPr>
          <p:spPr bwMode="auto">
            <a:xfrm>
              <a:off x="3311" y="2818"/>
              <a:ext cx="8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1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21231" name="Rectangle 15"/>
            <p:cNvSpPr>
              <a:spLocks noChangeArrowheads="1"/>
            </p:cNvSpPr>
            <p:nvPr/>
          </p:nvSpPr>
          <p:spPr bwMode="auto">
            <a:xfrm>
              <a:off x="3175" y="2818"/>
              <a:ext cx="110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100" dirty="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 sz="2000" dirty="0">
                <a:latin typeface="Times New Roman" pitchFamily="18" charset="0"/>
              </a:endParaRPr>
            </a:p>
          </p:txBody>
        </p:sp>
        <p:sp>
          <p:nvSpPr>
            <p:cNvPr id="521232" name="Rectangle 16"/>
            <p:cNvSpPr>
              <a:spLocks noChangeArrowheads="1"/>
            </p:cNvSpPr>
            <p:nvPr/>
          </p:nvSpPr>
          <p:spPr bwMode="auto">
            <a:xfrm>
              <a:off x="3063" y="2818"/>
              <a:ext cx="62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1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21233" name="Rectangle 17"/>
            <p:cNvSpPr>
              <a:spLocks noChangeArrowheads="1"/>
            </p:cNvSpPr>
            <p:nvPr/>
          </p:nvSpPr>
          <p:spPr bwMode="auto">
            <a:xfrm>
              <a:off x="2915" y="2818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1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21234" name="Rectangle 18"/>
            <p:cNvSpPr>
              <a:spLocks noChangeArrowheads="1"/>
            </p:cNvSpPr>
            <p:nvPr/>
          </p:nvSpPr>
          <p:spPr bwMode="auto">
            <a:xfrm>
              <a:off x="2798" y="2818"/>
              <a:ext cx="62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1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21235" name="Rectangle 19"/>
            <p:cNvSpPr>
              <a:spLocks noChangeArrowheads="1"/>
            </p:cNvSpPr>
            <p:nvPr/>
          </p:nvSpPr>
          <p:spPr bwMode="auto">
            <a:xfrm>
              <a:off x="2654" y="2818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1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21236" name="Rectangle 20"/>
            <p:cNvSpPr>
              <a:spLocks noChangeArrowheads="1"/>
            </p:cNvSpPr>
            <p:nvPr/>
          </p:nvSpPr>
          <p:spPr bwMode="auto">
            <a:xfrm>
              <a:off x="2544" y="2818"/>
              <a:ext cx="8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1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21237" name="Rectangle 21"/>
            <p:cNvSpPr>
              <a:spLocks noChangeArrowheads="1"/>
            </p:cNvSpPr>
            <p:nvPr/>
          </p:nvSpPr>
          <p:spPr bwMode="auto">
            <a:xfrm>
              <a:off x="2382" y="2818"/>
              <a:ext cx="138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10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21238" name="Rectangle 22"/>
            <p:cNvSpPr>
              <a:spLocks noChangeArrowheads="1"/>
            </p:cNvSpPr>
            <p:nvPr/>
          </p:nvSpPr>
          <p:spPr bwMode="auto">
            <a:xfrm>
              <a:off x="3861" y="2964"/>
              <a:ext cx="1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21239" name="Rectangle 23"/>
            <p:cNvSpPr>
              <a:spLocks noChangeArrowheads="1"/>
            </p:cNvSpPr>
            <p:nvPr/>
          </p:nvSpPr>
          <p:spPr bwMode="auto">
            <a:xfrm>
              <a:off x="3722" y="2825"/>
              <a:ext cx="147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100">
                  <a:solidFill>
                    <a:srgbClr val="000000"/>
                  </a:solidFill>
                  <a:latin typeface="Symbol" pitchFamily="18" charset="2"/>
                </a:rPr>
                <a:t>S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21240" name="Rectangle 24"/>
            <p:cNvSpPr>
              <a:spLocks noChangeArrowheads="1"/>
            </p:cNvSpPr>
            <p:nvPr/>
          </p:nvSpPr>
          <p:spPr bwMode="auto">
            <a:xfrm>
              <a:off x="3501" y="2825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1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000">
                <a:latin typeface="Times New Roman" pitchFamily="18" charset="0"/>
              </a:endParaRPr>
            </a:p>
          </p:txBody>
        </p:sp>
      </p:grpSp>
      <p:grpSp>
        <p:nvGrpSpPr>
          <p:cNvPr id="3" name="Group 69"/>
          <p:cNvGrpSpPr/>
          <p:nvPr/>
        </p:nvGrpSpPr>
        <p:grpSpPr>
          <a:xfrm>
            <a:off x="2098675" y="4164012"/>
            <a:ext cx="4225925" cy="1093788"/>
            <a:chOff x="1436688" y="4895850"/>
            <a:chExt cx="4225925" cy="1093788"/>
          </a:xfrm>
        </p:grpSpPr>
        <p:sp>
          <p:nvSpPr>
            <p:cNvPr id="521241" name="Rectangle 25"/>
            <p:cNvSpPr>
              <a:spLocks noChangeArrowheads="1"/>
            </p:cNvSpPr>
            <p:nvPr/>
          </p:nvSpPr>
          <p:spPr bwMode="auto">
            <a:xfrm>
              <a:off x="5403850" y="4945063"/>
              <a:ext cx="144463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42" name="Rectangle 26"/>
            <p:cNvSpPr>
              <a:spLocks noChangeArrowheads="1"/>
            </p:cNvSpPr>
            <p:nvPr/>
          </p:nvSpPr>
          <p:spPr bwMode="auto">
            <a:xfrm>
              <a:off x="5176838" y="4945063"/>
              <a:ext cx="21590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43" name="Rectangle 27"/>
            <p:cNvSpPr>
              <a:spLocks noChangeArrowheads="1"/>
            </p:cNvSpPr>
            <p:nvPr/>
          </p:nvSpPr>
          <p:spPr bwMode="auto">
            <a:xfrm>
              <a:off x="5062538" y="4945063"/>
              <a:ext cx="10795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44" name="Rectangle 28"/>
            <p:cNvSpPr>
              <a:spLocks noChangeArrowheads="1"/>
            </p:cNvSpPr>
            <p:nvPr/>
          </p:nvSpPr>
          <p:spPr bwMode="auto">
            <a:xfrm>
              <a:off x="4846638" y="4945063"/>
              <a:ext cx="21590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 dirty="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21245" name="Rectangle 29"/>
            <p:cNvSpPr>
              <a:spLocks noChangeArrowheads="1"/>
            </p:cNvSpPr>
            <p:nvPr/>
          </p:nvSpPr>
          <p:spPr bwMode="auto">
            <a:xfrm>
              <a:off x="4732338" y="4945063"/>
              <a:ext cx="10795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46" name="Rectangle 30"/>
            <p:cNvSpPr>
              <a:spLocks noChangeArrowheads="1"/>
            </p:cNvSpPr>
            <p:nvPr/>
          </p:nvSpPr>
          <p:spPr bwMode="auto">
            <a:xfrm>
              <a:off x="4522788" y="4945063"/>
              <a:ext cx="21590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47" name="Rectangle 31"/>
            <p:cNvSpPr>
              <a:spLocks noChangeArrowheads="1"/>
            </p:cNvSpPr>
            <p:nvPr/>
          </p:nvSpPr>
          <p:spPr bwMode="auto">
            <a:xfrm>
              <a:off x="4397375" y="4945063"/>
              <a:ext cx="10795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48" name="Rectangle 32"/>
            <p:cNvSpPr>
              <a:spLocks noChangeArrowheads="1"/>
            </p:cNvSpPr>
            <p:nvPr/>
          </p:nvSpPr>
          <p:spPr bwMode="auto">
            <a:xfrm>
              <a:off x="4181475" y="4945063"/>
              <a:ext cx="21590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49" name="Rectangle 33"/>
            <p:cNvSpPr>
              <a:spLocks noChangeArrowheads="1"/>
            </p:cNvSpPr>
            <p:nvPr/>
          </p:nvSpPr>
          <p:spPr bwMode="auto">
            <a:xfrm>
              <a:off x="4024313" y="4945063"/>
              <a:ext cx="144462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50" name="Rectangle 34"/>
            <p:cNvSpPr>
              <a:spLocks noChangeArrowheads="1"/>
            </p:cNvSpPr>
            <p:nvPr/>
          </p:nvSpPr>
          <p:spPr bwMode="auto">
            <a:xfrm>
              <a:off x="2967038" y="4945063"/>
              <a:ext cx="144462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51" name="Rectangle 35"/>
            <p:cNvSpPr>
              <a:spLocks noChangeArrowheads="1"/>
            </p:cNvSpPr>
            <p:nvPr/>
          </p:nvSpPr>
          <p:spPr bwMode="auto">
            <a:xfrm>
              <a:off x="2757488" y="4945063"/>
              <a:ext cx="192087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52" name="Rectangle 36"/>
            <p:cNvSpPr>
              <a:spLocks noChangeArrowheads="1"/>
            </p:cNvSpPr>
            <p:nvPr/>
          </p:nvSpPr>
          <p:spPr bwMode="auto">
            <a:xfrm>
              <a:off x="2590800" y="4945063"/>
              <a:ext cx="10795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53" name="Rectangle 37"/>
            <p:cNvSpPr>
              <a:spLocks noChangeArrowheads="1"/>
            </p:cNvSpPr>
            <p:nvPr/>
          </p:nvSpPr>
          <p:spPr bwMode="auto">
            <a:xfrm>
              <a:off x="2357438" y="4945063"/>
              <a:ext cx="21590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54" name="Rectangle 38"/>
            <p:cNvSpPr>
              <a:spLocks noChangeArrowheads="1"/>
            </p:cNvSpPr>
            <p:nvPr/>
          </p:nvSpPr>
          <p:spPr bwMode="auto">
            <a:xfrm>
              <a:off x="2185988" y="4945063"/>
              <a:ext cx="10795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55" name="Rectangle 39"/>
            <p:cNvSpPr>
              <a:spLocks noChangeArrowheads="1"/>
            </p:cNvSpPr>
            <p:nvPr/>
          </p:nvSpPr>
          <p:spPr bwMode="auto">
            <a:xfrm>
              <a:off x="1958975" y="4945063"/>
              <a:ext cx="21590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56" name="Rectangle 40"/>
            <p:cNvSpPr>
              <a:spLocks noChangeArrowheads="1"/>
            </p:cNvSpPr>
            <p:nvPr/>
          </p:nvSpPr>
          <p:spPr bwMode="auto">
            <a:xfrm>
              <a:off x="1797050" y="4945063"/>
              <a:ext cx="144463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57" name="Rectangle 41"/>
            <p:cNvSpPr>
              <a:spLocks noChangeArrowheads="1"/>
            </p:cNvSpPr>
            <p:nvPr/>
          </p:nvSpPr>
          <p:spPr bwMode="auto">
            <a:xfrm>
              <a:off x="1544638" y="4959350"/>
              <a:ext cx="239712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58" name="Rectangle 42"/>
            <p:cNvSpPr>
              <a:spLocks noChangeArrowheads="1"/>
            </p:cNvSpPr>
            <p:nvPr/>
          </p:nvSpPr>
          <p:spPr bwMode="auto">
            <a:xfrm>
              <a:off x="3851275" y="5108575"/>
              <a:ext cx="1873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900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59" name="Rectangle 43"/>
            <p:cNvSpPr>
              <a:spLocks noChangeArrowheads="1"/>
            </p:cNvSpPr>
            <p:nvPr/>
          </p:nvSpPr>
          <p:spPr bwMode="auto">
            <a:xfrm>
              <a:off x="3590925" y="4895850"/>
              <a:ext cx="255588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S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60" name="Rectangle 44"/>
            <p:cNvSpPr>
              <a:spLocks noChangeArrowheads="1"/>
            </p:cNvSpPr>
            <p:nvPr/>
          </p:nvSpPr>
          <p:spPr bwMode="auto">
            <a:xfrm>
              <a:off x="3252788" y="4895850"/>
              <a:ext cx="236537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61" name="Rectangle 45"/>
            <p:cNvSpPr>
              <a:spLocks noChangeArrowheads="1"/>
            </p:cNvSpPr>
            <p:nvPr/>
          </p:nvSpPr>
          <p:spPr bwMode="auto">
            <a:xfrm>
              <a:off x="1436688" y="5440363"/>
              <a:ext cx="4149725" cy="5365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1262" name="Line 46"/>
            <p:cNvSpPr>
              <a:spLocks noChangeShapeType="1"/>
            </p:cNvSpPr>
            <p:nvPr/>
          </p:nvSpPr>
          <p:spPr bwMode="auto">
            <a:xfrm>
              <a:off x="1581150" y="5526088"/>
              <a:ext cx="236538" cy="15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1263" name="Rectangle 47"/>
            <p:cNvSpPr>
              <a:spLocks noChangeArrowheads="1"/>
            </p:cNvSpPr>
            <p:nvPr/>
          </p:nvSpPr>
          <p:spPr bwMode="auto">
            <a:xfrm>
              <a:off x="5518150" y="5472113"/>
              <a:ext cx="144463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64" name="Rectangle 48"/>
            <p:cNvSpPr>
              <a:spLocks noChangeArrowheads="1"/>
            </p:cNvSpPr>
            <p:nvPr/>
          </p:nvSpPr>
          <p:spPr bwMode="auto">
            <a:xfrm>
              <a:off x="5286375" y="5472113"/>
              <a:ext cx="21590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65" name="Rectangle 49"/>
            <p:cNvSpPr>
              <a:spLocks noChangeArrowheads="1"/>
            </p:cNvSpPr>
            <p:nvPr/>
          </p:nvSpPr>
          <p:spPr bwMode="auto">
            <a:xfrm>
              <a:off x="5172075" y="5472113"/>
              <a:ext cx="10795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66" name="Rectangle 50"/>
            <p:cNvSpPr>
              <a:spLocks noChangeArrowheads="1"/>
            </p:cNvSpPr>
            <p:nvPr/>
          </p:nvSpPr>
          <p:spPr bwMode="auto">
            <a:xfrm>
              <a:off x="4956175" y="5472113"/>
              <a:ext cx="21590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67" name="Rectangle 51"/>
            <p:cNvSpPr>
              <a:spLocks noChangeArrowheads="1"/>
            </p:cNvSpPr>
            <p:nvPr/>
          </p:nvSpPr>
          <p:spPr bwMode="auto">
            <a:xfrm>
              <a:off x="4841875" y="5472113"/>
              <a:ext cx="10795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68" name="Rectangle 52"/>
            <p:cNvSpPr>
              <a:spLocks noChangeArrowheads="1"/>
            </p:cNvSpPr>
            <p:nvPr/>
          </p:nvSpPr>
          <p:spPr bwMode="auto">
            <a:xfrm>
              <a:off x="4630738" y="5472113"/>
              <a:ext cx="21590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69" name="Rectangle 53"/>
            <p:cNvSpPr>
              <a:spLocks noChangeArrowheads="1"/>
            </p:cNvSpPr>
            <p:nvPr/>
          </p:nvSpPr>
          <p:spPr bwMode="auto">
            <a:xfrm>
              <a:off x="4505325" y="5472113"/>
              <a:ext cx="10795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70" name="Rectangle 54"/>
            <p:cNvSpPr>
              <a:spLocks noChangeArrowheads="1"/>
            </p:cNvSpPr>
            <p:nvPr/>
          </p:nvSpPr>
          <p:spPr bwMode="auto">
            <a:xfrm>
              <a:off x="4305300" y="5472113"/>
              <a:ext cx="21590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71" name="Rectangle 55"/>
            <p:cNvSpPr>
              <a:spLocks noChangeArrowheads="1"/>
            </p:cNvSpPr>
            <p:nvPr/>
          </p:nvSpPr>
          <p:spPr bwMode="auto">
            <a:xfrm>
              <a:off x="4164013" y="5472113"/>
              <a:ext cx="144462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72" name="Rectangle 56"/>
            <p:cNvSpPr>
              <a:spLocks noChangeArrowheads="1"/>
            </p:cNvSpPr>
            <p:nvPr/>
          </p:nvSpPr>
          <p:spPr bwMode="auto">
            <a:xfrm>
              <a:off x="2984500" y="5472113"/>
              <a:ext cx="144463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73" name="Rectangle 57"/>
            <p:cNvSpPr>
              <a:spLocks noChangeArrowheads="1"/>
            </p:cNvSpPr>
            <p:nvPr/>
          </p:nvSpPr>
          <p:spPr bwMode="auto">
            <a:xfrm>
              <a:off x="2776538" y="5472113"/>
              <a:ext cx="192087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74" name="Rectangle 58"/>
            <p:cNvSpPr>
              <a:spLocks noChangeArrowheads="1"/>
            </p:cNvSpPr>
            <p:nvPr/>
          </p:nvSpPr>
          <p:spPr bwMode="auto">
            <a:xfrm>
              <a:off x="2608263" y="5472113"/>
              <a:ext cx="10795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75" name="Rectangle 59"/>
            <p:cNvSpPr>
              <a:spLocks noChangeArrowheads="1"/>
            </p:cNvSpPr>
            <p:nvPr/>
          </p:nvSpPr>
          <p:spPr bwMode="auto">
            <a:xfrm>
              <a:off x="2376488" y="5472113"/>
              <a:ext cx="21590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76" name="Rectangle 60"/>
            <p:cNvSpPr>
              <a:spLocks noChangeArrowheads="1"/>
            </p:cNvSpPr>
            <p:nvPr/>
          </p:nvSpPr>
          <p:spPr bwMode="auto">
            <a:xfrm>
              <a:off x="2203450" y="5472113"/>
              <a:ext cx="10795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77" name="Rectangle 61"/>
            <p:cNvSpPr>
              <a:spLocks noChangeArrowheads="1"/>
            </p:cNvSpPr>
            <p:nvPr/>
          </p:nvSpPr>
          <p:spPr bwMode="auto">
            <a:xfrm>
              <a:off x="1976438" y="5472113"/>
              <a:ext cx="21590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78" name="Rectangle 62"/>
            <p:cNvSpPr>
              <a:spLocks noChangeArrowheads="1"/>
            </p:cNvSpPr>
            <p:nvPr/>
          </p:nvSpPr>
          <p:spPr bwMode="auto">
            <a:xfrm>
              <a:off x="1811338" y="5472113"/>
              <a:ext cx="144462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79" name="Rectangle 63"/>
            <p:cNvSpPr>
              <a:spLocks noChangeArrowheads="1"/>
            </p:cNvSpPr>
            <p:nvPr/>
          </p:nvSpPr>
          <p:spPr bwMode="auto">
            <a:xfrm>
              <a:off x="1560513" y="5472113"/>
              <a:ext cx="239712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80" name="Rectangle 64"/>
            <p:cNvSpPr>
              <a:spLocks noChangeArrowheads="1"/>
            </p:cNvSpPr>
            <p:nvPr/>
          </p:nvSpPr>
          <p:spPr bwMode="auto">
            <a:xfrm>
              <a:off x="3946525" y="5622925"/>
              <a:ext cx="214313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900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81" name="Rectangle 65"/>
            <p:cNvSpPr>
              <a:spLocks noChangeArrowheads="1"/>
            </p:cNvSpPr>
            <p:nvPr/>
          </p:nvSpPr>
          <p:spPr bwMode="auto">
            <a:xfrm>
              <a:off x="3619500" y="5422900"/>
              <a:ext cx="331788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P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82" name="Rectangle 66"/>
            <p:cNvSpPr>
              <a:spLocks noChangeArrowheads="1"/>
            </p:cNvSpPr>
            <p:nvPr/>
          </p:nvSpPr>
          <p:spPr bwMode="auto">
            <a:xfrm>
              <a:off x="3271838" y="5422900"/>
              <a:ext cx="236537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1283" name="Line 67"/>
            <p:cNvSpPr>
              <a:spLocks noChangeShapeType="1"/>
            </p:cNvSpPr>
            <p:nvPr/>
          </p:nvSpPr>
          <p:spPr bwMode="auto">
            <a:xfrm>
              <a:off x="1589088" y="5024438"/>
              <a:ext cx="236537" cy="15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27923" y="6400800"/>
            <a:ext cx="2133600" cy="457200"/>
          </a:xfrm>
        </p:spPr>
        <p:txBody>
          <a:bodyPr/>
          <a:lstStyle/>
          <a:p>
            <a:fld id="{33D2DCDB-D63B-459D-92F7-AEC5A2B3CE95}" type="slidenum">
              <a:rPr lang="tr-TR"/>
              <a:pPr/>
              <a:t>61</a:t>
            </a:fld>
            <a:endParaRPr lang="tr-TR"/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1489075"/>
            <a:ext cx="3940175" cy="5027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000" smtClean="0"/>
              <a:t>Anahtarları Kullanarak</a:t>
            </a:r>
          </a:p>
          <a:p>
            <a:pPr lvl="1">
              <a:lnSpc>
                <a:spcPct val="90000"/>
              </a:lnSpc>
            </a:pPr>
            <a:r>
              <a:rPr lang="tr-TR" sz="2000" smtClean="0">
                <a:cs typeface="Times New Roman" pitchFamily="18" charset="0"/>
              </a:rPr>
              <a:t>Girişler için: </a:t>
            </a:r>
          </a:p>
          <a:p>
            <a:pPr lvl="2">
              <a:lnSpc>
                <a:spcPct val="90000"/>
              </a:lnSpc>
            </a:pPr>
            <a:r>
              <a:rPr lang="tr-TR" sz="2000" smtClean="0">
                <a:cs typeface="Times New Roman" pitchFamily="18" charset="0"/>
              </a:rPr>
              <a:t>lojik 1 </a:t>
            </a:r>
            <a:r>
              <a:rPr lang="tr-TR" sz="2000" u="sng" smtClean="0">
                <a:cs typeface="Times New Roman" pitchFamily="18" charset="0"/>
              </a:rPr>
              <a:t>anahtar kapalı</a:t>
            </a:r>
            <a:r>
              <a:rPr lang="tr-TR" sz="2000" smtClean="0">
                <a:cs typeface="Times New Roman" pitchFamily="18" charset="0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tr-TR" sz="2000" smtClean="0">
                <a:cs typeface="Times New Roman" pitchFamily="18" charset="0"/>
              </a:rPr>
              <a:t>lojik 0 </a:t>
            </a:r>
            <a:r>
              <a:rPr lang="tr-TR" sz="2000" u="sng" smtClean="0">
                <a:cs typeface="Times New Roman" pitchFamily="18" charset="0"/>
              </a:rPr>
              <a:t>anahtar açık</a:t>
            </a:r>
            <a:endParaRPr lang="tr-TR" sz="200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tr-TR" sz="2000" smtClean="0">
                <a:cs typeface="Times New Roman" pitchFamily="18" charset="0"/>
              </a:rPr>
              <a:t>Çıkışlar için:</a:t>
            </a:r>
          </a:p>
          <a:p>
            <a:pPr lvl="2">
              <a:lnSpc>
                <a:spcPct val="90000"/>
              </a:lnSpc>
            </a:pPr>
            <a:r>
              <a:rPr lang="tr-TR" sz="2000" smtClean="0">
                <a:cs typeface="Times New Roman" pitchFamily="18" charset="0"/>
              </a:rPr>
              <a:t>lojik 1 </a:t>
            </a:r>
            <a:r>
              <a:rPr lang="tr-TR" sz="2000" u="sng" smtClean="0">
                <a:cs typeface="Times New Roman" pitchFamily="18" charset="0"/>
              </a:rPr>
              <a:t>ışık açık</a:t>
            </a:r>
            <a:r>
              <a:rPr lang="tr-TR" sz="2000" smtClean="0">
                <a:cs typeface="Times New Roman" pitchFamily="18" charset="0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tr-TR" sz="2000" smtClean="0">
                <a:cs typeface="Times New Roman" pitchFamily="18" charset="0"/>
              </a:rPr>
              <a:t>lojik 0 </a:t>
            </a:r>
            <a:r>
              <a:rPr lang="tr-TR" sz="2000" u="sng" smtClean="0">
                <a:cs typeface="Times New Roman" pitchFamily="18" charset="0"/>
              </a:rPr>
              <a:t>ışık kapalı</a:t>
            </a:r>
          </a:p>
          <a:p>
            <a:pPr lvl="1">
              <a:lnSpc>
                <a:spcPct val="90000"/>
              </a:lnSpc>
            </a:pPr>
            <a:r>
              <a:rPr lang="tr-TR" sz="2000" smtClean="0">
                <a:cs typeface="Times New Roman" pitchFamily="18" charset="0"/>
              </a:rPr>
              <a:t>TÜMLEME</a:t>
            </a:r>
          </a:p>
          <a:p>
            <a:pPr lvl="2">
              <a:lnSpc>
                <a:spcPct val="90000"/>
              </a:lnSpc>
            </a:pPr>
            <a:r>
              <a:rPr lang="tr-TR" sz="2000" smtClean="0">
                <a:cs typeface="Times New Roman" pitchFamily="18" charset="0"/>
              </a:rPr>
              <a:t>lojik 1 </a:t>
            </a:r>
            <a:r>
              <a:rPr lang="tr-TR" sz="2000" u="sng" smtClean="0">
                <a:cs typeface="Times New Roman" pitchFamily="18" charset="0"/>
              </a:rPr>
              <a:t>anahtar açık</a:t>
            </a:r>
          </a:p>
          <a:p>
            <a:pPr lvl="2">
              <a:lnSpc>
                <a:spcPct val="90000"/>
              </a:lnSpc>
            </a:pPr>
            <a:r>
              <a:rPr lang="tr-TR" sz="2000" smtClean="0">
                <a:cs typeface="Times New Roman" pitchFamily="18" charset="0"/>
              </a:rPr>
              <a:t>lojik 0 </a:t>
            </a:r>
            <a:r>
              <a:rPr lang="tr-TR" sz="2000" u="sng" smtClean="0">
                <a:cs typeface="Times New Roman" pitchFamily="18" charset="0"/>
              </a:rPr>
              <a:t>anahtar kapalı</a:t>
            </a:r>
            <a:r>
              <a:rPr lang="tr-TR" sz="2000" smtClean="0">
                <a:cs typeface="Times New Roman" pitchFamily="18" charset="0"/>
              </a:rPr>
              <a:t> </a:t>
            </a:r>
            <a:endParaRPr lang="tr-TR" sz="2000">
              <a:cs typeface="Times New Roman" pitchFamily="18" charset="0"/>
            </a:endParaRP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29600" cy="838200"/>
          </a:xfrm>
        </p:spPr>
        <p:txBody>
          <a:bodyPr/>
          <a:lstStyle/>
          <a:p>
            <a:r>
              <a:rPr lang="tr-TR" sz="3600" dirty="0" smtClean="0"/>
              <a:t>Boole Fonksiyonlarının Anahtar Devreleri İle Gerçeklenmesi</a:t>
            </a:r>
            <a:endParaRPr lang="en-US" sz="3600" dirty="0"/>
          </a:p>
        </p:txBody>
      </p:sp>
      <p:sp>
        <p:nvSpPr>
          <p:cNvPr id="437315" name="Rectangle 67"/>
          <p:cNvSpPr>
            <a:spLocks noChangeArrowheads="1"/>
          </p:cNvSpPr>
          <p:nvPr/>
        </p:nvSpPr>
        <p:spPr bwMode="auto">
          <a:xfrm>
            <a:off x="10467975" y="4560888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886200" y="1516063"/>
            <a:ext cx="3500438" cy="1612602"/>
            <a:chOff x="3886200" y="1516063"/>
            <a:chExt cx="3500438" cy="1612602"/>
          </a:xfrm>
        </p:grpSpPr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3886200" y="1516063"/>
              <a:ext cx="3500438" cy="1543050"/>
              <a:chOff x="3373" y="833"/>
              <a:chExt cx="2205" cy="972"/>
            </a:xfrm>
          </p:grpSpPr>
          <p:sp>
            <p:nvSpPr>
              <p:cNvPr id="437282" name="Freeform 34"/>
              <p:cNvSpPr>
                <a:spLocks/>
              </p:cNvSpPr>
              <p:nvPr/>
            </p:nvSpPr>
            <p:spPr bwMode="auto">
              <a:xfrm>
                <a:off x="4147" y="1632"/>
                <a:ext cx="80" cy="69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30" y="68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6" y="52"/>
                  </a:cxn>
                  <a:cxn ang="0">
                    <a:pos x="2" y="44"/>
                  </a:cxn>
                  <a:cxn ang="0">
                    <a:pos x="0" y="34"/>
                  </a:cxn>
                  <a:cxn ang="0">
                    <a:pos x="2" y="25"/>
                  </a:cxn>
                  <a:cxn ang="0">
                    <a:pos x="6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30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30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6" y="52"/>
                    </a:lnTo>
                    <a:lnTo>
                      <a:pt x="2" y="44"/>
                    </a:lnTo>
                    <a:lnTo>
                      <a:pt x="0" y="34"/>
                    </a:lnTo>
                    <a:lnTo>
                      <a:pt x="2" y="25"/>
                    </a:lnTo>
                    <a:lnTo>
                      <a:pt x="6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30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83" name="Freeform 35"/>
              <p:cNvSpPr>
                <a:spLocks/>
              </p:cNvSpPr>
              <p:nvPr/>
            </p:nvSpPr>
            <p:spPr bwMode="auto">
              <a:xfrm>
                <a:off x="4474" y="1638"/>
                <a:ext cx="80" cy="68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9" y="43"/>
                  </a:cxn>
                  <a:cxn ang="0">
                    <a:pos x="75" y="51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1" y="67"/>
                  </a:cxn>
                  <a:cxn ang="0">
                    <a:pos x="40" y="68"/>
                  </a:cxn>
                  <a:cxn ang="0">
                    <a:pos x="30" y="67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6" y="51"/>
                  </a:cxn>
                  <a:cxn ang="0">
                    <a:pos x="2" y="43"/>
                  </a:cxn>
                  <a:cxn ang="0">
                    <a:pos x="0" y="34"/>
                  </a:cxn>
                  <a:cxn ang="0">
                    <a:pos x="2" y="25"/>
                  </a:cxn>
                  <a:cxn ang="0">
                    <a:pos x="6" y="17"/>
                  </a:cxn>
                  <a:cxn ang="0">
                    <a:pos x="12" y="10"/>
                  </a:cxn>
                  <a:cxn ang="0">
                    <a:pos x="20" y="4"/>
                  </a:cxn>
                  <a:cxn ang="0">
                    <a:pos x="30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4"/>
                  </a:cxn>
                  <a:cxn ang="0">
                    <a:pos x="68" y="10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8">
                    <a:moveTo>
                      <a:pt x="80" y="34"/>
                    </a:moveTo>
                    <a:lnTo>
                      <a:pt x="79" y="43"/>
                    </a:lnTo>
                    <a:lnTo>
                      <a:pt x="75" y="51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1" y="67"/>
                    </a:lnTo>
                    <a:lnTo>
                      <a:pt x="40" y="68"/>
                    </a:lnTo>
                    <a:lnTo>
                      <a:pt x="30" y="67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6" y="51"/>
                    </a:lnTo>
                    <a:lnTo>
                      <a:pt x="2" y="43"/>
                    </a:lnTo>
                    <a:lnTo>
                      <a:pt x="0" y="34"/>
                    </a:lnTo>
                    <a:lnTo>
                      <a:pt x="2" y="25"/>
                    </a:lnTo>
                    <a:lnTo>
                      <a:pt x="6" y="17"/>
                    </a:lnTo>
                    <a:lnTo>
                      <a:pt x="12" y="10"/>
                    </a:lnTo>
                    <a:lnTo>
                      <a:pt x="20" y="4"/>
                    </a:lnTo>
                    <a:lnTo>
                      <a:pt x="30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4"/>
                    </a:lnTo>
                    <a:lnTo>
                      <a:pt x="68" y="10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84" name="Line 36"/>
              <p:cNvSpPr>
                <a:spLocks noChangeShapeType="1"/>
              </p:cNvSpPr>
              <p:nvPr/>
            </p:nvSpPr>
            <p:spPr bwMode="auto">
              <a:xfrm flipV="1">
                <a:off x="4227" y="1529"/>
                <a:ext cx="241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85" name="Line 37"/>
              <p:cNvSpPr>
                <a:spLocks noChangeShapeType="1"/>
              </p:cNvSpPr>
              <p:nvPr/>
            </p:nvSpPr>
            <p:spPr bwMode="auto">
              <a:xfrm>
                <a:off x="3387" y="1495"/>
                <a:ext cx="24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86" name="Line 38"/>
              <p:cNvSpPr>
                <a:spLocks noChangeShapeType="1"/>
              </p:cNvSpPr>
              <p:nvPr/>
            </p:nvSpPr>
            <p:spPr bwMode="auto">
              <a:xfrm>
                <a:off x="3467" y="1563"/>
                <a:ext cx="8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87" name="Line 39"/>
              <p:cNvSpPr>
                <a:spLocks noChangeShapeType="1"/>
              </p:cNvSpPr>
              <p:nvPr/>
            </p:nvSpPr>
            <p:spPr bwMode="auto">
              <a:xfrm>
                <a:off x="3387" y="1632"/>
                <a:ext cx="24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88" name="Line 40"/>
              <p:cNvSpPr>
                <a:spLocks noChangeShapeType="1"/>
              </p:cNvSpPr>
              <p:nvPr/>
            </p:nvSpPr>
            <p:spPr bwMode="auto">
              <a:xfrm>
                <a:off x="3467" y="1701"/>
                <a:ext cx="8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89" name="Freeform 41"/>
              <p:cNvSpPr>
                <a:spLocks/>
              </p:cNvSpPr>
              <p:nvPr/>
            </p:nvSpPr>
            <p:spPr bwMode="auto">
              <a:xfrm>
                <a:off x="4948" y="1323"/>
                <a:ext cx="320" cy="275"/>
              </a:xfrm>
              <a:custGeom>
                <a:avLst/>
                <a:gdLst/>
                <a:ahLst/>
                <a:cxnLst>
                  <a:cxn ang="0">
                    <a:pos x="320" y="137"/>
                  </a:cxn>
                  <a:cxn ang="0">
                    <a:pos x="319" y="155"/>
                  </a:cxn>
                  <a:cxn ang="0">
                    <a:pos x="315" y="172"/>
                  </a:cxn>
                  <a:cxn ang="0">
                    <a:pos x="308" y="189"/>
                  </a:cxn>
                  <a:cxn ang="0">
                    <a:pos x="300" y="205"/>
                  </a:cxn>
                  <a:cxn ang="0">
                    <a:pos x="288" y="220"/>
                  </a:cxn>
                  <a:cxn ang="0">
                    <a:pos x="275" y="232"/>
                  </a:cxn>
                  <a:cxn ang="0">
                    <a:pos x="260" y="245"/>
                  </a:cxn>
                  <a:cxn ang="0">
                    <a:pos x="243" y="255"/>
                  </a:cxn>
                  <a:cxn ang="0">
                    <a:pos x="225" y="263"/>
                  </a:cxn>
                  <a:cxn ang="0">
                    <a:pos x="205" y="269"/>
                  </a:cxn>
                  <a:cxn ang="0">
                    <a:pos x="185" y="272"/>
                  </a:cxn>
                  <a:cxn ang="0">
                    <a:pos x="165" y="275"/>
                  </a:cxn>
                  <a:cxn ang="0">
                    <a:pos x="144" y="274"/>
                  </a:cxn>
                  <a:cxn ang="0">
                    <a:pos x="124" y="271"/>
                  </a:cxn>
                  <a:cxn ang="0">
                    <a:pos x="105" y="267"/>
                  </a:cxn>
                  <a:cxn ang="0">
                    <a:pos x="85" y="259"/>
                  </a:cxn>
                  <a:cxn ang="0">
                    <a:pos x="68" y="250"/>
                  </a:cxn>
                  <a:cxn ang="0">
                    <a:pos x="52" y="239"/>
                  </a:cxn>
                  <a:cxn ang="0">
                    <a:pos x="39" y="227"/>
                  </a:cxn>
                  <a:cxn ang="0">
                    <a:pos x="25" y="212"/>
                  </a:cxn>
                  <a:cxn ang="0">
                    <a:pos x="16" y="197"/>
                  </a:cxn>
                  <a:cxn ang="0">
                    <a:pos x="8" y="181"/>
                  </a:cxn>
                  <a:cxn ang="0">
                    <a:pos x="3" y="164"/>
                  </a:cxn>
                  <a:cxn ang="0">
                    <a:pos x="0" y="147"/>
                  </a:cxn>
                  <a:cxn ang="0">
                    <a:pos x="0" y="128"/>
                  </a:cxn>
                  <a:cxn ang="0">
                    <a:pos x="3" y="111"/>
                  </a:cxn>
                  <a:cxn ang="0">
                    <a:pos x="8" y="94"/>
                  </a:cxn>
                  <a:cxn ang="0">
                    <a:pos x="16" y="78"/>
                  </a:cxn>
                  <a:cxn ang="0">
                    <a:pos x="25" y="63"/>
                  </a:cxn>
                  <a:cxn ang="0">
                    <a:pos x="39" y="48"/>
                  </a:cxn>
                  <a:cxn ang="0">
                    <a:pos x="52" y="36"/>
                  </a:cxn>
                  <a:cxn ang="0">
                    <a:pos x="68" y="25"/>
                  </a:cxn>
                  <a:cxn ang="0">
                    <a:pos x="85" y="16"/>
                  </a:cxn>
                  <a:cxn ang="0">
                    <a:pos x="105" y="8"/>
                  </a:cxn>
                  <a:cxn ang="0">
                    <a:pos x="124" y="3"/>
                  </a:cxn>
                  <a:cxn ang="0">
                    <a:pos x="144" y="1"/>
                  </a:cxn>
                  <a:cxn ang="0">
                    <a:pos x="165" y="0"/>
                  </a:cxn>
                  <a:cxn ang="0">
                    <a:pos x="185" y="2"/>
                  </a:cxn>
                  <a:cxn ang="0">
                    <a:pos x="205" y="6"/>
                  </a:cxn>
                  <a:cxn ang="0">
                    <a:pos x="225" y="11"/>
                  </a:cxn>
                  <a:cxn ang="0">
                    <a:pos x="243" y="20"/>
                  </a:cxn>
                  <a:cxn ang="0">
                    <a:pos x="260" y="30"/>
                  </a:cxn>
                  <a:cxn ang="0">
                    <a:pos x="275" y="42"/>
                  </a:cxn>
                  <a:cxn ang="0">
                    <a:pos x="288" y="55"/>
                  </a:cxn>
                  <a:cxn ang="0">
                    <a:pos x="300" y="70"/>
                  </a:cxn>
                  <a:cxn ang="0">
                    <a:pos x="308" y="86"/>
                  </a:cxn>
                  <a:cxn ang="0">
                    <a:pos x="315" y="103"/>
                  </a:cxn>
                  <a:cxn ang="0">
                    <a:pos x="319" y="120"/>
                  </a:cxn>
                  <a:cxn ang="0">
                    <a:pos x="320" y="137"/>
                  </a:cxn>
                  <a:cxn ang="0">
                    <a:pos x="320" y="137"/>
                  </a:cxn>
                </a:cxnLst>
                <a:rect l="0" t="0" r="r" b="b"/>
                <a:pathLst>
                  <a:path w="320" h="275">
                    <a:moveTo>
                      <a:pt x="320" y="137"/>
                    </a:moveTo>
                    <a:lnTo>
                      <a:pt x="319" y="155"/>
                    </a:lnTo>
                    <a:lnTo>
                      <a:pt x="315" y="172"/>
                    </a:lnTo>
                    <a:lnTo>
                      <a:pt x="308" y="189"/>
                    </a:lnTo>
                    <a:lnTo>
                      <a:pt x="300" y="205"/>
                    </a:lnTo>
                    <a:lnTo>
                      <a:pt x="288" y="220"/>
                    </a:lnTo>
                    <a:lnTo>
                      <a:pt x="275" y="232"/>
                    </a:lnTo>
                    <a:lnTo>
                      <a:pt x="260" y="245"/>
                    </a:lnTo>
                    <a:lnTo>
                      <a:pt x="243" y="255"/>
                    </a:lnTo>
                    <a:lnTo>
                      <a:pt x="225" y="263"/>
                    </a:lnTo>
                    <a:lnTo>
                      <a:pt x="205" y="269"/>
                    </a:lnTo>
                    <a:lnTo>
                      <a:pt x="185" y="272"/>
                    </a:lnTo>
                    <a:lnTo>
                      <a:pt x="165" y="275"/>
                    </a:lnTo>
                    <a:lnTo>
                      <a:pt x="144" y="274"/>
                    </a:lnTo>
                    <a:lnTo>
                      <a:pt x="124" y="271"/>
                    </a:lnTo>
                    <a:lnTo>
                      <a:pt x="105" y="267"/>
                    </a:lnTo>
                    <a:lnTo>
                      <a:pt x="85" y="259"/>
                    </a:lnTo>
                    <a:lnTo>
                      <a:pt x="68" y="250"/>
                    </a:lnTo>
                    <a:lnTo>
                      <a:pt x="52" y="239"/>
                    </a:lnTo>
                    <a:lnTo>
                      <a:pt x="39" y="227"/>
                    </a:lnTo>
                    <a:lnTo>
                      <a:pt x="25" y="212"/>
                    </a:lnTo>
                    <a:lnTo>
                      <a:pt x="16" y="197"/>
                    </a:lnTo>
                    <a:lnTo>
                      <a:pt x="8" y="181"/>
                    </a:lnTo>
                    <a:lnTo>
                      <a:pt x="3" y="164"/>
                    </a:lnTo>
                    <a:lnTo>
                      <a:pt x="0" y="147"/>
                    </a:lnTo>
                    <a:lnTo>
                      <a:pt x="0" y="128"/>
                    </a:lnTo>
                    <a:lnTo>
                      <a:pt x="3" y="111"/>
                    </a:lnTo>
                    <a:lnTo>
                      <a:pt x="8" y="94"/>
                    </a:lnTo>
                    <a:lnTo>
                      <a:pt x="16" y="78"/>
                    </a:lnTo>
                    <a:lnTo>
                      <a:pt x="25" y="63"/>
                    </a:lnTo>
                    <a:lnTo>
                      <a:pt x="39" y="48"/>
                    </a:lnTo>
                    <a:lnTo>
                      <a:pt x="52" y="36"/>
                    </a:lnTo>
                    <a:lnTo>
                      <a:pt x="68" y="25"/>
                    </a:lnTo>
                    <a:lnTo>
                      <a:pt x="85" y="16"/>
                    </a:lnTo>
                    <a:lnTo>
                      <a:pt x="105" y="8"/>
                    </a:lnTo>
                    <a:lnTo>
                      <a:pt x="124" y="3"/>
                    </a:lnTo>
                    <a:lnTo>
                      <a:pt x="144" y="1"/>
                    </a:lnTo>
                    <a:lnTo>
                      <a:pt x="165" y="0"/>
                    </a:lnTo>
                    <a:lnTo>
                      <a:pt x="185" y="2"/>
                    </a:lnTo>
                    <a:lnTo>
                      <a:pt x="205" y="6"/>
                    </a:lnTo>
                    <a:lnTo>
                      <a:pt x="225" y="11"/>
                    </a:lnTo>
                    <a:lnTo>
                      <a:pt x="243" y="20"/>
                    </a:lnTo>
                    <a:lnTo>
                      <a:pt x="260" y="30"/>
                    </a:lnTo>
                    <a:lnTo>
                      <a:pt x="275" y="42"/>
                    </a:lnTo>
                    <a:lnTo>
                      <a:pt x="288" y="55"/>
                    </a:lnTo>
                    <a:lnTo>
                      <a:pt x="300" y="70"/>
                    </a:lnTo>
                    <a:lnTo>
                      <a:pt x="308" y="86"/>
                    </a:lnTo>
                    <a:lnTo>
                      <a:pt x="315" y="103"/>
                    </a:lnTo>
                    <a:lnTo>
                      <a:pt x="319" y="120"/>
                    </a:lnTo>
                    <a:lnTo>
                      <a:pt x="320" y="137"/>
                    </a:lnTo>
                    <a:lnTo>
                      <a:pt x="320" y="137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90" name="Line 42"/>
              <p:cNvSpPr>
                <a:spLocks noChangeShapeType="1"/>
              </p:cNvSpPr>
              <p:nvPr/>
            </p:nvSpPr>
            <p:spPr bwMode="auto">
              <a:xfrm>
                <a:off x="4828" y="1460"/>
                <a:ext cx="16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91" name="Line 43"/>
              <p:cNvSpPr>
                <a:spLocks noChangeShapeType="1"/>
              </p:cNvSpPr>
              <p:nvPr/>
            </p:nvSpPr>
            <p:spPr bwMode="auto">
              <a:xfrm flipV="1">
                <a:off x="4988" y="1392"/>
                <a:ext cx="40" cy="6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92" name="Line 44"/>
              <p:cNvSpPr>
                <a:spLocks noChangeShapeType="1"/>
              </p:cNvSpPr>
              <p:nvPr/>
            </p:nvSpPr>
            <p:spPr bwMode="auto">
              <a:xfrm>
                <a:off x="5028" y="1392"/>
                <a:ext cx="1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93" name="Line 45"/>
              <p:cNvSpPr>
                <a:spLocks noChangeShapeType="1"/>
              </p:cNvSpPr>
              <p:nvPr/>
            </p:nvSpPr>
            <p:spPr bwMode="auto">
              <a:xfrm flipV="1">
                <a:off x="5028" y="1392"/>
                <a:ext cx="8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94" name="Line 46"/>
              <p:cNvSpPr>
                <a:spLocks noChangeShapeType="1"/>
              </p:cNvSpPr>
              <p:nvPr/>
            </p:nvSpPr>
            <p:spPr bwMode="auto">
              <a:xfrm>
                <a:off x="5108" y="1392"/>
                <a:ext cx="1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95" name="Line 47"/>
              <p:cNvSpPr>
                <a:spLocks noChangeShapeType="1"/>
              </p:cNvSpPr>
              <p:nvPr/>
            </p:nvSpPr>
            <p:spPr bwMode="auto">
              <a:xfrm flipV="1">
                <a:off x="5108" y="1426"/>
                <a:ext cx="40" cy="6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96" name="Line 48"/>
              <p:cNvSpPr>
                <a:spLocks noChangeShapeType="1"/>
              </p:cNvSpPr>
              <p:nvPr/>
            </p:nvSpPr>
            <p:spPr bwMode="auto">
              <a:xfrm>
                <a:off x="5148" y="1426"/>
                <a:ext cx="40" cy="6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97" name="Line 49"/>
              <p:cNvSpPr>
                <a:spLocks noChangeShapeType="1"/>
              </p:cNvSpPr>
              <p:nvPr/>
            </p:nvSpPr>
            <p:spPr bwMode="auto">
              <a:xfrm flipV="1">
                <a:off x="5188" y="1460"/>
                <a:ext cx="1" cy="3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98" name="Line 50"/>
              <p:cNvSpPr>
                <a:spLocks noChangeShapeType="1"/>
              </p:cNvSpPr>
              <p:nvPr/>
            </p:nvSpPr>
            <p:spPr bwMode="auto">
              <a:xfrm>
                <a:off x="5188" y="1460"/>
                <a:ext cx="12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99" name="Freeform 51"/>
              <p:cNvSpPr>
                <a:spLocks/>
              </p:cNvSpPr>
              <p:nvPr/>
            </p:nvSpPr>
            <p:spPr bwMode="auto">
              <a:xfrm>
                <a:off x="4114" y="1191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5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5"/>
                  </a:cxn>
                  <a:cxn ang="0">
                    <a:pos x="12" y="59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5"/>
                  </a:cxn>
                  <a:cxn ang="0">
                    <a:pos x="1" y="26"/>
                  </a:cxn>
                  <a:cxn ang="0">
                    <a:pos x="5" y="18"/>
                  </a:cxn>
                  <a:cxn ang="0">
                    <a:pos x="12" y="11"/>
                  </a:cxn>
                  <a:cxn ang="0">
                    <a:pos x="20" y="5"/>
                  </a:cxn>
                  <a:cxn ang="0">
                    <a:pos x="29" y="2"/>
                  </a:cxn>
                  <a:cxn ang="0">
                    <a:pos x="40" y="0"/>
                  </a:cxn>
                  <a:cxn ang="0">
                    <a:pos x="51" y="2"/>
                  </a:cxn>
                  <a:cxn ang="0">
                    <a:pos x="60" y="5"/>
                  </a:cxn>
                  <a:cxn ang="0">
                    <a:pos x="68" y="11"/>
                  </a:cxn>
                  <a:cxn ang="0">
                    <a:pos x="75" y="18"/>
                  </a:cxn>
                  <a:cxn ang="0">
                    <a:pos x="79" y="26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5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5"/>
                    </a:lnTo>
                    <a:lnTo>
                      <a:pt x="12" y="59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5"/>
                    </a:lnTo>
                    <a:lnTo>
                      <a:pt x="1" y="26"/>
                    </a:lnTo>
                    <a:lnTo>
                      <a:pt x="5" y="18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29" y="2"/>
                    </a:lnTo>
                    <a:lnTo>
                      <a:pt x="40" y="0"/>
                    </a:lnTo>
                    <a:lnTo>
                      <a:pt x="51" y="2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8"/>
                    </a:lnTo>
                    <a:lnTo>
                      <a:pt x="79" y="26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00" name="Freeform 52"/>
              <p:cNvSpPr>
                <a:spLocks/>
              </p:cNvSpPr>
              <p:nvPr/>
            </p:nvSpPr>
            <p:spPr bwMode="auto">
              <a:xfrm>
                <a:off x="4441" y="1197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9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5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5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01" name="Line 53"/>
              <p:cNvSpPr>
                <a:spLocks noChangeShapeType="1"/>
              </p:cNvSpPr>
              <p:nvPr/>
            </p:nvSpPr>
            <p:spPr bwMode="auto">
              <a:xfrm flipV="1">
                <a:off x="4194" y="1088"/>
                <a:ext cx="24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02" name="Line 54"/>
              <p:cNvSpPr>
                <a:spLocks noChangeShapeType="1"/>
              </p:cNvSpPr>
              <p:nvPr/>
            </p:nvSpPr>
            <p:spPr bwMode="auto">
              <a:xfrm>
                <a:off x="4508" y="1220"/>
                <a:ext cx="32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03" name="Line 55"/>
              <p:cNvSpPr>
                <a:spLocks noChangeShapeType="1"/>
              </p:cNvSpPr>
              <p:nvPr/>
            </p:nvSpPr>
            <p:spPr bwMode="auto">
              <a:xfrm>
                <a:off x="4828" y="1220"/>
                <a:ext cx="1" cy="44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04" name="Line 56"/>
              <p:cNvSpPr>
                <a:spLocks noChangeShapeType="1"/>
              </p:cNvSpPr>
              <p:nvPr/>
            </p:nvSpPr>
            <p:spPr bwMode="auto">
              <a:xfrm flipH="1">
                <a:off x="4548" y="1666"/>
                <a:ext cx="28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05" name="Line 57"/>
              <p:cNvSpPr>
                <a:spLocks noChangeShapeType="1"/>
              </p:cNvSpPr>
              <p:nvPr/>
            </p:nvSpPr>
            <p:spPr bwMode="auto">
              <a:xfrm flipH="1">
                <a:off x="3947" y="1666"/>
                <a:ext cx="20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06" name="Line 58"/>
              <p:cNvSpPr>
                <a:spLocks noChangeShapeType="1"/>
              </p:cNvSpPr>
              <p:nvPr/>
            </p:nvSpPr>
            <p:spPr bwMode="auto">
              <a:xfrm flipV="1">
                <a:off x="3947" y="1220"/>
                <a:ext cx="1" cy="44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07" name="Line 59"/>
              <p:cNvSpPr>
                <a:spLocks noChangeShapeType="1"/>
              </p:cNvSpPr>
              <p:nvPr/>
            </p:nvSpPr>
            <p:spPr bwMode="auto">
              <a:xfrm>
                <a:off x="3947" y="1220"/>
                <a:ext cx="16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08" name="Line 60"/>
              <p:cNvSpPr>
                <a:spLocks noChangeShapeType="1"/>
              </p:cNvSpPr>
              <p:nvPr/>
            </p:nvSpPr>
            <p:spPr bwMode="auto">
              <a:xfrm flipH="1">
                <a:off x="3507" y="1426"/>
                <a:ext cx="44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09" name="Line 61"/>
              <p:cNvSpPr>
                <a:spLocks noChangeShapeType="1"/>
              </p:cNvSpPr>
              <p:nvPr/>
            </p:nvSpPr>
            <p:spPr bwMode="auto">
              <a:xfrm>
                <a:off x="3507" y="1426"/>
                <a:ext cx="1" cy="6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10" name="Line 62"/>
              <p:cNvSpPr>
                <a:spLocks noChangeShapeType="1"/>
              </p:cNvSpPr>
              <p:nvPr/>
            </p:nvSpPr>
            <p:spPr bwMode="auto">
              <a:xfrm>
                <a:off x="3507" y="1701"/>
                <a:ext cx="1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11" name="Line 63"/>
              <p:cNvSpPr>
                <a:spLocks noChangeShapeType="1"/>
              </p:cNvSpPr>
              <p:nvPr/>
            </p:nvSpPr>
            <p:spPr bwMode="auto">
              <a:xfrm>
                <a:off x="3507" y="1804"/>
                <a:ext cx="2001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12" name="Line 64"/>
              <p:cNvSpPr>
                <a:spLocks noChangeShapeType="1"/>
              </p:cNvSpPr>
              <p:nvPr/>
            </p:nvSpPr>
            <p:spPr bwMode="auto">
              <a:xfrm flipV="1">
                <a:off x="5508" y="1460"/>
                <a:ext cx="1" cy="3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13" name="Line 65"/>
              <p:cNvSpPr>
                <a:spLocks noChangeShapeType="1"/>
              </p:cNvSpPr>
              <p:nvPr/>
            </p:nvSpPr>
            <p:spPr bwMode="auto">
              <a:xfrm flipH="1">
                <a:off x="5308" y="1460"/>
                <a:ext cx="20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14" name="Rectangle 66"/>
              <p:cNvSpPr>
                <a:spLocks noChangeArrowheads="1"/>
              </p:cNvSpPr>
              <p:nvPr/>
            </p:nvSpPr>
            <p:spPr bwMode="auto">
              <a:xfrm>
                <a:off x="3373" y="833"/>
                <a:ext cx="220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tr-TR" sz="24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Paralel Anahtarlar 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 New Roman" pitchFamily="18" charset="0"/>
                    <a:sym typeface="Symbol"/>
                  </a:rPr>
                  <a:t>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tr-TR" sz="24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VEYA</a:t>
                </a:r>
                <a:endParaRPr lang="en-US" sz="2800" dirty="0">
                  <a:latin typeface="Times New Roman" pitchFamily="18" charset="0"/>
                </a:endParaRPr>
              </a:p>
            </p:txBody>
          </p:sp>
        </p:grpSp>
        <p:sp>
          <p:nvSpPr>
            <p:cNvPr id="97" name="Text Box 84"/>
            <p:cNvSpPr txBox="1">
              <a:spLocks noChangeArrowheads="1"/>
            </p:cNvSpPr>
            <p:nvPr/>
          </p:nvSpPr>
          <p:spPr bwMode="auto">
            <a:xfrm>
              <a:off x="5214936" y="1900535"/>
              <a:ext cx="40748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2400" dirty="0" smtClean="0">
                  <a:latin typeface="Times New Roman" pitchFamily="18" charset="0"/>
                </a:rPr>
                <a:t>A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98" name="Text Box 84"/>
            <p:cNvSpPr txBox="1">
              <a:spLocks noChangeArrowheads="1"/>
            </p:cNvSpPr>
            <p:nvPr/>
          </p:nvSpPr>
          <p:spPr bwMode="auto">
            <a:xfrm>
              <a:off x="5291136" y="2667000"/>
              <a:ext cx="3898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2400" dirty="0" smtClean="0">
                  <a:latin typeface="Times New Roman" pitchFamily="18" charset="0"/>
                </a:rPr>
                <a:t>B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99" name="Text Box 84"/>
            <p:cNvSpPr txBox="1">
              <a:spLocks noChangeArrowheads="1"/>
            </p:cNvSpPr>
            <p:nvPr/>
          </p:nvSpPr>
          <p:spPr bwMode="auto">
            <a:xfrm>
              <a:off x="6434136" y="1905000"/>
              <a:ext cx="3873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7420439" y="2286000"/>
            <a:ext cx="149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C=A VEYA B</a:t>
            </a:r>
            <a:endParaRPr lang="tr-TR" dirty="0"/>
          </a:p>
        </p:txBody>
      </p:sp>
      <p:grpSp>
        <p:nvGrpSpPr>
          <p:cNvPr id="6" name="Group 5"/>
          <p:cNvGrpSpPr/>
          <p:nvPr/>
        </p:nvGrpSpPr>
        <p:grpSpPr>
          <a:xfrm>
            <a:off x="3733800" y="3440113"/>
            <a:ext cx="3408363" cy="1362075"/>
            <a:chOff x="3733800" y="3440113"/>
            <a:chExt cx="3408363" cy="1362075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3733800" y="3440113"/>
              <a:ext cx="3408363" cy="1362075"/>
              <a:chOff x="3362" y="2045"/>
              <a:chExt cx="2147" cy="858"/>
            </a:xfrm>
          </p:grpSpPr>
          <p:sp>
            <p:nvSpPr>
              <p:cNvPr id="437253" name="Freeform 5"/>
              <p:cNvSpPr>
                <a:spLocks/>
              </p:cNvSpPr>
              <p:nvPr/>
            </p:nvSpPr>
            <p:spPr bwMode="auto">
              <a:xfrm>
                <a:off x="4988" y="2319"/>
                <a:ext cx="320" cy="274"/>
              </a:xfrm>
              <a:custGeom>
                <a:avLst/>
                <a:gdLst/>
                <a:ahLst/>
                <a:cxnLst>
                  <a:cxn ang="0">
                    <a:pos x="320" y="137"/>
                  </a:cxn>
                  <a:cxn ang="0">
                    <a:pos x="319" y="154"/>
                  </a:cxn>
                  <a:cxn ang="0">
                    <a:pos x="315" y="171"/>
                  </a:cxn>
                  <a:cxn ang="0">
                    <a:pos x="308" y="188"/>
                  </a:cxn>
                  <a:cxn ang="0">
                    <a:pos x="300" y="204"/>
                  </a:cxn>
                  <a:cxn ang="0">
                    <a:pos x="288" y="219"/>
                  </a:cxn>
                  <a:cxn ang="0">
                    <a:pos x="275" y="232"/>
                  </a:cxn>
                  <a:cxn ang="0">
                    <a:pos x="260" y="244"/>
                  </a:cxn>
                  <a:cxn ang="0">
                    <a:pos x="243" y="255"/>
                  </a:cxn>
                  <a:cxn ang="0">
                    <a:pos x="225" y="263"/>
                  </a:cxn>
                  <a:cxn ang="0">
                    <a:pos x="205" y="269"/>
                  </a:cxn>
                  <a:cxn ang="0">
                    <a:pos x="185" y="272"/>
                  </a:cxn>
                  <a:cxn ang="0">
                    <a:pos x="165" y="274"/>
                  </a:cxn>
                  <a:cxn ang="0">
                    <a:pos x="144" y="273"/>
                  </a:cxn>
                  <a:cxn ang="0">
                    <a:pos x="124" y="271"/>
                  </a:cxn>
                  <a:cxn ang="0">
                    <a:pos x="105" y="266"/>
                  </a:cxn>
                  <a:cxn ang="0">
                    <a:pos x="85" y="258"/>
                  </a:cxn>
                  <a:cxn ang="0">
                    <a:pos x="68" y="249"/>
                  </a:cxn>
                  <a:cxn ang="0">
                    <a:pos x="52" y="239"/>
                  </a:cxn>
                  <a:cxn ang="0">
                    <a:pos x="39" y="226"/>
                  </a:cxn>
                  <a:cxn ang="0">
                    <a:pos x="25" y="211"/>
                  </a:cxn>
                  <a:cxn ang="0">
                    <a:pos x="16" y="196"/>
                  </a:cxn>
                  <a:cxn ang="0">
                    <a:pos x="8" y="180"/>
                  </a:cxn>
                  <a:cxn ang="0">
                    <a:pos x="3" y="163"/>
                  </a:cxn>
                  <a:cxn ang="0">
                    <a:pos x="0" y="146"/>
                  </a:cxn>
                  <a:cxn ang="0">
                    <a:pos x="0" y="128"/>
                  </a:cxn>
                  <a:cxn ang="0">
                    <a:pos x="3" y="111"/>
                  </a:cxn>
                  <a:cxn ang="0">
                    <a:pos x="8" y="93"/>
                  </a:cxn>
                  <a:cxn ang="0">
                    <a:pos x="16" y="77"/>
                  </a:cxn>
                  <a:cxn ang="0">
                    <a:pos x="25" y="63"/>
                  </a:cxn>
                  <a:cxn ang="0">
                    <a:pos x="39" y="48"/>
                  </a:cxn>
                  <a:cxn ang="0">
                    <a:pos x="52" y="35"/>
                  </a:cxn>
                  <a:cxn ang="0">
                    <a:pos x="68" y="25"/>
                  </a:cxn>
                  <a:cxn ang="0">
                    <a:pos x="85" y="16"/>
                  </a:cxn>
                  <a:cxn ang="0">
                    <a:pos x="105" y="8"/>
                  </a:cxn>
                  <a:cxn ang="0">
                    <a:pos x="124" y="3"/>
                  </a:cxn>
                  <a:cxn ang="0">
                    <a:pos x="144" y="1"/>
                  </a:cxn>
                  <a:cxn ang="0">
                    <a:pos x="165" y="0"/>
                  </a:cxn>
                  <a:cxn ang="0">
                    <a:pos x="185" y="2"/>
                  </a:cxn>
                  <a:cxn ang="0">
                    <a:pos x="205" y="5"/>
                  </a:cxn>
                  <a:cxn ang="0">
                    <a:pos x="225" y="11"/>
                  </a:cxn>
                  <a:cxn ang="0">
                    <a:pos x="243" y="19"/>
                  </a:cxn>
                  <a:cxn ang="0">
                    <a:pos x="260" y="29"/>
                  </a:cxn>
                  <a:cxn ang="0">
                    <a:pos x="275" y="42"/>
                  </a:cxn>
                  <a:cxn ang="0">
                    <a:pos x="288" y="55"/>
                  </a:cxn>
                  <a:cxn ang="0">
                    <a:pos x="300" y="69"/>
                  </a:cxn>
                  <a:cxn ang="0">
                    <a:pos x="308" y="85"/>
                  </a:cxn>
                  <a:cxn ang="0">
                    <a:pos x="315" y="103"/>
                  </a:cxn>
                  <a:cxn ang="0">
                    <a:pos x="319" y="120"/>
                  </a:cxn>
                  <a:cxn ang="0">
                    <a:pos x="320" y="137"/>
                  </a:cxn>
                  <a:cxn ang="0">
                    <a:pos x="320" y="137"/>
                  </a:cxn>
                </a:cxnLst>
                <a:rect l="0" t="0" r="r" b="b"/>
                <a:pathLst>
                  <a:path w="320" h="274">
                    <a:moveTo>
                      <a:pt x="320" y="137"/>
                    </a:moveTo>
                    <a:lnTo>
                      <a:pt x="319" y="154"/>
                    </a:lnTo>
                    <a:lnTo>
                      <a:pt x="315" y="171"/>
                    </a:lnTo>
                    <a:lnTo>
                      <a:pt x="308" y="188"/>
                    </a:lnTo>
                    <a:lnTo>
                      <a:pt x="300" y="204"/>
                    </a:lnTo>
                    <a:lnTo>
                      <a:pt x="288" y="219"/>
                    </a:lnTo>
                    <a:lnTo>
                      <a:pt x="275" y="232"/>
                    </a:lnTo>
                    <a:lnTo>
                      <a:pt x="260" y="244"/>
                    </a:lnTo>
                    <a:lnTo>
                      <a:pt x="243" y="255"/>
                    </a:lnTo>
                    <a:lnTo>
                      <a:pt x="225" y="263"/>
                    </a:lnTo>
                    <a:lnTo>
                      <a:pt x="205" y="269"/>
                    </a:lnTo>
                    <a:lnTo>
                      <a:pt x="185" y="272"/>
                    </a:lnTo>
                    <a:lnTo>
                      <a:pt x="165" y="274"/>
                    </a:lnTo>
                    <a:lnTo>
                      <a:pt x="144" y="273"/>
                    </a:lnTo>
                    <a:lnTo>
                      <a:pt x="124" y="271"/>
                    </a:lnTo>
                    <a:lnTo>
                      <a:pt x="105" y="266"/>
                    </a:lnTo>
                    <a:lnTo>
                      <a:pt x="85" y="258"/>
                    </a:lnTo>
                    <a:lnTo>
                      <a:pt x="68" y="249"/>
                    </a:lnTo>
                    <a:lnTo>
                      <a:pt x="52" y="239"/>
                    </a:lnTo>
                    <a:lnTo>
                      <a:pt x="39" y="226"/>
                    </a:lnTo>
                    <a:lnTo>
                      <a:pt x="25" y="211"/>
                    </a:lnTo>
                    <a:lnTo>
                      <a:pt x="16" y="196"/>
                    </a:lnTo>
                    <a:lnTo>
                      <a:pt x="8" y="180"/>
                    </a:lnTo>
                    <a:lnTo>
                      <a:pt x="3" y="163"/>
                    </a:lnTo>
                    <a:lnTo>
                      <a:pt x="0" y="146"/>
                    </a:lnTo>
                    <a:lnTo>
                      <a:pt x="0" y="128"/>
                    </a:lnTo>
                    <a:lnTo>
                      <a:pt x="3" y="111"/>
                    </a:lnTo>
                    <a:lnTo>
                      <a:pt x="8" y="93"/>
                    </a:lnTo>
                    <a:lnTo>
                      <a:pt x="16" y="77"/>
                    </a:lnTo>
                    <a:lnTo>
                      <a:pt x="25" y="63"/>
                    </a:lnTo>
                    <a:lnTo>
                      <a:pt x="39" y="48"/>
                    </a:lnTo>
                    <a:lnTo>
                      <a:pt x="52" y="35"/>
                    </a:lnTo>
                    <a:lnTo>
                      <a:pt x="68" y="25"/>
                    </a:lnTo>
                    <a:lnTo>
                      <a:pt x="85" y="16"/>
                    </a:lnTo>
                    <a:lnTo>
                      <a:pt x="105" y="8"/>
                    </a:lnTo>
                    <a:lnTo>
                      <a:pt x="124" y="3"/>
                    </a:lnTo>
                    <a:lnTo>
                      <a:pt x="144" y="1"/>
                    </a:lnTo>
                    <a:lnTo>
                      <a:pt x="165" y="0"/>
                    </a:lnTo>
                    <a:lnTo>
                      <a:pt x="185" y="2"/>
                    </a:lnTo>
                    <a:lnTo>
                      <a:pt x="205" y="5"/>
                    </a:lnTo>
                    <a:lnTo>
                      <a:pt x="225" y="11"/>
                    </a:lnTo>
                    <a:lnTo>
                      <a:pt x="243" y="19"/>
                    </a:lnTo>
                    <a:lnTo>
                      <a:pt x="260" y="29"/>
                    </a:lnTo>
                    <a:lnTo>
                      <a:pt x="275" y="42"/>
                    </a:lnTo>
                    <a:lnTo>
                      <a:pt x="288" y="55"/>
                    </a:lnTo>
                    <a:lnTo>
                      <a:pt x="300" y="69"/>
                    </a:lnTo>
                    <a:lnTo>
                      <a:pt x="308" y="85"/>
                    </a:lnTo>
                    <a:lnTo>
                      <a:pt x="315" y="103"/>
                    </a:lnTo>
                    <a:lnTo>
                      <a:pt x="319" y="120"/>
                    </a:lnTo>
                    <a:lnTo>
                      <a:pt x="320" y="137"/>
                    </a:lnTo>
                    <a:lnTo>
                      <a:pt x="320" y="137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54" name="Line 6"/>
              <p:cNvSpPr>
                <a:spLocks noChangeShapeType="1"/>
              </p:cNvSpPr>
              <p:nvPr/>
            </p:nvSpPr>
            <p:spPr bwMode="auto">
              <a:xfrm>
                <a:off x="4868" y="2456"/>
                <a:ext cx="16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55" name="Line 7"/>
              <p:cNvSpPr>
                <a:spLocks noChangeShapeType="1"/>
              </p:cNvSpPr>
              <p:nvPr/>
            </p:nvSpPr>
            <p:spPr bwMode="auto">
              <a:xfrm flipV="1">
                <a:off x="5028" y="2387"/>
                <a:ext cx="40" cy="6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56" name="Line 8"/>
              <p:cNvSpPr>
                <a:spLocks noChangeShapeType="1"/>
              </p:cNvSpPr>
              <p:nvPr/>
            </p:nvSpPr>
            <p:spPr bwMode="auto">
              <a:xfrm>
                <a:off x="5068" y="2387"/>
                <a:ext cx="1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57" name="Line 9"/>
              <p:cNvSpPr>
                <a:spLocks noChangeShapeType="1"/>
              </p:cNvSpPr>
              <p:nvPr/>
            </p:nvSpPr>
            <p:spPr bwMode="auto">
              <a:xfrm flipV="1">
                <a:off x="5068" y="2387"/>
                <a:ext cx="8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58" name="Line 10"/>
              <p:cNvSpPr>
                <a:spLocks noChangeShapeType="1"/>
              </p:cNvSpPr>
              <p:nvPr/>
            </p:nvSpPr>
            <p:spPr bwMode="auto">
              <a:xfrm>
                <a:off x="5148" y="2387"/>
                <a:ext cx="1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59" name="Line 11"/>
              <p:cNvSpPr>
                <a:spLocks noChangeShapeType="1"/>
              </p:cNvSpPr>
              <p:nvPr/>
            </p:nvSpPr>
            <p:spPr bwMode="auto">
              <a:xfrm flipV="1">
                <a:off x="5148" y="2422"/>
                <a:ext cx="40" cy="6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60" name="Line 12"/>
              <p:cNvSpPr>
                <a:spLocks noChangeShapeType="1"/>
              </p:cNvSpPr>
              <p:nvPr/>
            </p:nvSpPr>
            <p:spPr bwMode="auto">
              <a:xfrm>
                <a:off x="5188" y="2422"/>
                <a:ext cx="40" cy="6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61" name="Line 13"/>
              <p:cNvSpPr>
                <a:spLocks noChangeShapeType="1"/>
              </p:cNvSpPr>
              <p:nvPr/>
            </p:nvSpPr>
            <p:spPr bwMode="auto">
              <a:xfrm flipV="1">
                <a:off x="5228" y="2456"/>
                <a:ext cx="1" cy="3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62" name="Line 14"/>
              <p:cNvSpPr>
                <a:spLocks noChangeShapeType="1"/>
              </p:cNvSpPr>
              <p:nvPr/>
            </p:nvSpPr>
            <p:spPr bwMode="auto">
              <a:xfrm>
                <a:off x="5228" y="2456"/>
                <a:ext cx="12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63" name="Freeform 15"/>
              <p:cNvSpPr>
                <a:spLocks/>
              </p:cNvSpPr>
              <p:nvPr/>
            </p:nvSpPr>
            <p:spPr bwMode="auto">
              <a:xfrm>
                <a:off x="3874" y="2427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9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5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1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1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5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64" name="Freeform 16"/>
              <p:cNvSpPr>
                <a:spLocks/>
              </p:cNvSpPr>
              <p:nvPr/>
            </p:nvSpPr>
            <p:spPr bwMode="auto">
              <a:xfrm>
                <a:off x="4201" y="2433"/>
                <a:ext cx="80" cy="69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8" y="44"/>
                  </a:cxn>
                  <a:cxn ang="0">
                    <a:pos x="74" y="52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0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4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0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4" y="17"/>
                  </a:cxn>
                  <a:cxn ang="0">
                    <a:pos x="78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8" y="44"/>
                    </a:lnTo>
                    <a:lnTo>
                      <a:pt x="74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0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0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4" y="17"/>
                    </a:lnTo>
                    <a:lnTo>
                      <a:pt x="78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65" name="Line 17"/>
              <p:cNvSpPr>
                <a:spLocks noChangeShapeType="1"/>
              </p:cNvSpPr>
              <p:nvPr/>
            </p:nvSpPr>
            <p:spPr bwMode="auto">
              <a:xfrm flipV="1">
                <a:off x="3954" y="2324"/>
                <a:ext cx="24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66" name="Freeform 18"/>
              <p:cNvSpPr>
                <a:spLocks/>
              </p:cNvSpPr>
              <p:nvPr/>
            </p:nvSpPr>
            <p:spPr bwMode="auto">
              <a:xfrm>
                <a:off x="4474" y="2427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30" y="68"/>
                  </a:cxn>
                  <a:cxn ang="0">
                    <a:pos x="20" y="64"/>
                  </a:cxn>
                  <a:cxn ang="0">
                    <a:pos x="12" y="59"/>
                  </a:cxn>
                  <a:cxn ang="0">
                    <a:pos x="6" y="52"/>
                  </a:cxn>
                  <a:cxn ang="0">
                    <a:pos x="2" y="44"/>
                  </a:cxn>
                  <a:cxn ang="0">
                    <a:pos x="0" y="35"/>
                  </a:cxn>
                  <a:cxn ang="0">
                    <a:pos x="2" y="25"/>
                  </a:cxn>
                  <a:cxn ang="0">
                    <a:pos x="6" y="17"/>
                  </a:cxn>
                  <a:cxn ang="0">
                    <a:pos x="12" y="11"/>
                  </a:cxn>
                  <a:cxn ang="0">
                    <a:pos x="20" y="5"/>
                  </a:cxn>
                  <a:cxn ang="0">
                    <a:pos x="30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1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30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6" y="52"/>
                    </a:lnTo>
                    <a:lnTo>
                      <a:pt x="2" y="44"/>
                    </a:lnTo>
                    <a:lnTo>
                      <a:pt x="0" y="35"/>
                    </a:lnTo>
                    <a:lnTo>
                      <a:pt x="2" y="25"/>
                    </a:lnTo>
                    <a:lnTo>
                      <a:pt x="6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30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67" name="Freeform 19"/>
              <p:cNvSpPr>
                <a:spLocks/>
              </p:cNvSpPr>
              <p:nvPr/>
            </p:nvSpPr>
            <p:spPr bwMode="auto">
              <a:xfrm>
                <a:off x="4801" y="2433"/>
                <a:ext cx="80" cy="69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4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68" name="Line 20"/>
              <p:cNvSpPr>
                <a:spLocks noChangeShapeType="1"/>
              </p:cNvSpPr>
              <p:nvPr/>
            </p:nvSpPr>
            <p:spPr bwMode="auto">
              <a:xfrm flipV="1">
                <a:off x="4554" y="2324"/>
                <a:ext cx="24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69" name="Line 21"/>
              <p:cNvSpPr>
                <a:spLocks noChangeShapeType="1"/>
              </p:cNvSpPr>
              <p:nvPr/>
            </p:nvSpPr>
            <p:spPr bwMode="auto">
              <a:xfrm>
                <a:off x="3474" y="2633"/>
                <a:ext cx="24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70" name="Line 22"/>
              <p:cNvSpPr>
                <a:spLocks noChangeShapeType="1"/>
              </p:cNvSpPr>
              <p:nvPr/>
            </p:nvSpPr>
            <p:spPr bwMode="auto">
              <a:xfrm>
                <a:off x="3554" y="2702"/>
                <a:ext cx="8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71" name="Line 23"/>
              <p:cNvSpPr>
                <a:spLocks noChangeShapeType="1"/>
              </p:cNvSpPr>
              <p:nvPr/>
            </p:nvSpPr>
            <p:spPr bwMode="auto">
              <a:xfrm>
                <a:off x="3474" y="2771"/>
                <a:ext cx="24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72" name="Line 24"/>
              <p:cNvSpPr>
                <a:spLocks noChangeShapeType="1"/>
              </p:cNvSpPr>
              <p:nvPr/>
            </p:nvSpPr>
            <p:spPr bwMode="auto">
              <a:xfrm>
                <a:off x="3554" y="2839"/>
                <a:ext cx="8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73" name="Line 25"/>
              <p:cNvSpPr>
                <a:spLocks noChangeShapeType="1"/>
              </p:cNvSpPr>
              <p:nvPr/>
            </p:nvSpPr>
            <p:spPr bwMode="auto">
              <a:xfrm flipV="1">
                <a:off x="3587" y="2456"/>
                <a:ext cx="1" cy="17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74" name="Line 26"/>
              <p:cNvSpPr>
                <a:spLocks noChangeShapeType="1"/>
              </p:cNvSpPr>
              <p:nvPr/>
            </p:nvSpPr>
            <p:spPr bwMode="auto">
              <a:xfrm>
                <a:off x="3587" y="2456"/>
                <a:ext cx="28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75" name="Line 27"/>
              <p:cNvSpPr>
                <a:spLocks noChangeShapeType="1"/>
              </p:cNvSpPr>
              <p:nvPr/>
            </p:nvSpPr>
            <p:spPr bwMode="auto">
              <a:xfrm>
                <a:off x="4267" y="2456"/>
                <a:ext cx="201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76" name="Line 28"/>
              <p:cNvSpPr>
                <a:spLocks noChangeShapeType="1"/>
              </p:cNvSpPr>
              <p:nvPr/>
            </p:nvSpPr>
            <p:spPr bwMode="auto">
              <a:xfrm>
                <a:off x="3587" y="2834"/>
                <a:ext cx="1" cy="6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77" name="Line 29"/>
              <p:cNvSpPr>
                <a:spLocks noChangeShapeType="1"/>
              </p:cNvSpPr>
              <p:nvPr/>
            </p:nvSpPr>
            <p:spPr bwMode="auto">
              <a:xfrm>
                <a:off x="3587" y="2902"/>
                <a:ext cx="1921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78" name="Line 30"/>
              <p:cNvSpPr>
                <a:spLocks noChangeShapeType="1"/>
              </p:cNvSpPr>
              <p:nvPr/>
            </p:nvSpPr>
            <p:spPr bwMode="auto">
              <a:xfrm flipV="1">
                <a:off x="5508" y="2456"/>
                <a:ext cx="1" cy="44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79" name="Line 31"/>
              <p:cNvSpPr>
                <a:spLocks noChangeShapeType="1"/>
              </p:cNvSpPr>
              <p:nvPr/>
            </p:nvSpPr>
            <p:spPr bwMode="auto">
              <a:xfrm flipH="1">
                <a:off x="5348" y="2456"/>
                <a:ext cx="16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280" name="Rectangle 32"/>
              <p:cNvSpPr>
                <a:spLocks noChangeArrowheads="1"/>
              </p:cNvSpPr>
              <p:nvPr/>
            </p:nvSpPr>
            <p:spPr bwMode="auto">
              <a:xfrm>
                <a:off x="3362" y="2045"/>
                <a:ext cx="167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tr-TR" sz="24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Seri anahtarlar 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 New Roman" pitchFamily="18" charset="0"/>
                    <a:sym typeface="Symbol"/>
                  </a:rPr>
                  <a:t>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tr-TR" sz="24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VE</a:t>
                </a:r>
                <a:endParaRPr lang="en-US" sz="2800" dirty="0">
                  <a:latin typeface="Times New Roman" pitchFamily="18" charset="0"/>
                </a:endParaRPr>
              </a:p>
            </p:txBody>
          </p:sp>
        </p:grpSp>
        <p:sp>
          <p:nvSpPr>
            <p:cNvPr id="139" name="Text Box 84"/>
            <p:cNvSpPr txBox="1">
              <a:spLocks noChangeArrowheads="1"/>
            </p:cNvSpPr>
            <p:nvPr/>
          </p:nvSpPr>
          <p:spPr bwMode="auto">
            <a:xfrm>
              <a:off x="4648200" y="3962400"/>
              <a:ext cx="40748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2400" dirty="0" smtClean="0">
                  <a:latin typeface="Times New Roman" pitchFamily="18" charset="0"/>
                </a:rPr>
                <a:t>A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140" name="Text Box 84"/>
            <p:cNvSpPr txBox="1">
              <a:spLocks noChangeArrowheads="1"/>
            </p:cNvSpPr>
            <p:nvPr/>
          </p:nvSpPr>
          <p:spPr bwMode="auto">
            <a:xfrm>
              <a:off x="5638800" y="3962400"/>
              <a:ext cx="3898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2400" dirty="0" smtClean="0">
                  <a:latin typeface="Times New Roman" pitchFamily="18" charset="0"/>
                </a:rPr>
                <a:t>B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141" name="Text Box 84"/>
            <p:cNvSpPr txBox="1">
              <a:spLocks noChangeArrowheads="1"/>
            </p:cNvSpPr>
            <p:nvPr/>
          </p:nvSpPr>
          <p:spPr bwMode="auto">
            <a:xfrm>
              <a:off x="6629400" y="3505200"/>
              <a:ext cx="3898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2400" dirty="0" smtClean="0">
                  <a:latin typeface="Times New Roman" pitchFamily="18" charset="0"/>
                </a:rPr>
                <a:t>C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7391400" y="4191000"/>
            <a:ext cx="121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C=A VE B</a:t>
            </a:r>
            <a:endParaRPr lang="tr-TR" dirty="0"/>
          </a:p>
        </p:txBody>
      </p:sp>
      <p:grpSp>
        <p:nvGrpSpPr>
          <p:cNvPr id="7" name="Group 6"/>
          <p:cNvGrpSpPr/>
          <p:nvPr/>
        </p:nvGrpSpPr>
        <p:grpSpPr>
          <a:xfrm>
            <a:off x="3746498" y="4970463"/>
            <a:ext cx="4178302" cy="1582737"/>
            <a:chOff x="3746498" y="4970463"/>
            <a:chExt cx="4178302" cy="1582737"/>
          </a:xfrm>
        </p:grpSpPr>
        <p:grpSp>
          <p:nvGrpSpPr>
            <p:cNvPr id="3" name="Group 68"/>
            <p:cNvGrpSpPr>
              <a:grpSpLocks/>
            </p:cNvGrpSpPr>
            <p:nvPr/>
          </p:nvGrpSpPr>
          <p:grpSpPr bwMode="auto">
            <a:xfrm>
              <a:off x="3746498" y="4970463"/>
              <a:ext cx="4178302" cy="1582737"/>
              <a:chOff x="3080" y="3009"/>
              <a:chExt cx="2632" cy="997"/>
            </a:xfrm>
          </p:grpSpPr>
          <p:sp>
            <p:nvSpPr>
              <p:cNvPr id="437317" name="Freeform 69"/>
              <p:cNvSpPr>
                <a:spLocks/>
              </p:cNvSpPr>
              <p:nvPr/>
            </p:nvSpPr>
            <p:spPr bwMode="auto">
              <a:xfrm>
                <a:off x="4847" y="3378"/>
                <a:ext cx="320" cy="274"/>
              </a:xfrm>
              <a:custGeom>
                <a:avLst/>
                <a:gdLst/>
                <a:ahLst/>
                <a:cxnLst>
                  <a:cxn ang="0">
                    <a:pos x="320" y="137"/>
                  </a:cxn>
                  <a:cxn ang="0">
                    <a:pos x="319" y="154"/>
                  </a:cxn>
                  <a:cxn ang="0">
                    <a:pos x="315" y="171"/>
                  </a:cxn>
                  <a:cxn ang="0">
                    <a:pos x="308" y="188"/>
                  </a:cxn>
                  <a:cxn ang="0">
                    <a:pos x="300" y="204"/>
                  </a:cxn>
                  <a:cxn ang="0">
                    <a:pos x="288" y="219"/>
                  </a:cxn>
                  <a:cxn ang="0">
                    <a:pos x="275" y="232"/>
                  </a:cxn>
                  <a:cxn ang="0">
                    <a:pos x="260" y="244"/>
                  </a:cxn>
                  <a:cxn ang="0">
                    <a:pos x="243" y="255"/>
                  </a:cxn>
                  <a:cxn ang="0">
                    <a:pos x="225" y="263"/>
                  </a:cxn>
                  <a:cxn ang="0">
                    <a:pos x="205" y="269"/>
                  </a:cxn>
                  <a:cxn ang="0">
                    <a:pos x="185" y="272"/>
                  </a:cxn>
                  <a:cxn ang="0">
                    <a:pos x="165" y="274"/>
                  </a:cxn>
                  <a:cxn ang="0">
                    <a:pos x="144" y="273"/>
                  </a:cxn>
                  <a:cxn ang="0">
                    <a:pos x="124" y="271"/>
                  </a:cxn>
                  <a:cxn ang="0">
                    <a:pos x="105" y="266"/>
                  </a:cxn>
                  <a:cxn ang="0">
                    <a:pos x="85" y="258"/>
                  </a:cxn>
                  <a:cxn ang="0">
                    <a:pos x="68" y="249"/>
                  </a:cxn>
                  <a:cxn ang="0">
                    <a:pos x="52" y="239"/>
                  </a:cxn>
                  <a:cxn ang="0">
                    <a:pos x="39" y="226"/>
                  </a:cxn>
                  <a:cxn ang="0">
                    <a:pos x="25" y="211"/>
                  </a:cxn>
                  <a:cxn ang="0">
                    <a:pos x="16" y="196"/>
                  </a:cxn>
                  <a:cxn ang="0">
                    <a:pos x="8" y="180"/>
                  </a:cxn>
                  <a:cxn ang="0">
                    <a:pos x="3" y="163"/>
                  </a:cxn>
                  <a:cxn ang="0">
                    <a:pos x="0" y="146"/>
                  </a:cxn>
                  <a:cxn ang="0">
                    <a:pos x="0" y="128"/>
                  </a:cxn>
                  <a:cxn ang="0">
                    <a:pos x="3" y="111"/>
                  </a:cxn>
                  <a:cxn ang="0">
                    <a:pos x="8" y="93"/>
                  </a:cxn>
                  <a:cxn ang="0">
                    <a:pos x="16" y="77"/>
                  </a:cxn>
                  <a:cxn ang="0">
                    <a:pos x="25" y="63"/>
                  </a:cxn>
                  <a:cxn ang="0">
                    <a:pos x="39" y="48"/>
                  </a:cxn>
                  <a:cxn ang="0">
                    <a:pos x="52" y="35"/>
                  </a:cxn>
                  <a:cxn ang="0">
                    <a:pos x="68" y="25"/>
                  </a:cxn>
                  <a:cxn ang="0">
                    <a:pos x="85" y="16"/>
                  </a:cxn>
                  <a:cxn ang="0">
                    <a:pos x="105" y="8"/>
                  </a:cxn>
                  <a:cxn ang="0">
                    <a:pos x="124" y="3"/>
                  </a:cxn>
                  <a:cxn ang="0">
                    <a:pos x="144" y="1"/>
                  </a:cxn>
                  <a:cxn ang="0">
                    <a:pos x="165" y="0"/>
                  </a:cxn>
                  <a:cxn ang="0">
                    <a:pos x="185" y="2"/>
                  </a:cxn>
                  <a:cxn ang="0">
                    <a:pos x="205" y="5"/>
                  </a:cxn>
                  <a:cxn ang="0">
                    <a:pos x="225" y="11"/>
                  </a:cxn>
                  <a:cxn ang="0">
                    <a:pos x="243" y="19"/>
                  </a:cxn>
                  <a:cxn ang="0">
                    <a:pos x="260" y="29"/>
                  </a:cxn>
                  <a:cxn ang="0">
                    <a:pos x="275" y="42"/>
                  </a:cxn>
                  <a:cxn ang="0">
                    <a:pos x="288" y="55"/>
                  </a:cxn>
                  <a:cxn ang="0">
                    <a:pos x="300" y="69"/>
                  </a:cxn>
                  <a:cxn ang="0">
                    <a:pos x="308" y="85"/>
                  </a:cxn>
                  <a:cxn ang="0">
                    <a:pos x="315" y="103"/>
                  </a:cxn>
                  <a:cxn ang="0">
                    <a:pos x="319" y="120"/>
                  </a:cxn>
                  <a:cxn ang="0">
                    <a:pos x="320" y="137"/>
                  </a:cxn>
                  <a:cxn ang="0">
                    <a:pos x="320" y="137"/>
                  </a:cxn>
                </a:cxnLst>
                <a:rect l="0" t="0" r="r" b="b"/>
                <a:pathLst>
                  <a:path w="320" h="274">
                    <a:moveTo>
                      <a:pt x="320" y="137"/>
                    </a:moveTo>
                    <a:lnTo>
                      <a:pt x="319" y="154"/>
                    </a:lnTo>
                    <a:lnTo>
                      <a:pt x="315" y="171"/>
                    </a:lnTo>
                    <a:lnTo>
                      <a:pt x="308" y="188"/>
                    </a:lnTo>
                    <a:lnTo>
                      <a:pt x="300" y="204"/>
                    </a:lnTo>
                    <a:lnTo>
                      <a:pt x="288" y="219"/>
                    </a:lnTo>
                    <a:lnTo>
                      <a:pt x="275" y="232"/>
                    </a:lnTo>
                    <a:lnTo>
                      <a:pt x="260" y="244"/>
                    </a:lnTo>
                    <a:lnTo>
                      <a:pt x="243" y="255"/>
                    </a:lnTo>
                    <a:lnTo>
                      <a:pt x="225" y="263"/>
                    </a:lnTo>
                    <a:lnTo>
                      <a:pt x="205" y="269"/>
                    </a:lnTo>
                    <a:lnTo>
                      <a:pt x="185" y="272"/>
                    </a:lnTo>
                    <a:lnTo>
                      <a:pt x="165" y="274"/>
                    </a:lnTo>
                    <a:lnTo>
                      <a:pt x="144" y="273"/>
                    </a:lnTo>
                    <a:lnTo>
                      <a:pt x="124" y="271"/>
                    </a:lnTo>
                    <a:lnTo>
                      <a:pt x="105" y="266"/>
                    </a:lnTo>
                    <a:lnTo>
                      <a:pt x="85" y="258"/>
                    </a:lnTo>
                    <a:lnTo>
                      <a:pt x="68" y="249"/>
                    </a:lnTo>
                    <a:lnTo>
                      <a:pt x="52" y="239"/>
                    </a:lnTo>
                    <a:lnTo>
                      <a:pt x="39" y="226"/>
                    </a:lnTo>
                    <a:lnTo>
                      <a:pt x="25" y="211"/>
                    </a:lnTo>
                    <a:lnTo>
                      <a:pt x="16" y="196"/>
                    </a:lnTo>
                    <a:lnTo>
                      <a:pt x="8" y="180"/>
                    </a:lnTo>
                    <a:lnTo>
                      <a:pt x="3" y="163"/>
                    </a:lnTo>
                    <a:lnTo>
                      <a:pt x="0" y="146"/>
                    </a:lnTo>
                    <a:lnTo>
                      <a:pt x="0" y="128"/>
                    </a:lnTo>
                    <a:lnTo>
                      <a:pt x="3" y="111"/>
                    </a:lnTo>
                    <a:lnTo>
                      <a:pt x="8" y="93"/>
                    </a:lnTo>
                    <a:lnTo>
                      <a:pt x="16" y="77"/>
                    </a:lnTo>
                    <a:lnTo>
                      <a:pt x="25" y="63"/>
                    </a:lnTo>
                    <a:lnTo>
                      <a:pt x="39" y="48"/>
                    </a:lnTo>
                    <a:lnTo>
                      <a:pt x="52" y="35"/>
                    </a:lnTo>
                    <a:lnTo>
                      <a:pt x="68" y="25"/>
                    </a:lnTo>
                    <a:lnTo>
                      <a:pt x="85" y="16"/>
                    </a:lnTo>
                    <a:lnTo>
                      <a:pt x="105" y="8"/>
                    </a:lnTo>
                    <a:lnTo>
                      <a:pt x="124" y="3"/>
                    </a:lnTo>
                    <a:lnTo>
                      <a:pt x="144" y="1"/>
                    </a:lnTo>
                    <a:lnTo>
                      <a:pt x="165" y="0"/>
                    </a:lnTo>
                    <a:lnTo>
                      <a:pt x="185" y="2"/>
                    </a:lnTo>
                    <a:lnTo>
                      <a:pt x="205" y="5"/>
                    </a:lnTo>
                    <a:lnTo>
                      <a:pt x="225" y="11"/>
                    </a:lnTo>
                    <a:lnTo>
                      <a:pt x="243" y="19"/>
                    </a:lnTo>
                    <a:lnTo>
                      <a:pt x="260" y="29"/>
                    </a:lnTo>
                    <a:lnTo>
                      <a:pt x="275" y="42"/>
                    </a:lnTo>
                    <a:lnTo>
                      <a:pt x="288" y="55"/>
                    </a:lnTo>
                    <a:lnTo>
                      <a:pt x="300" y="69"/>
                    </a:lnTo>
                    <a:lnTo>
                      <a:pt x="308" y="85"/>
                    </a:lnTo>
                    <a:lnTo>
                      <a:pt x="315" y="103"/>
                    </a:lnTo>
                    <a:lnTo>
                      <a:pt x="319" y="120"/>
                    </a:lnTo>
                    <a:lnTo>
                      <a:pt x="320" y="137"/>
                    </a:lnTo>
                    <a:lnTo>
                      <a:pt x="320" y="137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18" name="Line 70"/>
              <p:cNvSpPr>
                <a:spLocks noChangeShapeType="1"/>
              </p:cNvSpPr>
              <p:nvPr/>
            </p:nvSpPr>
            <p:spPr bwMode="auto">
              <a:xfrm flipV="1">
                <a:off x="4887" y="3446"/>
                <a:ext cx="40" cy="6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19" name="Line 71"/>
              <p:cNvSpPr>
                <a:spLocks noChangeShapeType="1"/>
              </p:cNvSpPr>
              <p:nvPr/>
            </p:nvSpPr>
            <p:spPr bwMode="auto">
              <a:xfrm>
                <a:off x="4927" y="3446"/>
                <a:ext cx="1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20" name="Line 72"/>
              <p:cNvSpPr>
                <a:spLocks noChangeShapeType="1"/>
              </p:cNvSpPr>
              <p:nvPr/>
            </p:nvSpPr>
            <p:spPr bwMode="auto">
              <a:xfrm flipV="1">
                <a:off x="4927" y="3446"/>
                <a:ext cx="8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21" name="Line 73"/>
              <p:cNvSpPr>
                <a:spLocks noChangeShapeType="1"/>
              </p:cNvSpPr>
              <p:nvPr/>
            </p:nvSpPr>
            <p:spPr bwMode="auto">
              <a:xfrm>
                <a:off x="5007" y="3446"/>
                <a:ext cx="1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22" name="Line 74"/>
              <p:cNvSpPr>
                <a:spLocks noChangeShapeType="1"/>
              </p:cNvSpPr>
              <p:nvPr/>
            </p:nvSpPr>
            <p:spPr bwMode="auto">
              <a:xfrm flipV="1">
                <a:off x="5007" y="3481"/>
                <a:ext cx="40" cy="6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23" name="Line 75"/>
              <p:cNvSpPr>
                <a:spLocks noChangeShapeType="1"/>
              </p:cNvSpPr>
              <p:nvPr/>
            </p:nvSpPr>
            <p:spPr bwMode="auto">
              <a:xfrm>
                <a:off x="5047" y="3481"/>
                <a:ext cx="40" cy="6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24" name="Line 76"/>
              <p:cNvSpPr>
                <a:spLocks noChangeShapeType="1"/>
              </p:cNvSpPr>
              <p:nvPr/>
            </p:nvSpPr>
            <p:spPr bwMode="auto">
              <a:xfrm flipV="1">
                <a:off x="5087" y="3515"/>
                <a:ext cx="1" cy="3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25" name="Line 77"/>
              <p:cNvSpPr>
                <a:spLocks noChangeShapeType="1"/>
              </p:cNvSpPr>
              <p:nvPr/>
            </p:nvSpPr>
            <p:spPr bwMode="auto">
              <a:xfrm>
                <a:off x="5087" y="3515"/>
                <a:ext cx="12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26" name="Freeform 78"/>
              <p:cNvSpPr>
                <a:spLocks/>
              </p:cNvSpPr>
              <p:nvPr/>
            </p:nvSpPr>
            <p:spPr bwMode="auto">
              <a:xfrm>
                <a:off x="4088" y="3483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30" y="68"/>
                  </a:cxn>
                  <a:cxn ang="0">
                    <a:pos x="20" y="64"/>
                  </a:cxn>
                  <a:cxn ang="0">
                    <a:pos x="12" y="59"/>
                  </a:cxn>
                  <a:cxn ang="0">
                    <a:pos x="6" y="52"/>
                  </a:cxn>
                  <a:cxn ang="0">
                    <a:pos x="2" y="44"/>
                  </a:cxn>
                  <a:cxn ang="0">
                    <a:pos x="0" y="35"/>
                  </a:cxn>
                  <a:cxn ang="0">
                    <a:pos x="2" y="25"/>
                  </a:cxn>
                  <a:cxn ang="0">
                    <a:pos x="6" y="17"/>
                  </a:cxn>
                  <a:cxn ang="0">
                    <a:pos x="12" y="11"/>
                  </a:cxn>
                  <a:cxn ang="0">
                    <a:pos x="20" y="5"/>
                  </a:cxn>
                  <a:cxn ang="0">
                    <a:pos x="30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1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30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6" y="52"/>
                    </a:lnTo>
                    <a:lnTo>
                      <a:pt x="2" y="44"/>
                    </a:lnTo>
                    <a:lnTo>
                      <a:pt x="0" y="35"/>
                    </a:lnTo>
                    <a:lnTo>
                      <a:pt x="2" y="25"/>
                    </a:lnTo>
                    <a:lnTo>
                      <a:pt x="6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30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27" name="Freeform 79"/>
              <p:cNvSpPr>
                <a:spLocks/>
              </p:cNvSpPr>
              <p:nvPr/>
            </p:nvSpPr>
            <p:spPr bwMode="auto">
              <a:xfrm>
                <a:off x="4415" y="3489"/>
                <a:ext cx="80" cy="69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4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28" name="Line 80"/>
              <p:cNvSpPr>
                <a:spLocks noChangeShapeType="1"/>
              </p:cNvSpPr>
              <p:nvPr/>
            </p:nvSpPr>
            <p:spPr bwMode="auto">
              <a:xfrm flipV="1">
                <a:off x="4168" y="3466"/>
                <a:ext cx="266" cy="6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29" name="Line 81"/>
              <p:cNvSpPr>
                <a:spLocks noChangeShapeType="1"/>
              </p:cNvSpPr>
              <p:nvPr/>
            </p:nvSpPr>
            <p:spPr bwMode="auto">
              <a:xfrm>
                <a:off x="3690" y="3517"/>
                <a:ext cx="3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30" name="Line 82"/>
              <p:cNvSpPr>
                <a:spLocks noChangeShapeType="1"/>
              </p:cNvSpPr>
              <p:nvPr/>
            </p:nvSpPr>
            <p:spPr bwMode="auto">
              <a:xfrm flipH="1">
                <a:off x="4503" y="3510"/>
                <a:ext cx="33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31" name="Line 83"/>
              <p:cNvSpPr>
                <a:spLocks noChangeShapeType="1"/>
              </p:cNvSpPr>
              <p:nvPr/>
            </p:nvSpPr>
            <p:spPr bwMode="auto">
              <a:xfrm>
                <a:off x="5173" y="3519"/>
                <a:ext cx="18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32" name="Text Box 84"/>
              <p:cNvSpPr txBox="1">
                <a:spLocks noChangeArrowheads="1"/>
              </p:cNvSpPr>
              <p:nvPr/>
            </p:nvSpPr>
            <p:spPr bwMode="auto">
              <a:xfrm>
                <a:off x="4158" y="3240"/>
                <a:ext cx="25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tr-TR" sz="2400" dirty="0" smtClean="0">
                    <a:latin typeface="Times New Roman" pitchFamily="18" charset="0"/>
                  </a:rPr>
                  <a:t>A</a:t>
                </a: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437333" name="Line 85"/>
              <p:cNvSpPr>
                <a:spLocks noChangeShapeType="1"/>
              </p:cNvSpPr>
              <p:nvPr/>
            </p:nvSpPr>
            <p:spPr bwMode="auto">
              <a:xfrm>
                <a:off x="4214" y="3244"/>
                <a:ext cx="16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34" name="Line 86"/>
              <p:cNvSpPr>
                <a:spLocks noChangeShapeType="1"/>
              </p:cNvSpPr>
              <p:nvPr/>
            </p:nvSpPr>
            <p:spPr bwMode="auto">
              <a:xfrm>
                <a:off x="3562" y="3660"/>
                <a:ext cx="24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35" name="Line 87"/>
              <p:cNvSpPr>
                <a:spLocks noChangeShapeType="1"/>
              </p:cNvSpPr>
              <p:nvPr/>
            </p:nvSpPr>
            <p:spPr bwMode="auto">
              <a:xfrm>
                <a:off x="3642" y="3729"/>
                <a:ext cx="8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36" name="Line 88"/>
              <p:cNvSpPr>
                <a:spLocks noChangeShapeType="1"/>
              </p:cNvSpPr>
              <p:nvPr/>
            </p:nvSpPr>
            <p:spPr bwMode="auto">
              <a:xfrm>
                <a:off x="3562" y="3798"/>
                <a:ext cx="25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37" name="Line 89"/>
              <p:cNvSpPr>
                <a:spLocks noChangeShapeType="1"/>
              </p:cNvSpPr>
              <p:nvPr/>
            </p:nvSpPr>
            <p:spPr bwMode="auto">
              <a:xfrm>
                <a:off x="3642" y="3866"/>
                <a:ext cx="8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38" name="Line 90"/>
              <p:cNvSpPr>
                <a:spLocks noChangeShapeType="1"/>
              </p:cNvSpPr>
              <p:nvPr/>
            </p:nvSpPr>
            <p:spPr bwMode="auto">
              <a:xfrm flipH="1">
                <a:off x="3674" y="3982"/>
                <a:ext cx="16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39" name="Line 91"/>
              <p:cNvSpPr>
                <a:spLocks noChangeShapeType="1"/>
              </p:cNvSpPr>
              <p:nvPr/>
            </p:nvSpPr>
            <p:spPr bwMode="auto">
              <a:xfrm flipV="1">
                <a:off x="3683" y="3514"/>
                <a:ext cx="0" cy="1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40" name="Line 92"/>
              <p:cNvSpPr>
                <a:spLocks noChangeShapeType="1"/>
              </p:cNvSpPr>
              <p:nvPr/>
            </p:nvSpPr>
            <p:spPr bwMode="auto">
              <a:xfrm>
                <a:off x="3674" y="3876"/>
                <a:ext cx="0" cy="13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41" name="Line 93"/>
              <p:cNvSpPr>
                <a:spLocks noChangeShapeType="1"/>
              </p:cNvSpPr>
              <p:nvPr/>
            </p:nvSpPr>
            <p:spPr bwMode="auto">
              <a:xfrm flipV="1">
                <a:off x="5351" y="3519"/>
                <a:ext cx="0" cy="4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342" name="Rectangle 94"/>
              <p:cNvSpPr>
                <a:spLocks noChangeArrowheads="1"/>
              </p:cNvSpPr>
              <p:nvPr/>
            </p:nvSpPr>
            <p:spPr bwMode="auto">
              <a:xfrm>
                <a:off x="3080" y="3009"/>
                <a:ext cx="2632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tr-TR" sz="20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Normalde kapalı anahtar 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Times New Roman" pitchFamily="18" charset="0"/>
                    <a:sym typeface="Symbol"/>
                  </a:rPr>
                  <a:t>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tr-TR" sz="20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TÜMLEME</a:t>
                </a:r>
                <a:endParaRPr lang="en-US" sz="2000" dirty="0">
                  <a:latin typeface="Times New Roman" pitchFamily="18" charset="0"/>
                </a:endParaRPr>
              </a:p>
            </p:txBody>
          </p:sp>
        </p:grpSp>
        <p:sp>
          <p:nvSpPr>
            <p:cNvPr id="143" name="Text Box 84"/>
            <p:cNvSpPr txBox="1">
              <a:spLocks noChangeArrowheads="1"/>
            </p:cNvSpPr>
            <p:nvPr/>
          </p:nvSpPr>
          <p:spPr bwMode="auto">
            <a:xfrm>
              <a:off x="6925350" y="5257800"/>
              <a:ext cx="3898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2400" dirty="0" smtClean="0">
                  <a:latin typeface="Times New Roman" pitchFamily="18" charset="0"/>
                </a:rPr>
                <a:t>C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543800" y="5867400"/>
            <a:ext cx="639919" cy="369332"/>
            <a:chOff x="7543800" y="5867400"/>
            <a:chExt cx="639919" cy="369332"/>
          </a:xfrm>
        </p:grpSpPr>
        <p:sp>
          <p:nvSpPr>
            <p:cNvPr id="144" name="TextBox 143"/>
            <p:cNvSpPr txBox="1"/>
            <p:nvPr/>
          </p:nvSpPr>
          <p:spPr>
            <a:xfrm>
              <a:off x="7543800" y="5867400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C=A</a:t>
              </a:r>
              <a:endParaRPr lang="tr-TR" dirty="0"/>
            </a:p>
          </p:txBody>
        </p:sp>
        <p:cxnSp>
          <p:nvCxnSpPr>
            <p:cNvPr id="146" name="Straight Connector 145"/>
            <p:cNvCxnSpPr>
              <a:stCxn id="144" idx="0"/>
            </p:cNvCxnSpPr>
            <p:nvPr/>
          </p:nvCxnSpPr>
          <p:spPr>
            <a:xfrm rot="5400000" flipH="1" flipV="1">
              <a:off x="8008580" y="5722580"/>
              <a:ext cx="0" cy="289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4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C92C01-FB36-4EF8-80DC-E64616D9FE2C}" type="slidenum">
              <a:rPr lang="tr-TR"/>
              <a:pPr/>
              <a:t>62</a:t>
            </a:fld>
            <a:endParaRPr lang="tr-TR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38175" y="1449388"/>
            <a:ext cx="7772400" cy="502761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tr-TR" sz="2800" dirty="0" smtClean="0">
                <a:solidFill>
                  <a:srgbClr val="FF0000"/>
                </a:solidFill>
              </a:rPr>
              <a:t>Örnek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tr-TR" sz="2800" dirty="0" smtClean="0"/>
          </a:p>
          <a:p>
            <a:pPr>
              <a:lnSpc>
                <a:spcPct val="90000"/>
              </a:lnSpc>
            </a:pPr>
            <a:r>
              <a:rPr lang="tr-TR" sz="2800" dirty="0" smtClean="0"/>
              <a:t>Işık</a:t>
            </a:r>
            <a:r>
              <a:rPr lang="en-US" sz="2800" dirty="0" smtClean="0"/>
              <a:t> (</a:t>
            </a:r>
            <a:r>
              <a:rPr lang="tr-TR" sz="2800" dirty="0" smtClean="0"/>
              <a:t>E</a:t>
            </a:r>
            <a:r>
              <a:rPr lang="en-US" sz="2800" dirty="0" smtClean="0"/>
              <a:t> </a:t>
            </a:r>
            <a:r>
              <a:rPr lang="en-US" sz="2800" dirty="0"/>
              <a:t>= 1) </a:t>
            </a:r>
            <a:r>
              <a:rPr lang="tr-TR" sz="2800" dirty="0" smtClean="0"/>
              <a:t>ise açıktır. </a:t>
            </a:r>
            <a:r>
              <a:rPr lang="en-US" sz="2800" dirty="0" smtClean="0"/>
              <a:t>(</a:t>
            </a:r>
            <a:r>
              <a:rPr lang="tr-TR" sz="2800" dirty="0" smtClean="0"/>
              <a:t>E</a:t>
            </a:r>
            <a:r>
              <a:rPr lang="en-US" sz="2800" dirty="0" smtClean="0"/>
              <a:t> = 0)</a:t>
            </a:r>
            <a:r>
              <a:rPr lang="tr-TR" sz="2800" dirty="0" smtClean="0"/>
              <a:t> ise kapalıdır.</a:t>
            </a:r>
          </a:p>
          <a:p>
            <a:pPr lvl="1">
              <a:lnSpc>
                <a:spcPct val="90000"/>
              </a:lnSpc>
            </a:pPr>
            <a:r>
              <a:rPr lang="tr-TR" dirty="0" smtClean="0"/>
              <a:t>Yol fonksiyonlarının toplamı:</a:t>
            </a:r>
          </a:p>
          <a:p>
            <a:pPr lvl="2">
              <a:lnSpc>
                <a:spcPct val="90000"/>
              </a:lnSpc>
            </a:pPr>
            <a:r>
              <a:rPr lang="tr-TR" dirty="0" smtClean="0"/>
              <a:t>f</a:t>
            </a:r>
            <a:r>
              <a:rPr lang="en-US" dirty="0" smtClean="0"/>
              <a:t>(A</a:t>
            </a:r>
            <a:r>
              <a:rPr lang="en-US" dirty="0"/>
              <a:t>, B, C, D) </a:t>
            </a:r>
            <a:r>
              <a:rPr lang="en-US" dirty="0" smtClean="0"/>
              <a:t>=</a:t>
            </a:r>
            <a:r>
              <a:rPr lang="tr-TR" dirty="0" smtClean="0"/>
              <a:t> ABC</a:t>
            </a:r>
            <a:r>
              <a:rPr lang="tr-TR" dirty="0" smtClean="0">
                <a:sym typeface="Symbol"/>
              </a:rPr>
              <a:t>+AD</a:t>
            </a:r>
          </a:p>
          <a:p>
            <a:pPr lvl="1">
              <a:lnSpc>
                <a:spcPct val="90000"/>
              </a:lnSpc>
            </a:pPr>
            <a:r>
              <a:rPr lang="tr-TR" dirty="0" smtClean="0">
                <a:sym typeface="Symbol"/>
              </a:rPr>
              <a:t>Kesitleme fonksiyonlarının çarpımı:</a:t>
            </a:r>
          </a:p>
          <a:p>
            <a:pPr lvl="2">
              <a:lnSpc>
                <a:spcPct val="90000"/>
              </a:lnSpc>
            </a:pPr>
            <a:r>
              <a:rPr lang="tr-TR" dirty="0" smtClean="0"/>
              <a:t>f</a:t>
            </a:r>
            <a:r>
              <a:rPr lang="en-US" dirty="0" smtClean="0"/>
              <a:t>(A, B, C, D) =</a:t>
            </a:r>
            <a:r>
              <a:rPr lang="tr-TR" dirty="0" smtClean="0"/>
              <a:t> A (B+D) (C</a:t>
            </a:r>
            <a:r>
              <a:rPr lang="tr-TR" dirty="0" smtClean="0">
                <a:sym typeface="Symbol"/>
              </a:rPr>
              <a:t>+D</a:t>
            </a:r>
            <a:r>
              <a:rPr lang="tr-TR" dirty="0" smtClean="0"/>
              <a:t>)</a:t>
            </a:r>
            <a:endParaRPr lang="en-US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07975"/>
            <a:ext cx="8151813" cy="1216025"/>
          </a:xfrm>
        </p:spPr>
        <p:txBody>
          <a:bodyPr/>
          <a:lstStyle/>
          <a:p>
            <a:r>
              <a:rPr lang="tr-TR" sz="3600" dirty="0" smtClean="0"/>
              <a:t>Boole Fonksiyonlarının Anahtar Devreleri İle Gerçeklenmesi</a:t>
            </a:r>
            <a:endParaRPr lang="en-US" sz="3600" dirty="0"/>
          </a:p>
        </p:txBody>
      </p:sp>
      <p:grpSp>
        <p:nvGrpSpPr>
          <p:cNvPr id="2" name="Group 59"/>
          <p:cNvGrpSpPr/>
          <p:nvPr/>
        </p:nvGrpSpPr>
        <p:grpSpPr>
          <a:xfrm>
            <a:off x="1754188" y="1416049"/>
            <a:ext cx="5500687" cy="2165351"/>
            <a:chOff x="1754188" y="1762125"/>
            <a:chExt cx="5500687" cy="2165351"/>
          </a:xfrm>
        </p:grpSpPr>
        <p:sp>
          <p:nvSpPr>
            <p:cNvPr id="439300" name="Text Box 4"/>
            <p:cNvSpPr txBox="1">
              <a:spLocks noChangeArrowheads="1"/>
            </p:cNvSpPr>
            <p:nvPr/>
          </p:nvSpPr>
          <p:spPr bwMode="auto">
            <a:xfrm>
              <a:off x="3617913" y="1762125"/>
              <a:ext cx="3873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B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6437313" y="2627313"/>
              <a:ext cx="571500" cy="434975"/>
              <a:chOff x="3131" y="1339"/>
              <a:chExt cx="360" cy="274"/>
            </a:xfrm>
          </p:grpSpPr>
          <p:sp>
            <p:nvSpPr>
              <p:cNvPr id="439303" name="Freeform 7"/>
              <p:cNvSpPr>
                <a:spLocks/>
              </p:cNvSpPr>
              <p:nvPr/>
            </p:nvSpPr>
            <p:spPr bwMode="auto">
              <a:xfrm>
                <a:off x="3131" y="1339"/>
                <a:ext cx="320" cy="274"/>
              </a:xfrm>
              <a:custGeom>
                <a:avLst/>
                <a:gdLst/>
                <a:ahLst/>
                <a:cxnLst>
                  <a:cxn ang="0">
                    <a:pos x="320" y="137"/>
                  </a:cxn>
                  <a:cxn ang="0">
                    <a:pos x="319" y="154"/>
                  </a:cxn>
                  <a:cxn ang="0">
                    <a:pos x="315" y="171"/>
                  </a:cxn>
                  <a:cxn ang="0">
                    <a:pos x="308" y="188"/>
                  </a:cxn>
                  <a:cxn ang="0">
                    <a:pos x="300" y="204"/>
                  </a:cxn>
                  <a:cxn ang="0">
                    <a:pos x="288" y="219"/>
                  </a:cxn>
                  <a:cxn ang="0">
                    <a:pos x="275" y="232"/>
                  </a:cxn>
                  <a:cxn ang="0">
                    <a:pos x="260" y="244"/>
                  </a:cxn>
                  <a:cxn ang="0">
                    <a:pos x="243" y="255"/>
                  </a:cxn>
                  <a:cxn ang="0">
                    <a:pos x="225" y="263"/>
                  </a:cxn>
                  <a:cxn ang="0">
                    <a:pos x="205" y="269"/>
                  </a:cxn>
                  <a:cxn ang="0">
                    <a:pos x="185" y="272"/>
                  </a:cxn>
                  <a:cxn ang="0">
                    <a:pos x="165" y="274"/>
                  </a:cxn>
                  <a:cxn ang="0">
                    <a:pos x="144" y="273"/>
                  </a:cxn>
                  <a:cxn ang="0">
                    <a:pos x="124" y="271"/>
                  </a:cxn>
                  <a:cxn ang="0">
                    <a:pos x="105" y="266"/>
                  </a:cxn>
                  <a:cxn ang="0">
                    <a:pos x="85" y="258"/>
                  </a:cxn>
                  <a:cxn ang="0">
                    <a:pos x="68" y="249"/>
                  </a:cxn>
                  <a:cxn ang="0">
                    <a:pos x="52" y="239"/>
                  </a:cxn>
                  <a:cxn ang="0">
                    <a:pos x="39" y="226"/>
                  </a:cxn>
                  <a:cxn ang="0">
                    <a:pos x="25" y="211"/>
                  </a:cxn>
                  <a:cxn ang="0">
                    <a:pos x="16" y="196"/>
                  </a:cxn>
                  <a:cxn ang="0">
                    <a:pos x="8" y="180"/>
                  </a:cxn>
                  <a:cxn ang="0">
                    <a:pos x="3" y="163"/>
                  </a:cxn>
                  <a:cxn ang="0">
                    <a:pos x="0" y="146"/>
                  </a:cxn>
                  <a:cxn ang="0">
                    <a:pos x="0" y="128"/>
                  </a:cxn>
                  <a:cxn ang="0">
                    <a:pos x="3" y="111"/>
                  </a:cxn>
                  <a:cxn ang="0">
                    <a:pos x="8" y="93"/>
                  </a:cxn>
                  <a:cxn ang="0">
                    <a:pos x="16" y="77"/>
                  </a:cxn>
                  <a:cxn ang="0">
                    <a:pos x="25" y="63"/>
                  </a:cxn>
                  <a:cxn ang="0">
                    <a:pos x="39" y="48"/>
                  </a:cxn>
                  <a:cxn ang="0">
                    <a:pos x="52" y="35"/>
                  </a:cxn>
                  <a:cxn ang="0">
                    <a:pos x="68" y="25"/>
                  </a:cxn>
                  <a:cxn ang="0">
                    <a:pos x="85" y="16"/>
                  </a:cxn>
                  <a:cxn ang="0">
                    <a:pos x="105" y="8"/>
                  </a:cxn>
                  <a:cxn ang="0">
                    <a:pos x="124" y="3"/>
                  </a:cxn>
                  <a:cxn ang="0">
                    <a:pos x="144" y="1"/>
                  </a:cxn>
                  <a:cxn ang="0">
                    <a:pos x="165" y="0"/>
                  </a:cxn>
                  <a:cxn ang="0">
                    <a:pos x="185" y="2"/>
                  </a:cxn>
                  <a:cxn ang="0">
                    <a:pos x="205" y="5"/>
                  </a:cxn>
                  <a:cxn ang="0">
                    <a:pos x="225" y="11"/>
                  </a:cxn>
                  <a:cxn ang="0">
                    <a:pos x="243" y="19"/>
                  </a:cxn>
                  <a:cxn ang="0">
                    <a:pos x="260" y="29"/>
                  </a:cxn>
                  <a:cxn ang="0">
                    <a:pos x="275" y="42"/>
                  </a:cxn>
                  <a:cxn ang="0">
                    <a:pos x="288" y="55"/>
                  </a:cxn>
                  <a:cxn ang="0">
                    <a:pos x="300" y="69"/>
                  </a:cxn>
                  <a:cxn ang="0">
                    <a:pos x="308" y="85"/>
                  </a:cxn>
                  <a:cxn ang="0">
                    <a:pos x="315" y="103"/>
                  </a:cxn>
                  <a:cxn ang="0">
                    <a:pos x="319" y="120"/>
                  </a:cxn>
                  <a:cxn ang="0">
                    <a:pos x="320" y="137"/>
                  </a:cxn>
                  <a:cxn ang="0">
                    <a:pos x="320" y="137"/>
                  </a:cxn>
                </a:cxnLst>
                <a:rect l="0" t="0" r="r" b="b"/>
                <a:pathLst>
                  <a:path w="320" h="274">
                    <a:moveTo>
                      <a:pt x="320" y="137"/>
                    </a:moveTo>
                    <a:lnTo>
                      <a:pt x="319" y="154"/>
                    </a:lnTo>
                    <a:lnTo>
                      <a:pt x="315" y="171"/>
                    </a:lnTo>
                    <a:lnTo>
                      <a:pt x="308" y="188"/>
                    </a:lnTo>
                    <a:lnTo>
                      <a:pt x="300" y="204"/>
                    </a:lnTo>
                    <a:lnTo>
                      <a:pt x="288" y="219"/>
                    </a:lnTo>
                    <a:lnTo>
                      <a:pt x="275" y="232"/>
                    </a:lnTo>
                    <a:lnTo>
                      <a:pt x="260" y="244"/>
                    </a:lnTo>
                    <a:lnTo>
                      <a:pt x="243" y="255"/>
                    </a:lnTo>
                    <a:lnTo>
                      <a:pt x="225" y="263"/>
                    </a:lnTo>
                    <a:lnTo>
                      <a:pt x="205" y="269"/>
                    </a:lnTo>
                    <a:lnTo>
                      <a:pt x="185" y="272"/>
                    </a:lnTo>
                    <a:lnTo>
                      <a:pt x="165" y="274"/>
                    </a:lnTo>
                    <a:lnTo>
                      <a:pt x="144" y="273"/>
                    </a:lnTo>
                    <a:lnTo>
                      <a:pt x="124" y="271"/>
                    </a:lnTo>
                    <a:lnTo>
                      <a:pt x="105" y="266"/>
                    </a:lnTo>
                    <a:lnTo>
                      <a:pt x="85" y="258"/>
                    </a:lnTo>
                    <a:lnTo>
                      <a:pt x="68" y="249"/>
                    </a:lnTo>
                    <a:lnTo>
                      <a:pt x="52" y="239"/>
                    </a:lnTo>
                    <a:lnTo>
                      <a:pt x="39" y="226"/>
                    </a:lnTo>
                    <a:lnTo>
                      <a:pt x="25" y="211"/>
                    </a:lnTo>
                    <a:lnTo>
                      <a:pt x="16" y="196"/>
                    </a:lnTo>
                    <a:lnTo>
                      <a:pt x="8" y="180"/>
                    </a:lnTo>
                    <a:lnTo>
                      <a:pt x="3" y="163"/>
                    </a:lnTo>
                    <a:lnTo>
                      <a:pt x="0" y="146"/>
                    </a:lnTo>
                    <a:lnTo>
                      <a:pt x="0" y="128"/>
                    </a:lnTo>
                    <a:lnTo>
                      <a:pt x="3" y="111"/>
                    </a:lnTo>
                    <a:lnTo>
                      <a:pt x="8" y="93"/>
                    </a:lnTo>
                    <a:lnTo>
                      <a:pt x="16" y="77"/>
                    </a:lnTo>
                    <a:lnTo>
                      <a:pt x="25" y="63"/>
                    </a:lnTo>
                    <a:lnTo>
                      <a:pt x="39" y="48"/>
                    </a:lnTo>
                    <a:lnTo>
                      <a:pt x="52" y="35"/>
                    </a:lnTo>
                    <a:lnTo>
                      <a:pt x="68" y="25"/>
                    </a:lnTo>
                    <a:lnTo>
                      <a:pt x="85" y="16"/>
                    </a:lnTo>
                    <a:lnTo>
                      <a:pt x="105" y="8"/>
                    </a:lnTo>
                    <a:lnTo>
                      <a:pt x="124" y="3"/>
                    </a:lnTo>
                    <a:lnTo>
                      <a:pt x="144" y="1"/>
                    </a:lnTo>
                    <a:lnTo>
                      <a:pt x="165" y="0"/>
                    </a:lnTo>
                    <a:lnTo>
                      <a:pt x="185" y="2"/>
                    </a:lnTo>
                    <a:lnTo>
                      <a:pt x="205" y="5"/>
                    </a:lnTo>
                    <a:lnTo>
                      <a:pt x="225" y="11"/>
                    </a:lnTo>
                    <a:lnTo>
                      <a:pt x="243" y="19"/>
                    </a:lnTo>
                    <a:lnTo>
                      <a:pt x="260" y="29"/>
                    </a:lnTo>
                    <a:lnTo>
                      <a:pt x="275" y="42"/>
                    </a:lnTo>
                    <a:lnTo>
                      <a:pt x="288" y="55"/>
                    </a:lnTo>
                    <a:lnTo>
                      <a:pt x="300" y="69"/>
                    </a:lnTo>
                    <a:lnTo>
                      <a:pt x="308" y="85"/>
                    </a:lnTo>
                    <a:lnTo>
                      <a:pt x="315" y="103"/>
                    </a:lnTo>
                    <a:lnTo>
                      <a:pt x="319" y="120"/>
                    </a:lnTo>
                    <a:lnTo>
                      <a:pt x="320" y="137"/>
                    </a:lnTo>
                    <a:lnTo>
                      <a:pt x="320" y="137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04" name="Line 8"/>
              <p:cNvSpPr>
                <a:spLocks noChangeShapeType="1"/>
              </p:cNvSpPr>
              <p:nvPr/>
            </p:nvSpPr>
            <p:spPr bwMode="auto">
              <a:xfrm flipV="1">
                <a:off x="3171" y="1407"/>
                <a:ext cx="40" cy="6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05" name="Line 9"/>
              <p:cNvSpPr>
                <a:spLocks noChangeShapeType="1"/>
              </p:cNvSpPr>
              <p:nvPr/>
            </p:nvSpPr>
            <p:spPr bwMode="auto">
              <a:xfrm>
                <a:off x="3211" y="1407"/>
                <a:ext cx="1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06" name="Line 10"/>
              <p:cNvSpPr>
                <a:spLocks noChangeShapeType="1"/>
              </p:cNvSpPr>
              <p:nvPr/>
            </p:nvSpPr>
            <p:spPr bwMode="auto">
              <a:xfrm flipV="1">
                <a:off x="3211" y="1407"/>
                <a:ext cx="8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07" name="Line 11"/>
              <p:cNvSpPr>
                <a:spLocks noChangeShapeType="1"/>
              </p:cNvSpPr>
              <p:nvPr/>
            </p:nvSpPr>
            <p:spPr bwMode="auto">
              <a:xfrm>
                <a:off x="3291" y="1407"/>
                <a:ext cx="1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08" name="Line 12"/>
              <p:cNvSpPr>
                <a:spLocks noChangeShapeType="1"/>
              </p:cNvSpPr>
              <p:nvPr/>
            </p:nvSpPr>
            <p:spPr bwMode="auto">
              <a:xfrm flipV="1">
                <a:off x="3291" y="1442"/>
                <a:ext cx="40" cy="6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09" name="Line 13"/>
              <p:cNvSpPr>
                <a:spLocks noChangeShapeType="1"/>
              </p:cNvSpPr>
              <p:nvPr/>
            </p:nvSpPr>
            <p:spPr bwMode="auto">
              <a:xfrm>
                <a:off x="3331" y="1442"/>
                <a:ext cx="40" cy="6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10" name="Line 14"/>
              <p:cNvSpPr>
                <a:spLocks noChangeShapeType="1"/>
              </p:cNvSpPr>
              <p:nvPr/>
            </p:nvSpPr>
            <p:spPr bwMode="auto">
              <a:xfrm flipV="1">
                <a:off x="3371" y="1476"/>
                <a:ext cx="1" cy="3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11" name="Line 15"/>
              <p:cNvSpPr>
                <a:spLocks noChangeShapeType="1"/>
              </p:cNvSpPr>
              <p:nvPr/>
            </p:nvSpPr>
            <p:spPr bwMode="auto">
              <a:xfrm>
                <a:off x="3371" y="1476"/>
                <a:ext cx="12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2293938" y="2578100"/>
              <a:ext cx="646112" cy="282575"/>
              <a:chOff x="2017" y="1344"/>
              <a:chExt cx="407" cy="178"/>
            </a:xfrm>
          </p:grpSpPr>
          <p:sp>
            <p:nvSpPr>
              <p:cNvPr id="439313" name="Freeform 17"/>
              <p:cNvSpPr>
                <a:spLocks/>
              </p:cNvSpPr>
              <p:nvPr/>
            </p:nvSpPr>
            <p:spPr bwMode="auto">
              <a:xfrm>
                <a:off x="2017" y="1447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9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5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1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1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5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14" name="Freeform 18"/>
              <p:cNvSpPr>
                <a:spLocks/>
              </p:cNvSpPr>
              <p:nvPr/>
            </p:nvSpPr>
            <p:spPr bwMode="auto">
              <a:xfrm>
                <a:off x="2344" y="1453"/>
                <a:ext cx="80" cy="69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8" y="44"/>
                  </a:cxn>
                  <a:cxn ang="0">
                    <a:pos x="74" y="52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0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4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0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4" y="17"/>
                  </a:cxn>
                  <a:cxn ang="0">
                    <a:pos x="78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8" y="44"/>
                    </a:lnTo>
                    <a:lnTo>
                      <a:pt x="74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0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0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4" y="17"/>
                    </a:lnTo>
                    <a:lnTo>
                      <a:pt x="78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15" name="Line 19"/>
              <p:cNvSpPr>
                <a:spLocks noChangeShapeType="1"/>
              </p:cNvSpPr>
              <p:nvPr/>
            </p:nvSpPr>
            <p:spPr bwMode="auto">
              <a:xfrm flipV="1">
                <a:off x="2097" y="1344"/>
                <a:ext cx="24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4789488" y="2233613"/>
              <a:ext cx="646112" cy="146050"/>
              <a:chOff x="2617" y="1430"/>
              <a:chExt cx="407" cy="92"/>
            </a:xfrm>
          </p:grpSpPr>
          <p:sp>
            <p:nvSpPr>
              <p:cNvPr id="439317" name="Freeform 21"/>
              <p:cNvSpPr>
                <a:spLocks/>
              </p:cNvSpPr>
              <p:nvPr/>
            </p:nvSpPr>
            <p:spPr bwMode="auto">
              <a:xfrm>
                <a:off x="2617" y="1447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30" y="68"/>
                  </a:cxn>
                  <a:cxn ang="0">
                    <a:pos x="20" y="64"/>
                  </a:cxn>
                  <a:cxn ang="0">
                    <a:pos x="12" y="59"/>
                  </a:cxn>
                  <a:cxn ang="0">
                    <a:pos x="6" y="52"/>
                  </a:cxn>
                  <a:cxn ang="0">
                    <a:pos x="2" y="44"/>
                  </a:cxn>
                  <a:cxn ang="0">
                    <a:pos x="0" y="35"/>
                  </a:cxn>
                  <a:cxn ang="0">
                    <a:pos x="2" y="25"/>
                  </a:cxn>
                  <a:cxn ang="0">
                    <a:pos x="6" y="17"/>
                  </a:cxn>
                  <a:cxn ang="0">
                    <a:pos x="12" y="11"/>
                  </a:cxn>
                  <a:cxn ang="0">
                    <a:pos x="20" y="5"/>
                  </a:cxn>
                  <a:cxn ang="0">
                    <a:pos x="30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1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30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6" y="52"/>
                    </a:lnTo>
                    <a:lnTo>
                      <a:pt x="2" y="44"/>
                    </a:lnTo>
                    <a:lnTo>
                      <a:pt x="0" y="35"/>
                    </a:lnTo>
                    <a:lnTo>
                      <a:pt x="2" y="25"/>
                    </a:lnTo>
                    <a:lnTo>
                      <a:pt x="6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30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18" name="Freeform 22"/>
              <p:cNvSpPr>
                <a:spLocks/>
              </p:cNvSpPr>
              <p:nvPr/>
            </p:nvSpPr>
            <p:spPr bwMode="auto">
              <a:xfrm>
                <a:off x="2944" y="1453"/>
                <a:ext cx="80" cy="69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4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19" name="Line 23"/>
              <p:cNvSpPr>
                <a:spLocks noChangeShapeType="1"/>
              </p:cNvSpPr>
              <p:nvPr/>
            </p:nvSpPr>
            <p:spPr bwMode="auto">
              <a:xfrm flipV="1">
                <a:off x="2697" y="1430"/>
                <a:ext cx="266" cy="6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6" name="Group 24"/>
            <p:cNvGrpSpPr>
              <a:grpSpLocks/>
            </p:cNvGrpSpPr>
            <p:nvPr/>
          </p:nvGrpSpPr>
          <p:grpSpPr bwMode="auto">
            <a:xfrm>
              <a:off x="1754188" y="3217863"/>
              <a:ext cx="381000" cy="328613"/>
              <a:chOff x="1617" y="1653"/>
              <a:chExt cx="240" cy="207"/>
            </a:xfrm>
          </p:grpSpPr>
          <p:sp>
            <p:nvSpPr>
              <p:cNvPr id="439321" name="Line 25"/>
              <p:cNvSpPr>
                <a:spLocks noChangeShapeType="1"/>
              </p:cNvSpPr>
              <p:nvPr/>
            </p:nvSpPr>
            <p:spPr bwMode="auto">
              <a:xfrm>
                <a:off x="1617" y="1653"/>
                <a:ext cx="24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22" name="Line 26"/>
              <p:cNvSpPr>
                <a:spLocks noChangeShapeType="1"/>
              </p:cNvSpPr>
              <p:nvPr/>
            </p:nvSpPr>
            <p:spPr bwMode="auto">
              <a:xfrm>
                <a:off x="1697" y="1722"/>
                <a:ext cx="8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23" name="Line 27"/>
              <p:cNvSpPr>
                <a:spLocks noChangeShapeType="1"/>
              </p:cNvSpPr>
              <p:nvPr/>
            </p:nvSpPr>
            <p:spPr bwMode="auto">
              <a:xfrm>
                <a:off x="1617" y="1791"/>
                <a:ext cx="24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24" name="Line 28"/>
              <p:cNvSpPr>
                <a:spLocks noChangeShapeType="1"/>
              </p:cNvSpPr>
              <p:nvPr/>
            </p:nvSpPr>
            <p:spPr bwMode="auto">
              <a:xfrm>
                <a:off x="1697" y="1859"/>
                <a:ext cx="8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7" name="Group 29"/>
            <p:cNvGrpSpPr>
              <a:grpSpLocks/>
            </p:cNvGrpSpPr>
            <p:nvPr/>
          </p:nvGrpSpPr>
          <p:grpSpPr bwMode="auto">
            <a:xfrm>
              <a:off x="3497263" y="2098675"/>
              <a:ext cx="646112" cy="282575"/>
              <a:chOff x="2017" y="1344"/>
              <a:chExt cx="407" cy="178"/>
            </a:xfrm>
          </p:grpSpPr>
          <p:sp>
            <p:nvSpPr>
              <p:cNvPr id="439326" name="Freeform 30"/>
              <p:cNvSpPr>
                <a:spLocks/>
              </p:cNvSpPr>
              <p:nvPr/>
            </p:nvSpPr>
            <p:spPr bwMode="auto">
              <a:xfrm>
                <a:off x="2017" y="1447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9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5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1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1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5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27" name="Freeform 31"/>
              <p:cNvSpPr>
                <a:spLocks/>
              </p:cNvSpPr>
              <p:nvPr/>
            </p:nvSpPr>
            <p:spPr bwMode="auto">
              <a:xfrm>
                <a:off x="2344" y="1453"/>
                <a:ext cx="80" cy="69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8" y="44"/>
                  </a:cxn>
                  <a:cxn ang="0">
                    <a:pos x="74" y="52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0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4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0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4" y="17"/>
                  </a:cxn>
                  <a:cxn ang="0">
                    <a:pos x="78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8" y="44"/>
                    </a:lnTo>
                    <a:lnTo>
                      <a:pt x="74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0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0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4" y="17"/>
                    </a:lnTo>
                    <a:lnTo>
                      <a:pt x="78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28" name="Line 32"/>
              <p:cNvSpPr>
                <a:spLocks noChangeShapeType="1"/>
              </p:cNvSpPr>
              <p:nvPr/>
            </p:nvSpPr>
            <p:spPr bwMode="auto">
              <a:xfrm flipV="1">
                <a:off x="2097" y="1344"/>
                <a:ext cx="24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8" name="Group 33"/>
            <p:cNvGrpSpPr>
              <a:grpSpLocks/>
            </p:cNvGrpSpPr>
            <p:nvPr/>
          </p:nvGrpSpPr>
          <p:grpSpPr bwMode="auto">
            <a:xfrm>
              <a:off x="4059238" y="3063875"/>
              <a:ext cx="646112" cy="282575"/>
              <a:chOff x="2017" y="1344"/>
              <a:chExt cx="407" cy="178"/>
            </a:xfrm>
          </p:grpSpPr>
          <p:sp>
            <p:nvSpPr>
              <p:cNvPr id="439330" name="Freeform 34"/>
              <p:cNvSpPr>
                <a:spLocks/>
              </p:cNvSpPr>
              <p:nvPr/>
            </p:nvSpPr>
            <p:spPr bwMode="auto">
              <a:xfrm>
                <a:off x="2017" y="1447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9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5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1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1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5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31" name="Freeform 35"/>
              <p:cNvSpPr>
                <a:spLocks/>
              </p:cNvSpPr>
              <p:nvPr/>
            </p:nvSpPr>
            <p:spPr bwMode="auto">
              <a:xfrm>
                <a:off x="2344" y="1453"/>
                <a:ext cx="80" cy="69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8" y="44"/>
                  </a:cxn>
                  <a:cxn ang="0">
                    <a:pos x="74" y="52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0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4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0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4" y="17"/>
                  </a:cxn>
                  <a:cxn ang="0">
                    <a:pos x="78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8" y="44"/>
                    </a:lnTo>
                    <a:lnTo>
                      <a:pt x="74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0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0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4" y="17"/>
                    </a:lnTo>
                    <a:lnTo>
                      <a:pt x="78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32" name="Line 36"/>
              <p:cNvSpPr>
                <a:spLocks noChangeShapeType="1"/>
              </p:cNvSpPr>
              <p:nvPr/>
            </p:nvSpPr>
            <p:spPr bwMode="auto">
              <a:xfrm flipV="1">
                <a:off x="2097" y="1344"/>
                <a:ext cx="24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439333" name="Line 37"/>
            <p:cNvSpPr>
              <a:spLocks noChangeShapeType="1"/>
            </p:cNvSpPr>
            <p:nvPr/>
          </p:nvSpPr>
          <p:spPr bwMode="auto">
            <a:xfrm>
              <a:off x="3243263" y="2319338"/>
              <a:ext cx="0" cy="9842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34" name="Line 38"/>
            <p:cNvSpPr>
              <a:spLocks noChangeShapeType="1"/>
            </p:cNvSpPr>
            <p:nvPr/>
          </p:nvSpPr>
          <p:spPr bwMode="auto">
            <a:xfrm>
              <a:off x="2928938" y="2806700"/>
              <a:ext cx="3270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35" name="Line 39"/>
            <p:cNvSpPr>
              <a:spLocks noChangeShapeType="1"/>
            </p:cNvSpPr>
            <p:nvPr/>
          </p:nvSpPr>
          <p:spPr bwMode="auto">
            <a:xfrm>
              <a:off x="1962150" y="2795588"/>
              <a:ext cx="3270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36" name="Line 40"/>
            <p:cNvSpPr>
              <a:spLocks noChangeShapeType="1"/>
            </p:cNvSpPr>
            <p:nvPr/>
          </p:nvSpPr>
          <p:spPr bwMode="auto">
            <a:xfrm flipH="1">
              <a:off x="3241675" y="2332038"/>
              <a:ext cx="2460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37" name="Line 41"/>
            <p:cNvSpPr>
              <a:spLocks noChangeShapeType="1"/>
            </p:cNvSpPr>
            <p:nvPr/>
          </p:nvSpPr>
          <p:spPr bwMode="auto">
            <a:xfrm>
              <a:off x="4143375" y="2333625"/>
              <a:ext cx="6270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38" name="Line 42"/>
            <p:cNvSpPr>
              <a:spLocks noChangeShapeType="1"/>
            </p:cNvSpPr>
            <p:nvPr/>
          </p:nvSpPr>
          <p:spPr bwMode="auto">
            <a:xfrm>
              <a:off x="5453063" y="2319338"/>
              <a:ext cx="4238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39" name="Line 43"/>
            <p:cNvSpPr>
              <a:spLocks noChangeShapeType="1"/>
            </p:cNvSpPr>
            <p:nvPr/>
          </p:nvSpPr>
          <p:spPr bwMode="auto">
            <a:xfrm>
              <a:off x="5876925" y="2305050"/>
              <a:ext cx="0" cy="10096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40" name="Line 44"/>
            <p:cNvSpPr>
              <a:spLocks noChangeShapeType="1"/>
            </p:cNvSpPr>
            <p:nvPr/>
          </p:nvSpPr>
          <p:spPr bwMode="auto">
            <a:xfrm flipH="1">
              <a:off x="3214688" y="3287713"/>
              <a:ext cx="8191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41" name="Line 45"/>
            <p:cNvSpPr>
              <a:spLocks noChangeShapeType="1"/>
            </p:cNvSpPr>
            <p:nvPr/>
          </p:nvSpPr>
          <p:spPr bwMode="auto">
            <a:xfrm>
              <a:off x="4702175" y="3287713"/>
              <a:ext cx="11874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42" name="Line 46"/>
            <p:cNvSpPr>
              <a:spLocks noChangeShapeType="1"/>
            </p:cNvSpPr>
            <p:nvPr/>
          </p:nvSpPr>
          <p:spPr bwMode="auto">
            <a:xfrm flipH="1">
              <a:off x="5891213" y="2836863"/>
              <a:ext cx="5318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43" name="Line 47"/>
            <p:cNvSpPr>
              <a:spLocks noChangeShapeType="1"/>
            </p:cNvSpPr>
            <p:nvPr/>
          </p:nvSpPr>
          <p:spPr bwMode="auto">
            <a:xfrm>
              <a:off x="6954838" y="2851150"/>
              <a:ext cx="3000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44" name="Line 48"/>
            <p:cNvSpPr>
              <a:spLocks noChangeShapeType="1"/>
            </p:cNvSpPr>
            <p:nvPr/>
          </p:nvSpPr>
          <p:spPr bwMode="auto">
            <a:xfrm>
              <a:off x="7227888" y="2851150"/>
              <a:ext cx="0" cy="1065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45" name="Line 49"/>
            <p:cNvSpPr>
              <a:spLocks noChangeShapeType="1"/>
            </p:cNvSpPr>
            <p:nvPr/>
          </p:nvSpPr>
          <p:spPr bwMode="auto">
            <a:xfrm flipH="1">
              <a:off x="1931988" y="3886200"/>
              <a:ext cx="53228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46" name="Line 50"/>
            <p:cNvSpPr>
              <a:spLocks noChangeShapeType="1"/>
            </p:cNvSpPr>
            <p:nvPr/>
          </p:nvSpPr>
          <p:spPr bwMode="auto">
            <a:xfrm flipV="1">
              <a:off x="1946275" y="2797175"/>
              <a:ext cx="0" cy="4222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47" name="Line 51"/>
            <p:cNvSpPr>
              <a:spLocks noChangeShapeType="1"/>
            </p:cNvSpPr>
            <p:nvPr/>
          </p:nvSpPr>
          <p:spPr bwMode="auto">
            <a:xfrm>
              <a:off x="1931988" y="3560763"/>
              <a:ext cx="0" cy="366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48" name="Text Box 52"/>
            <p:cNvSpPr txBox="1">
              <a:spLocks noChangeArrowheads="1"/>
            </p:cNvSpPr>
            <p:nvPr/>
          </p:nvSpPr>
          <p:spPr bwMode="auto">
            <a:xfrm>
              <a:off x="2398713" y="2214563"/>
              <a:ext cx="4048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39349" name="Text Box 53"/>
            <p:cNvSpPr txBox="1">
              <a:spLocks noChangeArrowheads="1"/>
            </p:cNvSpPr>
            <p:nvPr/>
          </p:nvSpPr>
          <p:spPr bwMode="auto">
            <a:xfrm>
              <a:off x="4194175" y="3308350"/>
              <a:ext cx="4048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D</a:t>
              </a:r>
            </a:p>
          </p:txBody>
        </p:sp>
        <p:grpSp>
          <p:nvGrpSpPr>
            <p:cNvPr id="9" name="Group 54"/>
            <p:cNvGrpSpPr>
              <a:grpSpLocks/>
            </p:cNvGrpSpPr>
            <p:nvPr/>
          </p:nvGrpSpPr>
          <p:grpSpPr bwMode="auto">
            <a:xfrm>
              <a:off x="4914900" y="1866900"/>
              <a:ext cx="387350" cy="457200"/>
              <a:chOff x="1114" y="1439"/>
              <a:chExt cx="244" cy="288"/>
            </a:xfrm>
          </p:grpSpPr>
          <p:sp>
            <p:nvSpPr>
              <p:cNvPr id="439351" name="Text Box 55"/>
              <p:cNvSpPr txBox="1">
                <a:spLocks noChangeArrowheads="1"/>
              </p:cNvSpPr>
              <p:nvPr/>
            </p:nvSpPr>
            <p:spPr bwMode="auto">
              <a:xfrm>
                <a:off x="1114" y="1439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439352" name="Line 56"/>
              <p:cNvSpPr>
                <a:spLocks noChangeShapeType="1"/>
              </p:cNvSpPr>
              <p:nvPr/>
            </p:nvSpPr>
            <p:spPr bwMode="auto">
              <a:xfrm>
                <a:off x="1170" y="1488"/>
                <a:ext cx="16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59" name="Text Box 52"/>
            <p:cNvSpPr txBox="1">
              <a:spLocks noChangeArrowheads="1"/>
            </p:cNvSpPr>
            <p:nvPr/>
          </p:nvSpPr>
          <p:spPr bwMode="auto">
            <a:xfrm>
              <a:off x="6705600" y="2209800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2400" dirty="0" smtClean="0">
                  <a:latin typeface="Times New Roman" pitchFamily="18" charset="0"/>
                </a:rPr>
                <a:t>E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C92C01-FB36-4EF8-80DC-E64616D9FE2C}" type="slidenum">
              <a:rPr lang="tr-TR"/>
              <a:pPr/>
              <a:t>63</a:t>
            </a:fld>
            <a:endParaRPr lang="tr-TR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07976"/>
            <a:ext cx="8151813" cy="737054"/>
          </a:xfrm>
        </p:spPr>
        <p:txBody>
          <a:bodyPr/>
          <a:lstStyle/>
          <a:p>
            <a:r>
              <a:rPr lang="tr-TR" sz="3600" dirty="0" smtClean="0"/>
              <a:t>Örnek: </a:t>
            </a:r>
            <a:r>
              <a:rPr lang="tr-TR" sz="3600" dirty="0" err="1" smtClean="0"/>
              <a:t>f</a:t>
            </a:r>
            <a:r>
              <a:rPr lang="tr-TR" sz="3600" baseline="-25000" dirty="0" err="1" smtClean="0"/>
              <a:t>AB</a:t>
            </a:r>
            <a:r>
              <a:rPr lang="tr-TR" sz="3600" dirty="0" smtClean="0"/>
              <a:t>=?</a:t>
            </a:r>
            <a:endParaRPr lang="en-US" sz="3600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98904" y="889664"/>
            <a:ext cx="5268629" cy="2885256"/>
            <a:chOff x="1761404" y="1293414"/>
            <a:chExt cx="5268629" cy="2885256"/>
          </a:xfrm>
        </p:grpSpPr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2293938" y="2232024"/>
              <a:ext cx="646112" cy="282575"/>
              <a:chOff x="2017" y="1344"/>
              <a:chExt cx="407" cy="178"/>
            </a:xfrm>
          </p:grpSpPr>
          <p:sp>
            <p:nvSpPr>
              <p:cNvPr id="439313" name="Freeform 17"/>
              <p:cNvSpPr>
                <a:spLocks/>
              </p:cNvSpPr>
              <p:nvPr/>
            </p:nvSpPr>
            <p:spPr bwMode="auto">
              <a:xfrm>
                <a:off x="2017" y="1447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9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5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1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1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5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14" name="Freeform 18"/>
              <p:cNvSpPr>
                <a:spLocks/>
              </p:cNvSpPr>
              <p:nvPr/>
            </p:nvSpPr>
            <p:spPr bwMode="auto">
              <a:xfrm>
                <a:off x="2344" y="1453"/>
                <a:ext cx="80" cy="69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8" y="44"/>
                  </a:cxn>
                  <a:cxn ang="0">
                    <a:pos x="74" y="52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0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4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0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4" y="17"/>
                  </a:cxn>
                  <a:cxn ang="0">
                    <a:pos x="78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8" y="44"/>
                    </a:lnTo>
                    <a:lnTo>
                      <a:pt x="74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0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0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4" y="17"/>
                    </a:lnTo>
                    <a:lnTo>
                      <a:pt x="78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15" name="Line 19"/>
              <p:cNvSpPr>
                <a:spLocks noChangeShapeType="1"/>
              </p:cNvSpPr>
              <p:nvPr/>
            </p:nvSpPr>
            <p:spPr bwMode="auto">
              <a:xfrm flipV="1">
                <a:off x="2097" y="1344"/>
                <a:ext cx="24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7" name="Group 29"/>
            <p:cNvGrpSpPr>
              <a:grpSpLocks/>
            </p:cNvGrpSpPr>
            <p:nvPr/>
          </p:nvGrpSpPr>
          <p:grpSpPr bwMode="auto">
            <a:xfrm>
              <a:off x="3497263" y="1752599"/>
              <a:ext cx="646112" cy="282575"/>
              <a:chOff x="2017" y="1344"/>
              <a:chExt cx="407" cy="178"/>
            </a:xfrm>
          </p:grpSpPr>
          <p:sp>
            <p:nvSpPr>
              <p:cNvPr id="439326" name="Freeform 30"/>
              <p:cNvSpPr>
                <a:spLocks/>
              </p:cNvSpPr>
              <p:nvPr/>
            </p:nvSpPr>
            <p:spPr bwMode="auto">
              <a:xfrm>
                <a:off x="2017" y="1447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9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5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1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1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5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27" name="Freeform 31"/>
              <p:cNvSpPr>
                <a:spLocks/>
              </p:cNvSpPr>
              <p:nvPr/>
            </p:nvSpPr>
            <p:spPr bwMode="auto">
              <a:xfrm>
                <a:off x="2344" y="1453"/>
                <a:ext cx="80" cy="69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8" y="44"/>
                  </a:cxn>
                  <a:cxn ang="0">
                    <a:pos x="74" y="52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0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4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0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4" y="17"/>
                  </a:cxn>
                  <a:cxn ang="0">
                    <a:pos x="78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8" y="44"/>
                    </a:lnTo>
                    <a:lnTo>
                      <a:pt x="74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0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0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4" y="17"/>
                    </a:lnTo>
                    <a:lnTo>
                      <a:pt x="78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328" name="Line 32"/>
              <p:cNvSpPr>
                <a:spLocks noChangeShapeType="1"/>
              </p:cNvSpPr>
              <p:nvPr/>
            </p:nvSpPr>
            <p:spPr bwMode="auto">
              <a:xfrm flipV="1">
                <a:off x="2097" y="1344"/>
                <a:ext cx="24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439333" name="Line 37"/>
            <p:cNvSpPr>
              <a:spLocks noChangeShapeType="1"/>
            </p:cNvSpPr>
            <p:nvPr/>
          </p:nvSpPr>
          <p:spPr bwMode="auto">
            <a:xfrm>
              <a:off x="3243262" y="1973262"/>
              <a:ext cx="4639" cy="1601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34" name="Line 38"/>
            <p:cNvSpPr>
              <a:spLocks noChangeShapeType="1"/>
            </p:cNvSpPr>
            <p:nvPr/>
          </p:nvSpPr>
          <p:spPr bwMode="auto">
            <a:xfrm>
              <a:off x="2928938" y="2460624"/>
              <a:ext cx="3270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35" name="Line 39"/>
            <p:cNvSpPr>
              <a:spLocks noChangeShapeType="1"/>
            </p:cNvSpPr>
            <p:nvPr/>
          </p:nvSpPr>
          <p:spPr bwMode="auto">
            <a:xfrm>
              <a:off x="1962150" y="2449512"/>
              <a:ext cx="3270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36" name="Line 40"/>
            <p:cNvSpPr>
              <a:spLocks noChangeShapeType="1"/>
            </p:cNvSpPr>
            <p:nvPr/>
          </p:nvSpPr>
          <p:spPr bwMode="auto">
            <a:xfrm flipH="1">
              <a:off x="3241675" y="1985962"/>
              <a:ext cx="2460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37" name="Line 41"/>
            <p:cNvSpPr>
              <a:spLocks noChangeShapeType="1"/>
            </p:cNvSpPr>
            <p:nvPr/>
          </p:nvSpPr>
          <p:spPr bwMode="auto">
            <a:xfrm>
              <a:off x="4143375" y="1987549"/>
              <a:ext cx="6270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38" name="Line 42"/>
            <p:cNvSpPr>
              <a:spLocks noChangeShapeType="1"/>
            </p:cNvSpPr>
            <p:nvPr/>
          </p:nvSpPr>
          <p:spPr bwMode="auto">
            <a:xfrm flipV="1">
              <a:off x="5411497" y="1989117"/>
              <a:ext cx="692420" cy="19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39" name="Line 43"/>
            <p:cNvSpPr>
              <a:spLocks noChangeShapeType="1"/>
            </p:cNvSpPr>
            <p:nvPr/>
          </p:nvSpPr>
          <p:spPr bwMode="auto">
            <a:xfrm flipH="1">
              <a:off x="6092042" y="1970849"/>
              <a:ext cx="4589" cy="21677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42" name="Line 46"/>
            <p:cNvSpPr>
              <a:spLocks noChangeShapeType="1"/>
            </p:cNvSpPr>
            <p:nvPr/>
          </p:nvSpPr>
          <p:spPr bwMode="auto">
            <a:xfrm flipH="1">
              <a:off x="6104981" y="2490787"/>
              <a:ext cx="5318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9348" name="Text Box 52"/>
            <p:cNvSpPr txBox="1">
              <a:spLocks noChangeArrowheads="1"/>
            </p:cNvSpPr>
            <p:nvPr/>
          </p:nvSpPr>
          <p:spPr bwMode="auto">
            <a:xfrm>
              <a:off x="2398713" y="1676400"/>
              <a:ext cx="44114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2400" dirty="0" smtClean="0">
                  <a:latin typeface="Times New Roman" pitchFamily="18" charset="0"/>
                </a:rPr>
                <a:t>x</a:t>
              </a:r>
              <a:r>
                <a:rPr lang="tr-TR" sz="2400" baseline="-25000" dirty="0" smtClean="0">
                  <a:latin typeface="Times New Roman" pitchFamily="18" charset="0"/>
                </a:rPr>
                <a:t>1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0" name="Text Box 52"/>
            <p:cNvSpPr txBox="1">
              <a:spLocks noChangeArrowheads="1"/>
            </p:cNvSpPr>
            <p:nvPr/>
          </p:nvSpPr>
          <p:spPr bwMode="auto">
            <a:xfrm>
              <a:off x="3749854" y="1295400"/>
              <a:ext cx="44114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2400" dirty="0" smtClean="0">
                  <a:latin typeface="Times New Roman" pitchFamily="18" charset="0"/>
                </a:rPr>
                <a:t>x</a:t>
              </a:r>
              <a:r>
                <a:rPr lang="tr-TR" sz="2400" baseline="-25000" dirty="0" smtClean="0">
                  <a:latin typeface="Times New Roman" pitchFamily="18" charset="0"/>
                </a:rPr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grpSp>
          <p:nvGrpSpPr>
            <p:cNvPr id="61" name="Group 29"/>
            <p:cNvGrpSpPr>
              <a:grpSpLocks/>
            </p:cNvGrpSpPr>
            <p:nvPr/>
          </p:nvGrpSpPr>
          <p:grpSpPr bwMode="auto">
            <a:xfrm>
              <a:off x="3464628" y="2736729"/>
              <a:ext cx="646112" cy="282575"/>
              <a:chOff x="2017" y="1344"/>
              <a:chExt cx="407" cy="178"/>
            </a:xfrm>
          </p:grpSpPr>
          <p:sp>
            <p:nvSpPr>
              <p:cNvPr id="62" name="Freeform 30"/>
              <p:cNvSpPr>
                <a:spLocks/>
              </p:cNvSpPr>
              <p:nvPr/>
            </p:nvSpPr>
            <p:spPr bwMode="auto">
              <a:xfrm>
                <a:off x="2017" y="1447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9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5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1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1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5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3" name="Freeform 31"/>
              <p:cNvSpPr>
                <a:spLocks/>
              </p:cNvSpPr>
              <p:nvPr/>
            </p:nvSpPr>
            <p:spPr bwMode="auto">
              <a:xfrm>
                <a:off x="2344" y="1453"/>
                <a:ext cx="80" cy="69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8" y="44"/>
                  </a:cxn>
                  <a:cxn ang="0">
                    <a:pos x="74" y="52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0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4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0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4" y="17"/>
                  </a:cxn>
                  <a:cxn ang="0">
                    <a:pos x="78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8" y="44"/>
                    </a:lnTo>
                    <a:lnTo>
                      <a:pt x="74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0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0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4" y="17"/>
                    </a:lnTo>
                    <a:lnTo>
                      <a:pt x="78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4" name="Line 32"/>
              <p:cNvSpPr>
                <a:spLocks noChangeShapeType="1"/>
              </p:cNvSpPr>
              <p:nvPr/>
            </p:nvSpPr>
            <p:spPr bwMode="auto">
              <a:xfrm flipV="1">
                <a:off x="2097" y="1344"/>
                <a:ext cx="24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73" name="Line 40"/>
            <p:cNvSpPr>
              <a:spLocks noChangeShapeType="1"/>
            </p:cNvSpPr>
            <p:nvPr/>
          </p:nvSpPr>
          <p:spPr bwMode="auto">
            <a:xfrm flipH="1">
              <a:off x="3222631" y="2962410"/>
              <a:ext cx="2460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4" name="Text Box 52"/>
            <p:cNvSpPr txBox="1">
              <a:spLocks noChangeArrowheads="1"/>
            </p:cNvSpPr>
            <p:nvPr/>
          </p:nvSpPr>
          <p:spPr bwMode="auto">
            <a:xfrm>
              <a:off x="3670686" y="2225633"/>
              <a:ext cx="44114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2400" dirty="0" smtClean="0">
                  <a:latin typeface="Times New Roman" pitchFamily="18" charset="0"/>
                </a:rPr>
                <a:t>x</a:t>
              </a:r>
              <a:r>
                <a:rPr lang="tr-TR" sz="2400" baseline="-25000" dirty="0" smtClean="0">
                  <a:latin typeface="Times New Roman" pitchFamily="18" charset="0"/>
                </a:rPr>
                <a:t>3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5" name="Line 43"/>
            <p:cNvSpPr>
              <a:spLocks noChangeShapeType="1"/>
            </p:cNvSpPr>
            <p:nvPr/>
          </p:nvSpPr>
          <p:spPr bwMode="auto">
            <a:xfrm>
              <a:off x="4485533" y="1968870"/>
              <a:ext cx="0" cy="10096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6" name="Line 41"/>
            <p:cNvSpPr>
              <a:spLocks noChangeShapeType="1"/>
            </p:cNvSpPr>
            <p:nvPr/>
          </p:nvSpPr>
          <p:spPr bwMode="auto">
            <a:xfrm flipV="1">
              <a:off x="4105770" y="2962894"/>
              <a:ext cx="383103" cy="23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77" name="Group 29"/>
            <p:cNvGrpSpPr>
              <a:grpSpLocks/>
            </p:cNvGrpSpPr>
            <p:nvPr/>
          </p:nvGrpSpPr>
          <p:grpSpPr bwMode="auto">
            <a:xfrm>
              <a:off x="4754068" y="1774370"/>
              <a:ext cx="646112" cy="282575"/>
              <a:chOff x="2017" y="1344"/>
              <a:chExt cx="407" cy="178"/>
            </a:xfrm>
          </p:grpSpPr>
          <p:sp>
            <p:nvSpPr>
              <p:cNvPr id="78" name="Freeform 30"/>
              <p:cNvSpPr>
                <a:spLocks/>
              </p:cNvSpPr>
              <p:nvPr/>
            </p:nvSpPr>
            <p:spPr bwMode="auto">
              <a:xfrm>
                <a:off x="2017" y="1447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9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5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1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1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5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9" name="Freeform 31"/>
              <p:cNvSpPr>
                <a:spLocks/>
              </p:cNvSpPr>
              <p:nvPr/>
            </p:nvSpPr>
            <p:spPr bwMode="auto">
              <a:xfrm>
                <a:off x="2344" y="1453"/>
                <a:ext cx="80" cy="69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8" y="44"/>
                  </a:cxn>
                  <a:cxn ang="0">
                    <a:pos x="74" y="52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0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4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0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4" y="17"/>
                  </a:cxn>
                  <a:cxn ang="0">
                    <a:pos x="78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8" y="44"/>
                    </a:lnTo>
                    <a:lnTo>
                      <a:pt x="74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0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0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4" y="17"/>
                    </a:lnTo>
                    <a:lnTo>
                      <a:pt x="78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0" name="Line 32"/>
              <p:cNvSpPr>
                <a:spLocks noChangeShapeType="1"/>
              </p:cNvSpPr>
              <p:nvPr/>
            </p:nvSpPr>
            <p:spPr bwMode="auto">
              <a:xfrm flipV="1">
                <a:off x="2097" y="1344"/>
                <a:ext cx="24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81" name="Text Box 52"/>
            <p:cNvSpPr txBox="1">
              <a:spLocks noChangeArrowheads="1"/>
            </p:cNvSpPr>
            <p:nvPr/>
          </p:nvSpPr>
          <p:spPr bwMode="auto">
            <a:xfrm>
              <a:off x="5042285" y="1293414"/>
              <a:ext cx="44114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2400" dirty="0" smtClean="0">
                  <a:latin typeface="Times New Roman" pitchFamily="18" charset="0"/>
                </a:rPr>
                <a:t>x</a:t>
              </a:r>
              <a:r>
                <a:rPr lang="tr-TR" sz="2400" baseline="-25000" dirty="0" smtClean="0">
                  <a:latin typeface="Times New Roman" pitchFamily="18" charset="0"/>
                </a:rPr>
                <a:t>4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82" name="Line 40"/>
            <p:cNvSpPr>
              <a:spLocks noChangeShapeType="1"/>
            </p:cNvSpPr>
            <p:nvPr/>
          </p:nvSpPr>
          <p:spPr bwMode="auto">
            <a:xfrm flipH="1">
              <a:off x="3232525" y="3577959"/>
              <a:ext cx="2460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83" name="Group 29"/>
            <p:cNvGrpSpPr>
              <a:grpSpLocks/>
            </p:cNvGrpSpPr>
            <p:nvPr/>
          </p:nvGrpSpPr>
          <p:grpSpPr bwMode="auto">
            <a:xfrm>
              <a:off x="3492336" y="3364153"/>
              <a:ext cx="646112" cy="282575"/>
              <a:chOff x="2017" y="1344"/>
              <a:chExt cx="407" cy="178"/>
            </a:xfrm>
          </p:grpSpPr>
          <p:sp>
            <p:nvSpPr>
              <p:cNvPr id="84" name="Freeform 30"/>
              <p:cNvSpPr>
                <a:spLocks/>
              </p:cNvSpPr>
              <p:nvPr/>
            </p:nvSpPr>
            <p:spPr bwMode="auto">
              <a:xfrm>
                <a:off x="2017" y="1447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9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5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1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1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5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5" name="Freeform 31"/>
              <p:cNvSpPr>
                <a:spLocks/>
              </p:cNvSpPr>
              <p:nvPr/>
            </p:nvSpPr>
            <p:spPr bwMode="auto">
              <a:xfrm>
                <a:off x="2344" y="1453"/>
                <a:ext cx="80" cy="69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8" y="44"/>
                  </a:cxn>
                  <a:cxn ang="0">
                    <a:pos x="74" y="52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0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4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0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4" y="17"/>
                  </a:cxn>
                  <a:cxn ang="0">
                    <a:pos x="78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8" y="44"/>
                    </a:lnTo>
                    <a:lnTo>
                      <a:pt x="74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0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0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4" y="17"/>
                    </a:lnTo>
                    <a:lnTo>
                      <a:pt x="78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" name="Line 32"/>
              <p:cNvSpPr>
                <a:spLocks noChangeShapeType="1"/>
              </p:cNvSpPr>
              <p:nvPr/>
            </p:nvSpPr>
            <p:spPr bwMode="auto">
              <a:xfrm flipV="1">
                <a:off x="2097" y="1344"/>
                <a:ext cx="24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87" name="Text Box 52"/>
            <p:cNvSpPr txBox="1">
              <a:spLocks noChangeArrowheads="1"/>
            </p:cNvSpPr>
            <p:nvPr/>
          </p:nvSpPr>
          <p:spPr bwMode="auto">
            <a:xfrm>
              <a:off x="3596142" y="2933206"/>
              <a:ext cx="5164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2400" dirty="0" smtClean="0">
                  <a:latin typeface="Times New Roman" pitchFamily="18" charset="0"/>
                </a:rPr>
                <a:t>x</a:t>
              </a:r>
              <a:r>
                <a:rPr lang="tr-TR" sz="2400" baseline="-25000" dirty="0" smtClean="0">
                  <a:latin typeface="Times New Roman" pitchFamily="18" charset="0"/>
                </a:rPr>
                <a:t>1</a:t>
              </a:r>
              <a:r>
                <a:rPr lang="tr-TR" sz="2400" dirty="0" smtClean="0">
                  <a:latin typeface="Times New Roman" pitchFamily="18" charset="0"/>
                  <a:sym typeface="Symbol"/>
                </a:rPr>
                <a:t>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88" name="Line 43"/>
            <p:cNvSpPr>
              <a:spLocks noChangeShapeType="1"/>
            </p:cNvSpPr>
            <p:nvPr/>
          </p:nvSpPr>
          <p:spPr bwMode="auto">
            <a:xfrm flipH="1">
              <a:off x="4684816" y="1984704"/>
              <a:ext cx="619" cy="598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89" name="Group 29"/>
            <p:cNvGrpSpPr>
              <a:grpSpLocks/>
            </p:cNvGrpSpPr>
            <p:nvPr/>
          </p:nvGrpSpPr>
          <p:grpSpPr bwMode="auto">
            <a:xfrm rot="5400000">
              <a:off x="4437392" y="2769897"/>
              <a:ext cx="646112" cy="282575"/>
              <a:chOff x="2017" y="1344"/>
              <a:chExt cx="407" cy="178"/>
            </a:xfrm>
          </p:grpSpPr>
          <p:sp>
            <p:nvSpPr>
              <p:cNvPr id="90" name="Freeform 30"/>
              <p:cNvSpPr>
                <a:spLocks/>
              </p:cNvSpPr>
              <p:nvPr/>
            </p:nvSpPr>
            <p:spPr bwMode="auto">
              <a:xfrm>
                <a:off x="2017" y="1447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9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5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1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1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5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1" name="Freeform 31"/>
              <p:cNvSpPr>
                <a:spLocks/>
              </p:cNvSpPr>
              <p:nvPr/>
            </p:nvSpPr>
            <p:spPr bwMode="auto">
              <a:xfrm>
                <a:off x="2344" y="1453"/>
                <a:ext cx="80" cy="69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8" y="44"/>
                  </a:cxn>
                  <a:cxn ang="0">
                    <a:pos x="74" y="52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0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4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0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4" y="17"/>
                  </a:cxn>
                  <a:cxn ang="0">
                    <a:pos x="78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8" y="44"/>
                    </a:lnTo>
                    <a:lnTo>
                      <a:pt x="74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0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0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4" y="17"/>
                    </a:lnTo>
                    <a:lnTo>
                      <a:pt x="78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2" name="Line 32"/>
              <p:cNvSpPr>
                <a:spLocks noChangeShapeType="1"/>
              </p:cNvSpPr>
              <p:nvPr/>
            </p:nvSpPr>
            <p:spPr bwMode="auto">
              <a:xfrm flipV="1">
                <a:off x="2097" y="1344"/>
                <a:ext cx="24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93" name="Text Box 52"/>
            <p:cNvSpPr txBox="1">
              <a:spLocks noChangeArrowheads="1"/>
            </p:cNvSpPr>
            <p:nvPr/>
          </p:nvSpPr>
          <p:spPr bwMode="auto">
            <a:xfrm>
              <a:off x="4850294" y="2698638"/>
              <a:ext cx="5164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2400" dirty="0" smtClean="0">
                  <a:latin typeface="Times New Roman" pitchFamily="18" charset="0"/>
                </a:rPr>
                <a:t>x</a:t>
              </a:r>
              <a:r>
                <a:rPr lang="tr-TR" sz="2400" baseline="-25000" dirty="0" smtClean="0">
                  <a:latin typeface="Times New Roman" pitchFamily="18" charset="0"/>
                </a:rPr>
                <a:t>2</a:t>
              </a:r>
              <a:r>
                <a:rPr lang="tr-TR" sz="2400" dirty="0" smtClean="0">
                  <a:latin typeface="Times New Roman" pitchFamily="18" charset="0"/>
                  <a:sym typeface="Symbol"/>
                </a:rPr>
                <a:t>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94" name="Line 42"/>
            <p:cNvSpPr>
              <a:spLocks noChangeShapeType="1"/>
            </p:cNvSpPr>
            <p:nvPr/>
          </p:nvSpPr>
          <p:spPr bwMode="auto">
            <a:xfrm>
              <a:off x="4144793" y="3586328"/>
              <a:ext cx="985347" cy="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5" name="Line 43"/>
            <p:cNvSpPr>
              <a:spLocks noChangeShapeType="1"/>
            </p:cNvSpPr>
            <p:nvPr/>
          </p:nvSpPr>
          <p:spPr bwMode="auto">
            <a:xfrm>
              <a:off x="4677516" y="3217759"/>
              <a:ext cx="7300" cy="9207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96" name="Group 29"/>
            <p:cNvGrpSpPr>
              <a:grpSpLocks/>
            </p:cNvGrpSpPr>
            <p:nvPr/>
          </p:nvGrpSpPr>
          <p:grpSpPr bwMode="auto">
            <a:xfrm>
              <a:off x="5132100" y="3363685"/>
              <a:ext cx="646112" cy="282575"/>
              <a:chOff x="2017" y="1344"/>
              <a:chExt cx="407" cy="178"/>
            </a:xfrm>
          </p:grpSpPr>
          <p:sp>
            <p:nvSpPr>
              <p:cNvPr id="97" name="Freeform 30"/>
              <p:cNvSpPr>
                <a:spLocks/>
              </p:cNvSpPr>
              <p:nvPr/>
            </p:nvSpPr>
            <p:spPr bwMode="auto">
              <a:xfrm>
                <a:off x="2017" y="1447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9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5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1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1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5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8" name="Freeform 31"/>
              <p:cNvSpPr>
                <a:spLocks/>
              </p:cNvSpPr>
              <p:nvPr/>
            </p:nvSpPr>
            <p:spPr bwMode="auto">
              <a:xfrm>
                <a:off x="2344" y="1453"/>
                <a:ext cx="80" cy="69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8" y="44"/>
                  </a:cxn>
                  <a:cxn ang="0">
                    <a:pos x="74" y="52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0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4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0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4" y="17"/>
                  </a:cxn>
                  <a:cxn ang="0">
                    <a:pos x="78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8" y="44"/>
                    </a:lnTo>
                    <a:lnTo>
                      <a:pt x="74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0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0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4" y="17"/>
                    </a:lnTo>
                    <a:lnTo>
                      <a:pt x="78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9" name="Line 32"/>
              <p:cNvSpPr>
                <a:spLocks noChangeShapeType="1"/>
              </p:cNvSpPr>
              <p:nvPr/>
            </p:nvSpPr>
            <p:spPr bwMode="auto">
              <a:xfrm flipV="1">
                <a:off x="2097" y="1344"/>
                <a:ext cx="24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100" name="Text Box 52"/>
            <p:cNvSpPr txBox="1">
              <a:spLocks noChangeArrowheads="1"/>
            </p:cNvSpPr>
            <p:nvPr/>
          </p:nvSpPr>
          <p:spPr bwMode="auto">
            <a:xfrm>
              <a:off x="5260000" y="2882720"/>
              <a:ext cx="44114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2400" dirty="0" smtClean="0">
                  <a:latin typeface="Times New Roman" pitchFamily="18" charset="0"/>
                </a:rPr>
                <a:t>x</a:t>
              </a:r>
              <a:r>
                <a:rPr lang="tr-TR" sz="2400" baseline="-25000" dirty="0" smtClean="0">
                  <a:latin typeface="Times New Roman" pitchFamily="18" charset="0"/>
                </a:rPr>
                <a:t>1</a:t>
              </a:r>
              <a:endParaRPr lang="en-US" sz="2400" dirty="0">
                <a:latin typeface="Times New Roman" pitchFamily="18" charset="0"/>
              </a:endParaRPr>
            </a:p>
          </p:txBody>
        </p:sp>
        <p:grpSp>
          <p:nvGrpSpPr>
            <p:cNvPr id="101" name="Group 29"/>
            <p:cNvGrpSpPr>
              <a:grpSpLocks/>
            </p:cNvGrpSpPr>
            <p:nvPr/>
          </p:nvGrpSpPr>
          <p:grpSpPr bwMode="auto">
            <a:xfrm>
              <a:off x="5171684" y="3896095"/>
              <a:ext cx="646112" cy="282575"/>
              <a:chOff x="2017" y="1344"/>
              <a:chExt cx="407" cy="178"/>
            </a:xfrm>
          </p:grpSpPr>
          <p:sp>
            <p:nvSpPr>
              <p:cNvPr id="102" name="Freeform 30"/>
              <p:cNvSpPr>
                <a:spLocks/>
              </p:cNvSpPr>
              <p:nvPr/>
            </p:nvSpPr>
            <p:spPr bwMode="auto">
              <a:xfrm>
                <a:off x="2017" y="1447"/>
                <a:ext cx="80" cy="69"/>
              </a:xfrm>
              <a:custGeom>
                <a:avLst/>
                <a:gdLst/>
                <a:ahLst/>
                <a:cxnLst>
                  <a:cxn ang="0">
                    <a:pos x="80" y="35"/>
                  </a:cxn>
                  <a:cxn ang="0">
                    <a:pos x="79" y="44"/>
                  </a:cxn>
                  <a:cxn ang="0">
                    <a:pos x="75" y="52"/>
                  </a:cxn>
                  <a:cxn ang="0">
                    <a:pos x="68" y="59"/>
                  </a:cxn>
                  <a:cxn ang="0">
                    <a:pos x="60" y="64"/>
                  </a:cxn>
                  <a:cxn ang="0">
                    <a:pos x="51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9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5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1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1" y="1"/>
                  </a:cxn>
                  <a:cxn ang="0">
                    <a:pos x="60" y="5"/>
                  </a:cxn>
                  <a:cxn ang="0">
                    <a:pos x="68" y="11"/>
                  </a:cxn>
                  <a:cxn ang="0">
                    <a:pos x="75" y="17"/>
                  </a:cxn>
                  <a:cxn ang="0">
                    <a:pos x="79" y="25"/>
                  </a:cxn>
                  <a:cxn ang="0">
                    <a:pos x="80" y="35"/>
                  </a:cxn>
                  <a:cxn ang="0">
                    <a:pos x="80" y="35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5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3" name="Freeform 31"/>
              <p:cNvSpPr>
                <a:spLocks/>
              </p:cNvSpPr>
              <p:nvPr/>
            </p:nvSpPr>
            <p:spPr bwMode="auto">
              <a:xfrm>
                <a:off x="2344" y="1453"/>
                <a:ext cx="80" cy="69"/>
              </a:xfrm>
              <a:custGeom>
                <a:avLst/>
                <a:gdLst/>
                <a:ahLst/>
                <a:cxnLst>
                  <a:cxn ang="0">
                    <a:pos x="80" y="34"/>
                  </a:cxn>
                  <a:cxn ang="0">
                    <a:pos x="78" y="44"/>
                  </a:cxn>
                  <a:cxn ang="0">
                    <a:pos x="74" y="52"/>
                  </a:cxn>
                  <a:cxn ang="0">
                    <a:pos x="68" y="58"/>
                  </a:cxn>
                  <a:cxn ang="0">
                    <a:pos x="60" y="64"/>
                  </a:cxn>
                  <a:cxn ang="0">
                    <a:pos x="50" y="68"/>
                  </a:cxn>
                  <a:cxn ang="0">
                    <a:pos x="40" y="69"/>
                  </a:cxn>
                  <a:cxn ang="0">
                    <a:pos x="29" y="68"/>
                  </a:cxn>
                  <a:cxn ang="0">
                    <a:pos x="20" y="64"/>
                  </a:cxn>
                  <a:cxn ang="0">
                    <a:pos x="12" y="58"/>
                  </a:cxn>
                  <a:cxn ang="0">
                    <a:pos x="5" y="52"/>
                  </a:cxn>
                  <a:cxn ang="0">
                    <a:pos x="1" y="44"/>
                  </a:cxn>
                  <a:cxn ang="0">
                    <a:pos x="0" y="34"/>
                  </a:cxn>
                  <a:cxn ang="0">
                    <a:pos x="1" y="25"/>
                  </a:cxn>
                  <a:cxn ang="0">
                    <a:pos x="5" y="17"/>
                  </a:cxn>
                  <a:cxn ang="0">
                    <a:pos x="12" y="10"/>
                  </a:cxn>
                  <a:cxn ang="0">
                    <a:pos x="20" y="5"/>
                  </a:cxn>
                  <a:cxn ang="0">
                    <a:pos x="29" y="1"/>
                  </a:cxn>
                  <a:cxn ang="0">
                    <a:pos x="40" y="0"/>
                  </a:cxn>
                  <a:cxn ang="0">
                    <a:pos x="50" y="1"/>
                  </a:cxn>
                  <a:cxn ang="0">
                    <a:pos x="60" y="5"/>
                  </a:cxn>
                  <a:cxn ang="0">
                    <a:pos x="68" y="10"/>
                  </a:cxn>
                  <a:cxn ang="0">
                    <a:pos x="74" y="17"/>
                  </a:cxn>
                  <a:cxn ang="0">
                    <a:pos x="78" y="25"/>
                  </a:cxn>
                  <a:cxn ang="0">
                    <a:pos x="80" y="34"/>
                  </a:cxn>
                  <a:cxn ang="0">
                    <a:pos x="80" y="34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8" y="44"/>
                    </a:lnTo>
                    <a:lnTo>
                      <a:pt x="74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0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0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4" y="17"/>
                    </a:lnTo>
                    <a:lnTo>
                      <a:pt x="78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4" name="Line 32"/>
              <p:cNvSpPr>
                <a:spLocks noChangeShapeType="1"/>
              </p:cNvSpPr>
              <p:nvPr/>
            </p:nvSpPr>
            <p:spPr bwMode="auto">
              <a:xfrm flipV="1">
                <a:off x="2097" y="1344"/>
                <a:ext cx="24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105" name="Text Box 52"/>
            <p:cNvSpPr txBox="1">
              <a:spLocks noChangeArrowheads="1"/>
            </p:cNvSpPr>
            <p:nvPr/>
          </p:nvSpPr>
          <p:spPr bwMode="auto">
            <a:xfrm>
              <a:off x="5293646" y="3438872"/>
              <a:ext cx="44114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2400" dirty="0" smtClean="0">
                  <a:latin typeface="Times New Roman" pitchFamily="18" charset="0"/>
                </a:rPr>
                <a:t>x</a:t>
              </a:r>
              <a:r>
                <a:rPr lang="tr-TR" sz="2400" baseline="-25000" dirty="0" smtClean="0">
                  <a:latin typeface="Times New Roman" pitchFamily="18" charset="0"/>
                </a:rPr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106" name="Line 42"/>
            <p:cNvSpPr>
              <a:spLocks noChangeShapeType="1"/>
            </p:cNvSpPr>
            <p:nvPr/>
          </p:nvSpPr>
          <p:spPr bwMode="auto">
            <a:xfrm flipV="1">
              <a:off x="4684816" y="4118757"/>
              <a:ext cx="484908" cy="79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07" name="Line 42"/>
            <p:cNvSpPr>
              <a:spLocks noChangeShapeType="1"/>
            </p:cNvSpPr>
            <p:nvPr/>
          </p:nvSpPr>
          <p:spPr bwMode="auto">
            <a:xfrm>
              <a:off x="5777653" y="3598204"/>
              <a:ext cx="332202" cy="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08" name="Line 42"/>
            <p:cNvSpPr>
              <a:spLocks noChangeShapeType="1"/>
            </p:cNvSpPr>
            <p:nvPr/>
          </p:nvSpPr>
          <p:spPr bwMode="auto">
            <a:xfrm flipV="1">
              <a:off x="5812972" y="4132612"/>
              <a:ext cx="2909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09" name="Text Box 52"/>
            <p:cNvSpPr txBox="1">
              <a:spLocks noChangeArrowheads="1"/>
            </p:cNvSpPr>
            <p:nvPr/>
          </p:nvSpPr>
          <p:spPr bwMode="auto">
            <a:xfrm>
              <a:off x="1761404" y="1965366"/>
              <a:ext cx="40748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2400" dirty="0" smtClean="0">
                  <a:latin typeface="Times New Roman" pitchFamily="18" charset="0"/>
                </a:rPr>
                <a:t>A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110" name="Text Box 52"/>
            <p:cNvSpPr txBox="1">
              <a:spLocks noChangeArrowheads="1"/>
            </p:cNvSpPr>
            <p:nvPr/>
          </p:nvSpPr>
          <p:spPr bwMode="auto">
            <a:xfrm>
              <a:off x="6640183" y="2070265"/>
              <a:ext cx="3898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sz="2400" dirty="0" smtClean="0">
                  <a:latin typeface="Times New Roman" pitchFamily="18" charset="0"/>
                </a:rPr>
                <a:t>B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graphicFrame>
        <p:nvGraphicFramePr>
          <p:cNvPr id="114" name="Table 113"/>
          <p:cNvGraphicFramePr>
            <a:graphicFrameLocks noGrp="1"/>
          </p:cNvGraphicFramePr>
          <p:nvPr/>
        </p:nvGraphicFramePr>
        <p:xfrm>
          <a:off x="5652658" y="447000"/>
          <a:ext cx="317859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5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</a:t>
                      </a:r>
                      <a:r>
                        <a:rPr lang="tr-TR" baseline="-25000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</a:t>
                      </a:r>
                      <a:r>
                        <a:rPr lang="tr-TR" baseline="-25000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</a:t>
                      </a:r>
                      <a:r>
                        <a:rPr lang="tr-TR" baseline="-25000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</a:t>
                      </a:r>
                      <a:r>
                        <a:rPr lang="tr-TR" baseline="-25000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aseline="0" dirty="0" err="1" smtClean="0"/>
                        <a:t>f</a:t>
                      </a:r>
                      <a:r>
                        <a:rPr lang="tr-TR" baseline="-25000" dirty="0" err="1" smtClean="0"/>
                        <a:t>AB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15" name="TextBox 114"/>
          <p:cNvSpPr txBox="1"/>
          <p:nvPr/>
        </p:nvSpPr>
        <p:spPr>
          <a:xfrm>
            <a:off x="178139" y="4405745"/>
            <a:ext cx="542808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err="1" smtClean="0"/>
              <a:t>f</a:t>
            </a:r>
            <a:r>
              <a:rPr lang="tr-TR" sz="2800" baseline="-25000" dirty="0" err="1" smtClean="0"/>
              <a:t>AB</a:t>
            </a:r>
            <a:r>
              <a:rPr lang="tr-TR" sz="2800" dirty="0" smtClean="0"/>
              <a:t>=</a:t>
            </a:r>
            <a:r>
              <a:rPr lang="tr-TR" sz="2800" dirty="0" smtClean="0">
                <a:sym typeface="Symbol"/>
              </a:rPr>
              <a:t></a:t>
            </a:r>
            <a:r>
              <a:rPr lang="tr-TR" sz="2800" baseline="-25000" dirty="0" smtClean="0">
                <a:sym typeface="Symbol"/>
              </a:rPr>
              <a:t>m</a:t>
            </a:r>
            <a:r>
              <a:rPr lang="tr-TR" sz="2800" dirty="0" smtClean="0">
                <a:sym typeface="Symbol"/>
              </a:rPr>
              <a:t>(10,11,13,15)</a:t>
            </a:r>
          </a:p>
          <a:p>
            <a:r>
              <a:rPr lang="tr-TR" sz="2800" dirty="0" err="1" smtClean="0"/>
              <a:t>f</a:t>
            </a:r>
            <a:r>
              <a:rPr lang="tr-TR" sz="2800" baseline="-25000" dirty="0" err="1" smtClean="0"/>
              <a:t>AB</a:t>
            </a:r>
            <a:r>
              <a:rPr lang="tr-TR" sz="2800" dirty="0" smtClean="0"/>
              <a:t>=</a:t>
            </a:r>
            <a:r>
              <a:rPr lang="tr-TR" sz="2800" dirty="0" smtClean="0">
                <a:sym typeface="Symbol"/>
              </a:rPr>
              <a:t></a:t>
            </a:r>
            <a:r>
              <a:rPr lang="tr-TR" sz="2800" baseline="-25000" dirty="0" smtClean="0">
                <a:sym typeface="Symbol"/>
              </a:rPr>
              <a:t>M</a:t>
            </a:r>
            <a:r>
              <a:rPr lang="tr-TR" sz="2800" dirty="0" smtClean="0">
                <a:sym typeface="Symbol"/>
              </a:rPr>
              <a:t>(0,1,2,3,4,5,6,7,8,9,12,14)</a:t>
            </a:r>
          </a:p>
          <a:p>
            <a:endParaRPr lang="tr-TR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81484F-46F7-4688-8343-93B44DB9B0CE}" type="slidenum">
              <a:rPr lang="tr-TR"/>
              <a:pPr/>
              <a:t>64</a:t>
            </a:fld>
            <a:endParaRPr lang="tr-TR"/>
          </a:p>
        </p:txBody>
      </p:sp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077200" cy="990600"/>
          </a:xfrm>
        </p:spPr>
        <p:txBody>
          <a:bodyPr/>
          <a:lstStyle/>
          <a:p>
            <a:r>
              <a:rPr lang="tr-TR" dirty="0" smtClean="0"/>
              <a:t>Lojik Kapılar</a:t>
            </a:r>
            <a:endParaRPr lang="en-US" dirty="0"/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799013"/>
          </a:xfrm>
        </p:spPr>
        <p:txBody>
          <a:bodyPr>
            <a:normAutofit/>
          </a:bodyPr>
          <a:lstStyle/>
          <a:p>
            <a:r>
              <a:rPr lang="tr-TR" sz="2800" dirty="0" smtClean="0"/>
              <a:t>İlk bilgisayarlarda anahtarlar röleler tarafından kontrol edilen elektromanyetik alanlar yardımı ile açılıp kapanıyordu. Anahtarlar da akım yollarını açıp – kapamada kullanılıyorlardı.</a:t>
            </a:r>
          </a:p>
          <a:p>
            <a:r>
              <a:rPr lang="tr-TR" sz="2800" dirty="0" smtClean="0"/>
              <a:t>Daha sonra vakum tüpleri akım yollarını açıp kapamada rölelerin yerini aldılar.</a:t>
            </a:r>
          </a:p>
          <a:p>
            <a:r>
              <a:rPr lang="tr-TR" sz="2800" dirty="0" smtClean="0"/>
              <a:t>Günümüzde tranzistörler elektronik anahtarlar olarak kullanılmaktadır.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69796C-95BB-48D6-BD64-A1BA082C219D}" type="slidenum">
              <a:rPr lang="tr-TR"/>
              <a:pPr/>
              <a:t>65</a:t>
            </a:fld>
            <a:endParaRPr lang="tr-TR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tr-TR" sz="4000" dirty="0" smtClean="0"/>
              <a:t>Lojik Kapılar ve sembolleri</a:t>
            </a:r>
            <a:endParaRPr lang="en-US" sz="4000" dirty="0"/>
          </a:p>
        </p:txBody>
      </p:sp>
      <p:sp>
        <p:nvSpPr>
          <p:cNvPr id="44339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95400"/>
            <a:ext cx="8382000" cy="914400"/>
          </a:xfrm>
        </p:spPr>
        <p:txBody>
          <a:bodyPr/>
          <a:lstStyle/>
          <a:p>
            <a:r>
              <a:rPr lang="tr-TR" sz="2400" dirty="0" smtClean="0"/>
              <a:t>Lojik kapıların özel sembolleri vardır.</a:t>
            </a:r>
          </a:p>
          <a:p>
            <a:r>
              <a:rPr lang="tr-TR" sz="2400" dirty="0" smtClean="0"/>
              <a:t>Davranış biçimleri aşağıdaki gibidir.</a:t>
            </a:r>
          </a:p>
        </p:txBody>
      </p:sp>
      <p:pic>
        <p:nvPicPr>
          <p:cNvPr id="443399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066800" y="2514600"/>
            <a:ext cx="7092950" cy="3886200"/>
          </a:xfrm>
          <a:noFill/>
          <a:ln/>
        </p:spPr>
      </p:pic>
      <p:sp>
        <p:nvSpPr>
          <p:cNvPr id="7" name="TextBox 6"/>
          <p:cNvSpPr txBox="1"/>
          <p:nvPr/>
        </p:nvSpPr>
        <p:spPr>
          <a:xfrm>
            <a:off x="1214244" y="2983468"/>
            <a:ext cx="130035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r-TR" dirty="0" smtClean="0"/>
              <a:t>VE KAPISI</a:t>
            </a:r>
            <a:endParaRPr lang="tr-TR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2983468"/>
            <a:ext cx="157825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r-TR" dirty="0" smtClean="0"/>
              <a:t>VEYA KAPISI</a:t>
            </a:r>
            <a:endParaRPr lang="tr-TR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2971800"/>
            <a:ext cx="21210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r-TR" dirty="0" smtClean="0"/>
              <a:t>TÜMLEME KAPISI</a:t>
            </a:r>
            <a:endParaRPr lang="tr-TR" dirty="0"/>
          </a:p>
        </p:txBody>
      </p:sp>
      <p:sp>
        <p:nvSpPr>
          <p:cNvPr id="10" name="TextBox 9"/>
          <p:cNvSpPr txBox="1"/>
          <p:nvPr/>
        </p:nvSpPr>
        <p:spPr>
          <a:xfrm>
            <a:off x="3084666" y="3288268"/>
            <a:ext cx="22493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r-TR" dirty="0" smtClean="0"/>
              <a:t>(a) Grafik Semboller</a:t>
            </a:r>
            <a:endParaRPr lang="tr-TR" dirty="0"/>
          </a:p>
        </p:txBody>
      </p:sp>
      <p:sp>
        <p:nvSpPr>
          <p:cNvPr id="11" name="TextBox 10"/>
          <p:cNvSpPr txBox="1"/>
          <p:nvPr/>
        </p:nvSpPr>
        <p:spPr>
          <a:xfrm>
            <a:off x="2860357" y="4800600"/>
            <a:ext cx="4924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r-TR" dirty="0" smtClean="0"/>
              <a:t>VE</a:t>
            </a:r>
            <a:endParaRPr lang="tr-TR" dirty="0"/>
          </a:p>
        </p:txBody>
      </p:sp>
      <p:sp>
        <p:nvSpPr>
          <p:cNvPr id="12" name="TextBox 11"/>
          <p:cNvSpPr txBox="1"/>
          <p:nvPr/>
        </p:nvSpPr>
        <p:spPr>
          <a:xfrm>
            <a:off x="2569701" y="5345668"/>
            <a:ext cx="7830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r-TR" dirty="0" smtClean="0"/>
              <a:t>VEYA</a:t>
            </a:r>
            <a:endParaRPr lang="tr-TR" dirty="0"/>
          </a:p>
        </p:txBody>
      </p:sp>
      <p:sp>
        <p:nvSpPr>
          <p:cNvPr id="13" name="TextBox 12"/>
          <p:cNvSpPr txBox="1"/>
          <p:nvPr/>
        </p:nvSpPr>
        <p:spPr>
          <a:xfrm>
            <a:off x="2039620" y="5867400"/>
            <a:ext cx="13131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r-TR" dirty="0" smtClean="0"/>
              <a:t>TÜMLEME</a:t>
            </a:r>
            <a:endParaRPr lang="tr-TR" dirty="0"/>
          </a:p>
        </p:txBody>
      </p:sp>
      <p:sp>
        <p:nvSpPr>
          <p:cNvPr id="14" name="TextBox 13"/>
          <p:cNvSpPr txBox="1"/>
          <p:nvPr/>
        </p:nvSpPr>
        <p:spPr>
          <a:xfrm>
            <a:off x="3231113" y="6172200"/>
            <a:ext cx="28648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r-TR" dirty="0" smtClean="0"/>
              <a:t>(b) Zamanlama Diyagramı</a:t>
            </a:r>
            <a:endParaRPr 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750A73-3A29-4FBE-B10C-A9754FF06DD4}" type="slidenum">
              <a:rPr lang="tr-TR"/>
              <a:pPr/>
              <a:t>66</a:t>
            </a:fld>
            <a:endParaRPr lang="tr-TR"/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tr-TR" dirty="0" smtClean="0"/>
              <a:t>Kapı Gecikmesi</a:t>
            </a:r>
            <a:endParaRPr lang="en-US" dirty="0"/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648200"/>
          </a:xfrm>
        </p:spPr>
        <p:txBody>
          <a:bodyPr/>
          <a:lstStyle/>
          <a:p>
            <a:r>
              <a:rPr lang="tr-TR" sz="2800" dirty="0" smtClean="0"/>
              <a:t>Fiziksel kapılarda bir veya birden fazla giriş değiştiğinde çıkış hemen değişmez.</a:t>
            </a:r>
          </a:p>
          <a:p>
            <a:r>
              <a:rPr lang="tr-TR" sz="2800" dirty="0" smtClean="0"/>
              <a:t>Girişlerden herhangi birindeki değişimden sonra çıkıştaki değişime kadar geçen süreye kapı gecikmesi denir ve </a:t>
            </a:r>
            <a:r>
              <a:rPr lang="tr-TR" sz="2800" i="1" dirty="0" smtClean="0"/>
              <a:t>t</a:t>
            </a:r>
            <a:r>
              <a:rPr lang="tr-TR" sz="2800" i="1" baseline="-25000" dirty="0" smtClean="0"/>
              <a:t>K</a:t>
            </a:r>
            <a:r>
              <a:rPr lang="tr-TR" sz="2800" i="1" dirty="0" smtClean="0"/>
              <a:t> </a:t>
            </a:r>
            <a:r>
              <a:rPr lang="tr-TR" sz="2800" dirty="0" smtClean="0"/>
              <a:t>ile gösterilir.</a:t>
            </a:r>
          </a:p>
        </p:txBody>
      </p:sp>
      <p:sp>
        <p:nvSpPr>
          <p:cNvPr id="445444" name="Line 4"/>
          <p:cNvSpPr>
            <a:spLocks noChangeShapeType="1"/>
          </p:cNvSpPr>
          <p:nvPr/>
        </p:nvSpPr>
        <p:spPr bwMode="auto">
          <a:xfrm flipH="1">
            <a:off x="2363788" y="4813300"/>
            <a:ext cx="392112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45445" name="Line 5"/>
          <p:cNvSpPr>
            <a:spLocks noChangeShapeType="1"/>
          </p:cNvSpPr>
          <p:nvPr/>
        </p:nvSpPr>
        <p:spPr bwMode="auto">
          <a:xfrm flipV="1">
            <a:off x="2743200" y="4343400"/>
            <a:ext cx="0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45446" name="Line 6"/>
          <p:cNvSpPr>
            <a:spLocks noChangeShapeType="1"/>
          </p:cNvSpPr>
          <p:nvPr/>
        </p:nvSpPr>
        <p:spPr bwMode="auto">
          <a:xfrm>
            <a:off x="2744788" y="4344988"/>
            <a:ext cx="182721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45447" name="Line 7"/>
          <p:cNvSpPr>
            <a:spLocks noChangeShapeType="1"/>
          </p:cNvSpPr>
          <p:nvPr/>
        </p:nvSpPr>
        <p:spPr bwMode="auto">
          <a:xfrm flipV="1">
            <a:off x="4560888" y="4370388"/>
            <a:ext cx="0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45448" name="Line 8"/>
          <p:cNvSpPr>
            <a:spLocks noChangeShapeType="1"/>
          </p:cNvSpPr>
          <p:nvPr/>
        </p:nvSpPr>
        <p:spPr bwMode="auto">
          <a:xfrm>
            <a:off x="4572000" y="4816475"/>
            <a:ext cx="18272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45449" name="Line 9"/>
          <p:cNvSpPr>
            <a:spLocks noChangeShapeType="1"/>
          </p:cNvSpPr>
          <p:nvPr/>
        </p:nvSpPr>
        <p:spPr bwMode="auto">
          <a:xfrm flipH="1" flipV="1">
            <a:off x="2352675" y="5738813"/>
            <a:ext cx="1090613" cy="31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45450" name="Line 10"/>
          <p:cNvSpPr>
            <a:spLocks noChangeShapeType="1"/>
          </p:cNvSpPr>
          <p:nvPr/>
        </p:nvSpPr>
        <p:spPr bwMode="auto">
          <a:xfrm flipV="1">
            <a:off x="3430588" y="5272088"/>
            <a:ext cx="0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45451" name="Line 11"/>
          <p:cNvSpPr>
            <a:spLocks noChangeShapeType="1"/>
          </p:cNvSpPr>
          <p:nvPr/>
        </p:nvSpPr>
        <p:spPr bwMode="auto">
          <a:xfrm>
            <a:off x="3432175" y="5273675"/>
            <a:ext cx="18272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45452" name="Line 12"/>
          <p:cNvSpPr>
            <a:spLocks noChangeShapeType="1"/>
          </p:cNvSpPr>
          <p:nvPr/>
        </p:nvSpPr>
        <p:spPr bwMode="auto">
          <a:xfrm flipV="1">
            <a:off x="5248275" y="5299075"/>
            <a:ext cx="0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45453" name="Line 13"/>
          <p:cNvSpPr>
            <a:spLocks noChangeShapeType="1"/>
          </p:cNvSpPr>
          <p:nvPr/>
        </p:nvSpPr>
        <p:spPr bwMode="auto">
          <a:xfrm>
            <a:off x="5259388" y="5745163"/>
            <a:ext cx="182721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45454" name="Line 14"/>
          <p:cNvSpPr>
            <a:spLocks noChangeShapeType="1"/>
          </p:cNvSpPr>
          <p:nvPr/>
        </p:nvSpPr>
        <p:spPr bwMode="auto">
          <a:xfrm>
            <a:off x="2743200" y="4940300"/>
            <a:ext cx="0" cy="254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45455" name="Line 15"/>
          <p:cNvSpPr>
            <a:spLocks noChangeShapeType="1"/>
          </p:cNvSpPr>
          <p:nvPr/>
        </p:nvSpPr>
        <p:spPr bwMode="auto">
          <a:xfrm>
            <a:off x="3430588" y="4941888"/>
            <a:ext cx="0" cy="254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45456" name="Line 16"/>
          <p:cNvSpPr>
            <a:spLocks noChangeShapeType="1"/>
          </p:cNvSpPr>
          <p:nvPr/>
        </p:nvSpPr>
        <p:spPr bwMode="auto">
          <a:xfrm>
            <a:off x="4562475" y="4930775"/>
            <a:ext cx="0" cy="254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45457" name="Line 17"/>
          <p:cNvSpPr>
            <a:spLocks noChangeShapeType="1"/>
          </p:cNvSpPr>
          <p:nvPr/>
        </p:nvSpPr>
        <p:spPr bwMode="auto">
          <a:xfrm>
            <a:off x="5237163" y="4919663"/>
            <a:ext cx="0" cy="254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45458" name="Text Box 18"/>
          <p:cNvSpPr txBox="1">
            <a:spLocks noChangeArrowheads="1"/>
          </p:cNvSpPr>
          <p:nvPr/>
        </p:nvSpPr>
        <p:spPr bwMode="auto">
          <a:xfrm>
            <a:off x="2616200" y="4762500"/>
            <a:ext cx="96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</a:rPr>
              <a:t>t</a:t>
            </a:r>
            <a:r>
              <a:rPr lang="tr-TR" sz="2800" baseline="-25000" dirty="0" smtClean="0">
                <a:latin typeface="Times New Roman" pitchFamily="18" charset="0"/>
              </a:rPr>
              <a:t>K</a:t>
            </a:r>
            <a:endParaRPr lang="en-US" sz="2800" baseline="-25000" dirty="0">
              <a:latin typeface="Times New Roman" pitchFamily="18" charset="0"/>
            </a:endParaRPr>
          </a:p>
        </p:txBody>
      </p:sp>
      <p:sp>
        <p:nvSpPr>
          <p:cNvPr id="445459" name="Text Box 19"/>
          <p:cNvSpPr txBox="1">
            <a:spLocks noChangeArrowheads="1"/>
          </p:cNvSpPr>
          <p:nvPr/>
        </p:nvSpPr>
        <p:spPr bwMode="auto">
          <a:xfrm>
            <a:off x="4408488" y="4725988"/>
            <a:ext cx="965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</a:rPr>
              <a:t>t</a:t>
            </a:r>
            <a:r>
              <a:rPr lang="tr-TR" sz="2800" baseline="-25000" dirty="0" smtClean="0">
                <a:latin typeface="Times New Roman" pitchFamily="18" charset="0"/>
              </a:rPr>
              <a:t>K</a:t>
            </a:r>
            <a:endParaRPr lang="en-US" sz="2800" baseline="-25000" dirty="0">
              <a:latin typeface="Times New Roman" pitchFamily="18" charset="0"/>
            </a:endParaRPr>
          </a:p>
        </p:txBody>
      </p:sp>
      <p:sp>
        <p:nvSpPr>
          <p:cNvPr id="445460" name="Text Box 20"/>
          <p:cNvSpPr txBox="1">
            <a:spLocks noChangeArrowheads="1"/>
          </p:cNvSpPr>
          <p:nvPr/>
        </p:nvSpPr>
        <p:spPr bwMode="auto">
          <a:xfrm>
            <a:off x="1151177" y="4333875"/>
            <a:ext cx="9028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tr-TR" sz="2800" dirty="0" smtClean="0">
                <a:latin typeface="Times New Roman" pitchFamily="18" charset="0"/>
              </a:rPr>
              <a:t>Giriş</a:t>
            </a:r>
            <a:endParaRPr lang="en-US" sz="2800" dirty="0">
              <a:latin typeface="Times New Roman" pitchFamily="18" charset="0"/>
            </a:endParaRPr>
          </a:p>
        </p:txBody>
      </p:sp>
      <p:sp>
        <p:nvSpPr>
          <p:cNvPr id="445461" name="Text Box 21"/>
          <p:cNvSpPr txBox="1">
            <a:spLocks noChangeArrowheads="1"/>
          </p:cNvSpPr>
          <p:nvPr/>
        </p:nvSpPr>
        <p:spPr bwMode="auto">
          <a:xfrm>
            <a:off x="1116116" y="5199063"/>
            <a:ext cx="9412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tr-TR" sz="2800" dirty="0" smtClean="0">
                <a:latin typeface="Times New Roman" pitchFamily="18" charset="0"/>
              </a:rPr>
              <a:t>Çıkış</a:t>
            </a:r>
            <a:endParaRPr lang="en-US" sz="2800" dirty="0">
              <a:latin typeface="Times New Roman" pitchFamily="18" charset="0"/>
            </a:endParaRPr>
          </a:p>
        </p:txBody>
      </p:sp>
      <p:sp>
        <p:nvSpPr>
          <p:cNvPr id="445462" name="Line 22"/>
          <p:cNvSpPr>
            <a:spLocks noChangeShapeType="1"/>
          </p:cNvSpPr>
          <p:nvPr/>
        </p:nvSpPr>
        <p:spPr bwMode="auto">
          <a:xfrm>
            <a:off x="2366963" y="6100763"/>
            <a:ext cx="47609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45463" name="Text Box 23"/>
          <p:cNvSpPr txBox="1">
            <a:spLocks noChangeArrowheads="1"/>
          </p:cNvSpPr>
          <p:nvPr/>
        </p:nvSpPr>
        <p:spPr bwMode="auto">
          <a:xfrm>
            <a:off x="6115569" y="6049963"/>
            <a:ext cx="18293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tr-TR" sz="2800" dirty="0" smtClean="0">
                <a:latin typeface="Times New Roman" pitchFamily="18" charset="0"/>
              </a:rPr>
              <a:t>Zaman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</a:rPr>
              <a:t>(ns)</a:t>
            </a:r>
          </a:p>
        </p:txBody>
      </p:sp>
      <p:sp>
        <p:nvSpPr>
          <p:cNvPr id="445464" name="Text Box 24"/>
          <p:cNvSpPr txBox="1">
            <a:spLocks noChangeArrowheads="1"/>
          </p:cNvSpPr>
          <p:nvPr/>
        </p:nvSpPr>
        <p:spPr bwMode="auto">
          <a:xfrm>
            <a:off x="2079625" y="45751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445465" name="Text Box 25"/>
          <p:cNvSpPr txBox="1">
            <a:spLocks noChangeArrowheads="1"/>
          </p:cNvSpPr>
          <p:nvPr/>
        </p:nvSpPr>
        <p:spPr bwMode="auto">
          <a:xfrm>
            <a:off x="2081213" y="55038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445466" name="Text Box 26"/>
          <p:cNvSpPr txBox="1">
            <a:spLocks noChangeArrowheads="1"/>
          </p:cNvSpPr>
          <p:nvPr/>
        </p:nvSpPr>
        <p:spPr bwMode="auto">
          <a:xfrm>
            <a:off x="2081213" y="41322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445467" name="Text Box 27"/>
          <p:cNvSpPr txBox="1">
            <a:spLocks noChangeArrowheads="1"/>
          </p:cNvSpPr>
          <p:nvPr/>
        </p:nvSpPr>
        <p:spPr bwMode="auto">
          <a:xfrm>
            <a:off x="2082800" y="50609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>
                <a:latin typeface="Times New Roman" pitchFamily="18" charset="0"/>
              </a:rPr>
              <a:t>1</a:t>
            </a:r>
          </a:p>
        </p:txBody>
      </p:sp>
      <p:sp>
        <p:nvSpPr>
          <p:cNvPr id="445468" name="Text Box 28"/>
          <p:cNvSpPr txBox="1">
            <a:spLocks noChangeArrowheads="1"/>
          </p:cNvSpPr>
          <p:nvPr/>
        </p:nvSpPr>
        <p:spPr bwMode="auto">
          <a:xfrm>
            <a:off x="2209800" y="60515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445469" name="Text Box 29"/>
          <p:cNvSpPr txBox="1">
            <a:spLocks noChangeArrowheads="1"/>
          </p:cNvSpPr>
          <p:nvPr/>
        </p:nvSpPr>
        <p:spPr bwMode="auto">
          <a:xfrm>
            <a:off x="3113088" y="606583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0.5</a:t>
            </a:r>
          </a:p>
        </p:txBody>
      </p:sp>
      <p:sp>
        <p:nvSpPr>
          <p:cNvPr id="445470" name="Text Box 30"/>
          <p:cNvSpPr txBox="1">
            <a:spLocks noChangeArrowheads="1"/>
          </p:cNvSpPr>
          <p:nvPr/>
        </p:nvSpPr>
        <p:spPr bwMode="auto">
          <a:xfrm>
            <a:off x="4305300" y="60642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445471" name="Text Box 31"/>
          <p:cNvSpPr txBox="1">
            <a:spLocks noChangeArrowheads="1"/>
          </p:cNvSpPr>
          <p:nvPr/>
        </p:nvSpPr>
        <p:spPr bwMode="auto">
          <a:xfrm>
            <a:off x="5273675" y="6054725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1.5</a:t>
            </a:r>
          </a:p>
        </p:txBody>
      </p:sp>
      <p:sp>
        <p:nvSpPr>
          <p:cNvPr id="445472" name="Text Box 32"/>
          <p:cNvSpPr txBox="1">
            <a:spLocks noChangeArrowheads="1"/>
          </p:cNvSpPr>
          <p:nvPr/>
        </p:nvSpPr>
        <p:spPr bwMode="auto">
          <a:xfrm>
            <a:off x="6605588" y="4725988"/>
            <a:ext cx="20431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</a:rPr>
              <a:t>t</a:t>
            </a:r>
            <a:r>
              <a:rPr lang="tr-TR" sz="2800" baseline="-25000" dirty="0" smtClean="0">
                <a:latin typeface="Times New Roman" pitchFamily="18" charset="0"/>
              </a:rPr>
              <a:t>K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</a:rPr>
              <a:t>= 0.3 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51922-8778-4117-9306-311E67CCEF92}" type="slidenum">
              <a:rPr lang="tr-TR"/>
              <a:pPr/>
              <a:t>67</a:t>
            </a:fld>
            <a:endParaRPr lang="tr-TR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tr-TR" sz="4000" dirty="0" smtClean="0"/>
              <a:t>Lojik Diyagramlar ve İfadeler</a:t>
            </a:r>
            <a:endParaRPr lang="en-US" sz="4000" dirty="0"/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963" y="4906962"/>
            <a:ext cx="8339137" cy="1570038"/>
          </a:xfrm>
        </p:spPr>
        <p:txBody>
          <a:bodyPr>
            <a:normAutofit fontScale="92500" lnSpcReduction="20000"/>
          </a:bodyPr>
          <a:lstStyle/>
          <a:p>
            <a:r>
              <a:rPr lang="tr-TR" sz="2400" dirty="0" smtClean="0"/>
              <a:t>Boole fonksiyonları, doğruluk tabloları ve lojik diyagramlar aynı fonksiyonu gösterir.</a:t>
            </a:r>
          </a:p>
          <a:p>
            <a:r>
              <a:rPr lang="tr-TR" sz="2400" dirty="0" smtClean="0"/>
              <a:t>Her fonksiyonun doğruluk tablosu tektir. Ancak Boole fonksiyonu ve lojik diyagramı tek değildir. Bu gerçeklemede esneklik sağlar.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152900" y="2568575"/>
            <a:ext cx="4708525" cy="1949450"/>
            <a:chOff x="2616" y="1618"/>
            <a:chExt cx="2966" cy="1228"/>
          </a:xfrm>
        </p:grpSpPr>
        <p:sp>
          <p:nvSpPr>
            <p:cNvPr id="447493" name="Rectangle 5"/>
            <p:cNvSpPr>
              <a:spLocks noChangeArrowheads="1"/>
            </p:cNvSpPr>
            <p:nvPr/>
          </p:nvSpPr>
          <p:spPr bwMode="auto">
            <a:xfrm>
              <a:off x="2617" y="1901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447494" name="Rectangle 6"/>
            <p:cNvSpPr>
              <a:spLocks noChangeArrowheads="1"/>
            </p:cNvSpPr>
            <p:nvPr/>
          </p:nvSpPr>
          <p:spPr bwMode="auto">
            <a:xfrm>
              <a:off x="2618" y="2328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2000">
                <a:latin typeface="Times New Roman" pitchFamily="18" charset="0"/>
              </a:endParaRP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758" y="1990"/>
              <a:ext cx="2666" cy="831"/>
              <a:chOff x="2749" y="1990"/>
              <a:chExt cx="2666" cy="831"/>
            </a:xfrm>
          </p:grpSpPr>
          <p:sp>
            <p:nvSpPr>
              <p:cNvPr id="447496" name="Freeform 8"/>
              <p:cNvSpPr>
                <a:spLocks/>
              </p:cNvSpPr>
              <p:nvPr/>
            </p:nvSpPr>
            <p:spPr bwMode="auto">
              <a:xfrm>
                <a:off x="3045" y="2177"/>
                <a:ext cx="406" cy="257"/>
              </a:xfrm>
              <a:custGeom>
                <a:avLst/>
                <a:gdLst/>
                <a:ahLst/>
                <a:cxnLst>
                  <a:cxn ang="0">
                    <a:pos x="392" y="255"/>
                  </a:cxn>
                  <a:cxn ang="0">
                    <a:pos x="394" y="257"/>
                  </a:cxn>
                  <a:cxn ang="0">
                    <a:pos x="398" y="257"/>
                  </a:cxn>
                  <a:cxn ang="0">
                    <a:pos x="402" y="255"/>
                  </a:cxn>
                  <a:cxn ang="0">
                    <a:pos x="405" y="252"/>
                  </a:cxn>
                  <a:cxn ang="0">
                    <a:pos x="406" y="251"/>
                  </a:cxn>
                  <a:cxn ang="0">
                    <a:pos x="406" y="246"/>
                  </a:cxn>
                  <a:cxn ang="0">
                    <a:pos x="405" y="243"/>
                  </a:cxn>
                  <a:cxn ang="0">
                    <a:pos x="402" y="239"/>
                  </a:cxn>
                  <a:cxn ang="0">
                    <a:pos x="14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5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2" y="14"/>
                  </a:cxn>
                  <a:cxn ang="0">
                    <a:pos x="5" y="18"/>
                  </a:cxn>
                  <a:cxn ang="0">
                    <a:pos x="392" y="255"/>
                  </a:cxn>
                </a:cxnLst>
                <a:rect l="0" t="0" r="r" b="b"/>
                <a:pathLst>
                  <a:path w="406" h="257">
                    <a:moveTo>
                      <a:pt x="392" y="255"/>
                    </a:moveTo>
                    <a:lnTo>
                      <a:pt x="394" y="257"/>
                    </a:lnTo>
                    <a:lnTo>
                      <a:pt x="398" y="257"/>
                    </a:lnTo>
                    <a:lnTo>
                      <a:pt x="402" y="255"/>
                    </a:lnTo>
                    <a:lnTo>
                      <a:pt x="405" y="252"/>
                    </a:lnTo>
                    <a:lnTo>
                      <a:pt x="406" y="251"/>
                    </a:lnTo>
                    <a:lnTo>
                      <a:pt x="406" y="246"/>
                    </a:lnTo>
                    <a:lnTo>
                      <a:pt x="405" y="243"/>
                    </a:lnTo>
                    <a:lnTo>
                      <a:pt x="402" y="239"/>
                    </a:lnTo>
                    <a:lnTo>
                      <a:pt x="14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2" y="14"/>
                    </a:lnTo>
                    <a:lnTo>
                      <a:pt x="5" y="18"/>
                    </a:lnTo>
                    <a:lnTo>
                      <a:pt x="392" y="25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497" name="Freeform 9"/>
              <p:cNvSpPr>
                <a:spLocks/>
              </p:cNvSpPr>
              <p:nvPr/>
            </p:nvSpPr>
            <p:spPr bwMode="auto">
              <a:xfrm>
                <a:off x="3045" y="2415"/>
                <a:ext cx="406" cy="257"/>
              </a:xfrm>
              <a:custGeom>
                <a:avLst/>
                <a:gdLst/>
                <a:ahLst/>
                <a:cxnLst>
                  <a:cxn ang="0">
                    <a:pos x="402" y="17"/>
                  </a:cxn>
                  <a:cxn ang="0">
                    <a:pos x="405" y="14"/>
                  </a:cxn>
                  <a:cxn ang="0">
                    <a:pos x="406" y="11"/>
                  </a:cxn>
                  <a:cxn ang="0">
                    <a:pos x="406" y="6"/>
                  </a:cxn>
                  <a:cxn ang="0">
                    <a:pos x="403" y="3"/>
                  </a:cxn>
                  <a:cxn ang="0">
                    <a:pos x="402" y="1"/>
                  </a:cxn>
                  <a:cxn ang="0">
                    <a:pos x="398" y="0"/>
                  </a:cxn>
                  <a:cxn ang="0">
                    <a:pos x="394" y="0"/>
                  </a:cxn>
                  <a:cxn ang="0">
                    <a:pos x="392" y="1"/>
                  </a:cxn>
                  <a:cxn ang="0">
                    <a:pos x="5" y="239"/>
                  </a:cxn>
                  <a:cxn ang="0">
                    <a:pos x="2" y="242"/>
                  </a:cxn>
                  <a:cxn ang="0">
                    <a:pos x="0" y="246"/>
                  </a:cxn>
                  <a:cxn ang="0">
                    <a:pos x="0" y="250"/>
                  </a:cxn>
                  <a:cxn ang="0">
                    <a:pos x="3" y="254"/>
                  </a:cxn>
                  <a:cxn ang="0">
                    <a:pos x="5" y="255"/>
                  </a:cxn>
                  <a:cxn ang="0">
                    <a:pos x="8" y="257"/>
                  </a:cxn>
                  <a:cxn ang="0">
                    <a:pos x="13" y="257"/>
                  </a:cxn>
                  <a:cxn ang="0">
                    <a:pos x="14" y="255"/>
                  </a:cxn>
                  <a:cxn ang="0">
                    <a:pos x="402" y="17"/>
                  </a:cxn>
                </a:cxnLst>
                <a:rect l="0" t="0" r="r" b="b"/>
                <a:pathLst>
                  <a:path w="406" h="257">
                    <a:moveTo>
                      <a:pt x="402" y="17"/>
                    </a:moveTo>
                    <a:lnTo>
                      <a:pt x="405" y="14"/>
                    </a:lnTo>
                    <a:lnTo>
                      <a:pt x="406" y="11"/>
                    </a:lnTo>
                    <a:lnTo>
                      <a:pt x="406" y="6"/>
                    </a:lnTo>
                    <a:lnTo>
                      <a:pt x="403" y="3"/>
                    </a:lnTo>
                    <a:lnTo>
                      <a:pt x="402" y="1"/>
                    </a:lnTo>
                    <a:lnTo>
                      <a:pt x="398" y="0"/>
                    </a:lnTo>
                    <a:lnTo>
                      <a:pt x="394" y="0"/>
                    </a:lnTo>
                    <a:lnTo>
                      <a:pt x="392" y="1"/>
                    </a:lnTo>
                    <a:lnTo>
                      <a:pt x="5" y="239"/>
                    </a:lnTo>
                    <a:lnTo>
                      <a:pt x="2" y="242"/>
                    </a:lnTo>
                    <a:lnTo>
                      <a:pt x="0" y="246"/>
                    </a:lnTo>
                    <a:lnTo>
                      <a:pt x="0" y="250"/>
                    </a:lnTo>
                    <a:lnTo>
                      <a:pt x="3" y="254"/>
                    </a:lnTo>
                    <a:lnTo>
                      <a:pt x="5" y="255"/>
                    </a:lnTo>
                    <a:lnTo>
                      <a:pt x="8" y="257"/>
                    </a:lnTo>
                    <a:lnTo>
                      <a:pt x="13" y="257"/>
                    </a:lnTo>
                    <a:lnTo>
                      <a:pt x="14" y="255"/>
                    </a:lnTo>
                    <a:lnTo>
                      <a:pt x="402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498" name="Freeform 10"/>
              <p:cNvSpPr>
                <a:spLocks/>
              </p:cNvSpPr>
              <p:nvPr/>
            </p:nvSpPr>
            <p:spPr bwMode="auto">
              <a:xfrm>
                <a:off x="3045" y="2177"/>
                <a:ext cx="19" cy="495"/>
              </a:xfrm>
              <a:custGeom>
                <a:avLst/>
                <a:gdLst/>
                <a:ahLst/>
                <a:cxnLst>
                  <a:cxn ang="0">
                    <a:pos x="19" y="10"/>
                  </a:cxn>
                  <a:cxn ang="0">
                    <a:pos x="19" y="6"/>
                  </a:cxn>
                  <a:cxn ang="0">
                    <a:pos x="16" y="3"/>
                  </a:cxn>
                  <a:cxn ang="0">
                    <a:pos x="13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488"/>
                  </a:cxn>
                  <a:cxn ang="0">
                    <a:pos x="3" y="492"/>
                  </a:cxn>
                  <a:cxn ang="0">
                    <a:pos x="7" y="495"/>
                  </a:cxn>
                  <a:cxn ang="0">
                    <a:pos x="13" y="495"/>
                  </a:cxn>
                  <a:cxn ang="0">
                    <a:pos x="16" y="492"/>
                  </a:cxn>
                  <a:cxn ang="0">
                    <a:pos x="19" y="488"/>
                  </a:cxn>
                  <a:cxn ang="0">
                    <a:pos x="19" y="485"/>
                  </a:cxn>
                  <a:cxn ang="0">
                    <a:pos x="19" y="10"/>
                  </a:cxn>
                </a:cxnLst>
                <a:rect l="0" t="0" r="r" b="b"/>
                <a:pathLst>
                  <a:path w="19" h="495">
                    <a:moveTo>
                      <a:pt x="19" y="10"/>
                    </a:moveTo>
                    <a:lnTo>
                      <a:pt x="19" y="6"/>
                    </a:lnTo>
                    <a:lnTo>
                      <a:pt x="16" y="3"/>
                    </a:lnTo>
                    <a:lnTo>
                      <a:pt x="13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488"/>
                    </a:lnTo>
                    <a:lnTo>
                      <a:pt x="3" y="492"/>
                    </a:lnTo>
                    <a:lnTo>
                      <a:pt x="7" y="495"/>
                    </a:lnTo>
                    <a:lnTo>
                      <a:pt x="13" y="495"/>
                    </a:lnTo>
                    <a:lnTo>
                      <a:pt x="16" y="492"/>
                    </a:lnTo>
                    <a:lnTo>
                      <a:pt x="19" y="488"/>
                    </a:lnTo>
                    <a:lnTo>
                      <a:pt x="19" y="485"/>
                    </a:ln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499" name="Freeform 11"/>
              <p:cNvSpPr>
                <a:spLocks/>
              </p:cNvSpPr>
              <p:nvPr/>
            </p:nvSpPr>
            <p:spPr bwMode="auto">
              <a:xfrm>
                <a:off x="3432" y="2356"/>
                <a:ext cx="137" cy="137"/>
              </a:xfrm>
              <a:custGeom>
                <a:avLst/>
                <a:gdLst/>
                <a:ahLst/>
                <a:cxnLst>
                  <a:cxn ang="0">
                    <a:pos x="2" y="87"/>
                  </a:cxn>
                  <a:cxn ang="0">
                    <a:pos x="10" y="105"/>
                  </a:cxn>
                  <a:cxn ang="0">
                    <a:pos x="18" y="116"/>
                  </a:cxn>
                  <a:cxn ang="0">
                    <a:pos x="27" y="124"/>
                  </a:cxn>
                  <a:cxn ang="0">
                    <a:pos x="37" y="130"/>
                  </a:cxn>
                  <a:cxn ang="0">
                    <a:pos x="51" y="135"/>
                  </a:cxn>
                  <a:cxn ang="0">
                    <a:pos x="73" y="137"/>
                  </a:cxn>
                  <a:cxn ang="0">
                    <a:pos x="91" y="133"/>
                  </a:cxn>
                  <a:cxn ang="0">
                    <a:pos x="108" y="125"/>
                  </a:cxn>
                  <a:cxn ang="0">
                    <a:pos x="116" y="116"/>
                  </a:cxn>
                  <a:cxn ang="0">
                    <a:pos x="126" y="108"/>
                  </a:cxn>
                  <a:cxn ang="0">
                    <a:pos x="133" y="91"/>
                  </a:cxn>
                  <a:cxn ang="0">
                    <a:pos x="137" y="73"/>
                  </a:cxn>
                  <a:cxn ang="0">
                    <a:pos x="135" y="51"/>
                  </a:cxn>
                  <a:cxn ang="0">
                    <a:pos x="130" y="37"/>
                  </a:cxn>
                  <a:cxn ang="0">
                    <a:pos x="124" y="27"/>
                  </a:cxn>
                  <a:cxn ang="0">
                    <a:pos x="116" y="18"/>
                  </a:cxn>
                  <a:cxn ang="0">
                    <a:pos x="105" y="10"/>
                  </a:cxn>
                  <a:cxn ang="0">
                    <a:pos x="87" y="2"/>
                  </a:cxn>
                  <a:cxn ang="0">
                    <a:pos x="51" y="2"/>
                  </a:cxn>
                  <a:cxn ang="0">
                    <a:pos x="37" y="7"/>
                  </a:cxn>
                  <a:cxn ang="0">
                    <a:pos x="27" y="13"/>
                  </a:cxn>
                  <a:cxn ang="0">
                    <a:pos x="18" y="21"/>
                  </a:cxn>
                  <a:cxn ang="0">
                    <a:pos x="10" y="32"/>
                  </a:cxn>
                  <a:cxn ang="0">
                    <a:pos x="3" y="46"/>
                  </a:cxn>
                  <a:cxn ang="0">
                    <a:pos x="0" y="68"/>
                  </a:cxn>
                  <a:cxn ang="0">
                    <a:pos x="21" y="53"/>
                  </a:cxn>
                  <a:cxn ang="0">
                    <a:pos x="24" y="46"/>
                  </a:cxn>
                  <a:cxn ang="0">
                    <a:pos x="30" y="37"/>
                  </a:cxn>
                  <a:cxn ang="0">
                    <a:pos x="41" y="27"/>
                  </a:cxn>
                  <a:cxn ang="0">
                    <a:pos x="48" y="22"/>
                  </a:cxn>
                  <a:cxn ang="0">
                    <a:pos x="57" y="19"/>
                  </a:cxn>
                  <a:cxn ang="0">
                    <a:pos x="84" y="21"/>
                  </a:cxn>
                  <a:cxn ang="0">
                    <a:pos x="92" y="26"/>
                  </a:cxn>
                  <a:cxn ang="0">
                    <a:pos x="103" y="34"/>
                  </a:cxn>
                  <a:cxn ang="0">
                    <a:pos x="111" y="45"/>
                  </a:cxn>
                  <a:cxn ang="0">
                    <a:pos x="114" y="49"/>
                  </a:cxn>
                  <a:cxn ang="0">
                    <a:pos x="118" y="67"/>
                  </a:cxn>
                  <a:cxn ang="0">
                    <a:pos x="118" y="78"/>
                  </a:cxn>
                  <a:cxn ang="0">
                    <a:pos x="114" y="89"/>
                  </a:cxn>
                  <a:cxn ang="0">
                    <a:pos x="108" y="97"/>
                  </a:cxn>
                  <a:cxn ang="0">
                    <a:pos x="97" y="108"/>
                  </a:cxn>
                  <a:cxn ang="0">
                    <a:pos x="89" y="114"/>
                  </a:cxn>
                  <a:cxn ang="0">
                    <a:pos x="78" y="118"/>
                  </a:cxn>
                  <a:cxn ang="0">
                    <a:pos x="67" y="118"/>
                  </a:cxn>
                  <a:cxn ang="0">
                    <a:pos x="49" y="114"/>
                  </a:cxn>
                  <a:cxn ang="0">
                    <a:pos x="45" y="111"/>
                  </a:cxn>
                  <a:cxn ang="0">
                    <a:pos x="34" y="103"/>
                  </a:cxn>
                  <a:cxn ang="0">
                    <a:pos x="26" y="92"/>
                  </a:cxn>
                  <a:cxn ang="0">
                    <a:pos x="21" y="84"/>
                  </a:cxn>
                  <a:cxn ang="0">
                    <a:pos x="0" y="68"/>
                  </a:cxn>
                </a:cxnLst>
                <a:rect l="0" t="0" r="r" b="b"/>
                <a:pathLst>
                  <a:path w="137" h="137">
                    <a:moveTo>
                      <a:pt x="0" y="68"/>
                    </a:moveTo>
                    <a:lnTo>
                      <a:pt x="0" y="81"/>
                    </a:lnTo>
                    <a:lnTo>
                      <a:pt x="2" y="84"/>
                    </a:lnTo>
                    <a:lnTo>
                      <a:pt x="2" y="87"/>
                    </a:lnTo>
                    <a:lnTo>
                      <a:pt x="3" y="91"/>
                    </a:lnTo>
                    <a:lnTo>
                      <a:pt x="3" y="92"/>
                    </a:lnTo>
                    <a:lnTo>
                      <a:pt x="8" y="103"/>
                    </a:lnTo>
                    <a:lnTo>
                      <a:pt x="10" y="105"/>
                    </a:lnTo>
                    <a:lnTo>
                      <a:pt x="11" y="108"/>
                    </a:lnTo>
                    <a:lnTo>
                      <a:pt x="13" y="110"/>
                    </a:lnTo>
                    <a:lnTo>
                      <a:pt x="15" y="113"/>
                    </a:lnTo>
                    <a:lnTo>
                      <a:pt x="18" y="116"/>
                    </a:lnTo>
                    <a:lnTo>
                      <a:pt x="21" y="116"/>
                    </a:lnTo>
                    <a:lnTo>
                      <a:pt x="21" y="119"/>
                    </a:lnTo>
                    <a:lnTo>
                      <a:pt x="24" y="122"/>
                    </a:lnTo>
                    <a:lnTo>
                      <a:pt x="27" y="124"/>
                    </a:lnTo>
                    <a:lnTo>
                      <a:pt x="29" y="125"/>
                    </a:lnTo>
                    <a:lnTo>
                      <a:pt x="32" y="127"/>
                    </a:lnTo>
                    <a:lnTo>
                      <a:pt x="34" y="129"/>
                    </a:lnTo>
                    <a:lnTo>
                      <a:pt x="37" y="130"/>
                    </a:lnTo>
                    <a:lnTo>
                      <a:pt x="41" y="133"/>
                    </a:lnTo>
                    <a:lnTo>
                      <a:pt x="46" y="133"/>
                    </a:lnTo>
                    <a:lnTo>
                      <a:pt x="49" y="135"/>
                    </a:lnTo>
                    <a:lnTo>
                      <a:pt x="51" y="135"/>
                    </a:lnTo>
                    <a:lnTo>
                      <a:pt x="54" y="137"/>
                    </a:lnTo>
                    <a:lnTo>
                      <a:pt x="64" y="137"/>
                    </a:lnTo>
                    <a:lnTo>
                      <a:pt x="75" y="135"/>
                    </a:lnTo>
                    <a:lnTo>
                      <a:pt x="73" y="137"/>
                    </a:lnTo>
                    <a:lnTo>
                      <a:pt x="81" y="137"/>
                    </a:lnTo>
                    <a:lnTo>
                      <a:pt x="84" y="135"/>
                    </a:lnTo>
                    <a:lnTo>
                      <a:pt x="87" y="135"/>
                    </a:lnTo>
                    <a:lnTo>
                      <a:pt x="91" y="133"/>
                    </a:lnTo>
                    <a:lnTo>
                      <a:pt x="92" y="133"/>
                    </a:lnTo>
                    <a:lnTo>
                      <a:pt x="103" y="129"/>
                    </a:lnTo>
                    <a:lnTo>
                      <a:pt x="105" y="127"/>
                    </a:lnTo>
                    <a:lnTo>
                      <a:pt x="108" y="125"/>
                    </a:lnTo>
                    <a:lnTo>
                      <a:pt x="110" y="124"/>
                    </a:lnTo>
                    <a:lnTo>
                      <a:pt x="113" y="122"/>
                    </a:lnTo>
                    <a:lnTo>
                      <a:pt x="116" y="119"/>
                    </a:lnTo>
                    <a:lnTo>
                      <a:pt x="116" y="116"/>
                    </a:lnTo>
                    <a:lnTo>
                      <a:pt x="119" y="116"/>
                    </a:lnTo>
                    <a:lnTo>
                      <a:pt x="122" y="113"/>
                    </a:lnTo>
                    <a:lnTo>
                      <a:pt x="124" y="110"/>
                    </a:lnTo>
                    <a:lnTo>
                      <a:pt x="126" y="108"/>
                    </a:lnTo>
                    <a:lnTo>
                      <a:pt x="127" y="105"/>
                    </a:lnTo>
                    <a:lnTo>
                      <a:pt x="129" y="103"/>
                    </a:lnTo>
                    <a:lnTo>
                      <a:pt x="133" y="92"/>
                    </a:lnTo>
                    <a:lnTo>
                      <a:pt x="133" y="91"/>
                    </a:lnTo>
                    <a:lnTo>
                      <a:pt x="135" y="87"/>
                    </a:lnTo>
                    <a:lnTo>
                      <a:pt x="135" y="84"/>
                    </a:lnTo>
                    <a:lnTo>
                      <a:pt x="137" y="81"/>
                    </a:lnTo>
                    <a:lnTo>
                      <a:pt x="137" y="73"/>
                    </a:lnTo>
                    <a:lnTo>
                      <a:pt x="135" y="75"/>
                    </a:lnTo>
                    <a:lnTo>
                      <a:pt x="137" y="64"/>
                    </a:lnTo>
                    <a:lnTo>
                      <a:pt x="137" y="54"/>
                    </a:lnTo>
                    <a:lnTo>
                      <a:pt x="135" y="51"/>
                    </a:lnTo>
                    <a:lnTo>
                      <a:pt x="135" y="49"/>
                    </a:lnTo>
                    <a:lnTo>
                      <a:pt x="133" y="46"/>
                    </a:lnTo>
                    <a:lnTo>
                      <a:pt x="133" y="41"/>
                    </a:lnTo>
                    <a:lnTo>
                      <a:pt x="130" y="37"/>
                    </a:lnTo>
                    <a:lnTo>
                      <a:pt x="129" y="34"/>
                    </a:lnTo>
                    <a:lnTo>
                      <a:pt x="127" y="32"/>
                    </a:lnTo>
                    <a:lnTo>
                      <a:pt x="126" y="29"/>
                    </a:lnTo>
                    <a:lnTo>
                      <a:pt x="124" y="27"/>
                    </a:lnTo>
                    <a:lnTo>
                      <a:pt x="122" y="24"/>
                    </a:lnTo>
                    <a:lnTo>
                      <a:pt x="119" y="21"/>
                    </a:lnTo>
                    <a:lnTo>
                      <a:pt x="116" y="21"/>
                    </a:lnTo>
                    <a:lnTo>
                      <a:pt x="116" y="18"/>
                    </a:lnTo>
                    <a:lnTo>
                      <a:pt x="113" y="15"/>
                    </a:lnTo>
                    <a:lnTo>
                      <a:pt x="110" y="13"/>
                    </a:lnTo>
                    <a:lnTo>
                      <a:pt x="108" y="11"/>
                    </a:lnTo>
                    <a:lnTo>
                      <a:pt x="105" y="10"/>
                    </a:lnTo>
                    <a:lnTo>
                      <a:pt x="103" y="8"/>
                    </a:lnTo>
                    <a:lnTo>
                      <a:pt x="92" y="3"/>
                    </a:lnTo>
                    <a:lnTo>
                      <a:pt x="91" y="3"/>
                    </a:lnTo>
                    <a:lnTo>
                      <a:pt x="87" y="2"/>
                    </a:lnTo>
                    <a:lnTo>
                      <a:pt x="84" y="2"/>
                    </a:lnTo>
                    <a:lnTo>
                      <a:pt x="81" y="0"/>
                    </a:lnTo>
                    <a:lnTo>
                      <a:pt x="54" y="0"/>
                    </a:lnTo>
                    <a:lnTo>
                      <a:pt x="51" y="2"/>
                    </a:lnTo>
                    <a:lnTo>
                      <a:pt x="49" y="2"/>
                    </a:lnTo>
                    <a:lnTo>
                      <a:pt x="46" y="3"/>
                    </a:lnTo>
                    <a:lnTo>
                      <a:pt x="41" y="3"/>
                    </a:lnTo>
                    <a:lnTo>
                      <a:pt x="37" y="7"/>
                    </a:lnTo>
                    <a:lnTo>
                      <a:pt x="34" y="8"/>
                    </a:lnTo>
                    <a:lnTo>
                      <a:pt x="32" y="10"/>
                    </a:lnTo>
                    <a:lnTo>
                      <a:pt x="29" y="11"/>
                    </a:lnTo>
                    <a:lnTo>
                      <a:pt x="27" y="13"/>
                    </a:lnTo>
                    <a:lnTo>
                      <a:pt x="24" y="15"/>
                    </a:lnTo>
                    <a:lnTo>
                      <a:pt x="21" y="18"/>
                    </a:lnTo>
                    <a:lnTo>
                      <a:pt x="21" y="21"/>
                    </a:lnTo>
                    <a:lnTo>
                      <a:pt x="18" y="21"/>
                    </a:lnTo>
                    <a:lnTo>
                      <a:pt x="15" y="24"/>
                    </a:lnTo>
                    <a:lnTo>
                      <a:pt x="13" y="27"/>
                    </a:lnTo>
                    <a:lnTo>
                      <a:pt x="11" y="29"/>
                    </a:lnTo>
                    <a:lnTo>
                      <a:pt x="10" y="32"/>
                    </a:lnTo>
                    <a:lnTo>
                      <a:pt x="8" y="34"/>
                    </a:lnTo>
                    <a:lnTo>
                      <a:pt x="7" y="37"/>
                    </a:lnTo>
                    <a:lnTo>
                      <a:pt x="3" y="41"/>
                    </a:lnTo>
                    <a:lnTo>
                      <a:pt x="3" y="46"/>
                    </a:lnTo>
                    <a:lnTo>
                      <a:pt x="2" y="49"/>
                    </a:lnTo>
                    <a:lnTo>
                      <a:pt x="2" y="51"/>
                    </a:lnTo>
                    <a:lnTo>
                      <a:pt x="0" y="54"/>
                    </a:lnTo>
                    <a:lnTo>
                      <a:pt x="0" y="68"/>
                    </a:lnTo>
                    <a:lnTo>
                      <a:pt x="19" y="68"/>
                    </a:lnTo>
                    <a:lnTo>
                      <a:pt x="19" y="57"/>
                    </a:lnTo>
                    <a:lnTo>
                      <a:pt x="21" y="54"/>
                    </a:lnTo>
                    <a:lnTo>
                      <a:pt x="21" y="53"/>
                    </a:lnTo>
                    <a:lnTo>
                      <a:pt x="22" y="49"/>
                    </a:lnTo>
                    <a:lnTo>
                      <a:pt x="22" y="48"/>
                    </a:lnTo>
                    <a:lnTo>
                      <a:pt x="22" y="49"/>
                    </a:lnTo>
                    <a:lnTo>
                      <a:pt x="24" y="46"/>
                    </a:lnTo>
                    <a:lnTo>
                      <a:pt x="26" y="45"/>
                    </a:lnTo>
                    <a:lnTo>
                      <a:pt x="27" y="41"/>
                    </a:lnTo>
                    <a:lnTo>
                      <a:pt x="29" y="40"/>
                    </a:lnTo>
                    <a:lnTo>
                      <a:pt x="30" y="37"/>
                    </a:lnTo>
                    <a:lnTo>
                      <a:pt x="34" y="34"/>
                    </a:lnTo>
                    <a:lnTo>
                      <a:pt x="37" y="30"/>
                    </a:lnTo>
                    <a:lnTo>
                      <a:pt x="40" y="29"/>
                    </a:lnTo>
                    <a:lnTo>
                      <a:pt x="41" y="27"/>
                    </a:lnTo>
                    <a:lnTo>
                      <a:pt x="45" y="26"/>
                    </a:lnTo>
                    <a:lnTo>
                      <a:pt x="46" y="24"/>
                    </a:lnTo>
                    <a:lnTo>
                      <a:pt x="49" y="22"/>
                    </a:lnTo>
                    <a:lnTo>
                      <a:pt x="48" y="22"/>
                    </a:lnTo>
                    <a:lnTo>
                      <a:pt x="49" y="22"/>
                    </a:lnTo>
                    <a:lnTo>
                      <a:pt x="53" y="21"/>
                    </a:lnTo>
                    <a:lnTo>
                      <a:pt x="54" y="21"/>
                    </a:lnTo>
                    <a:lnTo>
                      <a:pt x="57" y="19"/>
                    </a:lnTo>
                    <a:lnTo>
                      <a:pt x="68" y="19"/>
                    </a:lnTo>
                    <a:lnTo>
                      <a:pt x="78" y="19"/>
                    </a:lnTo>
                    <a:lnTo>
                      <a:pt x="81" y="21"/>
                    </a:lnTo>
                    <a:lnTo>
                      <a:pt x="84" y="21"/>
                    </a:lnTo>
                    <a:lnTo>
                      <a:pt x="87" y="22"/>
                    </a:lnTo>
                    <a:lnTo>
                      <a:pt x="89" y="22"/>
                    </a:lnTo>
                    <a:lnTo>
                      <a:pt x="91" y="24"/>
                    </a:lnTo>
                    <a:lnTo>
                      <a:pt x="92" y="26"/>
                    </a:lnTo>
                    <a:lnTo>
                      <a:pt x="95" y="27"/>
                    </a:lnTo>
                    <a:lnTo>
                      <a:pt x="97" y="29"/>
                    </a:lnTo>
                    <a:lnTo>
                      <a:pt x="100" y="30"/>
                    </a:lnTo>
                    <a:lnTo>
                      <a:pt x="103" y="34"/>
                    </a:lnTo>
                    <a:lnTo>
                      <a:pt x="107" y="37"/>
                    </a:lnTo>
                    <a:lnTo>
                      <a:pt x="108" y="40"/>
                    </a:lnTo>
                    <a:lnTo>
                      <a:pt x="110" y="41"/>
                    </a:lnTo>
                    <a:lnTo>
                      <a:pt x="111" y="45"/>
                    </a:lnTo>
                    <a:lnTo>
                      <a:pt x="113" y="46"/>
                    </a:lnTo>
                    <a:lnTo>
                      <a:pt x="114" y="49"/>
                    </a:lnTo>
                    <a:lnTo>
                      <a:pt x="114" y="48"/>
                    </a:lnTo>
                    <a:lnTo>
                      <a:pt x="114" y="49"/>
                    </a:lnTo>
                    <a:lnTo>
                      <a:pt x="116" y="53"/>
                    </a:lnTo>
                    <a:lnTo>
                      <a:pt x="116" y="54"/>
                    </a:lnTo>
                    <a:lnTo>
                      <a:pt x="118" y="57"/>
                    </a:lnTo>
                    <a:lnTo>
                      <a:pt x="118" y="67"/>
                    </a:lnTo>
                    <a:lnTo>
                      <a:pt x="121" y="73"/>
                    </a:lnTo>
                    <a:lnTo>
                      <a:pt x="122" y="62"/>
                    </a:lnTo>
                    <a:lnTo>
                      <a:pt x="118" y="67"/>
                    </a:lnTo>
                    <a:lnTo>
                      <a:pt x="118" y="78"/>
                    </a:lnTo>
                    <a:lnTo>
                      <a:pt x="116" y="81"/>
                    </a:lnTo>
                    <a:lnTo>
                      <a:pt x="116" y="84"/>
                    </a:lnTo>
                    <a:lnTo>
                      <a:pt x="114" y="87"/>
                    </a:lnTo>
                    <a:lnTo>
                      <a:pt x="114" y="89"/>
                    </a:lnTo>
                    <a:lnTo>
                      <a:pt x="113" y="91"/>
                    </a:lnTo>
                    <a:lnTo>
                      <a:pt x="111" y="92"/>
                    </a:lnTo>
                    <a:lnTo>
                      <a:pt x="110" y="95"/>
                    </a:lnTo>
                    <a:lnTo>
                      <a:pt x="108" y="97"/>
                    </a:lnTo>
                    <a:lnTo>
                      <a:pt x="107" y="100"/>
                    </a:lnTo>
                    <a:lnTo>
                      <a:pt x="103" y="103"/>
                    </a:lnTo>
                    <a:lnTo>
                      <a:pt x="100" y="106"/>
                    </a:lnTo>
                    <a:lnTo>
                      <a:pt x="97" y="108"/>
                    </a:lnTo>
                    <a:lnTo>
                      <a:pt x="95" y="110"/>
                    </a:lnTo>
                    <a:lnTo>
                      <a:pt x="92" y="111"/>
                    </a:lnTo>
                    <a:lnTo>
                      <a:pt x="91" y="113"/>
                    </a:lnTo>
                    <a:lnTo>
                      <a:pt x="89" y="114"/>
                    </a:lnTo>
                    <a:lnTo>
                      <a:pt x="87" y="114"/>
                    </a:lnTo>
                    <a:lnTo>
                      <a:pt x="84" y="116"/>
                    </a:lnTo>
                    <a:lnTo>
                      <a:pt x="81" y="116"/>
                    </a:lnTo>
                    <a:lnTo>
                      <a:pt x="78" y="118"/>
                    </a:lnTo>
                    <a:lnTo>
                      <a:pt x="67" y="118"/>
                    </a:lnTo>
                    <a:lnTo>
                      <a:pt x="62" y="122"/>
                    </a:lnTo>
                    <a:lnTo>
                      <a:pt x="73" y="121"/>
                    </a:lnTo>
                    <a:lnTo>
                      <a:pt x="67" y="118"/>
                    </a:lnTo>
                    <a:lnTo>
                      <a:pt x="57" y="118"/>
                    </a:lnTo>
                    <a:lnTo>
                      <a:pt x="54" y="116"/>
                    </a:lnTo>
                    <a:lnTo>
                      <a:pt x="53" y="116"/>
                    </a:lnTo>
                    <a:lnTo>
                      <a:pt x="49" y="114"/>
                    </a:lnTo>
                    <a:lnTo>
                      <a:pt x="48" y="114"/>
                    </a:lnTo>
                    <a:lnTo>
                      <a:pt x="49" y="114"/>
                    </a:lnTo>
                    <a:lnTo>
                      <a:pt x="46" y="113"/>
                    </a:lnTo>
                    <a:lnTo>
                      <a:pt x="45" y="111"/>
                    </a:lnTo>
                    <a:lnTo>
                      <a:pt x="41" y="110"/>
                    </a:lnTo>
                    <a:lnTo>
                      <a:pt x="40" y="108"/>
                    </a:lnTo>
                    <a:lnTo>
                      <a:pt x="37" y="106"/>
                    </a:lnTo>
                    <a:lnTo>
                      <a:pt x="34" y="103"/>
                    </a:lnTo>
                    <a:lnTo>
                      <a:pt x="30" y="100"/>
                    </a:lnTo>
                    <a:lnTo>
                      <a:pt x="29" y="97"/>
                    </a:lnTo>
                    <a:lnTo>
                      <a:pt x="27" y="95"/>
                    </a:lnTo>
                    <a:lnTo>
                      <a:pt x="26" y="92"/>
                    </a:lnTo>
                    <a:lnTo>
                      <a:pt x="24" y="91"/>
                    </a:lnTo>
                    <a:lnTo>
                      <a:pt x="22" y="89"/>
                    </a:lnTo>
                    <a:lnTo>
                      <a:pt x="22" y="87"/>
                    </a:lnTo>
                    <a:lnTo>
                      <a:pt x="21" y="84"/>
                    </a:lnTo>
                    <a:lnTo>
                      <a:pt x="21" y="81"/>
                    </a:lnTo>
                    <a:lnTo>
                      <a:pt x="19" y="78"/>
                    </a:lnTo>
                    <a:lnTo>
                      <a:pt x="19" y="68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00" name="Freeform 12"/>
              <p:cNvSpPr>
                <a:spLocks/>
              </p:cNvSpPr>
              <p:nvPr/>
            </p:nvSpPr>
            <p:spPr bwMode="auto">
              <a:xfrm>
                <a:off x="2758" y="2426"/>
                <a:ext cx="287" cy="19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281" y="19"/>
                  </a:cxn>
                  <a:cxn ang="0">
                    <a:pos x="284" y="16"/>
                  </a:cxn>
                  <a:cxn ang="0">
                    <a:pos x="287" y="13"/>
                  </a:cxn>
                  <a:cxn ang="0">
                    <a:pos x="287" y="6"/>
                  </a:cxn>
                  <a:cxn ang="0">
                    <a:pos x="284" y="3"/>
                  </a:cxn>
                  <a:cxn ang="0">
                    <a:pos x="281" y="0"/>
                  </a:cxn>
                  <a:cxn ang="0">
                    <a:pos x="278" y="0"/>
                  </a:cxn>
                  <a:cxn ang="0">
                    <a:pos x="10" y="0"/>
                  </a:cxn>
                </a:cxnLst>
                <a:rect l="0" t="0" r="r" b="b"/>
                <a:pathLst>
                  <a:path w="287" h="19">
                    <a:moveTo>
                      <a:pt x="10" y="0"/>
                    </a:move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281" y="19"/>
                    </a:lnTo>
                    <a:lnTo>
                      <a:pt x="284" y="16"/>
                    </a:lnTo>
                    <a:lnTo>
                      <a:pt x="287" y="13"/>
                    </a:lnTo>
                    <a:lnTo>
                      <a:pt x="287" y="6"/>
                    </a:lnTo>
                    <a:lnTo>
                      <a:pt x="284" y="3"/>
                    </a:lnTo>
                    <a:lnTo>
                      <a:pt x="281" y="0"/>
                    </a:lnTo>
                    <a:lnTo>
                      <a:pt x="278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01" name="Freeform 13"/>
              <p:cNvSpPr>
                <a:spLocks/>
              </p:cNvSpPr>
              <p:nvPr/>
            </p:nvSpPr>
            <p:spPr bwMode="auto">
              <a:xfrm>
                <a:off x="3567" y="2415"/>
                <a:ext cx="287" cy="19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281" y="19"/>
                  </a:cxn>
                  <a:cxn ang="0">
                    <a:pos x="284" y="16"/>
                  </a:cxn>
                  <a:cxn ang="0">
                    <a:pos x="287" y="13"/>
                  </a:cxn>
                  <a:cxn ang="0">
                    <a:pos x="287" y="6"/>
                  </a:cxn>
                  <a:cxn ang="0">
                    <a:pos x="284" y="3"/>
                  </a:cxn>
                  <a:cxn ang="0">
                    <a:pos x="281" y="0"/>
                  </a:cxn>
                  <a:cxn ang="0">
                    <a:pos x="278" y="0"/>
                  </a:cxn>
                  <a:cxn ang="0">
                    <a:pos x="10" y="0"/>
                  </a:cxn>
                </a:cxnLst>
                <a:rect l="0" t="0" r="r" b="b"/>
                <a:pathLst>
                  <a:path w="287" h="19">
                    <a:moveTo>
                      <a:pt x="10" y="0"/>
                    </a:move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281" y="19"/>
                    </a:lnTo>
                    <a:lnTo>
                      <a:pt x="284" y="16"/>
                    </a:lnTo>
                    <a:lnTo>
                      <a:pt x="287" y="13"/>
                    </a:lnTo>
                    <a:lnTo>
                      <a:pt x="287" y="6"/>
                    </a:lnTo>
                    <a:lnTo>
                      <a:pt x="284" y="3"/>
                    </a:lnTo>
                    <a:lnTo>
                      <a:pt x="281" y="0"/>
                    </a:lnTo>
                    <a:lnTo>
                      <a:pt x="278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02" name="Freeform 14"/>
              <p:cNvSpPr>
                <a:spLocks/>
              </p:cNvSpPr>
              <p:nvPr/>
            </p:nvSpPr>
            <p:spPr bwMode="auto">
              <a:xfrm>
                <a:off x="4409" y="2559"/>
                <a:ext cx="287" cy="19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7" y="19"/>
                  </a:cxn>
                  <a:cxn ang="0">
                    <a:pos x="281" y="19"/>
                  </a:cxn>
                  <a:cxn ang="0">
                    <a:pos x="284" y="16"/>
                  </a:cxn>
                  <a:cxn ang="0">
                    <a:pos x="287" y="13"/>
                  </a:cxn>
                  <a:cxn ang="0">
                    <a:pos x="287" y="7"/>
                  </a:cxn>
                  <a:cxn ang="0">
                    <a:pos x="284" y="3"/>
                  </a:cxn>
                  <a:cxn ang="0">
                    <a:pos x="281" y="0"/>
                  </a:cxn>
                  <a:cxn ang="0">
                    <a:pos x="278" y="0"/>
                  </a:cxn>
                  <a:cxn ang="0">
                    <a:pos x="10" y="0"/>
                  </a:cxn>
                </a:cxnLst>
                <a:rect l="0" t="0" r="r" b="b"/>
                <a:pathLst>
                  <a:path w="287" h="19">
                    <a:moveTo>
                      <a:pt x="10" y="0"/>
                    </a:moveTo>
                    <a:lnTo>
                      <a:pt x="7" y="0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7" y="19"/>
                    </a:lnTo>
                    <a:lnTo>
                      <a:pt x="281" y="19"/>
                    </a:lnTo>
                    <a:lnTo>
                      <a:pt x="284" y="16"/>
                    </a:lnTo>
                    <a:lnTo>
                      <a:pt x="287" y="13"/>
                    </a:lnTo>
                    <a:lnTo>
                      <a:pt x="287" y="7"/>
                    </a:lnTo>
                    <a:lnTo>
                      <a:pt x="284" y="3"/>
                    </a:lnTo>
                    <a:lnTo>
                      <a:pt x="281" y="0"/>
                    </a:lnTo>
                    <a:lnTo>
                      <a:pt x="278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03" name="Freeform 15"/>
              <p:cNvSpPr>
                <a:spLocks/>
              </p:cNvSpPr>
              <p:nvPr/>
            </p:nvSpPr>
            <p:spPr bwMode="auto">
              <a:xfrm>
                <a:off x="4162" y="2326"/>
                <a:ext cx="257" cy="495"/>
              </a:xfrm>
              <a:custGeom>
                <a:avLst/>
                <a:gdLst/>
                <a:ahLst/>
                <a:cxnLst>
                  <a:cxn ang="0">
                    <a:pos x="3" y="3"/>
                  </a:cxn>
                  <a:cxn ang="0">
                    <a:pos x="3" y="16"/>
                  </a:cxn>
                  <a:cxn ang="0">
                    <a:pos x="43" y="21"/>
                  </a:cxn>
                  <a:cxn ang="0">
                    <a:pos x="76" y="29"/>
                  </a:cxn>
                  <a:cxn ang="0">
                    <a:pos x="108" y="40"/>
                  </a:cxn>
                  <a:cxn ang="0">
                    <a:pos x="144" y="64"/>
                  </a:cxn>
                  <a:cxn ang="0">
                    <a:pos x="171" y="84"/>
                  </a:cxn>
                  <a:cxn ang="0">
                    <a:pos x="192" y="111"/>
                  </a:cxn>
                  <a:cxn ang="0">
                    <a:pos x="216" y="148"/>
                  </a:cxn>
                  <a:cxn ang="0">
                    <a:pos x="227" y="179"/>
                  </a:cxn>
                  <a:cxn ang="0">
                    <a:pos x="235" y="213"/>
                  </a:cxn>
                  <a:cxn ang="0">
                    <a:pos x="238" y="249"/>
                  </a:cxn>
                  <a:cxn ang="0">
                    <a:pos x="236" y="271"/>
                  </a:cxn>
                  <a:cxn ang="0">
                    <a:pos x="230" y="305"/>
                  </a:cxn>
                  <a:cxn ang="0">
                    <a:pos x="219" y="336"/>
                  </a:cxn>
                  <a:cxn ang="0">
                    <a:pos x="204" y="365"/>
                  </a:cxn>
                  <a:cxn ang="0">
                    <a:pos x="178" y="400"/>
                  </a:cxn>
                  <a:cxn ang="0">
                    <a:pos x="154" y="422"/>
                  </a:cxn>
                  <a:cxn ang="0">
                    <a:pos x="117" y="447"/>
                  </a:cxn>
                  <a:cxn ang="0">
                    <a:pos x="87" y="460"/>
                  </a:cxn>
                  <a:cxn ang="0">
                    <a:pos x="55" y="469"/>
                  </a:cxn>
                  <a:cxn ang="0">
                    <a:pos x="20" y="474"/>
                  </a:cxn>
                  <a:cxn ang="0">
                    <a:pos x="6" y="476"/>
                  </a:cxn>
                  <a:cxn ang="0">
                    <a:pos x="0" y="488"/>
                  </a:cxn>
                  <a:cxn ang="0">
                    <a:pos x="9" y="495"/>
                  </a:cxn>
                  <a:cxn ang="0">
                    <a:pos x="33" y="493"/>
                  </a:cxn>
                  <a:cxn ang="0">
                    <a:pos x="70" y="487"/>
                  </a:cxn>
                  <a:cxn ang="0">
                    <a:pos x="105" y="476"/>
                  </a:cxn>
                  <a:cxn ang="0">
                    <a:pos x="136" y="458"/>
                  </a:cxn>
                  <a:cxn ang="0">
                    <a:pos x="174" y="431"/>
                  </a:cxn>
                  <a:cxn ang="0">
                    <a:pos x="200" y="404"/>
                  </a:cxn>
                  <a:cxn ang="0">
                    <a:pos x="225" y="365"/>
                  </a:cxn>
                  <a:cxn ang="0">
                    <a:pos x="241" y="331"/>
                  </a:cxn>
                  <a:cxn ang="0">
                    <a:pos x="250" y="297"/>
                  </a:cxn>
                  <a:cxn ang="0">
                    <a:pos x="255" y="259"/>
                  </a:cxn>
                  <a:cxn ang="0">
                    <a:pos x="255" y="235"/>
                  </a:cxn>
                  <a:cxn ang="0">
                    <a:pos x="250" y="197"/>
                  </a:cxn>
                  <a:cxn ang="0">
                    <a:pos x="241" y="162"/>
                  </a:cxn>
                  <a:cxn ang="0">
                    <a:pos x="225" y="129"/>
                  </a:cxn>
                  <a:cxn ang="0">
                    <a:pos x="200" y="89"/>
                  </a:cxn>
                  <a:cxn ang="0">
                    <a:pos x="174" y="62"/>
                  </a:cxn>
                  <a:cxn ang="0">
                    <a:pos x="136" y="35"/>
                  </a:cxn>
                  <a:cxn ang="0">
                    <a:pos x="105" y="18"/>
                  </a:cxn>
                  <a:cxn ang="0">
                    <a:pos x="70" y="6"/>
                  </a:cxn>
                  <a:cxn ang="0">
                    <a:pos x="33" y="0"/>
                  </a:cxn>
                </a:cxnLst>
                <a:rect l="0" t="0" r="r" b="b"/>
                <a:pathLst>
                  <a:path w="257" h="495">
                    <a:moveTo>
                      <a:pt x="9" y="0"/>
                    </a:move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33" y="19"/>
                    </a:lnTo>
                    <a:lnTo>
                      <a:pt x="43" y="21"/>
                    </a:lnTo>
                    <a:lnTo>
                      <a:pt x="55" y="24"/>
                    </a:lnTo>
                    <a:lnTo>
                      <a:pt x="66" y="25"/>
                    </a:lnTo>
                    <a:lnTo>
                      <a:pt x="76" y="29"/>
                    </a:lnTo>
                    <a:lnTo>
                      <a:pt x="87" y="33"/>
                    </a:lnTo>
                    <a:lnTo>
                      <a:pt x="98" y="37"/>
                    </a:lnTo>
                    <a:lnTo>
                      <a:pt x="108" y="40"/>
                    </a:lnTo>
                    <a:lnTo>
                      <a:pt x="117" y="46"/>
                    </a:lnTo>
                    <a:lnTo>
                      <a:pt x="127" y="51"/>
                    </a:lnTo>
                    <a:lnTo>
                      <a:pt x="144" y="64"/>
                    </a:lnTo>
                    <a:lnTo>
                      <a:pt x="154" y="71"/>
                    </a:lnTo>
                    <a:lnTo>
                      <a:pt x="162" y="78"/>
                    </a:lnTo>
                    <a:lnTo>
                      <a:pt x="171" y="84"/>
                    </a:lnTo>
                    <a:lnTo>
                      <a:pt x="178" y="94"/>
                    </a:lnTo>
                    <a:lnTo>
                      <a:pt x="184" y="102"/>
                    </a:lnTo>
                    <a:lnTo>
                      <a:pt x="192" y="111"/>
                    </a:lnTo>
                    <a:lnTo>
                      <a:pt x="204" y="129"/>
                    </a:lnTo>
                    <a:lnTo>
                      <a:pt x="209" y="138"/>
                    </a:lnTo>
                    <a:lnTo>
                      <a:pt x="216" y="148"/>
                    </a:lnTo>
                    <a:lnTo>
                      <a:pt x="219" y="157"/>
                    </a:lnTo>
                    <a:lnTo>
                      <a:pt x="222" y="168"/>
                    </a:lnTo>
                    <a:lnTo>
                      <a:pt x="227" y="179"/>
                    </a:lnTo>
                    <a:lnTo>
                      <a:pt x="230" y="189"/>
                    </a:lnTo>
                    <a:lnTo>
                      <a:pt x="231" y="200"/>
                    </a:lnTo>
                    <a:lnTo>
                      <a:pt x="235" y="213"/>
                    </a:lnTo>
                    <a:lnTo>
                      <a:pt x="236" y="222"/>
                    </a:lnTo>
                    <a:lnTo>
                      <a:pt x="236" y="235"/>
                    </a:lnTo>
                    <a:lnTo>
                      <a:pt x="238" y="249"/>
                    </a:lnTo>
                    <a:lnTo>
                      <a:pt x="238" y="246"/>
                    </a:lnTo>
                    <a:lnTo>
                      <a:pt x="236" y="259"/>
                    </a:lnTo>
                    <a:lnTo>
                      <a:pt x="236" y="271"/>
                    </a:lnTo>
                    <a:lnTo>
                      <a:pt x="235" y="281"/>
                    </a:lnTo>
                    <a:lnTo>
                      <a:pt x="231" y="293"/>
                    </a:lnTo>
                    <a:lnTo>
                      <a:pt x="230" y="305"/>
                    </a:lnTo>
                    <a:lnTo>
                      <a:pt x="227" y="314"/>
                    </a:lnTo>
                    <a:lnTo>
                      <a:pt x="222" y="325"/>
                    </a:lnTo>
                    <a:lnTo>
                      <a:pt x="219" y="336"/>
                    </a:lnTo>
                    <a:lnTo>
                      <a:pt x="216" y="346"/>
                    </a:lnTo>
                    <a:lnTo>
                      <a:pt x="209" y="355"/>
                    </a:lnTo>
                    <a:lnTo>
                      <a:pt x="204" y="365"/>
                    </a:lnTo>
                    <a:lnTo>
                      <a:pt x="192" y="382"/>
                    </a:lnTo>
                    <a:lnTo>
                      <a:pt x="184" y="392"/>
                    </a:lnTo>
                    <a:lnTo>
                      <a:pt x="178" y="400"/>
                    </a:lnTo>
                    <a:lnTo>
                      <a:pt x="171" y="409"/>
                    </a:lnTo>
                    <a:lnTo>
                      <a:pt x="162" y="416"/>
                    </a:lnTo>
                    <a:lnTo>
                      <a:pt x="154" y="422"/>
                    </a:lnTo>
                    <a:lnTo>
                      <a:pt x="144" y="430"/>
                    </a:lnTo>
                    <a:lnTo>
                      <a:pt x="127" y="442"/>
                    </a:lnTo>
                    <a:lnTo>
                      <a:pt x="117" y="447"/>
                    </a:lnTo>
                    <a:lnTo>
                      <a:pt x="108" y="454"/>
                    </a:lnTo>
                    <a:lnTo>
                      <a:pt x="98" y="457"/>
                    </a:lnTo>
                    <a:lnTo>
                      <a:pt x="87" y="460"/>
                    </a:lnTo>
                    <a:lnTo>
                      <a:pt x="76" y="465"/>
                    </a:lnTo>
                    <a:lnTo>
                      <a:pt x="66" y="468"/>
                    </a:lnTo>
                    <a:lnTo>
                      <a:pt x="55" y="469"/>
                    </a:lnTo>
                    <a:lnTo>
                      <a:pt x="43" y="473"/>
                    </a:lnTo>
                    <a:lnTo>
                      <a:pt x="33" y="474"/>
                    </a:lnTo>
                    <a:lnTo>
                      <a:pt x="20" y="474"/>
                    </a:lnTo>
                    <a:lnTo>
                      <a:pt x="8" y="476"/>
                    </a:lnTo>
                    <a:lnTo>
                      <a:pt x="9" y="476"/>
                    </a:lnTo>
                    <a:lnTo>
                      <a:pt x="6" y="476"/>
                    </a:lnTo>
                    <a:lnTo>
                      <a:pt x="3" y="479"/>
                    </a:lnTo>
                    <a:lnTo>
                      <a:pt x="0" y="482"/>
                    </a:lnTo>
                    <a:lnTo>
                      <a:pt x="0" y="488"/>
                    </a:lnTo>
                    <a:lnTo>
                      <a:pt x="3" y="492"/>
                    </a:lnTo>
                    <a:lnTo>
                      <a:pt x="6" y="495"/>
                    </a:lnTo>
                    <a:lnTo>
                      <a:pt x="9" y="495"/>
                    </a:lnTo>
                    <a:lnTo>
                      <a:pt x="11" y="495"/>
                    </a:lnTo>
                    <a:lnTo>
                      <a:pt x="20" y="493"/>
                    </a:lnTo>
                    <a:lnTo>
                      <a:pt x="33" y="493"/>
                    </a:lnTo>
                    <a:lnTo>
                      <a:pt x="46" y="492"/>
                    </a:lnTo>
                    <a:lnTo>
                      <a:pt x="59" y="488"/>
                    </a:lnTo>
                    <a:lnTo>
                      <a:pt x="70" y="487"/>
                    </a:lnTo>
                    <a:lnTo>
                      <a:pt x="82" y="484"/>
                    </a:lnTo>
                    <a:lnTo>
                      <a:pt x="93" y="479"/>
                    </a:lnTo>
                    <a:lnTo>
                      <a:pt x="105" y="476"/>
                    </a:lnTo>
                    <a:lnTo>
                      <a:pt x="117" y="469"/>
                    </a:lnTo>
                    <a:lnTo>
                      <a:pt x="127" y="463"/>
                    </a:lnTo>
                    <a:lnTo>
                      <a:pt x="136" y="458"/>
                    </a:lnTo>
                    <a:lnTo>
                      <a:pt x="157" y="446"/>
                    </a:lnTo>
                    <a:lnTo>
                      <a:pt x="166" y="438"/>
                    </a:lnTo>
                    <a:lnTo>
                      <a:pt x="174" y="431"/>
                    </a:lnTo>
                    <a:lnTo>
                      <a:pt x="184" y="422"/>
                    </a:lnTo>
                    <a:lnTo>
                      <a:pt x="193" y="412"/>
                    </a:lnTo>
                    <a:lnTo>
                      <a:pt x="200" y="404"/>
                    </a:lnTo>
                    <a:lnTo>
                      <a:pt x="208" y="395"/>
                    </a:lnTo>
                    <a:lnTo>
                      <a:pt x="220" y="374"/>
                    </a:lnTo>
                    <a:lnTo>
                      <a:pt x="225" y="365"/>
                    </a:lnTo>
                    <a:lnTo>
                      <a:pt x="231" y="355"/>
                    </a:lnTo>
                    <a:lnTo>
                      <a:pt x="238" y="343"/>
                    </a:lnTo>
                    <a:lnTo>
                      <a:pt x="241" y="331"/>
                    </a:lnTo>
                    <a:lnTo>
                      <a:pt x="246" y="320"/>
                    </a:lnTo>
                    <a:lnTo>
                      <a:pt x="249" y="308"/>
                    </a:lnTo>
                    <a:lnTo>
                      <a:pt x="250" y="297"/>
                    </a:lnTo>
                    <a:lnTo>
                      <a:pt x="254" y="284"/>
                    </a:lnTo>
                    <a:lnTo>
                      <a:pt x="255" y="271"/>
                    </a:lnTo>
                    <a:lnTo>
                      <a:pt x="255" y="259"/>
                    </a:lnTo>
                    <a:lnTo>
                      <a:pt x="257" y="249"/>
                    </a:lnTo>
                    <a:lnTo>
                      <a:pt x="257" y="246"/>
                    </a:lnTo>
                    <a:lnTo>
                      <a:pt x="255" y="235"/>
                    </a:lnTo>
                    <a:lnTo>
                      <a:pt x="255" y="222"/>
                    </a:lnTo>
                    <a:lnTo>
                      <a:pt x="254" y="209"/>
                    </a:lnTo>
                    <a:lnTo>
                      <a:pt x="250" y="197"/>
                    </a:lnTo>
                    <a:lnTo>
                      <a:pt x="249" y="186"/>
                    </a:lnTo>
                    <a:lnTo>
                      <a:pt x="246" y="173"/>
                    </a:lnTo>
                    <a:lnTo>
                      <a:pt x="241" y="162"/>
                    </a:lnTo>
                    <a:lnTo>
                      <a:pt x="238" y="151"/>
                    </a:lnTo>
                    <a:lnTo>
                      <a:pt x="231" y="138"/>
                    </a:lnTo>
                    <a:lnTo>
                      <a:pt x="225" y="129"/>
                    </a:lnTo>
                    <a:lnTo>
                      <a:pt x="220" y="119"/>
                    </a:lnTo>
                    <a:lnTo>
                      <a:pt x="208" y="98"/>
                    </a:lnTo>
                    <a:lnTo>
                      <a:pt x="200" y="89"/>
                    </a:lnTo>
                    <a:lnTo>
                      <a:pt x="193" y="81"/>
                    </a:lnTo>
                    <a:lnTo>
                      <a:pt x="184" y="71"/>
                    </a:lnTo>
                    <a:lnTo>
                      <a:pt x="174" y="62"/>
                    </a:lnTo>
                    <a:lnTo>
                      <a:pt x="166" y="56"/>
                    </a:lnTo>
                    <a:lnTo>
                      <a:pt x="157" y="48"/>
                    </a:lnTo>
                    <a:lnTo>
                      <a:pt x="136" y="35"/>
                    </a:lnTo>
                    <a:lnTo>
                      <a:pt x="127" y="30"/>
                    </a:lnTo>
                    <a:lnTo>
                      <a:pt x="117" y="24"/>
                    </a:lnTo>
                    <a:lnTo>
                      <a:pt x="105" y="18"/>
                    </a:lnTo>
                    <a:lnTo>
                      <a:pt x="93" y="14"/>
                    </a:lnTo>
                    <a:lnTo>
                      <a:pt x="82" y="10"/>
                    </a:lnTo>
                    <a:lnTo>
                      <a:pt x="70" y="6"/>
                    </a:lnTo>
                    <a:lnTo>
                      <a:pt x="59" y="5"/>
                    </a:lnTo>
                    <a:lnTo>
                      <a:pt x="46" y="2"/>
                    </a:lnTo>
                    <a:lnTo>
                      <a:pt x="33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04" name="Freeform 16"/>
              <p:cNvSpPr>
                <a:spLocks/>
              </p:cNvSpPr>
              <p:nvPr/>
            </p:nvSpPr>
            <p:spPr bwMode="auto">
              <a:xfrm>
                <a:off x="3835" y="2326"/>
                <a:ext cx="376" cy="19"/>
              </a:xfrm>
              <a:custGeom>
                <a:avLst/>
                <a:gdLst/>
                <a:ahLst/>
                <a:cxnLst>
                  <a:cxn ang="0">
                    <a:pos x="367" y="19"/>
                  </a:cxn>
                  <a:cxn ang="0">
                    <a:pos x="370" y="19"/>
                  </a:cxn>
                  <a:cxn ang="0">
                    <a:pos x="373" y="16"/>
                  </a:cxn>
                  <a:cxn ang="0">
                    <a:pos x="376" y="13"/>
                  </a:cxn>
                  <a:cxn ang="0">
                    <a:pos x="376" y="6"/>
                  </a:cxn>
                  <a:cxn ang="0">
                    <a:pos x="373" y="3"/>
                  </a:cxn>
                  <a:cxn ang="0">
                    <a:pos x="370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10" y="19"/>
                  </a:cxn>
                  <a:cxn ang="0">
                    <a:pos x="367" y="19"/>
                  </a:cxn>
                </a:cxnLst>
                <a:rect l="0" t="0" r="r" b="b"/>
                <a:pathLst>
                  <a:path w="376" h="19">
                    <a:moveTo>
                      <a:pt x="367" y="19"/>
                    </a:moveTo>
                    <a:lnTo>
                      <a:pt x="370" y="19"/>
                    </a:lnTo>
                    <a:lnTo>
                      <a:pt x="373" y="16"/>
                    </a:lnTo>
                    <a:lnTo>
                      <a:pt x="376" y="13"/>
                    </a:lnTo>
                    <a:lnTo>
                      <a:pt x="376" y="6"/>
                    </a:lnTo>
                    <a:lnTo>
                      <a:pt x="373" y="3"/>
                    </a:lnTo>
                    <a:lnTo>
                      <a:pt x="370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10" y="19"/>
                    </a:lnTo>
                    <a:lnTo>
                      <a:pt x="367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05" name="Freeform 17"/>
              <p:cNvSpPr>
                <a:spLocks/>
              </p:cNvSpPr>
              <p:nvPr/>
            </p:nvSpPr>
            <p:spPr bwMode="auto">
              <a:xfrm>
                <a:off x="3835" y="2802"/>
                <a:ext cx="376" cy="19"/>
              </a:xfrm>
              <a:custGeom>
                <a:avLst/>
                <a:gdLst/>
                <a:ahLst/>
                <a:cxnLst>
                  <a:cxn ang="0">
                    <a:pos x="367" y="19"/>
                  </a:cxn>
                  <a:cxn ang="0">
                    <a:pos x="370" y="19"/>
                  </a:cxn>
                  <a:cxn ang="0">
                    <a:pos x="373" y="16"/>
                  </a:cxn>
                  <a:cxn ang="0">
                    <a:pos x="376" y="12"/>
                  </a:cxn>
                  <a:cxn ang="0">
                    <a:pos x="376" y="6"/>
                  </a:cxn>
                  <a:cxn ang="0">
                    <a:pos x="373" y="3"/>
                  </a:cxn>
                  <a:cxn ang="0">
                    <a:pos x="370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10" y="19"/>
                  </a:cxn>
                  <a:cxn ang="0">
                    <a:pos x="367" y="19"/>
                  </a:cxn>
                </a:cxnLst>
                <a:rect l="0" t="0" r="r" b="b"/>
                <a:pathLst>
                  <a:path w="376" h="19">
                    <a:moveTo>
                      <a:pt x="367" y="19"/>
                    </a:moveTo>
                    <a:lnTo>
                      <a:pt x="370" y="19"/>
                    </a:lnTo>
                    <a:lnTo>
                      <a:pt x="373" y="16"/>
                    </a:lnTo>
                    <a:lnTo>
                      <a:pt x="376" y="12"/>
                    </a:lnTo>
                    <a:lnTo>
                      <a:pt x="376" y="6"/>
                    </a:lnTo>
                    <a:lnTo>
                      <a:pt x="373" y="3"/>
                    </a:lnTo>
                    <a:lnTo>
                      <a:pt x="370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10" y="19"/>
                    </a:lnTo>
                    <a:lnTo>
                      <a:pt x="367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06" name="Freeform 18"/>
              <p:cNvSpPr>
                <a:spLocks/>
              </p:cNvSpPr>
              <p:nvPr/>
            </p:nvSpPr>
            <p:spPr bwMode="auto">
              <a:xfrm>
                <a:off x="3835" y="2326"/>
                <a:ext cx="19" cy="495"/>
              </a:xfrm>
              <a:custGeom>
                <a:avLst/>
                <a:gdLst/>
                <a:ahLst/>
                <a:cxnLst>
                  <a:cxn ang="0">
                    <a:pos x="19" y="10"/>
                  </a:cxn>
                  <a:cxn ang="0">
                    <a:pos x="19" y="6"/>
                  </a:cxn>
                  <a:cxn ang="0">
                    <a:pos x="16" y="3"/>
                  </a:cxn>
                  <a:cxn ang="0">
                    <a:pos x="13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488"/>
                  </a:cxn>
                  <a:cxn ang="0">
                    <a:pos x="3" y="492"/>
                  </a:cxn>
                  <a:cxn ang="0">
                    <a:pos x="6" y="495"/>
                  </a:cxn>
                  <a:cxn ang="0">
                    <a:pos x="13" y="495"/>
                  </a:cxn>
                  <a:cxn ang="0">
                    <a:pos x="16" y="492"/>
                  </a:cxn>
                  <a:cxn ang="0">
                    <a:pos x="19" y="488"/>
                  </a:cxn>
                  <a:cxn ang="0">
                    <a:pos x="19" y="485"/>
                  </a:cxn>
                  <a:cxn ang="0">
                    <a:pos x="19" y="10"/>
                  </a:cxn>
                </a:cxnLst>
                <a:rect l="0" t="0" r="r" b="b"/>
                <a:pathLst>
                  <a:path w="19" h="495">
                    <a:moveTo>
                      <a:pt x="19" y="10"/>
                    </a:moveTo>
                    <a:lnTo>
                      <a:pt x="19" y="6"/>
                    </a:lnTo>
                    <a:lnTo>
                      <a:pt x="16" y="3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488"/>
                    </a:lnTo>
                    <a:lnTo>
                      <a:pt x="3" y="492"/>
                    </a:lnTo>
                    <a:lnTo>
                      <a:pt x="6" y="495"/>
                    </a:lnTo>
                    <a:lnTo>
                      <a:pt x="13" y="495"/>
                    </a:lnTo>
                    <a:lnTo>
                      <a:pt x="16" y="492"/>
                    </a:lnTo>
                    <a:lnTo>
                      <a:pt x="19" y="488"/>
                    </a:lnTo>
                    <a:lnTo>
                      <a:pt x="19" y="485"/>
                    </a:ln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07" name="Freeform 19"/>
              <p:cNvSpPr>
                <a:spLocks/>
              </p:cNvSpPr>
              <p:nvPr/>
            </p:nvSpPr>
            <p:spPr bwMode="auto">
              <a:xfrm>
                <a:off x="4841" y="2183"/>
                <a:ext cx="390" cy="24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" y="5"/>
                  </a:cxn>
                  <a:cxn ang="0">
                    <a:pos x="0" y="13"/>
                  </a:cxn>
                  <a:cxn ang="0">
                    <a:pos x="5" y="18"/>
                  </a:cxn>
                  <a:cxn ang="0">
                    <a:pos x="16" y="21"/>
                  </a:cxn>
                  <a:cxn ang="0">
                    <a:pos x="41" y="26"/>
                  </a:cxn>
                  <a:cxn ang="0">
                    <a:pos x="58" y="31"/>
                  </a:cxn>
                  <a:cxn ang="0">
                    <a:pos x="74" y="35"/>
                  </a:cxn>
                  <a:cxn ang="0">
                    <a:pos x="98" y="42"/>
                  </a:cxn>
                  <a:cxn ang="0">
                    <a:pos x="112" y="46"/>
                  </a:cxn>
                  <a:cxn ang="0">
                    <a:pos x="128" y="51"/>
                  </a:cxn>
                  <a:cxn ang="0">
                    <a:pos x="143" y="56"/>
                  </a:cxn>
                  <a:cxn ang="0">
                    <a:pos x="163" y="64"/>
                  </a:cxn>
                  <a:cxn ang="0">
                    <a:pos x="184" y="70"/>
                  </a:cxn>
                  <a:cxn ang="0">
                    <a:pos x="222" y="89"/>
                  </a:cxn>
                  <a:cxn ang="0">
                    <a:pos x="235" y="97"/>
                  </a:cxn>
                  <a:cxn ang="0">
                    <a:pos x="241" y="102"/>
                  </a:cxn>
                  <a:cxn ang="0">
                    <a:pos x="255" y="113"/>
                  </a:cxn>
                  <a:cxn ang="0">
                    <a:pos x="268" y="119"/>
                  </a:cxn>
                  <a:cxn ang="0">
                    <a:pos x="277" y="127"/>
                  </a:cxn>
                  <a:cxn ang="0">
                    <a:pos x="287" y="135"/>
                  </a:cxn>
                  <a:cxn ang="0">
                    <a:pos x="296" y="143"/>
                  </a:cxn>
                  <a:cxn ang="0">
                    <a:pos x="306" y="151"/>
                  </a:cxn>
                  <a:cxn ang="0">
                    <a:pos x="315" y="157"/>
                  </a:cxn>
                  <a:cxn ang="0">
                    <a:pos x="327" y="172"/>
                  </a:cxn>
                  <a:cxn ang="0">
                    <a:pos x="333" y="180"/>
                  </a:cxn>
                  <a:cxn ang="0">
                    <a:pos x="353" y="207"/>
                  </a:cxn>
                  <a:cxn ang="0">
                    <a:pos x="363" y="222"/>
                  </a:cxn>
                  <a:cxn ang="0">
                    <a:pos x="369" y="233"/>
                  </a:cxn>
                  <a:cxn ang="0">
                    <a:pos x="373" y="241"/>
                  </a:cxn>
                  <a:cxn ang="0">
                    <a:pos x="377" y="245"/>
                  </a:cxn>
                  <a:cxn ang="0">
                    <a:pos x="385" y="243"/>
                  </a:cxn>
                  <a:cxn ang="0">
                    <a:pos x="388" y="240"/>
                  </a:cxn>
                  <a:cxn ang="0">
                    <a:pos x="390" y="233"/>
                  </a:cxn>
                  <a:cxn ang="0">
                    <a:pos x="385" y="224"/>
                  </a:cxn>
                  <a:cxn ang="0">
                    <a:pos x="379" y="213"/>
                  </a:cxn>
                  <a:cxn ang="0">
                    <a:pos x="369" y="197"/>
                  </a:cxn>
                  <a:cxn ang="0">
                    <a:pos x="349" y="167"/>
                  </a:cxn>
                  <a:cxn ang="0">
                    <a:pos x="339" y="159"/>
                  </a:cxn>
                  <a:cxn ang="0">
                    <a:pos x="333" y="149"/>
                  </a:cxn>
                  <a:cxn ang="0">
                    <a:pos x="323" y="140"/>
                  </a:cxn>
                  <a:cxn ang="0">
                    <a:pos x="314" y="132"/>
                  </a:cxn>
                  <a:cxn ang="0">
                    <a:pos x="304" y="124"/>
                  </a:cxn>
                  <a:cxn ang="0">
                    <a:pos x="295" y="116"/>
                  </a:cxn>
                  <a:cxn ang="0">
                    <a:pos x="284" y="108"/>
                  </a:cxn>
                  <a:cxn ang="0">
                    <a:pos x="273" y="100"/>
                  </a:cxn>
                  <a:cxn ang="0">
                    <a:pos x="263" y="92"/>
                  </a:cxn>
                  <a:cxn ang="0">
                    <a:pos x="250" y="86"/>
                  </a:cxn>
                  <a:cxn ang="0">
                    <a:pos x="244" y="81"/>
                  </a:cxn>
                  <a:cxn ang="0">
                    <a:pos x="231" y="73"/>
                  </a:cxn>
                  <a:cxn ang="0">
                    <a:pos x="190" y="54"/>
                  </a:cxn>
                  <a:cxn ang="0">
                    <a:pos x="169" y="45"/>
                  </a:cxn>
                  <a:cxn ang="0">
                    <a:pos x="149" y="37"/>
                  </a:cxn>
                  <a:cxn ang="0">
                    <a:pos x="135" y="32"/>
                  </a:cxn>
                  <a:cxn ang="0">
                    <a:pos x="119" y="27"/>
                  </a:cxn>
                  <a:cxn ang="0">
                    <a:pos x="104" y="23"/>
                  </a:cxn>
                  <a:cxn ang="0">
                    <a:pos x="81" y="16"/>
                  </a:cxn>
                  <a:cxn ang="0">
                    <a:pos x="62" y="12"/>
                  </a:cxn>
                  <a:cxn ang="0">
                    <a:pos x="47" y="7"/>
                  </a:cxn>
                  <a:cxn ang="0">
                    <a:pos x="28" y="4"/>
                  </a:cxn>
                  <a:cxn ang="0">
                    <a:pos x="11" y="0"/>
                  </a:cxn>
                </a:cxnLst>
                <a:rect l="0" t="0" r="r" b="b"/>
                <a:pathLst>
                  <a:path w="390" h="245">
                    <a:moveTo>
                      <a:pt x="11" y="0"/>
                    </a:moveTo>
                    <a:lnTo>
                      <a:pt x="6" y="0"/>
                    </a:lnTo>
                    <a:lnTo>
                      <a:pt x="3" y="4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5" y="18"/>
                    </a:lnTo>
                    <a:lnTo>
                      <a:pt x="8" y="19"/>
                    </a:lnTo>
                    <a:lnTo>
                      <a:pt x="16" y="21"/>
                    </a:lnTo>
                    <a:lnTo>
                      <a:pt x="25" y="23"/>
                    </a:lnTo>
                    <a:lnTo>
                      <a:pt x="41" y="26"/>
                    </a:lnTo>
                    <a:lnTo>
                      <a:pt x="49" y="29"/>
                    </a:lnTo>
                    <a:lnTo>
                      <a:pt x="58" y="31"/>
                    </a:lnTo>
                    <a:lnTo>
                      <a:pt x="66" y="32"/>
                    </a:lnTo>
                    <a:lnTo>
                      <a:pt x="74" y="35"/>
                    </a:lnTo>
                    <a:lnTo>
                      <a:pt x="90" y="38"/>
                    </a:lnTo>
                    <a:lnTo>
                      <a:pt x="98" y="42"/>
                    </a:lnTo>
                    <a:lnTo>
                      <a:pt x="106" y="43"/>
                    </a:lnTo>
                    <a:lnTo>
                      <a:pt x="112" y="46"/>
                    </a:lnTo>
                    <a:lnTo>
                      <a:pt x="120" y="48"/>
                    </a:lnTo>
                    <a:lnTo>
                      <a:pt x="128" y="51"/>
                    </a:lnTo>
                    <a:lnTo>
                      <a:pt x="136" y="53"/>
                    </a:lnTo>
                    <a:lnTo>
                      <a:pt x="143" y="56"/>
                    </a:lnTo>
                    <a:lnTo>
                      <a:pt x="150" y="57"/>
                    </a:lnTo>
                    <a:lnTo>
                      <a:pt x="163" y="64"/>
                    </a:lnTo>
                    <a:lnTo>
                      <a:pt x="171" y="65"/>
                    </a:lnTo>
                    <a:lnTo>
                      <a:pt x="184" y="70"/>
                    </a:lnTo>
                    <a:lnTo>
                      <a:pt x="192" y="73"/>
                    </a:lnTo>
                    <a:lnTo>
                      <a:pt x="222" y="89"/>
                    </a:lnTo>
                    <a:lnTo>
                      <a:pt x="228" y="94"/>
                    </a:lnTo>
                    <a:lnTo>
                      <a:pt x="235" y="97"/>
                    </a:lnTo>
                    <a:lnTo>
                      <a:pt x="239" y="102"/>
                    </a:lnTo>
                    <a:lnTo>
                      <a:pt x="241" y="102"/>
                    </a:lnTo>
                    <a:lnTo>
                      <a:pt x="250" y="108"/>
                    </a:lnTo>
                    <a:lnTo>
                      <a:pt x="255" y="113"/>
                    </a:lnTo>
                    <a:lnTo>
                      <a:pt x="263" y="116"/>
                    </a:lnTo>
                    <a:lnTo>
                      <a:pt x="268" y="119"/>
                    </a:lnTo>
                    <a:lnTo>
                      <a:pt x="274" y="124"/>
                    </a:lnTo>
                    <a:lnTo>
                      <a:pt x="277" y="127"/>
                    </a:lnTo>
                    <a:lnTo>
                      <a:pt x="282" y="132"/>
                    </a:lnTo>
                    <a:lnTo>
                      <a:pt x="287" y="135"/>
                    </a:lnTo>
                    <a:lnTo>
                      <a:pt x="292" y="140"/>
                    </a:lnTo>
                    <a:lnTo>
                      <a:pt x="296" y="143"/>
                    </a:lnTo>
                    <a:lnTo>
                      <a:pt x="301" y="148"/>
                    </a:lnTo>
                    <a:lnTo>
                      <a:pt x="306" y="151"/>
                    </a:lnTo>
                    <a:lnTo>
                      <a:pt x="311" y="156"/>
                    </a:lnTo>
                    <a:lnTo>
                      <a:pt x="315" y="157"/>
                    </a:lnTo>
                    <a:lnTo>
                      <a:pt x="317" y="162"/>
                    </a:lnTo>
                    <a:lnTo>
                      <a:pt x="327" y="172"/>
                    </a:lnTo>
                    <a:lnTo>
                      <a:pt x="331" y="175"/>
                    </a:lnTo>
                    <a:lnTo>
                      <a:pt x="333" y="180"/>
                    </a:lnTo>
                    <a:lnTo>
                      <a:pt x="338" y="184"/>
                    </a:lnTo>
                    <a:lnTo>
                      <a:pt x="353" y="207"/>
                    </a:lnTo>
                    <a:lnTo>
                      <a:pt x="357" y="213"/>
                    </a:lnTo>
                    <a:lnTo>
                      <a:pt x="363" y="222"/>
                    </a:lnTo>
                    <a:lnTo>
                      <a:pt x="366" y="229"/>
                    </a:lnTo>
                    <a:lnTo>
                      <a:pt x="369" y="233"/>
                    </a:lnTo>
                    <a:lnTo>
                      <a:pt x="373" y="240"/>
                    </a:lnTo>
                    <a:lnTo>
                      <a:pt x="373" y="241"/>
                    </a:lnTo>
                    <a:lnTo>
                      <a:pt x="376" y="243"/>
                    </a:lnTo>
                    <a:lnTo>
                      <a:pt x="377" y="245"/>
                    </a:lnTo>
                    <a:lnTo>
                      <a:pt x="382" y="245"/>
                    </a:lnTo>
                    <a:lnTo>
                      <a:pt x="385" y="243"/>
                    </a:lnTo>
                    <a:lnTo>
                      <a:pt x="387" y="243"/>
                    </a:lnTo>
                    <a:lnTo>
                      <a:pt x="388" y="240"/>
                    </a:lnTo>
                    <a:lnTo>
                      <a:pt x="390" y="238"/>
                    </a:lnTo>
                    <a:lnTo>
                      <a:pt x="390" y="233"/>
                    </a:lnTo>
                    <a:lnTo>
                      <a:pt x="388" y="230"/>
                    </a:lnTo>
                    <a:lnTo>
                      <a:pt x="385" y="224"/>
                    </a:lnTo>
                    <a:lnTo>
                      <a:pt x="382" y="219"/>
                    </a:lnTo>
                    <a:lnTo>
                      <a:pt x="379" y="213"/>
                    </a:lnTo>
                    <a:lnTo>
                      <a:pt x="373" y="203"/>
                    </a:lnTo>
                    <a:lnTo>
                      <a:pt x="369" y="197"/>
                    </a:lnTo>
                    <a:lnTo>
                      <a:pt x="353" y="172"/>
                    </a:lnTo>
                    <a:lnTo>
                      <a:pt x="349" y="167"/>
                    </a:lnTo>
                    <a:lnTo>
                      <a:pt x="344" y="162"/>
                    </a:lnTo>
                    <a:lnTo>
                      <a:pt x="339" y="159"/>
                    </a:lnTo>
                    <a:lnTo>
                      <a:pt x="338" y="154"/>
                    </a:lnTo>
                    <a:lnTo>
                      <a:pt x="333" y="149"/>
                    </a:lnTo>
                    <a:lnTo>
                      <a:pt x="328" y="145"/>
                    </a:lnTo>
                    <a:lnTo>
                      <a:pt x="323" y="140"/>
                    </a:lnTo>
                    <a:lnTo>
                      <a:pt x="319" y="135"/>
                    </a:lnTo>
                    <a:lnTo>
                      <a:pt x="314" y="132"/>
                    </a:lnTo>
                    <a:lnTo>
                      <a:pt x="309" y="127"/>
                    </a:lnTo>
                    <a:lnTo>
                      <a:pt x="304" y="124"/>
                    </a:lnTo>
                    <a:lnTo>
                      <a:pt x="300" y="119"/>
                    </a:lnTo>
                    <a:lnTo>
                      <a:pt x="295" y="116"/>
                    </a:lnTo>
                    <a:lnTo>
                      <a:pt x="290" y="111"/>
                    </a:lnTo>
                    <a:lnTo>
                      <a:pt x="284" y="108"/>
                    </a:lnTo>
                    <a:lnTo>
                      <a:pt x="277" y="103"/>
                    </a:lnTo>
                    <a:lnTo>
                      <a:pt x="273" y="100"/>
                    </a:lnTo>
                    <a:lnTo>
                      <a:pt x="268" y="97"/>
                    </a:lnTo>
                    <a:lnTo>
                      <a:pt x="263" y="92"/>
                    </a:lnTo>
                    <a:lnTo>
                      <a:pt x="255" y="89"/>
                    </a:lnTo>
                    <a:lnTo>
                      <a:pt x="250" y="86"/>
                    </a:lnTo>
                    <a:lnTo>
                      <a:pt x="252" y="86"/>
                    </a:lnTo>
                    <a:lnTo>
                      <a:pt x="244" y="81"/>
                    </a:lnTo>
                    <a:lnTo>
                      <a:pt x="238" y="78"/>
                    </a:lnTo>
                    <a:lnTo>
                      <a:pt x="231" y="73"/>
                    </a:lnTo>
                    <a:lnTo>
                      <a:pt x="198" y="57"/>
                    </a:lnTo>
                    <a:lnTo>
                      <a:pt x="190" y="54"/>
                    </a:lnTo>
                    <a:lnTo>
                      <a:pt x="177" y="46"/>
                    </a:lnTo>
                    <a:lnTo>
                      <a:pt x="169" y="45"/>
                    </a:lnTo>
                    <a:lnTo>
                      <a:pt x="157" y="38"/>
                    </a:lnTo>
                    <a:lnTo>
                      <a:pt x="149" y="37"/>
                    </a:lnTo>
                    <a:lnTo>
                      <a:pt x="143" y="34"/>
                    </a:lnTo>
                    <a:lnTo>
                      <a:pt x="135" y="32"/>
                    </a:lnTo>
                    <a:lnTo>
                      <a:pt x="127" y="29"/>
                    </a:lnTo>
                    <a:lnTo>
                      <a:pt x="119" y="27"/>
                    </a:lnTo>
                    <a:lnTo>
                      <a:pt x="112" y="24"/>
                    </a:lnTo>
                    <a:lnTo>
                      <a:pt x="104" y="23"/>
                    </a:lnTo>
                    <a:lnTo>
                      <a:pt x="97" y="19"/>
                    </a:lnTo>
                    <a:lnTo>
                      <a:pt x="81" y="16"/>
                    </a:lnTo>
                    <a:lnTo>
                      <a:pt x="73" y="13"/>
                    </a:lnTo>
                    <a:lnTo>
                      <a:pt x="62" y="12"/>
                    </a:lnTo>
                    <a:lnTo>
                      <a:pt x="55" y="10"/>
                    </a:lnTo>
                    <a:lnTo>
                      <a:pt x="47" y="7"/>
                    </a:lnTo>
                    <a:lnTo>
                      <a:pt x="36" y="5"/>
                    </a:lnTo>
                    <a:lnTo>
                      <a:pt x="28" y="4"/>
                    </a:lnTo>
                    <a:lnTo>
                      <a:pt x="19" y="2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08" name="Freeform 20"/>
              <p:cNvSpPr>
                <a:spLocks/>
              </p:cNvSpPr>
              <p:nvPr/>
            </p:nvSpPr>
            <p:spPr bwMode="auto">
              <a:xfrm>
                <a:off x="4668" y="2183"/>
                <a:ext cx="187" cy="19"/>
              </a:xfrm>
              <a:custGeom>
                <a:avLst/>
                <a:gdLst/>
                <a:ahLst/>
                <a:cxnLst>
                  <a:cxn ang="0">
                    <a:pos x="178" y="19"/>
                  </a:cxn>
                  <a:cxn ang="0">
                    <a:pos x="181" y="19"/>
                  </a:cxn>
                  <a:cxn ang="0">
                    <a:pos x="184" y="16"/>
                  </a:cxn>
                  <a:cxn ang="0">
                    <a:pos x="187" y="13"/>
                  </a:cxn>
                  <a:cxn ang="0">
                    <a:pos x="187" y="7"/>
                  </a:cxn>
                  <a:cxn ang="0">
                    <a:pos x="184" y="4"/>
                  </a:cxn>
                  <a:cxn ang="0">
                    <a:pos x="181" y="0"/>
                  </a:cxn>
                  <a:cxn ang="0">
                    <a:pos x="6" y="0"/>
                  </a:cxn>
                  <a:cxn ang="0">
                    <a:pos x="3" y="4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9" y="19"/>
                  </a:cxn>
                  <a:cxn ang="0">
                    <a:pos x="178" y="19"/>
                  </a:cxn>
                </a:cxnLst>
                <a:rect l="0" t="0" r="r" b="b"/>
                <a:pathLst>
                  <a:path w="187" h="19">
                    <a:moveTo>
                      <a:pt x="178" y="19"/>
                    </a:moveTo>
                    <a:lnTo>
                      <a:pt x="181" y="19"/>
                    </a:lnTo>
                    <a:lnTo>
                      <a:pt x="184" y="16"/>
                    </a:lnTo>
                    <a:lnTo>
                      <a:pt x="187" y="13"/>
                    </a:lnTo>
                    <a:lnTo>
                      <a:pt x="187" y="7"/>
                    </a:lnTo>
                    <a:lnTo>
                      <a:pt x="184" y="4"/>
                    </a:lnTo>
                    <a:lnTo>
                      <a:pt x="181" y="0"/>
                    </a:lnTo>
                    <a:lnTo>
                      <a:pt x="6" y="0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178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09" name="Freeform 21"/>
              <p:cNvSpPr>
                <a:spLocks/>
              </p:cNvSpPr>
              <p:nvPr/>
            </p:nvSpPr>
            <p:spPr bwMode="auto">
              <a:xfrm>
                <a:off x="4841" y="2413"/>
                <a:ext cx="390" cy="244"/>
              </a:xfrm>
              <a:custGeom>
                <a:avLst/>
                <a:gdLst/>
                <a:ahLst/>
                <a:cxnLst>
                  <a:cxn ang="0">
                    <a:pos x="5" y="227"/>
                  </a:cxn>
                  <a:cxn ang="0">
                    <a:pos x="0" y="232"/>
                  </a:cxn>
                  <a:cxn ang="0">
                    <a:pos x="1" y="240"/>
                  </a:cxn>
                  <a:cxn ang="0">
                    <a:pos x="6" y="244"/>
                  </a:cxn>
                  <a:cxn ang="0">
                    <a:pos x="20" y="241"/>
                  </a:cxn>
                  <a:cxn ang="0">
                    <a:pos x="38" y="238"/>
                  </a:cxn>
                  <a:cxn ang="0">
                    <a:pos x="63" y="232"/>
                  </a:cxn>
                  <a:cxn ang="0">
                    <a:pos x="81" y="227"/>
                  </a:cxn>
                  <a:cxn ang="0">
                    <a:pos x="104" y="221"/>
                  </a:cxn>
                  <a:cxn ang="0">
                    <a:pos x="119" y="216"/>
                  </a:cxn>
                  <a:cxn ang="0">
                    <a:pos x="135" y="211"/>
                  </a:cxn>
                  <a:cxn ang="0">
                    <a:pos x="149" y="206"/>
                  </a:cxn>
                  <a:cxn ang="0">
                    <a:pos x="169" y="199"/>
                  </a:cxn>
                  <a:cxn ang="0">
                    <a:pos x="190" y="187"/>
                  </a:cxn>
                  <a:cxn ang="0">
                    <a:pos x="250" y="159"/>
                  </a:cxn>
                  <a:cxn ang="0">
                    <a:pos x="257" y="154"/>
                  </a:cxn>
                  <a:cxn ang="0">
                    <a:pos x="268" y="146"/>
                  </a:cxn>
                  <a:cxn ang="0">
                    <a:pos x="279" y="138"/>
                  </a:cxn>
                  <a:cxn ang="0">
                    <a:pos x="290" y="130"/>
                  </a:cxn>
                  <a:cxn ang="0">
                    <a:pos x="300" y="122"/>
                  </a:cxn>
                  <a:cxn ang="0">
                    <a:pos x="309" y="114"/>
                  </a:cxn>
                  <a:cxn ang="0">
                    <a:pos x="323" y="102"/>
                  </a:cxn>
                  <a:cxn ang="0">
                    <a:pos x="346" y="80"/>
                  </a:cxn>
                  <a:cxn ang="0">
                    <a:pos x="353" y="70"/>
                  </a:cxn>
                  <a:cxn ang="0">
                    <a:pos x="382" y="24"/>
                  </a:cxn>
                  <a:cxn ang="0">
                    <a:pos x="390" y="11"/>
                  </a:cxn>
                  <a:cxn ang="0">
                    <a:pos x="388" y="5"/>
                  </a:cxn>
                  <a:cxn ang="0">
                    <a:pos x="385" y="2"/>
                  </a:cxn>
                  <a:cxn ang="0">
                    <a:pos x="377" y="0"/>
                  </a:cxn>
                  <a:cxn ang="0">
                    <a:pos x="373" y="3"/>
                  </a:cxn>
                  <a:cxn ang="0">
                    <a:pos x="366" y="15"/>
                  </a:cxn>
                  <a:cxn ang="0">
                    <a:pos x="338" y="57"/>
                  </a:cxn>
                  <a:cxn ang="0">
                    <a:pos x="330" y="67"/>
                  </a:cxn>
                  <a:cxn ang="0">
                    <a:pos x="315" y="84"/>
                  </a:cxn>
                  <a:cxn ang="0">
                    <a:pos x="301" y="95"/>
                  </a:cxn>
                  <a:cxn ang="0">
                    <a:pos x="292" y="103"/>
                  </a:cxn>
                  <a:cxn ang="0">
                    <a:pos x="282" y="111"/>
                  </a:cxn>
                  <a:cxn ang="0">
                    <a:pos x="273" y="119"/>
                  </a:cxn>
                  <a:cxn ang="0">
                    <a:pos x="261" y="127"/>
                  </a:cxn>
                  <a:cxn ang="0">
                    <a:pos x="250" y="135"/>
                  </a:cxn>
                  <a:cxn ang="0">
                    <a:pos x="239" y="145"/>
                  </a:cxn>
                  <a:cxn ang="0">
                    <a:pos x="192" y="168"/>
                  </a:cxn>
                  <a:cxn ang="0">
                    <a:pos x="171" y="178"/>
                  </a:cxn>
                  <a:cxn ang="0">
                    <a:pos x="157" y="181"/>
                  </a:cxn>
                  <a:cxn ang="0">
                    <a:pos x="143" y="187"/>
                  </a:cxn>
                  <a:cxn ang="0">
                    <a:pos x="128" y="192"/>
                  </a:cxn>
                  <a:cxn ang="0">
                    <a:pos x="112" y="197"/>
                  </a:cxn>
                  <a:cxn ang="0">
                    <a:pos x="98" y="202"/>
                  </a:cxn>
                  <a:cxn ang="0">
                    <a:pos x="74" y="208"/>
                  </a:cxn>
                  <a:cxn ang="0">
                    <a:pos x="57" y="213"/>
                  </a:cxn>
                  <a:cxn ang="0">
                    <a:pos x="31" y="219"/>
                  </a:cxn>
                  <a:cxn ang="0">
                    <a:pos x="14" y="222"/>
                  </a:cxn>
                  <a:cxn ang="0">
                    <a:pos x="8" y="225"/>
                  </a:cxn>
                </a:cxnLst>
                <a:rect l="0" t="0" r="r" b="b"/>
                <a:pathLst>
                  <a:path w="390" h="244">
                    <a:moveTo>
                      <a:pt x="8" y="225"/>
                    </a:moveTo>
                    <a:lnTo>
                      <a:pt x="5" y="227"/>
                    </a:lnTo>
                    <a:lnTo>
                      <a:pt x="1" y="230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1" y="240"/>
                    </a:lnTo>
                    <a:lnTo>
                      <a:pt x="5" y="243"/>
                    </a:lnTo>
                    <a:lnTo>
                      <a:pt x="6" y="244"/>
                    </a:lnTo>
                    <a:lnTo>
                      <a:pt x="12" y="244"/>
                    </a:lnTo>
                    <a:lnTo>
                      <a:pt x="20" y="241"/>
                    </a:lnTo>
                    <a:lnTo>
                      <a:pt x="28" y="240"/>
                    </a:lnTo>
                    <a:lnTo>
                      <a:pt x="38" y="238"/>
                    </a:lnTo>
                    <a:lnTo>
                      <a:pt x="47" y="235"/>
                    </a:lnTo>
                    <a:lnTo>
                      <a:pt x="63" y="232"/>
                    </a:lnTo>
                    <a:lnTo>
                      <a:pt x="73" y="229"/>
                    </a:lnTo>
                    <a:lnTo>
                      <a:pt x="81" y="227"/>
                    </a:lnTo>
                    <a:lnTo>
                      <a:pt x="89" y="224"/>
                    </a:lnTo>
                    <a:lnTo>
                      <a:pt x="104" y="221"/>
                    </a:lnTo>
                    <a:lnTo>
                      <a:pt x="112" y="218"/>
                    </a:lnTo>
                    <a:lnTo>
                      <a:pt x="119" y="216"/>
                    </a:lnTo>
                    <a:lnTo>
                      <a:pt x="127" y="213"/>
                    </a:lnTo>
                    <a:lnTo>
                      <a:pt x="135" y="211"/>
                    </a:lnTo>
                    <a:lnTo>
                      <a:pt x="143" y="208"/>
                    </a:lnTo>
                    <a:lnTo>
                      <a:pt x="149" y="206"/>
                    </a:lnTo>
                    <a:lnTo>
                      <a:pt x="157" y="202"/>
                    </a:lnTo>
                    <a:lnTo>
                      <a:pt x="169" y="199"/>
                    </a:lnTo>
                    <a:lnTo>
                      <a:pt x="177" y="194"/>
                    </a:lnTo>
                    <a:lnTo>
                      <a:pt x="190" y="187"/>
                    </a:lnTo>
                    <a:lnTo>
                      <a:pt x="198" y="184"/>
                    </a:lnTo>
                    <a:lnTo>
                      <a:pt x="250" y="159"/>
                    </a:lnTo>
                    <a:lnTo>
                      <a:pt x="252" y="157"/>
                    </a:lnTo>
                    <a:lnTo>
                      <a:pt x="257" y="154"/>
                    </a:lnTo>
                    <a:lnTo>
                      <a:pt x="263" y="151"/>
                    </a:lnTo>
                    <a:lnTo>
                      <a:pt x="268" y="146"/>
                    </a:lnTo>
                    <a:lnTo>
                      <a:pt x="274" y="143"/>
                    </a:lnTo>
                    <a:lnTo>
                      <a:pt x="279" y="138"/>
                    </a:lnTo>
                    <a:lnTo>
                      <a:pt x="285" y="135"/>
                    </a:lnTo>
                    <a:lnTo>
                      <a:pt x="290" y="130"/>
                    </a:lnTo>
                    <a:lnTo>
                      <a:pt x="295" y="127"/>
                    </a:lnTo>
                    <a:lnTo>
                      <a:pt x="300" y="122"/>
                    </a:lnTo>
                    <a:lnTo>
                      <a:pt x="304" y="119"/>
                    </a:lnTo>
                    <a:lnTo>
                      <a:pt x="309" y="114"/>
                    </a:lnTo>
                    <a:lnTo>
                      <a:pt x="314" y="111"/>
                    </a:lnTo>
                    <a:lnTo>
                      <a:pt x="323" y="102"/>
                    </a:lnTo>
                    <a:lnTo>
                      <a:pt x="333" y="92"/>
                    </a:lnTo>
                    <a:lnTo>
                      <a:pt x="346" y="80"/>
                    </a:lnTo>
                    <a:lnTo>
                      <a:pt x="349" y="75"/>
                    </a:lnTo>
                    <a:lnTo>
                      <a:pt x="353" y="70"/>
                    </a:lnTo>
                    <a:lnTo>
                      <a:pt x="379" y="30"/>
                    </a:lnTo>
                    <a:lnTo>
                      <a:pt x="382" y="24"/>
                    </a:lnTo>
                    <a:lnTo>
                      <a:pt x="388" y="15"/>
                    </a:lnTo>
                    <a:lnTo>
                      <a:pt x="390" y="11"/>
                    </a:lnTo>
                    <a:lnTo>
                      <a:pt x="390" y="7"/>
                    </a:lnTo>
                    <a:lnTo>
                      <a:pt x="388" y="5"/>
                    </a:lnTo>
                    <a:lnTo>
                      <a:pt x="387" y="2"/>
                    </a:lnTo>
                    <a:lnTo>
                      <a:pt x="385" y="2"/>
                    </a:lnTo>
                    <a:lnTo>
                      <a:pt x="382" y="0"/>
                    </a:lnTo>
                    <a:lnTo>
                      <a:pt x="377" y="0"/>
                    </a:lnTo>
                    <a:lnTo>
                      <a:pt x="376" y="2"/>
                    </a:lnTo>
                    <a:lnTo>
                      <a:pt x="373" y="3"/>
                    </a:lnTo>
                    <a:lnTo>
                      <a:pt x="373" y="5"/>
                    </a:lnTo>
                    <a:lnTo>
                      <a:pt x="366" y="15"/>
                    </a:lnTo>
                    <a:lnTo>
                      <a:pt x="363" y="21"/>
                    </a:lnTo>
                    <a:lnTo>
                      <a:pt x="338" y="57"/>
                    </a:lnTo>
                    <a:lnTo>
                      <a:pt x="333" y="62"/>
                    </a:lnTo>
                    <a:lnTo>
                      <a:pt x="330" y="67"/>
                    </a:lnTo>
                    <a:lnTo>
                      <a:pt x="317" y="80"/>
                    </a:lnTo>
                    <a:lnTo>
                      <a:pt x="315" y="84"/>
                    </a:lnTo>
                    <a:lnTo>
                      <a:pt x="311" y="86"/>
                    </a:lnTo>
                    <a:lnTo>
                      <a:pt x="301" y="95"/>
                    </a:lnTo>
                    <a:lnTo>
                      <a:pt x="296" y="99"/>
                    </a:lnTo>
                    <a:lnTo>
                      <a:pt x="292" y="103"/>
                    </a:lnTo>
                    <a:lnTo>
                      <a:pt x="287" y="107"/>
                    </a:lnTo>
                    <a:lnTo>
                      <a:pt x="282" y="111"/>
                    </a:lnTo>
                    <a:lnTo>
                      <a:pt x="277" y="114"/>
                    </a:lnTo>
                    <a:lnTo>
                      <a:pt x="273" y="119"/>
                    </a:lnTo>
                    <a:lnTo>
                      <a:pt x="266" y="122"/>
                    </a:lnTo>
                    <a:lnTo>
                      <a:pt x="261" y="127"/>
                    </a:lnTo>
                    <a:lnTo>
                      <a:pt x="255" y="130"/>
                    </a:lnTo>
                    <a:lnTo>
                      <a:pt x="250" y="135"/>
                    </a:lnTo>
                    <a:lnTo>
                      <a:pt x="244" y="138"/>
                    </a:lnTo>
                    <a:lnTo>
                      <a:pt x="239" y="145"/>
                    </a:lnTo>
                    <a:lnTo>
                      <a:pt x="241" y="143"/>
                    </a:lnTo>
                    <a:lnTo>
                      <a:pt x="192" y="168"/>
                    </a:lnTo>
                    <a:lnTo>
                      <a:pt x="184" y="172"/>
                    </a:lnTo>
                    <a:lnTo>
                      <a:pt x="171" y="178"/>
                    </a:lnTo>
                    <a:lnTo>
                      <a:pt x="163" y="179"/>
                    </a:lnTo>
                    <a:lnTo>
                      <a:pt x="157" y="181"/>
                    </a:lnTo>
                    <a:lnTo>
                      <a:pt x="150" y="186"/>
                    </a:lnTo>
                    <a:lnTo>
                      <a:pt x="143" y="187"/>
                    </a:lnTo>
                    <a:lnTo>
                      <a:pt x="136" y="189"/>
                    </a:lnTo>
                    <a:lnTo>
                      <a:pt x="128" y="192"/>
                    </a:lnTo>
                    <a:lnTo>
                      <a:pt x="120" y="194"/>
                    </a:lnTo>
                    <a:lnTo>
                      <a:pt x="112" y="197"/>
                    </a:lnTo>
                    <a:lnTo>
                      <a:pt x="106" y="199"/>
                    </a:lnTo>
                    <a:lnTo>
                      <a:pt x="98" y="202"/>
                    </a:lnTo>
                    <a:lnTo>
                      <a:pt x="82" y="205"/>
                    </a:lnTo>
                    <a:lnTo>
                      <a:pt x="74" y="208"/>
                    </a:lnTo>
                    <a:lnTo>
                      <a:pt x="66" y="210"/>
                    </a:lnTo>
                    <a:lnTo>
                      <a:pt x="57" y="213"/>
                    </a:lnTo>
                    <a:lnTo>
                      <a:pt x="41" y="216"/>
                    </a:lnTo>
                    <a:lnTo>
                      <a:pt x="31" y="219"/>
                    </a:lnTo>
                    <a:lnTo>
                      <a:pt x="25" y="221"/>
                    </a:lnTo>
                    <a:lnTo>
                      <a:pt x="14" y="222"/>
                    </a:lnTo>
                    <a:lnTo>
                      <a:pt x="6" y="225"/>
                    </a:lnTo>
                    <a:lnTo>
                      <a:pt x="8" y="2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10" name="Freeform 22"/>
              <p:cNvSpPr>
                <a:spLocks/>
              </p:cNvSpPr>
              <p:nvPr/>
            </p:nvSpPr>
            <p:spPr bwMode="auto">
              <a:xfrm>
                <a:off x="4668" y="2638"/>
                <a:ext cx="187" cy="19"/>
              </a:xfrm>
              <a:custGeom>
                <a:avLst/>
                <a:gdLst/>
                <a:ahLst/>
                <a:cxnLst>
                  <a:cxn ang="0">
                    <a:pos x="178" y="19"/>
                  </a:cxn>
                  <a:cxn ang="0">
                    <a:pos x="181" y="19"/>
                  </a:cxn>
                  <a:cxn ang="0">
                    <a:pos x="184" y="16"/>
                  </a:cxn>
                  <a:cxn ang="0">
                    <a:pos x="187" y="13"/>
                  </a:cxn>
                  <a:cxn ang="0">
                    <a:pos x="187" y="7"/>
                  </a:cxn>
                  <a:cxn ang="0">
                    <a:pos x="184" y="4"/>
                  </a:cxn>
                  <a:cxn ang="0">
                    <a:pos x="181" y="0"/>
                  </a:cxn>
                  <a:cxn ang="0">
                    <a:pos x="6" y="0"/>
                  </a:cxn>
                  <a:cxn ang="0">
                    <a:pos x="3" y="4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9" y="19"/>
                  </a:cxn>
                  <a:cxn ang="0">
                    <a:pos x="178" y="19"/>
                  </a:cxn>
                </a:cxnLst>
                <a:rect l="0" t="0" r="r" b="b"/>
                <a:pathLst>
                  <a:path w="187" h="19">
                    <a:moveTo>
                      <a:pt x="178" y="19"/>
                    </a:moveTo>
                    <a:lnTo>
                      <a:pt x="181" y="19"/>
                    </a:lnTo>
                    <a:lnTo>
                      <a:pt x="184" y="16"/>
                    </a:lnTo>
                    <a:lnTo>
                      <a:pt x="187" y="13"/>
                    </a:lnTo>
                    <a:lnTo>
                      <a:pt x="187" y="7"/>
                    </a:lnTo>
                    <a:lnTo>
                      <a:pt x="184" y="4"/>
                    </a:lnTo>
                    <a:lnTo>
                      <a:pt x="181" y="0"/>
                    </a:lnTo>
                    <a:lnTo>
                      <a:pt x="6" y="0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178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11" name="Freeform 23"/>
              <p:cNvSpPr>
                <a:spLocks/>
              </p:cNvSpPr>
              <p:nvPr/>
            </p:nvSpPr>
            <p:spPr bwMode="auto">
              <a:xfrm>
                <a:off x="4662" y="2177"/>
                <a:ext cx="80" cy="469"/>
              </a:xfrm>
              <a:custGeom>
                <a:avLst/>
                <a:gdLst/>
                <a:ahLst/>
                <a:cxnLst>
                  <a:cxn ang="0">
                    <a:pos x="14" y="2"/>
                  </a:cxn>
                  <a:cxn ang="0">
                    <a:pos x="7" y="0"/>
                  </a:cxn>
                  <a:cxn ang="0">
                    <a:pos x="1" y="5"/>
                  </a:cxn>
                  <a:cxn ang="0">
                    <a:pos x="0" y="11"/>
                  </a:cxn>
                  <a:cxn ang="0">
                    <a:pos x="4" y="19"/>
                  </a:cxn>
                  <a:cxn ang="0">
                    <a:pos x="15" y="44"/>
                  </a:cxn>
                  <a:cxn ang="0">
                    <a:pos x="26" y="73"/>
                  </a:cxn>
                  <a:cxn ang="0">
                    <a:pos x="34" y="95"/>
                  </a:cxn>
                  <a:cxn ang="0">
                    <a:pos x="39" y="109"/>
                  </a:cxn>
                  <a:cxn ang="0">
                    <a:pos x="46" y="133"/>
                  </a:cxn>
                  <a:cxn ang="0">
                    <a:pos x="50" y="154"/>
                  </a:cxn>
                  <a:cxn ang="0">
                    <a:pos x="53" y="168"/>
                  </a:cxn>
                  <a:cxn ang="0">
                    <a:pos x="55" y="182"/>
                  </a:cxn>
                  <a:cxn ang="0">
                    <a:pos x="58" y="197"/>
                  </a:cxn>
                  <a:cxn ang="0">
                    <a:pos x="60" y="211"/>
                  </a:cxn>
                  <a:cxn ang="0">
                    <a:pos x="61" y="247"/>
                  </a:cxn>
                  <a:cxn ang="0">
                    <a:pos x="60" y="251"/>
                  </a:cxn>
                  <a:cxn ang="0">
                    <a:pos x="58" y="285"/>
                  </a:cxn>
                  <a:cxn ang="0">
                    <a:pos x="55" y="306"/>
                  </a:cxn>
                  <a:cxn ang="0">
                    <a:pos x="53" y="320"/>
                  </a:cxn>
                  <a:cxn ang="0">
                    <a:pos x="46" y="352"/>
                  </a:cxn>
                  <a:cxn ang="0">
                    <a:pos x="39" y="371"/>
                  </a:cxn>
                  <a:cxn ang="0">
                    <a:pos x="34" y="384"/>
                  </a:cxn>
                  <a:cxn ang="0">
                    <a:pos x="25" y="409"/>
                  </a:cxn>
                  <a:cxn ang="0">
                    <a:pos x="15" y="428"/>
                  </a:cxn>
                  <a:cxn ang="0">
                    <a:pos x="4" y="449"/>
                  </a:cxn>
                  <a:cxn ang="0">
                    <a:pos x="1" y="455"/>
                  </a:cxn>
                  <a:cxn ang="0">
                    <a:pos x="0" y="463"/>
                  </a:cxn>
                  <a:cxn ang="0">
                    <a:pos x="6" y="469"/>
                  </a:cxn>
                  <a:cxn ang="0">
                    <a:pos x="15" y="466"/>
                  </a:cxn>
                  <a:cxn ang="0">
                    <a:pos x="19" y="463"/>
                  </a:cxn>
                  <a:cxn ang="0">
                    <a:pos x="26" y="444"/>
                  </a:cxn>
                  <a:cxn ang="0">
                    <a:pos x="38" y="423"/>
                  </a:cxn>
                  <a:cxn ang="0">
                    <a:pos x="46" y="409"/>
                  </a:cxn>
                  <a:cxn ang="0">
                    <a:pos x="53" y="390"/>
                  </a:cxn>
                  <a:cxn ang="0">
                    <a:pos x="58" y="377"/>
                  </a:cxn>
                  <a:cxn ang="0">
                    <a:pos x="65" y="358"/>
                  </a:cxn>
                  <a:cxn ang="0">
                    <a:pos x="72" y="324"/>
                  </a:cxn>
                  <a:cxn ang="0">
                    <a:pos x="74" y="309"/>
                  </a:cxn>
                  <a:cxn ang="0">
                    <a:pos x="77" y="289"/>
                  </a:cxn>
                  <a:cxn ang="0">
                    <a:pos x="79" y="254"/>
                  </a:cxn>
                  <a:cxn ang="0">
                    <a:pos x="80" y="244"/>
                  </a:cxn>
                  <a:cxn ang="0">
                    <a:pos x="79" y="208"/>
                  </a:cxn>
                  <a:cxn ang="0">
                    <a:pos x="77" y="194"/>
                  </a:cxn>
                  <a:cxn ang="0">
                    <a:pos x="74" y="179"/>
                  </a:cxn>
                  <a:cxn ang="0">
                    <a:pos x="72" y="165"/>
                  </a:cxn>
                  <a:cxn ang="0">
                    <a:pos x="69" y="151"/>
                  </a:cxn>
                  <a:cxn ang="0">
                    <a:pos x="65" y="127"/>
                  </a:cxn>
                  <a:cxn ang="0">
                    <a:pos x="58" y="103"/>
                  </a:cxn>
                  <a:cxn ang="0">
                    <a:pos x="53" y="89"/>
                  </a:cxn>
                  <a:cxn ang="0">
                    <a:pos x="46" y="67"/>
                  </a:cxn>
                  <a:cxn ang="0">
                    <a:pos x="31" y="35"/>
                  </a:cxn>
                  <a:cxn ang="0">
                    <a:pos x="20" y="13"/>
                  </a:cxn>
                </a:cxnLst>
                <a:rect l="0" t="0" r="r" b="b"/>
                <a:pathLst>
                  <a:path w="80" h="469">
                    <a:moveTo>
                      <a:pt x="17" y="5"/>
                    </a:moveTo>
                    <a:lnTo>
                      <a:pt x="14" y="2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" y="14"/>
                    </a:lnTo>
                    <a:lnTo>
                      <a:pt x="4" y="19"/>
                    </a:lnTo>
                    <a:lnTo>
                      <a:pt x="11" y="37"/>
                    </a:lnTo>
                    <a:lnTo>
                      <a:pt x="15" y="44"/>
                    </a:lnTo>
                    <a:lnTo>
                      <a:pt x="19" y="49"/>
                    </a:lnTo>
                    <a:lnTo>
                      <a:pt x="26" y="73"/>
                    </a:lnTo>
                    <a:lnTo>
                      <a:pt x="28" y="79"/>
                    </a:lnTo>
                    <a:lnTo>
                      <a:pt x="34" y="95"/>
                    </a:lnTo>
                    <a:lnTo>
                      <a:pt x="36" y="103"/>
                    </a:lnTo>
                    <a:lnTo>
                      <a:pt x="39" y="109"/>
                    </a:lnTo>
                    <a:lnTo>
                      <a:pt x="42" y="125"/>
                    </a:lnTo>
                    <a:lnTo>
                      <a:pt x="46" y="133"/>
                    </a:lnTo>
                    <a:lnTo>
                      <a:pt x="47" y="138"/>
                    </a:lnTo>
                    <a:lnTo>
                      <a:pt x="50" y="154"/>
                    </a:lnTo>
                    <a:lnTo>
                      <a:pt x="52" y="160"/>
                    </a:lnTo>
                    <a:lnTo>
                      <a:pt x="53" y="168"/>
                    </a:lnTo>
                    <a:lnTo>
                      <a:pt x="55" y="174"/>
                    </a:lnTo>
                    <a:lnTo>
                      <a:pt x="55" y="182"/>
                    </a:lnTo>
                    <a:lnTo>
                      <a:pt x="57" y="190"/>
                    </a:lnTo>
                    <a:lnTo>
                      <a:pt x="58" y="197"/>
                    </a:lnTo>
                    <a:lnTo>
                      <a:pt x="58" y="205"/>
                    </a:lnTo>
                    <a:lnTo>
                      <a:pt x="60" y="211"/>
                    </a:lnTo>
                    <a:lnTo>
                      <a:pt x="60" y="239"/>
                    </a:lnTo>
                    <a:lnTo>
                      <a:pt x="61" y="247"/>
                    </a:lnTo>
                    <a:lnTo>
                      <a:pt x="61" y="244"/>
                    </a:lnTo>
                    <a:lnTo>
                      <a:pt x="60" y="251"/>
                    </a:lnTo>
                    <a:lnTo>
                      <a:pt x="60" y="279"/>
                    </a:lnTo>
                    <a:lnTo>
                      <a:pt x="58" y="285"/>
                    </a:lnTo>
                    <a:lnTo>
                      <a:pt x="58" y="293"/>
                    </a:lnTo>
                    <a:lnTo>
                      <a:pt x="55" y="306"/>
                    </a:lnTo>
                    <a:lnTo>
                      <a:pt x="55" y="312"/>
                    </a:lnTo>
                    <a:lnTo>
                      <a:pt x="53" y="320"/>
                    </a:lnTo>
                    <a:lnTo>
                      <a:pt x="47" y="346"/>
                    </a:lnTo>
                    <a:lnTo>
                      <a:pt x="46" y="352"/>
                    </a:lnTo>
                    <a:lnTo>
                      <a:pt x="42" y="358"/>
                    </a:lnTo>
                    <a:lnTo>
                      <a:pt x="39" y="371"/>
                    </a:lnTo>
                    <a:lnTo>
                      <a:pt x="36" y="377"/>
                    </a:lnTo>
                    <a:lnTo>
                      <a:pt x="34" y="384"/>
                    </a:lnTo>
                    <a:lnTo>
                      <a:pt x="28" y="396"/>
                    </a:lnTo>
                    <a:lnTo>
                      <a:pt x="25" y="409"/>
                    </a:lnTo>
                    <a:lnTo>
                      <a:pt x="22" y="417"/>
                    </a:lnTo>
                    <a:lnTo>
                      <a:pt x="15" y="428"/>
                    </a:lnTo>
                    <a:lnTo>
                      <a:pt x="11" y="435"/>
                    </a:lnTo>
                    <a:lnTo>
                      <a:pt x="4" y="449"/>
                    </a:lnTo>
                    <a:lnTo>
                      <a:pt x="0" y="457"/>
                    </a:lnTo>
                    <a:lnTo>
                      <a:pt x="1" y="455"/>
                    </a:lnTo>
                    <a:lnTo>
                      <a:pt x="0" y="457"/>
                    </a:lnTo>
                    <a:lnTo>
                      <a:pt x="0" y="463"/>
                    </a:lnTo>
                    <a:lnTo>
                      <a:pt x="3" y="466"/>
                    </a:lnTo>
                    <a:lnTo>
                      <a:pt x="6" y="469"/>
                    </a:lnTo>
                    <a:lnTo>
                      <a:pt x="12" y="469"/>
                    </a:lnTo>
                    <a:lnTo>
                      <a:pt x="15" y="466"/>
                    </a:lnTo>
                    <a:lnTo>
                      <a:pt x="17" y="465"/>
                    </a:lnTo>
                    <a:lnTo>
                      <a:pt x="19" y="463"/>
                    </a:lnTo>
                    <a:lnTo>
                      <a:pt x="20" y="455"/>
                    </a:lnTo>
                    <a:lnTo>
                      <a:pt x="26" y="444"/>
                    </a:lnTo>
                    <a:lnTo>
                      <a:pt x="31" y="438"/>
                    </a:lnTo>
                    <a:lnTo>
                      <a:pt x="38" y="423"/>
                    </a:lnTo>
                    <a:lnTo>
                      <a:pt x="41" y="415"/>
                    </a:lnTo>
                    <a:lnTo>
                      <a:pt x="46" y="409"/>
                    </a:lnTo>
                    <a:lnTo>
                      <a:pt x="47" y="403"/>
                    </a:lnTo>
                    <a:lnTo>
                      <a:pt x="53" y="390"/>
                    </a:lnTo>
                    <a:lnTo>
                      <a:pt x="55" y="384"/>
                    </a:lnTo>
                    <a:lnTo>
                      <a:pt x="58" y="377"/>
                    </a:lnTo>
                    <a:lnTo>
                      <a:pt x="61" y="365"/>
                    </a:lnTo>
                    <a:lnTo>
                      <a:pt x="65" y="358"/>
                    </a:lnTo>
                    <a:lnTo>
                      <a:pt x="66" y="349"/>
                    </a:lnTo>
                    <a:lnTo>
                      <a:pt x="72" y="324"/>
                    </a:lnTo>
                    <a:lnTo>
                      <a:pt x="74" y="316"/>
                    </a:lnTo>
                    <a:lnTo>
                      <a:pt x="74" y="309"/>
                    </a:lnTo>
                    <a:lnTo>
                      <a:pt x="77" y="297"/>
                    </a:lnTo>
                    <a:lnTo>
                      <a:pt x="77" y="289"/>
                    </a:lnTo>
                    <a:lnTo>
                      <a:pt x="79" y="282"/>
                    </a:lnTo>
                    <a:lnTo>
                      <a:pt x="79" y="254"/>
                    </a:lnTo>
                    <a:lnTo>
                      <a:pt x="80" y="247"/>
                    </a:lnTo>
                    <a:lnTo>
                      <a:pt x="80" y="244"/>
                    </a:lnTo>
                    <a:lnTo>
                      <a:pt x="79" y="236"/>
                    </a:lnTo>
                    <a:lnTo>
                      <a:pt x="79" y="208"/>
                    </a:lnTo>
                    <a:lnTo>
                      <a:pt x="77" y="201"/>
                    </a:lnTo>
                    <a:lnTo>
                      <a:pt x="77" y="194"/>
                    </a:lnTo>
                    <a:lnTo>
                      <a:pt x="76" y="187"/>
                    </a:lnTo>
                    <a:lnTo>
                      <a:pt x="74" y="179"/>
                    </a:lnTo>
                    <a:lnTo>
                      <a:pt x="74" y="171"/>
                    </a:lnTo>
                    <a:lnTo>
                      <a:pt x="72" y="165"/>
                    </a:lnTo>
                    <a:lnTo>
                      <a:pt x="71" y="157"/>
                    </a:lnTo>
                    <a:lnTo>
                      <a:pt x="69" y="151"/>
                    </a:lnTo>
                    <a:lnTo>
                      <a:pt x="66" y="135"/>
                    </a:lnTo>
                    <a:lnTo>
                      <a:pt x="65" y="127"/>
                    </a:lnTo>
                    <a:lnTo>
                      <a:pt x="61" y="119"/>
                    </a:lnTo>
                    <a:lnTo>
                      <a:pt x="58" y="103"/>
                    </a:lnTo>
                    <a:lnTo>
                      <a:pt x="55" y="97"/>
                    </a:lnTo>
                    <a:lnTo>
                      <a:pt x="53" y="89"/>
                    </a:lnTo>
                    <a:lnTo>
                      <a:pt x="47" y="73"/>
                    </a:lnTo>
                    <a:lnTo>
                      <a:pt x="46" y="67"/>
                    </a:lnTo>
                    <a:lnTo>
                      <a:pt x="34" y="43"/>
                    </a:lnTo>
                    <a:lnTo>
                      <a:pt x="31" y="35"/>
                    </a:lnTo>
                    <a:lnTo>
                      <a:pt x="26" y="27"/>
                    </a:lnTo>
                    <a:lnTo>
                      <a:pt x="20" y="13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12" name="Freeform 24"/>
              <p:cNvSpPr>
                <a:spLocks/>
              </p:cNvSpPr>
              <p:nvPr/>
            </p:nvSpPr>
            <p:spPr bwMode="auto">
              <a:xfrm>
                <a:off x="4473" y="2256"/>
                <a:ext cx="228" cy="19"/>
              </a:xfrm>
              <a:custGeom>
                <a:avLst/>
                <a:gdLst/>
                <a:ahLst/>
                <a:cxnLst>
                  <a:cxn ang="0">
                    <a:pos x="219" y="19"/>
                  </a:cxn>
                  <a:cxn ang="0">
                    <a:pos x="222" y="19"/>
                  </a:cxn>
                  <a:cxn ang="0">
                    <a:pos x="225" y="16"/>
                  </a:cxn>
                  <a:cxn ang="0">
                    <a:pos x="228" y="13"/>
                  </a:cxn>
                  <a:cxn ang="0">
                    <a:pos x="228" y="7"/>
                  </a:cxn>
                  <a:cxn ang="0">
                    <a:pos x="225" y="4"/>
                  </a:cxn>
                  <a:cxn ang="0">
                    <a:pos x="222" y="0"/>
                  </a:cxn>
                  <a:cxn ang="0">
                    <a:pos x="6" y="0"/>
                  </a:cxn>
                  <a:cxn ang="0">
                    <a:pos x="3" y="4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9" y="19"/>
                  </a:cxn>
                  <a:cxn ang="0">
                    <a:pos x="219" y="19"/>
                  </a:cxn>
                </a:cxnLst>
                <a:rect l="0" t="0" r="r" b="b"/>
                <a:pathLst>
                  <a:path w="228" h="19">
                    <a:moveTo>
                      <a:pt x="219" y="19"/>
                    </a:moveTo>
                    <a:lnTo>
                      <a:pt x="222" y="19"/>
                    </a:lnTo>
                    <a:lnTo>
                      <a:pt x="225" y="16"/>
                    </a:lnTo>
                    <a:lnTo>
                      <a:pt x="228" y="13"/>
                    </a:lnTo>
                    <a:lnTo>
                      <a:pt x="228" y="7"/>
                    </a:lnTo>
                    <a:lnTo>
                      <a:pt x="225" y="4"/>
                    </a:lnTo>
                    <a:lnTo>
                      <a:pt x="222" y="0"/>
                    </a:lnTo>
                    <a:lnTo>
                      <a:pt x="6" y="0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219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13" name="Freeform 25"/>
              <p:cNvSpPr>
                <a:spLocks/>
              </p:cNvSpPr>
              <p:nvPr/>
            </p:nvSpPr>
            <p:spPr bwMode="auto">
              <a:xfrm>
                <a:off x="4473" y="1990"/>
                <a:ext cx="19" cy="285"/>
              </a:xfrm>
              <a:custGeom>
                <a:avLst/>
                <a:gdLst/>
                <a:ahLst/>
                <a:cxnLst>
                  <a:cxn ang="0">
                    <a:pos x="0" y="276"/>
                  </a:cxn>
                  <a:cxn ang="0">
                    <a:pos x="0" y="279"/>
                  </a:cxn>
                  <a:cxn ang="0">
                    <a:pos x="3" y="282"/>
                  </a:cxn>
                  <a:cxn ang="0">
                    <a:pos x="6" y="285"/>
                  </a:cxn>
                  <a:cxn ang="0">
                    <a:pos x="12" y="285"/>
                  </a:cxn>
                  <a:cxn ang="0">
                    <a:pos x="16" y="282"/>
                  </a:cxn>
                  <a:cxn ang="0">
                    <a:pos x="19" y="279"/>
                  </a:cxn>
                  <a:cxn ang="0">
                    <a:pos x="19" y="6"/>
                  </a:cxn>
                  <a:cxn ang="0">
                    <a:pos x="16" y="3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9"/>
                  </a:cxn>
                  <a:cxn ang="0">
                    <a:pos x="0" y="276"/>
                  </a:cxn>
                </a:cxnLst>
                <a:rect l="0" t="0" r="r" b="b"/>
                <a:pathLst>
                  <a:path w="19" h="285">
                    <a:moveTo>
                      <a:pt x="0" y="276"/>
                    </a:moveTo>
                    <a:lnTo>
                      <a:pt x="0" y="279"/>
                    </a:lnTo>
                    <a:lnTo>
                      <a:pt x="3" y="282"/>
                    </a:lnTo>
                    <a:lnTo>
                      <a:pt x="6" y="285"/>
                    </a:lnTo>
                    <a:lnTo>
                      <a:pt x="12" y="285"/>
                    </a:lnTo>
                    <a:lnTo>
                      <a:pt x="16" y="282"/>
                    </a:lnTo>
                    <a:lnTo>
                      <a:pt x="19" y="279"/>
                    </a:lnTo>
                    <a:lnTo>
                      <a:pt x="19" y="6"/>
                    </a:lnTo>
                    <a:lnTo>
                      <a:pt x="16" y="3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2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14" name="Freeform 26"/>
              <p:cNvSpPr>
                <a:spLocks/>
              </p:cNvSpPr>
              <p:nvPr/>
            </p:nvSpPr>
            <p:spPr bwMode="auto">
              <a:xfrm>
                <a:off x="2749" y="1990"/>
                <a:ext cx="1743" cy="19"/>
              </a:xfrm>
              <a:custGeom>
                <a:avLst/>
                <a:gdLst/>
                <a:ahLst/>
                <a:cxnLst>
                  <a:cxn ang="0">
                    <a:pos x="1733" y="19"/>
                  </a:cxn>
                  <a:cxn ang="0">
                    <a:pos x="1736" y="19"/>
                  </a:cxn>
                  <a:cxn ang="0">
                    <a:pos x="1740" y="16"/>
                  </a:cxn>
                  <a:cxn ang="0">
                    <a:pos x="1743" y="13"/>
                  </a:cxn>
                  <a:cxn ang="0">
                    <a:pos x="1743" y="6"/>
                  </a:cxn>
                  <a:cxn ang="0">
                    <a:pos x="1740" y="3"/>
                  </a:cxn>
                  <a:cxn ang="0">
                    <a:pos x="1736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9" y="19"/>
                  </a:cxn>
                  <a:cxn ang="0">
                    <a:pos x="1733" y="19"/>
                  </a:cxn>
                </a:cxnLst>
                <a:rect l="0" t="0" r="r" b="b"/>
                <a:pathLst>
                  <a:path w="1743" h="19">
                    <a:moveTo>
                      <a:pt x="1733" y="19"/>
                    </a:moveTo>
                    <a:lnTo>
                      <a:pt x="1736" y="19"/>
                    </a:lnTo>
                    <a:lnTo>
                      <a:pt x="1740" y="16"/>
                    </a:lnTo>
                    <a:lnTo>
                      <a:pt x="1743" y="13"/>
                    </a:lnTo>
                    <a:lnTo>
                      <a:pt x="1743" y="6"/>
                    </a:lnTo>
                    <a:lnTo>
                      <a:pt x="1740" y="3"/>
                    </a:lnTo>
                    <a:lnTo>
                      <a:pt x="1736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1733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15" name="Freeform 27"/>
              <p:cNvSpPr>
                <a:spLocks/>
              </p:cNvSpPr>
              <p:nvPr/>
            </p:nvSpPr>
            <p:spPr bwMode="auto">
              <a:xfrm>
                <a:off x="2749" y="2732"/>
                <a:ext cx="1089" cy="19"/>
              </a:xfrm>
              <a:custGeom>
                <a:avLst/>
                <a:gdLst/>
                <a:ahLst/>
                <a:cxnLst>
                  <a:cxn ang="0">
                    <a:pos x="1080" y="19"/>
                  </a:cxn>
                  <a:cxn ang="0">
                    <a:pos x="1083" y="19"/>
                  </a:cxn>
                  <a:cxn ang="0">
                    <a:pos x="1086" y="16"/>
                  </a:cxn>
                  <a:cxn ang="0">
                    <a:pos x="1089" y="13"/>
                  </a:cxn>
                  <a:cxn ang="0">
                    <a:pos x="1089" y="6"/>
                  </a:cxn>
                  <a:cxn ang="0">
                    <a:pos x="1086" y="3"/>
                  </a:cxn>
                  <a:cxn ang="0">
                    <a:pos x="1083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9" y="19"/>
                  </a:cxn>
                  <a:cxn ang="0">
                    <a:pos x="1080" y="19"/>
                  </a:cxn>
                </a:cxnLst>
                <a:rect l="0" t="0" r="r" b="b"/>
                <a:pathLst>
                  <a:path w="1089" h="19">
                    <a:moveTo>
                      <a:pt x="1080" y="19"/>
                    </a:moveTo>
                    <a:lnTo>
                      <a:pt x="1083" y="19"/>
                    </a:lnTo>
                    <a:lnTo>
                      <a:pt x="1086" y="16"/>
                    </a:lnTo>
                    <a:lnTo>
                      <a:pt x="1089" y="13"/>
                    </a:lnTo>
                    <a:lnTo>
                      <a:pt x="1089" y="6"/>
                    </a:lnTo>
                    <a:lnTo>
                      <a:pt x="1086" y="3"/>
                    </a:lnTo>
                    <a:lnTo>
                      <a:pt x="1083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1080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16" name="Freeform 28"/>
              <p:cNvSpPr>
                <a:spLocks/>
              </p:cNvSpPr>
              <p:nvPr/>
            </p:nvSpPr>
            <p:spPr bwMode="auto">
              <a:xfrm>
                <a:off x="5217" y="2405"/>
                <a:ext cx="198" cy="19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6" y="0"/>
                  </a:cxn>
                  <a:cxn ang="0">
                    <a:pos x="3" y="4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192" y="19"/>
                  </a:cxn>
                  <a:cxn ang="0">
                    <a:pos x="195" y="16"/>
                  </a:cxn>
                  <a:cxn ang="0">
                    <a:pos x="198" y="13"/>
                  </a:cxn>
                  <a:cxn ang="0">
                    <a:pos x="198" y="7"/>
                  </a:cxn>
                  <a:cxn ang="0">
                    <a:pos x="195" y="4"/>
                  </a:cxn>
                  <a:cxn ang="0">
                    <a:pos x="192" y="0"/>
                  </a:cxn>
                  <a:cxn ang="0">
                    <a:pos x="188" y="0"/>
                  </a:cxn>
                  <a:cxn ang="0">
                    <a:pos x="9" y="0"/>
                  </a:cxn>
                </a:cxnLst>
                <a:rect l="0" t="0" r="r" b="b"/>
                <a:pathLst>
                  <a:path w="198" h="19">
                    <a:moveTo>
                      <a:pt x="9" y="0"/>
                    </a:moveTo>
                    <a:lnTo>
                      <a:pt x="6" y="0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192" y="19"/>
                    </a:lnTo>
                    <a:lnTo>
                      <a:pt x="195" y="16"/>
                    </a:lnTo>
                    <a:lnTo>
                      <a:pt x="198" y="13"/>
                    </a:lnTo>
                    <a:lnTo>
                      <a:pt x="198" y="7"/>
                    </a:lnTo>
                    <a:lnTo>
                      <a:pt x="195" y="4"/>
                    </a:lnTo>
                    <a:lnTo>
                      <a:pt x="192" y="0"/>
                    </a:lnTo>
                    <a:lnTo>
                      <a:pt x="188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447517" name="Rectangle 29"/>
            <p:cNvSpPr>
              <a:spLocks noChangeArrowheads="1"/>
            </p:cNvSpPr>
            <p:nvPr/>
          </p:nvSpPr>
          <p:spPr bwMode="auto">
            <a:xfrm>
              <a:off x="5493" y="2310"/>
              <a:ext cx="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447518" name="Rectangle 30"/>
            <p:cNvSpPr>
              <a:spLocks noChangeArrowheads="1"/>
            </p:cNvSpPr>
            <p:nvPr/>
          </p:nvSpPr>
          <p:spPr bwMode="auto">
            <a:xfrm>
              <a:off x="2616" y="2654"/>
              <a:ext cx="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447519" name="Text Box 31"/>
            <p:cNvSpPr txBox="1">
              <a:spLocks noChangeArrowheads="1"/>
            </p:cNvSpPr>
            <p:nvPr/>
          </p:nvSpPr>
          <p:spPr bwMode="auto">
            <a:xfrm>
              <a:off x="2948" y="1618"/>
              <a:ext cx="15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tr-TR" sz="2400" dirty="0" smtClean="0"/>
                <a:t>Lojik Diyagram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4681538" y="1171575"/>
            <a:ext cx="3357562" cy="1155700"/>
            <a:chOff x="2949" y="738"/>
            <a:chExt cx="2115" cy="728"/>
          </a:xfrm>
        </p:grpSpPr>
        <p:sp>
          <p:nvSpPr>
            <p:cNvPr id="447521" name="Text Box 33"/>
            <p:cNvSpPr txBox="1">
              <a:spLocks noChangeArrowheads="1"/>
            </p:cNvSpPr>
            <p:nvPr/>
          </p:nvSpPr>
          <p:spPr bwMode="auto">
            <a:xfrm>
              <a:off x="2949" y="738"/>
              <a:ext cx="21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tr-TR" sz="2400" dirty="0" smtClean="0">
                  <a:latin typeface="Times New Roman" pitchFamily="18" charset="0"/>
                  <a:cs typeface="Times New Roman" pitchFamily="18" charset="0"/>
                </a:rPr>
                <a:t>Fonksiyon</a:t>
              </a:r>
              <a:endParaRPr lang="en-US" sz="2400" dirty="0">
                <a:latin typeface="Times New Roman" pitchFamily="18" charset="0"/>
              </a:endParaRPr>
            </a:p>
          </p:txBody>
        </p:sp>
        <p:grpSp>
          <p:nvGrpSpPr>
            <p:cNvPr id="5" name="Group 34"/>
            <p:cNvGrpSpPr>
              <a:grpSpLocks/>
            </p:cNvGrpSpPr>
            <p:nvPr/>
          </p:nvGrpSpPr>
          <p:grpSpPr bwMode="auto">
            <a:xfrm>
              <a:off x="3178" y="1140"/>
              <a:ext cx="1191" cy="326"/>
              <a:chOff x="3178" y="1140"/>
              <a:chExt cx="1191" cy="326"/>
            </a:xfrm>
          </p:grpSpPr>
          <p:sp>
            <p:nvSpPr>
              <p:cNvPr id="447523" name="Line 35"/>
              <p:cNvSpPr>
                <a:spLocks noChangeShapeType="1"/>
              </p:cNvSpPr>
              <p:nvPr/>
            </p:nvSpPr>
            <p:spPr bwMode="auto">
              <a:xfrm flipV="1">
                <a:off x="3942" y="1187"/>
                <a:ext cx="205" cy="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24" name="Rectangle 36"/>
              <p:cNvSpPr>
                <a:spLocks noChangeArrowheads="1"/>
              </p:cNvSpPr>
              <p:nvPr/>
            </p:nvSpPr>
            <p:spPr bwMode="auto">
              <a:xfrm>
                <a:off x="4218" y="1168"/>
                <a:ext cx="151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3100">
                    <a:solidFill>
                      <a:srgbClr val="000000"/>
                    </a:solidFill>
                    <a:latin typeface="Times New Roman" pitchFamily="18" charset="0"/>
                  </a:rPr>
                  <a:t>Z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47525" name="Rectangle 37"/>
              <p:cNvSpPr>
                <a:spLocks noChangeArrowheads="1"/>
              </p:cNvSpPr>
              <p:nvPr/>
            </p:nvSpPr>
            <p:spPr bwMode="auto">
              <a:xfrm>
                <a:off x="3964" y="1168"/>
                <a:ext cx="179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3100">
                    <a:solidFill>
                      <a:srgbClr val="000000"/>
                    </a:solidFill>
                    <a:latin typeface="Times New Roman" pitchFamily="18" charset="0"/>
                  </a:rPr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47526" name="Rectangle 38"/>
              <p:cNvSpPr>
                <a:spLocks noChangeArrowheads="1"/>
              </p:cNvSpPr>
              <p:nvPr/>
            </p:nvSpPr>
            <p:spPr bwMode="auto">
              <a:xfrm>
                <a:off x="3933" y="1168"/>
                <a:ext cx="62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310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47527" name="Rectangle 39"/>
              <p:cNvSpPr>
                <a:spLocks noChangeArrowheads="1"/>
              </p:cNvSpPr>
              <p:nvPr/>
            </p:nvSpPr>
            <p:spPr bwMode="auto">
              <a:xfrm>
                <a:off x="3562" y="1168"/>
                <a:ext cx="241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3100">
                    <a:solidFill>
                      <a:srgbClr val="000000"/>
                    </a:solidFill>
                    <a:latin typeface="Times New Roman" pitchFamily="18" charset="0"/>
                  </a:rPr>
                  <a:t>X 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47528" name="Rectangle 40"/>
              <p:cNvSpPr>
                <a:spLocks noChangeArrowheads="1"/>
              </p:cNvSpPr>
              <p:nvPr/>
            </p:nvSpPr>
            <p:spPr bwMode="auto">
              <a:xfrm>
                <a:off x="3504" y="1168"/>
                <a:ext cx="62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310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47529" name="Rectangle 41"/>
              <p:cNvSpPr>
                <a:spLocks noChangeArrowheads="1"/>
              </p:cNvSpPr>
              <p:nvPr/>
            </p:nvSpPr>
            <p:spPr bwMode="auto">
              <a:xfrm>
                <a:off x="3314" y="1168"/>
                <a:ext cx="62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310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47530" name="Rectangle 42"/>
              <p:cNvSpPr>
                <a:spLocks noChangeArrowheads="1"/>
              </p:cNvSpPr>
              <p:nvPr/>
            </p:nvSpPr>
            <p:spPr bwMode="auto">
              <a:xfrm>
                <a:off x="3178" y="1168"/>
                <a:ext cx="138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3100">
                    <a:solidFill>
                      <a:srgbClr val="000000"/>
                    </a:solidFill>
                    <a:latin typeface="Times New Roman" pitchFamily="18" charset="0"/>
                  </a:rPr>
                  <a:t>F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47531" name="Rectangle 43"/>
              <p:cNvSpPr>
                <a:spLocks noChangeArrowheads="1"/>
              </p:cNvSpPr>
              <p:nvPr/>
            </p:nvSpPr>
            <p:spPr bwMode="auto">
              <a:xfrm>
                <a:off x="3820" y="1140"/>
                <a:ext cx="136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31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47532" name="Rectangle 44"/>
              <p:cNvSpPr>
                <a:spLocks noChangeArrowheads="1"/>
              </p:cNvSpPr>
              <p:nvPr/>
            </p:nvSpPr>
            <p:spPr bwMode="auto">
              <a:xfrm>
                <a:off x="3394" y="1140"/>
                <a:ext cx="136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31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898525" y="1150938"/>
            <a:ext cx="3060700" cy="3711575"/>
            <a:chOff x="566" y="725"/>
            <a:chExt cx="1928" cy="2338"/>
          </a:xfrm>
        </p:grpSpPr>
        <p:sp>
          <p:nvSpPr>
            <p:cNvPr id="447534" name="Text Box 46"/>
            <p:cNvSpPr txBox="1">
              <a:spLocks noChangeArrowheads="1"/>
            </p:cNvSpPr>
            <p:nvPr/>
          </p:nvSpPr>
          <p:spPr bwMode="auto">
            <a:xfrm>
              <a:off x="672" y="725"/>
              <a:ext cx="163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tr-TR" sz="2400" dirty="0" smtClean="0"/>
                <a:t>Doğruluk Tablosu</a:t>
              </a:r>
              <a:endParaRPr lang="en-US" sz="2400" dirty="0">
                <a:latin typeface="Times New Roman" pitchFamily="18" charset="0"/>
              </a:endParaRPr>
            </a:p>
          </p:txBody>
        </p:sp>
        <p:grpSp>
          <p:nvGrpSpPr>
            <p:cNvPr id="7" name="Group 47"/>
            <p:cNvGrpSpPr>
              <a:grpSpLocks/>
            </p:cNvGrpSpPr>
            <p:nvPr/>
          </p:nvGrpSpPr>
          <p:grpSpPr bwMode="auto">
            <a:xfrm>
              <a:off x="566" y="975"/>
              <a:ext cx="1928" cy="2088"/>
              <a:chOff x="568" y="975"/>
              <a:chExt cx="1928" cy="2088"/>
            </a:xfrm>
          </p:grpSpPr>
          <p:sp>
            <p:nvSpPr>
              <p:cNvPr id="447536" name="Rectangle 48"/>
              <p:cNvSpPr>
                <a:spLocks noChangeArrowheads="1"/>
              </p:cNvSpPr>
              <p:nvPr/>
            </p:nvSpPr>
            <p:spPr bwMode="auto">
              <a:xfrm>
                <a:off x="1312" y="2831"/>
                <a:ext cx="118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:r>
                  <a:rPr lang="en-US" sz="2000"/>
                  <a:t>1</a:t>
                </a:r>
              </a:p>
            </p:txBody>
          </p:sp>
          <p:sp>
            <p:nvSpPr>
              <p:cNvPr id="447537" name="Rectangle 49"/>
              <p:cNvSpPr>
                <a:spLocks noChangeArrowheads="1"/>
              </p:cNvSpPr>
              <p:nvPr/>
            </p:nvSpPr>
            <p:spPr bwMode="auto">
              <a:xfrm>
                <a:off x="568" y="2831"/>
                <a:ext cx="74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:r>
                  <a:rPr lang="en-US" sz="2000"/>
                  <a:t>1 1 1</a:t>
                </a:r>
              </a:p>
            </p:txBody>
          </p:sp>
          <p:sp>
            <p:nvSpPr>
              <p:cNvPr id="447538" name="Rectangle 50"/>
              <p:cNvSpPr>
                <a:spLocks noChangeArrowheads="1"/>
              </p:cNvSpPr>
              <p:nvPr/>
            </p:nvSpPr>
            <p:spPr bwMode="auto">
              <a:xfrm>
                <a:off x="1312" y="2599"/>
                <a:ext cx="118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:r>
                  <a:rPr lang="en-US" sz="2000"/>
                  <a:t>1</a:t>
                </a:r>
              </a:p>
            </p:txBody>
          </p:sp>
          <p:sp>
            <p:nvSpPr>
              <p:cNvPr id="447539" name="Rectangle 51"/>
              <p:cNvSpPr>
                <a:spLocks noChangeArrowheads="1"/>
              </p:cNvSpPr>
              <p:nvPr/>
            </p:nvSpPr>
            <p:spPr bwMode="auto">
              <a:xfrm>
                <a:off x="568" y="2599"/>
                <a:ext cx="74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:r>
                  <a:rPr lang="en-US" sz="2000"/>
                  <a:t>1 1 0</a:t>
                </a:r>
              </a:p>
            </p:txBody>
          </p:sp>
          <p:sp>
            <p:nvSpPr>
              <p:cNvPr id="447540" name="Rectangle 52"/>
              <p:cNvSpPr>
                <a:spLocks noChangeArrowheads="1"/>
              </p:cNvSpPr>
              <p:nvPr/>
            </p:nvSpPr>
            <p:spPr bwMode="auto">
              <a:xfrm>
                <a:off x="1312" y="2367"/>
                <a:ext cx="118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:r>
                  <a:rPr lang="en-US" sz="2000"/>
                  <a:t>1</a:t>
                </a:r>
              </a:p>
            </p:txBody>
          </p:sp>
          <p:sp>
            <p:nvSpPr>
              <p:cNvPr id="447541" name="Rectangle 53"/>
              <p:cNvSpPr>
                <a:spLocks noChangeArrowheads="1"/>
              </p:cNvSpPr>
              <p:nvPr/>
            </p:nvSpPr>
            <p:spPr bwMode="auto">
              <a:xfrm>
                <a:off x="568" y="2367"/>
                <a:ext cx="74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:r>
                  <a:rPr lang="en-US" sz="2000"/>
                  <a:t>1 0 1</a:t>
                </a:r>
              </a:p>
            </p:txBody>
          </p:sp>
          <p:sp>
            <p:nvSpPr>
              <p:cNvPr id="447542" name="Rectangle 54"/>
              <p:cNvSpPr>
                <a:spLocks noChangeArrowheads="1"/>
              </p:cNvSpPr>
              <p:nvPr/>
            </p:nvSpPr>
            <p:spPr bwMode="auto">
              <a:xfrm>
                <a:off x="1312" y="2135"/>
                <a:ext cx="118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:r>
                  <a:rPr lang="en-US" sz="2000"/>
                  <a:t>1</a:t>
                </a:r>
              </a:p>
            </p:txBody>
          </p:sp>
          <p:sp>
            <p:nvSpPr>
              <p:cNvPr id="447543" name="Rectangle 55"/>
              <p:cNvSpPr>
                <a:spLocks noChangeArrowheads="1"/>
              </p:cNvSpPr>
              <p:nvPr/>
            </p:nvSpPr>
            <p:spPr bwMode="auto">
              <a:xfrm>
                <a:off x="568" y="2135"/>
                <a:ext cx="74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:r>
                  <a:rPr lang="en-US" sz="2000"/>
                  <a:t>1 0 0</a:t>
                </a:r>
              </a:p>
            </p:txBody>
          </p:sp>
          <p:sp>
            <p:nvSpPr>
              <p:cNvPr id="447544" name="Rectangle 56"/>
              <p:cNvSpPr>
                <a:spLocks noChangeArrowheads="1"/>
              </p:cNvSpPr>
              <p:nvPr/>
            </p:nvSpPr>
            <p:spPr bwMode="auto">
              <a:xfrm>
                <a:off x="1312" y="1903"/>
                <a:ext cx="118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:r>
                  <a:rPr lang="en-US" sz="2000"/>
                  <a:t>0</a:t>
                </a:r>
              </a:p>
            </p:txBody>
          </p:sp>
          <p:sp>
            <p:nvSpPr>
              <p:cNvPr id="447545" name="Rectangle 57"/>
              <p:cNvSpPr>
                <a:spLocks noChangeArrowheads="1"/>
              </p:cNvSpPr>
              <p:nvPr/>
            </p:nvSpPr>
            <p:spPr bwMode="auto">
              <a:xfrm>
                <a:off x="568" y="1903"/>
                <a:ext cx="74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:r>
                  <a:rPr lang="en-US" sz="2000"/>
                  <a:t>0 1 1</a:t>
                </a:r>
              </a:p>
            </p:txBody>
          </p:sp>
          <p:sp>
            <p:nvSpPr>
              <p:cNvPr id="447546" name="Rectangle 58"/>
              <p:cNvSpPr>
                <a:spLocks noChangeArrowheads="1"/>
              </p:cNvSpPr>
              <p:nvPr/>
            </p:nvSpPr>
            <p:spPr bwMode="auto">
              <a:xfrm>
                <a:off x="1312" y="1671"/>
                <a:ext cx="118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:r>
                  <a:rPr lang="en-US" sz="2000"/>
                  <a:t>0</a:t>
                </a:r>
              </a:p>
            </p:txBody>
          </p:sp>
          <p:sp>
            <p:nvSpPr>
              <p:cNvPr id="447547" name="Rectangle 59"/>
              <p:cNvSpPr>
                <a:spLocks noChangeArrowheads="1"/>
              </p:cNvSpPr>
              <p:nvPr/>
            </p:nvSpPr>
            <p:spPr bwMode="auto">
              <a:xfrm>
                <a:off x="568" y="1671"/>
                <a:ext cx="74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:r>
                  <a:rPr lang="en-US" sz="2000"/>
                  <a:t>0 1 0</a:t>
                </a:r>
              </a:p>
            </p:txBody>
          </p:sp>
          <p:sp>
            <p:nvSpPr>
              <p:cNvPr id="447548" name="Rectangle 60"/>
              <p:cNvSpPr>
                <a:spLocks noChangeArrowheads="1"/>
              </p:cNvSpPr>
              <p:nvPr/>
            </p:nvSpPr>
            <p:spPr bwMode="auto">
              <a:xfrm>
                <a:off x="1312" y="1439"/>
                <a:ext cx="118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:r>
                  <a:rPr lang="en-US" sz="2000"/>
                  <a:t>1</a:t>
                </a:r>
              </a:p>
            </p:txBody>
          </p:sp>
          <p:sp>
            <p:nvSpPr>
              <p:cNvPr id="447549" name="Rectangle 61"/>
              <p:cNvSpPr>
                <a:spLocks noChangeArrowheads="1"/>
              </p:cNvSpPr>
              <p:nvPr/>
            </p:nvSpPr>
            <p:spPr bwMode="auto">
              <a:xfrm>
                <a:off x="568" y="1439"/>
                <a:ext cx="74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:r>
                  <a:rPr lang="en-US" sz="2000"/>
                  <a:t>0 0 1</a:t>
                </a:r>
              </a:p>
            </p:txBody>
          </p:sp>
          <p:sp>
            <p:nvSpPr>
              <p:cNvPr id="447550" name="Rectangle 62"/>
              <p:cNvSpPr>
                <a:spLocks noChangeArrowheads="1"/>
              </p:cNvSpPr>
              <p:nvPr/>
            </p:nvSpPr>
            <p:spPr bwMode="auto">
              <a:xfrm>
                <a:off x="1312" y="1208"/>
                <a:ext cx="11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:r>
                  <a:rPr lang="en-US" sz="2000"/>
                  <a:t>0</a:t>
                </a:r>
              </a:p>
            </p:txBody>
          </p:sp>
          <p:sp>
            <p:nvSpPr>
              <p:cNvPr id="447551" name="Rectangle 63"/>
              <p:cNvSpPr>
                <a:spLocks noChangeArrowheads="1"/>
              </p:cNvSpPr>
              <p:nvPr/>
            </p:nvSpPr>
            <p:spPr bwMode="auto">
              <a:xfrm>
                <a:off x="568" y="1208"/>
                <a:ext cx="74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:r>
                  <a:rPr lang="en-US" sz="2000"/>
                  <a:t>0 0 0</a:t>
                </a:r>
              </a:p>
            </p:txBody>
          </p:sp>
          <p:sp>
            <p:nvSpPr>
              <p:cNvPr id="447552" name="Rectangle 64"/>
              <p:cNvSpPr>
                <a:spLocks noChangeArrowheads="1"/>
              </p:cNvSpPr>
              <p:nvPr/>
            </p:nvSpPr>
            <p:spPr bwMode="auto">
              <a:xfrm>
                <a:off x="1312" y="975"/>
                <a:ext cx="118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:endParaRPr lang="tr-TR" sz="2000"/>
              </a:p>
            </p:txBody>
          </p:sp>
          <p:sp>
            <p:nvSpPr>
              <p:cNvPr id="447553" name="Rectangle 65"/>
              <p:cNvSpPr>
                <a:spLocks noChangeArrowheads="1"/>
              </p:cNvSpPr>
              <p:nvPr/>
            </p:nvSpPr>
            <p:spPr bwMode="auto">
              <a:xfrm>
                <a:off x="568" y="975"/>
                <a:ext cx="74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None/>
                </a:pPr>
                <a:r>
                  <a:rPr lang="en-US" sz="2000"/>
                  <a:t>X Y Z</a:t>
                </a:r>
              </a:p>
            </p:txBody>
          </p:sp>
          <p:sp>
            <p:nvSpPr>
              <p:cNvPr id="447554" name="Line 66"/>
              <p:cNvSpPr>
                <a:spLocks noChangeShapeType="1"/>
              </p:cNvSpPr>
              <p:nvPr/>
            </p:nvSpPr>
            <p:spPr bwMode="auto">
              <a:xfrm>
                <a:off x="568" y="1208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55" name="Line 67"/>
              <p:cNvSpPr>
                <a:spLocks noChangeShapeType="1"/>
              </p:cNvSpPr>
              <p:nvPr/>
            </p:nvSpPr>
            <p:spPr bwMode="auto">
              <a:xfrm>
                <a:off x="568" y="1439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56" name="Line 68"/>
              <p:cNvSpPr>
                <a:spLocks noChangeShapeType="1"/>
              </p:cNvSpPr>
              <p:nvPr/>
            </p:nvSpPr>
            <p:spPr bwMode="auto">
              <a:xfrm>
                <a:off x="568" y="1671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57" name="Line 69"/>
              <p:cNvSpPr>
                <a:spLocks noChangeShapeType="1"/>
              </p:cNvSpPr>
              <p:nvPr/>
            </p:nvSpPr>
            <p:spPr bwMode="auto">
              <a:xfrm>
                <a:off x="568" y="1903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58" name="Line 70"/>
              <p:cNvSpPr>
                <a:spLocks noChangeShapeType="1"/>
              </p:cNvSpPr>
              <p:nvPr/>
            </p:nvSpPr>
            <p:spPr bwMode="auto">
              <a:xfrm>
                <a:off x="568" y="2135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59" name="Line 71"/>
              <p:cNvSpPr>
                <a:spLocks noChangeShapeType="1"/>
              </p:cNvSpPr>
              <p:nvPr/>
            </p:nvSpPr>
            <p:spPr bwMode="auto">
              <a:xfrm>
                <a:off x="568" y="2367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60" name="Line 72"/>
              <p:cNvSpPr>
                <a:spLocks noChangeShapeType="1"/>
              </p:cNvSpPr>
              <p:nvPr/>
            </p:nvSpPr>
            <p:spPr bwMode="auto">
              <a:xfrm>
                <a:off x="568" y="2599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61" name="Line 73"/>
              <p:cNvSpPr>
                <a:spLocks noChangeShapeType="1"/>
              </p:cNvSpPr>
              <p:nvPr/>
            </p:nvSpPr>
            <p:spPr bwMode="auto">
              <a:xfrm>
                <a:off x="568" y="2831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62" name="Line 74"/>
              <p:cNvSpPr>
                <a:spLocks noChangeShapeType="1"/>
              </p:cNvSpPr>
              <p:nvPr/>
            </p:nvSpPr>
            <p:spPr bwMode="auto">
              <a:xfrm>
                <a:off x="568" y="3063"/>
                <a:ext cx="19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63" name="Line 75"/>
              <p:cNvSpPr>
                <a:spLocks noChangeShapeType="1"/>
              </p:cNvSpPr>
              <p:nvPr/>
            </p:nvSpPr>
            <p:spPr bwMode="auto">
              <a:xfrm>
                <a:off x="568" y="975"/>
                <a:ext cx="0" cy="20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64" name="Line 76"/>
              <p:cNvSpPr>
                <a:spLocks noChangeShapeType="1"/>
              </p:cNvSpPr>
              <p:nvPr/>
            </p:nvSpPr>
            <p:spPr bwMode="auto">
              <a:xfrm>
                <a:off x="1312" y="975"/>
                <a:ext cx="0" cy="20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65" name="Line 77"/>
              <p:cNvSpPr>
                <a:spLocks noChangeShapeType="1"/>
              </p:cNvSpPr>
              <p:nvPr/>
            </p:nvSpPr>
            <p:spPr bwMode="auto">
              <a:xfrm>
                <a:off x="2496" y="975"/>
                <a:ext cx="0" cy="20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66" name="Line 78"/>
              <p:cNvSpPr>
                <a:spLocks noChangeShapeType="1"/>
              </p:cNvSpPr>
              <p:nvPr/>
            </p:nvSpPr>
            <p:spPr bwMode="auto">
              <a:xfrm>
                <a:off x="568" y="975"/>
                <a:ext cx="19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447567" name="Rectangle 79"/>
            <p:cNvSpPr>
              <a:spLocks noChangeArrowheads="1"/>
            </p:cNvSpPr>
            <p:nvPr/>
          </p:nvSpPr>
          <p:spPr bwMode="auto">
            <a:xfrm>
              <a:off x="2360" y="995"/>
              <a:ext cx="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447568" name="Rectangle 80"/>
            <p:cNvSpPr>
              <a:spLocks noChangeArrowheads="1"/>
            </p:cNvSpPr>
            <p:nvPr/>
          </p:nvSpPr>
          <p:spPr bwMode="auto">
            <a:xfrm>
              <a:off x="2227" y="995"/>
              <a:ext cx="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000">
                <a:latin typeface="Times New Roman" pitchFamily="18" charset="0"/>
              </a:endParaRPr>
            </a:p>
          </p:txBody>
        </p:sp>
        <p:grpSp>
          <p:nvGrpSpPr>
            <p:cNvPr id="8" name="Group 81"/>
            <p:cNvGrpSpPr>
              <a:grpSpLocks/>
            </p:cNvGrpSpPr>
            <p:nvPr/>
          </p:nvGrpSpPr>
          <p:grpSpPr bwMode="auto">
            <a:xfrm>
              <a:off x="2073" y="1000"/>
              <a:ext cx="116" cy="192"/>
              <a:chOff x="2073" y="1000"/>
              <a:chExt cx="116" cy="192"/>
            </a:xfrm>
          </p:grpSpPr>
          <p:sp>
            <p:nvSpPr>
              <p:cNvPr id="447570" name="Line 82"/>
              <p:cNvSpPr>
                <a:spLocks noChangeShapeType="1"/>
              </p:cNvSpPr>
              <p:nvPr/>
            </p:nvSpPr>
            <p:spPr bwMode="auto">
              <a:xfrm>
                <a:off x="2074" y="1003"/>
                <a:ext cx="10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571" name="Rectangle 83"/>
              <p:cNvSpPr>
                <a:spLocks noChangeArrowheads="1"/>
              </p:cNvSpPr>
              <p:nvPr/>
            </p:nvSpPr>
            <p:spPr bwMode="auto">
              <a:xfrm>
                <a:off x="2073" y="1000"/>
                <a:ext cx="11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Y</a:t>
                </a:r>
                <a:endParaRPr lang="en-US" sz="2000">
                  <a:latin typeface="Times New Roman" pitchFamily="18" charset="0"/>
                </a:endParaRPr>
              </a:p>
            </p:txBody>
          </p:sp>
        </p:grpSp>
        <p:sp>
          <p:nvSpPr>
            <p:cNvPr id="447572" name="Rectangle 84"/>
            <p:cNvSpPr>
              <a:spLocks noChangeArrowheads="1"/>
            </p:cNvSpPr>
            <p:nvPr/>
          </p:nvSpPr>
          <p:spPr bwMode="auto">
            <a:xfrm>
              <a:off x="2018" y="995"/>
              <a:ext cx="58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9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47573" name="Rectangle 85"/>
            <p:cNvSpPr>
              <a:spLocks noChangeArrowheads="1"/>
            </p:cNvSpPr>
            <p:nvPr/>
          </p:nvSpPr>
          <p:spPr bwMode="auto">
            <a:xfrm>
              <a:off x="1681" y="995"/>
              <a:ext cx="1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X 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447574" name="Rectangle 86"/>
            <p:cNvSpPr>
              <a:spLocks noChangeArrowheads="1"/>
            </p:cNvSpPr>
            <p:nvPr/>
          </p:nvSpPr>
          <p:spPr bwMode="auto">
            <a:xfrm>
              <a:off x="1628" y="995"/>
              <a:ext cx="58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9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47575" name="Rectangle 87"/>
            <p:cNvSpPr>
              <a:spLocks noChangeArrowheads="1"/>
            </p:cNvSpPr>
            <p:nvPr/>
          </p:nvSpPr>
          <p:spPr bwMode="auto">
            <a:xfrm>
              <a:off x="1455" y="995"/>
              <a:ext cx="58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9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47576" name="Rectangle 88"/>
            <p:cNvSpPr>
              <a:spLocks noChangeArrowheads="1"/>
            </p:cNvSpPr>
            <p:nvPr/>
          </p:nvSpPr>
          <p:spPr bwMode="auto">
            <a:xfrm>
              <a:off x="1327" y="995"/>
              <a:ext cx="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447577" name="Rectangle 89"/>
            <p:cNvSpPr>
              <a:spLocks noChangeArrowheads="1"/>
            </p:cNvSpPr>
            <p:nvPr/>
          </p:nvSpPr>
          <p:spPr bwMode="auto">
            <a:xfrm>
              <a:off x="2260" y="978"/>
              <a:ext cx="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447578" name="Rectangle 90"/>
            <p:cNvSpPr>
              <a:spLocks noChangeArrowheads="1"/>
            </p:cNvSpPr>
            <p:nvPr/>
          </p:nvSpPr>
          <p:spPr bwMode="auto">
            <a:xfrm>
              <a:off x="1895" y="981"/>
              <a:ext cx="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447579" name="Rectangle 91"/>
            <p:cNvSpPr>
              <a:spLocks noChangeArrowheads="1"/>
            </p:cNvSpPr>
            <p:nvPr/>
          </p:nvSpPr>
          <p:spPr bwMode="auto">
            <a:xfrm>
              <a:off x="1508" y="969"/>
              <a:ext cx="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0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6C484E-2A86-4AF7-AF77-D6155B2A8C9C}" type="slidenum">
              <a:rPr lang="tr-TR"/>
              <a:pPr/>
              <a:t>68</a:t>
            </a:fld>
            <a:endParaRPr lang="tr-TR"/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1787"/>
            <a:ext cx="8077200" cy="5027613"/>
          </a:xfrm>
        </p:spPr>
        <p:txBody>
          <a:bodyPr>
            <a:normAutofit fontScale="92500" lnSpcReduction="10000"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Örnek: 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endParaRPr lang="en-US" sz="2800" dirty="0">
              <a:solidFill>
                <a:srgbClr val="FF0000"/>
              </a:solidFill>
              <a:cs typeface="Times New Roman" pitchFamily="18" charset="0"/>
            </a:endParaRPr>
          </a:p>
          <a:p>
            <a:r>
              <a:rPr lang="tr-TR" sz="2800" dirty="0" smtClean="0"/>
              <a:t>Çarpımlar toplamı ifade: 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 smtClean="0">
                <a:cs typeface="Times New Roman" pitchFamily="18" charset="0"/>
              </a:rPr>
              <a:t>   </a:t>
            </a:r>
            <a:r>
              <a:rPr lang="en-US" sz="2800" dirty="0">
                <a:cs typeface="Times New Roman" pitchFamily="18" charset="0"/>
              </a:rPr>
              <a:t>F = </a:t>
            </a:r>
            <a:r>
              <a:rPr lang="en-US" sz="2800" dirty="0" smtClean="0">
                <a:cs typeface="Times New Roman" pitchFamily="18" charset="0"/>
              </a:rPr>
              <a:t>A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en-US" sz="2800" dirty="0" smtClean="0">
                <a:cs typeface="Times New Roman" pitchFamily="18" charset="0"/>
              </a:rPr>
              <a:t>B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en-US" sz="2800" dirty="0" smtClean="0">
                <a:cs typeface="Times New Roman" pitchFamily="18" charset="0"/>
              </a:rPr>
              <a:t>C </a:t>
            </a:r>
            <a:r>
              <a:rPr lang="en-US" sz="2800" dirty="0">
                <a:cs typeface="Times New Roman" pitchFamily="18" charset="0"/>
              </a:rPr>
              <a:t>+ </a:t>
            </a:r>
            <a:r>
              <a:rPr lang="en-US" sz="2800" dirty="0" smtClean="0">
                <a:cs typeface="Times New Roman" pitchFamily="18" charset="0"/>
              </a:rPr>
              <a:t>AB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en-US" sz="2800" dirty="0" smtClean="0">
                <a:cs typeface="Times New Roman" pitchFamily="18" charset="0"/>
              </a:rPr>
              <a:t>C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+ </a:t>
            </a:r>
            <a:r>
              <a:rPr lang="en-US" sz="2800" dirty="0" smtClean="0">
                <a:cs typeface="Times New Roman" pitchFamily="18" charset="0"/>
              </a:rPr>
              <a:t>AB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en-US" sz="2800" dirty="0" smtClean="0">
                <a:cs typeface="Times New Roman" pitchFamily="18" charset="0"/>
              </a:rPr>
              <a:t>C </a:t>
            </a:r>
            <a:r>
              <a:rPr lang="en-US" sz="2800" dirty="0">
                <a:cs typeface="Times New Roman" pitchFamily="18" charset="0"/>
              </a:rPr>
              <a:t>+ </a:t>
            </a:r>
            <a:r>
              <a:rPr lang="en-US" sz="2800" dirty="0" smtClean="0">
                <a:cs typeface="Times New Roman" pitchFamily="18" charset="0"/>
              </a:rPr>
              <a:t>ABC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+ ABC</a:t>
            </a:r>
          </a:p>
          <a:p>
            <a:pPr>
              <a:lnSpc>
                <a:spcPct val="90000"/>
              </a:lnSpc>
            </a:pPr>
            <a:r>
              <a:rPr lang="tr-TR" sz="2800" dirty="0" smtClean="0"/>
              <a:t>İndirgeme: </a:t>
            </a:r>
            <a:endParaRPr lang="en-US" sz="2800" dirty="0">
              <a:cs typeface="Times New Roman" pitchFamily="18" charset="0"/>
            </a:endParaRPr>
          </a:p>
          <a:p>
            <a:pPr>
              <a:buNone/>
            </a:pPr>
            <a:endParaRPr lang="tr-TR" sz="2800" dirty="0" smtClean="0"/>
          </a:p>
          <a:p>
            <a:pPr>
              <a:buNone/>
            </a:pPr>
            <a:r>
              <a:rPr lang="tr-TR" sz="2800" dirty="0" smtClean="0"/>
              <a:t>F	= A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tr-TR" sz="2800" dirty="0" smtClean="0"/>
              <a:t>B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tr-TR" sz="2800" dirty="0" smtClean="0"/>
              <a:t>C + A (B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tr-TR" sz="2800" dirty="0" smtClean="0"/>
              <a:t>C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tr-TR" sz="2800" dirty="0" smtClean="0"/>
              <a:t> + B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tr-TR" sz="2800" dirty="0" smtClean="0"/>
              <a:t>C + BC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tr-TR" sz="2800" dirty="0" smtClean="0"/>
              <a:t> + BC) </a:t>
            </a:r>
          </a:p>
          <a:p>
            <a:pPr>
              <a:buNone/>
            </a:pPr>
            <a:r>
              <a:rPr lang="tr-TR" sz="2800" dirty="0" smtClean="0"/>
              <a:t>	</a:t>
            </a:r>
            <a:r>
              <a:rPr lang="pt-BR" sz="2800" dirty="0" smtClean="0"/>
              <a:t>= </a:t>
            </a:r>
            <a:r>
              <a:rPr lang="tr-TR" sz="2800" dirty="0" smtClean="0"/>
              <a:t>A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tr-TR" sz="2800" dirty="0" smtClean="0"/>
              <a:t>B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tr-TR" sz="2800" dirty="0" smtClean="0"/>
              <a:t>C + A (B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tr-TR" sz="2800" dirty="0" smtClean="0">
                <a:cs typeface="Times New Roman" pitchFamily="18" charset="0"/>
                <a:sym typeface="Symbol"/>
              </a:rPr>
              <a:t> </a:t>
            </a:r>
            <a:r>
              <a:rPr lang="tr-TR" sz="2800" dirty="0" smtClean="0"/>
              <a:t>+ B)(C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tr-TR" sz="2800" dirty="0" smtClean="0"/>
              <a:t> + C)</a:t>
            </a:r>
            <a:endParaRPr lang="pt-BR" sz="2800" dirty="0" smtClean="0"/>
          </a:p>
          <a:p>
            <a:pPr>
              <a:buNone/>
            </a:pPr>
            <a:r>
              <a:rPr lang="tr-TR" sz="2800" dirty="0" smtClean="0"/>
              <a:t>	= A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tr-TR" sz="2800" dirty="0" smtClean="0"/>
              <a:t>B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tr-TR" sz="2800" dirty="0" smtClean="0"/>
              <a:t>C + A 1 1</a:t>
            </a:r>
          </a:p>
          <a:p>
            <a:pPr>
              <a:buNone/>
            </a:pPr>
            <a:r>
              <a:rPr lang="tr-TR" sz="2800" dirty="0" smtClean="0"/>
              <a:t>	= B</a:t>
            </a:r>
            <a:r>
              <a:rPr lang="en-US" sz="2800" dirty="0" smtClean="0">
                <a:cs typeface="Times New Roman" pitchFamily="18" charset="0"/>
                <a:sym typeface="Symbol"/>
              </a:rPr>
              <a:t></a:t>
            </a:r>
            <a:r>
              <a:rPr lang="tr-TR" sz="2800" dirty="0" smtClean="0"/>
              <a:t>C + A</a:t>
            </a:r>
            <a:endParaRPr lang="en-US" sz="2800" dirty="0">
              <a:cs typeface="Times New Roman" pitchFamily="18" charset="0"/>
            </a:endParaRPr>
          </a:p>
          <a:p>
            <a:endParaRPr lang="tr-TR" sz="2800" dirty="0" smtClean="0"/>
          </a:p>
          <a:p>
            <a:r>
              <a:rPr lang="tr-TR" sz="2800" dirty="0" smtClean="0"/>
              <a:t>İndirgenmiş ifade 3 değişken içerir.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/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title"/>
          </p:nvPr>
        </p:nvSpPr>
        <p:spPr>
          <a:xfrm>
            <a:off x="715963" y="457200"/>
            <a:ext cx="8428037" cy="914400"/>
          </a:xfrm>
        </p:spPr>
        <p:txBody>
          <a:bodyPr/>
          <a:lstStyle/>
          <a:p>
            <a:r>
              <a:rPr lang="tr-TR" sz="4000" dirty="0" smtClean="0"/>
              <a:t>Çarpımlar Toplamı Gösteriliminin İndirgenmesi </a:t>
            </a:r>
            <a:endParaRPr lang="en-US" sz="4000" dirty="0"/>
          </a:p>
        </p:txBody>
      </p:sp>
      <p:graphicFrame>
        <p:nvGraphicFramePr>
          <p:cNvPr id="529412" name="Object 4"/>
          <p:cNvGraphicFramePr>
            <a:graphicFrameLocks noChangeAspect="1"/>
          </p:cNvGraphicFramePr>
          <p:nvPr/>
        </p:nvGraphicFramePr>
        <p:xfrm>
          <a:off x="2347913" y="1643062"/>
          <a:ext cx="4433887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764" name="Microsoft Equation 3.0" r:id="rId4" imgW="3936960" imgH="368280" progId="Equation.3">
                  <p:embed/>
                </p:oleObj>
              </mc:Choice>
              <mc:Fallback>
                <p:oleObj name="Microsoft Equation 3.0" r:id="rId4" imgW="3936960" imgH="36828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13" y="1643062"/>
                        <a:ext cx="4433887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9EA34A-1F19-497C-A17D-D84A2E41236A}" type="slidenum">
              <a:rPr lang="tr-TR"/>
              <a:pPr/>
              <a:t>69</a:t>
            </a:fld>
            <a:endParaRPr lang="tr-TR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428038" cy="1020762"/>
          </a:xfrm>
        </p:spPr>
        <p:txBody>
          <a:bodyPr/>
          <a:lstStyle/>
          <a:p>
            <a:r>
              <a:rPr lang="tr-TR" sz="4000" dirty="0" smtClean="0"/>
              <a:t>Çarpımlar Toplamı İfadenin VE/VEYA İki Seviyeli Gerçeklemesi</a:t>
            </a:r>
            <a:endParaRPr lang="en-US" sz="4000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r>
              <a:rPr lang="tr-TR" sz="2800" dirty="0" smtClean="0"/>
              <a:t>F’in iki ayrı gerçeklemesi</a:t>
            </a:r>
          </a:p>
        </p:txBody>
      </p:sp>
      <p:graphicFrame>
        <p:nvGraphicFramePr>
          <p:cNvPr id="531461" name="Object 5"/>
          <p:cNvGraphicFramePr>
            <a:graphicFrameLocks noChangeAspect="1"/>
          </p:cNvGraphicFramePr>
          <p:nvPr/>
        </p:nvGraphicFramePr>
        <p:xfrm>
          <a:off x="4668278" y="3237940"/>
          <a:ext cx="381000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809" name="Designer Drawing" r:id="rId4" imgW="4155120" imgH="1335600" progId="">
                  <p:embed/>
                </p:oleObj>
              </mc:Choice>
              <mc:Fallback>
                <p:oleObj name="Designer Drawing" r:id="rId4" imgW="4155120" imgH="1335600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8278" y="3237940"/>
                        <a:ext cx="3810000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802" name="Object 34"/>
          <p:cNvGraphicFramePr>
            <a:graphicFrameLocks noChangeAspect="1"/>
          </p:cNvGraphicFramePr>
          <p:nvPr/>
        </p:nvGraphicFramePr>
        <p:xfrm>
          <a:off x="209176" y="2357718"/>
          <a:ext cx="4978400" cy="360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810" name="Document" r:id="rId6" imgW="4978400" imgH="3606800" progId="Word.Document.12">
                  <p:embed/>
                </p:oleObj>
              </mc:Choice>
              <mc:Fallback>
                <p:oleObj name="Document" r:id="rId6" imgW="4978400" imgH="3606800" progId="Word.Document.12">
                  <p:embed/>
                  <p:pic>
                    <p:nvPicPr>
                      <p:cNvPr id="0" name="AutoShap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176" y="2357718"/>
                        <a:ext cx="4978400" cy="360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EECBB1-7998-4BFC-9FD6-29F6757AB805}" type="slidenum">
              <a:rPr lang="tr-TR"/>
              <a:pPr/>
              <a:t>7</a:t>
            </a:fld>
            <a:endParaRPr lang="tr-TR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tr-TR" dirty="0" smtClean="0"/>
              <a:t>Sayısal Sistemlerin Türleri</a:t>
            </a:r>
            <a:endParaRPr lang="en-US" dirty="0"/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3887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800" b="1" dirty="0" smtClean="0">
                <a:solidFill>
                  <a:srgbClr val="000000"/>
                </a:solidFill>
              </a:rPr>
              <a:t>Durum Kullanılmayan</a:t>
            </a:r>
            <a:endParaRPr lang="en-US" sz="2800" b="1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tr-TR" sz="2400" b="1" dirty="0" smtClean="0">
                <a:solidFill>
                  <a:srgbClr val="000000"/>
                </a:solidFill>
              </a:rPr>
              <a:t>Kombinezonsal sayısal sistem</a:t>
            </a:r>
            <a:endParaRPr lang="en-US" sz="2400" b="1" dirty="0">
              <a:solidFill>
                <a:srgbClr val="000000"/>
              </a:solidFill>
            </a:endParaRPr>
          </a:p>
          <a:p>
            <a:pPr lvl="2">
              <a:lnSpc>
                <a:spcPct val="90000"/>
              </a:lnSpc>
            </a:pPr>
            <a:r>
              <a:rPr lang="tr-TR" sz="2000" b="1" dirty="0" smtClean="0">
                <a:solidFill>
                  <a:srgbClr val="000000"/>
                </a:solidFill>
              </a:rPr>
              <a:t>Çıkış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rgbClr val="000000"/>
                </a:solidFill>
              </a:rPr>
              <a:t>= </a:t>
            </a:r>
            <a:r>
              <a:rPr lang="tr-TR" sz="2000" b="1" dirty="0" smtClean="0">
                <a:solidFill>
                  <a:srgbClr val="000000"/>
                </a:solidFill>
              </a:rPr>
              <a:t>f</a:t>
            </a:r>
            <a:r>
              <a:rPr lang="en-US" sz="2000" b="1" dirty="0" smtClean="0">
                <a:solidFill>
                  <a:srgbClr val="000000"/>
                </a:solidFill>
              </a:rPr>
              <a:t>(</a:t>
            </a:r>
            <a:r>
              <a:rPr lang="tr-TR" sz="2000" b="1" dirty="0" smtClean="0">
                <a:solidFill>
                  <a:srgbClr val="000000"/>
                </a:solidFill>
              </a:rPr>
              <a:t>Giriş</a:t>
            </a:r>
            <a:r>
              <a:rPr lang="en-US" sz="2000" b="1" dirty="0" smtClean="0">
                <a:solidFill>
                  <a:srgbClr val="000000"/>
                </a:solidFill>
              </a:rPr>
              <a:t>)</a:t>
            </a:r>
            <a:endParaRPr lang="en-US" sz="2000" b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2800" b="1" dirty="0" smtClean="0">
                <a:solidFill>
                  <a:srgbClr val="000000"/>
                </a:solidFill>
              </a:rPr>
              <a:t>Durum Kullanılan – </a:t>
            </a:r>
            <a:r>
              <a:rPr lang="tr-TR" sz="2800" b="1" dirty="0" err="1" smtClean="0">
                <a:solidFill>
                  <a:srgbClr val="000000"/>
                </a:solidFill>
              </a:rPr>
              <a:t>Ardışıl</a:t>
            </a:r>
            <a:r>
              <a:rPr lang="tr-TR" sz="2800" b="1" dirty="0" smtClean="0">
                <a:solidFill>
                  <a:srgbClr val="000000"/>
                </a:solidFill>
              </a:rPr>
              <a:t> sayısal sistem</a:t>
            </a:r>
            <a:endParaRPr lang="en-US" sz="2800" b="1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tr-TR" sz="2400" b="1" dirty="0" smtClean="0">
                <a:solidFill>
                  <a:srgbClr val="000000"/>
                </a:solidFill>
              </a:rPr>
              <a:t>Senkron</a:t>
            </a:r>
          </a:p>
          <a:p>
            <a:pPr lvl="2">
              <a:lnSpc>
                <a:spcPct val="90000"/>
              </a:lnSpc>
            </a:pPr>
            <a:r>
              <a:rPr lang="tr-TR" sz="2000" b="1" dirty="0" smtClean="0">
                <a:solidFill>
                  <a:srgbClr val="000000"/>
                </a:solidFill>
              </a:rPr>
              <a:t>Durum belirli zamanlarda yenilenir</a:t>
            </a:r>
          </a:p>
          <a:p>
            <a:pPr lvl="2">
              <a:lnSpc>
                <a:spcPct val="90000"/>
              </a:lnSpc>
            </a:pPr>
            <a:endParaRPr lang="en-US" sz="2000" b="1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tr-TR" sz="2400" b="1" dirty="0" smtClean="0">
                <a:solidFill>
                  <a:srgbClr val="000000"/>
                </a:solidFill>
              </a:rPr>
              <a:t>Asenkron</a:t>
            </a:r>
          </a:p>
          <a:p>
            <a:pPr lvl="2">
              <a:lnSpc>
                <a:spcPct val="90000"/>
              </a:lnSpc>
            </a:pPr>
            <a:r>
              <a:rPr lang="tr-TR" sz="2000" b="1" dirty="0">
                <a:solidFill>
                  <a:srgbClr val="000000"/>
                </a:solidFill>
              </a:rPr>
              <a:t>Durum </a:t>
            </a:r>
            <a:r>
              <a:rPr lang="tr-TR" sz="2000" b="1" dirty="0" smtClean="0">
                <a:solidFill>
                  <a:srgbClr val="000000"/>
                </a:solidFill>
              </a:rPr>
              <a:t>her zaman yenilenir</a:t>
            </a:r>
          </a:p>
          <a:p>
            <a:pPr lvl="1">
              <a:lnSpc>
                <a:spcPct val="90000"/>
              </a:lnSpc>
            </a:pPr>
            <a:r>
              <a:rPr lang="tr-TR" b="1" dirty="0" smtClean="0">
                <a:solidFill>
                  <a:srgbClr val="000000"/>
                </a:solidFill>
              </a:rPr>
              <a:t>Durum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= </a:t>
            </a:r>
            <a:r>
              <a:rPr lang="tr-TR" b="1" dirty="0" smtClean="0">
                <a:solidFill>
                  <a:srgbClr val="000000"/>
                </a:solidFill>
              </a:rPr>
              <a:t>f</a:t>
            </a:r>
            <a:r>
              <a:rPr lang="en-US" b="1" dirty="0" smtClean="0">
                <a:solidFill>
                  <a:srgbClr val="000000"/>
                </a:solidFill>
              </a:rPr>
              <a:t>(</a:t>
            </a:r>
            <a:r>
              <a:rPr lang="tr-TR" b="1" dirty="0" smtClean="0">
                <a:solidFill>
                  <a:srgbClr val="000000"/>
                </a:solidFill>
              </a:rPr>
              <a:t>Durum</a:t>
            </a:r>
            <a:r>
              <a:rPr lang="en-US" b="1" dirty="0" smtClean="0">
                <a:solidFill>
                  <a:srgbClr val="000000"/>
                </a:solidFill>
              </a:rPr>
              <a:t>,</a:t>
            </a:r>
            <a:r>
              <a:rPr lang="tr-TR" b="1" dirty="0" smtClean="0">
                <a:solidFill>
                  <a:srgbClr val="000000"/>
                </a:solidFill>
              </a:rPr>
              <a:t>Giriş</a:t>
            </a:r>
            <a:r>
              <a:rPr lang="en-US" b="1" dirty="0" smtClean="0">
                <a:solidFill>
                  <a:srgbClr val="000000"/>
                </a:solidFill>
              </a:rPr>
              <a:t>)</a:t>
            </a:r>
            <a:endParaRPr lang="en-US" b="1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tr-TR" sz="2400" b="1" dirty="0" smtClean="0">
                <a:solidFill>
                  <a:srgbClr val="000000"/>
                </a:solidFill>
              </a:rPr>
              <a:t>Çıkış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>
                <a:solidFill>
                  <a:srgbClr val="000000"/>
                </a:solidFill>
              </a:rPr>
              <a:t>= </a:t>
            </a:r>
            <a:r>
              <a:rPr lang="tr-TR" sz="2400" b="1" dirty="0" smtClean="0">
                <a:solidFill>
                  <a:srgbClr val="000000"/>
                </a:solidFill>
              </a:rPr>
              <a:t>f</a:t>
            </a:r>
            <a:r>
              <a:rPr lang="en-US" sz="2400" b="1" dirty="0" smtClean="0">
                <a:solidFill>
                  <a:srgbClr val="000000"/>
                </a:solidFill>
              </a:rPr>
              <a:t>(</a:t>
            </a:r>
            <a:r>
              <a:rPr lang="tr-TR" sz="2400" b="1" dirty="0" smtClean="0">
                <a:solidFill>
                  <a:srgbClr val="000000"/>
                </a:solidFill>
              </a:rPr>
              <a:t>Durum</a:t>
            </a:r>
            <a:r>
              <a:rPr lang="en-US" sz="2400" b="1" dirty="0" smtClean="0">
                <a:solidFill>
                  <a:srgbClr val="000000"/>
                </a:solidFill>
              </a:rPr>
              <a:t>)</a:t>
            </a:r>
            <a:r>
              <a:rPr lang="tr-TR" sz="2400" b="1" dirty="0" smtClean="0">
                <a:solidFill>
                  <a:srgbClr val="000000"/>
                </a:solidFill>
              </a:rPr>
              <a:t> veya </a:t>
            </a:r>
            <a:r>
              <a:rPr lang="en-US" sz="2400" b="1" dirty="0" smtClean="0">
                <a:solidFill>
                  <a:srgbClr val="000000"/>
                </a:solidFill>
              </a:rPr>
              <a:t>or </a:t>
            </a:r>
            <a:r>
              <a:rPr lang="tr-TR" sz="2400" b="1" dirty="0">
                <a:solidFill>
                  <a:srgbClr val="000000"/>
                </a:solidFill>
              </a:rPr>
              <a:t>Çıkış</a:t>
            </a:r>
            <a:r>
              <a:rPr lang="en-US" sz="2400" b="1" dirty="0">
                <a:solidFill>
                  <a:srgbClr val="000000"/>
                </a:solidFill>
              </a:rPr>
              <a:t> = </a:t>
            </a:r>
            <a:r>
              <a:rPr lang="tr-TR" sz="2400" b="1" dirty="0">
                <a:solidFill>
                  <a:srgbClr val="000000"/>
                </a:solidFill>
              </a:rPr>
              <a:t>f</a:t>
            </a:r>
            <a:r>
              <a:rPr lang="en-US" sz="2400" b="1" dirty="0">
                <a:solidFill>
                  <a:srgbClr val="000000"/>
                </a:solidFill>
              </a:rPr>
              <a:t>(</a:t>
            </a:r>
            <a:r>
              <a:rPr lang="tr-TR" sz="2400" b="1" dirty="0" smtClean="0">
                <a:solidFill>
                  <a:srgbClr val="000000"/>
                </a:solidFill>
              </a:rPr>
              <a:t>Durum,Giriş</a:t>
            </a:r>
            <a:r>
              <a:rPr lang="en-US" sz="2400" b="1" dirty="0" smtClean="0">
                <a:solidFill>
                  <a:srgbClr val="000000"/>
                </a:solidFill>
              </a:rPr>
              <a:t>)</a:t>
            </a:r>
            <a:endParaRPr lang="en-US" sz="2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676251-85CE-46D1-852A-6596B76B4C83}" type="slidenum">
              <a:rPr lang="tr-TR"/>
              <a:pPr/>
              <a:t>70</a:t>
            </a:fld>
            <a:endParaRPr lang="tr-TR"/>
          </a:p>
        </p:txBody>
      </p:sp>
      <p:sp>
        <p:nvSpPr>
          <p:cNvPr id="542724" name="Rectangle 4"/>
          <p:cNvSpPr>
            <a:spLocks noChangeArrowheads="1"/>
          </p:cNvSpPr>
          <p:nvPr/>
        </p:nvSpPr>
        <p:spPr bwMode="auto">
          <a:xfrm>
            <a:off x="5514082" y="1879600"/>
            <a:ext cx="2154436" cy="2867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tr-TR" b="1" dirty="0" smtClean="0"/>
              <a:t>Çarpımlar toplamı </a:t>
            </a:r>
            <a:endParaRPr lang="en-US" b="1" dirty="0"/>
          </a:p>
        </p:txBody>
      </p:sp>
      <p:sp>
        <p:nvSpPr>
          <p:cNvPr id="542725" name="Line 5"/>
          <p:cNvSpPr>
            <a:spLocks noChangeShapeType="1"/>
          </p:cNvSpPr>
          <p:nvPr/>
        </p:nvSpPr>
        <p:spPr bwMode="auto">
          <a:xfrm flipH="1">
            <a:off x="4032250" y="2000250"/>
            <a:ext cx="9144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542726" name="Rectangle 6"/>
          <p:cNvSpPr>
            <a:spLocks noChangeArrowheads="1"/>
          </p:cNvSpPr>
          <p:nvPr/>
        </p:nvSpPr>
        <p:spPr bwMode="auto">
          <a:xfrm>
            <a:off x="5016500" y="3124200"/>
            <a:ext cx="3488134" cy="2867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tr-TR" b="1" dirty="0" smtClean="0"/>
              <a:t>İndirgenmiş çarpımlar toplamı </a:t>
            </a:r>
            <a:endParaRPr lang="en-US" b="1" dirty="0"/>
          </a:p>
        </p:txBody>
      </p:sp>
      <p:sp>
        <p:nvSpPr>
          <p:cNvPr id="542727" name="Line 7"/>
          <p:cNvSpPr>
            <a:spLocks noChangeShapeType="1"/>
          </p:cNvSpPr>
          <p:nvPr/>
        </p:nvSpPr>
        <p:spPr bwMode="auto">
          <a:xfrm flipH="1">
            <a:off x="3702050" y="3244850"/>
            <a:ext cx="12827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542728" name="Rectangle 8"/>
          <p:cNvSpPr>
            <a:spLocks noChangeArrowheads="1"/>
          </p:cNvSpPr>
          <p:nvPr/>
        </p:nvSpPr>
        <p:spPr bwMode="auto">
          <a:xfrm>
            <a:off x="5041900" y="4216400"/>
            <a:ext cx="2162964" cy="2867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tr-TR" b="1" dirty="0" smtClean="0"/>
              <a:t>Toplamlar çarpımı </a:t>
            </a:r>
            <a:endParaRPr lang="en-US" b="1" dirty="0"/>
          </a:p>
        </p:txBody>
      </p:sp>
      <p:sp>
        <p:nvSpPr>
          <p:cNvPr id="542729" name="Line 9"/>
          <p:cNvSpPr>
            <a:spLocks noChangeShapeType="1"/>
          </p:cNvSpPr>
          <p:nvPr/>
        </p:nvSpPr>
        <p:spPr bwMode="auto">
          <a:xfrm flipH="1">
            <a:off x="3644900" y="4311650"/>
            <a:ext cx="135255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542730" name="Rectangle 10"/>
          <p:cNvSpPr>
            <a:spLocks noChangeArrowheads="1"/>
          </p:cNvSpPr>
          <p:nvPr/>
        </p:nvSpPr>
        <p:spPr bwMode="auto">
          <a:xfrm>
            <a:off x="4965700" y="5130800"/>
            <a:ext cx="3488134" cy="2867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tr-TR" b="1" dirty="0" smtClean="0"/>
              <a:t>İndirgenmiş toplamlar çarpımı </a:t>
            </a:r>
            <a:endParaRPr lang="en-US" b="1" dirty="0"/>
          </a:p>
        </p:txBody>
      </p:sp>
      <p:sp>
        <p:nvSpPr>
          <p:cNvPr id="542731" name="Line 11"/>
          <p:cNvSpPr>
            <a:spLocks noChangeShapeType="1"/>
          </p:cNvSpPr>
          <p:nvPr/>
        </p:nvSpPr>
        <p:spPr bwMode="auto">
          <a:xfrm flipH="1">
            <a:off x="3587750" y="5289550"/>
            <a:ext cx="1333500" cy="704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pic>
        <p:nvPicPr>
          <p:cNvPr id="542732" name="Picture 1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300" y="1023938"/>
            <a:ext cx="3340100" cy="554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542733" name="Rectangle 1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77200" cy="762000"/>
          </a:xfrm>
        </p:spPr>
        <p:txBody>
          <a:bodyPr/>
          <a:lstStyle/>
          <a:p>
            <a:r>
              <a:rPr lang="tr-TR" sz="3600" dirty="0" smtClean="0"/>
              <a:t>F Fonksiyonunun 4 farklı gerçeklemesi</a:t>
            </a: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392CE9-FF2F-462D-9146-A4CEF4E220E9}" type="slidenum">
              <a:rPr lang="tr-TR"/>
              <a:pPr/>
              <a:t>8</a:t>
            </a:fld>
            <a:endParaRPr lang="tr-TR"/>
          </a:p>
        </p:txBody>
      </p:sp>
      <p:graphicFrame>
        <p:nvGraphicFramePr>
          <p:cNvPr id="319490" name="Group 2"/>
          <p:cNvGraphicFramePr>
            <a:graphicFrameLocks noGrp="1"/>
          </p:cNvGraphicFramePr>
          <p:nvPr/>
        </p:nvGraphicFramePr>
        <p:xfrm>
          <a:off x="2811463" y="2481263"/>
          <a:ext cx="3413125" cy="808038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9508" name="Rectangle 20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tr-TR" dirty="0" smtClean="0"/>
              <a:t>Sayısal Sistem Örneği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19509" name="Rectangle 21"/>
          <p:cNvSpPr>
            <a:spLocks noChangeArrowheads="1"/>
          </p:cNvSpPr>
          <p:nvPr/>
        </p:nvSpPr>
        <p:spPr bwMode="auto">
          <a:xfrm>
            <a:off x="1270000" y="1468438"/>
            <a:ext cx="27234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tr-TR" sz="2800" b="1" dirty="0" smtClean="0">
                <a:solidFill>
                  <a:srgbClr val="000000"/>
                </a:solidFill>
                <a:latin typeface="Times New Roman" pitchFamily="18" charset="0"/>
              </a:rPr>
              <a:t>Bir Sayısal sayıcı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10" name="Line 22"/>
          <p:cNvSpPr>
            <a:spLocks noChangeShapeType="1"/>
          </p:cNvSpPr>
          <p:nvPr/>
        </p:nvSpPr>
        <p:spPr bwMode="auto">
          <a:xfrm>
            <a:off x="1970088" y="2614613"/>
            <a:ext cx="836612" cy="3175"/>
          </a:xfrm>
          <a:prstGeom prst="line">
            <a:avLst/>
          </a:prstGeom>
          <a:noFill/>
          <a:ln w="412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19511" name="Line 23"/>
          <p:cNvSpPr>
            <a:spLocks noChangeShapeType="1"/>
          </p:cNvSpPr>
          <p:nvPr/>
        </p:nvSpPr>
        <p:spPr bwMode="auto">
          <a:xfrm>
            <a:off x="1909763" y="3055938"/>
            <a:ext cx="895350" cy="1587"/>
          </a:xfrm>
          <a:prstGeom prst="line">
            <a:avLst/>
          </a:prstGeom>
          <a:noFill/>
          <a:ln w="412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19512" name="Rectangle 24"/>
          <p:cNvSpPr>
            <a:spLocks noChangeArrowheads="1"/>
          </p:cNvSpPr>
          <p:nvPr/>
        </p:nvSpPr>
        <p:spPr bwMode="auto">
          <a:xfrm>
            <a:off x="3957638" y="2624138"/>
            <a:ext cx="228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36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sz="36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13" name="Rectangle 25"/>
          <p:cNvSpPr>
            <a:spLocks noChangeArrowheads="1"/>
          </p:cNvSpPr>
          <p:nvPr/>
        </p:nvSpPr>
        <p:spPr bwMode="auto">
          <a:xfrm>
            <a:off x="4456113" y="2624138"/>
            <a:ext cx="228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36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sz="36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14" name="Rectangle 26"/>
          <p:cNvSpPr>
            <a:spLocks noChangeArrowheads="1"/>
          </p:cNvSpPr>
          <p:nvPr/>
        </p:nvSpPr>
        <p:spPr bwMode="auto">
          <a:xfrm>
            <a:off x="2960688" y="2624138"/>
            <a:ext cx="228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360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36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15" name="Rectangle 27"/>
          <p:cNvSpPr>
            <a:spLocks noChangeArrowheads="1"/>
          </p:cNvSpPr>
          <p:nvPr/>
        </p:nvSpPr>
        <p:spPr bwMode="auto">
          <a:xfrm>
            <a:off x="3459163" y="2624138"/>
            <a:ext cx="228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360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36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16" name="Rectangle 28"/>
          <p:cNvSpPr>
            <a:spLocks noChangeArrowheads="1"/>
          </p:cNvSpPr>
          <p:nvPr/>
        </p:nvSpPr>
        <p:spPr bwMode="auto">
          <a:xfrm>
            <a:off x="4954588" y="2624138"/>
            <a:ext cx="228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360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sz="36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17" name="Rectangle 29"/>
          <p:cNvSpPr>
            <a:spLocks noChangeArrowheads="1"/>
          </p:cNvSpPr>
          <p:nvPr/>
        </p:nvSpPr>
        <p:spPr bwMode="auto">
          <a:xfrm>
            <a:off x="5453063" y="2624138"/>
            <a:ext cx="228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360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sz="36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18" name="Rectangle 30"/>
          <p:cNvSpPr>
            <a:spLocks noChangeArrowheads="1"/>
          </p:cNvSpPr>
          <p:nvPr/>
        </p:nvSpPr>
        <p:spPr bwMode="auto">
          <a:xfrm>
            <a:off x="5888038" y="2624138"/>
            <a:ext cx="228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360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sz="36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19" name="Rectangle 31"/>
          <p:cNvSpPr>
            <a:spLocks noChangeArrowheads="1"/>
          </p:cNvSpPr>
          <p:nvPr/>
        </p:nvSpPr>
        <p:spPr bwMode="auto">
          <a:xfrm>
            <a:off x="663416" y="2374900"/>
            <a:ext cx="116538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tr-TR" sz="2800" dirty="0" smtClean="0">
                <a:solidFill>
                  <a:srgbClr val="000000"/>
                </a:solidFill>
                <a:latin typeface="Times New Roman" pitchFamily="18" charset="0"/>
              </a:rPr>
              <a:t>İleri say</a:t>
            </a:r>
            <a:endParaRPr lang="en-US" sz="28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20" name="Rectangle 32"/>
          <p:cNvSpPr>
            <a:spLocks noChangeArrowheads="1"/>
          </p:cNvSpPr>
          <p:nvPr/>
        </p:nvSpPr>
        <p:spPr bwMode="auto">
          <a:xfrm>
            <a:off x="381000" y="2832100"/>
            <a:ext cx="140423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tr-TR" sz="2800" dirty="0" smtClean="0">
                <a:solidFill>
                  <a:srgbClr val="000000"/>
                </a:solidFill>
                <a:latin typeface="Times New Roman" pitchFamily="18" charset="0"/>
              </a:rPr>
              <a:t>Başa Dön</a:t>
            </a:r>
            <a:endParaRPr lang="en-US" sz="28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21" name="Rectangle 33"/>
          <p:cNvSpPr>
            <a:spLocks noChangeArrowheads="1"/>
          </p:cNvSpPr>
          <p:nvPr/>
        </p:nvSpPr>
        <p:spPr bwMode="auto">
          <a:xfrm>
            <a:off x="1270000" y="3794125"/>
            <a:ext cx="131286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tr-TR" sz="2800" b="1" dirty="0" smtClean="0">
                <a:solidFill>
                  <a:srgbClr val="000000"/>
                </a:solidFill>
                <a:latin typeface="Times New Roman" pitchFamily="18" charset="0"/>
              </a:rPr>
              <a:t>Girişler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22" name="Rectangle 34"/>
          <p:cNvSpPr>
            <a:spLocks noChangeArrowheads="1"/>
          </p:cNvSpPr>
          <p:nvPr/>
        </p:nvSpPr>
        <p:spPr bwMode="auto">
          <a:xfrm>
            <a:off x="2820988" y="3795713"/>
            <a:ext cx="312261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tr-TR" sz="2800" b="1" dirty="0" smtClean="0">
                <a:solidFill>
                  <a:srgbClr val="000000"/>
                </a:solidFill>
                <a:latin typeface="Times New Roman" pitchFamily="18" charset="0"/>
              </a:rPr>
              <a:t>İleri say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tr-TR" sz="2800" b="1" dirty="0" smtClean="0">
                <a:solidFill>
                  <a:srgbClr val="000000"/>
                </a:solidFill>
                <a:latin typeface="Times New Roman" pitchFamily="18" charset="0"/>
              </a:rPr>
              <a:t>Başa dön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23" name="Rectangle 35"/>
          <p:cNvSpPr>
            <a:spLocks noChangeArrowheads="1"/>
          </p:cNvSpPr>
          <p:nvPr/>
        </p:nvSpPr>
        <p:spPr bwMode="auto">
          <a:xfrm>
            <a:off x="5259388" y="3794125"/>
            <a:ext cx="889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24" name="Rectangle 36"/>
          <p:cNvSpPr>
            <a:spLocks noChangeArrowheads="1"/>
          </p:cNvSpPr>
          <p:nvPr/>
        </p:nvSpPr>
        <p:spPr bwMode="auto">
          <a:xfrm>
            <a:off x="1270000" y="4206875"/>
            <a:ext cx="135614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tr-TR" sz="2800" b="1" dirty="0" smtClean="0">
                <a:solidFill>
                  <a:srgbClr val="000000"/>
                </a:solidFill>
                <a:latin typeface="Times New Roman" pitchFamily="18" charset="0"/>
              </a:rPr>
              <a:t>Çıkışlar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25" name="Rectangle 37"/>
          <p:cNvSpPr>
            <a:spLocks noChangeArrowheads="1"/>
          </p:cNvSpPr>
          <p:nvPr/>
        </p:nvSpPr>
        <p:spPr bwMode="auto">
          <a:xfrm>
            <a:off x="2820988" y="4206875"/>
            <a:ext cx="9778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tr-TR" sz="2800" b="1" dirty="0" smtClean="0">
                <a:solidFill>
                  <a:srgbClr val="000000"/>
                </a:solidFill>
                <a:latin typeface="Times New Roman" pitchFamily="18" charset="0"/>
              </a:rPr>
              <a:t>Ekran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26" name="Rectangle 38"/>
          <p:cNvSpPr>
            <a:spLocks noChangeArrowheads="1"/>
          </p:cNvSpPr>
          <p:nvPr/>
        </p:nvSpPr>
        <p:spPr bwMode="auto">
          <a:xfrm>
            <a:off x="5059363" y="4206875"/>
            <a:ext cx="889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27" name="Rectangle 39"/>
          <p:cNvSpPr>
            <a:spLocks noChangeArrowheads="1"/>
          </p:cNvSpPr>
          <p:nvPr/>
        </p:nvSpPr>
        <p:spPr bwMode="auto">
          <a:xfrm>
            <a:off x="1270000" y="4621213"/>
            <a:ext cx="123912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tr-TR" sz="2800" b="1" dirty="0" smtClean="0">
                <a:solidFill>
                  <a:srgbClr val="000000"/>
                </a:solidFill>
                <a:latin typeface="Times New Roman" pitchFamily="18" charset="0"/>
              </a:rPr>
              <a:t>Durum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28" name="Rectangle 40"/>
          <p:cNvSpPr>
            <a:spLocks noChangeArrowheads="1"/>
          </p:cNvSpPr>
          <p:nvPr/>
        </p:nvSpPr>
        <p:spPr bwMode="auto">
          <a:xfrm>
            <a:off x="2820988" y="4619625"/>
            <a:ext cx="39465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tr-TR" sz="2800" b="1" dirty="0" smtClean="0">
                <a:solidFill>
                  <a:srgbClr val="000000"/>
                </a:solidFill>
                <a:latin typeface="Times New Roman" pitchFamily="18" charset="0"/>
              </a:rPr>
              <a:t>O an gösterilen değer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29" name="Rectangle 41"/>
          <p:cNvSpPr>
            <a:spLocks noChangeArrowheads="1"/>
          </p:cNvSpPr>
          <p:nvPr/>
        </p:nvSpPr>
        <p:spPr bwMode="auto">
          <a:xfrm>
            <a:off x="1270000" y="5035550"/>
            <a:ext cx="889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31" name="Rectangle 43"/>
          <p:cNvSpPr>
            <a:spLocks noChangeArrowheads="1"/>
          </p:cNvSpPr>
          <p:nvPr/>
        </p:nvSpPr>
        <p:spPr bwMode="auto">
          <a:xfrm>
            <a:off x="6056313" y="5449888"/>
            <a:ext cx="889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19532" name="Line 44"/>
          <p:cNvSpPr>
            <a:spLocks noChangeShapeType="1"/>
          </p:cNvSpPr>
          <p:nvPr/>
        </p:nvSpPr>
        <p:spPr bwMode="auto">
          <a:xfrm>
            <a:off x="777875" y="5089525"/>
            <a:ext cx="7650163" cy="1588"/>
          </a:xfrm>
          <a:prstGeom prst="line">
            <a:avLst/>
          </a:prstGeom>
          <a:noFill/>
          <a:ln w="1588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E84CD0-B0A0-4DB6-8706-980528D34505}" type="slidenum">
              <a:rPr lang="tr-TR"/>
              <a:pPr/>
              <a:t>9</a:t>
            </a:fld>
            <a:endParaRPr lang="tr-TR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381000"/>
            <a:ext cx="7947025" cy="1066800"/>
          </a:xfrm>
        </p:spPr>
        <p:txBody>
          <a:bodyPr/>
          <a:lstStyle/>
          <a:p>
            <a:r>
              <a:rPr lang="tr-TR" dirty="0" err="1" smtClean="0"/>
              <a:t>Analog</a:t>
            </a:r>
            <a:r>
              <a:rPr lang="tr-TR" dirty="0" smtClean="0"/>
              <a:t> – Sayısal İşaretler</a:t>
            </a:r>
            <a:endParaRPr lang="en-US" dirty="0"/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85888"/>
            <a:ext cx="7772400" cy="50276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400" b="1" dirty="0" smtClean="0"/>
              <a:t>Gerçek dünyada karşılaştığımız birçok fiziksel büyüklük (akım, gerilim, sıcaklık, ışık şiddeti vb.) değeri sürekli bir aralık içinde değişmektedir.</a:t>
            </a:r>
            <a:r>
              <a:rPr lang="en-US" sz="2400" b="1" dirty="0"/>
              <a:t> </a:t>
            </a:r>
          </a:p>
          <a:p>
            <a:pPr>
              <a:lnSpc>
                <a:spcPct val="90000"/>
              </a:lnSpc>
            </a:pPr>
            <a:r>
              <a:rPr lang="tr-TR" sz="2400" b="1" dirty="0" smtClean="0"/>
              <a:t>Sınırlar arasındaki her türlü değeri alabilen bu tür işaretlere </a:t>
            </a:r>
            <a:r>
              <a:rPr lang="tr-TR" sz="2400" b="1" dirty="0" err="1" smtClean="0">
                <a:solidFill>
                  <a:srgbClr val="FF0000"/>
                </a:solidFill>
              </a:rPr>
              <a:t>analog</a:t>
            </a:r>
            <a:r>
              <a:rPr lang="tr-TR" sz="2400" b="1" dirty="0" smtClean="0"/>
              <a:t> işaretler denir.</a:t>
            </a:r>
          </a:p>
          <a:p>
            <a:pPr>
              <a:lnSpc>
                <a:spcPct val="90000"/>
              </a:lnSpc>
            </a:pPr>
            <a:r>
              <a:rPr lang="tr-TR" sz="2400" b="1" dirty="0" smtClean="0"/>
              <a:t>Sayısal sistemlerde bilgi ayrık değerler alır.</a:t>
            </a:r>
          </a:p>
          <a:p>
            <a:pPr>
              <a:lnSpc>
                <a:spcPct val="90000"/>
              </a:lnSpc>
            </a:pPr>
            <a:r>
              <a:rPr lang="tr-TR" sz="2400" b="1" dirty="0" smtClean="0"/>
              <a:t>İkili </a:t>
            </a:r>
            <a:r>
              <a:rPr lang="tr-TR" sz="2400" b="1" dirty="0" smtClean="0">
                <a:solidFill>
                  <a:srgbClr val="FF0000"/>
                </a:solidFill>
              </a:rPr>
              <a:t>sayısal</a:t>
            </a:r>
            <a:r>
              <a:rPr lang="tr-TR" sz="2400" b="1" dirty="0" smtClean="0"/>
              <a:t> işaretler belli bir anda sadece olası iki değerden birini alabilirler: 0-1, yüksek – alçak, açık – kapalı.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2564</TotalTime>
  <Words>5008</Words>
  <Application>Microsoft Office PowerPoint</Application>
  <PresentationFormat>On-screen Show (4:3)</PresentationFormat>
  <Paragraphs>1891</Paragraphs>
  <Slides>70</Slides>
  <Notes>58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70</vt:i4>
      </vt:variant>
    </vt:vector>
  </HeadingPairs>
  <TitlesOfParts>
    <vt:vector size="81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Document</vt:lpstr>
      <vt:lpstr>Equation</vt:lpstr>
      <vt:lpstr>Microsoft Equation 3.0</vt:lpstr>
      <vt:lpstr>Designer Drawing</vt:lpstr>
      <vt:lpstr>Sayısal Devreler </vt:lpstr>
      <vt:lpstr>Amaç ve Hedefler</vt:lpstr>
      <vt:lpstr>Kaynaklar</vt:lpstr>
      <vt:lpstr>Değerlendirme</vt:lpstr>
      <vt:lpstr>Dersin İçeriği</vt:lpstr>
      <vt:lpstr>Sayısal Sistem</vt:lpstr>
      <vt:lpstr>Sayısal Sistemlerin Türleri</vt:lpstr>
      <vt:lpstr>Sayısal Sistem Örneği:</vt:lpstr>
      <vt:lpstr>Analog – Sayısal İşaretler</vt:lpstr>
      <vt:lpstr>Analog İşareti Sayısal İşarete Dönüştürme</vt:lpstr>
      <vt:lpstr>Sayısal Sistemlerin Avantajları</vt:lpstr>
      <vt:lpstr>Sayısal Sistem Gerçekleme Aşamaları</vt:lpstr>
      <vt:lpstr>Sayısal Kodlama</vt:lpstr>
      <vt:lpstr>BCD (Binary Coded Decimal) İkili Kodlanmış Onlu Sayılar</vt:lpstr>
      <vt:lpstr>PowerPoint Presentation</vt:lpstr>
      <vt:lpstr>İşaretsiz Sayıların Gösterilmesi</vt:lpstr>
      <vt:lpstr>Çok kullanılan tabanlar</vt:lpstr>
      <vt:lpstr>Farklı tabanda sayıların gösterilimi</vt:lpstr>
      <vt:lpstr>Onluk tabandan diğer tabanlara dönüşüm</vt:lpstr>
      <vt:lpstr>Örnek:  4610  sayısını 2 tabanına dönüştür</vt:lpstr>
      <vt:lpstr>Örnek:  4610  sayısını 16 tabanına dönüştür</vt:lpstr>
      <vt:lpstr>r tabanından onluk tabana dönüşüm</vt:lpstr>
      <vt:lpstr>Sekizli/onaltılı (Octal/Hex) tabandan ikili ve geriye dönüşüm</vt:lpstr>
      <vt:lpstr>Örnek</vt:lpstr>
      <vt:lpstr>İkili taban kullanılarak sekizli den onaltılık tabanına dönüşüm</vt:lpstr>
      <vt:lpstr>2’nin özel kuvvetleri</vt:lpstr>
      <vt:lpstr>İkili Lojik ve Kapılar</vt:lpstr>
      <vt:lpstr>İkili Değişkenler</vt:lpstr>
      <vt:lpstr>Lojik İşlemler</vt:lpstr>
      <vt:lpstr>Gösterilim Örnekleri</vt:lpstr>
      <vt:lpstr>İşlem Tanımları</vt:lpstr>
      <vt:lpstr>Doğruluk Tabloları</vt:lpstr>
      <vt:lpstr>Boole Cebri</vt:lpstr>
      <vt:lpstr>Boole İşlemlerinin Sırası</vt:lpstr>
      <vt:lpstr>Özellikler ve Teoremler</vt:lpstr>
      <vt:lpstr>Örnek1: Boole Teoremlerinin İspatı</vt:lpstr>
      <vt:lpstr>Örnek2: Boole Teoremlerinin İspatı</vt:lpstr>
      <vt:lpstr>Örnek3: Boole Teoremlerinin İspatı</vt:lpstr>
      <vt:lpstr>Boole Fonksiyonlarının Değerlendirilmesi</vt:lpstr>
      <vt:lpstr>Boole Fonksiyonlarının İndirgenmesi</vt:lpstr>
      <vt:lpstr>Kanonik Gösterilimler</vt:lpstr>
      <vt:lpstr>Kanonik Gösterilimler</vt:lpstr>
      <vt:lpstr>Çarpım terimleri</vt:lpstr>
      <vt:lpstr>Toplam terimleri</vt:lpstr>
      <vt:lpstr>Çarpım ve Toplam Terimleri</vt:lpstr>
      <vt:lpstr>Normal Sıralama</vt:lpstr>
      <vt:lpstr>İndisin Kullanılma Sebebi</vt:lpstr>
      <vt:lpstr>Üç değişken için indis örneği</vt:lpstr>
      <vt:lpstr>İndis Örnekleri – Dört Değişken</vt:lpstr>
      <vt:lpstr>Çarpım ve Toplam Terimlerinin İlişkisi</vt:lpstr>
      <vt:lpstr>Çarpımlar Toplamı Gösterilim</vt:lpstr>
      <vt:lpstr>Çarpımlar Toplamı Örneği</vt:lpstr>
      <vt:lpstr>Toplamlar Çarpımı Örneği</vt:lpstr>
      <vt:lpstr>Toplamlar Çarpımı Örneği</vt:lpstr>
      <vt:lpstr>Çarpımlar Toplamı Gösterilim</vt:lpstr>
      <vt:lpstr>Çarpımlar Toplamı Gösterilim Örneği</vt:lpstr>
      <vt:lpstr>Çarpımlar Toplamının Kısa Gösterilimi </vt:lpstr>
      <vt:lpstr>Toplamlar Çarpımı Gösterilimi</vt:lpstr>
      <vt:lpstr>Toplamlar Çarpımı Örneği</vt:lpstr>
      <vt:lpstr>Fonksiyonların Tümleyenleri</vt:lpstr>
      <vt:lpstr>Boole Fonksiyonlarının Anahtar Devreleri İle Gerçeklenmesi</vt:lpstr>
      <vt:lpstr>Boole Fonksiyonlarının Anahtar Devreleri İle Gerçeklenmesi</vt:lpstr>
      <vt:lpstr>Örnek: fAB=?</vt:lpstr>
      <vt:lpstr>Lojik Kapılar</vt:lpstr>
      <vt:lpstr>Lojik Kapılar ve sembolleri</vt:lpstr>
      <vt:lpstr>Kapı Gecikmesi</vt:lpstr>
      <vt:lpstr>Lojik Diyagramlar ve İfadeler</vt:lpstr>
      <vt:lpstr>Çarpımlar Toplamı Gösteriliminin İndirgenmesi </vt:lpstr>
      <vt:lpstr>Çarpımlar Toplamı İfadenin VE/VEYA İki Seviyeli Gerçeklemesi</vt:lpstr>
      <vt:lpstr>F Fonksiyonunun 4 farklı gerçeklemesi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Computer Systems</dc:title>
  <dc:creator>ww</dc:creator>
  <cp:lastModifiedBy>Berna Ors</cp:lastModifiedBy>
  <cp:revision>480</cp:revision>
  <dcterms:created xsi:type="dcterms:W3CDTF">2014-09-22T04:09:23Z</dcterms:created>
  <dcterms:modified xsi:type="dcterms:W3CDTF">2018-09-21T06:29:41Z</dcterms:modified>
</cp:coreProperties>
</file>