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Microsoft_Equation3.bin" ContentType="application/vnd.openxmlformats-officedocument.oleObject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embeddings/Microsoft_Equation10.bin" ContentType="application/vnd.openxmlformats-officedocument.oleObject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embeddings/Microsoft_Equation9.bin" ContentType="application/vnd.openxmlformats-officedocument.oleObject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Default Extension="doc" ContentType="application/msword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embeddings/Microsoft_Equation4.bin" ContentType="application/vnd.openxmlformats-officedocument.oleObject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28.xml" ContentType="application/vnd.openxmlformats-officedocument.presentationml.notesSlide+xml"/>
  <Override PartName="/ppt/embeddings/Microsoft_Equation5.bin" ContentType="application/vnd.openxmlformats-officedocument.oleObject"/>
  <Override PartName="/ppt/slides/slide6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Default Extension="docx" ContentType="application/vnd.openxmlformats-officedocument.wordprocessingml.document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embeddings/Microsoft_Equation6.bin" ContentType="application/vnd.openxmlformats-officedocument.oleObject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embeddings/Microsoft_Equation7.bin" ContentType="application/vnd.openxmlformats-officedocument.oleObject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embeddings/Microsoft_Equation8.bin" ContentType="application/vnd.openxmlformats-officedocument.oleObject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94" r:id="rId1"/>
  </p:sldMasterIdLst>
  <p:notesMasterIdLst>
    <p:notesMasterId r:id="rId72"/>
  </p:notesMasterIdLst>
  <p:sldIdLst>
    <p:sldId id="257" r:id="rId2"/>
    <p:sldId id="447" r:id="rId3"/>
    <p:sldId id="287" r:id="rId4"/>
    <p:sldId id="289" r:id="rId5"/>
    <p:sldId id="292" r:id="rId6"/>
    <p:sldId id="293" r:id="rId7"/>
    <p:sldId id="294" r:id="rId8"/>
    <p:sldId id="295" r:id="rId9"/>
    <p:sldId id="299" r:id="rId10"/>
    <p:sldId id="380" r:id="rId11"/>
    <p:sldId id="351" r:id="rId12"/>
    <p:sldId id="352" r:id="rId13"/>
    <p:sldId id="353" r:id="rId14"/>
    <p:sldId id="354" r:id="rId15"/>
    <p:sldId id="355" r:id="rId16"/>
    <p:sldId id="445" r:id="rId17"/>
    <p:sldId id="436" r:id="rId18"/>
    <p:sldId id="437" r:id="rId19"/>
    <p:sldId id="438" r:id="rId20"/>
    <p:sldId id="440" r:id="rId21"/>
    <p:sldId id="441" r:id="rId22"/>
    <p:sldId id="442" r:id="rId23"/>
    <p:sldId id="443" r:id="rId24"/>
    <p:sldId id="444" r:id="rId25"/>
    <p:sldId id="446" r:id="rId26"/>
    <p:sldId id="304" r:id="rId27"/>
    <p:sldId id="382" r:id="rId28"/>
    <p:sldId id="383" r:id="rId29"/>
    <p:sldId id="384" r:id="rId30"/>
    <p:sldId id="385" r:id="rId31"/>
    <p:sldId id="386" r:id="rId32"/>
    <p:sldId id="387" r:id="rId33"/>
    <p:sldId id="490" r:id="rId34"/>
    <p:sldId id="550" r:id="rId35"/>
    <p:sldId id="491" r:id="rId36"/>
    <p:sldId id="495" r:id="rId37"/>
    <p:sldId id="496" r:id="rId38"/>
    <p:sldId id="497" r:id="rId39"/>
    <p:sldId id="501" r:id="rId40"/>
    <p:sldId id="502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51" r:id="rId64"/>
    <p:sldId id="544" r:id="rId65"/>
    <p:sldId id="545" r:id="rId66"/>
    <p:sldId id="546" r:id="rId67"/>
    <p:sldId id="547" r:id="rId68"/>
    <p:sldId id="548" r:id="rId69"/>
    <p:sldId id="549" r:id="rId70"/>
    <p:sldId id="554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3919"/>
    <a:srgbClr val="FF9F11"/>
    <a:srgbClr val="000080"/>
    <a:srgbClr val="00009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1" autoAdjust="0"/>
    <p:restoredTop sz="83048" autoAdjust="0"/>
  </p:normalViewPr>
  <p:slideViewPr>
    <p:cSldViewPr snapToGrid="0">
      <p:cViewPr varScale="1">
        <p:scale>
          <a:sx n="85" d="100"/>
          <a:sy n="85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4" Type="http://schemas.openxmlformats.org/officeDocument/2006/relationships/slide" Target="slides/slide39.xml"/><Relationship Id="rId5" Type="http://schemas.openxmlformats.org/officeDocument/2006/relationships/slide" Target="slides/slide58.xml"/><Relationship Id="rId1" Type="http://schemas.openxmlformats.org/officeDocument/2006/relationships/slide" Target="slides/slide6.xml"/><Relationship Id="rId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14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66" y="4560570"/>
            <a:ext cx="5851471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14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8CEC21-5E07-4527-BFC5-5DD8A8D51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7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0C7AA-7D86-4167-A643-7F42F92963BD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395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47DEC-D682-4BB7-ACB9-A842DA41C594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27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054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59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38418-8423-4B07-B86C-A74C58690A9D}" type="slidenum">
              <a:rPr lang="en-US"/>
              <a:pPr/>
              <a:t>25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Answer 1:</a:t>
            </a:r>
          </a:p>
          <a:p>
            <a:r>
              <a:rPr lang="en-US" b="1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6      3      5    .   1      7       7 </a:t>
            </a:r>
            <a:r>
              <a:rPr lang="en-US" baseline="-25000">
                <a:cs typeface="Times New Roman" pitchFamily="18" charset="0"/>
              </a:rPr>
              <a:t>8</a:t>
            </a:r>
          </a:p>
          <a:p>
            <a:r>
              <a:rPr lang="en-US">
                <a:cs typeface="Times New Roman" pitchFamily="18" charset="0"/>
              </a:rPr>
              <a:t>110|011|101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001|111|111 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Regroup:</a:t>
            </a:r>
          </a:p>
          <a:p>
            <a:r>
              <a:rPr lang="en-US">
                <a:cs typeface="Times New Roman" pitchFamily="18" charset="0"/>
              </a:rPr>
              <a:t>1|1001|1101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0011|1111|1(000)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Convert:</a:t>
            </a:r>
          </a:p>
          <a:p>
            <a:r>
              <a:rPr lang="en-US">
                <a:cs typeface="Times New Roman" pitchFamily="18" charset="0"/>
              </a:rPr>
              <a:t>1      9        D    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   3         F         8</a:t>
            </a:r>
            <a:r>
              <a:rPr lang="en-US" baseline="-25000">
                <a:cs typeface="Times New Roman" pitchFamily="18" charset="0"/>
              </a:rPr>
              <a:t>16</a:t>
            </a:r>
            <a:endParaRPr lang="en-US"/>
          </a:p>
          <a:p>
            <a:r>
              <a:rPr lang="en-US">
                <a:cs typeface="Times New Roman" pitchFamily="18" charset="0"/>
              </a:rPr>
              <a:t>Answer 2: Marking off in groups of three (four) bits corresponds to dividing or multiplying by 2</a:t>
            </a:r>
            <a:r>
              <a:rPr lang="en-US" baseline="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8 (2</a:t>
            </a:r>
            <a:r>
              <a:rPr lang="en-US" baseline="30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16) in the binary system.</a:t>
            </a: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 b="1"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005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7C05-A1D7-4E33-AC36-C285CE4C72B8}" type="slidenum">
              <a:rPr lang="en-US"/>
              <a:pPr/>
              <a:t>26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29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39486-BE10-451E-9B3B-6CFDC0538268}" type="slidenum">
              <a:rPr lang="en-US"/>
              <a:pPr/>
              <a:t>27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658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B985-F3D4-4E6B-8DF1-FD961999282B}" type="slidenum">
              <a:rPr lang="en-US"/>
              <a:pPr/>
              <a:t>28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48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DD8A-0F06-4ABC-8B92-4ED1450545FC}" type="slidenum">
              <a:rPr lang="en-US"/>
              <a:pPr/>
              <a:t>29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30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BB78F-ED40-4B50-B6CC-7E22C0A779E9}" type="slidenum">
              <a:rPr lang="en-US"/>
              <a:pPr/>
              <a:t>30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831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3D51B-E52C-4C7B-8202-B79173B54F60}" type="slidenum">
              <a:rPr lang="en-US"/>
              <a:pPr/>
              <a:t>31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903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55A5-0F77-4DC8-87DE-CEE187F56956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635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87541-4428-4511-AF53-EE890FCE407C}" type="slidenum">
              <a:rPr lang="en-US"/>
              <a:pPr/>
              <a:t>32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419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9232D-7A98-4086-A2EA-F0E617B7FC31}" type="slidenum">
              <a:rPr lang="en-US"/>
              <a:pPr/>
              <a:t>33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3203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629B2-240E-43D4-98E2-22C5383CD260}" type="slidenum">
              <a:rPr lang="en-US"/>
              <a:pPr/>
              <a:t>34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188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072F9-A97A-4A27-9365-2706470E25D0}" type="slidenum">
              <a:rPr lang="en-US"/>
              <a:pPr/>
              <a:t>35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034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55946-D593-43CE-825E-329F7C42C2D8}" type="slidenum">
              <a:rPr lang="en-US"/>
              <a:pPr/>
              <a:t>36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1340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EEBBD-508E-4C1A-A21F-F3793542FEDC}" type="slidenum">
              <a:rPr lang="en-US"/>
              <a:pPr/>
              <a:t>37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pPr marL="228600" indent="-228600"/>
            <a:r>
              <a:rPr lang="en-US"/>
              <a:t>  Justification 1: 			1 </a:t>
            </a:r>
            <a:r>
              <a:rPr lang="en-US" sz="1400" baseline="30000"/>
              <a:t>. </a:t>
            </a:r>
            <a:r>
              <a:rPr lang="en-US"/>
              <a:t>X = X</a:t>
            </a:r>
          </a:p>
          <a:p>
            <a:pPr marL="228600" indent="-228600"/>
            <a:r>
              <a:rPr lang="en-US"/>
              <a:t>  Justification 2: 			X + X’ = 1</a:t>
            </a:r>
          </a:p>
          <a:p>
            <a:pPr marL="228600" indent="-228600"/>
            <a:r>
              <a:rPr lang="en-US"/>
              <a:t>  = AB + A’C + ABC + A’BC 	X(Y + Z) = XY + XZ (Distributive Law)</a:t>
            </a:r>
          </a:p>
          <a:p>
            <a:pPr marL="228600" indent="-228600"/>
            <a:r>
              <a:rPr lang="en-US"/>
              <a:t>  = AB + ABC + A’C + A’BC  	X + Y = Y + X (Commutative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 + ABC + A’C </a:t>
            </a:r>
            <a:r>
              <a:rPr lang="en-US" sz="1400" baseline="30000"/>
              <a:t>.</a:t>
            </a:r>
            <a:r>
              <a:rPr lang="en-US"/>
              <a:t> 1 + A’C </a:t>
            </a:r>
            <a:r>
              <a:rPr lang="en-US" sz="1400" baseline="30000"/>
              <a:t>.</a:t>
            </a:r>
            <a:r>
              <a:rPr lang="en-US"/>
              <a:t> B X </a:t>
            </a:r>
            <a:r>
              <a:rPr lang="en-US" sz="1400" baseline="30000"/>
              <a:t>.</a:t>
            </a:r>
            <a:r>
              <a:rPr lang="en-US"/>
              <a:t> 1 = X, X </a:t>
            </a:r>
            <a:r>
              <a:rPr lang="en-US" sz="1400" baseline="30000"/>
              <a:t>.</a:t>
            </a:r>
            <a:r>
              <a:rPr lang="en-US"/>
              <a:t> Y = Y  </a:t>
            </a:r>
            <a:r>
              <a:rPr lang="en-US" sz="1400" baseline="30000"/>
              <a:t>.</a:t>
            </a:r>
            <a:r>
              <a:rPr lang="en-US"/>
              <a:t> X (Commutative Law)</a:t>
            </a:r>
          </a:p>
          <a:p>
            <a:pPr marL="228600" indent="-228600"/>
            <a:r>
              <a:rPr lang="en-US"/>
              <a:t>  = AB (1 + C) + A’C (1 + B)  X(Y + Z) = XY +XZ (Distributive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</a:t>
            </a:r>
            <a:r>
              <a:rPr lang="en-US" sz="1400"/>
              <a:t> + A’C </a:t>
            </a:r>
            <a:r>
              <a:rPr lang="en-US" sz="1400" baseline="30000"/>
              <a:t>. </a:t>
            </a:r>
            <a:r>
              <a:rPr lang="en-US"/>
              <a:t>1 = AB + A’C	X </a:t>
            </a:r>
            <a:r>
              <a:rPr lang="en-US" sz="1400" baseline="30000"/>
              <a:t>. </a:t>
            </a:r>
            <a:r>
              <a:rPr lang="en-US"/>
              <a:t>1 = X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502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43F1-8351-46FC-ABB4-9BED9B274029}" type="slidenum">
              <a:rPr lang="en-US"/>
              <a:pPr/>
              <a:t>38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= </a:t>
            </a:r>
            <a:r>
              <a:rPr lang="en-US">
                <a:cs typeface="Times New Roman" pitchFamily="18" charset="0"/>
                <a:sym typeface="Symbol" pitchFamily="18" charset="2"/>
              </a:rPr>
              <a:t>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(A + B)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(DeMorgan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s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 A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 = B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A (Commutative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X)  A(B + C) = AB + AC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+ X)(Z + X) A + BC = (A + B)(A + C)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(Z + X)        A +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1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 + Z)		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400">
                <a:cs typeface="Times New Roman" pitchFamily="18" charset="0"/>
                <a:sym typeface="Symbol" pitchFamily="18" charset="2"/>
              </a:rPr>
              <a:t> = A, A + B = B + A (Commutative Law)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endParaRPr lang="en-US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1834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F007E-0BBB-432F-AF49-01E77C4BB297}" type="slidenum">
              <a:rPr lang="en-US"/>
              <a:pPr/>
              <a:t>39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299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315B3-5DE3-408F-89F4-4A7BDA2D1B73}" type="slidenum">
              <a:rPr lang="en-US"/>
              <a:pPr/>
              <a:t>40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17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6BAC7-B5CE-41C8-BFAC-EC32C0A743B5}" type="slidenum">
              <a:rPr lang="en-US"/>
              <a:pPr/>
              <a:t>41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266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74C46-03BE-4E87-B416-737D4AB6A93C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220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EAF3C-026A-4B66-B502-061C67CB0AB4}" type="slidenum">
              <a:rPr lang="en-US"/>
              <a:pPr/>
              <a:t>42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135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48E9A-C9C0-4366-9C99-50F5D7A04625}" type="slidenum">
              <a:rPr lang="en-US"/>
              <a:pPr/>
              <a:t>43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510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DA924-BAFE-4949-A6CA-E33BBBB62816}" type="slidenum">
              <a:rPr lang="en-US"/>
              <a:pPr/>
              <a:t>44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946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58EED-F8E7-48C4-92C5-DE6057F33D78}" type="slidenum">
              <a:rPr lang="en-US"/>
              <a:pPr/>
              <a:t>45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5886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A7DE3-6B3F-4FF3-BDDF-51C81CCA26EC}" type="slidenum">
              <a:rPr lang="en-US"/>
              <a:pPr/>
              <a:t>46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3778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65C21-0F5E-41F7-B944-019C67819A05}" type="slidenum">
              <a:rPr lang="en-US"/>
              <a:pPr/>
              <a:t>47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7470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2F455-C6BE-416A-A2F8-2D64B7DE3FD4}" type="slidenum">
              <a:rPr lang="en-US"/>
              <a:pPr/>
              <a:t>48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m6 = X Y Z’</a:t>
            </a:r>
          </a:p>
          <a:p>
            <a:r>
              <a:rPr lang="en-US"/>
              <a:t> M6 = (X’ + Y’ + Z)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1538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328D-710E-43E6-82BA-349485F61CFD}" type="slidenum">
              <a:rPr lang="en-US"/>
              <a:pPr/>
              <a:t>49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M1 = a + b + c + d’</a:t>
            </a:r>
          </a:p>
          <a:p>
            <a:r>
              <a:rPr lang="en-US"/>
              <a:t> m3 = a’ b’ c d</a:t>
            </a:r>
          </a:p>
          <a:p>
            <a:r>
              <a:rPr lang="en-US"/>
              <a:t> m7 = a’ b c d</a:t>
            </a:r>
          </a:p>
          <a:p>
            <a:r>
              <a:rPr lang="en-US"/>
              <a:t> M 13 = a’ + b’ + c + d’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6133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11FE-D732-4D4A-B3C8-DF6D783F0E6A}" type="slidenum">
              <a:rPr lang="en-US"/>
              <a:pPr/>
              <a:t>50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0666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DA3C3-BB7F-4675-A2C6-48A1628C7BCD}" type="slidenum">
              <a:rPr lang="en-US"/>
              <a:pPr/>
              <a:t>51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65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89AD8-B653-49AB-9BE8-84321B6DCECE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7714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93626-3086-472F-9520-F31E9DE8F75D}" type="slidenum">
              <a:rPr lang="en-US"/>
              <a:pPr/>
              <a:t>52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8939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9475-51F2-4A1D-A7A4-6382E4227398}" type="slidenum">
              <a:rPr lang="en-US"/>
              <a:pPr/>
              <a:t>53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1107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97691-68D0-46A2-8B89-C1DB2AE72F09}" type="slidenum">
              <a:rPr lang="en-US"/>
              <a:pPr/>
              <a:t>54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en-US"/>
          </a:p>
          <a:p>
            <a:r>
              <a:rPr lang="en-US"/>
              <a:t> F = (A + B + C’ + D’) (A’ + B + C + D) (A’ + B + C’ + D’) (A’ + B’ + C’ + D)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7241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B1DF3-B2BB-423B-8186-46782466020D}" type="slidenum">
              <a:rPr lang="en-US"/>
              <a:pPr/>
              <a:t>55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918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D51AB-665C-4875-8507-068CF3015AEF}" type="slidenum">
              <a:rPr lang="en-US"/>
              <a:pPr/>
              <a:t>56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 = A(B + B’)(C + C’) + (A + A’) B’ C </a:t>
            </a:r>
          </a:p>
          <a:p>
            <a:r>
              <a:rPr lang="en-US"/>
              <a:t>    = ABC + ABC’ + AB’C + AB’C’ + AB’C + A’B’C</a:t>
            </a:r>
          </a:p>
          <a:p>
            <a:r>
              <a:rPr lang="en-US"/>
              <a:t>    = ABC + ABC’ + AB’C + AB’C’ + A’B’C</a:t>
            </a:r>
          </a:p>
          <a:p>
            <a:r>
              <a:rPr lang="en-US"/>
              <a:t>    = m7 + m6 + m5 + m4 + m1 = m1 + m4 + m5 + m6 + m7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084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0EFE6-46EA-40C2-89E8-23CA01A783C1}" type="slidenum">
              <a:rPr lang="en-US"/>
              <a:pPr/>
              <a:t>57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886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22B86-41CF-48D2-B214-D20523718720}" type="slidenum">
              <a:rPr lang="en-US"/>
              <a:pPr/>
              <a:t>58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3569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6450E-1B31-4F17-8131-D9AC5C6E5F7F}" type="slidenum">
              <a:rPr lang="en-US"/>
              <a:pPr/>
              <a:t>59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2774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771B-D00F-4100-B2E6-CBC80B7BD546}" type="slidenum">
              <a:rPr lang="en-US"/>
              <a:pPr/>
              <a:t>60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850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10F09-0A0A-48CE-822E-59FAE62FD8BB}" type="slidenum">
              <a:rPr lang="en-US"/>
              <a:pPr/>
              <a:t>61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27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D431E-A3EE-4AD3-9737-08D73031CB4B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/>
              <a:t>Answer: The six letters A, B, C, D, E, and F represent the digits for values</a:t>
            </a:r>
          </a:p>
          <a:p>
            <a:r>
              <a:rPr lang="en-US"/>
              <a:t>10, 11, 12, 13, 14, 15 (given in decimal), respectively, in hexadecimal.</a:t>
            </a:r>
          </a:p>
          <a:p>
            <a:r>
              <a:rPr lang="en-US"/>
              <a:t>Alternatively, a, b, c, d, e, f are used.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2241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62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L (A, B, C, D) = A ((B C') + D) = A B C' + A 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53867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63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7596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9549-2554-4550-9667-2802B349D994}" type="slidenum">
              <a:rPr lang="en-US"/>
              <a:pPr/>
              <a:t>64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9711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6B81E-C739-4243-B56F-3AA89EBA92C6}" type="slidenum">
              <a:rPr lang="en-US"/>
              <a:pPr/>
              <a:t>65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6340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D06A9-3202-47A0-B004-479FFC0FCAFA}" type="slidenum">
              <a:rPr lang="en-US"/>
              <a:pPr/>
              <a:t>66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38445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4EF28-1BCB-4732-AC2D-6DBFA599E238}" type="slidenum">
              <a:rPr lang="en-US"/>
              <a:pPr/>
              <a:t>67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1995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7EC9-C90B-4066-8547-F6AC110A7DD8}" type="slidenum">
              <a:rPr lang="en-US"/>
              <a:pPr/>
              <a:t>68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A (B’ + B) (C’ + C)</a:t>
            </a:r>
          </a:p>
          <a:p>
            <a:r>
              <a:rPr lang="en-US" dirty="0"/>
              <a:t>    = A’ B’ C + A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</a:p>
          <a:p>
            <a:r>
              <a:rPr lang="en-US" dirty="0"/>
              <a:t>    =</a:t>
            </a:r>
            <a:r>
              <a:rPr lang="en-US" dirty="0" smtClean="0"/>
              <a:t> (A</a:t>
            </a:r>
            <a:r>
              <a:rPr lang="en-US" dirty="0"/>
              <a:t>’</a:t>
            </a:r>
            <a:r>
              <a:rPr lang="en-US" dirty="0" smtClean="0"/>
              <a:t> + A)(B</a:t>
            </a:r>
            <a:r>
              <a:rPr lang="en-US" dirty="0"/>
              <a:t>’ C + </a:t>
            </a:r>
            <a:r>
              <a:rPr lang="en-US" dirty="0" smtClean="0"/>
              <a:t>A) </a:t>
            </a:r>
            <a:endParaRPr lang="en-US" dirty="0"/>
          </a:p>
          <a:p>
            <a:r>
              <a:rPr lang="en-US" dirty="0"/>
              <a:t>    = B’C + 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4480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E46D-4704-4BA5-AC6F-92F8372A2BF4}" type="slidenum">
              <a:rPr lang="en-US"/>
              <a:pPr/>
              <a:t>69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07671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6B8F-522C-4CBD-B6C9-6EB8B9B20190}" type="slidenum">
              <a:rPr lang="en-US"/>
              <a:pPr/>
              <a:t>70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3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2E89-6EE3-42C8-93F0-F6C20B6002BF}" type="slidenum">
              <a:rPr lang="en-US"/>
              <a:pPr/>
              <a:t>18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39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1403B-E837-46AF-B6D6-1D904422EEB0}" type="slidenum">
              <a:rPr lang="en-US"/>
              <a:pPr/>
              <a:t>19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56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270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009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24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4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A12E94-FDFE-42CB-AC4C-602757DA6325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1024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693B6-1607-4B2E-8360-9A229BDC25CE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4AD1F-A802-48DA-834A-53052E18F86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0CDD22-E395-488F-AD03-16F1A7D52E21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4AA3D-1500-44B3-AB33-F41983551153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13791-4711-4E8E-8FE6-F3F52B11883D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44FEA-EF0C-45D4-9355-480C5B5F7D2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EEFD8-6DEB-4E44-814C-DF903A0C2A1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181D0A-C26E-46F7-9EBC-171A2BCC148B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3AA4E2-203F-4DC7-A57A-4C8D7A863E97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CB001-699F-4F71-9DB2-50F8CB15E459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r-T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476AD6F-4C7C-4A75-A7B9-B178413FC6CA}" type="slidenum">
              <a:rPr lang="tr-TR"/>
              <a:pPr/>
              <a:t>‹#›</a:t>
            </a:fld>
            <a:endParaRPr lang="tr-TR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1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1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13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Microsoft_Equation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Microsoft_Equation7.bin"/><Relationship Id="rId5" Type="http://schemas.openxmlformats.org/officeDocument/2006/relationships/oleObject" Target="../embeddings/Microsoft_Equation8.bin"/><Relationship Id="rId6" Type="http://schemas.openxmlformats.org/officeDocument/2006/relationships/oleObject" Target="../embeddings/Microsoft_Equation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Microsoft_Equation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600" dirty="0" smtClean="0"/>
              <a:t>Sayısal Devreler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Doç. </a:t>
            </a:r>
            <a:r>
              <a:rPr lang="en-US" sz="1600" dirty="0" smtClean="0"/>
              <a:t>Dr</a:t>
            </a:r>
            <a:r>
              <a:rPr lang="en-US" sz="1600" dirty="0"/>
              <a:t>. </a:t>
            </a:r>
            <a:r>
              <a:rPr lang="tr-TR" sz="1600" dirty="0" smtClean="0"/>
              <a:t>Berna Örs Yalçın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İstanbul Teknik Üniversitesi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Elektrik-Elektronik Fakültesi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Oda No: 2318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E-mail: siddika.ors@itu.edu.tr</a:t>
            </a: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en-US" sz="1700" dirty="0">
                <a:solidFill>
                  <a:srgbClr val="000000"/>
                </a:solidFill>
              </a:rPr>
              <a:t/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tr-TR" sz="1700" dirty="0">
                <a:solidFill>
                  <a:srgbClr val="000000"/>
                </a:solidFill>
              </a:rPr>
              <a:t> 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İşareti Sayısal İşarete Dönüştürme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48" y="1981200"/>
            <a:ext cx="43573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85800" y="560908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547218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533528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519837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506147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92457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4787675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65077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51387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437697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563880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550189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536499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5228097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509119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495429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10200" y="481739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468049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0" y="454359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0200" y="440668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5400" y="58674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62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5791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6019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4770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6705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69342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7162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7391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543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77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924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80772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5943600" y="37338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Kuantalanmış</a:t>
            </a:r>
            <a:r>
              <a:rPr lang="tr-TR" dirty="0" smtClean="0">
                <a:solidFill>
                  <a:srgbClr val="FF0000"/>
                </a:solidFill>
              </a:rPr>
              <a:t> işaret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Sistemlerin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Bir sayısal sisteme aynı giriş kümesi defalarca uygulandığında hep aynı çıkış kümesi elde edilir.</a:t>
            </a:r>
          </a:p>
          <a:p>
            <a:pPr lvl="1"/>
            <a:r>
              <a:rPr lang="tr-TR" dirty="0" err="1" smtClean="0"/>
              <a:t>Analog</a:t>
            </a:r>
            <a:r>
              <a:rPr lang="tr-TR" dirty="0" smtClean="0"/>
              <a:t> sistemler ise çevre koşullarından daha çok etkilenirler ve çıkışları değişiklik gösterebilir.</a:t>
            </a:r>
          </a:p>
          <a:p>
            <a:r>
              <a:rPr lang="tr-TR" dirty="0" smtClean="0"/>
              <a:t>Sayısal sistem tasarımı dayandığı matematiksel temeller açısından daha kolaydır.</a:t>
            </a:r>
          </a:p>
          <a:p>
            <a:r>
              <a:rPr lang="tr-TR" dirty="0" smtClean="0"/>
              <a:t>Sayısal sistemleri test etmek ve hatalardan arındırmak  daha kolaydır.</a:t>
            </a:r>
          </a:p>
          <a:p>
            <a:r>
              <a:rPr lang="tr-TR" dirty="0" smtClean="0"/>
              <a:t>Esneklik ve programlanabilirlik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17904"/>
            <a:ext cx="8005380" cy="48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 Gerçekleme Aşamaları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Kodlama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Sayısal devreler yardımıyla üzerinde işlem yapılacak olan fiziksel büyüklüklere ve her türlü veriye ikili sayılar karşı düşürülür.</a:t>
            </a:r>
          </a:p>
          <a:p>
            <a:r>
              <a:rPr lang="tr-TR" dirty="0" smtClean="0"/>
              <a:t>Örneğin 8 basamaklı bir ikili sayı kullanarak 2</a:t>
            </a:r>
            <a:r>
              <a:rPr lang="tr-TR" baseline="30000" dirty="0" smtClean="0"/>
              <a:t>8</a:t>
            </a:r>
            <a:r>
              <a:rPr lang="tr-TR" dirty="0" smtClean="0"/>
              <a:t> tane (256) farklı “şey” ifade edebiliriz. </a:t>
            </a:r>
          </a:p>
          <a:p>
            <a:r>
              <a:rPr lang="tr-TR" dirty="0" smtClean="0"/>
              <a:t>Bir ikili değerin (örneğin 10001011) ne anlama geldiğine o değeri kullanacak olan sistem belirler. Bu değer bir sayı da olabilir, bir renk de, …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62375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Coded</a:t>
            </a:r>
            <a:r>
              <a:rPr lang="tr-TR" dirty="0" smtClean="0"/>
              <a:t> </a:t>
            </a:r>
            <a:r>
              <a:rPr lang="tr-TR" dirty="0" err="1" smtClean="0"/>
              <a:t>Decimal</a:t>
            </a:r>
            <a:r>
              <a:rPr lang="tr-TR" dirty="0" smtClean="0"/>
              <a:t>) İkili Kodlanmış Onlu Sayılar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 indent="-457200"/>
            <a:r>
              <a:rPr lang="tr-TR" dirty="0" smtClean="0"/>
              <a:t>0-9 arasındaki rakamlara 4 bitlik bir ikili kod karşı düşürülür.</a:t>
            </a:r>
          </a:p>
          <a:p>
            <a:pPr indent="-457200"/>
            <a:r>
              <a:rPr lang="tr-TR" dirty="0" smtClean="0">
                <a:solidFill>
                  <a:srgbClr val="FF0000"/>
                </a:solidFill>
              </a:rPr>
              <a:t>Artıklı Kodlamadır: </a:t>
            </a:r>
            <a:r>
              <a:rPr lang="tr-TR" dirty="0" smtClean="0"/>
              <a:t>4 bit ile 16 farklı kodlama yapılabilmekte, ancak bunlardan sadece 10 tanesi kullanılmaktadır.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Ağırlıklı Kodlama: </a:t>
            </a:r>
            <a:r>
              <a:rPr lang="tr-TR" sz="2400" dirty="0" smtClean="0"/>
              <a:t>Bitlerin konumlarına birer ağırlık verilir.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Doğal ikili kodlama: </a:t>
            </a:r>
            <a:r>
              <a:rPr lang="tr-TR" sz="2400" dirty="0" smtClean="0"/>
              <a:t>Sayıların ağırlıklı kodlama ile 2 tabanında gösterilmesidir.</a:t>
            </a:r>
          </a:p>
          <a:p>
            <a:pPr lvl="1"/>
            <a:r>
              <a:rPr lang="tr-TR" sz="2400" dirty="0" smtClean="0"/>
              <a:t>(11010)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=1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4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3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1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=26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tr-TR" sz="2400" dirty="0" smtClean="0"/>
              <a:t>Soldaki ilk basamağa en yüksek anlamlı bit (</a:t>
            </a:r>
            <a:r>
              <a:rPr lang="tr-TR" sz="2400" dirty="0" err="1" smtClean="0"/>
              <a:t>Most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MSB), sağdaki ilk basamağa en düşük anlamlı bit (</a:t>
            </a:r>
            <a:r>
              <a:rPr lang="tr-TR" sz="2400" dirty="0" err="1" smtClean="0"/>
              <a:t>Least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LSB) denir.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Hamming</a:t>
            </a:r>
            <a:r>
              <a:rPr lang="tr-TR" sz="2400" dirty="0" smtClean="0">
                <a:solidFill>
                  <a:srgbClr val="FF0000"/>
                </a:solidFill>
              </a:rPr>
              <a:t> Uzaklığı: </a:t>
            </a:r>
            <a:r>
              <a:rPr lang="tr-TR" sz="2400" dirty="0" smtClean="0"/>
              <a:t>n uzunluğundaki iki kod sözcüğünde aynı sırada olup değerleri farklı olan bileşenlerin sayısıdır.</a:t>
            </a:r>
          </a:p>
          <a:p>
            <a:pPr lvl="1"/>
            <a:r>
              <a:rPr lang="tr-TR" sz="2400" dirty="0" smtClean="0"/>
              <a:t>011 ile 101 arasındaki uzaklık 2 </a:t>
            </a:r>
            <a:r>
              <a:rPr lang="tr-TR" sz="2400" dirty="0" err="1" smtClean="0"/>
              <a:t>dir</a:t>
            </a:r>
            <a:r>
              <a:rPr lang="tr-TR" sz="2400" dirty="0" smtClean="0"/>
              <a:t>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Bitişik Kodlar: </a:t>
            </a:r>
            <a:r>
              <a:rPr lang="tr-TR" sz="2400" dirty="0" smtClean="0"/>
              <a:t>Birbirini izleyen sayılara karşı gelen kodlar arasındaki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o kodlama bitişiktir.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Çevrimli Kodlar:</a:t>
            </a:r>
            <a:r>
              <a:rPr lang="tr-TR" sz="2400" dirty="0" smtClean="0"/>
              <a:t>  Kodlama bitişik ve ayrıca son kod ile ilk kod arasında da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kod çevrimlidir.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İşaretsiz Sayıların Gösterilmesi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377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Doğal ağırlıklı ikili kodlama kullanılır.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215</a:t>
            </a:r>
            <a:r>
              <a:rPr lang="tr-TR" baseline="-25000" dirty="0" smtClean="0"/>
              <a:t>10</a:t>
            </a:r>
            <a:r>
              <a:rPr lang="tr-TR" dirty="0" smtClean="0"/>
              <a:t>=(1101 0111)</a:t>
            </a:r>
            <a:r>
              <a:rPr lang="tr-TR" baseline="-25000" dirty="0" smtClean="0"/>
              <a:t>2</a:t>
            </a:r>
            <a:r>
              <a:rPr lang="tr-TR" dirty="0" smtClean="0"/>
              <a:t>= =1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7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6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>
                <a:sym typeface="Symbol"/>
              </a:rPr>
              <a:t>5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0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büyük </a:t>
            </a:r>
            <a:r>
              <a:rPr lang="tr-TR" dirty="0" smtClean="0"/>
              <a:t>işaretsiz sayı: (1111 1111)</a:t>
            </a:r>
            <a:r>
              <a:rPr lang="tr-TR" baseline="-25000" dirty="0" smtClean="0"/>
              <a:t>2</a:t>
            </a:r>
            <a:r>
              <a:rPr lang="tr-TR" dirty="0" smtClean="0"/>
              <a:t>=255</a:t>
            </a:r>
            <a:r>
              <a:rPr lang="tr-TR" baseline="-25000" dirty="0" smtClean="0"/>
              <a:t>10</a:t>
            </a:r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küçük </a:t>
            </a:r>
            <a:r>
              <a:rPr lang="tr-TR" dirty="0" smtClean="0"/>
              <a:t>işaretsiz sayı: (0000 0000)</a:t>
            </a:r>
            <a:r>
              <a:rPr lang="tr-TR" baseline="-25000" dirty="0" smtClean="0"/>
              <a:t>2</a:t>
            </a:r>
            <a:r>
              <a:rPr lang="tr-TR" dirty="0" smtClean="0"/>
              <a:t>=0</a:t>
            </a:r>
            <a:r>
              <a:rPr lang="tr-TR" baseline="-25000" dirty="0" smtClean="0"/>
              <a:t>10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36576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73914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yüksek anlamlı bit (MSB)</a:t>
            </a:r>
            <a:endParaRPr lang="tr-TR" dirty="0"/>
          </a:p>
        </p:txBody>
      </p:sp>
      <p:cxnSp>
        <p:nvCxnSpPr>
          <p:cNvPr id="9" name="Straight Arrow Connector 8"/>
          <p:cNvCxnSpPr>
            <a:stCxn id="7" idx="0"/>
            <a:endCxn id="5" idx="4"/>
          </p:cNvCxnSpPr>
          <p:nvPr/>
        </p:nvCxnSpPr>
        <p:spPr>
          <a:xfrm rot="5400000" flipH="1" flipV="1">
            <a:off x="2999574" y="2199474"/>
            <a:ext cx="381000" cy="116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28956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düşük anlamlı bit (LSB)</a:t>
            </a:r>
            <a:endParaRPr lang="tr-TR" dirty="0"/>
          </a:p>
        </p:txBody>
      </p:sp>
      <p:cxnSp>
        <p:nvCxnSpPr>
          <p:cNvPr id="12" name="Straight Arrow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7012526" y="2402426"/>
            <a:ext cx="304800" cy="68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7C253-E7D7-4E33-9D6E-658F924C12D1}" type="slidenum">
              <a:rPr lang="tr-TR"/>
              <a:pPr/>
              <a:t>17</a:t>
            </a:fld>
            <a:endParaRPr lang="tr-TR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Çok kullanılan tabanlar</a:t>
            </a:r>
            <a:endParaRPr lang="en-US" dirty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99203" y="1539875"/>
            <a:ext cx="6780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İsim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55892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842164" y="1539875"/>
            <a:ext cx="9657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Taban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376237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5378214" y="1539875"/>
            <a:ext cx="1854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Basamaklar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6735763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809804" y="2112963"/>
            <a:ext cx="6379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İkili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724025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3225800" y="21129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3402013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6080125" y="2112963"/>
            <a:ext cx="444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2" name="Rectangle 14"/>
          <p:cNvSpPr>
            <a:spLocks noChangeArrowheads="1"/>
          </p:cNvSpPr>
          <p:nvPr/>
        </p:nvSpPr>
        <p:spPr bwMode="auto">
          <a:xfrm>
            <a:off x="6516688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672861" y="2686050"/>
            <a:ext cx="870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400" b="1" dirty="0" smtClean="0">
                <a:latin typeface="Times New Roman" pitchFamily="18" charset="0"/>
              </a:rPr>
              <a:t>Sekizli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1508125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3225800" y="26860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6" name="Rectangle 18"/>
          <p:cNvSpPr>
            <a:spLocks noChangeArrowheads="1"/>
          </p:cNvSpPr>
          <p:nvPr/>
        </p:nvSpPr>
        <p:spPr bwMode="auto">
          <a:xfrm>
            <a:off x="3402013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7" name="Rectangle 19"/>
          <p:cNvSpPr>
            <a:spLocks noChangeArrowheads="1"/>
          </p:cNvSpPr>
          <p:nvPr/>
        </p:nvSpPr>
        <p:spPr bwMode="auto">
          <a:xfrm>
            <a:off x="5307013" y="2686050"/>
            <a:ext cx="2044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7308850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696965" y="3257550"/>
            <a:ext cx="9794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Onluk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912938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3138488" y="325755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348932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5049838" y="3257550"/>
            <a:ext cx="2578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757237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685800" y="3830638"/>
            <a:ext cx="13769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640013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3138488" y="3830638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489325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4119563" y="3830638"/>
            <a:ext cx="45735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0,1,2,3,4,5,6,7,8,9,A,B,C,D,E,F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8585200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1" name="Rectangle 33"/>
          <p:cNvSpPr>
            <a:spLocks noChangeArrowheads="1"/>
          </p:cNvSpPr>
          <p:nvPr/>
        </p:nvSpPr>
        <p:spPr bwMode="auto">
          <a:xfrm>
            <a:off x="636588" y="43957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665163" y="5005626"/>
            <a:ext cx="794543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 tabanda kullanılan 6 harf 10, 11, 12, 13, 14 ve 15 i gösterir.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B766C-DC2F-4091-A563-D82E2C7718AE}" type="slidenum">
              <a:rPr lang="tr-TR"/>
              <a:pPr/>
              <a:t>18</a:t>
            </a:fld>
            <a:endParaRPr lang="tr-TR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2654300" y="183515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261143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10)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862388" y="1835150"/>
            <a:ext cx="64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Binary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814763" y="2070100"/>
            <a:ext cx="693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2)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4992688" y="1835150"/>
            <a:ext cx="525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Octal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883150" y="2070100"/>
            <a:ext cx="693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8)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5572125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5834063" y="1835150"/>
            <a:ext cx="450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Hexa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6289675" y="1835150"/>
            <a:ext cx="728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593248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16)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6756400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9" name="Rectangle 13"/>
          <p:cNvSpPr>
            <a:spLocks noChangeArrowheads="1"/>
          </p:cNvSpPr>
          <p:nvPr/>
        </p:nvSpPr>
        <p:spPr bwMode="auto">
          <a:xfrm>
            <a:off x="29035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3105150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3905250" y="231140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2" name="Rectangle 16"/>
          <p:cNvSpPr>
            <a:spLocks noChangeArrowheads="1"/>
          </p:cNvSpPr>
          <p:nvPr/>
        </p:nvSpPr>
        <p:spPr bwMode="auto">
          <a:xfrm>
            <a:off x="51260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3" name="Rectangle 17"/>
          <p:cNvSpPr>
            <a:spLocks noChangeArrowheads="1"/>
          </p:cNvSpPr>
          <p:nvPr/>
        </p:nvSpPr>
        <p:spPr bwMode="auto">
          <a:xfrm>
            <a:off x="6257925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4" name="Rectangle 18"/>
          <p:cNvSpPr>
            <a:spLocks noChangeArrowheads="1"/>
          </p:cNvSpPr>
          <p:nvPr/>
        </p:nvSpPr>
        <p:spPr bwMode="auto">
          <a:xfrm>
            <a:off x="6461125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5" name="Rectangle 19"/>
          <p:cNvSpPr>
            <a:spLocks noChangeArrowheads="1"/>
          </p:cNvSpPr>
          <p:nvPr/>
        </p:nvSpPr>
        <p:spPr bwMode="auto">
          <a:xfrm>
            <a:off x="29035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31051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3905250" y="25511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auto">
          <a:xfrm>
            <a:off x="51260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9" name="Rectangle 23"/>
          <p:cNvSpPr>
            <a:spLocks noChangeArrowheads="1"/>
          </p:cNvSpPr>
          <p:nvPr/>
        </p:nvSpPr>
        <p:spPr bwMode="auto">
          <a:xfrm>
            <a:off x="53276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0" name="Rectangle 24"/>
          <p:cNvSpPr>
            <a:spLocks noChangeArrowheads="1"/>
          </p:cNvSpPr>
          <p:nvPr/>
        </p:nvSpPr>
        <p:spPr bwMode="auto">
          <a:xfrm>
            <a:off x="6257925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6461125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2" name="Rectangle 26"/>
          <p:cNvSpPr>
            <a:spLocks noChangeArrowheads="1"/>
          </p:cNvSpPr>
          <p:nvPr/>
        </p:nvSpPr>
        <p:spPr bwMode="auto">
          <a:xfrm>
            <a:off x="29035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31051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4" name="Rectangle 28"/>
          <p:cNvSpPr>
            <a:spLocks noChangeArrowheads="1"/>
          </p:cNvSpPr>
          <p:nvPr/>
        </p:nvSpPr>
        <p:spPr bwMode="auto">
          <a:xfrm>
            <a:off x="3905250" y="27924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5" name="Rectangle 29"/>
          <p:cNvSpPr>
            <a:spLocks noChangeArrowheads="1"/>
          </p:cNvSpPr>
          <p:nvPr/>
        </p:nvSpPr>
        <p:spPr bwMode="auto">
          <a:xfrm>
            <a:off x="51260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6" name="Rectangle 30"/>
          <p:cNvSpPr>
            <a:spLocks noChangeArrowheads="1"/>
          </p:cNvSpPr>
          <p:nvPr/>
        </p:nvSpPr>
        <p:spPr bwMode="auto">
          <a:xfrm>
            <a:off x="53276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7" name="Rectangle 31"/>
          <p:cNvSpPr>
            <a:spLocks noChangeArrowheads="1"/>
          </p:cNvSpPr>
          <p:nvPr/>
        </p:nvSpPr>
        <p:spPr bwMode="auto">
          <a:xfrm>
            <a:off x="6257925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6461125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9" name="Rectangle 33"/>
          <p:cNvSpPr>
            <a:spLocks noChangeArrowheads="1"/>
          </p:cNvSpPr>
          <p:nvPr/>
        </p:nvSpPr>
        <p:spPr bwMode="auto">
          <a:xfrm>
            <a:off x="29035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0" name="Rectangle 34"/>
          <p:cNvSpPr>
            <a:spLocks noChangeArrowheads="1"/>
          </p:cNvSpPr>
          <p:nvPr/>
        </p:nvSpPr>
        <p:spPr bwMode="auto">
          <a:xfrm>
            <a:off x="3105150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1" name="Rectangle 35"/>
          <p:cNvSpPr>
            <a:spLocks noChangeArrowheads="1"/>
          </p:cNvSpPr>
          <p:nvPr/>
        </p:nvSpPr>
        <p:spPr bwMode="auto">
          <a:xfrm>
            <a:off x="3905250" y="30337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51260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3" name="Rectangle 37"/>
          <p:cNvSpPr>
            <a:spLocks noChangeArrowheads="1"/>
          </p:cNvSpPr>
          <p:nvPr/>
        </p:nvSpPr>
        <p:spPr bwMode="auto">
          <a:xfrm>
            <a:off x="6257925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4" name="Rectangle 38"/>
          <p:cNvSpPr>
            <a:spLocks noChangeArrowheads="1"/>
          </p:cNvSpPr>
          <p:nvPr/>
        </p:nvSpPr>
        <p:spPr bwMode="auto">
          <a:xfrm>
            <a:off x="6461125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5" name="Rectangle 39"/>
          <p:cNvSpPr>
            <a:spLocks noChangeArrowheads="1"/>
          </p:cNvSpPr>
          <p:nvPr/>
        </p:nvSpPr>
        <p:spPr bwMode="auto">
          <a:xfrm>
            <a:off x="29035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6" name="Rectangle 40"/>
          <p:cNvSpPr>
            <a:spLocks noChangeArrowheads="1"/>
          </p:cNvSpPr>
          <p:nvPr/>
        </p:nvSpPr>
        <p:spPr bwMode="auto">
          <a:xfrm>
            <a:off x="3105150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7" name="Rectangle 41"/>
          <p:cNvSpPr>
            <a:spLocks noChangeArrowheads="1"/>
          </p:cNvSpPr>
          <p:nvPr/>
        </p:nvSpPr>
        <p:spPr bwMode="auto">
          <a:xfrm>
            <a:off x="3905250" y="32734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8" name="Rectangle 42"/>
          <p:cNvSpPr>
            <a:spLocks noChangeArrowheads="1"/>
          </p:cNvSpPr>
          <p:nvPr/>
        </p:nvSpPr>
        <p:spPr bwMode="auto">
          <a:xfrm>
            <a:off x="51260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6257925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0" name="Rectangle 44"/>
          <p:cNvSpPr>
            <a:spLocks noChangeArrowheads="1"/>
          </p:cNvSpPr>
          <p:nvPr/>
        </p:nvSpPr>
        <p:spPr bwMode="auto">
          <a:xfrm>
            <a:off x="6461125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1" name="Rectangle 45"/>
          <p:cNvSpPr>
            <a:spLocks noChangeArrowheads="1"/>
          </p:cNvSpPr>
          <p:nvPr/>
        </p:nvSpPr>
        <p:spPr bwMode="auto">
          <a:xfrm>
            <a:off x="29035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2" name="Rectangle 46"/>
          <p:cNvSpPr>
            <a:spLocks noChangeArrowheads="1"/>
          </p:cNvSpPr>
          <p:nvPr/>
        </p:nvSpPr>
        <p:spPr bwMode="auto">
          <a:xfrm>
            <a:off x="31051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3" name="Rectangle 47"/>
          <p:cNvSpPr>
            <a:spLocks noChangeArrowheads="1"/>
          </p:cNvSpPr>
          <p:nvPr/>
        </p:nvSpPr>
        <p:spPr bwMode="auto">
          <a:xfrm>
            <a:off x="3905250" y="35147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4" name="Rectangle 48"/>
          <p:cNvSpPr>
            <a:spLocks noChangeArrowheads="1"/>
          </p:cNvSpPr>
          <p:nvPr/>
        </p:nvSpPr>
        <p:spPr bwMode="auto">
          <a:xfrm>
            <a:off x="51260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5" name="Rectangle 49"/>
          <p:cNvSpPr>
            <a:spLocks noChangeArrowheads="1"/>
          </p:cNvSpPr>
          <p:nvPr/>
        </p:nvSpPr>
        <p:spPr bwMode="auto">
          <a:xfrm>
            <a:off x="53276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6" name="Rectangle 50"/>
          <p:cNvSpPr>
            <a:spLocks noChangeArrowheads="1"/>
          </p:cNvSpPr>
          <p:nvPr/>
        </p:nvSpPr>
        <p:spPr bwMode="auto">
          <a:xfrm>
            <a:off x="6257925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7" name="Rectangle 51"/>
          <p:cNvSpPr>
            <a:spLocks noChangeArrowheads="1"/>
          </p:cNvSpPr>
          <p:nvPr/>
        </p:nvSpPr>
        <p:spPr bwMode="auto">
          <a:xfrm>
            <a:off x="6461125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8" name="Rectangle 52"/>
          <p:cNvSpPr>
            <a:spLocks noChangeArrowheads="1"/>
          </p:cNvSpPr>
          <p:nvPr/>
        </p:nvSpPr>
        <p:spPr bwMode="auto">
          <a:xfrm>
            <a:off x="29035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9" name="Rectangle 53"/>
          <p:cNvSpPr>
            <a:spLocks noChangeArrowheads="1"/>
          </p:cNvSpPr>
          <p:nvPr/>
        </p:nvSpPr>
        <p:spPr bwMode="auto">
          <a:xfrm>
            <a:off x="31051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0" name="Rectangle 54"/>
          <p:cNvSpPr>
            <a:spLocks noChangeArrowheads="1"/>
          </p:cNvSpPr>
          <p:nvPr/>
        </p:nvSpPr>
        <p:spPr bwMode="auto">
          <a:xfrm>
            <a:off x="3905250" y="37544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1" name="Rectangle 55"/>
          <p:cNvSpPr>
            <a:spLocks noChangeArrowheads="1"/>
          </p:cNvSpPr>
          <p:nvPr/>
        </p:nvSpPr>
        <p:spPr bwMode="auto">
          <a:xfrm>
            <a:off x="51260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2" name="Rectangle 56"/>
          <p:cNvSpPr>
            <a:spLocks noChangeArrowheads="1"/>
          </p:cNvSpPr>
          <p:nvPr/>
        </p:nvSpPr>
        <p:spPr bwMode="auto">
          <a:xfrm>
            <a:off x="53276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3" name="Rectangle 57"/>
          <p:cNvSpPr>
            <a:spLocks noChangeArrowheads="1"/>
          </p:cNvSpPr>
          <p:nvPr/>
        </p:nvSpPr>
        <p:spPr bwMode="auto">
          <a:xfrm>
            <a:off x="6257925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4" name="Rectangle 58"/>
          <p:cNvSpPr>
            <a:spLocks noChangeArrowheads="1"/>
          </p:cNvSpPr>
          <p:nvPr/>
        </p:nvSpPr>
        <p:spPr bwMode="auto">
          <a:xfrm>
            <a:off x="6461125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5" name="Rectangle 59"/>
          <p:cNvSpPr>
            <a:spLocks noChangeArrowheads="1"/>
          </p:cNvSpPr>
          <p:nvPr/>
        </p:nvSpPr>
        <p:spPr bwMode="auto">
          <a:xfrm>
            <a:off x="29035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6" name="Rectangle 60"/>
          <p:cNvSpPr>
            <a:spLocks noChangeArrowheads="1"/>
          </p:cNvSpPr>
          <p:nvPr/>
        </p:nvSpPr>
        <p:spPr bwMode="auto">
          <a:xfrm>
            <a:off x="31051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7" name="Rectangle 61"/>
          <p:cNvSpPr>
            <a:spLocks noChangeArrowheads="1"/>
          </p:cNvSpPr>
          <p:nvPr/>
        </p:nvSpPr>
        <p:spPr bwMode="auto">
          <a:xfrm>
            <a:off x="3905250" y="39957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8" name="Rectangle 62"/>
          <p:cNvSpPr>
            <a:spLocks noChangeArrowheads="1"/>
          </p:cNvSpPr>
          <p:nvPr/>
        </p:nvSpPr>
        <p:spPr bwMode="auto">
          <a:xfrm>
            <a:off x="51260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9" name="Rectangle 63"/>
          <p:cNvSpPr>
            <a:spLocks noChangeArrowheads="1"/>
          </p:cNvSpPr>
          <p:nvPr/>
        </p:nvSpPr>
        <p:spPr bwMode="auto">
          <a:xfrm>
            <a:off x="53276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0" name="Rectangle 64"/>
          <p:cNvSpPr>
            <a:spLocks noChangeArrowheads="1"/>
          </p:cNvSpPr>
          <p:nvPr/>
        </p:nvSpPr>
        <p:spPr bwMode="auto">
          <a:xfrm>
            <a:off x="6257925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1" name="Rectangle 65"/>
          <p:cNvSpPr>
            <a:spLocks noChangeArrowheads="1"/>
          </p:cNvSpPr>
          <p:nvPr/>
        </p:nvSpPr>
        <p:spPr bwMode="auto">
          <a:xfrm>
            <a:off x="6461125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2" name="Rectangle 66"/>
          <p:cNvSpPr>
            <a:spLocks noChangeArrowheads="1"/>
          </p:cNvSpPr>
          <p:nvPr/>
        </p:nvSpPr>
        <p:spPr bwMode="auto">
          <a:xfrm>
            <a:off x="29035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3" name="Rectangle 67"/>
          <p:cNvSpPr>
            <a:spLocks noChangeArrowheads="1"/>
          </p:cNvSpPr>
          <p:nvPr/>
        </p:nvSpPr>
        <p:spPr bwMode="auto">
          <a:xfrm>
            <a:off x="31051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4" name="Rectangle 68"/>
          <p:cNvSpPr>
            <a:spLocks noChangeArrowheads="1"/>
          </p:cNvSpPr>
          <p:nvPr/>
        </p:nvSpPr>
        <p:spPr bwMode="auto">
          <a:xfrm>
            <a:off x="3905250" y="42370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5" name="Rectangle 69"/>
          <p:cNvSpPr>
            <a:spLocks noChangeArrowheads="1"/>
          </p:cNvSpPr>
          <p:nvPr/>
        </p:nvSpPr>
        <p:spPr bwMode="auto">
          <a:xfrm>
            <a:off x="51260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53276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7" name="Rectangle 71"/>
          <p:cNvSpPr>
            <a:spLocks noChangeArrowheads="1"/>
          </p:cNvSpPr>
          <p:nvPr/>
        </p:nvSpPr>
        <p:spPr bwMode="auto">
          <a:xfrm>
            <a:off x="6257925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8" name="Rectangle 72"/>
          <p:cNvSpPr>
            <a:spLocks noChangeArrowheads="1"/>
          </p:cNvSpPr>
          <p:nvPr/>
        </p:nvSpPr>
        <p:spPr bwMode="auto">
          <a:xfrm>
            <a:off x="6461125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9" name="Rectangle 73"/>
          <p:cNvSpPr>
            <a:spLocks noChangeArrowheads="1"/>
          </p:cNvSpPr>
          <p:nvPr/>
        </p:nvSpPr>
        <p:spPr bwMode="auto">
          <a:xfrm>
            <a:off x="29035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0" name="Rectangle 74"/>
          <p:cNvSpPr>
            <a:spLocks noChangeArrowheads="1"/>
          </p:cNvSpPr>
          <p:nvPr/>
        </p:nvSpPr>
        <p:spPr bwMode="auto">
          <a:xfrm>
            <a:off x="31051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1" name="Rectangle 75"/>
          <p:cNvSpPr>
            <a:spLocks noChangeArrowheads="1"/>
          </p:cNvSpPr>
          <p:nvPr/>
        </p:nvSpPr>
        <p:spPr bwMode="auto">
          <a:xfrm>
            <a:off x="3905250" y="44767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2" name="Rectangle 76"/>
          <p:cNvSpPr>
            <a:spLocks noChangeArrowheads="1"/>
          </p:cNvSpPr>
          <p:nvPr/>
        </p:nvSpPr>
        <p:spPr bwMode="auto">
          <a:xfrm>
            <a:off x="51260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3" name="Rectangle 77"/>
          <p:cNvSpPr>
            <a:spLocks noChangeArrowheads="1"/>
          </p:cNvSpPr>
          <p:nvPr/>
        </p:nvSpPr>
        <p:spPr bwMode="auto">
          <a:xfrm>
            <a:off x="53276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4" name="Rectangle 78"/>
          <p:cNvSpPr>
            <a:spLocks noChangeArrowheads="1"/>
          </p:cNvSpPr>
          <p:nvPr/>
        </p:nvSpPr>
        <p:spPr bwMode="auto">
          <a:xfrm>
            <a:off x="6257925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5" name="Rectangle 79"/>
          <p:cNvSpPr>
            <a:spLocks noChangeArrowheads="1"/>
          </p:cNvSpPr>
          <p:nvPr/>
        </p:nvSpPr>
        <p:spPr bwMode="auto">
          <a:xfrm>
            <a:off x="6461125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6" name="Rectangle 80"/>
          <p:cNvSpPr>
            <a:spLocks noChangeArrowheads="1"/>
          </p:cNvSpPr>
          <p:nvPr/>
        </p:nvSpPr>
        <p:spPr bwMode="auto">
          <a:xfrm>
            <a:off x="29035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7" name="Rectangle 81"/>
          <p:cNvSpPr>
            <a:spLocks noChangeArrowheads="1"/>
          </p:cNvSpPr>
          <p:nvPr/>
        </p:nvSpPr>
        <p:spPr bwMode="auto">
          <a:xfrm>
            <a:off x="31051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8" name="Rectangle 82"/>
          <p:cNvSpPr>
            <a:spLocks noChangeArrowheads="1"/>
          </p:cNvSpPr>
          <p:nvPr/>
        </p:nvSpPr>
        <p:spPr bwMode="auto">
          <a:xfrm>
            <a:off x="3905250" y="47180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9" name="Rectangle 83"/>
          <p:cNvSpPr>
            <a:spLocks noChangeArrowheads="1"/>
          </p:cNvSpPr>
          <p:nvPr/>
        </p:nvSpPr>
        <p:spPr bwMode="auto">
          <a:xfrm>
            <a:off x="51260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0" name="Rectangle 84"/>
          <p:cNvSpPr>
            <a:spLocks noChangeArrowheads="1"/>
          </p:cNvSpPr>
          <p:nvPr/>
        </p:nvSpPr>
        <p:spPr bwMode="auto">
          <a:xfrm>
            <a:off x="53276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1" name="Rectangle 85"/>
          <p:cNvSpPr>
            <a:spLocks noChangeArrowheads="1"/>
          </p:cNvSpPr>
          <p:nvPr/>
        </p:nvSpPr>
        <p:spPr bwMode="auto">
          <a:xfrm>
            <a:off x="6237288" y="4718050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2" name="Rectangle 86"/>
          <p:cNvSpPr>
            <a:spLocks noChangeArrowheads="1"/>
          </p:cNvSpPr>
          <p:nvPr/>
        </p:nvSpPr>
        <p:spPr bwMode="auto">
          <a:xfrm>
            <a:off x="64833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3" name="Rectangle 87"/>
          <p:cNvSpPr>
            <a:spLocks noChangeArrowheads="1"/>
          </p:cNvSpPr>
          <p:nvPr/>
        </p:nvSpPr>
        <p:spPr bwMode="auto">
          <a:xfrm>
            <a:off x="29035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4" name="Rectangle 88"/>
          <p:cNvSpPr>
            <a:spLocks noChangeArrowheads="1"/>
          </p:cNvSpPr>
          <p:nvPr/>
        </p:nvSpPr>
        <p:spPr bwMode="auto">
          <a:xfrm>
            <a:off x="31051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5" name="Rectangle 89"/>
          <p:cNvSpPr>
            <a:spLocks noChangeArrowheads="1"/>
          </p:cNvSpPr>
          <p:nvPr/>
        </p:nvSpPr>
        <p:spPr bwMode="auto">
          <a:xfrm>
            <a:off x="3905250" y="4959350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6" name="Rectangle 90"/>
          <p:cNvSpPr>
            <a:spLocks noChangeArrowheads="1"/>
          </p:cNvSpPr>
          <p:nvPr/>
        </p:nvSpPr>
        <p:spPr bwMode="auto">
          <a:xfrm>
            <a:off x="4308475" y="4959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7" name="Rectangle 91"/>
          <p:cNvSpPr>
            <a:spLocks noChangeArrowheads="1"/>
          </p:cNvSpPr>
          <p:nvPr/>
        </p:nvSpPr>
        <p:spPr bwMode="auto">
          <a:xfrm>
            <a:off x="51260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8" name="Rectangle 92"/>
          <p:cNvSpPr>
            <a:spLocks noChangeArrowheads="1"/>
          </p:cNvSpPr>
          <p:nvPr/>
        </p:nvSpPr>
        <p:spPr bwMode="auto">
          <a:xfrm>
            <a:off x="53276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9" name="Rectangle 93"/>
          <p:cNvSpPr>
            <a:spLocks noChangeArrowheads="1"/>
          </p:cNvSpPr>
          <p:nvPr/>
        </p:nvSpPr>
        <p:spPr bwMode="auto">
          <a:xfrm>
            <a:off x="6243638" y="4959350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0B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0" name="Rectangle 94"/>
          <p:cNvSpPr>
            <a:spLocks noChangeArrowheads="1"/>
          </p:cNvSpPr>
          <p:nvPr/>
        </p:nvSpPr>
        <p:spPr bwMode="auto">
          <a:xfrm>
            <a:off x="6478588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1" name="Rectangle 95"/>
          <p:cNvSpPr>
            <a:spLocks noChangeArrowheads="1"/>
          </p:cNvSpPr>
          <p:nvPr/>
        </p:nvSpPr>
        <p:spPr bwMode="auto">
          <a:xfrm>
            <a:off x="29035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2" name="Rectangle 96"/>
          <p:cNvSpPr>
            <a:spLocks noChangeArrowheads="1"/>
          </p:cNvSpPr>
          <p:nvPr/>
        </p:nvSpPr>
        <p:spPr bwMode="auto">
          <a:xfrm>
            <a:off x="31051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3" name="Rectangle 97"/>
          <p:cNvSpPr>
            <a:spLocks noChangeArrowheads="1"/>
          </p:cNvSpPr>
          <p:nvPr/>
        </p:nvSpPr>
        <p:spPr bwMode="auto">
          <a:xfrm>
            <a:off x="3905250" y="51990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4" name="Rectangle 98"/>
          <p:cNvSpPr>
            <a:spLocks noChangeArrowheads="1"/>
          </p:cNvSpPr>
          <p:nvPr/>
        </p:nvSpPr>
        <p:spPr bwMode="auto">
          <a:xfrm>
            <a:off x="51260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5" name="Rectangle 99"/>
          <p:cNvSpPr>
            <a:spLocks noChangeArrowheads="1"/>
          </p:cNvSpPr>
          <p:nvPr/>
        </p:nvSpPr>
        <p:spPr bwMode="auto">
          <a:xfrm>
            <a:off x="53276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6" name="Rectangle 100"/>
          <p:cNvSpPr>
            <a:spLocks noChangeArrowheads="1"/>
          </p:cNvSpPr>
          <p:nvPr/>
        </p:nvSpPr>
        <p:spPr bwMode="auto">
          <a:xfrm>
            <a:off x="6237288" y="51990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0C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7" name="Rectangle 101"/>
          <p:cNvSpPr>
            <a:spLocks noChangeArrowheads="1"/>
          </p:cNvSpPr>
          <p:nvPr/>
        </p:nvSpPr>
        <p:spPr bwMode="auto">
          <a:xfrm>
            <a:off x="64833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8" name="Rectangle 102"/>
          <p:cNvSpPr>
            <a:spLocks noChangeArrowheads="1"/>
          </p:cNvSpPr>
          <p:nvPr/>
        </p:nvSpPr>
        <p:spPr bwMode="auto">
          <a:xfrm>
            <a:off x="29035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9" name="Rectangle 103"/>
          <p:cNvSpPr>
            <a:spLocks noChangeArrowheads="1"/>
          </p:cNvSpPr>
          <p:nvPr/>
        </p:nvSpPr>
        <p:spPr bwMode="auto">
          <a:xfrm>
            <a:off x="31051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0" name="Rectangle 104"/>
          <p:cNvSpPr>
            <a:spLocks noChangeArrowheads="1"/>
          </p:cNvSpPr>
          <p:nvPr/>
        </p:nvSpPr>
        <p:spPr bwMode="auto">
          <a:xfrm>
            <a:off x="3905250" y="54403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1" name="Rectangle 105"/>
          <p:cNvSpPr>
            <a:spLocks noChangeArrowheads="1"/>
          </p:cNvSpPr>
          <p:nvPr/>
        </p:nvSpPr>
        <p:spPr bwMode="auto">
          <a:xfrm>
            <a:off x="51260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2" name="Rectangle 106"/>
          <p:cNvSpPr>
            <a:spLocks noChangeArrowheads="1"/>
          </p:cNvSpPr>
          <p:nvPr/>
        </p:nvSpPr>
        <p:spPr bwMode="auto">
          <a:xfrm>
            <a:off x="53276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3" name="Rectangle 107"/>
          <p:cNvSpPr>
            <a:spLocks noChangeArrowheads="1"/>
          </p:cNvSpPr>
          <p:nvPr/>
        </p:nvSpPr>
        <p:spPr bwMode="auto">
          <a:xfrm>
            <a:off x="6237288" y="54403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0D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4" name="Rectangle 108"/>
          <p:cNvSpPr>
            <a:spLocks noChangeArrowheads="1"/>
          </p:cNvSpPr>
          <p:nvPr/>
        </p:nvSpPr>
        <p:spPr bwMode="auto">
          <a:xfrm>
            <a:off x="64833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5" name="Rectangle 109"/>
          <p:cNvSpPr>
            <a:spLocks noChangeArrowheads="1"/>
          </p:cNvSpPr>
          <p:nvPr/>
        </p:nvSpPr>
        <p:spPr bwMode="auto">
          <a:xfrm>
            <a:off x="29035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6" name="Rectangle 110"/>
          <p:cNvSpPr>
            <a:spLocks noChangeArrowheads="1"/>
          </p:cNvSpPr>
          <p:nvPr/>
        </p:nvSpPr>
        <p:spPr bwMode="auto">
          <a:xfrm>
            <a:off x="31051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7" name="Rectangle 111"/>
          <p:cNvSpPr>
            <a:spLocks noChangeArrowheads="1"/>
          </p:cNvSpPr>
          <p:nvPr/>
        </p:nvSpPr>
        <p:spPr bwMode="auto">
          <a:xfrm>
            <a:off x="3905250" y="56800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8" name="Rectangle 112"/>
          <p:cNvSpPr>
            <a:spLocks noChangeArrowheads="1"/>
          </p:cNvSpPr>
          <p:nvPr/>
        </p:nvSpPr>
        <p:spPr bwMode="auto">
          <a:xfrm>
            <a:off x="51260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9" name="Rectangle 113"/>
          <p:cNvSpPr>
            <a:spLocks noChangeArrowheads="1"/>
          </p:cNvSpPr>
          <p:nvPr/>
        </p:nvSpPr>
        <p:spPr bwMode="auto">
          <a:xfrm>
            <a:off x="53276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0" name="Rectangle 114"/>
          <p:cNvSpPr>
            <a:spLocks noChangeArrowheads="1"/>
          </p:cNvSpPr>
          <p:nvPr/>
        </p:nvSpPr>
        <p:spPr bwMode="auto">
          <a:xfrm>
            <a:off x="6243638" y="5680075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0E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1" name="Rectangle 115"/>
          <p:cNvSpPr>
            <a:spLocks noChangeArrowheads="1"/>
          </p:cNvSpPr>
          <p:nvPr/>
        </p:nvSpPr>
        <p:spPr bwMode="auto">
          <a:xfrm>
            <a:off x="6478588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2" name="Rectangle 116"/>
          <p:cNvSpPr>
            <a:spLocks noChangeArrowheads="1"/>
          </p:cNvSpPr>
          <p:nvPr/>
        </p:nvSpPr>
        <p:spPr bwMode="auto">
          <a:xfrm>
            <a:off x="29035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3" name="Rectangle 117"/>
          <p:cNvSpPr>
            <a:spLocks noChangeArrowheads="1"/>
          </p:cNvSpPr>
          <p:nvPr/>
        </p:nvSpPr>
        <p:spPr bwMode="auto">
          <a:xfrm>
            <a:off x="31051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4" name="Rectangle 118"/>
          <p:cNvSpPr>
            <a:spLocks noChangeArrowheads="1"/>
          </p:cNvSpPr>
          <p:nvPr/>
        </p:nvSpPr>
        <p:spPr bwMode="auto">
          <a:xfrm>
            <a:off x="3905250" y="59213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5" name="Rectangle 119"/>
          <p:cNvSpPr>
            <a:spLocks noChangeArrowheads="1"/>
          </p:cNvSpPr>
          <p:nvPr/>
        </p:nvSpPr>
        <p:spPr bwMode="auto">
          <a:xfrm>
            <a:off x="51260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6" name="Rectangle 120"/>
          <p:cNvSpPr>
            <a:spLocks noChangeArrowheads="1"/>
          </p:cNvSpPr>
          <p:nvPr/>
        </p:nvSpPr>
        <p:spPr bwMode="auto">
          <a:xfrm>
            <a:off x="5327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7" name="Rectangle 121"/>
          <p:cNvSpPr>
            <a:spLocks noChangeArrowheads="1"/>
          </p:cNvSpPr>
          <p:nvPr/>
        </p:nvSpPr>
        <p:spPr bwMode="auto">
          <a:xfrm>
            <a:off x="6248400" y="59213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8" name="Rectangle 122"/>
          <p:cNvSpPr>
            <a:spLocks noChangeArrowheads="1"/>
          </p:cNvSpPr>
          <p:nvPr/>
        </p:nvSpPr>
        <p:spPr bwMode="auto">
          <a:xfrm>
            <a:off x="6470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9" name="Rectangle 123"/>
          <p:cNvSpPr>
            <a:spLocks noChangeArrowheads="1"/>
          </p:cNvSpPr>
          <p:nvPr/>
        </p:nvSpPr>
        <p:spPr bwMode="auto">
          <a:xfrm>
            <a:off x="29035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0" name="Rectangle 124"/>
          <p:cNvSpPr>
            <a:spLocks noChangeArrowheads="1"/>
          </p:cNvSpPr>
          <p:nvPr/>
        </p:nvSpPr>
        <p:spPr bwMode="auto">
          <a:xfrm>
            <a:off x="31051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1" name="Rectangle 125"/>
          <p:cNvSpPr>
            <a:spLocks noChangeArrowheads="1"/>
          </p:cNvSpPr>
          <p:nvPr/>
        </p:nvSpPr>
        <p:spPr bwMode="auto">
          <a:xfrm>
            <a:off x="3905250" y="61626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2" name="Rectangle 126"/>
          <p:cNvSpPr>
            <a:spLocks noChangeArrowheads="1"/>
          </p:cNvSpPr>
          <p:nvPr/>
        </p:nvSpPr>
        <p:spPr bwMode="auto">
          <a:xfrm>
            <a:off x="51260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3" name="Rectangle 127"/>
          <p:cNvSpPr>
            <a:spLocks noChangeArrowheads="1"/>
          </p:cNvSpPr>
          <p:nvPr/>
        </p:nvSpPr>
        <p:spPr bwMode="auto">
          <a:xfrm>
            <a:off x="53276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4" name="Rectangle 128"/>
          <p:cNvSpPr>
            <a:spLocks noChangeArrowheads="1"/>
          </p:cNvSpPr>
          <p:nvPr/>
        </p:nvSpPr>
        <p:spPr bwMode="auto">
          <a:xfrm>
            <a:off x="6257925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5" name="Rectangle 129"/>
          <p:cNvSpPr>
            <a:spLocks noChangeArrowheads="1"/>
          </p:cNvSpPr>
          <p:nvPr/>
        </p:nvSpPr>
        <p:spPr bwMode="auto">
          <a:xfrm>
            <a:off x="6461125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6" name="Rectangle 130"/>
          <p:cNvSpPr>
            <a:spLocks noChangeArrowheads="1"/>
          </p:cNvSpPr>
          <p:nvPr/>
        </p:nvSpPr>
        <p:spPr bwMode="auto">
          <a:xfrm>
            <a:off x="5411788" y="18526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2627" name="Rectangle 131"/>
          <p:cNvSpPr>
            <a:spLocks noChangeArrowheads="1"/>
          </p:cNvSpPr>
          <p:nvPr/>
        </p:nvSpPr>
        <p:spPr bwMode="auto">
          <a:xfrm>
            <a:off x="6705600" y="1852613"/>
            <a:ext cx="111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362628" name="Group 132"/>
          <p:cNvGraphicFramePr>
            <a:graphicFrameLocks noGrp="1"/>
          </p:cNvGraphicFramePr>
          <p:nvPr/>
        </p:nvGraphicFramePr>
        <p:xfrm>
          <a:off x="2263775" y="1828800"/>
          <a:ext cx="4781550" cy="4595813"/>
        </p:xfrm>
        <a:graphic>
          <a:graphicData uri="http://schemas.openxmlformats.org/drawingml/2006/table">
            <a:tbl>
              <a:tblPr/>
              <a:tblGrid>
                <a:gridCol w="1354138"/>
                <a:gridCol w="1166812"/>
                <a:gridCol w="944563"/>
                <a:gridCol w="1316037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732" name="Rectangle 23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tr-TR" dirty="0" smtClean="0"/>
              <a:t>Farklı tabanda sayıların gösterilimi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33B53-6570-4166-B8CD-FF83D1948A2B}" type="slidenum">
              <a:rPr lang="tr-TR"/>
              <a:pPr/>
              <a:t>19</a:t>
            </a:fld>
            <a:endParaRPr lang="tr-T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tr-TR" sz="4800" dirty="0" smtClean="0"/>
              <a:t>Onluk tabandan diğer tabanlara dönüşüm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51646" y="2090450"/>
            <a:ext cx="6663765" cy="18689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1">
              <a:buFont typeface="Arial"/>
              <a:buChar char="•"/>
            </a:pPr>
            <a:r>
              <a:rPr lang="tr-TR" sz="2400" dirty="0" smtClean="0"/>
              <a:t>Sayıyı dönüştürülecek taban ile tekrarlı böl.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Kalanları ters sırada kayıt et.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Yeni tabanda basamaklar ters sırada kalanlardır.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5C424-AA7D-481B-A8C7-1FD67F0EA1F9}" type="slidenum">
              <a:rPr lang="tr-TR"/>
              <a:pPr/>
              <a:t>2</a:t>
            </a:fld>
            <a:endParaRPr lang="tr-T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Değerlendirme</a:t>
            </a:r>
            <a:endParaRPr lang="tr-TR" b="1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</a:t>
            </a:r>
            <a:r>
              <a:rPr lang="en-US" dirty="0" smtClean="0"/>
              <a:t> </a:t>
            </a:r>
            <a:r>
              <a:rPr lang="tr-TR" dirty="0" smtClean="0"/>
              <a:t>Yıliçi Sınavı -</a:t>
            </a:r>
            <a:r>
              <a:rPr lang="en-US" dirty="0" smtClean="0"/>
              <a:t> </a:t>
            </a:r>
            <a:r>
              <a:rPr lang="tr-TR" dirty="0" smtClean="0"/>
              <a:t>%</a:t>
            </a:r>
            <a:r>
              <a:rPr lang="tr-TR" dirty="0" smtClean="0"/>
              <a:t>2</a:t>
            </a:r>
            <a:r>
              <a:rPr lang="tr-TR" dirty="0" smtClean="0"/>
              <a:t>5</a:t>
            </a:r>
          </a:p>
          <a:p>
            <a:pPr lvl="1"/>
            <a:r>
              <a:rPr lang="tr-TR" dirty="0" smtClean="0"/>
              <a:t>21 Ekim 2014</a:t>
            </a:r>
            <a:endParaRPr lang="tr-TR" dirty="0" smtClean="0"/>
          </a:p>
          <a:p>
            <a:r>
              <a:rPr lang="tr-TR" dirty="0" smtClean="0"/>
              <a:t>2. Yıliçi Sınavı - %25</a:t>
            </a:r>
            <a:endParaRPr lang="tr-TR" dirty="0" smtClean="0"/>
          </a:p>
          <a:p>
            <a:pPr lvl="1"/>
            <a:r>
              <a:rPr lang="tr-TR" dirty="0" smtClean="0"/>
              <a:t>25 Kasım 2014</a:t>
            </a:r>
          </a:p>
          <a:p>
            <a:r>
              <a:rPr lang="tr-TR" dirty="0" smtClean="0"/>
              <a:t>5 </a:t>
            </a:r>
            <a:r>
              <a:rPr lang="tr-TR" dirty="0" smtClean="0"/>
              <a:t>Ödev - %</a:t>
            </a:r>
            <a:r>
              <a:rPr lang="tr-TR" dirty="0" smtClean="0"/>
              <a:t>10</a:t>
            </a:r>
          </a:p>
          <a:p>
            <a:r>
              <a:rPr lang="tr-TR" dirty="0" smtClean="0"/>
              <a:t>Final Sınavı -</a:t>
            </a:r>
            <a:r>
              <a:rPr lang="en-US" dirty="0" smtClean="0"/>
              <a:t> </a:t>
            </a:r>
            <a:r>
              <a:rPr lang="tr-TR" dirty="0" smtClean="0"/>
              <a:t>%</a:t>
            </a:r>
            <a:r>
              <a:rPr lang="tr-TR" dirty="0" smtClean="0"/>
              <a:t>4</a:t>
            </a:r>
            <a:r>
              <a:rPr lang="tr-T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20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Örnek</a:t>
            </a:r>
            <a:r>
              <a:rPr lang="en-US" sz="4000" dirty="0" smtClean="0"/>
              <a:t>: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46</a:t>
            </a:r>
            <a:r>
              <a:rPr lang="en-US" sz="4000" baseline="-25000" dirty="0" smtClean="0"/>
              <a:t>10 </a:t>
            </a:r>
            <a:r>
              <a:rPr lang="en-US" sz="4000" dirty="0" smtClean="0"/>
              <a:t> </a:t>
            </a:r>
            <a:r>
              <a:rPr lang="tr-TR" sz="4000" dirty="0" smtClean="0"/>
              <a:t>sayısını 2 tabanına dönüştür</a:t>
            </a:r>
            <a:endParaRPr lang="en-US" sz="40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ikili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46/2=23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23/2=11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11/2=5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5/2=2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2/2=1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1/2=0 kalan 1 </a:t>
            </a:r>
            <a:endParaRPr lang="en-US" sz="2300" dirty="0" smtClean="0">
              <a:solidFill>
                <a:srgbClr val="000000"/>
              </a:solidFill>
            </a:endParaRPr>
          </a:p>
          <a:p>
            <a:r>
              <a:rPr lang="tr-TR" sz="24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21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Örnek</a:t>
            </a:r>
            <a:r>
              <a:rPr lang="en-US" sz="3200" dirty="0" smtClean="0"/>
              <a:t>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46</a:t>
            </a:r>
            <a:r>
              <a:rPr lang="en-US" sz="3200" baseline="-25000" dirty="0" smtClean="0"/>
              <a:t>10 </a:t>
            </a:r>
            <a:r>
              <a:rPr lang="en-US" sz="3200" dirty="0" smtClean="0"/>
              <a:t> </a:t>
            </a:r>
            <a:r>
              <a:rPr lang="tr-TR" sz="3200" dirty="0" smtClean="0"/>
              <a:t>sayısını 16 tabanına dönüştür</a:t>
            </a:r>
            <a:endParaRPr lang="en-US" sz="32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16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46/16=2 kalan 14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2/16=0 kalan 2</a:t>
            </a:r>
            <a:endParaRPr lang="tr-TR" sz="2300" dirty="0" smtClean="0">
              <a:solidFill>
                <a:srgbClr val="000000"/>
              </a:solidFill>
            </a:endParaRPr>
          </a:p>
          <a:p>
            <a:r>
              <a:rPr lang="tr-TR" sz="27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2E</a:t>
            </a:r>
            <a:r>
              <a:rPr lang="tr-TR" sz="2300" baseline="-25000" dirty="0" smtClean="0">
                <a:solidFill>
                  <a:srgbClr val="000000"/>
                </a:solidFill>
              </a:rPr>
              <a:t>16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E18FF-73FB-4ABF-A7E3-5F01847A4BC6}" type="slidenum">
              <a:rPr lang="tr-TR"/>
              <a:pPr/>
              <a:t>22</a:t>
            </a:fld>
            <a:endParaRPr lang="tr-T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r tabanından onluk tabana dönüşüm</a:t>
            </a:r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indent="236538"/>
            <a:r>
              <a:rPr lang="tr-TR" sz="2800" dirty="0" smtClean="0">
                <a:cs typeface="Times New Roman" pitchFamily="18" charset="0"/>
              </a:rPr>
              <a:t>Tabanın ilgili kuvveti ile basamakların çarpımını topla</a:t>
            </a:r>
            <a:r>
              <a:rPr lang="en-US" sz="2800" dirty="0">
                <a:cs typeface="Times New Roman" pitchFamily="18" charset="0"/>
              </a:rPr>
              <a:t> </a:t>
            </a:r>
          </a:p>
          <a:p>
            <a:pPr marL="342900" lvl="1" indent="236538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r>
              <a:rPr lang="tr-TR" sz="1900" dirty="0" smtClean="0">
                <a:solidFill>
                  <a:srgbClr val="000000"/>
                </a:solidFill>
              </a:rPr>
              <a:t> </a:t>
            </a:r>
            <a:r>
              <a:rPr lang="tr-TR" sz="1900" dirty="0" smtClean="0">
                <a:solidFill>
                  <a:srgbClr val="000000"/>
                </a:solidFill>
              </a:rPr>
              <a:t>sayısını onluk taban çevir</a:t>
            </a:r>
            <a:endParaRPr lang="en-US" sz="2800" dirty="0">
              <a:cs typeface="Times New Roman" pitchFamily="18" charset="0"/>
            </a:endParaRP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101110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= 1·32 + 0·16 +1·8 +1·4 + 1·2 +0·1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32 + 8 + 4 + 2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</a:t>
            </a:r>
            <a:r>
              <a:rPr lang="en-US" sz="2800" dirty="0" smtClean="0">
                <a:cs typeface="Times New Roman" pitchFamily="18" charset="0"/>
              </a:rPr>
              <a:t>46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23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Sekizli/</a:t>
            </a:r>
            <a:r>
              <a:rPr lang="tr-TR" dirty="0" err="1" smtClean="0"/>
              <a:t>onaltılı</a:t>
            </a:r>
            <a:r>
              <a:rPr lang="tr-TR" dirty="0" smtClean="0"/>
              <a:t> (</a:t>
            </a:r>
            <a:r>
              <a:rPr lang="en-US" dirty="0" smtClean="0"/>
              <a:t>Octal/Hex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tabandan ikili ve geriye dönüşüm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basamak ikili tabanda yazılır.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Basamaklar taban noktasından başlanarak iki tarafa doğru üçlü (dörtlü) gruplanır.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grup sekizli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tr-TR" dirty="0" smtClean="0">
                <a:cs typeface="Times New Roman" pitchFamily="18" charset="0"/>
              </a:rPr>
              <a:t>) tabanına dönüştürülür.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24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743.056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r>
              <a:rPr lang="tr-TR" dirty="0" smtClean="0">
                <a:cs typeface="Times New Roman" pitchFamily="18" charset="0"/>
              </a:rPr>
              <a:t>=111 100 011.000 101 110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A49.0C6</a:t>
            </a:r>
            <a:r>
              <a:rPr lang="tr-TR" baseline="-25000" dirty="0" smtClean="0">
                <a:cs typeface="Times New Roman" pitchFamily="18" charset="0"/>
              </a:rPr>
              <a:t>16</a:t>
            </a:r>
            <a:r>
              <a:rPr lang="tr-TR" dirty="0" smtClean="0">
                <a:cs typeface="Times New Roman" pitchFamily="18" charset="0"/>
              </a:rPr>
              <a:t>=1010 0100 1001.0000 1100 0110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011.000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110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r>
              <a:rPr lang="tr-TR" dirty="0" smtClean="0">
                <a:cs typeface="Times New Roman" pitchFamily="18" charset="0"/>
              </a:rPr>
              <a:t>=1343.0564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1001.0010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baseline="-25000" dirty="0" smtClean="0">
                <a:cs typeface="Times New Roman" pitchFamily="18" charset="0"/>
              </a:rPr>
              <a:t>2</a:t>
            </a:r>
            <a:r>
              <a:rPr lang="tr-TR" sz="2500" dirty="0" smtClean="0">
                <a:cs typeface="Times New Roman" pitchFamily="18" charset="0"/>
              </a:rPr>
              <a:t>=1A49.2C68</a:t>
            </a:r>
            <a:r>
              <a:rPr lang="tr-TR" sz="2500" baseline="-25000" dirty="0" smtClean="0">
                <a:cs typeface="Times New Roman" pitchFamily="18" charset="0"/>
              </a:rPr>
              <a:t>16</a:t>
            </a:r>
            <a:endParaRPr lang="en-US" sz="25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A654C5-9E35-4B85-9C88-431EAE1A4A15}" type="slidenum">
              <a:rPr lang="tr-TR"/>
              <a:pPr/>
              <a:t>25</a:t>
            </a:fld>
            <a:endParaRPr lang="tr-T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225"/>
            <a:ext cx="8229600" cy="144655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İkili taban kullanılarak sekizli</a:t>
            </a:r>
            <a:r>
              <a:rPr lang="en-US" sz="4000" dirty="0" smtClean="0"/>
              <a:t> </a:t>
            </a:r>
            <a:r>
              <a:rPr lang="tr-TR" sz="4000" smtClean="0"/>
              <a:t>den onaltılık</a:t>
            </a:r>
            <a:r>
              <a:rPr lang="en-US" sz="4000" smtClean="0"/>
              <a:t> </a:t>
            </a:r>
            <a:r>
              <a:rPr lang="tr-TR" sz="4000" dirty="0" smtClean="0"/>
              <a:t>tabanına dönüşüm</a:t>
            </a:r>
            <a:endParaRPr lang="en-US" sz="40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cs typeface="Times New Roman" pitchFamily="18" charset="0"/>
              </a:rPr>
              <a:t>Octal</a:t>
            </a:r>
            <a:r>
              <a:rPr lang="tr-TR" sz="2400" dirty="0" smtClean="0">
                <a:cs typeface="Times New Roman" pitchFamily="18" charset="0"/>
              </a:rPr>
              <a:t> den ikili tabana dönüştür.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Daha önce anlatıldığı gibi </a:t>
            </a:r>
            <a:r>
              <a:rPr lang="tr-TR" sz="2400" dirty="0" err="1" smtClean="0">
                <a:cs typeface="Times New Roman" pitchFamily="18" charset="0"/>
              </a:rPr>
              <a:t>hez</a:t>
            </a:r>
            <a:r>
              <a:rPr lang="tr-TR" sz="2400" dirty="0" smtClean="0">
                <a:cs typeface="Times New Roman" pitchFamily="18" charset="0"/>
              </a:rPr>
              <a:t> tabanına dönüştür.</a:t>
            </a:r>
            <a:endParaRPr lang="en-US" sz="20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5EB74-7FBF-496F-A374-451A7604B8F4}" type="slidenum">
              <a:rPr lang="tr-TR"/>
              <a:pPr/>
              <a:t>26</a:t>
            </a:fld>
            <a:endParaRPr lang="tr-TR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2’nin özel kuvvetleri</a:t>
            </a:r>
            <a:endParaRPr lang="en-US" dirty="0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47746" y="2141538"/>
            <a:ext cx="67276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10 </a:t>
            </a:r>
            <a:r>
              <a:rPr lang="en-US" sz="3200" b="1" dirty="0">
                <a:solidFill>
                  <a:srgbClr val="000000"/>
                </a:solidFill>
              </a:rPr>
              <a:t> (1024) </a:t>
            </a:r>
            <a:r>
              <a:rPr lang="en-US" sz="3200" b="1" dirty="0" smtClean="0">
                <a:solidFill>
                  <a:srgbClr val="000000"/>
                </a:solidFill>
              </a:rPr>
              <a:t>Kilo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K</a:t>
            </a:r>
            <a:r>
              <a:rPr lang="tr-TR" sz="3200" b="1" dirty="0" smtClean="0">
                <a:solidFill>
                  <a:srgbClr val="000000"/>
                </a:solidFill>
              </a:rPr>
              <a:t>” ile 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8039100" y="21415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52400" y="3022600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00"/>
                </a:solidFill>
              </a:rPr>
              <a:t> 2</a:t>
            </a:r>
            <a:r>
              <a:rPr lang="en-US" sz="4000" b="1" baseline="30000" dirty="0">
                <a:solidFill>
                  <a:srgbClr val="000000"/>
                </a:solidFill>
              </a:rPr>
              <a:t>20</a:t>
            </a:r>
            <a:r>
              <a:rPr lang="en-US" sz="3200" b="1" dirty="0">
                <a:solidFill>
                  <a:srgbClr val="000000"/>
                </a:solidFill>
              </a:rPr>
              <a:t> (1,048,576) </a:t>
            </a:r>
            <a:r>
              <a:rPr lang="en-US" sz="3200" b="1" dirty="0" smtClean="0">
                <a:solidFill>
                  <a:srgbClr val="000000"/>
                </a:solidFill>
              </a:rPr>
              <a:t>Mega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M</a:t>
            </a:r>
            <a:r>
              <a:rPr lang="tr-TR" sz="3200" b="1" dirty="0" smtClean="0">
                <a:solidFill>
                  <a:srgbClr val="000000"/>
                </a:solidFill>
              </a:rPr>
              <a:t>” ile </a:t>
            </a:r>
            <a:r>
              <a:rPr lang="tr-TR" sz="3200" b="1" dirty="0">
                <a:solidFill>
                  <a:srgbClr val="000000"/>
                </a:solidFill>
              </a:rPr>
              <a:t>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8367713" y="3159125"/>
            <a:ext cx="98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4567" y="3875088"/>
            <a:ext cx="84989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30</a:t>
            </a:r>
            <a:r>
              <a:rPr lang="en-US" sz="3200" b="1" dirty="0">
                <a:solidFill>
                  <a:srgbClr val="000000"/>
                </a:solidFill>
              </a:rPr>
              <a:t> (1,073, </a:t>
            </a:r>
            <a:r>
              <a:rPr lang="en-US" sz="3200" b="1" dirty="0" smtClean="0">
                <a:solidFill>
                  <a:srgbClr val="000000"/>
                </a:solidFill>
              </a:rPr>
              <a:t>741,824)</a:t>
            </a:r>
            <a:r>
              <a:rPr lang="tr-TR" sz="3200" b="1" dirty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</a:rPr>
              <a:t>Giga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G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2800" b="1" dirty="0">
                <a:solidFill>
                  <a:srgbClr val="000000"/>
                </a:solidFill>
              </a:rPr>
              <a:t>ile gösterilir.</a:t>
            </a:r>
            <a:endParaRPr lang="en-US" sz="2800" b="1" baseline="-25000" dirty="0"/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8139113" y="4176713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51541" y="4697413"/>
            <a:ext cx="90806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40</a:t>
            </a:r>
            <a:r>
              <a:rPr lang="en-US" sz="3200" b="1" dirty="0">
                <a:solidFill>
                  <a:srgbClr val="000000"/>
                </a:solidFill>
              </a:rPr>
              <a:t> (</a:t>
            </a:r>
            <a:r>
              <a:rPr lang="en-US" sz="3200" b="1" dirty="0"/>
              <a:t>1,099,511,627,776</a:t>
            </a:r>
            <a:r>
              <a:rPr lang="en-US" sz="2800" b="1" baseline="-25000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) </a:t>
            </a:r>
            <a:r>
              <a:rPr lang="en-US" sz="3200" b="1" dirty="0" err="1" smtClean="0">
                <a:solidFill>
                  <a:srgbClr val="000000"/>
                </a:solidFill>
              </a:rPr>
              <a:t>Tera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T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3200" b="1" dirty="0">
                <a:solidFill>
                  <a:srgbClr val="000000"/>
                </a:solidFill>
              </a:rPr>
              <a:t>ile gösterilir.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3" grpId="0" autoUpdateAnimBg="0"/>
      <p:bldP spid="339975" grpId="0" autoUpdateAnimBg="0"/>
      <p:bldP spid="33997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ADD04A-36B6-4366-AF1D-D211660A31BF}" type="slidenum">
              <a:rPr lang="tr-TR"/>
              <a:pPr/>
              <a:t>27</a:t>
            </a:fld>
            <a:endParaRPr lang="tr-T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İkili Lojik ve Kapılar</a:t>
            </a:r>
            <a:endParaRPr 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938"/>
            <a:ext cx="7772400" cy="4899025"/>
          </a:xfrm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İkili değişkenler iki değerden birini alırlar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işlemler ikili değerler ve ikili değişkenler üzerinde çalışır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Temel lojik işlemler VE, VEYA ve TÜMLEME 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kapılar lojik işlemleri gerçeklerler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Boole Cebri: lojik fonksiyonları tanımlamak ve birbirine dönüştürmek için kullanılan matematik sistemidir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Biz sayısal sistemlerin analizi ve tasarımının temelini oluşturan Boole cebrini inceleyeceğiz</a:t>
            </a:r>
            <a:endParaRPr 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2F8EC-B958-4256-916F-1718B87C8163}" type="slidenum">
              <a:rPr lang="tr-TR"/>
              <a:pPr/>
              <a:t>28</a:t>
            </a:fld>
            <a:endParaRPr lang="tr-TR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tr-TR" dirty="0" smtClean="0"/>
              <a:t>İkili Değişkenler</a:t>
            </a:r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İkili değişkenlere farklı isimler verilebilir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Doğru/Yanlış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Açık/Kapalı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Evet/Hayır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Biz bu iki değeri göstermek için 1 ve 0’ı kullanacağız.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F719A-D914-4A99-9951-10E92C2583D4}" type="slidenum">
              <a:rPr lang="tr-TR"/>
              <a:pPr/>
              <a:t>29</a:t>
            </a:fld>
            <a:endParaRPr lang="tr-T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smtClean="0"/>
              <a:t>Lojik İşlemler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2813"/>
          </a:xfrm>
        </p:spPr>
        <p:txBody>
          <a:bodyPr/>
          <a:lstStyle/>
          <a:p>
            <a:r>
              <a:rPr lang="tr-TR" dirty="0" smtClean="0">
                <a:cs typeface="Times New Roman" pitchFamily="18" charset="0"/>
              </a:rPr>
              <a:t>Temel üç lojik işlem: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VEYA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TÜMLEME</a:t>
            </a:r>
          </a:p>
          <a:p>
            <a:r>
              <a:rPr lang="tr-TR" dirty="0" smtClean="0">
                <a:cs typeface="Times New Roman" pitchFamily="18" charset="0"/>
              </a:rPr>
              <a:t>VE (·) ile gösterilir </a:t>
            </a:r>
          </a:p>
          <a:p>
            <a:r>
              <a:rPr lang="tr-TR" dirty="0" smtClean="0">
                <a:cs typeface="Times New Roman" pitchFamily="18" charset="0"/>
              </a:rPr>
              <a:t>VEYA (+) ile gösterilir</a:t>
            </a:r>
          </a:p>
          <a:p>
            <a:r>
              <a:rPr lang="tr-TR" dirty="0" smtClean="0">
                <a:cs typeface="Times New Roman" pitchFamily="18" charset="0"/>
              </a:rPr>
              <a:t>TÜMLEME değişkenin üzerinde bir çizgi( ¯ ), değişkenden sonra (‘) veya değişkenden önce (~) ile gösterilir</a:t>
            </a:r>
          </a:p>
          <a:p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7DA40-315D-4D89-A88A-8B0457996B79}" type="slidenum">
              <a:rPr lang="tr-TR"/>
              <a:pPr/>
              <a:t>3</a:t>
            </a:fld>
            <a:endParaRPr lang="tr-T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 ve Hedefler</a:t>
            </a:r>
            <a:endParaRPr lang="tr-TR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 smtClean="0"/>
              <a:t>Bu dersin amacı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 tanımlamak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tasarımın temel tasarım bloklarını tanımlamak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 dirty="0" smtClean="0">
                <a:solidFill>
                  <a:srgbClr val="000000"/>
                </a:solidFill>
              </a:rPr>
              <a:t>Temel blokların daha büyük sistemlerde nasıl kullanıldığını öğretmek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 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Bu dersi başarıyla tamamlamış bir öğrenci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sistemlerin önemini anlamış olacak.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Bir sayısal devreyi tasarlayabilir hale gelecek.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Temel kombinezonsal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yapı taşlarını öğrenmiş olacak.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Büyük sayısal sistemlerin nasıl tasarlandığını öğrenmiş olacak.  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2AD30-A2A3-415C-9AF4-F65F84671206}" type="slidenum">
              <a:rPr lang="tr-TR"/>
              <a:pPr/>
              <a:t>30</a:t>
            </a:fld>
            <a:endParaRPr lang="tr-T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658938"/>
            <a:ext cx="7772400" cy="2208212"/>
          </a:xfrm>
        </p:spPr>
        <p:txBody>
          <a:bodyPr/>
          <a:lstStyle/>
          <a:p>
            <a:pPr marL="0" indent="0"/>
            <a:r>
              <a:rPr lang="en-US" dirty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Örnekler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 smtClean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“Y A </a:t>
            </a:r>
            <a:r>
              <a:rPr lang="tr-TR" dirty="0" smtClean="0">
                <a:cs typeface="Times New Roman" pitchFamily="18" charset="0"/>
              </a:rPr>
              <a:t>ve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z </a:t>
            </a:r>
            <a:r>
              <a:rPr lang="en-US" dirty="0" smtClean="0">
                <a:cs typeface="Times New Roman" pitchFamily="18" charset="0"/>
              </a:rPr>
              <a:t>x </a:t>
            </a:r>
            <a:r>
              <a:rPr lang="tr-TR" dirty="0" smtClean="0">
                <a:cs typeface="Times New Roman" pitchFamily="18" charset="0"/>
              </a:rPr>
              <a:t>veya</a:t>
            </a:r>
            <a:r>
              <a:rPr lang="en-US" dirty="0" smtClean="0">
                <a:cs typeface="Times New Roman" pitchFamily="18" charset="0"/>
              </a:rPr>
              <a:t> y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X </a:t>
            </a:r>
            <a:r>
              <a:rPr lang="en-US" dirty="0" smtClean="0">
                <a:cs typeface="Times New Roman" pitchFamily="18" charset="0"/>
              </a:rPr>
              <a:t>A</a:t>
            </a:r>
            <a:r>
              <a:rPr lang="tr-TR" dirty="0" smtClean="0">
                <a:cs typeface="Times New Roman" pitchFamily="18" charset="0"/>
              </a:rPr>
              <a:t>’</a:t>
            </a:r>
            <a:r>
              <a:rPr lang="tr-TR" dirty="0" err="1" smtClean="0">
                <a:cs typeface="Times New Roman" pitchFamily="18" charset="0"/>
              </a:rPr>
              <a:t>nın</a:t>
            </a:r>
            <a:r>
              <a:rPr lang="tr-TR" dirty="0" smtClean="0">
                <a:cs typeface="Times New Roman" pitchFamily="18" charset="0"/>
              </a:rPr>
              <a:t> tersidir</a:t>
            </a:r>
            <a:r>
              <a:rPr lang="en-US" dirty="0" smtClean="0">
                <a:cs typeface="Times New Roman" pitchFamily="18" charset="0"/>
              </a:rPr>
              <a:t>”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79463"/>
            <a:ext cx="8229600" cy="592137"/>
          </a:xfrm>
        </p:spPr>
        <p:txBody>
          <a:bodyPr/>
          <a:lstStyle/>
          <a:p>
            <a:r>
              <a:rPr lang="tr-TR" sz="4000" dirty="0" smtClean="0"/>
              <a:t>Gösterilim Örnekleri</a:t>
            </a:r>
            <a:endParaRPr lang="en-US" sz="400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81038" y="3843338"/>
            <a:ext cx="812006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+ 1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(“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bir artı bir ikidir)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+ 1 =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veya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’e eşittir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ifadeleri birbirine eşit değildir.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1803400" y="22447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2541588" y="2284413"/>
            <a:ext cx="2365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093913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1455738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2403475" y="22685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19238" y="2741613"/>
            <a:ext cx="1236662" cy="984250"/>
            <a:chOff x="957" y="1524"/>
            <a:chExt cx="779" cy="620"/>
          </a:xfrm>
        </p:grpSpPr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162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129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957" y="154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1451" y="15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1115" y="152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75" y="1875"/>
              <a:ext cx="162" cy="269"/>
              <a:chOff x="1375" y="1875"/>
              <a:chExt cx="162" cy="269"/>
            </a:xfrm>
          </p:grpSpPr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1122" name="Rectangle 18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968" y="187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1193" y="185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1FA81-3748-4533-987E-9950A90BC330}" type="slidenum">
              <a:rPr lang="tr-TR"/>
              <a:pPr/>
              <a:t>31</a:t>
            </a:fld>
            <a:endParaRPr lang="tr-TR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9788"/>
            <a:ext cx="7772400" cy="838200"/>
          </a:xfrm>
        </p:spPr>
        <p:txBody>
          <a:bodyPr/>
          <a:lstStyle/>
          <a:p>
            <a:r>
              <a:rPr lang="tr-TR" dirty="0" smtClean="0"/>
              <a:t>İşlem Tanımları</a:t>
            </a:r>
            <a:endParaRPr lang="en-US" dirty="0"/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1063625" y="3500438"/>
          <a:ext cx="1755775" cy="2976562"/>
        </p:xfrm>
        <a:graphic>
          <a:graphicData uri="http://schemas.openxmlformats.org/presentationml/2006/ole">
            <p:oleObj spid="_x0000_s401424" name="Document" r:id="rId4" imgW="2307240" imgH="3048120" progId="Word.Document.8">
              <p:embed/>
            </p:oleObj>
          </a:graphicData>
        </a:graphic>
      </p:graphicFrame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563563" y="2058988"/>
            <a:ext cx="640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İşlemler ‘0’ ve ‘1’ değerleri üzerinden tanımlanırlar.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354388"/>
            <a:ext cx="2971800" cy="2743200"/>
            <a:chOff x="0" y="0"/>
            <a:chExt cx="1288" cy="2941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3159" name="Rectangle 7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1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433164" name="Rectangle 12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 1 = 1</a:t>
                </a:r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 eaLnBrk="0" hangingPunct="0"/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33165" name="Rectangle 13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49650" y="3324225"/>
            <a:ext cx="1949450" cy="2743200"/>
            <a:chOff x="2304" y="1728"/>
            <a:chExt cx="1228" cy="1728"/>
          </a:xfrm>
        </p:grpSpPr>
        <p:sp>
          <p:nvSpPr>
            <p:cNvPr id="433167" name="Rectangle 15"/>
            <p:cNvSpPr>
              <a:spLocks noChangeArrowheads="1"/>
            </p:cNvSpPr>
            <p:nvPr/>
          </p:nvSpPr>
          <p:spPr bwMode="auto">
            <a:xfrm>
              <a:off x="2347" y="1728"/>
              <a:ext cx="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VEYA</a:t>
              </a:r>
              <a:endParaRPr lang="en-US" sz="2800" dirty="0">
                <a:latin typeface="Times New Roman" pitchFamily="18" charset="0"/>
              </a:endParaRP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433169" name="Rectangle 17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+ 0 = 0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433170" name="Rectangle 18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+ 1 = 1</a:t>
                </a:r>
              </a:p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33171" name="Rectangle 19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+ 0 = 1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43317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US" sz="3200">
                      <a:latin typeface="Times New Roman" pitchFamily="18" charset="0"/>
                      <a:cs typeface="Times New Roman" pitchFamily="18" charset="0"/>
                    </a:rPr>
                    <a:t>1 + 1 = 1</a:t>
                  </a:r>
                </a:p>
                <a:p>
                  <a:pPr algn="ctr"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433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930900" y="3324225"/>
            <a:ext cx="1993900" cy="1685925"/>
            <a:chOff x="3736" y="1709"/>
            <a:chExt cx="1256" cy="1062"/>
          </a:xfrm>
        </p:grpSpPr>
        <p:sp>
          <p:nvSpPr>
            <p:cNvPr id="433176" name="Text Box 24"/>
            <p:cNvSpPr txBox="1">
              <a:spLocks noChangeArrowheads="1"/>
            </p:cNvSpPr>
            <p:nvPr/>
          </p:nvSpPr>
          <p:spPr bwMode="auto">
            <a:xfrm>
              <a:off x="3736" y="1709"/>
              <a:ext cx="12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800" dirty="0" smtClean="0">
                  <a:latin typeface="Times New Roman" pitchFamily="18" charset="0"/>
                </a:rPr>
                <a:t>TÜMLEME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433177" name="Rectangle 25"/>
            <p:cNvSpPr>
              <a:spLocks noChangeArrowheads="1"/>
            </p:cNvSpPr>
            <p:nvPr/>
          </p:nvSpPr>
          <p:spPr bwMode="auto">
            <a:xfrm>
              <a:off x="4127" y="2108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3754" y="2108"/>
              <a:ext cx="128" cy="307"/>
              <a:chOff x="3754" y="2108"/>
              <a:chExt cx="128" cy="307"/>
            </a:xfrm>
          </p:grpSpPr>
          <p:sp>
            <p:nvSpPr>
              <p:cNvPr id="433179" name="Line 27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0" name="Rectangle 28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1" name="Rectangle 29"/>
            <p:cNvSpPr>
              <a:spLocks noChangeArrowheads="1"/>
            </p:cNvSpPr>
            <p:nvPr/>
          </p:nvSpPr>
          <p:spPr bwMode="auto">
            <a:xfrm>
              <a:off x="3939" y="207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82" name="Rectangle 30"/>
            <p:cNvSpPr>
              <a:spLocks noChangeArrowheads="1"/>
            </p:cNvSpPr>
            <p:nvPr/>
          </p:nvSpPr>
          <p:spPr bwMode="auto">
            <a:xfrm>
              <a:off x="4137" y="2464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764" y="2464"/>
              <a:ext cx="128" cy="307"/>
              <a:chOff x="3764" y="2464"/>
              <a:chExt cx="128" cy="307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5" name="Rectangle 33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6" name="Rectangle 34"/>
            <p:cNvSpPr>
              <a:spLocks noChangeArrowheads="1"/>
            </p:cNvSpPr>
            <p:nvPr/>
          </p:nvSpPr>
          <p:spPr bwMode="auto">
            <a:xfrm>
              <a:off x="3939" y="2435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4DAC6-4DF0-464C-8E81-F8D2B257BC23}" type="slidenum">
              <a:rPr lang="tr-TR"/>
              <a:pPr/>
              <a:t>32</a:t>
            </a:fld>
            <a:endParaRPr lang="tr-TR"/>
          </a:p>
        </p:txBody>
      </p:sp>
      <p:grpSp>
        <p:nvGrpSpPr>
          <p:cNvPr id="54" name="Group 53"/>
          <p:cNvGrpSpPr/>
          <p:nvPr/>
        </p:nvGrpSpPr>
        <p:grpSpPr>
          <a:xfrm>
            <a:off x="6448425" y="3200400"/>
            <a:ext cx="2185988" cy="2070100"/>
            <a:chOff x="6448425" y="3200400"/>
            <a:chExt cx="2185988" cy="2070100"/>
          </a:xfrm>
        </p:grpSpPr>
        <p:sp>
          <p:nvSpPr>
            <p:cNvPr id="435203" name="Rectangle 3"/>
            <p:cNvSpPr>
              <a:spLocks noChangeArrowheads="1"/>
            </p:cNvSpPr>
            <p:nvPr/>
          </p:nvSpPr>
          <p:spPr bwMode="auto">
            <a:xfrm>
              <a:off x="7542213" y="475297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4" name="Rectangle 4"/>
            <p:cNvSpPr>
              <a:spLocks noChangeArrowheads="1"/>
            </p:cNvSpPr>
            <p:nvPr/>
          </p:nvSpPr>
          <p:spPr bwMode="auto">
            <a:xfrm>
              <a:off x="6448425" y="475297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7542213" y="4235450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6448425" y="4235450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6448425" y="371792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6448425" y="3200400"/>
              <a:ext cx="21859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TÜMLEME</a:t>
              </a:r>
              <a:endParaRPr lang="en-US" sz="2800" dirty="0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6448425" y="32004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6448425" y="371792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>
              <a:off x="6448425" y="4235450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2" name="Line 12"/>
            <p:cNvSpPr>
              <a:spLocks noChangeShapeType="1"/>
            </p:cNvSpPr>
            <p:nvPr/>
          </p:nvSpPr>
          <p:spPr bwMode="auto">
            <a:xfrm>
              <a:off x="6448425" y="475297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3" name="Line 13"/>
            <p:cNvSpPr>
              <a:spLocks noChangeShapeType="1"/>
            </p:cNvSpPr>
            <p:nvPr/>
          </p:nvSpPr>
          <p:spPr bwMode="auto">
            <a:xfrm>
              <a:off x="6448425" y="52705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4" name="Line 14"/>
            <p:cNvSpPr>
              <a:spLocks noChangeShapeType="1"/>
            </p:cNvSpPr>
            <p:nvPr/>
          </p:nvSpPr>
          <p:spPr bwMode="auto">
            <a:xfrm>
              <a:off x="6448425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>
              <a:off x="8634413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6" name="Line 16"/>
            <p:cNvSpPr>
              <a:spLocks noChangeShapeType="1"/>
            </p:cNvSpPr>
            <p:nvPr/>
          </p:nvSpPr>
          <p:spPr bwMode="auto">
            <a:xfrm>
              <a:off x="7542213" y="3717925"/>
              <a:ext cx="0" cy="155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7" name="Rectangle 17"/>
            <p:cNvSpPr>
              <a:spLocks noChangeArrowheads="1"/>
            </p:cNvSpPr>
            <p:nvPr/>
          </p:nvSpPr>
          <p:spPr bwMode="auto">
            <a:xfrm>
              <a:off x="7542213" y="371792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tr-TR" sz="2800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289925" y="3778250"/>
              <a:ext cx="303213" cy="487363"/>
              <a:chOff x="5222" y="2310"/>
              <a:chExt cx="191" cy="307"/>
            </a:xfrm>
          </p:grpSpPr>
          <p:sp>
            <p:nvSpPr>
              <p:cNvPr id="435219" name="Line 19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5220" name="Rectangle 20"/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5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5221" name="Rectangle 21"/>
            <p:cNvSpPr>
              <a:spLocks noChangeArrowheads="1"/>
            </p:cNvSpPr>
            <p:nvPr/>
          </p:nvSpPr>
          <p:spPr bwMode="auto">
            <a:xfrm>
              <a:off x="7693025" y="3778250"/>
              <a:ext cx="24765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5222" name="Rectangle 22"/>
            <p:cNvSpPr>
              <a:spLocks noChangeArrowheads="1"/>
            </p:cNvSpPr>
            <p:nvPr/>
          </p:nvSpPr>
          <p:spPr bwMode="auto">
            <a:xfrm>
              <a:off x="8012113" y="3732213"/>
              <a:ext cx="223838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tr-TR" dirty="0" smtClean="0"/>
              <a:t>Doğruluk Tabloları</a:t>
            </a:r>
            <a:endParaRPr lang="en-US" dirty="0"/>
          </a:p>
        </p:txBody>
      </p:sp>
      <p:sp>
        <p:nvSpPr>
          <p:cNvPr id="4352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68288" y="1447800"/>
            <a:ext cx="8647111" cy="518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tr-TR" sz="2400" i="1" dirty="0" smtClean="0">
                <a:cs typeface="Times New Roman" pitchFamily="18" charset="0"/>
              </a:rPr>
              <a:t>Doğruluk Tablosu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cs typeface="Times New Roman" pitchFamily="18" charset="0"/>
              </a:rPr>
              <a:t>bir fonksiyonun çıkış değerini bu fonksiyonun bütün mümkün olan giriş değerleri için gösteren tablo</a:t>
            </a:r>
          </a:p>
          <a:p>
            <a:pPr>
              <a:spcBef>
                <a:spcPct val="0"/>
              </a:spcBef>
            </a:pPr>
            <a:r>
              <a:rPr lang="tr-TR" sz="2400" dirty="0" smtClean="0">
                <a:cs typeface="Times New Roman" pitchFamily="18" charset="0"/>
              </a:rPr>
              <a:t>Örnek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tr-TR" sz="2400" dirty="0" smtClean="0">
                <a:cs typeface="Times New Roman" pitchFamily="18" charset="0"/>
              </a:rPr>
              <a:t>Temel işlemlerin doğruluk tabloları</a:t>
            </a:r>
            <a:endParaRPr lang="en-US" sz="2800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93788" y="3211513"/>
            <a:ext cx="2349500" cy="3105150"/>
            <a:chOff x="689" y="1813"/>
            <a:chExt cx="1480" cy="1956"/>
          </a:xfrm>
        </p:grpSpPr>
        <p:sp>
          <p:nvSpPr>
            <p:cNvPr id="435226" name="Rectangle 26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9" name="Rectangle 29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0" name="Rectangle 3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2" name="Rectangle 32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3" name="Rectangle 33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4" name="Rectangle 34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5" name="Rectangle 3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6" name="Rectangle 36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7" name="Rectangle 37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8" name="Rectangle 38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Z = X</a:t>
              </a:r>
              <a:r>
                <a:rPr lang="en-US" sz="2800">
                  <a:cs typeface="Times New Roman" pitchFamily="18" charset="0"/>
                </a:rPr>
                <a:t>·Y</a:t>
              </a:r>
              <a:endParaRPr lang="en-US" sz="2800"/>
            </a:p>
          </p:txBody>
        </p:sp>
        <p:sp>
          <p:nvSpPr>
            <p:cNvPr id="435239" name="Rectangle 39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Y</a:t>
              </a:r>
            </a:p>
          </p:txBody>
        </p:sp>
        <p:sp>
          <p:nvSpPr>
            <p:cNvPr id="435240" name="Rectangle 4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41" name="Rectangle 41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VE</a:t>
              </a:r>
              <a:endParaRPr lang="en-US" sz="2800" dirty="0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3" name="Line 43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4" name="Line 44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5" name="Line 45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6" name="Line 46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7" name="Line 47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8" name="Line 48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9" name="Line 49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0" name="Line 50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435253" name="Group 53"/>
          <p:cNvGraphicFramePr>
            <a:graphicFrameLocks noGrp="1"/>
          </p:cNvGraphicFramePr>
          <p:nvPr/>
        </p:nvGraphicFramePr>
        <p:xfrm>
          <a:off x="3662363" y="3209925"/>
          <a:ext cx="2503487" cy="3108959"/>
        </p:xfrm>
        <a:graphic>
          <a:graphicData uri="http://schemas.openxmlformats.org/drawingml/2006/table">
            <a:tbl>
              <a:tblPr/>
              <a:tblGrid>
                <a:gridCol w="436562"/>
                <a:gridCol w="442913"/>
                <a:gridCol w="1624012"/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VEYA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 = 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7071F-E6C7-4437-9FCB-E95740F84915}" type="slidenum">
              <a:rPr lang="tr-TR"/>
              <a:pPr/>
              <a:t>33</a:t>
            </a:fld>
            <a:endParaRPr lang="tr-TR"/>
          </a:p>
        </p:txBody>
      </p:sp>
      <p:sp>
        <p:nvSpPr>
          <p:cNvPr id="449549" name="Rectangle 13"/>
          <p:cNvSpPr>
            <a:spLocks noChangeArrowheads="1"/>
          </p:cNvSpPr>
          <p:nvPr/>
        </p:nvSpPr>
        <p:spPr bwMode="auto">
          <a:xfrm>
            <a:off x="8672513" y="4713288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tr-TR" sz="2000">
              <a:latin typeface="Times New Roman" pitchFamily="18" charset="0"/>
            </a:endParaRPr>
          </a:p>
        </p:txBody>
      </p:sp>
      <p:sp>
        <p:nvSpPr>
          <p:cNvPr id="449582" name="Rectangle 46"/>
          <p:cNvSpPr>
            <a:spLocks noChangeArrowheads="1"/>
          </p:cNvSpPr>
          <p:nvPr/>
        </p:nvSpPr>
        <p:spPr bwMode="auto">
          <a:xfrm>
            <a:off x="858838" y="5880100"/>
            <a:ext cx="476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3" name="Rectangle 47"/>
          <p:cNvSpPr>
            <a:spLocks noChangeArrowheads="1"/>
          </p:cNvSpPr>
          <p:nvPr/>
        </p:nvSpPr>
        <p:spPr bwMode="auto">
          <a:xfrm>
            <a:off x="1652588" y="5880100"/>
            <a:ext cx="317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4" name="Rectangle 4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9144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Cebri</a:t>
            </a:r>
            <a:endParaRPr lang="en-US" dirty="0"/>
          </a:p>
        </p:txBody>
      </p:sp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304800" y="1071562"/>
            <a:ext cx="86106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B={0,1} kümesi üzerinde tanımlı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İkili İşlemler : VE, VEYA (</a:t>
            </a:r>
            <a:r>
              <a:rPr lang="tr-TR" sz="2400" dirty="0" smtClean="0">
                <a:sym typeface="Symbol"/>
              </a:rPr>
              <a:t></a:t>
            </a:r>
            <a:r>
              <a:rPr lang="tr-TR" sz="2400" dirty="0" smtClean="0"/>
              <a:t>, +)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Birli İşlem: TÜMLEME (  )</a:t>
            </a:r>
          </a:p>
          <a:p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nn-NO" sz="2400" dirty="0" smtClean="0">
                <a:solidFill>
                  <a:srgbClr val="FF0000"/>
                </a:solidFill>
              </a:rPr>
              <a:t>Aksiyomlar</a:t>
            </a:r>
            <a:endParaRPr lang="tr-TR" sz="2400" dirty="0" smtClean="0">
              <a:solidFill>
                <a:srgbClr val="FF0000"/>
              </a:solidFill>
            </a:endParaRPr>
          </a:p>
          <a:p>
            <a:endParaRPr lang="tr-TR" sz="2400" dirty="0" smtClean="0"/>
          </a:p>
          <a:p>
            <a:r>
              <a:rPr lang="nn-NO" sz="2400" dirty="0" smtClean="0"/>
              <a:t>a, b, c </a:t>
            </a:r>
            <a:r>
              <a:rPr lang="nn-NO" sz="2400" dirty="0" smtClean="0">
                <a:sym typeface="Symbol"/>
              </a:rPr>
              <a:t></a:t>
            </a:r>
            <a:r>
              <a:rPr lang="tr-TR" sz="2400" dirty="0" smtClean="0">
                <a:sym typeface="Symbol"/>
              </a:rPr>
              <a:t> </a:t>
            </a:r>
            <a:r>
              <a:rPr lang="nn-NO" sz="2400" dirty="0" smtClean="0"/>
              <a:t>B olmak üzere</a:t>
            </a:r>
            <a:endParaRPr lang="tr-TR" sz="2400" dirty="0" smtClean="0"/>
          </a:p>
          <a:p>
            <a:endParaRPr lang="nn-NO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Kapalılık:		a + b = c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b=c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Değişme:</a:t>
            </a:r>
            <a:r>
              <a:rPr lang="tr-TR" sz="2400" dirty="0" smtClean="0"/>
              <a:t>		</a:t>
            </a:r>
            <a:r>
              <a:rPr lang="pt-BR" sz="2400" dirty="0" smtClean="0"/>
              <a:t>a + b = b + a</a:t>
            </a:r>
            <a:r>
              <a:rPr lang="tr-TR" sz="2400" dirty="0" smtClean="0"/>
              <a:t>		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b=b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Dağılma:</a:t>
            </a:r>
            <a:r>
              <a:rPr lang="tr-TR" sz="2400" dirty="0" smtClean="0"/>
              <a:t>	</a:t>
            </a:r>
            <a:r>
              <a:rPr lang="pt-BR" sz="2400" dirty="0" smtClean="0"/>
              <a:t>a+(b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c)=(a+b)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(a+c)</a:t>
            </a:r>
            <a:r>
              <a:rPr lang="tr-TR" sz="2400" dirty="0" smtClean="0"/>
              <a:t>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(b+c)=a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b+a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Birleşme:	a+(b+c)=(a+b)+c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(b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c)=(a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b)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Etkisiz eleman:	a+0=a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1=a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Tümleme:		a+a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=1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a</a:t>
            </a:r>
            <a:r>
              <a:rPr lang="tr-TR" sz="2400" dirty="0" smtClean="0">
                <a:sym typeface="Symbol"/>
              </a:rPr>
              <a:t> </a:t>
            </a:r>
            <a:r>
              <a:rPr lang="tr-TR" sz="2400" dirty="0" smtClean="0"/>
              <a:t>=0 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9655" name="Line 119"/>
          <p:cNvSpPr>
            <a:spLocks noChangeShapeType="1"/>
          </p:cNvSpPr>
          <p:nvPr/>
        </p:nvSpPr>
        <p:spPr bwMode="auto">
          <a:xfrm flipV="1">
            <a:off x="4002087" y="19812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6343E-54DB-4051-87B8-808F41C76833}" type="slidenum">
              <a:rPr lang="tr-TR"/>
              <a:pPr/>
              <a:t>34</a:t>
            </a:fld>
            <a:endParaRPr lang="tr-TR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6900"/>
            <a:ext cx="7772400" cy="838200"/>
          </a:xfrm>
          <a:noFill/>
          <a:ln/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İşlemlerinin Sırası</a:t>
            </a:r>
            <a:endParaRPr lang="en-US" dirty="0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684213" y="1674813"/>
            <a:ext cx="300723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Parantez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TÜMLEME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VEYA</a:t>
            </a:r>
            <a:endParaRPr lang="en-US" sz="3600" dirty="0"/>
          </a:p>
        </p:txBody>
      </p:sp>
      <p:sp>
        <p:nvSpPr>
          <p:cNvPr id="457741" name="Rectangle 13"/>
          <p:cNvSpPr>
            <a:spLocks noChangeArrowheads="1"/>
          </p:cNvSpPr>
          <p:nvPr/>
        </p:nvSpPr>
        <p:spPr bwMode="auto">
          <a:xfrm>
            <a:off x="652463" y="4524374"/>
            <a:ext cx="81867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rmAutofit/>
          </a:bodyPr>
          <a:lstStyle/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Sonuç: VEYA ifadelerinin etrafında parantez vardır. </a:t>
            </a:r>
          </a:p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Örnek: F = A(B + C)(C + 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A6F3F-A98B-4AE7-9BDC-37CC5332EF29}" type="slidenum">
              <a:rPr lang="tr-TR"/>
              <a:pPr/>
              <a:t>35</a:t>
            </a:fld>
            <a:endParaRPr lang="tr-TR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539750" y="1262062"/>
            <a:ext cx="833120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rmAutofit fontScale="85000" lnSpcReduction="10000"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tr-TR" sz="3200" dirty="0" smtClean="0"/>
              <a:t>Burada gösterilen tüm özellikler ve teoremler </a:t>
            </a:r>
            <a:r>
              <a:rPr lang="tr-TR" sz="3200" dirty="0" err="1" smtClean="0"/>
              <a:t>Boole</a:t>
            </a:r>
            <a:r>
              <a:rPr lang="tr-TR" sz="3200" dirty="0" smtClean="0"/>
              <a:t> cebrinin aksiyomları kullanılarak ispat edilebilir.</a:t>
            </a:r>
          </a:p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endParaRPr lang="tr-T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Yutma:		a+1=1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0=0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Dönüşme:	(a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)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=a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dirty="0" smtClean="0"/>
              <a:t>Sabit kuvvet:</a:t>
            </a:r>
            <a:r>
              <a:rPr lang="tr-TR" sz="3200" dirty="0" smtClean="0"/>
              <a:t>	</a:t>
            </a:r>
            <a:r>
              <a:rPr lang="pt-BR" sz="3200" dirty="0" smtClean="0"/>
              <a:t>a+a+…+a=a</a:t>
            </a:r>
            <a:r>
              <a:rPr lang="tr-TR" sz="3200" dirty="0" smtClean="0"/>
              <a:t>	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…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Soğurma:	a+a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b=a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(a+b)=a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De Morgan Teoremi: 	</a:t>
            </a:r>
            <a:r>
              <a:rPr lang="pt-BR" sz="3200" dirty="0" smtClean="0"/>
              <a:t>(a+b)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  </a:t>
            </a:r>
            <a:r>
              <a:rPr lang="pt-BR" sz="3200" dirty="0" smtClean="0"/>
              <a:t>b</a:t>
            </a:r>
            <a:r>
              <a:rPr lang="tr-TR" sz="3200" dirty="0" smtClean="0">
                <a:sym typeface="Symbol"/>
              </a:rPr>
              <a:t>      </a:t>
            </a:r>
            <a:r>
              <a:rPr lang="pt-BR" sz="3200" dirty="0" smtClean="0"/>
              <a:t>(a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+b</a:t>
            </a:r>
            <a:r>
              <a:rPr lang="tr-TR" sz="3200" dirty="0" smtClean="0">
                <a:sym typeface="Symbol"/>
              </a:rPr>
              <a:t></a:t>
            </a:r>
            <a:endParaRPr lang="pt-B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Genel De Morgan Teoremi:</a:t>
            </a:r>
          </a:p>
          <a:p>
            <a:pPr marL="457200" indent="-457200"/>
            <a:r>
              <a:rPr lang="tr-TR" sz="3200" dirty="0" smtClean="0"/>
              <a:t>	f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(X1,X2,…,</a:t>
            </a:r>
            <a:r>
              <a:rPr lang="tr-TR" sz="3200" dirty="0" err="1" smtClean="0"/>
              <a:t>Xn</a:t>
            </a:r>
            <a:r>
              <a:rPr lang="tr-TR" sz="3200" dirty="0" smtClean="0"/>
              <a:t>,0,1,+,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) </a:t>
            </a:r>
            <a:r>
              <a:rPr lang="tr-TR" sz="3200" dirty="0" smtClean="0">
                <a:sym typeface="Symbol"/>
              </a:rPr>
              <a:t> </a:t>
            </a:r>
            <a:r>
              <a:rPr lang="tr-TR" sz="3200" dirty="0" smtClean="0"/>
              <a:t>f(X1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,X2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,…,</a:t>
            </a:r>
            <a:r>
              <a:rPr lang="tr-TR" sz="3200" dirty="0" err="1" smtClean="0"/>
              <a:t>Xn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,1,0,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,+)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0" y="212725"/>
            <a:ext cx="8351838" cy="1158875"/>
          </a:xfrm>
          <a:noFill/>
          <a:ln/>
        </p:spPr>
        <p:txBody>
          <a:bodyPr/>
          <a:lstStyle/>
          <a:p>
            <a:r>
              <a:rPr lang="tr-TR" sz="3600" dirty="0" smtClean="0"/>
              <a:t>Özellikler ve Teoremler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4A587-5541-4EC6-94DB-6C5FDD175C26}" type="slidenum">
              <a:rPr lang="tr-TR"/>
              <a:pPr/>
              <a:t>36</a:t>
            </a:fld>
            <a:endParaRPr lang="tr-TR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1082675"/>
          </a:xfrm>
        </p:spPr>
        <p:txBody>
          <a:bodyPr/>
          <a:lstStyle/>
          <a:p>
            <a:r>
              <a:rPr lang="tr-TR" sz="3600" dirty="0" smtClean="0"/>
              <a:t>Örnek1: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A 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 = A	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tr-TR" sz="2400" dirty="0" smtClean="0"/>
              <a:t>Yutma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İspat adımları	Aksiyomlar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4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	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 +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B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( 1 + B)    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Y +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Z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(Y +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Z)(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Dağılma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	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 =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400" dirty="0" smtClean="0"/>
              <a:t>İspatları yapmamızın sebebi: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cebrinin aksiyom ve teoremlerini kullanmayı öğrenmek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fonksiyonlarıyla işlem yapmak için doğru aksiyom ve teoremi seçmeyi öğrenmek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056D6-DB81-46B1-9E1E-392954181E84}" type="slidenum">
              <a:rPr lang="tr-TR"/>
              <a:pPr/>
              <a:t>37</a:t>
            </a:fld>
            <a:endParaRPr lang="tr-TR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30388"/>
            <a:ext cx="8382000" cy="449421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+ BC = 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Consensus</a:t>
            </a:r>
            <a:r>
              <a:rPr lang="tr-TR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Theorem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tr-TR" sz="2800" dirty="0" smtClean="0"/>
              <a:t>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</a:p>
          <a:p>
            <a:pPr>
              <a:buNone/>
            </a:pPr>
            <a:r>
              <a:rPr lang="tr-TR" sz="2800" dirty="0" smtClean="0"/>
              <a:t>=AB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+ 1 ·BC		1 . X = X</a:t>
            </a:r>
          </a:p>
          <a:p>
            <a:pPr>
              <a:buNone/>
            </a:pPr>
            <a:r>
              <a:rPr lang="pt-B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C + (A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) ·BC</a:t>
            </a:r>
            <a:r>
              <a:rPr lang="tr-TR" sz="2800" dirty="0" smtClean="0"/>
              <a:t>	</a:t>
            </a:r>
            <a:r>
              <a:rPr lang="pt-BR" sz="2800" dirty="0" smtClean="0"/>
              <a:t>X + X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 = 1</a:t>
            </a:r>
          </a:p>
          <a:p>
            <a:pPr>
              <a:buNone/>
            </a:pPr>
            <a:r>
              <a:rPr lang="tr-T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BC	X(Y + Z) = XY + XZ </a:t>
            </a:r>
          </a:p>
          <a:p>
            <a:pPr>
              <a:buNone/>
            </a:pPr>
            <a:r>
              <a:rPr lang="es-ES" sz="2800" dirty="0" smtClean="0"/>
              <a:t>=AB +ABC+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C+A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BC</a:t>
            </a:r>
            <a:r>
              <a:rPr lang="tr-TR" sz="2800" dirty="0" smtClean="0"/>
              <a:t>		</a:t>
            </a:r>
            <a:r>
              <a:rPr lang="es-ES" sz="2800" dirty="0" smtClean="0"/>
              <a:t>X + Y = Y + X </a:t>
            </a:r>
          </a:p>
          <a:p>
            <a:pPr>
              <a:buNone/>
            </a:pPr>
            <a:r>
              <a:rPr lang="pl-PL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l-PL" sz="2800" dirty="0" smtClean="0"/>
              <a:t>(C+BC)</a:t>
            </a:r>
            <a:r>
              <a:rPr lang="tr-TR" sz="2800" dirty="0" smtClean="0"/>
              <a:t>			</a:t>
            </a:r>
            <a:r>
              <a:rPr lang="pl-PL" sz="2800" dirty="0" smtClean="0"/>
              <a:t>X(Y + Z) = XY + XZ </a:t>
            </a:r>
          </a:p>
          <a:p>
            <a:pPr>
              <a:buNone/>
            </a:pPr>
            <a:r>
              <a:rPr lang="tr-TR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endParaRPr lang="en-US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51838" cy="1128713"/>
          </a:xfrm>
        </p:spPr>
        <p:txBody>
          <a:bodyPr/>
          <a:lstStyle/>
          <a:p>
            <a:r>
              <a:rPr lang="tr-TR" sz="3600" dirty="0" smtClean="0"/>
              <a:t>Örnek2: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09583-3671-4EE1-8CAB-0BCAD16BD18D}" type="slidenum">
              <a:rPr lang="tr-TR"/>
              <a:pPr/>
              <a:t>38</a:t>
            </a:fld>
            <a:endParaRPr lang="tr-TR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51838" cy="838200"/>
          </a:xfrm>
        </p:spPr>
        <p:txBody>
          <a:bodyPr/>
          <a:lstStyle/>
          <a:p>
            <a:r>
              <a:rPr lang="tr-TR" sz="3600" dirty="0" smtClean="0"/>
              <a:t>Örnek3: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03375"/>
            <a:ext cx="821372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       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buNone/>
            </a:pPr>
            <a:endParaRPr lang="tr-TR" sz="2400" dirty="0" smtClean="0"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=</a:t>
            </a:r>
            <a:r>
              <a:rPr lang="tr-TR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tr-TR" sz="2400" dirty="0" smtClean="0"/>
              <a:t>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Y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Z+XY</a:t>
            </a:r>
            <a:r>
              <a:rPr lang="tr-TR" sz="2400" dirty="0" smtClean="0">
                <a:sym typeface="Symbol"/>
              </a:rPr>
              <a:t>				De Morgan Teoremi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Z+X)Y</a:t>
            </a:r>
            <a:r>
              <a:rPr lang="tr-TR" sz="2400" dirty="0" smtClean="0">
                <a:sym typeface="Symbol"/>
              </a:rPr>
              <a:t>	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+X) (Z+X)Y</a:t>
            </a:r>
            <a:r>
              <a:rPr lang="tr-TR" sz="2400" dirty="0" smtClean="0">
                <a:sym typeface="Symbol"/>
              </a:rPr>
              <a:t>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(Z+X)Y</a:t>
            </a:r>
            <a:r>
              <a:rPr lang="tr-TR" sz="2400" dirty="0" smtClean="0">
                <a:sym typeface="Symbol"/>
              </a:rPr>
              <a:t>				Tümleme				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3788" y="2533650"/>
            <a:ext cx="2586037" cy="474663"/>
            <a:chOff x="725" y="1439"/>
            <a:chExt cx="1629" cy="299"/>
          </a:xfrm>
        </p:grpSpPr>
        <p:sp>
          <p:nvSpPr>
            <p:cNvPr id="463877" name="Line 5"/>
            <p:cNvSpPr>
              <a:spLocks noChangeShapeType="1"/>
            </p:cNvSpPr>
            <p:nvPr/>
          </p:nvSpPr>
          <p:spPr bwMode="auto">
            <a:xfrm>
              <a:off x="828" y="1481"/>
              <a:ext cx="6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8" name="Line 6"/>
            <p:cNvSpPr>
              <a:spLocks noChangeShapeType="1"/>
            </p:cNvSpPr>
            <p:nvPr/>
          </p:nvSpPr>
          <p:spPr bwMode="auto">
            <a:xfrm>
              <a:off x="2178" y="1481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9" name="Rectangle 7"/>
            <p:cNvSpPr>
              <a:spLocks noChangeArrowheads="1"/>
            </p:cNvSpPr>
            <p:nvPr/>
          </p:nvSpPr>
          <p:spPr bwMode="auto">
            <a:xfrm>
              <a:off x="217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0" name="Rectangle 8"/>
            <p:cNvSpPr>
              <a:spLocks noChangeArrowheads="1"/>
            </p:cNvSpPr>
            <p:nvPr/>
          </p:nvSpPr>
          <p:spPr bwMode="auto">
            <a:xfrm>
              <a:off x="1972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1" name="Rectangle 9"/>
            <p:cNvSpPr>
              <a:spLocks noChangeArrowheads="1"/>
            </p:cNvSpPr>
            <p:nvPr/>
          </p:nvSpPr>
          <p:spPr bwMode="auto">
            <a:xfrm>
              <a:off x="1555" y="14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2" name="Rectangle 10"/>
            <p:cNvSpPr>
              <a:spLocks noChangeArrowheads="1"/>
            </p:cNvSpPr>
            <p:nvPr/>
          </p:nvSpPr>
          <p:spPr bwMode="auto">
            <a:xfrm>
              <a:off x="1461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3" name="Rectangle 11"/>
            <p:cNvSpPr>
              <a:spLocks noChangeArrowheads="1"/>
            </p:cNvSpPr>
            <p:nvPr/>
          </p:nvSpPr>
          <p:spPr bwMode="auto">
            <a:xfrm>
              <a:off x="126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4" name="Rectangle 12"/>
            <p:cNvSpPr>
              <a:spLocks noChangeArrowheads="1"/>
            </p:cNvSpPr>
            <p:nvPr/>
          </p:nvSpPr>
          <p:spPr bwMode="auto">
            <a:xfrm>
              <a:off x="82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5" name="Rectangle 13"/>
            <p:cNvSpPr>
              <a:spLocks noChangeArrowheads="1"/>
            </p:cNvSpPr>
            <p:nvPr/>
          </p:nvSpPr>
          <p:spPr bwMode="auto">
            <a:xfrm>
              <a:off x="725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6" name="Rectangle 14"/>
            <p:cNvSpPr>
              <a:spLocks noChangeArrowheads="1"/>
            </p:cNvSpPr>
            <p:nvPr/>
          </p:nvSpPr>
          <p:spPr bwMode="auto">
            <a:xfrm>
              <a:off x="1775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7" name="Rectangle 15"/>
            <p:cNvSpPr>
              <a:spLocks noChangeArrowheads="1"/>
            </p:cNvSpPr>
            <p:nvPr/>
          </p:nvSpPr>
          <p:spPr bwMode="auto">
            <a:xfrm>
              <a:off x="1067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17600" y="1608138"/>
            <a:ext cx="4011613" cy="466725"/>
            <a:chOff x="704" y="811"/>
            <a:chExt cx="2527" cy="294"/>
          </a:xfrm>
        </p:grpSpPr>
        <p:sp>
          <p:nvSpPr>
            <p:cNvPr id="463889" name="Line 17"/>
            <p:cNvSpPr>
              <a:spLocks noChangeShapeType="1"/>
            </p:cNvSpPr>
            <p:nvPr/>
          </p:nvSpPr>
          <p:spPr bwMode="auto">
            <a:xfrm>
              <a:off x="794" y="845"/>
              <a:ext cx="5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0" name="Line 18"/>
            <p:cNvSpPr>
              <a:spLocks noChangeShapeType="1"/>
            </p:cNvSpPr>
            <p:nvPr/>
          </p:nvSpPr>
          <p:spPr bwMode="auto">
            <a:xfrm>
              <a:off x="1965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1" name="Line 19"/>
            <p:cNvSpPr>
              <a:spLocks noChangeShapeType="1"/>
            </p:cNvSpPr>
            <p:nvPr/>
          </p:nvSpPr>
          <p:spPr bwMode="auto">
            <a:xfrm>
              <a:off x="2367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2" name="Rectangle 20"/>
            <p:cNvSpPr>
              <a:spLocks noChangeArrowheads="1"/>
            </p:cNvSpPr>
            <p:nvPr/>
          </p:nvSpPr>
          <p:spPr bwMode="auto">
            <a:xfrm>
              <a:off x="3156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3" name="Rectangle 21"/>
            <p:cNvSpPr>
              <a:spLocks noChangeArrowheads="1"/>
            </p:cNvSpPr>
            <p:nvPr/>
          </p:nvSpPr>
          <p:spPr bwMode="auto">
            <a:xfrm>
              <a:off x="2998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4" name="Rectangle 22"/>
            <p:cNvSpPr>
              <a:spLocks noChangeArrowheads="1"/>
            </p:cNvSpPr>
            <p:nvPr/>
          </p:nvSpPr>
          <p:spPr bwMode="auto">
            <a:xfrm>
              <a:off x="2618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5" name="Rectangle 23"/>
            <p:cNvSpPr>
              <a:spLocks noChangeArrowheads="1"/>
            </p:cNvSpPr>
            <p:nvPr/>
          </p:nvSpPr>
          <p:spPr bwMode="auto">
            <a:xfrm>
              <a:off x="2530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6" name="Rectangle 24"/>
            <p:cNvSpPr>
              <a:spLocks noChangeArrowheads="1"/>
            </p:cNvSpPr>
            <p:nvPr/>
          </p:nvSpPr>
          <p:spPr bwMode="auto">
            <a:xfrm>
              <a:off x="1785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7" name="Rectangle 25"/>
            <p:cNvSpPr>
              <a:spLocks noChangeArrowheads="1"/>
            </p:cNvSpPr>
            <p:nvPr/>
          </p:nvSpPr>
          <p:spPr bwMode="auto">
            <a:xfrm>
              <a:off x="1425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8" name="Rectangle 26"/>
            <p:cNvSpPr>
              <a:spLocks noChangeArrowheads="1"/>
            </p:cNvSpPr>
            <p:nvPr/>
          </p:nvSpPr>
          <p:spPr bwMode="auto">
            <a:xfrm>
              <a:off x="1343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9" name="Rectangle 27"/>
            <p:cNvSpPr>
              <a:spLocks noChangeArrowheads="1"/>
            </p:cNvSpPr>
            <p:nvPr/>
          </p:nvSpPr>
          <p:spPr bwMode="auto">
            <a:xfrm>
              <a:off x="1171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0" name="Rectangle 28"/>
            <p:cNvSpPr>
              <a:spLocks noChangeArrowheads="1"/>
            </p:cNvSpPr>
            <p:nvPr/>
          </p:nvSpPr>
          <p:spPr bwMode="auto">
            <a:xfrm>
              <a:off x="792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704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2" name="Rectangle 30"/>
            <p:cNvSpPr>
              <a:spLocks noChangeArrowheads="1"/>
            </p:cNvSpPr>
            <p:nvPr/>
          </p:nvSpPr>
          <p:spPr bwMode="auto">
            <a:xfrm>
              <a:off x="2828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3" name="Rectangle 31"/>
            <p:cNvSpPr>
              <a:spLocks noChangeArrowheads="1"/>
            </p:cNvSpPr>
            <p:nvPr/>
          </p:nvSpPr>
          <p:spPr bwMode="auto">
            <a:xfrm>
              <a:off x="2182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4" name="Rectangle 32"/>
            <p:cNvSpPr>
              <a:spLocks noChangeArrowheads="1"/>
            </p:cNvSpPr>
            <p:nvPr/>
          </p:nvSpPr>
          <p:spPr bwMode="auto">
            <a:xfrm>
              <a:off x="1615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5" name="Rectangle 33"/>
            <p:cNvSpPr>
              <a:spLocks noChangeArrowheads="1"/>
            </p:cNvSpPr>
            <p:nvPr/>
          </p:nvSpPr>
          <p:spPr bwMode="auto">
            <a:xfrm>
              <a:off x="1001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6" name="Rectangle 34"/>
            <p:cNvSpPr>
              <a:spLocks noChangeArrowheads="1"/>
            </p:cNvSpPr>
            <p:nvPr/>
          </p:nvSpPr>
          <p:spPr bwMode="auto">
            <a:xfrm>
              <a:off x="1963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7" name="Rectangle 35"/>
            <p:cNvSpPr>
              <a:spLocks noChangeArrowheads="1"/>
            </p:cNvSpPr>
            <p:nvPr/>
          </p:nvSpPr>
          <p:spPr bwMode="auto">
            <a:xfrm>
              <a:off x="2364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79A64-326E-4F29-9301-18A9897A3637}" type="slidenum">
              <a:rPr lang="tr-TR"/>
              <a:pPr/>
              <a:t>39</a:t>
            </a:fld>
            <a:endParaRPr lang="tr-TR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Fonksiyonlarının Değerlendirilmesi</a:t>
            </a:r>
            <a:endParaRPr lang="en-US" dirty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143375" y="1828800"/>
          <a:ext cx="4816475" cy="4648200"/>
        </p:xfrm>
        <a:graphic>
          <a:graphicData uri="http://schemas.openxmlformats.org/presentationml/2006/ole">
            <p:oleObj spid="_x0000_s520208" name="Document" r:id="rId4" imgW="4818960" imgH="4669560" progId="Word.Document.8">
              <p:embed/>
            </p:oleObj>
          </a:graphicData>
        </a:graphic>
      </p:graphicFrame>
      <p:sp>
        <p:nvSpPr>
          <p:cNvPr id="472068" name="Line 4"/>
          <p:cNvSpPr>
            <a:spLocks noChangeShapeType="1"/>
          </p:cNvSpPr>
          <p:nvPr/>
        </p:nvSpPr>
        <p:spPr bwMode="auto">
          <a:xfrm>
            <a:off x="1785938" y="1928813"/>
            <a:ext cx="1666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69" name="Line 5"/>
          <p:cNvSpPr>
            <a:spLocks noChangeShapeType="1"/>
          </p:cNvSpPr>
          <p:nvPr/>
        </p:nvSpPr>
        <p:spPr bwMode="auto">
          <a:xfrm>
            <a:off x="1970088" y="23495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0" name="Line 6"/>
          <p:cNvSpPr>
            <a:spLocks noChangeShapeType="1"/>
          </p:cNvSpPr>
          <p:nvPr/>
        </p:nvSpPr>
        <p:spPr bwMode="auto">
          <a:xfrm>
            <a:off x="1266825" y="2782888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>
            <a:off x="1485900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1720850" y="2782888"/>
            <a:ext cx="1682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3" name="Line 9"/>
          <p:cNvSpPr>
            <a:spLocks noChangeShapeType="1"/>
          </p:cNvSpPr>
          <p:nvPr/>
        </p:nvSpPr>
        <p:spPr bwMode="auto">
          <a:xfrm>
            <a:off x="2309813" y="2782888"/>
            <a:ext cx="1889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>
            <a:off x="3713163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1592263" y="3216275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6" name="Line 12"/>
          <p:cNvSpPr>
            <a:spLocks noChangeShapeType="1"/>
          </p:cNvSpPr>
          <p:nvPr/>
        </p:nvSpPr>
        <p:spPr bwMode="auto">
          <a:xfrm>
            <a:off x="2312988" y="3228975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7" name="Rectangle 13"/>
          <p:cNvSpPr>
            <a:spLocks noChangeArrowheads="1"/>
          </p:cNvSpPr>
          <p:nvPr/>
        </p:nvSpPr>
        <p:spPr bwMode="auto">
          <a:xfrm>
            <a:off x="2597150" y="3084513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8" name="Rectangle 14"/>
          <p:cNvSpPr>
            <a:spLocks noChangeArrowheads="1"/>
          </p:cNvSpPr>
          <p:nvPr/>
        </p:nvSpPr>
        <p:spPr bwMode="auto">
          <a:xfrm>
            <a:off x="250031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9" name="Rectangle 15"/>
          <p:cNvSpPr>
            <a:spLocks noChangeArrowheads="1"/>
          </p:cNvSpPr>
          <p:nvPr/>
        </p:nvSpPr>
        <p:spPr bwMode="auto">
          <a:xfrm>
            <a:off x="23018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0" name="Rectangle 16"/>
          <p:cNvSpPr>
            <a:spLocks noChangeArrowheads="1"/>
          </p:cNvSpPr>
          <p:nvPr/>
        </p:nvSpPr>
        <p:spPr bwMode="auto">
          <a:xfrm>
            <a:off x="17954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922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13620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3" name="Rectangle 19"/>
          <p:cNvSpPr>
            <a:spLocks noChangeArrowheads="1"/>
          </p:cNvSpPr>
          <p:nvPr/>
        </p:nvSpPr>
        <p:spPr bwMode="auto">
          <a:xfrm>
            <a:off x="1169988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4" name="Rectangle 20"/>
          <p:cNvSpPr>
            <a:spLocks noChangeArrowheads="1"/>
          </p:cNvSpPr>
          <p:nvPr/>
        </p:nvSpPr>
        <p:spPr bwMode="auto">
          <a:xfrm>
            <a:off x="85566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423863" y="3084513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F4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3482975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7" name="Rectangle 23"/>
          <p:cNvSpPr>
            <a:spLocks noChangeArrowheads="1"/>
          </p:cNvSpPr>
          <p:nvPr/>
        </p:nvSpPr>
        <p:spPr bwMode="auto">
          <a:xfrm>
            <a:off x="3392488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30718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9" name="Rectangle 25"/>
          <p:cNvSpPr>
            <a:spLocks noChangeArrowheads="1"/>
          </p:cNvSpPr>
          <p:nvPr/>
        </p:nvSpPr>
        <p:spPr bwMode="auto">
          <a:xfrm>
            <a:off x="2898775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0" name="Rectangle 26"/>
          <p:cNvSpPr>
            <a:spLocks noChangeArrowheads="1"/>
          </p:cNvSpPr>
          <p:nvPr/>
        </p:nvSpPr>
        <p:spPr bwMode="auto">
          <a:xfrm>
            <a:off x="28035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1" name="Rectangle 27"/>
          <p:cNvSpPr>
            <a:spLocks noChangeArrowheads="1"/>
          </p:cNvSpPr>
          <p:nvPr/>
        </p:nvSpPr>
        <p:spPr bwMode="auto">
          <a:xfrm>
            <a:off x="2498725" y="2651125"/>
            <a:ext cx="30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2" name="Rectangle 28"/>
          <p:cNvSpPr>
            <a:spLocks noChangeArrowheads="1"/>
          </p:cNvSpPr>
          <p:nvPr/>
        </p:nvSpPr>
        <p:spPr bwMode="auto">
          <a:xfrm>
            <a:off x="2300288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3" name="Rectangle 29"/>
          <p:cNvSpPr>
            <a:spLocks noChangeArrowheads="1"/>
          </p:cNvSpPr>
          <p:nvPr/>
        </p:nvSpPr>
        <p:spPr bwMode="auto">
          <a:xfrm>
            <a:off x="22082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4" name="Rectangle 30"/>
          <p:cNvSpPr>
            <a:spLocks noChangeArrowheads="1"/>
          </p:cNvSpPr>
          <p:nvPr/>
        </p:nvSpPr>
        <p:spPr bwMode="auto">
          <a:xfrm>
            <a:off x="18891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5" name="Rectangle 31"/>
          <p:cNvSpPr>
            <a:spLocks noChangeArrowheads="1"/>
          </p:cNvSpPr>
          <p:nvPr/>
        </p:nvSpPr>
        <p:spPr bwMode="auto">
          <a:xfrm>
            <a:off x="1716088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6" name="Rectangle 32"/>
          <p:cNvSpPr>
            <a:spLocks noChangeArrowheads="1"/>
          </p:cNvSpPr>
          <p:nvPr/>
        </p:nvSpPr>
        <p:spPr bwMode="auto">
          <a:xfrm>
            <a:off x="1485900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7" name="Rectangle 33"/>
          <p:cNvSpPr>
            <a:spLocks noChangeArrowheads="1"/>
          </p:cNvSpPr>
          <p:nvPr/>
        </p:nvSpPr>
        <p:spPr bwMode="auto">
          <a:xfrm>
            <a:off x="125571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8" name="Rectangle 34"/>
          <p:cNvSpPr>
            <a:spLocks noChangeArrowheads="1"/>
          </p:cNvSpPr>
          <p:nvPr/>
        </p:nvSpPr>
        <p:spPr bwMode="auto">
          <a:xfrm>
            <a:off x="11652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8493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0" name="Rectangle 36"/>
          <p:cNvSpPr>
            <a:spLocks noChangeArrowheads="1"/>
          </p:cNvSpPr>
          <p:nvPr/>
        </p:nvSpPr>
        <p:spPr bwMode="auto">
          <a:xfrm>
            <a:off x="423863" y="2651125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1" name="Rectangle 37"/>
          <p:cNvSpPr>
            <a:spLocks noChangeArrowheads="1"/>
          </p:cNvSpPr>
          <p:nvPr/>
        </p:nvSpPr>
        <p:spPr bwMode="auto">
          <a:xfrm>
            <a:off x="1555750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2" name="Rectangle 38"/>
          <p:cNvSpPr>
            <a:spLocks noChangeArrowheads="1"/>
          </p:cNvSpPr>
          <p:nvPr/>
        </p:nvSpPr>
        <p:spPr bwMode="auto">
          <a:xfrm>
            <a:off x="1357313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3" name="Rectangle 39"/>
          <p:cNvSpPr>
            <a:spLocks noChangeArrowheads="1"/>
          </p:cNvSpPr>
          <p:nvPr/>
        </p:nvSpPr>
        <p:spPr bwMode="auto">
          <a:xfrm>
            <a:off x="1165225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4" name="Rectangle 40"/>
          <p:cNvSpPr>
            <a:spLocks noChangeArrowheads="1"/>
          </p:cNvSpPr>
          <p:nvPr/>
        </p:nvSpPr>
        <p:spPr bwMode="auto">
          <a:xfrm>
            <a:off x="849313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5" name="Rectangle 41"/>
          <p:cNvSpPr>
            <a:spLocks noChangeArrowheads="1"/>
          </p:cNvSpPr>
          <p:nvPr/>
        </p:nvSpPr>
        <p:spPr bwMode="auto">
          <a:xfrm>
            <a:off x="423863" y="2217738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6" name="Rectangle 42"/>
          <p:cNvSpPr>
            <a:spLocks noChangeArrowheads="1"/>
          </p:cNvSpPr>
          <p:nvPr/>
        </p:nvSpPr>
        <p:spPr bwMode="auto">
          <a:xfrm>
            <a:off x="1347788" y="1784350"/>
            <a:ext cx="406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7" name="Rectangle 43"/>
          <p:cNvSpPr>
            <a:spLocks noChangeArrowheads="1"/>
          </p:cNvSpPr>
          <p:nvPr/>
        </p:nvSpPr>
        <p:spPr bwMode="auto">
          <a:xfrm>
            <a:off x="1154113" y="1784350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8" name="Rectangle 44"/>
          <p:cNvSpPr>
            <a:spLocks noChangeArrowheads="1"/>
          </p:cNvSpPr>
          <p:nvPr/>
        </p:nvSpPr>
        <p:spPr bwMode="auto">
          <a:xfrm>
            <a:off x="839788" y="1784350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9" name="Rectangle 45"/>
          <p:cNvSpPr>
            <a:spLocks noChangeArrowheads="1"/>
          </p:cNvSpPr>
          <p:nvPr/>
        </p:nvSpPr>
        <p:spPr bwMode="auto">
          <a:xfrm>
            <a:off x="423863" y="1784350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0" name="Rectangle 46"/>
          <p:cNvSpPr>
            <a:spLocks noChangeArrowheads="1"/>
          </p:cNvSpPr>
          <p:nvPr/>
        </p:nvSpPr>
        <p:spPr bwMode="auto">
          <a:xfrm>
            <a:off x="1993900" y="3038475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1" name="Rectangle 47"/>
          <p:cNvSpPr>
            <a:spLocks noChangeArrowheads="1"/>
          </p:cNvSpPr>
          <p:nvPr/>
        </p:nvSpPr>
        <p:spPr bwMode="auto">
          <a:xfrm>
            <a:off x="950913" y="3038475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2" name="Rectangle 48"/>
          <p:cNvSpPr>
            <a:spLocks noChangeArrowheads="1"/>
          </p:cNvSpPr>
          <p:nvPr/>
        </p:nvSpPr>
        <p:spPr bwMode="auto">
          <a:xfrm>
            <a:off x="1985963" y="2605088"/>
            <a:ext cx="2238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3" name="Rectangle 49"/>
          <p:cNvSpPr>
            <a:spLocks noChangeArrowheads="1"/>
          </p:cNvSpPr>
          <p:nvPr/>
        </p:nvSpPr>
        <p:spPr bwMode="auto">
          <a:xfrm>
            <a:off x="9461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4" name="Rectangle 50"/>
          <p:cNvSpPr>
            <a:spLocks noChangeArrowheads="1"/>
          </p:cNvSpPr>
          <p:nvPr/>
        </p:nvSpPr>
        <p:spPr bwMode="auto">
          <a:xfrm>
            <a:off x="946150" y="2171700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5" name="Rectangle 51"/>
          <p:cNvSpPr>
            <a:spLocks noChangeArrowheads="1"/>
          </p:cNvSpPr>
          <p:nvPr/>
        </p:nvSpPr>
        <p:spPr bwMode="auto">
          <a:xfrm>
            <a:off x="936625" y="1738313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6" name="Rectangle 52"/>
          <p:cNvSpPr>
            <a:spLocks noChangeArrowheads="1"/>
          </p:cNvSpPr>
          <p:nvPr/>
        </p:nvSpPr>
        <p:spPr bwMode="auto">
          <a:xfrm>
            <a:off x="1781175" y="1784350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7" name="Rectangle 53"/>
          <p:cNvSpPr>
            <a:spLocks noChangeArrowheads="1"/>
          </p:cNvSpPr>
          <p:nvPr/>
        </p:nvSpPr>
        <p:spPr bwMode="auto">
          <a:xfrm>
            <a:off x="1970088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8" name="Rectangle 54"/>
          <p:cNvSpPr>
            <a:spLocks noChangeArrowheads="1"/>
          </p:cNvSpPr>
          <p:nvPr/>
        </p:nvSpPr>
        <p:spPr bwMode="auto">
          <a:xfrm>
            <a:off x="2168525" y="2217738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9" name="Rectangle 55"/>
          <p:cNvSpPr>
            <a:spLocks noChangeArrowheads="1"/>
          </p:cNvSpPr>
          <p:nvPr/>
        </p:nvSpPr>
        <p:spPr bwMode="auto">
          <a:xfrm>
            <a:off x="1652588" y="2171700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0" name="Rectangle 56"/>
          <p:cNvSpPr>
            <a:spLocks noChangeArrowheads="1"/>
          </p:cNvSpPr>
          <p:nvPr/>
        </p:nvSpPr>
        <p:spPr bwMode="auto">
          <a:xfrm>
            <a:off x="371316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1" name="Rectangle 57"/>
          <p:cNvSpPr>
            <a:spLocks noChangeArrowheads="1"/>
          </p:cNvSpPr>
          <p:nvPr/>
        </p:nvSpPr>
        <p:spPr bwMode="auto">
          <a:xfrm>
            <a:off x="31686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86600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66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866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66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86600" y="32105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66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772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772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72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72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3158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72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72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200" y="3200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" name="TextBox 1"/>
              <p:cNvSpPr txBox="1"/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Giriş sayısı=n olmak üzere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tr-TR" dirty="0" smtClean="0"/>
                  <a:t> farklı n değişkenli Boole fonksiyonu tanımlanabilir.</a:t>
                </a:r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blipFill rotWithShape="1">
                <a:blip r:embed="rId5"/>
                <a:stretch>
                  <a:fillRect l="-1528" t="-2488" b="-74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4" grpId="0" build="allAtOnce"/>
      <p:bldP spid="65" grpId="0" build="allAtOnce"/>
      <p:bldP spid="66" grpId="0" build="allAtOnce"/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2" grpId="0" build="allAtOnce"/>
      <p:bldP spid="73" grpId="0" build="allAtOnce"/>
      <p:bldP spid="74" grpId="0" build="allAtOnce"/>
      <p:bldP spid="75" grpId="0" build="allAtOnce"/>
      <p:bldP spid="76" grpId="0" build="allAtOnce"/>
      <p:bldP spid="7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9C776-500C-482D-984E-A1C3C5E4F18B}" type="slidenum">
              <a:rPr lang="tr-TR"/>
              <a:pPr/>
              <a:t>4</a:t>
            </a:fld>
            <a:endParaRPr lang="tr-T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Ders kitabı</a:t>
            </a:r>
            <a:r>
              <a:rPr lang="tr-TR" dirty="0"/>
              <a:t> 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, </a:t>
            </a:r>
            <a:r>
              <a:rPr lang="it-IT" dirty="0" smtClean="0"/>
              <a:t>M. Morris Mano, Michael D. Ciletti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Computer </a:t>
            </a:r>
            <a:r>
              <a:rPr lang="tr-TR" dirty="0" err="1"/>
              <a:t>Design</a:t>
            </a:r>
            <a:r>
              <a:rPr lang="tr-TR" dirty="0"/>
              <a:t> Fundamentals, 4/E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tr-TR" dirty="0"/>
              <a:t>M. </a:t>
            </a:r>
            <a:r>
              <a:rPr lang="tr-TR" dirty="0" err="1"/>
              <a:t>Morris</a:t>
            </a:r>
            <a:r>
              <a:rPr lang="tr-TR" dirty="0"/>
              <a:t> Mano </a:t>
            </a:r>
            <a:r>
              <a:rPr lang="en-US" dirty="0"/>
              <a:t>and </a:t>
            </a:r>
            <a:r>
              <a:rPr lang="tr-TR" dirty="0"/>
              <a:t>Charles Kime </a:t>
            </a:r>
            <a:r>
              <a:rPr lang="en-US" dirty="0"/>
              <a:t>, Prentice Hall, 2008.</a:t>
            </a:r>
            <a:r>
              <a:rPr lang="tr-TR" dirty="0"/>
              <a:t> </a:t>
            </a:r>
            <a:endParaRPr lang="en-US" dirty="0"/>
          </a:p>
          <a:p>
            <a:r>
              <a:rPr lang="tr-TR" dirty="0" smtClean="0"/>
              <a:t>Ders sunumu, ödevler ve duyurular: ninova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146F-D764-48AE-931A-9D8D4F4C4FFE}" type="slidenum">
              <a:rPr lang="tr-TR"/>
              <a:pPr/>
              <a:t>40</a:t>
            </a:fld>
            <a:endParaRPr lang="tr-TR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838200"/>
          </a:xfrm>
        </p:spPr>
        <p:txBody>
          <a:bodyPr/>
          <a:lstStyle/>
          <a:p>
            <a:r>
              <a:rPr lang="tr-TR" sz="3600" dirty="0" err="1" smtClean="0"/>
              <a:t>Boole</a:t>
            </a:r>
            <a:r>
              <a:rPr lang="tr-TR" sz="3600" dirty="0" smtClean="0"/>
              <a:t> Fonksiyonlarının İndirgenmesi</a:t>
            </a:r>
            <a:endParaRPr lang="en-US" sz="360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5092700"/>
          </a:xfrm>
        </p:spPr>
        <p:txBody>
          <a:bodyPr/>
          <a:lstStyle/>
          <a:p>
            <a:r>
              <a:rPr lang="tr-TR" dirty="0" smtClean="0"/>
              <a:t>Amaç en az sayıda değişken bırakmak.</a:t>
            </a:r>
          </a:p>
          <a:p>
            <a:pPr>
              <a:buNone/>
            </a:pPr>
            <a:r>
              <a:rPr lang="tr-TR" dirty="0" smtClean="0"/>
              <a:t>AB+A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+ABCD</a:t>
            </a:r>
          </a:p>
          <a:p>
            <a:pPr>
              <a:buNone/>
            </a:pPr>
            <a:r>
              <a:rPr lang="en-US" dirty="0" smtClean="0"/>
              <a:t>= </a:t>
            </a:r>
            <a:r>
              <a:rPr lang="en-US" dirty="0"/>
              <a:t>AB + ABCD + 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AB(CD)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C(D+D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 </a:t>
            </a:r>
            <a:r>
              <a:rPr lang="en-US" dirty="0"/>
              <a:t>= B(A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D</a:t>
            </a:r>
            <a:r>
              <a:rPr lang="en-US" dirty="0"/>
              <a:t>) +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en-US" dirty="0"/>
          </a:p>
          <a:p>
            <a:pPr>
              <a:buNone/>
            </a:pPr>
            <a:r>
              <a:rPr lang="en-US" dirty="0"/>
              <a:t>= </a:t>
            </a:r>
            <a:r>
              <a:rPr lang="en-US" dirty="0" smtClean="0"/>
              <a:t>B(A </a:t>
            </a:r>
            <a:r>
              <a:rPr lang="en-US" dirty="0"/>
              <a:t>+ 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tr-TR" dirty="0" smtClean="0"/>
          </a:p>
          <a:p>
            <a:r>
              <a:rPr lang="en-US" dirty="0" smtClean="0"/>
              <a:t>5 </a:t>
            </a:r>
            <a:r>
              <a:rPr lang="tr-TR" dirty="0" smtClean="0"/>
              <a:t>değişken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800F8-A974-4085-9B30-45705CAA1645}" type="slidenum">
              <a:rPr lang="tr-TR"/>
              <a:pPr/>
              <a:t>41</a:t>
            </a:fld>
            <a:endParaRPr lang="tr-T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8610600" cy="5027613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 nelerdir?</a:t>
            </a:r>
          </a:p>
          <a:p>
            <a:r>
              <a:rPr lang="tr-TR" dirty="0" smtClean="0"/>
              <a:t>Çarpım terimleri (</a:t>
            </a:r>
            <a:r>
              <a:rPr lang="tr-TR" dirty="0" err="1" smtClean="0"/>
              <a:t>Minterms</a:t>
            </a:r>
            <a:r>
              <a:rPr lang="tr-TR" dirty="0" smtClean="0"/>
              <a:t>) ve toplam terimleri (</a:t>
            </a:r>
            <a:r>
              <a:rPr lang="tr-TR" dirty="0" err="1" smtClean="0"/>
              <a:t>Maxterms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Çarpım terimleri ve toplam terimlerin indis ile gösterilimi</a:t>
            </a:r>
          </a:p>
          <a:p>
            <a:r>
              <a:rPr lang="tr-TR" dirty="0" smtClean="0"/>
              <a:t>Çarpımlar toplamı gösterilim</a:t>
            </a:r>
          </a:p>
          <a:p>
            <a:r>
              <a:rPr lang="tr-TR" dirty="0" smtClean="0"/>
              <a:t>Toplamlar çarpımı gösterilim</a:t>
            </a:r>
          </a:p>
          <a:p>
            <a:r>
              <a:rPr lang="tr-TR" dirty="0" smtClean="0"/>
              <a:t>Fonksiyonların tümlemelerinin gösterilimi</a:t>
            </a:r>
          </a:p>
          <a:p>
            <a:r>
              <a:rPr lang="tr-TR" dirty="0" smtClean="0"/>
              <a:t>Gösterilimler arası dönüşümler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8AA3AC-DF80-447C-A2D3-564457728BCA}" type="slidenum">
              <a:rPr lang="tr-TR"/>
              <a:pPr/>
              <a:t>42</a:t>
            </a:fld>
            <a:endParaRPr lang="tr-TR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64515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 aşağıdaki kolaylıkları sağlayacak bir gösterilimle tanımlanır:</a:t>
            </a:r>
          </a:p>
          <a:p>
            <a:pPr lvl="1"/>
            <a:r>
              <a:rPr lang="tr-TR" dirty="0" smtClean="0"/>
              <a:t>Eşitliğin karşılaştırılması</a:t>
            </a:r>
          </a:p>
          <a:p>
            <a:pPr lvl="1"/>
            <a:r>
              <a:rPr lang="tr-TR" dirty="0" smtClean="0"/>
              <a:t>Doğruluk tablosu ile birebir olma</a:t>
            </a:r>
          </a:p>
          <a:p>
            <a:r>
              <a:rPr lang="tr-TR" dirty="0" smtClean="0"/>
              <a:t>Çok kullanılan </a:t>
            </a:r>
            <a:r>
              <a:rPr lang="tr-TR" dirty="0" err="1" smtClean="0"/>
              <a:t>kanonik</a:t>
            </a:r>
            <a:r>
              <a:rPr lang="tr-TR" dirty="0" smtClean="0"/>
              <a:t> gösterilimler:</a:t>
            </a:r>
          </a:p>
          <a:p>
            <a:pPr lvl="1"/>
            <a:r>
              <a:rPr lang="tr-TR" dirty="0" smtClean="0"/>
              <a:t>Çarpımlar toplamı</a:t>
            </a:r>
          </a:p>
          <a:p>
            <a:pPr lvl="1"/>
            <a:r>
              <a:rPr lang="tr-TR" dirty="0" smtClean="0"/>
              <a:t>Toplamlar çarpımı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F72A5B-9CF6-469C-AF98-51AE5F9BF729}" type="slidenum">
              <a:rPr lang="tr-TR"/>
              <a:pPr/>
              <a:t>43</a:t>
            </a:fld>
            <a:endParaRPr lang="tr-T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tr-TR" dirty="0" smtClean="0"/>
              <a:t>Çarpım terimleri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62913" cy="5027613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Çarpım terimleri </a:t>
            </a:r>
            <a:r>
              <a:rPr lang="tr-TR" sz="2800" dirty="0" smtClean="0"/>
              <a:t>bütün değişkenlerin veya tümleyenlerinin göründüğü VE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çarpım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          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5088" y="4211638"/>
            <a:ext cx="644525" cy="1303337"/>
            <a:chOff x="841" y="2653"/>
            <a:chExt cx="406" cy="821"/>
          </a:xfrm>
        </p:grpSpPr>
        <p:sp>
          <p:nvSpPr>
            <p:cNvPr id="482309" name="Line 5"/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0" name="Rectangle 6"/>
            <p:cNvSpPr>
              <a:spLocks noChangeArrowheads="1"/>
            </p:cNvSpPr>
            <p:nvPr/>
          </p:nvSpPr>
          <p:spPr bwMode="auto">
            <a:xfrm>
              <a:off x="1058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1" name="Rectangle 7"/>
            <p:cNvSpPr>
              <a:spLocks noChangeArrowheads="1"/>
            </p:cNvSpPr>
            <p:nvPr/>
          </p:nvSpPr>
          <p:spPr bwMode="auto">
            <a:xfrm>
              <a:off x="856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2" name="Rectangle 8"/>
            <p:cNvSpPr>
              <a:spLocks noChangeArrowheads="1"/>
            </p:cNvSpPr>
            <p:nvPr/>
          </p:nvSpPr>
          <p:spPr bwMode="auto">
            <a:xfrm>
              <a:off x="864" y="2653"/>
              <a:ext cx="37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3" name="Line 9"/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1031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849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6" name="Line 12"/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7" name="Line 13"/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1665288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82319" name="Rectangle 15"/>
          <p:cNvSpPr>
            <a:spLocks noChangeArrowheads="1"/>
          </p:cNvSpPr>
          <p:nvPr/>
        </p:nvSpPr>
        <p:spPr bwMode="auto">
          <a:xfrm>
            <a:off x="1344613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7B632-A74D-49AA-8BC0-F1F46F90DF58}" type="slidenum">
              <a:rPr lang="tr-TR"/>
              <a:pPr/>
              <a:t>44</a:t>
            </a:fld>
            <a:endParaRPr lang="tr-TR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smtClean="0"/>
              <a:t>Toplam terimleri</a:t>
            </a:r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Toplam terimleri </a:t>
            </a:r>
            <a:r>
              <a:rPr lang="tr-TR" sz="2800" dirty="0" smtClean="0"/>
              <a:t>bütün değişkenlerin veya tümleyenlerinin göründüğü VEYA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toplam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                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      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dirty="0">
                <a:cs typeface="Times New Roman" pitchFamily="18" charset="0"/>
              </a:rPr>
              <a:t>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dirty="0">
                <a:cs typeface="Times New Roman" pitchFamily="18" charset="0"/>
              </a:rPr>
              <a:t>    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397375"/>
            <a:ext cx="1060450" cy="2003425"/>
            <a:chOff x="962" y="2673"/>
            <a:chExt cx="668" cy="1262"/>
          </a:xfrm>
        </p:grpSpPr>
        <p:sp>
          <p:nvSpPr>
            <p:cNvPr id="484357" name="Rectangle 5"/>
            <p:cNvSpPr>
              <a:spLocks noChangeArrowheads="1"/>
            </p:cNvSpPr>
            <p:nvPr/>
          </p:nvSpPr>
          <p:spPr bwMode="auto">
            <a:xfrm>
              <a:off x="141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8" name="Rectangle 6"/>
            <p:cNvSpPr>
              <a:spLocks noChangeArrowheads="1"/>
            </p:cNvSpPr>
            <p:nvPr/>
          </p:nvSpPr>
          <p:spPr bwMode="auto">
            <a:xfrm>
              <a:off x="97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9" name="Rectangle 7"/>
            <p:cNvSpPr>
              <a:spLocks noChangeArrowheads="1"/>
            </p:cNvSpPr>
            <p:nvPr/>
          </p:nvSpPr>
          <p:spPr bwMode="auto">
            <a:xfrm>
              <a:off x="1237" y="2673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1" name="Rectangle 9"/>
            <p:cNvSpPr>
              <a:spLocks noChangeArrowheads="1"/>
            </p:cNvSpPr>
            <p:nvPr/>
          </p:nvSpPr>
          <p:spPr bwMode="auto">
            <a:xfrm>
              <a:off x="140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2" name="Rectangle 10"/>
            <p:cNvSpPr>
              <a:spLocks noChangeArrowheads="1"/>
            </p:cNvSpPr>
            <p:nvPr/>
          </p:nvSpPr>
          <p:spPr bwMode="auto">
            <a:xfrm>
              <a:off x="96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3" name="Rectangle 11"/>
            <p:cNvSpPr>
              <a:spLocks noChangeArrowheads="1"/>
            </p:cNvSpPr>
            <p:nvPr/>
          </p:nvSpPr>
          <p:spPr bwMode="auto">
            <a:xfrm>
              <a:off x="1227" y="2984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4" name="Line 12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5" name="Rectangle 13"/>
            <p:cNvSpPr>
              <a:spLocks noChangeArrowheads="1"/>
            </p:cNvSpPr>
            <p:nvPr/>
          </p:nvSpPr>
          <p:spPr bwMode="auto">
            <a:xfrm>
              <a:off x="142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6" name="Rectangle 14"/>
            <p:cNvSpPr>
              <a:spLocks noChangeArrowheads="1"/>
            </p:cNvSpPr>
            <p:nvPr/>
          </p:nvSpPr>
          <p:spPr bwMode="auto">
            <a:xfrm>
              <a:off x="98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7" name="Rectangle 15"/>
            <p:cNvSpPr>
              <a:spLocks noChangeArrowheads="1"/>
            </p:cNvSpPr>
            <p:nvPr/>
          </p:nvSpPr>
          <p:spPr bwMode="auto">
            <a:xfrm>
              <a:off x="1247" y="3292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8" name="Line 16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70" name="Rectangle 18"/>
            <p:cNvSpPr>
              <a:spLocks noChangeArrowheads="1"/>
            </p:cNvSpPr>
            <p:nvPr/>
          </p:nvSpPr>
          <p:spPr bwMode="auto">
            <a:xfrm>
              <a:off x="144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1" name="Rectangle 19"/>
            <p:cNvSpPr>
              <a:spLocks noChangeArrowheads="1"/>
            </p:cNvSpPr>
            <p:nvPr/>
          </p:nvSpPr>
          <p:spPr bwMode="auto">
            <a:xfrm>
              <a:off x="100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2" name="Rectangle 20"/>
            <p:cNvSpPr>
              <a:spLocks noChangeArrowheads="1"/>
            </p:cNvSpPr>
            <p:nvPr/>
          </p:nvSpPr>
          <p:spPr bwMode="auto">
            <a:xfrm>
              <a:off x="1266" y="359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D11B7-75F8-429C-837C-57ADA3430908}" type="slidenum">
              <a:rPr lang="tr-TR"/>
              <a:pPr/>
              <a:t>45</a:t>
            </a:fld>
            <a:endParaRPr lang="tr-TR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371600"/>
            <a:ext cx="7772400" cy="5027613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İki değişkenli çarpım ve toplam terimleri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r>
              <a:rPr lang="tr-TR" sz="2800" dirty="0" smtClean="0">
                <a:solidFill>
                  <a:srgbClr val="FF0000"/>
                </a:solidFill>
              </a:rPr>
              <a:t>İndis</a:t>
            </a:r>
            <a:r>
              <a:rPr lang="tr-TR" sz="2800" dirty="0" smtClean="0"/>
              <a:t> hangi değişkeninin kendisinin hangi değişkenin tümleyeninin yer aldığını gösterir.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152400"/>
            <a:ext cx="7772400" cy="1524000"/>
          </a:xfrm>
        </p:spPr>
        <p:txBody>
          <a:bodyPr/>
          <a:lstStyle/>
          <a:p>
            <a:r>
              <a:rPr lang="tr-TR" dirty="0" smtClean="0"/>
              <a:t>Çarpım ve Toplam Terimleri</a:t>
            </a:r>
            <a:endParaRPr lang="en-US" dirty="0"/>
          </a:p>
        </p:txBody>
      </p:sp>
      <p:graphicFrame>
        <p:nvGraphicFramePr>
          <p:cNvPr id="486404" name="Group 4"/>
          <p:cNvGraphicFramePr>
            <a:graphicFrameLocks noGrp="1"/>
          </p:cNvGraphicFramePr>
          <p:nvPr/>
        </p:nvGraphicFramePr>
        <p:xfrm>
          <a:off x="1765300" y="2476500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/>
                <a:gridCol w="1854200"/>
                <a:gridCol w="1852613"/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Çarpım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Toplam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32288" y="3165475"/>
            <a:ext cx="2495550" cy="1674813"/>
            <a:chOff x="2729" y="1898"/>
            <a:chExt cx="1572" cy="1055"/>
          </a:xfrm>
        </p:grpSpPr>
        <p:sp>
          <p:nvSpPr>
            <p:cNvPr id="486431" name="Line 31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2" name="Line 32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3" name="Line 33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4" name="Line 34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5" name="Line 35"/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6" name="Line 36"/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7" name="Line 37"/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8" name="Line 38"/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A1F52-8183-43DD-AF68-06A96E7D6D07}" type="slidenum">
              <a:rPr lang="tr-TR"/>
              <a:pPr/>
              <a:t>46</a:t>
            </a:fld>
            <a:endParaRPr lang="tr-T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3"/>
            <a:ext cx="8229600" cy="928687"/>
          </a:xfrm>
        </p:spPr>
        <p:txBody>
          <a:bodyPr/>
          <a:lstStyle/>
          <a:p>
            <a:r>
              <a:rPr lang="tr-TR" dirty="0" smtClean="0"/>
              <a:t>Normal Sıralama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96988"/>
            <a:ext cx="8412162" cy="5027612"/>
          </a:xfrm>
        </p:spPr>
        <p:txBody>
          <a:bodyPr>
            <a:normAutofit fontScale="92500"/>
          </a:bodyPr>
          <a:lstStyle/>
          <a:p>
            <a:r>
              <a:rPr lang="tr-TR" sz="2400" dirty="0" smtClean="0"/>
              <a:t>Çarpım ve toplam terimlerine bir sıra numarası karşılık düşer.</a:t>
            </a:r>
          </a:p>
          <a:p>
            <a:r>
              <a:rPr lang="tr-TR" sz="2400" dirty="0" smtClean="0"/>
              <a:t>Bu sıra numarası bir ikili sayı ile gösterilir.</a:t>
            </a:r>
          </a:p>
          <a:p>
            <a:r>
              <a:rPr lang="tr-TR" sz="2400" dirty="0" smtClean="0"/>
              <a:t>İkili sayının bitleri değişkenlerin kendisinin veya tümleyenin terim içinde yer alacağını gösterir.</a:t>
            </a:r>
          </a:p>
          <a:p>
            <a:r>
              <a:rPr lang="tr-TR" sz="2400" dirty="0" smtClean="0"/>
              <a:t>Çarpım ve toplam terimlerinin içinde değişkenler hep aynı sırada yer alırlar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a, b, c değişkenleri için: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Toplam terimleri: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b + c),   (a + b + c)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b + a + c), a c </a:t>
            </a:r>
            <a:r>
              <a:rPr lang="en-US" sz="2400" dirty="0" smtClean="0">
                <a:cs typeface="Times New Roman" pitchFamily="18" charset="0"/>
              </a:rPr>
              <a:t>b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(c + b + a) </a:t>
            </a:r>
            <a:r>
              <a:rPr lang="tr-TR" sz="2400" dirty="0" smtClean="0"/>
              <a:t>normal sıralamada değiller.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Çarpım terimleri: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 b c,   a  b  c, 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</a:rPr>
              <a:t>b  c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 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c), b </a:t>
            </a:r>
            <a:r>
              <a:rPr lang="en-US" sz="2400" dirty="0" smtClean="0">
                <a:cs typeface="Times New Roman" pitchFamily="18" charset="0"/>
              </a:rPr>
              <a:t>c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 + b) </a:t>
            </a:r>
            <a:r>
              <a:rPr lang="tr-TR" sz="2400" dirty="0" smtClean="0"/>
              <a:t>bütün değişkenleri içermiyorlar.</a:t>
            </a:r>
          </a:p>
          <a:p>
            <a:pPr lvl="1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4083050" y="39624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46405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48006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56388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3810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>
            <a:off x="4953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009C4-0F08-49FB-BB77-24367042BF2C}" type="slidenum">
              <a:rPr lang="tr-TR"/>
              <a:pPr/>
              <a:t>47</a:t>
            </a:fld>
            <a:endParaRPr lang="tr-TR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tr-TR" dirty="0" smtClean="0"/>
              <a:t>İndisin Kullanılma Sebebi</a:t>
            </a:r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İkili sayı ile gösterilen indis çarpım veya toplam terimindeki değişkenlerin kendisinin mi yoksa tümleyeninin mi kullanılacağını gösterir.</a:t>
            </a:r>
          </a:p>
          <a:p>
            <a:r>
              <a:rPr lang="tr-TR" sz="2800" dirty="0" smtClean="0"/>
              <a:t>Çarpım terimleri için:</a:t>
            </a:r>
          </a:p>
          <a:p>
            <a:pPr lvl="1"/>
            <a:r>
              <a:rPr lang="tr-TR" sz="2400" dirty="0" smtClean="0"/>
              <a:t>“1” değişkenin kendisinin</a:t>
            </a:r>
          </a:p>
          <a:p>
            <a:pPr lvl="1"/>
            <a:r>
              <a:rPr lang="tr-TR" sz="2400" dirty="0" smtClean="0"/>
              <a:t>“0” değişkenin tümleyeninin yer aldığını gösterir.</a:t>
            </a:r>
          </a:p>
          <a:p>
            <a:r>
              <a:rPr lang="tr-TR" sz="2800" dirty="0" smtClean="0"/>
              <a:t>Toplam terimleri için:</a:t>
            </a:r>
          </a:p>
          <a:p>
            <a:pPr lvl="1"/>
            <a:r>
              <a:rPr lang="tr-TR" sz="2400" dirty="0" smtClean="0"/>
              <a:t>“0” değişkenin kendisinin</a:t>
            </a:r>
          </a:p>
          <a:p>
            <a:pPr lvl="1"/>
            <a:r>
              <a:rPr lang="tr-TR" sz="2400" dirty="0" smtClean="0"/>
              <a:t>“1” değişkenin tümleyeninin yer aldığını gösterir.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5625D-CCB7-4EE7-87E9-984310200CCD}" type="slidenum">
              <a:rPr lang="tr-TR"/>
              <a:pPr/>
              <a:t>48</a:t>
            </a:fld>
            <a:endParaRPr lang="tr-TR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81000"/>
            <a:ext cx="8351838" cy="914400"/>
          </a:xfrm>
        </p:spPr>
        <p:txBody>
          <a:bodyPr/>
          <a:lstStyle/>
          <a:p>
            <a:r>
              <a:rPr lang="tr-TR" sz="4000" dirty="0" smtClean="0"/>
              <a:t>Üç değişken için indis örneği</a:t>
            </a:r>
            <a:endParaRPr lang="en-US" sz="40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229600" cy="52308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Değişkenler X, Y ve Z.</a:t>
            </a:r>
          </a:p>
          <a:p>
            <a:r>
              <a:rPr lang="tr-TR" sz="2800" dirty="0" smtClean="0"/>
              <a:t>Normal sıralama X, Y, Z.</a:t>
            </a:r>
          </a:p>
          <a:p>
            <a:r>
              <a:rPr lang="tr-TR" sz="2800" dirty="0" smtClean="0"/>
              <a:t>İndis 0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=(000)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ise çarpım teriminde bütün değişkenlerin tümleyeni görülür, toplam teriminde bütün değişkenlerin kendileri görülür.</a:t>
            </a:r>
          </a:p>
          <a:p>
            <a:r>
              <a:rPr lang="tr-TR" sz="2800" dirty="0" smtClean="0"/>
              <a:t>Çarpım terimi 0, m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 ile adlandırılır             . 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</a:t>
            </a:r>
            <a:r>
              <a:rPr lang="pl-PL" sz="2800" dirty="0" smtClean="0"/>
              <a:t>0, M</a:t>
            </a:r>
            <a:r>
              <a:rPr lang="pl-PL" sz="2800" baseline="-25000" dirty="0" smtClean="0"/>
              <a:t>0</a:t>
            </a:r>
            <a:r>
              <a:rPr lang="tr-TR" sz="2800" dirty="0" smtClean="0"/>
              <a:t> </a:t>
            </a:r>
            <a:r>
              <a:rPr lang="pl-PL" sz="2800" dirty="0" smtClean="0"/>
              <a:t>ile adlandırılır</a:t>
            </a:r>
            <a:r>
              <a:rPr lang="tr-TR" sz="2800" dirty="0" smtClean="0"/>
              <a:t> </a:t>
            </a:r>
            <a:r>
              <a:rPr lang="pl-PL" sz="2800" dirty="0" smtClean="0"/>
              <a:t>(X + Y + Z).</a:t>
            </a:r>
          </a:p>
          <a:p>
            <a:r>
              <a:rPr lang="tr-TR" sz="2800" dirty="0" smtClean="0"/>
              <a:t>Çarpım terimi 6 ?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6 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29400" y="3810000"/>
            <a:ext cx="771525" cy="381000"/>
            <a:chOff x="2968" y="2953"/>
            <a:chExt cx="486" cy="240"/>
          </a:xfrm>
        </p:grpSpPr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3297" y="2953"/>
              <a:ext cx="12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3145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2987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CB3DF-179E-49EB-BCDE-7D0BCDCD0208}" type="slidenum">
              <a:rPr lang="tr-TR"/>
              <a:pPr/>
              <a:t>49</a:t>
            </a:fld>
            <a:endParaRPr lang="tr-T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15925"/>
            <a:ext cx="8428037" cy="1020763"/>
          </a:xfrm>
        </p:spPr>
        <p:txBody>
          <a:bodyPr/>
          <a:lstStyle/>
          <a:p>
            <a:r>
              <a:rPr lang="tr-TR" dirty="0" smtClean="0"/>
              <a:t>İndis Örnekleri – Dört Değişken</a:t>
            </a:r>
            <a:endParaRPr 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6779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>
                <a:cs typeface="Times New Roman" pitchFamily="18" charset="0"/>
              </a:rPr>
              <a:t> </a:t>
            </a:r>
            <a:r>
              <a:rPr lang="tr-TR" sz="2800" b="1" dirty="0" smtClean="0"/>
              <a:t>İndis    İkili     Çarpım  Toplam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 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</a:t>
            </a:r>
            <a:r>
              <a:rPr lang="tr-TR" sz="2800" b="1" dirty="0" smtClean="0">
                <a:cs typeface="Times New Roman" pitchFamily="18" charset="0"/>
              </a:rPr>
              <a:t>Sayı</a:t>
            </a:r>
            <a:r>
              <a:rPr lang="en-US" sz="2800" b="1" dirty="0" smtClean="0">
                <a:cs typeface="Times New Roman" pitchFamily="18" charset="0"/>
              </a:rPr>
              <a:t>     </a:t>
            </a:r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b="1" baseline="-16000" dirty="0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        </a:t>
            </a:r>
            <a:r>
              <a:rPr lang="en-US" sz="2800" b="1" dirty="0" err="1">
                <a:cs typeface="Times New Roman" pitchFamily="18" charset="0"/>
              </a:rPr>
              <a:t>M</a:t>
            </a:r>
            <a:r>
              <a:rPr lang="en-US" sz="2800" b="1" baseline="-16000" dirty="0" err="1">
                <a:cs typeface="Times New Roman" pitchFamily="18" charset="0"/>
              </a:rPr>
              <a:t>i</a:t>
            </a:r>
            <a:endParaRPr lang="en-US" sz="2800" b="1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13       1101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15       1111           </a:t>
            </a:r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>
            <a:off x="3265488" y="264160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3479800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>
            <a:off x="3721100" y="26416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3922713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91001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708400" y="2627313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47186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3252788" y="26273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4532313" y="2706688"/>
          <a:ext cx="1752600" cy="304800"/>
        </p:xfrm>
        <a:graphic>
          <a:graphicData uri="http://schemas.openxmlformats.org/presentationml/2006/ole">
            <p:oleObj spid="_x0000_s521246" name="Equation" r:id="rId4" imgW="1752480" imgH="304560" progId="Equation.3">
              <p:embed/>
            </p:oleObj>
          </a:graphicData>
        </a:graphic>
      </p:graphicFrame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389731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695700" y="311150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345916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240088" y="31115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6061075" y="3584575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0" name="Rectangle 18"/>
          <p:cNvSpPr>
            <a:spLocks noChangeArrowheads="1"/>
          </p:cNvSpPr>
          <p:nvPr/>
        </p:nvSpPr>
        <p:spPr bwMode="auto">
          <a:xfrm>
            <a:off x="5573713" y="3584575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1" name="Rectangle 19"/>
          <p:cNvSpPr>
            <a:spLocks noChangeArrowheads="1"/>
          </p:cNvSpPr>
          <p:nvPr/>
        </p:nvSpPr>
        <p:spPr bwMode="auto">
          <a:xfrm>
            <a:off x="5049838" y="35845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2" name="Rectangle 20"/>
          <p:cNvSpPr>
            <a:spLocks noChangeArrowheads="1"/>
          </p:cNvSpPr>
          <p:nvPr/>
        </p:nvSpPr>
        <p:spPr bwMode="auto">
          <a:xfrm>
            <a:off x="4545013" y="35845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799138" y="35448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531177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5" name="Rectangle 23"/>
          <p:cNvSpPr>
            <a:spLocks noChangeArrowheads="1"/>
          </p:cNvSpPr>
          <p:nvPr/>
        </p:nvSpPr>
        <p:spPr bwMode="auto">
          <a:xfrm>
            <a:off x="478472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3233738" y="4056063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3689350" y="4056063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8" name="Rectangle 26"/>
          <p:cNvSpPr>
            <a:spLocks noChangeArrowheads="1"/>
          </p:cNvSpPr>
          <p:nvPr/>
        </p:nvSpPr>
        <p:spPr bwMode="auto">
          <a:xfrm>
            <a:off x="387826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9" name="Rectangle 27"/>
          <p:cNvSpPr>
            <a:spLocks noChangeArrowheads="1"/>
          </p:cNvSpPr>
          <p:nvPr/>
        </p:nvSpPr>
        <p:spPr bwMode="auto">
          <a:xfrm>
            <a:off x="3676650" y="4054475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0" name="Rectangle 28"/>
          <p:cNvSpPr>
            <a:spLocks noChangeArrowheads="1"/>
          </p:cNvSpPr>
          <p:nvPr/>
        </p:nvSpPr>
        <p:spPr bwMode="auto">
          <a:xfrm>
            <a:off x="344011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1" name="Rectangle 29"/>
          <p:cNvSpPr>
            <a:spLocks noChangeArrowheads="1"/>
          </p:cNvSpPr>
          <p:nvPr/>
        </p:nvSpPr>
        <p:spPr bwMode="auto">
          <a:xfrm>
            <a:off x="3221038" y="40544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5059363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6073775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6061075" y="404971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5" name="Rectangle 33"/>
          <p:cNvSpPr>
            <a:spLocks noChangeArrowheads="1"/>
          </p:cNvSpPr>
          <p:nvPr/>
        </p:nvSpPr>
        <p:spPr bwMode="auto">
          <a:xfrm>
            <a:off x="5573713" y="404971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6" name="Rectangle 34"/>
          <p:cNvSpPr>
            <a:spLocks noChangeArrowheads="1"/>
          </p:cNvSpPr>
          <p:nvPr/>
        </p:nvSpPr>
        <p:spPr bwMode="auto">
          <a:xfrm>
            <a:off x="5049838" y="40497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4545013" y="40497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5799138" y="401002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531177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478472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6061075" y="4514850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5573713" y="4514850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5049838" y="45148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4" name="Rectangle 42"/>
          <p:cNvSpPr>
            <a:spLocks noChangeArrowheads="1"/>
          </p:cNvSpPr>
          <p:nvPr/>
        </p:nvSpPr>
        <p:spPr bwMode="auto">
          <a:xfrm>
            <a:off x="4545013" y="45148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5" name="Rectangle 43"/>
          <p:cNvSpPr>
            <a:spLocks noChangeArrowheads="1"/>
          </p:cNvSpPr>
          <p:nvPr/>
        </p:nvSpPr>
        <p:spPr bwMode="auto">
          <a:xfrm>
            <a:off x="5799138" y="447516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531177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7" name="Rectangle 45"/>
          <p:cNvSpPr>
            <a:spLocks noChangeArrowheads="1"/>
          </p:cNvSpPr>
          <p:nvPr/>
        </p:nvSpPr>
        <p:spPr bwMode="auto">
          <a:xfrm>
            <a:off x="478472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8" name="Line 46"/>
          <p:cNvSpPr>
            <a:spLocks noChangeShapeType="1"/>
          </p:cNvSpPr>
          <p:nvPr/>
        </p:nvSpPr>
        <p:spPr bwMode="auto">
          <a:xfrm>
            <a:off x="3467100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3910013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0" name="Rectangle 48"/>
          <p:cNvSpPr>
            <a:spLocks noChangeArrowheads="1"/>
          </p:cNvSpPr>
          <p:nvPr/>
        </p:nvSpPr>
        <p:spPr bwMode="auto">
          <a:xfrm>
            <a:off x="3897313" y="49974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1" name="Rectangle 49"/>
          <p:cNvSpPr>
            <a:spLocks noChangeArrowheads="1"/>
          </p:cNvSpPr>
          <p:nvPr/>
        </p:nvSpPr>
        <p:spPr bwMode="auto">
          <a:xfrm>
            <a:off x="3695700" y="498475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2" name="Rectangle 50"/>
          <p:cNvSpPr>
            <a:spLocks noChangeArrowheads="1"/>
          </p:cNvSpPr>
          <p:nvPr/>
        </p:nvSpPr>
        <p:spPr bwMode="auto">
          <a:xfrm>
            <a:off x="3459163" y="49847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3" name="Rectangle 51"/>
          <p:cNvSpPr>
            <a:spLocks noChangeArrowheads="1"/>
          </p:cNvSpPr>
          <p:nvPr/>
        </p:nvSpPr>
        <p:spPr bwMode="auto">
          <a:xfrm>
            <a:off x="3240088" y="49847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4" name="Line 52"/>
          <p:cNvSpPr>
            <a:spLocks noChangeShapeType="1"/>
          </p:cNvSpPr>
          <p:nvPr/>
        </p:nvSpPr>
        <p:spPr bwMode="auto">
          <a:xfrm>
            <a:off x="4557713" y="50196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5" name="Line 53"/>
          <p:cNvSpPr>
            <a:spLocks noChangeShapeType="1"/>
          </p:cNvSpPr>
          <p:nvPr/>
        </p:nvSpPr>
        <p:spPr bwMode="auto">
          <a:xfrm>
            <a:off x="5586413" y="50196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6" name="Rectangle 54"/>
          <p:cNvSpPr>
            <a:spLocks noChangeArrowheads="1"/>
          </p:cNvSpPr>
          <p:nvPr/>
        </p:nvSpPr>
        <p:spPr bwMode="auto">
          <a:xfrm>
            <a:off x="6061075" y="4979988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7" name="Rectangle 55"/>
          <p:cNvSpPr>
            <a:spLocks noChangeArrowheads="1"/>
          </p:cNvSpPr>
          <p:nvPr/>
        </p:nvSpPr>
        <p:spPr bwMode="auto">
          <a:xfrm>
            <a:off x="5573713" y="4979988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8" name="Rectangle 56"/>
          <p:cNvSpPr>
            <a:spLocks noChangeArrowheads="1"/>
          </p:cNvSpPr>
          <p:nvPr/>
        </p:nvSpPr>
        <p:spPr bwMode="auto">
          <a:xfrm>
            <a:off x="5049838" y="497998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9" name="Rectangle 57"/>
          <p:cNvSpPr>
            <a:spLocks noChangeArrowheads="1"/>
          </p:cNvSpPr>
          <p:nvPr/>
        </p:nvSpPr>
        <p:spPr bwMode="auto">
          <a:xfrm>
            <a:off x="4545013" y="49799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0" name="Rectangle 58"/>
          <p:cNvSpPr>
            <a:spLocks noChangeArrowheads="1"/>
          </p:cNvSpPr>
          <p:nvPr/>
        </p:nvSpPr>
        <p:spPr bwMode="auto">
          <a:xfrm>
            <a:off x="5799138" y="49403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1" name="Rectangle 59"/>
          <p:cNvSpPr>
            <a:spLocks noChangeArrowheads="1"/>
          </p:cNvSpPr>
          <p:nvPr/>
        </p:nvSpPr>
        <p:spPr bwMode="auto">
          <a:xfrm>
            <a:off x="531177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2" name="Rectangle 60"/>
          <p:cNvSpPr>
            <a:spLocks noChangeArrowheads="1"/>
          </p:cNvSpPr>
          <p:nvPr/>
        </p:nvSpPr>
        <p:spPr bwMode="auto">
          <a:xfrm>
            <a:off x="478472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3702050" y="552132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389096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5" name="Rectangle 63"/>
          <p:cNvSpPr>
            <a:spLocks noChangeArrowheads="1"/>
          </p:cNvSpPr>
          <p:nvPr/>
        </p:nvSpPr>
        <p:spPr bwMode="auto">
          <a:xfrm>
            <a:off x="345281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6" name="Rectangle 64"/>
          <p:cNvSpPr>
            <a:spLocks noChangeArrowheads="1"/>
          </p:cNvSpPr>
          <p:nvPr/>
        </p:nvSpPr>
        <p:spPr bwMode="auto">
          <a:xfrm>
            <a:off x="3233738" y="54435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57" name="Object 65"/>
          <p:cNvGraphicFramePr>
            <a:graphicFrameLocks noChangeAspect="1"/>
          </p:cNvGraphicFramePr>
          <p:nvPr/>
        </p:nvGraphicFramePr>
        <p:xfrm>
          <a:off x="3227388" y="5992813"/>
          <a:ext cx="889000" cy="368300"/>
        </p:xfrm>
        <a:graphic>
          <a:graphicData uri="http://schemas.openxmlformats.org/presentationml/2006/ole">
            <p:oleObj spid="_x0000_s521247" name="Equation" r:id="rId5" imgW="888840" imgH="368280" progId="Equation.3">
              <p:embed/>
            </p:oleObj>
          </a:graphicData>
        </a:graphic>
      </p:graphicFrame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5586413" y="3595688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9" name="Line 67"/>
          <p:cNvSpPr>
            <a:spLocks noChangeShapeType="1"/>
          </p:cNvSpPr>
          <p:nvPr/>
        </p:nvSpPr>
        <p:spPr bwMode="auto">
          <a:xfrm>
            <a:off x="6073775" y="35956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60" name="Rectangle 68"/>
          <p:cNvSpPr>
            <a:spLocks noChangeArrowheads="1"/>
          </p:cNvSpPr>
          <p:nvPr/>
        </p:nvSpPr>
        <p:spPr bwMode="auto">
          <a:xfrm>
            <a:off x="6061075" y="591026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5573713" y="591026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2" name="Rectangle 70"/>
          <p:cNvSpPr>
            <a:spLocks noChangeArrowheads="1"/>
          </p:cNvSpPr>
          <p:nvPr/>
        </p:nvSpPr>
        <p:spPr bwMode="auto">
          <a:xfrm>
            <a:off x="5049838" y="591026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3" name="Rectangle 71"/>
          <p:cNvSpPr>
            <a:spLocks noChangeArrowheads="1"/>
          </p:cNvSpPr>
          <p:nvPr/>
        </p:nvSpPr>
        <p:spPr bwMode="auto">
          <a:xfrm>
            <a:off x="4545013" y="59102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799138" y="587057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31177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478472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5300663" y="31035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8" name="Rectangle 76"/>
          <p:cNvSpPr>
            <a:spLocks noChangeArrowheads="1"/>
          </p:cNvSpPr>
          <p:nvPr/>
        </p:nvSpPr>
        <p:spPr bwMode="auto">
          <a:xfrm>
            <a:off x="3541713" y="35591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3541713" y="45037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0" name="Rectangle 78"/>
          <p:cNvSpPr>
            <a:spLocks noChangeArrowheads="1"/>
          </p:cNvSpPr>
          <p:nvPr/>
        </p:nvSpPr>
        <p:spPr bwMode="auto">
          <a:xfrm>
            <a:off x="5357813" y="543242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1" name="Rectangle 79"/>
          <p:cNvSpPr>
            <a:spLocks noChangeArrowheads="1"/>
          </p:cNvSpPr>
          <p:nvPr/>
        </p:nvSpPr>
        <p:spPr bwMode="auto">
          <a:xfrm>
            <a:off x="3689350" y="5443538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2" name="Line 80"/>
          <p:cNvSpPr>
            <a:spLocks noChangeShapeType="1"/>
          </p:cNvSpPr>
          <p:nvPr/>
        </p:nvSpPr>
        <p:spPr bwMode="auto">
          <a:xfrm>
            <a:off x="3260725" y="3108325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3" name="Line 81"/>
          <p:cNvSpPr>
            <a:spLocks noChangeShapeType="1"/>
          </p:cNvSpPr>
          <p:nvPr/>
        </p:nvSpPr>
        <p:spPr bwMode="auto">
          <a:xfrm>
            <a:off x="3475038" y="31083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4" name="Line 82"/>
          <p:cNvSpPr>
            <a:spLocks noChangeShapeType="1"/>
          </p:cNvSpPr>
          <p:nvPr/>
        </p:nvSpPr>
        <p:spPr bwMode="auto">
          <a:xfrm>
            <a:off x="3716338" y="310832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5" name="Line 83"/>
          <p:cNvSpPr>
            <a:spLocks noChangeShapeType="1"/>
          </p:cNvSpPr>
          <p:nvPr/>
        </p:nvSpPr>
        <p:spPr bwMode="auto">
          <a:xfrm>
            <a:off x="5054600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6" name="Line 84"/>
          <p:cNvSpPr>
            <a:spLocks noChangeShapeType="1"/>
          </p:cNvSpPr>
          <p:nvPr/>
        </p:nvSpPr>
        <p:spPr bwMode="auto">
          <a:xfrm>
            <a:off x="5581650" y="45339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7" name="Line 85"/>
          <p:cNvSpPr>
            <a:spLocks noChangeShapeType="1"/>
          </p:cNvSpPr>
          <p:nvPr/>
        </p:nvSpPr>
        <p:spPr bwMode="auto">
          <a:xfrm>
            <a:off x="6069013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8" name="Line 86"/>
          <p:cNvSpPr>
            <a:spLocks noChangeShapeType="1"/>
          </p:cNvSpPr>
          <p:nvPr/>
        </p:nvSpPr>
        <p:spPr bwMode="auto">
          <a:xfrm>
            <a:off x="4564063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9" name="Line 87"/>
          <p:cNvSpPr>
            <a:spLocks noChangeShapeType="1"/>
          </p:cNvSpPr>
          <p:nvPr/>
        </p:nvSpPr>
        <p:spPr bwMode="auto">
          <a:xfrm>
            <a:off x="5091113" y="59436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0" name="Line 88"/>
          <p:cNvSpPr>
            <a:spLocks noChangeShapeType="1"/>
          </p:cNvSpPr>
          <p:nvPr/>
        </p:nvSpPr>
        <p:spPr bwMode="auto">
          <a:xfrm>
            <a:off x="5578475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1" name="Line 89"/>
          <p:cNvSpPr>
            <a:spLocks noChangeShapeType="1"/>
          </p:cNvSpPr>
          <p:nvPr/>
        </p:nvSpPr>
        <p:spPr bwMode="auto">
          <a:xfrm>
            <a:off x="6088063" y="59388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8DE92-05C8-4DE3-8D8E-2436BA3BE739}" type="slidenum">
              <a:rPr lang="tr-TR"/>
              <a:pPr/>
              <a:t>5</a:t>
            </a:fld>
            <a:endParaRPr lang="tr-TR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tr-TR" sz="4000" dirty="0" smtClean="0"/>
              <a:t>Dersin İçeriği</a:t>
            </a:r>
            <a:endParaRPr lang="tr-TR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/>
              <a:t>1. S</a:t>
            </a:r>
            <a:r>
              <a:rPr lang="tr-TR" sz="2400" dirty="0" smtClean="0"/>
              <a:t>ayısal Sistemler ve Bilgi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2. </a:t>
            </a:r>
            <a:r>
              <a:rPr lang="tr-TR" sz="2400" dirty="0" smtClean="0"/>
              <a:t>Kombinezonsal Devreler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3. </a:t>
            </a:r>
            <a:r>
              <a:rPr lang="tr-TR" sz="2400" dirty="0" smtClean="0"/>
              <a:t>Kombinezonsal Devre Tasarımı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4. </a:t>
            </a:r>
            <a:r>
              <a:rPr lang="tr-TR" sz="2400" dirty="0" smtClean="0"/>
              <a:t>Matematik Fonksiyonlar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5</a:t>
            </a:r>
            <a:r>
              <a:rPr lang="tr-TR" sz="2400" dirty="0"/>
              <a:t>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Elemanları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6.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Tasarımı</a:t>
            </a:r>
            <a:endParaRPr lang="tr-TR" sz="2400" dirty="0">
              <a:solidFill>
                <a:srgbClr val="F73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B7BC8-8672-44D6-B22B-50F400B55758}" type="slidenum">
              <a:rPr lang="tr-TR"/>
              <a:pPr/>
              <a:t>50</a:t>
            </a:fld>
            <a:endParaRPr lang="tr-T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tr-TR" sz="2800" dirty="0" err="1" smtClean="0"/>
              <a:t>DeMorganTeoremi</a:t>
            </a:r>
            <a:endParaRPr lang="tr-TR" sz="28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 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800" dirty="0" smtClean="0"/>
              <a:t>İki değişkenli örnek: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tr-TR" sz="2800" dirty="0" smtClean="0"/>
              <a:t>Yani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de 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0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28038" cy="1143000"/>
          </a:xfrm>
        </p:spPr>
        <p:txBody>
          <a:bodyPr/>
          <a:lstStyle/>
          <a:p>
            <a:r>
              <a:rPr lang="tr-TR" sz="4000" dirty="0" smtClean="0"/>
              <a:t>Çarpım ve Toplam Terimlerinin İlişkisi</a:t>
            </a:r>
            <a:endParaRPr lang="en-US" sz="4000" dirty="0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1201738" y="22764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2159000" y="22764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2671763" y="22764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2671763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2149475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207010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1512888" y="2198688"/>
            <a:ext cx="266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144145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366838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1193800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2397125" y="21590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1878013" y="21590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6" name="Line 16"/>
          <p:cNvSpPr>
            <a:spLocks noChangeShapeType="1"/>
          </p:cNvSpPr>
          <p:nvPr/>
        </p:nvSpPr>
        <p:spPr bwMode="auto">
          <a:xfrm>
            <a:off x="3568700" y="2274888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7" name="Line 17"/>
          <p:cNvSpPr>
            <a:spLocks noChangeShapeType="1"/>
          </p:cNvSpPr>
          <p:nvPr/>
        </p:nvSpPr>
        <p:spPr bwMode="auto">
          <a:xfrm>
            <a:off x="4652963" y="2274888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8" name="Line 18"/>
          <p:cNvSpPr>
            <a:spLocks noChangeShapeType="1"/>
          </p:cNvSpPr>
          <p:nvPr/>
        </p:nvSpPr>
        <p:spPr bwMode="auto">
          <a:xfrm>
            <a:off x="5021263" y="22748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9" name="Rectangle 19"/>
          <p:cNvSpPr>
            <a:spLocks noChangeArrowheads="1"/>
          </p:cNvSpPr>
          <p:nvPr/>
        </p:nvSpPr>
        <p:spPr bwMode="auto">
          <a:xfrm>
            <a:off x="50212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4645025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1" name="Rectangle 21"/>
          <p:cNvSpPr>
            <a:spLocks noChangeArrowheads="1"/>
          </p:cNvSpPr>
          <p:nvPr/>
        </p:nvSpPr>
        <p:spPr bwMode="auto">
          <a:xfrm>
            <a:off x="4083050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5607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4875213" y="215741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4359275" y="215741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5" name="Rectangle 25"/>
          <p:cNvSpPr>
            <a:spLocks noChangeArrowheads="1"/>
          </p:cNvSpPr>
          <p:nvPr/>
        </p:nvSpPr>
        <p:spPr bwMode="auto">
          <a:xfrm>
            <a:off x="3808413" y="215741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309688" y="3097213"/>
            <a:ext cx="3660775" cy="484187"/>
            <a:chOff x="1309688" y="3097213"/>
            <a:chExt cx="3660775" cy="484187"/>
          </a:xfrm>
        </p:grpSpPr>
        <p:sp>
          <p:nvSpPr>
            <p:cNvPr id="496675" name="Rectangle 35"/>
            <p:cNvSpPr>
              <a:spLocks noChangeArrowheads="1"/>
            </p:cNvSpPr>
            <p:nvPr/>
          </p:nvSpPr>
          <p:spPr bwMode="auto">
            <a:xfrm>
              <a:off x="2403475" y="3124200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96676" name="Rectangle 36"/>
            <p:cNvSpPr>
              <a:spLocks noChangeArrowheads="1"/>
            </p:cNvSpPr>
            <p:nvPr/>
          </p:nvSpPr>
          <p:spPr bwMode="auto">
            <a:xfrm>
              <a:off x="1874838" y="3124200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09688" y="3097213"/>
              <a:ext cx="3660775" cy="484187"/>
              <a:chOff x="1309688" y="2982913"/>
              <a:chExt cx="3660775" cy="484187"/>
            </a:xfrm>
          </p:grpSpPr>
          <p:sp>
            <p:nvSpPr>
              <p:cNvPr id="496666" name="Line 26"/>
              <p:cNvSpPr>
                <a:spLocks noChangeShapeType="1"/>
              </p:cNvSpPr>
              <p:nvPr/>
            </p:nvSpPr>
            <p:spPr bwMode="auto">
              <a:xfrm>
                <a:off x="2154238" y="3074988"/>
                <a:ext cx="1651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67" name="Rectangle 27"/>
              <p:cNvSpPr>
                <a:spLocks noChangeArrowheads="1"/>
              </p:cNvSpPr>
              <p:nvPr/>
            </p:nvSpPr>
            <p:spPr bwMode="auto">
              <a:xfrm>
                <a:off x="28654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 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8" name="Rectangle 28"/>
              <p:cNvSpPr>
                <a:spLocks noChangeArrowheads="1"/>
              </p:cNvSpPr>
              <p:nvPr/>
            </p:nvSpPr>
            <p:spPr bwMode="auto">
              <a:xfrm>
                <a:off x="25987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9" name="Rectangle 29"/>
              <p:cNvSpPr>
                <a:spLocks noChangeArrowheads="1"/>
              </p:cNvSpPr>
              <p:nvPr/>
            </p:nvSpPr>
            <p:spPr bwMode="auto">
              <a:xfrm>
                <a:off x="2319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0" name="Rectangle 30"/>
              <p:cNvSpPr>
                <a:spLocks noChangeArrowheads="1"/>
              </p:cNvSpPr>
              <p:nvPr/>
            </p:nvSpPr>
            <p:spPr bwMode="auto">
              <a:xfrm>
                <a:off x="2146300" y="2997200"/>
                <a:ext cx="1778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1" name="Rectangle 31"/>
              <p:cNvSpPr>
                <a:spLocks noChangeArrowheads="1"/>
              </p:cNvSpPr>
              <p:nvPr/>
            </p:nvSpPr>
            <p:spPr bwMode="auto">
              <a:xfrm>
                <a:off x="2065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2" name="Rectangle 32"/>
              <p:cNvSpPr>
                <a:spLocks noChangeArrowheads="1"/>
              </p:cNvSpPr>
              <p:nvPr/>
            </p:nvSpPr>
            <p:spPr bwMode="auto">
              <a:xfrm>
                <a:off x="1790700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3" name="Rectangle 33"/>
              <p:cNvSpPr>
                <a:spLocks noChangeArrowheads="1"/>
              </p:cNvSpPr>
              <p:nvPr/>
            </p:nvSpPr>
            <p:spPr bwMode="auto">
              <a:xfrm>
                <a:off x="1309688" y="2997200"/>
                <a:ext cx="334962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4" name="Rectangle 34"/>
              <p:cNvSpPr>
                <a:spLocks noChangeArrowheads="1"/>
              </p:cNvSpPr>
              <p:nvPr/>
            </p:nvSpPr>
            <p:spPr bwMode="auto">
              <a:xfrm>
                <a:off x="1666875" y="3222625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7" name="Line 37"/>
              <p:cNvSpPr>
                <a:spLocks noChangeShapeType="1"/>
              </p:cNvSpPr>
              <p:nvPr/>
            </p:nvSpPr>
            <p:spPr bwMode="auto">
              <a:xfrm>
                <a:off x="4792663" y="3060700"/>
                <a:ext cx="1778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78" name="Rectangle 38"/>
              <p:cNvSpPr>
                <a:spLocks noChangeArrowheads="1"/>
              </p:cNvSpPr>
              <p:nvPr/>
            </p:nvSpPr>
            <p:spPr bwMode="auto">
              <a:xfrm>
                <a:off x="4792663" y="2982913"/>
                <a:ext cx="1778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9" name="Rectangle 39"/>
              <p:cNvSpPr>
                <a:spLocks noChangeArrowheads="1"/>
              </p:cNvSpPr>
              <p:nvPr/>
            </p:nvSpPr>
            <p:spPr bwMode="auto">
              <a:xfrm>
                <a:off x="4516438" y="2982913"/>
                <a:ext cx="2667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x·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0" name="Rectangle 40"/>
              <p:cNvSpPr>
                <a:spLocks noChangeArrowheads="1"/>
              </p:cNvSpPr>
              <p:nvPr/>
            </p:nvSpPr>
            <p:spPr bwMode="auto">
              <a:xfrm>
                <a:off x="4435475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1" name="Rectangle 41"/>
              <p:cNvSpPr>
                <a:spLocks noChangeArrowheads="1"/>
              </p:cNvSpPr>
              <p:nvPr/>
            </p:nvSpPr>
            <p:spPr bwMode="auto">
              <a:xfrm>
                <a:off x="4160838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2" name="Rectangle 42"/>
              <p:cNvSpPr>
                <a:spLocks noChangeArrowheads="1"/>
              </p:cNvSpPr>
              <p:nvPr/>
            </p:nvSpPr>
            <p:spPr bwMode="auto">
              <a:xfrm>
                <a:off x="3729038" y="2982913"/>
                <a:ext cx="296862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3" name="Rectangle 43"/>
              <p:cNvSpPr>
                <a:spLocks noChangeArrowheads="1"/>
              </p:cNvSpPr>
              <p:nvPr/>
            </p:nvSpPr>
            <p:spPr bwMode="auto">
              <a:xfrm>
                <a:off x="4037013" y="3208338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84" name="Rectangle 44"/>
            <p:cNvSpPr>
              <a:spLocks noChangeArrowheads="1"/>
            </p:cNvSpPr>
            <p:nvPr/>
          </p:nvSpPr>
          <p:spPr bwMode="auto">
            <a:xfrm>
              <a:off x="4244975" y="312420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224088" y="4953000"/>
            <a:ext cx="3873500" cy="674688"/>
            <a:chOff x="1401" y="2767"/>
            <a:chExt cx="2440" cy="425"/>
          </a:xfrm>
        </p:grpSpPr>
        <p:sp>
          <p:nvSpPr>
            <p:cNvPr id="496686" name="Rectangle 46"/>
            <p:cNvSpPr>
              <a:spLocks noChangeArrowheads="1"/>
            </p:cNvSpPr>
            <p:nvPr/>
          </p:nvSpPr>
          <p:spPr bwMode="auto">
            <a:xfrm>
              <a:off x="1670" y="3003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7" name="Rectangle 47"/>
            <p:cNvSpPr>
              <a:spLocks noChangeArrowheads="1"/>
            </p:cNvSpPr>
            <p:nvPr/>
          </p:nvSpPr>
          <p:spPr bwMode="auto">
            <a:xfrm>
              <a:off x="2025" y="2833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8" name="Rectangle 48"/>
            <p:cNvSpPr>
              <a:spLocks noChangeArrowheads="1"/>
            </p:cNvSpPr>
            <p:nvPr/>
          </p:nvSpPr>
          <p:spPr bwMode="auto">
            <a:xfrm>
              <a:off x="1401" y="2833"/>
              <a:ext cx="2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9" name="Rectangle 49"/>
            <p:cNvSpPr>
              <a:spLocks noChangeArrowheads="1"/>
            </p:cNvSpPr>
            <p:nvPr/>
          </p:nvSpPr>
          <p:spPr bwMode="auto">
            <a:xfrm>
              <a:off x="1809" y="2802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032" y="2839"/>
              <a:ext cx="1809" cy="346"/>
              <a:chOff x="2032" y="2839"/>
              <a:chExt cx="1809" cy="346"/>
            </a:xfrm>
          </p:grpSpPr>
          <p:sp>
            <p:nvSpPr>
              <p:cNvPr id="496691" name="Line 51"/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2" name="Rectangle 52"/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93" name="Line 53"/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4" name="Rectangle 54"/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95" name="Rectangle 55"/>
            <p:cNvSpPr>
              <a:spLocks noChangeArrowheads="1"/>
            </p:cNvSpPr>
            <p:nvPr/>
          </p:nvSpPr>
          <p:spPr bwMode="auto">
            <a:xfrm>
              <a:off x="3112" y="301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6" name="Rectangle 56"/>
            <p:cNvSpPr>
              <a:spLocks noChangeArrowheads="1"/>
            </p:cNvSpPr>
            <p:nvPr/>
          </p:nvSpPr>
          <p:spPr bwMode="auto">
            <a:xfrm>
              <a:off x="3495" y="2801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7" name="Rectangle 57"/>
            <p:cNvSpPr>
              <a:spLocks noChangeArrowheads="1"/>
            </p:cNvSpPr>
            <p:nvPr/>
          </p:nvSpPr>
          <p:spPr bwMode="auto">
            <a:xfrm>
              <a:off x="2849" y="2801"/>
              <a:ext cx="2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8" name="Rectangle 58"/>
            <p:cNvSpPr>
              <a:spLocks noChangeArrowheads="1"/>
            </p:cNvSpPr>
            <p:nvPr/>
          </p:nvSpPr>
          <p:spPr bwMode="auto">
            <a:xfrm>
              <a:off x="3259" y="276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7CABD-7A26-4251-9E17-CDF2600199E9}" type="slidenum">
              <a:rPr lang="tr-TR"/>
              <a:pPr/>
              <a:t>51</a:t>
            </a:fld>
            <a:endParaRPr lang="tr-TR"/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3007096" y="2514076"/>
            <a:ext cx="592497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y z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676946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3892549" y="2514076"/>
            <a:ext cx="67643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4690774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486358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5316187" y="251407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5495582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5691435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5852726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303682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6474847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667070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683857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728953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7454113" y="2514076"/>
            <a:ext cx="52008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8114088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3810258" y="249872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4" name="Line 20"/>
          <p:cNvSpPr>
            <a:spLocks noChangeShapeType="1"/>
          </p:cNvSpPr>
          <p:nvPr/>
        </p:nvSpPr>
        <p:spPr bwMode="auto">
          <a:xfrm>
            <a:off x="3810258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756607" y="249872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4756607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3000512" y="2996773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3683529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420361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437477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500348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517464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5495582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5691435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5990975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6162141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7" name="Rectangle 33"/>
          <p:cNvSpPr>
            <a:spLocks noChangeArrowheads="1"/>
          </p:cNvSpPr>
          <p:nvPr/>
        </p:nvSpPr>
        <p:spPr bwMode="auto">
          <a:xfrm>
            <a:off x="6474847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6670700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9" name="Rectangle 35"/>
          <p:cNvSpPr>
            <a:spLocks noChangeArrowheads="1"/>
          </p:cNvSpPr>
          <p:nvPr/>
        </p:nvSpPr>
        <p:spPr bwMode="auto">
          <a:xfrm>
            <a:off x="6976824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7147990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7557800" y="2996773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8010401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3" name="Rectangle 39"/>
          <p:cNvSpPr>
            <a:spLocks noChangeArrowheads="1"/>
          </p:cNvSpPr>
          <p:nvPr/>
        </p:nvSpPr>
        <p:spPr bwMode="auto">
          <a:xfrm>
            <a:off x="2862263" y="2962660"/>
            <a:ext cx="94799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2862263" y="2962660"/>
            <a:ext cx="94799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5" name="Rectangle 41"/>
          <p:cNvSpPr>
            <a:spLocks noChangeArrowheads="1"/>
          </p:cNvSpPr>
          <p:nvPr/>
        </p:nvSpPr>
        <p:spPr bwMode="auto">
          <a:xfrm>
            <a:off x="3810258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3810258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381025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8" name="Rectangle 44"/>
          <p:cNvSpPr>
            <a:spLocks noChangeArrowheads="1"/>
          </p:cNvSpPr>
          <p:nvPr/>
        </p:nvSpPr>
        <p:spPr bwMode="auto">
          <a:xfrm>
            <a:off x="3828362" y="2962660"/>
            <a:ext cx="92824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3828362" y="2962660"/>
            <a:ext cx="92824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0" name="Rectangle 46"/>
          <p:cNvSpPr>
            <a:spLocks noChangeArrowheads="1"/>
          </p:cNvSpPr>
          <p:nvPr/>
        </p:nvSpPr>
        <p:spPr bwMode="auto">
          <a:xfrm>
            <a:off x="4756607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4756607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4756607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3" name="Rectangle 49"/>
          <p:cNvSpPr>
            <a:spLocks noChangeArrowheads="1"/>
          </p:cNvSpPr>
          <p:nvPr/>
        </p:nvSpPr>
        <p:spPr bwMode="auto">
          <a:xfrm>
            <a:off x="4776357" y="2962660"/>
            <a:ext cx="63364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4776357" y="2962660"/>
            <a:ext cx="63364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5" name="Rectangle 51"/>
          <p:cNvSpPr>
            <a:spLocks noChangeArrowheads="1"/>
          </p:cNvSpPr>
          <p:nvPr/>
        </p:nvSpPr>
        <p:spPr bwMode="auto">
          <a:xfrm>
            <a:off x="5409999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5409999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5409999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8" name="Rectangle 54"/>
          <p:cNvSpPr>
            <a:spLocks noChangeArrowheads="1"/>
          </p:cNvSpPr>
          <p:nvPr/>
        </p:nvSpPr>
        <p:spPr bwMode="auto">
          <a:xfrm>
            <a:off x="5429749" y="2962660"/>
            <a:ext cx="33410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5429749" y="2962660"/>
            <a:ext cx="33410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0" name="Rectangle 56"/>
          <p:cNvSpPr>
            <a:spLocks noChangeArrowheads="1"/>
          </p:cNvSpPr>
          <p:nvPr/>
        </p:nvSpPr>
        <p:spPr bwMode="auto">
          <a:xfrm>
            <a:off x="5763851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763851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763851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3" name="Rectangle 59"/>
          <p:cNvSpPr>
            <a:spLocks noChangeArrowheads="1"/>
          </p:cNvSpPr>
          <p:nvPr/>
        </p:nvSpPr>
        <p:spPr bwMode="auto">
          <a:xfrm>
            <a:off x="5783601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5783601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5" name="Rectangle 61"/>
          <p:cNvSpPr>
            <a:spLocks noChangeArrowheads="1"/>
          </p:cNvSpPr>
          <p:nvPr/>
        </p:nvSpPr>
        <p:spPr bwMode="auto">
          <a:xfrm>
            <a:off x="6377744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377744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6377744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8" name="Rectangle 64"/>
          <p:cNvSpPr>
            <a:spLocks noChangeArrowheads="1"/>
          </p:cNvSpPr>
          <p:nvPr/>
        </p:nvSpPr>
        <p:spPr bwMode="auto">
          <a:xfrm>
            <a:off x="6395848" y="2962660"/>
            <a:ext cx="35714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6395848" y="2962660"/>
            <a:ext cx="35714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0" name="Rectangle 66"/>
          <p:cNvSpPr>
            <a:spLocks noChangeArrowheads="1"/>
          </p:cNvSpPr>
          <p:nvPr/>
        </p:nvSpPr>
        <p:spPr bwMode="auto">
          <a:xfrm>
            <a:off x="6752992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6752992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6752992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3" name="Rectangle 69"/>
          <p:cNvSpPr>
            <a:spLocks noChangeArrowheads="1"/>
          </p:cNvSpPr>
          <p:nvPr/>
        </p:nvSpPr>
        <p:spPr bwMode="auto">
          <a:xfrm>
            <a:off x="6771096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6771096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7365238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6" name="Line 72"/>
          <p:cNvSpPr>
            <a:spLocks noChangeShapeType="1"/>
          </p:cNvSpPr>
          <p:nvPr/>
        </p:nvSpPr>
        <p:spPr bwMode="auto">
          <a:xfrm>
            <a:off x="7365238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7" name="Line 73"/>
          <p:cNvSpPr>
            <a:spLocks noChangeShapeType="1"/>
          </p:cNvSpPr>
          <p:nvPr/>
        </p:nvSpPr>
        <p:spPr bwMode="auto">
          <a:xfrm>
            <a:off x="736523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7384988" y="2962660"/>
            <a:ext cx="80810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9" name="Line 75"/>
          <p:cNvSpPr>
            <a:spLocks noChangeShapeType="1"/>
          </p:cNvSpPr>
          <p:nvPr/>
        </p:nvSpPr>
        <p:spPr bwMode="auto">
          <a:xfrm>
            <a:off x="7384988" y="2962660"/>
            <a:ext cx="80810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3810258" y="2981422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1" name="Line 77"/>
          <p:cNvSpPr>
            <a:spLocks noChangeShapeType="1"/>
          </p:cNvSpPr>
          <p:nvPr/>
        </p:nvSpPr>
        <p:spPr bwMode="auto">
          <a:xfrm>
            <a:off x="3810258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4756607" y="2981422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3" name="Line 79"/>
          <p:cNvSpPr>
            <a:spLocks noChangeShapeType="1"/>
          </p:cNvSpPr>
          <p:nvPr/>
        </p:nvSpPr>
        <p:spPr bwMode="auto">
          <a:xfrm>
            <a:off x="4756607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000512" y="346070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3683529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6" name="Rectangle 82"/>
          <p:cNvSpPr>
            <a:spLocks noChangeArrowheads="1"/>
          </p:cNvSpPr>
          <p:nvPr/>
        </p:nvSpPr>
        <p:spPr bwMode="auto">
          <a:xfrm>
            <a:off x="420361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437477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00348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517464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5495582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1" name="Rectangle 87"/>
          <p:cNvSpPr>
            <a:spLocks noChangeArrowheads="1"/>
          </p:cNvSpPr>
          <p:nvPr/>
        </p:nvSpPr>
        <p:spPr bwMode="auto">
          <a:xfrm>
            <a:off x="5691435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5990975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6162141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4" name="Rectangle 90"/>
          <p:cNvSpPr>
            <a:spLocks noChangeArrowheads="1"/>
          </p:cNvSpPr>
          <p:nvPr/>
        </p:nvSpPr>
        <p:spPr bwMode="auto">
          <a:xfrm>
            <a:off x="6474847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5" name="Rectangle 91"/>
          <p:cNvSpPr>
            <a:spLocks noChangeArrowheads="1"/>
          </p:cNvSpPr>
          <p:nvPr/>
        </p:nvSpPr>
        <p:spPr bwMode="auto">
          <a:xfrm>
            <a:off x="6670700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6" name="Rectangle 92"/>
          <p:cNvSpPr>
            <a:spLocks noChangeArrowheads="1"/>
          </p:cNvSpPr>
          <p:nvPr/>
        </p:nvSpPr>
        <p:spPr bwMode="auto">
          <a:xfrm>
            <a:off x="6976824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7147990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7557800" y="346070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9" name="Rectangle 95"/>
          <p:cNvSpPr>
            <a:spLocks noChangeArrowheads="1"/>
          </p:cNvSpPr>
          <p:nvPr/>
        </p:nvSpPr>
        <p:spPr bwMode="auto">
          <a:xfrm>
            <a:off x="8010401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3810258" y="3445357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1" name="Line 97"/>
          <p:cNvSpPr>
            <a:spLocks noChangeShapeType="1"/>
          </p:cNvSpPr>
          <p:nvPr/>
        </p:nvSpPr>
        <p:spPr bwMode="auto">
          <a:xfrm>
            <a:off x="3810258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2" name="Rectangle 98"/>
          <p:cNvSpPr>
            <a:spLocks noChangeArrowheads="1"/>
          </p:cNvSpPr>
          <p:nvPr/>
        </p:nvSpPr>
        <p:spPr bwMode="auto">
          <a:xfrm>
            <a:off x="4756607" y="3445357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3" name="Line 99"/>
          <p:cNvSpPr>
            <a:spLocks noChangeShapeType="1"/>
          </p:cNvSpPr>
          <p:nvPr/>
        </p:nvSpPr>
        <p:spPr bwMode="auto">
          <a:xfrm>
            <a:off x="4756607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4" name="Rectangle 100"/>
          <p:cNvSpPr>
            <a:spLocks noChangeArrowheads="1"/>
          </p:cNvSpPr>
          <p:nvPr/>
        </p:nvSpPr>
        <p:spPr bwMode="auto">
          <a:xfrm>
            <a:off x="3000512" y="392464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5" name="Rectangle 101"/>
          <p:cNvSpPr>
            <a:spLocks noChangeArrowheads="1"/>
          </p:cNvSpPr>
          <p:nvPr/>
        </p:nvSpPr>
        <p:spPr bwMode="auto">
          <a:xfrm>
            <a:off x="3683529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6" name="Rectangle 102"/>
          <p:cNvSpPr>
            <a:spLocks noChangeArrowheads="1"/>
          </p:cNvSpPr>
          <p:nvPr/>
        </p:nvSpPr>
        <p:spPr bwMode="auto">
          <a:xfrm>
            <a:off x="420361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7" name="Rectangle 103"/>
          <p:cNvSpPr>
            <a:spLocks noChangeArrowheads="1"/>
          </p:cNvSpPr>
          <p:nvPr/>
        </p:nvSpPr>
        <p:spPr bwMode="auto">
          <a:xfrm>
            <a:off x="437477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500348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517464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5495582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1" name="Rectangle 107"/>
          <p:cNvSpPr>
            <a:spLocks noChangeArrowheads="1"/>
          </p:cNvSpPr>
          <p:nvPr/>
        </p:nvSpPr>
        <p:spPr bwMode="auto">
          <a:xfrm>
            <a:off x="5691435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2" name="Rectangle 108"/>
          <p:cNvSpPr>
            <a:spLocks noChangeArrowheads="1"/>
          </p:cNvSpPr>
          <p:nvPr/>
        </p:nvSpPr>
        <p:spPr bwMode="auto">
          <a:xfrm>
            <a:off x="5990975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3" name="Rectangle 109"/>
          <p:cNvSpPr>
            <a:spLocks noChangeArrowheads="1"/>
          </p:cNvSpPr>
          <p:nvPr/>
        </p:nvSpPr>
        <p:spPr bwMode="auto">
          <a:xfrm>
            <a:off x="6162141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4" name="Rectangle 110"/>
          <p:cNvSpPr>
            <a:spLocks noChangeArrowheads="1"/>
          </p:cNvSpPr>
          <p:nvPr/>
        </p:nvSpPr>
        <p:spPr bwMode="auto">
          <a:xfrm>
            <a:off x="6474847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5" name="Rectangle 111"/>
          <p:cNvSpPr>
            <a:spLocks noChangeArrowheads="1"/>
          </p:cNvSpPr>
          <p:nvPr/>
        </p:nvSpPr>
        <p:spPr bwMode="auto">
          <a:xfrm>
            <a:off x="6670700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6" name="Rectangle 112"/>
          <p:cNvSpPr>
            <a:spLocks noChangeArrowheads="1"/>
          </p:cNvSpPr>
          <p:nvPr/>
        </p:nvSpPr>
        <p:spPr bwMode="auto">
          <a:xfrm>
            <a:off x="6976824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7" name="Rectangle 113"/>
          <p:cNvSpPr>
            <a:spLocks noChangeArrowheads="1"/>
          </p:cNvSpPr>
          <p:nvPr/>
        </p:nvSpPr>
        <p:spPr bwMode="auto">
          <a:xfrm>
            <a:off x="7147990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8" name="Rectangle 114"/>
          <p:cNvSpPr>
            <a:spLocks noChangeArrowheads="1"/>
          </p:cNvSpPr>
          <p:nvPr/>
        </p:nvSpPr>
        <p:spPr bwMode="auto">
          <a:xfrm>
            <a:off x="7557800" y="392464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9" name="Rectangle 115"/>
          <p:cNvSpPr>
            <a:spLocks noChangeArrowheads="1"/>
          </p:cNvSpPr>
          <p:nvPr/>
        </p:nvSpPr>
        <p:spPr bwMode="auto">
          <a:xfrm>
            <a:off x="8010401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0" name="Rectangle 116"/>
          <p:cNvSpPr>
            <a:spLocks noChangeArrowheads="1"/>
          </p:cNvSpPr>
          <p:nvPr/>
        </p:nvSpPr>
        <p:spPr bwMode="auto">
          <a:xfrm>
            <a:off x="3810258" y="390929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1" name="Line 117"/>
          <p:cNvSpPr>
            <a:spLocks noChangeShapeType="1"/>
          </p:cNvSpPr>
          <p:nvPr/>
        </p:nvSpPr>
        <p:spPr bwMode="auto">
          <a:xfrm>
            <a:off x="3810258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2" name="Rectangle 118"/>
          <p:cNvSpPr>
            <a:spLocks noChangeArrowheads="1"/>
          </p:cNvSpPr>
          <p:nvPr/>
        </p:nvSpPr>
        <p:spPr bwMode="auto">
          <a:xfrm>
            <a:off x="4756607" y="390929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3" name="Line 119"/>
          <p:cNvSpPr>
            <a:spLocks noChangeShapeType="1"/>
          </p:cNvSpPr>
          <p:nvPr/>
        </p:nvSpPr>
        <p:spPr bwMode="auto">
          <a:xfrm>
            <a:off x="4756607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4" name="Rectangle 120"/>
          <p:cNvSpPr>
            <a:spLocks noChangeArrowheads="1"/>
          </p:cNvSpPr>
          <p:nvPr/>
        </p:nvSpPr>
        <p:spPr bwMode="auto">
          <a:xfrm>
            <a:off x="3000512" y="438857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5" name="Rectangle 121"/>
          <p:cNvSpPr>
            <a:spLocks noChangeArrowheads="1"/>
          </p:cNvSpPr>
          <p:nvPr/>
        </p:nvSpPr>
        <p:spPr bwMode="auto">
          <a:xfrm>
            <a:off x="3683529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6" name="Rectangle 122"/>
          <p:cNvSpPr>
            <a:spLocks noChangeArrowheads="1"/>
          </p:cNvSpPr>
          <p:nvPr/>
        </p:nvSpPr>
        <p:spPr bwMode="auto">
          <a:xfrm>
            <a:off x="420361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7" name="Rectangle 123"/>
          <p:cNvSpPr>
            <a:spLocks noChangeArrowheads="1"/>
          </p:cNvSpPr>
          <p:nvPr/>
        </p:nvSpPr>
        <p:spPr bwMode="auto">
          <a:xfrm>
            <a:off x="437477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8" name="Rectangle 124"/>
          <p:cNvSpPr>
            <a:spLocks noChangeArrowheads="1"/>
          </p:cNvSpPr>
          <p:nvPr/>
        </p:nvSpPr>
        <p:spPr bwMode="auto">
          <a:xfrm>
            <a:off x="500348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9" name="Rectangle 125"/>
          <p:cNvSpPr>
            <a:spLocks noChangeArrowheads="1"/>
          </p:cNvSpPr>
          <p:nvPr/>
        </p:nvSpPr>
        <p:spPr bwMode="auto">
          <a:xfrm>
            <a:off x="517464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0" name="Rectangle 126"/>
          <p:cNvSpPr>
            <a:spLocks noChangeArrowheads="1"/>
          </p:cNvSpPr>
          <p:nvPr/>
        </p:nvSpPr>
        <p:spPr bwMode="auto">
          <a:xfrm>
            <a:off x="5495582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1" name="Rectangle 127"/>
          <p:cNvSpPr>
            <a:spLocks noChangeArrowheads="1"/>
          </p:cNvSpPr>
          <p:nvPr/>
        </p:nvSpPr>
        <p:spPr bwMode="auto">
          <a:xfrm>
            <a:off x="5691435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2" name="Rectangle 128"/>
          <p:cNvSpPr>
            <a:spLocks noChangeArrowheads="1"/>
          </p:cNvSpPr>
          <p:nvPr/>
        </p:nvSpPr>
        <p:spPr bwMode="auto">
          <a:xfrm>
            <a:off x="5990975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3" name="Rectangle 129"/>
          <p:cNvSpPr>
            <a:spLocks noChangeArrowheads="1"/>
          </p:cNvSpPr>
          <p:nvPr/>
        </p:nvSpPr>
        <p:spPr bwMode="auto">
          <a:xfrm>
            <a:off x="6162141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4" name="Rectangle 130"/>
          <p:cNvSpPr>
            <a:spLocks noChangeArrowheads="1"/>
          </p:cNvSpPr>
          <p:nvPr/>
        </p:nvSpPr>
        <p:spPr bwMode="auto">
          <a:xfrm>
            <a:off x="6474847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5" name="Rectangle 131"/>
          <p:cNvSpPr>
            <a:spLocks noChangeArrowheads="1"/>
          </p:cNvSpPr>
          <p:nvPr/>
        </p:nvSpPr>
        <p:spPr bwMode="auto">
          <a:xfrm>
            <a:off x="6670700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6" name="Rectangle 132"/>
          <p:cNvSpPr>
            <a:spLocks noChangeArrowheads="1"/>
          </p:cNvSpPr>
          <p:nvPr/>
        </p:nvSpPr>
        <p:spPr bwMode="auto">
          <a:xfrm>
            <a:off x="6976824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7" name="Rectangle 133"/>
          <p:cNvSpPr>
            <a:spLocks noChangeArrowheads="1"/>
          </p:cNvSpPr>
          <p:nvPr/>
        </p:nvSpPr>
        <p:spPr bwMode="auto">
          <a:xfrm>
            <a:off x="7147990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8" name="Rectangle 134"/>
          <p:cNvSpPr>
            <a:spLocks noChangeArrowheads="1"/>
          </p:cNvSpPr>
          <p:nvPr/>
        </p:nvSpPr>
        <p:spPr bwMode="auto">
          <a:xfrm>
            <a:off x="7557800" y="438857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9" name="Rectangle 135"/>
          <p:cNvSpPr>
            <a:spLocks noChangeArrowheads="1"/>
          </p:cNvSpPr>
          <p:nvPr/>
        </p:nvSpPr>
        <p:spPr bwMode="auto">
          <a:xfrm>
            <a:off x="8010401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0" name="Rectangle 136"/>
          <p:cNvSpPr>
            <a:spLocks noChangeArrowheads="1"/>
          </p:cNvSpPr>
          <p:nvPr/>
        </p:nvSpPr>
        <p:spPr bwMode="auto">
          <a:xfrm>
            <a:off x="3810258" y="437322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1" name="Line 137"/>
          <p:cNvSpPr>
            <a:spLocks noChangeShapeType="1"/>
          </p:cNvSpPr>
          <p:nvPr/>
        </p:nvSpPr>
        <p:spPr bwMode="auto">
          <a:xfrm>
            <a:off x="3810258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2" name="Rectangle 138"/>
          <p:cNvSpPr>
            <a:spLocks noChangeArrowheads="1"/>
          </p:cNvSpPr>
          <p:nvPr/>
        </p:nvSpPr>
        <p:spPr bwMode="auto">
          <a:xfrm>
            <a:off x="4756607" y="437322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3" name="Line 139"/>
          <p:cNvSpPr>
            <a:spLocks noChangeShapeType="1"/>
          </p:cNvSpPr>
          <p:nvPr/>
        </p:nvSpPr>
        <p:spPr bwMode="auto">
          <a:xfrm>
            <a:off x="4756607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4" name="Rectangle 140"/>
          <p:cNvSpPr>
            <a:spLocks noChangeArrowheads="1"/>
          </p:cNvSpPr>
          <p:nvPr/>
        </p:nvSpPr>
        <p:spPr bwMode="auto">
          <a:xfrm>
            <a:off x="3000512" y="485251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5" name="Rectangle 141"/>
          <p:cNvSpPr>
            <a:spLocks noChangeArrowheads="1"/>
          </p:cNvSpPr>
          <p:nvPr/>
        </p:nvSpPr>
        <p:spPr bwMode="auto">
          <a:xfrm>
            <a:off x="3683529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6" name="Rectangle 142"/>
          <p:cNvSpPr>
            <a:spLocks noChangeArrowheads="1"/>
          </p:cNvSpPr>
          <p:nvPr/>
        </p:nvSpPr>
        <p:spPr bwMode="auto">
          <a:xfrm>
            <a:off x="420361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7" name="Rectangle 143"/>
          <p:cNvSpPr>
            <a:spLocks noChangeArrowheads="1"/>
          </p:cNvSpPr>
          <p:nvPr/>
        </p:nvSpPr>
        <p:spPr bwMode="auto">
          <a:xfrm>
            <a:off x="437477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8" name="Rectangle 144"/>
          <p:cNvSpPr>
            <a:spLocks noChangeArrowheads="1"/>
          </p:cNvSpPr>
          <p:nvPr/>
        </p:nvSpPr>
        <p:spPr bwMode="auto">
          <a:xfrm>
            <a:off x="500348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9" name="Rectangle 145"/>
          <p:cNvSpPr>
            <a:spLocks noChangeArrowheads="1"/>
          </p:cNvSpPr>
          <p:nvPr/>
        </p:nvSpPr>
        <p:spPr bwMode="auto">
          <a:xfrm>
            <a:off x="517464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0" name="Rectangle 146"/>
          <p:cNvSpPr>
            <a:spLocks noChangeArrowheads="1"/>
          </p:cNvSpPr>
          <p:nvPr/>
        </p:nvSpPr>
        <p:spPr bwMode="auto">
          <a:xfrm>
            <a:off x="5495582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1" name="Rectangle 147"/>
          <p:cNvSpPr>
            <a:spLocks noChangeArrowheads="1"/>
          </p:cNvSpPr>
          <p:nvPr/>
        </p:nvSpPr>
        <p:spPr bwMode="auto">
          <a:xfrm>
            <a:off x="5691435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2" name="Rectangle 148"/>
          <p:cNvSpPr>
            <a:spLocks noChangeArrowheads="1"/>
          </p:cNvSpPr>
          <p:nvPr/>
        </p:nvSpPr>
        <p:spPr bwMode="auto">
          <a:xfrm>
            <a:off x="5990975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3" name="Rectangle 149"/>
          <p:cNvSpPr>
            <a:spLocks noChangeArrowheads="1"/>
          </p:cNvSpPr>
          <p:nvPr/>
        </p:nvSpPr>
        <p:spPr bwMode="auto">
          <a:xfrm>
            <a:off x="6162141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4" name="Rectangle 150"/>
          <p:cNvSpPr>
            <a:spLocks noChangeArrowheads="1"/>
          </p:cNvSpPr>
          <p:nvPr/>
        </p:nvSpPr>
        <p:spPr bwMode="auto">
          <a:xfrm>
            <a:off x="6474847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5" name="Rectangle 151"/>
          <p:cNvSpPr>
            <a:spLocks noChangeArrowheads="1"/>
          </p:cNvSpPr>
          <p:nvPr/>
        </p:nvSpPr>
        <p:spPr bwMode="auto">
          <a:xfrm>
            <a:off x="6670700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6" name="Rectangle 152"/>
          <p:cNvSpPr>
            <a:spLocks noChangeArrowheads="1"/>
          </p:cNvSpPr>
          <p:nvPr/>
        </p:nvSpPr>
        <p:spPr bwMode="auto">
          <a:xfrm>
            <a:off x="6976824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7" name="Rectangle 153"/>
          <p:cNvSpPr>
            <a:spLocks noChangeArrowheads="1"/>
          </p:cNvSpPr>
          <p:nvPr/>
        </p:nvSpPr>
        <p:spPr bwMode="auto">
          <a:xfrm>
            <a:off x="7147990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8" name="Rectangle 154"/>
          <p:cNvSpPr>
            <a:spLocks noChangeArrowheads="1"/>
          </p:cNvSpPr>
          <p:nvPr/>
        </p:nvSpPr>
        <p:spPr bwMode="auto">
          <a:xfrm>
            <a:off x="7557800" y="485251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9" name="Rectangle 155"/>
          <p:cNvSpPr>
            <a:spLocks noChangeArrowheads="1"/>
          </p:cNvSpPr>
          <p:nvPr/>
        </p:nvSpPr>
        <p:spPr bwMode="auto">
          <a:xfrm>
            <a:off x="8010401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0" name="Rectangle 156"/>
          <p:cNvSpPr>
            <a:spLocks noChangeArrowheads="1"/>
          </p:cNvSpPr>
          <p:nvPr/>
        </p:nvSpPr>
        <p:spPr bwMode="auto">
          <a:xfrm>
            <a:off x="3810258" y="483716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1" name="Line 157"/>
          <p:cNvSpPr>
            <a:spLocks noChangeShapeType="1"/>
          </p:cNvSpPr>
          <p:nvPr/>
        </p:nvSpPr>
        <p:spPr bwMode="auto">
          <a:xfrm>
            <a:off x="3810258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2" name="Rectangle 158"/>
          <p:cNvSpPr>
            <a:spLocks noChangeArrowheads="1"/>
          </p:cNvSpPr>
          <p:nvPr/>
        </p:nvSpPr>
        <p:spPr bwMode="auto">
          <a:xfrm>
            <a:off x="4756607" y="483716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3" name="Line 159"/>
          <p:cNvSpPr>
            <a:spLocks noChangeShapeType="1"/>
          </p:cNvSpPr>
          <p:nvPr/>
        </p:nvSpPr>
        <p:spPr bwMode="auto">
          <a:xfrm>
            <a:off x="4756607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4" name="Rectangle 160"/>
          <p:cNvSpPr>
            <a:spLocks noChangeArrowheads="1"/>
          </p:cNvSpPr>
          <p:nvPr/>
        </p:nvSpPr>
        <p:spPr bwMode="auto">
          <a:xfrm>
            <a:off x="3000512" y="531644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5" name="Rectangle 161"/>
          <p:cNvSpPr>
            <a:spLocks noChangeArrowheads="1"/>
          </p:cNvSpPr>
          <p:nvPr/>
        </p:nvSpPr>
        <p:spPr bwMode="auto">
          <a:xfrm>
            <a:off x="3683529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6" name="Rectangle 162"/>
          <p:cNvSpPr>
            <a:spLocks noChangeArrowheads="1"/>
          </p:cNvSpPr>
          <p:nvPr/>
        </p:nvSpPr>
        <p:spPr bwMode="auto">
          <a:xfrm>
            <a:off x="420361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7" name="Rectangle 163"/>
          <p:cNvSpPr>
            <a:spLocks noChangeArrowheads="1"/>
          </p:cNvSpPr>
          <p:nvPr/>
        </p:nvSpPr>
        <p:spPr bwMode="auto">
          <a:xfrm>
            <a:off x="437477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8" name="Rectangle 164"/>
          <p:cNvSpPr>
            <a:spLocks noChangeArrowheads="1"/>
          </p:cNvSpPr>
          <p:nvPr/>
        </p:nvSpPr>
        <p:spPr bwMode="auto">
          <a:xfrm>
            <a:off x="500348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9" name="Rectangle 165"/>
          <p:cNvSpPr>
            <a:spLocks noChangeArrowheads="1"/>
          </p:cNvSpPr>
          <p:nvPr/>
        </p:nvSpPr>
        <p:spPr bwMode="auto">
          <a:xfrm>
            <a:off x="517464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0" name="Rectangle 166"/>
          <p:cNvSpPr>
            <a:spLocks noChangeArrowheads="1"/>
          </p:cNvSpPr>
          <p:nvPr/>
        </p:nvSpPr>
        <p:spPr bwMode="auto">
          <a:xfrm>
            <a:off x="5495582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1" name="Rectangle 167"/>
          <p:cNvSpPr>
            <a:spLocks noChangeArrowheads="1"/>
          </p:cNvSpPr>
          <p:nvPr/>
        </p:nvSpPr>
        <p:spPr bwMode="auto">
          <a:xfrm>
            <a:off x="5691435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2" name="Rectangle 168"/>
          <p:cNvSpPr>
            <a:spLocks noChangeArrowheads="1"/>
          </p:cNvSpPr>
          <p:nvPr/>
        </p:nvSpPr>
        <p:spPr bwMode="auto">
          <a:xfrm>
            <a:off x="5990975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3" name="Rectangle 169"/>
          <p:cNvSpPr>
            <a:spLocks noChangeArrowheads="1"/>
          </p:cNvSpPr>
          <p:nvPr/>
        </p:nvSpPr>
        <p:spPr bwMode="auto">
          <a:xfrm>
            <a:off x="6162141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4" name="Rectangle 170"/>
          <p:cNvSpPr>
            <a:spLocks noChangeArrowheads="1"/>
          </p:cNvSpPr>
          <p:nvPr/>
        </p:nvSpPr>
        <p:spPr bwMode="auto">
          <a:xfrm>
            <a:off x="6474847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5" name="Rectangle 171"/>
          <p:cNvSpPr>
            <a:spLocks noChangeArrowheads="1"/>
          </p:cNvSpPr>
          <p:nvPr/>
        </p:nvSpPr>
        <p:spPr bwMode="auto">
          <a:xfrm>
            <a:off x="6670700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6" name="Rectangle 172"/>
          <p:cNvSpPr>
            <a:spLocks noChangeArrowheads="1"/>
          </p:cNvSpPr>
          <p:nvPr/>
        </p:nvSpPr>
        <p:spPr bwMode="auto">
          <a:xfrm>
            <a:off x="6976824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7" name="Rectangle 173"/>
          <p:cNvSpPr>
            <a:spLocks noChangeArrowheads="1"/>
          </p:cNvSpPr>
          <p:nvPr/>
        </p:nvSpPr>
        <p:spPr bwMode="auto">
          <a:xfrm>
            <a:off x="7147990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8" name="Rectangle 174"/>
          <p:cNvSpPr>
            <a:spLocks noChangeArrowheads="1"/>
          </p:cNvSpPr>
          <p:nvPr/>
        </p:nvSpPr>
        <p:spPr bwMode="auto">
          <a:xfrm>
            <a:off x="7557800" y="531644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9" name="Rectangle 175"/>
          <p:cNvSpPr>
            <a:spLocks noChangeArrowheads="1"/>
          </p:cNvSpPr>
          <p:nvPr/>
        </p:nvSpPr>
        <p:spPr bwMode="auto">
          <a:xfrm>
            <a:off x="8010401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0" name="Rectangle 176"/>
          <p:cNvSpPr>
            <a:spLocks noChangeArrowheads="1"/>
          </p:cNvSpPr>
          <p:nvPr/>
        </p:nvSpPr>
        <p:spPr bwMode="auto">
          <a:xfrm>
            <a:off x="3810258" y="530109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1" name="Line 177"/>
          <p:cNvSpPr>
            <a:spLocks noChangeShapeType="1"/>
          </p:cNvSpPr>
          <p:nvPr/>
        </p:nvSpPr>
        <p:spPr bwMode="auto">
          <a:xfrm>
            <a:off x="3810258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2" name="Rectangle 178"/>
          <p:cNvSpPr>
            <a:spLocks noChangeArrowheads="1"/>
          </p:cNvSpPr>
          <p:nvPr/>
        </p:nvSpPr>
        <p:spPr bwMode="auto">
          <a:xfrm>
            <a:off x="4756607" y="530109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3" name="Line 179"/>
          <p:cNvSpPr>
            <a:spLocks noChangeShapeType="1"/>
          </p:cNvSpPr>
          <p:nvPr/>
        </p:nvSpPr>
        <p:spPr bwMode="auto">
          <a:xfrm>
            <a:off x="4756607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4" name="Rectangle 180"/>
          <p:cNvSpPr>
            <a:spLocks noChangeArrowheads="1"/>
          </p:cNvSpPr>
          <p:nvPr/>
        </p:nvSpPr>
        <p:spPr bwMode="auto">
          <a:xfrm>
            <a:off x="3000512" y="5780381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5" name="Rectangle 181"/>
          <p:cNvSpPr>
            <a:spLocks noChangeArrowheads="1"/>
          </p:cNvSpPr>
          <p:nvPr/>
        </p:nvSpPr>
        <p:spPr bwMode="auto">
          <a:xfrm>
            <a:off x="3683529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6" name="Rectangle 182"/>
          <p:cNvSpPr>
            <a:spLocks noChangeArrowheads="1"/>
          </p:cNvSpPr>
          <p:nvPr/>
        </p:nvSpPr>
        <p:spPr bwMode="auto">
          <a:xfrm>
            <a:off x="420361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7" name="Rectangle 183"/>
          <p:cNvSpPr>
            <a:spLocks noChangeArrowheads="1"/>
          </p:cNvSpPr>
          <p:nvPr/>
        </p:nvSpPr>
        <p:spPr bwMode="auto">
          <a:xfrm>
            <a:off x="437477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8" name="Rectangle 184"/>
          <p:cNvSpPr>
            <a:spLocks noChangeArrowheads="1"/>
          </p:cNvSpPr>
          <p:nvPr/>
        </p:nvSpPr>
        <p:spPr bwMode="auto">
          <a:xfrm>
            <a:off x="500348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9" name="Rectangle 185"/>
          <p:cNvSpPr>
            <a:spLocks noChangeArrowheads="1"/>
          </p:cNvSpPr>
          <p:nvPr/>
        </p:nvSpPr>
        <p:spPr bwMode="auto">
          <a:xfrm>
            <a:off x="517464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0" name="Rectangle 186"/>
          <p:cNvSpPr>
            <a:spLocks noChangeArrowheads="1"/>
          </p:cNvSpPr>
          <p:nvPr/>
        </p:nvSpPr>
        <p:spPr bwMode="auto">
          <a:xfrm>
            <a:off x="5495582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1" name="Rectangle 187"/>
          <p:cNvSpPr>
            <a:spLocks noChangeArrowheads="1"/>
          </p:cNvSpPr>
          <p:nvPr/>
        </p:nvSpPr>
        <p:spPr bwMode="auto">
          <a:xfrm>
            <a:off x="5691435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2" name="Rectangle 188"/>
          <p:cNvSpPr>
            <a:spLocks noChangeArrowheads="1"/>
          </p:cNvSpPr>
          <p:nvPr/>
        </p:nvSpPr>
        <p:spPr bwMode="auto">
          <a:xfrm>
            <a:off x="5990975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3" name="Rectangle 189"/>
          <p:cNvSpPr>
            <a:spLocks noChangeArrowheads="1"/>
          </p:cNvSpPr>
          <p:nvPr/>
        </p:nvSpPr>
        <p:spPr bwMode="auto">
          <a:xfrm>
            <a:off x="6162141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4" name="Rectangle 190"/>
          <p:cNvSpPr>
            <a:spLocks noChangeArrowheads="1"/>
          </p:cNvSpPr>
          <p:nvPr/>
        </p:nvSpPr>
        <p:spPr bwMode="auto">
          <a:xfrm>
            <a:off x="6474847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5" name="Rectangle 191"/>
          <p:cNvSpPr>
            <a:spLocks noChangeArrowheads="1"/>
          </p:cNvSpPr>
          <p:nvPr/>
        </p:nvSpPr>
        <p:spPr bwMode="auto">
          <a:xfrm>
            <a:off x="6670700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6" name="Rectangle 192"/>
          <p:cNvSpPr>
            <a:spLocks noChangeArrowheads="1"/>
          </p:cNvSpPr>
          <p:nvPr/>
        </p:nvSpPr>
        <p:spPr bwMode="auto">
          <a:xfrm>
            <a:off x="6976824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7" name="Rectangle 193"/>
          <p:cNvSpPr>
            <a:spLocks noChangeArrowheads="1"/>
          </p:cNvSpPr>
          <p:nvPr/>
        </p:nvSpPr>
        <p:spPr bwMode="auto">
          <a:xfrm>
            <a:off x="7147990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8" name="Rectangle 194"/>
          <p:cNvSpPr>
            <a:spLocks noChangeArrowheads="1"/>
          </p:cNvSpPr>
          <p:nvPr/>
        </p:nvSpPr>
        <p:spPr bwMode="auto">
          <a:xfrm>
            <a:off x="7557800" y="5780381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9" name="Rectangle 195"/>
          <p:cNvSpPr>
            <a:spLocks noChangeArrowheads="1"/>
          </p:cNvSpPr>
          <p:nvPr/>
        </p:nvSpPr>
        <p:spPr bwMode="auto">
          <a:xfrm>
            <a:off x="8010401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0" name="Rectangle 196"/>
          <p:cNvSpPr>
            <a:spLocks noChangeArrowheads="1"/>
          </p:cNvSpPr>
          <p:nvPr/>
        </p:nvSpPr>
        <p:spPr bwMode="auto">
          <a:xfrm>
            <a:off x="3810258" y="5765030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1" name="Line 197"/>
          <p:cNvSpPr>
            <a:spLocks noChangeShapeType="1"/>
          </p:cNvSpPr>
          <p:nvPr/>
        </p:nvSpPr>
        <p:spPr bwMode="auto">
          <a:xfrm>
            <a:off x="3810258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2" name="Rectangle 198"/>
          <p:cNvSpPr>
            <a:spLocks noChangeArrowheads="1"/>
          </p:cNvSpPr>
          <p:nvPr/>
        </p:nvSpPr>
        <p:spPr bwMode="auto">
          <a:xfrm>
            <a:off x="4756607" y="5765030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3" name="Line 199"/>
          <p:cNvSpPr>
            <a:spLocks noChangeShapeType="1"/>
          </p:cNvSpPr>
          <p:nvPr/>
        </p:nvSpPr>
        <p:spPr bwMode="auto">
          <a:xfrm>
            <a:off x="4756607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4" name="Rectangle 200"/>
          <p:cNvSpPr>
            <a:spLocks noChangeArrowheads="1"/>
          </p:cNvSpPr>
          <p:nvPr/>
        </p:nvSpPr>
        <p:spPr bwMode="auto">
          <a:xfrm>
            <a:off x="3000512" y="624431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5" name="Rectangle 201"/>
          <p:cNvSpPr>
            <a:spLocks noChangeArrowheads="1"/>
          </p:cNvSpPr>
          <p:nvPr/>
        </p:nvSpPr>
        <p:spPr bwMode="auto">
          <a:xfrm>
            <a:off x="3683529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6" name="Rectangle 202"/>
          <p:cNvSpPr>
            <a:spLocks noChangeArrowheads="1"/>
          </p:cNvSpPr>
          <p:nvPr/>
        </p:nvSpPr>
        <p:spPr bwMode="auto">
          <a:xfrm>
            <a:off x="420361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7" name="Rectangle 203"/>
          <p:cNvSpPr>
            <a:spLocks noChangeArrowheads="1"/>
          </p:cNvSpPr>
          <p:nvPr/>
        </p:nvSpPr>
        <p:spPr bwMode="auto">
          <a:xfrm>
            <a:off x="437477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8" name="Rectangle 204"/>
          <p:cNvSpPr>
            <a:spLocks noChangeArrowheads="1"/>
          </p:cNvSpPr>
          <p:nvPr/>
        </p:nvSpPr>
        <p:spPr bwMode="auto">
          <a:xfrm>
            <a:off x="500348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9" name="Rectangle 205"/>
          <p:cNvSpPr>
            <a:spLocks noChangeArrowheads="1"/>
          </p:cNvSpPr>
          <p:nvPr/>
        </p:nvSpPr>
        <p:spPr bwMode="auto">
          <a:xfrm>
            <a:off x="517464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0" name="Rectangle 206"/>
          <p:cNvSpPr>
            <a:spLocks noChangeArrowheads="1"/>
          </p:cNvSpPr>
          <p:nvPr/>
        </p:nvSpPr>
        <p:spPr bwMode="auto">
          <a:xfrm>
            <a:off x="5495582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1" name="Rectangle 207"/>
          <p:cNvSpPr>
            <a:spLocks noChangeArrowheads="1"/>
          </p:cNvSpPr>
          <p:nvPr/>
        </p:nvSpPr>
        <p:spPr bwMode="auto">
          <a:xfrm>
            <a:off x="5691435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2" name="Rectangle 208"/>
          <p:cNvSpPr>
            <a:spLocks noChangeArrowheads="1"/>
          </p:cNvSpPr>
          <p:nvPr/>
        </p:nvSpPr>
        <p:spPr bwMode="auto">
          <a:xfrm>
            <a:off x="5990975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3" name="Rectangle 209"/>
          <p:cNvSpPr>
            <a:spLocks noChangeArrowheads="1"/>
          </p:cNvSpPr>
          <p:nvPr/>
        </p:nvSpPr>
        <p:spPr bwMode="auto">
          <a:xfrm>
            <a:off x="6162141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4" name="Rectangle 210"/>
          <p:cNvSpPr>
            <a:spLocks noChangeArrowheads="1"/>
          </p:cNvSpPr>
          <p:nvPr/>
        </p:nvSpPr>
        <p:spPr bwMode="auto">
          <a:xfrm>
            <a:off x="6474847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5" name="Rectangle 211"/>
          <p:cNvSpPr>
            <a:spLocks noChangeArrowheads="1"/>
          </p:cNvSpPr>
          <p:nvPr/>
        </p:nvSpPr>
        <p:spPr bwMode="auto">
          <a:xfrm>
            <a:off x="6670700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6" name="Rectangle 212"/>
          <p:cNvSpPr>
            <a:spLocks noChangeArrowheads="1"/>
          </p:cNvSpPr>
          <p:nvPr/>
        </p:nvSpPr>
        <p:spPr bwMode="auto">
          <a:xfrm>
            <a:off x="6976824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7" name="Rectangle 213"/>
          <p:cNvSpPr>
            <a:spLocks noChangeArrowheads="1"/>
          </p:cNvSpPr>
          <p:nvPr/>
        </p:nvSpPr>
        <p:spPr bwMode="auto">
          <a:xfrm>
            <a:off x="7147990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8" name="Rectangle 214"/>
          <p:cNvSpPr>
            <a:spLocks noChangeArrowheads="1"/>
          </p:cNvSpPr>
          <p:nvPr/>
        </p:nvSpPr>
        <p:spPr bwMode="auto">
          <a:xfrm>
            <a:off x="7557800" y="624431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9" name="Rectangle 215"/>
          <p:cNvSpPr>
            <a:spLocks noChangeArrowheads="1"/>
          </p:cNvSpPr>
          <p:nvPr/>
        </p:nvSpPr>
        <p:spPr bwMode="auto">
          <a:xfrm>
            <a:off x="8010401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0" name="Rectangle 216"/>
          <p:cNvSpPr>
            <a:spLocks noChangeArrowheads="1"/>
          </p:cNvSpPr>
          <p:nvPr/>
        </p:nvSpPr>
        <p:spPr bwMode="auto">
          <a:xfrm>
            <a:off x="3810258" y="622896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1" name="Line 217"/>
          <p:cNvSpPr>
            <a:spLocks noChangeShapeType="1"/>
          </p:cNvSpPr>
          <p:nvPr/>
        </p:nvSpPr>
        <p:spPr bwMode="auto">
          <a:xfrm>
            <a:off x="3810258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2" name="Rectangle 218"/>
          <p:cNvSpPr>
            <a:spLocks noChangeArrowheads="1"/>
          </p:cNvSpPr>
          <p:nvPr/>
        </p:nvSpPr>
        <p:spPr bwMode="auto">
          <a:xfrm>
            <a:off x="4756607" y="622896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3" name="Line 219"/>
          <p:cNvSpPr>
            <a:spLocks noChangeShapeType="1"/>
          </p:cNvSpPr>
          <p:nvPr/>
        </p:nvSpPr>
        <p:spPr bwMode="auto">
          <a:xfrm>
            <a:off x="4756607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4" name="Rectangle 220"/>
          <p:cNvSpPr>
            <a:spLocks noChangeArrowheads="1"/>
          </p:cNvSpPr>
          <p:nvPr/>
        </p:nvSpPr>
        <p:spPr bwMode="auto">
          <a:xfrm>
            <a:off x="1752600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5" name="Rectangle 22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03006" name="Rectangle 222"/>
          <p:cNvSpPr>
            <a:spLocks noGrp="1" noChangeArrowheads="1"/>
          </p:cNvSpPr>
          <p:nvPr>
            <p:ph type="body" idx="1"/>
          </p:nvPr>
        </p:nvSpPr>
        <p:spPr>
          <a:xfrm>
            <a:off x="673100" y="1397001"/>
            <a:ext cx="7937500" cy="584199"/>
          </a:xfrm>
        </p:spPr>
        <p:txBody>
          <a:bodyPr/>
          <a:lstStyle/>
          <a:p>
            <a:r>
              <a:rPr lang="tr-TR" dirty="0" smtClean="0"/>
              <a:t>Örnek: </a:t>
            </a:r>
            <a:r>
              <a:rPr lang="en-US" dirty="0" smtClean="0">
                <a:cs typeface="Times New Roman" pitchFamily="18" charset="0"/>
              </a:rPr>
              <a:t>  F</a:t>
            </a:r>
            <a:r>
              <a:rPr lang="en-US" baseline="-16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(x,y,z)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7 </a:t>
            </a:r>
          </a:p>
          <a:p>
            <a:r>
              <a:rPr lang="en-US" dirty="0">
                <a:cs typeface="Times New Roman" pitchFamily="18" charset="0"/>
              </a:rPr>
              <a:t>F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</a:rPr>
              <a:t>y  z + x  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z  + x  y  z</a:t>
            </a:r>
          </a:p>
          <a:p>
            <a:endParaRPr lang="en-US" dirty="0"/>
          </a:p>
        </p:txBody>
      </p:sp>
      <p:sp>
        <p:nvSpPr>
          <p:cNvPr id="503007" name="Line 223"/>
          <p:cNvSpPr>
            <a:spLocks noChangeShapeType="1"/>
          </p:cNvSpPr>
          <p:nvPr/>
        </p:nvSpPr>
        <p:spPr bwMode="auto">
          <a:xfrm>
            <a:off x="19431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8" name="Line 224"/>
          <p:cNvSpPr>
            <a:spLocks noChangeShapeType="1"/>
          </p:cNvSpPr>
          <p:nvPr/>
        </p:nvSpPr>
        <p:spPr bwMode="auto">
          <a:xfrm>
            <a:off x="2362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9" name="Line 225"/>
          <p:cNvSpPr>
            <a:spLocks noChangeShapeType="1"/>
          </p:cNvSpPr>
          <p:nvPr/>
        </p:nvSpPr>
        <p:spPr bwMode="auto">
          <a:xfrm>
            <a:off x="3886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10" name="Line 226"/>
          <p:cNvSpPr>
            <a:spLocks noChangeShapeType="1"/>
          </p:cNvSpPr>
          <p:nvPr/>
        </p:nvSpPr>
        <p:spPr bwMode="auto">
          <a:xfrm>
            <a:off x="43053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5C47B-664C-4FD8-AFF9-A714A1A579C1}" type="slidenum">
              <a:rPr lang="tr-TR"/>
              <a:pPr/>
              <a:t>52</a:t>
            </a:fld>
            <a:endParaRPr lang="tr-T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Çarpımlar Toplamı Örneği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10000"/>
          </a:xfrm>
        </p:spPr>
        <p:txBody>
          <a:bodyPr/>
          <a:lstStyle/>
          <a:p>
            <a:r>
              <a:rPr lang="en-US" dirty="0"/>
              <a:t> F(A, B, C, D, E) = 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9</a:t>
            </a:r>
            <a:r>
              <a:rPr lang="en-US" dirty="0"/>
              <a:t> + m</a:t>
            </a:r>
            <a:r>
              <a:rPr lang="en-US" baseline="-25000" dirty="0"/>
              <a:t>17 </a:t>
            </a:r>
            <a:r>
              <a:rPr lang="en-US" dirty="0"/>
              <a:t>+ m</a:t>
            </a:r>
            <a:r>
              <a:rPr lang="en-US" baseline="-25000" dirty="0"/>
              <a:t>23</a:t>
            </a:r>
          </a:p>
          <a:p>
            <a:r>
              <a:rPr lang="en-US" dirty="0"/>
              <a:t> F(A, B, C, D, E) </a:t>
            </a:r>
            <a:r>
              <a:rPr lang="en-US" dirty="0" smtClean="0"/>
              <a:t>=</a:t>
            </a:r>
            <a:r>
              <a:rPr lang="tr-TR" dirty="0" smtClean="0"/>
              <a:t> 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DE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CDFD2-F7B4-4A61-9576-AE998F15F6E6}" type="slidenum">
              <a:rPr lang="tr-TR"/>
              <a:pPr/>
              <a:t>53</a:t>
            </a:fld>
            <a:endParaRPr lang="tr-TR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11275"/>
            <a:ext cx="8123237" cy="2009775"/>
          </a:xfrm>
        </p:spPr>
        <p:txBody>
          <a:bodyPr/>
          <a:lstStyle/>
          <a:p>
            <a:r>
              <a:rPr lang="tr-TR" sz="2800" dirty="0" smtClean="0"/>
              <a:t>Örnek: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F</a:t>
            </a:r>
            <a:r>
              <a:rPr lang="en-US" sz="2800" baseline="-16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tr-TR" sz="2800" dirty="0" smtClean="0">
                <a:cs typeface="Times New Roman" pitchFamily="18" charset="0"/>
              </a:rPr>
              <a:t>(x,y,z)</a:t>
            </a:r>
            <a:r>
              <a:rPr lang="en-US" sz="2800" dirty="0" smtClean="0">
                <a:cs typeface="Times New Roman" pitchFamily="18" charset="0"/>
              </a:rPr>
              <a:t>=    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M</a:t>
            </a:r>
            <a:r>
              <a:rPr lang="en-US" sz="2800" baseline="-16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·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9638" y="2247900"/>
            <a:ext cx="5345112" cy="955675"/>
            <a:chOff x="573" y="1368"/>
            <a:chExt cx="3367" cy="602"/>
          </a:xfrm>
        </p:grpSpPr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7" name="Line 7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3865" y="139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3755" y="1393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370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352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414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3" name="Rectangle 13"/>
            <p:cNvSpPr>
              <a:spLocks noChangeArrowheads="1"/>
            </p:cNvSpPr>
            <p:nvPr/>
          </p:nvSpPr>
          <p:spPr bwMode="auto">
            <a:xfrm>
              <a:off x="335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4" name="Rectangle 14"/>
            <p:cNvSpPr>
              <a:spLocks noChangeArrowheads="1"/>
            </p:cNvSpPr>
            <p:nvPr/>
          </p:nvSpPr>
          <p:spPr bwMode="auto">
            <a:xfrm>
              <a:off x="318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2768" y="1393"/>
              <a:ext cx="4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271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253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8" name="Rectangle 18"/>
            <p:cNvSpPr>
              <a:spLocks noChangeArrowheads="1"/>
            </p:cNvSpPr>
            <p:nvPr/>
          </p:nvSpPr>
          <p:spPr bwMode="auto">
            <a:xfrm>
              <a:off x="2426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9" name="Rectangle 19"/>
            <p:cNvSpPr>
              <a:spLocks noChangeArrowheads="1"/>
            </p:cNvSpPr>
            <p:nvPr/>
          </p:nvSpPr>
          <p:spPr bwMode="auto">
            <a:xfrm>
              <a:off x="2370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0" name="Rectangle 20"/>
            <p:cNvSpPr>
              <a:spLocks noChangeArrowheads="1"/>
            </p:cNvSpPr>
            <p:nvPr/>
          </p:nvSpPr>
          <p:spPr bwMode="auto">
            <a:xfrm>
              <a:off x="219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1" name="Rectangle 21"/>
            <p:cNvSpPr>
              <a:spLocks noChangeArrowheads="1"/>
            </p:cNvSpPr>
            <p:nvPr/>
          </p:nvSpPr>
          <p:spPr bwMode="auto">
            <a:xfrm>
              <a:off x="1953" y="1393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2" name="Rectangle 22"/>
            <p:cNvSpPr>
              <a:spLocks noChangeArrowheads="1"/>
            </p:cNvSpPr>
            <p:nvPr/>
          </p:nvSpPr>
          <p:spPr bwMode="auto">
            <a:xfrm>
              <a:off x="190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3" name="Rectangle 23"/>
            <p:cNvSpPr>
              <a:spLocks noChangeArrowheads="1"/>
            </p:cNvSpPr>
            <p:nvPr/>
          </p:nvSpPr>
          <p:spPr bwMode="auto">
            <a:xfrm>
              <a:off x="1741" y="1393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4" name="Rectangle 24"/>
            <p:cNvSpPr>
              <a:spLocks noChangeArrowheads="1"/>
            </p:cNvSpPr>
            <p:nvPr/>
          </p:nvSpPr>
          <p:spPr bwMode="auto">
            <a:xfrm>
              <a:off x="168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5" name="Rectangle 25"/>
            <p:cNvSpPr>
              <a:spLocks noChangeArrowheads="1"/>
            </p:cNvSpPr>
            <p:nvPr/>
          </p:nvSpPr>
          <p:spPr bwMode="auto">
            <a:xfrm>
              <a:off x="151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6" name="Rectangle 26"/>
            <p:cNvSpPr>
              <a:spLocks noChangeArrowheads="1"/>
            </p:cNvSpPr>
            <p:nvPr/>
          </p:nvSpPr>
          <p:spPr bwMode="auto">
            <a:xfrm>
              <a:off x="1343" y="1393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7" name="Rectangle 27"/>
            <p:cNvSpPr>
              <a:spLocks noChangeArrowheads="1"/>
            </p:cNvSpPr>
            <p:nvPr/>
          </p:nvSpPr>
          <p:spPr bwMode="auto">
            <a:xfrm>
              <a:off x="116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8" name="Rectangle 28"/>
            <p:cNvSpPr>
              <a:spLocks noChangeArrowheads="1"/>
            </p:cNvSpPr>
            <p:nvPr/>
          </p:nvSpPr>
          <p:spPr bwMode="auto">
            <a:xfrm>
              <a:off x="982" y="1393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935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76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573" y="139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707" y="14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3579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3235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5" name="Rectangle 35"/>
            <p:cNvSpPr>
              <a:spLocks noChangeArrowheads="1"/>
            </p:cNvSpPr>
            <p:nvPr/>
          </p:nvSpPr>
          <p:spPr bwMode="auto">
            <a:xfrm>
              <a:off x="2591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6" name="Rectangle 36"/>
            <p:cNvSpPr>
              <a:spLocks noChangeArrowheads="1"/>
            </p:cNvSpPr>
            <p:nvPr/>
          </p:nvSpPr>
          <p:spPr bwMode="auto">
            <a:xfrm>
              <a:off x="2247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7" name="Rectangle 37"/>
            <p:cNvSpPr>
              <a:spLocks noChangeArrowheads="1"/>
            </p:cNvSpPr>
            <p:nvPr/>
          </p:nvSpPr>
          <p:spPr bwMode="auto">
            <a:xfrm>
              <a:off x="156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8" name="Rectangle 38"/>
            <p:cNvSpPr>
              <a:spLocks noChangeArrowheads="1"/>
            </p:cNvSpPr>
            <p:nvPr/>
          </p:nvSpPr>
          <p:spPr bwMode="auto">
            <a:xfrm>
              <a:off x="1220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9" name="Rectangle 39"/>
            <p:cNvSpPr>
              <a:spLocks noChangeArrowheads="1"/>
            </p:cNvSpPr>
            <p:nvPr/>
          </p:nvSpPr>
          <p:spPr bwMode="auto">
            <a:xfrm>
              <a:off x="81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20" name="Line 40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1" name="Line 41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2" name="Line 42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3" name="Line 43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4" name="Rectangle 44"/>
            <p:cNvSpPr>
              <a:spLocks noChangeArrowheads="1"/>
            </p:cNvSpPr>
            <p:nvPr/>
          </p:nvSpPr>
          <p:spPr bwMode="auto">
            <a:xfrm>
              <a:off x="2808" y="1701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5" name="Rectangle 45"/>
            <p:cNvSpPr>
              <a:spLocks noChangeArrowheads="1"/>
            </p:cNvSpPr>
            <p:nvPr/>
          </p:nvSpPr>
          <p:spPr bwMode="auto">
            <a:xfrm>
              <a:off x="275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>
              <a:off x="2578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>
              <a:off x="246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>
              <a:off x="2410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9" name="Rectangle 49"/>
            <p:cNvSpPr>
              <a:spLocks noChangeArrowheads="1"/>
            </p:cNvSpPr>
            <p:nvPr/>
          </p:nvSpPr>
          <p:spPr bwMode="auto">
            <a:xfrm>
              <a:off x="2234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0" name="Rectangle 50"/>
            <p:cNvSpPr>
              <a:spLocks noChangeArrowheads="1"/>
            </p:cNvSpPr>
            <p:nvPr/>
          </p:nvSpPr>
          <p:spPr bwMode="auto">
            <a:xfrm>
              <a:off x="2125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1" name="Rectangle 51"/>
            <p:cNvSpPr>
              <a:spLocks noChangeArrowheads="1"/>
            </p:cNvSpPr>
            <p:nvPr/>
          </p:nvSpPr>
          <p:spPr bwMode="auto">
            <a:xfrm>
              <a:off x="1909" y="1701"/>
              <a:ext cx="2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)·(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2" name="Rectangle 52"/>
            <p:cNvSpPr>
              <a:spLocks noChangeArrowheads="1"/>
            </p:cNvSpPr>
            <p:nvPr/>
          </p:nvSpPr>
          <p:spPr bwMode="auto">
            <a:xfrm>
              <a:off x="1799" y="1701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3" name="Rectangle 53"/>
            <p:cNvSpPr>
              <a:spLocks noChangeArrowheads="1"/>
            </p:cNvSpPr>
            <p:nvPr/>
          </p:nvSpPr>
          <p:spPr bwMode="auto">
            <a:xfrm>
              <a:off x="174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4" name="Rectangle 54"/>
            <p:cNvSpPr>
              <a:spLocks noChangeArrowheads="1"/>
            </p:cNvSpPr>
            <p:nvPr/>
          </p:nvSpPr>
          <p:spPr bwMode="auto">
            <a:xfrm>
              <a:off x="1569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5" name="Rectangle 55"/>
            <p:cNvSpPr>
              <a:spLocks noChangeArrowheads="1"/>
            </p:cNvSpPr>
            <p:nvPr/>
          </p:nvSpPr>
          <p:spPr bwMode="auto">
            <a:xfrm>
              <a:off x="1401" y="1701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6" name="Rectangle 56"/>
            <p:cNvSpPr>
              <a:spLocks noChangeArrowheads="1"/>
            </p:cNvSpPr>
            <p:nvPr/>
          </p:nvSpPr>
          <p:spPr bwMode="auto">
            <a:xfrm>
              <a:off x="122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7" name="Rectangle 57"/>
            <p:cNvSpPr>
              <a:spLocks noChangeArrowheads="1"/>
            </p:cNvSpPr>
            <p:nvPr/>
          </p:nvSpPr>
          <p:spPr bwMode="auto">
            <a:xfrm>
              <a:off x="111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8" name="Rectangle 58"/>
            <p:cNvSpPr>
              <a:spLocks noChangeArrowheads="1"/>
            </p:cNvSpPr>
            <p:nvPr/>
          </p:nvSpPr>
          <p:spPr bwMode="auto">
            <a:xfrm>
              <a:off x="975" y="1701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·(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39" name="Rectangle 59"/>
            <p:cNvSpPr>
              <a:spLocks noChangeArrowheads="1"/>
            </p:cNvSpPr>
            <p:nvPr/>
          </p:nvSpPr>
          <p:spPr bwMode="auto">
            <a:xfrm>
              <a:off x="263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0" name="Rectangle 60"/>
            <p:cNvSpPr>
              <a:spLocks noChangeArrowheads="1"/>
            </p:cNvSpPr>
            <p:nvPr/>
          </p:nvSpPr>
          <p:spPr bwMode="auto">
            <a:xfrm>
              <a:off x="2287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1" name="Rectangle 61"/>
            <p:cNvSpPr>
              <a:spLocks noChangeArrowheads="1"/>
            </p:cNvSpPr>
            <p:nvPr/>
          </p:nvSpPr>
          <p:spPr bwMode="auto">
            <a:xfrm>
              <a:off x="162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2" name="Rectangle 62"/>
            <p:cNvSpPr>
              <a:spLocks noChangeArrowheads="1"/>
            </p:cNvSpPr>
            <p:nvPr/>
          </p:nvSpPr>
          <p:spPr bwMode="auto">
            <a:xfrm>
              <a:off x="127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06943" name="Rectangle 63"/>
          <p:cNvSpPr>
            <a:spLocks noChangeArrowheads="1"/>
          </p:cNvSpPr>
          <p:nvPr/>
        </p:nvSpPr>
        <p:spPr bwMode="auto">
          <a:xfrm>
            <a:off x="1890713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909888" y="3144838"/>
            <a:ext cx="5318125" cy="3409950"/>
            <a:chOff x="1144" y="1942"/>
            <a:chExt cx="3350" cy="2148"/>
          </a:xfrm>
        </p:grpSpPr>
        <p:sp>
          <p:nvSpPr>
            <p:cNvPr id="506945" name="Rectangle 65"/>
            <p:cNvSpPr>
              <a:spLocks noChangeArrowheads="1"/>
            </p:cNvSpPr>
            <p:nvPr/>
          </p:nvSpPr>
          <p:spPr bwMode="auto">
            <a:xfrm>
              <a:off x="3109" y="218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6" name="Rectangle 66"/>
            <p:cNvSpPr>
              <a:spLocks noChangeArrowheads="1"/>
            </p:cNvSpPr>
            <p:nvPr/>
          </p:nvSpPr>
          <p:spPr bwMode="auto">
            <a:xfrm>
              <a:off x="2932" y="2206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7" name="Rectangle 67"/>
            <p:cNvSpPr>
              <a:spLocks noChangeArrowheads="1"/>
            </p:cNvSpPr>
            <p:nvPr/>
          </p:nvSpPr>
          <p:spPr bwMode="auto">
            <a:xfrm>
              <a:off x="1231" y="1951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y z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8" name="Rectangle 68"/>
            <p:cNvSpPr>
              <a:spLocks noChangeArrowheads="1"/>
            </p:cNvSpPr>
            <p:nvPr/>
          </p:nvSpPr>
          <p:spPr bwMode="auto">
            <a:xfrm>
              <a:off x="1631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9" name="Rectangle 69"/>
            <p:cNvSpPr>
              <a:spLocks noChangeArrowheads="1"/>
            </p:cNvSpPr>
            <p:nvPr/>
          </p:nvSpPr>
          <p:spPr bwMode="auto">
            <a:xfrm>
              <a:off x="1887" y="1951"/>
              <a:ext cx="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0" name="Rectangle 70"/>
            <p:cNvSpPr>
              <a:spLocks noChangeArrowheads="1"/>
            </p:cNvSpPr>
            <p:nvPr/>
          </p:nvSpPr>
          <p:spPr bwMode="auto">
            <a:xfrm>
              <a:off x="1944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1" name="Rectangle 71"/>
            <p:cNvSpPr>
              <a:spLocks noChangeArrowheads="1"/>
            </p:cNvSpPr>
            <p:nvPr/>
          </p:nvSpPr>
          <p:spPr bwMode="auto">
            <a:xfrm>
              <a:off x="2185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6952" name="Rectangle 72"/>
            <p:cNvSpPr>
              <a:spLocks noChangeArrowheads="1"/>
            </p:cNvSpPr>
            <p:nvPr/>
          </p:nvSpPr>
          <p:spPr bwMode="auto">
            <a:xfrm>
              <a:off x="2479" y="1942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3" name="Rectangle 73"/>
            <p:cNvSpPr>
              <a:spLocks noChangeArrowheads="1"/>
            </p:cNvSpPr>
            <p:nvPr/>
          </p:nvSpPr>
          <p:spPr bwMode="auto">
            <a:xfrm>
              <a:off x="2574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06954" name="Rectangle 74"/>
            <p:cNvSpPr>
              <a:spLocks noChangeArrowheads="1"/>
            </p:cNvSpPr>
            <p:nvPr/>
          </p:nvSpPr>
          <p:spPr bwMode="auto">
            <a:xfrm>
              <a:off x="2868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5" name="Rectangle 75"/>
            <p:cNvSpPr>
              <a:spLocks noChangeArrowheads="1"/>
            </p:cNvSpPr>
            <p:nvPr/>
          </p:nvSpPr>
          <p:spPr bwMode="auto">
            <a:xfrm>
              <a:off x="2962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6956" name="Rectangle 76"/>
            <p:cNvSpPr>
              <a:spLocks noChangeArrowheads="1"/>
            </p:cNvSpPr>
            <p:nvPr/>
          </p:nvSpPr>
          <p:spPr bwMode="auto">
            <a:xfrm>
              <a:off x="3256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7" name="Rectangle 77"/>
            <p:cNvSpPr>
              <a:spLocks noChangeArrowheads="1"/>
            </p:cNvSpPr>
            <p:nvPr/>
          </p:nvSpPr>
          <p:spPr bwMode="auto">
            <a:xfrm>
              <a:off x="3351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06958" name="Rectangle 78"/>
            <p:cNvSpPr>
              <a:spLocks noChangeArrowheads="1"/>
            </p:cNvSpPr>
            <p:nvPr/>
          </p:nvSpPr>
          <p:spPr bwMode="auto">
            <a:xfrm>
              <a:off x="3645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9" name="Rectangle 79"/>
            <p:cNvSpPr>
              <a:spLocks noChangeArrowheads="1"/>
            </p:cNvSpPr>
            <p:nvPr/>
          </p:nvSpPr>
          <p:spPr bwMode="auto">
            <a:xfrm>
              <a:off x="3739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06960" name="Rectangle 80"/>
            <p:cNvSpPr>
              <a:spLocks noChangeArrowheads="1"/>
            </p:cNvSpPr>
            <p:nvPr/>
          </p:nvSpPr>
          <p:spPr bwMode="auto">
            <a:xfrm>
              <a:off x="4052" y="1951"/>
              <a:ext cx="3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F1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1" name="Rectangle 81"/>
            <p:cNvSpPr>
              <a:spLocks noChangeArrowheads="1"/>
            </p:cNvSpPr>
            <p:nvPr/>
          </p:nvSpPr>
          <p:spPr bwMode="auto">
            <a:xfrm>
              <a:off x="4446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2" name="Rectangle 82"/>
            <p:cNvSpPr>
              <a:spLocks noChangeArrowheads="1"/>
            </p:cNvSpPr>
            <p:nvPr/>
          </p:nvSpPr>
          <p:spPr bwMode="auto">
            <a:xfrm>
              <a:off x="17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3" name="Line 83"/>
            <p:cNvSpPr>
              <a:spLocks noChangeShapeType="1"/>
            </p:cNvSpPr>
            <p:nvPr/>
          </p:nvSpPr>
          <p:spPr bwMode="auto">
            <a:xfrm>
              <a:off x="17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4" name="Rectangle 84"/>
            <p:cNvSpPr>
              <a:spLocks noChangeArrowheads="1"/>
            </p:cNvSpPr>
            <p:nvPr/>
          </p:nvSpPr>
          <p:spPr bwMode="auto">
            <a:xfrm>
              <a:off x="21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5" name="Line 85"/>
            <p:cNvSpPr>
              <a:spLocks noChangeShapeType="1"/>
            </p:cNvSpPr>
            <p:nvPr/>
          </p:nvSpPr>
          <p:spPr bwMode="auto">
            <a:xfrm>
              <a:off x="21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6" name="Rectangle 86"/>
            <p:cNvSpPr>
              <a:spLocks noChangeArrowheads="1"/>
            </p:cNvSpPr>
            <p:nvPr/>
          </p:nvSpPr>
          <p:spPr bwMode="auto">
            <a:xfrm>
              <a:off x="1227" y="219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7" name="Rectangle 87"/>
            <p:cNvSpPr>
              <a:spLocks noChangeArrowheads="1"/>
            </p:cNvSpPr>
            <p:nvPr/>
          </p:nvSpPr>
          <p:spPr bwMode="auto">
            <a:xfrm>
              <a:off x="163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8" name="Rectangle 88"/>
            <p:cNvSpPr>
              <a:spLocks noChangeArrowheads="1"/>
            </p:cNvSpPr>
            <p:nvPr/>
          </p:nvSpPr>
          <p:spPr bwMode="auto">
            <a:xfrm>
              <a:off x="1864" y="219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9" name="Rectangle 89"/>
            <p:cNvSpPr>
              <a:spLocks noChangeArrowheads="1"/>
            </p:cNvSpPr>
            <p:nvPr/>
          </p:nvSpPr>
          <p:spPr bwMode="auto">
            <a:xfrm>
              <a:off x="1966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0" name="Rectangle 90"/>
            <p:cNvSpPr>
              <a:spLocks noChangeArrowheads="1"/>
            </p:cNvSpPr>
            <p:nvPr/>
          </p:nvSpPr>
          <p:spPr bwMode="auto">
            <a:xfrm>
              <a:off x="2234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1" name="Rectangle 91"/>
            <p:cNvSpPr>
              <a:spLocks noChangeArrowheads="1"/>
            </p:cNvSpPr>
            <p:nvPr/>
          </p:nvSpPr>
          <p:spPr bwMode="auto">
            <a:xfrm>
              <a:off x="2532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2" name="Rectangle 92"/>
            <p:cNvSpPr>
              <a:spLocks noChangeArrowheads="1"/>
            </p:cNvSpPr>
            <p:nvPr/>
          </p:nvSpPr>
          <p:spPr bwMode="auto">
            <a:xfrm>
              <a:off x="3281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3" name="Rectangle 93"/>
            <p:cNvSpPr>
              <a:spLocks noChangeArrowheads="1"/>
            </p:cNvSpPr>
            <p:nvPr/>
          </p:nvSpPr>
          <p:spPr bwMode="auto">
            <a:xfrm>
              <a:off x="3681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4" name="Rectangle 94"/>
            <p:cNvSpPr>
              <a:spLocks noChangeArrowheads="1"/>
            </p:cNvSpPr>
            <p:nvPr/>
          </p:nvSpPr>
          <p:spPr bwMode="auto">
            <a:xfrm>
              <a:off x="3884" y="220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5" name="Rectangle 95"/>
            <p:cNvSpPr>
              <a:spLocks noChangeArrowheads="1"/>
            </p:cNvSpPr>
            <p:nvPr/>
          </p:nvSpPr>
          <p:spPr bwMode="auto">
            <a:xfrm>
              <a:off x="4114" y="219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6" name="Rectangle 96"/>
            <p:cNvSpPr>
              <a:spLocks noChangeArrowheads="1"/>
            </p:cNvSpPr>
            <p:nvPr/>
          </p:nvSpPr>
          <p:spPr bwMode="auto">
            <a:xfrm>
              <a:off x="438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7" name="Rectangle 97"/>
            <p:cNvSpPr>
              <a:spLocks noChangeArrowheads="1"/>
            </p:cNvSpPr>
            <p:nvPr/>
          </p:nvSpPr>
          <p:spPr bwMode="auto">
            <a:xfrm>
              <a:off x="1144" y="2180"/>
              <a:ext cx="56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8" name="Line 98"/>
            <p:cNvSpPr>
              <a:spLocks noChangeShapeType="1"/>
            </p:cNvSpPr>
            <p:nvPr/>
          </p:nvSpPr>
          <p:spPr bwMode="auto">
            <a:xfrm>
              <a:off x="1144" y="2180"/>
              <a:ext cx="5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9" name="Rectangle 99"/>
            <p:cNvSpPr>
              <a:spLocks noChangeArrowheads="1"/>
            </p:cNvSpPr>
            <p:nvPr/>
          </p:nvSpPr>
          <p:spPr bwMode="auto">
            <a:xfrm>
              <a:off x="17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0" name="Line 100"/>
            <p:cNvSpPr>
              <a:spLocks noChangeShapeType="1"/>
            </p:cNvSpPr>
            <p:nvPr/>
          </p:nvSpPr>
          <p:spPr bwMode="auto">
            <a:xfrm>
              <a:off x="17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1" name="Line 101"/>
            <p:cNvSpPr>
              <a:spLocks noChangeShapeType="1"/>
            </p:cNvSpPr>
            <p:nvPr/>
          </p:nvSpPr>
          <p:spPr bwMode="auto">
            <a:xfrm>
              <a:off x="17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2" name="Rectangle 102"/>
            <p:cNvSpPr>
              <a:spLocks noChangeArrowheads="1"/>
            </p:cNvSpPr>
            <p:nvPr/>
          </p:nvSpPr>
          <p:spPr bwMode="auto">
            <a:xfrm>
              <a:off x="1721" y="2180"/>
              <a:ext cx="389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3" name="Line 103"/>
            <p:cNvSpPr>
              <a:spLocks noChangeShapeType="1"/>
            </p:cNvSpPr>
            <p:nvPr/>
          </p:nvSpPr>
          <p:spPr bwMode="auto">
            <a:xfrm>
              <a:off x="1721" y="218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4" name="Rectangle 104"/>
            <p:cNvSpPr>
              <a:spLocks noChangeArrowheads="1"/>
            </p:cNvSpPr>
            <p:nvPr/>
          </p:nvSpPr>
          <p:spPr bwMode="auto">
            <a:xfrm>
              <a:off x="21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5" name="Line 105"/>
            <p:cNvSpPr>
              <a:spLocks noChangeShapeType="1"/>
            </p:cNvSpPr>
            <p:nvPr/>
          </p:nvSpPr>
          <p:spPr bwMode="auto">
            <a:xfrm>
              <a:off x="21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6" name="Line 106"/>
            <p:cNvSpPr>
              <a:spLocks noChangeShapeType="1"/>
            </p:cNvSpPr>
            <p:nvPr/>
          </p:nvSpPr>
          <p:spPr bwMode="auto">
            <a:xfrm>
              <a:off x="21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7" name="Rectangle 107"/>
            <p:cNvSpPr>
              <a:spLocks noChangeArrowheads="1"/>
            </p:cNvSpPr>
            <p:nvPr/>
          </p:nvSpPr>
          <p:spPr bwMode="auto">
            <a:xfrm>
              <a:off x="2121" y="2180"/>
              <a:ext cx="18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8" name="Line 108"/>
            <p:cNvSpPr>
              <a:spLocks noChangeShapeType="1"/>
            </p:cNvSpPr>
            <p:nvPr/>
          </p:nvSpPr>
          <p:spPr bwMode="auto">
            <a:xfrm>
              <a:off x="2121" y="2180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9" name="Rectangle 109"/>
            <p:cNvSpPr>
              <a:spLocks noChangeArrowheads="1"/>
            </p:cNvSpPr>
            <p:nvPr/>
          </p:nvSpPr>
          <p:spPr bwMode="auto">
            <a:xfrm>
              <a:off x="3997" y="2180"/>
              <a:ext cx="1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0" name="Line 110"/>
            <p:cNvSpPr>
              <a:spLocks noChangeShapeType="1"/>
            </p:cNvSpPr>
            <p:nvPr/>
          </p:nvSpPr>
          <p:spPr bwMode="auto">
            <a:xfrm>
              <a:off x="3997" y="21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1" name="Line 111"/>
            <p:cNvSpPr>
              <a:spLocks noChangeShapeType="1"/>
            </p:cNvSpPr>
            <p:nvPr/>
          </p:nvSpPr>
          <p:spPr bwMode="auto">
            <a:xfrm>
              <a:off x="3997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2" name="Rectangle 112"/>
            <p:cNvSpPr>
              <a:spLocks noChangeArrowheads="1"/>
            </p:cNvSpPr>
            <p:nvPr/>
          </p:nvSpPr>
          <p:spPr bwMode="auto">
            <a:xfrm>
              <a:off x="4009" y="2180"/>
              <a:ext cx="484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3" name="Line 113"/>
            <p:cNvSpPr>
              <a:spLocks noChangeShapeType="1"/>
            </p:cNvSpPr>
            <p:nvPr/>
          </p:nvSpPr>
          <p:spPr bwMode="auto">
            <a:xfrm>
              <a:off x="4009" y="21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4" name="Rectangle 114"/>
            <p:cNvSpPr>
              <a:spLocks noChangeArrowheads="1"/>
            </p:cNvSpPr>
            <p:nvPr/>
          </p:nvSpPr>
          <p:spPr bwMode="auto">
            <a:xfrm>
              <a:off x="17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5" name="Line 115"/>
            <p:cNvSpPr>
              <a:spLocks noChangeShapeType="1"/>
            </p:cNvSpPr>
            <p:nvPr/>
          </p:nvSpPr>
          <p:spPr bwMode="auto">
            <a:xfrm>
              <a:off x="17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6" name="Rectangle 116"/>
            <p:cNvSpPr>
              <a:spLocks noChangeArrowheads="1"/>
            </p:cNvSpPr>
            <p:nvPr/>
          </p:nvSpPr>
          <p:spPr bwMode="auto">
            <a:xfrm>
              <a:off x="21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7" name="Line 117"/>
            <p:cNvSpPr>
              <a:spLocks noChangeShapeType="1"/>
            </p:cNvSpPr>
            <p:nvPr/>
          </p:nvSpPr>
          <p:spPr bwMode="auto">
            <a:xfrm>
              <a:off x="21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8" name="Rectangle 118"/>
            <p:cNvSpPr>
              <a:spLocks noChangeArrowheads="1"/>
            </p:cNvSpPr>
            <p:nvPr/>
          </p:nvSpPr>
          <p:spPr bwMode="auto">
            <a:xfrm>
              <a:off x="1227" y="242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99" name="Rectangle 119"/>
            <p:cNvSpPr>
              <a:spLocks noChangeArrowheads="1"/>
            </p:cNvSpPr>
            <p:nvPr/>
          </p:nvSpPr>
          <p:spPr bwMode="auto">
            <a:xfrm>
              <a:off x="163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0" name="Rectangle 120"/>
            <p:cNvSpPr>
              <a:spLocks noChangeArrowheads="1"/>
            </p:cNvSpPr>
            <p:nvPr/>
          </p:nvSpPr>
          <p:spPr bwMode="auto">
            <a:xfrm>
              <a:off x="1864" y="242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1" name="Rectangle 121"/>
            <p:cNvSpPr>
              <a:spLocks noChangeArrowheads="1"/>
            </p:cNvSpPr>
            <p:nvPr/>
          </p:nvSpPr>
          <p:spPr bwMode="auto">
            <a:xfrm>
              <a:off x="1966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2" name="Rectangle 122"/>
            <p:cNvSpPr>
              <a:spLocks noChangeArrowheads="1"/>
            </p:cNvSpPr>
            <p:nvPr/>
          </p:nvSpPr>
          <p:spPr bwMode="auto">
            <a:xfrm>
              <a:off x="2234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3" name="Rectangle 123"/>
            <p:cNvSpPr>
              <a:spLocks noChangeArrowheads="1"/>
            </p:cNvSpPr>
            <p:nvPr/>
          </p:nvSpPr>
          <p:spPr bwMode="auto">
            <a:xfrm>
              <a:off x="2532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4" name="Rectangle 124"/>
            <p:cNvSpPr>
              <a:spLocks noChangeArrowheads="1"/>
            </p:cNvSpPr>
            <p:nvPr/>
          </p:nvSpPr>
          <p:spPr bwMode="auto">
            <a:xfrm>
              <a:off x="2932" y="2433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5" name="Rectangle 125"/>
            <p:cNvSpPr>
              <a:spLocks noChangeArrowheads="1"/>
            </p:cNvSpPr>
            <p:nvPr/>
          </p:nvSpPr>
          <p:spPr bwMode="auto">
            <a:xfrm>
              <a:off x="3281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6" name="Rectangle 126"/>
            <p:cNvSpPr>
              <a:spLocks noChangeArrowheads="1"/>
            </p:cNvSpPr>
            <p:nvPr/>
          </p:nvSpPr>
          <p:spPr bwMode="auto">
            <a:xfrm>
              <a:off x="3681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7" name="Rectangle 127"/>
            <p:cNvSpPr>
              <a:spLocks noChangeArrowheads="1"/>
            </p:cNvSpPr>
            <p:nvPr/>
          </p:nvSpPr>
          <p:spPr bwMode="auto">
            <a:xfrm>
              <a:off x="3884" y="24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8" name="Rectangle 128"/>
            <p:cNvSpPr>
              <a:spLocks noChangeArrowheads="1"/>
            </p:cNvSpPr>
            <p:nvPr/>
          </p:nvSpPr>
          <p:spPr bwMode="auto">
            <a:xfrm>
              <a:off x="4114" y="2426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9" name="Rectangle 129"/>
            <p:cNvSpPr>
              <a:spLocks noChangeArrowheads="1"/>
            </p:cNvSpPr>
            <p:nvPr/>
          </p:nvSpPr>
          <p:spPr bwMode="auto">
            <a:xfrm>
              <a:off x="438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0" name="Rectangle 130"/>
            <p:cNvSpPr>
              <a:spLocks noChangeArrowheads="1"/>
            </p:cNvSpPr>
            <p:nvPr/>
          </p:nvSpPr>
          <p:spPr bwMode="auto">
            <a:xfrm>
              <a:off x="17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1" name="Line 131"/>
            <p:cNvSpPr>
              <a:spLocks noChangeShapeType="1"/>
            </p:cNvSpPr>
            <p:nvPr/>
          </p:nvSpPr>
          <p:spPr bwMode="auto">
            <a:xfrm>
              <a:off x="17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2" name="Rectangle 132"/>
            <p:cNvSpPr>
              <a:spLocks noChangeArrowheads="1"/>
            </p:cNvSpPr>
            <p:nvPr/>
          </p:nvSpPr>
          <p:spPr bwMode="auto">
            <a:xfrm>
              <a:off x="21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3" name="Line 133"/>
            <p:cNvSpPr>
              <a:spLocks noChangeShapeType="1"/>
            </p:cNvSpPr>
            <p:nvPr/>
          </p:nvSpPr>
          <p:spPr bwMode="auto">
            <a:xfrm>
              <a:off x="21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4" name="Rectangle 134"/>
            <p:cNvSpPr>
              <a:spLocks noChangeArrowheads="1"/>
            </p:cNvSpPr>
            <p:nvPr/>
          </p:nvSpPr>
          <p:spPr bwMode="auto">
            <a:xfrm>
              <a:off x="1227" y="2664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5" name="Rectangle 135"/>
            <p:cNvSpPr>
              <a:spLocks noChangeArrowheads="1"/>
            </p:cNvSpPr>
            <p:nvPr/>
          </p:nvSpPr>
          <p:spPr bwMode="auto">
            <a:xfrm>
              <a:off x="163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6" name="Rectangle 136"/>
            <p:cNvSpPr>
              <a:spLocks noChangeArrowheads="1"/>
            </p:cNvSpPr>
            <p:nvPr/>
          </p:nvSpPr>
          <p:spPr bwMode="auto">
            <a:xfrm>
              <a:off x="1864" y="266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7" name="Rectangle 137"/>
            <p:cNvSpPr>
              <a:spLocks noChangeArrowheads="1"/>
            </p:cNvSpPr>
            <p:nvPr/>
          </p:nvSpPr>
          <p:spPr bwMode="auto">
            <a:xfrm>
              <a:off x="1966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8" name="Rectangle 138"/>
            <p:cNvSpPr>
              <a:spLocks noChangeArrowheads="1"/>
            </p:cNvSpPr>
            <p:nvPr/>
          </p:nvSpPr>
          <p:spPr bwMode="auto">
            <a:xfrm>
              <a:off x="2234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9" name="Rectangle 139"/>
            <p:cNvSpPr>
              <a:spLocks noChangeArrowheads="1"/>
            </p:cNvSpPr>
            <p:nvPr/>
          </p:nvSpPr>
          <p:spPr bwMode="auto">
            <a:xfrm>
              <a:off x="2532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0" name="Rectangle 140"/>
            <p:cNvSpPr>
              <a:spLocks noChangeArrowheads="1"/>
            </p:cNvSpPr>
            <p:nvPr/>
          </p:nvSpPr>
          <p:spPr bwMode="auto">
            <a:xfrm>
              <a:off x="2932" y="2671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1" name="Rectangle 141"/>
            <p:cNvSpPr>
              <a:spLocks noChangeArrowheads="1"/>
            </p:cNvSpPr>
            <p:nvPr/>
          </p:nvSpPr>
          <p:spPr bwMode="auto">
            <a:xfrm>
              <a:off x="3281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2" name="Rectangle 142"/>
            <p:cNvSpPr>
              <a:spLocks noChangeArrowheads="1"/>
            </p:cNvSpPr>
            <p:nvPr/>
          </p:nvSpPr>
          <p:spPr bwMode="auto">
            <a:xfrm>
              <a:off x="3681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3" name="Rectangle 143"/>
            <p:cNvSpPr>
              <a:spLocks noChangeArrowheads="1"/>
            </p:cNvSpPr>
            <p:nvPr/>
          </p:nvSpPr>
          <p:spPr bwMode="auto">
            <a:xfrm>
              <a:off x="3884" y="267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4" name="Rectangle 144"/>
            <p:cNvSpPr>
              <a:spLocks noChangeArrowheads="1"/>
            </p:cNvSpPr>
            <p:nvPr/>
          </p:nvSpPr>
          <p:spPr bwMode="auto">
            <a:xfrm>
              <a:off x="4114" y="2664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5" name="Rectangle 145"/>
            <p:cNvSpPr>
              <a:spLocks noChangeArrowheads="1"/>
            </p:cNvSpPr>
            <p:nvPr/>
          </p:nvSpPr>
          <p:spPr bwMode="auto">
            <a:xfrm>
              <a:off x="438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6" name="Rectangle 146"/>
            <p:cNvSpPr>
              <a:spLocks noChangeArrowheads="1"/>
            </p:cNvSpPr>
            <p:nvPr/>
          </p:nvSpPr>
          <p:spPr bwMode="auto">
            <a:xfrm>
              <a:off x="17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7" name="Line 147"/>
            <p:cNvSpPr>
              <a:spLocks noChangeShapeType="1"/>
            </p:cNvSpPr>
            <p:nvPr/>
          </p:nvSpPr>
          <p:spPr bwMode="auto">
            <a:xfrm>
              <a:off x="17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8" name="Rectangle 148"/>
            <p:cNvSpPr>
              <a:spLocks noChangeArrowheads="1"/>
            </p:cNvSpPr>
            <p:nvPr/>
          </p:nvSpPr>
          <p:spPr bwMode="auto">
            <a:xfrm>
              <a:off x="21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9" name="Line 149"/>
            <p:cNvSpPr>
              <a:spLocks noChangeShapeType="1"/>
            </p:cNvSpPr>
            <p:nvPr/>
          </p:nvSpPr>
          <p:spPr bwMode="auto">
            <a:xfrm>
              <a:off x="21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30" name="Rectangle 150"/>
            <p:cNvSpPr>
              <a:spLocks noChangeArrowheads="1"/>
            </p:cNvSpPr>
            <p:nvPr/>
          </p:nvSpPr>
          <p:spPr bwMode="auto">
            <a:xfrm>
              <a:off x="1227" y="290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1" name="Rectangle 151"/>
            <p:cNvSpPr>
              <a:spLocks noChangeArrowheads="1"/>
            </p:cNvSpPr>
            <p:nvPr/>
          </p:nvSpPr>
          <p:spPr bwMode="auto">
            <a:xfrm>
              <a:off x="163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2" name="Rectangle 152"/>
            <p:cNvSpPr>
              <a:spLocks noChangeArrowheads="1"/>
            </p:cNvSpPr>
            <p:nvPr/>
          </p:nvSpPr>
          <p:spPr bwMode="auto">
            <a:xfrm>
              <a:off x="1864" y="290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3" name="Rectangle 153"/>
            <p:cNvSpPr>
              <a:spLocks noChangeArrowheads="1"/>
            </p:cNvSpPr>
            <p:nvPr/>
          </p:nvSpPr>
          <p:spPr bwMode="auto">
            <a:xfrm>
              <a:off x="1966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4" name="Rectangle 154"/>
            <p:cNvSpPr>
              <a:spLocks noChangeArrowheads="1"/>
            </p:cNvSpPr>
            <p:nvPr/>
          </p:nvSpPr>
          <p:spPr bwMode="auto">
            <a:xfrm>
              <a:off x="2234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5" name="Rectangle 155"/>
            <p:cNvSpPr>
              <a:spLocks noChangeArrowheads="1"/>
            </p:cNvSpPr>
            <p:nvPr/>
          </p:nvSpPr>
          <p:spPr bwMode="auto">
            <a:xfrm>
              <a:off x="2532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6" name="Rectangle 156"/>
            <p:cNvSpPr>
              <a:spLocks noChangeArrowheads="1"/>
            </p:cNvSpPr>
            <p:nvPr/>
          </p:nvSpPr>
          <p:spPr bwMode="auto">
            <a:xfrm>
              <a:off x="2932" y="290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7" name="Rectangle 157"/>
            <p:cNvSpPr>
              <a:spLocks noChangeArrowheads="1"/>
            </p:cNvSpPr>
            <p:nvPr/>
          </p:nvSpPr>
          <p:spPr bwMode="auto">
            <a:xfrm>
              <a:off x="3281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8" name="Rectangle 158"/>
            <p:cNvSpPr>
              <a:spLocks noChangeArrowheads="1"/>
            </p:cNvSpPr>
            <p:nvPr/>
          </p:nvSpPr>
          <p:spPr bwMode="auto">
            <a:xfrm>
              <a:off x="3681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9" name="Rectangle 159"/>
            <p:cNvSpPr>
              <a:spLocks noChangeArrowheads="1"/>
            </p:cNvSpPr>
            <p:nvPr/>
          </p:nvSpPr>
          <p:spPr bwMode="auto">
            <a:xfrm>
              <a:off x="3884" y="290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0" name="Rectangle 160"/>
            <p:cNvSpPr>
              <a:spLocks noChangeArrowheads="1"/>
            </p:cNvSpPr>
            <p:nvPr/>
          </p:nvSpPr>
          <p:spPr bwMode="auto">
            <a:xfrm>
              <a:off x="4114" y="290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1" name="Rectangle 161"/>
            <p:cNvSpPr>
              <a:spLocks noChangeArrowheads="1"/>
            </p:cNvSpPr>
            <p:nvPr/>
          </p:nvSpPr>
          <p:spPr bwMode="auto">
            <a:xfrm>
              <a:off x="438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2" name="Rectangle 162"/>
            <p:cNvSpPr>
              <a:spLocks noChangeArrowheads="1"/>
            </p:cNvSpPr>
            <p:nvPr/>
          </p:nvSpPr>
          <p:spPr bwMode="auto">
            <a:xfrm>
              <a:off x="17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3" name="Line 163"/>
            <p:cNvSpPr>
              <a:spLocks noChangeShapeType="1"/>
            </p:cNvSpPr>
            <p:nvPr/>
          </p:nvSpPr>
          <p:spPr bwMode="auto">
            <a:xfrm>
              <a:off x="17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4" name="Rectangle 164"/>
            <p:cNvSpPr>
              <a:spLocks noChangeArrowheads="1"/>
            </p:cNvSpPr>
            <p:nvPr/>
          </p:nvSpPr>
          <p:spPr bwMode="auto">
            <a:xfrm>
              <a:off x="21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5" name="Line 165"/>
            <p:cNvSpPr>
              <a:spLocks noChangeShapeType="1"/>
            </p:cNvSpPr>
            <p:nvPr/>
          </p:nvSpPr>
          <p:spPr bwMode="auto">
            <a:xfrm>
              <a:off x="21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6" name="Rectangle 166"/>
            <p:cNvSpPr>
              <a:spLocks noChangeArrowheads="1"/>
            </p:cNvSpPr>
            <p:nvPr/>
          </p:nvSpPr>
          <p:spPr bwMode="auto">
            <a:xfrm>
              <a:off x="1227" y="313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7" name="Rectangle 167"/>
            <p:cNvSpPr>
              <a:spLocks noChangeArrowheads="1"/>
            </p:cNvSpPr>
            <p:nvPr/>
          </p:nvSpPr>
          <p:spPr bwMode="auto">
            <a:xfrm>
              <a:off x="163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8" name="Rectangle 168"/>
            <p:cNvSpPr>
              <a:spLocks noChangeArrowheads="1"/>
            </p:cNvSpPr>
            <p:nvPr/>
          </p:nvSpPr>
          <p:spPr bwMode="auto">
            <a:xfrm>
              <a:off x="1864" y="313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9" name="Rectangle 169"/>
            <p:cNvSpPr>
              <a:spLocks noChangeArrowheads="1"/>
            </p:cNvSpPr>
            <p:nvPr/>
          </p:nvSpPr>
          <p:spPr bwMode="auto">
            <a:xfrm>
              <a:off x="1966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0" name="Rectangle 170"/>
            <p:cNvSpPr>
              <a:spLocks noChangeArrowheads="1"/>
            </p:cNvSpPr>
            <p:nvPr/>
          </p:nvSpPr>
          <p:spPr bwMode="auto">
            <a:xfrm>
              <a:off x="2234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1" name="Rectangle 171"/>
            <p:cNvSpPr>
              <a:spLocks noChangeArrowheads="1"/>
            </p:cNvSpPr>
            <p:nvPr/>
          </p:nvSpPr>
          <p:spPr bwMode="auto">
            <a:xfrm>
              <a:off x="2532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2" name="Rectangle 172"/>
            <p:cNvSpPr>
              <a:spLocks noChangeArrowheads="1"/>
            </p:cNvSpPr>
            <p:nvPr/>
          </p:nvSpPr>
          <p:spPr bwMode="auto">
            <a:xfrm>
              <a:off x="2932" y="3146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3" name="Rectangle 173"/>
            <p:cNvSpPr>
              <a:spLocks noChangeArrowheads="1"/>
            </p:cNvSpPr>
            <p:nvPr/>
          </p:nvSpPr>
          <p:spPr bwMode="auto">
            <a:xfrm>
              <a:off x="3281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4" name="Rectangle 174"/>
            <p:cNvSpPr>
              <a:spLocks noChangeArrowheads="1"/>
            </p:cNvSpPr>
            <p:nvPr/>
          </p:nvSpPr>
          <p:spPr bwMode="auto">
            <a:xfrm>
              <a:off x="3681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5" name="Rectangle 175"/>
            <p:cNvSpPr>
              <a:spLocks noChangeArrowheads="1"/>
            </p:cNvSpPr>
            <p:nvPr/>
          </p:nvSpPr>
          <p:spPr bwMode="auto">
            <a:xfrm>
              <a:off x="3884" y="314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6" name="Rectangle 176"/>
            <p:cNvSpPr>
              <a:spLocks noChangeArrowheads="1"/>
            </p:cNvSpPr>
            <p:nvPr/>
          </p:nvSpPr>
          <p:spPr bwMode="auto">
            <a:xfrm>
              <a:off x="4114" y="313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7" name="Rectangle 177"/>
            <p:cNvSpPr>
              <a:spLocks noChangeArrowheads="1"/>
            </p:cNvSpPr>
            <p:nvPr/>
          </p:nvSpPr>
          <p:spPr bwMode="auto">
            <a:xfrm>
              <a:off x="438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8" name="Rectangle 178"/>
            <p:cNvSpPr>
              <a:spLocks noChangeArrowheads="1"/>
            </p:cNvSpPr>
            <p:nvPr/>
          </p:nvSpPr>
          <p:spPr bwMode="auto">
            <a:xfrm>
              <a:off x="17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59" name="Line 179"/>
            <p:cNvSpPr>
              <a:spLocks noChangeShapeType="1"/>
            </p:cNvSpPr>
            <p:nvPr/>
          </p:nvSpPr>
          <p:spPr bwMode="auto">
            <a:xfrm>
              <a:off x="17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0" name="Rectangle 180"/>
            <p:cNvSpPr>
              <a:spLocks noChangeArrowheads="1"/>
            </p:cNvSpPr>
            <p:nvPr/>
          </p:nvSpPr>
          <p:spPr bwMode="auto">
            <a:xfrm>
              <a:off x="21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1" name="Line 181"/>
            <p:cNvSpPr>
              <a:spLocks noChangeShapeType="1"/>
            </p:cNvSpPr>
            <p:nvPr/>
          </p:nvSpPr>
          <p:spPr bwMode="auto">
            <a:xfrm>
              <a:off x="21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2" name="Rectangle 182"/>
            <p:cNvSpPr>
              <a:spLocks noChangeArrowheads="1"/>
            </p:cNvSpPr>
            <p:nvPr/>
          </p:nvSpPr>
          <p:spPr bwMode="auto">
            <a:xfrm>
              <a:off x="1227" y="3377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3" name="Rectangle 183"/>
            <p:cNvSpPr>
              <a:spLocks noChangeArrowheads="1"/>
            </p:cNvSpPr>
            <p:nvPr/>
          </p:nvSpPr>
          <p:spPr bwMode="auto">
            <a:xfrm>
              <a:off x="163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4" name="Rectangle 184"/>
            <p:cNvSpPr>
              <a:spLocks noChangeArrowheads="1"/>
            </p:cNvSpPr>
            <p:nvPr/>
          </p:nvSpPr>
          <p:spPr bwMode="auto">
            <a:xfrm>
              <a:off x="1864" y="33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5" name="Rectangle 185"/>
            <p:cNvSpPr>
              <a:spLocks noChangeArrowheads="1"/>
            </p:cNvSpPr>
            <p:nvPr/>
          </p:nvSpPr>
          <p:spPr bwMode="auto">
            <a:xfrm>
              <a:off x="1966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6" name="Rectangle 186"/>
            <p:cNvSpPr>
              <a:spLocks noChangeArrowheads="1"/>
            </p:cNvSpPr>
            <p:nvPr/>
          </p:nvSpPr>
          <p:spPr bwMode="auto">
            <a:xfrm>
              <a:off x="2234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7" name="Rectangle 187"/>
            <p:cNvSpPr>
              <a:spLocks noChangeArrowheads="1"/>
            </p:cNvSpPr>
            <p:nvPr/>
          </p:nvSpPr>
          <p:spPr bwMode="auto">
            <a:xfrm>
              <a:off x="2532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8" name="Rectangle 188"/>
            <p:cNvSpPr>
              <a:spLocks noChangeArrowheads="1"/>
            </p:cNvSpPr>
            <p:nvPr/>
          </p:nvSpPr>
          <p:spPr bwMode="auto">
            <a:xfrm>
              <a:off x="2932" y="3384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9" name="Rectangle 189"/>
            <p:cNvSpPr>
              <a:spLocks noChangeArrowheads="1"/>
            </p:cNvSpPr>
            <p:nvPr/>
          </p:nvSpPr>
          <p:spPr bwMode="auto">
            <a:xfrm>
              <a:off x="3281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0" name="Rectangle 190"/>
            <p:cNvSpPr>
              <a:spLocks noChangeArrowheads="1"/>
            </p:cNvSpPr>
            <p:nvPr/>
          </p:nvSpPr>
          <p:spPr bwMode="auto">
            <a:xfrm>
              <a:off x="3681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1" name="Rectangle 191"/>
            <p:cNvSpPr>
              <a:spLocks noChangeArrowheads="1"/>
            </p:cNvSpPr>
            <p:nvPr/>
          </p:nvSpPr>
          <p:spPr bwMode="auto">
            <a:xfrm>
              <a:off x="3884" y="338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2" name="Rectangle 192"/>
            <p:cNvSpPr>
              <a:spLocks noChangeArrowheads="1"/>
            </p:cNvSpPr>
            <p:nvPr/>
          </p:nvSpPr>
          <p:spPr bwMode="auto">
            <a:xfrm>
              <a:off x="4114" y="3377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3" name="Rectangle 193"/>
            <p:cNvSpPr>
              <a:spLocks noChangeArrowheads="1"/>
            </p:cNvSpPr>
            <p:nvPr/>
          </p:nvSpPr>
          <p:spPr bwMode="auto">
            <a:xfrm>
              <a:off x="438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4" name="Rectangle 194"/>
            <p:cNvSpPr>
              <a:spLocks noChangeArrowheads="1"/>
            </p:cNvSpPr>
            <p:nvPr/>
          </p:nvSpPr>
          <p:spPr bwMode="auto">
            <a:xfrm>
              <a:off x="17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5" name="Line 195"/>
            <p:cNvSpPr>
              <a:spLocks noChangeShapeType="1"/>
            </p:cNvSpPr>
            <p:nvPr/>
          </p:nvSpPr>
          <p:spPr bwMode="auto">
            <a:xfrm>
              <a:off x="17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6" name="Rectangle 196"/>
            <p:cNvSpPr>
              <a:spLocks noChangeArrowheads="1"/>
            </p:cNvSpPr>
            <p:nvPr/>
          </p:nvSpPr>
          <p:spPr bwMode="auto">
            <a:xfrm>
              <a:off x="21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7" name="Line 197"/>
            <p:cNvSpPr>
              <a:spLocks noChangeShapeType="1"/>
            </p:cNvSpPr>
            <p:nvPr/>
          </p:nvSpPr>
          <p:spPr bwMode="auto">
            <a:xfrm>
              <a:off x="21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8" name="Rectangle 198"/>
            <p:cNvSpPr>
              <a:spLocks noChangeArrowheads="1"/>
            </p:cNvSpPr>
            <p:nvPr/>
          </p:nvSpPr>
          <p:spPr bwMode="auto">
            <a:xfrm>
              <a:off x="1227" y="3615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9" name="Rectangle 199"/>
            <p:cNvSpPr>
              <a:spLocks noChangeArrowheads="1"/>
            </p:cNvSpPr>
            <p:nvPr/>
          </p:nvSpPr>
          <p:spPr bwMode="auto">
            <a:xfrm>
              <a:off x="163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0" name="Rectangle 200"/>
            <p:cNvSpPr>
              <a:spLocks noChangeArrowheads="1"/>
            </p:cNvSpPr>
            <p:nvPr/>
          </p:nvSpPr>
          <p:spPr bwMode="auto">
            <a:xfrm>
              <a:off x="1864" y="361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1" name="Rectangle 201"/>
            <p:cNvSpPr>
              <a:spLocks noChangeArrowheads="1"/>
            </p:cNvSpPr>
            <p:nvPr/>
          </p:nvSpPr>
          <p:spPr bwMode="auto">
            <a:xfrm>
              <a:off x="1966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2" name="Rectangle 202"/>
            <p:cNvSpPr>
              <a:spLocks noChangeArrowheads="1"/>
            </p:cNvSpPr>
            <p:nvPr/>
          </p:nvSpPr>
          <p:spPr bwMode="auto">
            <a:xfrm>
              <a:off x="2234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3" name="Rectangle 203"/>
            <p:cNvSpPr>
              <a:spLocks noChangeArrowheads="1"/>
            </p:cNvSpPr>
            <p:nvPr/>
          </p:nvSpPr>
          <p:spPr bwMode="auto">
            <a:xfrm>
              <a:off x="2532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4" name="Rectangle 204"/>
            <p:cNvSpPr>
              <a:spLocks noChangeArrowheads="1"/>
            </p:cNvSpPr>
            <p:nvPr/>
          </p:nvSpPr>
          <p:spPr bwMode="auto">
            <a:xfrm>
              <a:off x="2932" y="3622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5" name="Rectangle 205"/>
            <p:cNvSpPr>
              <a:spLocks noChangeArrowheads="1"/>
            </p:cNvSpPr>
            <p:nvPr/>
          </p:nvSpPr>
          <p:spPr bwMode="auto">
            <a:xfrm>
              <a:off x="3281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6" name="Rectangle 206"/>
            <p:cNvSpPr>
              <a:spLocks noChangeArrowheads="1"/>
            </p:cNvSpPr>
            <p:nvPr/>
          </p:nvSpPr>
          <p:spPr bwMode="auto">
            <a:xfrm>
              <a:off x="3681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7" name="Rectangle 207"/>
            <p:cNvSpPr>
              <a:spLocks noChangeArrowheads="1"/>
            </p:cNvSpPr>
            <p:nvPr/>
          </p:nvSpPr>
          <p:spPr bwMode="auto">
            <a:xfrm>
              <a:off x="3884" y="362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8" name="Rectangle 208"/>
            <p:cNvSpPr>
              <a:spLocks noChangeArrowheads="1"/>
            </p:cNvSpPr>
            <p:nvPr/>
          </p:nvSpPr>
          <p:spPr bwMode="auto">
            <a:xfrm>
              <a:off x="4114" y="361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9" name="Rectangle 209"/>
            <p:cNvSpPr>
              <a:spLocks noChangeArrowheads="1"/>
            </p:cNvSpPr>
            <p:nvPr/>
          </p:nvSpPr>
          <p:spPr bwMode="auto">
            <a:xfrm>
              <a:off x="438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0" name="Rectangle 210"/>
            <p:cNvSpPr>
              <a:spLocks noChangeArrowheads="1"/>
            </p:cNvSpPr>
            <p:nvPr/>
          </p:nvSpPr>
          <p:spPr bwMode="auto">
            <a:xfrm>
              <a:off x="17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1" name="Line 211"/>
            <p:cNvSpPr>
              <a:spLocks noChangeShapeType="1"/>
            </p:cNvSpPr>
            <p:nvPr/>
          </p:nvSpPr>
          <p:spPr bwMode="auto">
            <a:xfrm>
              <a:off x="17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2" name="Rectangle 212"/>
            <p:cNvSpPr>
              <a:spLocks noChangeArrowheads="1"/>
            </p:cNvSpPr>
            <p:nvPr/>
          </p:nvSpPr>
          <p:spPr bwMode="auto">
            <a:xfrm>
              <a:off x="21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3" name="Line 213"/>
            <p:cNvSpPr>
              <a:spLocks noChangeShapeType="1"/>
            </p:cNvSpPr>
            <p:nvPr/>
          </p:nvSpPr>
          <p:spPr bwMode="auto">
            <a:xfrm>
              <a:off x="21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4" name="Rectangle 214"/>
            <p:cNvSpPr>
              <a:spLocks noChangeArrowheads="1"/>
            </p:cNvSpPr>
            <p:nvPr/>
          </p:nvSpPr>
          <p:spPr bwMode="auto">
            <a:xfrm>
              <a:off x="1227" y="385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5" name="Rectangle 215"/>
            <p:cNvSpPr>
              <a:spLocks noChangeArrowheads="1"/>
            </p:cNvSpPr>
            <p:nvPr/>
          </p:nvSpPr>
          <p:spPr bwMode="auto">
            <a:xfrm>
              <a:off x="163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6" name="Rectangle 216"/>
            <p:cNvSpPr>
              <a:spLocks noChangeArrowheads="1"/>
            </p:cNvSpPr>
            <p:nvPr/>
          </p:nvSpPr>
          <p:spPr bwMode="auto">
            <a:xfrm>
              <a:off x="1864" y="38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7" name="Rectangle 217"/>
            <p:cNvSpPr>
              <a:spLocks noChangeArrowheads="1"/>
            </p:cNvSpPr>
            <p:nvPr/>
          </p:nvSpPr>
          <p:spPr bwMode="auto">
            <a:xfrm>
              <a:off x="1966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8" name="Rectangle 218"/>
            <p:cNvSpPr>
              <a:spLocks noChangeArrowheads="1"/>
            </p:cNvSpPr>
            <p:nvPr/>
          </p:nvSpPr>
          <p:spPr bwMode="auto">
            <a:xfrm>
              <a:off x="2234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19"/>
            <p:cNvGrpSpPr>
              <a:grpSpLocks/>
            </p:cNvGrpSpPr>
            <p:nvPr/>
          </p:nvGrpSpPr>
          <p:grpSpPr bwMode="auto">
            <a:xfrm>
              <a:off x="2438" y="2190"/>
              <a:ext cx="48" cy="1891"/>
              <a:chOff x="2438" y="2004"/>
              <a:chExt cx="61" cy="1885"/>
            </a:xfrm>
          </p:grpSpPr>
          <p:sp>
            <p:nvSpPr>
              <p:cNvPr id="507100" name="Rectangle 22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1" name="Rectangle 221"/>
              <p:cNvSpPr>
                <a:spLocks noChangeArrowheads="1"/>
              </p:cNvSpPr>
              <p:nvPr/>
            </p:nvSpPr>
            <p:spPr bwMode="auto">
              <a:xfrm>
                <a:off x="2438" y="2234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2" name="Rectangle 222"/>
              <p:cNvSpPr>
                <a:spLocks noChangeArrowheads="1"/>
              </p:cNvSpPr>
              <p:nvPr/>
            </p:nvSpPr>
            <p:spPr bwMode="auto">
              <a:xfrm>
                <a:off x="2438" y="247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3" name="Rectangle 223"/>
              <p:cNvSpPr>
                <a:spLocks noChangeArrowheads="1"/>
              </p:cNvSpPr>
              <p:nvPr/>
            </p:nvSpPr>
            <p:spPr bwMode="auto">
              <a:xfrm>
                <a:off x="2438" y="271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4" name="Rectangle 224"/>
              <p:cNvSpPr>
                <a:spLocks noChangeArrowheads="1"/>
              </p:cNvSpPr>
              <p:nvPr/>
            </p:nvSpPr>
            <p:spPr bwMode="auto">
              <a:xfrm>
                <a:off x="2438" y="294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5" name="Rectangle 225"/>
              <p:cNvSpPr>
                <a:spLocks noChangeArrowheads="1"/>
              </p:cNvSpPr>
              <p:nvPr/>
            </p:nvSpPr>
            <p:spPr bwMode="auto">
              <a:xfrm>
                <a:off x="2438" y="3180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6" name="Rectangle 226"/>
              <p:cNvSpPr>
                <a:spLocks noChangeArrowheads="1"/>
              </p:cNvSpPr>
              <p:nvPr/>
            </p:nvSpPr>
            <p:spPr bwMode="auto">
              <a:xfrm>
                <a:off x="2438" y="3419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7" name="Rectangle 227"/>
              <p:cNvSpPr>
                <a:spLocks noChangeArrowheads="1"/>
              </p:cNvSpPr>
              <p:nvPr/>
            </p:nvSpPr>
            <p:spPr bwMode="auto">
              <a:xfrm>
                <a:off x="2438" y="3660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7108" name="Rectangle 228"/>
            <p:cNvSpPr>
              <a:spLocks noChangeArrowheads="1"/>
            </p:cNvSpPr>
            <p:nvPr/>
          </p:nvSpPr>
          <p:spPr bwMode="auto">
            <a:xfrm>
              <a:off x="2532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09" name="Rectangle 229"/>
            <p:cNvSpPr>
              <a:spLocks noChangeArrowheads="1"/>
            </p:cNvSpPr>
            <p:nvPr/>
          </p:nvSpPr>
          <p:spPr bwMode="auto">
            <a:xfrm>
              <a:off x="2932" y="3860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0" name="Rectangle 230"/>
            <p:cNvSpPr>
              <a:spLocks noChangeArrowheads="1"/>
            </p:cNvSpPr>
            <p:nvPr/>
          </p:nvSpPr>
          <p:spPr bwMode="auto">
            <a:xfrm>
              <a:off x="3281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1" name="Rectangle 231"/>
            <p:cNvSpPr>
              <a:spLocks noChangeArrowheads="1"/>
            </p:cNvSpPr>
            <p:nvPr/>
          </p:nvSpPr>
          <p:spPr bwMode="auto">
            <a:xfrm>
              <a:off x="3681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2" name="Rectangle 232"/>
            <p:cNvSpPr>
              <a:spLocks noChangeArrowheads="1"/>
            </p:cNvSpPr>
            <p:nvPr/>
          </p:nvSpPr>
          <p:spPr bwMode="auto">
            <a:xfrm>
              <a:off x="3884" y="386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3" name="Rectangle 233"/>
            <p:cNvSpPr>
              <a:spLocks noChangeArrowheads="1"/>
            </p:cNvSpPr>
            <p:nvPr/>
          </p:nvSpPr>
          <p:spPr bwMode="auto">
            <a:xfrm>
              <a:off x="4114" y="385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4" name="Rectangle 234"/>
            <p:cNvSpPr>
              <a:spLocks noChangeArrowheads="1"/>
            </p:cNvSpPr>
            <p:nvPr/>
          </p:nvSpPr>
          <p:spPr bwMode="auto">
            <a:xfrm>
              <a:off x="438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5" name="Rectangle 235"/>
            <p:cNvSpPr>
              <a:spLocks noChangeArrowheads="1"/>
            </p:cNvSpPr>
            <p:nvPr/>
          </p:nvSpPr>
          <p:spPr bwMode="auto">
            <a:xfrm>
              <a:off x="17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6" name="Line 236"/>
            <p:cNvSpPr>
              <a:spLocks noChangeShapeType="1"/>
            </p:cNvSpPr>
            <p:nvPr/>
          </p:nvSpPr>
          <p:spPr bwMode="auto">
            <a:xfrm>
              <a:off x="17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7" name="Rectangle 237"/>
            <p:cNvSpPr>
              <a:spLocks noChangeArrowheads="1"/>
            </p:cNvSpPr>
            <p:nvPr/>
          </p:nvSpPr>
          <p:spPr bwMode="auto">
            <a:xfrm>
              <a:off x="21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8" name="Line 238"/>
            <p:cNvSpPr>
              <a:spLocks noChangeShapeType="1"/>
            </p:cNvSpPr>
            <p:nvPr/>
          </p:nvSpPr>
          <p:spPr bwMode="auto">
            <a:xfrm>
              <a:off x="21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9" name="Rectangle 239"/>
            <p:cNvSpPr>
              <a:spLocks noChangeArrowheads="1"/>
            </p:cNvSpPr>
            <p:nvPr/>
          </p:nvSpPr>
          <p:spPr bwMode="auto">
            <a:xfrm>
              <a:off x="2926" y="2215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240"/>
            <p:cNvGrpSpPr>
              <a:grpSpLocks/>
            </p:cNvGrpSpPr>
            <p:nvPr/>
          </p:nvGrpSpPr>
          <p:grpSpPr bwMode="auto">
            <a:xfrm>
              <a:off x="2860" y="2190"/>
              <a:ext cx="48" cy="1883"/>
              <a:chOff x="2438" y="2004"/>
              <a:chExt cx="48" cy="1883"/>
            </a:xfrm>
          </p:grpSpPr>
          <p:sp>
            <p:nvSpPr>
              <p:cNvPr id="507121" name="Rectangle 24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2" name="Rectangle 242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3" name="Rectangle 243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4" name="Rectangle 244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5" name="Rectangle 245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6" name="Rectangle 246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7" name="Rectangle 247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8" name="Rectangle 248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249"/>
            <p:cNvGrpSpPr>
              <a:grpSpLocks/>
            </p:cNvGrpSpPr>
            <p:nvPr/>
          </p:nvGrpSpPr>
          <p:grpSpPr bwMode="auto">
            <a:xfrm>
              <a:off x="3225" y="2201"/>
              <a:ext cx="48" cy="1883"/>
              <a:chOff x="2438" y="2004"/>
              <a:chExt cx="48" cy="1883"/>
            </a:xfrm>
          </p:grpSpPr>
          <p:sp>
            <p:nvSpPr>
              <p:cNvPr id="507130" name="Rectangle 25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1" name="Rectangle 251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2" name="Rectangle 252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3" name="Rectangle 253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4" name="Rectangle 254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5" name="Rectangle 255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6" name="Rectangle 256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7" name="Rectangle 257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58"/>
            <p:cNvGrpSpPr>
              <a:grpSpLocks/>
            </p:cNvGrpSpPr>
            <p:nvPr/>
          </p:nvGrpSpPr>
          <p:grpSpPr bwMode="auto">
            <a:xfrm>
              <a:off x="3599" y="2192"/>
              <a:ext cx="48" cy="1883"/>
              <a:chOff x="2438" y="2004"/>
              <a:chExt cx="48" cy="1883"/>
            </a:xfrm>
          </p:grpSpPr>
          <p:sp>
            <p:nvSpPr>
              <p:cNvPr id="507139" name="Rectangle 259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0" name="Rectangle 260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1" name="Rectangle 261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2" name="Rectangle 262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3" name="Rectangle 263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4" name="Rectangle 264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5" name="Rectangle 265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6" name="Rectangle 266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3C62-AAF2-4D21-AAC8-DCF46AC6C240}" type="slidenum">
              <a:rPr lang="tr-TR"/>
              <a:pPr/>
              <a:t>54</a:t>
            </a:fld>
            <a:endParaRPr lang="tr-T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4478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30371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sz="2800" dirty="0" smtClean="0"/>
              <a:t>F(A,B,C,D)=</a:t>
            </a:r>
            <a:endParaRPr lang="tr-TR" sz="2800" dirty="0" smtClean="0"/>
          </a:p>
          <a:p>
            <a:pPr>
              <a:buNone/>
            </a:pPr>
            <a:r>
              <a:rPr lang="tr-TR" sz="2400" dirty="0" smtClean="0"/>
              <a:t>(A+B+C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+B+C+D)(A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504950"/>
            <a:ext cx="4946650" cy="509588"/>
            <a:chOff x="877" y="948"/>
            <a:chExt cx="3116" cy="321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3801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3323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5" name="Rectangle 7"/>
            <p:cNvSpPr>
              <a:spLocks noChangeArrowheads="1"/>
            </p:cNvSpPr>
            <p:nvPr/>
          </p:nvSpPr>
          <p:spPr bwMode="auto">
            <a:xfrm>
              <a:off x="2904" y="111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97" y="1115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3615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8" name="Rectangle 10"/>
            <p:cNvSpPr>
              <a:spLocks noChangeArrowheads="1"/>
            </p:cNvSpPr>
            <p:nvPr/>
          </p:nvSpPr>
          <p:spPr bwMode="auto">
            <a:xfrm>
              <a:off x="3136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9" name="Rectangle 11"/>
            <p:cNvSpPr>
              <a:spLocks noChangeArrowheads="1"/>
            </p:cNvSpPr>
            <p:nvPr/>
          </p:nvSpPr>
          <p:spPr bwMode="auto">
            <a:xfrm>
              <a:off x="2712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0" name="Rectangle 12"/>
            <p:cNvSpPr>
              <a:spLocks noChangeArrowheads="1"/>
            </p:cNvSpPr>
            <p:nvPr/>
          </p:nvSpPr>
          <p:spPr bwMode="auto">
            <a:xfrm>
              <a:off x="2315" y="973"/>
              <a:ext cx="1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1" name="Rectangle 13"/>
            <p:cNvSpPr>
              <a:spLocks noChangeArrowheads="1"/>
            </p:cNvSpPr>
            <p:nvPr/>
          </p:nvSpPr>
          <p:spPr bwMode="auto">
            <a:xfrm>
              <a:off x="199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1830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3" name="Rectangle 15"/>
            <p:cNvSpPr>
              <a:spLocks noChangeArrowheads="1"/>
            </p:cNvSpPr>
            <p:nvPr/>
          </p:nvSpPr>
          <p:spPr bwMode="auto">
            <a:xfrm>
              <a:off x="1746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4" name="Rectangle 16"/>
            <p:cNvSpPr>
              <a:spLocks noChangeArrowheads="1"/>
            </p:cNvSpPr>
            <p:nvPr/>
          </p:nvSpPr>
          <p:spPr bwMode="auto">
            <a:xfrm>
              <a:off x="159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5" name="Rectangle 17"/>
            <p:cNvSpPr>
              <a:spLocks noChangeArrowheads="1"/>
            </p:cNvSpPr>
            <p:nvPr/>
          </p:nvSpPr>
          <p:spPr bwMode="auto">
            <a:xfrm>
              <a:off x="1504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6" name="Rectangle 18"/>
            <p:cNvSpPr>
              <a:spLocks noChangeArrowheads="1"/>
            </p:cNvSpPr>
            <p:nvPr/>
          </p:nvSpPr>
          <p:spPr bwMode="auto">
            <a:xfrm>
              <a:off x="135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7" name="Rectangle 19"/>
            <p:cNvSpPr>
              <a:spLocks noChangeArrowheads="1"/>
            </p:cNvSpPr>
            <p:nvPr/>
          </p:nvSpPr>
          <p:spPr bwMode="auto">
            <a:xfrm>
              <a:off x="1267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8" name="Rectangle 20"/>
            <p:cNvSpPr>
              <a:spLocks noChangeArrowheads="1"/>
            </p:cNvSpPr>
            <p:nvPr/>
          </p:nvSpPr>
          <p:spPr bwMode="auto">
            <a:xfrm>
              <a:off x="1097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9" name="Rectangle 21"/>
            <p:cNvSpPr>
              <a:spLocks noChangeArrowheads="1"/>
            </p:cNvSpPr>
            <p:nvPr/>
          </p:nvSpPr>
          <p:spPr bwMode="auto">
            <a:xfrm>
              <a:off x="100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0" name="Rectangle 22"/>
            <p:cNvSpPr>
              <a:spLocks noChangeArrowheads="1"/>
            </p:cNvSpPr>
            <p:nvPr/>
          </p:nvSpPr>
          <p:spPr bwMode="auto">
            <a:xfrm>
              <a:off x="877" y="97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1" name="Rectangle 23"/>
            <p:cNvSpPr>
              <a:spLocks noChangeArrowheads="1"/>
            </p:cNvSpPr>
            <p:nvPr/>
          </p:nvSpPr>
          <p:spPr bwMode="auto">
            <a:xfrm>
              <a:off x="3569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2" name="Rectangle 24"/>
            <p:cNvSpPr>
              <a:spLocks noChangeArrowheads="1"/>
            </p:cNvSpPr>
            <p:nvPr/>
          </p:nvSpPr>
          <p:spPr bwMode="auto">
            <a:xfrm>
              <a:off x="3091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3" name="Rectangle 25"/>
            <p:cNvSpPr>
              <a:spLocks noChangeArrowheads="1"/>
            </p:cNvSpPr>
            <p:nvPr/>
          </p:nvSpPr>
          <p:spPr bwMode="auto">
            <a:xfrm>
              <a:off x="2667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4" name="Rectangle 26"/>
            <p:cNvSpPr>
              <a:spLocks noChangeArrowheads="1"/>
            </p:cNvSpPr>
            <p:nvPr/>
          </p:nvSpPr>
          <p:spPr bwMode="auto">
            <a:xfrm>
              <a:off x="2148" y="94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BC1D6-C48D-4B6B-9BEF-F6E7DD574455}" type="slidenum">
              <a:rPr lang="tr-TR"/>
              <a:pPr/>
              <a:t>55</a:t>
            </a:fld>
            <a:endParaRPr lang="tr-TR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tr-TR" sz="2800" dirty="0" smtClean="0"/>
              <a:t>Her Boole fonksiyonu çarpımlar toplamı ile gösterilebilir. </a:t>
            </a:r>
          </a:p>
          <a:p>
            <a:pPr lvl="1"/>
            <a:r>
              <a:rPr lang="tr-TR" sz="2400" dirty="0" smtClean="0"/>
              <a:t>Kullanılan çarpım terimleri doğruluk tablosundaki 1‟lere karşılık düşer. </a:t>
            </a:r>
          </a:p>
          <a:p>
            <a:pPr lvl="1"/>
            <a:r>
              <a:rPr lang="tr-TR" sz="2400" dirty="0" smtClean="0"/>
              <a:t>Çarpımlar toplamı şeklinde gösterilmemiş Boole fonksiyonlarında bütün terimleri değişkenlerin hepsi görülecek şekilde genişletmek gerekir. Bu eksik olan terim v ise terimi (          ) ile çarpılarak yapılır. 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  <a:r>
              <a:rPr lang="tr-TR" sz="2800" dirty="0" smtClean="0"/>
              <a:t>                 fonksiyonunun çarpımlar toplamı gösterilimini bulunuz. </a:t>
            </a:r>
          </a:p>
          <a:p>
            <a:pPr lvl="1"/>
            <a:r>
              <a:rPr lang="tr-TR" sz="2400" dirty="0" smtClean="0"/>
              <a:t>Terimleri genişlet </a:t>
            </a:r>
          </a:p>
          <a:p>
            <a:pPr lvl="1"/>
            <a:r>
              <a:rPr lang="tr-TR" sz="2400" dirty="0" smtClean="0"/>
              <a:t>Terimleri dağıt: </a:t>
            </a:r>
          </a:p>
          <a:p>
            <a:pPr lvl="1"/>
            <a:r>
              <a:rPr lang="tr-TR" sz="2400" dirty="0" smtClean="0"/>
              <a:t>Çarpımlar toplamı şeklinde göster: f = m</a:t>
            </a:r>
            <a:r>
              <a:rPr lang="tr-TR" sz="2400" baseline="-25000" dirty="0" smtClean="0"/>
              <a:t>3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79588" y="4029075"/>
            <a:ext cx="1573212" cy="466725"/>
            <a:chOff x="2860" y="2492"/>
            <a:chExt cx="991" cy="294"/>
          </a:xfrm>
        </p:grpSpPr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3" name="Rectangle 7"/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6" name="Rectangle 10"/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7" name="Rectangle 11"/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88" name="Rectangle 12"/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4595812" y="5257800"/>
            <a:ext cx="2414588" cy="466725"/>
            <a:chOff x="4559300" y="5343525"/>
            <a:chExt cx="2414588" cy="466725"/>
          </a:xfrm>
        </p:grpSpPr>
        <p:sp>
          <p:nvSpPr>
            <p:cNvPr id="510989" name="Line 13"/>
            <p:cNvSpPr>
              <a:spLocks noChangeShapeType="1"/>
            </p:cNvSpPr>
            <p:nvPr/>
          </p:nvSpPr>
          <p:spPr bwMode="auto">
            <a:xfrm>
              <a:off x="6010275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0" name="Line 14"/>
            <p:cNvSpPr>
              <a:spLocks noChangeShapeType="1"/>
            </p:cNvSpPr>
            <p:nvPr/>
          </p:nvSpPr>
          <p:spPr bwMode="auto">
            <a:xfrm>
              <a:off x="6511925" y="5486400"/>
              <a:ext cx="1635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1" name="Line 15"/>
            <p:cNvSpPr>
              <a:spLocks noChangeShapeType="1"/>
            </p:cNvSpPr>
            <p:nvPr/>
          </p:nvSpPr>
          <p:spPr bwMode="auto">
            <a:xfrm>
              <a:off x="6796088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03" name="Rectangle 27"/>
            <p:cNvSpPr>
              <a:spLocks noChangeArrowheads="1"/>
            </p:cNvSpPr>
            <p:nvPr/>
          </p:nvSpPr>
          <p:spPr bwMode="auto">
            <a:xfrm>
              <a:off x="6767513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4" name="Rectangle 28"/>
            <p:cNvSpPr>
              <a:spLocks noChangeArrowheads="1"/>
            </p:cNvSpPr>
            <p:nvPr/>
          </p:nvSpPr>
          <p:spPr bwMode="auto">
            <a:xfrm>
              <a:off x="6505575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5" name="Rectangle 29"/>
            <p:cNvSpPr>
              <a:spLocks noChangeArrowheads="1"/>
            </p:cNvSpPr>
            <p:nvPr/>
          </p:nvSpPr>
          <p:spPr bwMode="auto">
            <a:xfrm>
              <a:off x="5988050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6" name="Rectangle 30"/>
            <p:cNvSpPr>
              <a:spLocks noChangeArrowheads="1"/>
            </p:cNvSpPr>
            <p:nvPr/>
          </p:nvSpPr>
          <p:spPr bwMode="auto">
            <a:xfrm>
              <a:off x="5786438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7" name="Rectangle 31"/>
            <p:cNvSpPr>
              <a:spLocks noChangeArrowheads="1"/>
            </p:cNvSpPr>
            <p:nvPr/>
          </p:nvSpPr>
          <p:spPr bwMode="auto">
            <a:xfrm>
              <a:off x="5089525" y="5383213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8" name="Rectangle 32"/>
            <p:cNvSpPr>
              <a:spLocks noChangeArrowheads="1"/>
            </p:cNvSpPr>
            <p:nvPr/>
          </p:nvSpPr>
          <p:spPr bwMode="auto">
            <a:xfrm>
              <a:off x="4559300" y="5383213"/>
              <a:ext cx="1190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9" name="Rectangle 33"/>
            <p:cNvSpPr>
              <a:spLocks noChangeArrowheads="1"/>
            </p:cNvSpPr>
            <p:nvPr/>
          </p:nvSpPr>
          <p:spPr bwMode="auto">
            <a:xfrm>
              <a:off x="6240463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0" name="Rectangle 34"/>
            <p:cNvSpPr>
              <a:spLocks noChangeArrowheads="1"/>
            </p:cNvSpPr>
            <p:nvPr/>
          </p:nvSpPr>
          <p:spPr bwMode="auto">
            <a:xfrm>
              <a:off x="5519738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1" name="Rectangle 35"/>
            <p:cNvSpPr>
              <a:spLocks noChangeArrowheads="1"/>
            </p:cNvSpPr>
            <p:nvPr/>
          </p:nvSpPr>
          <p:spPr bwMode="auto">
            <a:xfrm>
              <a:off x="4803775" y="5343525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41712" y="3581400"/>
            <a:ext cx="877888" cy="552450"/>
            <a:chOff x="3609" y="2203"/>
            <a:chExt cx="553" cy="348"/>
          </a:xfrm>
        </p:grpSpPr>
        <p:graphicFrame>
          <p:nvGraphicFramePr>
            <p:cNvPr id="511013" name="Object 37"/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p:oleObj spid="_x0000_s668688" name="Equation" r:id="rId4" imgW="190440" imgH="419040" progId="Equation.3">
                <p:embed/>
              </p:oleObj>
            </a:graphicData>
          </a:graphic>
        </p:graphicFrame>
        <p:sp>
          <p:nvSpPr>
            <p:cNvPr id="511014" name="Line 38"/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5" name="Rectangle 39"/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  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6" name="Rectangle 40"/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7" name="Rectangle 41"/>
            <p:cNvSpPr>
              <a:spLocks noChangeArrowheads="1"/>
            </p:cNvSpPr>
            <p:nvPr/>
          </p:nvSpPr>
          <p:spPr bwMode="auto">
            <a:xfrm>
              <a:off x="3765" y="220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95813" y="4800600"/>
            <a:ext cx="2566987" cy="466725"/>
            <a:chOff x="4278313" y="4941888"/>
            <a:chExt cx="2566987" cy="466725"/>
          </a:xfrm>
        </p:grpSpPr>
        <p:sp>
          <p:nvSpPr>
            <p:cNvPr id="510992" name="Rectangle 16"/>
            <p:cNvSpPr>
              <a:spLocks noChangeArrowheads="1"/>
            </p:cNvSpPr>
            <p:nvPr/>
          </p:nvSpPr>
          <p:spPr bwMode="auto">
            <a:xfrm>
              <a:off x="6667500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3" name="Rectangle 17"/>
            <p:cNvSpPr>
              <a:spLocks noChangeArrowheads="1"/>
            </p:cNvSpPr>
            <p:nvPr/>
          </p:nvSpPr>
          <p:spPr bwMode="auto">
            <a:xfrm>
              <a:off x="6316663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4" name="Rectangle 18"/>
            <p:cNvSpPr>
              <a:spLocks noChangeArrowheads="1"/>
            </p:cNvSpPr>
            <p:nvPr/>
          </p:nvSpPr>
          <p:spPr bwMode="auto">
            <a:xfrm>
              <a:off x="5868988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5" name="Rectangle 19"/>
            <p:cNvSpPr>
              <a:spLocks noChangeArrowheads="1"/>
            </p:cNvSpPr>
            <p:nvPr/>
          </p:nvSpPr>
          <p:spPr bwMode="auto">
            <a:xfrm>
              <a:off x="566737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6" name="Rectangle 20"/>
            <p:cNvSpPr>
              <a:spLocks noChangeArrowheads="1"/>
            </p:cNvSpPr>
            <p:nvPr/>
          </p:nvSpPr>
          <p:spPr bwMode="auto">
            <a:xfrm>
              <a:off x="514032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7" name="Rectangle 21"/>
            <p:cNvSpPr>
              <a:spLocks noChangeArrowheads="1"/>
            </p:cNvSpPr>
            <p:nvPr/>
          </p:nvSpPr>
          <p:spPr bwMode="auto">
            <a:xfrm>
              <a:off x="4997450" y="4981575"/>
              <a:ext cx="1190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8" name="Rectangle 22"/>
            <p:cNvSpPr>
              <a:spLocks noChangeArrowheads="1"/>
            </p:cNvSpPr>
            <p:nvPr/>
          </p:nvSpPr>
          <p:spPr bwMode="auto">
            <a:xfrm>
              <a:off x="4808538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9" name="Rectangle 23"/>
            <p:cNvSpPr>
              <a:spLocks noChangeArrowheads="1"/>
            </p:cNvSpPr>
            <p:nvPr/>
          </p:nvSpPr>
          <p:spPr bwMode="auto">
            <a:xfrm>
              <a:off x="4278313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0" name="Rectangle 24"/>
            <p:cNvSpPr>
              <a:spLocks noChangeArrowheads="1"/>
            </p:cNvSpPr>
            <p:nvPr/>
          </p:nvSpPr>
          <p:spPr bwMode="auto">
            <a:xfrm>
              <a:off x="6051550" y="4941888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1" name="Rectangle 25"/>
            <p:cNvSpPr>
              <a:spLocks noChangeArrowheads="1"/>
            </p:cNvSpPr>
            <p:nvPr/>
          </p:nvSpPr>
          <p:spPr bwMode="auto">
            <a:xfrm>
              <a:off x="539273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2" name="Rectangle 26"/>
            <p:cNvSpPr>
              <a:spLocks noChangeArrowheads="1"/>
            </p:cNvSpPr>
            <p:nvPr/>
          </p:nvSpPr>
          <p:spPr bwMode="auto">
            <a:xfrm>
              <a:off x="452278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5662613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6307138" y="5081588"/>
              <a:ext cx="163512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6648450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54081-F1DC-4A6D-8BEE-C159EB260C71}" type="slidenum">
              <a:rPr lang="tr-TR"/>
              <a:pPr/>
              <a:t>56</a:t>
            </a:fld>
            <a:endParaRPr lang="tr-TR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r>
              <a:rPr lang="tr-TR" dirty="0" smtClean="0"/>
              <a:t>Çarpımlar Toplamı Gösterilim Örneği</a:t>
            </a:r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Örnek: </a:t>
            </a:r>
          </a:p>
          <a:p>
            <a:r>
              <a:rPr lang="tr-TR" sz="2800" dirty="0" smtClean="0"/>
              <a:t>Üç değişken var: A, B, C </a:t>
            </a:r>
          </a:p>
          <a:p>
            <a:r>
              <a:rPr lang="tr-TR" sz="2800" dirty="0" smtClean="0"/>
              <a:t>Terimler eksik değişkenler ile genişletilir: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pt-BR" sz="2800" dirty="0" smtClean="0"/>
              <a:t>F</a:t>
            </a:r>
            <a:r>
              <a:rPr lang="tr-TR" sz="2800" dirty="0" smtClean="0"/>
              <a:t>	</a:t>
            </a:r>
            <a:r>
              <a:rPr lang="pt-BR" sz="2800" dirty="0" smtClean="0"/>
              <a:t>= A(B +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)(C + C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+ (A + A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4476750" y="3448050"/>
          <a:ext cx="190500" cy="419100"/>
        </p:xfrm>
        <a:graphic>
          <a:graphicData uri="http://schemas.openxmlformats.org/presentationml/2006/ole">
            <p:oleObj spid="_x0000_s669712" name="Equation" r:id="rId4" imgW="190440" imgH="4190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6375" y="1501775"/>
            <a:ext cx="1716088" cy="466725"/>
            <a:chOff x="1730" y="802"/>
            <a:chExt cx="1081" cy="294"/>
          </a:xfrm>
        </p:grpSpPr>
        <p:sp>
          <p:nvSpPr>
            <p:cNvPr id="513030" name="Line 6"/>
            <p:cNvSpPr>
              <a:spLocks noChangeShapeType="1"/>
            </p:cNvSpPr>
            <p:nvPr/>
          </p:nvSpPr>
          <p:spPr bwMode="auto">
            <a:xfrm>
              <a:off x="2477" y="836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031" name="Rectangle 7"/>
            <p:cNvSpPr>
              <a:spLocks noChangeArrowheads="1"/>
            </p:cNvSpPr>
            <p:nvPr/>
          </p:nvSpPr>
          <p:spPr bwMode="auto">
            <a:xfrm>
              <a:off x="2662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2" name="Rectangle 8"/>
            <p:cNvSpPr>
              <a:spLocks noChangeArrowheads="1"/>
            </p:cNvSpPr>
            <p:nvPr/>
          </p:nvSpPr>
          <p:spPr bwMode="auto">
            <a:xfrm>
              <a:off x="2614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2471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4" name="Rectangle 10"/>
            <p:cNvSpPr>
              <a:spLocks noChangeArrowheads="1"/>
            </p:cNvSpPr>
            <p:nvPr/>
          </p:nvSpPr>
          <p:spPr bwMode="auto">
            <a:xfrm>
              <a:off x="2421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5" name="Rectangle 11"/>
            <p:cNvSpPr>
              <a:spLocks noChangeArrowheads="1"/>
            </p:cNvSpPr>
            <p:nvPr/>
          </p:nvSpPr>
          <p:spPr bwMode="auto">
            <a:xfrm>
              <a:off x="2245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6" name="Rectangle 12"/>
            <p:cNvSpPr>
              <a:spLocks noChangeArrowheads="1"/>
            </p:cNvSpPr>
            <p:nvPr/>
          </p:nvSpPr>
          <p:spPr bwMode="auto">
            <a:xfrm>
              <a:off x="2085" y="82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2032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8" name="Rectangle 14"/>
            <p:cNvSpPr>
              <a:spLocks noChangeArrowheads="1"/>
            </p:cNvSpPr>
            <p:nvPr/>
          </p:nvSpPr>
          <p:spPr bwMode="auto">
            <a:xfrm>
              <a:off x="1858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1730" y="827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2298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1" name="Rectangle 17"/>
            <p:cNvSpPr>
              <a:spLocks noChangeArrowheads="1"/>
            </p:cNvSpPr>
            <p:nvPr/>
          </p:nvSpPr>
          <p:spPr bwMode="auto">
            <a:xfrm>
              <a:off x="1912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C1FDF-7829-4D2C-B027-CC09FDB48311}" type="slidenum">
              <a:rPr lang="tr-TR"/>
              <a:pPr/>
              <a:t>57</a:t>
            </a:fld>
            <a:endParaRPr lang="tr-TR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tr-TR" dirty="0" smtClean="0"/>
              <a:t>Çarpımlar Toplamının Kısa Gösterilimi 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r>
              <a:rPr lang="tr-TR" sz="2800" dirty="0" smtClean="0"/>
              <a:t>Önceki örnekte                        ile başladık. </a:t>
            </a:r>
          </a:p>
          <a:p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4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5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6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7</a:t>
            </a:r>
            <a:r>
              <a:rPr lang="tr-TR" sz="2800" dirty="0" smtClean="0">
                <a:cs typeface="Times New Roman" pitchFamily="18" charset="0"/>
              </a:rPr>
              <a:t> bulduk.</a:t>
            </a:r>
            <a:endParaRPr lang="en-US" sz="2800" baseline="-25000" dirty="0">
              <a:cs typeface="Times New Roman" pitchFamily="18" charset="0"/>
            </a:endParaRPr>
          </a:p>
          <a:p>
            <a:r>
              <a:rPr lang="tr-TR" sz="2800" dirty="0" smtClean="0"/>
              <a:t>Bu kısa olarak aşağıdaki gibi gösterilebilir: </a:t>
            </a:r>
            <a:endParaRPr lang="en-US" sz="2800" dirty="0"/>
          </a:p>
        </p:txBody>
      </p:sp>
      <p:graphicFrame>
        <p:nvGraphicFramePr>
          <p:cNvPr id="515076" name="Object 4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p:oleObj spid="_x0000_s670764" name="Equation" r:id="rId4" imgW="190440" imgH="419040" progId="Equation.3">
              <p:embed/>
            </p:oleObj>
          </a:graphicData>
        </a:graphic>
      </p:graphicFrame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p:oleObj spid="_x0000_s670765" name="Equation" r:id="rId5" imgW="190440" imgH="419040" progId="Equation.3">
              <p:embed/>
            </p:oleObj>
          </a:graphicData>
        </a:graphic>
      </p:graphicFrame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2514600" y="3733800"/>
          <a:ext cx="3822700" cy="368300"/>
        </p:xfrm>
        <a:graphic>
          <a:graphicData uri="http://schemas.openxmlformats.org/presentationml/2006/ole">
            <p:oleObj spid="_x0000_s670766" name="Equation" r:id="rId6" imgW="3822480" imgH="36828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17913" y="1905000"/>
            <a:ext cx="1716087" cy="466725"/>
            <a:chOff x="1049" y="1177"/>
            <a:chExt cx="1081" cy="294"/>
          </a:xfrm>
        </p:grpSpPr>
        <p:sp>
          <p:nvSpPr>
            <p:cNvPr id="515080" name="Line 8"/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1981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1933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3" name="Rectangle 11"/>
            <p:cNvSpPr>
              <a:spLocks noChangeArrowheads="1"/>
            </p:cNvSpPr>
            <p:nvPr/>
          </p:nvSpPr>
          <p:spPr bwMode="auto">
            <a:xfrm>
              <a:off x="1790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5084" name="Rectangle 12"/>
            <p:cNvSpPr>
              <a:spLocks noChangeArrowheads="1"/>
            </p:cNvSpPr>
            <p:nvPr/>
          </p:nvSpPr>
          <p:spPr bwMode="auto">
            <a:xfrm>
              <a:off x="1740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1564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6" name="Rectangle 14"/>
            <p:cNvSpPr>
              <a:spLocks noChangeArrowheads="1"/>
            </p:cNvSpPr>
            <p:nvPr/>
          </p:nvSpPr>
          <p:spPr bwMode="auto">
            <a:xfrm>
              <a:off x="1404" y="12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7" name="Rectangle 15"/>
            <p:cNvSpPr>
              <a:spLocks noChangeArrowheads="1"/>
            </p:cNvSpPr>
            <p:nvPr/>
          </p:nvSpPr>
          <p:spPr bwMode="auto">
            <a:xfrm>
              <a:off x="1351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8" name="Rectangle 16"/>
            <p:cNvSpPr>
              <a:spLocks noChangeArrowheads="1"/>
            </p:cNvSpPr>
            <p:nvPr/>
          </p:nvSpPr>
          <p:spPr bwMode="auto">
            <a:xfrm>
              <a:off x="1177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9" name="Rectangle 17"/>
            <p:cNvSpPr>
              <a:spLocks noChangeArrowheads="1"/>
            </p:cNvSpPr>
            <p:nvPr/>
          </p:nvSpPr>
          <p:spPr bwMode="auto">
            <a:xfrm>
              <a:off x="1049" y="120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0" name="Rectangle 18"/>
            <p:cNvSpPr>
              <a:spLocks noChangeArrowheads="1"/>
            </p:cNvSpPr>
            <p:nvPr/>
          </p:nvSpPr>
          <p:spPr bwMode="auto">
            <a:xfrm>
              <a:off x="1617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1" name="Rectangle 19"/>
            <p:cNvSpPr>
              <a:spLocks noChangeArrowheads="1"/>
            </p:cNvSpPr>
            <p:nvPr/>
          </p:nvSpPr>
          <p:spPr bwMode="auto">
            <a:xfrm>
              <a:off x="1231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58C7B-2563-4256-913C-C034CD7C1B7B}" type="slidenum">
              <a:rPr lang="tr-TR"/>
              <a:pPr/>
              <a:t>58</a:t>
            </a:fld>
            <a:endParaRPr lang="tr-TR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152400"/>
            <a:ext cx="8243887" cy="1295400"/>
          </a:xfrm>
        </p:spPr>
        <p:txBody>
          <a:bodyPr/>
          <a:lstStyle/>
          <a:p>
            <a:r>
              <a:rPr lang="tr-TR" dirty="0" smtClean="0"/>
              <a:t>Toplamlar Çarpımı Gösterilimi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0"/>
            <a:ext cx="8610599" cy="53784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Her Boole fonksiyonu toplamlar çarpımı ile gösterilebilir.</a:t>
            </a:r>
          </a:p>
          <a:p>
            <a:pPr lvl="1"/>
            <a:r>
              <a:rPr lang="tr-TR" sz="2000" dirty="0" smtClean="0"/>
              <a:t>Kullanılan toplam terimleri doğruluk tablosundaki 0‟lara karşılık düşer.</a:t>
            </a:r>
          </a:p>
          <a:p>
            <a:pPr lvl="1"/>
            <a:r>
              <a:rPr lang="tr-TR" sz="2000" dirty="0" smtClean="0"/>
              <a:t>Toplamlar çarpımı şeklinde gösterilmemiş Boole fonksiyonlarında bütün terimleri değişkenlerin hepsi görülecek şekilde genişletmek gerekir. Bu eksik olan terim v ise terimi (        ) ile toplanarak yapılır.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                                        fonksiyonunun toplamlar çarpımı ifadesini bulunuz.</a:t>
            </a:r>
          </a:p>
          <a:p>
            <a:pPr lvl="1"/>
            <a:r>
              <a:rPr lang="tr-TR" sz="2000" dirty="0" smtClean="0"/>
              <a:t>Dağılma özelliğini kullan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Eksik olan değişken z’yi ekle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Toplamlar çarpımı olarak göster:</a:t>
            </a:r>
          </a:p>
          <a:p>
            <a:pPr lvl="1">
              <a:buNone/>
            </a:pPr>
            <a:r>
              <a:rPr lang="tr-TR" sz="2000" dirty="0" smtClean="0"/>
              <a:t>	f = M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· M</a:t>
            </a:r>
            <a:r>
              <a:rPr lang="tr-TR" sz="2000" baseline="-25000" dirty="0" smtClean="0"/>
              <a:t>3</a:t>
            </a:r>
            <a:endParaRPr lang="en-US" baseline="-25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3200400"/>
            <a:ext cx="3160713" cy="554037"/>
            <a:chOff x="3625" y="2634"/>
            <a:chExt cx="1991" cy="490"/>
          </a:xfrm>
        </p:grpSpPr>
        <p:sp>
          <p:nvSpPr>
            <p:cNvPr id="517125" name="Line 5"/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7" name="Rectangle 7"/>
            <p:cNvSpPr>
              <a:spLocks noChangeArrowheads="1"/>
            </p:cNvSpPr>
            <p:nvPr/>
          </p:nvSpPr>
          <p:spPr bwMode="auto">
            <a:xfrm>
              <a:off x="5480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8" name="Rectangle 8"/>
            <p:cNvSpPr>
              <a:spLocks noChangeArrowheads="1"/>
            </p:cNvSpPr>
            <p:nvPr/>
          </p:nvSpPr>
          <p:spPr bwMode="auto">
            <a:xfrm>
              <a:off x="5278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488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4501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4366" y="2666"/>
              <a:ext cx="12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425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411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399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3855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3749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3625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8" name="Rectangle 18"/>
            <p:cNvSpPr>
              <a:spLocks noChangeArrowheads="1"/>
            </p:cNvSpPr>
            <p:nvPr/>
          </p:nvSpPr>
          <p:spPr bwMode="auto">
            <a:xfrm>
              <a:off x="5097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4685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43000" y="4267200"/>
            <a:ext cx="7129462" cy="566738"/>
            <a:chOff x="1128" y="2958"/>
            <a:chExt cx="4491" cy="35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514" y="3071"/>
              <a:ext cx="4105" cy="1"/>
              <a:chOff x="1514" y="3071"/>
              <a:chExt cx="4105" cy="1"/>
            </a:xfrm>
          </p:grpSpPr>
          <p:sp>
            <p:nvSpPr>
              <p:cNvPr id="517142" name="Line 22"/>
              <p:cNvSpPr>
                <a:spLocks noChangeShapeType="1"/>
              </p:cNvSpPr>
              <p:nvPr/>
            </p:nvSpPr>
            <p:spPr bwMode="auto">
              <a:xfrm>
                <a:off x="151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3" name="Line 23"/>
              <p:cNvSpPr>
                <a:spLocks noChangeShapeType="1"/>
              </p:cNvSpPr>
              <p:nvPr/>
            </p:nvSpPr>
            <p:spPr bwMode="auto">
              <a:xfrm>
                <a:off x="1706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4" name="Line 24"/>
              <p:cNvSpPr>
                <a:spLocks noChangeShapeType="1"/>
              </p:cNvSpPr>
              <p:nvPr/>
            </p:nvSpPr>
            <p:spPr bwMode="auto">
              <a:xfrm>
                <a:off x="259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5" name="Line 25"/>
              <p:cNvSpPr>
                <a:spLocks noChangeShapeType="1"/>
              </p:cNvSpPr>
              <p:nvPr/>
            </p:nvSpPr>
            <p:spPr bwMode="auto">
              <a:xfrm>
                <a:off x="3315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6" name="Line 26"/>
              <p:cNvSpPr>
                <a:spLocks noChangeShapeType="1"/>
              </p:cNvSpPr>
              <p:nvPr/>
            </p:nvSpPr>
            <p:spPr bwMode="auto">
              <a:xfrm>
                <a:off x="4558" y="3071"/>
                <a:ext cx="1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7" name="Line 27"/>
              <p:cNvSpPr>
                <a:spLocks noChangeShapeType="1"/>
              </p:cNvSpPr>
              <p:nvPr/>
            </p:nvSpPr>
            <p:spPr bwMode="auto">
              <a:xfrm>
                <a:off x="5484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547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5082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502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1" name="Rectangle 31"/>
            <p:cNvSpPr>
              <a:spLocks noChangeArrowheads="1"/>
            </p:cNvSpPr>
            <p:nvPr/>
          </p:nvSpPr>
          <p:spPr bwMode="auto">
            <a:xfrm>
              <a:off x="4720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456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4080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4023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381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3767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355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8" name="Rectangle 38"/>
            <p:cNvSpPr>
              <a:spLocks noChangeArrowheads="1"/>
            </p:cNvSpPr>
            <p:nvPr/>
          </p:nvSpPr>
          <p:spPr bwMode="auto">
            <a:xfrm>
              <a:off x="3478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332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0" name="Rectangle 40"/>
            <p:cNvSpPr>
              <a:spLocks noChangeArrowheads="1"/>
            </p:cNvSpPr>
            <p:nvPr/>
          </p:nvSpPr>
          <p:spPr bwMode="auto">
            <a:xfrm>
              <a:off x="2746" y="2989"/>
              <a:ext cx="3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)(x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1" name="Rectangle 41"/>
            <p:cNvSpPr>
              <a:spLocks noChangeArrowheads="1"/>
            </p:cNvSpPr>
            <p:nvPr/>
          </p:nvSpPr>
          <p:spPr bwMode="auto">
            <a:xfrm>
              <a:off x="259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2" name="Rectangle 42"/>
            <p:cNvSpPr>
              <a:spLocks noChangeArrowheads="1"/>
            </p:cNvSpPr>
            <p:nvPr/>
          </p:nvSpPr>
          <p:spPr bwMode="auto">
            <a:xfrm>
              <a:off x="2117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3" name="Rectangle 43"/>
            <p:cNvSpPr>
              <a:spLocks noChangeArrowheads="1"/>
            </p:cNvSpPr>
            <p:nvPr/>
          </p:nvSpPr>
          <p:spPr bwMode="auto">
            <a:xfrm>
              <a:off x="2060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4" name="Rectangle 44"/>
            <p:cNvSpPr>
              <a:spLocks noChangeArrowheads="1"/>
            </p:cNvSpPr>
            <p:nvPr/>
          </p:nvSpPr>
          <p:spPr bwMode="auto">
            <a:xfrm>
              <a:off x="185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5" name="Rectangle 45"/>
            <p:cNvSpPr>
              <a:spLocks noChangeArrowheads="1"/>
            </p:cNvSpPr>
            <p:nvPr/>
          </p:nvSpPr>
          <p:spPr bwMode="auto">
            <a:xfrm>
              <a:off x="1716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6" name="Rectangle 46"/>
            <p:cNvSpPr>
              <a:spLocks noChangeArrowheads="1"/>
            </p:cNvSpPr>
            <p:nvPr/>
          </p:nvSpPr>
          <p:spPr bwMode="auto">
            <a:xfrm>
              <a:off x="164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7" name="Rectangle 47"/>
            <p:cNvSpPr>
              <a:spLocks noChangeArrowheads="1"/>
            </p:cNvSpPr>
            <p:nvPr/>
          </p:nvSpPr>
          <p:spPr bwMode="auto">
            <a:xfrm>
              <a:off x="1517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8" name="Rectangle 48"/>
            <p:cNvSpPr>
              <a:spLocks noChangeArrowheads="1"/>
            </p:cNvSpPr>
            <p:nvPr/>
          </p:nvSpPr>
          <p:spPr bwMode="auto">
            <a:xfrm>
              <a:off x="112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9" name="Rectangle 49"/>
            <p:cNvSpPr>
              <a:spLocks noChangeArrowheads="1"/>
            </p:cNvSpPr>
            <p:nvPr/>
          </p:nvSpPr>
          <p:spPr bwMode="auto">
            <a:xfrm>
              <a:off x="5294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0" name="Rectangle 50"/>
            <p:cNvSpPr>
              <a:spLocks noChangeArrowheads="1"/>
            </p:cNvSpPr>
            <p:nvPr/>
          </p:nvSpPr>
          <p:spPr bwMode="auto">
            <a:xfrm>
              <a:off x="490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1" name="Rectangle 51"/>
            <p:cNvSpPr>
              <a:spLocks noChangeArrowheads="1"/>
            </p:cNvSpPr>
            <p:nvPr/>
          </p:nvSpPr>
          <p:spPr bwMode="auto">
            <a:xfrm>
              <a:off x="4383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2" name="Rectangle 52"/>
            <p:cNvSpPr>
              <a:spLocks noChangeArrowheads="1"/>
            </p:cNvSpPr>
            <p:nvPr/>
          </p:nvSpPr>
          <p:spPr bwMode="auto">
            <a:xfrm>
              <a:off x="3996" y="2958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3" name="Rectangle 53"/>
            <p:cNvSpPr>
              <a:spLocks noChangeArrowheads="1"/>
            </p:cNvSpPr>
            <p:nvPr/>
          </p:nvSpPr>
          <p:spPr bwMode="auto">
            <a:xfrm>
              <a:off x="3647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4" name="Rectangle 54"/>
            <p:cNvSpPr>
              <a:spLocks noChangeArrowheads="1"/>
            </p:cNvSpPr>
            <p:nvPr/>
          </p:nvSpPr>
          <p:spPr bwMode="auto">
            <a:xfrm>
              <a:off x="3141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5" name="Rectangle 55"/>
            <p:cNvSpPr>
              <a:spLocks noChangeArrowheads="1"/>
            </p:cNvSpPr>
            <p:nvPr/>
          </p:nvSpPr>
          <p:spPr bwMode="auto">
            <a:xfrm>
              <a:off x="242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6" name="Rectangle 56"/>
            <p:cNvSpPr>
              <a:spLocks noChangeArrowheads="1"/>
            </p:cNvSpPr>
            <p:nvPr/>
          </p:nvSpPr>
          <p:spPr bwMode="auto">
            <a:xfrm>
              <a:off x="1939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7" name="Rectangle 57"/>
            <p:cNvSpPr>
              <a:spLocks noChangeArrowheads="1"/>
            </p:cNvSpPr>
            <p:nvPr/>
          </p:nvSpPr>
          <p:spPr bwMode="auto">
            <a:xfrm>
              <a:off x="134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154112" y="5029200"/>
            <a:ext cx="5856288" cy="568325"/>
            <a:chOff x="1167" y="3381"/>
            <a:chExt cx="3689" cy="358"/>
          </a:xfrm>
        </p:grpSpPr>
        <p:sp>
          <p:nvSpPr>
            <p:cNvPr id="517179" name="Rectangle 59"/>
            <p:cNvSpPr>
              <a:spLocks noChangeArrowheads="1"/>
            </p:cNvSpPr>
            <p:nvPr/>
          </p:nvSpPr>
          <p:spPr bwMode="auto">
            <a:xfrm>
              <a:off x="3783" y="3409"/>
              <a:ext cx="7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0" name="Rectangle 60"/>
            <p:cNvSpPr>
              <a:spLocks noChangeArrowheads="1"/>
            </p:cNvSpPr>
            <p:nvPr/>
          </p:nvSpPr>
          <p:spPr bwMode="auto">
            <a:xfrm>
              <a:off x="4771" y="3393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1" name="Line 61"/>
            <p:cNvSpPr>
              <a:spLocks noChangeShapeType="1"/>
            </p:cNvSpPr>
            <p:nvPr/>
          </p:nvSpPr>
          <p:spPr bwMode="auto">
            <a:xfrm>
              <a:off x="1569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2" name="Line 62"/>
            <p:cNvSpPr>
              <a:spLocks noChangeShapeType="1"/>
            </p:cNvSpPr>
            <p:nvPr/>
          </p:nvSpPr>
          <p:spPr bwMode="auto">
            <a:xfrm>
              <a:off x="2234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3" name="Line 63"/>
            <p:cNvSpPr>
              <a:spLocks noChangeShapeType="1"/>
            </p:cNvSpPr>
            <p:nvPr/>
          </p:nvSpPr>
          <p:spPr bwMode="auto">
            <a:xfrm>
              <a:off x="3118" y="3478"/>
              <a:ext cx="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4" name="Line 64"/>
            <p:cNvSpPr>
              <a:spLocks noChangeShapeType="1"/>
            </p:cNvSpPr>
            <p:nvPr/>
          </p:nvSpPr>
          <p:spPr bwMode="auto">
            <a:xfrm>
              <a:off x="4217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5" name="Line 65"/>
            <p:cNvSpPr>
              <a:spLocks noChangeShapeType="1"/>
            </p:cNvSpPr>
            <p:nvPr/>
          </p:nvSpPr>
          <p:spPr bwMode="auto">
            <a:xfrm>
              <a:off x="4617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6" name="Rectangle 66"/>
            <p:cNvSpPr>
              <a:spLocks noChangeArrowheads="1"/>
            </p:cNvSpPr>
            <p:nvPr/>
          </p:nvSpPr>
          <p:spPr bwMode="auto">
            <a:xfrm>
              <a:off x="4607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7" name="Rectangle 67"/>
            <p:cNvSpPr>
              <a:spLocks noChangeArrowheads="1"/>
            </p:cNvSpPr>
            <p:nvPr/>
          </p:nvSpPr>
          <p:spPr bwMode="auto">
            <a:xfrm>
              <a:off x="4211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8" name="Rectangle 68"/>
            <p:cNvSpPr>
              <a:spLocks noChangeArrowheads="1"/>
            </p:cNvSpPr>
            <p:nvPr/>
          </p:nvSpPr>
          <p:spPr bwMode="auto">
            <a:xfrm>
              <a:off x="38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9" name="Rectangle 69"/>
            <p:cNvSpPr>
              <a:spLocks noChangeArrowheads="1"/>
            </p:cNvSpPr>
            <p:nvPr/>
          </p:nvSpPr>
          <p:spPr bwMode="auto">
            <a:xfrm>
              <a:off x="3641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0" name="Rectangle 70"/>
            <p:cNvSpPr>
              <a:spLocks noChangeArrowheads="1"/>
            </p:cNvSpPr>
            <p:nvPr/>
          </p:nvSpPr>
          <p:spPr bwMode="auto">
            <a:xfrm>
              <a:off x="3508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1" name="Rectangle 71"/>
            <p:cNvSpPr>
              <a:spLocks noChangeArrowheads="1"/>
            </p:cNvSpPr>
            <p:nvPr/>
          </p:nvSpPr>
          <p:spPr bwMode="auto">
            <a:xfrm>
              <a:off x="3112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2" name="Rectangle 72"/>
            <p:cNvSpPr>
              <a:spLocks noChangeArrowheads="1"/>
            </p:cNvSpPr>
            <p:nvPr/>
          </p:nvSpPr>
          <p:spPr bwMode="auto">
            <a:xfrm>
              <a:off x="2725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3" name="Rectangle 73"/>
            <p:cNvSpPr>
              <a:spLocks noChangeArrowheads="1"/>
            </p:cNvSpPr>
            <p:nvPr/>
          </p:nvSpPr>
          <p:spPr bwMode="auto">
            <a:xfrm>
              <a:off x="2627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4" name="Rectangle 74"/>
            <p:cNvSpPr>
              <a:spLocks noChangeArrowheads="1"/>
            </p:cNvSpPr>
            <p:nvPr/>
          </p:nvSpPr>
          <p:spPr bwMode="auto">
            <a:xfrm>
              <a:off x="2224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5" name="Rectangle 75"/>
            <p:cNvSpPr>
              <a:spLocks noChangeArrowheads="1"/>
            </p:cNvSpPr>
            <p:nvPr/>
          </p:nvSpPr>
          <p:spPr bwMode="auto">
            <a:xfrm>
              <a:off x="1959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6" name="Rectangle 76"/>
            <p:cNvSpPr>
              <a:spLocks noChangeArrowheads="1"/>
            </p:cNvSpPr>
            <p:nvPr/>
          </p:nvSpPr>
          <p:spPr bwMode="auto">
            <a:xfrm>
              <a:off x="15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7" name="Rectangle 77"/>
            <p:cNvSpPr>
              <a:spLocks noChangeArrowheads="1"/>
            </p:cNvSpPr>
            <p:nvPr/>
          </p:nvSpPr>
          <p:spPr bwMode="auto">
            <a:xfrm>
              <a:off x="1167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8" name="Rectangle 78"/>
            <p:cNvSpPr>
              <a:spLocks noChangeArrowheads="1"/>
            </p:cNvSpPr>
            <p:nvPr/>
          </p:nvSpPr>
          <p:spPr bwMode="auto">
            <a:xfrm>
              <a:off x="44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9" name="Rectangle 79"/>
            <p:cNvSpPr>
              <a:spLocks noChangeArrowheads="1"/>
            </p:cNvSpPr>
            <p:nvPr/>
          </p:nvSpPr>
          <p:spPr bwMode="auto">
            <a:xfrm>
              <a:off x="40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0" name="Rectangle 80"/>
            <p:cNvSpPr>
              <a:spLocks noChangeArrowheads="1"/>
            </p:cNvSpPr>
            <p:nvPr/>
          </p:nvSpPr>
          <p:spPr bwMode="auto">
            <a:xfrm>
              <a:off x="33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1" name="Rectangle 81"/>
            <p:cNvSpPr>
              <a:spLocks noChangeArrowheads="1"/>
            </p:cNvSpPr>
            <p:nvPr/>
          </p:nvSpPr>
          <p:spPr bwMode="auto">
            <a:xfrm>
              <a:off x="29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2" name="Rectangle 82"/>
            <p:cNvSpPr>
              <a:spLocks noChangeArrowheads="1"/>
            </p:cNvSpPr>
            <p:nvPr/>
          </p:nvSpPr>
          <p:spPr bwMode="auto">
            <a:xfrm>
              <a:off x="2438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3" name="Rectangle 83"/>
            <p:cNvSpPr>
              <a:spLocks noChangeArrowheads="1"/>
            </p:cNvSpPr>
            <p:nvPr/>
          </p:nvSpPr>
          <p:spPr bwMode="auto">
            <a:xfrm>
              <a:off x="2109" y="3413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4" name="Rectangle 84"/>
            <p:cNvSpPr>
              <a:spLocks noChangeArrowheads="1"/>
            </p:cNvSpPr>
            <p:nvPr/>
          </p:nvSpPr>
          <p:spPr bwMode="auto">
            <a:xfrm>
              <a:off x="17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5" name="Rectangle 85"/>
            <p:cNvSpPr>
              <a:spLocks noChangeArrowheads="1"/>
            </p:cNvSpPr>
            <p:nvPr/>
          </p:nvSpPr>
          <p:spPr bwMode="auto">
            <a:xfrm>
              <a:off x="13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5638802" y="2895600"/>
            <a:ext cx="489129" cy="449767"/>
            <a:chOff x="5638789" y="2743204"/>
            <a:chExt cx="652171" cy="539722"/>
          </a:xfrm>
        </p:grpSpPr>
        <p:sp>
          <p:nvSpPr>
            <p:cNvPr id="517207" name="Line 87"/>
            <p:cNvSpPr>
              <a:spLocks noChangeShapeType="1"/>
            </p:cNvSpPr>
            <p:nvPr/>
          </p:nvSpPr>
          <p:spPr bwMode="auto">
            <a:xfrm>
              <a:off x="6051579" y="2895600"/>
              <a:ext cx="189987" cy="6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800"/>
            </a:p>
          </p:txBody>
        </p:sp>
        <p:sp>
          <p:nvSpPr>
            <p:cNvPr id="517208" name="Rectangle 88"/>
            <p:cNvSpPr>
              <a:spLocks noChangeArrowheads="1"/>
            </p:cNvSpPr>
            <p:nvPr/>
          </p:nvSpPr>
          <p:spPr bwMode="auto">
            <a:xfrm>
              <a:off x="6051579" y="2743204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517209" name="Rectangle 89"/>
            <p:cNvSpPr>
              <a:spLocks noChangeArrowheads="1"/>
            </p:cNvSpPr>
            <p:nvPr/>
          </p:nvSpPr>
          <p:spPr bwMode="auto">
            <a:xfrm>
              <a:off x="5638789" y="2765860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517210" name="Rectangle 90"/>
            <p:cNvSpPr>
              <a:spLocks noChangeArrowheads="1"/>
            </p:cNvSpPr>
            <p:nvPr/>
          </p:nvSpPr>
          <p:spPr bwMode="auto">
            <a:xfrm>
              <a:off x="5891651" y="2743206"/>
              <a:ext cx="79083" cy="344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aseline="-20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12FA6-94E6-481E-803A-F92B27FBE3EC}" type="slidenum">
              <a:rPr lang="tr-TR"/>
              <a:pPr/>
              <a:t>59</a:t>
            </a:fld>
            <a:endParaRPr lang="tr-TR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761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Aşağıdaki fonksiyonun toplamlar çarpımı gösterilimini bulunuz.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/>
              <a:t>f=(AC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+BC+A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 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f=((AC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  <a:r>
              <a:rPr lang="en-US" sz="2800" dirty="0" smtClean="0"/>
              <a:t>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 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f=(A+B+A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)(A+C+A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  <a:r>
              <a:rPr lang="tr-TR" sz="2800" dirty="0" smtClean="0"/>
              <a:t>(A+C+B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</a:p>
          <a:p>
            <a:pPr>
              <a:buNone/>
            </a:pPr>
            <a:r>
              <a:rPr lang="tr-TR" sz="2800" dirty="0" smtClean="0"/>
              <a:t>f=(A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+B +C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)(A+B</a:t>
            </a:r>
            <a:r>
              <a:rPr lang="tr-TR" sz="2800" dirty="0" smtClean="0">
                <a:sym typeface="Symbol"/>
              </a:rPr>
              <a:t></a:t>
            </a:r>
            <a:r>
              <a:rPr lang="tr-TR" sz="2800" dirty="0" smtClean="0"/>
              <a:t>+C)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M</a:t>
            </a:r>
            <a:r>
              <a:rPr lang="en-US" sz="2800" baseline="-30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 M</a:t>
            </a:r>
            <a:r>
              <a:rPr lang="en-US" sz="2800" baseline="-30000" dirty="0">
                <a:cs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grpSp>
        <p:nvGrpSpPr>
          <p:cNvPr id="2" name="Group 183"/>
          <p:cNvGrpSpPr/>
          <p:nvPr/>
        </p:nvGrpSpPr>
        <p:grpSpPr>
          <a:xfrm>
            <a:off x="2362200" y="1905000"/>
            <a:ext cx="4159250" cy="466725"/>
            <a:chOff x="2649538" y="1758950"/>
            <a:chExt cx="4159250" cy="466725"/>
          </a:xfrm>
        </p:grpSpPr>
        <p:sp>
          <p:nvSpPr>
            <p:cNvPr id="519172" name="Line 4"/>
            <p:cNvSpPr>
              <a:spLocks noChangeShapeType="1"/>
            </p:cNvSpPr>
            <p:nvPr/>
          </p:nvSpPr>
          <p:spPr bwMode="auto">
            <a:xfrm>
              <a:off x="4716463" y="1812925"/>
              <a:ext cx="2270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3" name="Line 5"/>
            <p:cNvSpPr>
              <a:spLocks noChangeShapeType="1"/>
            </p:cNvSpPr>
            <p:nvPr/>
          </p:nvSpPr>
          <p:spPr bwMode="auto">
            <a:xfrm>
              <a:off x="6189663" y="1812925"/>
              <a:ext cx="24765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6500813" y="1812925"/>
              <a:ext cx="219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671988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6" name="Rectangle 8"/>
            <p:cNvSpPr>
              <a:spLocks noChangeArrowheads="1"/>
            </p:cNvSpPr>
            <p:nvPr/>
          </p:nvSpPr>
          <p:spPr bwMode="auto">
            <a:xfrm>
              <a:off x="6492875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6183313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/>
          </p:nvSpPr>
          <p:spPr bwMode="auto">
            <a:xfrm>
              <a:off x="610076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/>
          </p:nvSpPr>
          <p:spPr bwMode="auto">
            <a:xfrm>
              <a:off x="58197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/>
          </p:nvSpPr>
          <p:spPr bwMode="auto">
            <a:xfrm>
              <a:off x="55880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/>
          </p:nvSpPr>
          <p:spPr bwMode="auto">
            <a:xfrm>
              <a:off x="5303838" y="1798638"/>
              <a:ext cx="2365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52228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3" name="Rectangle 15"/>
            <p:cNvSpPr>
              <a:spLocks noChangeArrowheads="1"/>
            </p:cNvSpPr>
            <p:nvPr/>
          </p:nvSpPr>
          <p:spPr bwMode="auto">
            <a:xfrm>
              <a:off x="49434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47117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4370388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6" name="Rectangle 18"/>
            <p:cNvSpPr>
              <a:spLocks noChangeArrowheads="1"/>
            </p:cNvSpPr>
            <p:nvPr/>
          </p:nvSpPr>
          <p:spPr bwMode="auto">
            <a:xfrm>
              <a:off x="428783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7" name="Rectangle 19"/>
            <p:cNvSpPr>
              <a:spLocks noChangeArrowheads="1"/>
            </p:cNvSpPr>
            <p:nvPr/>
          </p:nvSpPr>
          <p:spPr bwMode="auto">
            <a:xfrm>
              <a:off x="401161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8" name="Rectangle 20"/>
            <p:cNvSpPr>
              <a:spLocks noChangeArrowheads="1"/>
            </p:cNvSpPr>
            <p:nvPr/>
          </p:nvSpPr>
          <p:spPr bwMode="auto">
            <a:xfrm>
              <a:off x="3656013" y="1798638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3282950" y="1798638"/>
              <a:ext cx="325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0" name="Rectangle 22"/>
            <p:cNvSpPr>
              <a:spLocks noChangeArrowheads="1"/>
            </p:cNvSpPr>
            <p:nvPr/>
          </p:nvSpPr>
          <p:spPr bwMode="auto">
            <a:xfrm>
              <a:off x="2649538" y="1798638"/>
              <a:ext cx="5842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f(A,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1" name="Rectangle 23"/>
            <p:cNvSpPr>
              <a:spLocks noChangeArrowheads="1"/>
            </p:cNvSpPr>
            <p:nvPr/>
          </p:nvSpPr>
          <p:spPr bwMode="auto">
            <a:xfrm>
              <a:off x="5935663" y="1758950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2" name="Rectangle 24"/>
            <p:cNvSpPr>
              <a:spLocks noChangeArrowheads="1"/>
            </p:cNvSpPr>
            <p:nvPr/>
          </p:nvSpPr>
          <p:spPr bwMode="auto">
            <a:xfrm>
              <a:off x="5057775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4127500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B07CA-C7B0-423B-8643-D080941DB05B}" type="slidenum">
              <a:rPr lang="tr-TR"/>
              <a:pPr/>
              <a:t>6</a:t>
            </a:fld>
            <a:endParaRPr lang="tr-TR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/>
          <a:lstStyle/>
          <a:p>
            <a:r>
              <a:rPr lang="tr-TR" dirty="0" smtClean="0"/>
              <a:t>Sayısal Sistem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tr-TR" sz="2400" b="1" dirty="0" smtClean="0">
                <a:cs typeface="Times New Roman" pitchFamily="18" charset="0"/>
              </a:rPr>
              <a:t>Ayrık zamanlı serbest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giriş</a:t>
            </a:r>
            <a:r>
              <a:rPr lang="tr-TR" sz="2400" b="1" dirty="0" smtClean="0">
                <a:cs typeface="Times New Roman" pitchFamily="18" charset="0"/>
              </a:rPr>
              <a:t> ve sistem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durumu </a:t>
            </a:r>
            <a:r>
              <a:rPr lang="tr-TR" sz="2400" b="1" dirty="0" smtClean="0">
                <a:cs typeface="Times New Roman" pitchFamily="18" charset="0"/>
              </a:rPr>
              <a:t>bilgilerini kullanarak ayrık zamanlı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çıkış</a:t>
            </a:r>
            <a:r>
              <a:rPr lang="tr-TR" sz="2400" b="1" dirty="0" smtClean="0">
                <a:cs typeface="Times New Roman" pitchFamily="18" charset="0"/>
              </a:rPr>
              <a:t> bilgisini üretir.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2663" y="2921000"/>
            <a:ext cx="5041899" cy="3495675"/>
            <a:chOff x="1419" y="1840"/>
            <a:chExt cx="3176" cy="2202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2688" y="3688"/>
              <a:ext cx="5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Durum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2371" y="1840"/>
              <a:ext cx="1168" cy="137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>
              <a:off x="2591" y="3217"/>
              <a:ext cx="1" cy="35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3301" y="3207"/>
              <a:ext cx="6" cy="35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003" y="2544"/>
              <a:ext cx="377" cy="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7" name="Rectangle 15"/>
            <p:cNvSpPr>
              <a:spLocks noChangeArrowheads="1"/>
            </p:cNvSpPr>
            <p:nvPr/>
          </p:nvSpPr>
          <p:spPr bwMode="auto">
            <a:xfrm>
              <a:off x="1419" y="2304"/>
              <a:ext cx="78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Serbest Girişler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08" name="Rectangle 16"/>
            <p:cNvSpPr>
              <a:spLocks noChangeArrowheads="1"/>
            </p:cNvSpPr>
            <p:nvPr/>
          </p:nvSpPr>
          <p:spPr bwMode="auto">
            <a:xfrm>
              <a:off x="3982" y="2400"/>
              <a:ext cx="6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Çıkışlar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10" name="Rectangle 18"/>
            <p:cNvSpPr>
              <a:spLocks noChangeArrowheads="1"/>
            </p:cNvSpPr>
            <p:nvPr/>
          </p:nvSpPr>
          <p:spPr bwMode="auto">
            <a:xfrm>
              <a:off x="2382" y="3573"/>
              <a:ext cx="1115" cy="46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11" name="Line 19"/>
            <p:cNvSpPr>
              <a:spLocks noChangeShapeType="1"/>
            </p:cNvSpPr>
            <p:nvPr/>
          </p:nvSpPr>
          <p:spPr bwMode="auto">
            <a:xfrm flipV="1">
              <a:off x="3539" y="2551"/>
              <a:ext cx="385" cy="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3821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Sayısal Sistem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4885A-29FC-414C-B00E-EB5661C3265C}" type="slidenum">
              <a:rPr lang="tr-TR"/>
              <a:pPr/>
              <a:t>60</a:t>
            </a:fld>
            <a:endParaRPr lang="tr-T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28600"/>
            <a:ext cx="7772400" cy="1219200"/>
          </a:xfrm>
        </p:spPr>
        <p:txBody>
          <a:bodyPr/>
          <a:lstStyle/>
          <a:p>
            <a:r>
              <a:rPr lang="tr-TR" dirty="0" smtClean="0"/>
              <a:t>Fonksiyonların Tümleyenleri</a:t>
            </a:r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2400"/>
          </a:xfrm>
          <a:noFill/>
          <a:ln/>
        </p:spPr>
        <p:txBody>
          <a:bodyPr/>
          <a:lstStyle/>
          <a:p>
            <a:r>
              <a:rPr lang="tr-TR" sz="2800" dirty="0" smtClean="0"/>
              <a:t>Çarpımlar toplamı ile gösterilen bir fonksiyonun tümleyeni çarpımlar toplamında görünmeyen terimler kullanılarak ifade edilir.</a:t>
            </a:r>
          </a:p>
          <a:p>
            <a:r>
              <a:rPr lang="tr-TR" sz="2800" dirty="0" smtClean="0"/>
              <a:t>Ya da aynı indislere sahip toplamlar çarpımı ifade ile gösterilir.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3657600"/>
            <a:ext cx="4111625" cy="536575"/>
            <a:chOff x="2382" y="2818"/>
            <a:chExt cx="2590" cy="338"/>
          </a:xfrm>
        </p:grpSpPr>
        <p:sp>
          <p:nvSpPr>
            <p:cNvPr id="521221" name="Rectangle 5"/>
            <p:cNvSpPr>
              <a:spLocks noChangeArrowheads="1"/>
            </p:cNvSpPr>
            <p:nvPr/>
          </p:nvSpPr>
          <p:spPr bwMode="auto">
            <a:xfrm>
              <a:off x="4889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>
              <a:off x="4740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>
              <a:off x="4661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4" name="Rectangle 8"/>
            <p:cNvSpPr>
              <a:spLocks noChangeArrowheads="1"/>
            </p:cNvSpPr>
            <p:nvPr/>
          </p:nvSpPr>
          <p:spPr bwMode="auto">
            <a:xfrm>
              <a:off x="4524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5" name="Rectangle 9"/>
            <p:cNvSpPr>
              <a:spLocks noChangeArrowheads="1"/>
            </p:cNvSpPr>
            <p:nvPr/>
          </p:nvSpPr>
          <p:spPr bwMode="auto">
            <a:xfrm>
              <a:off x="4445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6" name="Rectangle 10"/>
            <p:cNvSpPr>
              <a:spLocks noChangeArrowheads="1"/>
            </p:cNvSpPr>
            <p:nvPr/>
          </p:nvSpPr>
          <p:spPr bwMode="auto">
            <a:xfrm>
              <a:off x="4311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4226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8" name="Rectangle 12"/>
            <p:cNvSpPr>
              <a:spLocks noChangeArrowheads="1"/>
            </p:cNvSpPr>
            <p:nvPr/>
          </p:nvSpPr>
          <p:spPr bwMode="auto">
            <a:xfrm>
              <a:off x="4099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9" name="Rectangle 13"/>
            <p:cNvSpPr>
              <a:spLocks noChangeArrowheads="1"/>
            </p:cNvSpPr>
            <p:nvPr/>
          </p:nvSpPr>
          <p:spPr bwMode="auto">
            <a:xfrm>
              <a:off x="4004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0" name="Rectangle 14"/>
            <p:cNvSpPr>
              <a:spLocks noChangeArrowheads="1"/>
            </p:cNvSpPr>
            <p:nvPr/>
          </p:nvSpPr>
          <p:spPr bwMode="auto">
            <a:xfrm>
              <a:off x="3311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3175" y="2818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521232" name="Rectangle 16"/>
            <p:cNvSpPr>
              <a:spLocks noChangeArrowheads="1"/>
            </p:cNvSpPr>
            <p:nvPr/>
          </p:nvSpPr>
          <p:spPr bwMode="auto">
            <a:xfrm>
              <a:off x="3063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3" name="Rectangle 17"/>
            <p:cNvSpPr>
              <a:spLocks noChangeArrowheads="1"/>
            </p:cNvSpPr>
            <p:nvPr/>
          </p:nvSpPr>
          <p:spPr bwMode="auto">
            <a:xfrm>
              <a:off x="2915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4" name="Rectangle 18"/>
            <p:cNvSpPr>
              <a:spLocks noChangeArrowheads="1"/>
            </p:cNvSpPr>
            <p:nvPr/>
          </p:nvSpPr>
          <p:spPr bwMode="auto">
            <a:xfrm>
              <a:off x="2798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5" name="Rectangle 19"/>
            <p:cNvSpPr>
              <a:spLocks noChangeArrowheads="1"/>
            </p:cNvSpPr>
            <p:nvPr/>
          </p:nvSpPr>
          <p:spPr bwMode="auto">
            <a:xfrm>
              <a:off x="2654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6" name="Rectangle 20"/>
            <p:cNvSpPr>
              <a:spLocks noChangeArrowheads="1"/>
            </p:cNvSpPr>
            <p:nvPr/>
          </p:nvSpPr>
          <p:spPr bwMode="auto">
            <a:xfrm>
              <a:off x="2544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7" name="Rectangle 21"/>
            <p:cNvSpPr>
              <a:spLocks noChangeArrowheads="1"/>
            </p:cNvSpPr>
            <p:nvPr/>
          </p:nvSpPr>
          <p:spPr bwMode="auto">
            <a:xfrm>
              <a:off x="2382" y="2818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3861" y="296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9" name="Rectangle 23"/>
            <p:cNvSpPr>
              <a:spLocks noChangeArrowheads="1"/>
            </p:cNvSpPr>
            <p:nvPr/>
          </p:nvSpPr>
          <p:spPr bwMode="auto">
            <a:xfrm>
              <a:off x="3722" y="2825"/>
              <a:ext cx="1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3501" y="282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69"/>
          <p:cNvGrpSpPr/>
          <p:nvPr/>
        </p:nvGrpSpPr>
        <p:grpSpPr>
          <a:xfrm>
            <a:off x="2098675" y="4164012"/>
            <a:ext cx="4225925" cy="1093788"/>
            <a:chOff x="1436688" y="4895850"/>
            <a:chExt cx="4225925" cy="1093788"/>
          </a:xfrm>
        </p:grpSpPr>
        <p:sp>
          <p:nvSpPr>
            <p:cNvPr id="521241" name="Rectangle 25"/>
            <p:cNvSpPr>
              <a:spLocks noChangeArrowheads="1"/>
            </p:cNvSpPr>
            <p:nvPr/>
          </p:nvSpPr>
          <p:spPr bwMode="auto">
            <a:xfrm>
              <a:off x="54038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51768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3" name="Rectangle 27"/>
            <p:cNvSpPr>
              <a:spLocks noChangeArrowheads="1"/>
            </p:cNvSpPr>
            <p:nvPr/>
          </p:nvSpPr>
          <p:spPr bwMode="auto">
            <a:xfrm>
              <a:off x="50625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4" name="Rectangle 28"/>
            <p:cNvSpPr>
              <a:spLocks noChangeArrowheads="1"/>
            </p:cNvSpPr>
            <p:nvPr/>
          </p:nvSpPr>
          <p:spPr bwMode="auto">
            <a:xfrm>
              <a:off x="48466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21245" name="Rectangle 29"/>
            <p:cNvSpPr>
              <a:spLocks noChangeArrowheads="1"/>
            </p:cNvSpPr>
            <p:nvPr/>
          </p:nvSpPr>
          <p:spPr bwMode="auto">
            <a:xfrm>
              <a:off x="47323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6" name="Rectangle 30"/>
            <p:cNvSpPr>
              <a:spLocks noChangeArrowheads="1"/>
            </p:cNvSpPr>
            <p:nvPr/>
          </p:nvSpPr>
          <p:spPr bwMode="auto">
            <a:xfrm>
              <a:off x="452278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7" name="Rectangle 31"/>
            <p:cNvSpPr>
              <a:spLocks noChangeArrowheads="1"/>
            </p:cNvSpPr>
            <p:nvPr/>
          </p:nvSpPr>
          <p:spPr bwMode="auto">
            <a:xfrm>
              <a:off x="4397375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8" name="Rectangle 32"/>
            <p:cNvSpPr>
              <a:spLocks noChangeArrowheads="1"/>
            </p:cNvSpPr>
            <p:nvPr/>
          </p:nvSpPr>
          <p:spPr bwMode="auto">
            <a:xfrm>
              <a:off x="41814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9" name="Rectangle 33"/>
            <p:cNvSpPr>
              <a:spLocks noChangeArrowheads="1"/>
            </p:cNvSpPr>
            <p:nvPr/>
          </p:nvSpPr>
          <p:spPr bwMode="auto">
            <a:xfrm>
              <a:off x="4024313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0" name="Rectangle 34"/>
            <p:cNvSpPr>
              <a:spLocks noChangeArrowheads="1"/>
            </p:cNvSpPr>
            <p:nvPr/>
          </p:nvSpPr>
          <p:spPr bwMode="auto">
            <a:xfrm>
              <a:off x="2967038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1" name="Rectangle 35"/>
            <p:cNvSpPr>
              <a:spLocks noChangeArrowheads="1"/>
            </p:cNvSpPr>
            <p:nvPr/>
          </p:nvSpPr>
          <p:spPr bwMode="auto">
            <a:xfrm>
              <a:off x="2757488" y="494506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2590800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3" name="Rectangle 37"/>
            <p:cNvSpPr>
              <a:spLocks noChangeArrowheads="1"/>
            </p:cNvSpPr>
            <p:nvPr/>
          </p:nvSpPr>
          <p:spPr bwMode="auto">
            <a:xfrm>
              <a:off x="23574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4" name="Rectangle 38"/>
            <p:cNvSpPr>
              <a:spLocks noChangeArrowheads="1"/>
            </p:cNvSpPr>
            <p:nvPr/>
          </p:nvSpPr>
          <p:spPr bwMode="auto">
            <a:xfrm>
              <a:off x="218598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5" name="Rectangle 39"/>
            <p:cNvSpPr>
              <a:spLocks noChangeArrowheads="1"/>
            </p:cNvSpPr>
            <p:nvPr/>
          </p:nvSpPr>
          <p:spPr bwMode="auto">
            <a:xfrm>
              <a:off x="19589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6" name="Rectangle 40"/>
            <p:cNvSpPr>
              <a:spLocks noChangeArrowheads="1"/>
            </p:cNvSpPr>
            <p:nvPr/>
          </p:nvSpPr>
          <p:spPr bwMode="auto">
            <a:xfrm>
              <a:off x="17970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7" name="Rectangle 41"/>
            <p:cNvSpPr>
              <a:spLocks noChangeArrowheads="1"/>
            </p:cNvSpPr>
            <p:nvPr/>
          </p:nvSpPr>
          <p:spPr bwMode="auto">
            <a:xfrm>
              <a:off x="1544638" y="4959350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8" name="Rectangle 42"/>
            <p:cNvSpPr>
              <a:spLocks noChangeArrowheads="1"/>
            </p:cNvSpPr>
            <p:nvPr/>
          </p:nvSpPr>
          <p:spPr bwMode="auto">
            <a:xfrm>
              <a:off x="3851275" y="5108575"/>
              <a:ext cx="1873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9" name="Rectangle 43"/>
            <p:cNvSpPr>
              <a:spLocks noChangeArrowheads="1"/>
            </p:cNvSpPr>
            <p:nvPr/>
          </p:nvSpPr>
          <p:spPr bwMode="auto">
            <a:xfrm>
              <a:off x="3590925" y="4895850"/>
              <a:ext cx="2555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0" name="Rectangle 44"/>
            <p:cNvSpPr>
              <a:spLocks noChangeArrowheads="1"/>
            </p:cNvSpPr>
            <p:nvPr/>
          </p:nvSpPr>
          <p:spPr bwMode="auto">
            <a:xfrm>
              <a:off x="3252788" y="489585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1" name="Rectangle 45"/>
            <p:cNvSpPr>
              <a:spLocks noChangeArrowheads="1"/>
            </p:cNvSpPr>
            <p:nvPr/>
          </p:nvSpPr>
          <p:spPr bwMode="auto">
            <a:xfrm>
              <a:off x="1436688" y="5440363"/>
              <a:ext cx="4149725" cy="536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2" name="Line 46"/>
            <p:cNvSpPr>
              <a:spLocks noChangeShapeType="1"/>
            </p:cNvSpPr>
            <p:nvPr/>
          </p:nvSpPr>
          <p:spPr bwMode="auto">
            <a:xfrm>
              <a:off x="1581150" y="5526088"/>
              <a:ext cx="2365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3" name="Rectangle 47"/>
            <p:cNvSpPr>
              <a:spLocks noChangeArrowheads="1"/>
            </p:cNvSpPr>
            <p:nvPr/>
          </p:nvSpPr>
          <p:spPr bwMode="auto">
            <a:xfrm>
              <a:off x="551815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4" name="Rectangle 48"/>
            <p:cNvSpPr>
              <a:spLocks noChangeArrowheads="1"/>
            </p:cNvSpPr>
            <p:nvPr/>
          </p:nvSpPr>
          <p:spPr bwMode="auto">
            <a:xfrm>
              <a:off x="52863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5" name="Rectangle 49"/>
            <p:cNvSpPr>
              <a:spLocks noChangeArrowheads="1"/>
            </p:cNvSpPr>
            <p:nvPr/>
          </p:nvSpPr>
          <p:spPr bwMode="auto">
            <a:xfrm>
              <a:off x="51720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6" name="Rectangle 50"/>
            <p:cNvSpPr>
              <a:spLocks noChangeArrowheads="1"/>
            </p:cNvSpPr>
            <p:nvPr/>
          </p:nvSpPr>
          <p:spPr bwMode="auto">
            <a:xfrm>
              <a:off x="49561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7" name="Rectangle 51"/>
            <p:cNvSpPr>
              <a:spLocks noChangeArrowheads="1"/>
            </p:cNvSpPr>
            <p:nvPr/>
          </p:nvSpPr>
          <p:spPr bwMode="auto">
            <a:xfrm>
              <a:off x="48418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8" name="Rectangle 52"/>
            <p:cNvSpPr>
              <a:spLocks noChangeArrowheads="1"/>
            </p:cNvSpPr>
            <p:nvPr/>
          </p:nvSpPr>
          <p:spPr bwMode="auto">
            <a:xfrm>
              <a:off x="46307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9" name="Rectangle 53"/>
            <p:cNvSpPr>
              <a:spLocks noChangeArrowheads="1"/>
            </p:cNvSpPr>
            <p:nvPr/>
          </p:nvSpPr>
          <p:spPr bwMode="auto">
            <a:xfrm>
              <a:off x="450532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0" name="Rectangle 54"/>
            <p:cNvSpPr>
              <a:spLocks noChangeArrowheads="1"/>
            </p:cNvSpPr>
            <p:nvPr/>
          </p:nvSpPr>
          <p:spPr bwMode="auto">
            <a:xfrm>
              <a:off x="4305300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164013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298450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3" name="Rectangle 57"/>
            <p:cNvSpPr>
              <a:spLocks noChangeArrowheads="1"/>
            </p:cNvSpPr>
            <p:nvPr/>
          </p:nvSpPr>
          <p:spPr bwMode="auto">
            <a:xfrm>
              <a:off x="2776538" y="547211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2608263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237648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6" name="Rectangle 60"/>
            <p:cNvSpPr>
              <a:spLocks noChangeArrowheads="1"/>
            </p:cNvSpPr>
            <p:nvPr/>
          </p:nvSpPr>
          <p:spPr bwMode="auto">
            <a:xfrm>
              <a:off x="2203450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19764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1811338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9" name="Rectangle 63"/>
            <p:cNvSpPr>
              <a:spLocks noChangeArrowheads="1"/>
            </p:cNvSpPr>
            <p:nvPr/>
          </p:nvSpPr>
          <p:spPr bwMode="auto">
            <a:xfrm>
              <a:off x="1560513" y="5472113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3946525" y="5622925"/>
              <a:ext cx="21431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3619500" y="5422900"/>
              <a:ext cx="331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2" name="Rectangle 66"/>
            <p:cNvSpPr>
              <a:spLocks noChangeArrowheads="1"/>
            </p:cNvSpPr>
            <p:nvPr/>
          </p:nvSpPr>
          <p:spPr bwMode="auto">
            <a:xfrm>
              <a:off x="3271838" y="542290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3" name="Line 67"/>
            <p:cNvSpPr>
              <a:spLocks noChangeShapeType="1"/>
            </p:cNvSpPr>
            <p:nvPr/>
          </p:nvSpPr>
          <p:spPr bwMode="auto">
            <a:xfrm>
              <a:off x="1589088" y="5024438"/>
              <a:ext cx="236537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27923" y="6400800"/>
            <a:ext cx="2133600" cy="457200"/>
          </a:xfrm>
        </p:spPr>
        <p:txBody>
          <a:bodyPr/>
          <a:lstStyle/>
          <a:p>
            <a:fld id="{33D2DCDB-D63B-459D-92F7-AEC5A2B3CE95}" type="slidenum">
              <a:rPr lang="tr-TR"/>
              <a:pPr/>
              <a:t>61</a:t>
            </a:fld>
            <a:endParaRPr lang="tr-TR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489075"/>
            <a:ext cx="39401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smtClean="0"/>
              <a:t>Anahtarları Kullanarak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Girişler için: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  <a:endParaRPr lang="tr-TR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Çıkışlar için: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ışık açık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ışık kapalı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TÜMLEME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  <a:endParaRPr lang="tr-TR" sz="2000">
              <a:cs typeface="Times New Roman" pitchFamily="18" charset="0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sp>
        <p:nvSpPr>
          <p:cNvPr id="437315" name="Rectangle 67"/>
          <p:cNvSpPr>
            <a:spLocks noChangeArrowheads="1"/>
          </p:cNvSpPr>
          <p:nvPr/>
        </p:nvSpPr>
        <p:spPr bwMode="auto">
          <a:xfrm>
            <a:off x="10467975" y="45608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516063"/>
            <a:ext cx="3500438" cy="1612602"/>
            <a:chOff x="3886200" y="1516063"/>
            <a:chExt cx="3500438" cy="1612602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886200" y="1516063"/>
              <a:ext cx="3500438" cy="1543050"/>
              <a:chOff x="3373" y="833"/>
              <a:chExt cx="2205" cy="972"/>
            </a:xfrm>
          </p:grpSpPr>
          <p:sp>
            <p:nvSpPr>
              <p:cNvPr id="437282" name="Freeform 34"/>
              <p:cNvSpPr>
                <a:spLocks/>
              </p:cNvSpPr>
              <p:nvPr/>
            </p:nvSpPr>
            <p:spPr bwMode="auto">
              <a:xfrm>
                <a:off x="4147" y="1632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3" name="Freeform 35"/>
              <p:cNvSpPr>
                <a:spLocks/>
              </p:cNvSpPr>
              <p:nvPr/>
            </p:nvSpPr>
            <p:spPr bwMode="auto">
              <a:xfrm>
                <a:off x="4474" y="1638"/>
                <a:ext cx="80" cy="68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3"/>
                  </a:cxn>
                  <a:cxn ang="0">
                    <a:pos x="75" y="51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7"/>
                  </a:cxn>
                  <a:cxn ang="0">
                    <a:pos x="40" y="68"/>
                  </a:cxn>
                  <a:cxn ang="0">
                    <a:pos x="30" y="67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1"/>
                  </a:cxn>
                  <a:cxn ang="0">
                    <a:pos x="2" y="43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4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4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8">
                    <a:moveTo>
                      <a:pt x="80" y="34"/>
                    </a:moveTo>
                    <a:lnTo>
                      <a:pt x="79" y="43"/>
                    </a:lnTo>
                    <a:lnTo>
                      <a:pt x="75" y="51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7"/>
                    </a:lnTo>
                    <a:lnTo>
                      <a:pt x="40" y="68"/>
                    </a:lnTo>
                    <a:lnTo>
                      <a:pt x="30" y="67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1"/>
                    </a:lnTo>
                    <a:lnTo>
                      <a:pt x="2" y="43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4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4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4" name="Line 36"/>
              <p:cNvSpPr>
                <a:spLocks noChangeShapeType="1"/>
              </p:cNvSpPr>
              <p:nvPr/>
            </p:nvSpPr>
            <p:spPr bwMode="auto">
              <a:xfrm flipV="1">
                <a:off x="4227" y="1529"/>
                <a:ext cx="24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5" name="Line 37"/>
              <p:cNvSpPr>
                <a:spLocks noChangeShapeType="1"/>
              </p:cNvSpPr>
              <p:nvPr/>
            </p:nvSpPr>
            <p:spPr bwMode="auto">
              <a:xfrm>
                <a:off x="3387" y="1495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6" name="Line 38"/>
              <p:cNvSpPr>
                <a:spLocks noChangeShapeType="1"/>
              </p:cNvSpPr>
              <p:nvPr/>
            </p:nvSpPr>
            <p:spPr bwMode="auto">
              <a:xfrm>
                <a:off x="3467" y="1563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7" name="Line 39"/>
              <p:cNvSpPr>
                <a:spLocks noChangeShapeType="1"/>
              </p:cNvSpPr>
              <p:nvPr/>
            </p:nvSpPr>
            <p:spPr bwMode="auto">
              <a:xfrm>
                <a:off x="3387" y="1632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8" name="Line 40"/>
              <p:cNvSpPr>
                <a:spLocks noChangeShapeType="1"/>
              </p:cNvSpPr>
              <p:nvPr/>
            </p:nvSpPr>
            <p:spPr bwMode="auto">
              <a:xfrm>
                <a:off x="3467" y="1701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9" name="Freeform 41"/>
              <p:cNvSpPr>
                <a:spLocks/>
              </p:cNvSpPr>
              <p:nvPr/>
            </p:nvSpPr>
            <p:spPr bwMode="auto">
              <a:xfrm>
                <a:off x="4948" y="1323"/>
                <a:ext cx="320" cy="275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5"/>
                  </a:cxn>
                  <a:cxn ang="0">
                    <a:pos x="315" y="172"/>
                  </a:cxn>
                  <a:cxn ang="0">
                    <a:pos x="308" y="189"/>
                  </a:cxn>
                  <a:cxn ang="0">
                    <a:pos x="300" y="205"/>
                  </a:cxn>
                  <a:cxn ang="0">
                    <a:pos x="288" y="220"/>
                  </a:cxn>
                  <a:cxn ang="0">
                    <a:pos x="275" y="232"/>
                  </a:cxn>
                  <a:cxn ang="0">
                    <a:pos x="260" y="245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5"/>
                  </a:cxn>
                  <a:cxn ang="0">
                    <a:pos x="144" y="274"/>
                  </a:cxn>
                  <a:cxn ang="0">
                    <a:pos x="124" y="271"/>
                  </a:cxn>
                  <a:cxn ang="0">
                    <a:pos x="105" y="267"/>
                  </a:cxn>
                  <a:cxn ang="0">
                    <a:pos x="85" y="259"/>
                  </a:cxn>
                  <a:cxn ang="0">
                    <a:pos x="68" y="250"/>
                  </a:cxn>
                  <a:cxn ang="0">
                    <a:pos x="52" y="239"/>
                  </a:cxn>
                  <a:cxn ang="0">
                    <a:pos x="39" y="227"/>
                  </a:cxn>
                  <a:cxn ang="0">
                    <a:pos x="25" y="212"/>
                  </a:cxn>
                  <a:cxn ang="0">
                    <a:pos x="16" y="197"/>
                  </a:cxn>
                  <a:cxn ang="0">
                    <a:pos x="8" y="181"/>
                  </a:cxn>
                  <a:cxn ang="0">
                    <a:pos x="3" y="164"/>
                  </a:cxn>
                  <a:cxn ang="0">
                    <a:pos x="0" y="147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4"/>
                  </a:cxn>
                  <a:cxn ang="0">
                    <a:pos x="16" y="78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6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6"/>
                  </a:cxn>
                  <a:cxn ang="0">
                    <a:pos x="225" y="11"/>
                  </a:cxn>
                  <a:cxn ang="0">
                    <a:pos x="243" y="20"/>
                  </a:cxn>
                  <a:cxn ang="0">
                    <a:pos x="260" y="30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70"/>
                  </a:cxn>
                  <a:cxn ang="0">
                    <a:pos x="308" y="86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5">
                    <a:moveTo>
                      <a:pt x="320" y="137"/>
                    </a:moveTo>
                    <a:lnTo>
                      <a:pt x="319" y="155"/>
                    </a:lnTo>
                    <a:lnTo>
                      <a:pt x="315" y="172"/>
                    </a:lnTo>
                    <a:lnTo>
                      <a:pt x="308" y="189"/>
                    </a:lnTo>
                    <a:lnTo>
                      <a:pt x="300" y="205"/>
                    </a:lnTo>
                    <a:lnTo>
                      <a:pt x="288" y="220"/>
                    </a:lnTo>
                    <a:lnTo>
                      <a:pt x="275" y="232"/>
                    </a:lnTo>
                    <a:lnTo>
                      <a:pt x="260" y="245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5"/>
                    </a:lnTo>
                    <a:lnTo>
                      <a:pt x="144" y="274"/>
                    </a:lnTo>
                    <a:lnTo>
                      <a:pt x="124" y="271"/>
                    </a:lnTo>
                    <a:lnTo>
                      <a:pt x="105" y="267"/>
                    </a:lnTo>
                    <a:lnTo>
                      <a:pt x="85" y="259"/>
                    </a:lnTo>
                    <a:lnTo>
                      <a:pt x="68" y="250"/>
                    </a:lnTo>
                    <a:lnTo>
                      <a:pt x="52" y="239"/>
                    </a:lnTo>
                    <a:lnTo>
                      <a:pt x="39" y="227"/>
                    </a:lnTo>
                    <a:lnTo>
                      <a:pt x="25" y="212"/>
                    </a:lnTo>
                    <a:lnTo>
                      <a:pt x="16" y="197"/>
                    </a:lnTo>
                    <a:lnTo>
                      <a:pt x="8" y="181"/>
                    </a:lnTo>
                    <a:lnTo>
                      <a:pt x="3" y="164"/>
                    </a:lnTo>
                    <a:lnTo>
                      <a:pt x="0" y="147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4"/>
                    </a:lnTo>
                    <a:lnTo>
                      <a:pt x="16" y="78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6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6"/>
                    </a:lnTo>
                    <a:lnTo>
                      <a:pt x="225" y="11"/>
                    </a:lnTo>
                    <a:lnTo>
                      <a:pt x="243" y="20"/>
                    </a:lnTo>
                    <a:lnTo>
                      <a:pt x="260" y="30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70"/>
                    </a:lnTo>
                    <a:lnTo>
                      <a:pt x="308" y="86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0" name="Line 42"/>
              <p:cNvSpPr>
                <a:spLocks noChangeShapeType="1"/>
              </p:cNvSpPr>
              <p:nvPr/>
            </p:nvSpPr>
            <p:spPr bwMode="auto">
              <a:xfrm>
                <a:off x="4828" y="146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1" name="Line 43"/>
              <p:cNvSpPr>
                <a:spLocks noChangeShapeType="1"/>
              </p:cNvSpPr>
              <p:nvPr/>
            </p:nvSpPr>
            <p:spPr bwMode="auto">
              <a:xfrm flipV="1">
                <a:off x="4988" y="139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2" name="Line 44"/>
              <p:cNvSpPr>
                <a:spLocks noChangeShapeType="1"/>
              </p:cNvSpPr>
              <p:nvPr/>
            </p:nvSpPr>
            <p:spPr bwMode="auto">
              <a:xfrm>
                <a:off x="502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3" name="Line 45"/>
              <p:cNvSpPr>
                <a:spLocks noChangeShapeType="1"/>
              </p:cNvSpPr>
              <p:nvPr/>
            </p:nvSpPr>
            <p:spPr bwMode="auto">
              <a:xfrm flipV="1">
                <a:off x="5028" y="1392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4" name="Line 46"/>
              <p:cNvSpPr>
                <a:spLocks noChangeShapeType="1"/>
              </p:cNvSpPr>
              <p:nvPr/>
            </p:nvSpPr>
            <p:spPr bwMode="auto">
              <a:xfrm>
                <a:off x="510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5" name="Line 47"/>
              <p:cNvSpPr>
                <a:spLocks noChangeShapeType="1"/>
              </p:cNvSpPr>
              <p:nvPr/>
            </p:nvSpPr>
            <p:spPr bwMode="auto">
              <a:xfrm flipV="1">
                <a:off x="510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6" name="Line 48"/>
              <p:cNvSpPr>
                <a:spLocks noChangeShapeType="1"/>
              </p:cNvSpPr>
              <p:nvPr/>
            </p:nvSpPr>
            <p:spPr bwMode="auto">
              <a:xfrm>
                <a:off x="514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7" name="Line 49"/>
              <p:cNvSpPr>
                <a:spLocks noChangeShapeType="1"/>
              </p:cNvSpPr>
              <p:nvPr/>
            </p:nvSpPr>
            <p:spPr bwMode="auto">
              <a:xfrm flipV="1">
                <a:off x="5188" y="1460"/>
                <a:ext cx="1" cy="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8" name="Line 50"/>
              <p:cNvSpPr>
                <a:spLocks noChangeShapeType="1"/>
              </p:cNvSpPr>
              <p:nvPr/>
            </p:nvSpPr>
            <p:spPr bwMode="auto">
              <a:xfrm>
                <a:off x="5188" y="1460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9" name="Freeform 51"/>
              <p:cNvSpPr>
                <a:spLocks/>
              </p:cNvSpPr>
              <p:nvPr/>
            </p:nvSpPr>
            <p:spPr bwMode="auto">
              <a:xfrm>
                <a:off x="4114" y="1191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5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5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2"/>
                  </a:cxn>
                  <a:cxn ang="0">
                    <a:pos x="40" y="0"/>
                  </a:cxn>
                  <a:cxn ang="0">
                    <a:pos x="51" y="2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8"/>
                  </a:cxn>
                  <a:cxn ang="0">
                    <a:pos x="79" y="26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5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5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2"/>
                    </a:lnTo>
                    <a:lnTo>
                      <a:pt x="40" y="0"/>
                    </a:lnTo>
                    <a:lnTo>
                      <a:pt x="51" y="2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8"/>
                    </a:lnTo>
                    <a:lnTo>
                      <a:pt x="79" y="26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0" name="Freeform 52"/>
              <p:cNvSpPr>
                <a:spLocks/>
              </p:cNvSpPr>
              <p:nvPr/>
            </p:nvSpPr>
            <p:spPr bwMode="auto">
              <a:xfrm>
                <a:off x="4441" y="119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1" name="Line 53"/>
              <p:cNvSpPr>
                <a:spLocks noChangeShapeType="1"/>
              </p:cNvSpPr>
              <p:nvPr/>
            </p:nvSpPr>
            <p:spPr bwMode="auto">
              <a:xfrm flipV="1">
                <a:off x="4194" y="1088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2" name="Line 54"/>
              <p:cNvSpPr>
                <a:spLocks noChangeShapeType="1"/>
              </p:cNvSpPr>
              <p:nvPr/>
            </p:nvSpPr>
            <p:spPr bwMode="auto">
              <a:xfrm>
                <a:off x="4508" y="1220"/>
                <a:ext cx="3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3" name="Line 55"/>
              <p:cNvSpPr>
                <a:spLocks noChangeShapeType="1"/>
              </p:cNvSpPr>
              <p:nvPr/>
            </p:nvSpPr>
            <p:spPr bwMode="auto">
              <a:xfrm>
                <a:off x="4828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4" name="Line 56"/>
              <p:cNvSpPr>
                <a:spLocks noChangeShapeType="1"/>
              </p:cNvSpPr>
              <p:nvPr/>
            </p:nvSpPr>
            <p:spPr bwMode="auto">
              <a:xfrm flipH="1">
                <a:off x="4548" y="166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5" name="Line 57"/>
              <p:cNvSpPr>
                <a:spLocks noChangeShapeType="1"/>
              </p:cNvSpPr>
              <p:nvPr/>
            </p:nvSpPr>
            <p:spPr bwMode="auto">
              <a:xfrm flipH="1">
                <a:off x="3947" y="1666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6" name="Line 58"/>
              <p:cNvSpPr>
                <a:spLocks noChangeShapeType="1"/>
              </p:cNvSpPr>
              <p:nvPr/>
            </p:nvSpPr>
            <p:spPr bwMode="auto">
              <a:xfrm flipV="1">
                <a:off x="3947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7" name="Line 59"/>
              <p:cNvSpPr>
                <a:spLocks noChangeShapeType="1"/>
              </p:cNvSpPr>
              <p:nvPr/>
            </p:nvSpPr>
            <p:spPr bwMode="auto">
              <a:xfrm>
                <a:off x="3947" y="122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8" name="Line 60"/>
              <p:cNvSpPr>
                <a:spLocks noChangeShapeType="1"/>
              </p:cNvSpPr>
              <p:nvPr/>
            </p:nvSpPr>
            <p:spPr bwMode="auto">
              <a:xfrm flipH="1">
                <a:off x="3507" y="1426"/>
                <a:ext cx="4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9" name="Line 61"/>
              <p:cNvSpPr>
                <a:spLocks noChangeShapeType="1"/>
              </p:cNvSpPr>
              <p:nvPr/>
            </p:nvSpPr>
            <p:spPr bwMode="auto">
              <a:xfrm>
                <a:off x="3507" y="1426"/>
                <a:ext cx="1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0" name="Line 62"/>
              <p:cNvSpPr>
                <a:spLocks noChangeShapeType="1"/>
              </p:cNvSpPr>
              <p:nvPr/>
            </p:nvSpPr>
            <p:spPr bwMode="auto">
              <a:xfrm>
                <a:off x="3507" y="1701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1" name="Line 63"/>
              <p:cNvSpPr>
                <a:spLocks noChangeShapeType="1"/>
              </p:cNvSpPr>
              <p:nvPr/>
            </p:nvSpPr>
            <p:spPr bwMode="auto">
              <a:xfrm>
                <a:off x="3507" y="1804"/>
                <a:ext cx="20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2" name="Line 64"/>
              <p:cNvSpPr>
                <a:spLocks noChangeShapeType="1"/>
              </p:cNvSpPr>
              <p:nvPr/>
            </p:nvSpPr>
            <p:spPr bwMode="auto">
              <a:xfrm flipV="1">
                <a:off x="5508" y="1460"/>
                <a:ext cx="1" cy="3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3" name="Line 65"/>
              <p:cNvSpPr>
                <a:spLocks noChangeShapeType="1"/>
              </p:cNvSpPr>
              <p:nvPr/>
            </p:nvSpPr>
            <p:spPr bwMode="auto">
              <a:xfrm flipH="1">
                <a:off x="5308" y="1460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4" name="Rectangle 66"/>
              <p:cNvSpPr>
                <a:spLocks noChangeArrowheads="1"/>
              </p:cNvSpPr>
              <p:nvPr/>
            </p:nvSpPr>
            <p:spPr bwMode="auto">
              <a:xfrm>
                <a:off x="3373" y="833"/>
                <a:ext cx="2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Paralel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VEYA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97" name="Text Box 84"/>
            <p:cNvSpPr txBox="1">
              <a:spLocks noChangeArrowheads="1"/>
            </p:cNvSpPr>
            <p:nvPr/>
          </p:nvSpPr>
          <p:spPr bwMode="auto">
            <a:xfrm>
              <a:off x="5214936" y="1900535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5291136" y="26670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9" name="Text Box 84"/>
            <p:cNvSpPr txBox="1">
              <a:spLocks noChangeArrowheads="1"/>
            </p:cNvSpPr>
            <p:nvPr/>
          </p:nvSpPr>
          <p:spPr bwMode="auto">
            <a:xfrm>
              <a:off x="6434136" y="19050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420439" y="2286000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VEYA B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3733800" y="3440113"/>
            <a:ext cx="3408363" cy="1362075"/>
            <a:chOff x="3733800" y="3440113"/>
            <a:chExt cx="3408363" cy="13620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733800" y="3440113"/>
              <a:ext cx="3408363" cy="1362075"/>
              <a:chOff x="3362" y="2045"/>
              <a:chExt cx="2147" cy="858"/>
            </a:xfrm>
          </p:grpSpPr>
          <p:sp>
            <p:nvSpPr>
              <p:cNvPr id="437253" name="Freeform 5"/>
              <p:cNvSpPr>
                <a:spLocks/>
              </p:cNvSpPr>
              <p:nvPr/>
            </p:nvSpPr>
            <p:spPr bwMode="auto">
              <a:xfrm>
                <a:off x="4988" y="231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4" name="Line 6"/>
              <p:cNvSpPr>
                <a:spLocks noChangeShapeType="1"/>
              </p:cNvSpPr>
              <p:nvPr/>
            </p:nvSpPr>
            <p:spPr bwMode="auto">
              <a:xfrm>
                <a:off x="486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5" name="Line 7"/>
              <p:cNvSpPr>
                <a:spLocks noChangeShapeType="1"/>
              </p:cNvSpPr>
              <p:nvPr/>
            </p:nvSpPr>
            <p:spPr bwMode="auto">
              <a:xfrm flipV="1">
                <a:off x="5028" y="238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6" name="Line 8"/>
              <p:cNvSpPr>
                <a:spLocks noChangeShapeType="1"/>
              </p:cNvSpPr>
              <p:nvPr/>
            </p:nvSpPr>
            <p:spPr bwMode="auto">
              <a:xfrm>
                <a:off x="506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7" name="Line 9"/>
              <p:cNvSpPr>
                <a:spLocks noChangeShapeType="1"/>
              </p:cNvSpPr>
              <p:nvPr/>
            </p:nvSpPr>
            <p:spPr bwMode="auto">
              <a:xfrm flipV="1">
                <a:off x="5068" y="238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8" name="Line 10"/>
              <p:cNvSpPr>
                <a:spLocks noChangeShapeType="1"/>
              </p:cNvSpPr>
              <p:nvPr/>
            </p:nvSpPr>
            <p:spPr bwMode="auto">
              <a:xfrm>
                <a:off x="514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9" name="Line 11"/>
              <p:cNvSpPr>
                <a:spLocks noChangeShapeType="1"/>
              </p:cNvSpPr>
              <p:nvPr/>
            </p:nvSpPr>
            <p:spPr bwMode="auto">
              <a:xfrm flipV="1">
                <a:off x="514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0" name="Line 12"/>
              <p:cNvSpPr>
                <a:spLocks noChangeShapeType="1"/>
              </p:cNvSpPr>
              <p:nvPr/>
            </p:nvSpPr>
            <p:spPr bwMode="auto">
              <a:xfrm>
                <a:off x="518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1" name="Line 13"/>
              <p:cNvSpPr>
                <a:spLocks noChangeShapeType="1"/>
              </p:cNvSpPr>
              <p:nvPr/>
            </p:nvSpPr>
            <p:spPr bwMode="auto">
              <a:xfrm flipV="1">
                <a:off x="5228" y="245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2" name="Line 14"/>
              <p:cNvSpPr>
                <a:spLocks noChangeShapeType="1"/>
              </p:cNvSpPr>
              <p:nvPr/>
            </p:nvSpPr>
            <p:spPr bwMode="auto">
              <a:xfrm>
                <a:off x="5228" y="245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3" name="Freeform 15"/>
              <p:cNvSpPr>
                <a:spLocks/>
              </p:cNvSpPr>
              <p:nvPr/>
            </p:nvSpPr>
            <p:spPr bwMode="auto">
              <a:xfrm>
                <a:off x="38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4" name="Freeform 16"/>
              <p:cNvSpPr>
                <a:spLocks/>
              </p:cNvSpPr>
              <p:nvPr/>
            </p:nvSpPr>
            <p:spPr bwMode="auto">
              <a:xfrm>
                <a:off x="42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5" name="Line 17"/>
              <p:cNvSpPr>
                <a:spLocks noChangeShapeType="1"/>
              </p:cNvSpPr>
              <p:nvPr/>
            </p:nvSpPr>
            <p:spPr bwMode="auto">
              <a:xfrm flipV="1">
                <a:off x="39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6" name="Freeform 18"/>
              <p:cNvSpPr>
                <a:spLocks/>
              </p:cNvSpPr>
              <p:nvPr/>
            </p:nvSpPr>
            <p:spPr bwMode="auto">
              <a:xfrm>
                <a:off x="44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7" name="Freeform 19"/>
              <p:cNvSpPr>
                <a:spLocks/>
              </p:cNvSpPr>
              <p:nvPr/>
            </p:nvSpPr>
            <p:spPr bwMode="auto">
              <a:xfrm>
                <a:off x="48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8" name="Line 20"/>
              <p:cNvSpPr>
                <a:spLocks noChangeShapeType="1"/>
              </p:cNvSpPr>
              <p:nvPr/>
            </p:nvSpPr>
            <p:spPr bwMode="auto">
              <a:xfrm flipV="1">
                <a:off x="45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9" name="Line 21"/>
              <p:cNvSpPr>
                <a:spLocks noChangeShapeType="1"/>
              </p:cNvSpPr>
              <p:nvPr/>
            </p:nvSpPr>
            <p:spPr bwMode="auto">
              <a:xfrm>
                <a:off x="3474" y="263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0" name="Line 22"/>
              <p:cNvSpPr>
                <a:spLocks noChangeShapeType="1"/>
              </p:cNvSpPr>
              <p:nvPr/>
            </p:nvSpPr>
            <p:spPr bwMode="auto">
              <a:xfrm>
                <a:off x="3554" y="270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1" name="Line 23"/>
              <p:cNvSpPr>
                <a:spLocks noChangeShapeType="1"/>
              </p:cNvSpPr>
              <p:nvPr/>
            </p:nvSpPr>
            <p:spPr bwMode="auto">
              <a:xfrm>
                <a:off x="3474" y="277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2" name="Line 24"/>
              <p:cNvSpPr>
                <a:spLocks noChangeShapeType="1"/>
              </p:cNvSpPr>
              <p:nvPr/>
            </p:nvSpPr>
            <p:spPr bwMode="auto">
              <a:xfrm>
                <a:off x="3554" y="283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3" name="Line 25"/>
              <p:cNvSpPr>
                <a:spLocks noChangeShapeType="1"/>
              </p:cNvSpPr>
              <p:nvPr/>
            </p:nvSpPr>
            <p:spPr bwMode="auto">
              <a:xfrm flipV="1">
                <a:off x="3587" y="2456"/>
                <a:ext cx="1" cy="1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4" name="Line 26"/>
              <p:cNvSpPr>
                <a:spLocks noChangeShapeType="1"/>
              </p:cNvSpPr>
              <p:nvPr/>
            </p:nvSpPr>
            <p:spPr bwMode="auto">
              <a:xfrm>
                <a:off x="3587" y="245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5" name="Line 27"/>
              <p:cNvSpPr>
                <a:spLocks noChangeShapeType="1"/>
              </p:cNvSpPr>
              <p:nvPr/>
            </p:nvSpPr>
            <p:spPr bwMode="auto">
              <a:xfrm>
                <a:off x="4267" y="2456"/>
                <a:ext cx="2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6" name="Line 28"/>
              <p:cNvSpPr>
                <a:spLocks noChangeShapeType="1"/>
              </p:cNvSpPr>
              <p:nvPr/>
            </p:nvSpPr>
            <p:spPr bwMode="auto">
              <a:xfrm>
                <a:off x="3587" y="2834"/>
                <a:ext cx="1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7" name="Line 29"/>
              <p:cNvSpPr>
                <a:spLocks noChangeShapeType="1"/>
              </p:cNvSpPr>
              <p:nvPr/>
            </p:nvSpPr>
            <p:spPr bwMode="auto">
              <a:xfrm>
                <a:off x="3587" y="2902"/>
                <a:ext cx="192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8" name="Line 30"/>
              <p:cNvSpPr>
                <a:spLocks noChangeShapeType="1"/>
              </p:cNvSpPr>
              <p:nvPr/>
            </p:nvSpPr>
            <p:spPr bwMode="auto">
              <a:xfrm flipV="1">
                <a:off x="5508" y="2456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9" name="Line 31"/>
              <p:cNvSpPr>
                <a:spLocks noChangeShapeType="1"/>
              </p:cNvSpPr>
              <p:nvPr/>
            </p:nvSpPr>
            <p:spPr bwMode="auto">
              <a:xfrm flipH="1">
                <a:off x="534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0" name="Rectangle 32"/>
              <p:cNvSpPr>
                <a:spLocks noChangeArrowheads="1"/>
              </p:cNvSpPr>
              <p:nvPr/>
            </p:nvSpPr>
            <p:spPr bwMode="auto">
              <a:xfrm>
                <a:off x="3362" y="2045"/>
                <a:ext cx="16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Seri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139" name="Text Box 84"/>
            <p:cNvSpPr txBox="1">
              <a:spLocks noChangeArrowheads="1"/>
            </p:cNvSpPr>
            <p:nvPr/>
          </p:nvSpPr>
          <p:spPr bwMode="auto">
            <a:xfrm>
              <a:off x="4648200" y="3962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0" name="Text Box 84"/>
            <p:cNvSpPr txBox="1">
              <a:spLocks noChangeArrowheads="1"/>
            </p:cNvSpPr>
            <p:nvPr/>
          </p:nvSpPr>
          <p:spPr bwMode="auto">
            <a:xfrm>
              <a:off x="5638800" y="39624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1" name="Text Box 84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391400" y="4191000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 B</a:t>
            </a:r>
            <a:endParaRPr lang="tr-TR" dirty="0"/>
          </a:p>
        </p:txBody>
      </p:sp>
      <p:grpSp>
        <p:nvGrpSpPr>
          <p:cNvPr id="7" name="Group 6"/>
          <p:cNvGrpSpPr/>
          <p:nvPr/>
        </p:nvGrpSpPr>
        <p:grpSpPr>
          <a:xfrm>
            <a:off x="3746498" y="4970463"/>
            <a:ext cx="4178302" cy="1582737"/>
            <a:chOff x="3746498" y="4970463"/>
            <a:chExt cx="4178302" cy="1582737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746498" y="4970463"/>
              <a:ext cx="4178302" cy="1582737"/>
              <a:chOff x="3080" y="3009"/>
              <a:chExt cx="2632" cy="997"/>
            </a:xfrm>
          </p:grpSpPr>
          <p:sp>
            <p:nvSpPr>
              <p:cNvPr id="437317" name="Freeform 69"/>
              <p:cNvSpPr>
                <a:spLocks/>
              </p:cNvSpPr>
              <p:nvPr/>
            </p:nvSpPr>
            <p:spPr bwMode="auto">
              <a:xfrm>
                <a:off x="4847" y="3378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8" name="Line 70"/>
              <p:cNvSpPr>
                <a:spLocks noChangeShapeType="1"/>
              </p:cNvSpPr>
              <p:nvPr/>
            </p:nvSpPr>
            <p:spPr bwMode="auto">
              <a:xfrm flipV="1">
                <a:off x="4887" y="344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9" name="Line 71"/>
              <p:cNvSpPr>
                <a:spLocks noChangeShapeType="1"/>
              </p:cNvSpPr>
              <p:nvPr/>
            </p:nvSpPr>
            <p:spPr bwMode="auto">
              <a:xfrm>
                <a:off x="492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0" name="Line 72"/>
              <p:cNvSpPr>
                <a:spLocks noChangeShapeType="1"/>
              </p:cNvSpPr>
              <p:nvPr/>
            </p:nvSpPr>
            <p:spPr bwMode="auto">
              <a:xfrm flipV="1">
                <a:off x="4927" y="3446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1" name="Line 73"/>
              <p:cNvSpPr>
                <a:spLocks noChangeShapeType="1"/>
              </p:cNvSpPr>
              <p:nvPr/>
            </p:nvSpPr>
            <p:spPr bwMode="auto">
              <a:xfrm>
                <a:off x="500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2" name="Line 74"/>
              <p:cNvSpPr>
                <a:spLocks noChangeShapeType="1"/>
              </p:cNvSpPr>
              <p:nvPr/>
            </p:nvSpPr>
            <p:spPr bwMode="auto">
              <a:xfrm flipV="1">
                <a:off x="500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3" name="Line 75"/>
              <p:cNvSpPr>
                <a:spLocks noChangeShapeType="1"/>
              </p:cNvSpPr>
              <p:nvPr/>
            </p:nvSpPr>
            <p:spPr bwMode="auto">
              <a:xfrm>
                <a:off x="504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4" name="Line 76"/>
              <p:cNvSpPr>
                <a:spLocks noChangeShapeType="1"/>
              </p:cNvSpPr>
              <p:nvPr/>
            </p:nvSpPr>
            <p:spPr bwMode="auto">
              <a:xfrm flipV="1">
                <a:off x="5087" y="3515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5" name="Line 77"/>
              <p:cNvSpPr>
                <a:spLocks noChangeShapeType="1"/>
              </p:cNvSpPr>
              <p:nvPr/>
            </p:nvSpPr>
            <p:spPr bwMode="auto">
              <a:xfrm>
                <a:off x="5087" y="3515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6" name="Freeform 78"/>
              <p:cNvSpPr>
                <a:spLocks/>
              </p:cNvSpPr>
              <p:nvPr/>
            </p:nvSpPr>
            <p:spPr bwMode="auto">
              <a:xfrm>
                <a:off x="4088" y="3483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7" name="Freeform 79"/>
              <p:cNvSpPr>
                <a:spLocks/>
              </p:cNvSpPr>
              <p:nvPr/>
            </p:nvSpPr>
            <p:spPr bwMode="auto">
              <a:xfrm>
                <a:off x="4415" y="3489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8" name="Line 80"/>
              <p:cNvSpPr>
                <a:spLocks noChangeShapeType="1"/>
              </p:cNvSpPr>
              <p:nvPr/>
            </p:nvSpPr>
            <p:spPr bwMode="auto">
              <a:xfrm flipV="1">
                <a:off x="4168" y="3466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9" name="Line 81"/>
              <p:cNvSpPr>
                <a:spLocks noChangeShapeType="1"/>
              </p:cNvSpPr>
              <p:nvPr/>
            </p:nvSpPr>
            <p:spPr bwMode="auto">
              <a:xfrm>
                <a:off x="3690" y="3517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0" name="Line 82"/>
              <p:cNvSpPr>
                <a:spLocks noChangeShapeType="1"/>
              </p:cNvSpPr>
              <p:nvPr/>
            </p:nvSpPr>
            <p:spPr bwMode="auto">
              <a:xfrm flipH="1">
                <a:off x="4503" y="3510"/>
                <a:ext cx="3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1" name="Line 83"/>
              <p:cNvSpPr>
                <a:spLocks noChangeShapeType="1"/>
              </p:cNvSpPr>
              <p:nvPr/>
            </p:nvSpPr>
            <p:spPr bwMode="auto">
              <a:xfrm>
                <a:off x="5173" y="3519"/>
                <a:ext cx="1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2" name="Text Box 84"/>
              <p:cNvSpPr txBox="1">
                <a:spLocks noChangeArrowheads="1"/>
              </p:cNvSpPr>
              <p:nvPr/>
            </p:nvSpPr>
            <p:spPr bwMode="auto">
              <a:xfrm>
                <a:off x="4158" y="3240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400" dirty="0" smtClean="0">
                    <a:latin typeface="Times New Roman" pitchFamily="18" charset="0"/>
                  </a:rPr>
                  <a:t>A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437333" name="Line 85"/>
              <p:cNvSpPr>
                <a:spLocks noChangeShapeType="1"/>
              </p:cNvSpPr>
              <p:nvPr/>
            </p:nvSpPr>
            <p:spPr bwMode="auto">
              <a:xfrm>
                <a:off x="4214" y="3244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4" name="Line 86"/>
              <p:cNvSpPr>
                <a:spLocks noChangeShapeType="1"/>
              </p:cNvSpPr>
              <p:nvPr/>
            </p:nvSpPr>
            <p:spPr bwMode="auto">
              <a:xfrm>
                <a:off x="3562" y="366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5" name="Line 87"/>
              <p:cNvSpPr>
                <a:spLocks noChangeShapeType="1"/>
              </p:cNvSpPr>
              <p:nvPr/>
            </p:nvSpPr>
            <p:spPr bwMode="auto">
              <a:xfrm>
                <a:off x="3642" y="372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6" name="Line 88"/>
              <p:cNvSpPr>
                <a:spLocks noChangeShapeType="1"/>
              </p:cNvSpPr>
              <p:nvPr/>
            </p:nvSpPr>
            <p:spPr bwMode="auto">
              <a:xfrm>
                <a:off x="3562" y="3798"/>
                <a:ext cx="2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7" name="Line 89"/>
              <p:cNvSpPr>
                <a:spLocks noChangeShapeType="1"/>
              </p:cNvSpPr>
              <p:nvPr/>
            </p:nvSpPr>
            <p:spPr bwMode="auto">
              <a:xfrm>
                <a:off x="3642" y="3866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8" name="Line 90"/>
              <p:cNvSpPr>
                <a:spLocks noChangeShapeType="1"/>
              </p:cNvSpPr>
              <p:nvPr/>
            </p:nvSpPr>
            <p:spPr bwMode="auto">
              <a:xfrm flipH="1">
                <a:off x="3674" y="3982"/>
                <a:ext cx="16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9" name="Line 91"/>
              <p:cNvSpPr>
                <a:spLocks noChangeShapeType="1"/>
              </p:cNvSpPr>
              <p:nvPr/>
            </p:nvSpPr>
            <p:spPr bwMode="auto">
              <a:xfrm flipV="1">
                <a:off x="3683" y="3514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0" name="Line 92"/>
              <p:cNvSpPr>
                <a:spLocks noChangeShapeType="1"/>
              </p:cNvSpPr>
              <p:nvPr/>
            </p:nvSpPr>
            <p:spPr bwMode="auto">
              <a:xfrm>
                <a:off x="3674" y="3876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1" name="Line 93"/>
              <p:cNvSpPr>
                <a:spLocks noChangeShapeType="1"/>
              </p:cNvSpPr>
              <p:nvPr/>
            </p:nvSpPr>
            <p:spPr bwMode="auto">
              <a:xfrm flipV="1">
                <a:off x="5351" y="3519"/>
                <a:ext cx="0" cy="4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2" name="Rectangle 94"/>
              <p:cNvSpPr>
                <a:spLocks noChangeArrowheads="1"/>
              </p:cNvSpPr>
              <p:nvPr/>
            </p:nvSpPr>
            <p:spPr bwMode="auto">
              <a:xfrm>
                <a:off x="3080" y="3009"/>
                <a:ext cx="263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Normalde kapalı anahtar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TÜMLEME</a:t>
                </a:r>
                <a:endParaRPr lang="en-US" sz="2000" dirty="0">
                  <a:latin typeface="Times New Roman" pitchFamily="18" charset="0"/>
                </a:endParaRPr>
              </a:p>
            </p:txBody>
          </p:sp>
        </p:grpSp>
        <p:sp>
          <p:nvSpPr>
            <p:cNvPr id="143" name="Text Box 84"/>
            <p:cNvSpPr txBox="1">
              <a:spLocks noChangeArrowheads="1"/>
            </p:cNvSpPr>
            <p:nvPr/>
          </p:nvSpPr>
          <p:spPr bwMode="auto">
            <a:xfrm>
              <a:off x="6925350" y="52578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3800" y="5867400"/>
            <a:ext cx="639919" cy="369332"/>
            <a:chOff x="7543800" y="5867400"/>
            <a:chExt cx="639919" cy="369332"/>
          </a:xfrm>
        </p:grpSpPr>
        <p:sp>
          <p:nvSpPr>
            <p:cNvPr id="144" name="TextBox 143"/>
            <p:cNvSpPr txBox="1"/>
            <p:nvPr/>
          </p:nvSpPr>
          <p:spPr>
            <a:xfrm>
              <a:off x="7543800" y="58674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C=A</a:t>
              </a:r>
              <a:endParaRPr lang="tr-TR" dirty="0"/>
            </a:p>
          </p:txBody>
        </p:sp>
        <p:cxnSp>
          <p:nvCxnSpPr>
            <p:cNvPr id="146" name="Straight Connector 145"/>
            <p:cNvCxnSpPr>
              <a:stCxn id="144" idx="0"/>
            </p:cNvCxnSpPr>
            <p:nvPr/>
          </p:nvCxnSpPr>
          <p:spPr>
            <a:xfrm rot="5400000" flipH="1" flipV="1">
              <a:off x="8008580" y="5722580"/>
              <a:ext cx="0" cy="289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62</a:t>
            </a:fld>
            <a:endParaRPr lang="tr-TR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8175" y="1449388"/>
            <a:ext cx="7772400" cy="50276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dirty="0" smtClean="0">
                <a:solidFill>
                  <a:srgbClr val="FF0000"/>
                </a:solidFill>
              </a:rPr>
              <a:t>Örnek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tr-TR" sz="2800" dirty="0" smtClean="0"/>
          </a:p>
          <a:p>
            <a:pPr>
              <a:lnSpc>
                <a:spcPct val="90000"/>
              </a:lnSpc>
            </a:pPr>
            <a:r>
              <a:rPr lang="tr-TR" sz="2800" dirty="0" smtClean="0"/>
              <a:t>Işık</a:t>
            </a:r>
            <a:r>
              <a:rPr lang="en-US" sz="2800" dirty="0" smtClean="0"/>
              <a:t> (</a:t>
            </a:r>
            <a:r>
              <a:rPr lang="tr-TR" sz="2800" dirty="0" smtClean="0"/>
              <a:t>E</a:t>
            </a:r>
            <a:r>
              <a:rPr lang="en-US" sz="2800" dirty="0" smtClean="0"/>
              <a:t> </a:t>
            </a:r>
            <a:r>
              <a:rPr lang="en-US" sz="2800" dirty="0"/>
              <a:t>= 1) </a:t>
            </a:r>
            <a:r>
              <a:rPr lang="tr-TR" sz="2800" dirty="0" smtClean="0"/>
              <a:t>ise açıktır. </a:t>
            </a:r>
            <a:r>
              <a:rPr lang="en-US" sz="2800" dirty="0" smtClean="0"/>
              <a:t>(</a:t>
            </a:r>
            <a:r>
              <a:rPr lang="tr-TR" sz="2800" dirty="0" smtClean="0"/>
              <a:t>E</a:t>
            </a:r>
            <a:r>
              <a:rPr lang="en-US" sz="2800" dirty="0" smtClean="0"/>
              <a:t> = 0)</a:t>
            </a:r>
            <a:r>
              <a:rPr lang="tr-TR" sz="2800" dirty="0" smtClean="0"/>
              <a:t> ise kapalıdır.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Yol fonksiyonlarının toplamı: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</a:t>
            </a:r>
            <a:r>
              <a:rPr lang="en-US" dirty="0"/>
              <a:t>, B, C, D) </a:t>
            </a:r>
            <a:r>
              <a:rPr lang="en-US" dirty="0" smtClean="0"/>
              <a:t>=</a:t>
            </a:r>
            <a:r>
              <a:rPr lang="tr-TR" dirty="0" smtClean="0"/>
              <a:t> ABC</a:t>
            </a:r>
            <a:r>
              <a:rPr lang="tr-TR" dirty="0" smtClean="0">
                <a:sym typeface="Symbol"/>
              </a:rPr>
              <a:t>+AD</a:t>
            </a:r>
          </a:p>
          <a:p>
            <a:pPr lvl="1">
              <a:lnSpc>
                <a:spcPct val="90000"/>
              </a:lnSpc>
            </a:pPr>
            <a:r>
              <a:rPr lang="tr-TR" dirty="0" smtClean="0">
                <a:sym typeface="Symbol"/>
              </a:rPr>
              <a:t>Kesitleme fonksiyonlarının çarpımı: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(A, B, C, D) =</a:t>
            </a:r>
            <a:r>
              <a:rPr lang="tr-TR" dirty="0" smtClean="0"/>
              <a:t> A (B+D) (C</a:t>
            </a:r>
            <a:r>
              <a:rPr lang="tr-TR" dirty="0" smtClean="0">
                <a:sym typeface="Symbol"/>
              </a:rPr>
              <a:t>+D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8151813" cy="1216025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grpSp>
        <p:nvGrpSpPr>
          <p:cNvPr id="2" name="Group 59"/>
          <p:cNvGrpSpPr/>
          <p:nvPr/>
        </p:nvGrpSpPr>
        <p:grpSpPr>
          <a:xfrm>
            <a:off x="1754188" y="1416049"/>
            <a:ext cx="5500687" cy="2165351"/>
            <a:chOff x="1754188" y="1762125"/>
            <a:chExt cx="5500687" cy="2165351"/>
          </a:xfrm>
        </p:grpSpPr>
        <p:sp>
          <p:nvSpPr>
            <p:cNvPr id="439300" name="Text Box 4"/>
            <p:cNvSpPr txBox="1">
              <a:spLocks noChangeArrowheads="1"/>
            </p:cNvSpPr>
            <p:nvPr/>
          </p:nvSpPr>
          <p:spPr bwMode="auto">
            <a:xfrm>
              <a:off x="3617913" y="1762125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37313" y="2627313"/>
              <a:ext cx="571500" cy="434975"/>
              <a:chOff x="3131" y="1339"/>
              <a:chExt cx="360" cy="274"/>
            </a:xfrm>
          </p:grpSpPr>
          <p:sp>
            <p:nvSpPr>
              <p:cNvPr id="439303" name="Freeform 7"/>
              <p:cNvSpPr>
                <a:spLocks/>
              </p:cNvSpPr>
              <p:nvPr/>
            </p:nvSpPr>
            <p:spPr bwMode="auto">
              <a:xfrm>
                <a:off x="3131" y="133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4" name="Line 8"/>
              <p:cNvSpPr>
                <a:spLocks noChangeShapeType="1"/>
              </p:cNvSpPr>
              <p:nvPr/>
            </p:nvSpPr>
            <p:spPr bwMode="auto">
              <a:xfrm flipV="1">
                <a:off x="3171" y="140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5" name="Line 9"/>
              <p:cNvSpPr>
                <a:spLocks noChangeShapeType="1"/>
              </p:cNvSpPr>
              <p:nvPr/>
            </p:nvSpPr>
            <p:spPr bwMode="auto">
              <a:xfrm>
                <a:off x="321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6" name="Line 10"/>
              <p:cNvSpPr>
                <a:spLocks noChangeShapeType="1"/>
              </p:cNvSpPr>
              <p:nvPr/>
            </p:nvSpPr>
            <p:spPr bwMode="auto">
              <a:xfrm flipV="1">
                <a:off x="3211" y="140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7" name="Line 11"/>
              <p:cNvSpPr>
                <a:spLocks noChangeShapeType="1"/>
              </p:cNvSpPr>
              <p:nvPr/>
            </p:nvSpPr>
            <p:spPr bwMode="auto">
              <a:xfrm>
                <a:off x="329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8" name="Line 12"/>
              <p:cNvSpPr>
                <a:spLocks noChangeShapeType="1"/>
              </p:cNvSpPr>
              <p:nvPr/>
            </p:nvSpPr>
            <p:spPr bwMode="auto">
              <a:xfrm flipV="1">
                <a:off x="329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9" name="Line 13"/>
              <p:cNvSpPr>
                <a:spLocks noChangeShapeType="1"/>
              </p:cNvSpPr>
              <p:nvPr/>
            </p:nvSpPr>
            <p:spPr bwMode="auto">
              <a:xfrm>
                <a:off x="333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0" name="Line 14"/>
              <p:cNvSpPr>
                <a:spLocks noChangeShapeType="1"/>
              </p:cNvSpPr>
              <p:nvPr/>
            </p:nvSpPr>
            <p:spPr bwMode="auto">
              <a:xfrm flipV="1">
                <a:off x="3371" y="147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>
                <a:off x="3371" y="147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578100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789488" y="2233613"/>
              <a:ext cx="646112" cy="146050"/>
              <a:chOff x="2617" y="1430"/>
              <a:chExt cx="407" cy="92"/>
            </a:xfrm>
          </p:grpSpPr>
          <p:sp>
            <p:nvSpPr>
              <p:cNvPr id="439317" name="Freeform 21"/>
              <p:cNvSpPr>
                <a:spLocks/>
              </p:cNvSpPr>
              <p:nvPr/>
            </p:nvSpPr>
            <p:spPr bwMode="auto">
              <a:xfrm>
                <a:off x="26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8" name="Freeform 22"/>
              <p:cNvSpPr>
                <a:spLocks/>
              </p:cNvSpPr>
              <p:nvPr/>
            </p:nvSpPr>
            <p:spPr bwMode="auto">
              <a:xfrm>
                <a:off x="29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9" name="Line 23"/>
              <p:cNvSpPr>
                <a:spLocks noChangeShapeType="1"/>
              </p:cNvSpPr>
              <p:nvPr/>
            </p:nvSpPr>
            <p:spPr bwMode="auto">
              <a:xfrm flipV="1">
                <a:off x="2697" y="1430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754188" y="3217863"/>
              <a:ext cx="381000" cy="328613"/>
              <a:chOff x="1617" y="1653"/>
              <a:chExt cx="240" cy="207"/>
            </a:xfrm>
          </p:grpSpPr>
          <p:sp>
            <p:nvSpPr>
              <p:cNvPr id="439321" name="Line 25"/>
              <p:cNvSpPr>
                <a:spLocks noChangeShapeType="1"/>
              </p:cNvSpPr>
              <p:nvPr/>
            </p:nvSpPr>
            <p:spPr bwMode="auto">
              <a:xfrm>
                <a:off x="1617" y="165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2" name="Line 26"/>
              <p:cNvSpPr>
                <a:spLocks noChangeShapeType="1"/>
              </p:cNvSpPr>
              <p:nvPr/>
            </p:nvSpPr>
            <p:spPr bwMode="auto">
              <a:xfrm>
                <a:off x="1697" y="172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3" name="Line 27"/>
              <p:cNvSpPr>
                <a:spLocks noChangeShapeType="1"/>
              </p:cNvSpPr>
              <p:nvPr/>
            </p:nvSpPr>
            <p:spPr bwMode="auto">
              <a:xfrm>
                <a:off x="1617" y="179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4" name="Line 28"/>
              <p:cNvSpPr>
                <a:spLocks noChangeShapeType="1"/>
              </p:cNvSpPr>
              <p:nvPr/>
            </p:nvSpPr>
            <p:spPr bwMode="auto">
              <a:xfrm>
                <a:off x="1697" y="185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2098675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4059238" y="3063875"/>
              <a:ext cx="646112" cy="282575"/>
              <a:chOff x="2017" y="1344"/>
              <a:chExt cx="407" cy="178"/>
            </a:xfrm>
          </p:grpSpPr>
          <p:sp>
            <p:nvSpPr>
              <p:cNvPr id="439330" name="Freeform 34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1" name="Freeform 35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2" name="Line 36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3" y="2319338"/>
              <a:ext cx="0" cy="984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806700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79558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2332038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2333625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>
              <a:off x="5453063" y="2319338"/>
              <a:ext cx="423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>
              <a:off x="5876925" y="230505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0" name="Line 44"/>
            <p:cNvSpPr>
              <a:spLocks noChangeShapeType="1"/>
            </p:cNvSpPr>
            <p:nvPr/>
          </p:nvSpPr>
          <p:spPr bwMode="auto">
            <a:xfrm flipH="1">
              <a:off x="3214688" y="3287713"/>
              <a:ext cx="819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1" name="Line 45"/>
            <p:cNvSpPr>
              <a:spLocks noChangeShapeType="1"/>
            </p:cNvSpPr>
            <p:nvPr/>
          </p:nvSpPr>
          <p:spPr bwMode="auto">
            <a:xfrm>
              <a:off x="4702175" y="3287713"/>
              <a:ext cx="1187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5891213" y="2836863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3" name="Line 47"/>
            <p:cNvSpPr>
              <a:spLocks noChangeShapeType="1"/>
            </p:cNvSpPr>
            <p:nvPr/>
          </p:nvSpPr>
          <p:spPr bwMode="auto">
            <a:xfrm>
              <a:off x="6954838" y="2851150"/>
              <a:ext cx="300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4" name="Line 48"/>
            <p:cNvSpPr>
              <a:spLocks noChangeShapeType="1"/>
            </p:cNvSpPr>
            <p:nvPr/>
          </p:nvSpPr>
          <p:spPr bwMode="auto">
            <a:xfrm>
              <a:off x="7227888" y="2851150"/>
              <a:ext cx="0" cy="1065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5" name="Line 49"/>
            <p:cNvSpPr>
              <a:spLocks noChangeShapeType="1"/>
            </p:cNvSpPr>
            <p:nvPr/>
          </p:nvSpPr>
          <p:spPr bwMode="auto">
            <a:xfrm flipH="1">
              <a:off x="1931988" y="3886200"/>
              <a:ext cx="5322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6" name="Line 50"/>
            <p:cNvSpPr>
              <a:spLocks noChangeShapeType="1"/>
            </p:cNvSpPr>
            <p:nvPr/>
          </p:nvSpPr>
          <p:spPr bwMode="auto">
            <a:xfrm flipV="1">
              <a:off x="1946275" y="2797175"/>
              <a:ext cx="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7" name="Line 51"/>
            <p:cNvSpPr>
              <a:spLocks noChangeShapeType="1"/>
            </p:cNvSpPr>
            <p:nvPr/>
          </p:nvSpPr>
          <p:spPr bwMode="auto">
            <a:xfrm>
              <a:off x="1931988" y="3560763"/>
              <a:ext cx="0" cy="366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2214563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9349" name="Text Box 53"/>
            <p:cNvSpPr txBox="1">
              <a:spLocks noChangeArrowheads="1"/>
            </p:cNvSpPr>
            <p:nvPr/>
          </p:nvSpPr>
          <p:spPr bwMode="auto">
            <a:xfrm>
              <a:off x="4194175" y="3308350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914900" y="1866900"/>
              <a:ext cx="387350" cy="457200"/>
              <a:chOff x="1114" y="1439"/>
              <a:chExt cx="244" cy="288"/>
            </a:xfrm>
          </p:grpSpPr>
          <p:sp>
            <p:nvSpPr>
              <p:cNvPr id="439351" name="Text Box 55"/>
              <p:cNvSpPr txBox="1">
                <a:spLocks noChangeArrowheads="1"/>
              </p:cNvSpPr>
              <p:nvPr/>
            </p:nvSpPr>
            <p:spPr bwMode="auto">
              <a:xfrm>
                <a:off x="1114" y="143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9352" name="Line 56"/>
              <p:cNvSpPr>
                <a:spLocks noChangeShapeType="1"/>
              </p:cNvSpPr>
              <p:nvPr/>
            </p:nvSpPr>
            <p:spPr bwMode="auto">
              <a:xfrm>
                <a:off x="1170" y="1488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63</a:t>
            </a:fld>
            <a:endParaRPr lang="tr-TR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6"/>
            <a:ext cx="8151813" cy="737054"/>
          </a:xfrm>
        </p:spPr>
        <p:txBody>
          <a:bodyPr/>
          <a:lstStyle/>
          <a:p>
            <a:r>
              <a:rPr lang="tr-TR" sz="3600" dirty="0" smtClean="0"/>
              <a:t>Örnek: </a:t>
            </a:r>
            <a:r>
              <a:rPr lang="tr-TR" sz="3600" dirty="0" err="1" smtClean="0"/>
              <a:t>f</a:t>
            </a:r>
            <a:r>
              <a:rPr lang="tr-TR" sz="3600" baseline="-25000" dirty="0" err="1" smtClean="0"/>
              <a:t>AB</a:t>
            </a:r>
            <a:r>
              <a:rPr lang="tr-TR" sz="3600" dirty="0" smtClean="0"/>
              <a:t>=?</a:t>
            </a:r>
            <a:endParaRPr lang="en-US" sz="36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8904" y="889664"/>
            <a:ext cx="5268629" cy="2885256"/>
            <a:chOff x="1761404" y="1293414"/>
            <a:chExt cx="5268629" cy="288525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232024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1752599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2" y="1973262"/>
              <a:ext cx="4639" cy="1601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460624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44951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1985962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1987549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 flipV="1">
              <a:off x="5411497" y="1989117"/>
              <a:ext cx="692420" cy="1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 flipH="1">
              <a:off x="6092042" y="1970849"/>
              <a:ext cx="4589" cy="2167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6104981" y="2490787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1676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3749854" y="1295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29"/>
            <p:cNvGrpSpPr>
              <a:grpSpLocks/>
            </p:cNvGrpSpPr>
            <p:nvPr/>
          </p:nvGrpSpPr>
          <p:grpSpPr bwMode="auto">
            <a:xfrm>
              <a:off x="3464628" y="2736729"/>
              <a:ext cx="646112" cy="282575"/>
              <a:chOff x="2017" y="1344"/>
              <a:chExt cx="407" cy="178"/>
            </a:xfrm>
          </p:grpSpPr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H="1">
              <a:off x="3222631" y="2962410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3670686" y="2225633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4485533" y="196887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4105770" y="2962894"/>
              <a:ext cx="383103" cy="2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77" name="Group 29"/>
            <p:cNvGrpSpPr>
              <a:grpSpLocks/>
            </p:cNvGrpSpPr>
            <p:nvPr/>
          </p:nvGrpSpPr>
          <p:grpSpPr bwMode="auto">
            <a:xfrm>
              <a:off x="4754068" y="1774370"/>
              <a:ext cx="646112" cy="282575"/>
              <a:chOff x="2017" y="1344"/>
              <a:chExt cx="407" cy="178"/>
            </a:xfrm>
          </p:grpSpPr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9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5042285" y="1293414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3232525" y="3577959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3" name="Group 29"/>
            <p:cNvGrpSpPr>
              <a:grpSpLocks/>
            </p:cNvGrpSpPr>
            <p:nvPr/>
          </p:nvGrpSpPr>
          <p:grpSpPr bwMode="auto">
            <a:xfrm>
              <a:off x="3492336" y="3364153"/>
              <a:ext cx="646112" cy="282575"/>
              <a:chOff x="2017" y="1344"/>
              <a:chExt cx="407" cy="178"/>
            </a:xfrm>
          </p:grpSpPr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" name="Text Box 52"/>
            <p:cNvSpPr txBox="1">
              <a:spLocks noChangeArrowheads="1"/>
            </p:cNvSpPr>
            <p:nvPr/>
          </p:nvSpPr>
          <p:spPr bwMode="auto">
            <a:xfrm>
              <a:off x="3596142" y="2933206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H="1">
              <a:off x="4684816" y="1984704"/>
              <a:ext cx="619" cy="598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9" name="Group 29"/>
            <p:cNvGrpSpPr>
              <a:grpSpLocks/>
            </p:cNvGrpSpPr>
            <p:nvPr/>
          </p:nvGrpSpPr>
          <p:grpSpPr bwMode="auto">
            <a:xfrm rot="5400000">
              <a:off x="4437392" y="2769897"/>
              <a:ext cx="646112" cy="282575"/>
              <a:chOff x="2017" y="1344"/>
              <a:chExt cx="407" cy="178"/>
            </a:xfrm>
          </p:grpSpPr>
          <p:sp>
            <p:nvSpPr>
              <p:cNvPr id="90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4850294" y="2698638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4" name="Line 42"/>
            <p:cNvSpPr>
              <a:spLocks noChangeShapeType="1"/>
            </p:cNvSpPr>
            <p:nvPr/>
          </p:nvSpPr>
          <p:spPr bwMode="auto">
            <a:xfrm>
              <a:off x="4144793" y="3586328"/>
              <a:ext cx="985347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" name="Line 43"/>
            <p:cNvSpPr>
              <a:spLocks noChangeShapeType="1"/>
            </p:cNvSpPr>
            <p:nvPr/>
          </p:nvSpPr>
          <p:spPr bwMode="auto">
            <a:xfrm>
              <a:off x="4677516" y="3217759"/>
              <a:ext cx="7300" cy="920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" name="Group 29"/>
            <p:cNvGrpSpPr>
              <a:grpSpLocks/>
            </p:cNvGrpSpPr>
            <p:nvPr/>
          </p:nvGrpSpPr>
          <p:grpSpPr bwMode="auto">
            <a:xfrm>
              <a:off x="5132100" y="3363685"/>
              <a:ext cx="646112" cy="282575"/>
              <a:chOff x="2017" y="1344"/>
              <a:chExt cx="407" cy="178"/>
            </a:xfrm>
          </p:grpSpPr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5260000" y="288272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1" name="Group 29"/>
            <p:cNvGrpSpPr>
              <a:grpSpLocks/>
            </p:cNvGrpSpPr>
            <p:nvPr/>
          </p:nvGrpSpPr>
          <p:grpSpPr bwMode="auto">
            <a:xfrm>
              <a:off x="5171684" y="3896095"/>
              <a:ext cx="646112" cy="282575"/>
              <a:chOff x="2017" y="1344"/>
              <a:chExt cx="407" cy="178"/>
            </a:xfrm>
          </p:grpSpPr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5293646" y="3438872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flipV="1">
              <a:off x="4684816" y="4118757"/>
              <a:ext cx="484908" cy="7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5777653" y="3598204"/>
              <a:ext cx="332202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 flipV="1">
              <a:off x="5812972" y="4132612"/>
              <a:ext cx="290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1761404" y="196536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6640183" y="2070265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652658" y="447000"/>
          <a:ext cx="317859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18"/>
                <a:gridCol w="635718"/>
                <a:gridCol w="635718"/>
                <a:gridCol w="635718"/>
                <a:gridCol w="635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 smtClean="0"/>
                        <a:t>f</a:t>
                      </a:r>
                      <a:r>
                        <a:rPr lang="tr-TR" baseline="-25000" dirty="0" err="1" smtClean="0"/>
                        <a:t>AB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78139" y="4405745"/>
            <a:ext cx="5428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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(10,11,13,15)</a:t>
            </a:r>
          </a:p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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(0,1,2,3,4,5,6,7,8,9,12,14)</a:t>
            </a:r>
          </a:p>
          <a:p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1484F-46F7-4688-8343-93B44DB9B0CE}" type="slidenum">
              <a:rPr lang="tr-TR"/>
              <a:pPr/>
              <a:t>64</a:t>
            </a:fld>
            <a:endParaRPr lang="tr-T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990600"/>
          </a:xfrm>
        </p:spPr>
        <p:txBody>
          <a:bodyPr/>
          <a:lstStyle/>
          <a:p>
            <a:r>
              <a:rPr lang="tr-TR" dirty="0" smtClean="0"/>
              <a:t>Lojik Kapılar</a:t>
            </a:r>
            <a:endParaRPr lang="en-US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990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İlk bilgisayarlarda anahtarlar röleler tarafından kontrol edilen elektromanyetik alanlar yardımı ile açılıp kapanıyordu. Anahtarlar da akım yollarını açıp – kapamada kullanılıyorlardı.</a:t>
            </a:r>
          </a:p>
          <a:p>
            <a:r>
              <a:rPr lang="tr-TR" sz="2800" dirty="0" smtClean="0"/>
              <a:t>Daha sonra vakum tüpleri akım yollarını açıp kapamada rölelerin yerini aldılar.</a:t>
            </a:r>
          </a:p>
          <a:p>
            <a:r>
              <a:rPr lang="tr-TR" sz="2800" dirty="0" smtClean="0"/>
              <a:t>Günümüzde tranzistörler elektronik anahtarlar olarak kullanılmaktadır.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69796C-95BB-48D6-BD64-A1BA082C219D}" type="slidenum">
              <a:rPr lang="tr-TR"/>
              <a:pPr/>
              <a:t>65</a:t>
            </a:fld>
            <a:endParaRPr lang="tr-TR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Kapılar ve sembolleri</a:t>
            </a:r>
            <a:endParaRPr lang="en-US" sz="4000" dirty="0"/>
          </a:p>
        </p:txBody>
      </p:sp>
      <p:sp>
        <p:nvSpPr>
          <p:cNvPr id="4433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82000" cy="914400"/>
          </a:xfrm>
        </p:spPr>
        <p:txBody>
          <a:bodyPr/>
          <a:lstStyle/>
          <a:p>
            <a:r>
              <a:rPr lang="tr-TR" sz="2400" dirty="0" smtClean="0"/>
              <a:t>Lojik kapıların özel sembolleri vardır.</a:t>
            </a:r>
          </a:p>
          <a:p>
            <a:r>
              <a:rPr lang="tr-TR" sz="2400" dirty="0" smtClean="0"/>
              <a:t>Davranış biçimleri aşağıdaki gibidir.</a:t>
            </a:r>
          </a:p>
        </p:txBody>
      </p:sp>
      <p:pic>
        <p:nvPicPr>
          <p:cNvPr id="4433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14600"/>
            <a:ext cx="7092950" cy="3886200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1214244" y="29834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 KAPISI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983468"/>
            <a:ext cx="1578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 KAPISI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21210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 KAPISI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3084666" y="328826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(a) Grafik Semboller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860357" y="4800600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2569701" y="5345668"/>
            <a:ext cx="783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2039620" y="5867400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3231113" y="6172200"/>
            <a:ext cx="286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(b) Zamanlama Diyagramı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50A73-3A29-4FBE-B10C-A9754FF06DD4}" type="slidenum">
              <a:rPr lang="tr-TR"/>
              <a:pPr/>
              <a:t>66</a:t>
            </a:fld>
            <a:endParaRPr lang="tr-TR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Kapı Gecikmesi</a:t>
            </a:r>
            <a:endParaRPr lang="en-U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tr-TR" sz="2800" dirty="0" smtClean="0"/>
              <a:t>Fiziksel kapılarda bir veya birden fazla giriş değiştiğinde çıkış hemen değişmez.</a:t>
            </a:r>
          </a:p>
          <a:p>
            <a:r>
              <a:rPr lang="tr-TR" sz="2800" dirty="0" smtClean="0"/>
              <a:t>Girişlerden herhangi birindeki değişimden sonra çıkıştaki değişime kadar geçen süreye kapı gecikmesi denir ve </a:t>
            </a:r>
            <a:r>
              <a:rPr lang="tr-TR" sz="2800" i="1" dirty="0" smtClean="0"/>
              <a:t>t</a:t>
            </a:r>
            <a:r>
              <a:rPr lang="tr-TR" sz="2800" i="1" baseline="-25000" dirty="0" smtClean="0"/>
              <a:t>K</a:t>
            </a:r>
            <a:r>
              <a:rPr lang="tr-TR" sz="2800" i="1" dirty="0" smtClean="0"/>
              <a:t> </a:t>
            </a:r>
            <a:r>
              <a:rPr lang="tr-TR" sz="2800" dirty="0" smtClean="0"/>
              <a:t>ile gösterilir.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 flipH="1">
            <a:off x="2363788" y="4813300"/>
            <a:ext cx="39211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V="1">
            <a:off x="2743200" y="4343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>
            <a:off x="2744788" y="4344988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 flipV="1">
            <a:off x="4560888" y="43703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4572000" y="48164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 flipV="1">
            <a:off x="2352675" y="5738813"/>
            <a:ext cx="1090613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0" name="Line 10"/>
          <p:cNvSpPr>
            <a:spLocks noChangeShapeType="1"/>
          </p:cNvSpPr>
          <p:nvPr/>
        </p:nvSpPr>
        <p:spPr bwMode="auto">
          <a:xfrm flipV="1">
            <a:off x="3430588" y="52720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1" name="Line 11"/>
          <p:cNvSpPr>
            <a:spLocks noChangeShapeType="1"/>
          </p:cNvSpPr>
          <p:nvPr/>
        </p:nvSpPr>
        <p:spPr bwMode="auto">
          <a:xfrm>
            <a:off x="3432175" y="52736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2" name="Line 12"/>
          <p:cNvSpPr>
            <a:spLocks noChangeShapeType="1"/>
          </p:cNvSpPr>
          <p:nvPr/>
        </p:nvSpPr>
        <p:spPr bwMode="auto">
          <a:xfrm flipV="1">
            <a:off x="5248275" y="5299075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>
            <a:off x="5259388" y="5745163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>
            <a:off x="2743200" y="494030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>
            <a:off x="3430588" y="4941888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>
            <a:off x="4562475" y="4930775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>
            <a:off x="5237163" y="4919663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16200" y="47625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4408488" y="4725988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1151177" y="4333875"/>
            <a:ext cx="90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Giriş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1116116" y="5199063"/>
            <a:ext cx="941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Çıkış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>
            <a:off x="2366963" y="6100763"/>
            <a:ext cx="47609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6115569" y="6049963"/>
            <a:ext cx="1829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Zaman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(ns)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207962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2081213" y="5503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6" name="Text Box 26"/>
          <p:cNvSpPr txBox="1">
            <a:spLocks noChangeArrowheads="1"/>
          </p:cNvSpPr>
          <p:nvPr/>
        </p:nvSpPr>
        <p:spPr bwMode="auto">
          <a:xfrm>
            <a:off x="2081213" y="4132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67" name="Text Box 27"/>
          <p:cNvSpPr txBox="1">
            <a:spLocks noChangeArrowheads="1"/>
          </p:cNvSpPr>
          <p:nvPr/>
        </p:nvSpPr>
        <p:spPr bwMode="auto">
          <a:xfrm>
            <a:off x="2082800" y="5060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</a:t>
            </a:r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2209800" y="6051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9" name="Text Box 29"/>
          <p:cNvSpPr txBox="1">
            <a:spLocks noChangeArrowheads="1"/>
          </p:cNvSpPr>
          <p:nvPr/>
        </p:nvSpPr>
        <p:spPr bwMode="auto">
          <a:xfrm>
            <a:off x="3113088" y="606583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0.5</a:t>
            </a:r>
          </a:p>
        </p:txBody>
      </p:sp>
      <p:sp>
        <p:nvSpPr>
          <p:cNvPr id="445470" name="Text Box 30"/>
          <p:cNvSpPr txBox="1">
            <a:spLocks noChangeArrowheads="1"/>
          </p:cNvSpPr>
          <p:nvPr/>
        </p:nvSpPr>
        <p:spPr bwMode="auto">
          <a:xfrm>
            <a:off x="4305300" y="6064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71" name="Text Box 31"/>
          <p:cNvSpPr txBox="1">
            <a:spLocks noChangeArrowheads="1"/>
          </p:cNvSpPr>
          <p:nvPr/>
        </p:nvSpPr>
        <p:spPr bwMode="auto">
          <a:xfrm>
            <a:off x="5273675" y="60547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1.5</a:t>
            </a:r>
          </a:p>
        </p:txBody>
      </p:sp>
      <p:sp>
        <p:nvSpPr>
          <p:cNvPr id="445472" name="Text Box 32"/>
          <p:cNvSpPr txBox="1">
            <a:spLocks noChangeArrowheads="1"/>
          </p:cNvSpPr>
          <p:nvPr/>
        </p:nvSpPr>
        <p:spPr bwMode="auto">
          <a:xfrm>
            <a:off x="6605588" y="4725988"/>
            <a:ext cx="204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0.3 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51922-8778-4117-9306-311E67CCEF92}" type="slidenum">
              <a:rPr lang="tr-TR"/>
              <a:pPr/>
              <a:t>67</a:t>
            </a:fld>
            <a:endParaRPr lang="tr-TR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Diyagramlar ve İfadeler</a:t>
            </a:r>
            <a:endParaRPr lang="en-US" sz="4000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906962"/>
            <a:ext cx="8339137" cy="1570038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 smtClean="0"/>
              <a:t>Boole fonksiyonları, doğruluk tabloları ve lojik diyagramlar aynı fonksiyonu gösterir.</a:t>
            </a:r>
          </a:p>
          <a:p>
            <a:r>
              <a:rPr lang="tr-TR" sz="2400" dirty="0" smtClean="0"/>
              <a:t>Her fonksiyonun doğruluk tablosu tektir. Ancak Boole fonksiyonu ve lojik diyagramı tek değildir. Bu gerçeklemede esneklik sağlar.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52900" y="2568575"/>
            <a:ext cx="4708525" cy="1949450"/>
            <a:chOff x="2616" y="1618"/>
            <a:chExt cx="2966" cy="1228"/>
          </a:xfrm>
        </p:grpSpPr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2617" y="190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2618" y="23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447496" name="Freeform 8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7" name="Freeform 9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8" name="Freeform 10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9" name="Freeform 11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0" name="Freeform 12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1" name="Freeform 13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2" name="Freeform 14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3" name="Freeform 15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4" name="Freeform 16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5" name="Freeform 17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6" name="Freeform 18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7" name="Freeform 19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8" name="Freeform 20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9" name="Freeform 21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0" name="Freeform 22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1" name="Freeform 23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2" name="Freeform 24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3" name="Freeform 25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4" name="Freeform 26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5" name="Freeform 27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6" name="Freeform 28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17" name="Rectangle 29"/>
            <p:cNvSpPr>
              <a:spLocks noChangeArrowheads="1"/>
            </p:cNvSpPr>
            <p:nvPr/>
          </p:nvSpPr>
          <p:spPr bwMode="auto">
            <a:xfrm>
              <a:off x="5493" y="231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8" name="Rectangle 30"/>
            <p:cNvSpPr>
              <a:spLocks noChangeArrowheads="1"/>
            </p:cNvSpPr>
            <p:nvPr/>
          </p:nvSpPr>
          <p:spPr bwMode="auto">
            <a:xfrm>
              <a:off x="2616" y="265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Lojik Diyagram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681538" y="1171575"/>
            <a:ext cx="3357562" cy="1155700"/>
            <a:chOff x="2949" y="738"/>
            <a:chExt cx="2115" cy="728"/>
          </a:xfrm>
        </p:grpSpPr>
        <p:sp>
          <p:nvSpPr>
            <p:cNvPr id="447521" name="Text Box 33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>
                  <a:latin typeface="Times New Roman" pitchFamily="18" charset="0"/>
                  <a:cs typeface="Times New Roman" pitchFamily="18" charset="0"/>
                </a:rPr>
                <a:t>Fonksiyon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178" y="1140"/>
              <a:ext cx="1191" cy="326"/>
              <a:chOff x="3178" y="1140"/>
              <a:chExt cx="1191" cy="326"/>
            </a:xfrm>
          </p:grpSpPr>
          <p:sp>
            <p:nvSpPr>
              <p:cNvPr id="447523" name="Line 35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24" name="Rectangle 36"/>
              <p:cNvSpPr>
                <a:spLocks noChangeArrowheads="1"/>
              </p:cNvSpPr>
              <p:nvPr/>
            </p:nvSpPr>
            <p:spPr bwMode="auto">
              <a:xfrm>
                <a:off x="4218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5" name="Rectangle 37"/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6" name="Rectangle 38"/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7" name="Rectangle 3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X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8" name="Rectangle 40"/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9" name="Rectangle 41"/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0" name="Rectangle 42"/>
              <p:cNvSpPr>
                <a:spLocks noChangeArrowheads="1"/>
              </p:cNvSpPr>
              <p:nvPr/>
            </p:nvSpPr>
            <p:spPr bwMode="auto">
              <a:xfrm>
                <a:off x="3178" y="1168"/>
                <a:ext cx="13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1" name="Rectangle 43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2" name="Rectangle 44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98525" y="1150938"/>
            <a:ext cx="3060700" cy="3711575"/>
            <a:chOff x="566" y="725"/>
            <a:chExt cx="1928" cy="2338"/>
          </a:xfrm>
        </p:grpSpPr>
        <p:sp>
          <p:nvSpPr>
            <p:cNvPr id="447534" name="Text Box 46"/>
            <p:cNvSpPr txBox="1">
              <a:spLocks noChangeArrowheads="1"/>
            </p:cNvSpPr>
            <p:nvPr/>
          </p:nvSpPr>
          <p:spPr bwMode="auto">
            <a:xfrm>
              <a:off x="672" y="725"/>
              <a:ext cx="16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Doğruluk Tablosu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447536" name="Rectangle 48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7" name="Rectangle 49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1 1 1</a:t>
                </a:r>
              </a:p>
            </p:txBody>
          </p:sp>
          <p:sp>
            <p:nvSpPr>
              <p:cNvPr id="447538" name="Rectangle 50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9" name="Rectangle 51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1 1 0</a:t>
                </a:r>
              </a:p>
            </p:txBody>
          </p:sp>
          <p:sp>
            <p:nvSpPr>
              <p:cNvPr id="447540" name="Rectangle 52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1" name="Rectangle 53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1 0 1</a:t>
                </a:r>
              </a:p>
            </p:txBody>
          </p:sp>
          <p:sp>
            <p:nvSpPr>
              <p:cNvPr id="447542" name="Rectangle 54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3" name="Rectangle 55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1 0 0</a:t>
                </a:r>
              </a:p>
            </p:txBody>
          </p:sp>
          <p:sp>
            <p:nvSpPr>
              <p:cNvPr id="447544" name="Rectangle 56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5" name="Rectangle 57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0 1 1</a:t>
                </a:r>
              </a:p>
            </p:txBody>
          </p:sp>
          <p:sp>
            <p:nvSpPr>
              <p:cNvPr id="447546" name="Rectangle 58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7" name="Rectangle 59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0 1 0</a:t>
                </a:r>
              </a:p>
            </p:txBody>
          </p:sp>
          <p:sp>
            <p:nvSpPr>
              <p:cNvPr id="447548" name="Rectangle 60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9" name="Rectangle 61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0 0 1</a:t>
                </a:r>
              </a:p>
            </p:txBody>
          </p:sp>
          <p:sp>
            <p:nvSpPr>
              <p:cNvPr id="447550" name="Rectangle 62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51" name="Rectangle 63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0 0 0</a:t>
                </a:r>
              </a:p>
            </p:txBody>
          </p:sp>
          <p:sp>
            <p:nvSpPr>
              <p:cNvPr id="447552" name="Rectangle 64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endParaRPr lang="tr-TR" sz="2000"/>
              </a:p>
            </p:txBody>
          </p:sp>
          <p:sp>
            <p:nvSpPr>
              <p:cNvPr id="447553" name="Rectangle 65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X Y Z</a:t>
                </a:r>
              </a:p>
            </p:txBody>
          </p:sp>
          <p:sp>
            <p:nvSpPr>
              <p:cNvPr id="447554" name="Line 66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5" name="Line 67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6" name="Line 68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7" name="Line 69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8" name="Line 70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9" name="Line 71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0" name="Line 72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1" name="Line 73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2" name="Line 74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3" name="Line 75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4" name="Line 76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5" name="Line 77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6" name="Line 78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67" name="Rectangle 79"/>
            <p:cNvSpPr>
              <a:spLocks noChangeArrowheads="1"/>
            </p:cNvSpPr>
            <p:nvPr/>
          </p:nvSpPr>
          <p:spPr bwMode="auto">
            <a:xfrm>
              <a:off x="2360" y="99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68" name="Rectangle 80"/>
            <p:cNvSpPr>
              <a:spLocks noChangeArrowheads="1"/>
            </p:cNvSpPr>
            <p:nvPr/>
          </p:nvSpPr>
          <p:spPr bwMode="auto">
            <a:xfrm>
              <a:off x="2227" y="995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2073" y="1000"/>
              <a:ext cx="116" cy="192"/>
              <a:chOff x="2073" y="1000"/>
              <a:chExt cx="116" cy="192"/>
            </a:xfrm>
          </p:grpSpPr>
          <p:sp>
            <p:nvSpPr>
              <p:cNvPr id="447570" name="Line 82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71" name="Rectangle 8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447572" name="Rectangle 84"/>
            <p:cNvSpPr>
              <a:spLocks noChangeArrowheads="1"/>
            </p:cNvSpPr>
            <p:nvPr/>
          </p:nvSpPr>
          <p:spPr bwMode="auto">
            <a:xfrm>
              <a:off x="201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3" name="Rectangle 85"/>
            <p:cNvSpPr>
              <a:spLocks noChangeArrowheads="1"/>
            </p:cNvSpPr>
            <p:nvPr/>
          </p:nvSpPr>
          <p:spPr bwMode="auto">
            <a:xfrm>
              <a:off x="1681" y="995"/>
              <a:ext cx="1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4" name="Rectangle 86"/>
            <p:cNvSpPr>
              <a:spLocks noChangeArrowheads="1"/>
            </p:cNvSpPr>
            <p:nvPr/>
          </p:nvSpPr>
          <p:spPr bwMode="auto">
            <a:xfrm>
              <a:off x="162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5" name="Rectangle 87"/>
            <p:cNvSpPr>
              <a:spLocks noChangeArrowheads="1"/>
            </p:cNvSpPr>
            <p:nvPr/>
          </p:nvSpPr>
          <p:spPr bwMode="auto">
            <a:xfrm>
              <a:off x="1455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6" name="Rectangle 88"/>
            <p:cNvSpPr>
              <a:spLocks noChangeArrowheads="1"/>
            </p:cNvSpPr>
            <p:nvPr/>
          </p:nvSpPr>
          <p:spPr bwMode="auto">
            <a:xfrm>
              <a:off x="1327" y="99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7" name="Rectangle 89"/>
            <p:cNvSpPr>
              <a:spLocks noChangeArrowheads="1"/>
            </p:cNvSpPr>
            <p:nvPr/>
          </p:nvSpPr>
          <p:spPr bwMode="auto">
            <a:xfrm>
              <a:off x="2260" y="97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8" name="Rectangle 90"/>
            <p:cNvSpPr>
              <a:spLocks noChangeArrowheads="1"/>
            </p:cNvSpPr>
            <p:nvPr/>
          </p:nvSpPr>
          <p:spPr bwMode="auto">
            <a:xfrm>
              <a:off x="1895" y="981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9" name="Rectangle 91"/>
            <p:cNvSpPr>
              <a:spLocks noChangeArrowheads="1"/>
            </p:cNvSpPr>
            <p:nvPr/>
          </p:nvSpPr>
          <p:spPr bwMode="auto">
            <a:xfrm>
              <a:off x="1508" y="969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C484E-2A86-4AF7-AF77-D6155B2A8C9C}" type="slidenum">
              <a:rPr lang="tr-TR"/>
              <a:pPr/>
              <a:t>68</a:t>
            </a:fld>
            <a:endParaRPr lang="tr-T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1787"/>
            <a:ext cx="8077200" cy="5027613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800" dirty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tr-TR" sz="2800" dirty="0" smtClean="0"/>
              <a:t>Çarpımlar toplamı ifade: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F = </a:t>
            </a:r>
            <a:r>
              <a:rPr lang="en-US" sz="2800" dirty="0" smtClean="0">
                <a:cs typeface="Times New Roman" pitchFamily="18" charset="0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ABC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İndirgeme: </a:t>
            </a: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F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BC)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pt-BR" sz="2800" dirty="0" smtClean="0"/>
              <a:t>= </a:t>
            </a:r>
            <a:r>
              <a:rPr lang="tr-TR" sz="2800" dirty="0" smtClean="0"/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>
                <a:cs typeface="Times New Roman" pitchFamily="18" charset="0"/>
                <a:sym typeface="Symbol"/>
              </a:rPr>
              <a:t> </a:t>
            </a:r>
            <a:r>
              <a:rPr lang="tr-TR" sz="2800" dirty="0" smtClean="0"/>
              <a:t>+ B)(C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C)</a:t>
            </a:r>
            <a:endParaRPr lang="pt-BR" sz="2800" dirty="0" smtClean="0"/>
          </a:p>
          <a:p>
            <a:pPr>
              <a:buNone/>
            </a:pPr>
            <a:r>
              <a:rPr lang="tr-TR" sz="2800" dirty="0" smtClean="0"/>
              <a:t>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1 1</a:t>
            </a:r>
          </a:p>
          <a:p>
            <a:pPr>
              <a:buNone/>
            </a:pPr>
            <a:r>
              <a:rPr lang="tr-TR" sz="2800" dirty="0" smtClean="0"/>
              <a:t>	=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</a:t>
            </a:r>
            <a:endParaRPr lang="en-US" sz="2800" dirty="0">
              <a:cs typeface="Times New Roman" pitchFamily="18" charset="0"/>
            </a:endParaRPr>
          </a:p>
          <a:p>
            <a:endParaRPr lang="tr-TR" sz="2800" dirty="0" smtClean="0"/>
          </a:p>
          <a:p>
            <a:r>
              <a:rPr lang="tr-TR" sz="2800" dirty="0" smtClean="0"/>
              <a:t>İndirgenmiş ifade 3 değişken içerir.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715963" y="457200"/>
            <a:ext cx="8428037" cy="914400"/>
          </a:xfrm>
        </p:spPr>
        <p:txBody>
          <a:bodyPr/>
          <a:lstStyle/>
          <a:p>
            <a:r>
              <a:rPr lang="tr-TR" sz="4000" dirty="0" smtClean="0"/>
              <a:t>Çarpımlar Toplamı Gösteriliminin İndirgenmesi </a:t>
            </a:r>
            <a:endParaRPr lang="en-US" sz="4000" dirty="0"/>
          </a:p>
        </p:txBody>
      </p:sp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2347913" y="1643062"/>
          <a:ext cx="4433887" cy="414338"/>
        </p:xfrm>
        <a:graphic>
          <a:graphicData uri="http://schemas.openxmlformats.org/presentationml/2006/ole">
            <p:oleObj spid="_x0000_s671760" name="Microsoft Equation 3.0" r:id="rId4" imgW="3936960" imgH="368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EA34A-1F19-497C-A17D-D84A2E41236A}" type="slidenum">
              <a:rPr lang="tr-TR"/>
              <a:pPr/>
              <a:t>69</a:t>
            </a:fld>
            <a:endParaRPr lang="tr-TR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428038" cy="1020762"/>
          </a:xfrm>
        </p:spPr>
        <p:txBody>
          <a:bodyPr/>
          <a:lstStyle/>
          <a:p>
            <a:r>
              <a:rPr lang="tr-TR" sz="4000" dirty="0" smtClean="0"/>
              <a:t>Çarpımlar Toplamı İfadenin VE/VEYA İki Seviyeli Gerçeklemesi</a:t>
            </a:r>
            <a:endParaRPr lang="en-US" sz="40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tr-TR" sz="2800" dirty="0" smtClean="0"/>
              <a:t>F’in iki ayrı gerçeklemesi</a:t>
            </a:r>
          </a:p>
        </p:txBody>
      </p:sp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4668278" y="3237940"/>
          <a:ext cx="3810000" cy="1223963"/>
        </p:xfrm>
        <a:graphic>
          <a:graphicData uri="http://schemas.openxmlformats.org/presentationml/2006/ole">
            <p:oleObj spid="_x0000_s672799" name="Designer Drawing" r:id="rId4" imgW="4155120" imgH="1335600" progId="">
              <p:embed/>
            </p:oleObj>
          </a:graphicData>
        </a:graphic>
      </p:graphicFrame>
      <p:graphicFrame>
        <p:nvGraphicFramePr>
          <p:cNvPr id="672802" name="Object 34"/>
          <p:cNvGraphicFramePr>
            <a:graphicFrameLocks noChangeAspect="1"/>
          </p:cNvGraphicFramePr>
          <p:nvPr/>
        </p:nvGraphicFramePr>
        <p:xfrm>
          <a:off x="209176" y="2357718"/>
          <a:ext cx="4978400" cy="3606800"/>
        </p:xfrm>
        <a:graphic>
          <a:graphicData uri="http://schemas.openxmlformats.org/presentationml/2006/ole">
            <p:oleObj spid="_x0000_s672802" name="Document" r:id="rId5" imgW="4978400" imgH="3606800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ECBB1-7998-4BFC-9FD6-29F6757AB805}" type="slidenum">
              <a:rPr lang="tr-TR"/>
              <a:pPr/>
              <a:t>7</a:t>
            </a:fld>
            <a:endParaRPr lang="tr-TR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Sayısal Sistemlerin Türleri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Kullanılmayan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Kombinezonsal sayısal sistem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Çıkış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= </a:t>
            </a:r>
            <a:r>
              <a:rPr lang="tr-TR" sz="2000" b="1" dirty="0" smtClean="0">
                <a:solidFill>
                  <a:srgbClr val="000000"/>
                </a:solidFill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tr-TR" sz="2000" b="1" dirty="0" smtClean="0">
                <a:solidFill>
                  <a:srgbClr val="000000"/>
                </a:solidFill>
              </a:rPr>
              <a:t>Giriş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Kullanılan – </a:t>
            </a:r>
            <a:r>
              <a:rPr lang="tr-TR" sz="2800" b="1" dirty="0" err="1" smtClean="0">
                <a:solidFill>
                  <a:srgbClr val="000000"/>
                </a:solidFill>
              </a:rPr>
              <a:t>Ardışıl</a:t>
            </a:r>
            <a:r>
              <a:rPr lang="tr-TR" sz="2800" b="1" dirty="0" smtClean="0">
                <a:solidFill>
                  <a:srgbClr val="000000"/>
                </a:solidFill>
              </a:rPr>
              <a:t> sayısal sistem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Durum belirli zamanlarda yenilenir</a:t>
            </a:r>
          </a:p>
          <a:p>
            <a:pPr lvl="2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Asenkron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>
                <a:solidFill>
                  <a:srgbClr val="000000"/>
                </a:solidFill>
              </a:rPr>
              <a:t>Durum </a:t>
            </a:r>
            <a:r>
              <a:rPr lang="tr-TR" sz="2000" b="1" dirty="0" smtClean="0">
                <a:solidFill>
                  <a:srgbClr val="000000"/>
                </a:solidFill>
              </a:rPr>
              <a:t>her zaman yenilenir</a:t>
            </a:r>
          </a:p>
          <a:p>
            <a:pPr lvl="1">
              <a:lnSpc>
                <a:spcPct val="90000"/>
              </a:lnSpc>
            </a:pP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tr-TR" b="1" dirty="0" smtClean="0">
                <a:solidFill>
                  <a:srgbClr val="000000"/>
                </a:solidFill>
              </a:rPr>
              <a:t>f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,</a:t>
            </a:r>
            <a:r>
              <a:rPr lang="tr-TR" b="1" dirty="0" smtClean="0">
                <a:solidFill>
                  <a:srgbClr val="000000"/>
                </a:solidFill>
              </a:rPr>
              <a:t>Giriş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Çıkış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= </a:t>
            </a:r>
            <a:r>
              <a:rPr lang="tr-TR" sz="2400" b="1" dirty="0" smtClean="0">
                <a:solidFill>
                  <a:srgbClr val="000000"/>
                </a:solidFill>
              </a:rPr>
              <a:t>f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r>
              <a:rPr lang="tr-TR" sz="2400" b="1" dirty="0" smtClean="0">
                <a:solidFill>
                  <a:srgbClr val="000000"/>
                </a:solidFill>
              </a:rPr>
              <a:t> veya </a:t>
            </a:r>
            <a:r>
              <a:rPr lang="en-US" sz="2400" b="1" dirty="0" smtClean="0">
                <a:solidFill>
                  <a:srgbClr val="000000"/>
                </a:solidFill>
              </a:rPr>
              <a:t>or </a:t>
            </a:r>
            <a:r>
              <a:rPr lang="tr-TR" sz="2400" b="1" dirty="0">
                <a:solidFill>
                  <a:srgbClr val="000000"/>
                </a:solidFill>
              </a:rPr>
              <a:t>Çıkış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tr-TR" sz="2400" b="1" dirty="0">
                <a:solidFill>
                  <a:srgbClr val="0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Durum,Giriş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676251-85CE-46D1-852A-6596B76B4C83}" type="slidenum">
              <a:rPr lang="tr-TR"/>
              <a:pPr/>
              <a:t>70</a:t>
            </a:fld>
            <a:endParaRPr lang="tr-TR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5514082" y="1879600"/>
            <a:ext cx="2154436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tr-TR" b="1" dirty="0" smtClean="0"/>
              <a:t>Çarpımlar toplamı </a:t>
            </a:r>
            <a:endParaRPr lang="en-US" b="1" dirty="0"/>
          </a:p>
        </p:txBody>
      </p:sp>
      <p:sp>
        <p:nvSpPr>
          <p:cNvPr id="542725" name="Line 5"/>
          <p:cNvSpPr>
            <a:spLocks noChangeShapeType="1"/>
          </p:cNvSpPr>
          <p:nvPr/>
        </p:nvSpPr>
        <p:spPr bwMode="auto">
          <a:xfrm flipH="1">
            <a:off x="4032250" y="2000250"/>
            <a:ext cx="9144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16500" y="31242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çarpımlar toplamı </a:t>
            </a:r>
            <a:endParaRPr lang="en-US" b="1" dirty="0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 flipH="1">
            <a:off x="3702050" y="3244850"/>
            <a:ext cx="1282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5041900" y="4216400"/>
            <a:ext cx="216296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Toplamlar çarpımı </a:t>
            </a:r>
            <a:endParaRPr lang="en-US" b="1" dirty="0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flipH="1">
            <a:off x="3644900" y="4311650"/>
            <a:ext cx="135255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4965700" y="51308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toplamlar çarpımı </a:t>
            </a:r>
            <a:endParaRPr lang="en-US" b="1" dirty="0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H="1">
            <a:off x="3587750" y="5289550"/>
            <a:ext cx="13335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542732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023938"/>
            <a:ext cx="3340100" cy="554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42733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762000"/>
          </a:xfrm>
        </p:spPr>
        <p:txBody>
          <a:bodyPr/>
          <a:lstStyle/>
          <a:p>
            <a:r>
              <a:rPr lang="tr-TR" sz="3600" dirty="0" smtClean="0"/>
              <a:t>F Fonksiyonunun 4 farklı gerçeklemesi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392CE9-FF2F-462D-9146-A4CEF4E220E9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319490" name="Group 2"/>
          <p:cNvGraphicFramePr>
            <a:graphicFrameLocks noGrp="1"/>
          </p:cNvGraphicFramePr>
          <p:nvPr/>
        </p:nvGraphicFramePr>
        <p:xfrm>
          <a:off x="2811463" y="2481263"/>
          <a:ext cx="3413125" cy="808038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  <a:gridCol w="485775"/>
                <a:gridCol w="488950"/>
                <a:gridCol w="485775"/>
                <a:gridCol w="488950"/>
              </a:tblGrid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508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dirty="0" smtClean="0"/>
              <a:t>Sayısal Sistem Örneği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1270000" y="1468438"/>
            <a:ext cx="2723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Bir Sayısal sayıcı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0" name="Line 22"/>
          <p:cNvSpPr>
            <a:spLocks noChangeShapeType="1"/>
          </p:cNvSpPr>
          <p:nvPr/>
        </p:nvSpPr>
        <p:spPr bwMode="auto">
          <a:xfrm>
            <a:off x="1970088" y="2614613"/>
            <a:ext cx="836612" cy="317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>
            <a:off x="1909763" y="3055938"/>
            <a:ext cx="895350" cy="15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2" name="Rectangle 24"/>
          <p:cNvSpPr>
            <a:spLocks noChangeArrowheads="1"/>
          </p:cNvSpPr>
          <p:nvPr/>
        </p:nvSpPr>
        <p:spPr bwMode="auto">
          <a:xfrm>
            <a:off x="39576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445611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29606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34591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49545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7" name="Rectangle 29"/>
          <p:cNvSpPr>
            <a:spLocks noChangeArrowheads="1"/>
          </p:cNvSpPr>
          <p:nvPr/>
        </p:nvSpPr>
        <p:spPr bwMode="auto">
          <a:xfrm>
            <a:off x="54530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8" name="Rectangle 30"/>
          <p:cNvSpPr>
            <a:spLocks noChangeArrowheads="1"/>
          </p:cNvSpPr>
          <p:nvPr/>
        </p:nvSpPr>
        <p:spPr bwMode="auto">
          <a:xfrm>
            <a:off x="58880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9" name="Rectangle 31"/>
          <p:cNvSpPr>
            <a:spLocks noChangeArrowheads="1"/>
          </p:cNvSpPr>
          <p:nvPr/>
        </p:nvSpPr>
        <p:spPr bwMode="auto">
          <a:xfrm>
            <a:off x="663416" y="2374900"/>
            <a:ext cx="1165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0" name="Rectangle 32"/>
          <p:cNvSpPr>
            <a:spLocks noChangeArrowheads="1"/>
          </p:cNvSpPr>
          <p:nvPr/>
        </p:nvSpPr>
        <p:spPr bwMode="auto">
          <a:xfrm>
            <a:off x="381000" y="2832100"/>
            <a:ext cx="14042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1" name="Rectangle 33"/>
          <p:cNvSpPr>
            <a:spLocks noChangeArrowheads="1"/>
          </p:cNvSpPr>
          <p:nvPr/>
        </p:nvSpPr>
        <p:spPr bwMode="auto">
          <a:xfrm>
            <a:off x="1270000" y="3794125"/>
            <a:ext cx="13128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Girişler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2" name="Rectangle 34"/>
          <p:cNvSpPr>
            <a:spLocks noChangeArrowheads="1"/>
          </p:cNvSpPr>
          <p:nvPr/>
        </p:nvSpPr>
        <p:spPr bwMode="auto">
          <a:xfrm>
            <a:off x="2820988" y="3795713"/>
            <a:ext cx="312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3" name="Rectangle 35"/>
          <p:cNvSpPr>
            <a:spLocks noChangeArrowheads="1"/>
          </p:cNvSpPr>
          <p:nvPr/>
        </p:nvSpPr>
        <p:spPr bwMode="auto">
          <a:xfrm>
            <a:off x="5259388" y="379412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4" name="Rectangle 36"/>
          <p:cNvSpPr>
            <a:spLocks noChangeArrowheads="1"/>
          </p:cNvSpPr>
          <p:nvPr/>
        </p:nvSpPr>
        <p:spPr bwMode="auto">
          <a:xfrm>
            <a:off x="1270000" y="4206875"/>
            <a:ext cx="13561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Çıkışlar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5" name="Rectangle 37"/>
          <p:cNvSpPr>
            <a:spLocks noChangeArrowheads="1"/>
          </p:cNvSpPr>
          <p:nvPr/>
        </p:nvSpPr>
        <p:spPr bwMode="auto">
          <a:xfrm>
            <a:off x="2820988" y="4206875"/>
            <a:ext cx="977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Ekran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6" name="Rectangle 38"/>
          <p:cNvSpPr>
            <a:spLocks noChangeArrowheads="1"/>
          </p:cNvSpPr>
          <p:nvPr/>
        </p:nvSpPr>
        <p:spPr bwMode="auto">
          <a:xfrm>
            <a:off x="5059363" y="4206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7" name="Rectangle 39"/>
          <p:cNvSpPr>
            <a:spLocks noChangeArrowheads="1"/>
          </p:cNvSpPr>
          <p:nvPr/>
        </p:nvSpPr>
        <p:spPr bwMode="auto">
          <a:xfrm>
            <a:off x="1270000" y="4621213"/>
            <a:ext cx="1239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Durum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8" name="Rectangle 40"/>
          <p:cNvSpPr>
            <a:spLocks noChangeArrowheads="1"/>
          </p:cNvSpPr>
          <p:nvPr/>
        </p:nvSpPr>
        <p:spPr bwMode="auto">
          <a:xfrm>
            <a:off x="2820988" y="4619625"/>
            <a:ext cx="3946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 an gösterilen değer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9" name="Rectangle 41"/>
          <p:cNvSpPr>
            <a:spLocks noChangeArrowheads="1"/>
          </p:cNvSpPr>
          <p:nvPr/>
        </p:nvSpPr>
        <p:spPr bwMode="auto">
          <a:xfrm>
            <a:off x="1270000" y="5035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1" name="Rectangle 43"/>
          <p:cNvSpPr>
            <a:spLocks noChangeArrowheads="1"/>
          </p:cNvSpPr>
          <p:nvPr/>
        </p:nvSpPr>
        <p:spPr bwMode="auto">
          <a:xfrm>
            <a:off x="6056313" y="54498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2" name="Line 44"/>
          <p:cNvSpPr>
            <a:spLocks noChangeShapeType="1"/>
          </p:cNvSpPr>
          <p:nvPr/>
        </p:nvSpPr>
        <p:spPr bwMode="auto">
          <a:xfrm>
            <a:off x="777875" y="5089525"/>
            <a:ext cx="7650163" cy="1588"/>
          </a:xfrm>
          <a:prstGeom prst="line">
            <a:avLst/>
          </a:prstGeom>
          <a:noFill/>
          <a:ln w="1588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84CD0-B0A0-4DB6-8706-980528D34505}" type="slidenum">
              <a:rPr lang="tr-TR"/>
              <a:pPr/>
              <a:t>9</a:t>
            </a:fld>
            <a:endParaRPr lang="tr-TR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81000"/>
            <a:ext cx="7947025" cy="1066800"/>
          </a:xfrm>
        </p:spPr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– Sayısal İşaretler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8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Gerçek dünyada karşılaştığımız birçok fiziksel büyüklük (akım, gerilim, sıcaklık, ışık şiddeti vb.) değeri sürekli bir aralık içinde değişmektedir.</a:t>
            </a:r>
            <a:r>
              <a:rPr lang="en-US" sz="2400" b="1" dirty="0"/>
              <a:t> 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Sınırlar arasındaki her türlü değeri alabilen bu tür işaretlere </a:t>
            </a:r>
            <a:r>
              <a:rPr lang="tr-TR" sz="2400" b="1" dirty="0" err="1" smtClean="0">
                <a:solidFill>
                  <a:srgbClr val="FF0000"/>
                </a:solidFill>
              </a:rPr>
              <a:t>analog</a:t>
            </a:r>
            <a:r>
              <a:rPr lang="tr-TR" sz="2400" b="1" dirty="0" smtClean="0"/>
              <a:t> işaretler denir.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Sayısal sistemlerde bilgi ayrık değerler alır.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İkili </a:t>
            </a:r>
            <a:r>
              <a:rPr lang="tr-TR" sz="2400" b="1" dirty="0" smtClean="0">
                <a:solidFill>
                  <a:srgbClr val="FF0000"/>
                </a:solidFill>
              </a:rPr>
              <a:t>sayısal</a:t>
            </a:r>
            <a:r>
              <a:rPr lang="tr-TR" sz="2400" b="1" dirty="0" smtClean="0"/>
              <a:t> işaretler belli bir anda sadece olası iki değerden birini alabilirler: 0-1, yüksek – alçak, açık – kapalı.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2515</TotalTime>
  <Words>6492</Words>
  <Application>Microsoft Macintosh PowerPoint</Application>
  <PresentationFormat>On-screen Show (4:3)</PresentationFormat>
  <Paragraphs>1889</Paragraphs>
  <Slides>70</Slides>
  <Notes>58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Pixel</vt:lpstr>
      <vt:lpstr>Document</vt:lpstr>
      <vt:lpstr>Equation</vt:lpstr>
      <vt:lpstr>Microsoft Equation 3.0</vt:lpstr>
      <vt:lpstr>Designer Drawing</vt:lpstr>
      <vt:lpstr>Microsoft Word Document</vt:lpstr>
      <vt:lpstr>Sayısal Devreler </vt:lpstr>
      <vt:lpstr>Değerlendirme</vt:lpstr>
      <vt:lpstr>Amaç ve Hedefler</vt:lpstr>
      <vt:lpstr>Kaynaklar</vt:lpstr>
      <vt:lpstr>Dersin İçeriği</vt:lpstr>
      <vt:lpstr>Sayısal Sistem</vt:lpstr>
      <vt:lpstr>Sayısal Sistemlerin Türleri</vt:lpstr>
      <vt:lpstr>Sayısal Sistem Örneği:</vt:lpstr>
      <vt:lpstr>Analog – Sayısal İşaretler</vt:lpstr>
      <vt:lpstr>Analog İşareti Sayısal İşarete Dönüştürme</vt:lpstr>
      <vt:lpstr>Sayısal Sistemlerin Avantajları</vt:lpstr>
      <vt:lpstr>Sayısal Sistem Gerçekleme Aşamaları</vt:lpstr>
      <vt:lpstr>Sayısal Kodlama</vt:lpstr>
      <vt:lpstr>BCD (Binary Coded Decimal) İkili Kodlanmış Onlu Sayılar</vt:lpstr>
      <vt:lpstr>Slide 15</vt:lpstr>
      <vt:lpstr>İşaretsiz Sayıların Gösterilmesi</vt:lpstr>
      <vt:lpstr>Çok kullanılan tabanlar</vt:lpstr>
      <vt:lpstr>Farklı tabanda sayıların gösterilimi</vt:lpstr>
      <vt:lpstr>Onluk tabandan diğer tabanlara dönüşüm</vt:lpstr>
      <vt:lpstr>Örnek:  4610  sayısını 2 tabanına dönüştür</vt:lpstr>
      <vt:lpstr>Örnek:  4610  sayısını 16 tabanına dönüştür</vt:lpstr>
      <vt:lpstr>r tabanından onluk tabana dönüşüm</vt:lpstr>
      <vt:lpstr>Sekizli/onaltılı (Octal/Hex) tabandan ikili ve geriye dönüşüm</vt:lpstr>
      <vt:lpstr>Örnek</vt:lpstr>
      <vt:lpstr>İkili taban kullanılarak sekizli den onaltılık tabanına dönüşüm</vt:lpstr>
      <vt:lpstr>2’nin özel kuvvetleri</vt:lpstr>
      <vt:lpstr>İkili Lojik ve Kapılar</vt:lpstr>
      <vt:lpstr>İkili Değişkenler</vt:lpstr>
      <vt:lpstr>Lojik İşlemler</vt:lpstr>
      <vt:lpstr>Gösterilim Örnekleri</vt:lpstr>
      <vt:lpstr>İşlem Tanımları</vt:lpstr>
      <vt:lpstr>Doğruluk Tabloları</vt:lpstr>
      <vt:lpstr>Boole Cebri</vt:lpstr>
      <vt:lpstr>Boole İşlemlerinin Sırası</vt:lpstr>
      <vt:lpstr>Özellikler ve Teoremler</vt:lpstr>
      <vt:lpstr>Örnek1: Boole Teoremlerinin İspatı</vt:lpstr>
      <vt:lpstr>Örnek2: Boole Teoremlerinin İspatı</vt:lpstr>
      <vt:lpstr>Örnek3: Boole Teoremlerinin İspatı</vt:lpstr>
      <vt:lpstr>Boole Fonksiyonlarının Değerlendirilmesi</vt:lpstr>
      <vt:lpstr>Boole Fonksiyonlarının İndirgenmesi</vt:lpstr>
      <vt:lpstr>Kanonik Gösterilimler</vt:lpstr>
      <vt:lpstr>Kanonik Gösterilimler</vt:lpstr>
      <vt:lpstr>Çarpım terimleri</vt:lpstr>
      <vt:lpstr>Toplam terimleri</vt:lpstr>
      <vt:lpstr>Çarpım ve Toplam Terimleri</vt:lpstr>
      <vt:lpstr>Normal Sıralama</vt:lpstr>
      <vt:lpstr>İndisin Kullanılma Sebebi</vt:lpstr>
      <vt:lpstr>Üç değişken için indis örneği</vt:lpstr>
      <vt:lpstr>İndis Örnekleri – Dört Değişken</vt:lpstr>
      <vt:lpstr>Çarpım ve Toplam Terimlerinin İlişkisi</vt:lpstr>
      <vt:lpstr>Çarpımlar Toplamı Gösterilim</vt:lpstr>
      <vt:lpstr>Çarpımlar Toplamı Örneği</vt:lpstr>
      <vt:lpstr>Toplamlar Çarpımı Örneği</vt:lpstr>
      <vt:lpstr>Toplamlar Çarpımı Örneği</vt:lpstr>
      <vt:lpstr>Çarpımlar Toplamı Gösterilim</vt:lpstr>
      <vt:lpstr>Çarpımlar Toplamı Gösterilim Örneği</vt:lpstr>
      <vt:lpstr>Çarpımlar Toplamının Kısa Gösterilimi </vt:lpstr>
      <vt:lpstr>Toplamlar Çarpımı Gösterilimi</vt:lpstr>
      <vt:lpstr>Toplamlar Çarpımı Örneği</vt:lpstr>
      <vt:lpstr>Fonksiyonların Tümleyenleri</vt:lpstr>
      <vt:lpstr>Boole Fonksiyonlarının Anahtar Devreleri İle Gerçeklenmesi</vt:lpstr>
      <vt:lpstr>Boole Fonksiyonlarının Anahtar Devreleri İle Gerçeklenmesi</vt:lpstr>
      <vt:lpstr>Örnek: fAB=?</vt:lpstr>
      <vt:lpstr>Lojik Kapılar</vt:lpstr>
      <vt:lpstr>Lojik Kapılar ve sembolleri</vt:lpstr>
      <vt:lpstr>Kapı Gecikmesi</vt:lpstr>
      <vt:lpstr>Lojik Diyagramlar ve İfadeler</vt:lpstr>
      <vt:lpstr>Çarpımlar Toplamı Gösteriliminin İndirgenmesi </vt:lpstr>
      <vt:lpstr>Çarpımlar Toplamı İfadenin VE/VEYA İki Seviyeli Gerçeklemesi</vt:lpstr>
      <vt:lpstr>F Fonksiyonunun 4 farklı gerçeklemesi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ww</dc:creator>
  <cp:lastModifiedBy>Berna Ors</cp:lastModifiedBy>
  <cp:revision>476</cp:revision>
  <dcterms:created xsi:type="dcterms:W3CDTF">2014-09-22T04:09:23Z</dcterms:created>
  <dcterms:modified xsi:type="dcterms:W3CDTF">2014-09-22T04:36:54Z</dcterms:modified>
</cp:coreProperties>
</file>