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4" r:id="rId4"/>
    <p:sldId id="263" r:id="rId5"/>
    <p:sldId id="265" r:id="rId6"/>
    <p:sldId id="267" r:id="rId7"/>
    <p:sldId id="272" r:id="rId8"/>
    <p:sldId id="260" r:id="rId9"/>
    <p:sldId id="269" r:id="rId10"/>
    <p:sldId id="270" r:id="rId11"/>
    <p:sldId id="268" r:id="rId12"/>
    <p:sldId id="261" r:id="rId13"/>
    <p:sldId id="271" r:id="rId14"/>
    <p:sldId id="26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64128" autoAdjust="0"/>
  </p:normalViewPr>
  <p:slideViewPr>
    <p:cSldViewPr snapToGrid="0">
      <p:cViewPr varScale="1">
        <p:scale>
          <a:sx n="53" d="100"/>
          <a:sy n="53" d="100"/>
        </p:scale>
        <p:origin x="162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8149-29DF-462A-9CCF-5E78A28E66D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07F3D-C671-481A-A62D-909C1F343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19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3507C-7154-4E4D-BF68-50CACF9D0079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1428-B2CC-4D4D-9BE3-4E4950B4A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5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Elektrik elektronik mühendisliğinde yaygın kullanılan</a:t>
            </a:r>
            <a:r>
              <a:rPr lang="tr-TR" baseline="0" dirty="0" smtClean="0"/>
              <a:t> farklı dört ölçü aleti/cihazı vardır.</a:t>
            </a:r>
          </a:p>
          <a:p>
            <a:r>
              <a:rPr lang="tr-TR" baseline="0" dirty="0" smtClean="0"/>
              <a:t>Bunlar </a:t>
            </a:r>
            <a:r>
              <a:rPr lang="tr-TR" b="1" baseline="0" dirty="0" smtClean="0"/>
              <a:t>MM</a:t>
            </a:r>
            <a:r>
              <a:rPr lang="tr-TR" baseline="0" dirty="0" smtClean="0"/>
              <a:t>, </a:t>
            </a:r>
            <a:r>
              <a:rPr lang="tr-TR" b="1" baseline="0" dirty="0" smtClean="0"/>
              <a:t>osiloskop</a:t>
            </a:r>
            <a:r>
              <a:rPr lang="tr-TR" baseline="0" dirty="0" smtClean="0"/>
              <a:t>, </a:t>
            </a:r>
            <a:r>
              <a:rPr lang="tr-TR" b="1" baseline="0" dirty="0" smtClean="0"/>
              <a:t>spektrum analizörü</a:t>
            </a:r>
            <a:r>
              <a:rPr lang="tr-TR" baseline="0" dirty="0" smtClean="0"/>
              <a:t>,(EMI alıcı cihazı) ve </a:t>
            </a:r>
            <a:r>
              <a:rPr lang="tr-TR" b="1" baseline="0" dirty="0" smtClean="0"/>
              <a:t>network analizörüdür</a:t>
            </a:r>
            <a:r>
              <a:rPr lang="tr-TR" baseline="0" dirty="0" smtClean="0"/>
              <a:t>. </a:t>
            </a:r>
          </a:p>
          <a:p>
            <a:endParaRPr lang="tr-TR" baseline="0" dirty="0" smtClean="0"/>
          </a:p>
          <a:p>
            <a:r>
              <a:rPr lang="tr-TR" b="1" baseline="0" dirty="0" smtClean="0"/>
              <a:t>MM</a:t>
            </a:r>
            <a:r>
              <a:rPr lang="tr-TR" baseline="0" dirty="0" smtClean="0"/>
              <a:t> direnç, akım, gerilim öşçmede, şebekede enerji olup olmadığını kontrol etmede, bağlantılarda arıza yeri bulmada.</a:t>
            </a:r>
          </a:p>
          <a:p>
            <a:r>
              <a:rPr lang="tr-TR" b="1" baseline="0" dirty="0" smtClean="0"/>
              <a:t>Osiloskop</a:t>
            </a:r>
            <a:r>
              <a:rPr lang="tr-TR" baseline="0" dirty="0" smtClean="0"/>
              <a:t>, bir işaretin zaman değişimini gösterir.</a:t>
            </a:r>
          </a:p>
          <a:p>
            <a:r>
              <a:rPr lang="tr-TR" b="1" baseline="0" dirty="0" smtClean="0"/>
              <a:t>SA veya EMI alıcısı </a:t>
            </a:r>
            <a:r>
              <a:rPr lang="tr-TR" baseline="0" dirty="0" smtClean="0"/>
              <a:t>belli bir frekans bölgesinde var olan işaretleri gösterir.</a:t>
            </a:r>
          </a:p>
          <a:p>
            <a:r>
              <a:rPr lang="tr-TR" b="1" baseline="0" dirty="0" smtClean="0"/>
              <a:t>NA</a:t>
            </a:r>
            <a:r>
              <a:rPr lang="tr-TR" baseline="0" dirty="0" smtClean="0"/>
              <a:t>, bir devrenin giriş, çıkış veya transfer karakteristiklerinin analizinde kullanılır (örneğin genlik –frekans şeklinde filtre karakteristiği, Smith chart üzerinde empedans değişimini)</a:t>
            </a:r>
          </a:p>
          <a:p>
            <a:endParaRPr lang="tr-TR" baseline="0" dirty="0" smtClean="0"/>
          </a:p>
          <a:p>
            <a:r>
              <a:rPr lang="tr-TR" baseline="0" dirty="0" smtClean="0"/>
              <a:t>EMC test ve ölçümlerinde ise daha çok </a:t>
            </a:r>
            <a:r>
              <a:rPr lang="tr-TR" b="1" baseline="0" dirty="0" smtClean="0"/>
              <a:t>MM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EMI</a:t>
            </a:r>
            <a:r>
              <a:rPr lang="tr-TR" baseline="0" dirty="0" smtClean="0"/>
              <a:t> </a:t>
            </a:r>
            <a:r>
              <a:rPr lang="tr-TR" b="1" baseline="0" dirty="0" smtClean="0"/>
              <a:t>alıcıları</a:t>
            </a:r>
            <a:r>
              <a:rPr lang="tr-TR" baseline="0" dirty="0" smtClean="0"/>
              <a:t> kullanılır.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35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38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32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Elektrikte temel ölçümler, direnç, gerilim, akım ölçmeleridir. Sırasıyla bu ölçmelerde kullanılan ohmmetre, gerilim ölçer, ve akım ölçerin yaptıklarını tek başına </a:t>
            </a:r>
          </a:p>
          <a:p>
            <a:r>
              <a:rPr lang="tr-TR" dirty="0" smtClean="0"/>
              <a:t>yapan bileşke cihaza MM denir.</a:t>
            </a:r>
          </a:p>
          <a:p>
            <a:r>
              <a:rPr lang="tr-TR" dirty="0" smtClean="0"/>
              <a:t>Direnç</a:t>
            </a:r>
            <a:r>
              <a:rPr lang="tr-TR" baseline="0" dirty="0" smtClean="0"/>
              <a:t>   /    gerilim  /  akım.</a:t>
            </a:r>
          </a:p>
          <a:p>
            <a:r>
              <a:rPr lang="tr-TR" baseline="0" dirty="0" smtClean="0"/>
              <a:t>DMM ler, </a:t>
            </a:r>
            <a:r>
              <a:rPr lang="tr-TR" b="1" baseline="0" dirty="0" smtClean="0"/>
              <a:t>Dogruluk</a:t>
            </a:r>
            <a:r>
              <a:rPr lang="tr-TR" baseline="0" dirty="0" smtClean="0"/>
              <a:t> (accuracy), </a:t>
            </a:r>
            <a:r>
              <a:rPr lang="tr-TR" b="1" baseline="0" dirty="0" smtClean="0"/>
              <a:t>duyarlılık</a:t>
            </a:r>
            <a:r>
              <a:rPr lang="tr-TR" baseline="0" dirty="0" smtClean="0"/>
              <a:t> (sensitivity), </a:t>
            </a:r>
            <a:r>
              <a:rPr lang="tr-TR" b="1" baseline="0" dirty="0" smtClean="0"/>
              <a:t>kesinlik</a:t>
            </a:r>
            <a:r>
              <a:rPr lang="tr-TR" baseline="0" dirty="0" smtClean="0"/>
              <a:t> (precision), </a:t>
            </a:r>
            <a:r>
              <a:rPr lang="tr-TR" b="1" baseline="0" dirty="0" smtClean="0"/>
              <a:t>çözünürlük</a:t>
            </a:r>
            <a:r>
              <a:rPr lang="tr-TR" baseline="0" dirty="0" smtClean="0"/>
              <a:t> (resolution) özelliklerine göre anılır.</a:t>
            </a:r>
          </a:p>
          <a:p>
            <a:r>
              <a:rPr lang="tr-TR" b="1" baseline="0" dirty="0" smtClean="0"/>
              <a:t>Dogruluk</a:t>
            </a:r>
            <a:r>
              <a:rPr lang="tr-TR" baseline="0" dirty="0" smtClean="0"/>
              <a:t>, bir hesap yada ölçü ile elde edilenbir sonucun gerçek değere yakınlığının ölçüsüdür. Ölçü dğruluğu, ölçülen değerin belli belirsizlik sınırları içinde belirtilmesidir.</a:t>
            </a:r>
          </a:p>
          <a:p>
            <a:r>
              <a:rPr lang="tr-TR" b="1" baseline="0" dirty="0" smtClean="0"/>
              <a:t>Duyarlılık</a:t>
            </a:r>
            <a:r>
              <a:rPr lang="tr-TR" baseline="0" dirty="0" smtClean="0"/>
              <a:t>; mutlak bir büyüklük olup ölçü cihazını ölçebildiği ya da saptayabildiği en küçük değişikliği gösterir. Duyarlılık hem cihaza hem de ölçümün yapıldığı çevreye bağlı</a:t>
            </a:r>
          </a:p>
          <a:p>
            <a:r>
              <a:rPr lang="tr-TR" baseline="0" dirty="0" smtClean="0"/>
              <a:t>olan parametredir. Burada sözü edilen gürültü cihazın iç (ısıl) gürültüsü olabileceği gibi, atmosfer olayları (doğal) yada insan yapımı (matkap kullanmanın , kaynak makinasıyla kaynak</a:t>
            </a:r>
          </a:p>
          <a:p>
            <a:r>
              <a:rPr lang="tr-TR" baseline="0" dirty="0" smtClean="0"/>
              <a:t> yapmanın neden olacağı yapay)  çevre gürültüsüde olabilir.</a:t>
            </a:r>
          </a:p>
          <a:p>
            <a:r>
              <a:rPr lang="tr-TR" b="1" baseline="0" dirty="0" smtClean="0"/>
              <a:t>Kesinlik</a:t>
            </a:r>
            <a:r>
              <a:rPr lang="tr-TR" baseline="0" dirty="0" smtClean="0"/>
              <a:t>, çoklu ölçmelerde sonuçların birbirine yakınlığıyla ilgili bir paramerterdir. Ölçülerde bulunan toplam raslantısal hatayı gösterir. Yüksek kesinlikli ölçme demek raslantısal hatanın </a:t>
            </a:r>
          </a:p>
          <a:p>
            <a:r>
              <a:rPr lang="tr-TR" baseline="0" dirty="0" smtClean="0"/>
              <a:t>Küçük olması demektir.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dirty="0" smtClean="0"/>
              <a:t>Çözünürlük</a:t>
            </a:r>
            <a:r>
              <a:rPr lang="tr-TR" sz="1200" dirty="0" smtClean="0"/>
              <a:t>, birbirine yakın değerleri ayırt edebilmenin bir ölçüsüdür.</a:t>
            </a:r>
          </a:p>
          <a:p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43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03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28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40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Elektrik elektronik mühendisliğinde yaygın kullanılan</a:t>
            </a:r>
            <a:r>
              <a:rPr lang="tr-TR" baseline="0" dirty="0" smtClean="0"/>
              <a:t> farklı dört ölçü aleti/cihazı vardır.</a:t>
            </a:r>
          </a:p>
          <a:p>
            <a:r>
              <a:rPr lang="tr-TR" baseline="0" dirty="0" smtClean="0"/>
              <a:t>Bunlar </a:t>
            </a:r>
            <a:r>
              <a:rPr lang="tr-TR" b="1" baseline="0" dirty="0" smtClean="0"/>
              <a:t>MM</a:t>
            </a:r>
            <a:r>
              <a:rPr lang="tr-TR" baseline="0" dirty="0" smtClean="0"/>
              <a:t>, </a:t>
            </a:r>
            <a:r>
              <a:rPr lang="tr-TR" b="1" baseline="0" dirty="0" smtClean="0"/>
              <a:t>osiloskop</a:t>
            </a:r>
            <a:r>
              <a:rPr lang="tr-TR" baseline="0" dirty="0" smtClean="0"/>
              <a:t>, </a:t>
            </a:r>
            <a:r>
              <a:rPr lang="tr-TR" b="1" baseline="0" dirty="0" smtClean="0"/>
              <a:t>spektrum analizörü</a:t>
            </a:r>
            <a:r>
              <a:rPr lang="tr-TR" baseline="0" dirty="0" smtClean="0"/>
              <a:t>,(EMI alıcı cihazı) ve </a:t>
            </a:r>
            <a:r>
              <a:rPr lang="tr-TR" b="1" baseline="0" dirty="0" smtClean="0"/>
              <a:t>network analizörüdür</a:t>
            </a:r>
            <a:r>
              <a:rPr lang="tr-TR" baseline="0" dirty="0" smtClean="0"/>
              <a:t>. </a:t>
            </a:r>
          </a:p>
          <a:p>
            <a:endParaRPr lang="tr-TR" baseline="0" dirty="0" smtClean="0"/>
          </a:p>
          <a:p>
            <a:r>
              <a:rPr lang="tr-TR" b="1" baseline="0" dirty="0" smtClean="0"/>
              <a:t>MM</a:t>
            </a:r>
            <a:r>
              <a:rPr lang="tr-TR" baseline="0" dirty="0" smtClean="0"/>
              <a:t> direnç, akım, gerilim öşçmede, şebekede enerji olup olmadığını kontrol etmede, bağlantılarda arıza yeri bulmada.</a:t>
            </a:r>
          </a:p>
          <a:p>
            <a:r>
              <a:rPr lang="tr-TR" b="1" baseline="0" dirty="0" smtClean="0"/>
              <a:t>Osiloskop</a:t>
            </a:r>
            <a:r>
              <a:rPr lang="tr-TR" baseline="0" dirty="0" smtClean="0"/>
              <a:t>, bir işaretin zaman değişimini gösterir.</a:t>
            </a:r>
          </a:p>
          <a:p>
            <a:r>
              <a:rPr lang="tr-TR" b="1" baseline="0" dirty="0" smtClean="0"/>
              <a:t>SA veya EMI alıcısı </a:t>
            </a:r>
            <a:r>
              <a:rPr lang="tr-TR" baseline="0" dirty="0" smtClean="0"/>
              <a:t>belli bir frekans bölgesinde var olan işaretleri gösterir.</a:t>
            </a:r>
          </a:p>
          <a:p>
            <a:r>
              <a:rPr lang="tr-TR" b="1" baseline="0" dirty="0" smtClean="0"/>
              <a:t>NA</a:t>
            </a:r>
            <a:r>
              <a:rPr lang="tr-TR" baseline="0" dirty="0" smtClean="0"/>
              <a:t>, bir devrenin giriş, çıkış veya transfer karakteristiklerinin analizinde kullanılır (örneğin genlik –frekans şeklinde filtre karakteristiği, Smith chart üzerinde empedans değişimini)</a:t>
            </a:r>
          </a:p>
          <a:p>
            <a:endParaRPr lang="tr-TR" baseline="0" dirty="0" smtClean="0"/>
          </a:p>
          <a:p>
            <a:r>
              <a:rPr lang="tr-TR" baseline="0" dirty="0" smtClean="0"/>
              <a:t>EMC test ve ölçümlerinde ise daha çok </a:t>
            </a:r>
            <a:r>
              <a:rPr lang="tr-TR" b="1" baseline="0" dirty="0" smtClean="0"/>
              <a:t>MM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EMI</a:t>
            </a:r>
            <a:r>
              <a:rPr lang="tr-TR" baseline="0" dirty="0" smtClean="0"/>
              <a:t> </a:t>
            </a:r>
            <a:r>
              <a:rPr lang="tr-TR" b="1" baseline="0" dirty="0" smtClean="0"/>
              <a:t>alıcıları</a:t>
            </a:r>
            <a:r>
              <a:rPr lang="tr-TR" baseline="0" dirty="0" smtClean="0"/>
              <a:t> kullanılır.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14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Elektrik elektronik mühendisliğinde yaygın kullanılan</a:t>
            </a:r>
            <a:r>
              <a:rPr lang="tr-TR" baseline="0" dirty="0" smtClean="0"/>
              <a:t> farklı dört ölçü aleti/cihazı vardır.</a:t>
            </a:r>
          </a:p>
          <a:p>
            <a:r>
              <a:rPr lang="tr-TR" baseline="0" dirty="0" smtClean="0"/>
              <a:t>Bunlar </a:t>
            </a:r>
            <a:r>
              <a:rPr lang="tr-TR" b="1" baseline="0" dirty="0" smtClean="0"/>
              <a:t>MM</a:t>
            </a:r>
            <a:r>
              <a:rPr lang="tr-TR" baseline="0" dirty="0" smtClean="0"/>
              <a:t>, </a:t>
            </a:r>
            <a:r>
              <a:rPr lang="tr-TR" b="1" baseline="0" dirty="0" smtClean="0"/>
              <a:t>osiloskop</a:t>
            </a:r>
            <a:r>
              <a:rPr lang="tr-TR" baseline="0" dirty="0" smtClean="0"/>
              <a:t>, </a:t>
            </a:r>
            <a:r>
              <a:rPr lang="tr-TR" b="1" baseline="0" dirty="0" smtClean="0"/>
              <a:t>spektrum analizörü</a:t>
            </a:r>
            <a:r>
              <a:rPr lang="tr-TR" baseline="0" dirty="0" smtClean="0"/>
              <a:t>,(EMI alıcı cihazı) ve </a:t>
            </a:r>
            <a:r>
              <a:rPr lang="tr-TR" b="1" baseline="0" dirty="0" smtClean="0"/>
              <a:t>network analizörüdür</a:t>
            </a:r>
            <a:r>
              <a:rPr lang="tr-TR" baseline="0" dirty="0" smtClean="0"/>
              <a:t>. </a:t>
            </a:r>
          </a:p>
          <a:p>
            <a:endParaRPr lang="tr-TR" baseline="0" dirty="0" smtClean="0"/>
          </a:p>
          <a:p>
            <a:r>
              <a:rPr lang="tr-TR" b="1" baseline="0" dirty="0" smtClean="0"/>
              <a:t>MM</a:t>
            </a:r>
            <a:r>
              <a:rPr lang="tr-TR" baseline="0" dirty="0" smtClean="0"/>
              <a:t> direnç, akım, gerilim öşçmede, şebekede enerji olup olmadığını kontrol etmede, bağlantılarda arıza yeri bulmada.</a:t>
            </a:r>
          </a:p>
          <a:p>
            <a:r>
              <a:rPr lang="tr-TR" b="1" baseline="0" dirty="0" smtClean="0"/>
              <a:t>Osiloskop</a:t>
            </a:r>
            <a:r>
              <a:rPr lang="tr-TR" baseline="0" dirty="0" smtClean="0"/>
              <a:t>, bir işaretin zaman değişimini gösterir.</a:t>
            </a:r>
          </a:p>
          <a:p>
            <a:r>
              <a:rPr lang="tr-TR" b="1" baseline="0" dirty="0" smtClean="0"/>
              <a:t>SA veya EMI alıcısı </a:t>
            </a:r>
            <a:r>
              <a:rPr lang="tr-TR" baseline="0" dirty="0" smtClean="0"/>
              <a:t>belli bir frekans bölgesinde var olan işaretleri gösterir.</a:t>
            </a:r>
          </a:p>
          <a:p>
            <a:r>
              <a:rPr lang="tr-TR" b="1" baseline="0" dirty="0" smtClean="0"/>
              <a:t>NA</a:t>
            </a:r>
            <a:r>
              <a:rPr lang="tr-TR" baseline="0" dirty="0" smtClean="0"/>
              <a:t>, bir devrenin giriş, çıkış veya transfer karakteristiklerinin analizinde kullanılır (örneğin genlik –frekans şeklinde filtre karakteristiği, Smith chart üzerinde empedans değişimini)</a:t>
            </a:r>
          </a:p>
          <a:p>
            <a:endParaRPr lang="tr-TR" baseline="0" dirty="0" smtClean="0"/>
          </a:p>
          <a:p>
            <a:r>
              <a:rPr lang="tr-TR" baseline="0" dirty="0" smtClean="0"/>
              <a:t>EMC test ve ölçümlerinde ise daha çok </a:t>
            </a:r>
            <a:r>
              <a:rPr lang="tr-TR" b="1" baseline="0" dirty="0" smtClean="0"/>
              <a:t>MM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EMI</a:t>
            </a:r>
            <a:r>
              <a:rPr lang="tr-TR" baseline="0" dirty="0" smtClean="0"/>
              <a:t> </a:t>
            </a:r>
            <a:r>
              <a:rPr lang="tr-TR" b="1" baseline="0" dirty="0" smtClean="0"/>
              <a:t>alıcıları</a:t>
            </a:r>
            <a:r>
              <a:rPr lang="tr-TR" baseline="0" dirty="0" smtClean="0"/>
              <a:t> kullanılır.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00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11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1428-B2CC-4D4D-9BE3-4E4950B4AC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64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47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2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13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20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9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8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62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0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B4A8-AEC7-4401-A664-7F3A6EE605D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855E-82C7-4549-A0F8-3D81E0E118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1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57850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Digital Multimeter</a:t>
            </a:r>
          </a:p>
          <a:p>
            <a:r>
              <a:rPr lang="tr-TR" b="1" dirty="0" smtClean="0"/>
              <a:t>	1.1  Noise-Limited Detection</a:t>
            </a:r>
          </a:p>
          <a:p>
            <a:r>
              <a:rPr lang="tr-TR" b="1" dirty="0" smtClean="0"/>
              <a:t>	1.2  The Loading Effect</a:t>
            </a:r>
          </a:p>
          <a:p>
            <a:r>
              <a:rPr lang="tr-TR" b="1" dirty="0" smtClean="0"/>
              <a:t>	1.3  Digital Multimeters and Specs</a:t>
            </a:r>
          </a:p>
          <a:p>
            <a:r>
              <a:rPr lang="tr-TR" b="1" dirty="0" smtClean="0"/>
              <a:t>2. </a:t>
            </a:r>
            <a:r>
              <a:rPr lang="tr-TR" b="1" dirty="0"/>
              <a:t>Measurement </a:t>
            </a:r>
            <a:r>
              <a:rPr lang="tr-TR" b="1" dirty="0" smtClean="0"/>
              <a:t>Receivers</a:t>
            </a:r>
          </a:p>
          <a:p>
            <a:r>
              <a:rPr lang="tr-TR" b="1" dirty="0"/>
              <a:t>	</a:t>
            </a:r>
            <a:r>
              <a:rPr lang="tr-TR" b="1" dirty="0" smtClean="0"/>
              <a:t>2.1  </a:t>
            </a:r>
            <a:r>
              <a:rPr lang="tr-TR" b="1" dirty="0"/>
              <a:t>Spectrum </a:t>
            </a:r>
            <a:r>
              <a:rPr lang="tr-TR" b="1" dirty="0" smtClean="0"/>
              <a:t>Analyzer</a:t>
            </a:r>
          </a:p>
          <a:p>
            <a:r>
              <a:rPr lang="tr-TR" b="1" dirty="0"/>
              <a:t>	</a:t>
            </a:r>
            <a:r>
              <a:rPr lang="tr-TR" b="1" dirty="0" smtClean="0"/>
              <a:t>2.2  </a:t>
            </a:r>
            <a:r>
              <a:rPr lang="tr-TR" b="1" dirty="0"/>
              <a:t>EMI </a:t>
            </a:r>
            <a:r>
              <a:rPr lang="tr-TR" b="1" dirty="0" smtClean="0"/>
              <a:t>Receiver</a:t>
            </a:r>
          </a:p>
          <a:p>
            <a:r>
              <a:rPr lang="tr-TR" b="1" dirty="0" smtClean="0"/>
              <a:t>3. </a:t>
            </a:r>
            <a:r>
              <a:rPr lang="tr-TR" b="1" dirty="0"/>
              <a:t>Other Test/Measurement </a:t>
            </a:r>
            <a:r>
              <a:rPr lang="tr-TR" b="1" dirty="0" smtClean="0"/>
              <a:t>Instruments</a:t>
            </a:r>
          </a:p>
          <a:p>
            <a:r>
              <a:rPr lang="tr-TR" b="1" dirty="0"/>
              <a:t>	</a:t>
            </a:r>
            <a:r>
              <a:rPr lang="tr-TR" b="1" dirty="0" smtClean="0"/>
              <a:t>3.1  </a:t>
            </a:r>
            <a:r>
              <a:rPr lang="tr-TR" b="1" dirty="0"/>
              <a:t>Current Probes and Current-Injection </a:t>
            </a:r>
            <a:r>
              <a:rPr lang="tr-TR" b="1" dirty="0" smtClean="0"/>
              <a:t>Clamps</a:t>
            </a:r>
          </a:p>
          <a:p>
            <a:r>
              <a:rPr lang="tr-TR" b="1" dirty="0"/>
              <a:t>	</a:t>
            </a:r>
            <a:r>
              <a:rPr lang="tr-TR" b="1" dirty="0" smtClean="0"/>
              <a:t>3.2  </a:t>
            </a:r>
            <a:r>
              <a:rPr lang="tr-TR" b="1" dirty="0"/>
              <a:t>Line Impedance Stabilization </a:t>
            </a:r>
            <a:r>
              <a:rPr lang="tr-TR" b="1" dirty="0" smtClean="0"/>
              <a:t>Network</a:t>
            </a:r>
          </a:p>
          <a:p>
            <a:r>
              <a:rPr lang="tr-TR" b="1" dirty="0" smtClean="0"/>
              <a:t>4. </a:t>
            </a:r>
            <a:r>
              <a:rPr lang="tr-TR" b="1" dirty="0"/>
              <a:t>Network Analyzer</a:t>
            </a:r>
            <a:endParaRPr lang="tr-TR" b="1" dirty="0" smtClean="0"/>
          </a:p>
          <a:p>
            <a:pPr marL="342900" indent="-342900">
              <a:buFont typeface="+mj-lt"/>
              <a:buAutoNum type="arabicPeriod"/>
            </a:pPr>
            <a:endParaRPr lang="tr-TR" b="1" dirty="0" smtClean="0"/>
          </a:p>
          <a:p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765629" y="5866421"/>
            <a:ext cx="8171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Reference </a:t>
            </a:r>
            <a:r>
              <a:rPr lang="tr-TR" dirty="0" smtClean="0"/>
              <a:t>book: </a:t>
            </a:r>
          </a:p>
          <a:p>
            <a:r>
              <a:rPr lang="tr-TR" dirty="0" smtClean="0">
                <a:latin typeface="Univers-CondensedBold"/>
              </a:rPr>
              <a:t>Levent Sevgi,</a:t>
            </a:r>
            <a:r>
              <a:rPr lang="en-US" dirty="0" smtClean="0">
                <a:latin typeface="Univers-CondensedBold"/>
              </a:rPr>
              <a:t> </a:t>
            </a:r>
            <a:r>
              <a:rPr lang="tr-TR" dirty="0" smtClean="0">
                <a:latin typeface="Univers-CondensedBold"/>
              </a:rPr>
              <a:t> ‘’</a:t>
            </a:r>
            <a:r>
              <a:rPr lang="en-US" i="1" dirty="0" smtClean="0">
                <a:latin typeface="Univers-CondensedBold"/>
              </a:rPr>
              <a:t>A Practical Guide to EMC Engineering</a:t>
            </a:r>
            <a:r>
              <a:rPr lang="tr-TR" i="1" dirty="0" smtClean="0">
                <a:latin typeface="Univers-CondensedBold"/>
              </a:rPr>
              <a:t>’’</a:t>
            </a:r>
            <a:r>
              <a:rPr lang="tr-TR" dirty="0" smtClean="0">
                <a:latin typeface="Univers-CondensedBold"/>
              </a:rPr>
              <a:t>,  </a:t>
            </a:r>
            <a:r>
              <a:rPr lang="tr-TR" dirty="0"/>
              <a:t>2017 ARTECH HOUSE</a:t>
            </a:r>
          </a:p>
        </p:txBody>
      </p:sp>
    </p:spTree>
    <p:extLst>
      <p:ext uri="{BB962C8B-B14F-4D97-AF65-F5344CB8AC3E}">
        <p14:creationId xmlns:p14="http://schemas.microsoft.com/office/powerpoint/2010/main" val="30864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330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2. Measurement Receivers</a:t>
            </a:r>
          </a:p>
          <a:p>
            <a:r>
              <a:rPr lang="tr-TR" b="1" dirty="0" smtClean="0"/>
              <a:t>	2.1  Spectrum Analyzer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2.2  EMI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65" y="2271485"/>
            <a:ext cx="4200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330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2. Measurement Receivers</a:t>
            </a:r>
          </a:p>
          <a:p>
            <a:r>
              <a:rPr lang="tr-TR" b="1" dirty="0" smtClean="0"/>
              <a:t>	2.1  Spectrum Analyzer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2.2  EMI Receiver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7" y="2496911"/>
            <a:ext cx="409575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451" y="1576387"/>
            <a:ext cx="40481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5785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3. Other Test/Measurement Instruments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3.1  Current Probes and Current-Injection Clamps</a:t>
            </a:r>
          </a:p>
          <a:p>
            <a:r>
              <a:rPr lang="tr-TR" b="1" dirty="0" smtClean="0"/>
              <a:t>	3.2  Line Impedance Stabilization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08" y="2491014"/>
            <a:ext cx="43053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4549321"/>
            <a:ext cx="5392738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5785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3. Other Test/Measurement Instruments</a:t>
            </a:r>
          </a:p>
          <a:p>
            <a:r>
              <a:rPr lang="tr-TR" b="1" dirty="0" smtClean="0"/>
              <a:t>	3.1  Current Probes and Current-Injection Clamps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3.2  Line Impedance Stabilization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2559730"/>
            <a:ext cx="5563379" cy="2665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81" y="5226956"/>
            <a:ext cx="2733675" cy="8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21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4. Network Analyzer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1391783"/>
            <a:ext cx="7605487" cy="4261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5780" y="5668219"/>
            <a:ext cx="432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Univers-Condensed"/>
              </a:rPr>
              <a:t>A Rohde and Schwarz network analyzer.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28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30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>
                <a:solidFill>
                  <a:srgbClr val="FF0000"/>
                </a:solidFill>
              </a:rPr>
              <a:t>Digital Multimeter (DMM)</a:t>
            </a:r>
          </a:p>
          <a:p>
            <a:r>
              <a:rPr lang="tr-TR" b="1" dirty="0" smtClean="0"/>
              <a:t>	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636839" y="1476481"/>
            <a:ext cx="112233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Elektrikte temel ölçümler, direnç, gerilim, akım ölçmeleridir. Sırasıyla bu ölçmelerde kullanılan ohmmetre, gerilim ölçer, ve akım ölçerin yaptıklarını tek başına </a:t>
            </a:r>
            <a:r>
              <a:rPr lang="tr-TR" sz="2000" dirty="0" smtClean="0"/>
              <a:t>yapan </a:t>
            </a:r>
            <a:r>
              <a:rPr lang="tr-TR" sz="2000" dirty="0"/>
              <a:t>bileşke cihaza </a:t>
            </a:r>
            <a:r>
              <a:rPr lang="tr-TR" sz="2000" dirty="0" smtClean="0"/>
              <a:t> multi-metre (MM) </a:t>
            </a:r>
            <a:r>
              <a:rPr lang="tr-TR" sz="2000" dirty="0"/>
              <a:t>denir.</a:t>
            </a:r>
          </a:p>
          <a:p>
            <a:endParaRPr lang="tr-TR" sz="2000" dirty="0" smtClean="0"/>
          </a:p>
          <a:p>
            <a:r>
              <a:rPr lang="tr-TR" sz="2000" dirty="0" smtClean="0"/>
              <a:t>DMM </a:t>
            </a:r>
            <a:r>
              <a:rPr lang="tr-TR" sz="2000" dirty="0"/>
              <a:t>ler, </a:t>
            </a:r>
            <a:r>
              <a:rPr lang="tr-TR" sz="2000" b="1" dirty="0" smtClean="0"/>
              <a:t>Doğruluk</a:t>
            </a:r>
            <a:r>
              <a:rPr lang="tr-TR" sz="2000" dirty="0" smtClean="0"/>
              <a:t> </a:t>
            </a:r>
            <a:r>
              <a:rPr lang="tr-TR" sz="2000" dirty="0"/>
              <a:t>(accuracy), </a:t>
            </a:r>
            <a:r>
              <a:rPr lang="tr-TR" sz="2000" b="1" dirty="0"/>
              <a:t>duyarlılık</a:t>
            </a:r>
            <a:r>
              <a:rPr lang="tr-TR" sz="2000" dirty="0"/>
              <a:t> (sensitivity), </a:t>
            </a:r>
            <a:r>
              <a:rPr lang="tr-TR" sz="2000" b="1" dirty="0"/>
              <a:t>kesinlik</a:t>
            </a:r>
            <a:r>
              <a:rPr lang="tr-TR" sz="2000" dirty="0"/>
              <a:t> (precision), </a:t>
            </a:r>
            <a:r>
              <a:rPr lang="tr-TR" sz="2000" b="1" dirty="0"/>
              <a:t>çözünürlük</a:t>
            </a:r>
            <a:r>
              <a:rPr lang="tr-TR" sz="2000" dirty="0"/>
              <a:t> (resolution) özelliklerine göre anılır.</a:t>
            </a:r>
          </a:p>
          <a:p>
            <a:endParaRPr lang="tr-TR" sz="2000" b="1" dirty="0" smtClean="0"/>
          </a:p>
          <a:p>
            <a:r>
              <a:rPr lang="tr-TR" sz="2000" b="1" dirty="0" smtClean="0"/>
              <a:t>Doğruluk</a:t>
            </a:r>
            <a:r>
              <a:rPr lang="tr-TR" sz="2000" dirty="0"/>
              <a:t>, bir hesap yada ölçü ile elde edilenbir sonucun gerçek değere yakınlığının ölçüsüdür. Ölçü dğruluğu, ölçülen değerin belli belirsizlik sınırları içinde belirtilmesidir.</a:t>
            </a:r>
          </a:p>
          <a:p>
            <a:endParaRPr lang="tr-TR" sz="2000" b="1" dirty="0" smtClean="0"/>
          </a:p>
          <a:p>
            <a:r>
              <a:rPr lang="tr-TR" sz="2000" b="1" dirty="0" smtClean="0"/>
              <a:t>Duyarlılık</a:t>
            </a:r>
            <a:r>
              <a:rPr lang="tr-TR" sz="2000" dirty="0"/>
              <a:t>; mutlak bir büyüklük olup ölçü cihazını ölçebildiği ya da saptayabildiği en küçük değişikliği gösterir. Duyarlılık hem cihaza hem de ölçümün yapıldığı çevreye </a:t>
            </a:r>
            <a:r>
              <a:rPr lang="tr-TR" sz="2000" dirty="0" smtClean="0"/>
              <a:t>bağlı olan </a:t>
            </a:r>
            <a:r>
              <a:rPr lang="tr-TR" sz="2000" dirty="0"/>
              <a:t>parametredir. Burada sözü edilen gürültü cihazın iç (ısıl) gürültüsü olabileceği gibi, atmosfer olayları (doğal) yada insan yapımı (matkap kullanmanın , kaynak makinasıyla </a:t>
            </a:r>
            <a:r>
              <a:rPr lang="tr-TR" sz="2000" dirty="0" smtClean="0"/>
              <a:t>kaynak </a:t>
            </a:r>
            <a:r>
              <a:rPr lang="tr-TR" sz="2000" dirty="0"/>
              <a:t>yapmanın neden olacağı yapay)  çevre gürültüsüde olabilir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b="1" dirty="0"/>
              <a:t>Çözünürlük</a:t>
            </a:r>
            <a:r>
              <a:rPr lang="tr-TR" sz="2000" dirty="0"/>
              <a:t>, birbirine yakın değerleri ayırt edebilmenin bir ölçüsüdür</a:t>
            </a:r>
            <a:r>
              <a:rPr lang="tr-TR" sz="2000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28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6000" y="435429"/>
                <a:ext cx="10276115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b="1" dirty="0" smtClean="0"/>
                  <a:t>Çözünürlük</a:t>
                </a:r>
                <a:r>
                  <a:rPr lang="tr-TR" sz="2000" dirty="0"/>
                  <a:t>, birbirine yakın değerleri ayırt edebilmenin bir ölçüsüdür. Ölçü cihazının gösterdiği en küçük dilimler olarak da tanımlanır</a:t>
                </a:r>
                <a:r>
                  <a:rPr lang="tr-TR" sz="2000" dirty="0" smtClean="0"/>
                  <a:t>.</a:t>
                </a:r>
              </a:p>
              <a:p>
                <a:endParaRPr lang="tr-TR" sz="2000" dirty="0"/>
              </a:p>
              <a:p>
                <a:r>
                  <a:rPr lang="tr-TR" sz="2000" dirty="0" smtClean="0"/>
                  <a:t>DMM lerin çözünürlüğü genelde bit’lerle ifade edilir. Örneğin, 8-bit, 10-bit, 12-bit gibi. </a:t>
                </a:r>
              </a:p>
              <a:p>
                <a:r>
                  <a:rPr lang="tr-TR" sz="2000" dirty="0" smtClean="0"/>
                  <a:t>Bit sayısı yani çözünürlük, genelde kullanılan analog-digital çeviricilerin (Analog-Digital Converter, ADC ) performansına bağlıdır. </a:t>
                </a:r>
                <a:r>
                  <a:rPr lang="tr-TR" sz="2000" i="1" dirty="0" smtClean="0"/>
                  <a:t>n-bitlik </a:t>
                </a:r>
                <a:r>
                  <a:rPr lang="tr-TR" sz="2000" dirty="0"/>
                  <a:t>A</a:t>
                </a:r>
                <a:r>
                  <a:rPr lang="tr-TR" sz="2000" dirty="0" smtClean="0"/>
                  <a:t>DC için çözünürlük </a:t>
                </a:r>
                <a:r>
                  <a:rPr lang="tr-TR" sz="2000" i="1" dirty="0" smtClean="0"/>
                  <a:t>(∆)  </a:t>
                </a:r>
              </a:p>
              <a:p>
                <a:endParaRPr lang="tr-TR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sz="2000" i="1" dirty="0" smtClean="0"/>
              </a:p>
              <a:p>
                <a:r>
                  <a:rPr lang="tr-TR" sz="2000" dirty="0"/>
                  <a:t>ş</a:t>
                </a:r>
                <a:r>
                  <a:rPr lang="tr-TR" sz="2000" dirty="0" smtClean="0"/>
                  <a:t>eklinde hesaplanır. Burada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tr-TR" sz="2000" dirty="0" smtClean="0"/>
                  <a:t> , tepeden tepeye gerilim,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tr-TR" sz="2000" dirty="0" smtClean="0"/>
                  <a:t>  ise en az anlamlı bittir (Least significant bit, LSB).</a:t>
                </a:r>
              </a:p>
              <a:p>
                <a:endParaRPr lang="tr-TR" sz="2000" dirty="0"/>
              </a:p>
              <a:p>
                <a:r>
                  <a:rPr lang="tr-TR" sz="2000" dirty="0" smtClean="0"/>
                  <a:t>Örneğin, 16-bit ADC için çözünürlük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tr-TR" sz="2000" i="1" dirty="0" smtClean="0"/>
                  <a:t>=1/ 65,536   olarak elde edilir. (LSB=65,536)</a:t>
                </a:r>
              </a:p>
              <a:p>
                <a:endParaRPr lang="tr-TR" sz="2000" i="1" dirty="0"/>
              </a:p>
              <a:p>
                <a:r>
                  <a:rPr lang="tr-TR" sz="2000" i="1" dirty="0" smtClean="0"/>
                  <a:t>Eğer, DMM, 20 V skalasında ise çözünürlük  20/ 65,536= 305 µV  olur. </a:t>
                </a:r>
              </a:p>
              <a:p>
                <a:endParaRPr lang="tr-TR" sz="2000" i="1" dirty="0"/>
              </a:p>
              <a:p>
                <a:r>
                  <a:rPr lang="tr-TR" sz="2000" i="1" dirty="0" smtClean="0"/>
                  <a:t>Bu DMM ile bu skalada kaydedilebilecek minimum değişim </a:t>
                </a:r>
                <a:r>
                  <a:rPr lang="tr-TR" sz="2000" i="1" dirty="0"/>
                  <a:t>305 µV </a:t>
                </a:r>
                <a:r>
                  <a:rPr lang="tr-TR" sz="2000" i="1" dirty="0" smtClean="0"/>
                  <a:t> olacaktır.</a:t>
                </a:r>
                <a:endParaRPr lang="tr-TR" sz="20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435429"/>
                <a:ext cx="10276115" cy="5016758"/>
              </a:xfrm>
              <a:prstGeom prst="rect">
                <a:avLst/>
              </a:prstGeom>
              <a:blipFill>
                <a:blip r:embed="rId3"/>
                <a:stretch>
                  <a:fillRect l="-653" t="-608" r="-119" b="-12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683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Digital Multimeter (DMM)</a:t>
            </a:r>
          </a:p>
          <a:p>
            <a:r>
              <a:rPr lang="tr-TR" b="1" dirty="0" smtClean="0"/>
              <a:t>	</a:t>
            </a:r>
            <a:r>
              <a:rPr lang="tr-TR" b="1" dirty="0">
                <a:solidFill>
                  <a:srgbClr val="FF0000"/>
                </a:solidFill>
              </a:rPr>
              <a:t>1.1  Noise-Limited Detection (</a:t>
            </a:r>
            <a:r>
              <a:rPr lang="tr-TR" dirty="0">
                <a:solidFill>
                  <a:srgbClr val="FF0000"/>
                </a:solidFill>
              </a:rPr>
              <a:t>Gürültü sınırlama deteksiyonu</a:t>
            </a:r>
            <a:r>
              <a:rPr lang="tr-TR" b="1" dirty="0">
                <a:solidFill>
                  <a:srgbClr val="FF0000"/>
                </a:solidFill>
              </a:rPr>
              <a:t>)</a:t>
            </a:r>
          </a:p>
          <a:p>
            <a:r>
              <a:rPr lang="tr-TR" b="1" dirty="0"/>
              <a:t>	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553029" y="2336800"/>
            <a:ext cx="1026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ölçümde cihaz duyarlılığını belirleyen gürültüdür. Cihazın saptayabildiği en zayıf işaret seviyesini gösterir. Bu seviyeye cihazın taban seviyesi (floor ) denir. Cihaz taban seviyesi , cihaz içi veya dışı , istenmeyen EM işaretlerin seviyesidir. Bu, doğal veya yapay, istenmeyen işaretlere genelde EM gürültü adı verilir. </a:t>
            </a:r>
          </a:p>
          <a:p>
            <a:r>
              <a:rPr lang="tr-TR" b="1" dirty="0" smtClean="0"/>
              <a:t>Yapay</a:t>
            </a:r>
            <a:r>
              <a:rPr lang="tr-TR" dirty="0" smtClean="0"/>
              <a:t> olanlara örnek, enerji nakil hatları, elektrikli çamaşır/bulaşık/traş makinalrı, buzdolapları , saç kurtma makinalarıdır.</a:t>
            </a:r>
          </a:p>
          <a:p>
            <a:r>
              <a:rPr lang="tr-TR" b="1" dirty="0" smtClean="0"/>
              <a:t>Doğal</a:t>
            </a:r>
            <a:r>
              <a:rPr lang="tr-TR" dirty="0" smtClean="0"/>
              <a:t> olanlara örnek ise güneş patlamalrı, atmosferik olaylar, gök taşlarıdır. </a:t>
            </a:r>
          </a:p>
          <a:p>
            <a:r>
              <a:rPr lang="tr-TR" dirty="0" smtClean="0"/>
              <a:t>Kuvvetlendirici, karıştırıcı, gibi sistemlerle, diyot, tranzistor, gibi elemanların iç gürültüleri önemlidir.</a:t>
            </a:r>
          </a:p>
          <a:p>
            <a:r>
              <a:rPr lang="tr-TR" dirty="0" smtClean="0"/>
              <a:t>Elektronik devreler ve alıcılar açısından gürültü başlıca </a:t>
            </a:r>
            <a:r>
              <a:rPr lang="tr-TR" b="1" dirty="0" smtClean="0"/>
              <a:t>ısıl</a:t>
            </a:r>
            <a:r>
              <a:rPr lang="tr-TR" dirty="0" smtClean="0"/>
              <a:t> (</a:t>
            </a:r>
            <a:r>
              <a:rPr lang="tr-TR" b="1" dirty="0" smtClean="0"/>
              <a:t>iç</a:t>
            </a:r>
            <a:r>
              <a:rPr lang="tr-TR" dirty="0" smtClean="0"/>
              <a:t>)  ve </a:t>
            </a:r>
            <a:r>
              <a:rPr lang="tr-TR" b="1" dirty="0" smtClean="0"/>
              <a:t>çevre</a:t>
            </a:r>
            <a:r>
              <a:rPr lang="tr-TR" dirty="0" smtClean="0"/>
              <a:t> (</a:t>
            </a:r>
            <a:r>
              <a:rPr lang="tr-TR" b="1" dirty="0" smtClean="0"/>
              <a:t>dış</a:t>
            </a:r>
            <a:r>
              <a:rPr lang="tr-TR" dirty="0" smtClean="0"/>
              <a:t>) gürültü olmak üzere birkaç yüz MHz ‘in üzerinde ısıl gürültü, altındaki freakanslarda ise çevre gürültüsü baskındır.</a:t>
            </a:r>
          </a:p>
          <a:p>
            <a:endParaRPr lang="tr-TR" dirty="0"/>
          </a:p>
          <a:p>
            <a:r>
              <a:rPr lang="tr-TR" dirty="0" smtClean="0"/>
              <a:t>Örneğin, mikrodalga alıcıları ısıl gürültü sınırlamalı iken, HF (3-30 MHz) bandını kullanan polis telsizleri çevre gürültü sınırlanmalıdır.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6834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Digital Multimeter (DMM)</a:t>
            </a:r>
          </a:p>
          <a:p>
            <a:r>
              <a:rPr lang="tr-TR" b="1" dirty="0" smtClean="0"/>
              <a:t>	</a:t>
            </a:r>
            <a:r>
              <a:rPr lang="tr-TR" b="1" dirty="0"/>
              <a:t>1.1  Noise-Limited Detection (</a:t>
            </a:r>
            <a:r>
              <a:rPr lang="tr-TR" dirty="0"/>
              <a:t>Gürültü sınırlama deteksiyonu</a:t>
            </a:r>
            <a:r>
              <a:rPr lang="tr-TR" b="1" dirty="0"/>
              <a:t>)</a:t>
            </a:r>
          </a:p>
          <a:p>
            <a:r>
              <a:rPr lang="tr-TR" b="1" dirty="0"/>
              <a:t>	</a:t>
            </a:r>
            <a:r>
              <a:rPr lang="tr-TR" b="1" dirty="0">
                <a:solidFill>
                  <a:srgbClr val="FF0000"/>
                </a:solidFill>
              </a:rPr>
              <a:t>1.2  The Loading Effect (</a:t>
            </a:r>
            <a:r>
              <a:rPr lang="tr-TR" dirty="0">
                <a:solidFill>
                  <a:srgbClr val="FF0000"/>
                </a:solidFill>
              </a:rPr>
              <a:t>Ölçü aletlerinde yükleme etkisi</a:t>
            </a:r>
            <a:r>
              <a:rPr lang="tr-TR" b="1" dirty="0">
                <a:solidFill>
                  <a:srgbClr val="FF0000"/>
                </a:solidFill>
              </a:rPr>
              <a:t>)</a:t>
            </a:r>
          </a:p>
          <a:p>
            <a:r>
              <a:rPr lang="tr-TR" b="1" dirty="0"/>
              <a:t>	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1995261"/>
            <a:ext cx="4419600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11111" y="2997275"/>
                <a:ext cx="4524444" cy="2544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tr-TR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kleme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hatas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ı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=|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|=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tr-TR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kleme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hatas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ı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ı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azalt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ı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lmas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ı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ç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olabildi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ğ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ince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m:rPr>
                                    <m:nor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ğ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eri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ise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olabildi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ğ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ince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üçü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olmal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ı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ı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11" y="2997275"/>
                <a:ext cx="4524444" cy="2544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6987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Digital </a:t>
            </a:r>
            <a:r>
              <a:rPr lang="tr-TR" b="1" dirty="0"/>
              <a:t>Multimeter</a:t>
            </a:r>
          </a:p>
          <a:p>
            <a:r>
              <a:rPr lang="tr-TR" b="1" dirty="0"/>
              <a:t>	1.1  Noise-Limited Detection (</a:t>
            </a:r>
            <a:r>
              <a:rPr lang="tr-TR" dirty="0"/>
              <a:t>Gürültü sınırlama deteksiyonu</a:t>
            </a:r>
            <a:r>
              <a:rPr lang="tr-TR" b="1" dirty="0"/>
              <a:t>)</a:t>
            </a:r>
          </a:p>
          <a:p>
            <a:r>
              <a:rPr lang="tr-TR" b="1" dirty="0"/>
              <a:t>	1.2  The Loading Effect (</a:t>
            </a:r>
            <a:r>
              <a:rPr lang="tr-TR" dirty="0"/>
              <a:t>Ölçü aletlerinde yükleme etkisi</a:t>
            </a:r>
            <a:r>
              <a:rPr lang="tr-TR" b="1" dirty="0" smtClean="0"/>
              <a:t>)</a:t>
            </a:r>
            <a:endParaRPr lang="tr-TR" b="1" dirty="0"/>
          </a:p>
          <a:p>
            <a:r>
              <a:rPr lang="tr-TR" b="1" dirty="0">
                <a:solidFill>
                  <a:srgbClr val="FF0000"/>
                </a:solidFill>
              </a:rPr>
              <a:t>	1.3  Digital Multimeters and </a:t>
            </a:r>
            <a:r>
              <a:rPr lang="tr-TR" b="1" dirty="0" smtClean="0">
                <a:solidFill>
                  <a:srgbClr val="FF0000"/>
                </a:solidFill>
              </a:rPr>
              <a:t>Specs (DMM ve Teknik Özellikler)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" y="2144031"/>
            <a:ext cx="5326782" cy="4597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966" y="2532288"/>
            <a:ext cx="3802063" cy="335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8115" y="6488668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Tablo 1 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077201" y="5784726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Tablo 2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78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" y="-101600"/>
            <a:ext cx="7928428" cy="6843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80" y="311602"/>
            <a:ext cx="3802063" cy="335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4630" y="6227411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Tablo 1 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9789887" y="3941412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Tablo 2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01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330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2. Measurement Receivers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2.1  Spectrum Analyzer</a:t>
            </a:r>
          </a:p>
          <a:p>
            <a:r>
              <a:rPr lang="tr-TR" b="1" dirty="0" smtClean="0"/>
              <a:t>	2.2  EMI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7158"/>
            <a:ext cx="411480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123" y="1480683"/>
            <a:ext cx="6420939" cy="4020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97" y="3948339"/>
            <a:ext cx="4248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323" y="235958"/>
            <a:ext cx="866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EMC Test and Measurement Devices</a:t>
            </a:r>
            <a:endParaRPr lang="tr-T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1060704"/>
            <a:ext cx="330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2. Measurement Receivers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2.1  Spectrum Analyzer</a:t>
            </a:r>
          </a:p>
          <a:p>
            <a:r>
              <a:rPr lang="tr-TR" b="1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032455"/>
            <a:ext cx="4371975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94" y="1007608"/>
            <a:ext cx="4429125" cy="214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7707" y="4739306"/>
            <a:ext cx="26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nivers-Condensed"/>
              </a:rPr>
              <a:t>A main window of a SA.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5825342" y="322982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nivers-Condensed"/>
              </a:rPr>
              <a:t>Spectral purity of a SA.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422" y="3534228"/>
            <a:ext cx="4200525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32036" y="5856905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Univers-Condensed"/>
              </a:rPr>
              <a:t>Selectivity of a SA.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12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1478</Words>
  <Application>Microsoft Office PowerPoint</Application>
  <PresentationFormat>Widescreen</PresentationFormat>
  <Paragraphs>159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Univers-Condensed</vt:lpstr>
      <vt:lpstr>Univers-CondensedBold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İstanbul Teknik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24</cp:revision>
  <dcterms:created xsi:type="dcterms:W3CDTF">2022-04-06T07:24:03Z</dcterms:created>
  <dcterms:modified xsi:type="dcterms:W3CDTF">2022-04-16T14:27:14Z</dcterms:modified>
</cp:coreProperties>
</file>