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1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76" r:id="rId14"/>
    <p:sldId id="280" r:id="rId15"/>
    <p:sldId id="272" r:id="rId16"/>
    <p:sldId id="278" r:id="rId17"/>
    <p:sldId id="273" r:id="rId18"/>
    <p:sldId id="279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u" initials="i" lastIdx="4" clrIdx="0">
    <p:extLst>
      <p:ext uri="{19B8F6BF-5375-455C-9EA6-DF929625EA0E}">
        <p15:presenceInfo xmlns:p15="http://schemas.microsoft.com/office/powerpoint/2012/main" userId="d762eb77b2bd3f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1155" autoAdjust="0"/>
  </p:normalViewPr>
  <p:slideViewPr>
    <p:cSldViewPr snapToGrid="0">
      <p:cViewPr varScale="1">
        <p:scale>
          <a:sx n="76" d="100"/>
          <a:sy n="76" d="100"/>
        </p:scale>
        <p:origin x="869" y="67"/>
      </p:cViewPr>
      <p:guideLst>
        <p:guide orient="horz" pos="229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1AC4-4528-4386-A9CE-1F32F706169B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44BC-CF15-4044-8E83-1621846D08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6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766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</a:t>
            </a:r>
            <a:r>
              <a:rPr lang="tr-TR" baseline="0" dirty="0" smtClean="0"/>
              <a:t> ve RI testleri Açık alan test sahasında veya yansımasız odada gerçekleştirilir.</a:t>
            </a:r>
          </a:p>
          <a:p>
            <a:r>
              <a:rPr lang="tr-TR" baseline="0" dirty="0" smtClean="0"/>
              <a:t>Büyük firmalar(askeri ve sivil) kendi yansımasız odaları mevcuttur.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72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Ekranlı odaların</a:t>
            </a:r>
            <a:r>
              <a:rPr lang="tr-TR" baseline="0" dirty="0" smtClean="0"/>
              <a:t> sonsuz sayıda rezonans frekansı vardır.Bu rezonans frekanslarında oda içinde bulunan elektromanyetik işaretler 20-40 dB (binlerce kez ) kuvvetlendirilir. Bu nedenle , ekranlı oda içinde belgelendirme amaçlı EMC emisyon ölçüleri yapılamaz.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93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53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45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88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17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4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000" dirty="0" smtClean="0"/>
              <a:t>Ferromanyetik </a:t>
            </a:r>
            <a:endParaRPr lang="tr-TR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95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98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Ferromanyetik malzemeden yapılır.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44BC-CF15-4044-8E83-1621846D08B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19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87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233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00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12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1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76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33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4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4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17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83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7187-7A94-4A60-83E6-F3F7378AC020}" type="datetimeFigureOut">
              <a:rPr lang="tr-TR" smtClean="0"/>
              <a:t>16.04.2022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955B-7767-4B3D-9FED-D01C800BC3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6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u="sng" dirty="0"/>
              <a:t>EMC Test and </a:t>
            </a:r>
            <a:r>
              <a:rPr lang="tr-TR" b="1" u="sng" dirty="0" smtClean="0"/>
              <a:t>Measurement Environments</a:t>
            </a:r>
            <a:br>
              <a:rPr lang="tr-TR" b="1" u="sng" dirty="0" smtClean="0"/>
            </a:br>
            <a:endParaRPr lang="tr-TR" sz="2800" u="sng" dirty="0"/>
          </a:p>
        </p:txBody>
      </p:sp>
      <p:sp>
        <p:nvSpPr>
          <p:cNvPr id="5" name="Rectangle 4"/>
          <p:cNvSpPr/>
          <p:nvPr/>
        </p:nvSpPr>
        <p:spPr>
          <a:xfrm>
            <a:off x="734568" y="1293983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tr-TR" sz="4000" b="1" dirty="0" smtClean="0"/>
              <a:t> Open </a:t>
            </a:r>
            <a:r>
              <a:rPr lang="tr-TR" sz="4000" b="1" dirty="0"/>
              <a:t>Area Test </a:t>
            </a:r>
            <a:r>
              <a:rPr lang="tr-TR" sz="4000" b="1" dirty="0" smtClean="0"/>
              <a:t>Site</a:t>
            </a:r>
          </a:p>
          <a:p>
            <a:pPr marL="342900" indent="-342900">
              <a:buAutoNum type="arabicPeriod"/>
            </a:pPr>
            <a:r>
              <a:rPr lang="tr-TR" sz="4000" b="1" dirty="0" smtClean="0"/>
              <a:t> Screened Room</a:t>
            </a:r>
          </a:p>
          <a:p>
            <a:pPr marL="342900" indent="-342900">
              <a:buAutoNum type="arabicPeriod"/>
            </a:pPr>
            <a:r>
              <a:rPr lang="tr-TR" sz="4000" b="1" dirty="0" smtClean="0"/>
              <a:t> Anechoic Chamber</a:t>
            </a:r>
          </a:p>
          <a:p>
            <a:pPr marL="342900" indent="-342900">
              <a:buAutoNum type="arabicPeriod"/>
            </a:pPr>
            <a:r>
              <a:rPr lang="tr-TR" sz="4000" b="1" dirty="0" smtClean="0"/>
              <a:t> TEM/GTEM Cell</a:t>
            </a:r>
          </a:p>
          <a:p>
            <a:pPr marL="342900" indent="-342900">
              <a:buAutoNum type="arabicPeriod"/>
            </a:pPr>
            <a:r>
              <a:rPr lang="tr-TR" sz="4000" b="1" dirty="0" smtClean="0"/>
              <a:t> Reverberation </a:t>
            </a:r>
            <a:r>
              <a:rPr lang="tr-TR" sz="4000" b="1" dirty="0"/>
              <a:t>Chamber</a:t>
            </a:r>
            <a:endParaRPr lang="tr-TR" sz="4000" b="1" dirty="0" smtClean="0"/>
          </a:p>
          <a:p>
            <a:pPr marL="342900" indent="-342900">
              <a:buAutoNum type="arabicPeriod"/>
            </a:pPr>
            <a:endParaRPr lang="tr-TR" sz="4000" b="1" dirty="0" smtClean="0"/>
          </a:p>
          <a:p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838200" y="6055106"/>
            <a:ext cx="8171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Reference </a:t>
            </a:r>
            <a:r>
              <a:rPr lang="tr-TR" dirty="0" smtClean="0"/>
              <a:t>book: </a:t>
            </a:r>
          </a:p>
          <a:p>
            <a:r>
              <a:rPr lang="tr-TR" dirty="0" smtClean="0">
                <a:latin typeface="Univers-CondensedBold"/>
              </a:rPr>
              <a:t>Levent Sevgi,</a:t>
            </a:r>
            <a:r>
              <a:rPr lang="en-US" dirty="0" smtClean="0">
                <a:latin typeface="Univers-CondensedBold"/>
              </a:rPr>
              <a:t> </a:t>
            </a:r>
            <a:r>
              <a:rPr lang="tr-TR" dirty="0" smtClean="0">
                <a:latin typeface="Univers-CondensedBold"/>
              </a:rPr>
              <a:t> ‘’</a:t>
            </a:r>
            <a:r>
              <a:rPr lang="en-US" i="1" dirty="0" smtClean="0">
                <a:latin typeface="Univers-CondensedBold"/>
              </a:rPr>
              <a:t>A Practical Guide to EMC Engineering</a:t>
            </a:r>
            <a:r>
              <a:rPr lang="tr-TR" i="1" dirty="0" smtClean="0">
                <a:latin typeface="Univers-CondensedBold"/>
              </a:rPr>
              <a:t>’’</a:t>
            </a:r>
            <a:r>
              <a:rPr lang="tr-TR" dirty="0" smtClean="0">
                <a:latin typeface="Univers-CondensedBold"/>
              </a:rPr>
              <a:t>,  </a:t>
            </a:r>
            <a:r>
              <a:rPr lang="tr-TR" dirty="0"/>
              <a:t>2017 ARTECH HOUSE</a:t>
            </a:r>
          </a:p>
        </p:txBody>
      </p:sp>
    </p:spTree>
    <p:extLst>
      <p:ext uri="{BB962C8B-B14F-4D97-AF65-F5344CB8AC3E}">
        <p14:creationId xmlns:p14="http://schemas.microsoft.com/office/powerpoint/2010/main" val="21047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00533"/>
            <a:ext cx="10515600" cy="2195195"/>
          </a:xfrm>
        </p:spPr>
        <p:txBody>
          <a:bodyPr>
            <a:normAutofit/>
          </a:bodyPr>
          <a:lstStyle/>
          <a:p>
            <a:r>
              <a:rPr lang="tr-TR" b="1" dirty="0" smtClean="0"/>
              <a:t> 1. Open Area Test Site</a:t>
            </a:r>
            <a:br>
              <a:rPr lang="tr-TR" b="1" dirty="0" smtClean="0"/>
            </a:br>
            <a:r>
              <a:rPr lang="en-US" dirty="0" smtClean="0">
                <a:solidFill>
                  <a:srgbClr val="FF0000"/>
                </a:solidFill>
              </a:rPr>
              <a:t>Open </a:t>
            </a:r>
            <a:r>
              <a:rPr lang="en-US" dirty="0">
                <a:solidFill>
                  <a:srgbClr val="FF0000"/>
                </a:solidFill>
              </a:rPr>
              <a:t>Area Test Site Calibration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696" y="596109"/>
            <a:ext cx="2072640" cy="1391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91" y="2096040"/>
            <a:ext cx="2370694" cy="2258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680" y="4354572"/>
            <a:ext cx="3525682" cy="2340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721" y="2395728"/>
            <a:ext cx="3915728" cy="19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00533"/>
            <a:ext cx="10515600" cy="2195195"/>
          </a:xfrm>
        </p:spPr>
        <p:txBody>
          <a:bodyPr>
            <a:normAutofit/>
          </a:bodyPr>
          <a:lstStyle/>
          <a:p>
            <a:r>
              <a:rPr lang="tr-TR" b="1" dirty="0" smtClean="0"/>
              <a:t> 1. Open Area Test Site</a:t>
            </a:r>
            <a:br>
              <a:rPr lang="tr-TR" b="1" dirty="0" smtClean="0"/>
            </a:br>
            <a:r>
              <a:rPr lang="en-US" dirty="0" smtClean="0">
                <a:solidFill>
                  <a:srgbClr val="FF0000"/>
                </a:solidFill>
              </a:rPr>
              <a:t>Open </a:t>
            </a:r>
            <a:r>
              <a:rPr lang="en-US" dirty="0">
                <a:solidFill>
                  <a:srgbClr val="FF0000"/>
                </a:solidFill>
              </a:rPr>
              <a:t>Area Test Site Calibration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696" y="596109"/>
            <a:ext cx="2072640" cy="1391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581" y="2096040"/>
            <a:ext cx="2370694" cy="2258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980" y="4462873"/>
            <a:ext cx="3362549" cy="2232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48" y="1987740"/>
            <a:ext cx="2645664" cy="2079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950" y="1882964"/>
            <a:ext cx="2834301" cy="2184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73" y="4251960"/>
            <a:ext cx="2877213" cy="2126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7988" y="4251960"/>
            <a:ext cx="2819971" cy="21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EMC Test and </a:t>
            </a:r>
            <a:r>
              <a:rPr lang="tr-TR" b="1" dirty="0" smtClean="0"/>
              <a:t>Measurement Environments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007018" y="1405438"/>
            <a:ext cx="3953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>
                <a:solidFill>
                  <a:srgbClr val="FF0000"/>
                </a:solidFill>
              </a:rPr>
              <a:t>2. Screened </a:t>
            </a:r>
            <a:r>
              <a:rPr lang="tr-TR" sz="4000" dirty="0">
                <a:solidFill>
                  <a:srgbClr val="FF0000"/>
                </a:solidFill>
              </a:rPr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72" y="2113324"/>
            <a:ext cx="4029075" cy="402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175" y="2159226"/>
            <a:ext cx="3130105" cy="3991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98280" y="1436215"/>
            <a:ext cx="275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40–60 dB screening is assumed </a:t>
            </a:r>
            <a:r>
              <a:rPr lang="en-US" sz="1200" dirty="0" smtClean="0"/>
              <a:t>average</a:t>
            </a:r>
            <a:endParaRPr lang="tr-TR" sz="1200" dirty="0" smtClean="0"/>
          </a:p>
          <a:p>
            <a:r>
              <a:rPr lang="tr-TR" sz="1200" dirty="0"/>
              <a:t>80–100 dB </a:t>
            </a:r>
            <a:r>
              <a:rPr lang="tr-TR" sz="1200" dirty="0" smtClean="0"/>
              <a:t>isolation is good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557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EMC Test and </a:t>
            </a:r>
            <a:r>
              <a:rPr lang="tr-TR" b="1" dirty="0" smtClean="0"/>
              <a:t>Measurement Environments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007018" y="1405438"/>
            <a:ext cx="7084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/>
              <a:t>2. Screened Room </a:t>
            </a:r>
            <a:r>
              <a:rPr lang="tr-TR" sz="3200" b="1" dirty="0"/>
              <a:t>and </a:t>
            </a:r>
            <a:r>
              <a:rPr lang="tr-TR" sz="3200" b="1" dirty="0">
                <a:solidFill>
                  <a:srgbClr val="FF0000"/>
                </a:solidFill>
              </a:rPr>
              <a:t>Resonance Effects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4" y="2405062"/>
            <a:ext cx="5234512" cy="454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6" y="3215158"/>
            <a:ext cx="5024377" cy="1417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861" y="1305657"/>
            <a:ext cx="3733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EMC Test and </a:t>
            </a:r>
            <a:r>
              <a:rPr lang="tr-TR" b="1" dirty="0" smtClean="0"/>
              <a:t>Measurement Environments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007018" y="1405438"/>
            <a:ext cx="7084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/>
              <a:t>2. Screened Room </a:t>
            </a:r>
            <a:r>
              <a:rPr lang="tr-TR" sz="3200" b="1" dirty="0"/>
              <a:t>and </a:t>
            </a:r>
            <a:r>
              <a:rPr lang="tr-TR" sz="3200" b="1" dirty="0">
                <a:solidFill>
                  <a:srgbClr val="FF0000"/>
                </a:solidFill>
              </a:rPr>
              <a:t>Resonance Effects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4" y="2405062"/>
            <a:ext cx="5234512" cy="454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6" y="3215158"/>
            <a:ext cx="5024377" cy="1417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861" y="1305657"/>
            <a:ext cx="37338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67" y="2039447"/>
            <a:ext cx="5697686" cy="35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EMC Test and </a:t>
            </a:r>
            <a:r>
              <a:rPr lang="tr-TR" b="1" dirty="0" smtClean="0"/>
              <a:t>Measurement Environments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007018" y="1405438"/>
            <a:ext cx="46907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rgbClr val="FF0000"/>
                </a:solidFill>
              </a:rPr>
              <a:t>3</a:t>
            </a:r>
            <a:r>
              <a:rPr lang="tr-TR" sz="4000" dirty="0" smtClean="0">
                <a:solidFill>
                  <a:srgbClr val="FF0000"/>
                </a:solidFill>
              </a:rPr>
              <a:t>. </a:t>
            </a:r>
            <a:r>
              <a:rPr lang="tr-TR" sz="4000" b="1" dirty="0">
                <a:solidFill>
                  <a:srgbClr val="FF0000"/>
                </a:solidFill>
              </a:rPr>
              <a:t>Anechoic Chamber</a:t>
            </a:r>
            <a:endParaRPr lang="tr-TR" sz="4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55" y="2319704"/>
            <a:ext cx="381000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870" y="5123404"/>
            <a:ext cx="3381375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58" y="2333468"/>
            <a:ext cx="4152900" cy="2733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363" y="5087448"/>
            <a:ext cx="31242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EMC Test and </a:t>
            </a:r>
            <a:r>
              <a:rPr lang="tr-TR" b="1" dirty="0" smtClean="0"/>
              <a:t>Measurement Environments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007018" y="1405438"/>
            <a:ext cx="46907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rgbClr val="FF0000"/>
                </a:solidFill>
              </a:rPr>
              <a:t>3</a:t>
            </a:r>
            <a:r>
              <a:rPr lang="tr-TR" sz="4000" dirty="0" smtClean="0">
                <a:solidFill>
                  <a:srgbClr val="FF0000"/>
                </a:solidFill>
              </a:rPr>
              <a:t>. </a:t>
            </a:r>
            <a:r>
              <a:rPr lang="tr-TR" sz="4000" b="1" dirty="0">
                <a:solidFill>
                  <a:srgbClr val="FF0000"/>
                </a:solidFill>
              </a:rPr>
              <a:t>Anechoic Chamber</a:t>
            </a:r>
            <a:endParaRPr lang="tr-TR" sz="4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835" y="1305248"/>
            <a:ext cx="1978688" cy="1444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34" y="3054968"/>
            <a:ext cx="2060377" cy="1356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61" y="2391298"/>
            <a:ext cx="5934267" cy="3557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366" y="1487156"/>
            <a:ext cx="2138447" cy="1316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968" y="4898378"/>
            <a:ext cx="2431648" cy="168344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240404" y="3667648"/>
            <a:ext cx="4762920" cy="21001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465546" y="1075174"/>
            <a:ext cx="2552281" cy="354706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9326545" y="4705978"/>
            <a:ext cx="2552281" cy="21520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96343" y="2703007"/>
            <a:ext cx="6039059" cy="1366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EMC Test and </a:t>
            </a:r>
            <a:r>
              <a:rPr lang="tr-TR" b="1" dirty="0" smtClean="0"/>
              <a:t>Measurement Environments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007018" y="1405438"/>
            <a:ext cx="41528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4. </a:t>
            </a:r>
            <a:r>
              <a:rPr lang="tr-TR" sz="4000" b="1" dirty="0" smtClean="0">
                <a:solidFill>
                  <a:srgbClr val="FF0000"/>
                </a:solidFill>
              </a:rPr>
              <a:t>TEM</a:t>
            </a:r>
            <a:r>
              <a:rPr lang="tr-TR" sz="4000" b="1" dirty="0" smtClean="0"/>
              <a:t> /</a:t>
            </a:r>
            <a:r>
              <a:rPr lang="tr-TR" sz="4000" b="1" dirty="0"/>
              <a:t>GTEM Cell</a:t>
            </a:r>
          </a:p>
          <a:p>
            <a:endParaRPr lang="tr-TR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" y="2332630"/>
            <a:ext cx="5404102" cy="27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EMC Test and </a:t>
            </a:r>
            <a:r>
              <a:rPr lang="tr-TR" b="1" dirty="0" smtClean="0"/>
              <a:t>Measurement Environments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007018" y="1405438"/>
            <a:ext cx="41528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4. </a:t>
            </a:r>
            <a:r>
              <a:rPr lang="tr-TR" sz="4000" b="1" dirty="0" smtClean="0"/>
              <a:t>TEM /</a:t>
            </a:r>
            <a:r>
              <a:rPr lang="tr-TR" sz="4000" b="1" dirty="0">
                <a:solidFill>
                  <a:srgbClr val="FF0000"/>
                </a:solidFill>
              </a:rPr>
              <a:t>GTEM</a:t>
            </a:r>
            <a:r>
              <a:rPr lang="tr-TR" sz="4000" b="1" dirty="0"/>
              <a:t> </a:t>
            </a:r>
            <a:r>
              <a:rPr lang="tr-TR" sz="4000" b="1" dirty="0">
                <a:solidFill>
                  <a:srgbClr val="FF0000"/>
                </a:solidFill>
              </a:rPr>
              <a:t>Cell</a:t>
            </a:r>
          </a:p>
          <a:p>
            <a:endParaRPr lang="tr-TR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99" y="2384389"/>
            <a:ext cx="4765689" cy="2479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22" y="4953104"/>
            <a:ext cx="2989698" cy="532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377" y="2896489"/>
            <a:ext cx="5735701" cy="2147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080" y="5110162"/>
            <a:ext cx="5283943" cy="4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EMC Test and </a:t>
            </a:r>
            <a:r>
              <a:rPr lang="tr-TR" b="1" dirty="0" smtClean="0"/>
              <a:t>Measurement Environments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007018" y="1405438"/>
            <a:ext cx="5769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sz="4000" b="1" dirty="0" smtClean="0">
                <a:solidFill>
                  <a:srgbClr val="FF0000"/>
                </a:solidFill>
              </a:rPr>
              <a:t>5. Reverberation </a:t>
            </a:r>
            <a:r>
              <a:rPr lang="tr-TR" sz="4000" b="1" dirty="0">
                <a:solidFill>
                  <a:srgbClr val="FF0000"/>
                </a:solidFill>
              </a:rPr>
              <a:t>Chamber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68" y="2114027"/>
            <a:ext cx="5177644" cy="3844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3793" y="6067921"/>
            <a:ext cx="512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Univers-Condensed"/>
              </a:rPr>
              <a:t>A reverberation chamber used in immunity tests.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65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5" y="1013046"/>
            <a:ext cx="11794963" cy="5150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3408" y="192024"/>
            <a:ext cx="193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Big picture</a:t>
            </a:r>
            <a:endParaRPr lang="tr-TR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8141208" y="4471805"/>
            <a:ext cx="391972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tr-TR" sz="2400" b="1" dirty="0" smtClean="0"/>
              <a:t>Open </a:t>
            </a:r>
            <a:r>
              <a:rPr lang="tr-TR" sz="2400" b="1" dirty="0"/>
              <a:t>Area Test </a:t>
            </a:r>
            <a:r>
              <a:rPr lang="tr-TR" sz="2400" b="1" dirty="0" smtClean="0"/>
              <a:t>Site</a:t>
            </a:r>
          </a:p>
          <a:p>
            <a:pPr marL="342900" indent="-342900">
              <a:buAutoNum type="arabicPeriod"/>
            </a:pPr>
            <a:r>
              <a:rPr lang="tr-TR" sz="2400" b="1" dirty="0" smtClean="0"/>
              <a:t> Screened Room</a:t>
            </a:r>
          </a:p>
          <a:p>
            <a:pPr marL="342900" indent="-342900">
              <a:buAutoNum type="arabicPeriod"/>
            </a:pPr>
            <a:r>
              <a:rPr lang="tr-TR" sz="2400" b="1" dirty="0" smtClean="0"/>
              <a:t> Anechoic Chamber</a:t>
            </a:r>
          </a:p>
          <a:p>
            <a:pPr marL="342900" indent="-342900">
              <a:buAutoNum type="arabicPeriod"/>
            </a:pPr>
            <a:r>
              <a:rPr lang="tr-TR" sz="2400" b="1" dirty="0" smtClean="0"/>
              <a:t> TEM/GTEM Cell</a:t>
            </a:r>
          </a:p>
          <a:p>
            <a:pPr marL="342900" indent="-342900">
              <a:buAutoNum type="arabicPeriod"/>
            </a:pPr>
            <a:r>
              <a:rPr lang="tr-TR" sz="2400" b="1" dirty="0" smtClean="0"/>
              <a:t> Reverberation </a:t>
            </a:r>
            <a:r>
              <a:rPr lang="tr-TR" sz="2400" b="1" dirty="0"/>
              <a:t>Chamber</a:t>
            </a:r>
            <a:endParaRPr lang="tr-TR" sz="2400" b="1" dirty="0" smtClean="0"/>
          </a:p>
          <a:p>
            <a:pPr marL="342900" indent="-342900">
              <a:buAutoNum type="arabicPeriod"/>
            </a:pPr>
            <a:endParaRPr lang="tr-TR" sz="4000" b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75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38" y="2532888"/>
            <a:ext cx="5280660" cy="329184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 </a:t>
            </a:r>
            <a:r>
              <a:rPr lang="tr-TR" b="1" dirty="0" smtClean="0"/>
              <a:t>1. Open </a:t>
            </a:r>
            <a:r>
              <a:rPr lang="tr-TR" b="1" dirty="0"/>
              <a:t>Area Test Site</a:t>
            </a:r>
            <a:br>
              <a:rPr lang="tr-TR" b="1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25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00533"/>
            <a:ext cx="10515600" cy="2195195"/>
          </a:xfrm>
        </p:spPr>
        <p:txBody>
          <a:bodyPr>
            <a:normAutofit/>
          </a:bodyPr>
          <a:lstStyle/>
          <a:p>
            <a:r>
              <a:rPr lang="tr-TR" b="1" dirty="0" smtClean="0"/>
              <a:t> 1. Open Area Test Site</a:t>
            </a:r>
            <a:br>
              <a:rPr lang="tr-TR" b="1" dirty="0" smtClean="0"/>
            </a:br>
            <a:r>
              <a:rPr lang="en-US" dirty="0" smtClean="0"/>
              <a:t>Open </a:t>
            </a:r>
            <a:r>
              <a:rPr lang="en-US" dirty="0"/>
              <a:t>Area Test Site Calibration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2643759"/>
            <a:ext cx="4000500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97" y="2142172"/>
            <a:ext cx="44291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00533"/>
            <a:ext cx="10515600" cy="2195195"/>
          </a:xfrm>
        </p:spPr>
        <p:txBody>
          <a:bodyPr>
            <a:normAutofit/>
          </a:bodyPr>
          <a:lstStyle/>
          <a:p>
            <a:r>
              <a:rPr lang="tr-TR" b="1" dirty="0" smtClean="0"/>
              <a:t> 1. Open Area Test Site</a:t>
            </a:r>
            <a:br>
              <a:rPr lang="tr-TR" b="1" dirty="0" smtClean="0"/>
            </a:br>
            <a:r>
              <a:rPr lang="en-US" dirty="0" smtClean="0"/>
              <a:t>Open </a:t>
            </a:r>
            <a:r>
              <a:rPr lang="en-US" dirty="0"/>
              <a:t>Area Test Site Calibration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696" y="833247"/>
            <a:ext cx="2435352" cy="1635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38" y="3644900"/>
            <a:ext cx="3107187" cy="296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263" y="3576130"/>
            <a:ext cx="4562475" cy="3028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2131" y="2650982"/>
            <a:ext cx="803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Garamond-Regular"/>
              </a:rPr>
              <a:t>The critical parameter in OATS calibration is </a:t>
            </a:r>
            <a:r>
              <a:rPr lang="tr-TR" dirty="0">
                <a:solidFill>
                  <a:srgbClr val="FF0000"/>
                </a:solidFill>
              </a:rPr>
              <a:t>Normalized </a:t>
            </a:r>
            <a:r>
              <a:rPr lang="tr-TR" dirty="0" smtClean="0">
                <a:solidFill>
                  <a:srgbClr val="FF0000"/>
                </a:solidFill>
              </a:rPr>
              <a:t>Site Attenuation </a:t>
            </a:r>
            <a:r>
              <a:rPr lang="tr-TR" dirty="0">
                <a:solidFill>
                  <a:srgbClr val="FF0000"/>
                </a:solidFill>
              </a:rPr>
              <a:t>(NSA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Garamond-Regular"/>
              </a:rPr>
              <a:t>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00533"/>
            <a:ext cx="10515600" cy="2195195"/>
          </a:xfrm>
        </p:spPr>
        <p:txBody>
          <a:bodyPr>
            <a:normAutofit/>
          </a:bodyPr>
          <a:lstStyle/>
          <a:p>
            <a:r>
              <a:rPr lang="tr-TR" b="1" dirty="0" smtClean="0"/>
              <a:t> 1. Open Area Test Site</a:t>
            </a:r>
            <a:br>
              <a:rPr lang="tr-TR" b="1" dirty="0" smtClean="0"/>
            </a:br>
            <a:r>
              <a:rPr lang="en-US" dirty="0" smtClean="0"/>
              <a:t>Open </a:t>
            </a:r>
            <a:r>
              <a:rPr lang="en-US" dirty="0"/>
              <a:t>Area Test Site Calibration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825" y="567567"/>
            <a:ext cx="2435352" cy="1635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841" y="2289921"/>
            <a:ext cx="2307336" cy="219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059" y="4698498"/>
            <a:ext cx="2712582" cy="18008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6448" y="1920589"/>
            <a:ext cx="7678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00"/>
                </a:solidFill>
              </a:rPr>
              <a:t>Normalized Site Attenuation </a:t>
            </a:r>
            <a:r>
              <a:rPr lang="tr-TR" sz="4000" b="1" dirty="0">
                <a:solidFill>
                  <a:srgbClr val="FF0000"/>
                </a:solidFill>
              </a:rPr>
              <a:t>(NSA</a:t>
            </a:r>
            <a:r>
              <a:rPr lang="tr-TR" sz="4000" b="1" dirty="0" smtClean="0">
                <a:solidFill>
                  <a:srgbClr val="FF0000"/>
                </a:solidFill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AGaramond-Regular"/>
              </a:rPr>
              <a:t>.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36" y="2907220"/>
            <a:ext cx="8429543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00533"/>
            <a:ext cx="10515600" cy="2195195"/>
          </a:xfrm>
        </p:spPr>
        <p:txBody>
          <a:bodyPr>
            <a:normAutofit/>
          </a:bodyPr>
          <a:lstStyle/>
          <a:p>
            <a:r>
              <a:rPr lang="tr-TR" b="1" dirty="0" smtClean="0"/>
              <a:t> 1. Open Area Test Site</a:t>
            </a:r>
            <a:br>
              <a:rPr lang="tr-TR" b="1" dirty="0" smtClean="0"/>
            </a:br>
            <a:r>
              <a:rPr lang="en-US" dirty="0" smtClean="0"/>
              <a:t>Open </a:t>
            </a:r>
            <a:r>
              <a:rPr lang="en-US" dirty="0"/>
              <a:t>Area Test Site Calibration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536448" y="1920589"/>
            <a:ext cx="7678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00"/>
                </a:solidFill>
              </a:rPr>
              <a:t>Normalized Site Attenuation </a:t>
            </a:r>
            <a:r>
              <a:rPr lang="tr-TR" sz="4000" b="1" dirty="0">
                <a:solidFill>
                  <a:srgbClr val="FF0000"/>
                </a:solidFill>
              </a:rPr>
              <a:t>(NSA</a:t>
            </a:r>
            <a:r>
              <a:rPr lang="tr-TR" sz="4000" b="1" dirty="0" smtClean="0">
                <a:solidFill>
                  <a:srgbClr val="FF0000"/>
                </a:solidFill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AGaramond-Regular"/>
              </a:rPr>
              <a:t>.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65" y="537243"/>
            <a:ext cx="3853380" cy="1521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40" y="2696146"/>
            <a:ext cx="3305175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40" y="4115784"/>
            <a:ext cx="5228464" cy="19316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555" y="4011821"/>
            <a:ext cx="3294426" cy="18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408" y="657915"/>
            <a:ext cx="7678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00"/>
                </a:solidFill>
              </a:rPr>
              <a:t>Normalized Site Attenuation </a:t>
            </a:r>
            <a:r>
              <a:rPr lang="tr-TR" sz="4000" b="1" dirty="0">
                <a:solidFill>
                  <a:srgbClr val="FF0000"/>
                </a:solidFill>
              </a:rPr>
              <a:t>(NSA</a:t>
            </a:r>
            <a:r>
              <a:rPr lang="tr-TR" sz="4000" b="1" dirty="0" smtClean="0">
                <a:solidFill>
                  <a:srgbClr val="FF0000"/>
                </a:solidFill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AGaramond-Regular"/>
              </a:rPr>
              <a:t>.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65" y="372919"/>
            <a:ext cx="3853380" cy="1521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" y="1205674"/>
            <a:ext cx="3305175" cy="1209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004" y="2268696"/>
            <a:ext cx="5228464" cy="1931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639" y="4200395"/>
            <a:ext cx="4976061" cy="1091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639" y="5249943"/>
            <a:ext cx="4428336" cy="1382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6420" y="2415349"/>
            <a:ext cx="3288988" cy="8259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4364" y="3761939"/>
            <a:ext cx="2079443" cy="29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408" y="657915"/>
            <a:ext cx="7678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00"/>
                </a:solidFill>
              </a:rPr>
              <a:t>Normalized Site Attenuation </a:t>
            </a:r>
            <a:r>
              <a:rPr lang="tr-TR" sz="4000" b="1" dirty="0">
                <a:solidFill>
                  <a:srgbClr val="FF0000"/>
                </a:solidFill>
              </a:rPr>
              <a:t>(NSA</a:t>
            </a:r>
            <a:r>
              <a:rPr lang="tr-TR" sz="4000" b="1" dirty="0" smtClean="0">
                <a:solidFill>
                  <a:srgbClr val="FF0000"/>
                </a:solidFill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AGaramond-Regular"/>
              </a:rPr>
              <a:t>.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65" y="372919"/>
            <a:ext cx="3853380" cy="1521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" y="1205674"/>
            <a:ext cx="3305175" cy="1209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2963108"/>
            <a:ext cx="310515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150" y="4195476"/>
            <a:ext cx="1866900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344" y="2376200"/>
            <a:ext cx="2797707" cy="32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362</Words>
  <Application>Microsoft Office PowerPoint</Application>
  <PresentationFormat>Widescreen</PresentationFormat>
  <Paragraphs>61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AGaramond-Regular</vt:lpstr>
      <vt:lpstr>Arial</vt:lpstr>
      <vt:lpstr>Calibri</vt:lpstr>
      <vt:lpstr>Calibri Light</vt:lpstr>
      <vt:lpstr>Univers-Condensed</vt:lpstr>
      <vt:lpstr>Univers-CondensedBold</vt:lpstr>
      <vt:lpstr>Office Theme</vt:lpstr>
      <vt:lpstr>EMC Test and Measurement Environments </vt:lpstr>
      <vt:lpstr>PowerPoint Presentation</vt:lpstr>
      <vt:lpstr> 1. Open Area Test Site </vt:lpstr>
      <vt:lpstr> 1. Open Area Test Site Open Area Test Site Calibration</vt:lpstr>
      <vt:lpstr> 1. Open Area Test Site Open Area Test Site Calibration</vt:lpstr>
      <vt:lpstr> 1. Open Area Test Site Open Area Test Site Calibration</vt:lpstr>
      <vt:lpstr> 1. Open Area Test Site Open Area Test Site Calibration</vt:lpstr>
      <vt:lpstr>PowerPoint Presentation</vt:lpstr>
      <vt:lpstr>PowerPoint Presentation</vt:lpstr>
      <vt:lpstr> 1. Open Area Test Site Open Area Test Site Calibration</vt:lpstr>
      <vt:lpstr> 1. Open Area Test Site Open Area Test Site Calibration</vt:lpstr>
      <vt:lpstr>EMC Test and Measurement Environments</vt:lpstr>
      <vt:lpstr>EMC Test and Measurement Environments</vt:lpstr>
      <vt:lpstr>EMC Test and Measurement Environments</vt:lpstr>
      <vt:lpstr>EMC Test and Measurement Environments</vt:lpstr>
      <vt:lpstr>EMC Test and Measurement Environments</vt:lpstr>
      <vt:lpstr>EMC Test and Measurement Environments</vt:lpstr>
      <vt:lpstr>EMC Test and Measurement Environments</vt:lpstr>
      <vt:lpstr>EMC Test and Measurement Environments</vt:lpstr>
    </vt:vector>
  </TitlesOfParts>
  <Company>İstanbul Teknik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27</cp:revision>
  <dcterms:created xsi:type="dcterms:W3CDTF">2022-03-31T02:19:40Z</dcterms:created>
  <dcterms:modified xsi:type="dcterms:W3CDTF">2022-04-16T14:19:23Z</dcterms:modified>
</cp:coreProperties>
</file>