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9" r:id="rId2"/>
    <p:sldId id="261" r:id="rId3"/>
    <p:sldId id="260" r:id="rId4"/>
    <p:sldId id="262" r:id="rId5"/>
    <p:sldId id="263" r:id="rId6"/>
    <p:sldId id="264" r:id="rId7"/>
    <p:sldId id="265" r:id="rId8"/>
    <p:sldId id="266" r:id="rId9"/>
    <p:sldId id="267" r:id="rId10"/>
    <p:sldId id="268" r:id="rId11"/>
    <p:sldId id="269" r:id="rId12"/>
    <p:sldId id="270" r:id="rId13"/>
    <p:sldId id="272"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688" autoAdjust="0"/>
  </p:normalViewPr>
  <p:slideViewPr>
    <p:cSldViewPr snapToGrid="0">
      <p:cViewPr varScale="1">
        <p:scale>
          <a:sx n="64" d="100"/>
          <a:sy n="64" d="100"/>
        </p:scale>
        <p:origin x="13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682221-EBF2-4E40-A9DC-B9E0571CA9A1}" type="datetimeFigureOut">
              <a:rPr lang="tr-TR" smtClean="0"/>
              <a:t>26.05.2022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C823C-B432-4576-B290-3B6F48C05E59}" type="slidenum">
              <a:rPr lang="tr-TR" smtClean="0"/>
              <a:t>‹#›</a:t>
            </a:fld>
            <a:endParaRPr lang="tr-TR"/>
          </a:p>
        </p:txBody>
      </p:sp>
    </p:spTree>
    <p:extLst>
      <p:ext uri="{BB962C8B-B14F-4D97-AF65-F5344CB8AC3E}">
        <p14:creationId xmlns:p14="http://schemas.microsoft.com/office/powerpoint/2010/main" val="4258873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600" dirty="0" smtClean="0"/>
              <a:t>EMC</a:t>
            </a:r>
            <a:r>
              <a:rPr lang="tr-TR" sz="1600" baseline="0" dirty="0" smtClean="0"/>
              <a:t> test ve ölçüleri bir ürünün bağlı olduğu standartlarda belirtilen bütün koşulları sağladığının gösterilmesi ve belgelenmesi amacıyla yapılır.</a:t>
            </a:r>
            <a:endParaRPr lang="tr-TR" sz="1600" dirty="0"/>
          </a:p>
        </p:txBody>
      </p:sp>
      <p:sp>
        <p:nvSpPr>
          <p:cNvPr id="4" name="Slide Number Placeholder 3"/>
          <p:cNvSpPr>
            <a:spLocks noGrp="1"/>
          </p:cNvSpPr>
          <p:nvPr>
            <p:ph type="sldNum" sz="quarter" idx="10"/>
          </p:nvPr>
        </p:nvSpPr>
        <p:spPr/>
        <p:txBody>
          <a:bodyPr/>
          <a:lstStyle/>
          <a:p>
            <a:fld id="{EB7C823C-B432-4576-B290-3B6F48C05E59}" type="slidenum">
              <a:rPr lang="tr-TR" smtClean="0"/>
              <a:t>1</a:t>
            </a:fld>
            <a:endParaRPr lang="tr-TR"/>
          </a:p>
        </p:txBody>
      </p:sp>
    </p:spTree>
    <p:extLst>
      <p:ext uri="{BB962C8B-B14F-4D97-AF65-F5344CB8AC3E}">
        <p14:creationId xmlns:p14="http://schemas.microsoft.com/office/powerpoint/2010/main" val="3260570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EMC</a:t>
            </a:r>
            <a:r>
              <a:rPr lang="tr-TR" baseline="0" dirty="0" smtClean="0"/>
              <a:t> test ve ölçüleri bir ürünün bağlı olduğu standartlarda belirtilen bütün koşulları sağladığının gösterhjilmesi ve belgelenmesi amacıyla yapılır.</a:t>
            </a:r>
            <a:endParaRPr lang="tr-TR" dirty="0" smtClean="0"/>
          </a:p>
          <a:p>
            <a:endParaRPr lang="tr-TR" dirty="0" smtClean="0"/>
          </a:p>
          <a:p>
            <a:r>
              <a:rPr lang="tr-TR" dirty="0" smtClean="0"/>
              <a:t>Bu ürün</a:t>
            </a:r>
            <a:r>
              <a:rPr lang="tr-TR" baseline="0" dirty="0" smtClean="0"/>
              <a:t>, tasarlandığı  fonksiyonlarını yerine getirirken hem çevredeki diğre ürünleri rahatsız etmeyecek (Emisyon) hem de çevrede bulunan diğer ürünlerden rahatsız olmadan çalışacak (Bağışıklık/ alınganlık) şeklinde tasarlanmalıdır. </a:t>
            </a:r>
          </a:p>
          <a:p>
            <a:endParaRPr lang="tr-TR" baseline="0" dirty="0" smtClean="0"/>
          </a:p>
          <a:p>
            <a:r>
              <a:rPr lang="tr-TR" baseline="0" dirty="0" smtClean="0"/>
              <a:t>Ürünün çevreye olan olumsuz etkileri </a:t>
            </a:r>
            <a:r>
              <a:rPr lang="tr-TR" b="1" baseline="0" dirty="0" smtClean="0"/>
              <a:t>EMC ölçümler</a:t>
            </a:r>
            <a:r>
              <a:rPr lang="tr-TR" baseline="0" dirty="0" smtClean="0"/>
              <a:t>iyle, çevredeki diğer ürünlerden olumsuz anlamda etkilenmediği ise </a:t>
            </a:r>
            <a:r>
              <a:rPr lang="tr-TR" b="1" baseline="0" dirty="0" smtClean="0"/>
              <a:t>EMC testleriyle </a:t>
            </a:r>
            <a:r>
              <a:rPr lang="tr-TR" b="0" baseline="0" dirty="0" smtClean="0"/>
              <a:t>ortaya konar</a:t>
            </a:r>
            <a:r>
              <a:rPr lang="tr-TR" b="1" baseline="0" dirty="0" smtClean="0"/>
              <a:t>. </a:t>
            </a:r>
            <a:endParaRPr lang="tr-TR" b="0" baseline="0" dirty="0" smtClean="0"/>
          </a:p>
          <a:p>
            <a:endParaRPr lang="tr-TR" b="0" baseline="0" dirty="0" smtClean="0"/>
          </a:p>
          <a:p>
            <a:r>
              <a:rPr lang="tr-TR" b="0" baseline="0" dirty="0" smtClean="0"/>
              <a:t>Özetle, </a:t>
            </a:r>
            <a:r>
              <a:rPr lang="tr-TR" sz="1600" b="1" baseline="0" dirty="0" smtClean="0"/>
              <a:t>emisyon ölçülür, bağışıklık test edilir</a:t>
            </a:r>
            <a:r>
              <a:rPr lang="tr-TR" b="0" baseline="0" dirty="0" smtClean="0"/>
              <a:t>.</a:t>
            </a:r>
            <a:endParaRPr lang="tr-TR" b="1" dirty="0"/>
          </a:p>
        </p:txBody>
      </p:sp>
      <p:sp>
        <p:nvSpPr>
          <p:cNvPr id="4" name="Slide Number Placeholder 3"/>
          <p:cNvSpPr>
            <a:spLocks noGrp="1"/>
          </p:cNvSpPr>
          <p:nvPr>
            <p:ph type="sldNum" sz="quarter" idx="10"/>
          </p:nvPr>
        </p:nvSpPr>
        <p:spPr/>
        <p:txBody>
          <a:bodyPr/>
          <a:lstStyle/>
          <a:p>
            <a:fld id="{EB7C823C-B432-4576-B290-3B6F48C05E59}" type="slidenum">
              <a:rPr lang="tr-TR" smtClean="0"/>
              <a:t>2</a:t>
            </a:fld>
            <a:endParaRPr lang="tr-TR"/>
          </a:p>
        </p:txBody>
      </p:sp>
    </p:spTree>
    <p:extLst>
      <p:ext uri="{BB962C8B-B14F-4D97-AF65-F5344CB8AC3E}">
        <p14:creationId xmlns:p14="http://schemas.microsoft.com/office/powerpoint/2010/main" val="2372520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6B162010-C6DE-4993-8AF6-494B794F14DA}"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E05790-9182-445C-AD37-DD610F831B1D}" type="slidenum">
              <a:rPr lang="tr-TR" smtClean="0"/>
              <a:t>‹#›</a:t>
            </a:fld>
            <a:endParaRPr lang="tr-TR"/>
          </a:p>
        </p:txBody>
      </p:sp>
    </p:spTree>
    <p:extLst>
      <p:ext uri="{BB962C8B-B14F-4D97-AF65-F5344CB8AC3E}">
        <p14:creationId xmlns:p14="http://schemas.microsoft.com/office/powerpoint/2010/main" val="1767010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6B162010-C6DE-4993-8AF6-494B794F14DA}"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E05790-9182-445C-AD37-DD610F831B1D}" type="slidenum">
              <a:rPr lang="tr-TR" smtClean="0"/>
              <a:t>‹#›</a:t>
            </a:fld>
            <a:endParaRPr lang="tr-TR"/>
          </a:p>
        </p:txBody>
      </p:sp>
    </p:spTree>
    <p:extLst>
      <p:ext uri="{BB962C8B-B14F-4D97-AF65-F5344CB8AC3E}">
        <p14:creationId xmlns:p14="http://schemas.microsoft.com/office/powerpoint/2010/main" val="1863280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6B162010-C6DE-4993-8AF6-494B794F14DA}"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E05790-9182-445C-AD37-DD610F831B1D}" type="slidenum">
              <a:rPr lang="tr-TR" smtClean="0"/>
              <a:t>‹#›</a:t>
            </a:fld>
            <a:endParaRPr lang="tr-TR"/>
          </a:p>
        </p:txBody>
      </p:sp>
    </p:spTree>
    <p:extLst>
      <p:ext uri="{BB962C8B-B14F-4D97-AF65-F5344CB8AC3E}">
        <p14:creationId xmlns:p14="http://schemas.microsoft.com/office/powerpoint/2010/main" val="353952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6B162010-C6DE-4993-8AF6-494B794F14DA}"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E05790-9182-445C-AD37-DD610F831B1D}" type="slidenum">
              <a:rPr lang="tr-TR" smtClean="0"/>
              <a:t>‹#›</a:t>
            </a:fld>
            <a:endParaRPr lang="tr-TR"/>
          </a:p>
        </p:txBody>
      </p:sp>
    </p:spTree>
    <p:extLst>
      <p:ext uri="{BB962C8B-B14F-4D97-AF65-F5344CB8AC3E}">
        <p14:creationId xmlns:p14="http://schemas.microsoft.com/office/powerpoint/2010/main" val="3102486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162010-C6DE-4993-8AF6-494B794F14DA}"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E05790-9182-445C-AD37-DD610F831B1D}" type="slidenum">
              <a:rPr lang="tr-TR" smtClean="0"/>
              <a:t>‹#›</a:t>
            </a:fld>
            <a:endParaRPr lang="tr-TR"/>
          </a:p>
        </p:txBody>
      </p:sp>
    </p:spTree>
    <p:extLst>
      <p:ext uri="{BB962C8B-B14F-4D97-AF65-F5344CB8AC3E}">
        <p14:creationId xmlns:p14="http://schemas.microsoft.com/office/powerpoint/2010/main" val="38437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6B162010-C6DE-4993-8AF6-494B794F14DA}" type="datetimeFigureOut">
              <a:rPr lang="tr-TR" smtClean="0"/>
              <a:t>26.05.2022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3E05790-9182-445C-AD37-DD610F831B1D}" type="slidenum">
              <a:rPr lang="tr-TR" smtClean="0"/>
              <a:t>‹#›</a:t>
            </a:fld>
            <a:endParaRPr lang="tr-TR"/>
          </a:p>
        </p:txBody>
      </p:sp>
    </p:spTree>
    <p:extLst>
      <p:ext uri="{BB962C8B-B14F-4D97-AF65-F5344CB8AC3E}">
        <p14:creationId xmlns:p14="http://schemas.microsoft.com/office/powerpoint/2010/main" val="271941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6B162010-C6DE-4993-8AF6-494B794F14DA}" type="datetimeFigureOut">
              <a:rPr lang="tr-TR" smtClean="0"/>
              <a:t>26.05.2022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3E05790-9182-445C-AD37-DD610F831B1D}" type="slidenum">
              <a:rPr lang="tr-TR" smtClean="0"/>
              <a:t>‹#›</a:t>
            </a:fld>
            <a:endParaRPr lang="tr-TR"/>
          </a:p>
        </p:txBody>
      </p:sp>
    </p:spTree>
    <p:extLst>
      <p:ext uri="{BB962C8B-B14F-4D97-AF65-F5344CB8AC3E}">
        <p14:creationId xmlns:p14="http://schemas.microsoft.com/office/powerpoint/2010/main" val="2957339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6B162010-C6DE-4993-8AF6-494B794F14DA}" type="datetimeFigureOut">
              <a:rPr lang="tr-TR" smtClean="0"/>
              <a:t>26.05.2022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3E05790-9182-445C-AD37-DD610F831B1D}" type="slidenum">
              <a:rPr lang="tr-TR" smtClean="0"/>
              <a:t>‹#›</a:t>
            </a:fld>
            <a:endParaRPr lang="tr-TR"/>
          </a:p>
        </p:txBody>
      </p:sp>
    </p:spTree>
    <p:extLst>
      <p:ext uri="{BB962C8B-B14F-4D97-AF65-F5344CB8AC3E}">
        <p14:creationId xmlns:p14="http://schemas.microsoft.com/office/powerpoint/2010/main" val="1112360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162010-C6DE-4993-8AF6-494B794F14DA}" type="datetimeFigureOut">
              <a:rPr lang="tr-TR" smtClean="0"/>
              <a:t>26.05.2022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3E05790-9182-445C-AD37-DD610F831B1D}" type="slidenum">
              <a:rPr lang="tr-TR" smtClean="0"/>
              <a:t>‹#›</a:t>
            </a:fld>
            <a:endParaRPr lang="tr-TR"/>
          </a:p>
        </p:txBody>
      </p:sp>
    </p:spTree>
    <p:extLst>
      <p:ext uri="{BB962C8B-B14F-4D97-AF65-F5344CB8AC3E}">
        <p14:creationId xmlns:p14="http://schemas.microsoft.com/office/powerpoint/2010/main" val="717170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B162010-C6DE-4993-8AF6-494B794F14DA}" type="datetimeFigureOut">
              <a:rPr lang="tr-TR" smtClean="0"/>
              <a:t>26.05.2022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3E05790-9182-445C-AD37-DD610F831B1D}" type="slidenum">
              <a:rPr lang="tr-TR" smtClean="0"/>
              <a:t>‹#›</a:t>
            </a:fld>
            <a:endParaRPr lang="tr-TR"/>
          </a:p>
        </p:txBody>
      </p:sp>
    </p:spTree>
    <p:extLst>
      <p:ext uri="{BB962C8B-B14F-4D97-AF65-F5344CB8AC3E}">
        <p14:creationId xmlns:p14="http://schemas.microsoft.com/office/powerpoint/2010/main" val="292107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B162010-C6DE-4993-8AF6-494B794F14DA}" type="datetimeFigureOut">
              <a:rPr lang="tr-TR" smtClean="0"/>
              <a:t>26.05.2022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3E05790-9182-445C-AD37-DD610F831B1D}" type="slidenum">
              <a:rPr lang="tr-TR" smtClean="0"/>
              <a:t>‹#›</a:t>
            </a:fld>
            <a:endParaRPr lang="tr-TR"/>
          </a:p>
        </p:txBody>
      </p:sp>
    </p:spTree>
    <p:extLst>
      <p:ext uri="{BB962C8B-B14F-4D97-AF65-F5344CB8AC3E}">
        <p14:creationId xmlns:p14="http://schemas.microsoft.com/office/powerpoint/2010/main" val="3526150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162010-C6DE-4993-8AF6-494B794F14DA}" type="datetimeFigureOut">
              <a:rPr lang="tr-TR" smtClean="0"/>
              <a:t>26.05.2022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E05790-9182-445C-AD37-DD610F831B1D}" type="slidenum">
              <a:rPr lang="tr-TR" smtClean="0"/>
              <a:t>‹#›</a:t>
            </a:fld>
            <a:endParaRPr lang="tr-TR"/>
          </a:p>
        </p:txBody>
      </p:sp>
    </p:spTree>
    <p:extLst>
      <p:ext uri="{BB962C8B-B14F-4D97-AF65-F5344CB8AC3E}">
        <p14:creationId xmlns:p14="http://schemas.microsoft.com/office/powerpoint/2010/main" val="582594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6174" y="385096"/>
            <a:ext cx="10872317" cy="1015663"/>
          </a:xfrm>
          <a:prstGeom prst="rect">
            <a:avLst/>
          </a:prstGeom>
          <a:noFill/>
        </p:spPr>
        <p:txBody>
          <a:bodyPr wrap="square" rtlCol="0">
            <a:spAutoFit/>
          </a:bodyPr>
          <a:lstStyle/>
          <a:p>
            <a:r>
              <a:rPr lang="tr-TR" sz="6000" dirty="0" smtClean="0"/>
              <a:t>EMC Tests and Measurements</a:t>
            </a:r>
            <a:endParaRPr lang="tr-TR" sz="6000" dirty="0"/>
          </a:p>
        </p:txBody>
      </p:sp>
      <p:sp>
        <p:nvSpPr>
          <p:cNvPr id="7" name="TextBox 6"/>
          <p:cNvSpPr txBox="1"/>
          <p:nvPr/>
        </p:nvSpPr>
        <p:spPr>
          <a:xfrm>
            <a:off x="1527349" y="2170444"/>
            <a:ext cx="6302366" cy="2862322"/>
          </a:xfrm>
          <a:prstGeom prst="rect">
            <a:avLst/>
          </a:prstGeom>
          <a:noFill/>
        </p:spPr>
        <p:txBody>
          <a:bodyPr wrap="none" rtlCol="0">
            <a:spAutoFit/>
          </a:bodyPr>
          <a:lstStyle/>
          <a:p>
            <a:pPr marL="285750" indent="-285750">
              <a:buFont typeface="Arial" panose="020B0604020202020204" pitchFamily="34" charset="0"/>
              <a:buChar char="•"/>
            </a:pPr>
            <a:r>
              <a:rPr lang="tr-TR" b="1" dirty="0" smtClean="0"/>
              <a:t>EU standards for fundamental EMC  Tests and Measurements</a:t>
            </a:r>
          </a:p>
          <a:p>
            <a:pPr marL="285750" indent="-285750">
              <a:buFont typeface="Arial" panose="020B0604020202020204" pitchFamily="34" charset="0"/>
              <a:buChar char="•"/>
            </a:pPr>
            <a:r>
              <a:rPr lang="tr-TR" b="1" dirty="0" smtClean="0"/>
              <a:t>Emission Measurements</a:t>
            </a:r>
          </a:p>
          <a:p>
            <a:pPr marL="285750" indent="-285750">
              <a:buFont typeface="Arial" panose="020B0604020202020204" pitchFamily="34" charset="0"/>
              <a:buChar char="•"/>
            </a:pPr>
            <a:r>
              <a:rPr lang="tr-TR" b="1" dirty="0" smtClean="0"/>
              <a:t>Immunity/Susceptibility Tests</a:t>
            </a:r>
          </a:p>
          <a:p>
            <a:pPr marL="285750" indent="-285750">
              <a:buFont typeface="Arial" panose="020B0604020202020204" pitchFamily="34" charset="0"/>
              <a:buChar char="•"/>
            </a:pPr>
            <a:r>
              <a:rPr lang="tr-TR" b="1" dirty="0" smtClean="0"/>
              <a:t>Harmonic Measurements</a:t>
            </a:r>
          </a:p>
          <a:p>
            <a:pPr marL="285750" indent="-285750">
              <a:buFont typeface="Arial" panose="020B0604020202020204" pitchFamily="34" charset="0"/>
              <a:buChar char="•"/>
            </a:pPr>
            <a:r>
              <a:rPr lang="tr-TR" b="1" dirty="0" smtClean="0"/>
              <a:t>Surge and Flicker Tests  (</a:t>
            </a:r>
            <a:r>
              <a:rPr lang="tr-TR" i="1" dirty="0"/>
              <a:t>G</a:t>
            </a:r>
            <a:r>
              <a:rPr lang="tr-TR" i="1" dirty="0" smtClean="0"/>
              <a:t>erilim </a:t>
            </a:r>
            <a:r>
              <a:rPr lang="tr-TR" i="1" dirty="0"/>
              <a:t>D</a:t>
            </a:r>
            <a:r>
              <a:rPr lang="tr-TR" i="1" dirty="0" smtClean="0"/>
              <a:t>algalanması ve Kırpışma</a:t>
            </a:r>
            <a:r>
              <a:rPr lang="tr-TR" b="1" dirty="0" smtClean="0"/>
              <a:t>)</a:t>
            </a:r>
          </a:p>
          <a:p>
            <a:pPr marL="285750" indent="-285750">
              <a:buFont typeface="Arial" panose="020B0604020202020204" pitchFamily="34" charset="0"/>
              <a:buChar char="•"/>
            </a:pPr>
            <a:r>
              <a:rPr lang="tr-TR" b="1" dirty="0" smtClean="0"/>
              <a:t>Electrostatic Discharge Tests </a:t>
            </a:r>
          </a:p>
          <a:p>
            <a:pPr marL="285750" indent="-285750">
              <a:buFont typeface="Arial" panose="020B0604020202020204" pitchFamily="34" charset="0"/>
              <a:buChar char="•"/>
            </a:pPr>
            <a:r>
              <a:rPr lang="tr-TR" b="1" dirty="0" smtClean="0"/>
              <a:t>Electrical Fast Transients </a:t>
            </a:r>
            <a:r>
              <a:rPr lang="tr-TR" i="1" dirty="0" smtClean="0"/>
              <a:t>(Geçici hızlı bozucular)</a:t>
            </a:r>
          </a:p>
          <a:p>
            <a:pPr marL="285750" indent="-285750">
              <a:buFont typeface="Arial" panose="020B0604020202020204" pitchFamily="34" charset="0"/>
              <a:buChar char="•"/>
            </a:pPr>
            <a:r>
              <a:rPr lang="tr-TR" b="1" dirty="0" smtClean="0"/>
              <a:t>Measurements of Spurious  </a:t>
            </a:r>
            <a:r>
              <a:rPr lang="tr-TR" i="1" dirty="0" smtClean="0"/>
              <a:t>(parazitler ve ölçümleri)</a:t>
            </a:r>
          </a:p>
          <a:p>
            <a:pPr marL="285750" indent="-285750">
              <a:buFont typeface="Arial" panose="020B0604020202020204" pitchFamily="34" charset="0"/>
              <a:buChar char="•"/>
            </a:pPr>
            <a:r>
              <a:rPr lang="tr-TR" b="1" dirty="0" smtClean="0"/>
              <a:t>Error Analysis and Uncertainty (</a:t>
            </a:r>
            <a:r>
              <a:rPr lang="tr-TR" i="1" dirty="0" smtClean="0"/>
              <a:t>hata analizi ve belirsizlik</a:t>
            </a:r>
            <a:r>
              <a:rPr lang="tr-TR" b="1" dirty="0" smtClean="0"/>
              <a:t>)</a:t>
            </a:r>
          </a:p>
          <a:p>
            <a:pPr marL="285750" indent="-285750">
              <a:buFont typeface="Arial" panose="020B0604020202020204" pitchFamily="34" charset="0"/>
              <a:buChar char="•"/>
            </a:pPr>
            <a:endParaRPr lang="tr-TR" b="1" dirty="0"/>
          </a:p>
        </p:txBody>
      </p:sp>
      <p:sp>
        <p:nvSpPr>
          <p:cNvPr id="8" name="Rectangle 7"/>
          <p:cNvSpPr/>
          <p:nvPr/>
        </p:nvSpPr>
        <p:spPr>
          <a:xfrm>
            <a:off x="876161" y="5856373"/>
            <a:ext cx="8171724" cy="646331"/>
          </a:xfrm>
          <a:prstGeom prst="rect">
            <a:avLst/>
          </a:prstGeom>
        </p:spPr>
        <p:txBody>
          <a:bodyPr wrap="none">
            <a:spAutoFit/>
          </a:bodyPr>
          <a:lstStyle/>
          <a:p>
            <a:r>
              <a:rPr lang="tr-TR" b="1" dirty="0"/>
              <a:t>Reference </a:t>
            </a:r>
            <a:r>
              <a:rPr lang="tr-TR" b="1" dirty="0" smtClean="0"/>
              <a:t>book</a:t>
            </a:r>
            <a:r>
              <a:rPr lang="tr-TR" dirty="0" smtClean="0"/>
              <a:t>: </a:t>
            </a:r>
          </a:p>
          <a:p>
            <a:r>
              <a:rPr lang="tr-TR" dirty="0" smtClean="0">
                <a:latin typeface="Univers-CondensedBold"/>
              </a:rPr>
              <a:t>Levent Sevgi,</a:t>
            </a:r>
            <a:r>
              <a:rPr lang="en-US" dirty="0" smtClean="0">
                <a:latin typeface="Univers-CondensedBold"/>
              </a:rPr>
              <a:t> </a:t>
            </a:r>
            <a:r>
              <a:rPr lang="tr-TR" dirty="0" smtClean="0">
                <a:latin typeface="Univers-CondensedBold"/>
              </a:rPr>
              <a:t> ‘’</a:t>
            </a:r>
            <a:r>
              <a:rPr lang="en-US" i="1" dirty="0" smtClean="0">
                <a:latin typeface="Univers-CondensedBold"/>
              </a:rPr>
              <a:t>A Practical Guide to EMC Engineering</a:t>
            </a:r>
            <a:r>
              <a:rPr lang="tr-TR" i="1" dirty="0" smtClean="0">
                <a:latin typeface="Univers-CondensedBold"/>
              </a:rPr>
              <a:t>’’</a:t>
            </a:r>
            <a:r>
              <a:rPr lang="tr-TR" dirty="0" smtClean="0">
                <a:latin typeface="Univers-CondensedBold"/>
              </a:rPr>
              <a:t>,  </a:t>
            </a:r>
            <a:r>
              <a:rPr lang="tr-TR" dirty="0"/>
              <a:t>2017 ARTECH HOUSE</a:t>
            </a:r>
          </a:p>
        </p:txBody>
      </p:sp>
    </p:spTree>
    <p:extLst>
      <p:ext uri="{BB962C8B-B14F-4D97-AF65-F5344CB8AC3E}">
        <p14:creationId xmlns:p14="http://schemas.microsoft.com/office/powerpoint/2010/main" val="2391729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6640" y="414636"/>
            <a:ext cx="6007735" cy="369332"/>
          </a:xfrm>
          <a:prstGeom prst="rect">
            <a:avLst/>
          </a:prstGeom>
        </p:spPr>
        <p:txBody>
          <a:bodyPr wrap="none">
            <a:spAutoFit/>
          </a:bodyPr>
          <a:lstStyle/>
          <a:p>
            <a:pPr marL="285750" indent="-285750">
              <a:buFont typeface="Arial" panose="020B0604020202020204" pitchFamily="34" charset="0"/>
              <a:buChar char="•"/>
            </a:pPr>
            <a:r>
              <a:rPr lang="tr-TR" b="1" dirty="0" smtClean="0"/>
              <a:t>Surge and Flicker Tests  (</a:t>
            </a:r>
            <a:r>
              <a:rPr lang="tr-TR" i="1" dirty="0" smtClean="0"/>
              <a:t>Gerilim Dalgalanması ve Kırpışma</a:t>
            </a:r>
            <a:r>
              <a:rPr lang="tr-TR" b="1" dirty="0" smtClean="0"/>
              <a:t>)</a:t>
            </a:r>
          </a:p>
        </p:txBody>
      </p:sp>
      <p:sp>
        <p:nvSpPr>
          <p:cNvPr id="3" name="Rectangle 2"/>
          <p:cNvSpPr/>
          <p:nvPr/>
        </p:nvSpPr>
        <p:spPr>
          <a:xfrm>
            <a:off x="2829940" y="3797787"/>
            <a:ext cx="5665846" cy="369332"/>
          </a:xfrm>
          <a:prstGeom prst="rect">
            <a:avLst/>
          </a:prstGeom>
        </p:spPr>
        <p:txBody>
          <a:bodyPr wrap="none">
            <a:spAutoFit/>
          </a:bodyPr>
          <a:lstStyle/>
          <a:p>
            <a:r>
              <a:rPr lang="en-US" dirty="0" smtClean="0"/>
              <a:t>EN61000-4-5 is the EMC standard for surge immunity tests</a:t>
            </a:r>
            <a:endParaRPr lang="tr-TR" dirty="0"/>
          </a:p>
        </p:txBody>
      </p:sp>
      <p:sp>
        <p:nvSpPr>
          <p:cNvPr id="4" name="TextBox 3"/>
          <p:cNvSpPr txBox="1"/>
          <p:nvPr/>
        </p:nvSpPr>
        <p:spPr>
          <a:xfrm>
            <a:off x="2466473" y="1612231"/>
            <a:ext cx="6431056" cy="646331"/>
          </a:xfrm>
          <a:prstGeom prst="rect">
            <a:avLst/>
          </a:prstGeom>
          <a:noFill/>
        </p:spPr>
        <p:txBody>
          <a:bodyPr wrap="none" rtlCol="0">
            <a:spAutoFit/>
          </a:bodyPr>
          <a:lstStyle/>
          <a:p>
            <a:r>
              <a:rPr lang="tr-TR" dirty="0" smtClean="0"/>
              <a:t>Kırpışma  aydınlatma cihazlarında oluşur.</a:t>
            </a:r>
          </a:p>
          <a:p>
            <a:r>
              <a:rPr lang="tr-TR" dirty="0" smtClean="0"/>
              <a:t>Besleme frekans değişimlerinden kaynaklanan görsel titreşimlerdir.</a:t>
            </a:r>
            <a:endParaRPr lang="tr-TR" dirty="0"/>
          </a:p>
        </p:txBody>
      </p:sp>
    </p:spTree>
    <p:extLst>
      <p:ext uri="{BB962C8B-B14F-4D97-AF65-F5344CB8AC3E}">
        <p14:creationId xmlns:p14="http://schemas.microsoft.com/office/powerpoint/2010/main" val="3415051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571" y="303426"/>
            <a:ext cx="3202543" cy="369332"/>
          </a:xfrm>
          <a:prstGeom prst="rect">
            <a:avLst/>
          </a:prstGeom>
        </p:spPr>
        <p:txBody>
          <a:bodyPr wrap="none">
            <a:spAutoFit/>
          </a:bodyPr>
          <a:lstStyle/>
          <a:p>
            <a:pPr marL="285750" indent="-285750">
              <a:buFont typeface="Arial" panose="020B0604020202020204" pitchFamily="34" charset="0"/>
              <a:buChar char="•"/>
            </a:pPr>
            <a:r>
              <a:rPr lang="tr-TR" b="1" dirty="0" smtClean="0"/>
              <a:t>Electrostatic Discharge Tests </a:t>
            </a:r>
          </a:p>
        </p:txBody>
      </p:sp>
      <p:pic>
        <p:nvPicPr>
          <p:cNvPr id="3" name="Picture 2"/>
          <p:cNvPicPr>
            <a:picLocks noChangeAspect="1"/>
          </p:cNvPicPr>
          <p:nvPr/>
        </p:nvPicPr>
        <p:blipFill>
          <a:blip r:embed="rId2"/>
          <a:stretch>
            <a:fillRect/>
          </a:stretch>
        </p:blipFill>
        <p:spPr>
          <a:xfrm>
            <a:off x="7540067" y="483973"/>
            <a:ext cx="4352925" cy="3048000"/>
          </a:xfrm>
          <a:prstGeom prst="rect">
            <a:avLst/>
          </a:prstGeom>
        </p:spPr>
      </p:pic>
      <p:sp>
        <p:nvSpPr>
          <p:cNvPr id="4" name="TextBox 3"/>
          <p:cNvSpPr txBox="1"/>
          <p:nvPr/>
        </p:nvSpPr>
        <p:spPr>
          <a:xfrm>
            <a:off x="1058779" y="2141621"/>
            <a:ext cx="6100010" cy="2585323"/>
          </a:xfrm>
          <a:prstGeom prst="rect">
            <a:avLst/>
          </a:prstGeom>
          <a:noFill/>
        </p:spPr>
        <p:txBody>
          <a:bodyPr wrap="square" rtlCol="0">
            <a:spAutoFit/>
          </a:bodyPr>
          <a:lstStyle/>
          <a:p>
            <a:r>
              <a:rPr lang="tr-TR" dirty="0" smtClean="0"/>
              <a:t>İnsan saçı, cam, mika, naylon , ipek, pamuk gibi birçok madde</a:t>
            </a:r>
          </a:p>
          <a:p>
            <a:r>
              <a:rPr lang="tr-TR" dirty="0" smtClean="0"/>
              <a:t> statik elektrik yüklenebilir. </a:t>
            </a:r>
          </a:p>
          <a:p>
            <a:endParaRPr lang="tr-TR" dirty="0"/>
          </a:p>
          <a:p>
            <a:r>
              <a:rPr lang="tr-TR" dirty="0" smtClean="0"/>
              <a:t>Statik elektrik yüklenmesi sentetik ortamlarda ve kuru havada 10-15kV mertebesine ulaşabilir.</a:t>
            </a:r>
          </a:p>
          <a:p>
            <a:endParaRPr lang="tr-TR" dirty="0"/>
          </a:p>
          <a:p>
            <a:r>
              <a:rPr lang="tr-TR" dirty="0" smtClean="0"/>
              <a:t>ESD bağışıklık testleri hava yollu ve temas yollu olarak yapılır.</a:t>
            </a:r>
          </a:p>
          <a:p>
            <a:endParaRPr lang="tr-TR" dirty="0"/>
          </a:p>
          <a:p>
            <a:r>
              <a:rPr lang="tr-TR" dirty="0" smtClean="0"/>
              <a:t>ESD testleri EN61000-4-2 standardına göre yapılır.  </a:t>
            </a:r>
            <a:endParaRPr lang="tr-TR" dirty="0"/>
          </a:p>
        </p:txBody>
      </p:sp>
    </p:spTree>
    <p:extLst>
      <p:ext uri="{BB962C8B-B14F-4D97-AF65-F5344CB8AC3E}">
        <p14:creationId xmlns:p14="http://schemas.microsoft.com/office/powerpoint/2010/main" val="2838766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2173" y="266355"/>
            <a:ext cx="4925707" cy="369332"/>
          </a:xfrm>
          <a:prstGeom prst="rect">
            <a:avLst/>
          </a:prstGeom>
        </p:spPr>
        <p:txBody>
          <a:bodyPr wrap="none">
            <a:spAutoFit/>
          </a:bodyPr>
          <a:lstStyle/>
          <a:p>
            <a:pPr marL="285750" indent="-285750">
              <a:buFont typeface="Arial" panose="020B0604020202020204" pitchFamily="34" charset="0"/>
              <a:buChar char="•"/>
            </a:pPr>
            <a:r>
              <a:rPr lang="tr-TR" b="1" dirty="0" smtClean="0"/>
              <a:t>Electrical Fast Transients </a:t>
            </a:r>
            <a:r>
              <a:rPr lang="tr-TR" i="1" dirty="0" smtClean="0"/>
              <a:t>(Geçici hızlı bozucular)</a:t>
            </a:r>
          </a:p>
        </p:txBody>
      </p:sp>
      <p:sp>
        <p:nvSpPr>
          <p:cNvPr id="3" name="Rectangle 2"/>
          <p:cNvSpPr/>
          <p:nvPr/>
        </p:nvSpPr>
        <p:spPr>
          <a:xfrm>
            <a:off x="537649" y="734286"/>
            <a:ext cx="5372112" cy="369332"/>
          </a:xfrm>
          <a:prstGeom prst="rect">
            <a:avLst/>
          </a:prstGeom>
        </p:spPr>
        <p:txBody>
          <a:bodyPr wrap="none">
            <a:spAutoFit/>
          </a:bodyPr>
          <a:lstStyle/>
          <a:p>
            <a:pPr marL="285750" indent="-285750">
              <a:buFont typeface="Arial" panose="020B0604020202020204" pitchFamily="34" charset="0"/>
              <a:buChar char="•"/>
            </a:pPr>
            <a:r>
              <a:rPr lang="tr-TR" b="1" dirty="0" smtClean="0"/>
              <a:t>Measurements of Spurious  </a:t>
            </a:r>
            <a:r>
              <a:rPr lang="tr-TR" i="1" dirty="0" smtClean="0"/>
              <a:t>(parazitler ve ölçümleri)</a:t>
            </a:r>
          </a:p>
        </p:txBody>
      </p:sp>
      <p:pic>
        <p:nvPicPr>
          <p:cNvPr id="4" name="Picture 3"/>
          <p:cNvPicPr>
            <a:picLocks noChangeAspect="1"/>
          </p:cNvPicPr>
          <p:nvPr/>
        </p:nvPicPr>
        <p:blipFill>
          <a:blip r:embed="rId2"/>
          <a:stretch>
            <a:fillRect/>
          </a:stretch>
        </p:blipFill>
        <p:spPr>
          <a:xfrm>
            <a:off x="5993764" y="656965"/>
            <a:ext cx="4696480" cy="3038899"/>
          </a:xfrm>
          <a:prstGeom prst="rect">
            <a:avLst/>
          </a:prstGeom>
        </p:spPr>
      </p:pic>
    </p:spTree>
    <p:extLst>
      <p:ext uri="{BB962C8B-B14F-4D97-AF65-F5344CB8AC3E}">
        <p14:creationId xmlns:p14="http://schemas.microsoft.com/office/powerpoint/2010/main" val="3751092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2714" y="352852"/>
            <a:ext cx="5837880" cy="369332"/>
          </a:xfrm>
          <a:prstGeom prst="rect">
            <a:avLst/>
          </a:prstGeom>
        </p:spPr>
        <p:txBody>
          <a:bodyPr wrap="none">
            <a:spAutoFit/>
          </a:bodyPr>
          <a:lstStyle/>
          <a:p>
            <a:pPr marL="285750" indent="-285750">
              <a:buFont typeface="Arial" panose="020B0604020202020204" pitchFamily="34" charset="0"/>
              <a:buChar char="•"/>
            </a:pPr>
            <a:r>
              <a:rPr lang="tr-TR" b="1" dirty="0" smtClean="0"/>
              <a:t>Error Analysis and Uncertainty (</a:t>
            </a:r>
            <a:r>
              <a:rPr lang="tr-TR" i="1" dirty="0" smtClean="0"/>
              <a:t>hata analizi ve belirsizlik</a:t>
            </a:r>
            <a:r>
              <a:rPr lang="tr-TR" b="1" dirty="0" smtClean="0"/>
              <a:t>)</a:t>
            </a:r>
          </a:p>
        </p:txBody>
      </p:sp>
      <p:sp>
        <p:nvSpPr>
          <p:cNvPr id="3" name="Rectangle 2"/>
          <p:cNvSpPr/>
          <p:nvPr/>
        </p:nvSpPr>
        <p:spPr>
          <a:xfrm>
            <a:off x="846222" y="704855"/>
            <a:ext cx="6096000" cy="3139321"/>
          </a:xfrm>
          <a:prstGeom prst="rect">
            <a:avLst/>
          </a:prstGeom>
        </p:spPr>
        <p:txBody>
          <a:bodyPr>
            <a:spAutoFit/>
          </a:bodyPr>
          <a:lstStyle/>
          <a:p>
            <a:r>
              <a:rPr lang="en-US" dirty="0"/>
              <a:t>Several factors affecting the measurements but may be grouped into three as follows: </a:t>
            </a:r>
            <a:endParaRPr lang="tr-TR" dirty="0" smtClean="0"/>
          </a:p>
          <a:p>
            <a:endParaRPr lang="tr-TR" dirty="0" smtClean="0"/>
          </a:p>
          <a:p>
            <a:r>
              <a:rPr lang="en-US" dirty="0" smtClean="0"/>
              <a:t>• </a:t>
            </a:r>
            <a:r>
              <a:rPr lang="en-US" dirty="0"/>
              <a:t>Environmental uncertainties (reflections, interfering signals, wind, temperature, humidity, etc</a:t>
            </a:r>
            <a:r>
              <a:rPr lang="en-US" dirty="0" smtClean="0"/>
              <a:t>.);</a:t>
            </a:r>
            <a:endParaRPr lang="tr-TR" dirty="0" smtClean="0"/>
          </a:p>
          <a:p>
            <a:endParaRPr lang="tr-TR" dirty="0" smtClean="0"/>
          </a:p>
          <a:p>
            <a:r>
              <a:rPr lang="en-US" dirty="0" smtClean="0"/>
              <a:t> </a:t>
            </a:r>
            <a:r>
              <a:rPr lang="en-US" dirty="0"/>
              <a:t>• Test and measurement device/setup uncertainties (EMI errors, antenna positioning and polarization errors, cable and connector losses, etc</a:t>
            </a:r>
            <a:r>
              <a:rPr lang="en-US" dirty="0" smtClean="0"/>
              <a:t>.);</a:t>
            </a:r>
            <a:endParaRPr lang="tr-TR" dirty="0" smtClean="0"/>
          </a:p>
          <a:p>
            <a:endParaRPr lang="tr-TR" dirty="0" smtClean="0"/>
          </a:p>
          <a:p>
            <a:r>
              <a:rPr lang="en-US" dirty="0" smtClean="0"/>
              <a:t> </a:t>
            </a:r>
            <a:r>
              <a:rPr lang="en-US" dirty="0"/>
              <a:t>• Operator uncertainties (reading, positioning errors, etc.).</a:t>
            </a:r>
            <a:endParaRPr lang="tr-TR" dirty="0"/>
          </a:p>
        </p:txBody>
      </p:sp>
      <p:pic>
        <p:nvPicPr>
          <p:cNvPr id="4" name="Picture 3"/>
          <p:cNvPicPr>
            <a:picLocks noChangeAspect="1"/>
          </p:cNvPicPr>
          <p:nvPr/>
        </p:nvPicPr>
        <p:blipFill>
          <a:blip r:embed="rId2"/>
          <a:stretch>
            <a:fillRect/>
          </a:stretch>
        </p:blipFill>
        <p:spPr>
          <a:xfrm>
            <a:off x="944980" y="3888203"/>
            <a:ext cx="4717612" cy="1032711"/>
          </a:xfrm>
          <a:prstGeom prst="rect">
            <a:avLst/>
          </a:prstGeom>
        </p:spPr>
      </p:pic>
      <p:pic>
        <p:nvPicPr>
          <p:cNvPr id="5" name="Picture 4"/>
          <p:cNvPicPr>
            <a:picLocks noChangeAspect="1"/>
          </p:cNvPicPr>
          <p:nvPr/>
        </p:nvPicPr>
        <p:blipFill>
          <a:blip r:embed="rId3"/>
          <a:stretch>
            <a:fillRect/>
          </a:stretch>
        </p:blipFill>
        <p:spPr>
          <a:xfrm>
            <a:off x="5592177" y="3747336"/>
            <a:ext cx="3028950" cy="1047750"/>
          </a:xfrm>
          <a:prstGeom prst="rect">
            <a:avLst/>
          </a:prstGeom>
        </p:spPr>
      </p:pic>
      <p:sp>
        <p:nvSpPr>
          <p:cNvPr id="6" name="Rectangle 5"/>
          <p:cNvSpPr/>
          <p:nvPr/>
        </p:nvSpPr>
        <p:spPr>
          <a:xfrm>
            <a:off x="1028295" y="4796408"/>
            <a:ext cx="3397725" cy="369332"/>
          </a:xfrm>
          <a:prstGeom prst="rect">
            <a:avLst/>
          </a:prstGeom>
        </p:spPr>
        <p:txBody>
          <a:bodyPr wrap="none">
            <a:spAutoFit/>
          </a:bodyPr>
          <a:lstStyle/>
          <a:p>
            <a:r>
              <a:rPr lang="en-US" dirty="0"/>
              <a:t>measurements is given as </a:t>
            </a:r>
            <a:r>
              <a:rPr lang="tr-TR" dirty="0" err="1" smtClean="0"/>
              <a:t>X</a:t>
            </a:r>
            <a:r>
              <a:rPr lang="en-US" dirty="0" err="1" smtClean="0"/>
              <a:t>av</a:t>
            </a:r>
            <a:r>
              <a:rPr lang="en-US" dirty="0" smtClean="0"/>
              <a:t> </a:t>
            </a:r>
            <a:r>
              <a:rPr lang="en-US" dirty="0"/>
              <a:t>± ∆x</a:t>
            </a:r>
            <a:endParaRPr lang="tr-TR" dirty="0"/>
          </a:p>
        </p:txBody>
      </p:sp>
      <p:sp>
        <p:nvSpPr>
          <p:cNvPr id="7" name="Rectangle 6"/>
          <p:cNvSpPr/>
          <p:nvPr/>
        </p:nvSpPr>
        <p:spPr>
          <a:xfrm>
            <a:off x="858253" y="5307614"/>
            <a:ext cx="6096000" cy="646331"/>
          </a:xfrm>
          <a:prstGeom prst="rect">
            <a:avLst/>
          </a:prstGeom>
        </p:spPr>
        <p:txBody>
          <a:bodyPr>
            <a:spAutoFit/>
          </a:bodyPr>
          <a:lstStyle/>
          <a:p>
            <a:r>
              <a:rPr lang="en-US" dirty="0"/>
              <a:t>A ± ∆a. Here, A is the value, ∆a &gt; 0 is the absolute error, and ∆a/A is the relative error. </a:t>
            </a:r>
            <a:endParaRPr lang="tr-TR" dirty="0"/>
          </a:p>
        </p:txBody>
      </p:sp>
      <p:pic>
        <p:nvPicPr>
          <p:cNvPr id="8" name="Picture 7"/>
          <p:cNvPicPr>
            <a:picLocks noChangeAspect="1"/>
          </p:cNvPicPr>
          <p:nvPr/>
        </p:nvPicPr>
        <p:blipFill>
          <a:blip r:embed="rId4"/>
          <a:stretch>
            <a:fillRect/>
          </a:stretch>
        </p:blipFill>
        <p:spPr>
          <a:xfrm>
            <a:off x="626144" y="6112042"/>
            <a:ext cx="3600450" cy="457200"/>
          </a:xfrm>
          <a:prstGeom prst="rect">
            <a:avLst/>
          </a:prstGeom>
        </p:spPr>
      </p:pic>
      <p:pic>
        <p:nvPicPr>
          <p:cNvPr id="9" name="Picture 8"/>
          <p:cNvPicPr>
            <a:picLocks noChangeAspect="1"/>
          </p:cNvPicPr>
          <p:nvPr/>
        </p:nvPicPr>
        <p:blipFill>
          <a:blip r:embed="rId5"/>
          <a:stretch>
            <a:fillRect/>
          </a:stretch>
        </p:blipFill>
        <p:spPr>
          <a:xfrm>
            <a:off x="4913647" y="5966159"/>
            <a:ext cx="3952875" cy="628650"/>
          </a:xfrm>
          <a:prstGeom prst="rect">
            <a:avLst/>
          </a:prstGeom>
        </p:spPr>
      </p:pic>
    </p:spTree>
    <p:extLst>
      <p:ext uri="{BB962C8B-B14F-4D97-AF65-F5344CB8AC3E}">
        <p14:creationId xmlns:p14="http://schemas.microsoft.com/office/powerpoint/2010/main" val="321717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8579" y="-115013"/>
            <a:ext cx="10872317" cy="1015663"/>
          </a:xfrm>
          <a:prstGeom prst="rect">
            <a:avLst/>
          </a:prstGeom>
          <a:noFill/>
        </p:spPr>
        <p:txBody>
          <a:bodyPr wrap="square" rtlCol="0">
            <a:spAutoFit/>
          </a:bodyPr>
          <a:lstStyle/>
          <a:p>
            <a:r>
              <a:rPr lang="tr-TR" sz="6000" dirty="0" smtClean="0"/>
              <a:t>EMC Tests and Measurements</a:t>
            </a:r>
            <a:endParaRPr lang="tr-TR" sz="6000" dirty="0"/>
          </a:p>
        </p:txBody>
      </p:sp>
      <p:pic>
        <p:nvPicPr>
          <p:cNvPr id="6" name="Picture 5"/>
          <p:cNvPicPr>
            <a:picLocks noChangeAspect="1"/>
          </p:cNvPicPr>
          <p:nvPr/>
        </p:nvPicPr>
        <p:blipFill>
          <a:blip r:embed="rId3"/>
          <a:stretch>
            <a:fillRect/>
          </a:stretch>
        </p:blipFill>
        <p:spPr>
          <a:xfrm>
            <a:off x="5497076" y="2950027"/>
            <a:ext cx="6262845" cy="3711316"/>
          </a:xfrm>
          <a:prstGeom prst="rect">
            <a:avLst/>
          </a:prstGeom>
        </p:spPr>
      </p:pic>
      <p:pic>
        <p:nvPicPr>
          <p:cNvPr id="7" name="Picture 6"/>
          <p:cNvPicPr>
            <a:picLocks noChangeAspect="1"/>
          </p:cNvPicPr>
          <p:nvPr/>
        </p:nvPicPr>
        <p:blipFill>
          <a:blip r:embed="rId4"/>
          <a:stretch>
            <a:fillRect/>
          </a:stretch>
        </p:blipFill>
        <p:spPr>
          <a:xfrm>
            <a:off x="6034350" y="1143303"/>
            <a:ext cx="3792938" cy="1266156"/>
          </a:xfrm>
          <a:prstGeom prst="rect">
            <a:avLst/>
          </a:prstGeom>
        </p:spPr>
      </p:pic>
      <p:pic>
        <p:nvPicPr>
          <p:cNvPr id="8" name="Picture 7"/>
          <p:cNvPicPr>
            <a:picLocks noChangeAspect="1"/>
          </p:cNvPicPr>
          <p:nvPr/>
        </p:nvPicPr>
        <p:blipFill>
          <a:blip r:embed="rId5"/>
          <a:stretch>
            <a:fillRect/>
          </a:stretch>
        </p:blipFill>
        <p:spPr>
          <a:xfrm>
            <a:off x="621218" y="876300"/>
            <a:ext cx="3714750" cy="5981700"/>
          </a:xfrm>
          <a:prstGeom prst="rect">
            <a:avLst/>
          </a:prstGeom>
        </p:spPr>
      </p:pic>
      <p:sp>
        <p:nvSpPr>
          <p:cNvPr id="9" name="Rectangle 8"/>
          <p:cNvSpPr/>
          <p:nvPr/>
        </p:nvSpPr>
        <p:spPr>
          <a:xfrm>
            <a:off x="499294" y="902044"/>
            <a:ext cx="4411227" cy="58694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5387546" y="877330"/>
            <a:ext cx="5263979" cy="1618735"/>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Rectangle 10"/>
          <p:cNvSpPr/>
          <p:nvPr/>
        </p:nvSpPr>
        <p:spPr>
          <a:xfrm>
            <a:off x="5325762" y="2755557"/>
            <a:ext cx="6660292" cy="3991232"/>
          </a:xfrm>
          <a:prstGeom prst="rect">
            <a:avLst/>
          </a:prstGeom>
          <a:no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450210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5632" y="461489"/>
            <a:ext cx="8295503" cy="369332"/>
          </a:xfrm>
          <a:prstGeom prst="rect">
            <a:avLst/>
          </a:prstGeom>
        </p:spPr>
        <p:txBody>
          <a:bodyPr wrap="square">
            <a:spAutoFit/>
          </a:bodyPr>
          <a:lstStyle/>
          <a:p>
            <a:pPr marL="285750" lvl="0" indent="-285750">
              <a:buFont typeface="Arial" panose="020B0604020202020204" pitchFamily="34" charset="0"/>
              <a:buChar char="•"/>
            </a:pPr>
            <a:r>
              <a:rPr lang="tr-TR" b="1" dirty="0">
                <a:solidFill>
                  <a:prstClr val="black"/>
                </a:solidFill>
              </a:rPr>
              <a:t>EU standards for fundamental EMC  Tests and Measurements</a:t>
            </a:r>
          </a:p>
        </p:txBody>
      </p:sp>
      <p:pic>
        <p:nvPicPr>
          <p:cNvPr id="3" name="Picture 2"/>
          <p:cNvPicPr>
            <a:picLocks noChangeAspect="1"/>
          </p:cNvPicPr>
          <p:nvPr/>
        </p:nvPicPr>
        <p:blipFill>
          <a:blip r:embed="rId2"/>
          <a:stretch>
            <a:fillRect/>
          </a:stretch>
        </p:blipFill>
        <p:spPr>
          <a:xfrm>
            <a:off x="535973" y="889686"/>
            <a:ext cx="5923100" cy="5968314"/>
          </a:xfrm>
          <a:prstGeom prst="rect">
            <a:avLst/>
          </a:prstGeom>
        </p:spPr>
      </p:pic>
      <p:sp>
        <p:nvSpPr>
          <p:cNvPr id="4" name="TextBox 3"/>
          <p:cNvSpPr txBox="1"/>
          <p:nvPr/>
        </p:nvSpPr>
        <p:spPr>
          <a:xfrm>
            <a:off x="6507690" y="1323474"/>
            <a:ext cx="5559984" cy="3416320"/>
          </a:xfrm>
          <a:prstGeom prst="rect">
            <a:avLst/>
          </a:prstGeom>
          <a:noFill/>
        </p:spPr>
        <p:txBody>
          <a:bodyPr wrap="square" rtlCol="0">
            <a:spAutoFit/>
          </a:bodyPr>
          <a:lstStyle/>
          <a:p>
            <a:r>
              <a:rPr lang="tr-TR" dirty="0" smtClean="0"/>
              <a:t>Bir EMC test ve ölçüsünde bulunan üç temel unsur:</a:t>
            </a:r>
          </a:p>
          <a:p>
            <a:endParaRPr lang="tr-TR" dirty="0" smtClean="0"/>
          </a:p>
          <a:p>
            <a:pPr marL="342900" indent="-342900">
              <a:buAutoNum type="arabicPeriod"/>
            </a:pPr>
            <a:r>
              <a:rPr lang="tr-TR" dirty="0" smtClean="0"/>
              <a:t>Ürünün hangi standartlara bağlı olduğunun bilinmesi</a:t>
            </a:r>
          </a:p>
          <a:p>
            <a:pPr marL="342900" indent="-342900">
              <a:buAutoNum type="arabicPeriod"/>
            </a:pPr>
            <a:r>
              <a:rPr lang="tr-TR" dirty="0" smtClean="0"/>
              <a:t>İlgili test ve ölçümlerde ürünün hangi işlevleri yerine</a:t>
            </a:r>
          </a:p>
          <a:p>
            <a:r>
              <a:rPr lang="tr-TR" dirty="0"/>
              <a:t> </a:t>
            </a:r>
            <a:r>
              <a:rPr lang="tr-TR" dirty="0" smtClean="0"/>
              <a:t>      getireceğinin belli olması</a:t>
            </a:r>
          </a:p>
          <a:p>
            <a:r>
              <a:rPr lang="tr-TR" dirty="0" smtClean="0"/>
              <a:t>3. Test ve ölçümlerin yapılmasıdır.</a:t>
            </a:r>
          </a:p>
          <a:p>
            <a:endParaRPr lang="tr-TR" dirty="0"/>
          </a:p>
          <a:p>
            <a:r>
              <a:rPr lang="tr-TR" dirty="0" smtClean="0"/>
              <a:t>EMC  test ve ölçümlerinin ana özelliği tekrarlanabilir ve </a:t>
            </a:r>
          </a:p>
          <a:p>
            <a:r>
              <a:rPr lang="tr-TR" dirty="0" smtClean="0"/>
              <a:t>izlenebilir olmasıdır.</a:t>
            </a:r>
          </a:p>
          <a:p>
            <a:endParaRPr lang="tr-TR" dirty="0"/>
          </a:p>
          <a:p>
            <a:r>
              <a:rPr lang="tr-TR" dirty="0" smtClean="0"/>
              <a:t>Bu test ve ölçümler için zorunlu olan önemli AB standartları Listelenmiştir.</a:t>
            </a:r>
            <a:endParaRPr lang="tr-TR" dirty="0"/>
          </a:p>
        </p:txBody>
      </p:sp>
    </p:spTree>
    <p:extLst>
      <p:ext uri="{BB962C8B-B14F-4D97-AF65-F5344CB8AC3E}">
        <p14:creationId xmlns:p14="http://schemas.microsoft.com/office/powerpoint/2010/main" val="3006253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74" y="303426"/>
            <a:ext cx="4747390" cy="369332"/>
          </a:xfrm>
          <a:prstGeom prst="rect">
            <a:avLst/>
          </a:prstGeom>
        </p:spPr>
        <p:txBody>
          <a:bodyPr wrap="none">
            <a:spAutoFit/>
          </a:bodyPr>
          <a:lstStyle/>
          <a:p>
            <a:pPr marL="285750" indent="-285750">
              <a:buFont typeface="Arial" panose="020B0604020202020204" pitchFamily="34" charset="0"/>
              <a:buChar char="•"/>
            </a:pPr>
            <a:r>
              <a:rPr lang="tr-TR" b="1" dirty="0" smtClean="0"/>
              <a:t>Emission Measurements (Emisyon ölçümleri)</a:t>
            </a:r>
          </a:p>
        </p:txBody>
      </p:sp>
      <p:pic>
        <p:nvPicPr>
          <p:cNvPr id="6" name="Picture 5"/>
          <p:cNvPicPr>
            <a:picLocks noChangeAspect="1"/>
          </p:cNvPicPr>
          <p:nvPr/>
        </p:nvPicPr>
        <p:blipFill>
          <a:blip r:embed="rId2"/>
          <a:stretch>
            <a:fillRect/>
          </a:stretch>
        </p:blipFill>
        <p:spPr>
          <a:xfrm>
            <a:off x="7843836" y="178916"/>
            <a:ext cx="3819525" cy="2990850"/>
          </a:xfrm>
          <a:prstGeom prst="rect">
            <a:avLst/>
          </a:prstGeom>
        </p:spPr>
      </p:pic>
      <p:sp>
        <p:nvSpPr>
          <p:cNvPr id="7" name="TextBox 6"/>
          <p:cNvSpPr txBox="1"/>
          <p:nvPr/>
        </p:nvSpPr>
        <p:spPr>
          <a:xfrm>
            <a:off x="1058779" y="1515979"/>
            <a:ext cx="6586034" cy="1754326"/>
          </a:xfrm>
          <a:prstGeom prst="rect">
            <a:avLst/>
          </a:prstGeom>
          <a:noFill/>
        </p:spPr>
        <p:txBody>
          <a:bodyPr wrap="none" rtlCol="0">
            <a:spAutoFit/>
          </a:bodyPr>
          <a:lstStyle/>
          <a:p>
            <a:r>
              <a:rPr lang="tr-TR" dirty="0" smtClean="0"/>
              <a:t>Cihazların istem dışı bozucu emisyonu söz konusu olduğu EMC test </a:t>
            </a:r>
          </a:p>
          <a:p>
            <a:r>
              <a:rPr lang="tr-TR" dirty="0" smtClean="0"/>
              <a:t>Ve ölçüleri genelde yansımasız oda içerisinde cihazdan belli uzaklıkta</a:t>
            </a:r>
          </a:p>
          <a:p>
            <a:r>
              <a:rPr lang="tr-TR" dirty="0" smtClean="0"/>
              <a:t> ve çalışır durumdayken her yönde emisyonu kayedilerek yapılır.</a:t>
            </a:r>
          </a:p>
          <a:p>
            <a:r>
              <a:rPr lang="tr-TR" dirty="0" smtClean="0"/>
              <a:t>Bu amaçla geniş bantlı birr anten ve alıcı cihaz  (EMI alıcısı) kullanılır.</a:t>
            </a:r>
          </a:p>
          <a:p>
            <a:r>
              <a:rPr lang="tr-TR" dirty="0" smtClean="0"/>
              <a:t> </a:t>
            </a:r>
          </a:p>
          <a:p>
            <a:endParaRPr lang="tr-TR" dirty="0"/>
          </a:p>
        </p:txBody>
      </p:sp>
    </p:spTree>
    <p:extLst>
      <p:ext uri="{BB962C8B-B14F-4D97-AF65-F5344CB8AC3E}">
        <p14:creationId xmlns:p14="http://schemas.microsoft.com/office/powerpoint/2010/main" val="795060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74" y="303426"/>
            <a:ext cx="4747390" cy="369332"/>
          </a:xfrm>
          <a:prstGeom prst="rect">
            <a:avLst/>
          </a:prstGeom>
        </p:spPr>
        <p:txBody>
          <a:bodyPr wrap="none">
            <a:spAutoFit/>
          </a:bodyPr>
          <a:lstStyle/>
          <a:p>
            <a:pPr marL="285750" indent="-285750">
              <a:buFont typeface="Arial" panose="020B0604020202020204" pitchFamily="34" charset="0"/>
              <a:buChar char="•"/>
            </a:pPr>
            <a:r>
              <a:rPr lang="tr-TR" b="1" dirty="0" smtClean="0"/>
              <a:t>Emission Measurements (Emisyon ölçümleri)</a:t>
            </a:r>
          </a:p>
        </p:txBody>
      </p:sp>
      <p:sp>
        <p:nvSpPr>
          <p:cNvPr id="3" name="Rectangle 2"/>
          <p:cNvSpPr/>
          <p:nvPr/>
        </p:nvSpPr>
        <p:spPr>
          <a:xfrm>
            <a:off x="1098844" y="723555"/>
            <a:ext cx="3301930" cy="646331"/>
          </a:xfrm>
          <a:prstGeom prst="rect">
            <a:avLst/>
          </a:prstGeom>
        </p:spPr>
        <p:txBody>
          <a:bodyPr wrap="none">
            <a:spAutoFit/>
          </a:bodyPr>
          <a:lstStyle/>
          <a:p>
            <a:r>
              <a:rPr lang="tr-TR" dirty="0" smtClean="0"/>
              <a:t>Detector Types (Dedektör Tipleri)</a:t>
            </a:r>
          </a:p>
          <a:p>
            <a:endParaRPr lang="tr-TR" dirty="0"/>
          </a:p>
        </p:txBody>
      </p:sp>
      <p:sp>
        <p:nvSpPr>
          <p:cNvPr id="6" name="Rectangle 5"/>
          <p:cNvSpPr/>
          <p:nvPr/>
        </p:nvSpPr>
        <p:spPr>
          <a:xfrm>
            <a:off x="1868905" y="1246274"/>
            <a:ext cx="9476873" cy="4524315"/>
          </a:xfrm>
          <a:prstGeom prst="rect">
            <a:avLst/>
          </a:prstGeom>
        </p:spPr>
        <p:txBody>
          <a:bodyPr wrap="square">
            <a:spAutoFit/>
          </a:bodyPr>
          <a:lstStyle/>
          <a:p>
            <a:r>
              <a:rPr lang="tr-TR" dirty="0" smtClean="0"/>
              <a:t>Cihazların istem dışı bozucu emisyonu söz konusu olduğu EMC test  ve ölçüleri genelde yansımasız oda içerisinde cihazdan belli uzaklıkta  ve çalışır durumdayken her yönde emisyonu kayedilerek yapılır. Bu amaçla geniş bantlı birr anten ve alıcı cihaz  (EMI alıcısı) kullanılır.</a:t>
            </a:r>
          </a:p>
          <a:p>
            <a:endParaRPr lang="tr-TR" dirty="0"/>
          </a:p>
          <a:p>
            <a:r>
              <a:rPr lang="tr-TR" dirty="0" smtClean="0"/>
              <a:t>Bir EMI alıcısında farklı karekterdeki işaretlere karşı farklı duyarlılık gösteren dedektör tipleri vardır.</a:t>
            </a:r>
          </a:p>
          <a:p>
            <a:endParaRPr lang="tr-TR" dirty="0"/>
          </a:p>
          <a:p>
            <a:r>
              <a:rPr lang="tr-TR" dirty="0" smtClean="0"/>
              <a:t>Evrensel kullanım için  EMI test alıcıları en az 3 tip dedektöre </a:t>
            </a:r>
          </a:p>
          <a:p>
            <a:pPr marL="285750" indent="-285750">
              <a:buFont typeface="Arial" panose="020B0604020202020204" pitchFamily="34" charset="0"/>
              <a:buChar char="•"/>
            </a:pPr>
            <a:r>
              <a:rPr lang="tr-TR" dirty="0" smtClean="0"/>
              <a:t>Ortalama dedektörü</a:t>
            </a:r>
          </a:p>
          <a:p>
            <a:pPr marL="285750" indent="-285750">
              <a:buFont typeface="Arial" panose="020B0604020202020204" pitchFamily="34" charset="0"/>
              <a:buChar char="•"/>
            </a:pPr>
            <a:r>
              <a:rPr lang="tr-TR" dirty="0" smtClean="0"/>
              <a:t>Tepe dedektörü</a:t>
            </a:r>
          </a:p>
          <a:p>
            <a:pPr marL="285750" indent="-285750">
              <a:buFont typeface="Arial" panose="020B0604020202020204" pitchFamily="34" charset="0"/>
              <a:buChar char="•"/>
            </a:pPr>
            <a:r>
              <a:rPr lang="tr-TR" dirty="0" smtClean="0"/>
              <a:t>Tepe-gibi dedektörüne sahiptir.</a:t>
            </a:r>
          </a:p>
          <a:p>
            <a:endParaRPr lang="tr-TR" dirty="0"/>
          </a:p>
          <a:p>
            <a:r>
              <a:rPr lang="tr-TR" b="1" dirty="0" smtClean="0"/>
              <a:t>Ortalama (Average, AV) dedktör</a:t>
            </a:r>
            <a:r>
              <a:rPr lang="tr-TR" dirty="0" smtClean="0"/>
              <a:t>, zamanla değişen bir işaretinbelli bir süre boyunca ortalamsını,</a:t>
            </a:r>
          </a:p>
          <a:p>
            <a:r>
              <a:rPr lang="tr-TR" b="1" dirty="0" smtClean="0"/>
              <a:t>Tepe dedektörü(peak , PK), </a:t>
            </a:r>
            <a:r>
              <a:rPr lang="tr-TR" dirty="0" smtClean="0"/>
              <a:t>zamanla değişen sinyalin en yüksek seviyesini,</a:t>
            </a:r>
          </a:p>
          <a:p>
            <a:r>
              <a:rPr lang="tr-TR" b="1" dirty="0" smtClean="0"/>
              <a:t>Tepe-gibi dedektörü (quasi-peak, QP), </a:t>
            </a:r>
            <a:r>
              <a:rPr lang="tr-TR" dirty="0" smtClean="0"/>
              <a:t>belli bir süre boyunca işaretin genliğini ve takrarlama sıklığını kaydeder. </a:t>
            </a:r>
            <a:endParaRPr lang="tr-TR" b="1" dirty="0" smtClean="0"/>
          </a:p>
          <a:p>
            <a:endParaRPr lang="tr-TR" dirty="0"/>
          </a:p>
        </p:txBody>
      </p:sp>
    </p:spTree>
    <p:extLst>
      <p:ext uri="{BB962C8B-B14F-4D97-AF65-F5344CB8AC3E}">
        <p14:creationId xmlns:p14="http://schemas.microsoft.com/office/powerpoint/2010/main" val="2869140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74" y="303426"/>
            <a:ext cx="4747390" cy="369332"/>
          </a:xfrm>
          <a:prstGeom prst="rect">
            <a:avLst/>
          </a:prstGeom>
        </p:spPr>
        <p:txBody>
          <a:bodyPr wrap="none">
            <a:spAutoFit/>
          </a:bodyPr>
          <a:lstStyle/>
          <a:p>
            <a:pPr marL="285750" indent="-285750">
              <a:buFont typeface="Arial" panose="020B0604020202020204" pitchFamily="34" charset="0"/>
              <a:buChar char="•"/>
            </a:pPr>
            <a:r>
              <a:rPr lang="tr-TR" b="1" dirty="0" smtClean="0"/>
              <a:t>Emission Measurements (Emisyon ölçümleri)</a:t>
            </a:r>
          </a:p>
        </p:txBody>
      </p:sp>
      <p:sp>
        <p:nvSpPr>
          <p:cNvPr id="4" name="Rectangle 3"/>
          <p:cNvSpPr/>
          <p:nvPr/>
        </p:nvSpPr>
        <p:spPr>
          <a:xfrm>
            <a:off x="1221537" y="847123"/>
            <a:ext cx="7907678" cy="369332"/>
          </a:xfrm>
          <a:prstGeom prst="rect">
            <a:avLst/>
          </a:prstGeom>
        </p:spPr>
        <p:txBody>
          <a:bodyPr wrap="none">
            <a:spAutoFit/>
          </a:bodyPr>
          <a:lstStyle/>
          <a:p>
            <a:r>
              <a:rPr lang="en-US" dirty="0" smtClean="0"/>
              <a:t>Basic Factors in EMC Tests and Measurements</a:t>
            </a:r>
            <a:r>
              <a:rPr lang="tr-TR" dirty="0" smtClean="0"/>
              <a:t> (EMC ölçümlerinde Temel Faktörler)</a:t>
            </a:r>
            <a:endParaRPr lang="tr-TR" dirty="0"/>
          </a:p>
        </p:txBody>
      </p:sp>
      <p:sp>
        <p:nvSpPr>
          <p:cNvPr id="6" name="TextBox 5"/>
          <p:cNvSpPr txBox="1"/>
          <p:nvPr/>
        </p:nvSpPr>
        <p:spPr>
          <a:xfrm>
            <a:off x="2069432" y="1479884"/>
            <a:ext cx="9468853" cy="5078313"/>
          </a:xfrm>
          <a:prstGeom prst="rect">
            <a:avLst/>
          </a:prstGeom>
          <a:noFill/>
        </p:spPr>
        <p:txBody>
          <a:bodyPr wrap="square" rtlCol="0">
            <a:spAutoFit/>
          </a:bodyPr>
          <a:lstStyle/>
          <a:p>
            <a:r>
              <a:rPr lang="tr-TR" dirty="0" smtClean="0"/>
              <a:t>EMC test ve ölçümlerinin temel etmenleri şunlardır:</a:t>
            </a:r>
          </a:p>
          <a:p>
            <a:pPr marL="342900" indent="-342900">
              <a:buAutoNum type="arabicPeriod"/>
            </a:pPr>
            <a:r>
              <a:rPr lang="tr-TR" b="1" dirty="0" smtClean="0"/>
              <a:t>Kontrol bileşenleri: </a:t>
            </a:r>
            <a:r>
              <a:rPr lang="tr-TR" dirty="0" smtClean="0"/>
              <a:t>EMC test ve ölçülerinin yapıldığı fiziksel ortam ve bileşenlere etkileridir.</a:t>
            </a:r>
          </a:p>
          <a:p>
            <a:pPr marL="342900" indent="-342900">
              <a:buAutoNum type="arabicPeriod"/>
            </a:pPr>
            <a:r>
              <a:rPr lang="tr-TR" b="1" dirty="0" smtClean="0"/>
              <a:t>Kuplaj bileşenleri: </a:t>
            </a:r>
            <a:r>
              <a:rPr lang="tr-TR" dirty="0" smtClean="0"/>
              <a:t>kullanılan algılayıcılar ve test edilen cihaz ile kuplajıdır.</a:t>
            </a:r>
          </a:p>
          <a:p>
            <a:pPr marL="342900" indent="-342900">
              <a:buAutoNum type="arabicPeriod"/>
            </a:pPr>
            <a:r>
              <a:rPr lang="tr-TR" b="1" dirty="0" smtClean="0"/>
              <a:t>Ölçü cihazı: </a:t>
            </a:r>
            <a:r>
              <a:rPr lang="tr-TR" dirty="0" smtClean="0"/>
              <a:t>EMC ölçü düzeninin kalibrasyonu ve kullanılış biçimidir.</a:t>
            </a:r>
          </a:p>
          <a:p>
            <a:pPr marL="342900" indent="-342900">
              <a:buAutoNum type="arabicPeriod"/>
            </a:pPr>
            <a:endParaRPr lang="tr-TR" dirty="0"/>
          </a:p>
          <a:p>
            <a:r>
              <a:rPr lang="tr-TR" dirty="0" smtClean="0"/>
              <a:t>Bu üç bileşen EMC test ve ölçüleri açısından önemlidir.</a:t>
            </a:r>
          </a:p>
          <a:p>
            <a:endParaRPr lang="tr-TR" dirty="0"/>
          </a:p>
          <a:p>
            <a:r>
              <a:rPr lang="tr-TR" dirty="0" smtClean="0"/>
              <a:t>EMC test ve ölçülerinin yapıldığı fiziksel ortam özellikleri iyi bilinmelidir. Örneğin yansımasız oda ölçüleri,  rezonans etkileri vs.</a:t>
            </a:r>
          </a:p>
          <a:p>
            <a:endParaRPr lang="tr-TR" dirty="0" smtClean="0"/>
          </a:p>
          <a:p>
            <a:r>
              <a:rPr lang="tr-TR" dirty="0" smtClean="0"/>
              <a:t>Benzer şekilde , test edilecek cihaz şebekeden beslendiğinde , şebeke üzerinde dolaşan istenmeyen işaretlerden etkilenmesi gibi. Unutmayalım, </a:t>
            </a:r>
            <a:r>
              <a:rPr lang="tr-TR" b="1" dirty="0" smtClean="0"/>
              <a:t>şehir şebekesi en tehlikeli girişim kaynaklarından birisidir.</a:t>
            </a:r>
          </a:p>
          <a:p>
            <a:endParaRPr lang="tr-TR" b="1" dirty="0" smtClean="0"/>
          </a:p>
          <a:p>
            <a:r>
              <a:rPr lang="tr-TR" dirty="0" smtClean="0"/>
              <a:t>EMC ölçü alrinin kalibrasyonu önemlidir. Öçülen değer gerçekten olması gereken değermidir?  </a:t>
            </a:r>
          </a:p>
          <a:p>
            <a:endParaRPr lang="tr-TR" dirty="0"/>
          </a:p>
          <a:p>
            <a:r>
              <a:rPr lang="tr-TR" dirty="0" smtClean="0"/>
              <a:t>Bu soruların sağlıklı yanıtlanması EMC test ve ölçülerinin  de sağlıklı yapılmasını sağlayacaktır.</a:t>
            </a:r>
            <a:endParaRPr lang="tr-TR" dirty="0"/>
          </a:p>
          <a:p>
            <a:pPr algn="ctr"/>
            <a:endParaRPr lang="tr-TR" dirty="0"/>
          </a:p>
        </p:txBody>
      </p:sp>
    </p:spTree>
    <p:extLst>
      <p:ext uri="{BB962C8B-B14F-4D97-AF65-F5344CB8AC3E}">
        <p14:creationId xmlns:p14="http://schemas.microsoft.com/office/powerpoint/2010/main" val="4045388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74" y="303426"/>
            <a:ext cx="4747390" cy="369332"/>
          </a:xfrm>
          <a:prstGeom prst="rect">
            <a:avLst/>
          </a:prstGeom>
        </p:spPr>
        <p:txBody>
          <a:bodyPr wrap="none">
            <a:spAutoFit/>
          </a:bodyPr>
          <a:lstStyle/>
          <a:p>
            <a:pPr marL="285750" indent="-285750">
              <a:buFont typeface="Arial" panose="020B0604020202020204" pitchFamily="34" charset="0"/>
              <a:buChar char="•"/>
            </a:pPr>
            <a:r>
              <a:rPr lang="tr-TR" b="1" dirty="0" smtClean="0"/>
              <a:t>Emission Measurements (Emisyon ölçümleri)</a:t>
            </a:r>
          </a:p>
        </p:txBody>
      </p:sp>
      <p:sp>
        <p:nvSpPr>
          <p:cNvPr id="5" name="Rectangle 4"/>
          <p:cNvSpPr/>
          <p:nvPr/>
        </p:nvSpPr>
        <p:spPr>
          <a:xfrm>
            <a:off x="1046402" y="760626"/>
            <a:ext cx="6443495" cy="369332"/>
          </a:xfrm>
          <a:prstGeom prst="rect">
            <a:avLst/>
          </a:prstGeom>
        </p:spPr>
        <p:txBody>
          <a:bodyPr wrap="none">
            <a:spAutoFit/>
          </a:bodyPr>
          <a:lstStyle/>
          <a:p>
            <a:r>
              <a:rPr lang="tr-TR" dirty="0" smtClean="0"/>
              <a:t>Performing Emission Measurements (Emisyon Ölçümlerinin Yapılışı)</a:t>
            </a:r>
            <a:endParaRPr lang="tr-TR" dirty="0"/>
          </a:p>
        </p:txBody>
      </p:sp>
      <p:pic>
        <p:nvPicPr>
          <p:cNvPr id="6" name="Picture 5"/>
          <p:cNvPicPr>
            <a:picLocks noChangeAspect="1"/>
          </p:cNvPicPr>
          <p:nvPr/>
        </p:nvPicPr>
        <p:blipFill>
          <a:blip r:embed="rId2"/>
          <a:stretch>
            <a:fillRect/>
          </a:stretch>
        </p:blipFill>
        <p:spPr>
          <a:xfrm>
            <a:off x="4994710" y="3549315"/>
            <a:ext cx="7197290" cy="2998871"/>
          </a:xfrm>
          <a:prstGeom prst="rect">
            <a:avLst/>
          </a:prstGeom>
        </p:spPr>
      </p:pic>
      <p:pic>
        <p:nvPicPr>
          <p:cNvPr id="7" name="Picture 6"/>
          <p:cNvPicPr>
            <a:picLocks noChangeAspect="1"/>
          </p:cNvPicPr>
          <p:nvPr/>
        </p:nvPicPr>
        <p:blipFill>
          <a:blip r:embed="rId3"/>
          <a:stretch>
            <a:fillRect/>
          </a:stretch>
        </p:blipFill>
        <p:spPr>
          <a:xfrm>
            <a:off x="4058150" y="1303922"/>
            <a:ext cx="6264944" cy="1648669"/>
          </a:xfrm>
          <a:prstGeom prst="rect">
            <a:avLst/>
          </a:prstGeom>
        </p:spPr>
      </p:pic>
      <p:sp>
        <p:nvSpPr>
          <p:cNvPr id="8" name="TextBox 7"/>
          <p:cNvSpPr txBox="1"/>
          <p:nvPr/>
        </p:nvSpPr>
        <p:spPr>
          <a:xfrm>
            <a:off x="2646947" y="2117557"/>
            <a:ext cx="1534266" cy="369332"/>
          </a:xfrm>
          <a:prstGeom prst="rect">
            <a:avLst/>
          </a:prstGeom>
          <a:noFill/>
        </p:spPr>
        <p:txBody>
          <a:bodyPr wrap="none" rtlCol="0">
            <a:spAutoFit/>
          </a:bodyPr>
          <a:lstStyle/>
          <a:p>
            <a:r>
              <a:rPr lang="tr-TR" dirty="0" smtClean="0">
                <a:solidFill>
                  <a:srgbClr val="FF0000"/>
                </a:solidFill>
              </a:rPr>
              <a:t>İletkenlik yollu</a:t>
            </a:r>
            <a:endParaRPr lang="tr-TR" dirty="0">
              <a:solidFill>
                <a:srgbClr val="FF0000"/>
              </a:solidFill>
            </a:endParaRPr>
          </a:p>
        </p:txBody>
      </p:sp>
      <p:sp>
        <p:nvSpPr>
          <p:cNvPr id="9" name="TextBox 8"/>
          <p:cNvSpPr txBox="1"/>
          <p:nvPr/>
        </p:nvSpPr>
        <p:spPr>
          <a:xfrm>
            <a:off x="2598821" y="2478505"/>
            <a:ext cx="1949116" cy="369332"/>
          </a:xfrm>
          <a:prstGeom prst="rect">
            <a:avLst/>
          </a:prstGeom>
          <a:noFill/>
        </p:spPr>
        <p:txBody>
          <a:bodyPr wrap="square" rtlCol="0">
            <a:spAutoFit/>
          </a:bodyPr>
          <a:lstStyle/>
          <a:p>
            <a:r>
              <a:rPr lang="tr-TR" dirty="0" smtClean="0">
                <a:solidFill>
                  <a:srgbClr val="FF0000"/>
                </a:solidFill>
              </a:rPr>
              <a:t>Atmosfer yollu</a:t>
            </a:r>
            <a:endParaRPr lang="tr-TR" dirty="0">
              <a:solidFill>
                <a:srgbClr val="FF0000"/>
              </a:solidFill>
            </a:endParaRPr>
          </a:p>
        </p:txBody>
      </p:sp>
      <p:sp>
        <p:nvSpPr>
          <p:cNvPr id="10" name="TextBox 9"/>
          <p:cNvSpPr txBox="1"/>
          <p:nvPr/>
        </p:nvSpPr>
        <p:spPr>
          <a:xfrm>
            <a:off x="1227221" y="3212431"/>
            <a:ext cx="6971267" cy="461665"/>
          </a:xfrm>
          <a:prstGeom prst="rect">
            <a:avLst/>
          </a:prstGeom>
          <a:noFill/>
        </p:spPr>
        <p:txBody>
          <a:bodyPr wrap="none" rtlCol="0">
            <a:spAutoFit/>
          </a:bodyPr>
          <a:lstStyle/>
          <a:p>
            <a:r>
              <a:rPr lang="tr-TR" sz="2400" dirty="0" smtClean="0">
                <a:solidFill>
                  <a:srgbClr val="FF0000"/>
                </a:solidFill>
              </a:rPr>
              <a:t>Yakın gelecekte EMC ölçümleri 6 GHZ dek istenecektir</a:t>
            </a:r>
            <a:r>
              <a:rPr lang="tr-TR" dirty="0" smtClean="0"/>
              <a:t>. </a:t>
            </a:r>
            <a:endParaRPr lang="tr-TR" dirty="0"/>
          </a:p>
        </p:txBody>
      </p:sp>
      <p:sp>
        <p:nvSpPr>
          <p:cNvPr id="11" name="TextBox 10"/>
          <p:cNvSpPr txBox="1"/>
          <p:nvPr/>
        </p:nvSpPr>
        <p:spPr>
          <a:xfrm>
            <a:off x="445168" y="5209674"/>
            <a:ext cx="4149726" cy="923330"/>
          </a:xfrm>
          <a:prstGeom prst="rect">
            <a:avLst/>
          </a:prstGeom>
          <a:noFill/>
        </p:spPr>
        <p:txBody>
          <a:bodyPr wrap="none" rtlCol="0">
            <a:spAutoFit/>
          </a:bodyPr>
          <a:lstStyle/>
          <a:p>
            <a:r>
              <a:rPr lang="tr-TR" dirty="0" smtClean="0"/>
              <a:t>Açık alanda veya yansımasız odada  yapılır.</a:t>
            </a:r>
          </a:p>
          <a:p>
            <a:endParaRPr lang="tr-TR" dirty="0" smtClean="0"/>
          </a:p>
          <a:p>
            <a:r>
              <a:rPr lang="tr-TR" b="1" dirty="0" smtClean="0"/>
              <a:t>dBµV/ m </a:t>
            </a:r>
            <a:r>
              <a:rPr lang="tr-TR" dirty="0" smtClean="0"/>
              <a:t>cinsinden elektrik alan kaydedilir.</a:t>
            </a:r>
            <a:endParaRPr lang="tr-TR" dirty="0"/>
          </a:p>
        </p:txBody>
      </p:sp>
    </p:spTree>
    <p:extLst>
      <p:ext uri="{BB962C8B-B14F-4D97-AF65-F5344CB8AC3E}">
        <p14:creationId xmlns:p14="http://schemas.microsoft.com/office/powerpoint/2010/main" val="1977157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019" y="328139"/>
            <a:ext cx="5125699" cy="369332"/>
          </a:xfrm>
          <a:prstGeom prst="rect">
            <a:avLst/>
          </a:prstGeom>
        </p:spPr>
        <p:txBody>
          <a:bodyPr wrap="none">
            <a:spAutoFit/>
          </a:bodyPr>
          <a:lstStyle/>
          <a:p>
            <a:pPr marL="285750" indent="-285750">
              <a:buFont typeface="Arial" panose="020B0604020202020204" pitchFamily="34" charset="0"/>
              <a:buChar char="•"/>
            </a:pPr>
            <a:r>
              <a:rPr lang="tr-TR" b="1" dirty="0" smtClean="0"/>
              <a:t>Immunity/Susceptibility Tests (Bağışıklık Testleri)</a:t>
            </a:r>
          </a:p>
        </p:txBody>
      </p:sp>
      <p:pic>
        <p:nvPicPr>
          <p:cNvPr id="3" name="Picture 2"/>
          <p:cNvPicPr>
            <a:picLocks noChangeAspect="1"/>
          </p:cNvPicPr>
          <p:nvPr/>
        </p:nvPicPr>
        <p:blipFill>
          <a:blip r:embed="rId2"/>
          <a:stretch>
            <a:fillRect/>
          </a:stretch>
        </p:blipFill>
        <p:spPr>
          <a:xfrm>
            <a:off x="7999996" y="869281"/>
            <a:ext cx="3778919" cy="3174292"/>
          </a:xfrm>
          <a:prstGeom prst="rect">
            <a:avLst/>
          </a:prstGeom>
        </p:spPr>
      </p:pic>
      <p:pic>
        <p:nvPicPr>
          <p:cNvPr id="4" name="Picture 3"/>
          <p:cNvPicPr>
            <a:picLocks noChangeAspect="1"/>
          </p:cNvPicPr>
          <p:nvPr/>
        </p:nvPicPr>
        <p:blipFill>
          <a:blip r:embed="rId3"/>
          <a:stretch>
            <a:fillRect/>
          </a:stretch>
        </p:blipFill>
        <p:spPr>
          <a:xfrm>
            <a:off x="968290" y="1299661"/>
            <a:ext cx="6695825" cy="4510062"/>
          </a:xfrm>
          <a:prstGeom prst="rect">
            <a:avLst/>
          </a:prstGeom>
        </p:spPr>
      </p:pic>
      <p:sp>
        <p:nvSpPr>
          <p:cNvPr id="5" name="TextBox 4"/>
          <p:cNvSpPr txBox="1"/>
          <p:nvPr/>
        </p:nvSpPr>
        <p:spPr>
          <a:xfrm>
            <a:off x="6882064" y="4668253"/>
            <a:ext cx="4824662" cy="923330"/>
          </a:xfrm>
          <a:prstGeom prst="rect">
            <a:avLst/>
          </a:prstGeom>
          <a:noFill/>
        </p:spPr>
        <p:txBody>
          <a:bodyPr wrap="square" rtlCol="0">
            <a:spAutoFit/>
          </a:bodyPr>
          <a:lstStyle/>
          <a:p>
            <a:r>
              <a:rPr lang="tr-TR" dirty="0" smtClean="0"/>
              <a:t>200 Mhz- 1 GHZ frekans arlığında yapılır. </a:t>
            </a:r>
          </a:p>
          <a:p>
            <a:r>
              <a:rPr lang="tr-TR" dirty="0" smtClean="0"/>
              <a:t>Daha pahalı test ekipmanlarına ihtiyaç duyulur.</a:t>
            </a:r>
          </a:p>
          <a:p>
            <a:endParaRPr lang="tr-TR" dirty="0"/>
          </a:p>
        </p:txBody>
      </p:sp>
      <p:pic>
        <p:nvPicPr>
          <p:cNvPr id="6" name="Picture 5"/>
          <p:cNvPicPr>
            <a:picLocks noChangeAspect="1"/>
          </p:cNvPicPr>
          <p:nvPr/>
        </p:nvPicPr>
        <p:blipFill>
          <a:blip r:embed="rId4"/>
          <a:stretch>
            <a:fillRect/>
          </a:stretch>
        </p:blipFill>
        <p:spPr>
          <a:xfrm>
            <a:off x="0" y="5227888"/>
            <a:ext cx="2569996" cy="1630112"/>
          </a:xfrm>
          <a:prstGeom prst="rect">
            <a:avLst/>
          </a:prstGeom>
        </p:spPr>
      </p:pic>
      <p:sp>
        <p:nvSpPr>
          <p:cNvPr id="7" name="TextBox 6"/>
          <p:cNvSpPr txBox="1"/>
          <p:nvPr/>
        </p:nvSpPr>
        <p:spPr>
          <a:xfrm>
            <a:off x="312821" y="4884820"/>
            <a:ext cx="1488100" cy="369332"/>
          </a:xfrm>
          <a:prstGeom prst="rect">
            <a:avLst/>
          </a:prstGeom>
          <a:noFill/>
        </p:spPr>
        <p:txBody>
          <a:bodyPr wrap="none" rtlCol="0">
            <a:spAutoFit/>
          </a:bodyPr>
          <a:lstStyle/>
          <a:p>
            <a:r>
              <a:rPr lang="tr-TR" dirty="0" smtClean="0"/>
              <a:t>Test seviyeleri</a:t>
            </a:r>
            <a:endParaRPr lang="tr-TR" dirty="0"/>
          </a:p>
        </p:txBody>
      </p:sp>
      <p:sp>
        <p:nvSpPr>
          <p:cNvPr id="8" name="TextBox 7"/>
          <p:cNvSpPr txBox="1"/>
          <p:nvPr/>
        </p:nvSpPr>
        <p:spPr>
          <a:xfrm>
            <a:off x="2815389" y="6039852"/>
            <a:ext cx="8091126" cy="523220"/>
          </a:xfrm>
          <a:prstGeom prst="rect">
            <a:avLst/>
          </a:prstGeom>
          <a:noFill/>
        </p:spPr>
        <p:txBody>
          <a:bodyPr wrap="none" rtlCol="0">
            <a:spAutoFit/>
          </a:bodyPr>
          <a:lstStyle/>
          <a:p>
            <a:r>
              <a:rPr lang="tr-TR" sz="2800" dirty="0" smtClean="0">
                <a:solidFill>
                  <a:srgbClr val="FF0000"/>
                </a:solidFill>
              </a:rPr>
              <a:t>Cihaz üzerinde homojen bir elektrik alan yaratılmalıdır.</a:t>
            </a:r>
            <a:endParaRPr lang="tr-TR" sz="2800" dirty="0">
              <a:solidFill>
                <a:srgbClr val="FF0000"/>
              </a:solidFill>
            </a:endParaRPr>
          </a:p>
        </p:txBody>
      </p:sp>
    </p:spTree>
    <p:extLst>
      <p:ext uri="{BB962C8B-B14F-4D97-AF65-F5344CB8AC3E}">
        <p14:creationId xmlns:p14="http://schemas.microsoft.com/office/powerpoint/2010/main" val="322256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6736" y="532677"/>
            <a:ext cx="2890663" cy="369332"/>
          </a:xfrm>
          <a:prstGeom prst="rect">
            <a:avLst/>
          </a:prstGeom>
        </p:spPr>
        <p:txBody>
          <a:bodyPr wrap="none">
            <a:spAutoFit/>
          </a:bodyPr>
          <a:lstStyle/>
          <a:p>
            <a:pPr marL="285750" indent="-285750">
              <a:buFont typeface="Arial" panose="020B0604020202020204" pitchFamily="34" charset="0"/>
              <a:buChar char="•"/>
            </a:pPr>
            <a:r>
              <a:rPr lang="tr-TR" b="1" dirty="0" smtClean="0"/>
              <a:t>Harmonic Measurements</a:t>
            </a:r>
          </a:p>
        </p:txBody>
      </p:sp>
      <p:sp>
        <p:nvSpPr>
          <p:cNvPr id="5" name="TextBox 4"/>
          <p:cNvSpPr txBox="1"/>
          <p:nvPr/>
        </p:nvSpPr>
        <p:spPr>
          <a:xfrm>
            <a:off x="2045368" y="1624263"/>
            <a:ext cx="9408695" cy="3416320"/>
          </a:xfrm>
          <a:prstGeom prst="rect">
            <a:avLst/>
          </a:prstGeom>
          <a:noFill/>
        </p:spPr>
        <p:txBody>
          <a:bodyPr wrap="square" rtlCol="0">
            <a:spAutoFit/>
          </a:bodyPr>
          <a:lstStyle/>
          <a:p>
            <a:r>
              <a:rPr lang="tr-TR" dirty="0" smtClean="0"/>
              <a:t>Enerji kesilmeleri, ani gerilim yükselmeleri ve düşmeleri, kontrol sistemleri, doğrusal çalışmayan yüksek güçlü sistemler şebekeyi kirletir.</a:t>
            </a:r>
          </a:p>
          <a:p>
            <a:endParaRPr lang="tr-TR" dirty="0"/>
          </a:p>
          <a:p>
            <a:r>
              <a:rPr lang="tr-TR" dirty="0" smtClean="0"/>
              <a:t>Giriş akımı 16 A den küçük bütün cihazlar için harmonik ölçümleri ilgili standartlarca zorunlu kılınmıştır.</a:t>
            </a:r>
          </a:p>
          <a:p>
            <a:endParaRPr lang="tr-TR" dirty="0"/>
          </a:p>
          <a:p>
            <a:r>
              <a:rPr lang="tr-TR" dirty="0" smtClean="0"/>
              <a:t>EN 61000-3-2 Harmonik ve EN 61000-3-3 kırmışma düzenlenmeleridir.</a:t>
            </a:r>
          </a:p>
          <a:p>
            <a:endParaRPr lang="tr-TR" dirty="0"/>
          </a:p>
          <a:p>
            <a:r>
              <a:rPr lang="tr-TR" dirty="0" smtClean="0"/>
              <a:t>Standartda en fazla 40. harmonik için test ve ölçüm istenir. Örneğin eğer 19. harmonikten sonrası monoton olarak azalıyorsa , en yüksek harmonik n=19 alınır.</a:t>
            </a:r>
          </a:p>
          <a:p>
            <a:endParaRPr lang="tr-TR" dirty="0" smtClean="0"/>
          </a:p>
          <a:p>
            <a:endParaRPr lang="tr-TR" dirty="0"/>
          </a:p>
        </p:txBody>
      </p:sp>
    </p:spTree>
    <p:extLst>
      <p:ext uri="{BB962C8B-B14F-4D97-AF65-F5344CB8AC3E}">
        <p14:creationId xmlns:p14="http://schemas.microsoft.com/office/powerpoint/2010/main" val="2023544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943</Words>
  <Application>Microsoft Office PowerPoint</Application>
  <PresentationFormat>Widescreen</PresentationFormat>
  <Paragraphs>117</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Univers-CondensedBold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İstanbul Teknik Üniversitesi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itu</dc:creator>
  <cp:lastModifiedBy>itu</cp:lastModifiedBy>
  <cp:revision>18</cp:revision>
  <dcterms:created xsi:type="dcterms:W3CDTF">2022-05-26T01:07:07Z</dcterms:created>
  <dcterms:modified xsi:type="dcterms:W3CDTF">2022-05-26T05:47:00Z</dcterms:modified>
</cp:coreProperties>
</file>