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80" r:id="rId7"/>
    <p:sldId id="259" r:id="rId8"/>
    <p:sldId id="260" r:id="rId9"/>
    <p:sldId id="281" r:id="rId10"/>
    <p:sldId id="283" r:id="rId11"/>
    <p:sldId id="284" r:id="rId12"/>
    <p:sldId id="285" r:id="rId13"/>
    <p:sldId id="276" r:id="rId14"/>
    <p:sldId id="277" r:id="rId15"/>
  </p:sldIdLst>
  <p:sldSz cx="9144000" cy="5143500"/>
  <p:notesSz cx="6858000" cy="9144000"/>
  <p:embeddedFontLst>
    <p:embeddedFont>
      <p:font typeface="Raleway"/>
      <p:regular r:id="rId19"/>
    </p:embeddedFont>
    <p:embeddedFont>
      <p:font typeface="Lato" panose="020F0502020204030203"/>
      <p:regular r:id="rId20"/>
    </p:embeddedFont>
    <p:embeddedFont>
      <p:font typeface="Raleway Light"/>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newton%20school\sql%20project\q3.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q3.csv!$B$1</c:f>
              <c:strCache>
                <c:ptCount val="1"/>
                <c:pt idx="0">
                  <c:v>customer_count</c:v>
                </c:pt>
              </c:strCache>
            </c:strRef>
          </c:tx>
          <c:spPr>
            <a:solidFill>
              <a:schemeClr val="accent1"/>
            </a:solidFill>
            <a:ln>
              <a:noFill/>
            </a:ln>
            <a:effectLst/>
          </c:spPr>
          <c:invertIfNegative val="0"/>
          <c:dLbls>
            <c:delete val="1"/>
          </c:dLbls>
          <c:cat>
            <c:strRef>
              <c:f>q3.csv!$A$2:$A$25</c:f>
              <c:strCache>
                <c:ptCount val="24"/>
                <c:pt idx="0">
                  <c:v>USA</c:v>
                </c:pt>
                <c:pt idx="1">
                  <c:v>Canada</c:v>
                </c:pt>
                <c:pt idx="2">
                  <c:v>Brazil</c:v>
                </c:pt>
                <c:pt idx="3">
                  <c:v>France</c:v>
                </c:pt>
                <c:pt idx="4">
                  <c:v>Germany</c:v>
                </c:pt>
                <c:pt idx="5">
                  <c:v>United Kingdom</c:v>
                </c:pt>
                <c:pt idx="6">
                  <c:v>Czech Republic</c:v>
                </c:pt>
                <c:pt idx="7">
                  <c:v>Portugal</c:v>
                </c:pt>
                <c:pt idx="8">
                  <c:v>India</c:v>
                </c:pt>
                <c:pt idx="9">
                  <c:v>Norway</c:v>
                </c:pt>
                <c:pt idx="10">
                  <c:v>Austria</c:v>
                </c:pt>
                <c:pt idx="11">
                  <c:v>Belgium</c:v>
                </c:pt>
                <c:pt idx="12">
                  <c:v>Denmark</c:v>
                </c:pt>
                <c:pt idx="13">
                  <c:v>Finland</c:v>
                </c:pt>
                <c:pt idx="14">
                  <c:v>Hungary</c:v>
                </c:pt>
                <c:pt idx="15">
                  <c:v>Ireland</c:v>
                </c:pt>
                <c:pt idx="16">
                  <c:v>Italy</c:v>
                </c:pt>
                <c:pt idx="17">
                  <c:v>Netherlands</c:v>
                </c:pt>
                <c:pt idx="18">
                  <c:v>Poland</c:v>
                </c:pt>
                <c:pt idx="19">
                  <c:v>Spain</c:v>
                </c:pt>
                <c:pt idx="20">
                  <c:v>Sweden</c:v>
                </c:pt>
                <c:pt idx="21">
                  <c:v>Australia</c:v>
                </c:pt>
                <c:pt idx="22">
                  <c:v>Argentina</c:v>
                </c:pt>
                <c:pt idx="23">
                  <c:v>Chile</c:v>
                </c:pt>
              </c:strCache>
            </c:strRef>
          </c:cat>
          <c:val>
            <c:numRef>
              <c:f>q3.csv!$B$2:$B$25</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ser>
        <c:dLbls>
          <c:showLegendKey val="0"/>
          <c:showVal val="0"/>
          <c:showCatName val="0"/>
          <c:showSerName val="0"/>
          <c:showPercent val="0"/>
          <c:showBubbleSize val="0"/>
        </c:dLbls>
        <c:gapWidth val="140"/>
        <c:overlap val="-40"/>
        <c:axId val="455022473"/>
        <c:axId val="151085821"/>
      </c:barChart>
      <c:catAx>
        <c:axId val="455022473"/>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151085821"/>
        <c:crosses val="autoZero"/>
        <c:auto val="1"/>
        <c:lblAlgn val="ctr"/>
        <c:lblOffset val="100"/>
        <c:noMultiLvlLbl val="0"/>
      </c:catAx>
      <c:valAx>
        <c:axId val="151085821"/>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crossAx val="455022473"/>
        <c:crosses val="autoZero"/>
        <c:crossBetween val="between"/>
      </c:valAx>
      <c:spPr>
        <a:noFill/>
        <a:ln>
          <a:noFill/>
        </a:ln>
        <a:effectLst/>
      </c:spPr>
    </c:plotArea>
    <c:legend>
      <c:legendPos val="b"/>
      <c:layout>
        <c:manualLayout>
          <c:xMode val="edge"/>
          <c:yMode val="edge"/>
          <c:x val="0.423022853641141"/>
          <c:y val="0.951347004423"/>
        </c:manualLayout>
      </c:layout>
      <c:overlay val="0"/>
      <c:spPr>
        <a:noFill/>
        <a:ln>
          <a:noFill/>
        </a:ln>
        <a:effectLst/>
      </c:spPr>
      <c:txPr>
        <a:bodyPr rot="0" spcFirstLastPara="0" vertOverflow="ellipsis" vert="horz" wrap="square" anchor="ctr" anchorCtr="1"/>
        <a:lstStyle/>
        <a:p>
          <a:pPr>
            <a:defRPr lang="en-GB"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GB"/>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6fa3c898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6fa3c898_0_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e1541fda9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e1541fda9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6fa3c898_0_1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a3c898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c6fa3c898_0_1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2ef33fe9a6a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ef33fe9a6a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2ef3236a5ff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ef3236a5ff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Chinook: Data Analysis</a:t>
            </a:r>
            <a:endParaRPr lang="en-GB"/>
          </a:p>
        </p:txBody>
      </p:sp>
      <p:sp>
        <p:nvSpPr>
          <p:cNvPr id="73" name="Google Shape;73;p13"/>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Guruprasad Kandgal • 24.07.2024</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28270" y="0"/>
            <a:ext cx="2323465" cy="755650"/>
          </a:xfrm>
        </p:spPr>
        <p:txBody>
          <a:bodyPr/>
          <a:p>
            <a:r>
              <a:rPr lang="en-GB" altLang="en-US"/>
              <a:t>Diverse Taste</a:t>
            </a:r>
            <a:endParaRPr lang="en-GB" altLang="en-US"/>
          </a:p>
        </p:txBody>
      </p:sp>
      <p:sp>
        <p:nvSpPr>
          <p:cNvPr id="3" name="Text Placeholder 2"/>
          <p:cNvSpPr/>
          <p:nvPr>
            <p:ph type="body" idx="1"/>
          </p:nvPr>
        </p:nvSpPr>
        <p:spPr>
          <a:xfrm>
            <a:off x="224155" y="755650"/>
            <a:ext cx="2131695" cy="3959860"/>
          </a:xfrm>
        </p:spPr>
        <p:txBody>
          <a:bodyPr/>
          <a:p>
            <a:pPr marL="152400" indent="0" algn="just">
              <a:buNone/>
            </a:pPr>
            <a:r>
              <a:rPr lang="en-GB" altLang="en-US" b="1"/>
              <a:t>Analysis:</a:t>
            </a:r>
            <a:endParaRPr lang="en-GB" altLang="en-US" b="1"/>
          </a:p>
          <a:p>
            <a:pPr algn="just"/>
            <a:r>
              <a:rPr lang="en-GB" altLang="en-US"/>
              <a:t>Even though the genre is the most like genre. The chart shows that every customer has aleast tracks from 5 different genres.</a:t>
            </a:r>
            <a:endParaRPr lang="en-GB" altLang="en-US"/>
          </a:p>
          <a:p>
            <a:pPr algn="just"/>
            <a:r>
              <a:rPr lang="en-GB" altLang="en-US"/>
              <a:t>This shows that customers have diverse taste of music (or trying out songs).</a:t>
            </a:r>
            <a:endParaRPr lang="en-GB" altLang="en-US"/>
          </a:p>
          <a:p>
            <a:pPr marL="152400" indent="0" algn="just">
              <a:buNone/>
            </a:pPr>
            <a:endParaRPr lang="en-GB" altLang="en-US"/>
          </a:p>
          <a:p>
            <a:pPr marL="152400" indent="0" algn="just">
              <a:buNone/>
            </a:pPr>
            <a:r>
              <a:rPr lang="en-GB" altLang="en-US" b="1"/>
              <a:t>Recommendations:</a:t>
            </a:r>
            <a:endParaRPr lang="en-GB" altLang="en-US" b="1"/>
          </a:p>
          <a:p>
            <a:pPr algn="just"/>
            <a:r>
              <a:rPr lang="en-GB" altLang="en-US"/>
              <a:t>As customers have diverse taste of music, it gives a chance to market other well performing genres other than rock.</a:t>
            </a:r>
            <a:endParaRPr lang="en-GB" altLang="en-US"/>
          </a:p>
          <a:p>
            <a:pPr marL="152400" indent="0" algn="just">
              <a:buNone/>
            </a:pPr>
            <a:endParaRPr lang="en-GB" altLang="en-US"/>
          </a:p>
        </p:txBody>
      </p:sp>
      <p:pic>
        <p:nvPicPr>
          <p:cNvPr id="7" name="image16.png" descr="Chart"/>
          <p:cNvPicPr preferRelativeResize="0"/>
          <p:nvPr/>
        </p:nvPicPr>
        <p:blipFill>
          <a:blip r:embed="rId1"/>
          <a:srcRect/>
          <a:stretch>
            <a:fillRect/>
          </a:stretch>
        </p:blipFill>
        <p:spPr>
          <a:xfrm>
            <a:off x="2304098" y="0"/>
            <a:ext cx="6839585" cy="4305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lang="en-GB"/>
          </a:p>
        </p:txBody>
      </p:sp>
      <p:sp>
        <p:nvSpPr>
          <p:cNvPr id="198" name="Google Shape;198;p33"/>
          <p:cNvSpPr txBox="1"/>
          <p:nvPr/>
        </p:nvSpPr>
        <p:spPr>
          <a:xfrm>
            <a:off x="406900" y="1051175"/>
            <a:ext cx="8043900" cy="388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2"/>
              </a:buClr>
              <a:buSzPts val="1100"/>
              <a:buFont typeface="Arial" panose="020B0604020202020204"/>
              <a:buNone/>
            </a:pPr>
            <a:r>
              <a:rPr lang="en-GB" sz="1100" b="1">
                <a:solidFill>
                  <a:schemeClr val="dk2"/>
                </a:solidFill>
              </a:rPr>
              <a:t>Rock's Dominance</a:t>
            </a:r>
            <a:r>
              <a:rPr lang="en-GB"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Rock music commands over 12% of sales and attracts 47% of the customer base, making it the dominant genre. </a:t>
            </a:r>
            <a:endParaRPr sz="1100">
              <a:solidFill>
                <a:schemeClr val="dk2"/>
              </a:solidFill>
            </a:endParaRPr>
          </a:p>
          <a:p>
            <a:pPr marL="0" lvl="0" indent="0" algn="l" rtl="0">
              <a:lnSpc>
                <a:spcPct val="115000"/>
              </a:lnSpc>
              <a:spcBef>
                <a:spcPts val="1200"/>
              </a:spcBef>
              <a:spcAft>
                <a:spcPts val="0"/>
              </a:spcAft>
              <a:buNone/>
            </a:pPr>
            <a:r>
              <a:rPr lang="en-GB" sz="1100" b="1">
                <a:solidFill>
                  <a:schemeClr val="dk2"/>
                </a:solidFill>
              </a:rPr>
              <a:t>Geographical Market Presence</a:t>
            </a:r>
            <a:r>
              <a:rPr lang="en-GB"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The USA is the strongest market, with the highest number of customers and sales. Other key markets include Canada, Brazil, France, and Germany.</a:t>
            </a:r>
            <a:endParaRPr sz="1100">
              <a:solidFill>
                <a:schemeClr val="dk2"/>
              </a:solidFill>
            </a:endParaRPr>
          </a:p>
          <a:p>
            <a:pPr marL="0" lvl="0" indent="0" algn="l" rtl="0">
              <a:lnSpc>
                <a:spcPct val="115000"/>
              </a:lnSpc>
              <a:spcBef>
                <a:spcPts val="1200"/>
              </a:spcBef>
              <a:spcAft>
                <a:spcPts val="0"/>
              </a:spcAft>
              <a:buNone/>
            </a:pPr>
            <a:r>
              <a:rPr lang="en-GB" sz="1100" b="1">
                <a:solidFill>
                  <a:schemeClr val="dk2"/>
                </a:solidFill>
              </a:rPr>
              <a:t>Customer Spending Patterns</a:t>
            </a:r>
            <a:r>
              <a:rPr lang="en-GB"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94% of customers spend no more than one dollar on tracks, showing price sensitivity.</a:t>
            </a:r>
            <a:endParaRPr sz="1100">
              <a:solidFill>
                <a:schemeClr val="dk2"/>
              </a:solidFill>
            </a:endParaRPr>
          </a:p>
          <a:p>
            <a:pPr marL="0" lvl="0" indent="0" algn="l" rtl="0">
              <a:lnSpc>
                <a:spcPct val="115000"/>
              </a:lnSpc>
              <a:spcBef>
                <a:spcPts val="1200"/>
              </a:spcBef>
              <a:spcAft>
                <a:spcPts val="0"/>
              </a:spcAft>
              <a:buNone/>
            </a:pPr>
            <a:r>
              <a:rPr lang="en-GB" sz="1100" b="1">
                <a:solidFill>
                  <a:schemeClr val="dk2"/>
                </a:solidFill>
              </a:rPr>
              <a:t>Improved Customer Retention</a:t>
            </a:r>
            <a:r>
              <a:rPr lang="en-GB"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The churn rate improved significantly from 47% in 2017 to 7% in 2019, showing effective customer retention strategies.</a:t>
            </a:r>
            <a:endParaRPr sz="1100">
              <a:solidFill>
                <a:schemeClr val="dk2"/>
              </a:solidFill>
            </a:endParaRPr>
          </a:p>
          <a:p>
            <a:pPr marL="0" lvl="0" indent="0" algn="l" rtl="0">
              <a:lnSpc>
                <a:spcPct val="115000"/>
              </a:lnSpc>
              <a:spcBef>
                <a:spcPts val="1200"/>
              </a:spcBef>
              <a:spcAft>
                <a:spcPts val="0"/>
              </a:spcAft>
              <a:buNone/>
            </a:pPr>
            <a:r>
              <a:rPr lang="en-GB" sz="1100" b="1">
                <a:solidFill>
                  <a:schemeClr val="dk2"/>
                </a:solidFill>
              </a:rPr>
              <a:t>City-Specific Performance</a:t>
            </a:r>
            <a:r>
              <a:rPr lang="en-GB" sz="1100">
                <a:solidFill>
                  <a:schemeClr val="dk2"/>
                </a:solidFill>
              </a:rPr>
              <a:t>:</a:t>
            </a:r>
            <a:endParaRPr sz="1100">
              <a:solidFill>
                <a:schemeClr val="dk2"/>
              </a:solidFill>
            </a:endParaRPr>
          </a:p>
          <a:p>
            <a:pPr marL="457200" lvl="0" indent="-298450" algn="l" rtl="0">
              <a:lnSpc>
                <a:spcPct val="115000"/>
              </a:lnSpc>
              <a:spcBef>
                <a:spcPts val="1200"/>
              </a:spcBef>
              <a:spcAft>
                <a:spcPts val="0"/>
              </a:spcAft>
              <a:buClr>
                <a:schemeClr val="dk2"/>
              </a:buClr>
              <a:buSzPts val="1100"/>
              <a:buChar char="●"/>
            </a:pPr>
            <a:r>
              <a:rPr lang="en-GB" sz="1100">
                <a:solidFill>
                  <a:schemeClr val="dk2"/>
                </a:solidFill>
              </a:rPr>
              <a:t>Cities like Prague demonstrate exceptional performance, with high revenue and invoice counts, suggesting a loyal customer base. </a:t>
            </a:r>
            <a:endParaRPr sz="1800">
              <a:solidFill>
                <a:schemeClr val="dk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Recommendations</a:t>
            </a:r>
            <a:endParaRPr lang="en-GB"/>
          </a:p>
        </p:txBody>
      </p:sp>
      <p:sp>
        <p:nvSpPr>
          <p:cNvPr id="204" name="Google Shape;204;p34"/>
          <p:cNvSpPr txBox="1"/>
          <p:nvPr/>
        </p:nvSpPr>
        <p:spPr>
          <a:xfrm>
            <a:off x="354750" y="1201875"/>
            <a:ext cx="8315100" cy="3921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2"/>
              </a:buClr>
              <a:buSzPts val="1100"/>
              <a:buFont typeface="Arial" panose="020B0604020202020204"/>
              <a:buNone/>
            </a:pPr>
            <a:r>
              <a:rPr lang="en-GB" sz="1100" b="1">
                <a:solidFill>
                  <a:schemeClr val="dk2"/>
                </a:solidFill>
              </a:rPr>
              <a:t>Capitalize on Rock’s Popularity</a:t>
            </a:r>
            <a:r>
              <a:rPr lang="en-GB" sz="1100">
                <a:solidFill>
                  <a:schemeClr val="dk2"/>
                </a:solidFill>
              </a:rPr>
              <a:t>:</a:t>
            </a:r>
            <a:endParaRPr sz="1100">
              <a:solidFill>
                <a:schemeClr val="dk2"/>
              </a:solidFill>
            </a:endParaRPr>
          </a:p>
          <a:p>
            <a:pPr marL="457200" lvl="0" indent="-298450" algn="just" rtl="0">
              <a:lnSpc>
                <a:spcPct val="115000"/>
              </a:lnSpc>
              <a:spcBef>
                <a:spcPts val="1200"/>
              </a:spcBef>
              <a:spcAft>
                <a:spcPts val="0"/>
              </a:spcAft>
              <a:buClr>
                <a:schemeClr val="dk2"/>
              </a:buClr>
              <a:buSzPts val="1100"/>
              <a:buChar char="●"/>
            </a:pPr>
            <a:r>
              <a:rPr lang="en-GB" sz="1100" b="1">
                <a:solidFill>
                  <a:schemeClr val="dk2"/>
                </a:solidFill>
              </a:rPr>
              <a:t>Focus Marketing Efforts</a:t>
            </a:r>
            <a:r>
              <a:rPr lang="en-GB" sz="1100">
                <a:solidFill>
                  <a:schemeClr val="dk2"/>
                </a:solidFill>
              </a:rPr>
              <a:t>: Use targeted promotions and collaborations with popular Rock artists to attract more listeners and boost sales.</a:t>
            </a:r>
            <a:endParaRPr sz="1100">
              <a:solidFill>
                <a:schemeClr val="dk2"/>
              </a:solidFill>
            </a:endParaRPr>
          </a:p>
          <a:p>
            <a:pPr marL="0" lvl="0" indent="0" algn="just" rtl="0">
              <a:lnSpc>
                <a:spcPct val="115000"/>
              </a:lnSpc>
              <a:spcBef>
                <a:spcPts val="1200"/>
              </a:spcBef>
              <a:spcAft>
                <a:spcPts val="0"/>
              </a:spcAft>
              <a:buNone/>
            </a:pPr>
            <a:r>
              <a:rPr lang="en-GB" sz="1100" b="1">
                <a:solidFill>
                  <a:schemeClr val="dk2"/>
                </a:solidFill>
              </a:rPr>
              <a:t>Expand in Emerging Markets</a:t>
            </a:r>
            <a:r>
              <a:rPr lang="en-GB" sz="1100">
                <a:solidFill>
                  <a:schemeClr val="dk2"/>
                </a:solidFill>
              </a:rPr>
              <a:t>:</a:t>
            </a:r>
            <a:endParaRPr sz="1100">
              <a:solidFill>
                <a:schemeClr val="dk2"/>
              </a:solidFill>
            </a:endParaRPr>
          </a:p>
          <a:p>
            <a:pPr marL="457200" lvl="0" indent="-298450" algn="just" rtl="0">
              <a:lnSpc>
                <a:spcPct val="115000"/>
              </a:lnSpc>
              <a:spcBef>
                <a:spcPts val="1200"/>
              </a:spcBef>
              <a:spcAft>
                <a:spcPts val="0"/>
              </a:spcAft>
              <a:buClr>
                <a:schemeClr val="dk2"/>
              </a:buClr>
              <a:buSzPts val="1100"/>
              <a:buChar char="●"/>
            </a:pPr>
            <a:r>
              <a:rPr lang="en-GB" sz="1100" b="1">
                <a:solidFill>
                  <a:schemeClr val="dk2"/>
                </a:solidFill>
              </a:rPr>
              <a:t>Localized Marketing</a:t>
            </a:r>
            <a:r>
              <a:rPr lang="en-GB" sz="1100">
                <a:solidFill>
                  <a:schemeClr val="dk2"/>
                </a:solidFill>
              </a:rPr>
              <a:t>: Develop marketing campaigns tailored to emerging markets like India, the Czech Republic, and Portugal, focusing on local preferences and artists.</a:t>
            </a:r>
            <a:endParaRPr sz="1100">
              <a:solidFill>
                <a:schemeClr val="dk2"/>
              </a:solidFill>
            </a:endParaRPr>
          </a:p>
          <a:p>
            <a:pPr marL="0" lvl="0" indent="0" algn="just" rtl="0">
              <a:lnSpc>
                <a:spcPct val="115000"/>
              </a:lnSpc>
              <a:spcBef>
                <a:spcPts val="1200"/>
              </a:spcBef>
              <a:spcAft>
                <a:spcPts val="0"/>
              </a:spcAft>
              <a:buNone/>
            </a:pPr>
            <a:r>
              <a:rPr lang="en-GB" sz="1100" b="1">
                <a:solidFill>
                  <a:schemeClr val="dk2"/>
                </a:solidFill>
              </a:rPr>
              <a:t>Enhance Customer Retention</a:t>
            </a:r>
            <a:r>
              <a:rPr lang="en-GB" sz="1100">
                <a:solidFill>
                  <a:schemeClr val="dk2"/>
                </a:solidFill>
              </a:rPr>
              <a:t>:</a:t>
            </a:r>
            <a:endParaRPr sz="1100">
              <a:solidFill>
                <a:schemeClr val="dk2"/>
              </a:solidFill>
            </a:endParaRPr>
          </a:p>
          <a:p>
            <a:pPr marL="457200" lvl="0" indent="-298450" algn="just" rtl="0">
              <a:lnSpc>
                <a:spcPct val="115000"/>
              </a:lnSpc>
              <a:spcBef>
                <a:spcPts val="1200"/>
              </a:spcBef>
              <a:spcAft>
                <a:spcPts val="0"/>
              </a:spcAft>
              <a:buClr>
                <a:schemeClr val="dk2"/>
              </a:buClr>
              <a:buSzPts val="1100"/>
              <a:buChar char="●"/>
            </a:pPr>
            <a:r>
              <a:rPr lang="en-GB" sz="1100" b="1">
                <a:solidFill>
                  <a:schemeClr val="dk2"/>
                </a:solidFill>
              </a:rPr>
              <a:t>Loyalty Programs</a:t>
            </a:r>
            <a:r>
              <a:rPr lang="en-GB" sz="1100">
                <a:solidFill>
                  <a:schemeClr val="dk2"/>
                </a:solidFill>
              </a:rPr>
              <a:t>: Implement rewards programs to incentivize repeat purchases and long-term customer loyalty, offering exclusive content or discounts.</a:t>
            </a:r>
            <a:endParaRPr sz="1100">
              <a:solidFill>
                <a:schemeClr val="dk2"/>
              </a:solidFill>
            </a:endParaRPr>
          </a:p>
          <a:p>
            <a:pPr marL="0" lvl="0" indent="0" algn="just" rtl="0">
              <a:lnSpc>
                <a:spcPct val="115000"/>
              </a:lnSpc>
              <a:spcBef>
                <a:spcPts val="1200"/>
              </a:spcBef>
              <a:spcAft>
                <a:spcPts val="0"/>
              </a:spcAft>
              <a:buNone/>
            </a:pPr>
            <a:r>
              <a:rPr lang="en-GB" sz="1100" b="1">
                <a:solidFill>
                  <a:schemeClr val="dk2"/>
                </a:solidFill>
              </a:rPr>
              <a:t>Optimize Pricing Strategies</a:t>
            </a:r>
            <a:r>
              <a:rPr lang="en-GB" sz="1100">
                <a:solidFill>
                  <a:schemeClr val="dk2"/>
                </a:solidFill>
              </a:rPr>
              <a:t>:</a:t>
            </a:r>
            <a:endParaRPr sz="1100">
              <a:solidFill>
                <a:schemeClr val="dk2"/>
              </a:solidFill>
            </a:endParaRPr>
          </a:p>
          <a:p>
            <a:pPr marL="457200" lvl="0" indent="-298450" algn="just" rtl="0">
              <a:lnSpc>
                <a:spcPct val="115000"/>
              </a:lnSpc>
              <a:spcBef>
                <a:spcPts val="1200"/>
              </a:spcBef>
              <a:spcAft>
                <a:spcPts val="0"/>
              </a:spcAft>
              <a:buClr>
                <a:schemeClr val="dk2"/>
              </a:buClr>
              <a:buSzPts val="1100"/>
              <a:buChar char="●"/>
            </a:pPr>
            <a:r>
              <a:rPr lang="en-GB" sz="1100" b="1">
                <a:solidFill>
                  <a:schemeClr val="dk2"/>
                </a:solidFill>
              </a:rPr>
              <a:t>Flexible Pricing Models</a:t>
            </a:r>
            <a:r>
              <a:rPr lang="en-GB" sz="1100">
                <a:solidFill>
                  <a:schemeClr val="dk2"/>
                </a:solidFill>
              </a:rPr>
              <a:t>: Introduce pricing models such as bundles or tiered subscriptions to cater to both price-sensitive customers and those willing to spend more.</a:t>
            </a:r>
            <a:endParaRPr sz="1100">
              <a:solidFill>
                <a:schemeClr val="dk2"/>
              </a:solidFill>
            </a:endParaRPr>
          </a:p>
          <a:p>
            <a:pPr marL="0" lvl="0" indent="0" algn="just" rtl="0">
              <a:spcBef>
                <a:spcPts val="1200"/>
              </a:spcBef>
              <a:spcAft>
                <a:spcPts val="0"/>
              </a:spcAft>
              <a:buNone/>
            </a:pPr>
            <a:endParaRPr sz="1100">
              <a:solidFill>
                <a:schemeClr val="dk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55050" y="2329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About Chinook</a:t>
            </a:r>
            <a:endParaRPr lang="en-GB"/>
          </a:p>
        </p:txBody>
      </p:sp>
      <p:sp>
        <p:nvSpPr>
          <p:cNvPr id="79" name="Google Shape;79;p14"/>
          <p:cNvSpPr txBox="1"/>
          <p:nvPr>
            <p:ph type="body" idx="2"/>
          </p:nvPr>
        </p:nvSpPr>
        <p:spPr>
          <a:xfrm>
            <a:off x="359150" y="1235425"/>
            <a:ext cx="3837000" cy="3695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n-GB" sz="1500">
                <a:solidFill>
                  <a:schemeClr val="dk1"/>
                </a:solidFill>
              </a:rPr>
              <a:t>Chinook is a digital music platform that offers a vast library of music tracks, albums, and playlists for streaming and purchase. It caters to a diverse audience with a wide range of genres and artists, providing a comprehensive experience similar to leading music apps like iTunes or Spotify.</a:t>
            </a:r>
            <a:endParaRPr sz="1500">
              <a:solidFill>
                <a:schemeClr val="dk1"/>
              </a:solidFill>
            </a:endParaRPr>
          </a:p>
        </p:txBody>
      </p:sp>
      <p:sp>
        <p:nvSpPr>
          <p:cNvPr id="80" name="Google Shape;80;p14"/>
          <p:cNvSpPr txBox="1"/>
          <p:nvPr/>
        </p:nvSpPr>
        <p:spPr>
          <a:xfrm>
            <a:off x="5393925" y="2272975"/>
            <a:ext cx="3067200" cy="879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600"/>
              </a:spcAft>
              <a:buNone/>
            </a:pPr>
            <a:r>
              <a:rPr lang="en-GB" sz="2100" b="1">
                <a:solidFill>
                  <a:schemeClr val="lt1"/>
                </a:solidFill>
                <a:latin typeface="Raleway"/>
                <a:ea typeface="Raleway"/>
                <a:cs typeface="Raleway"/>
                <a:sym typeface="Raleway"/>
              </a:rPr>
              <a:t>“</a:t>
            </a:r>
            <a:r>
              <a:rPr lang="en-GB" sz="1500">
                <a:solidFill>
                  <a:schemeClr val="lt1"/>
                </a:solidFill>
                <a:latin typeface="Raleway Light"/>
                <a:ea typeface="Raleway Light"/>
                <a:cs typeface="Raleway Light"/>
                <a:sym typeface="Raleway Light"/>
              </a:rPr>
              <a:t>Not just a </a:t>
            </a:r>
            <a:r>
              <a:rPr lang="en-GB" sz="2000" b="1">
                <a:solidFill>
                  <a:schemeClr val="lt1"/>
                </a:solidFill>
                <a:latin typeface="Raleway"/>
                <a:ea typeface="Raleway"/>
                <a:cs typeface="Raleway"/>
                <a:sym typeface="Raleway"/>
              </a:rPr>
              <a:t>music </a:t>
            </a:r>
            <a:r>
              <a:rPr lang="en-GB" sz="1500">
                <a:solidFill>
                  <a:schemeClr val="lt1"/>
                </a:solidFill>
                <a:latin typeface="Raleway Light"/>
                <a:ea typeface="Raleway Light"/>
                <a:cs typeface="Raleway Light"/>
                <a:sym typeface="Raleway Light"/>
              </a:rPr>
              <a:t>app, but a </a:t>
            </a:r>
            <a:r>
              <a:rPr lang="en-GB" sz="2000" b="1">
                <a:solidFill>
                  <a:schemeClr val="lt1"/>
                </a:solidFill>
                <a:latin typeface="Raleway"/>
                <a:ea typeface="Raleway"/>
                <a:cs typeface="Raleway"/>
                <a:sym typeface="Raleway"/>
              </a:rPr>
              <a:t>revolution </a:t>
            </a:r>
            <a:r>
              <a:rPr lang="en-GB" sz="1500">
                <a:solidFill>
                  <a:schemeClr val="lt1"/>
                </a:solidFill>
                <a:latin typeface="Raleway Light"/>
                <a:ea typeface="Raleway Light"/>
                <a:cs typeface="Raleway Light"/>
                <a:sym typeface="Raleway Light"/>
              </a:rPr>
              <a:t>for your ears.</a:t>
            </a:r>
            <a:r>
              <a:rPr lang="en-GB" sz="2100" b="1">
                <a:solidFill>
                  <a:schemeClr val="lt1"/>
                </a:solidFill>
                <a:latin typeface="Raleway"/>
                <a:ea typeface="Raleway"/>
                <a:cs typeface="Raleway"/>
                <a:sym typeface="Raleway"/>
              </a:rPr>
              <a:t>”</a:t>
            </a:r>
            <a:endParaRPr sz="2400" b="1">
              <a:solidFill>
                <a:schemeClr val="dk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5"/>
          <p:cNvSpPr txBox="1"/>
          <p:nvPr>
            <p:ph type="title"/>
          </p:nvPr>
        </p:nvSpPr>
        <p:spPr>
          <a:xfrm>
            <a:off x="255075" y="1925250"/>
            <a:ext cx="4045200" cy="1293000"/>
          </a:xfrm>
          <a:prstGeom prst="rect">
            <a:avLst/>
          </a:prstGeom>
        </p:spPr>
        <p:txBody>
          <a:bodyPr spcFirstLastPara="1" wrap="square" lIns="91425" tIns="91425" rIns="91425" bIns="91425" anchor="b" anchorCtr="0">
            <a:spAutoFit/>
          </a:bodyPr>
          <a:lstStyle/>
          <a:p>
            <a:pPr marL="0" lvl="0" indent="0" algn="ctr" rtl="0">
              <a:spcBef>
                <a:spcPts val="0"/>
              </a:spcBef>
              <a:spcAft>
                <a:spcPts val="0"/>
              </a:spcAft>
              <a:buNone/>
            </a:pPr>
            <a:r>
              <a:rPr lang="en-GB"/>
              <a:t>What’s so special about chinook ?</a:t>
            </a:r>
            <a:endParaRPr lang="en-GB"/>
          </a:p>
        </p:txBody>
      </p:sp>
      <p:sp>
        <p:nvSpPr>
          <p:cNvPr id="86" name="Google Shape;86;p15"/>
          <p:cNvSpPr txBox="1"/>
          <p:nvPr>
            <p:ph type="body" idx="2"/>
          </p:nvPr>
        </p:nvSpPr>
        <p:spPr>
          <a:xfrm>
            <a:off x="4939500" y="1464750"/>
            <a:ext cx="3837000" cy="2214000"/>
          </a:xfrm>
          <a:prstGeom prst="rect">
            <a:avLst/>
          </a:prstGeom>
        </p:spPr>
        <p:txBody>
          <a:bodyPr spcFirstLastPara="1" wrap="square" lIns="91425" tIns="91425" rIns="91425" bIns="91425" anchor="ctr" anchorCtr="0">
            <a:spAutoFit/>
          </a:bodyPr>
          <a:lstStyle/>
          <a:p>
            <a:pPr marL="0" lvl="0" indent="0" algn="just" rtl="0">
              <a:spcBef>
                <a:spcPts val="0"/>
              </a:spcBef>
              <a:spcAft>
                <a:spcPts val="0"/>
              </a:spcAft>
              <a:buNone/>
            </a:pPr>
            <a:r>
              <a:rPr lang="en-GB" sz="1500"/>
              <a:t>Chinook offers a vast library of over 100 million tracks across diverse genres like Rock, Metal, Jazz, and Classical. </a:t>
            </a:r>
            <a:endParaRPr sz="1500"/>
          </a:p>
          <a:p>
            <a:pPr marL="0" lvl="0" indent="0" algn="just" rtl="0">
              <a:spcBef>
                <a:spcPts val="1600"/>
              </a:spcBef>
              <a:spcAft>
                <a:spcPts val="1600"/>
              </a:spcAft>
              <a:buNone/>
            </a:pPr>
            <a:r>
              <a:rPr lang="en-GB" sz="1500"/>
              <a:t>Chinook stands out with innovative features like cross-genre exploration and exclusive content, catering to global tastes while respecting regional preferences.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413970" y="575950"/>
            <a:ext cx="6321600" cy="635400"/>
          </a:xfrm>
        </p:spPr>
        <p:txBody>
          <a:bodyPr/>
          <a:p>
            <a:r>
              <a:rPr lang="en-GB" altLang="en-US">
                <a:ln/>
                <a:solidFill>
                  <a:schemeClr val="tx1"/>
                </a:solidFill>
                <a:effectLst>
                  <a:outerShdw blurRad="38100" dist="19050" dir="2700000" algn="tl" rotWithShape="0">
                    <a:schemeClr val="dk1">
                      <a:alpha val="40000"/>
                    </a:schemeClr>
                  </a:outerShdw>
                </a:effectLst>
              </a:rPr>
              <a:t>Agenda</a:t>
            </a:r>
            <a:endParaRPr lang="en-GB" altLang="en-US">
              <a:ln/>
              <a:solidFill>
                <a:schemeClr val="tx1"/>
              </a:solidFill>
              <a:effectLst>
                <a:outerShdw blurRad="38100" dist="19050" dir="2700000" algn="tl" rotWithShape="0">
                  <a:schemeClr val="dk1">
                    <a:alpha val="40000"/>
                  </a:schemeClr>
                </a:outerShdw>
              </a:effectLst>
            </a:endParaRPr>
          </a:p>
        </p:txBody>
      </p:sp>
      <p:sp>
        <p:nvSpPr>
          <p:cNvPr id="5" name="Text Placeholder 4"/>
          <p:cNvSpPr/>
          <p:nvPr>
            <p:ph type="body" idx="1"/>
          </p:nvPr>
        </p:nvSpPr>
        <p:spPr>
          <a:xfrm>
            <a:off x="413672" y="1393211"/>
            <a:ext cx="6321600" cy="3002400"/>
          </a:xfrm>
        </p:spPr>
        <p:txBody>
          <a:bodyPr/>
          <a:p>
            <a:pPr marL="114300" indent="0">
              <a:buNone/>
            </a:pPr>
            <a:r>
              <a:rPr lang="en-GB" altLang="en-US"/>
              <a:t>1. Chinook’s data</a:t>
            </a:r>
            <a:endParaRPr lang="en-GB" altLang="en-US"/>
          </a:p>
          <a:p>
            <a:pPr marL="114300" indent="0">
              <a:buNone/>
            </a:pPr>
            <a:r>
              <a:rPr lang="en-GB" altLang="en-US"/>
              <a:t>2. Functions and Tools Used</a:t>
            </a:r>
            <a:endParaRPr lang="en-GB" altLang="en-US"/>
          </a:p>
          <a:p>
            <a:pPr marL="114300" indent="0">
              <a:buNone/>
            </a:pPr>
            <a:r>
              <a:rPr lang="en-GB" altLang="en-US"/>
              <a:t>3. Key insights from objective and subjective questions</a:t>
            </a:r>
            <a:endParaRPr lang="en-GB" altLang="en-US"/>
          </a:p>
          <a:p>
            <a:pPr marL="114300" indent="0">
              <a:buNone/>
            </a:pPr>
            <a:r>
              <a:rPr lang="en-GB" altLang="en-US"/>
              <a:t>4. Conclusions</a:t>
            </a:r>
            <a:endParaRPr lang="en-GB" altLang="en-US"/>
          </a:p>
          <a:p>
            <a:pPr marL="114300" indent="0">
              <a:buNone/>
            </a:pPr>
            <a:r>
              <a:rPr lang="en-GB" altLang="en-US"/>
              <a:t>5. Recommedtions</a:t>
            </a:r>
            <a:endParaRPr lang="en-GB" altLang="en-US"/>
          </a:p>
          <a:p>
            <a:pPr marL="114300" indent="0">
              <a:buNone/>
            </a:pP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59700" y="6489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Chinook’s Data</a:t>
            </a:r>
            <a:endParaRPr lang="en-GB"/>
          </a:p>
        </p:txBody>
      </p:sp>
      <p:sp>
        <p:nvSpPr>
          <p:cNvPr id="92" name="Google Shape;92;p16"/>
          <p:cNvSpPr txBox="1"/>
          <p:nvPr>
            <p:ph type="body" idx="1"/>
          </p:nvPr>
        </p:nvSpPr>
        <p:spPr>
          <a:xfrm>
            <a:off x="459700" y="1284375"/>
            <a:ext cx="4464600" cy="3016800"/>
          </a:xfrm>
          <a:prstGeom prst="rect">
            <a:avLst/>
          </a:prstGeom>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GB" sz="2100" b="1">
                <a:solidFill>
                  <a:schemeClr val="dk1"/>
                </a:solidFill>
              </a:rPr>
              <a:t>Data Overview</a:t>
            </a:r>
            <a:endParaRPr sz="2100" b="1">
              <a:solidFill>
                <a:schemeClr val="dk1"/>
              </a:solidFill>
            </a:endParaRPr>
          </a:p>
          <a:p>
            <a:pPr marL="457200" lvl="0" indent="-323850" algn="just" rtl="0">
              <a:lnSpc>
                <a:spcPct val="115000"/>
              </a:lnSpc>
              <a:spcBef>
                <a:spcPts val="1200"/>
              </a:spcBef>
              <a:spcAft>
                <a:spcPts val="0"/>
              </a:spcAft>
              <a:buSzPts val="1500"/>
              <a:buChar char="●"/>
            </a:pPr>
            <a:r>
              <a:rPr lang="en-GB" sz="1500"/>
              <a:t>Chinook has total 59 customers from different countries.</a:t>
            </a:r>
            <a:endParaRPr sz="1500"/>
          </a:p>
          <a:p>
            <a:pPr marL="457200" lvl="0" indent="-323850" algn="just" rtl="0">
              <a:lnSpc>
                <a:spcPct val="115000"/>
              </a:lnSpc>
              <a:spcBef>
                <a:spcPts val="0"/>
              </a:spcBef>
              <a:spcAft>
                <a:spcPts val="0"/>
              </a:spcAft>
              <a:buSzPts val="1500"/>
              <a:buChar char="●"/>
            </a:pPr>
            <a:r>
              <a:rPr lang="en-GB" sz="1500"/>
              <a:t>It has 25 different </a:t>
            </a:r>
            <a:r>
              <a:rPr lang="en-GB" sz="1500"/>
              <a:t>genres and 3503 tracks.</a:t>
            </a:r>
            <a:endParaRPr sz="1500"/>
          </a:p>
          <a:p>
            <a:pPr marL="457200" lvl="0" indent="-323850" algn="just" rtl="0">
              <a:lnSpc>
                <a:spcPct val="115000"/>
              </a:lnSpc>
              <a:spcBef>
                <a:spcPts val="0"/>
              </a:spcBef>
              <a:spcAft>
                <a:spcPts val="0"/>
              </a:spcAft>
              <a:buSzPts val="1500"/>
              <a:buChar char="●"/>
            </a:pPr>
            <a:r>
              <a:rPr lang="en-GB" sz="1500"/>
              <a:t>Chinook has 275 different artists spread across 25 different genres.</a:t>
            </a:r>
            <a:endParaRPr sz="1500"/>
          </a:p>
          <a:p>
            <a:pPr marL="457200" lvl="0" indent="-323850" algn="just" rtl="0">
              <a:lnSpc>
                <a:spcPct val="115000"/>
              </a:lnSpc>
              <a:spcBef>
                <a:spcPts val="0"/>
              </a:spcBef>
              <a:spcAft>
                <a:spcPts val="0"/>
              </a:spcAft>
              <a:buSzPts val="1500"/>
              <a:buChar char="●"/>
            </a:pPr>
            <a:r>
              <a:rPr lang="en-GB" sz="1500"/>
              <a:t>Database has information about the purchase dates and quantity of tracks purchased.</a:t>
            </a:r>
            <a:endParaRPr sz="1500"/>
          </a:p>
          <a:p>
            <a:pPr marL="457200" lvl="0" indent="-323850" algn="just" rtl="0">
              <a:lnSpc>
                <a:spcPct val="115000"/>
              </a:lnSpc>
              <a:spcBef>
                <a:spcPts val="0"/>
              </a:spcBef>
              <a:spcAft>
                <a:spcPts val="0"/>
              </a:spcAft>
              <a:buSzPts val="1500"/>
              <a:buChar char="●"/>
            </a:pPr>
            <a:r>
              <a:rPr lang="en-GB" sz="1500"/>
              <a:t>It helps in understanding customers behaviour and buying habits of the customers.</a:t>
            </a:r>
            <a:endParaRPr sz="1500"/>
          </a:p>
        </p:txBody>
      </p:sp>
      <p:sp>
        <p:nvSpPr>
          <p:cNvPr id="93" name="Google Shape;93;p16"/>
          <p:cNvSpPr txBox="1"/>
          <p:nvPr>
            <p:ph type="body" idx="1"/>
          </p:nvPr>
        </p:nvSpPr>
        <p:spPr>
          <a:xfrm>
            <a:off x="4924300" y="1284375"/>
            <a:ext cx="4058400" cy="2485800"/>
          </a:xfrm>
          <a:prstGeom prst="rect">
            <a:avLst/>
          </a:prstGeom>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GB" sz="2100" b="1">
                <a:solidFill>
                  <a:schemeClr val="dk1"/>
                </a:solidFill>
              </a:rPr>
              <a:t>Preprocessing and Data cleaning</a:t>
            </a:r>
            <a:endParaRPr sz="2100" b="1">
              <a:solidFill>
                <a:schemeClr val="dk1"/>
              </a:solidFill>
            </a:endParaRPr>
          </a:p>
          <a:p>
            <a:pPr marL="457200" lvl="0" indent="-323850" algn="just" rtl="0">
              <a:lnSpc>
                <a:spcPct val="115000"/>
              </a:lnSpc>
              <a:spcBef>
                <a:spcPts val="1200"/>
              </a:spcBef>
              <a:spcAft>
                <a:spcPts val="0"/>
              </a:spcAft>
              <a:buSzPts val="1500"/>
              <a:buChar char="●"/>
            </a:pPr>
            <a:r>
              <a:rPr lang="en-GB" sz="1500"/>
              <a:t>There are </a:t>
            </a:r>
            <a:r>
              <a:rPr lang="en-GB" sz="1500" b="1"/>
              <a:t>NULL</a:t>
            </a:r>
            <a:r>
              <a:rPr lang="en-GB" sz="1500"/>
              <a:t> values in the customer, invoice and employee table.</a:t>
            </a:r>
            <a:endParaRPr sz="1500"/>
          </a:p>
          <a:p>
            <a:pPr marL="457200" lvl="0" indent="-323850" algn="just" rtl="0">
              <a:lnSpc>
                <a:spcPct val="115000"/>
              </a:lnSpc>
              <a:spcBef>
                <a:spcPts val="0"/>
              </a:spcBef>
              <a:spcAft>
                <a:spcPts val="0"/>
              </a:spcAft>
              <a:buSzPts val="1500"/>
              <a:buChar char="●"/>
            </a:pPr>
            <a:r>
              <a:rPr lang="en-GB" sz="1500"/>
              <a:t>All the </a:t>
            </a:r>
            <a:r>
              <a:rPr lang="en-GB" sz="1500" b="1"/>
              <a:t>NULL </a:t>
            </a:r>
            <a:r>
              <a:rPr lang="en-GB" sz="1500"/>
              <a:t>values are categorical and that’s why no mathematical operations can be applied to replace them.</a:t>
            </a:r>
            <a:endParaRPr sz="1500"/>
          </a:p>
          <a:p>
            <a:pPr marL="457200" lvl="0" indent="-323850" algn="just" rtl="0">
              <a:lnSpc>
                <a:spcPct val="115000"/>
              </a:lnSpc>
              <a:spcBef>
                <a:spcPts val="0"/>
              </a:spcBef>
              <a:spcAft>
                <a:spcPts val="0"/>
              </a:spcAft>
              <a:buSzPts val="1500"/>
              <a:buChar char="●"/>
            </a:pPr>
            <a:r>
              <a:rPr lang="en-GB" sz="1500"/>
              <a:t>And it neither can be retrieved from any other table by joining.</a:t>
            </a:r>
            <a:endParaRPr sz="1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34525" y="523800"/>
            <a:ext cx="85233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Functions and Tools used </a:t>
            </a:r>
            <a:endParaRPr lang="en-GB"/>
          </a:p>
        </p:txBody>
      </p:sp>
      <p:sp>
        <p:nvSpPr>
          <p:cNvPr id="99" name="Google Shape;99;p17"/>
          <p:cNvSpPr txBox="1"/>
          <p:nvPr>
            <p:ph type="body" idx="1"/>
          </p:nvPr>
        </p:nvSpPr>
        <p:spPr>
          <a:xfrm>
            <a:off x="334525" y="1159200"/>
            <a:ext cx="3692700" cy="2993700"/>
          </a:xfrm>
          <a:prstGeom prst="rect">
            <a:avLst/>
          </a:prstGeom>
        </p:spPr>
        <p:txBody>
          <a:bodyPr spcFirstLastPara="1" wrap="square" lIns="91425" tIns="91425" rIns="91425" bIns="91425" anchor="t" anchorCtr="0">
            <a:spAutoFit/>
          </a:bodyPr>
          <a:lstStyle/>
          <a:p>
            <a:pPr marL="0" lvl="0" indent="0" algn="just" rtl="0">
              <a:spcBef>
                <a:spcPts val="0"/>
              </a:spcBef>
              <a:spcAft>
                <a:spcPts val="0"/>
              </a:spcAft>
              <a:buNone/>
            </a:pPr>
            <a:r>
              <a:rPr lang="en-GB" sz="1300" b="1"/>
              <a:t>Date cleaning :</a:t>
            </a:r>
            <a:r>
              <a:rPr lang="en-GB" sz="1300"/>
              <a:t> There </a:t>
            </a:r>
            <a:r>
              <a:rPr lang="en-GB" sz="1300">
                <a:solidFill>
                  <a:srgbClr val="188038"/>
                </a:solidFill>
              </a:rPr>
              <a:t>NULL </a:t>
            </a:r>
            <a:r>
              <a:rPr lang="en-GB" sz="1300"/>
              <a:t>values are in the categorical column so it cannot be replaced by any aggregation operation or any other mathematical </a:t>
            </a:r>
            <a:r>
              <a:rPr lang="en-GB" sz="1300"/>
              <a:t>operations</a:t>
            </a:r>
            <a:r>
              <a:rPr lang="en-GB" sz="1300"/>
              <a:t>.</a:t>
            </a:r>
            <a:endParaRPr sz="1300"/>
          </a:p>
          <a:p>
            <a:pPr marL="0" lvl="0" indent="0" algn="just" rtl="0">
              <a:spcBef>
                <a:spcPts val="1200"/>
              </a:spcBef>
              <a:spcAft>
                <a:spcPts val="0"/>
              </a:spcAft>
              <a:buNone/>
            </a:pPr>
            <a:r>
              <a:rPr lang="en-GB" sz="1300" b="1"/>
              <a:t>Data Enrichment:</a:t>
            </a:r>
            <a:r>
              <a:rPr lang="en-GB" sz="1300"/>
              <a:t> Enriched the dataset with additional insights using </a:t>
            </a:r>
            <a:r>
              <a:rPr lang="en-GB" sz="1300">
                <a:solidFill>
                  <a:srgbClr val="188038"/>
                </a:solidFill>
              </a:rPr>
              <a:t>JOINs</a:t>
            </a:r>
            <a:r>
              <a:rPr lang="en-GB" sz="1300"/>
              <a:t> to combine multiple tables.</a:t>
            </a:r>
            <a:endParaRPr sz="1300"/>
          </a:p>
          <a:p>
            <a:pPr marL="0" lvl="0" indent="0" algn="just" rtl="0">
              <a:spcBef>
                <a:spcPts val="1200"/>
              </a:spcBef>
              <a:spcAft>
                <a:spcPts val="1200"/>
              </a:spcAft>
              <a:buNone/>
            </a:pPr>
            <a:r>
              <a:rPr lang="en-GB" sz="1300" b="1"/>
              <a:t>Descriptive Analysis:</a:t>
            </a:r>
            <a:r>
              <a:rPr lang="en-GB" sz="1300"/>
              <a:t> Conducted analysis using </a:t>
            </a:r>
            <a:r>
              <a:rPr lang="en-GB" sz="1300">
                <a:solidFill>
                  <a:srgbClr val="188038"/>
                </a:solidFill>
              </a:rPr>
              <a:t>GROUP BY</a:t>
            </a:r>
            <a:r>
              <a:rPr lang="en-GB" sz="1300"/>
              <a:t> and aggregate functions like </a:t>
            </a:r>
            <a:r>
              <a:rPr lang="en-GB" sz="1300">
                <a:solidFill>
                  <a:srgbClr val="188038"/>
                </a:solidFill>
              </a:rPr>
              <a:t>SUM()</a:t>
            </a:r>
            <a:r>
              <a:rPr lang="en-GB" sz="1300"/>
              <a:t>, </a:t>
            </a:r>
            <a:r>
              <a:rPr lang="en-GB" sz="1300">
                <a:solidFill>
                  <a:srgbClr val="188038"/>
                </a:solidFill>
              </a:rPr>
              <a:t>AVG()</a:t>
            </a:r>
            <a:r>
              <a:rPr lang="en-GB" sz="1300"/>
              <a:t>, and </a:t>
            </a:r>
            <a:r>
              <a:rPr lang="en-GB" sz="1300">
                <a:solidFill>
                  <a:srgbClr val="188038"/>
                </a:solidFill>
              </a:rPr>
              <a:t>COUNT()</a:t>
            </a:r>
            <a:r>
              <a:rPr lang="en-GB" sz="1300"/>
              <a:t> to derive key performance metrics across different genres.</a:t>
            </a:r>
            <a:endParaRPr sz="1500"/>
          </a:p>
        </p:txBody>
      </p:sp>
      <p:sp>
        <p:nvSpPr>
          <p:cNvPr id="100" name="Google Shape;100;p17"/>
          <p:cNvSpPr txBox="1"/>
          <p:nvPr/>
        </p:nvSpPr>
        <p:spPr>
          <a:xfrm>
            <a:off x="4423600" y="1159200"/>
            <a:ext cx="3588900" cy="178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300" b="1">
                <a:solidFill>
                  <a:schemeClr val="dk2"/>
                </a:solidFill>
                <a:latin typeface="Lato" panose="020F0502020204030203"/>
                <a:ea typeface="Lato" panose="020F0502020204030203"/>
                <a:cs typeface="Lato" panose="020F0502020204030203"/>
                <a:sym typeface="Lato" panose="020F0502020204030203"/>
              </a:rPr>
              <a:t>Customer Segmentation:</a:t>
            </a:r>
            <a:r>
              <a:rPr lang="en-GB" sz="1300">
                <a:solidFill>
                  <a:schemeClr val="dk2"/>
                </a:solidFill>
                <a:latin typeface="Lato" panose="020F0502020204030203"/>
                <a:ea typeface="Lato" panose="020F0502020204030203"/>
                <a:cs typeface="Lato" panose="020F0502020204030203"/>
                <a:sym typeface="Lato" panose="020F0502020204030203"/>
              </a:rPr>
              <a:t> Utilized </a:t>
            </a:r>
            <a:r>
              <a:rPr lang="en-GB" sz="1300">
                <a:solidFill>
                  <a:srgbClr val="188038"/>
                </a:solidFill>
                <a:latin typeface="Lato" panose="020F0502020204030203"/>
                <a:ea typeface="Lato" panose="020F0502020204030203"/>
                <a:cs typeface="Lato" panose="020F0502020204030203"/>
                <a:sym typeface="Lato" panose="020F0502020204030203"/>
              </a:rPr>
              <a:t>CASE</a:t>
            </a:r>
            <a:r>
              <a:rPr lang="en-GB" sz="1300">
                <a:solidFill>
                  <a:schemeClr val="dk2"/>
                </a:solidFill>
                <a:latin typeface="Lato" panose="020F0502020204030203"/>
                <a:ea typeface="Lato" panose="020F0502020204030203"/>
                <a:cs typeface="Lato" panose="020F0502020204030203"/>
                <a:sym typeface="Lato" panose="020F0502020204030203"/>
              </a:rPr>
              <a:t> statements for classifying customers based on purchasing frequency and average spending, tailoring marketing approaches accordingly.</a:t>
            </a:r>
            <a:endParaRPr sz="1300">
              <a:solidFill>
                <a:schemeClr val="dk2"/>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endParaRPr sz="1300">
              <a:solidFill>
                <a:schemeClr val="dk2"/>
              </a:solidFill>
              <a:latin typeface="Lato" panose="020F0502020204030203"/>
              <a:ea typeface="Lato" panose="020F0502020204030203"/>
              <a:cs typeface="Lato" panose="020F0502020204030203"/>
              <a:sym typeface="Lato" panose="020F0502020204030203"/>
            </a:endParaRPr>
          </a:p>
          <a:p>
            <a:pPr marL="0" lvl="0" indent="0" algn="just" rtl="0">
              <a:spcBef>
                <a:spcPts val="0"/>
              </a:spcBef>
              <a:spcAft>
                <a:spcPts val="0"/>
              </a:spcAft>
              <a:buNone/>
            </a:pPr>
            <a:r>
              <a:rPr lang="en-GB" sz="1300">
                <a:solidFill>
                  <a:schemeClr val="dk2"/>
                </a:solidFill>
                <a:latin typeface="Lato" panose="020F0502020204030203"/>
                <a:ea typeface="Lato" panose="020F0502020204030203"/>
                <a:cs typeface="Lato" panose="020F0502020204030203"/>
                <a:sym typeface="Lato" panose="020F0502020204030203"/>
              </a:rPr>
              <a:t>Created dynamic charts in Google Sheets to visually represent insights, facilitating data exploration and decision-making.</a:t>
            </a:r>
            <a:endParaRPr sz="1300">
              <a:solidFill>
                <a:schemeClr val="dk2"/>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19500" y="509880"/>
            <a:ext cx="2808000" cy="755700"/>
          </a:xfrm>
        </p:spPr>
        <p:txBody>
          <a:bodyPr/>
          <a:p>
            <a:r>
              <a:rPr lang="en-GB" altLang="en-US"/>
              <a:t>Customer Base</a:t>
            </a:r>
            <a:endParaRPr lang="en-GB" altLang="en-US"/>
          </a:p>
        </p:txBody>
      </p:sp>
      <p:sp>
        <p:nvSpPr>
          <p:cNvPr id="5" name="Text Placeholder 4"/>
          <p:cNvSpPr/>
          <p:nvPr>
            <p:ph type="body" idx="1"/>
          </p:nvPr>
        </p:nvSpPr>
        <p:spPr>
          <a:xfrm>
            <a:off x="224155" y="1265555"/>
            <a:ext cx="3881755" cy="3171825"/>
          </a:xfrm>
        </p:spPr>
        <p:txBody>
          <a:bodyPr/>
          <a:p>
            <a:pPr marL="152400" indent="0" algn="just">
              <a:buNone/>
            </a:pPr>
            <a:r>
              <a:rPr lang="en-GB" altLang="en-US" b="1"/>
              <a:t>Analysis : </a:t>
            </a:r>
            <a:endParaRPr lang="en-GB" altLang="en-US" b="1"/>
          </a:p>
          <a:p>
            <a:pPr algn="just"/>
            <a:r>
              <a:rPr lang="en-GB" altLang="en-US"/>
              <a:t>A large part of chinook’s are from USA and Canada.</a:t>
            </a:r>
            <a:endParaRPr lang="en-GB" altLang="en-US"/>
          </a:p>
          <a:p>
            <a:pPr algn="just"/>
            <a:r>
              <a:rPr lang="en-GB" altLang="en-US"/>
              <a:t>Followed by other countries Brazil and France. There are many other countries using chinook as there music platform.</a:t>
            </a:r>
            <a:endParaRPr lang="en-GB" altLang="en-US"/>
          </a:p>
          <a:p>
            <a:pPr algn="just"/>
            <a:endParaRPr lang="en-GB" altLang="en-US"/>
          </a:p>
          <a:p>
            <a:pPr marL="152400" indent="0" algn="just">
              <a:buNone/>
            </a:pPr>
            <a:r>
              <a:rPr lang="en-GB" altLang="en-US" b="1"/>
              <a:t>Recommendations :</a:t>
            </a:r>
            <a:r>
              <a:rPr lang="en-GB" altLang="en-US"/>
              <a:t> </a:t>
            </a:r>
            <a:endParaRPr lang="en-GB" altLang="en-US"/>
          </a:p>
          <a:p>
            <a:pPr algn="just"/>
            <a:r>
              <a:rPr lang="en-GB" altLang="en-US"/>
              <a:t>As chinook has strong foot hold in USA and Canada music market they should start give personalized recommendations to its users.</a:t>
            </a:r>
            <a:endParaRPr lang="en-GB" altLang="en-US"/>
          </a:p>
          <a:p>
            <a:pPr algn="just"/>
            <a:endParaRPr lang="en-GB" altLang="en-US"/>
          </a:p>
          <a:p>
            <a:pPr algn="just"/>
            <a:r>
              <a:rPr lang="en-GB" altLang="en-US"/>
              <a:t>As it also has penitrated other countries music industry they should increase marketing and focus on the countries like india where there is diverse taste of music and since india is most populated it high potential to generate revenue.</a:t>
            </a:r>
            <a:endParaRPr lang="en-GB" altLang="en-US"/>
          </a:p>
          <a:p>
            <a:pPr marL="152400" indent="0" algn="just">
              <a:buNone/>
            </a:pPr>
            <a:endParaRPr lang="en-GB" altLang="en-US"/>
          </a:p>
        </p:txBody>
      </p:sp>
      <p:graphicFrame>
        <p:nvGraphicFramePr>
          <p:cNvPr id="8" name="Chart 7"/>
          <p:cNvGraphicFramePr/>
          <p:nvPr/>
        </p:nvGraphicFramePr>
        <p:xfrm>
          <a:off x="4169728" y="202883"/>
          <a:ext cx="4826635" cy="47377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9500" y="507340"/>
            <a:ext cx="2808000" cy="755700"/>
          </a:xfrm>
        </p:spPr>
        <p:txBody>
          <a:bodyPr/>
          <a:p>
            <a:r>
              <a:rPr lang="en-GB" altLang="en-US"/>
              <a:t>Churn Rate</a:t>
            </a:r>
            <a:endParaRPr lang="en-GB" altLang="en-US"/>
          </a:p>
        </p:txBody>
      </p:sp>
      <p:sp>
        <p:nvSpPr>
          <p:cNvPr id="3" name="Text Placeholder 2"/>
          <p:cNvSpPr/>
          <p:nvPr>
            <p:ph type="body" idx="1"/>
          </p:nvPr>
        </p:nvSpPr>
        <p:spPr>
          <a:xfrm>
            <a:off x="319405" y="1263015"/>
            <a:ext cx="3404870" cy="2806065"/>
          </a:xfrm>
        </p:spPr>
        <p:txBody>
          <a:bodyPr/>
          <a:p>
            <a:pPr marL="152400" indent="0" algn="just">
              <a:buNone/>
            </a:pPr>
            <a:r>
              <a:rPr lang="en-GB" altLang="en-US" b="1"/>
              <a:t>Analysis:</a:t>
            </a:r>
            <a:endParaRPr lang="en-GB" altLang="en-US" b="1"/>
          </a:p>
          <a:p>
            <a:pPr algn="just"/>
            <a:r>
              <a:rPr lang="en-GB" altLang="en-US"/>
              <a:t>Customers churn started from year 2017. And it kept decreasing till year 2019.</a:t>
            </a:r>
            <a:endParaRPr lang="en-GB" altLang="en-US"/>
          </a:p>
          <a:p>
            <a:pPr algn="just"/>
            <a:r>
              <a:rPr lang="en-GB" altLang="en-US"/>
              <a:t>The year 2020 chinook successfully accquired new customers.</a:t>
            </a:r>
            <a:endParaRPr lang="en-GB" altLang="en-US"/>
          </a:p>
          <a:p>
            <a:pPr marL="152400" indent="0" algn="just">
              <a:buNone/>
            </a:pPr>
            <a:endParaRPr lang="en-GB" altLang="en-US"/>
          </a:p>
          <a:p>
            <a:pPr marL="152400" indent="0" algn="just">
              <a:buNone/>
            </a:pPr>
            <a:r>
              <a:rPr lang="en-GB" altLang="en-US" b="1"/>
              <a:t>Recommendations:</a:t>
            </a:r>
            <a:endParaRPr lang="en-GB" altLang="en-US" b="1"/>
          </a:p>
          <a:p>
            <a:pPr algn="just"/>
            <a:r>
              <a:rPr lang="en-GB" altLang="en-US"/>
              <a:t>We can use the marketing stratgies used in 2020 with tailored version to get new consumers.</a:t>
            </a:r>
            <a:endParaRPr lang="en-GB" altLang="en-US"/>
          </a:p>
          <a:p>
            <a:pPr algn="just"/>
            <a:r>
              <a:rPr lang="en-GB" altLang="en-US"/>
              <a:t>Same marketing strategy can be applied in the countires where the customer behaviour and economic condtions are alike. </a:t>
            </a:r>
            <a:endParaRPr lang="en-GB" altLang="en-US"/>
          </a:p>
        </p:txBody>
      </p:sp>
      <p:pic>
        <p:nvPicPr>
          <p:cNvPr id="18" name="image8.png" descr="Chart"/>
          <p:cNvPicPr preferRelativeResize="0"/>
          <p:nvPr/>
        </p:nvPicPr>
        <p:blipFill>
          <a:blip r:embed="rId1"/>
          <a:srcRect/>
          <a:stretch>
            <a:fillRect/>
          </a:stretch>
        </p:blipFill>
        <p:spPr>
          <a:xfrm>
            <a:off x="4151313" y="1049338"/>
            <a:ext cx="4435475" cy="2742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6610" y="180950"/>
            <a:ext cx="2808000" cy="755700"/>
          </a:xfrm>
        </p:spPr>
        <p:txBody>
          <a:bodyPr/>
          <a:p>
            <a:r>
              <a:rPr lang="en-GB" altLang="en-US"/>
              <a:t>Liked Genre</a:t>
            </a:r>
            <a:endParaRPr lang="en-GB" altLang="en-US"/>
          </a:p>
        </p:txBody>
      </p:sp>
      <p:sp>
        <p:nvSpPr>
          <p:cNvPr id="3" name="Text Placeholder 2"/>
          <p:cNvSpPr/>
          <p:nvPr>
            <p:ph type="body" idx="1"/>
          </p:nvPr>
        </p:nvSpPr>
        <p:spPr>
          <a:xfrm>
            <a:off x="56515" y="936625"/>
            <a:ext cx="2299335" cy="3211195"/>
          </a:xfrm>
        </p:spPr>
        <p:txBody>
          <a:bodyPr/>
          <a:p>
            <a:pPr marL="152400" indent="0" algn="just">
              <a:buNone/>
            </a:pPr>
            <a:r>
              <a:rPr lang="en-GB" altLang="en-US" b="1"/>
              <a:t>Analysis:</a:t>
            </a:r>
            <a:endParaRPr lang="en-GB" altLang="en-US" b="1"/>
          </a:p>
          <a:p>
            <a:pPr algn="just"/>
            <a:r>
              <a:rPr lang="en-GB" altLang="en-US"/>
              <a:t>Every country has Rock in the top genres with other genres.</a:t>
            </a:r>
            <a:endParaRPr lang="en-GB" altLang="en-US"/>
          </a:p>
          <a:p>
            <a:pPr algn="just"/>
            <a:r>
              <a:rPr lang="en-GB" altLang="en-US"/>
              <a:t>This makes the rock genre the most liked among users.</a:t>
            </a:r>
            <a:endParaRPr lang="en-GB" altLang="en-US"/>
          </a:p>
          <a:p>
            <a:pPr marL="152400" indent="0" algn="just">
              <a:buNone/>
            </a:pPr>
            <a:endParaRPr lang="en-GB" altLang="en-US"/>
          </a:p>
          <a:p>
            <a:pPr marL="152400" indent="0" algn="just">
              <a:buNone/>
            </a:pPr>
            <a:r>
              <a:rPr lang="en-GB" altLang="en-US" b="1"/>
              <a:t>Recommedations:</a:t>
            </a:r>
            <a:endParaRPr lang="en-GB" altLang="en-US" b="1"/>
          </a:p>
          <a:p>
            <a:pPr algn="just"/>
            <a:r>
              <a:rPr lang="en-GB" altLang="en-US"/>
              <a:t>Introducing more rock artists on the platfrom could help get more engagment from new customers globally.</a:t>
            </a:r>
            <a:endParaRPr lang="en-GB" altLang="en-US"/>
          </a:p>
          <a:p>
            <a:pPr marL="152400" indent="0" algn="just">
              <a:buNone/>
            </a:pPr>
            <a:endParaRPr lang="en-GB" altLang="en-US"/>
          </a:p>
        </p:txBody>
      </p:sp>
      <p:pic>
        <p:nvPicPr>
          <p:cNvPr id="9" name="image12.png" descr="Chart"/>
          <p:cNvPicPr preferRelativeResize="0"/>
          <p:nvPr/>
        </p:nvPicPr>
        <p:blipFill>
          <a:blip r:embed="rId1"/>
          <a:srcRect/>
          <a:stretch>
            <a:fillRect/>
          </a:stretch>
        </p:blipFill>
        <p:spPr>
          <a:xfrm>
            <a:off x="2304098" y="0"/>
            <a:ext cx="6839585" cy="3568700"/>
          </a:xfrm>
          <a:prstGeom prst="rect">
            <a:avLst/>
          </a:prstGeom>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5251</Words>
  <Application>WPS Presentation</Application>
  <PresentationFormat/>
  <Paragraphs>115</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Raleway</vt:lpstr>
      <vt:lpstr>Lato</vt:lpstr>
      <vt:lpstr>Raleway Light</vt:lpstr>
      <vt:lpstr>Microsoft YaHei</vt:lpstr>
      <vt:lpstr>Arial Unicode MS</vt:lpstr>
      <vt:lpstr>Swiss</vt:lpstr>
      <vt:lpstr>Chinook: Data Analysis</vt:lpstr>
      <vt:lpstr>About Chinook</vt:lpstr>
      <vt:lpstr>What’s so special about chinook ?</vt:lpstr>
      <vt:lpstr>PowerPoint 演示文稿</vt:lpstr>
      <vt:lpstr>Chinook’s Data</vt:lpstr>
      <vt:lpstr>Functions and Tools used </vt:lpstr>
      <vt:lpstr>PowerPoint 演示文稿</vt:lpstr>
      <vt:lpstr>PowerPoint 演示文稿</vt:lpstr>
      <vt:lpstr>PowerPoint 演示文稿</vt:lpstr>
      <vt:lpstr>PowerPoint 演示文稿</vt:lpstr>
      <vt:lpstr>Conclusion</vt:lpstr>
      <vt:lpstr>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Chinook: Data Analysis</dc:title>
  <dc:creator/>
  <cp:lastModifiedBy>Guru Kandgal</cp:lastModifiedBy>
  <cp:revision>1</cp:revision>
  <dcterms:created xsi:type="dcterms:W3CDTF">2024-08-07T20:45:02Z</dcterms:created>
  <dcterms:modified xsi:type="dcterms:W3CDTF">2024-08-07T20:45:02Z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70196993B9AC4E4488F5280164933335_12</vt:lpwstr>
  </property>
  <property fmtid="{D5CDD505-2E9C-101B-9397-08002B2CF9AE}" pid="3" name="KSOProductBuildVer">
    <vt:lpwstr>2057-12.2.0.17545</vt:lpwstr>
  </property>
</Properties>
</file>