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7" r:id="rId13"/>
    <p:sldId id="268" r:id="rId14"/>
    <p:sldId id="269" r:id="rId15"/>
    <p:sldId id="265" r:id="rId16"/>
    <p:sldId id="266" r:id="rId17"/>
  </p:sldIdLst>
  <p:sldSz cx="9144000" cy="5143500"/>
  <p:notesSz cx="6858000" cy="9144000"/>
  <p:embeddedFontLst>
    <p:embeddedFont>
      <p:font typeface="Roboto" panose="02000000000000000000"/>
      <p:bold r:id="rId21"/>
      <p:boldItalic r:id="rId22"/>
    </p:embeddedFont>
    <p:embeddedFont>
      <p:font typeface="Lato" panose="020F0502020204030203"/>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c6f9e470d_0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gc6f9e470d_0_8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6f9e470d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f9986c6191_0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f9986c6191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c6f9e470d_0_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9e470d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c6f9e470d_0_2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9e470d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2f9986c6191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f9986c6191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c6f9e470d_0_3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9e470d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c6f9e470d_0_43: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f9e470d_0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2f9986c6191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f9986c6191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2f9986c6191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f9986c6191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2f9986c6191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f9986c6191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600" b="1"/>
              <a:t>Revenue Analysis, Staffing Needs, and Discount Strategies for Columbia Asia Hospital</a:t>
            </a:r>
            <a:endParaRPr sz="26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GB" altLang="en-US"/>
              <a:t>Main Tab</a:t>
            </a:r>
            <a:endParaRPr lang="en-GB" altLang="en-US"/>
          </a:p>
        </p:txBody>
      </p:sp>
      <p:pic>
        <p:nvPicPr>
          <p:cNvPr id="3" name="Picture 2" descr="Main tab"/>
          <p:cNvPicPr>
            <a:picLocks noChangeAspect="1"/>
          </p:cNvPicPr>
          <p:nvPr/>
        </p:nvPicPr>
        <p:blipFill>
          <a:blip r:embed="rId1"/>
          <a:stretch>
            <a:fillRect/>
          </a:stretch>
        </p:blipFill>
        <p:spPr>
          <a:xfrm>
            <a:off x="1251585" y="1065530"/>
            <a:ext cx="6851015" cy="38328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GB" altLang="en-US"/>
              <a:t>Doctor’s Tab</a:t>
            </a:r>
            <a:endParaRPr lang="en-GB" altLang="en-US"/>
          </a:p>
        </p:txBody>
      </p:sp>
      <p:pic>
        <p:nvPicPr>
          <p:cNvPr id="3" name="Picture 2" descr="Doctor's Tab"/>
          <p:cNvPicPr>
            <a:picLocks noChangeAspect="1"/>
          </p:cNvPicPr>
          <p:nvPr/>
        </p:nvPicPr>
        <p:blipFill>
          <a:blip r:embed="rId1"/>
          <a:stretch>
            <a:fillRect/>
          </a:stretch>
        </p:blipFill>
        <p:spPr>
          <a:xfrm>
            <a:off x="1640840" y="1224915"/>
            <a:ext cx="6358890" cy="35134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GB" altLang="en-US"/>
              <a:t>Patient Tab</a:t>
            </a:r>
            <a:endParaRPr lang="en-GB" altLang="en-US"/>
          </a:p>
        </p:txBody>
      </p:sp>
      <p:pic>
        <p:nvPicPr>
          <p:cNvPr id="3" name="Picture 2" descr="Patients Tab"/>
          <p:cNvPicPr>
            <a:picLocks noChangeAspect="1"/>
          </p:cNvPicPr>
          <p:nvPr/>
        </p:nvPicPr>
        <p:blipFill>
          <a:blip r:embed="rId1"/>
          <a:stretch>
            <a:fillRect/>
          </a:stretch>
        </p:blipFill>
        <p:spPr>
          <a:xfrm>
            <a:off x="1610360" y="1285875"/>
            <a:ext cx="6291580" cy="35394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Conclusions</a:t>
            </a:r>
            <a:endParaRPr b="1"/>
          </a:p>
        </p:txBody>
      </p:sp>
      <p:sp>
        <p:nvSpPr>
          <p:cNvPr id="143" name="Google Shape;143;p22"/>
          <p:cNvSpPr txBox="1"/>
          <p:nvPr/>
        </p:nvSpPr>
        <p:spPr>
          <a:xfrm>
            <a:off x="311700" y="1255925"/>
            <a:ext cx="6253500" cy="28782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Char char="●"/>
            </a:pPr>
            <a:r>
              <a:rPr lang="en-GB" b="1"/>
              <a:t>Revenue Potential</a:t>
            </a:r>
            <a:r>
              <a:rPr lang="en-GB"/>
              <a:t>: Specialized departments like Orthopedics and Neurology are key revenue generators.</a:t>
            </a:r>
            <a:endParaRPr lang="en-GB"/>
          </a:p>
          <a:p>
            <a:pPr marL="457200" lvl="0" indent="0" algn="just" rtl="0">
              <a:spcBef>
                <a:spcPts val="0"/>
              </a:spcBef>
              <a:spcAft>
                <a:spcPts val="0"/>
              </a:spcAft>
              <a:buNone/>
            </a:pPr>
          </a:p>
          <a:p>
            <a:pPr marL="457200" lvl="0" indent="-317500" algn="just" rtl="0">
              <a:spcBef>
                <a:spcPts val="0"/>
              </a:spcBef>
              <a:spcAft>
                <a:spcPts val="0"/>
              </a:spcAft>
              <a:buSzPts val="1400"/>
              <a:buChar char="●"/>
            </a:pPr>
            <a:r>
              <a:rPr lang="en-GB" b="1"/>
              <a:t>Doctor Efficiency:</a:t>
            </a:r>
            <a:r>
              <a:rPr lang="en-GB"/>
              <a:t> High revenue per physician in departments like Neurology suggests opportunities for staffing optimization.</a:t>
            </a:r>
            <a:endParaRPr lang="en-GB"/>
          </a:p>
          <a:p>
            <a:pPr marL="457200" lvl="0" indent="0" algn="just" rtl="0">
              <a:spcBef>
                <a:spcPts val="0"/>
              </a:spcBef>
              <a:spcAft>
                <a:spcPts val="0"/>
              </a:spcAft>
              <a:buNone/>
            </a:pPr>
          </a:p>
          <a:p>
            <a:pPr marL="457200" lvl="0" indent="-317500" algn="just" rtl="0">
              <a:spcBef>
                <a:spcPts val="0"/>
              </a:spcBef>
              <a:spcAft>
                <a:spcPts val="0"/>
              </a:spcAft>
              <a:buSzPts val="1400"/>
              <a:buChar char="●"/>
            </a:pPr>
            <a:r>
              <a:rPr lang="en-GB" b="1"/>
              <a:t>Discount Strategies</a:t>
            </a:r>
            <a:r>
              <a:rPr lang="en-GB"/>
              <a:t>: Implementing income-based and loyalty discounts can enhance patient satisfaction and retention.</a:t>
            </a:r>
            <a:endParaRPr lang="en-GB"/>
          </a:p>
          <a:p>
            <a:pPr marL="457200" lvl="0" indent="0" algn="just" rtl="0">
              <a:spcBef>
                <a:spcPts val="0"/>
              </a:spcBef>
              <a:spcAft>
                <a:spcPts val="0"/>
              </a:spcAft>
              <a:buNone/>
            </a:pPr>
          </a:p>
          <a:p>
            <a:pPr marL="457200" lvl="0" indent="-317500" algn="just" rtl="0">
              <a:spcBef>
                <a:spcPts val="0"/>
              </a:spcBef>
              <a:spcAft>
                <a:spcPts val="0"/>
              </a:spcAft>
              <a:buSzPts val="1400"/>
              <a:buChar char="●"/>
            </a:pPr>
            <a:r>
              <a:rPr lang="en-GB" b="1"/>
              <a:t>Focus on Specialization</a:t>
            </a:r>
            <a:r>
              <a:rPr lang="en-GB"/>
              <a:t>: Prioritizing investments in specialized departments will drive revenue growth and improve care quality.</a:t>
            </a:r>
            <a:endParaRPr lang="en-GB"/>
          </a:p>
          <a:p>
            <a:pPr marL="457200" lvl="0" indent="0" algn="just" rtl="0">
              <a:spcBef>
                <a:spcPts val="0"/>
              </a:spcBef>
              <a:spcAft>
                <a:spcPts val="0"/>
              </a:spcAft>
              <a:buNone/>
            </a:pPr>
            <a:endParaRPr sz="2100">
              <a:solidFill>
                <a:schemeClr val="dk2"/>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Recommendations</a:t>
            </a:r>
            <a:endParaRPr b="1"/>
          </a:p>
        </p:txBody>
      </p:sp>
      <p:sp>
        <p:nvSpPr>
          <p:cNvPr id="149" name="Google Shape;149;p23"/>
          <p:cNvSpPr txBox="1"/>
          <p:nvPr/>
        </p:nvSpPr>
        <p:spPr>
          <a:xfrm>
            <a:off x="372725" y="1213400"/>
            <a:ext cx="7071300" cy="3632700"/>
          </a:xfrm>
          <a:prstGeom prst="rect">
            <a:avLst/>
          </a:prstGeom>
          <a:noFill/>
          <a:ln>
            <a:noFill/>
          </a:ln>
        </p:spPr>
        <p:txBody>
          <a:bodyPr spcFirstLastPara="1" wrap="square" lIns="91425" tIns="91425" rIns="91425" bIns="91425" anchor="t" anchorCtr="0">
            <a:spAutoFit/>
          </a:bodyPr>
          <a:lstStyle/>
          <a:p>
            <a:pPr marL="457200" lvl="0" indent="-317500" algn="just" rtl="0">
              <a:lnSpc>
                <a:spcPct val="150000"/>
              </a:lnSpc>
              <a:spcBef>
                <a:spcPts val="1200"/>
              </a:spcBef>
              <a:spcAft>
                <a:spcPts val="0"/>
              </a:spcAft>
              <a:buSzPts val="1400"/>
              <a:buAutoNum type="arabicPeriod"/>
            </a:pPr>
            <a:r>
              <a:rPr lang="en-GB" b="1"/>
              <a:t>Invest in Specialized Departments</a:t>
            </a:r>
            <a:r>
              <a:rPr lang="en-GB"/>
              <a:t>: Focus on expanding services and resources in high-revenue departments like Orthopedics and Neurology.</a:t>
            </a:r>
            <a:endParaRPr lang="en-GB"/>
          </a:p>
          <a:p>
            <a:pPr marL="457200" lvl="0" indent="-317500" algn="just" rtl="0">
              <a:lnSpc>
                <a:spcPct val="150000"/>
              </a:lnSpc>
              <a:spcBef>
                <a:spcPts val="0"/>
              </a:spcBef>
              <a:spcAft>
                <a:spcPts val="0"/>
              </a:spcAft>
              <a:buSzPts val="1400"/>
              <a:buAutoNum type="arabicPeriod"/>
            </a:pPr>
            <a:r>
              <a:rPr lang="en-GB" b="1"/>
              <a:t>Optimize Staffing Levels:</a:t>
            </a:r>
            <a:r>
              <a:rPr lang="en-GB"/>
              <a:t> Adjust the number of doctors in specialized departments to maximize revenue per physician.</a:t>
            </a:r>
            <a:endParaRPr lang="en-GB"/>
          </a:p>
          <a:p>
            <a:pPr marL="457200" lvl="0" indent="-317500" algn="just" rtl="0">
              <a:lnSpc>
                <a:spcPct val="150000"/>
              </a:lnSpc>
              <a:spcBef>
                <a:spcPts val="0"/>
              </a:spcBef>
              <a:spcAft>
                <a:spcPts val="0"/>
              </a:spcAft>
              <a:buSzPts val="1400"/>
              <a:buAutoNum type="arabicPeriod"/>
            </a:pPr>
            <a:r>
              <a:rPr lang="en-GB" b="1"/>
              <a:t>Introduce Income-Based Discounts:</a:t>
            </a:r>
            <a:r>
              <a:rPr lang="en-GB"/>
              <a:t> Implement discounts for patients with high bills, particularly in Neurology and Gastroenterology, based on a set billing threshold.</a:t>
            </a:r>
            <a:endParaRPr lang="en-GB"/>
          </a:p>
          <a:p>
            <a:pPr marL="457200" lvl="0" indent="-317500" algn="just" rtl="0">
              <a:lnSpc>
                <a:spcPct val="150000"/>
              </a:lnSpc>
              <a:spcBef>
                <a:spcPts val="0"/>
              </a:spcBef>
              <a:spcAft>
                <a:spcPts val="0"/>
              </a:spcAft>
              <a:buSzPts val="1400"/>
              <a:buAutoNum type="arabicPeriod"/>
            </a:pPr>
            <a:r>
              <a:rPr lang="en-GB" b="1"/>
              <a:t>Establish Loyalty Programs:</a:t>
            </a:r>
            <a:r>
              <a:rPr lang="en-GB"/>
              <a:t> Create discounts for patients who frequently visit or require long-term treatments in departments like Neurology and Physiotherapy.</a:t>
            </a:r>
            <a:endParaRPr lang="en-GB"/>
          </a:p>
          <a:p>
            <a:pPr marL="457200" lvl="0" indent="-317500" algn="just" rtl="0">
              <a:lnSpc>
                <a:spcPct val="150000"/>
              </a:lnSpc>
              <a:spcBef>
                <a:spcPts val="0"/>
              </a:spcBef>
              <a:spcAft>
                <a:spcPts val="0"/>
              </a:spcAft>
              <a:buSzPts val="1400"/>
              <a:buAutoNum type="arabicPeriod"/>
            </a:pPr>
            <a:r>
              <a:rPr lang="en-GB" b="1"/>
              <a:t>Leverage Data Analytics: </a:t>
            </a:r>
            <a:r>
              <a:rPr lang="en-GB"/>
              <a:t>Use data insights to monitor revenue trends and patient satisfaction, guiding strategic investments and operational improvements.</a:t>
            </a:r>
            <a:endParaRPr sz="2100">
              <a:solidFill>
                <a:schemeClr val="dk2"/>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grpSp>
        <p:nvGrpSpPr>
          <p:cNvPr id="90" name="Google Shape;90;p14"/>
          <p:cNvGrpSpPr/>
          <p:nvPr/>
        </p:nvGrpSpPr>
        <p:grpSpPr>
          <a:xfrm>
            <a:off x="324446" y="301612"/>
            <a:ext cx="8520613" cy="4419797"/>
            <a:chOff x="6212550" y="1304875"/>
            <a:chExt cx="2632500" cy="3416400"/>
          </a:xfrm>
        </p:grpSpPr>
        <p:sp>
          <p:nvSpPr>
            <p:cNvPr id="91" name="Google Shape;91;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14"/>
          <p:cNvSpPr txBox="1"/>
          <p:nvPr>
            <p:ph type="body" idx="4294967295"/>
          </p:nvPr>
        </p:nvSpPr>
        <p:spPr>
          <a:xfrm>
            <a:off x="518404" y="301575"/>
            <a:ext cx="8073900" cy="5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rPr>
              <a:t>Problem statement</a:t>
            </a:r>
            <a:endParaRPr b="1">
              <a:solidFill>
                <a:schemeClr val="lt1"/>
              </a:solidFill>
            </a:endParaRPr>
          </a:p>
        </p:txBody>
      </p:sp>
      <p:sp>
        <p:nvSpPr>
          <p:cNvPr id="94" name="Google Shape;94;p14"/>
          <p:cNvSpPr txBox="1"/>
          <p:nvPr>
            <p:ph type="body" idx="4294967295"/>
          </p:nvPr>
        </p:nvSpPr>
        <p:spPr>
          <a:xfrm>
            <a:off x="563475" y="1007176"/>
            <a:ext cx="8022600" cy="36156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GB" sz="1600"/>
              <a:t>Columbia Asia Hospital seeks to enhance its operational efficiency by maximizing revenue, identifying departments with staffing needs, and implementing patient discount strategies. The hospital aims to analyze its current revenue generation patterns, determine high-traffic departments requiring additional hires, and create discount policies to improve patient satisfaction and retention while maintaining profitability.</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a:t>
            </a:r>
            <a:r>
              <a:rPr lang="en-GB"/>
              <a:t>Description</a:t>
            </a:r>
            <a:r>
              <a:rPr lang="en-GB"/>
              <a:t> </a:t>
            </a:r>
            <a:endParaRPr lang="en-GB"/>
          </a:p>
        </p:txBody>
      </p:sp>
      <p:sp>
        <p:nvSpPr>
          <p:cNvPr id="100" name="Google Shape;100;p15"/>
          <p:cNvSpPr txBox="1"/>
          <p:nvPr/>
        </p:nvSpPr>
        <p:spPr>
          <a:xfrm>
            <a:off x="371825" y="1148525"/>
            <a:ext cx="8212500" cy="3879000"/>
          </a:xfrm>
          <a:prstGeom prst="rect">
            <a:avLst/>
          </a:prstGeom>
          <a:noFill/>
          <a:ln>
            <a:noFill/>
          </a:ln>
        </p:spPr>
        <p:txBody>
          <a:bodyPr spcFirstLastPara="1" wrap="square" lIns="91425" tIns="91425" rIns="91425" bIns="91425" anchor="t" anchorCtr="0">
            <a:spAutoFit/>
          </a:bodyPr>
          <a:lstStyle/>
          <a:p>
            <a:pPr marL="457200" lvl="0" indent="-323850" algn="just" rtl="0">
              <a:lnSpc>
                <a:spcPct val="150000"/>
              </a:lnSpc>
              <a:spcBef>
                <a:spcPts val="1200"/>
              </a:spcBef>
              <a:spcAft>
                <a:spcPts val="0"/>
              </a:spcAft>
              <a:buSzPts val="1500"/>
              <a:buFont typeface="Lato" panose="020F0502020204030203"/>
              <a:buChar char="●"/>
            </a:pPr>
            <a:r>
              <a:rPr lang="en-GB" sz="1500" b="1">
                <a:latin typeface="Lato" panose="020F0502020204030203"/>
                <a:ea typeface="Lato" panose="020F0502020204030203"/>
                <a:cs typeface="Lato" panose="020F0502020204030203"/>
                <a:sym typeface="Lato" panose="020F0502020204030203"/>
              </a:rPr>
              <a:t>Date</a:t>
            </a:r>
            <a:r>
              <a:rPr lang="en-GB" sz="1500">
                <a:latin typeface="Lato" panose="020F0502020204030203"/>
                <a:ea typeface="Lato" panose="020F0502020204030203"/>
                <a:cs typeface="Lato" panose="020F0502020204030203"/>
                <a:sym typeface="Lato" panose="020F0502020204030203"/>
              </a:rPr>
              <a:t>: This column contains date and time information without specifying AM or PM. The format is </a:t>
            </a:r>
            <a:r>
              <a:rPr lang="en-GB" sz="1500" b="1">
                <a:latin typeface="Lato" panose="020F0502020204030203"/>
                <a:ea typeface="Lato" panose="020F0502020204030203"/>
                <a:cs typeface="Lato" panose="020F0502020204030203"/>
                <a:sym typeface="Lato" panose="020F0502020204030203"/>
              </a:rPr>
              <a:t>DD-MM-YYYY HH:MM</a:t>
            </a:r>
            <a:r>
              <a:rPr lang="en-GB" sz="1500">
                <a:latin typeface="Lato" panose="020F0502020204030203"/>
                <a:ea typeface="Lato" panose="020F0502020204030203"/>
                <a:cs typeface="Lato" panose="020F0502020204030203"/>
                <a:sym typeface="Lato" panose="020F0502020204030203"/>
              </a:rPr>
              <a:t>.</a:t>
            </a:r>
            <a:endParaRPr sz="1500">
              <a:latin typeface="Lato" panose="020F0502020204030203"/>
              <a:ea typeface="Lato" panose="020F0502020204030203"/>
              <a:cs typeface="Lato" panose="020F0502020204030203"/>
              <a:sym typeface="Lato" panose="020F0502020204030203"/>
            </a:endParaRPr>
          </a:p>
          <a:p>
            <a:pPr marL="457200" lvl="0" indent="-323850" algn="just" rtl="0">
              <a:lnSpc>
                <a:spcPct val="150000"/>
              </a:lnSpc>
              <a:spcBef>
                <a:spcPts val="0"/>
              </a:spcBef>
              <a:spcAft>
                <a:spcPts val="0"/>
              </a:spcAft>
              <a:buSzPts val="1500"/>
              <a:buFont typeface="Lato" panose="020F0502020204030203"/>
              <a:buChar char="●"/>
            </a:pPr>
            <a:r>
              <a:rPr lang="en-GB" sz="1500" b="1">
                <a:latin typeface="Lato" panose="020F0502020204030203"/>
                <a:ea typeface="Lato" panose="020F0502020204030203"/>
                <a:cs typeface="Lato" panose="020F0502020204030203"/>
                <a:sym typeface="Lato" panose="020F0502020204030203"/>
              </a:rPr>
              <a:t>Patient ID</a:t>
            </a:r>
            <a:r>
              <a:rPr lang="en-GB" sz="1500">
                <a:latin typeface="Lato" panose="020F0502020204030203"/>
                <a:ea typeface="Lato" panose="020F0502020204030203"/>
                <a:cs typeface="Lato" panose="020F0502020204030203"/>
                <a:sym typeface="Lato" panose="020F0502020204030203"/>
              </a:rPr>
              <a:t>: Each patient is assigned a unique identifier, which seems to be in the format </a:t>
            </a:r>
            <a:r>
              <a:rPr lang="en-GB" sz="1500" b="1">
                <a:latin typeface="Lato" panose="020F0502020204030203"/>
                <a:ea typeface="Lato" panose="020F0502020204030203"/>
                <a:cs typeface="Lato" panose="020F0502020204030203"/>
                <a:sym typeface="Lato" panose="020F0502020204030203"/>
              </a:rPr>
              <a:t>124-62-3289</a:t>
            </a:r>
            <a:r>
              <a:rPr lang="en-GB" sz="1500">
                <a:latin typeface="Lato" panose="020F0502020204030203"/>
                <a:ea typeface="Lato" panose="020F0502020204030203"/>
                <a:cs typeface="Lato" panose="020F0502020204030203"/>
                <a:sym typeface="Lato" panose="020F0502020204030203"/>
              </a:rPr>
              <a:t>.</a:t>
            </a:r>
            <a:endParaRPr sz="1500">
              <a:latin typeface="Lato" panose="020F0502020204030203"/>
              <a:ea typeface="Lato" panose="020F0502020204030203"/>
              <a:cs typeface="Lato" panose="020F0502020204030203"/>
              <a:sym typeface="Lato" panose="020F0502020204030203"/>
            </a:endParaRPr>
          </a:p>
          <a:p>
            <a:pPr marL="457200" lvl="0" indent="-323850" algn="just" rtl="0">
              <a:lnSpc>
                <a:spcPct val="150000"/>
              </a:lnSpc>
              <a:spcBef>
                <a:spcPts val="0"/>
              </a:spcBef>
              <a:spcAft>
                <a:spcPts val="0"/>
              </a:spcAft>
              <a:buSzPts val="1500"/>
              <a:buFont typeface="Lato" panose="020F0502020204030203"/>
              <a:buChar char="●"/>
            </a:pPr>
            <a:r>
              <a:rPr lang="en-GB" sz="1500" b="1">
                <a:latin typeface="Lato" panose="020F0502020204030203"/>
                <a:ea typeface="Lato" panose="020F0502020204030203"/>
                <a:cs typeface="Lato" panose="020F0502020204030203"/>
                <a:sym typeface="Lato" panose="020F0502020204030203"/>
              </a:rPr>
              <a:t>Patient Gender</a:t>
            </a:r>
            <a:r>
              <a:rPr lang="en-GB" sz="1500">
                <a:latin typeface="Lato" panose="020F0502020204030203"/>
                <a:ea typeface="Lato" panose="020F0502020204030203"/>
                <a:cs typeface="Lato" panose="020F0502020204030203"/>
                <a:sym typeface="Lato" panose="020F0502020204030203"/>
              </a:rPr>
              <a:t>: This column records the gender of the patient, denoted by 'M' for male and 'F' for female.</a:t>
            </a:r>
            <a:endParaRPr sz="1500">
              <a:latin typeface="Lato" panose="020F0502020204030203"/>
              <a:ea typeface="Lato" panose="020F0502020204030203"/>
              <a:cs typeface="Lato" panose="020F0502020204030203"/>
              <a:sym typeface="Lato" panose="020F0502020204030203"/>
            </a:endParaRPr>
          </a:p>
          <a:p>
            <a:pPr marL="457200" lvl="0" indent="-323850" algn="just" rtl="0">
              <a:lnSpc>
                <a:spcPct val="150000"/>
              </a:lnSpc>
              <a:spcBef>
                <a:spcPts val="0"/>
              </a:spcBef>
              <a:spcAft>
                <a:spcPts val="0"/>
              </a:spcAft>
              <a:buSzPts val="1500"/>
              <a:buFont typeface="Lato" panose="020F0502020204030203"/>
              <a:buChar char="●"/>
            </a:pPr>
            <a:r>
              <a:rPr lang="en-GB" sz="1500" b="1">
                <a:latin typeface="Lato" panose="020F0502020204030203"/>
                <a:ea typeface="Lato" panose="020F0502020204030203"/>
                <a:cs typeface="Lato" panose="020F0502020204030203"/>
                <a:sym typeface="Lato" panose="020F0502020204030203"/>
              </a:rPr>
              <a:t>Patient Age</a:t>
            </a:r>
            <a:r>
              <a:rPr lang="en-GB" sz="1500">
                <a:latin typeface="Lato" panose="020F0502020204030203"/>
                <a:ea typeface="Lato" panose="020F0502020204030203"/>
                <a:cs typeface="Lato" panose="020F0502020204030203"/>
                <a:sym typeface="Lato" panose="020F0502020204030203"/>
              </a:rPr>
              <a:t>: The age of the patients is listed in years.</a:t>
            </a:r>
            <a:endParaRPr sz="1500">
              <a:latin typeface="Lato" panose="020F0502020204030203"/>
              <a:ea typeface="Lato" panose="020F0502020204030203"/>
              <a:cs typeface="Lato" panose="020F0502020204030203"/>
              <a:sym typeface="Lato" panose="020F0502020204030203"/>
            </a:endParaRPr>
          </a:p>
          <a:p>
            <a:pPr marL="457200" lvl="0" indent="-323850" algn="just" rtl="0">
              <a:lnSpc>
                <a:spcPct val="150000"/>
              </a:lnSpc>
              <a:spcBef>
                <a:spcPts val="0"/>
              </a:spcBef>
              <a:spcAft>
                <a:spcPts val="0"/>
              </a:spcAft>
              <a:buSzPts val="1500"/>
              <a:buFont typeface="Lato" panose="020F0502020204030203"/>
              <a:buChar char="●"/>
            </a:pPr>
            <a:r>
              <a:rPr lang="en-GB" sz="1500" b="1">
                <a:latin typeface="Lato" panose="020F0502020204030203"/>
                <a:ea typeface="Lato" panose="020F0502020204030203"/>
                <a:cs typeface="Lato" panose="020F0502020204030203"/>
                <a:sym typeface="Lato" panose="020F0502020204030203"/>
              </a:rPr>
              <a:t>Patient Sat Score</a:t>
            </a:r>
            <a:r>
              <a:rPr lang="en-GB" sz="1500">
                <a:latin typeface="Lato" panose="020F0502020204030203"/>
                <a:ea typeface="Lato" panose="020F0502020204030203"/>
                <a:cs typeface="Lato" panose="020F0502020204030203"/>
                <a:sym typeface="Lato" panose="020F0502020204030203"/>
              </a:rPr>
              <a:t>: It seems to represent a satisfaction score given by or for the patient. However, the scores are single-digit, and it's not clear what the scale is.</a:t>
            </a:r>
            <a:endParaRPr sz="1500">
              <a:latin typeface="Lato" panose="020F0502020204030203"/>
              <a:ea typeface="Lato" panose="020F0502020204030203"/>
              <a:cs typeface="Lato" panose="020F0502020204030203"/>
              <a:sym typeface="Lato" panose="020F0502020204030203"/>
            </a:endParaRPr>
          </a:p>
          <a:p>
            <a:pPr marL="457200" lvl="0" indent="-323850" algn="just" rtl="0">
              <a:lnSpc>
                <a:spcPct val="150000"/>
              </a:lnSpc>
              <a:spcBef>
                <a:spcPts val="0"/>
              </a:spcBef>
              <a:spcAft>
                <a:spcPts val="0"/>
              </a:spcAft>
              <a:buSzPts val="1500"/>
              <a:buFont typeface="Lato" panose="020F0502020204030203"/>
              <a:buChar char="●"/>
            </a:pPr>
            <a:r>
              <a:rPr lang="en-GB" sz="1500" b="1">
                <a:latin typeface="Lato" panose="020F0502020204030203"/>
                <a:ea typeface="Lato" panose="020F0502020204030203"/>
                <a:cs typeface="Lato" panose="020F0502020204030203"/>
                <a:sym typeface="Lato" panose="020F0502020204030203"/>
              </a:rPr>
              <a:t>Patient First Initial</a:t>
            </a:r>
            <a:r>
              <a:rPr lang="en-GB" sz="1500">
                <a:latin typeface="Lato" panose="020F0502020204030203"/>
                <a:ea typeface="Lato" panose="020F0502020204030203"/>
                <a:cs typeface="Lato" panose="020F0502020204030203"/>
                <a:sym typeface="Lato" panose="020F0502020204030203"/>
              </a:rPr>
              <a:t>: This column contains the first initial of the patient's first name.</a:t>
            </a:r>
            <a:endParaRPr sz="1500">
              <a:latin typeface="Lato" panose="020F0502020204030203"/>
              <a:ea typeface="Lato" panose="020F0502020204030203"/>
              <a:cs typeface="Lato" panose="020F0502020204030203"/>
              <a:sym typeface="Lato" panose="020F0502020204030203"/>
            </a:endParaRPr>
          </a:p>
          <a:p>
            <a:pPr marL="457200" lvl="0" indent="-323850" algn="just" rtl="0">
              <a:lnSpc>
                <a:spcPct val="150000"/>
              </a:lnSpc>
              <a:spcBef>
                <a:spcPts val="0"/>
              </a:spcBef>
              <a:spcAft>
                <a:spcPts val="0"/>
              </a:spcAft>
              <a:buSzPts val="1500"/>
              <a:buFont typeface="Lato" panose="020F0502020204030203"/>
              <a:buChar char="●"/>
            </a:pPr>
            <a:r>
              <a:rPr lang="en-GB" sz="1500" b="1">
                <a:latin typeface="Lato" panose="020F0502020204030203"/>
                <a:ea typeface="Lato" panose="020F0502020204030203"/>
                <a:cs typeface="Lato" panose="020F0502020204030203"/>
                <a:sym typeface="Lato" panose="020F0502020204030203"/>
              </a:rPr>
              <a:t>Patient Last Name</a:t>
            </a:r>
            <a:r>
              <a:rPr lang="en-GB" sz="1500">
                <a:latin typeface="Lato" panose="020F0502020204030203"/>
                <a:ea typeface="Lato" panose="020F0502020204030203"/>
                <a:cs typeface="Lato" panose="020F0502020204030203"/>
                <a:sym typeface="Lato" panose="020F0502020204030203"/>
              </a:rPr>
              <a:t>: The surname of the patient is listed in this column.</a:t>
            </a:r>
            <a:endParaRPr sz="1800">
              <a:solidFill>
                <a:schemeClr val="dk2"/>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16"/>
          <p:cNvSpPr txBox="1"/>
          <p:nvPr/>
        </p:nvSpPr>
        <p:spPr>
          <a:xfrm>
            <a:off x="309850" y="270575"/>
            <a:ext cx="8510400" cy="4571400"/>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1200"/>
              </a:spcBef>
              <a:spcAft>
                <a:spcPts val="0"/>
              </a:spcAft>
              <a:buSzPts val="1500"/>
              <a:buFont typeface="Lato" panose="020F0502020204030203"/>
              <a:buChar char="●"/>
            </a:pPr>
            <a:r>
              <a:rPr lang="en-GB" sz="1500" b="1">
                <a:latin typeface="Lato" panose="020F0502020204030203"/>
                <a:ea typeface="Lato" panose="020F0502020204030203"/>
                <a:cs typeface="Lato" panose="020F0502020204030203"/>
                <a:sym typeface="Lato" panose="020F0502020204030203"/>
              </a:rPr>
              <a:t>Patient Race:</a:t>
            </a:r>
            <a:r>
              <a:rPr lang="en-GB" sz="1500">
                <a:latin typeface="Lato" panose="020F0502020204030203"/>
                <a:ea typeface="Lato" panose="020F0502020204030203"/>
                <a:cs typeface="Lato" panose="020F0502020204030203"/>
                <a:sym typeface="Lato" panose="020F0502020204030203"/>
              </a:rPr>
              <a:t> The racial or ethnic background of the patient is recorded here, with categories such as 'White', 'African American', 'Asian', 'Native American/Alaska Native', and 'Two or More Races'.</a:t>
            </a:r>
            <a:endParaRPr sz="1500" b="1">
              <a:latin typeface="Lato" panose="020F0502020204030203"/>
              <a:ea typeface="Lato" panose="020F0502020204030203"/>
              <a:cs typeface="Lato" panose="020F0502020204030203"/>
              <a:sym typeface="Lato" panose="020F0502020204030203"/>
            </a:endParaRPr>
          </a:p>
          <a:p>
            <a:pPr marL="457200" lvl="0" indent="-323850" algn="l" rtl="0">
              <a:lnSpc>
                <a:spcPct val="150000"/>
              </a:lnSpc>
              <a:spcBef>
                <a:spcPts val="0"/>
              </a:spcBef>
              <a:spcAft>
                <a:spcPts val="0"/>
              </a:spcAft>
              <a:buSzPts val="1500"/>
              <a:buFont typeface="Lato" panose="020F0502020204030203"/>
              <a:buChar char="●"/>
            </a:pPr>
            <a:r>
              <a:rPr lang="en-GB" sz="1500" b="1">
                <a:latin typeface="Lato" panose="020F0502020204030203"/>
                <a:ea typeface="Lato" panose="020F0502020204030203"/>
                <a:cs typeface="Lato" panose="020F0502020204030203"/>
                <a:sym typeface="Lato" panose="020F0502020204030203"/>
              </a:rPr>
              <a:t>Patient Admin Flag</a:t>
            </a:r>
            <a:r>
              <a:rPr lang="en-GB" sz="1500">
                <a:latin typeface="Lato" panose="020F0502020204030203"/>
                <a:ea typeface="Lato" panose="020F0502020204030203"/>
                <a:cs typeface="Lato" panose="020F0502020204030203"/>
                <a:sym typeface="Lato" panose="020F0502020204030203"/>
              </a:rPr>
              <a:t>: This column contains boolean values ('TRUE' or 'FALSE') which might indicate whether the patient was admitted or some other administrative flag.</a:t>
            </a:r>
            <a:endParaRPr sz="1500">
              <a:latin typeface="Lato" panose="020F0502020204030203"/>
              <a:ea typeface="Lato" panose="020F0502020204030203"/>
              <a:cs typeface="Lato" panose="020F0502020204030203"/>
              <a:sym typeface="Lato" panose="020F0502020204030203"/>
            </a:endParaRPr>
          </a:p>
          <a:p>
            <a:pPr marL="457200" lvl="0" indent="-323850" algn="l" rtl="0">
              <a:lnSpc>
                <a:spcPct val="150000"/>
              </a:lnSpc>
              <a:spcBef>
                <a:spcPts val="0"/>
              </a:spcBef>
              <a:spcAft>
                <a:spcPts val="0"/>
              </a:spcAft>
              <a:buSzPts val="1500"/>
              <a:buFont typeface="Lato" panose="020F0502020204030203"/>
              <a:buChar char="●"/>
            </a:pPr>
            <a:r>
              <a:rPr lang="en-GB" sz="1500" b="1">
                <a:latin typeface="Lato" panose="020F0502020204030203"/>
                <a:ea typeface="Lato" panose="020F0502020204030203"/>
                <a:cs typeface="Lato" panose="020F0502020204030203"/>
                <a:sym typeface="Lato" panose="020F0502020204030203"/>
              </a:rPr>
              <a:t>Patient Wait Time</a:t>
            </a:r>
            <a:r>
              <a:rPr lang="en-GB" sz="1500">
                <a:latin typeface="Lato" panose="020F0502020204030203"/>
                <a:ea typeface="Lato" panose="020F0502020204030203"/>
                <a:cs typeface="Lato" panose="020F0502020204030203"/>
                <a:sym typeface="Lato" panose="020F0502020204030203"/>
              </a:rPr>
              <a:t>: Appears to indicate the time the patient waited, possibly in minutes, before being seen or processed.</a:t>
            </a:r>
            <a:endParaRPr sz="1500">
              <a:latin typeface="Lato" panose="020F0502020204030203"/>
              <a:ea typeface="Lato" panose="020F0502020204030203"/>
              <a:cs typeface="Lato" panose="020F0502020204030203"/>
              <a:sym typeface="Lato" panose="020F0502020204030203"/>
            </a:endParaRPr>
          </a:p>
          <a:p>
            <a:pPr marL="457200" lvl="0" indent="-323850" algn="l" rtl="0">
              <a:lnSpc>
                <a:spcPct val="150000"/>
              </a:lnSpc>
              <a:spcBef>
                <a:spcPts val="0"/>
              </a:spcBef>
              <a:spcAft>
                <a:spcPts val="0"/>
              </a:spcAft>
              <a:buSzPts val="1500"/>
              <a:buFont typeface="Lato" panose="020F0502020204030203"/>
              <a:buChar char="●"/>
            </a:pPr>
            <a:r>
              <a:rPr lang="en-GB" sz="1500" b="1">
                <a:latin typeface="Lato" panose="020F0502020204030203"/>
                <a:ea typeface="Lato" panose="020F0502020204030203"/>
                <a:cs typeface="Lato" panose="020F0502020204030203"/>
                <a:sym typeface="Lato" panose="020F0502020204030203"/>
              </a:rPr>
              <a:t>Department Referral</a:t>
            </a:r>
            <a:r>
              <a:rPr lang="en-GB" sz="1500">
                <a:latin typeface="Lato" panose="020F0502020204030203"/>
                <a:ea typeface="Lato" panose="020F0502020204030203"/>
                <a:cs typeface="Lato" panose="020F0502020204030203"/>
                <a:sym typeface="Lato" panose="020F0502020204030203"/>
              </a:rPr>
              <a:t>: This column lists the department to which the patient was referred, with entries such as 'General Practice', 'Orthopedics', 'Gastroenterology', or 'None' indicating no referral.</a:t>
            </a:r>
            <a:endParaRPr sz="1500">
              <a:latin typeface="Lato" panose="020F0502020204030203"/>
              <a:ea typeface="Lato" panose="020F0502020204030203"/>
              <a:cs typeface="Lato" panose="020F0502020204030203"/>
              <a:sym typeface="Lato" panose="020F0502020204030203"/>
            </a:endParaRPr>
          </a:p>
          <a:p>
            <a:pPr marL="457200" lvl="0" indent="-323850" algn="l" rtl="0">
              <a:lnSpc>
                <a:spcPct val="150000"/>
              </a:lnSpc>
              <a:spcBef>
                <a:spcPts val="0"/>
              </a:spcBef>
              <a:spcAft>
                <a:spcPts val="0"/>
              </a:spcAft>
              <a:buSzPts val="1500"/>
              <a:buFont typeface="Lato" panose="020F0502020204030203"/>
              <a:buChar char="●"/>
            </a:pPr>
            <a:r>
              <a:rPr lang="en-GB" sz="1500" b="1">
                <a:latin typeface="Lato" panose="020F0502020204030203"/>
                <a:ea typeface="Lato" panose="020F0502020204030203"/>
                <a:cs typeface="Lato" panose="020F0502020204030203"/>
                <a:sym typeface="Lato" panose="020F0502020204030203"/>
              </a:rPr>
              <a:t>Doctor Name:</a:t>
            </a:r>
            <a:r>
              <a:rPr lang="en-GB" sz="1500">
                <a:latin typeface="Lato" panose="020F0502020204030203"/>
                <a:ea typeface="Lato" panose="020F0502020204030203"/>
                <a:cs typeface="Lato" panose="020F0502020204030203"/>
                <a:sym typeface="Lato" panose="020F0502020204030203"/>
              </a:rPr>
              <a:t> Identifies the doctor who attended each patient.</a:t>
            </a:r>
            <a:endParaRPr sz="1500">
              <a:latin typeface="Lato" panose="020F0502020204030203"/>
              <a:ea typeface="Lato" panose="020F0502020204030203"/>
              <a:cs typeface="Lato" panose="020F0502020204030203"/>
              <a:sym typeface="Lato" panose="020F0502020204030203"/>
            </a:endParaRPr>
          </a:p>
          <a:p>
            <a:pPr marL="457200" lvl="0" indent="-323850" algn="l" rtl="0">
              <a:lnSpc>
                <a:spcPct val="150000"/>
              </a:lnSpc>
              <a:spcBef>
                <a:spcPts val="0"/>
              </a:spcBef>
              <a:spcAft>
                <a:spcPts val="0"/>
              </a:spcAft>
              <a:buSzPts val="1500"/>
              <a:buFont typeface="Lato" panose="020F0502020204030203"/>
              <a:buChar char="●"/>
            </a:pPr>
            <a:r>
              <a:rPr lang="en-GB" sz="1500" b="1">
                <a:latin typeface="Lato" panose="020F0502020204030203"/>
                <a:ea typeface="Lato" panose="020F0502020204030203"/>
                <a:cs typeface="Lato" panose="020F0502020204030203"/>
                <a:sym typeface="Lato" panose="020F0502020204030203"/>
              </a:rPr>
              <a:t>Appointment Fees: </a:t>
            </a:r>
            <a:r>
              <a:rPr lang="en-GB" sz="1500">
                <a:latin typeface="Lato" panose="020F0502020204030203"/>
                <a:ea typeface="Lato" panose="020F0502020204030203"/>
                <a:cs typeface="Lato" panose="020F0502020204030203"/>
                <a:sym typeface="Lato" panose="020F0502020204030203"/>
              </a:rPr>
              <a:t>The cost charged for a doctor's consultation.</a:t>
            </a:r>
            <a:endParaRPr sz="1500">
              <a:latin typeface="Lato" panose="020F0502020204030203"/>
              <a:ea typeface="Lato" panose="020F0502020204030203"/>
              <a:cs typeface="Lato" panose="020F0502020204030203"/>
              <a:sym typeface="Lato" panose="020F0502020204030203"/>
            </a:endParaRPr>
          </a:p>
          <a:p>
            <a:pPr marL="457200" lvl="0" indent="-323850" algn="l" rtl="0">
              <a:lnSpc>
                <a:spcPct val="150000"/>
              </a:lnSpc>
              <a:spcBef>
                <a:spcPts val="0"/>
              </a:spcBef>
              <a:spcAft>
                <a:spcPts val="0"/>
              </a:spcAft>
              <a:buSzPts val="1500"/>
              <a:buFont typeface="Lato" panose="020F0502020204030203"/>
              <a:buChar char="●"/>
            </a:pPr>
            <a:r>
              <a:rPr lang="en-GB" sz="1500" b="1">
                <a:latin typeface="Lato" panose="020F0502020204030203"/>
                <a:ea typeface="Lato" panose="020F0502020204030203"/>
                <a:cs typeface="Lato" panose="020F0502020204030203"/>
                <a:sym typeface="Lato" panose="020F0502020204030203"/>
              </a:rPr>
              <a:t>Total Bill: </a:t>
            </a:r>
            <a:r>
              <a:rPr lang="en-GB" sz="1500">
                <a:latin typeface="Lato" panose="020F0502020204030203"/>
                <a:ea typeface="Lato" panose="020F0502020204030203"/>
                <a:cs typeface="Lato" panose="020F0502020204030203"/>
                <a:sym typeface="Lato" panose="020F0502020204030203"/>
              </a:rPr>
              <a:t>The overall amount billed to the patient, including all services and charges.</a:t>
            </a:r>
            <a:endParaRPr sz="1800">
              <a:solidFill>
                <a:schemeClr val="dk2"/>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Functions and Tools used</a:t>
            </a:r>
            <a:endParaRPr lang="en-GB"/>
          </a:p>
        </p:txBody>
      </p:sp>
      <p:sp>
        <p:nvSpPr>
          <p:cNvPr id="111" name="Google Shape;111;p17"/>
          <p:cNvSpPr txBox="1"/>
          <p:nvPr>
            <p:ph type="body" idx="2"/>
          </p:nvPr>
        </p:nvSpPr>
        <p:spPr>
          <a:xfrm>
            <a:off x="4623650" y="362750"/>
            <a:ext cx="4465800" cy="4689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200" b="1">
                <a:latin typeface="Arial" panose="020B0604020202020204"/>
                <a:ea typeface="Arial" panose="020B0604020202020204"/>
                <a:cs typeface="Arial" panose="020B0604020202020204"/>
                <a:sym typeface="Arial" panose="020B0604020202020204"/>
              </a:rPr>
              <a:t>Power Query Editor</a:t>
            </a:r>
            <a:r>
              <a:rPr lang="en-GB" sz="1200">
                <a:latin typeface="Arial" panose="020B0604020202020204"/>
                <a:ea typeface="Arial" panose="020B0604020202020204"/>
                <a:cs typeface="Arial" panose="020B0604020202020204"/>
                <a:sym typeface="Arial" panose="020B0604020202020204"/>
              </a:rPr>
              <a:t>: Used to clean and prepare the dataset by addressing missing values and correcting data types.</a:t>
            </a:r>
            <a:endParaRPr sz="1200">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r>
              <a:rPr lang="en-GB" sz="1200" b="1">
                <a:latin typeface="Arial" panose="020B0604020202020204"/>
                <a:ea typeface="Arial" panose="020B0604020202020204"/>
                <a:cs typeface="Arial" panose="020B0604020202020204"/>
                <a:sym typeface="Arial" panose="020B0604020202020204"/>
              </a:rPr>
              <a:t>DAX Functions</a:t>
            </a:r>
            <a:r>
              <a:rPr lang="en-GB" sz="1200">
                <a:latin typeface="Arial" panose="020B0604020202020204"/>
                <a:ea typeface="Arial" panose="020B0604020202020204"/>
                <a:cs typeface="Arial" panose="020B0604020202020204"/>
                <a:sym typeface="Arial" panose="020B0604020202020204"/>
              </a:rPr>
              <a:t>: Functions like SUM(), AVERAGE(), CALCULATE(), and IF() were used to calculate key metrics such as total revenue, average wait times, and patient satisfaction.</a:t>
            </a:r>
            <a:endParaRPr sz="1200">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r>
              <a:rPr lang="en-GB" sz="1200" b="1">
                <a:latin typeface="Arial" panose="020B0604020202020204"/>
                <a:ea typeface="Arial" panose="020B0604020202020204"/>
                <a:cs typeface="Arial" panose="020B0604020202020204"/>
                <a:sym typeface="Arial" panose="020B0604020202020204"/>
              </a:rPr>
              <a:t>Visualizations</a:t>
            </a:r>
            <a:r>
              <a:rPr lang="en-GB" sz="1200">
                <a:latin typeface="Arial" panose="020B0604020202020204"/>
                <a:ea typeface="Arial" panose="020B0604020202020204"/>
                <a:cs typeface="Arial" panose="020B0604020202020204"/>
                <a:sym typeface="Arial" panose="020B0604020202020204"/>
              </a:rPr>
              <a:t>: Table, bar/column charts, and matrix visualizations were utilized to display revenue, patient visits, and satisfaction scores across departments.</a:t>
            </a:r>
            <a:endParaRPr sz="1200">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r>
              <a:rPr lang="en-GB" sz="1200" b="1">
                <a:latin typeface="Arial" panose="020B0604020202020204"/>
                <a:ea typeface="Arial" panose="020B0604020202020204"/>
                <a:cs typeface="Arial" panose="020B0604020202020204"/>
                <a:sym typeface="Arial" panose="020B0604020202020204"/>
              </a:rPr>
              <a:t>Conditional </a:t>
            </a:r>
            <a:r>
              <a:rPr lang="en-GB" sz="1200" b="1">
                <a:latin typeface="Arial" panose="020B0604020202020204"/>
                <a:ea typeface="Arial" panose="020B0604020202020204"/>
                <a:cs typeface="Arial" panose="020B0604020202020204"/>
                <a:sym typeface="Arial" panose="020B0604020202020204"/>
              </a:rPr>
              <a:t>Formatting</a:t>
            </a:r>
            <a:r>
              <a:rPr lang="en-GB" sz="1200">
                <a:latin typeface="Arial" panose="020B0604020202020204"/>
                <a:ea typeface="Arial" panose="020B0604020202020204"/>
                <a:cs typeface="Arial" panose="020B0604020202020204"/>
                <a:sym typeface="Arial" panose="020B0604020202020204"/>
              </a:rPr>
              <a:t>: Applied in matrix visualizations to create a heatmap, showing patterns in patient satisfaction based on demographics.</a:t>
            </a:r>
            <a:endParaRPr sz="1200">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r>
              <a:rPr lang="en-GB" sz="1200" b="1">
                <a:latin typeface="Arial" panose="020B0604020202020204"/>
                <a:ea typeface="Arial" panose="020B0604020202020204"/>
                <a:cs typeface="Arial" panose="020B0604020202020204"/>
                <a:sym typeface="Arial" panose="020B0604020202020204"/>
              </a:rPr>
              <a:t>Slicers and Filters</a:t>
            </a:r>
            <a:r>
              <a:rPr lang="en-GB" sz="1200">
                <a:latin typeface="Arial" panose="020B0604020202020204"/>
                <a:ea typeface="Arial" panose="020B0604020202020204"/>
                <a:cs typeface="Arial" panose="020B0604020202020204"/>
                <a:sym typeface="Arial" panose="020B0604020202020204"/>
              </a:rPr>
              <a:t>: Enabled dynamic filtering of the data by department and time, helping refine insights on patient visits and departmental performance.</a:t>
            </a:r>
            <a:endParaRPr sz="1200">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1600"/>
              </a:spcAft>
              <a:buNone/>
            </a:pPr>
            <a:endParaRPr sz="19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Key insights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188775" y="212625"/>
            <a:ext cx="4201800" cy="6078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AutoNum type="arabicPeriod"/>
            </a:pPr>
            <a:r>
              <a:rPr lang="en-GB" b="1"/>
              <a:t>Revenue Generation</a:t>
            </a:r>
            <a:endParaRPr b="1"/>
          </a:p>
        </p:txBody>
      </p:sp>
      <p:pic>
        <p:nvPicPr>
          <p:cNvPr id="122" name="Google Shape;122;p19"/>
          <p:cNvPicPr preferRelativeResize="0"/>
          <p:nvPr/>
        </p:nvPicPr>
        <p:blipFill>
          <a:blip r:embed="rId1"/>
          <a:stretch>
            <a:fillRect/>
          </a:stretch>
        </p:blipFill>
        <p:spPr>
          <a:xfrm>
            <a:off x="4348225" y="652750"/>
            <a:ext cx="4730349" cy="4110676"/>
          </a:xfrm>
          <a:prstGeom prst="rect">
            <a:avLst/>
          </a:prstGeom>
          <a:noFill/>
          <a:ln>
            <a:noFill/>
          </a:ln>
        </p:spPr>
      </p:pic>
      <p:sp>
        <p:nvSpPr>
          <p:cNvPr id="123" name="Google Shape;123;p19"/>
          <p:cNvSpPr txBox="1"/>
          <p:nvPr/>
        </p:nvSpPr>
        <p:spPr>
          <a:xfrm>
            <a:off x="188775" y="863350"/>
            <a:ext cx="3999000" cy="405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GB" sz="1300" b="1"/>
              <a:t>Insights:</a:t>
            </a:r>
            <a:endParaRPr sz="1300" b="1"/>
          </a:p>
          <a:p>
            <a:pPr marL="0" lvl="0" indent="0" algn="l" rtl="0">
              <a:lnSpc>
                <a:spcPct val="115000"/>
              </a:lnSpc>
              <a:spcBef>
                <a:spcPts val="1200"/>
              </a:spcBef>
              <a:spcAft>
                <a:spcPts val="0"/>
              </a:spcAft>
              <a:buNone/>
            </a:pPr>
            <a:r>
              <a:rPr lang="en-GB" sz="1100" b="1" i="1"/>
              <a:t>Revenue Generation:</a:t>
            </a:r>
            <a:endParaRPr sz="1100" b="1" i="1"/>
          </a:p>
          <a:p>
            <a:pPr marL="457200" lvl="0" indent="-298450" algn="l" rtl="0">
              <a:lnSpc>
                <a:spcPct val="115000"/>
              </a:lnSpc>
              <a:spcBef>
                <a:spcPts val="1200"/>
              </a:spcBef>
              <a:spcAft>
                <a:spcPts val="0"/>
              </a:spcAft>
              <a:buSzPts val="1100"/>
              <a:buChar char="●"/>
            </a:pPr>
            <a:r>
              <a:rPr lang="en-GB" sz="1100"/>
              <a:t>Orthopedics generated $173 million, and General Practice generated $164 million.</a:t>
            </a:r>
            <a:endParaRPr sz="1100"/>
          </a:p>
          <a:p>
            <a:pPr marL="457200" lvl="0" indent="-298450" algn="l" rtl="0">
              <a:lnSpc>
                <a:spcPct val="115000"/>
              </a:lnSpc>
              <a:spcBef>
                <a:spcPts val="0"/>
              </a:spcBef>
              <a:spcAft>
                <a:spcPts val="0"/>
              </a:spcAft>
              <a:buSzPts val="1100"/>
              <a:buChar char="●"/>
            </a:pPr>
            <a:r>
              <a:rPr lang="en-GB" sz="1100"/>
              <a:t>Neurology, with only 200 doctors, generated $73 million, indicating high revenue potential per doctor.</a:t>
            </a:r>
            <a:endParaRPr sz="1100"/>
          </a:p>
          <a:p>
            <a:pPr marL="0" lvl="0" indent="0" algn="l" rtl="0">
              <a:lnSpc>
                <a:spcPct val="115000"/>
              </a:lnSpc>
              <a:spcBef>
                <a:spcPts val="1200"/>
              </a:spcBef>
              <a:spcAft>
                <a:spcPts val="0"/>
              </a:spcAft>
              <a:buNone/>
            </a:pPr>
            <a:r>
              <a:rPr lang="en-GB" sz="1100" b="1" i="1"/>
              <a:t>Doctor Distribution</a:t>
            </a:r>
            <a:r>
              <a:rPr lang="en-GB" sz="1100" b="1" i="1"/>
              <a:t>: </a:t>
            </a:r>
            <a:endParaRPr sz="1100" b="1" i="1"/>
          </a:p>
          <a:p>
            <a:pPr marL="457200" lvl="0" indent="-298450" algn="l" rtl="0">
              <a:lnSpc>
                <a:spcPct val="115000"/>
              </a:lnSpc>
              <a:spcBef>
                <a:spcPts val="1200"/>
              </a:spcBef>
              <a:spcAft>
                <a:spcPts val="0"/>
              </a:spcAft>
              <a:buSzPts val="1100"/>
              <a:buChar char="●"/>
            </a:pPr>
            <a:r>
              <a:rPr lang="en-GB" sz="1100"/>
              <a:t>General Practice has the most doctors at 7,200, correlating with its high patient volume.</a:t>
            </a:r>
            <a:endParaRPr sz="1100"/>
          </a:p>
          <a:p>
            <a:pPr marL="0" lvl="0" indent="0" algn="l" rtl="0">
              <a:lnSpc>
                <a:spcPct val="115000"/>
              </a:lnSpc>
              <a:spcBef>
                <a:spcPts val="1400"/>
              </a:spcBef>
              <a:spcAft>
                <a:spcPts val="0"/>
              </a:spcAft>
              <a:buNone/>
            </a:pPr>
            <a:r>
              <a:rPr lang="en-GB" sz="1300" b="1"/>
              <a:t>Recommendations:</a:t>
            </a:r>
            <a:endParaRPr sz="1300" b="1"/>
          </a:p>
          <a:p>
            <a:pPr marL="0" lvl="0" indent="0" algn="l" rtl="0">
              <a:lnSpc>
                <a:spcPct val="115000"/>
              </a:lnSpc>
              <a:spcBef>
                <a:spcPts val="1200"/>
              </a:spcBef>
              <a:spcAft>
                <a:spcPts val="0"/>
              </a:spcAft>
              <a:buNone/>
            </a:pPr>
            <a:r>
              <a:rPr lang="en-GB" sz="1100" b="1" i="1"/>
              <a:t>Focus on Specialized Departments:</a:t>
            </a:r>
            <a:endParaRPr sz="1100" b="1" i="1"/>
          </a:p>
          <a:p>
            <a:pPr marL="457200" lvl="0" indent="-298450" algn="l" rtl="0">
              <a:lnSpc>
                <a:spcPct val="115000"/>
              </a:lnSpc>
              <a:spcBef>
                <a:spcPts val="1200"/>
              </a:spcBef>
              <a:spcAft>
                <a:spcPts val="0"/>
              </a:spcAft>
              <a:buSzPts val="1100"/>
              <a:buChar char="●"/>
            </a:pPr>
            <a:r>
              <a:rPr lang="en-GB" sz="1100"/>
              <a:t> Enhance investment in specialized departments like Orthopedics and Neurology to boost revenue and improve patient care quality.</a:t>
            </a:r>
            <a:endParaRPr sz="1200" b="1">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1419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2. Suitable Departments for New Hires</a:t>
            </a:r>
            <a:endParaRPr b="1"/>
          </a:p>
        </p:txBody>
      </p:sp>
      <p:sp>
        <p:nvSpPr>
          <p:cNvPr id="129" name="Google Shape;129;p20"/>
          <p:cNvSpPr txBox="1"/>
          <p:nvPr/>
        </p:nvSpPr>
        <p:spPr>
          <a:xfrm>
            <a:off x="266150" y="1194125"/>
            <a:ext cx="3666300" cy="3570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100" b="1"/>
              <a:t>Insights:</a:t>
            </a:r>
            <a:endParaRPr sz="1100" b="1"/>
          </a:p>
          <a:p>
            <a:pPr marL="0" lvl="0" indent="0" algn="just" rtl="0">
              <a:spcBef>
                <a:spcPts val="0"/>
              </a:spcBef>
              <a:spcAft>
                <a:spcPts val="0"/>
              </a:spcAft>
              <a:buNone/>
            </a:pPr>
            <a:endParaRPr sz="1100" b="1"/>
          </a:p>
          <a:p>
            <a:pPr marL="457200" lvl="0" indent="-298450" algn="just" rtl="0">
              <a:spcBef>
                <a:spcPts val="0"/>
              </a:spcBef>
              <a:spcAft>
                <a:spcPts val="0"/>
              </a:spcAft>
              <a:buSzPts val="1100"/>
              <a:buChar char="●"/>
            </a:pPr>
            <a:r>
              <a:rPr lang="en-GB" sz="1100" b="1" i="1"/>
              <a:t>High Patient Load</a:t>
            </a:r>
            <a:r>
              <a:rPr lang="en-GB" sz="1100"/>
              <a:t>: Departments like General Practice and Orthopedics see a significantly higher number of patient visits. </a:t>
            </a:r>
            <a:endParaRPr sz="1100"/>
          </a:p>
          <a:p>
            <a:pPr marL="457200" lvl="0" indent="-298450" algn="just" rtl="0">
              <a:spcBef>
                <a:spcPts val="0"/>
              </a:spcBef>
              <a:spcAft>
                <a:spcPts val="0"/>
              </a:spcAft>
              <a:buSzPts val="1100"/>
              <a:buChar char="●"/>
            </a:pPr>
            <a:r>
              <a:rPr lang="en-GB" sz="1100" b="1" i="1"/>
              <a:t>Low Satisfaction Scores</a:t>
            </a:r>
            <a:r>
              <a:rPr lang="en-GB" sz="1100"/>
              <a:t>: Departments where patient satisfaction is low (e.g., Gastroenterology and Neurology) could benefit from hiring more doctors to reduce patient waiting times and improve care quality.</a:t>
            </a:r>
            <a:endParaRPr sz="1100"/>
          </a:p>
          <a:p>
            <a:pPr marL="0" lvl="0" indent="0" algn="just" rtl="0">
              <a:spcBef>
                <a:spcPts val="0"/>
              </a:spcBef>
              <a:spcAft>
                <a:spcPts val="0"/>
              </a:spcAft>
              <a:buNone/>
            </a:pPr>
            <a:endParaRPr sz="1100"/>
          </a:p>
          <a:p>
            <a:pPr marL="0" lvl="0" indent="0" algn="just" rtl="0">
              <a:spcBef>
                <a:spcPts val="0"/>
              </a:spcBef>
              <a:spcAft>
                <a:spcPts val="0"/>
              </a:spcAft>
              <a:buNone/>
            </a:pPr>
            <a:r>
              <a:rPr lang="en-GB" sz="1100" b="1"/>
              <a:t>Recommendations</a:t>
            </a:r>
            <a:r>
              <a:rPr lang="en-GB" sz="1100" b="1"/>
              <a:t>:</a:t>
            </a:r>
            <a:endParaRPr sz="1100" b="1"/>
          </a:p>
          <a:p>
            <a:pPr marL="457200" lvl="0" indent="0" algn="just" rtl="0">
              <a:spcBef>
                <a:spcPts val="0"/>
              </a:spcBef>
              <a:spcAft>
                <a:spcPts val="0"/>
              </a:spcAft>
              <a:buNone/>
            </a:pPr>
            <a:endParaRPr sz="1100"/>
          </a:p>
          <a:p>
            <a:pPr marL="457200" lvl="0" indent="-298450" algn="just" rtl="0">
              <a:spcBef>
                <a:spcPts val="0"/>
              </a:spcBef>
              <a:spcAft>
                <a:spcPts val="0"/>
              </a:spcAft>
              <a:buSzPts val="1100"/>
              <a:buChar char="●"/>
            </a:pPr>
            <a:r>
              <a:rPr lang="en-GB" sz="1100"/>
              <a:t>The hospital should consider hiring more doctors in General Practice, Neurology, and Orthopedics, with a focus on staffing evening shifts to meet patient demand. Departments with higher patient dissatisfaction (like Neurology) should also be prioritized.</a:t>
            </a:r>
            <a:endParaRPr sz="1100"/>
          </a:p>
          <a:p>
            <a:pPr marL="0" lvl="0" indent="0" algn="just" rtl="0">
              <a:spcBef>
                <a:spcPts val="0"/>
              </a:spcBef>
              <a:spcAft>
                <a:spcPts val="0"/>
              </a:spcAft>
              <a:buNone/>
            </a:pPr>
            <a:endParaRPr sz="1100"/>
          </a:p>
        </p:txBody>
      </p:sp>
      <p:pic>
        <p:nvPicPr>
          <p:cNvPr id="130" name="Google Shape;130;p20"/>
          <p:cNvPicPr preferRelativeResize="0"/>
          <p:nvPr/>
        </p:nvPicPr>
        <p:blipFill>
          <a:blip r:embed="rId1"/>
          <a:stretch>
            <a:fillRect/>
          </a:stretch>
        </p:blipFill>
        <p:spPr>
          <a:xfrm>
            <a:off x="4170575" y="839025"/>
            <a:ext cx="4789100" cy="408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197800" y="2132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3. Strategies Suggestions for Patient Discounts</a:t>
            </a:r>
            <a:endParaRPr b="1"/>
          </a:p>
        </p:txBody>
      </p:sp>
      <p:sp>
        <p:nvSpPr>
          <p:cNvPr id="136" name="Google Shape;136;p21"/>
          <p:cNvSpPr txBox="1"/>
          <p:nvPr/>
        </p:nvSpPr>
        <p:spPr>
          <a:xfrm>
            <a:off x="290975" y="821075"/>
            <a:ext cx="4131000" cy="4353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100" b="1"/>
              <a:t>Insights:</a:t>
            </a:r>
            <a:endParaRPr sz="1100" b="1"/>
          </a:p>
          <a:p>
            <a:pPr marL="0" lvl="0" indent="0" algn="just" rtl="0">
              <a:spcBef>
                <a:spcPts val="0"/>
              </a:spcBef>
              <a:spcAft>
                <a:spcPts val="0"/>
              </a:spcAft>
              <a:buNone/>
            </a:pPr>
            <a:endParaRPr sz="1100" b="1"/>
          </a:p>
          <a:p>
            <a:pPr marL="0" lvl="0" indent="0" algn="just" rtl="0">
              <a:spcBef>
                <a:spcPts val="0"/>
              </a:spcBef>
              <a:spcAft>
                <a:spcPts val="0"/>
              </a:spcAft>
              <a:buNone/>
            </a:pPr>
            <a:r>
              <a:rPr lang="en-GB" sz="1100" b="1" i="1"/>
              <a:t>Income-Based Discounts:</a:t>
            </a:r>
            <a:endParaRPr sz="1100" b="1" i="1"/>
          </a:p>
          <a:p>
            <a:pPr marL="914400" lvl="0" indent="-298450" algn="l" rtl="0">
              <a:lnSpc>
                <a:spcPct val="115000"/>
              </a:lnSpc>
              <a:spcBef>
                <a:spcPts val="1200"/>
              </a:spcBef>
              <a:spcAft>
                <a:spcPts val="0"/>
              </a:spcAft>
              <a:buSzPts val="1100"/>
              <a:buChar char="●"/>
            </a:pPr>
            <a:r>
              <a:rPr lang="en-GB" sz="1100"/>
              <a:t>Offer discounts to patients with higher total bills, especially in departments like Neurology and Gastroenterology, to alleviate financial strain. A specific billing threshold can be set for eligibility.</a:t>
            </a:r>
            <a:endParaRPr sz="1100"/>
          </a:p>
          <a:p>
            <a:pPr marL="0" lvl="0" indent="0" algn="l" rtl="0">
              <a:lnSpc>
                <a:spcPct val="115000"/>
              </a:lnSpc>
              <a:spcBef>
                <a:spcPts val="1200"/>
              </a:spcBef>
              <a:spcAft>
                <a:spcPts val="0"/>
              </a:spcAft>
              <a:buNone/>
            </a:pPr>
            <a:r>
              <a:rPr lang="en-GB" sz="1100" b="1" i="1"/>
              <a:t>Loyalty Discounts:</a:t>
            </a:r>
            <a:endParaRPr sz="1100" b="1" i="1"/>
          </a:p>
          <a:p>
            <a:pPr marL="914400" lvl="0" indent="-298450" algn="l" rtl="0">
              <a:lnSpc>
                <a:spcPct val="115000"/>
              </a:lnSpc>
              <a:spcBef>
                <a:spcPts val="1200"/>
              </a:spcBef>
              <a:spcAft>
                <a:spcPts val="0"/>
              </a:spcAft>
              <a:buSzPts val="1100"/>
              <a:buChar char="●"/>
            </a:pPr>
            <a:r>
              <a:rPr lang="en-GB" sz="1100"/>
              <a:t>Provide discounts to patients with multiple visits or long-term treatments, particularly in Neurology and Physiotherapy, to encourage ongoing care and retention.</a:t>
            </a:r>
            <a:endParaRPr sz="1200"/>
          </a:p>
          <a:p>
            <a:pPr marL="0" lvl="0" indent="0" algn="just" rtl="0">
              <a:spcBef>
                <a:spcPts val="1200"/>
              </a:spcBef>
              <a:spcAft>
                <a:spcPts val="0"/>
              </a:spcAft>
              <a:buNone/>
            </a:pPr>
            <a:r>
              <a:rPr lang="en-GB" sz="1200" b="1"/>
              <a:t>Recommendations:</a:t>
            </a:r>
            <a:endParaRPr sz="1200" b="1"/>
          </a:p>
          <a:p>
            <a:pPr marL="0" lvl="0" indent="0" algn="just" rtl="0">
              <a:spcBef>
                <a:spcPts val="0"/>
              </a:spcBef>
              <a:spcAft>
                <a:spcPts val="0"/>
              </a:spcAft>
              <a:buNone/>
            </a:pPr>
            <a:endParaRPr sz="1200" b="1"/>
          </a:p>
          <a:p>
            <a:pPr marL="457200" lvl="0" indent="-304800" algn="just" rtl="0">
              <a:spcBef>
                <a:spcPts val="0"/>
              </a:spcBef>
              <a:spcAft>
                <a:spcPts val="0"/>
              </a:spcAft>
              <a:buSzPts val="1200"/>
              <a:buChar char="●"/>
            </a:pPr>
            <a:r>
              <a:rPr lang="en-GB" sz="1200"/>
              <a:t>Implement income-based discounts for high-bill patients and loyalty-based discounts for frequent visitors, especially in high-volume departments like General Practice.</a:t>
            </a:r>
            <a:endParaRPr sz="1200"/>
          </a:p>
          <a:p>
            <a:pPr marL="0" lvl="0" indent="0" algn="just" rtl="0">
              <a:spcBef>
                <a:spcPts val="0"/>
              </a:spcBef>
              <a:spcAft>
                <a:spcPts val="0"/>
              </a:spcAft>
              <a:buNone/>
            </a:pPr>
            <a:endParaRPr sz="1200"/>
          </a:p>
        </p:txBody>
      </p:sp>
      <p:pic>
        <p:nvPicPr>
          <p:cNvPr id="137" name="Google Shape;137;p21"/>
          <p:cNvPicPr preferRelativeResize="0"/>
          <p:nvPr/>
        </p:nvPicPr>
        <p:blipFill>
          <a:blip r:embed="rId1"/>
          <a:stretch>
            <a:fillRect/>
          </a:stretch>
        </p:blipFill>
        <p:spPr>
          <a:xfrm>
            <a:off x="4572000" y="1583413"/>
            <a:ext cx="4417226" cy="1976682"/>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5975</Words>
  <Application>WPS Presentation</Application>
  <PresentationFormat/>
  <Paragraphs>97</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Arial</vt:lpstr>
      <vt:lpstr>Roboto</vt:lpstr>
      <vt:lpstr>Lato</vt:lpstr>
      <vt:lpstr>Microsoft YaHei</vt:lpstr>
      <vt:lpstr>Arial Unicode MS</vt:lpstr>
      <vt:lpstr>Geometric</vt:lpstr>
      <vt:lpstr>Revenue Analysis, Staffing Needs, and Discount Strategies for Columbia Asia Hospital</vt:lpstr>
      <vt:lpstr>PowerPoint 演示文稿</vt:lpstr>
      <vt:lpstr>Data Description </vt:lpstr>
      <vt:lpstr>PowerPoint 演示文稿</vt:lpstr>
      <vt:lpstr>Functions and Tools used</vt:lpstr>
      <vt:lpstr>Key insights </vt:lpstr>
      <vt:lpstr>Revenue Generation</vt:lpstr>
      <vt:lpstr>2. Suitable Departments for New Hires</vt:lpstr>
      <vt:lpstr>3. Strategies Suggestions for Patient Discounts</vt:lpstr>
      <vt:lpstr>PowerPoint 演示文稿</vt:lpstr>
      <vt:lpstr>PowerPoint 演示文稿</vt:lpstr>
      <vt:lpstr>PowerPoint 演示文稿</vt:lpstr>
      <vt:lpstr>Conclusions</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Revenue Analysis, Staffing Needs, and Discount Strategies for Columbia Asia Hospital</dc:title>
  <dc:creator/>
  <cp:lastModifiedBy>kandg</cp:lastModifiedBy>
  <cp:revision>1</cp:revision>
  <dcterms:created xsi:type="dcterms:W3CDTF">2024-10-08T09:23:55Z</dcterms:created>
  <dcterms:modified xsi:type="dcterms:W3CDTF">2024-10-08T09:23:55Z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A8839CAF4D8441579F785C76551A9823_12</vt:lpwstr>
  </property>
  <property fmtid="{D5CDD505-2E9C-101B-9397-08002B2CF9AE}" pid="3" name="KSOProductBuildVer">
    <vt:lpwstr>2057-12.2.0.18586</vt:lpwstr>
  </property>
</Properties>
</file>