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8" r:id="rId9"/>
    <p:sldId id="269" r:id="rId10"/>
    <p:sldId id="270" r:id="rId11"/>
    <p:sldId id="275" r:id="rId12"/>
    <p:sldId id="264" r:id="rId13"/>
    <p:sldId id="265" r:id="rId14"/>
    <p:sldId id="266" r:id="rId15"/>
    <p:sldId id="267" r:id="rId16"/>
  </p:sldIdLst>
  <p:sldSz cx="9144000" cy="5143500"/>
  <p:notesSz cx="6858000" cy="9144000"/>
  <p:embeddedFontLst>
    <p:embeddedFont>
      <p:font typeface="Roboto" panose="02000000000000000000"/>
      <p:bold r:id="rId20"/>
      <p:boldItalic r:id="rId21"/>
    </p:embeddedFont>
    <p:embeddedFont>
      <p:font typeface="Lato" panose="020F0502020204030203"/>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newton%20school\spreadsheet%20project\spreadsheet%20project\Spreadsheet%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[Spreadsheet project.xlsx]pivots tables!PivotTable5</c:name>
    <c:fmtId val="-1"/>
  </c:pivotSource>
  <c:chart>
    <c:title>
      <c:tx>
        <c:rich>
          <a:bodyPr rot="0" spcFirstLastPara="0" vertOverflow="ellipsis" vert="horz" wrap="square" anchor="ctr" anchorCtr="1"/>
          <a:lstStyle/>
          <a:p>
            <a:pPr defTabSz="914400">
              <a:defRPr lang="en-GB" sz="1400" b="1" i="0" u="none" strike="noStrike" kern="1200" baseline="0">
                <a:solidFill>
                  <a:schemeClr val="tx1">
                    <a:lumMod val="75000"/>
                    <a:lumOff val="25000"/>
                  </a:schemeClr>
                </a:solidFill>
                <a:latin typeface="+mn-lt"/>
                <a:ea typeface="+mn-ea"/>
                <a:cs typeface="+mn-cs"/>
              </a:defRPr>
            </a:pPr>
            <a:r>
              <a:t>Averag cost for two (INR)</a:t>
            </a:r>
          </a:p>
        </c:rich>
      </c:tx>
      <c:layout>
        <c:manualLayout>
          <c:xMode val="edge"/>
          <c:yMode val="edge"/>
          <c:x val="0.0737272727272727"/>
          <c:y val="0.0595890981731436"/>
        </c:manualLayout>
      </c:layout>
      <c:overlay val="0"/>
      <c:spPr>
        <a:noFill/>
        <a:ln>
          <a:noFill/>
        </a:ln>
        <a:effectLst/>
      </c:spPr>
    </c:title>
    <c:autoTitleDeleted val="0"/>
    <c:plotArea>
      <c:layout>
        <c:manualLayout>
          <c:layoutTarget val="inner"/>
          <c:xMode val="edge"/>
          <c:yMode val="edge"/>
          <c:x val="0.161910365793861"/>
          <c:y val="0.28706916493176"/>
          <c:w val="0.299303716779445"/>
          <c:h val="0.705991209808004"/>
        </c:manualLayout>
      </c:layout>
      <c:pieChart>
        <c:varyColors val="1"/>
        <c:ser>
          <c:idx val="0"/>
          <c:order val="0"/>
          <c:tx>
            <c:strRef>
              <c:f>'[Spreadsheet project.xlsx]pivots tables'!$K$29</c:f>
              <c:strCache>
                <c:ptCount val="1"/>
                <c:pt idx="0">
                  <c:v>Total</c:v>
                </c:pt>
              </c:strCache>
            </c:strRef>
          </c:tx>
          <c:spPr/>
          <c:explosion val="0"/>
          <c:dPt>
            <c:idx val="0"/>
            <c:bubble3D val="0"/>
            <c:spPr>
              <a:solidFill>
                <a:schemeClr val="accent5">
                  <a:lumMod val="20000"/>
                  <a:lumOff val="80000"/>
                </a:schemeClr>
              </a:solidFill>
              <a:ln>
                <a:noFill/>
              </a:ln>
              <a:effectLst/>
            </c:spPr>
          </c:dPt>
          <c:dPt>
            <c:idx val="1"/>
            <c:bubble3D val="0"/>
            <c:spPr>
              <a:solidFill>
                <a:schemeClr val="accent4"/>
              </a:solidFill>
              <a:ln>
                <a:noFill/>
              </a:ln>
              <a:effectLst/>
            </c:spPr>
          </c:dPt>
          <c:dPt>
            <c:idx val="2"/>
            <c:bubble3D val="0"/>
            <c:spPr>
              <a:solidFill>
                <a:schemeClr val="accent6"/>
              </a:solidFill>
              <a:ln>
                <a:noFill/>
              </a:ln>
              <a:effectLst/>
            </c:spPr>
          </c:dPt>
          <c:dLbls>
            <c:spPr>
              <a:noFill/>
              <a:ln>
                <a:noFill/>
              </a:ln>
              <a:effectLst/>
            </c:spPr>
            <c:txPr>
              <a:bodyPr rot="0" spcFirstLastPara="0" vertOverflow="ellipsis" vert="horz" wrap="square" lIns="38100" tIns="19050" rIns="38100" bIns="19050" anchor="ctr" anchorCtr="1"/>
              <a:lstStyle/>
              <a:p>
                <a:pPr>
                  <a:defRPr lang="en-GB"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'[Spreadsheet project.xlsx]pivots tables'!$J$30:$J$33</c:f>
              <c:strCache>
                <c:ptCount val="3"/>
                <c:pt idx="0">
                  <c:v>Australia</c:v>
                </c:pt>
                <c:pt idx="1">
                  <c:v>Canada</c:v>
                </c:pt>
                <c:pt idx="2">
                  <c:v>Singapore</c:v>
                </c:pt>
              </c:strCache>
            </c:strRef>
          </c:cat>
          <c:val>
            <c:numRef>
              <c:f>'[Spreadsheet project.xlsx]pivots tables'!$K$30:$K$33</c:f>
              <c:numCache>
                <c:formatCode>0.00_ </c:formatCode>
                <c:ptCount val="3"/>
                <c:pt idx="0">
                  <c:v>1363.11666666667</c:v>
                </c:pt>
                <c:pt idx="1">
                  <c:v>2233.725</c:v>
                </c:pt>
                <c:pt idx="2">
                  <c:v>9997.5925</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51454545454545"/>
          <c:y val="0.125224865080951"/>
        </c:manualLayout>
      </c:layout>
      <c:overlay val="0"/>
      <c:spPr>
        <a:noFill/>
        <a:ln>
          <a:noFill/>
        </a:ln>
        <a:effectLst/>
      </c:spPr>
      <c:txPr>
        <a:bodyPr rot="0" spcFirstLastPara="0"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ee59b100-93cf-49ef-aee0-9a7f407bb4c2}"/>
      </c:ext>
    </c:extLst>
  </c:chart>
  <c:spPr>
    <a:solidFill>
      <a:schemeClr val="bg1"/>
    </a:solidFill>
    <a:ln w="9525" cap="flat" cmpd="sng" algn="ctr">
      <a:noFill/>
      <a:round/>
    </a:ln>
    <a:effectLst/>
  </c:spPr>
  <c:txPr>
    <a:bodyPr/>
    <a:lstStyle/>
    <a:p>
      <a:pPr>
        <a:defRPr lang="en-GB"/>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c6f9e470d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2e4fab12fca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4fab12fca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2f1a68a8914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f1a68a8914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2f1a68a8914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1a68a8914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2f1a68a8914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f1a68a8914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f1a68a8914_0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1a68a8914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2f1a68a8914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1a68a8914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2f1a68a8914_0_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f1a68a8914_0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2f1a68a8914_0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f1a68a8914_0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27400" y="1468200"/>
            <a:ext cx="4044600" cy="21240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GB" b="1" i="1"/>
              <a:t>Zomato </a:t>
            </a:r>
            <a:r>
              <a:rPr lang="en-GB" b="1"/>
              <a:t>Restaurants</a:t>
            </a:r>
            <a:r>
              <a:rPr lang="en-GB" b="1"/>
              <a:t> Expansion</a:t>
            </a:r>
            <a:endParaRPr b="1"/>
          </a:p>
        </p:txBody>
      </p:sp>
      <p:sp>
        <p:nvSpPr>
          <p:cNvPr id="86" name="Google Shape;86;p13"/>
          <p:cNvSpPr txBox="1"/>
          <p:nvPr>
            <p:ph type="subTitle" idx="1"/>
          </p:nvPr>
        </p:nvSpPr>
        <p:spPr>
          <a:xfrm>
            <a:off x="598099" y="3696625"/>
            <a:ext cx="3324600" cy="831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a:t>Guruprasad kandgal</a:t>
            </a:r>
            <a:endParaRPr lang="en-GB"/>
          </a:p>
          <a:p>
            <a:pPr marL="0" lvl="0" indent="0" algn="l" rtl="0">
              <a:spcBef>
                <a:spcPts val="0"/>
              </a:spcBef>
              <a:spcAft>
                <a:spcPts val="0"/>
              </a:spcAft>
              <a:buNone/>
            </a:pPr>
          </a:p>
        </p:txBody>
      </p:sp>
      <p:pic>
        <p:nvPicPr>
          <p:cNvPr id="87" name="Google Shape;87;p13"/>
          <p:cNvPicPr preferRelativeResize="0"/>
          <p:nvPr/>
        </p:nvPicPr>
        <p:blipFill>
          <a:blip r:embed="rId1"/>
          <a:stretch>
            <a:fillRect/>
          </a:stretch>
        </p:blipFill>
        <p:spPr>
          <a:xfrm>
            <a:off x="4419525" y="1391484"/>
            <a:ext cx="4196500" cy="23605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0" y="1647525"/>
            <a:ext cx="4546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t>Strategic R</a:t>
            </a:r>
            <a:r>
              <a:rPr lang="en-GB" b="1"/>
              <a:t>ecommendation</a:t>
            </a:r>
            <a:endParaRPr b="1"/>
          </a:p>
        </p:txBody>
      </p:sp>
      <p:sp>
        <p:nvSpPr>
          <p:cNvPr id="141" name="Google Shape;141;p21"/>
          <p:cNvSpPr txBox="1"/>
          <p:nvPr>
            <p:ph type="body" idx="2"/>
          </p:nvPr>
        </p:nvSpPr>
        <p:spPr>
          <a:xfrm>
            <a:off x="4953350" y="516525"/>
            <a:ext cx="3837000" cy="4203300"/>
          </a:xfrm>
          <a:prstGeom prst="rect">
            <a:avLst/>
          </a:prstGeom>
        </p:spPr>
        <p:txBody>
          <a:bodyPr spcFirstLastPara="1" wrap="square" lIns="91425" tIns="91425" rIns="91425" bIns="91425" anchor="ctr" anchorCtr="0">
            <a:spAutoFit/>
          </a:bodyPr>
          <a:lstStyle/>
          <a:p>
            <a:pPr marL="0" lvl="0" indent="0" algn="just" rtl="0">
              <a:spcBef>
                <a:spcPts val="0"/>
              </a:spcBef>
              <a:spcAft>
                <a:spcPts val="0"/>
              </a:spcAft>
              <a:buNone/>
            </a:pPr>
            <a:r>
              <a:rPr lang="en-GB" sz="1100" b="1">
                <a:latin typeface="Arial" panose="020B0604020202020204"/>
                <a:ea typeface="Arial" panose="020B0604020202020204"/>
                <a:cs typeface="Arial" panose="020B0604020202020204"/>
                <a:sym typeface="Arial" panose="020B0604020202020204"/>
              </a:rPr>
              <a:t>Focus on Less Competitive Markets:</a:t>
            </a:r>
            <a:r>
              <a:rPr lang="en-GB" sz="1100">
                <a:latin typeface="Arial" panose="020B0604020202020204"/>
                <a:ea typeface="Arial" panose="020B0604020202020204"/>
                <a:cs typeface="Arial" panose="020B0604020202020204"/>
                <a:sym typeface="Arial" panose="020B0604020202020204"/>
              </a:rPr>
              <a:t> Target countries with fewer existing restaurants, like Canada, Singapore, and Australia, to reduce competition and capture market share.</a:t>
            </a:r>
            <a:endParaRPr sz="110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None/>
            </a:pPr>
            <a:r>
              <a:rPr lang="en-GB" sz="1100" b="1">
                <a:latin typeface="Arial" panose="020B0604020202020204"/>
                <a:ea typeface="Arial" panose="020B0604020202020204"/>
                <a:cs typeface="Arial" panose="020B0604020202020204"/>
                <a:sym typeface="Arial" panose="020B0604020202020204"/>
              </a:rPr>
              <a:t>Enhance Online Delivery Services:</a:t>
            </a:r>
            <a:r>
              <a:rPr lang="en-GB" sz="1100">
                <a:latin typeface="Arial" panose="020B0604020202020204"/>
                <a:ea typeface="Arial" panose="020B0604020202020204"/>
                <a:cs typeface="Arial" panose="020B0604020202020204"/>
                <a:sym typeface="Arial" panose="020B0604020202020204"/>
              </a:rPr>
              <a:t> Expand and promote online food delivery in regions with many restaurants but limited delivery options, boosting restaurant sales and customer convenience.</a:t>
            </a:r>
            <a:endParaRPr sz="110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None/>
            </a:pPr>
            <a:r>
              <a:rPr lang="en-GB" sz="1100" b="1">
                <a:latin typeface="Arial" panose="020B0604020202020204"/>
                <a:ea typeface="Arial" panose="020B0604020202020204"/>
                <a:cs typeface="Arial" panose="020B0604020202020204"/>
                <a:sym typeface="Arial" panose="020B0604020202020204"/>
              </a:rPr>
              <a:t>Tailor Pricing Strategies:</a:t>
            </a:r>
            <a:r>
              <a:rPr lang="en-GB" sz="1100">
                <a:latin typeface="Arial" panose="020B0604020202020204"/>
                <a:ea typeface="Arial" panose="020B0604020202020204"/>
                <a:cs typeface="Arial" panose="020B0604020202020204"/>
                <a:sym typeface="Arial" panose="020B0604020202020204"/>
              </a:rPr>
              <a:t> Adjust restaurant pricing based on the local economic conditions and customer behavior to balance profitability with affordability.</a:t>
            </a:r>
            <a:endParaRPr sz="110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None/>
            </a:pPr>
            <a:r>
              <a:rPr lang="en-GB" sz="1100" b="1">
                <a:latin typeface="Arial" panose="020B0604020202020204"/>
                <a:ea typeface="Arial" panose="020B0604020202020204"/>
                <a:cs typeface="Arial" panose="020B0604020202020204"/>
                <a:sym typeface="Arial" panose="020B0604020202020204"/>
              </a:rPr>
              <a:t>Localize Marketing Efforts:</a:t>
            </a:r>
            <a:r>
              <a:rPr lang="en-GB" sz="1100">
                <a:latin typeface="Arial" panose="020B0604020202020204"/>
                <a:ea typeface="Arial" panose="020B0604020202020204"/>
                <a:cs typeface="Arial" panose="020B0604020202020204"/>
                <a:sym typeface="Arial" panose="020B0604020202020204"/>
              </a:rPr>
              <a:t> Customize marketing campaigns to resonate with local cultures, using regional flavors, languages, and partnerships to build strong customer connections.</a:t>
            </a:r>
            <a:endParaRPr sz="110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160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2" name="Text Box 1"/>
          <p:cNvSpPr txBox="1"/>
          <p:nvPr/>
        </p:nvSpPr>
        <p:spPr>
          <a:xfrm>
            <a:off x="285115" y="191135"/>
            <a:ext cx="3048000" cy="460375"/>
          </a:xfrm>
          <a:prstGeom prst="rect">
            <a:avLst/>
          </a:prstGeom>
          <a:noFill/>
        </p:spPr>
        <p:txBody>
          <a:bodyPr wrap="square" rtlCol="0">
            <a:spAutoFit/>
          </a:bodyPr>
          <a:p>
            <a:r>
              <a:rPr lang="en-GB" altLang="en-US" sz="2400" b="1">
                <a:solidFill>
                  <a:schemeClr val="tx1"/>
                </a:solidFill>
                <a:effectLst>
                  <a:outerShdw blurRad="38100" dist="19050" dir="2700000" algn="tl" rotWithShape="0">
                    <a:schemeClr val="dk1">
                      <a:alpha val="40000"/>
                    </a:schemeClr>
                  </a:outerShdw>
                </a:effectLst>
              </a:rPr>
              <a:t>Dashboard</a:t>
            </a:r>
            <a:endParaRPr lang="en-GB" altLang="en-US" sz="2400" b="1">
              <a:solidFill>
                <a:schemeClr val="tx1"/>
              </a:solidFill>
              <a:effectLst>
                <a:outerShdw blurRad="38100" dist="19050" dir="2700000" algn="tl" rotWithShape="0">
                  <a:schemeClr val="dk1">
                    <a:alpha val="40000"/>
                  </a:schemeClr>
                </a:outerShdw>
              </a:effectLst>
            </a:endParaRPr>
          </a:p>
        </p:txBody>
      </p:sp>
      <p:pic>
        <p:nvPicPr>
          <p:cNvPr id="1" name="Picture 0"/>
          <p:cNvPicPr>
            <a:picLocks noChangeAspect="1"/>
          </p:cNvPicPr>
          <p:nvPr/>
        </p:nvPicPr>
        <p:blipFill>
          <a:blip r:embed="rId1"/>
          <a:stretch>
            <a:fillRect/>
          </a:stretch>
        </p:blipFill>
        <p:spPr>
          <a:xfrm>
            <a:off x="519430" y="922020"/>
            <a:ext cx="8006080" cy="3568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525" y="273025"/>
            <a:ext cx="6686400" cy="492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2000"/>
              <a:t>Conclusion</a:t>
            </a:r>
            <a:endParaRPr sz="2000"/>
          </a:p>
        </p:txBody>
      </p:sp>
      <p:sp>
        <p:nvSpPr>
          <p:cNvPr id="152" name="Google Shape;152;p23"/>
          <p:cNvSpPr txBox="1"/>
          <p:nvPr/>
        </p:nvSpPr>
        <p:spPr>
          <a:xfrm>
            <a:off x="311700" y="871775"/>
            <a:ext cx="5510100" cy="2555100"/>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GB" sz="1100" b="1"/>
              <a:t>Strategic Market Selection:</a:t>
            </a:r>
            <a:r>
              <a:rPr lang="en-GB" sz="1100"/>
              <a:t> Focus on countries with low competition and high customer satisfaction for successful expansion.</a:t>
            </a:r>
            <a:endParaRPr sz="1100"/>
          </a:p>
          <a:p>
            <a:pPr marL="457200" lvl="0" indent="0" algn="just" rtl="0">
              <a:spcBef>
                <a:spcPts val="0"/>
              </a:spcBef>
              <a:spcAft>
                <a:spcPts val="0"/>
              </a:spcAft>
              <a:buNone/>
            </a:pPr>
            <a:endParaRPr sz="1100"/>
          </a:p>
          <a:p>
            <a:pPr marL="457200" lvl="0" indent="-298450" algn="just" rtl="0">
              <a:spcBef>
                <a:spcPts val="0"/>
              </a:spcBef>
              <a:spcAft>
                <a:spcPts val="0"/>
              </a:spcAft>
              <a:buSzPts val="1100"/>
              <a:buChar char="●"/>
            </a:pPr>
            <a:r>
              <a:rPr lang="en-GB" sz="1100" b="1"/>
              <a:t>Leverage Technology:</a:t>
            </a:r>
            <a:r>
              <a:rPr lang="en-GB" sz="1100"/>
              <a:t> Expand online delivery and use data-driven decisions to stay competitive.</a:t>
            </a:r>
            <a:endParaRPr sz="1100"/>
          </a:p>
          <a:p>
            <a:pPr marL="457200" lvl="0" indent="0" algn="just" rtl="0">
              <a:spcBef>
                <a:spcPts val="0"/>
              </a:spcBef>
              <a:spcAft>
                <a:spcPts val="0"/>
              </a:spcAft>
              <a:buNone/>
            </a:pPr>
            <a:endParaRPr sz="1100"/>
          </a:p>
          <a:p>
            <a:pPr marL="457200" lvl="0" indent="-298450" algn="just" rtl="0">
              <a:spcBef>
                <a:spcPts val="0"/>
              </a:spcBef>
              <a:spcAft>
                <a:spcPts val="0"/>
              </a:spcAft>
              <a:buSzPts val="1100"/>
              <a:buChar char="●"/>
            </a:pPr>
            <a:r>
              <a:rPr lang="en-GB" sz="1100" b="1"/>
              <a:t>Tailored Approaches:</a:t>
            </a:r>
            <a:r>
              <a:rPr lang="en-GB" sz="1100"/>
              <a:t> Customize pricing and marketing to local economic and cultural conditions.</a:t>
            </a:r>
            <a:endParaRPr sz="1100"/>
          </a:p>
          <a:p>
            <a:pPr marL="457200" lvl="0" indent="0" algn="just" rtl="0">
              <a:spcBef>
                <a:spcPts val="0"/>
              </a:spcBef>
              <a:spcAft>
                <a:spcPts val="0"/>
              </a:spcAft>
              <a:buNone/>
            </a:pPr>
            <a:endParaRPr sz="1100"/>
          </a:p>
          <a:p>
            <a:pPr marL="457200" lvl="0" indent="-298450" algn="just" rtl="0">
              <a:spcBef>
                <a:spcPts val="0"/>
              </a:spcBef>
              <a:spcAft>
                <a:spcPts val="0"/>
              </a:spcAft>
              <a:buSzPts val="1100"/>
              <a:buChar char="●"/>
            </a:pPr>
            <a:r>
              <a:rPr lang="en-GB" sz="1100" b="1"/>
              <a:t>Continuous Improvement:</a:t>
            </a:r>
            <a:r>
              <a:rPr lang="en-GB" sz="1100"/>
              <a:t> Adapt based on feedback and market conditions for long-term growth.</a:t>
            </a:r>
            <a:endParaRPr sz="1100"/>
          </a:p>
          <a:p>
            <a:pPr marL="457200" lvl="0" indent="0" algn="just" rtl="0">
              <a:spcBef>
                <a:spcPts val="0"/>
              </a:spcBef>
              <a:spcAft>
                <a:spcPts val="0"/>
              </a:spcAft>
              <a:buNone/>
            </a:pPr>
            <a:endParaRPr sz="1100"/>
          </a:p>
          <a:p>
            <a:pPr marL="457200" lvl="0" indent="-298450" algn="just" rtl="0">
              <a:spcBef>
                <a:spcPts val="0"/>
              </a:spcBef>
              <a:spcAft>
                <a:spcPts val="0"/>
              </a:spcAft>
              <a:buSzPts val="1100"/>
              <a:buChar char="●"/>
            </a:pPr>
            <a:r>
              <a:rPr lang="en-GB" sz="1100" b="1"/>
              <a:t>Long-Term Vision:</a:t>
            </a:r>
            <a:r>
              <a:rPr lang="en-GB" sz="1100"/>
              <a:t> Build a sustainable expansion plan focusing on customer satisfaction and market differentiation.</a:t>
            </a:r>
            <a:endParaRPr sz="11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Thank You</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About Zomato</a:t>
            </a:r>
            <a:endParaRPr b="1"/>
          </a:p>
        </p:txBody>
      </p:sp>
      <p:sp>
        <p:nvSpPr>
          <p:cNvPr id="93" name="Google Shape;93;p14"/>
          <p:cNvSpPr txBox="1"/>
          <p:nvPr>
            <p:ph type="body" idx="1"/>
          </p:nvPr>
        </p:nvSpPr>
        <p:spPr>
          <a:xfrm>
            <a:off x="311700" y="1649563"/>
            <a:ext cx="3999900" cy="1844400"/>
          </a:xfrm>
          <a:prstGeom prst="rect">
            <a:avLst/>
          </a:prstGeom>
        </p:spPr>
        <p:txBody>
          <a:bodyPr spcFirstLastPara="1" wrap="square" lIns="91425" tIns="91425" rIns="91425" bIns="91425" anchor="t" anchorCtr="0">
            <a:spAutoFit/>
          </a:bodyPr>
          <a:lstStyle/>
          <a:p>
            <a:pPr marL="0" lvl="0" indent="0" algn="just" rtl="0">
              <a:spcBef>
                <a:spcPts val="0"/>
              </a:spcBef>
              <a:spcAft>
                <a:spcPts val="0"/>
              </a:spcAft>
              <a:buNone/>
            </a:pPr>
            <a:r>
              <a:rPr lang="en-GB"/>
              <a:t>Zomato is an Indian multinational restaurant aggregator and food delivery company.</a:t>
            </a:r>
            <a:endParaRPr lang="en-GB"/>
          </a:p>
          <a:p>
            <a:pPr marL="0" lvl="0" indent="0" algn="just" rtl="0">
              <a:spcBef>
                <a:spcPts val="1600"/>
              </a:spcBef>
              <a:spcAft>
                <a:spcPts val="1600"/>
              </a:spcAft>
              <a:buNone/>
            </a:pPr>
            <a:r>
              <a:rPr lang="en-GB"/>
              <a:t>Zomato provides information, menus and user-reviews of restaurants as well as food delivery options from partner restaurants in more than 1,000 Indian cities and towns.</a:t>
            </a:r>
            <a:endParaRPr lang="en-GB"/>
          </a:p>
        </p:txBody>
      </p:sp>
      <p:pic>
        <p:nvPicPr>
          <p:cNvPr id="94" name="Google Shape;94;p14"/>
          <p:cNvPicPr preferRelativeResize="0"/>
          <p:nvPr/>
        </p:nvPicPr>
        <p:blipFill rotWithShape="1">
          <a:blip r:embed="rId1"/>
          <a:srcRect l="22535" r="20655"/>
          <a:stretch>
            <a:fillRect/>
          </a:stretch>
        </p:blipFill>
        <p:spPr>
          <a:xfrm>
            <a:off x="4679250" y="918963"/>
            <a:ext cx="3755649" cy="3305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t>Problem statement </a:t>
            </a:r>
            <a:endParaRPr sz="2400" b="1"/>
          </a:p>
          <a:p>
            <a:pPr marL="0" lvl="0" indent="0" algn="l" rtl="0">
              <a:spcBef>
                <a:spcPts val="0"/>
              </a:spcBef>
              <a:spcAft>
                <a:spcPts val="0"/>
              </a:spcAft>
              <a:buNone/>
            </a:pPr>
          </a:p>
        </p:txBody>
      </p:sp>
      <p:sp>
        <p:nvSpPr>
          <p:cNvPr id="100" name="Google Shape;100;p15"/>
          <p:cNvSpPr txBox="1"/>
          <p:nvPr>
            <p:ph type="body" idx="1"/>
          </p:nvPr>
        </p:nvSpPr>
        <p:spPr>
          <a:xfrm>
            <a:off x="311700" y="1479075"/>
            <a:ext cx="3952500" cy="1391400"/>
          </a:xfrm>
          <a:prstGeom prst="rect">
            <a:avLst/>
          </a:prstGeom>
        </p:spPr>
        <p:txBody>
          <a:bodyPr spcFirstLastPara="1" wrap="square" lIns="91425" tIns="91425" rIns="91425" bIns="91425" anchor="t" anchorCtr="0">
            <a:spAutoFit/>
          </a:bodyPr>
          <a:lstStyle/>
          <a:p>
            <a:pPr marL="0" lvl="0" indent="0" algn="just" rtl="0">
              <a:spcBef>
                <a:spcPts val="0"/>
              </a:spcBef>
              <a:spcAft>
                <a:spcPts val="1600"/>
              </a:spcAft>
              <a:buNone/>
            </a:pPr>
            <a:r>
              <a:rPr lang="en-GB" sz="1400"/>
              <a:t>The primary objective is to identify cities and countries where new restaurant openings can maximize market penetration, profitability, and brand recognition while mitigating risks associated with new market entry.</a:t>
            </a:r>
            <a:endParaRPr lang="en-GB" sz="1400"/>
          </a:p>
        </p:txBody>
      </p:sp>
      <p:pic>
        <p:nvPicPr>
          <p:cNvPr id="101" name="Google Shape;101;p15"/>
          <p:cNvPicPr preferRelativeResize="0"/>
          <p:nvPr/>
        </p:nvPicPr>
        <p:blipFill>
          <a:blip r:embed="rId1"/>
          <a:stretch>
            <a:fillRect/>
          </a:stretch>
        </p:blipFill>
        <p:spPr>
          <a:xfrm>
            <a:off x="4783725" y="720225"/>
            <a:ext cx="2719499" cy="2719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244100"/>
            <a:ext cx="2808000" cy="5541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GB" b="1"/>
              <a:t>Data Description</a:t>
            </a:r>
            <a:endParaRPr b="1"/>
          </a:p>
        </p:txBody>
      </p:sp>
      <p:sp>
        <p:nvSpPr>
          <p:cNvPr id="107" name="Google Shape;107;p16"/>
          <p:cNvSpPr txBox="1"/>
          <p:nvPr>
            <p:ph type="body" idx="1"/>
          </p:nvPr>
        </p:nvSpPr>
        <p:spPr>
          <a:xfrm>
            <a:off x="311700" y="870450"/>
            <a:ext cx="4658700" cy="4066500"/>
          </a:xfrm>
          <a:prstGeom prst="rect">
            <a:avLst/>
          </a:prstGeom>
        </p:spPr>
        <p:txBody>
          <a:bodyPr spcFirstLastPara="1" wrap="square" lIns="91425" tIns="91425" rIns="91425" bIns="91425" anchor="t" anchorCtr="0">
            <a:spAutoFit/>
          </a:bodyPr>
          <a:lstStyle/>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Restaurant ID: </a:t>
            </a:r>
            <a:r>
              <a:rPr lang="en-GB" sz="1300">
                <a:solidFill>
                  <a:srgbClr val="000000"/>
                </a:solidFill>
                <a:latin typeface="Lato" panose="020F0502020204030203"/>
                <a:ea typeface="Lato" panose="020F0502020204030203"/>
                <a:cs typeface="Lato" panose="020F0502020204030203"/>
                <a:sym typeface="Lato" panose="020F0502020204030203"/>
              </a:rPr>
              <a:t>Unique identifier for each restaurant.</a:t>
            </a:r>
            <a:endParaRPr sz="1300">
              <a:solidFill>
                <a:srgbClr val="000000"/>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Restaurant Name: </a:t>
            </a:r>
            <a:r>
              <a:rPr lang="en-GB" sz="1300">
                <a:solidFill>
                  <a:srgbClr val="000000"/>
                </a:solidFill>
                <a:latin typeface="Lato" panose="020F0502020204030203"/>
                <a:ea typeface="Lato" panose="020F0502020204030203"/>
                <a:cs typeface="Lato" panose="020F0502020204030203"/>
                <a:sym typeface="Lato" panose="020F0502020204030203"/>
              </a:rPr>
              <a:t>The name of the restaurant.</a:t>
            </a:r>
            <a:endParaRPr sz="1300">
              <a:solidFill>
                <a:srgbClr val="000000"/>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CountryCode: </a:t>
            </a:r>
            <a:r>
              <a:rPr lang="en-GB" sz="1300">
                <a:solidFill>
                  <a:srgbClr val="000000"/>
                </a:solidFill>
                <a:latin typeface="Lato" panose="020F0502020204030203"/>
                <a:ea typeface="Lato" panose="020F0502020204030203"/>
                <a:cs typeface="Lato" panose="020F0502020204030203"/>
                <a:sym typeface="Lato" panose="020F0502020204030203"/>
              </a:rPr>
              <a:t>Country code of the location where the restaurant is situated.</a:t>
            </a:r>
            <a:endParaRPr sz="1300">
              <a:solidFill>
                <a:srgbClr val="000000"/>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City: </a:t>
            </a:r>
            <a:r>
              <a:rPr lang="en-GB" sz="1300">
                <a:solidFill>
                  <a:srgbClr val="000000"/>
                </a:solidFill>
                <a:latin typeface="Lato" panose="020F0502020204030203"/>
                <a:ea typeface="Lato" panose="020F0502020204030203"/>
                <a:cs typeface="Lato" panose="020F0502020204030203"/>
                <a:sym typeface="Lato" panose="020F0502020204030203"/>
              </a:rPr>
              <a:t>The city where the restaurant is located.</a:t>
            </a:r>
            <a:endParaRPr sz="1300">
              <a:solidFill>
                <a:srgbClr val="000000"/>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Address: </a:t>
            </a:r>
            <a:r>
              <a:rPr lang="en-GB" sz="1300">
                <a:solidFill>
                  <a:srgbClr val="000000"/>
                </a:solidFill>
                <a:latin typeface="Lato" panose="020F0502020204030203"/>
                <a:ea typeface="Lato" panose="020F0502020204030203"/>
                <a:cs typeface="Lato" panose="020F0502020204030203"/>
                <a:sym typeface="Lato" panose="020F0502020204030203"/>
              </a:rPr>
              <a:t>The specific address of the restaurant.</a:t>
            </a:r>
            <a:endParaRPr sz="1300">
              <a:solidFill>
                <a:srgbClr val="000000"/>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Locality: </a:t>
            </a:r>
            <a:r>
              <a:rPr lang="en-GB" sz="1300">
                <a:solidFill>
                  <a:srgbClr val="000000"/>
                </a:solidFill>
                <a:latin typeface="Lato" panose="020F0502020204030203"/>
                <a:ea typeface="Lato" panose="020F0502020204030203"/>
                <a:cs typeface="Lato" panose="020F0502020204030203"/>
                <a:sym typeface="Lato" panose="020F0502020204030203"/>
              </a:rPr>
              <a:t>The locality or neighborhood where the restaurant is situated.</a:t>
            </a:r>
            <a:endParaRPr sz="1300">
              <a:solidFill>
                <a:srgbClr val="000000"/>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Locality Verbose: </a:t>
            </a:r>
            <a:r>
              <a:rPr lang="en-GB" sz="1300">
                <a:solidFill>
                  <a:srgbClr val="000000"/>
                </a:solidFill>
                <a:latin typeface="Lato" panose="020F0502020204030203"/>
                <a:ea typeface="Lato" panose="020F0502020204030203"/>
                <a:cs typeface="Lato" panose="020F0502020204030203"/>
                <a:sym typeface="Lato" panose="020F0502020204030203"/>
              </a:rPr>
              <a:t>Detailed information about the locality.</a:t>
            </a:r>
            <a:endParaRPr sz="1300">
              <a:solidFill>
                <a:srgbClr val="000000"/>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Longitude: </a:t>
            </a:r>
            <a:r>
              <a:rPr lang="en-GB" sz="1300">
                <a:solidFill>
                  <a:srgbClr val="000000"/>
                </a:solidFill>
                <a:latin typeface="Lato" panose="020F0502020204030203"/>
                <a:ea typeface="Lato" panose="020F0502020204030203"/>
                <a:cs typeface="Lato" panose="020F0502020204030203"/>
                <a:sym typeface="Lato" panose="020F0502020204030203"/>
              </a:rPr>
              <a:t>The geographical longitude coordinate of the restaurant.</a:t>
            </a:r>
            <a:endParaRPr sz="1300">
              <a:solidFill>
                <a:srgbClr val="000000"/>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Latitude: </a:t>
            </a:r>
            <a:r>
              <a:rPr lang="en-GB" sz="1300">
                <a:solidFill>
                  <a:srgbClr val="000000"/>
                </a:solidFill>
                <a:latin typeface="Lato" panose="020F0502020204030203"/>
                <a:ea typeface="Lato" panose="020F0502020204030203"/>
                <a:cs typeface="Lato" panose="020F0502020204030203"/>
                <a:sym typeface="Lato" panose="020F0502020204030203"/>
              </a:rPr>
              <a:t>The geographical latitude coordinate of the restaurant.</a:t>
            </a:r>
            <a:endParaRPr sz="1300">
              <a:solidFill>
                <a:srgbClr val="000000"/>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Cuisines: </a:t>
            </a:r>
            <a:r>
              <a:rPr lang="en-GB" sz="1300">
                <a:solidFill>
                  <a:srgbClr val="000000"/>
                </a:solidFill>
                <a:latin typeface="Lato" panose="020F0502020204030203"/>
                <a:ea typeface="Lato" panose="020F0502020204030203"/>
                <a:cs typeface="Lato" panose="020F0502020204030203"/>
                <a:sym typeface="Lato" panose="020F0502020204030203"/>
              </a:rPr>
              <a:t>The type of cuisine offered by the restaurant.</a:t>
            </a:r>
            <a:endParaRPr sz="1300">
              <a:solidFill>
                <a:srgbClr val="000000"/>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Clr>
                <a:srgbClr val="000000"/>
              </a:buClr>
              <a:buSzPts val="1300"/>
              <a:buFont typeface="Lato" panose="020F0502020204030203"/>
              <a:buChar char="●"/>
            </a:pPr>
            <a:r>
              <a:rPr lang="en-GB" sz="1300" b="1">
                <a:solidFill>
                  <a:srgbClr val="000000"/>
                </a:solidFill>
                <a:latin typeface="Lato" panose="020F0502020204030203"/>
                <a:ea typeface="Lato" panose="020F0502020204030203"/>
                <a:cs typeface="Lato" panose="020F0502020204030203"/>
                <a:sym typeface="Lato" panose="020F0502020204030203"/>
              </a:rPr>
              <a:t>Currency: </a:t>
            </a:r>
            <a:r>
              <a:rPr lang="en-GB" sz="1300">
                <a:solidFill>
                  <a:srgbClr val="000000"/>
                </a:solidFill>
                <a:latin typeface="Lato" panose="020F0502020204030203"/>
                <a:ea typeface="Lato" panose="020F0502020204030203"/>
                <a:cs typeface="Lato" panose="020F0502020204030203"/>
                <a:sym typeface="Lato" panose="020F0502020204030203"/>
              </a:rPr>
              <a:t>The currency used for transactions in the restaurant.</a:t>
            </a:r>
            <a:endParaRPr lang="en-GB" sz="1300">
              <a:solidFill>
                <a:srgbClr val="000000"/>
              </a:solidFill>
              <a:latin typeface="Lato" panose="020F0502020204030203"/>
              <a:ea typeface="Lato" panose="020F0502020204030203"/>
              <a:cs typeface="Lato" panose="020F0502020204030203"/>
              <a:sym typeface="Lato" panose="020F0502020204030203"/>
            </a:endParaRPr>
          </a:p>
        </p:txBody>
      </p:sp>
      <p:sp>
        <p:nvSpPr>
          <p:cNvPr id="108" name="Google Shape;108;p16"/>
          <p:cNvSpPr txBox="1"/>
          <p:nvPr/>
        </p:nvSpPr>
        <p:spPr>
          <a:xfrm>
            <a:off x="4970400" y="637200"/>
            <a:ext cx="4022100" cy="45330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GB" sz="1300" b="1">
                <a:latin typeface="Lato" panose="020F0502020204030203"/>
                <a:ea typeface="Lato" panose="020F0502020204030203"/>
                <a:cs typeface="Lato" panose="020F0502020204030203"/>
                <a:sym typeface="Lato" panose="020F0502020204030203"/>
              </a:rPr>
              <a:t>Has_Table_booking: </a:t>
            </a:r>
            <a:r>
              <a:rPr lang="en-GB" sz="1300">
                <a:latin typeface="Lato" panose="020F0502020204030203"/>
                <a:ea typeface="Lato" panose="020F0502020204030203"/>
                <a:cs typeface="Lato" panose="020F0502020204030203"/>
                <a:sym typeface="Lato" panose="020F0502020204030203"/>
              </a:rPr>
              <a:t>Indicates whether the restaurant has a table booking option (Yes/No).</a:t>
            </a:r>
            <a:endParaRPr sz="1300">
              <a:latin typeface="Lato" panose="020F0502020204030203"/>
              <a:ea typeface="Lato" panose="020F0502020204030203"/>
              <a:cs typeface="Lato" panose="020F0502020204030203"/>
              <a:sym typeface="Lato" panose="020F0502020204030203"/>
            </a:endParaRPr>
          </a:p>
          <a:p>
            <a:pPr marL="457200" lvl="0" indent="-311150" algn="l" rtl="0">
              <a:lnSpc>
                <a:spcPct val="115000"/>
              </a:lnSpc>
              <a:spcBef>
                <a:spcPts val="0"/>
              </a:spcBef>
              <a:spcAft>
                <a:spcPts val="0"/>
              </a:spcAft>
              <a:buSzPts val="1300"/>
              <a:buChar char="●"/>
            </a:pPr>
            <a:r>
              <a:rPr lang="en-GB" sz="1300" b="1">
                <a:latin typeface="Lato" panose="020F0502020204030203"/>
                <a:ea typeface="Lato" panose="020F0502020204030203"/>
                <a:cs typeface="Lato" panose="020F0502020204030203"/>
                <a:sym typeface="Lato" panose="020F0502020204030203"/>
              </a:rPr>
              <a:t>Has_Online_delivery: </a:t>
            </a:r>
            <a:r>
              <a:rPr lang="en-GB" sz="1300">
                <a:latin typeface="Lato" panose="020F0502020204030203"/>
                <a:ea typeface="Lato" panose="020F0502020204030203"/>
                <a:cs typeface="Lato" panose="020F0502020204030203"/>
                <a:sym typeface="Lato" panose="020F0502020204030203"/>
              </a:rPr>
              <a:t>Indicates whether the restaurant offers online delivery (Yes/No).</a:t>
            </a:r>
            <a:endParaRPr sz="1300">
              <a:latin typeface="Lato" panose="020F0502020204030203"/>
              <a:ea typeface="Lato" panose="020F0502020204030203"/>
              <a:cs typeface="Lato" panose="020F0502020204030203"/>
              <a:sym typeface="Lato" panose="020F0502020204030203"/>
            </a:endParaRPr>
          </a:p>
          <a:p>
            <a:pPr marL="457200" lvl="0" indent="-311150" algn="l" rtl="0">
              <a:lnSpc>
                <a:spcPct val="115000"/>
              </a:lnSpc>
              <a:spcBef>
                <a:spcPts val="0"/>
              </a:spcBef>
              <a:spcAft>
                <a:spcPts val="0"/>
              </a:spcAft>
              <a:buSzPts val="1300"/>
              <a:buChar char="●"/>
            </a:pPr>
            <a:r>
              <a:rPr lang="en-GB" sz="1300" b="1">
                <a:latin typeface="Lato" panose="020F0502020204030203"/>
                <a:ea typeface="Lato" panose="020F0502020204030203"/>
                <a:cs typeface="Lato" panose="020F0502020204030203"/>
                <a:sym typeface="Lato" panose="020F0502020204030203"/>
              </a:rPr>
              <a:t>Is_delivering_now: </a:t>
            </a:r>
            <a:r>
              <a:rPr lang="en-GB" sz="1300">
                <a:latin typeface="Lato" panose="020F0502020204030203"/>
                <a:ea typeface="Lato" panose="020F0502020204030203"/>
                <a:cs typeface="Lato" panose="020F0502020204030203"/>
                <a:sym typeface="Lato" panose="020F0502020204030203"/>
              </a:rPr>
              <a:t>Indicates whether the restaurant is currently delivering (Yes/No).</a:t>
            </a:r>
            <a:endParaRPr sz="1300">
              <a:latin typeface="Lato" panose="020F0502020204030203"/>
              <a:ea typeface="Lato" panose="020F0502020204030203"/>
              <a:cs typeface="Lato" panose="020F0502020204030203"/>
              <a:sym typeface="Lato" panose="020F0502020204030203"/>
            </a:endParaRPr>
          </a:p>
          <a:p>
            <a:pPr marL="457200" lvl="0" indent="-311150" algn="l" rtl="0">
              <a:lnSpc>
                <a:spcPct val="115000"/>
              </a:lnSpc>
              <a:spcBef>
                <a:spcPts val="0"/>
              </a:spcBef>
              <a:spcAft>
                <a:spcPts val="0"/>
              </a:spcAft>
              <a:buSzPts val="1300"/>
              <a:buChar char="●"/>
            </a:pPr>
            <a:r>
              <a:rPr lang="en-GB" sz="1300" b="1">
                <a:latin typeface="Lato" panose="020F0502020204030203"/>
                <a:ea typeface="Lato" panose="020F0502020204030203"/>
                <a:cs typeface="Lato" panose="020F0502020204030203"/>
                <a:sym typeface="Lato" panose="020F0502020204030203"/>
              </a:rPr>
              <a:t>Switch_to_order_menu: </a:t>
            </a:r>
            <a:r>
              <a:rPr lang="en-GB" sz="1300">
                <a:latin typeface="Lato" panose="020F0502020204030203"/>
                <a:ea typeface="Lato" panose="020F0502020204030203"/>
                <a:cs typeface="Lato" panose="020F0502020204030203"/>
                <a:sym typeface="Lato" panose="020F0502020204030203"/>
              </a:rPr>
              <a:t>Indicates whether users can switch to the order menu (Yes/No).</a:t>
            </a:r>
            <a:endParaRPr sz="1300">
              <a:latin typeface="Lato" panose="020F0502020204030203"/>
              <a:ea typeface="Lato" panose="020F0502020204030203"/>
              <a:cs typeface="Lato" panose="020F0502020204030203"/>
              <a:sym typeface="Lato" panose="020F0502020204030203"/>
            </a:endParaRPr>
          </a:p>
          <a:p>
            <a:pPr marL="457200" lvl="0" indent="-311150" algn="l" rtl="0">
              <a:lnSpc>
                <a:spcPct val="115000"/>
              </a:lnSpc>
              <a:spcBef>
                <a:spcPts val="0"/>
              </a:spcBef>
              <a:spcAft>
                <a:spcPts val="0"/>
              </a:spcAft>
              <a:buSzPts val="1300"/>
              <a:buChar char="●"/>
            </a:pPr>
            <a:r>
              <a:rPr lang="en-GB" sz="1300" b="1">
                <a:latin typeface="Lato" panose="020F0502020204030203"/>
                <a:ea typeface="Lato" panose="020F0502020204030203"/>
                <a:cs typeface="Lato" panose="020F0502020204030203"/>
                <a:sym typeface="Lato" panose="020F0502020204030203"/>
              </a:rPr>
              <a:t>Price_range: </a:t>
            </a:r>
            <a:r>
              <a:rPr lang="en-GB" sz="1300">
                <a:latin typeface="Lato" panose="020F0502020204030203"/>
                <a:ea typeface="Lato" panose="020F0502020204030203"/>
                <a:cs typeface="Lato" panose="020F0502020204030203"/>
                <a:sym typeface="Lato" panose="020F0502020204030203"/>
              </a:rPr>
              <a:t>A numeric value indicating the price range category of the restaurant.</a:t>
            </a:r>
            <a:endParaRPr sz="1300">
              <a:latin typeface="Lato" panose="020F0502020204030203"/>
              <a:ea typeface="Lato" panose="020F0502020204030203"/>
              <a:cs typeface="Lato" panose="020F0502020204030203"/>
              <a:sym typeface="Lato" panose="020F0502020204030203"/>
            </a:endParaRPr>
          </a:p>
          <a:p>
            <a:pPr marL="457200" lvl="0" indent="-311150" algn="l" rtl="0">
              <a:lnSpc>
                <a:spcPct val="115000"/>
              </a:lnSpc>
              <a:spcBef>
                <a:spcPts val="0"/>
              </a:spcBef>
              <a:spcAft>
                <a:spcPts val="0"/>
              </a:spcAft>
              <a:buSzPts val="1300"/>
              <a:buChar char="●"/>
            </a:pPr>
            <a:r>
              <a:rPr lang="en-GB" sz="1300" b="1">
                <a:latin typeface="Lato" panose="020F0502020204030203"/>
                <a:ea typeface="Lato" panose="020F0502020204030203"/>
                <a:cs typeface="Lato" panose="020F0502020204030203"/>
                <a:sym typeface="Lato" panose="020F0502020204030203"/>
              </a:rPr>
              <a:t>Votes: </a:t>
            </a:r>
            <a:r>
              <a:rPr lang="en-GB" sz="1300">
                <a:latin typeface="Lato" panose="020F0502020204030203"/>
                <a:ea typeface="Lato" panose="020F0502020204030203"/>
                <a:cs typeface="Lato" panose="020F0502020204030203"/>
                <a:sym typeface="Lato" panose="020F0502020204030203"/>
              </a:rPr>
              <a:t>The number of votes or ratings/(feedback) received by the restaurant.</a:t>
            </a:r>
            <a:endParaRPr sz="1300">
              <a:latin typeface="Lato" panose="020F0502020204030203"/>
              <a:ea typeface="Lato" panose="020F0502020204030203"/>
              <a:cs typeface="Lato" panose="020F0502020204030203"/>
              <a:sym typeface="Lato" panose="020F0502020204030203"/>
            </a:endParaRPr>
          </a:p>
          <a:p>
            <a:pPr marL="457200" lvl="0" indent="-311150" algn="l" rtl="0">
              <a:lnSpc>
                <a:spcPct val="115000"/>
              </a:lnSpc>
              <a:spcBef>
                <a:spcPts val="0"/>
              </a:spcBef>
              <a:spcAft>
                <a:spcPts val="0"/>
              </a:spcAft>
              <a:buSzPts val="1300"/>
              <a:buChar char="●"/>
            </a:pPr>
            <a:r>
              <a:rPr lang="en-GB" sz="1300" b="1">
                <a:latin typeface="Lato" panose="020F0502020204030203"/>
                <a:ea typeface="Lato" panose="020F0502020204030203"/>
                <a:cs typeface="Lato" panose="020F0502020204030203"/>
                <a:sym typeface="Lato" panose="020F0502020204030203"/>
              </a:rPr>
              <a:t>Average_Cost_for_two: </a:t>
            </a:r>
            <a:r>
              <a:rPr lang="en-GB" sz="1300">
                <a:latin typeface="Lato" panose="020F0502020204030203"/>
                <a:ea typeface="Lato" panose="020F0502020204030203"/>
                <a:cs typeface="Lato" panose="020F0502020204030203"/>
                <a:sym typeface="Lato" panose="020F0502020204030203"/>
              </a:rPr>
              <a:t>The average cost for two people dining at the restaurant.</a:t>
            </a:r>
            <a:endParaRPr sz="1300">
              <a:latin typeface="Lato" panose="020F0502020204030203"/>
              <a:ea typeface="Lato" panose="020F0502020204030203"/>
              <a:cs typeface="Lato" panose="020F0502020204030203"/>
              <a:sym typeface="Lato" panose="020F0502020204030203"/>
            </a:endParaRPr>
          </a:p>
          <a:p>
            <a:pPr marL="457200" lvl="0" indent="-304800" algn="l" rtl="0">
              <a:lnSpc>
                <a:spcPct val="115000"/>
              </a:lnSpc>
              <a:spcBef>
                <a:spcPts val="0"/>
              </a:spcBef>
              <a:spcAft>
                <a:spcPts val="0"/>
              </a:spcAft>
              <a:buSzPts val="1200"/>
              <a:buFont typeface="Lato" panose="020F0502020204030203"/>
              <a:buChar char="●"/>
            </a:pPr>
            <a:r>
              <a:rPr lang="en-GB" sz="1200" b="1">
                <a:latin typeface="Lato" panose="020F0502020204030203"/>
                <a:ea typeface="Lato" panose="020F0502020204030203"/>
                <a:cs typeface="Lato" panose="020F0502020204030203"/>
                <a:sym typeface="Lato" panose="020F0502020204030203"/>
              </a:rPr>
              <a:t>Rating: </a:t>
            </a:r>
            <a:r>
              <a:rPr lang="en-GB" sz="1200">
                <a:latin typeface="Lato" panose="020F0502020204030203"/>
                <a:ea typeface="Lato" panose="020F0502020204030203"/>
                <a:cs typeface="Lato" panose="020F0502020204030203"/>
                <a:sym typeface="Lato" panose="020F0502020204030203"/>
              </a:rPr>
              <a:t>The overall rating of the restaurant is based on user reviews.</a:t>
            </a:r>
            <a:endParaRPr sz="1200">
              <a:latin typeface="Lato" panose="020F0502020204030203"/>
              <a:ea typeface="Lato" panose="020F0502020204030203"/>
              <a:cs typeface="Lato" panose="020F0502020204030203"/>
              <a:sym typeface="Lato" panose="020F0502020204030203"/>
            </a:endParaRPr>
          </a:p>
          <a:p>
            <a:pPr marL="457200" lvl="0" indent="-304800" algn="l" rtl="0">
              <a:lnSpc>
                <a:spcPct val="115000"/>
              </a:lnSpc>
              <a:spcBef>
                <a:spcPts val="0"/>
              </a:spcBef>
              <a:spcAft>
                <a:spcPts val="0"/>
              </a:spcAft>
              <a:buSzPts val="1200"/>
              <a:buFont typeface="Lato" panose="020F0502020204030203"/>
              <a:buChar char="●"/>
            </a:pPr>
            <a:r>
              <a:rPr lang="en-GB" sz="1200" b="1">
                <a:latin typeface="Lato" panose="020F0502020204030203"/>
                <a:ea typeface="Lato" panose="020F0502020204030203"/>
                <a:cs typeface="Lato" panose="020F0502020204030203"/>
                <a:sym typeface="Lato" panose="020F0502020204030203"/>
              </a:rPr>
              <a:t>Datekey_opening: </a:t>
            </a:r>
            <a:r>
              <a:rPr lang="en-GB" sz="1200">
                <a:latin typeface="Lato" panose="020F0502020204030203"/>
                <a:ea typeface="Lato" panose="020F0502020204030203"/>
                <a:cs typeface="Lato" panose="020F0502020204030203"/>
                <a:sym typeface="Lato" panose="020F0502020204030203"/>
              </a:rPr>
              <a:t>The date when the restaurant was opened.</a:t>
            </a:r>
            <a:endParaRPr sz="12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800">
              <a:solidFill>
                <a:schemeClr val="dk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560925" y="1816050"/>
            <a:ext cx="35856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b="1"/>
              <a:t>Key Insights </a:t>
            </a:r>
            <a:endParaRPr lang="en-GB" sz="4000" b="1"/>
          </a:p>
        </p:txBody>
      </p:sp>
      <p:pic>
        <p:nvPicPr>
          <p:cNvPr id="114" name="Google Shape;114;p17"/>
          <p:cNvPicPr preferRelativeResize="0"/>
          <p:nvPr/>
        </p:nvPicPr>
        <p:blipFill>
          <a:blip r:embed="rId1"/>
          <a:stretch>
            <a:fillRect/>
          </a:stretch>
        </p:blipFill>
        <p:spPr>
          <a:xfrm>
            <a:off x="4175425" y="329900"/>
            <a:ext cx="3926125" cy="392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125705"/>
            <a:ext cx="2808000" cy="755700"/>
          </a:xfrm>
        </p:spPr>
        <p:txBody>
          <a:bodyPr/>
          <a:p>
            <a:r>
              <a:rPr lang="en-GB" altLang="en-US" sz="1800" b="1"/>
              <a:t>Identify Countries with Low Competition</a:t>
            </a:r>
            <a:endParaRPr lang="en-GB" altLang="en-US" sz="1800" b="1"/>
          </a:p>
        </p:txBody>
      </p:sp>
      <p:sp>
        <p:nvSpPr>
          <p:cNvPr id="3" name="Text Placeholder 2"/>
          <p:cNvSpPr/>
          <p:nvPr>
            <p:ph type="body" idx="1"/>
          </p:nvPr>
        </p:nvSpPr>
        <p:spPr>
          <a:xfrm>
            <a:off x="311785" y="881380"/>
            <a:ext cx="3508375" cy="3914775"/>
          </a:xfrm>
        </p:spPr>
        <p:txBody>
          <a:bodyPr/>
          <a:p>
            <a:pPr marL="152400" indent="0">
              <a:buNone/>
            </a:pPr>
            <a:r>
              <a:rPr lang="en-GB" altLang="en-US" b="1"/>
              <a:t>Analysis:</a:t>
            </a:r>
            <a:r>
              <a:rPr lang="en-GB" altLang="en-US"/>
              <a:t> </a:t>
            </a:r>
            <a:endParaRPr lang="en-GB" altLang="en-US"/>
          </a:p>
          <a:p>
            <a:pPr algn="just"/>
            <a:r>
              <a:rPr lang="en-GB" altLang="en-US"/>
              <a:t>Canada, Singapore, and Australia have been identified as potential locations with lower competition based on the number of restaurants and their ratings. </a:t>
            </a:r>
            <a:endParaRPr lang="en-GB" altLang="en-US"/>
          </a:p>
          <a:p>
            <a:pPr algn="just"/>
            <a:r>
              <a:rPr lang="en-GB" altLang="en-US"/>
              <a:t>These countries present opportunities for strategic expansion of the restaurant chain.</a:t>
            </a:r>
            <a:endParaRPr lang="en-GB" altLang="en-US"/>
          </a:p>
          <a:p>
            <a:pPr algn="just"/>
            <a:endParaRPr lang="en-GB" altLang="en-US"/>
          </a:p>
          <a:p>
            <a:pPr marL="152400" indent="0" algn="just">
              <a:buNone/>
            </a:pPr>
            <a:r>
              <a:rPr lang="en-GB" altLang="en-US" b="1"/>
              <a:t>Recommendation</a:t>
            </a:r>
            <a:r>
              <a:rPr lang="en-GB" altLang="en-US"/>
              <a:t>:</a:t>
            </a:r>
            <a:endParaRPr lang="en-GB" altLang="en-US"/>
          </a:p>
          <a:p>
            <a:pPr marL="152400" indent="0" algn="just">
              <a:buNone/>
            </a:pPr>
            <a:r>
              <a:rPr lang="en-GB" altLang="en-US"/>
              <a:t>Consider entering these markets where competition is less intense, allowing for better market penetration and establishment of brand presence.</a:t>
            </a:r>
            <a:endParaRPr lang="en-GB" altLang="en-US"/>
          </a:p>
        </p:txBody>
      </p:sp>
      <p:pic>
        <p:nvPicPr>
          <p:cNvPr id="9" name="Picture 9" descr="COUNT of RestaurantID and AVERAGE of Rating"/>
          <p:cNvPicPr>
            <a:picLocks noChangeAspect="1"/>
          </p:cNvPicPr>
          <p:nvPr/>
        </p:nvPicPr>
        <p:blipFill>
          <a:blip r:embed="rId1"/>
          <a:stretch>
            <a:fillRect/>
          </a:stretch>
        </p:blipFill>
        <p:spPr>
          <a:xfrm>
            <a:off x="4370070" y="881380"/>
            <a:ext cx="4587875" cy="26250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197460"/>
            <a:ext cx="2808000" cy="755700"/>
          </a:xfrm>
        </p:spPr>
        <p:txBody>
          <a:bodyPr/>
          <a:p>
            <a:r>
              <a:rPr lang="en-GB" altLang="en-US" sz="2000" b="1"/>
              <a:t>Leverage Service Availability</a:t>
            </a:r>
            <a:endParaRPr lang="en-GB" altLang="en-US" sz="2000" b="1"/>
          </a:p>
        </p:txBody>
      </p:sp>
      <p:sp>
        <p:nvSpPr>
          <p:cNvPr id="3" name="Text Placeholder 2"/>
          <p:cNvSpPr/>
          <p:nvPr>
            <p:ph type="body" idx="1"/>
          </p:nvPr>
        </p:nvSpPr>
        <p:spPr>
          <a:xfrm>
            <a:off x="311785" y="953135"/>
            <a:ext cx="3244850" cy="3103245"/>
          </a:xfrm>
        </p:spPr>
        <p:txBody>
          <a:bodyPr/>
          <a:p>
            <a:pPr marL="152400" indent="0" algn="just">
              <a:buNone/>
            </a:pPr>
            <a:r>
              <a:rPr lang="en-GB" altLang="en-US" b="1"/>
              <a:t>Analysis</a:t>
            </a:r>
            <a:r>
              <a:rPr lang="en-GB" altLang="en-US"/>
              <a:t>: </a:t>
            </a:r>
            <a:endParaRPr lang="en-GB" altLang="en-US"/>
          </a:p>
          <a:p>
            <a:pPr marL="152400" indent="0" algn="just">
              <a:buNone/>
            </a:pPr>
            <a:r>
              <a:rPr lang="en-GB" altLang="en-US"/>
              <a:t>Implementing online delivery and table booking services in Singapore and Australia could improve customer convenience and potentially enhance restaurant ratings, particularly in regions with moderate to low ratings.</a:t>
            </a:r>
            <a:endParaRPr lang="en-GB" altLang="en-US"/>
          </a:p>
          <a:p>
            <a:pPr marL="152400" indent="0" algn="just">
              <a:buNone/>
            </a:pPr>
            <a:endParaRPr lang="en-GB" altLang="en-US"/>
          </a:p>
          <a:p>
            <a:pPr marL="152400" indent="0" algn="just">
              <a:buNone/>
            </a:pPr>
            <a:r>
              <a:rPr lang="en-GB" altLang="en-US" b="1"/>
              <a:t>Recommendation</a:t>
            </a:r>
            <a:r>
              <a:rPr lang="en-GB" altLang="en-US"/>
              <a:t>: </a:t>
            </a:r>
            <a:endParaRPr lang="en-GB" altLang="en-US"/>
          </a:p>
          <a:p>
            <a:pPr marL="152400" indent="0" algn="just">
              <a:buNone/>
            </a:pPr>
            <a:r>
              <a:rPr lang="en-GB" altLang="en-US"/>
              <a:t>Integrate online delivery and table booking services in these regions to attract more customers and improve overall customer satisfaction.</a:t>
            </a:r>
            <a:endParaRPr lang="en-GB" altLang="en-US"/>
          </a:p>
        </p:txBody>
      </p:sp>
      <p:pic>
        <p:nvPicPr>
          <p:cNvPr id="17" name="Picture 17" descr="Restaurants with Online delivery and Table booking"/>
          <p:cNvPicPr>
            <a:picLocks noChangeAspect="1"/>
          </p:cNvPicPr>
          <p:nvPr/>
        </p:nvPicPr>
        <p:blipFill>
          <a:blip r:embed="rId1"/>
          <a:stretch>
            <a:fillRect/>
          </a:stretch>
        </p:blipFill>
        <p:spPr>
          <a:xfrm>
            <a:off x="3982085" y="197485"/>
            <a:ext cx="4789805" cy="2223770"/>
          </a:xfrm>
          <a:prstGeom prst="rect">
            <a:avLst/>
          </a:prstGeom>
        </p:spPr>
      </p:pic>
      <p:pic>
        <p:nvPicPr>
          <p:cNvPr id="16" name="Picture 16" descr="Restaurants with NO online delivery and Table booking"/>
          <p:cNvPicPr>
            <a:picLocks noChangeAspect="1"/>
          </p:cNvPicPr>
          <p:nvPr/>
        </p:nvPicPr>
        <p:blipFill>
          <a:blip r:embed="rId2"/>
          <a:stretch>
            <a:fillRect/>
          </a:stretch>
        </p:blipFill>
        <p:spPr>
          <a:xfrm>
            <a:off x="3982085" y="2421890"/>
            <a:ext cx="4789805" cy="2506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102210"/>
            <a:ext cx="2808000" cy="755700"/>
          </a:xfrm>
        </p:spPr>
        <p:txBody>
          <a:bodyPr/>
          <a:p>
            <a:r>
              <a:rPr lang="en-GB" altLang="en-US" sz="2000" b="1"/>
              <a:t>Expenditure Consideration</a:t>
            </a:r>
            <a:endParaRPr lang="en-GB" altLang="en-US" sz="2000" b="1"/>
          </a:p>
        </p:txBody>
      </p:sp>
      <p:sp>
        <p:nvSpPr>
          <p:cNvPr id="3" name="Text Placeholder 2"/>
          <p:cNvSpPr/>
          <p:nvPr>
            <p:ph type="body" idx="1"/>
          </p:nvPr>
        </p:nvSpPr>
        <p:spPr>
          <a:xfrm>
            <a:off x="311785" y="857885"/>
            <a:ext cx="3070225" cy="3103245"/>
          </a:xfrm>
        </p:spPr>
        <p:txBody>
          <a:bodyPr/>
          <a:p>
            <a:pPr marL="152400" indent="0" algn="just">
              <a:buNone/>
            </a:pPr>
            <a:r>
              <a:rPr lang="en-GB" altLang="en-US" b="1"/>
              <a:t>Analysis</a:t>
            </a:r>
            <a:r>
              <a:rPr lang="en-GB" altLang="en-US"/>
              <a:t>: </a:t>
            </a:r>
            <a:endParaRPr lang="en-GB" altLang="en-US"/>
          </a:p>
          <a:p>
            <a:pPr marL="152400" indent="0" algn="just">
              <a:buNone/>
            </a:pPr>
            <a:r>
              <a:rPr lang="en-GB" altLang="en-US"/>
              <a:t>Singapore's higher dining costs stand in contrast to the more affordable options in Australia and Canada, highlighting the need for different pricing strategies.</a:t>
            </a:r>
            <a:endParaRPr lang="en-GB" altLang="en-US"/>
          </a:p>
          <a:p>
            <a:pPr marL="152400" indent="0" algn="just">
              <a:buNone/>
            </a:pPr>
            <a:endParaRPr lang="en-GB" altLang="en-US"/>
          </a:p>
          <a:p>
            <a:pPr marL="152400" indent="0" algn="just">
              <a:buNone/>
            </a:pPr>
            <a:r>
              <a:rPr lang="en-GB" altLang="en-US" b="1"/>
              <a:t>Recommendation</a:t>
            </a:r>
            <a:r>
              <a:rPr lang="en-GB" altLang="en-US"/>
              <a:t>: </a:t>
            </a:r>
            <a:endParaRPr lang="en-GB" altLang="en-US"/>
          </a:p>
          <a:p>
            <a:pPr marL="152400" indent="0" algn="just">
              <a:buNone/>
            </a:pPr>
            <a:r>
              <a:rPr lang="en-GB" altLang="en-US"/>
              <a:t>When opening new restaurants, align pricing and cost management with the local economic environment to optimize profitability while meeting customer expectations.</a:t>
            </a:r>
            <a:endParaRPr lang="en-GB" altLang="en-US"/>
          </a:p>
        </p:txBody>
      </p:sp>
      <p:pic>
        <p:nvPicPr>
          <p:cNvPr id="13" name="Picture 13" descr="Price range distriution"/>
          <p:cNvPicPr>
            <a:picLocks noChangeAspect="1"/>
          </p:cNvPicPr>
          <p:nvPr/>
        </p:nvPicPr>
        <p:blipFill>
          <a:blip r:embed="rId2"/>
          <a:stretch>
            <a:fillRect/>
          </a:stretch>
        </p:blipFill>
        <p:spPr>
          <a:xfrm>
            <a:off x="4253230" y="2404745"/>
            <a:ext cx="3822700" cy="2364105"/>
          </a:xfrm>
          <a:prstGeom prst="rect">
            <a:avLst/>
          </a:prstGeom>
        </p:spPr>
      </p:pic>
      <p:graphicFrame>
        <p:nvGraphicFramePr>
          <p:cNvPr id="10" name="Chart 9"/>
          <p:cNvGraphicFramePr/>
          <p:nvPr/>
        </p:nvGraphicFramePr>
        <p:xfrm>
          <a:off x="4253230" y="335280"/>
          <a:ext cx="4512945" cy="18072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00" y="78080"/>
            <a:ext cx="2808000" cy="755700"/>
          </a:xfrm>
        </p:spPr>
        <p:txBody>
          <a:bodyPr/>
          <a:p>
            <a:r>
              <a:rPr lang="en-GB" altLang="en-US"/>
              <a:t>Services</a:t>
            </a:r>
            <a:endParaRPr lang="en-GB" altLang="en-US"/>
          </a:p>
        </p:txBody>
      </p:sp>
      <p:sp>
        <p:nvSpPr>
          <p:cNvPr id="3" name="Text Placeholder 2"/>
          <p:cNvSpPr/>
          <p:nvPr>
            <p:ph type="body" idx="1"/>
          </p:nvPr>
        </p:nvSpPr>
        <p:spPr>
          <a:xfrm>
            <a:off x="311785" y="727710"/>
            <a:ext cx="4260215" cy="3103245"/>
          </a:xfrm>
        </p:spPr>
        <p:txBody>
          <a:bodyPr/>
          <a:p>
            <a:pPr marL="152400" indent="0">
              <a:buNone/>
            </a:pPr>
            <a:r>
              <a:rPr lang="en-GB" altLang="en-US" b="1"/>
              <a:t>Analysis</a:t>
            </a:r>
            <a:r>
              <a:rPr lang="en-GB" altLang="en-US"/>
              <a:t>:</a:t>
            </a:r>
            <a:endParaRPr lang="en-GB" altLang="en-US"/>
          </a:p>
          <a:p>
            <a:r>
              <a:rPr lang="en-GB" altLang="en-US"/>
              <a:t> Singapore has an average rating of 3.58 without online delivery and table booking, suggesting potential for improvement. Offering these services could attract more customers and enhance ratings. </a:t>
            </a:r>
            <a:endParaRPr lang="en-GB" altLang="en-US"/>
          </a:p>
          <a:p>
            <a:endParaRPr lang="en-GB" altLang="en-US"/>
          </a:p>
          <a:p>
            <a:r>
              <a:rPr lang="en-GB" altLang="en-US"/>
              <a:t>Australia, with a rating of 3.66, shows a similar need for improvement. In contrast, Canada’s rating of 3.85 indicates a relatively positive perception even without these services, making the introduction of online delivery and table booking less critical.</a:t>
            </a:r>
            <a:endParaRPr lang="en-GB" altLang="en-US"/>
          </a:p>
          <a:p>
            <a:pPr marL="152400" indent="0">
              <a:buNone/>
            </a:pPr>
            <a:endParaRPr lang="en-GB" altLang="en-US"/>
          </a:p>
          <a:p>
            <a:pPr marL="152400" indent="0">
              <a:buNone/>
            </a:pPr>
            <a:r>
              <a:rPr lang="en-GB" altLang="en-US" b="1"/>
              <a:t>Recommendation</a:t>
            </a:r>
            <a:r>
              <a:rPr lang="en-GB" altLang="en-US"/>
              <a:t>: </a:t>
            </a:r>
            <a:endParaRPr lang="en-GB" altLang="en-US"/>
          </a:p>
          <a:p>
            <a:r>
              <a:rPr lang="en-GB" altLang="en-US"/>
              <a:t>Focus on integrating online delivery and table booking services in Singapore and Australia to boost customer convenience and potentially increase ratings. For Canada, consider these services as an enhancement rather than a necessity.</a:t>
            </a:r>
            <a:endParaRPr lang="en-GB" altLang="en-US"/>
          </a:p>
        </p:txBody>
      </p:sp>
      <p:pic>
        <p:nvPicPr>
          <p:cNvPr id="5" name="Picture 16" descr="Restaurants with NO online delivery and Table booking"/>
          <p:cNvPicPr>
            <a:picLocks noChangeAspect="1"/>
          </p:cNvPicPr>
          <p:nvPr/>
        </p:nvPicPr>
        <p:blipFill>
          <a:blip r:embed="rId1"/>
          <a:stretch>
            <a:fillRect/>
          </a:stretch>
        </p:blipFill>
        <p:spPr>
          <a:xfrm>
            <a:off x="5236845" y="156210"/>
            <a:ext cx="3519170" cy="2414905"/>
          </a:xfrm>
          <a:prstGeom prst="rect">
            <a:avLst/>
          </a:prstGeom>
        </p:spPr>
      </p:pic>
      <p:pic>
        <p:nvPicPr>
          <p:cNvPr id="17" name="Picture 17" descr="Restaurants with Online delivery and Table booking"/>
          <p:cNvPicPr>
            <a:picLocks noChangeAspect="1"/>
          </p:cNvPicPr>
          <p:nvPr/>
        </p:nvPicPr>
        <p:blipFill>
          <a:blip r:embed="rId2"/>
          <a:stretch>
            <a:fillRect/>
          </a:stretch>
        </p:blipFill>
        <p:spPr>
          <a:xfrm>
            <a:off x="5138420" y="2660015"/>
            <a:ext cx="3617595" cy="2237105"/>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5138</Words>
  <Application>WPS Presentation</Application>
  <PresentationFormat/>
  <Paragraphs>101</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Arial</vt:lpstr>
      <vt:lpstr>Roboto</vt:lpstr>
      <vt:lpstr>Lato</vt:lpstr>
      <vt:lpstr>Microsoft YaHei</vt:lpstr>
      <vt:lpstr>Arial Unicode MS</vt:lpstr>
      <vt:lpstr>Geometric</vt:lpstr>
      <vt:lpstr>Zomato Restaurants Expansion</vt:lpstr>
      <vt:lpstr>About Zomato</vt:lpstr>
      <vt:lpstr>Problem statement </vt:lpstr>
      <vt:lpstr>Data Description</vt:lpstr>
      <vt:lpstr>Key Insights </vt:lpstr>
      <vt:lpstr>Identify Countries with Low Competition</vt:lpstr>
      <vt:lpstr>Leverage Service Availability</vt:lpstr>
      <vt:lpstr>Expenditure Consideration</vt:lpstr>
      <vt:lpstr>Services</vt:lpstr>
      <vt:lpstr>Strategic Recommendation</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Restaurants Expansion</dc:title>
  <dc:creator/>
  <cp:lastModifiedBy>Guru Kandgal</cp:lastModifiedBy>
  <cp:revision>9</cp:revision>
  <dcterms:created xsi:type="dcterms:W3CDTF">2024-08-29T08:00:00Z</dcterms:created>
  <dcterms:modified xsi:type="dcterms:W3CDTF">2024-09-26T18:36:15Z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C84E3AE6C233400CAA3E417760E10051_12</vt:lpwstr>
  </property>
  <property fmtid="{D5CDD505-2E9C-101B-9397-08002B2CF9AE}" pid="3" name="KSOProductBuildVer">
    <vt:lpwstr>2057-12.2.0.18545</vt:lpwstr>
  </property>
</Properties>
</file>