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304" r:id="rId3"/>
    <p:sldId id="340" r:id="rId4"/>
    <p:sldId id="296" r:id="rId5"/>
    <p:sldId id="352" r:id="rId6"/>
    <p:sldId id="342" r:id="rId7"/>
    <p:sldId id="366" r:id="rId8"/>
    <p:sldId id="343" r:id="rId9"/>
    <p:sldId id="345" r:id="rId10"/>
    <p:sldId id="346" r:id="rId11"/>
    <p:sldId id="348" r:id="rId12"/>
    <p:sldId id="349" r:id="rId13"/>
    <p:sldId id="354" r:id="rId14"/>
    <p:sldId id="347" r:id="rId15"/>
    <p:sldId id="350" r:id="rId16"/>
    <p:sldId id="351" r:id="rId17"/>
    <p:sldId id="353" r:id="rId18"/>
    <p:sldId id="356" r:id="rId19"/>
    <p:sldId id="355" r:id="rId20"/>
    <p:sldId id="357" r:id="rId21"/>
    <p:sldId id="358" r:id="rId22"/>
    <p:sldId id="360" r:id="rId23"/>
    <p:sldId id="361" r:id="rId24"/>
    <p:sldId id="362" r:id="rId25"/>
    <p:sldId id="363" r:id="rId26"/>
    <p:sldId id="364" r:id="rId27"/>
    <p:sldId id="3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55"/>
    <p:restoredTop sz="94599"/>
  </p:normalViewPr>
  <p:slideViewPr>
    <p:cSldViewPr snapToGrid="0" snapToObjects="1">
      <p:cViewPr varScale="1">
        <p:scale>
          <a:sx n="71" d="100"/>
          <a:sy n="71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E448-B5B7-F34A-BFF0-2ADB427D67E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6D82-63F3-034C-B865-A4056734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664F-C4CD-3641-8E4E-9589698C9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6F5-C9AF-B54F-B9DC-2B2FA655F79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.biozentrum.unibas.ch/patient/p1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iv.biozentrum.unibas.ch/patient/p1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33975"/>
            <a:ext cx="12192000" cy="94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35" y="4247638"/>
            <a:ext cx="6854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EMD 531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Lecture 13</a:t>
            </a:r>
          </a:p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nathan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grubaugh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phd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bg2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" y="6227548"/>
            <a:ext cx="7561895" cy="45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34B3EA-E365-8C44-BFDC-77C96F6D27B8}"/>
              </a:ext>
            </a:extLst>
          </p:cNvPr>
          <p:cNvSpPr txBox="1"/>
          <p:nvPr/>
        </p:nvSpPr>
        <p:spPr>
          <a:xfrm>
            <a:off x="1348353" y="1421780"/>
            <a:ext cx="9158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Pathogen &amp; resistance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82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Levels of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</a:t>
            </a:r>
          </a:p>
          <a:p>
            <a:pPr lvl="1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6708" y="365126"/>
            <a:ext cx="5405628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Traditional approaches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 txBox="1">
            <a:spLocks/>
          </p:cNvSpPr>
          <p:nvPr/>
        </p:nvSpPr>
        <p:spPr>
          <a:xfrm>
            <a:off x="6455093" y="1828800"/>
            <a:ext cx="5468683" cy="414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B0F0"/>
                </a:solidFill>
              </a:rPr>
              <a:t>Symptomology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Culture/microscopy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Antibody tests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PCR</a:t>
            </a:r>
          </a:p>
          <a:p>
            <a:r>
              <a:rPr lang="en-US" sz="3600" dirty="0">
                <a:solidFill>
                  <a:srgbClr val="00B0F0"/>
                </a:solidFill>
              </a:rPr>
              <a:t>Functional assays</a:t>
            </a:r>
          </a:p>
          <a:p>
            <a:pPr lvl="1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1424" y="5975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5093" y="5144798"/>
            <a:ext cx="243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Cons?</a:t>
            </a:r>
          </a:p>
        </p:txBody>
      </p:sp>
    </p:spTree>
    <p:extLst>
      <p:ext uri="{BB962C8B-B14F-4D97-AF65-F5344CB8AC3E}">
        <p14:creationId xmlns:p14="http://schemas.microsoft.com/office/powerpoint/2010/main" val="7112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Roles of sequencing for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 (allele)</a:t>
            </a:r>
          </a:p>
          <a:p>
            <a:pPr lvl="1"/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 txBox="1">
            <a:spLocks/>
          </p:cNvSpPr>
          <p:nvPr/>
        </p:nvSpPr>
        <p:spPr>
          <a:xfrm>
            <a:off x="5656517" y="1828801"/>
            <a:ext cx="5468683" cy="60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Metagenomics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19802" y="2432304"/>
            <a:ext cx="450369" cy="178046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 txBox="1">
            <a:spLocks/>
          </p:cNvSpPr>
          <p:nvPr/>
        </p:nvSpPr>
        <p:spPr>
          <a:xfrm>
            <a:off x="7290245" y="3017520"/>
            <a:ext cx="5468683" cy="60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Targeted sequencing</a:t>
            </a:r>
          </a:p>
        </p:txBody>
      </p:sp>
      <p:sp>
        <p:nvSpPr>
          <p:cNvPr id="9" name="Down Arrow 8"/>
          <p:cNvSpPr/>
          <p:nvPr/>
        </p:nvSpPr>
        <p:spPr>
          <a:xfrm>
            <a:off x="7320725" y="3598355"/>
            <a:ext cx="1235446" cy="121138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Detecting drug resistance</a:t>
            </a:r>
          </a:p>
        </p:txBody>
      </p:sp>
    </p:spTree>
    <p:extLst>
      <p:ext uri="{BB962C8B-B14F-4D97-AF65-F5344CB8AC3E}">
        <p14:creationId xmlns:p14="http://schemas.microsoft.com/office/powerpoint/2010/main" val="19708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How do microbes develop drug resistance?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1E0691-6033-1848-8285-3CF5686D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741"/>
            <a:ext cx="10515600" cy="42582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Incomplete inhibition.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Overuse, incomplete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adherence.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Outcompete susceptible strains.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to live/die is a powerful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Becomes established in population.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neutral fitness compared to “wild type” w/o drugs.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resistance genes among microbes.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Recombination, plasmids,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Antibiotic resistance testing – the classics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3778F6F-1861-364F-ACF2-B19460F1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63" y="1246910"/>
            <a:ext cx="8407400" cy="527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B1EAC7-BC7E-8045-AE42-B6D7AF27E1FD}"/>
              </a:ext>
            </a:extLst>
          </p:cNvPr>
          <p:cNvSpPr txBox="1"/>
          <p:nvPr/>
        </p:nvSpPr>
        <p:spPr>
          <a:xfrm>
            <a:off x="3094796" y="6529089"/>
            <a:ext cx="92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Khan et al., 2019. </a:t>
            </a:r>
            <a:r>
              <a:rPr lang="en-US" i="1" dirty="0"/>
              <a:t>Diagnostics. </a:t>
            </a:r>
            <a:r>
              <a:rPr lang="en-US" dirty="0"/>
              <a:t>Current and Emerging Methods of Antibiotic Susceptibility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67677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Antibiotic resistance testing – molecular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B1EAC7-BC7E-8045-AE42-B6D7AF27E1FD}"/>
              </a:ext>
            </a:extLst>
          </p:cNvPr>
          <p:cNvSpPr txBox="1"/>
          <p:nvPr/>
        </p:nvSpPr>
        <p:spPr>
          <a:xfrm>
            <a:off x="3094796" y="6529089"/>
            <a:ext cx="92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Khan et al., 2019. </a:t>
            </a:r>
            <a:r>
              <a:rPr lang="en-US" i="1" dirty="0"/>
              <a:t>Diagnostics. </a:t>
            </a:r>
            <a:r>
              <a:rPr lang="en-US" dirty="0"/>
              <a:t>Current and Emerging Methods of Antibiotic Susceptibility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889CA9-C9CC-3241-9C51-59A07806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29" y="1858051"/>
            <a:ext cx="859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Why not just use sequencing?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C1302DA-5782-AF4C-BFCE-4F5604D4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741"/>
            <a:ext cx="10515600" cy="425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Clear research advantages:</a:t>
            </a:r>
          </a:p>
          <a:p>
            <a:r>
              <a:rPr lang="en-US" dirty="0"/>
              <a:t>Identify resistance allele from known resistance strains</a:t>
            </a:r>
          </a:p>
          <a:p>
            <a:r>
              <a:rPr lang="en-US" dirty="0"/>
              <a:t>Use ^ to develop standardized targeted sequencing assays</a:t>
            </a:r>
          </a:p>
          <a:p>
            <a:r>
              <a:rPr lang="en-US" dirty="0"/>
              <a:t>Use ^ to infer how allele emerged and is spreading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i="1" dirty="0"/>
              <a:t>But are there clear clinical advantages?</a:t>
            </a:r>
          </a:p>
          <a:p>
            <a:r>
              <a:rPr lang="en-US" dirty="0"/>
              <a:t>Speed? Sensitivity? Specificity?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676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1453164"/>
          </a:xfrm>
        </p:spPr>
        <p:txBody>
          <a:bodyPr>
            <a:normAutofit/>
          </a:bodyPr>
          <a:lstStyle/>
          <a:p>
            <a:r>
              <a:rPr lang="en-US" dirty="0"/>
              <a:t>Drawbacks to sequencing for </a:t>
            </a:r>
            <a:r>
              <a:rPr lang="en-US"/>
              <a:t>antibiotic </a:t>
            </a:r>
            <a:r>
              <a:rPr lang="en-US" smtClean="0"/>
              <a:t>resistance in the clinic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C1302DA-5782-AF4C-BFCE-4F5604D4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23"/>
            <a:ext cx="10515600" cy="4078340"/>
          </a:xfrm>
        </p:spPr>
        <p:txBody>
          <a:bodyPr>
            <a:normAutofit/>
          </a:bodyPr>
          <a:lstStyle/>
          <a:p>
            <a:r>
              <a:rPr lang="en-US" dirty="0"/>
              <a:t>Specific assay for each microbe/resistance allele</a:t>
            </a:r>
          </a:p>
          <a:p>
            <a:r>
              <a:rPr lang="en-US" dirty="0"/>
              <a:t>Only for known resistance alleles, misses new alleles, not all have been profiled </a:t>
            </a:r>
          </a:p>
          <a:p>
            <a:r>
              <a:rPr lang="en-US" dirty="0"/>
              <a:t>Lack of sensitivity towards the patients with latent infections, or when only a few organisms are present in a sample</a:t>
            </a:r>
          </a:p>
          <a:p>
            <a:r>
              <a:rPr lang="en-US" dirty="0"/>
              <a:t>False-positive results due to contamination</a:t>
            </a:r>
          </a:p>
          <a:p>
            <a:r>
              <a:rPr lang="en-US" dirty="0"/>
              <a:t>Requires expensive reagents and machinery, and trained personnel</a:t>
            </a:r>
          </a:p>
        </p:txBody>
      </p:sp>
    </p:spTree>
    <p:extLst>
      <p:ext uri="{BB962C8B-B14F-4D97-AF65-F5344CB8AC3E}">
        <p14:creationId xmlns:p14="http://schemas.microsoft.com/office/powerpoint/2010/main" val="187636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HIV drug resistance: Long-term </a:t>
            </a:r>
            <a:r>
              <a:rPr lang="en-US" dirty="0"/>
              <a:t>patient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0DB8E8-7E1B-B04E-AB34-B27B87FB96F3}"/>
              </a:ext>
            </a:extLst>
          </p:cNvPr>
          <p:cNvSpPr txBox="1"/>
          <p:nvPr/>
        </p:nvSpPr>
        <p:spPr>
          <a:xfrm>
            <a:off x="5394818" y="6218845"/>
            <a:ext cx="6797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https://hiv.biozentrum.unibas.ch/patient/p1/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50E750-8929-354F-B7B8-8D6A5888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" y="1585703"/>
            <a:ext cx="12192000" cy="42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HIV drug resistance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1E0691-6033-1848-8285-3CF5686D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/>
              <a:t>Phenotypic vs genotypic</a:t>
            </a:r>
          </a:p>
          <a:p>
            <a:r>
              <a:rPr lang="en-US" dirty="0"/>
              <a:t>Cell culture (incubate virus w/ dilutions of drug)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 slow, not sensitive for mixed populations, variability; mainly for drug discovery</a:t>
            </a:r>
          </a:p>
          <a:p>
            <a:r>
              <a:rPr lang="en-US" dirty="0"/>
              <a:t>Targeted sequencing (Sanger)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Standardized; High limit of detection (~20%)</a:t>
            </a:r>
          </a:p>
          <a:p>
            <a:r>
              <a:rPr lang="en-US" dirty="0"/>
              <a:t>Point-mutation assays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Hybridization test (probe to specific allele), only tests one mutation, high false rates; cheap, POC in LMICs</a:t>
            </a:r>
          </a:p>
          <a:p>
            <a:r>
              <a:rPr lang="en-US" dirty="0"/>
              <a:t>Whole genome next-generation sequencing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limit of detection (1-3%), inform all resistance alleles; requires batch sequencing at special facilities</a:t>
            </a:r>
          </a:p>
        </p:txBody>
      </p:sp>
    </p:spTree>
    <p:extLst>
      <p:ext uri="{BB962C8B-B14F-4D97-AF65-F5344CB8AC3E}">
        <p14:creationId xmlns:p14="http://schemas.microsoft.com/office/powerpoint/2010/main" val="27287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will be able to:</a:t>
            </a:r>
          </a:p>
          <a:p>
            <a:pPr marL="514350" indent="-514350">
              <a:buAutoNum type="arabicPeriod"/>
            </a:pPr>
            <a:r>
              <a:rPr lang="en-US" dirty="0"/>
              <a:t>Understand </a:t>
            </a:r>
            <a:r>
              <a:rPr lang="en-US" dirty="0" smtClean="0"/>
              <a:t>levels of pathogen detection and how genomics compares to traditional approaches.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Understand </a:t>
            </a:r>
            <a:r>
              <a:rPr lang="en-US" dirty="0"/>
              <a:t>how drug resistance is determined and </a:t>
            </a:r>
            <a:r>
              <a:rPr lang="en-US" dirty="0" smtClean="0"/>
              <a:t>when genomics is a helpful approach.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Discuss strategies for closing the “surveillance gap” (activity)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Open Q&amp;A on exercises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A1F2ECC-A53B-DD47-B64C-9BFD4923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294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NGS for long-term </a:t>
            </a:r>
            <a:r>
              <a:rPr lang="en-US" dirty="0"/>
              <a:t>patient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0DB8E8-7E1B-B04E-AB34-B27B87FB96F3}"/>
              </a:ext>
            </a:extLst>
          </p:cNvPr>
          <p:cNvSpPr txBox="1"/>
          <p:nvPr/>
        </p:nvSpPr>
        <p:spPr>
          <a:xfrm>
            <a:off x="5394818" y="6218845"/>
            <a:ext cx="6797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https://hiv.biozentrum.unibas.ch/patient/p1/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CAFEC32-F600-B346-87DC-FB4A92CB5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" y="4348613"/>
            <a:ext cx="7316637" cy="1764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4D218C-2126-9F4E-848F-BE892C33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797" y="3711472"/>
            <a:ext cx="3664372" cy="24018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644E5656-1368-0E45-8B9A-1AB31FD7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7" y="2111002"/>
            <a:ext cx="3767116" cy="1137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i="1" dirty="0"/>
              <a:t>Precision medicine: informed decisions for clinical care 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50E750-8929-354F-B7B8-8D6A58888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020" y="1877536"/>
            <a:ext cx="7834970" cy="27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2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Surveillance gap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21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5150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7F11C4A-4F1B-6A42-A560-38EBDBB8F66F}"/>
              </a:ext>
            </a:extLst>
          </p:cNvPr>
          <p:cNvSpPr/>
          <p:nvPr/>
        </p:nvSpPr>
        <p:spPr>
          <a:xfrm>
            <a:off x="650994" y="343181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 Late 2013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33806" y="3759549"/>
            <a:ext cx="737937" cy="687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2844" y="95693"/>
            <a:ext cx="11614356" cy="8825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of detecting </a:t>
            </a:r>
            <a:r>
              <a:rPr lang="en-US" sz="4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unexpected</a:t>
            </a:r>
            <a:endParaRPr lang="en-US" sz="48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20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51412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4299284" y="1122947"/>
            <a:ext cx="16042" cy="4716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F11C4A-4F1B-6A42-A560-38EBDBB8F66F}"/>
              </a:ext>
            </a:extLst>
          </p:cNvPr>
          <p:cNvSpPr/>
          <p:nvPr/>
        </p:nvSpPr>
        <p:spPr>
          <a:xfrm>
            <a:off x="1496044" y="850900"/>
            <a:ext cx="282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detection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May 2015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F11C4A-4F1B-6A42-A560-38EBDBB8F66F}"/>
              </a:ext>
            </a:extLst>
          </p:cNvPr>
          <p:cNvSpPr/>
          <p:nvPr/>
        </p:nvSpPr>
        <p:spPr>
          <a:xfrm>
            <a:off x="650994" y="343181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 Late 2013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3806" y="3759549"/>
            <a:ext cx="737937" cy="687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2844" y="95693"/>
            <a:ext cx="11614356" cy="8825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of detecting </a:t>
            </a:r>
            <a:r>
              <a:rPr lang="en-US" sz="4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unexpected</a:t>
            </a:r>
            <a:endParaRPr lang="en-US" sz="48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52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0"/>
          <a:stretch/>
        </p:blipFill>
        <p:spPr>
          <a:xfrm>
            <a:off x="2512079" y="1186744"/>
            <a:ext cx="7135885" cy="4716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7F11C4A-4F1B-6A42-A560-38EBDBB8F66F}"/>
              </a:ext>
            </a:extLst>
          </p:cNvPr>
          <p:cNvSpPr/>
          <p:nvPr/>
        </p:nvSpPr>
        <p:spPr>
          <a:xfrm>
            <a:off x="9907828" y="6550224"/>
            <a:ext cx="2228495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Grubaugh et al., 2018. </a:t>
            </a:r>
            <a:r>
              <a:rPr lang="en-US" sz="1333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2844" y="95693"/>
            <a:ext cx="11614356" cy="8825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of detecting </a:t>
            </a:r>
            <a:r>
              <a:rPr lang="en-US" sz="4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unexpected</a:t>
            </a:r>
            <a:endParaRPr lang="en-US" sz="48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06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0967" y="2814829"/>
            <a:ext cx="9721517" cy="882502"/>
          </a:xfrm>
        </p:spPr>
        <p:txBody>
          <a:bodyPr>
            <a:noAutofit/>
          </a:bodyPr>
          <a:lstStyle/>
          <a:p>
            <a:pPr algn="ctr"/>
            <a:r>
              <a:rPr lang="en-US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Shortening the surveillance gap is one of the greatest challenges and </a:t>
            </a:r>
            <a:r>
              <a:rPr lang="en-US" sz="4800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 of your generation.</a:t>
            </a:r>
            <a:endParaRPr lang="en-US" sz="4800" b="1" i="1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886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Class activity</a:t>
            </a:r>
            <a:br>
              <a:rPr lang="en-US" sz="6000" dirty="0" smtClean="0">
                <a:solidFill>
                  <a:schemeClr val="bg1"/>
                </a:solidFill>
                <a:latin typeface="+mn-lt"/>
              </a:rPr>
            </a:br>
            <a:r>
              <a:rPr lang="en-US" sz="6000" dirty="0" smtClean="0">
                <a:solidFill>
                  <a:schemeClr val="bg1"/>
                </a:solidFill>
                <a:latin typeface="+mn-lt"/>
              </a:rPr>
              <a:t>“Zebra surveillance”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1E0691-6033-1848-8285-3CF5686D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8"/>
            <a:ext cx="10515600" cy="5743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Formulate strategy to (1) detect w/in a structured surveillance program and (2) transition towards targeted diagnostics to track transmission. How does your approach improve on current standards? Consider long-term feasibility, costs, culture, invasiveness, etc.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Emerging causes of respiratory disease near live markets in China.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Emerging causes of acute febrile illness in urban slums in Brazil.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ovel antibiotic resistance in US prisons.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Causes of non-malaria febrile illness in Senegal.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Farm animal disease with zoonotic potential in Europe.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gu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42" y="1161182"/>
            <a:ext cx="9703958" cy="546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Pathogen genomic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339" y="6584303"/>
            <a:ext cx="950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Grubaugh et al., 2019. Tracking virus outbreaks in the twenty-first century. </a:t>
            </a:r>
            <a:r>
              <a:rPr lang="en-US" sz="1200" i="1" dirty="0"/>
              <a:t>Nature Microbiology</a:t>
            </a:r>
          </a:p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268842" y="1161182"/>
            <a:ext cx="2407046" cy="54231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is sequencing the answer? When is it not?</a:t>
            </a:r>
          </a:p>
        </p:txBody>
      </p:sp>
    </p:spTree>
    <p:extLst>
      <p:ext uri="{BB962C8B-B14F-4D97-AF65-F5344CB8AC3E}">
        <p14:creationId xmlns:p14="http://schemas.microsoft.com/office/powerpoint/2010/main" val="21449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Strategies for detection</a:t>
            </a:r>
          </a:p>
        </p:txBody>
      </p:sp>
    </p:spTree>
    <p:extLst>
      <p:ext uri="{BB962C8B-B14F-4D97-AF65-F5344CB8AC3E}">
        <p14:creationId xmlns:p14="http://schemas.microsoft.com/office/powerpoint/2010/main" val="13540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Levels of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Levels of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</a:t>
            </a:r>
          </a:p>
          <a:p>
            <a:pPr lvl="1"/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96" y="555348"/>
            <a:ext cx="5528441" cy="56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Levels of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</a:t>
            </a:r>
          </a:p>
          <a:p>
            <a:pPr lvl="1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6708" y="365126"/>
            <a:ext cx="5405628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Traditional approaches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 txBox="1">
            <a:spLocks/>
          </p:cNvSpPr>
          <p:nvPr/>
        </p:nvSpPr>
        <p:spPr>
          <a:xfrm>
            <a:off x="6455093" y="1828800"/>
            <a:ext cx="5468683" cy="414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B0F0"/>
                </a:solidFill>
              </a:rPr>
              <a:t>Symptomology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Culture/microscopy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Antibody tests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PCR</a:t>
            </a:r>
          </a:p>
          <a:p>
            <a:r>
              <a:rPr lang="en-US" sz="3600" dirty="0">
                <a:solidFill>
                  <a:srgbClr val="00B0F0"/>
                </a:solidFill>
              </a:rPr>
              <a:t>Functional assays</a:t>
            </a:r>
          </a:p>
          <a:p>
            <a:pPr lvl="1"/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/>
              <a:t>Levels of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8800"/>
            <a:ext cx="5468683" cy="4146995"/>
          </a:xfrm>
        </p:spPr>
        <p:txBody>
          <a:bodyPr>
            <a:normAutofit/>
          </a:bodyPr>
          <a:lstStyle/>
          <a:p>
            <a:r>
              <a:rPr lang="en-US" sz="3600" dirty="0"/>
              <a:t>Infection</a:t>
            </a:r>
          </a:p>
          <a:p>
            <a:r>
              <a:rPr lang="en-US" sz="3600" dirty="0"/>
              <a:t>Virus/bacteria/parasite</a:t>
            </a:r>
          </a:p>
          <a:p>
            <a:r>
              <a:rPr lang="en-US" sz="3600" dirty="0"/>
              <a:t>Species</a:t>
            </a:r>
          </a:p>
          <a:p>
            <a:r>
              <a:rPr lang="en-US" sz="3600" dirty="0"/>
              <a:t>Strain</a:t>
            </a:r>
          </a:p>
          <a:p>
            <a:r>
              <a:rPr lang="en-US" sz="3600" dirty="0"/>
              <a:t>Phenotype</a:t>
            </a:r>
          </a:p>
          <a:p>
            <a:pPr lvl="1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6708" y="365126"/>
            <a:ext cx="5405628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Traditional approaches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3782FFB-3680-43AD-B015-96C5FA196D1F}"/>
              </a:ext>
            </a:extLst>
          </p:cNvPr>
          <p:cNvSpPr txBox="1">
            <a:spLocks/>
          </p:cNvSpPr>
          <p:nvPr/>
        </p:nvSpPr>
        <p:spPr>
          <a:xfrm>
            <a:off x="6455093" y="1828800"/>
            <a:ext cx="5468683" cy="414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B0F0"/>
                </a:solidFill>
              </a:rPr>
              <a:t>Symptomology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Culture/microscopy</a:t>
            </a:r>
          </a:p>
          <a:p>
            <a:r>
              <a:rPr lang="en-US" sz="3600" dirty="0">
                <a:solidFill>
                  <a:srgbClr val="00B0F0"/>
                </a:solidFill>
              </a:rPr>
              <a:t>Antibody tests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PCR</a:t>
            </a:r>
          </a:p>
          <a:p>
            <a:r>
              <a:rPr lang="en-US" sz="3600" dirty="0">
                <a:solidFill>
                  <a:srgbClr val="00B0F0"/>
                </a:solidFill>
              </a:rPr>
              <a:t>Functional assays</a:t>
            </a:r>
          </a:p>
          <a:p>
            <a:pPr lvl="1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5093" y="5144798"/>
            <a:ext cx="224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Pros?</a:t>
            </a:r>
          </a:p>
        </p:txBody>
      </p:sp>
    </p:spTree>
    <p:extLst>
      <p:ext uri="{BB962C8B-B14F-4D97-AF65-F5344CB8AC3E}">
        <p14:creationId xmlns:p14="http://schemas.microsoft.com/office/powerpoint/2010/main" val="13438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26579</TotalTime>
  <Words>681</Words>
  <Application>Microsoft Macintosh PowerPoint</Application>
  <PresentationFormat>Widescreen</PresentationFormat>
  <Paragraphs>148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Avenir Next</vt:lpstr>
      <vt:lpstr>Calibri</vt:lpstr>
      <vt:lpstr>Calibri Light</vt:lpstr>
      <vt:lpstr>Courier</vt:lpstr>
      <vt:lpstr>Arial</vt:lpstr>
      <vt:lpstr>Office Theme</vt:lpstr>
      <vt:lpstr>PowerPoint Presentation</vt:lpstr>
      <vt:lpstr>Learning objectives</vt:lpstr>
      <vt:lpstr>Pathogen genomic applications</vt:lpstr>
      <vt:lpstr>When is sequencing the answer? When is it not?</vt:lpstr>
      <vt:lpstr>Strategies for detection</vt:lpstr>
      <vt:lpstr>Levels of detection</vt:lpstr>
      <vt:lpstr>Levels of detection</vt:lpstr>
      <vt:lpstr>Levels of detection</vt:lpstr>
      <vt:lpstr>Levels of detection</vt:lpstr>
      <vt:lpstr>Levels of detection</vt:lpstr>
      <vt:lpstr>Roles of sequencing for detection</vt:lpstr>
      <vt:lpstr>Detecting drug resistance</vt:lpstr>
      <vt:lpstr>How do microbes develop drug resistance?</vt:lpstr>
      <vt:lpstr>Antibiotic resistance testing – the classics</vt:lpstr>
      <vt:lpstr>Antibiotic resistance testing – molecular</vt:lpstr>
      <vt:lpstr>Why not just use sequencing?</vt:lpstr>
      <vt:lpstr>Drawbacks to sequencing for antibiotic resistance in the clinic</vt:lpstr>
      <vt:lpstr>HIV drug resistance: Long-term patient monitoring</vt:lpstr>
      <vt:lpstr>HIV drug resistance testing</vt:lpstr>
      <vt:lpstr>NGS for long-term patient monitoring</vt:lpstr>
      <vt:lpstr>Surveillance gap</vt:lpstr>
      <vt:lpstr>Challenges of detecting the unexpected</vt:lpstr>
      <vt:lpstr>Challenges of detecting the unexpected</vt:lpstr>
      <vt:lpstr>Challenges of detecting the unexpected</vt:lpstr>
      <vt:lpstr>Shortening the surveillance gap is one of the greatest challenges and opportunities of your generation.</vt:lpstr>
      <vt:lpstr>Class activity “Zebra surveillance”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Grubaugh</dc:creator>
  <cp:lastModifiedBy>Nathan Grubaugh</cp:lastModifiedBy>
  <cp:revision>116</cp:revision>
  <dcterms:created xsi:type="dcterms:W3CDTF">2019-12-09T14:21:06Z</dcterms:created>
  <dcterms:modified xsi:type="dcterms:W3CDTF">2020-02-25T14:43:38Z</dcterms:modified>
</cp:coreProperties>
</file>