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2" r:id="rId4"/>
    <p:sldId id="303" r:id="rId5"/>
    <p:sldId id="260" r:id="rId6"/>
    <p:sldId id="261" r:id="rId7"/>
    <p:sldId id="265" r:id="rId8"/>
    <p:sldId id="282" r:id="rId9"/>
    <p:sldId id="268" r:id="rId10"/>
    <p:sldId id="273" r:id="rId11"/>
    <p:sldId id="281" r:id="rId12"/>
    <p:sldId id="297" r:id="rId13"/>
    <p:sldId id="298" r:id="rId14"/>
    <p:sldId id="275" r:id="rId15"/>
    <p:sldId id="284" r:id="rId16"/>
    <p:sldId id="283" r:id="rId17"/>
    <p:sldId id="285" r:id="rId18"/>
    <p:sldId id="290" r:id="rId19"/>
    <p:sldId id="293" r:id="rId20"/>
    <p:sldId id="296" r:id="rId21"/>
    <p:sldId id="299" r:id="rId22"/>
    <p:sldId id="300" r:id="rId23"/>
    <p:sldId id="301" r:id="rId24"/>
    <p:sldId id="304" r:id="rId25"/>
    <p:sldId id="315" r:id="rId26"/>
    <p:sldId id="318" r:id="rId27"/>
    <p:sldId id="316" r:id="rId28"/>
    <p:sldId id="317" r:id="rId29"/>
    <p:sldId id="306" r:id="rId30"/>
    <p:sldId id="313" r:id="rId31"/>
    <p:sldId id="310" r:id="rId32"/>
    <p:sldId id="314" r:id="rId33"/>
    <p:sldId id="3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C4C4"/>
    <a:srgbClr val="203864"/>
    <a:srgbClr val="FF9797"/>
    <a:srgbClr val="F41414"/>
    <a:srgbClr val="BCDF0F"/>
    <a:srgbClr val="FAB2F5"/>
    <a:srgbClr val="FF66FF"/>
    <a:srgbClr val="FF5050"/>
    <a:srgbClr val="A80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8BCB1-DC8F-4CCB-9FDF-D9505D824D2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D166B-5E1A-4207-802B-1D7823BF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talk about the molecular biology aspects of what is happening, sprinkled in here is a lot of clean up steps, size selections, determining which index sequences you should be using, fragment length checks, concentration checks, etc..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D166B-5E1A-4207-802B-1D7823BFBC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D166B-5E1A-4207-802B-1D7823BFBC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07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D166B-5E1A-4207-802B-1D7823BFBC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8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D166B-5E1A-4207-802B-1D7823BFBC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D166B-5E1A-4207-802B-1D7823BFBC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452C-EAD6-4C02-8D51-195F6F43D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F4364-1CEE-44B4-A1D9-12CE86FB0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A506-7658-492C-A3DA-97C97E73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AB44-72AE-4BB8-B978-6547BA95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22E1-5B95-4F37-9175-E4881E63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8C94-BB30-438C-A03C-0CD6C37E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303C9-3359-4E8F-A694-643BE4FBD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630D-6311-452F-8D86-1B11DED2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5608-6C48-41C6-8C0A-A99E3905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A985-B2B5-4562-B451-DD68F635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470AC-B972-4BED-A3E4-8D1571134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8816-B4AD-47E2-A279-B4DE3AA92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F4B2-7E46-4A11-986A-36735D8B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D833C-0B24-4232-BDA4-D6B86098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6819-A1F4-41F4-A72B-63ECB95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AF17-E840-426A-BB02-41597837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E4B2-4DD5-49D4-A826-458B76B9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DE9B-CCC5-4B17-9595-3803E5C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6FD80-48B0-461C-A809-528F8AF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CDCB-A27E-4E20-93CB-D59867A1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B56A-68B7-4405-AFEF-8B48DD21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28BC2-A757-4287-B8CE-8F2583A0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E6F6-563A-40C7-8888-12896C3C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5CED-7784-4F8B-BC4D-F060EB9F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E527-B9F8-4CB8-91E7-F963D4B2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CB64-6DF6-4E0B-BC63-AE87CD4D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6EB2-B72B-4E49-A691-E60E364CD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B1BA8-1923-4378-898F-84214B5A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3857-5485-4610-BAB8-2E0A77E5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A205-7714-4103-8B39-0754BD35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002B-A130-41EC-9B2D-B34A3361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A04F-580D-4FA5-9BE7-F64DFE18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A2488-6672-4EA5-BA2A-A3754FF8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5A11E-7A73-4B17-8D05-ED8423125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2FFB3-4922-4D34-B25E-77C020129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DA52F-8793-4063-B319-EDE3D3148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6FBEB-F63A-40AE-B4AF-7CE1F85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59B82-3438-4745-8113-B198E8DD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79362-B2AD-4A00-852E-64638E28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F569-1641-4697-8F84-6D99DEC7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CBAB2-9C81-48BD-BBF7-1DE466D2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3D468-CCF2-4794-837A-C5B0528D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D1E6-BC04-4C4B-91C6-EFD4F821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BD6DC-FBB6-4DBC-9B72-A367477C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0B7BB-7488-41EA-A0C6-6469CCC0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86133-E5AD-4B1B-9DFD-127FBB30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33D1-271F-4E89-956D-FA4EA689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6622-BB46-4438-8805-2C0F97D2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69888-873F-4A85-AE60-F0A0A1B2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9597-19E4-4704-B6C5-F86D0A0B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FCB0F-BDB7-4681-A0C2-597F33F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C4935-1CC0-4635-AE65-E777DBC3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C434-FB73-4A8A-980A-1953D33A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15BAB-3288-4946-9A02-1827E4095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67F6B-9175-4CB5-99F8-D5B3C922F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47D42-56D8-4842-9DBD-6C739F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5291F-E137-4193-9A5C-6AF5C767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67CCB-18D2-4DFD-B850-682A095B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56488-20E8-47E1-B51C-9BE4ADC0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F813-335F-4B1E-8F94-1540178B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0BA6-1DE6-42A7-B787-FD3EF7A29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E9F7-8D59-4B1D-9BEB-1CA50960D0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A4B8E-A2F7-40FA-A874-54A4AD30E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66B5-6734-48D8-B535-5DD8E7BBF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2FEC-4843-4938-A751-3AAC2A8D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BB87-103D-4AE3-9F51-3DDB32111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15732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Grubaugh</a:t>
            </a:r>
            <a:r>
              <a:rPr lang="en-US" dirty="0"/>
              <a:t> Lab NGS </a:t>
            </a:r>
            <a:br>
              <a:rPr lang="en-US" dirty="0"/>
            </a:br>
            <a:r>
              <a:rPr lang="en-US" dirty="0"/>
              <a:t>Sample Prep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C7A1A-A42C-4C4F-B7A2-D850C0B46AED}"/>
              </a:ext>
            </a:extLst>
          </p:cNvPr>
          <p:cNvSpPr txBox="1"/>
          <p:nvPr/>
        </p:nvSpPr>
        <p:spPr>
          <a:xfrm>
            <a:off x="4899005" y="3830548"/>
            <a:ext cx="2393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Joseph Fauver</a:t>
            </a:r>
          </a:p>
          <a:p>
            <a:pPr algn="ctr"/>
            <a:r>
              <a:rPr lang="en-US" dirty="0" err="1"/>
              <a:t>Grubaugh</a:t>
            </a:r>
            <a:r>
              <a:rPr lang="en-US" dirty="0"/>
              <a:t> Lab Meeting </a:t>
            </a:r>
          </a:p>
          <a:p>
            <a:pPr algn="ctr"/>
            <a:r>
              <a:rPr lang="en-US" dirty="0"/>
              <a:t>5/3/19</a:t>
            </a:r>
          </a:p>
          <a:p>
            <a:endParaRPr lang="en-US" dirty="0"/>
          </a:p>
        </p:txBody>
      </p:sp>
      <p:pic>
        <p:nvPicPr>
          <p:cNvPr id="1028" name="Picture 4" descr="Image result for grubaugh lab">
            <a:extLst>
              <a:ext uri="{FF2B5EF4-FFF2-40B4-BE49-F238E27FC236}">
                <a16:creationId xmlns:a16="http://schemas.microsoft.com/office/drawing/2014/main" id="{A2926782-4CB8-406D-86C1-234048937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1358"/>
            <a:ext cx="3600450" cy="79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D268F1D-D400-4F1B-A54E-3FDB70869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6004"/>
            <a:ext cx="9144000" cy="1655762"/>
          </a:xfrm>
        </p:spPr>
        <p:txBody>
          <a:bodyPr/>
          <a:lstStyle/>
          <a:p>
            <a:r>
              <a:rPr lang="en-US" dirty="0"/>
              <a:t>For use in our Yale/CDC-Dengue Branch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05544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E45C40C-2D20-42A2-B52C-D4F7AB05B967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PCR Amplicon Generation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E9132-282B-462D-A78F-AD7AD133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" y="1874416"/>
            <a:ext cx="370598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2D761-49F6-4BA7-B402-F36C90549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10" y="1874416"/>
            <a:ext cx="3705980" cy="3657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88E719-449C-48B3-AA4F-21058AF610B6}"/>
              </a:ext>
            </a:extLst>
          </p:cNvPr>
          <p:cNvSpPr txBox="1"/>
          <p:nvPr/>
        </p:nvSpPr>
        <p:spPr>
          <a:xfrm>
            <a:off x="1008393" y="1412751"/>
            <a:ext cx="1850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Primer set #1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2341D9-EB43-4691-A9C1-C4041F53ADC6}"/>
              </a:ext>
            </a:extLst>
          </p:cNvPr>
          <p:cNvSpPr txBox="1"/>
          <p:nvPr/>
        </p:nvSpPr>
        <p:spPr>
          <a:xfrm>
            <a:off x="5170939" y="1412750"/>
            <a:ext cx="1850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Primer set #2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ACD233-DEC6-4462-A859-A8A87F313CF0}"/>
              </a:ext>
            </a:extLst>
          </p:cNvPr>
          <p:cNvSpPr txBox="1"/>
          <p:nvPr/>
        </p:nvSpPr>
        <p:spPr>
          <a:xfrm>
            <a:off x="8820448" y="1086982"/>
            <a:ext cx="2809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Post PCR and Pooling</a:t>
            </a:r>
          </a:p>
          <a:p>
            <a:pPr algn="ctr"/>
            <a:r>
              <a:rPr lang="en-US" sz="2400" dirty="0"/>
              <a:t>ds-cDNA amplicons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068CF6-2159-436D-BB66-1BD1E1227409}"/>
              </a:ext>
            </a:extLst>
          </p:cNvPr>
          <p:cNvSpPr txBox="1"/>
          <p:nvPr/>
        </p:nvSpPr>
        <p:spPr>
          <a:xfrm>
            <a:off x="3752170" y="328771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8077A2-3B0A-4972-95EE-DFD7AFB2EA54}"/>
              </a:ext>
            </a:extLst>
          </p:cNvPr>
          <p:cNvSpPr txBox="1"/>
          <p:nvPr/>
        </p:nvSpPr>
        <p:spPr>
          <a:xfrm>
            <a:off x="593995" y="5746448"/>
            <a:ext cx="2282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Q5 DNA Polymerase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4E3761-0A17-4031-AF2E-025B6B81F402}"/>
              </a:ext>
            </a:extLst>
          </p:cNvPr>
          <p:cNvSpPr/>
          <p:nvPr/>
        </p:nvSpPr>
        <p:spPr>
          <a:xfrm>
            <a:off x="2845225" y="5821963"/>
            <a:ext cx="92932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5193FE6-4DF7-4408-AC32-C959399B2D47}"/>
              </a:ext>
            </a:extLst>
          </p:cNvPr>
          <p:cNvSpPr/>
          <p:nvPr/>
        </p:nvSpPr>
        <p:spPr>
          <a:xfrm>
            <a:off x="2856754" y="6485650"/>
            <a:ext cx="92932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5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C6D87B-9D22-4A78-AA45-497C4661D559}"/>
              </a:ext>
            </a:extLst>
          </p:cNvPr>
          <p:cNvSpPr txBox="1"/>
          <p:nvPr/>
        </p:nvSpPr>
        <p:spPr>
          <a:xfrm>
            <a:off x="3788712" y="5756941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RNA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8B9182-942D-4AC1-BAAC-A9A6EDEAF627}"/>
              </a:ext>
            </a:extLst>
          </p:cNvPr>
          <p:cNvSpPr txBox="1"/>
          <p:nvPr/>
        </p:nvSpPr>
        <p:spPr>
          <a:xfrm>
            <a:off x="3788712" y="6407351"/>
            <a:ext cx="1295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cDNA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17B4413-1576-4C26-821F-4B6261653934}"/>
              </a:ext>
            </a:extLst>
          </p:cNvPr>
          <p:cNvSpPr/>
          <p:nvPr/>
        </p:nvSpPr>
        <p:spPr>
          <a:xfrm>
            <a:off x="5088691" y="5824868"/>
            <a:ext cx="951099" cy="185433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AE211F1-A32E-4454-8319-AB7173325B48}"/>
              </a:ext>
            </a:extLst>
          </p:cNvPr>
          <p:cNvSpPr/>
          <p:nvPr/>
        </p:nvSpPr>
        <p:spPr>
          <a:xfrm>
            <a:off x="5089596" y="6496283"/>
            <a:ext cx="950194" cy="177705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BB5FA-FCC2-4FA4-A278-52B074E097F7}"/>
              </a:ext>
            </a:extLst>
          </p:cNvPr>
          <p:cNvSpPr txBox="1"/>
          <p:nvPr/>
        </p:nvSpPr>
        <p:spPr>
          <a:xfrm>
            <a:off x="6078266" y="576047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RNA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1A2272-A362-4CB5-B1CF-482011E24BFB}"/>
              </a:ext>
            </a:extLst>
          </p:cNvPr>
          <p:cNvSpPr txBox="1"/>
          <p:nvPr/>
        </p:nvSpPr>
        <p:spPr>
          <a:xfrm>
            <a:off x="6078266" y="6410889"/>
            <a:ext cx="130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cDNA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78A0B6-2995-4234-B568-121AF52546D0}"/>
              </a:ext>
            </a:extLst>
          </p:cNvPr>
          <p:cNvSpPr txBox="1"/>
          <p:nvPr/>
        </p:nvSpPr>
        <p:spPr>
          <a:xfrm>
            <a:off x="1396757" y="6403998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DNA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E7FE1C5-5BFC-43FE-84F0-5C386BE78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2" y="6477927"/>
            <a:ext cx="1313395" cy="253360"/>
          </a:xfrm>
          <a:prstGeom prst="rect">
            <a:avLst/>
          </a:prstGeom>
        </p:spPr>
      </p:pic>
      <p:sp>
        <p:nvSpPr>
          <p:cNvPr id="64" name="Partial Circle 63">
            <a:extLst>
              <a:ext uri="{FF2B5EF4-FFF2-40B4-BE49-F238E27FC236}">
                <a16:creationId xmlns:a16="http://schemas.microsoft.com/office/drawing/2014/main" id="{1DD07169-9459-4025-BF3E-04E04F4F1B52}"/>
              </a:ext>
            </a:extLst>
          </p:cNvPr>
          <p:cNvSpPr>
            <a:spLocks noChangeAspect="1"/>
          </p:cNvSpPr>
          <p:nvPr/>
        </p:nvSpPr>
        <p:spPr>
          <a:xfrm rot="4036848">
            <a:off x="52916" y="571313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9D8503-6835-4751-B948-6464FE687FC0}"/>
              </a:ext>
            </a:extLst>
          </p:cNvPr>
          <p:cNvSpPr/>
          <p:nvPr/>
        </p:nvSpPr>
        <p:spPr>
          <a:xfrm>
            <a:off x="1113887" y="1102782"/>
            <a:ext cx="1624584" cy="298345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D46831-7F50-447D-8B23-1085088CDA69}"/>
              </a:ext>
            </a:extLst>
          </p:cNvPr>
          <p:cNvSpPr/>
          <p:nvPr/>
        </p:nvSpPr>
        <p:spPr>
          <a:xfrm>
            <a:off x="5283708" y="1136634"/>
            <a:ext cx="1624584" cy="298345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E029BE5-A7CE-4A47-AF37-24B89B9A966E}"/>
              </a:ext>
            </a:extLst>
          </p:cNvPr>
          <p:cNvSpPr/>
          <p:nvPr/>
        </p:nvSpPr>
        <p:spPr>
          <a:xfrm>
            <a:off x="7979721" y="3703215"/>
            <a:ext cx="395102" cy="1989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B0272-B200-4E95-88BF-6D37D7D11464}"/>
              </a:ext>
            </a:extLst>
          </p:cNvPr>
          <p:cNvSpPr txBox="1"/>
          <p:nvPr/>
        </p:nvSpPr>
        <p:spPr>
          <a:xfrm>
            <a:off x="7840481" y="2408843"/>
            <a:ext cx="673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35X</a:t>
            </a:r>
          </a:p>
          <a:p>
            <a:pPr algn="ctr"/>
            <a:r>
              <a:rPr lang="en-US" sz="2400" dirty="0"/>
              <a:t>PCR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AE53D-AA05-40B3-BCD2-AB4560D4BCEA}"/>
              </a:ext>
            </a:extLst>
          </p:cNvPr>
          <p:cNvSpPr txBox="1"/>
          <p:nvPr/>
        </p:nvSpPr>
        <p:spPr>
          <a:xfrm>
            <a:off x="7377501" y="-95356"/>
            <a:ext cx="2273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/>
              <a:t>NEB Q5 2x Master mix</a:t>
            </a:r>
          </a:p>
          <a:p>
            <a:r>
              <a:rPr lang="en-US" dirty="0"/>
              <a:t>Custom virus oligos</a:t>
            </a:r>
          </a:p>
          <a:p>
            <a:r>
              <a:rPr lang="en-US" dirty="0"/>
              <a:t> </a:t>
            </a:r>
          </a:p>
          <a:p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06E3ED-3823-4773-952B-7CBFB332EB8D}"/>
              </a:ext>
            </a:extLst>
          </p:cNvPr>
          <p:cNvCxnSpPr>
            <a:cxnSpLocks/>
          </p:cNvCxnSpPr>
          <p:nvPr/>
        </p:nvCxnSpPr>
        <p:spPr>
          <a:xfrm>
            <a:off x="0" y="562345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AA3441-D1EA-4CDE-8AA4-74B084E28246}"/>
              </a:ext>
            </a:extLst>
          </p:cNvPr>
          <p:cNvSpPr/>
          <p:nvPr/>
        </p:nvSpPr>
        <p:spPr>
          <a:xfrm>
            <a:off x="7428184" y="5788111"/>
            <a:ext cx="1624584" cy="298345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A513B68-C9FD-4A17-AAD6-7125192E00A6}"/>
              </a:ext>
            </a:extLst>
          </p:cNvPr>
          <p:cNvSpPr/>
          <p:nvPr/>
        </p:nvSpPr>
        <p:spPr>
          <a:xfrm>
            <a:off x="7428184" y="6454880"/>
            <a:ext cx="1624584" cy="298345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184184-B102-452C-84BB-1F4409B88B59}"/>
              </a:ext>
            </a:extLst>
          </p:cNvPr>
          <p:cNvSpPr txBox="1"/>
          <p:nvPr/>
        </p:nvSpPr>
        <p:spPr>
          <a:xfrm>
            <a:off x="9120972" y="5684893"/>
            <a:ext cx="278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Pooled Primer set #1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7FB24A-E418-4317-84E2-3E7CD0656DF1}"/>
              </a:ext>
            </a:extLst>
          </p:cNvPr>
          <p:cNvSpPr txBox="1"/>
          <p:nvPr/>
        </p:nvSpPr>
        <p:spPr>
          <a:xfrm>
            <a:off x="9120972" y="6342443"/>
            <a:ext cx="278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Pooled Primer set #2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F297A8-AF77-4449-9991-7D854794B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244" y="1885633"/>
            <a:ext cx="37059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0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7A434B-074D-4D03-AAAE-B47054E5DE69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Illumina Library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C062B-4B0C-4764-B902-D11939FA0EF2}"/>
              </a:ext>
            </a:extLst>
          </p:cNvPr>
          <p:cNvSpPr txBox="1"/>
          <p:nvPr/>
        </p:nvSpPr>
        <p:spPr>
          <a:xfrm>
            <a:off x="1896017" y="630466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dA</a:t>
            </a:r>
            <a:r>
              <a:rPr lang="en-US" sz="2400" dirty="0"/>
              <a:t>-tailing/</a:t>
            </a:r>
          </a:p>
          <a:p>
            <a:pPr algn="ctr"/>
            <a:r>
              <a:rPr lang="en-US" sz="2400" dirty="0"/>
              <a:t>end prep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B443F-32C3-46B1-97BC-981E557AFB8C}"/>
              </a:ext>
            </a:extLst>
          </p:cNvPr>
          <p:cNvSpPr txBox="1"/>
          <p:nvPr/>
        </p:nvSpPr>
        <p:spPr>
          <a:xfrm>
            <a:off x="-298667" y="630467"/>
            <a:ext cx="26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dsDNA </a:t>
            </a:r>
          </a:p>
          <a:p>
            <a:pPr algn="ctr"/>
            <a:r>
              <a:rPr lang="en-US" sz="2400" dirty="0"/>
              <a:t>amplicons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4FB5A-C3FC-4C93-8697-7CB7CC0C198F}"/>
              </a:ext>
            </a:extLst>
          </p:cNvPr>
          <p:cNvSpPr txBox="1"/>
          <p:nvPr/>
        </p:nvSpPr>
        <p:spPr>
          <a:xfrm>
            <a:off x="1541654" y="158715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5A587747-2F50-4984-AAE2-3477647CEE37}"/>
              </a:ext>
            </a:extLst>
          </p:cNvPr>
          <p:cNvSpPr>
            <a:spLocks noChangeAspect="1"/>
          </p:cNvSpPr>
          <p:nvPr/>
        </p:nvSpPr>
        <p:spPr>
          <a:xfrm rot="15412413">
            <a:off x="2180005" y="1747177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2B567-F817-4F36-9F84-81858B5F4462}"/>
              </a:ext>
            </a:extLst>
          </p:cNvPr>
          <p:cNvSpPr txBox="1"/>
          <p:nvPr/>
        </p:nvSpPr>
        <p:spPr>
          <a:xfrm>
            <a:off x="3063584" y="161502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DCFEBF-D1B0-4243-BAD6-82B86429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19" y="1447993"/>
            <a:ext cx="591045" cy="134106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C95642DB-83C4-4C9F-9F2F-C378D7F647B7}"/>
              </a:ext>
            </a:extLst>
          </p:cNvPr>
          <p:cNvSpPr txBox="1"/>
          <p:nvPr/>
        </p:nvSpPr>
        <p:spPr>
          <a:xfrm>
            <a:off x="4583834" y="627349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Prepped </a:t>
            </a:r>
          </a:p>
          <a:p>
            <a:pPr algn="ctr"/>
            <a:r>
              <a:rPr lang="en-US" sz="2400" dirty="0"/>
              <a:t>amplicons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95F3DDB-94AD-487F-80F3-732691D68C0D}"/>
              </a:ext>
            </a:extLst>
          </p:cNvPr>
          <p:cNvSpPr txBox="1"/>
          <p:nvPr/>
        </p:nvSpPr>
        <p:spPr>
          <a:xfrm>
            <a:off x="7471612" y="-43257"/>
            <a:ext cx="4864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NEBNext</a:t>
            </a:r>
            <a:r>
              <a:rPr lang="en-US" dirty="0"/>
              <a:t> Ultra II DNA Library Prep Kit for Illumina </a:t>
            </a:r>
          </a:p>
          <a:p>
            <a:endParaRPr lang="en-US" dirty="0"/>
          </a:p>
          <a:p>
            <a:r>
              <a:rPr lang="en-US" dirty="0" err="1"/>
              <a:t>NEBNext</a:t>
            </a:r>
            <a:r>
              <a:rPr lang="en-US" dirty="0"/>
              <a:t> Multiplex Oligos for Illumina 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53B18C00-9AAB-444D-BA5F-8FF4EC08B38B}"/>
              </a:ext>
            </a:extLst>
          </p:cNvPr>
          <p:cNvSpPr/>
          <p:nvPr/>
        </p:nvSpPr>
        <p:spPr>
          <a:xfrm>
            <a:off x="165241" y="6054772"/>
            <a:ext cx="1094599" cy="172738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6E00A54-4EC0-487B-BAAD-890A0C9F46D3}"/>
              </a:ext>
            </a:extLst>
          </p:cNvPr>
          <p:cNvSpPr txBox="1"/>
          <p:nvPr/>
        </p:nvSpPr>
        <p:spPr>
          <a:xfrm>
            <a:off x="1272196" y="5941086"/>
            <a:ext cx="16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Amplicon</a:t>
            </a:r>
          </a:p>
        </p:txBody>
      </p:sp>
      <p:sp>
        <p:nvSpPr>
          <p:cNvPr id="211" name="Partial Circle 210">
            <a:extLst>
              <a:ext uri="{FF2B5EF4-FFF2-40B4-BE49-F238E27FC236}">
                <a16:creationId xmlns:a16="http://schemas.microsoft.com/office/drawing/2014/main" id="{DB4C6E2B-8B28-4CE0-AD1C-E98FC8C7EE38}"/>
              </a:ext>
            </a:extLst>
          </p:cNvPr>
          <p:cNvSpPr>
            <a:spLocks noChangeAspect="1"/>
          </p:cNvSpPr>
          <p:nvPr/>
        </p:nvSpPr>
        <p:spPr>
          <a:xfrm rot="3402643">
            <a:off x="120962" y="635556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4D4BFD-62E7-4EAF-94AC-3AFE14069449}"/>
              </a:ext>
            </a:extLst>
          </p:cNvPr>
          <p:cNvSpPr txBox="1"/>
          <p:nvPr/>
        </p:nvSpPr>
        <p:spPr>
          <a:xfrm>
            <a:off x="571156" y="6430692"/>
            <a:ext cx="319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End Prep Enzyme Mix</a:t>
            </a:r>
          </a:p>
        </p:txBody>
      </p:sp>
      <p:sp>
        <p:nvSpPr>
          <p:cNvPr id="213" name="Partial Circle 212">
            <a:extLst>
              <a:ext uri="{FF2B5EF4-FFF2-40B4-BE49-F238E27FC236}">
                <a16:creationId xmlns:a16="http://schemas.microsoft.com/office/drawing/2014/main" id="{7F7951C9-C4EA-45EA-9F7F-78245030CABA}"/>
              </a:ext>
            </a:extLst>
          </p:cNvPr>
          <p:cNvSpPr>
            <a:spLocks noChangeAspect="1"/>
          </p:cNvSpPr>
          <p:nvPr/>
        </p:nvSpPr>
        <p:spPr>
          <a:xfrm rot="3437134">
            <a:off x="3808279" y="582110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E639D9-196E-431B-A146-AD0CE006937F}"/>
              </a:ext>
            </a:extLst>
          </p:cNvPr>
          <p:cNvSpPr txBox="1"/>
          <p:nvPr/>
        </p:nvSpPr>
        <p:spPr>
          <a:xfrm>
            <a:off x="4276896" y="5860289"/>
            <a:ext cx="307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Ligation Master Mix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46CEB33-EDAE-43BE-A76E-F89F7186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12" y="5860289"/>
            <a:ext cx="1518923" cy="874531"/>
          </a:xfrm>
          <a:prstGeom prst="rect">
            <a:avLst/>
          </a:prstGeom>
        </p:spPr>
      </p:pic>
      <p:sp>
        <p:nvSpPr>
          <p:cNvPr id="216" name="Partial Circle 215">
            <a:extLst>
              <a:ext uri="{FF2B5EF4-FFF2-40B4-BE49-F238E27FC236}">
                <a16:creationId xmlns:a16="http://schemas.microsoft.com/office/drawing/2014/main" id="{B8C87756-F21D-42A1-991E-B4E4A62A7C42}"/>
              </a:ext>
            </a:extLst>
          </p:cNvPr>
          <p:cNvSpPr>
            <a:spLocks noChangeAspect="1"/>
          </p:cNvSpPr>
          <p:nvPr/>
        </p:nvSpPr>
        <p:spPr>
          <a:xfrm rot="3054702">
            <a:off x="3813932" y="6353122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072F7F-31B6-4E94-918A-DF977C319B7F}"/>
              </a:ext>
            </a:extLst>
          </p:cNvPr>
          <p:cNvSpPr txBox="1"/>
          <p:nvPr/>
        </p:nvSpPr>
        <p:spPr>
          <a:xfrm>
            <a:off x="4318755" y="6377966"/>
            <a:ext cx="1597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Enzyme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3857777-4476-4A57-A473-0AD12DACA787}"/>
              </a:ext>
            </a:extLst>
          </p:cNvPr>
          <p:cNvSpPr txBox="1"/>
          <p:nvPr/>
        </p:nvSpPr>
        <p:spPr>
          <a:xfrm>
            <a:off x="8885020" y="6113255"/>
            <a:ext cx="276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barbell adaptor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0F388FF-5C0C-460F-8AF6-DC11A49BAF25}"/>
              </a:ext>
            </a:extLst>
          </p:cNvPr>
          <p:cNvCxnSpPr>
            <a:cxnSpLocks/>
          </p:cNvCxnSpPr>
          <p:nvPr/>
        </p:nvCxnSpPr>
        <p:spPr>
          <a:xfrm>
            <a:off x="0" y="572505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9D8AB6-9206-482C-8CD5-A19D8247050B}"/>
              </a:ext>
            </a:extLst>
          </p:cNvPr>
          <p:cNvGrpSpPr/>
          <p:nvPr/>
        </p:nvGrpSpPr>
        <p:grpSpPr>
          <a:xfrm>
            <a:off x="3865222" y="1523945"/>
            <a:ext cx="2857918" cy="1145778"/>
            <a:chOff x="176211" y="3089058"/>
            <a:chExt cx="2857918" cy="114577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116732-69E1-4201-868F-6A908A1364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DB5C53F-808B-4701-AD46-595D72526426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3104564-6534-4233-B03E-4B1C21A02FD7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71A016C-C056-41DD-BD34-4394BED1E962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18B259F9-D9A5-4C53-8D73-6ECFEB6D7759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7F62364-9A6E-457C-AA33-4141E3CEE7DB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4772D33-5950-4543-B4D5-D210A2D80098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CA88E5C-F90F-482B-8D40-8311A59DEB90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312794-FD19-4718-B6BA-CDB225AFC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95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7A434B-074D-4D03-AAAE-B47054E5DE69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Illumina Library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C062B-4B0C-4764-B902-D11939FA0EF2}"/>
              </a:ext>
            </a:extLst>
          </p:cNvPr>
          <p:cNvSpPr txBox="1"/>
          <p:nvPr/>
        </p:nvSpPr>
        <p:spPr>
          <a:xfrm>
            <a:off x="1896017" y="630466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dA</a:t>
            </a:r>
            <a:r>
              <a:rPr lang="en-US" sz="2400" dirty="0"/>
              <a:t>-tailing/</a:t>
            </a:r>
          </a:p>
          <a:p>
            <a:pPr algn="ctr"/>
            <a:r>
              <a:rPr lang="en-US" sz="2400" dirty="0"/>
              <a:t>end prep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B443F-32C3-46B1-97BC-981E557AFB8C}"/>
              </a:ext>
            </a:extLst>
          </p:cNvPr>
          <p:cNvSpPr txBox="1"/>
          <p:nvPr/>
        </p:nvSpPr>
        <p:spPr>
          <a:xfrm>
            <a:off x="-298667" y="630467"/>
            <a:ext cx="26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dsDNA </a:t>
            </a:r>
          </a:p>
          <a:p>
            <a:pPr algn="ctr"/>
            <a:r>
              <a:rPr lang="en-US" sz="2400" dirty="0"/>
              <a:t>amplicons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4FB5A-C3FC-4C93-8697-7CB7CC0C198F}"/>
              </a:ext>
            </a:extLst>
          </p:cNvPr>
          <p:cNvSpPr txBox="1"/>
          <p:nvPr/>
        </p:nvSpPr>
        <p:spPr>
          <a:xfrm>
            <a:off x="1541654" y="158715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5A587747-2F50-4984-AAE2-3477647CEE37}"/>
              </a:ext>
            </a:extLst>
          </p:cNvPr>
          <p:cNvSpPr>
            <a:spLocks noChangeAspect="1"/>
          </p:cNvSpPr>
          <p:nvPr/>
        </p:nvSpPr>
        <p:spPr>
          <a:xfrm rot="15412413">
            <a:off x="2180005" y="1747177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2B567-F817-4F36-9F84-81858B5F4462}"/>
              </a:ext>
            </a:extLst>
          </p:cNvPr>
          <p:cNvSpPr txBox="1"/>
          <p:nvPr/>
        </p:nvSpPr>
        <p:spPr>
          <a:xfrm>
            <a:off x="3063584" y="161502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DCFEBF-D1B0-4243-BAD6-82B86429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19" y="1447993"/>
            <a:ext cx="591045" cy="134106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1504657-F97F-4772-B3C4-EC5F69D2E579}"/>
              </a:ext>
            </a:extLst>
          </p:cNvPr>
          <p:cNvSpPr txBox="1"/>
          <p:nvPr/>
        </p:nvSpPr>
        <p:spPr>
          <a:xfrm>
            <a:off x="2858045" y="3282491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81705B69-DE8C-469E-BEF5-38C07E575144}"/>
              </a:ext>
            </a:extLst>
          </p:cNvPr>
          <p:cNvSpPr>
            <a:spLocks noChangeAspect="1"/>
          </p:cNvSpPr>
          <p:nvPr/>
        </p:nvSpPr>
        <p:spPr>
          <a:xfrm rot="15412413">
            <a:off x="3294017" y="3356300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5DAD92-0787-4557-83FE-42DE72EBEFA0}"/>
              </a:ext>
            </a:extLst>
          </p:cNvPr>
          <p:cNvSpPr txBox="1"/>
          <p:nvPr/>
        </p:nvSpPr>
        <p:spPr>
          <a:xfrm>
            <a:off x="3992853" y="3282489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2E344F-E8D8-46CF-A65E-EDDB9EC6987A}"/>
              </a:ext>
            </a:extLst>
          </p:cNvPr>
          <p:cNvSpPr txBox="1"/>
          <p:nvPr/>
        </p:nvSpPr>
        <p:spPr>
          <a:xfrm>
            <a:off x="6052190" y="325088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0EDB803-F5EC-44CE-8104-6E40707AD3E4}"/>
              </a:ext>
            </a:extLst>
          </p:cNvPr>
          <p:cNvGrpSpPr/>
          <p:nvPr/>
        </p:nvGrpSpPr>
        <p:grpSpPr>
          <a:xfrm>
            <a:off x="6394896" y="3162466"/>
            <a:ext cx="5823988" cy="1063700"/>
            <a:chOff x="6394896" y="3385986"/>
            <a:chExt cx="5823988" cy="10637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3144E15-C233-480E-8595-6DE2DD453B66}"/>
                </a:ext>
              </a:extLst>
            </p:cNvPr>
            <p:cNvGrpSpPr/>
            <p:nvPr/>
          </p:nvGrpSpPr>
          <p:grpSpPr>
            <a:xfrm>
              <a:off x="8017732" y="3566047"/>
              <a:ext cx="2532331" cy="687284"/>
              <a:chOff x="-386277" y="3551235"/>
              <a:chExt cx="2774578" cy="68728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79179CF-DE79-429B-9ED9-7996F75DCAFC}"/>
                  </a:ext>
                </a:extLst>
              </p:cNvPr>
              <p:cNvSpPr txBox="1"/>
              <p:nvPr/>
            </p:nvSpPr>
            <p:spPr>
              <a:xfrm>
                <a:off x="202570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9307FAC-6688-45B0-B43B-8BD23B95D308}"/>
                  </a:ext>
                </a:extLst>
              </p:cNvPr>
              <p:cNvSpPr txBox="1"/>
              <p:nvPr/>
            </p:nvSpPr>
            <p:spPr>
              <a:xfrm>
                <a:off x="-386277" y="3776854"/>
                <a:ext cx="3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72157E6-04C5-47B3-B9B8-F4D6BF7F5724}"/>
                  </a:ext>
                </a:extLst>
              </p:cNvPr>
              <p:cNvSpPr/>
              <p:nvPr/>
            </p:nvSpPr>
            <p:spPr>
              <a:xfrm>
                <a:off x="-77815" y="3728508"/>
                <a:ext cx="2151107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F0B0DE0F-5FFE-44B8-8873-197DE76D5338}"/>
                  </a:ext>
                </a:extLst>
              </p:cNvPr>
              <p:cNvSpPr/>
              <p:nvPr/>
            </p:nvSpPr>
            <p:spPr>
              <a:xfrm>
                <a:off x="-80485" y="3947283"/>
                <a:ext cx="215110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D6F123-148C-4EDA-8CF3-005C321C0DBD}"/>
                </a:ext>
              </a:extLst>
            </p:cNvPr>
            <p:cNvGrpSpPr/>
            <p:nvPr/>
          </p:nvGrpSpPr>
          <p:grpSpPr>
            <a:xfrm rot="10800000">
              <a:off x="6394896" y="3408772"/>
              <a:ext cx="1703284" cy="1040914"/>
              <a:chOff x="5360370" y="3371176"/>
              <a:chExt cx="1703284" cy="1040914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8576B42-12A6-497A-8700-B0D4E298AFEF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94B2E265-76DF-49DA-A9A5-DEB8CE1F4565}"/>
                    </a:ext>
                  </a:extLst>
                </p:cNvPr>
                <p:cNvSpPr/>
                <p:nvPr/>
              </p:nvSpPr>
              <p:spPr>
                <a:xfrm>
                  <a:off x="5360370" y="3947085"/>
                  <a:ext cx="710200" cy="11819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2307690F-AEEE-4D05-B0B9-DA189631B4B9}"/>
                    </a:ext>
                  </a:extLst>
                </p:cNvPr>
                <p:cNvSpPr/>
                <p:nvPr/>
              </p:nvSpPr>
              <p:spPr>
                <a:xfrm>
                  <a:off x="5360370" y="3733800"/>
                  <a:ext cx="710200" cy="1181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D2D62341-130E-488F-ACE3-533E28CE02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44ADE094-56F4-4342-BCAD-A6B741012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A987AC-3295-4177-9E83-BEE59C19DFE1}"/>
                  </a:ext>
                </a:extLst>
              </p:cNvPr>
              <p:cNvSpPr txBox="1"/>
              <p:nvPr/>
            </p:nvSpPr>
            <p:spPr>
              <a:xfrm rot="10800000"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9BB6FCE-4402-44D3-8F4E-B9A0C48E393E}"/>
                </a:ext>
              </a:extLst>
            </p:cNvPr>
            <p:cNvSpPr txBox="1"/>
            <p:nvPr/>
          </p:nvSpPr>
          <p:spPr>
            <a:xfrm>
              <a:off x="10231066" y="3807956"/>
              <a:ext cx="330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E19AF6-5EEA-472A-9D6F-E6C96A677600}"/>
                </a:ext>
              </a:extLst>
            </p:cNvPr>
            <p:cNvSpPr txBox="1"/>
            <p:nvPr/>
          </p:nvSpPr>
          <p:spPr>
            <a:xfrm>
              <a:off x="8032828" y="3559326"/>
              <a:ext cx="292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BF2EFFC-9E5C-449C-A00B-1C57AAD333AE}"/>
                </a:ext>
              </a:extLst>
            </p:cNvPr>
            <p:cNvGrpSpPr/>
            <p:nvPr/>
          </p:nvGrpSpPr>
          <p:grpSpPr>
            <a:xfrm>
              <a:off x="10515600" y="3385986"/>
              <a:ext cx="1703284" cy="1040914"/>
              <a:chOff x="5360370" y="3371176"/>
              <a:chExt cx="1703284" cy="104091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03668BB-FB7F-4BB6-9374-52C4F1F0A489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F4351DB8-B5D6-4118-901B-3689E77E0F23}"/>
                    </a:ext>
                  </a:extLst>
                </p:cNvPr>
                <p:cNvSpPr/>
                <p:nvPr/>
              </p:nvSpPr>
              <p:spPr>
                <a:xfrm>
                  <a:off x="5360370" y="3947084"/>
                  <a:ext cx="724633" cy="12516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5DF1CFBB-9FF3-442C-9826-A3AA0278DD1F}"/>
                    </a:ext>
                  </a:extLst>
                </p:cNvPr>
                <p:cNvSpPr/>
                <p:nvPr/>
              </p:nvSpPr>
              <p:spPr>
                <a:xfrm>
                  <a:off x="5360370" y="3733799"/>
                  <a:ext cx="724633" cy="12516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A5C38049-4936-4B65-901D-B6B0D03A8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B09BF738-DFC3-43F1-B46C-54F435C724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A96E17F-8F85-43DC-8D8D-FB9D6E2DAE1D}"/>
                  </a:ext>
                </a:extLst>
              </p:cNvPr>
              <p:cNvSpPr txBox="1"/>
              <p:nvPr/>
            </p:nvSpPr>
            <p:spPr>
              <a:xfrm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52E2739-9358-40CC-8395-6834340A3DDF}"/>
              </a:ext>
            </a:extLst>
          </p:cNvPr>
          <p:cNvGrpSpPr/>
          <p:nvPr/>
        </p:nvGrpSpPr>
        <p:grpSpPr>
          <a:xfrm>
            <a:off x="4494061" y="3162466"/>
            <a:ext cx="1703284" cy="1040914"/>
            <a:chOff x="5360370" y="3371176"/>
            <a:chExt cx="1703284" cy="104091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D561670-5B3D-4402-9BE2-8A7AAF1164A3}"/>
                </a:ext>
              </a:extLst>
            </p:cNvPr>
            <p:cNvGrpSpPr/>
            <p:nvPr/>
          </p:nvGrpSpPr>
          <p:grpSpPr>
            <a:xfrm>
              <a:off x="5360370" y="3371176"/>
              <a:ext cx="1381594" cy="1040914"/>
              <a:chOff x="5360370" y="3371176"/>
              <a:chExt cx="1381594" cy="1040914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A7BF5976-81FE-47E7-90E3-A6C4757E9725}"/>
                  </a:ext>
                </a:extLst>
              </p:cNvPr>
              <p:cNvSpPr/>
              <p:nvPr/>
            </p:nvSpPr>
            <p:spPr>
              <a:xfrm>
                <a:off x="5360370" y="3947084"/>
                <a:ext cx="710200" cy="12516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8412AB25-986F-44EC-A59D-8FB1621B18C7}"/>
                  </a:ext>
                </a:extLst>
              </p:cNvPr>
              <p:cNvSpPr/>
              <p:nvPr/>
            </p:nvSpPr>
            <p:spPr>
              <a:xfrm>
                <a:off x="5360370" y="3733799"/>
                <a:ext cx="710200" cy="12516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9AB8BD9-DC0F-4FC8-98A8-E5C883752B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9411"/>
              <a:stretch/>
            </p:blipFill>
            <p:spPr>
              <a:xfrm>
                <a:off x="6070570" y="3930956"/>
                <a:ext cx="671394" cy="481134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A350E09E-7BBC-49CB-992C-6CAB6D6D91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47936"/>
              <a:stretch/>
            </p:blipFill>
            <p:spPr>
              <a:xfrm>
                <a:off x="6085003" y="3371176"/>
                <a:ext cx="653675" cy="495171"/>
              </a:xfrm>
              <a:prstGeom prst="rect">
                <a:avLst/>
              </a:prstGeom>
            </p:spPr>
          </p:pic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D639E3-870C-4D8A-B5D4-9F1246AE7553}"/>
                </a:ext>
              </a:extLst>
            </p:cNvPr>
            <p:cNvSpPr txBox="1"/>
            <p:nvPr/>
          </p:nvSpPr>
          <p:spPr>
            <a:xfrm>
              <a:off x="6681818" y="3683586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56583-ABC1-4931-A15C-AA56BEF43043}"/>
              </a:ext>
            </a:extLst>
          </p:cNvPr>
          <p:cNvGrpSpPr/>
          <p:nvPr/>
        </p:nvGrpSpPr>
        <p:grpSpPr>
          <a:xfrm>
            <a:off x="176211" y="3089058"/>
            <a:ext cx="2857918" cy="1145778"/>
            <a:chOff x="176211" y="3089058"/>
            <a:chExt cx="2857918" cy="1145778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1C63F9C-22BF-4DBE-8195-50FF45701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F5C0C2-4B82-4295-9927-4512A78C3CB1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FDE2B7-DDD3-4E94-BB3C-56FFDC07446B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424DC81-135B-49A7-9234-85FC015978A4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9A936DA-EED5-45B3-92B2-61B7A5C0A408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6D75F7A-4C28-487E-BBA3-B0D997F3314E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E7C00E7-87D1-480B-B4E0-A95651374679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E6E5654-BC46-4242-8FEB-843D19C2127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81FCA-8A8C-4A85-A012-C7F9589769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C95642DB-83C4-4C9F-9F2F-C378D7F647B7}"/>
              </a:ext>
            </a:extLst>
          </p:cNvPr>
          <p:cNvSpPr txBox="1"/>
          <p:nvPr/>
        </p:nvSpPr>
        <p:spPr>
          <a:xfrm>
            <a:off x="4583834" y="627349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Prepped </a:t>
            </a:r>
          </a:p>
          <a:p>
            <a:pPr algn="ctr"/>
            <a:r>
              <a:rPr lang="en-US" sz="2400" dirty="0"/>
              <a:t>amplicons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95F3DDB-94AD-487F-80F3-732691D68C0D}"/>
              </a:ext>
            </a:extLst>
          </p:cNvPr>
          <p:cNvSpPr txBox="1"/>
          <p:nvPr/>
        </p:nvSpPr>
        <p:spPr>
          <a:xfrm>
            <a:off x="7471612" y="-43257"/>
            <a:ext cx="4864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NEBNext</a:t>
            </a:r>
            <a:r>
              <a:rPr lang="en-US" dirty="0"/>
              <a:t> Ultra II DNA Library Prep Kit for Illumina </a:t>
            </a:r>
          </a:p>
          <a:p>
            <a:endParaRPr lang="en-US" dirty="0"/>
          </a:p>
          <a:p>
            <a:r>
              <a:rPr lang="en-US" dirty="0" err="1"/>
              <a:t>NEBNext</a:t>
            </a:r>
            <a:r>
              <a:rPr lang="en-US" dirty="0"/>
              <a:t> Multiplex Oligos for Illumina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370D4B8-BC03-4B40-91F3-1C198934902E}"/>
              </a:ext>
            </a:extLst>
          </p:cNvPr>
          <p:cNvSpPr txBox="1"/>
          <p:nvPr/>
        </p:nvSpPr>
        <p:spPr>
          <a:xfrm>
            <a:off x="1039441" y="2859329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Addition of </a:t>
            </a:r>
            <a:r>
              <a:rPr lang="en-US" sz="2400" dirty="0" err="1"/>
              <a:t>NEBNext</a:t>
            </a:r>
            <a:r>
              <a:rPr lang="en-US" sz="2400" dirty="0"/>
              <a:t> adaptors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2B34013-9BC7-4C81-BBD0-DC8CA8A0A431}"/>
              </a:ext>
            </a:extLst>
          </p:cNvPr>
          <p:cNvSpPr txBox="1"/>
          <p:nvPr/>
        </p:nvSpPr>
        <p:spPr>
          <a:xfrm>
            <a:off x="7198897" y="2859328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Amplicon with barbell adaptors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53B18C00-9AAB-444D-BA5F-8FF4EC08B38B}"/>
              </a:ext>
            </a:extLst>
          </p:cNvPr>
          <p:cNvSpPr/>
          <p:nvPr/>
        </p:nvSpPr>
        <p:spPr>
          <a:xfrm>
            <a:off x="165241" y="6054772"/>
            <a:ext cx="1094599" cy="172738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6E00A54-4EC0-487B-BAAD-890A0C9F46D3}"/>
              </a:ext>
            </a:extLst>
          </p:cNvPr>
          <p:cNvSpPr txBox="1"/>
          <p:nvPr/>
        </p:nvSpPr>
        <p:spPr>
          <a:xfrm>
            <a:off x="1272196" y="5941086"/>
            <a:ext cx="16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Amplicon</a:t>
            </a:r>
          </a:p>
        </p:txBody>
      </p:sp>
      <p:sp>
        <p:nvSpPr>
          <p:cNvPr id="211" name="Partial Circle 210">
            <a:extLst>
              <a:ext uri="{FF2B5EF4-FFF2-40B4-BE49-F238E27FC236}">
                <a16:creationId xmlns:a16="http://schemas.microsoft.com/office/drawing/2014/main" id="{DB4C6E2B-8B28-4CE0-AD1C-E98FC8C7EE38}"/>
              </a:ext>
            </a:extLst>
          </p:cNvPr>
          <p:cNvSpPr>
            <a:spLocks noChangeAspect="1"/>
          </p:cNvSpPr>
          <p:nvPr/>
        </p:nvSpPr>
        <p:spPr>
          <a:xfrm rot="3402643">
            <a:off x="120962" y="635556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4D4BFD-62E7-4EAF-94AC-3AFE14069449}"/>
              </a:ext>
            </a:extLst>
          </p:cNvPr>
          <p:cNvSpPr txBox="1"/>
          <p:nvPr/>
        </p:nvSpPr>
        <p:spPr>
          <a:xfrm>
            <a:off x="571156" y="6430692"/>
            <a:ext cx="319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End Prep Enzyme Mix</a:t>
            </a:r>
          </a:p>
        </p:txBody>
      </p:sp>
      <p:sp>
        <p:nvSpPr>
          <p:cNvPr id="213" name="Partial Circle 212">
            <a:extLst>
              <a:ext uri="{FF2B5EF4-FFF2-40B4-BE49-F238E27FC236}">
                <a16:creationId xmlns:a16="http://schemas.microsoft.com/office/drawing/2014/main" id="{7F7951C9-C4EA-45EA-9F7F-78245030CABA}"/>
              </a:ext>
            </a:extLst>
          </p:cNvPr>
          <p:cNvSpPr>
            <a:spLocks noChangeAspect="1"/>
          </p:cNvSpPr>
          <p:nvPr/>
        </p:nvSpPr>
        <p:spPr>
          <a:xfrm rot="3437134">
            <a:off x="3808279" y="582110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E639D9-196E-431B-A146-AD0CE006937F}"/>
              </a:ext>
            </a:extLst>
          </p:cNvPr>
          <p:cNvSpPr txBox="1"/>
          <p:nvPr/>
        </p:nvSpPr>
        <p:spPr>
          <a:xfrm>
            <a:off x="4276896" y="5860289"/>
            <a:ext cx="307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Ligation Master Mix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46CEB33-EDAE-43BE-A76E-F89F71868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612" y="5860289"/>
            <a:ext cx="1518923" cy="874531"/>
          </a:xfrm>
          <a:prstGeom prst="rect">
            <a:avLst/>
          </a:prstGeom>
        </p:spPr>
      </p:pic>
      <p:sp>
        <p:nvSpPr>
          <p:cNvPr id="216" name="Partial Circle 215">
            <a:extLst>
              <a:ext uri="{FF2B5EF4-FFF2-40B4-BE49-F238E27FC236}">
                <a16:creationId xmlns:a16="http://schemas.microsoft.com/office/drawing/2014/main" id="{B8C87756-F21D-42A1-991E-B4E4A62A7C42}"/>
              </a:ext>
            </a:extLst>
          </p:cNvPr>
          <p:cNvSpPr>
            <a:spLocks noChangeAspect="1"/>
          </p:cNvSpPr>
          <p:nvPr/>
        </p:nvSpPr>
        <p:spPr>
          <a:xfrm rot="3054702">
            <a:off x="3813932" y="6353122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072F7F-31B6-4E94-918A-DF977C319B7F}"/>
              </a:ext>
            </a:extLst>
          </p:cNvPr>
          <p:cNvSpPr txBox="1"/>
          <p:nvPr/>
        </p:nvSpPr>
        <p:spPr>
          <a:xfrm>
            <a:off x="4318755" y="6377966"/>
            <a:ext cx="1597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Enzyme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3857777-4476-4A57-A473-0AD12DACA787}"/>
              </a:ext>
            </a:extLst>
          </p:cNvPr>
          <p:cNvSpPr txBox="1"/>
          <p:nvPr/>
        </p:nvSpPr>
        <p:spPr>
          <a:xfrm>
            <a:off x="8885020" y="6113255"/>
            <a:ext cx="276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barbell adaptor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0F388FF-5C0C-460F-8AF6-DC11A49BAF25}"/>
              </a:ext>
            </a:extLst>
          </p:cNvPr>
          <p:cNvCxnSpPr>
            <a:cxnSpLocks/>
          </p:cNvCxnSpPr>
          <p:nvPr/>
        </p:nvCxnSpPr>
        <p:spPr>
          <a:xfrm>
            <a:off x="0" y="572505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9D8AB6-9206-482C-8CD5-A19D8247050B}"/>
              </a:ext>
            </a:extLst>
          </p:cNvPr>
          <p:cNvGrpSpPr/>
          <p:nvPr/>
        </p:nvGrpSpPr>
        <p:grpSpPr>
          <a:xfrm>
            <a:off x="3865222" y="1523945"/>
            <a:ext cx="2857918" cy="1145778"/>
            <a:chOff x="176211" y="3089058"/>
            <a:chExt cx="2857918" cy="114577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116732-69E1-4201-868F-6A908A1364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DB5C53F-808B-4701-AD46-595D72526426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3104564-6534-4233-B03E-4B1C21A02FD7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71A016C-C056-41DD-BD34-4394BED1E962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18B259F9-D9A5-4C53-8D73-6ECFEB6D7759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7F62364-9A6E-457C-AA33-4141E3CEE7DB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4772D33-5950-4543-B4D5-D210A2D80098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CA88E5C-F90F-482B-8D40-8311A59DEB90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312794-FD19-4718-B6BA-CDB225AFC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7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7A434B-074D-4D03-AAAE-B47054E5DE69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Illumina Library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C062B-4B0C-4764-B902-D11939FA0EF2}"/>
              </a:ext>
            </a:extLst>
          </p:cNvPr>
          <p:cNvSpPr txBox="1"/>
          <p:nvPr/>
        </p:nvSpPr>
        <p:spPr>
          <a:xfrm>
            <a:off x="1896017" y="630466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dA</a:t>
            </a:r>
            <a:r>
              <a:rPr lang="en-US" sz="2400" dirty="0"/>
              <a:t>-tailing/</a:t>
            </a:r>
          </a:p>
          <a:p>
            <a:pPr algn="ctr"/>
            <a:r>
              <a:rPr lang="en-US" sz="2400" dirty="0"/>
              <a:t>end prep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B443F-32C3-46B1-97BC-981E557AFB8C}"/>
              </a:ext>
            </a:extLst>
          </p:cNvPr>
          <p:cNvSpPr txBox="1"/>
          <p:nvPr/>
        </p:nvSpPr>
        <p:spPr>
          <a:xfrm>
            <a:off x="-298667" y="630467"/>
            <a:ext cx="26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dsDNA </a:t>
            </a:r>
          </a:p>
          <a:p>
            <a:pPr algn="ctr"/>
            <a:r>
              <a:rPr lang="en-US" sz="2400" dirty="0"/>
              <a:t>amplicons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4FB5A-C3FC-4C93-8697-7CB7CC0C198F}"/>
              </a:ext>
            </a:extLst>
          </p:cNvPr>
          <p:cNvSpPr txBox="1"/>
          <p:nvPr/>
        </p:nvSpPr>
        <p:spPr>
          <a:xfrm>
            <a:off x="1541654" y="158715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5A587747-2F50-4984-AAE2-3477647CEE37}"/>
              </a:ext>
            </a:extLst>
          </p:cNvPr>
          <p:cNvSpPr>
            <a:spLocks noChangeAspect="1"/>
          </p:cNvSpPr>
          <p:nvPr/>
        </p:nvSpPr>
        <p:spPr>
          <a:xfrm rot="15412413">
            <a:off x="2180005" y="1747177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2B567-F817-4F36-9F84-81858B5F4462}"/>
              </a:ext>
            </a:extLst>
          </p:cNvPr>
          <p:cNvSpPr txBox="1"/>
          <p:nvPr/>
        </p:nvSpPr>
        <p:spPr>
          <a:xfrm>
            <a:off x="3063584" y="161502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DCFEBF-D1B0-4243-BAD6-82B86429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19" y="1447993"/>
            <a:ext cx="591045" cy="134106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1504657-F97F-4772-B3C4-EC5F69D2E579}"/>
              </a:ext>
            </a:extLst>
          </p:cNvPr>
          <p:cNvSpPr txBox="1"/>
          <p:nvPr/>
        </p:nvSpPr>
        <p:spPr>
          <a:xfrm>
            <a:off x="2858045" y="3282491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81705B69-DE8C-469E-BEF5-38C07E575144}"/>
              </a:ext>
            </a:extLst>
          </p:cNvPr>
          <p:cNvSpPr>
            <a:spLocks noChangeAspect="1"/>
          </p:cNvSpPr>
          <p:nvPr/>
        </p:nvSpPr>
        <p:spPr>
          <a:xfrm rot="15412413">
            <a:off x="3294017" y="3356300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5DAD92-0787-4557-83FE-42DE72EBEFA0}"/>
              </a:ext>
            </a:extLst>
          </p:cNvPr>
          <p:cNvSpPr txBox="1"/>
          <p:nvPr/>
        </p:nvSpPr>
        <p:spPr>
          <a:xfrm>
            <a:off x="3992853" y="3282489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2E344F-E8D8-46CF-A65E-EDDB9EC6987A}"/>
              </a:ext>
            </a:extLst>
          </p:cNvPr>
          <p:cNvSpPr txBox="1"/>
          <p:nvPr/>
        </p:nvSpPr>
        <p:spPr>
          <a:xfrm>
            <a:off x="6052190" y="325088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0EDB803-F5EC-44CE-8104-6E40707AD3E4}"/>
              </a:ext>
            </a:extLst>
          </p:cNvPr>
          <p:cNvGrpSpPr/>
          <p:nvPr/>
        </p:nvGrpSpPr>
        <p:grpSpPr>
          <a:xfrm>
            <a:off x="6394896" y="3162466"/>
            <a:ext cx="5823988" cy="1063700"/>
            <a:chOff x="6394896" y="3385986"/>
            <a:chExt cx="5823988" cy="10637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3144E15-C233-480E-8595-6DE2DD453B66}"/>
                </a:ext>
              </a:extLst>
            </p:cNvPr>
            <p:cNvGrpSpPr/>
            <p:nvPr/>
          </p:nvGrpSpPr>
          <p:grpSpPr>
            <a:xfrm>
              <a:off x="8017732" y="3566047"/>
              <a:ext cx="2532331" cy="687284"/>
              <a:chOff x="-386277" y="3551235"/>
              <a:chExt cx="2774578" cy="68728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79179CF-DE79-429B-9ED9-7996F75DCAFC}"/>
                  </a:ext>
                </a:extLst>
              </p:cNvPr>
              <p:cNvSpPr txBox="1"/>
              <p:nvPr/>
            </p:nvSpPr>
            <p:spPr>
              <a:xfrm>
                <a:off x="202570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9307FAC-6688-45B0-B43B-8BD23B95D308}"/>
                  </a:ext>
                </a:extLst>
              </p:cNvPr>
              <p:cNvSpPr txBox="1"/>
              <p:nvPr/>
            </p:nvSpPr>
            <p:spPr>
              <a:xfrm>
                <a:off x="-386277" y="3776854"/>
                <a:ext cx="3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72157E6-04C5-47B3-B9B8-F4D6BF7F5724}"/>
                  </a:ext>
                </a:extLst>
              </p:cNvPr>
              <p:cNvSpPr/>
              <p:nvPr/>
            </p:nvSpPr>
            <p:spPr>
              <a:xfrm>
                <a:off x="-77815" y="3728508"/>
                <a:ext cx="2151107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F0B0DE0F-5FFE-44B8-8873-197DE76D5338}"/>
                  </a:ext>
                </a:extLst>
              </p:cNvPr>
              <p:cNvSpPr/>
              <p:nvPr/>
            </p:nvSpPr>
            <p:spPr>
              <a:xfrm>
                <a:off x="-80485" y="3947283"/>
                <a:ext cx="215110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D6F123-148C-4EDA-8CF3-005C321C0DBD}"/>
                </a:ext>
              </a:extLst>
            </p:cNvPr>
            <p:cNvGrpSpPr/>
            <p:nvPr/>
          </p:nvGrpSpPr>
          <p:grpSpPr>
            <a:xfrm rot="10800000">
              <a:off x="6394896" y="3408772"/>
              <a:ext cx="1703284" cy="1040914"/>
              <a:chOff x="5360370" y="3371176"/>
              <a:chExt cx="1703284" cy="1040914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8576B42-12A6-497A-8700-B0D4E298AFEF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94B2E265-76DF-49DA-A9A5-DEB8CE1F4565}"/>
                    </a:ext>
                  </a:extLst>
                </p:cNvPr>
                <p:cNvSpPr/>
                <p:nvPr/>
              </p:nvSpPr>
              <p:spPr>
                <a:xfrm>
                  <a:off x="5360370" y="3947085"/>
                  <a:ext cx="710200" cy="11819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2307690F-AEEE-4D05-B0B9-DA189631B4B9}"/>
                    </a:ext>
                  </a:extLst>
                </p:cNvPr>
                <p:cNvSpPr/>
                <p:nvPr/>
              </p:nvSpPr>
              <p:spPr>
                <a:xfrm>
                  <a:off x="5360370" y="3733800"/>
                  <a:ext cx="710200" cy="1181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D2D62341-130E-488F-ACE3-533E28CE02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44ADE094-56F4-4342-BCAD-A6B741012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A987AC-3295-4177-9E83-BEE59C19DFE1}"/>
                  </a:ext>
                </a:extLst>
              </p:cNvPr>
              <p:cNvSpPr txBox="1"/>
              <p:nvPr/>
            </p:nvSpPr>
            <p:spPr>
              <a:xfrm rot="10800000"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9BB6FCE-4402-44D3-8F4E-B9A0C48E393E}"/>
                </a:ext>
              </a:extLst>
            </p:cNvPr>
            <p:cNvSpPr txBox="1"/>
            <p:nvPr/>
          </p:nvSpPr>
          <p:spPr>
            <a:xfrm>
              <a:off x="10231066" y="3807956"/>
              <a:ext cx="330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E19AF6-5EEA-472A-9D6F-E6C96A677600}"/>
                </a:ext>
              </a:extLst>
            </p:cNvPr>
            <p:cNvSpPr txBox="1"/>
            <p:nvPr/>
          </p:nvSpPr>
          <p:spPr>
            <a:xfrm>
              <a:off x="8032828" y="3559326"/>
              <a:ext cx="292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BF2EFFC-9E5C-449C-A00B-1C57AAD333AE}"/>
                </a:ext>
              </a:extLst>
            </p:cNvPr>
            <p:cNvGrpSpPr/>
            <p:nvPr/>
          </p:nvGrpSpPr>
          <p:grpSpPr>
            <a:xfrm>
              <a:off x="10515600" y="3385986"/>
              <a:ext cx="1703284" cy="1040914"/>
              <a:chOff x="5360370" y="3371176"/>
              <a:chExt cx="1703284" cy="104091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03668BB-FB7F-4BB6-9374-52C4F1F0A489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F4351DB8-B5D6-4118-901B-3689E77E0F23}"/>
                    </a:ext>
                  </a:extLst>
                </p:cNvPr>
                <p:cNvSpPr/>
                <p:nvPr/>
              </p:nvSpPr>
              <p:spPr>
                <a:xfrm>
                  <a:off x="5360370" y="3947084"/>
                  <a:ext cx="724633" cy="12516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5DF1CFBB-9FF3-442C-9826-A3AA0278DD1F}"/>
                    </a:ext>
                  </a:extLst>
                </p:cNvPr>
                <p:cNvSpPr/>
                <p:nvPr/>
              </p:nvSpPr>
              <p:spPr>
                <a:xfrm>
                  <a:off x="5360370" y="3733799"/>
                  <a:ext cx="724633" cy="12516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A5C38049-4936-4B65-901D-B6B0D03A8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B09BF738-DFC3-43F1-B46C-54F435C724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A96E17F-8F85-43DC-8D8D-FB9D6E2DAE1D}"/>
                  </a:ext>
                </a:extLst>
              </p:cNvPr>
              <p:cNvSpPr txBox="1"/>
              <p:nvPr/>
            </p:nvSpPr>
            <p:spPr>
              <a:xfrm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52E2739-9358-40CC-8395-6834340A3DDF}"/>
              </a:ext>
            </a:extLst>
          </p:cNvPr>
          <p:cNvGrpSpPr/>
          <p:nvPr/>
        </p:nvGrpSpPr>
        <p:grpSpPr>
          <a:xfrm>
            <a:off x="4494061" y="3162466"/>
            <a:ext cx="1703284" cy="1040914"/>
            <a:chOff x="5360370" y="3371176"/>
            <a:chExt cx="1703284" cy="104091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D561670-5B3D-4402-9BE2-8A7AAF1164A3}"/>
                </a:ext>
              </a:extLst>
            </p:cNvPr>
            <p:cNvGrpSpPr/>
            <p:nvPr/>
          </p:nvGrpSpPr>
          <p:grpSpPr>
            <a:xfrm>
              <a:off x="5360370" y="3371176"/>
              <a:ext cx="1381594" cy="1040914"/>
              <a:chOff x="5360370" y="3371176"/>
              <a:chExt cx="1381594" cy="1040914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A7BF5976-81FE-47E7-90E3-A6C4757E9725}"/>
                  </a:ext>
                </a:extLst>
              </p:cNvPr>
              <p:cNvSpPr/>
              <p:nvPr/>
            </p:nvSpPr>
            <p:spPr>
              <a:xfrm>
                <a:off x="5360370" y="3947084"/>
                <a:ext cx="710200" cy="12516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8412AB25-986F-44EC-A59D-8FB1621B18C7}"/>
                  </a:ext>
                </a:extLst>
              </p:cNvPr>
              <p:cNvSpPr/>
              <p:nvPr/>
            </p:nvSpPr>
            <p:spPr>
              <a:xfrm>
                <a:off x="5360370" y="3733799"/>
                <a:ext cx="710200" cy="12516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9AB8BD9-DC0F-4FC8-98A8-E5C883752B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9411"/>
              <a:stretch/>
            </p:blipFill>
            <p:spPr>
              <a:xfrm>
                <a:off x="6070570" y="3930956"/>
                <a:ext cx="671394" cy="481134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A350E09E-7BBC-49CB-992C-6CAB6D6D91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47936"/>
              <a:stretch/>
            </p:blipFill>
            <p:spPr>
              <a:xfrm>
                <a:off x="6085003" y="3371176"/>
                <a:ext cx="653675" cy="495171"/>
              </a:xfrm>
              <a:prstGeom prst="rect">
                <a:avLst/>
              </a:prstGeom>
            </p:spPr>
          </p:pic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D639E3-870C-4D8A-B5D4-9F1246AE7553}"/>
                </a:ext>
              </a:extLst>
            </p:cNvPr>
            <p:cNvSpPr txBox="1"/>
            <p:nvPr/>
          </p:nvSpPr>
          <p:spPr>
            <a:xfrm>
              <a:off x="6681818" y="3683586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56583-ABC1-4931-A15C-AA56BEF43043}"/>
              </a:ext>
            </a:extLst>
          </p:cNvPr>
          <p:cNvGrpSpPr/>
          <p:nvPr/>
        </p:nvGrpSpPr>
        <p:grpSpPr>
          <a:xfrm>
            <a:off x="176211" y="3089058"/>
            <a:ext cx="2857918" cy="1145778"/>
            <a:chOff x="176211" y="3089058"/>
            <a:chExt cx="2857918" cy="1145778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1C63F9C-22BF-4DBE-8195-50FF45701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F5C0C2-4B82-4295-9927-4512A78C3CB1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FDE2B7-DDD3-4E94-BB3C-56FFDC07446B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424DC81-135B-49A7-9234-85FC015978A4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9A936DA-EED5-45B3-92B2-61B7A5C0A408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6D75F7A-4C28-487E-BBA3-B0D997F3314E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E7C00E7-87D1-480B-B4E0-A95651374679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E6E5654-BC46-4242-8FEB-843D19C2127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81FCA-8A8C-4A85-A012-C7F9589769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C95642DB-83C4-4C9F-9F2F-C378D7F647B7}"/>
              </a:ext>
            </a:extLst>
          </p:cNvPr>
          <p:cNvSpPr txBox="1"/>
          <p:nvPr/>
        </p:nvSpPr>
        <p:spPr>
          <a:xfrm>
            <a:off x="4583834" y="627349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Prepped </a:t>
            </a:r>
          </a:p>
          <a:p>
            <a:pPr algn="ctr"/>
            <a:r>
              <a:rPr lang="en-US" sz="2400" dirty="0"/>
              <a:t>amplicons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CEE7BCC-5EC9-4CFC-B05E-2267F89F6513}"/>
              </a:ext>
            </a:extLst>
          </p:cNvPr>
          <p:cNvGrpSpPr/>
          <p:nvPr/>
        </p:nvGrpSpPr>
        <p:grpSpPr>
          <a:xfrm>
            <a:off x="0" y="4626197"/>
            <a:ext cx="5823988" cy="1063700"/>
            <a:chOff x="6394896" y="3385986"/>
            <a:chExt cx="5823988" cy="10637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FAF3E89-1A55-4CCE-A95A-129C1A0D78CD}"/>
                </a:ext>
              </a:extLst>
            </p:cNvPr>
            <p:cNvGrpSpPr/>
            <p:nvPr/>
          </p:nvGrpSpPr>
          <p:grpSpPr>
            <a:xfrm>
              <a:off x="8017732" y="3566047"/>
              <a:ext cx="2532331" cy="687284"/>
              <a:chOff x="-386277" y="3551235"/>
              <a:chExt cx="2774578" cy="687284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21F1132-8419-4EEF-B41B-04029DFA6A51}"/>
                  </a:ext>
                </a:extLst>
              </p:cNvPr>
              <p:cNvSpPr txBox="1"/>
              <p:nvPr/>
            </p:nvSpPr>
            <p:spPr>
              <a:xfrm>
                <a:off x="202570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BF587C7-0C73-4896-8864-0B339107C2FE}"/>
                  </a:ext>
                </a:extLst>
              </p:cNvPr>
              <p:cNvSpPr txBox="1"/>
              <p:nvPr/>
            </p:nvSpPr>
            <p:spPr>
              <a:xfrm>
                <a:off x="-386277" y="3776854"/>
                <a:ext cx="3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3ED82599-9275-4A04-A192-71A6FD98246B}"/>
                  </a:ext>
                </a:extLst>
              </p:cNvPr>
              <p:cNvSpPr/>
              <p:nvPr/>
            </p:nvSpPr>
            <p:spPr>
              <a:xfrm>
                <a:off x="-77815" y="3728508"/>
                <a:ext cx="2151107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CA93FE4-0D23-4ECB-825B-0B179041971F}"/>
                  </a:ext>
                </a:extLst>
              </p:cNvPr>
              <p:cNvSpPr/>
              <p:nvPr/>
            </p:nvSpPr>
            <p:spPr>
              <a:xfrm>
                <a:off x="-80485" y="3947283"/>
                <a:ext cx="215110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89E8760-BB9B-4408-BF6D-EE393F33FBFD}"/>
                </a:ext>
              </a:extLst>
            </p:cNvPr>
            <p:cNvGrpSpPr/>
            <p:nvPr/>
          </p:nvGrpSpPr>
          <p:grpSpPr>
            <a:xfrm rot="10800000">
              <a:off x="6394896" y="3408772"/>
              <a:ext cx="1703284" cy="1040914"/>
              <a:chOff x="5360370" y="3371176"/>
              <a:chExt cx="1703284" cy="104091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07AF6CA-BF8B-4FC7-80FD-61BC5D3AC200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67FBC014-2FCE-45AF-AEBD-9020761EC1AA}"/>
                    </a:ext>
                  </a:extLst>
                </p:cNvPr>
                <p:cNvSpPr/>
                <p:nvPr/>
              </p:nvSpPr>
              <p:spPr>
                <a:xfrm>
                  <a:off x="5360370" y="3947085"/>
                  <a:ext cx="710200" cy="11819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3192AAE4-3B27-43AE-ACD1-973C5D71253B}"/>
                    </a:ext>
                  </a:extLst>
                </p:cNvPr>
                <p:cNvSpPr/>
                <p:nvPr/>
              </p:nvSpPr>
              <p:spPr>
                <a:xfrm>
                  <a:off x="5360370" y="3733800"/>
                  <a:ext cx="710200" cy="1181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0AF165F6-508F-49AE-A827-B565F37738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94501E86-1337-41D8-A5E9-BF9DC4AA78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E078385-8B99-45AF-8C56-84F8CF7E0BEE}"/>
                  </a:ext>
                </a:extLst>
              </p:cNvPr>
              <p:cNvSpPr txBox="1"/>
              <p:nvPr/>
            </p:nvSpPr>
            <p:spPr>
              <a:xfrm rot="10800000"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8281559-5A3C-4C8F-97CD-BCBD22685B63}"/>
                </a:ext>
              </a:extLst>
            </p:cNvPr>
            <p:cNvSpPr txBox="1"/>
            <p:nvPr/>
          </p:nvSpPr>
          <p:spPr>
            <a:xfrm>
              <a:off x="10231066" y="3807956"/>
              <a:ext cx="330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B539F87-D328-4A4F-9198-F3C2D3A0E144}"/>
                </a:ext>
              </a:extLst>
            </p:cNvPr>
            <p:cNvSpPr txBox="1"/>
            <p:nvPr/>
          </p:nvSpPr>
          <p:spPr>
            <a:xfrm>
              <a:off x="8032828" y="3559326"/>
              <a:ext cx="292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6EE7963-25AC-4E96-8DFD-53A211D214C4}"/>
                </a:ext>
              </a:extLst>
            </p:cNvPr>
            <p:cNvGrpSpPr/>
            <p:nvPr/>
          </p:nvGrpSpPr>
          <p:grpSpPr>
            <a:xfrm>
              <a:off x="10515600" y="3385986"/>
              <a:ext cx="1703284" cy="1040914"/>
              <a:chOff x="5360370" y="3371176"/>
              <a:chExt cx="1703284" cy="1040914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86F3067B-C821-46B7-BB4F-27B425BE7061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74" name="Rectangle: Rounded Corners 173">
                  <a:extLst>
                    <a:ext uri="{FF2B5EF4-FFF2-40B4-BE49-F238E27FC236}">
                      <a16:creationId xmlns:a16="http://schemas.microsoft.com/office/drawing/2014/main" id="{85B62D20-EFB9-404B-9EC6-C4466557913C}"/>
                    </a:ext>
                  </a:extLst>
                </p:cNvPr>
                <p:cNvSpPr/>
                <p:nvPr/>
              </p:nvSpPr>
              <p:spPr>
                <a:xfrm>
                  <a:off x="5360370" y="3947085"/>
                  <a:ext cx="732486" cy="11290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58DCD1E4-63B8-4774-BAF8-0DBF66F18918}"/>
                    </a:ext>
                  </a:extLst>
                </p:cNvPr>
                <p:cNvSpPr/>
                <p:nvPr/>
              </p:nvSpPr>
              <p:spPr>
                <a:xfrm>
                  <a:off x="5360370" y="3733800"/>
                  <a:ext cx="732486" cy="112906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689BD87E-335E-47D1-B5E9-BC8177755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AEF53272-D953-416D-9DE2-58E86E0CE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4902D54-EF6E-4DDF-95F9-7292E092BE1D}"/>
                  </a:ext>
                </a:extLst>
              </p:cNvPr>
              <p:cNvSpPr txBox="1"/>
              <p:nvPr/>
            </p:nvSpPr>
            <p:spPr>
              <a:xfrm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247CA08-7C3E-4C72-8275-D79221A7E259}"/>
              </a:ext>
            </a:extLst>
          </p:cNvPr>
          <p:cNvSpPr txBox="1"/>
          <p:nvPr/>
        </p:nvSpPr>
        <p:spPr>
          <a:xfrm>
            <a:off x="5683720" y="4744905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189" name="Partial Circle 188">
            <a:extLst>
              <a:ext uri="{FF2B5EF4-FFF2-40B4-BE49-F238E27FC236}">
                <a16:creationId xmlns:a16="http://schemas.microsoft.com/office/drawing/2014/main" id="{83EE5B29-4975-4621-A97A-EBEBDD888379}"/>
              </a:ext>
            </a:extLst>
          </p:cNvPr>
          <p:cNvSpPr>
            <a:spLocks noChangeAspect="1"/>
          </p:cNvSpPr>
          <p:nvPr/>
        </p:nvSpPr>
        <p:spPr>
          <a:xfrm rot="15412413">
            <a:off x="6119692" y="4818714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BED5DE-A5F7-450D-A72B-6610D1423E78}"/>
              </a:ext>
            </a:extLst>
          </p:cNvPr>
          <p:cNvSpPr txBox="1"/>
          <p:nvPr/>
        </p:nvSpPr>
        <p:spPr>
          <a:xfrm>
            <a:off x="6836686" y="4744903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1833E74-8342-4146-AD4B-3E4D5661DA59}"/>
              </a:ext>
            </a:extLst>
          </p:cNvPr>
          <p:cNvGrpSpPr/>
          <p:nvPr/>
        </p:nvGrpSpPr>
        <p:grpSpPr>
          <a:xfrm>
            <a:off x="7471612" y="4976065"/>
            <a:ext cx="3918025" cy="338946"/>
            <a:chOff x="7471612" y="4976065"/>
            <a:chExt cx="3918025" cy="338946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D6D204C-428D-4FB4-ADD2-94A1B096437C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2E145270-D3A3-465B-92C7-38EE7B2EFFD3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56F8DA52-5C71-4E58-8F20-F8EA5FF4AD4A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6B9F91CE-CF6D-45AB-B801-94112CE541B9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6482FB3B-7F9A-4DA1-A24B-9AC438B7DB18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E28CEF0-CD84-4953-8385-2AE025E0FB3F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73810156-C397-434F-BA2F-1A380D6374B1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7AB04A0-67C7-4194-822A-9E49E927B677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F95F3DDB-94AD-487F-80F3-732691D68C0D}"/>
              </a:ext>
            </a:extLst>
          </p:cNvPr>
          <p:cNvSpPr txBox="1"/>
          <p:nvPr/>
        </p:nvSpPr>
        <p:spPr>
          <a:xfrm>
            <a:off x="7471612" y="-43257"/>
            <a:ext cx="4864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NEBNext</a:t>
            </a:r>
            <a:r>
              <a:rPr lang="en-US" dirty="0"/>
              <a:t> Ultra II DNA Library Prep Kit for Illumina </a:t>
            </a:r>
          </a:p>
          <a:p>
            <a:endParaRPr lang="en-US" dirty="0"/>
          </a:p>
          <a:p>
            <a:r>
              <a:rPr lang="en-US" dirty="0" err="1"/>
              <a:t>NEBNext</a:t>
            </a:r>
            <a:r>
              <a:rPr lang="en-US" dirty="0"/>
              <a:t> Multiplex Oligos for Illumina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370D4B8-BC03-4B40-91F3-1C198934902E}"/>
              </a:ext>
            </a:extLst>
          </p:cNvPr>
          <p:cNvSpPr txBox="1"/>
          <p:nvPr/>
        </p:nvSpPr>
        <p:spPr>
          <a:xfrm>
            <a:off x="1039441" y="2859329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Addition of </a:t>
            </a:r>
            <a:r>
              <a:rPr lang="en-US" sz="2400" dirty="0" err="1"/>
              <a:t>NEBNext</a:t>
            </a:r>
            <a:r>
              <a:rPr lang="en-US" sz="2400" dirty="0"/>
              <a:t> adaptors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CE85D02-2EFE-4115-8DEB-3DD4A309889F}"/>
              </a:ext>
            </a:extLst>
          </p:cNvPr>
          <p:cNvSpPr txBox="1"/>
          <p:nvPr/>
        </p:nvSpPr>
        <p:spPr>
          <a:xfrm>
            <a:off x="777217" y="4473202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U-clipping to linearize adaptors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2B34013-9BC7-4C81-BBD0-DC8CA8A0A431}"/>
              </a:ext>
            </a:extLst>
          </p:cNvPr>
          <p:cNvSpPr txBox="1"/>
          <p:nvPr/>
        </p:nvSpPr>
        <p:spPr>
          <a:xfrm>
            <a:off x="7198897" y="2859328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Amplicon with barbell adaptors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BBF23C-17A2-402A-B85A-243DCA701819}"/>
              </a:ext>
            </a:extLst>
          </p:cNvPr>
          <p:cNvSpPr txBox="1"/>
          <p:nvPr/>
        </p:nvSpPr>
        <p:spPr>
          <a:xfrm>
            <a:off x="7217368" y="4443437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Amplicon with linear adaptors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53B18C00-9AAB-444D-BA5F-8FF4EC08B38B}"/>
              </a:ext>
            </a:extLst>
          </p:cNvPr>
          <p:cNvSpPr/>
          <p:nvPr/>
        </p:nvSpPr>
        <p:spPr>
          <a:xfrm>
            <a:off x="165241" y="6054772"/>
            <a:ext cx="1094599" cy="172738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6E00A54-4EC0-487B-BAAD-890A0C9F46D3}"/>
              </a:ext>
            </a:extLst>
          </p:cNvPr>
          <p:cNvSpPr txBox="1"/>
          <p:nvPr/>
        </p:nvSpPr>
        <p:spPr>
          <a:xfrm>
            <a:off x="1272196" y="5941086"/>
            <a:ext cx="16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Amplicon</a:t>
            </a:r>
          </a:p>
        </p:txBody>
      </p:sp>
      <p:sp>
        <p:nvSpPr>
          <p:cNvPr id="211" name="Partial Circle 210">
            <a:extLst>
              <a:ext uri="{FF2B5EF4-FFF2-40B4-BE49-F238E27FC236}">
                <a16:creationId xmlns:a16="http://schemas.microsoft.com/office/drawing/2014/main" id="{DB4C6E2B-8B28-4CE0-AD1C-E98FC8C7EE38}"/>
              </a:ext>
            </a:extLst>
          </p:cNvPr>
          <p:cNvSpPr>
            <a:spLocks noChangeAspect="1"/>
          </p:cNvSpPr>
          <p:nvPr/>
        </p:nvSpPr>
        <p:spPr>
          <a:xfrm rot="3402643">
            <a:off x="120962" y="635556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4D4BFD-62E7-4EAF-94AC-3AFE14069449}"/>
              </a:ext>
            </a:extLst>
          </p:cNvPr>
          <p:cNvSpPr txBox="1"/>
          <p:nvPr/>
        </p:nvSpPr>
        <p:spPr>
          <a:xfrm>
            <a:off x="571156" y="6430692"/>
            <a:ext cx="319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End Prep Enzyme Mix</a:t>
            </a:r>
          </a:p>
        </p:txBody>
      </p:sp>
      <p:sp>
        <p:nvSpPr>
          <p:cNvPr id="213" name="Partial Circle 212">
            <a:extLst>
              <a:ext uri="{FF2B5EF4-FFF2-40B4-BE49-F238E27FC236}">
                <a16:creationId xmlns:a16="http://schemas.microsoft.com/office/drawing/2014/main" id="{7F7951C9-C4EA-45EA-9F7F-78245030CABA}"/>
              </a:ext>
            </a:extLst>
          </p:cNvPr>
          <p:cNvSpPr>
            <a:spLocks noChangeAspect="1"/>
          </p:cNvSpPr>
          <p:nvPr/>
        </p:nvSpPr>
        <p:spPr>
          <a:xfrm rot="3437134">
            <a:off x="3808279" y="582110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E639D9-196E-431B-A146-AD0CE006937F}"/>
              </a:ext>
            </a:extLst>
          </p:cNvPr>
          <p:cNvSpPr txBox="1"/>
          <p:nvPr/>
        </p:nvSpPr>
        <p:spPr>
          <a:xfrm>
            <a:off x="4276896" y="5860289"/>
            <a:ext cx="307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Ligation Master Mix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46CEB33-EDAE-43BE-A76E-F89F71868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612" y="5860289"/>
            <a:ext cx="1518923" cy="874531"/>
          </a:xfrm>
          <a:prstGeom prst="rect">
            <a:avLst/>
          </a:prstGeom>
        </p:spPr>
      </p:pic>
      <p:sp>
        <p:nvSpPr>
          <p:cNvPr id="216" name="Partial Circle 215">
            <a:extLst>
              <a:ext uri="{FF2B5EF4-FFF2-40B4-BE49-F238E27FC236}">
                <a16:creationId xmlns:a16="http://schemas.microsoft.com/office/drawing/2014/main" id="{B8C87756-F21D-42A1-991E-B4E4A62A7C42}"/>
              </a:ext>
            </a:extLst>
          </p:cNvPr>
          <p:cNvSpPr>
            <a:spLocks noChangeAspect="1"/>
          </p:cNvSpPr>
          <p:nvPr/>
        </p:nvSpPr>
        <p:spPr>
          <a:xfrm rot="3054702">
            <a:off x="3813932" y="6353122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072F7F-31B6-4E94-918A-DF977C319B7F}"/>
              </a:ext>
            </a:extLst>
          </p:cNvPr>
          <p:cNvSpPr txBox="1"/>
          <p:nvPr/>
        </p:nvSpPr>
        <p:spPr>
          <a:xfrm>
            <a:off x="4318755" y="6377966"/>
            <a:ext cx="1597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Enzyme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3857777-4476-4A57-A473-0AD12DACA787}"/>
              </a:ext>
            </a:extLst>
          </p:cNvPr>
          <p:cNvSpPr txBox="1"/>
          <p:nvPr/>
        </p:nvSpPr>
        <p:spPr>
          <a:xfrm>
            <a:off x="8885020" y="6113255"/>
            <a:ext cx="276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barbell adaptor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0F388FF-5C0C-460F-8AF6-DC11A49BAF25}"/>
              </a:ext>
            </a:extLst>
          </p:cNvPr>
          <p:cNvCxnSpPr>
            <a:cxnSpLocks/>
          </p:cNvCxnSpPr>
          <p:nvPr/>
        </p:nvCxnSpPr>
        <p:spPr>
          <a:xfrm>
            <a:off x="0" y="572505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9D8AB6-9206-482C-8CD5-A19D8247050B}"/>
              </a:ext>
            </a:extLst>
          </p:cNvPr>
          <p:cNvGrpSpPr/>
          <p:nvPr/>
        </p:nvGrpSpPr>
        <p:grpSpPr>
          <a:xfrm>
            <a:off x="3865222" y="1523945"/>
            <a:ext cx="2857918" cy="1145778"/>
            <a:chOff x="176211" y="3089058"/>
            <a:chExt cx="2857918" cy="114577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116732-69E1-4201-868F-6A908A1364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DB5C53F-808B-4701-AD46-595D72526426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3104564-6534-4233-B03E-4B1C21A02FD7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71A016C-C056-41DD-BD34-4394BED1E962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18B259F9-D9A5-4C53-8D73-6ECFEB6D7759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7F62364-9A6E-457C-AA33-4141E3CEE7DB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4772D33-5950-4543-B4D5-D210A2D80098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CA88E5C-F90F-482B-8D40-8311A59DEB90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312794-FD19-4718-B6BA-CDB225AFC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29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429F54-951F-4AEA-868F-E3033D2CF27A}"/>
              </a:ext>
            </a:extLst>
          </p:cNvPr>
          <p:cNvGrpSpPr/>
          <p:nvPr/>
        </p:nvGrpSpPr>
        <p:grpSpPr>
          <a:xfrm>
            <a:off x="2113354" y="1328683"/>
            <a:ext cx="3918025" cy="338946"/>
            <a:chOff x="7471612" y="4976065"/>
            <a:chExt cx="3918025" cy="3389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0870E5-EAC2-4351-90F4-23210282BEA1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4DC65E-D2F2-4008-B9AD-042BB4D96DAE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839B6DE-EDC6-4F47-B749-59B179FC1DEC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D461C14-0C3F-4533-BE11-9308E10C0903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88ACB45-5032-48DA-9DEC-571B6780C613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2281C3-E25B-4064-913D-3B1B4DA5DD19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4CE9F2-E177-40F5-A5C2-29618F31F5CD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6666EE8-1869-4D31-A2E0-C20C89C74468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6C02F3-8AD8-44E8-9F6E-A342A148F843}"/>
              </a:ext>
            </a:extLst>
          </p:cNvPr>
          <p:cNvSpPr txBox="1"/>
          <p:nvPr/>
        </p:nvSpPr>
        <p:spPr>
          <a:xfrm>
            <a:off x="1859110" y="796055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Amplicon with linear adaptors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12C0C40-37D1-4CCF-A55E-83245014B911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Illumina Library Preparation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20675-4485-4EBE-AA6C-4B982A02B7EA}"/>
              </a:ext>
            </a:extLst>
          </p:cNvPr>
          <p:cNvSpPr txBox="1"/>
          <p:nvPr/>
        </p:nvSpPr>
        <p:spPr>
          <a:xfrm>
            <a:off x="6125097" y="103884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30F86-B355-4074-92A0-740E7779CD3E}"/>
              </a:ext>
            </a:extLst>
          </p:cNvPr>
          <p:cNvGrpSpPr/>
          <p:nvPr/>
        </p:nvGrpSpPr>
        <p:grpSpPr>
          <a:xfrm>
            <a:off x="6615938" y="861742"/>
            <a:ext cx="1689280" cy="432586"/>
            <a:chOff x="5493796" y="1049495"/>
            <a:chExt cx="1689280" cy="43258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C94A6A-5853-4F5E-BA86-69EE0488AB7C}"/>
                </a:ext>
              </a:extLst>
            </p:cNvPr>
            <p:cNvGrpSpPr/>
            <p:nvPr/>
          </p:nvGrpSpPr>
          <p:grpSpPr>
            <a:xfrm>
              <a:off x="5493796" y="1358049"/>
              <a:ext cx="1672237" cy="124032"/>
              <a:chOff x="5493796" y="1358049"/>
              <a:chExt cx="1672237" cy="12403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1AADDD1-7D62-4B1D-9A08-42AB1A22DA52}"/>
                  </a:ext>
                </a:extLst>
              </p:cNvPr>
              <p:cNvSpPr/>
              <p:nvPr/>
            </p:nvSpPr>
            <p:spPr>
              <a:xfrm>
                <a:off x="5493796" y="135804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0A3CEB1-11F0-47FF-8538-CB3BD122CEAE}"/>
                  </a:ext>
                </a:extLst>
              </p:cNvPr>
              <p:cNvSpPr/>
              <p:nvPr/>
            </p:nvSpPr>
            <p:spPr>
              <a:xfrm>
                <a:off x="6480853" y="1361524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3D2B0DB-8312-4E13-BD79-CF370215BA95}"/>
                  </a:ext>
                </a:extLst>
              </p:cNvPr>
              <p:cNvSpPr/>
              <p:nvPr/>
            </p:nvSpPr>
            <p:spPr>
              <a:xfrm>
                <a:off x="6836733" y="1359786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7E6D64-26EE-4548-8816-C94B098422ED}"/>
                </a:ext>
              </a:extLst>
            </p:cNvPr>
            <p:cNvSpPr txBox="1"/>
            <p:nvPr/>
          </p:nvSpPr>
          <p:spPr>
            <a:xfrm>
              <a:off x="6364609" y="10494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BA0FF4-DE8D-46DC-819C-98730975F360}"/>
                </a:ext>
              </a:extLst>
            </p:cNvPr>
            <p:cNvSpPr txBox="1"/>
            <p:nvPr/>
          </p:nvSpPr>
          <p:spPr>
            <a:xfrm>
              <a:off x="6828492" y="104949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17FEEF-0A4A-490C-951F-8E287624EAA4}"/>
              </a:ext>
            </a:extLst>
          </p:cNvPr>
          <p:cNvGrpSpPr/>
          <p:nvPr/>
        </p:nvGrpSpPr>
        <p:grpSpPr>
          <a:xfrm>
            <a:off x="6615937" y="1328683"/>
            <a:ext cx="1689281" cy="432830"/>
            <a:chOff x="5493795" y="1516436"/>
            <a:chExt cx="1689281" cy="43283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456702-CEA0-45FA-B477-47CA8B46BB06}"/>
                </a:ext>
              </a:extLst>
            </p:cNvPr>
            <p:cNvGrpSpPr/>
            <p:nvPr/>
          </p:nvGrpSpPr>
          <p:grpSpPr>
            <a:xfrm>
              <a:off x="5493795" y="1825234"/>
              <a:ext cx="1672238" cy="124032"/>
              <a:chOff x="5493795" y="1825234"/>
              <a:chExt cx="1672238" cy="12403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F110409-1A7C-4D2E-9B3C-24B418B0F62D}"/>
                  </a:ext>
                </a:extLst>
              </p:cNvPr>
              <p:cNvSpPr/>
              <p:nvPr/>
            </p:nvSpPr>
            <p:spPr>
              <a:xfrm>
                <a:off x="5493795" y="182523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75ACDC0-F6BC-413D-BACA-4BEE2780A5F4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439B83-FAEC-4D0D-83FF-63D548CF2FD2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84C6E0-6853-4708-BFD6-2F1D61200613}"/>
                </a:ext>
              </a:extLst>
            </p:cNvPr>
            <p:cNvSpPr txBox="1"/>
            <p:nvPr/>
          </p:nvSpPr>
          <p:spPr>
            <a:xfrm>
              <a:off x="6364609" y="151847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F99AF0-9F6F-4C9E-B1BC-407D10B8323B}"/>
                </a:ext>
              </a:extLst>
            </p:cNvPr>
            <p:cNvSpPr txBox="1"/>
            <p:nvPr/>
          </p:nvSpPr>
          <p:spPr>
            <a:xfrm>
              <a:off x="6828492" y="151643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95481FD9-6E6C-452D-9A2C-C9830175C8C2}"/>
              </a:ext>
            </a:extLst>
          </p:cNvPr>
          <p:cNvSpPr>
            <a:spLocks noChangeAspect="1"/>
          </p:cNvSpPr>
          <p:nvPr/>
        </p:nvSpPr>
        <p:spPr>
          <a:xfrm rot="14668786">
            <a:off x="8904026" y="1086954"/>
            <a:ext cx="731520" cy="73152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FAE7D6-7BD4-4A01-AA5A-A1CDDD7C0FA7}"/>
              </a:ext>
            </a:extLst>
          </p:cNvPr>
          <p:cNvSpPr txBox="1"/>
          <p:nvPr/>
        </p:nvSpPr>
        <p:spPr>
          <a:xfrm>
            <a:off x="8351726" y="102688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84E218-2A3C-41C9-80EF-82E694665E69}"/>
              </a:ext>
            </a:extLst>
          </p:cNvPr>
          <p:cNvGrpSpPr/>
          <p:nvPr/>
        </p:nvGrpSpPr>
        <p:grpSpPr>
          <a:xfrm>
            <a:off x="4421271" y="2637586"/>
            <a:ext cx="3918025" cy="338946"/>
            <a:chOff x="7471612" y="4976065"/>
            <a:chExt cx="3918025" cy="3389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EF09264-C37D-44B2-BE0F-E4D5C9971AF9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BC70F4C-873B-4DD7-989F-BD2AE61938E2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2BDB087D-166B-4676-8ABB-E95B4B6C4FDC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E52460D-3B8B-4C4A-8A33-5FFC7E375333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1FBBA3E-12D7-4E2C-9BD0-BA6D64146840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832EF2-DEED-463C-8C76-787CF33C1FA2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F1EF658-972E-4057-BA26-BB903E6D807B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8495F8-0A01-474E-B334-F8D90964679A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33A3DB-6D22-4B30-9CA1-B8FE08137013}"/>
              </a:ext>
            </a:extLst>
          </p:cNvPr>
          <p:cNvGrpSpPr/>
          <p:nvPr/>
        </p:nvGrpSpPr>
        <p:grpSpPr>
          <a:xfrm>
            <a:off x="7390457" y="2110254"/>
            <a:ext cx="1689280" cy="432586"/>
            <a:chOff x="5493796" y="1049495"/>
            <a:chExt cx="1689280" cy="43258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616224-D54B-43DA-9B10-76F3E0C1F590}"/>
                </a:ext>
              </a:extLst>
            </p:cNvPr>
            <p:cNvGrpSpPr/>
            <p:nvPr/>
          </p:nvGrpSpPr>
          <p:grpSpPr>
            <a:xfrm>
              <a:off x="5493796" y="1358049"/>
              <a:ext cx="1672237" cy="124032"/>
              <a:chOff x="5493796" y="1358049"/>
              <a:chExt cx="1672237" cy="12403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B29B8F4-341F-4359-9B99-43BDDEE0A5E6}"/>
                  </a:ext>
                </a:extLst>
              </p:cNvPr>
              <p:cNvSpPr/>
              <p:nvPr/>
            </p:nvSpPr>
            <p:spPr>
              <a:xfrm>
                <a:off x="5493796" y="135804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FE0DB62-027E-41F1-966C-F3C6A29E8716}"/>
                  </a:ext>
                </a:extLst>
              </p:cNvPr>
              <p:cNvSpPr/>
              <p:nvPr/>
            </p:nvSpPr>
            <p:spPr>
              <a:xfrm>
                <a:off x="6480853" y="1361524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1CC0784-BA40-4C23-9FB9-550CAD849412}"/>
                  </a:ext>
                </a:extLst>
              </p:cNvPr>
              <p:cNvSpPr/>
              <p:nvPr/>
            </p:nvSpPr>
            <p:spPr>
              <a:xfrm>
                <a:off x="6836733" y="1359786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0F2B89-6C03-4454-926F-C57E5D032E2A}"/>
                </a:ext>
              </a:extLst>
            </p:cNvPr>
            <p:cNvSpPr txBox="1"/>
            <p:nvPr/>
          </p:nvSpPr>
          <p:spPr>
            <a:xfrm>
              <a:off x="6364609" y="10494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791AC8-B317-4423-90E1-61FD3AEE6394}"/>
                </a:ext>
              </a:extLst>
            </p:cNvPr>
            <p:cNvSpPr txBox="1"/>
            <p:nvPr/>
          </p:nvSpPr>
          <p:spPr>
            <a:xfrm>
              <a:off x="6828492" y="104949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34796-4857-4178-8973-795964A52269}"/>
              </a:ext>
            </a:extLst>
          </p:cNvPr>
          <p:cNvGrpSpPr/>
          <p:nvPr/>
        </p:nvGrpSpPr>
        <p:grpSpPr>
          <a:xfrm rot="10800000">
            <a:off x="3680830" y="3065785"/>
            <a:ext cx="1689280" cy="432586"/>
            <a:chOff x="5493796" y="1049495"/>
            <a:chExt cx="1689280" cy="43258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4FCD10A-A8FD-4074-AF9D-70C21747161F}"/>
                </a:ext>
              </a:extLst>
            </p:cNvPr>
            <p:cNvGrpSpPr/>
            <p:nvPr/>
          </p:nvGrpSpPr>
          <p:grpSpPr>
            <a:xfrm>
              <a:off x="5493796" y="1358049"/>
              <a:ext cx="1672237" cy="124032"/>
              <a:chOff x="5493796" y="1358049"/>
              <a:chExt cx="1672237" cy="12403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834F379-DD9A-45D8-A400-8F60EAE66D5B}"/>
                  </a:ext>
                </a:extLst>
              </p:cNvPr>
              <p:cNvSpPr/>
              <p:nvPr/>
            </p:nvSpPr>
            <p:spPr>
              <a:xfrm>
                <a:off x="5493796" y="135804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8C4079A-9867-47FB-8F76-3B2DD22F361C}"/>
                  </a:ext>
                </a:extLst>
              </p:cNvPr>
              <p:cNvSpPr/>
              <p:nvPr/>
            </p:nvSpPr>
            <p:spPr>
              <a:xfrm>
                <a:off x="6480853" y="1361524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D3981AA-8820-4CD4-9CB1-879E56C9E8D0}"/>
                  </a:ext>
                </a:extLst>
              </p:cNvPr>
              <p:cNvSpPr/>
              <p:nvPr/>
            </p:nvSpPr>
            <p:spPr>
              <a:xfrm>
                <a:off x="6836733" y="1359786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90B108-D94F-45C3-B734-E7CD1F2F819A}"/>
                </a:ext>
              </a:extLst>
            </p:cNvPr>
            <p:cNvSpPr txBox="1"/>
            <p:nvPr/>
          </p:nvSpPr>
          <p:spPr>
            <a:xfrm rot="10800000">
              <a:off x="6364609" y="10494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A78938-7241-4464-ACAC-27CE9E2CF788}"/>
                </a:ext>
              </a:extLst>
            </p:cNvPr>
            <p:cNvSpPr txBox="1"/>
            <p:nvPr/>
          </p:nvSpPr>
          <p:spPr>
            <a:xfrm rot="10800000">
              <a:off x="6828492" y="104949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99E8A0-8473-43DB-8E06-BE9CE9F9F4AE}"/>
              </a:ext>
            </a:extLst>
          </p:cNvPr>
          <p:cNvCxnSpPr>
            <a:cxnSpLocks/>
          </p:cNvCxnSpPr>
          <p:nvPr/>
        </p:nvCxnSpPr>
        <p:spPr>
          <a:xfrm flipH="1">
            <a:off x="4421271" y="2467410"/>
            <a:ext cx="2977888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D929F-9E0A-46B6-9676-44C71EA09EE8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5370110" y="3127801"/>
            <a:ext cx="2935108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3FD29DC-85D8-4460-BF3E-C1A1B9510648}"/>
              </a:ext>
            </a:extLst>
          </p:cNvPr>
          <p:cNvSpPr/>
          <p:nvPr/>
        </p:nvSpPr>
        <p:spPr>
          <a:xfrm rot="5400000">
            <a:off x="6134378" y="2024058"/>
            <a:ext cx="472277" cy="2084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F784ACB5-19ED-4DA1-9D42-AD3CB1B65A24}"/>
              </a:ext>
            </a:extLst>
          </p:cNvPr>
          <p:cNvSpPr/>
          <p:nvPr/>
        </p:nvSpPr>
        <p:spPr>
          <a:xfrm rot="5400000">
            <a:off x="6129984" y="3447841"/>
            <a:ext cx="472277" cy="2084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4ABB06-E0A5-4ECF-B038-1A4512FF71AD}"/>
              </a:ext>
            </a:extLst>
          </p:cNvPr>
          <p:cNvGrpSpPr/>
          <p:nvPr/>
        </p:nvGrpSpPr>
        <p:grpSpPr>
          <a:xfrm>
            <a:off x="4387193" y="4006225"/>
            <a:ext cx="3918025" cy="338946"/>
            <a:chOff x="7471612" y="4976065"/>
            <a:chExt cx="3918025" cy="33894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CD41258-59D7-470C-8B93-4CCCB0C76521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62A0BE0-F8A1-4233-9239-2F39BA98160A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E3788AB-86AA-47A3-ABF9-4BAA82D5337A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CFC797A-DDB7-471F-9174-05FC14C11B78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59D7041-9866-4A6A-B5FF-881CE110655D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AA58D7-574C-4A5F-9B29-E4CD3EE0CD7D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1C092C20-FF9F-481F-B87C-FF98DDC26E60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196185E-CE0B-4F23-924D-F83308477783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9E2335F-F804-4DC5-BD92-C6EF3A3B3AB6}"/>
              </a:ext>
            </a:extLst>
          </p:cNvPr>
          <p:cNvGrpSpPr/>
          <p:nvPr/>
        </p:nvGrpSpPr>
        <p:grpSpPr>
          <a:xfrm>
            <a:off x="3650786" y="4220491"/>
            <a:ext cx="818467" cy="432586"/>
            <a:chOff x="3670880" y="4217142"/>
            <a:chExt cx="818467" cy="432586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94E354DF-DABA-4785-BFE8-3813FD98F521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109B2DE-3938-4469-9407-A34908CC7DFA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5E5720-2F85-4080-847D-47C17D1F5693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585B075-7993-4AB3-BEF8-13D053377160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23C569-F10C-420A-A94F-51AC2491A0E5}"/>
              </a:ext>
            </a:extLst>
          </p:cNvPr>
          <p:cNvGrpSpPr/>
          <p:nvPr/>
        </p:nvGrpSpPr>
        <p:grpSpPr>
          <a:xfrm>
            <a:off x="8226250" y="3695184"/>
            <a:ext cx="818467" cy="432586"/>
            <a:chOff x="8413670" y="2262654"/>
            <a:chExt cx="818467" cy="4325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02ED1F3-EA55-4CC5-9C69-C4B3DCD2CC64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7862C05-08AC-4266-A801-8C3D2DF7C18A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A96E8CE-187C-42BC-8A17-1663C16AA6F1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61D2453-A70A-423D-BE87-8041CC219129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6AD650-4EF3-4AFE-9B89-3A92E3048734}"/>
              </a:ext>
            </a:extLst>
          </p:cNvPr>
          <p:cNvGrpSpPr/>
          <p:nvPr/>
        </p:nvGrpSpPr>
        <p:grpSpPr>
          <a:xfrm>
            <a:off x="7358099" y="4409282"/>
            <a:ext cx="1689281" cy="428526"/>
            <a:chOff x="5493795" y="1825234"/>
            <a:chExt cx="1689281" cy="42852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902FC97-999D-4626-B7A3-048C50874929}"/>
                </a:ext>
              </a:extLst>
            </p:cNvPr>
            <p:cNvGrpSpPr/>
            <p:nvPr/>
          </p:nvGrpSpPr>
          <p:grpSpPr>
            <a:xfrm>
              <a:off x="5493795" y="1825234"/>
              <a:ext cx="1672238" cy="124032"/>
              <a:chOff x="5493795" y="1825234"/>
              <a:chExt cx="1672238" cy="124032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4DBD74D8-97FB-41AD-96F6-E2851AC5C762}"/>
                  </a:ext>
                </a:extLst>
              </p:cNvPr>
              <p:cNvSpPr/>
              <p:nvPr/>
            </p:nvSpPr>
            <p:spPr>
              <a:xfrm>
                <a:off x="5493795" y="182523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6916D0D0-58AB-4DD6-BEAA-A266DC667C8C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575A73-FDED-455B-A5F3-0454AF91E2D2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D80C3AE-33ED-4C54-9DED-89229C1D446C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F1F8DB-51E3-4E9D-86A0-09868734F3D5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6DD207-9841-428C-A9DF-BAAD9AC41F6B}"/>
              </a:ext>
            </a:extLst>
          </p:cNvPr>
          <p:cNvGrpSpPr/>
          <p:nvPr/>
        </p:nvGrpSpPr>
        <p:grpSpPr>
          <a:xfrm rot="10800000">
            <a:off x="3638002" y="3527103"/>
            <a:ext cx="1689281" cy="416217"/>
            <a:chOff x="5493795" y="1825234"/>
            <a:chExt cx="1689281" cy="4162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D56696A-91F1-4E38-8380-22626B351ACF}"/>
                </a:ext>
              </a:extLst>
            </p:cNvPr>
            <p:cNvGrpSpPr/>
            <p:nvPr/>
          </p:nvGrpSpPr>
          <p:grpSpPr>
            <a:xfrm>
              <a:off x="5493795" y="1825234"/>
              <a:ext cx="1672238" cy="124032"/>
              <a:chOff x="5493795" y="1825234"/>
              <a:chExt cx="1672238" cy="124032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54B6052-4950-4E97-9CD4-70F49CD2DFC9}"/>
                  </a:ext>
                </a:extLst>
              </p:cNvPr>
              <p:cNvSpPr/>
              <p:nvPr/>
            </p:nvSpPr>
            <p:spPr>
              <a:xfrm>
                <a:off x="5493795" y="182523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1897A6A7-463D-477B-8EA1-1336470056F2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DBDC17D-775F-4DD3-BB44-CE3E64D9EBE8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70863E6-2B2D-49BB-8AD9-BA5E7DF5CF5C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690953F-1DC7-4F84-ABE6-D443D196C16E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96F0659-D389-4EC5-80FD-49DC4391A87D}"/>
              </a:ext>
            </a:extLst>
          </p:cNvPr>
          <p:cNvCxnSpPr>
            <a:cxnSpLocks/>
          </p:cNvCxnSpPr>
          <p:nvPr/>
        </p:nvCxnSpPr>
        <p:spPr>
          <a:xfrm flipH="1">
            <a:off x="4387193" y="4467021"/>
            <a:ext cx="2977888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10348A-4758-40CE-B5AC-BD13545BBF15}"/>
              </a:ext>
            </a:extLst>
          </p:cNvPr>
          <p:cNvCxnSpPr>
            <a:cxnSpLocks/>
          </p:cNvCxnSpPr>
          <p:nvPr/>
        </p:nvCxnSpPr>
        <p:spPr>
          <a:xfrm>
            <a:off x="5326162" y="3879567"/>
            <a:ext cx="2935108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EA662132-F738-4EB5-970A-6CB5DA2C3AE1}"/>
              </a:ext>
            </a:extLst>
          </p:cNvPr>
          <p:cNvSpPr/>
          <p:nvPr/>
        </p:nvSpPr>
        <p:spPr>
          <a:xfrm rot="5400000">
            <a:off x="6129984" y="4713998"/>
            <a:ext cx="472277" cy="2084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2CAD1A6-881A-4FDA-90A3-C57B0EF168F8}"/>
              </a:ext>
            </a:extLst>
          </p:cNvPr>
          <p:cNvGrpSpPr/>
          <p:nvPr/>
        </p:nvGrpSpPr>
        <p:grpSpPr>
          <a:xfrm>
            <a:off x="4343245" y="5201073"/>
            <a:ext cx="3918025" cy="338946"/>
            <a:chOff x="7471612" y="4976065"/>
            <a:chExt cx="3918025" cy="33894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5F37CE8-BFBB-44AF-B2F2-6878DCC6F3E4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B46B40D6-2E72-40B5-9CE9-776CF104278A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858A475-C093-4BCA-9A44-9F48D9764701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E98EFD25-73C9-4660-9B25-5DB7C0488B5D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01435096-8EED-4F95-89ED-196424485A90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E24BB25-7B8E-4E84-B2B0-4D4D37883305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21CD7FAC-3DFB-40BF-A425-6708819D090B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16E6D948-7AAD-4813-B056-C12E2EBED200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1E0ADBF-5D7E-4DFC-90F0-4FB5C0F38949}"/>
              </a:ext>
            </a:extLst>
          </p:cNvPr>
          <p:cNvGrpSpPr/>
          <p:nvPr/>
        </p:nvGrpSpPr>
        <p:grpSpPr>
          <a:xfrm>
            <a:off x="3606838" y="5415339"/>
            <a:ext cx="818467" cy="432586"/>
            <a:chOff x="3670880" y="4217142"/>
            <a:chExt cx="818467" cy="43258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39F442E6-2AA9-4467-89A0-F6E3A12B078C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42FA5C2-6401-453E-B79D-622BC244BD6C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E581830-AAB7-43C3-94F5-7E5AE5C9FCC1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ABD2863-4799-4FA6-81CA-D85CF1084551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47CD185-5772-46C4-974E-42A1C2B46B48}"/>
              </a:ext>
            </a:extLst>
          </p:cNvPr>
          <p:cNvGrpSpPr/>
          <p:nvPr/>
        </p:nvGrpSpPr>
        <p:grpSpPr>
          <a:xfrm>
            <a:off x="8182302" y="4890032"/>
            <a:ext cx="818467" cy="432586"/>
            <a:chOff x="8413670" y="2262654"/>
            <a:chExt cx="818467" cy="43258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E4C8D6F-6CC0-4BAB-8231-6D49C97715A3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C36AB9A-BD6F-4D91-9CDF-3C475AC33832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9D02F13-1A3C-44B6-9BF3-EE84350ACF57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DC62631-7E31-4090-B879-219C6B55BF58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3A984B-DF07-4A04-831E-D95C8374A3D6}"/>
              </a:ext>
            </a:extLst>
          </p:cNvPr>
          <p:cNvGrpSpPr/>
          <p:nvPr/>
        </p:nvGrpSpPr>
        <p:grpSpPr>
          <a:xfrm>
            <a:off x="8184965" y="5415367"/>
            <a:ext cx="818467" cy="426789"/>
            <a:chOff x="6364609" y="1826971"/>
            <a:chExt cx="818467" cy="426789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78F22E8-0ADE-4F45-AC6C-113AA60E02C5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0AFCD5A1-C102-4E96-95C1-1BC23422C6EF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6F806AD-03E6-40C1-8DC0-8264EA065707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8670BE7-C819-4950-AB1E-80E4A1ECCC1D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AADA852-FA8A-410C-B2AA-E4ED502F3B58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F752D09-60F9-46ED-8B78-6A2B0EFBC280}"/>
              </a:ext>
            </a:extLst>
          </p:cNvPr>
          <p:cNvGrpSpPr/>
          <p:nvPr/>
        </p:nvGrpSpPr>
        <p:grpSpPr>
          <a:xfrm rot="10800000">
            <a:off x="3600404" y="4906101"/>
            <a:ext cx="818467" cy="414480"/>
            <a:chOff x="6364609" y="1826971"/>
            <a:chExt cx="818467" cy="41448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D6BDB48-8DF6-4820-B803-F715E23A83A4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D9DAAD9-8E39-476F-A87F-FF3266F633B7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9772750F-94A4-4EE0-8183-93B384E807AD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18B7AF-92AB-4B73-8F96-0DA417DFBD11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864B75A-2763-4A44-AEBE-CA968C0E7080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9423A3C-045F-4EB1-A9E4-E0DE0FCB6F72}"/>
              </a:ext>
            </a:extLst>
          </p:cNvPr>
          <p:cNvSpPr txBox="1"/>
          <p:nvPr/>
        </p:nvSpPr>
        <p:spPr>
          <a:xfrm>
            <a:off x="5457532" y="5600280"/>
            <a:ext cx="177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X5 cycle PCR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E908BC9-7D8A-4864-84E0-991F28A94F6B}"/>
              </a:ext>
            </a:extLst>
          </p:cNvPr>
          <p:cNvSpPr txBox="1"/>
          <p:nvPr/>
        </p:nvSpPr>
        <p:spPr>
          <a:xfrm>
            <a:off x="6125097" y="570868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EE98C9-E0E2-4138-9F34-17783639EF9D}"/>
              </a:ext>
            </a:extLst>
          </p:cNvPr>
          <p:cNvSpPr txBox="1"/>
          <p:nvPr/>
        </p:nvSpPr>
        <p:spPr>
          <a:xfrm>
            <a:off x="4817664" y="6279561"/>
            <a:ext cx="3130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Lots of finished library!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E645347-4B04-4845-8677-6C4F0AB4E18C}"/>
              </a:ext>
            </a:extLst>
          </p:cNvPr>
          <p:cNvSpPr txBox="1"/>
          <p:nvPr/>
        </p:nvSpPr>
        <p:spPr>
          <a:xfrm>
            <a:off x="583432" y="440998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Q5 DNA </a:t>
            </a:r>
          </a:p>
          <a:p>
            <a:r>
              <a:rPr lang="en-US" sz="2000" dirty="0"/>
              <a:t>Polymerase</a:t>
            </a:r>
          </a:p>
        </p:txBody>
      </p:sp>
      <p:sp>
        <p:nvSpPr>
          <p:cNvPr id="139" name="Partial Circle 138">
            <a:extLst>
              <a:ext uri="{FF2B5EF4-FFF2-40B4-BE49-F238E27FC236}">
                <a16:creationId xmlns:a16="http://schemas.microsoft.com/office/drawing/2014/main" id="{C4C2DE35-A9F3-4BB2-8516-A694E76F9421}"/>
              </a:ext>
            </a:extLst>
          </p:cNvPr>
          <p:cNvSpPr>
            <a:spLocks noChangeAspect="1"/>
          </p:cNvSpPr>
          <p:nvPr/>
        </p:nvSpPr>
        <p:spPr>
          <a:xfrm rot="4036848">
            <a:off x="64442" y="4516259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7A6AFBB-B3CE-426A-93B2-7BB4CC68F2D7}"/>
              </a:ext>
            </a:extLst>
          </p:cNvPr>
          <p:cNvGrpSpPr/>
          <p:nvPr/>
        </p:nvGrpSpPr>
        <p:grpSpPr>
          <a:xfrm>
            <a:off x="56987" y="5022321"/>
            <a:ext cx="1689280" cy="432586"/>
            <a:chOff x="5493796" y="1049495"/>
            <a:chExt cx="1689280" cy="43258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E9DFBA0-3A6E-4BBD-AE54-8C240C243CC7}"/>
                </a:ext>
              </a:extLst>
            </p:cNvPr>
            <p:cNvGrpSpPr/>
            <p:nvPr/>
          </p:nvGrpSpPr>
          <p:grpSpPr>
            <a:xfrm>
              <a:off x="5493796" y="1358049"/>
              <a:ext cx="1672237" cy="124032"/>
              <a:chOff x="5493796" y="1358049"/>
              <a:chExt cx="1672237" cy="1240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B3627B76-4865-4A1B-8DE9-0B0F7B797389}"/>
                  </a:ext>
                </a:extLst>
              </p:cNvPr>
              <p:cNvSpPr/>
              <p:nvPr/>
            </p:nvSpPr>
            <p:spPr>
              <a:xfrm>
                <a:off x="5493796" y="135804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E7BE1081-7EA4-4F54-9B2A-758B5E09B599}"/>
                  </a:ext>
                </a:extLst>
              </p:cNvPr>
              <p:cNvSpPr/>
              <p:nvPr/>
            </p:nvSpPr>
            <p:spPr>
              <a:xfrm>
                <a:off x="6480853" y="1361524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FDC4826F-8FEF-45F2-8E65-784866F01341}"/>
                  </a:ext>
                </a:extLst>
              </p:cNvPr>
              <p:cNvSpPr/>
              <p:nvPr/>
            </p:nvSpPr>
            <p:spPr>
              <a:xfrm>
                <a:off x="6836733" y="1359786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2B2ADBC-CAC6-4A46-AD6E-6C8A8935532B}"/>
                </a:ext>
              </a:extLst>
            </p:cNvPr>
            <p:cNvSpPr txBox="1"/>
            <p:nvPr/>
          </p:nvSpPr>
          <p:spPr>
            <a:xfrm>
              <a:off x="6364609" y="10494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2B4DB9A-3E41-474B-ADED-51111DD2C054}"/>
                </a:ext>
              </a:extLst>
            </p:cNvPr>
            <p:cNvSpPr txBox="1"/>
            <p:nvPr/>
          </p:nvSpPr>
          <p:spPr>
            <a:xfrm>
              <a:off x="6828492" y="104949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3B994E4-DFBA-45B0-8366-26201ED88B92}"/>
              </a:ext>
            </a:extLst>
          </p:cNvPr>
          <p:cNvGrpSpPr/>
          <p:nvPr/>
        </p:nvGrpSpPr>
        <p:grpSpPr>
          <a:xfrm>
            <a:off x="37727" y="5899630"/>
            <a:ext cx="1689281" cy="432830"/>
            <a:chOff x="5493795" y="1516436"/>
            <a:chExt cx="1689281" cy="43283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65DC81B-76EF-4191-BF87-DEF3FC916ABB}"/>
                </a:ext>
              </a:extLst>
            </p:cNvPr>
            <p:cNvGrpSpPr/>
            <p:nvPr/>
          </p:nvGrpSpPr>
          <p:grpSpPr>
            <a:xfrm>
              <a:off x="5493795" y="1825234"/>
              <a:ext cx="1672238" cy="124032"/>
              <a:chOff x="5493795" y="1825234"/>
              <a:chExt cx="1672238" cy="124032"/>
            </a:xfrm>
          </p:grpSpPr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8C2D842B-9E5A-4EFE-8AAF-553606F31BBB}"/>
                  </a:ext>
                </a:extLst>
              </p:cNvPr>
              <p:cNvSpPr/>
              <p:nvPr/>
            </p:nvSpPr>
            <p:spPr>
              <a:xfrm>
                <a:off x="5493795" y="182523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5E2102DF-8BB9-4E28-9396-60EFD2435E2F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F23CF2EB-59D8-42FF-81FA-9A48DFB136D7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F0DDA69-8D03-4E73-B3FF-965D0C4D98E1}"/>
                </a:ext>
              </a:extLst>
            </p:cNvPr>
            <p:cNvSpPr txBox="1"/>
            <p:nvPr/>
          </p:nvSpPr>
          <p:spPr>
            <a:xfrm>
              <a:off x="6364609" y="151847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34E0BFF-9E01-40BF-BFD5-DA72DE024DDF}"/>
                </a:ext>
              </a:extLst>
            </p:cNvPr>
            <p:cNvSpPr txBox="1"/>
            <p:nvPr/>
          </p:nvSpPr>
          <p:spPr>
            <a:xfrm>
              <a:off x="6828492" y="151643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7FEED71E-B977-4B81-8D47-F09EBE8292A1}"/>
              </a:ext>
            </a:extLst>
          </p:cNvPr>
          <p:cNvSpPr txBox="1"/>
          <p:nvPr/>
        </p:nvSpPr>
        <p:spPr>
          <a:xfrm>
            <a:off x="-54235" y="5498213"/>
            <a:ext cx="1878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Unique index #1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C72054A-76B7-48EA-8C84-2A9D7BC5E47F}"/>
              </a:ext>
            </a:extLst>
          </p:cNvPr>
          <p:cNvSpPr txBox="1"/>
          <p:nvPr/>
        </p:nvSpPr>
        <p:spPr>
          <a:xfrm>
            <a:off x="-58300" y="6369740"/>
            <a:ext cx="1878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Unique index #2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8434B94-5924-4BEA-96B5-EB758E6BD58D}"/>
              </a:ext>
            </a:extLst>
          </p:cNvPr>
          <p:cNvSpPr/>
          <p:nvPr/>
        </p:nvSpPr>
        <p:spPr>
          <a:xfrm>
            <a:off x="-45441" y="4386489"/>
            <a:ext cx="1998419" cy="25169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302AC78-21C8-49A0-B720-553FA84F0DDB}"/>
              </a:ext>
            </a:extLst>
          </p:cNvPr>
          <p:cNvSpPr txBox="1"/>
          <p:nvPr/>
        </p:nvSpPr>
        <p:spPr>
          <a:xfrm>
            <a:off x="10023965" y="-42527"/>
            <a:ext cx="21971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NEBNext</a:t>
            </a:r>
            <a:r>
              <a:rPr lang="en-US" dirty="0"/>
              <a:t> Ultra II DNA Library Prep Kit for Illumina </a:t>
            </a:r>
          </a:p>
          <a:p>
            <a:endParaRPr lang="en-US" dirty="0"/>
          </a:p>
          <a:p>
            <a:r>
              <a:rPr lang="en-US" dirty="0" err="1"/>
              <a:t>NEBNext</a:t>
            </a:r>
            <a:r>
              <a:rPr lang="en-US" dirty="0"/>
              <a:t> Multiplex Oligos for Illumina</a:t>
            </a:r>
          </a:p>
          <a:p>
            <a:endParaRPr lang="en-US" dirty="0"/>
          </a:p>
          <a:p>
            <a:r>
              <a:rPr lang="en-US" dirty="0"/>
              <a:t>Q5 High-Fidelity 2X Master Mix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003D6-87FA-4DF0-9BD9-5F4E0BF2A991}"/>
              </a:ext>
            </a:extLst>
          </p:cNvPr>
          <p:cNvSpPr txBox="1"/>
          <p:nvPr/>
        </p:nvSpPr>
        <p:spPr>
          <a:xfrm>
            <a:off x="6544192" y="522872"/>
            <a:ext cx="1785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Unique indexes</a:t>
            </a:r>
          </a:p>
        </p:txBody>
      </p:sp>
    </p:spTree>
    <p:extLst>
      <p:ext uri="{BB962C8B-B14F-4D97-AF65-F5344CB8AC3E}">
        <p14:creationId xmlns:p14="http://schemas.microsoft.com/office/powerpoint/2010/main" val="294761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E894-1CA7-4302-BFC8-32EEFC645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60154"/>
            <a:ext cx="5181600" cy="4351338"/>
          </a:xfrm>
        </p:spPr>
        <p:txBody>
          <a:bodyPr/>
          <a:lstStyle/>
          <a:p>
            <a:r>
              <a:rPr lang="en-US" dirty="0"/>
              <a:t>Metagenomic approaches are useful for unbiased assessments of samples (pathogen discovery, co-infections, unknown etiologies, etc..) and/or the likely target is abundant. </a:t>
            </a:r>
          </a:p>
          <a:p>
            <a:r>
              <a:rPr lang="en-US" dirty="0"/>
              <a:t>Depletion and/or enrichment approaches are often coupled with metagenomic strategies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AA12D-E03A-4494-B128-6FB51495ECB9}"/>
              </a:ext>
            </a:extLst>
          </p:cNvPr>
          <p:cNvSpPr txBox="1">
            <a:spLocks/>
          </p:cNvSpPr>
          <p:nvPr/>
        </p:nvSpPr>
        <p:spPr>
          <a:xfrm>
            <a:off x="0" y="-180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Metagenomic sequencing-workflow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3CB10-C586-4CC7-BC77-92ABBE5D8DC2}"/>
              </a:ext>
            </a:extLst>
          </p:cNvPr>
          <p:cNvSpPr txBox="1"/>
          <p:nvPr/>
        </p:nvSpPr>
        <p:spPr>
          <a:xfrm>
            <a:off x="7010402" y="1145068"/>
            <a:ext cx="268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RNA extraction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B03F05-B4DF-4D10-AC47-286B553284F7}"/>
              </a:ext>
            </a:extLst>
          </p:cNvPr>
          <p:cNvSpPr/>
          <p:nvPr/>
        </p:nvSpPr>
        <p:spPr>
          <a:xfrm rot="5400000">
            <a:off x="8012222" y="1898456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2ED5D-85D9-4CF6-A3AE-947BABAD2456}"/>
              </a:ext>
            </a:extLst>
          </p:cNvPr>
          <p:cNvSpPr txBox="1"/>
          <p:nvPr/>
        </p:nvSpPr>
        <p:spPr>
          <a:xfrm>
            <a:off x="6989980" y="2307553"/>
            <a:ext cx="2779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rRNA Depletion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DDE4E-E0AA-455C-B937-0AA1D392CF0D}"/>
              </a:ext>
            </a:extLst>
          </p:cNvPr>
          <p:cNvSpPr txBox="1"/>
          <p:nvPr/>
        </p:nvSpPr>
        <p:spPr>
          <a:xfrm>
            <a:off x="5772297" y="3412572"/>
            <a:ext cx="533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cDNA synthesis (1</a:t>
            </a:r>
            <a:r>
              <a:rPr lang="en-US" sz="3200" baseline="30000" dirty="0"/>
              <a:t>st</a:t>
            </a:r>
            <a:r>
              <a:rPr lang="en-US" sz="3200" dirty="0"/>
              <a:t>+2</a:t>
            </a:r>
            <a:r>
              <a:rPr lang="en-US" sz="3200" baseline="30000" dirty="0"/>
              <a:t>nd</a:t>
            </a:r>
            <a:r>
              <a:rPr lang="en-US" sz="3200" dirty="0"/>
              <a:t> strand)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025A1-4BF9-43F1-9B2A-A4AD6FD0AC2F}"/>
              </a:ext>
            </a:extLst>
          </p:cNvPr>
          <p:cNvSpPr txBox="1"/>
          <p:nvPr/>
        </p:nvSpPr>
        <p:spPr>
          <a:xfrm>
            <a:off x="6663733" y="4575057"/>
            <a:ext cx="3387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 preparation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832755-2DE2-4814-84DC-3588D74D2E51}"/>
              </a:ext>
            </a:extLst>
          </p:cNvPr>
          <p:cNvSpPr/>
          <p:nvPr/>
        </p:nvSpPr>
        <p:spPr>
          <a:xfrm rot="5400000">
            <a:off x="8012222" y="3013844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0A6DFE5-BF69-41C6-8A8D-8C7B555FE8A6}"/>
              </a:ext>
            </a:extLst>
          </p:cNvPr>
          <p:cNvSpPr/>
          <p:nvPr/>
        </p:nvSpPr>
        <p:spPr>
          <a:xfrm rot="5400000">
            <a:off x="8012221" y="4129232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13739B4-B769-4EBD-BE38-1AF649680845}"/>
              </a:ext>
            </a:extLst>
          </p:cNvPr>
          <p:cNvSpPr/>
          <p:nvPr/>
        </p:nvSpPr>
        <p:spPr>
          <a:xfrm rot="5400000">
            <a:off x="8012219" y="5262470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CF786-89C8-424A-8BAF-2AF84430EB2C}"/>
              </a:ext>
            </a:extLst>
          </p:cNvPr>
          <p:cNvSpPr txBox="1"/>
          <p:nvPr/>
        </p:nvSpPr>
        <p:spPr>
          <a:xfrm>
            <a:off x="6663731" y="5737541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on </a:t>
            </a:r>
            <a:r>
              <a:rPr lang="en-US" sz="3200" dirty="0" err="1"/>
              <a:t>MiSeq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365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1C208-C033-4043-878F-7D0DF7E1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825"/>
            <a:ext cx="10515600" cy="1325563"/>
          </a:xfrm>
        </p:spPr>
        <p:txBody>
          <a:bodyPr/>
          <a:lstStyle/>
          <a:p>
            <a:r>
              <a:rPr lang="en-US" dirty="0"/>
              <a:t>RNA Extraction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B76B3B-0932-4873-AC5E-E595E54154C7}"/>
              </a:ext>
            </a:extLst>
          </p:cNvPr>
          <p:cNvSpPr/>
          <p:nvPr/>
        </p:nvSpPr>
        <p:spPr>
          <a:xfrm>
            <a:off x="70128" y="6428022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5972F-B35A-4B6E-AED0-565615EA8BA3}"/>
              </a:ext>
            </a:extLst>
          </p:cNvPr>
          <p:cNvSpPr txBox="1"/>
          <p:nvPr/>
        </p:nvSpPr>
        <p:spPr>
          <a:xfrm>
            <a:off x="2130041" y="6363000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RNA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231641-A095-4B9F-B829-BB0B7438107C}"/>
              </a:ext>
            </a:extLst>
          </p:cNvPr>
          <p:cNvSpPr/>
          <p:nvPr/>
        </p:nvSpPr>
        <p:spPr>
          <a:xfrm>
            <a:off x="3387483" y="6430927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7BEB9-97E0-45B0-B422-B585D811F416}"/>
              </a:ext>
            </a:extLst>
          </p:cNvPr>
          <p:cNvSpPr txBox="1"/>
          <p:nvPr/>
        </p:nvSpPr>
        <p:spPr>
          <a:xfrm>
            <a:off x="5397786" y="6366538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RNA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DE1996-C747-4418-875D-CB279493BE04}"/>
              </a:ext>
            </a:extLst>
          </p:cNvPr>
          <p:cNvSpPr txBox="1"/>
          <p:nvPr/>
        </p:nvSpPr>
        <p:spPr>
          <a:xfrm>
            <a:off x="9158427" y="6322136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DNA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9FFF4F-BD1D-4912-A3B9-A39F211E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83" y="6363000"/>
            <a:ext cx="2177890" cy="4201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8CD9A4-752F-49A1-AE0F-A827AF3A9DCA}"/>
              </a:ext>
            </a:extLst>
          </p:cNvPr>
          <p:cNvSpPr txBox="1"/>
          <p:nvPr/>
        </p:nvSpPr>
        <p:spPr>
          <a:xfrm>
            <a:off x="8145956" y="-14883"/>
            <a:ext cx="40460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sv-SE" dirty="0"/>
              <a:t>MagNA Pure 96 DNA and Viral RNA LV Kit</a:t>
            </a:r>
          </a:p>
          <a:p>
            <a:endParaRPr lang="en-US" sz="2800" u="sng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31BBB7-8651-49DC-8D61-DECA2B0264BF}"/>
              </a:ext>
            </a:extLst>
          </p:cNvPr>
          <p:cNvCxnSpPr>
            <a:cxnSpLocks/>
          </p:cNvCxnSpPr>
          <p:nvPr/>
        </p:nvCxnSpPr>
        <p:spPr>
          <a:xfrm>
            <a:off x="0" y="6209194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F5E075D-6FF6-4DE0-829F-4CBCD5C4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66" y="644123"/>
            <a:ext cx="5558970" cy="5486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F8053-CE3C-4584-9695-66AAEB9DCB22}"/>
              </a:ext>
            </a:extLst>
          </p:cNvPr>
          <p:cNvSpPr txBox="1"/>
          <p:nvPr/>
        </p:nvSpPr>
        <p:spPr>
          <a:xfrm>
            <a:off x="4465128" y="120903"/>
            <a:ext cx="274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Nucleic Acid</a:t>
            </a:r>
          </a:p>
        </p:txBody>
      </p:sp>
    </p:spTree>
    <p:extLst>
      <p:ext uri="{BB962C8B-B14F-4D97-AF65-F5344CB8AC3E}">
        <p14:creationId xmlns:p14="http://schemas.microsoft.com/office/powerpoint/2010/main" val="302305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1C208-C033-4043-878F-7D0DF7E1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825"/>
            <a:ext cx="10515600" cy="1325563"/>
          </a:xfrm>
        </p:spPr>
        <p:txBody>
          <a:bodyPr/>
          <a:lstStyle/>
          <a:p>
            <a:r>
              <a:rPr lang="en-US" dirty="0"/>
              <a:t>rRNA Depletion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8CD9A4-752F-49A1-AE0F-A827AF3A9DCA}"/>
              </a:ext>
            </a:extLst>
          </p:cNvPr>
          <p:cNvSpPr txBox="1"/>
          <p:nvPr/>
        </p:nvSpPr>
        <p:spPr>
          <a:xfrm>
            <a:off x="7383633" y="-81088"/>
            <a:ext cx="28562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sv-SE" dirty="0"/>
              <a:t>rRNA depletion probes</a:t>
            </a:r>
          </a:p>
          <a:p>
            <a:r>
              <a:rPr lang="sv-SE" dirty="0"/>
              <a:t>NEB RNase H </a:t>
            </a:r>
          </a:p>
          <a:p>
            <a:r>
              <a:rPr lang="sv-SE" dirty="0"/>
              <a:t>SUPERase-In RNase inhibitor</a:t>
            </a:r>
          </a:p>
          <a:p>
            <a:r>
              <a:rPr lang="sv-SE" dirty="0"/>
              <a:t>Qiagen Dnase I</a:t>
            </a:r>
          </a:p>
          <a:p>
            <a:endParaRPr lang="en-US" sz="2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013F1-B13B-4DFE-A482-D998DF99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05" y="1888223"/>
            <a:ext cx="3728559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7AF36-3676-4933-A6AA-EA600BBFA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70" y="1888223"/>
            <a:ext cx="3728559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4383A-33E7-4774-8688-CF82F80C0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40" y="1888223"/>
            <a:ext cx="3728559" cy="36576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727F98C-32D2-4472-9003-F2F379BB2203}"/>
              </a:ext>
            </a:extLst>
          </p:cNvPr>
          <p:cNvSpPr txBox="1"/>
          <p:nvPr/>
        </p:nvSpPr>
        <p:spPr>
          <a:xfrm>
            <a:off x="459263" y="676668"/>
            <a:ext cx="3341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rRNA probe hybridization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 err="1"/>
              <a:t>RNaseH</a:t>
            </a:r>
            <a:r>
              <a:rPr lang="en-US" sz="2400" dirty="0"/>
              <a:t> treatment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FE1954-A9D6-4D9F-BEA8-E2B3A3B7313A}"/>
              </a:ext>
            </a:extLst>
          </p:cNvPr>
          <p:cNvSpPr txBox="1"/>
          <p:nvPr/>
        </p:nvSpPr>
        <p:spPr>
          <a:xfrm>
            <a:off x="4949418" y="676668"/>
            <a:ext cx="2330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RNase inhibition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/>
              <a:t>DNase treatment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6B1FD15-2970-4B93-8B3B-AB33D271E48C}"/>
              </a:ext>
            </a:extLst>
          </p:cNvPr>
          <p:cNvSpPr txBox="1"/>
          <p:nvPr/>
        </p:nvSpPr>
        <p:spPr>
          <a:xfrm>
            <a:off x="8939645" y="1380779"/>
            <a:ext cx="219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+ viral RNA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B88171-06FD-42F7-B06B-CAB21BE0FD91}"/>
              </a:ext>
            </a:extLst>
          </p:cNvPr>
          <p:cNvSpPr txBox="1"/>
          <p:nvPr/>
        </p:nvSpPr>
        <p:spPr>
          <a:xfrm>
            <a:off x="593995" y="5746448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RNase H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B9C4E7B9-25F2-4C9D-B679-62B3240DD1B6}"/>
              </a:ext>
            </a:extLst>
          </p:cNvPr>
          <p:cNvSpPr/>
          <p:nvPr/>
        </p:nvSpPr>
        <p:spPr>
          <a:xfrm>
            <a:off x="1860919" y="5821963"/>
            <a:ext cx="92932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3C68C8-B37C-4627-BB76-C5C7AD814A64}"/>
              </a:ext>
            </a:extLst>
          </p:cNvPr>
          <p:cNvSpPr txBox="1"/>
          <p:nvPr/>
        </p:nvSpPr>
        <p:spPr>
          <a:xfrm>
            <a:off x="2904990" y="5756941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RNA</a:t>
            </a: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FD180899-4AE6-4900-8E5C-68EDF6D5EFD7}"/>
              </a:ext>
            </a:extLst>
          </p:cNvPr>
          <p:cNvSpPr/>
          <p:nvPr/>
        </p:nvSpPr>
        <p:spPr>
          <a:xfrm>
            <a:off x="1873357" y="6426048"/>
            <a:ext cx="951099" cy="185433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569A6E-6225-42F0-ADD3-F05D3F1118CF}"/>
              </a:ext>
            </a:extLst>
          </p:cNvPr>
          <p:cNvSpPr txBox="1"/>
          <p:nvPr/>
        </p:nvSpPr>
        <p:spPr>
          <a:xfrm>
            <a:off x="2905646" y="636165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RNA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23673B-8A8D-41BF-B061-DFFECD3E6DED}"/>
              </a:ext>
            </a:extLst>
          </p:cNvPr>
          <p:cNvSpPr txBox="1"/>
          <p:nvPr/>
        </p:nvSpPr>
        <p:spPr>
          <a:xfrm>
            <a:off x="8204659" y="6367847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DNA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F888659-C342-49FB-AE98-0A8F530EF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264" y="6441776"/>
            <a:ext cx="1313395" cy="253360"/>
          </a:xfrm>
          <a:prstGeom prst="rect">
            <a:avLst/>
          </a:prstGeom>
        </p:spPr>
      </p:pic>
      <p:sp>
        <p:nvSpPr>
          <p:cNvPr id="123" name="Partial Circle 122">
            <a:extLst>
              <a:ext uri="{FF2B5EF4-FFF2-40B4-BE49-F238E27FC236}">
                <a16:creationId xmlns:a16="http://schemas.microsoft.com/office/drawing/2014/main" id="{559BC2FC-F2BD-467E-AC92-951AD8354050}"/>
              </a:ext>
            </a:extLst>
          </p:cNvPr>
          <p:cNvSpPr>
            <a:spLocks noChangeAspect="1"/>
          </p:cNvSpPr>
          <p:nvPr/>
        </p:nvSpPr>
        <p:spPr>
          <a:xfrm rot="4036848">
            <a:off x="52916" y="571313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979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3D8E9E3-2896-40ED-A09E-3B077D9EB59B}"/>
              </a:ext>
            </a:extLst>
          </p:cNvPr>
          <p:cNvCxnSpPr>
            <a:cxnSpLocks/>
          </p:cNvCxnSpPr>
          <p:nvPr/>
        </p:nvCxnSpPr>
        <p:spPr>
          <a:xfrm>
            <a:off x="-18288" y="562345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525D6178-4B36-4C73-A419-8FD6C9347E03}"/>
              </a:ext>
            </a:extLst>
          </p:cNvPr>
          <p:cNvSpPr>
            <a:spLocks noChangeAspect="1"/>
          </p:cNvSpPr>
          <p:nvPr/>
        </p:nvSpPr>
        <p:spPr>
          <a:xfrm rot="4036848">
            <a:off x="52917" y="632601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8447BD-8853-46E2-AD2E-B32255874F0A}"/>
              </a:ext>
            </a:extLst>
          </p:cNvPr>
          <p:cNvSpPr txBox="1"/>
          <p:nvPr/>
        </p:nvSpPr>
        <p:spPr>
          <a:xfrm>
            <a:off x="593995" y="6343999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DNase I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80CA57C8-BF3D-4146-B908-9C06119792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86" t="-10845" r="45570"/>
          <a:stretch/>
        </p:blipFill>
        <p:spPr>
          <a:xfrm rot="10146778">
            <a:off x="4296996" y="5765289"/>
            <a:ext cx="531784" cy="344643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8D947D8-76C2-4B0F-9EC4-472AD73B0D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503" r="25498"/>
          <a:stretch/>
        </p:blipFill>
        <p:spPr>
          <a:xfrm rot="20548504">
            <a:off x="4623125" y="5888305"/>
            <a:ext cx="447284" cy="31092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4F7D610-81D0-4A0D-B7AB-8E5FC7B699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439" t="17370"/>
          <a:stretch/>
        </p:blipFill>
        <p:spPr>
          <a:xfrm rot="337579">
            <a:off x="4969032" y="5728868"/>
            <a:ext cx="536011" cy="256915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943B67C2-81FD-4CD7-8915-CA3F4D478015}"/>
              </a:ext>
            </a:extLst>
          </p:cNvPr>
          <p:cNvSpPr txBox="1"/>
          <p:nvPr/>
        </p:nvSpPr>
        <p:spPr>
          <a:xfrm>
            <a:off x="5470996" y="5756941"/>
            <a:ext cx="1504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rRNA probes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931A29C-EF4A-4DDE-9037-C43604088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7539">
            <a:off x="4243322" y="6381907"/>
            <a:ext cx="542591" cy="432854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8274706-4746-4933-9A39-F1568496610D}"/>
              </a:ext>
            </a:extLst>
          </p:cNvPr>
          <p:cNvSpPr txBox="1"/>
          <p:nvPr/>
        </p:nvSpPr>
        <p:spPr>
          <a:xfrm>
            <a:off x="4785992" y="6367147"/>
            <a:ext cx="188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RNase inhibitors</a:t>
            </a:r>
          </a:p>
        </p:txBody>
      </p:sp>
    </p:spTree>
    <p:extLst>
      <p:ext uri="{BB962C8B-B14F-4D97-AF65-F5344CB8AC3E}">
        <p14:creationId xmlns:p14="http://schemas.microsoft.com/office/powerpoint/2010/main" val="143060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FF985DB-F8CF-4263-92B3-8FAD8F6191C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cDNA Synthesis (1</a:t>
            </a:r>
            <a:r>
              <a:rPr lang="en-US" baseline="30000" dirty="0"/>
              <a:t>st</a:t>
            </a:r>
            <a:r>
              <a:rPr lang="en-US" dirty="0"/>
              <a:t> strand)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41D47-CFAA-44AF-90A8-742F3CC1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72" y="1343286"/>
            <a:ext cx="4169228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F8A9F-2569-48F2-9EDC-07F387D5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52" y="1343286"/>
            <a:ext cx="4169228" cy="4114800"/>
          </a:xfrm>
          <a:prstGeom prst="rect">
            <a:avLst/>
          </a:prstGeom>
        </p:spPr>
      </p:pic>
      <p:sp>
        <p:nvSpPr>
          <p:cNvPr id="5" name="Partial Circle 4">
            <a:extLst>
              <a:ext uri="{FF2B5EF4-FFF2-40B4-BE49-F238E27FC236}">
                <a16:creationId xmlns:a16="http://schemas.microsoft.com/office/drawing/2014/main" id="{5FC01009-3073-4849-B376-EF7BB9B11646}"/>
              </a:ext>
            </a:extLst>
          </p:cNvPr>
          <p:cNvSpPr>
            <a:spLocks noChangeAspect="1"/>
          </p:cNvSpPr>
          <p:nvPr/>
        </p:nvSpPr>
        <p:spPr>
          <a:xfrm rot="4080481">
            <a:off x="78445" y="571790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9D411B-D09F-4857-91A7-633828DAC592}"/>
              </a:ext>
            </a:extLst>
          </p:cNvPr>
          <p:cNvGrpSpPr/>
          <p:nvPr/>
        </p:nvGrpSpPr>
        <p:grpSpPr>
          <a:xfrm rot="20729290">
            <a:off x="118663" y="6458356"/>
            <a:ext cx="376765" cy="307948"/>
            <a:chOff x="5321146" y="5084248"/>
            <a:chExt cx="216083" cy="1858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51F5E1-66DC-4B51-B7DA-C74093DF0C14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23912" y="5110059"/>
              <a:ext cx="213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BD5CD5F-09DD-4836-9CC8-55CBD1B5E15F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21146" y="5084248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302E78-AAA1-46C7-97BF-CCF97F51D03D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82887" y="5100017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5EEA5D-40F8-4433-98FE-3C164D94F701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444431" y="5115844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8EBAA2-CBDF-443A-9B2D-9AF9BEE2A308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506850" y="5131820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4125FD-B7B7-408E-BBAD-54E498FD653C}"/>
              </a:ext>
            </a:extLst>
          </p:cNvPr>
          <p:cNvSpPr txBox="1"/>
          <p:nvPr/>
        </p:nvSpPr>
        <p:spPr>
          <a:xfrm>
            <a:off x="593995" y="5746448"/>
            <a:ext cx="241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transcriptase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CA856-9436-4DEF-9D7E-3723B145197F}"/>
              </a:ext>
            </a:extLst>
          </p:cNvPr>
          <p:cNvSpPr txBox="1"/>
          <p:nvPr/>
        </p:nvSpPr>
        <p:spPr>
          <a:xfrm>
            <a:off x="593995" y="6396858"/>
            <a:ext cx="20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 Hexamer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3AF5BE-72F6-4C29-92FE-B6D6658CC12D}"/>
              </a:ext>
            </a:extLst>
          </p:cNvPr>
          <p:cNvSpPr/>
          <p:nvPr/>
        </p:nvSpPr>
        <p:spPr>
          <a:xfrm>
            <a:off x="3015353" y="5821963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47EF594-93D7-4B20-8D64-EADD976FF754}"/>
              </a:ext>
            </a:extLst>
          </p:cNvPr>
          <p:cNvSpPr/>
          <p:nvPr/>
        </p:nvSpPr>
        <p:spPr>
          <a:xfrm>
            <a:off x="3026882" y="6485650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5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952A1B-9E6F-4FEB-ABDD-95BC2E4E0BB5}"/>
              </a:ext>
            </a:extLst>
          </p:cNvPr>
          <p:cNvSpPr txBox="1"/>
          <p:nvPr/>
        </p:nvSpPr>
        <p:spPr>
          <a:xfrm>
            <a:off x="5075266" y="5756941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RNA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C3347-84D1-4C9C-BFE4-54B4218081B3}"/>
              </a:ext>
            </a:extLst>
          </p:cNvPr>
          <p:cNvSpPr txBox="1"/>
          <p:nvPr/>
        </p:nvSpPr>
        <p:spPr>
          <a:xfrm>
            <a:off x="5075266" y="6407351"/>
            <a:ext cx="1295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cDNA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9E4EC6-5BA6-4579-8D34-F1A87856FBED}"/>
              </a:ext>
            </a:extLst>
          </p:cNvPr>
          <p:cNvSpPr/>
          <p:nvPr/>
        </p:nvSpPr>
        <p:spPr>
          <a:xfrm>
            <a:off x="6332708" y="5824868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AC36F45-D7FC-4756-94AE-A6C2B9628865}"/>
              </a:ext>
            </a:extLst>
          </p:cNvPr>
          <p:cNvSpPr/>
          <p:nvPr/>
        </p:nvSpPr>
        <p:spPr>
          <a:xfrm>
            <a:off x="6333613" y="6496283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9CD03B-41EC-44C0-99B9-20841D545C72}"/>
              </a:ext>
            </a:extLst>
          </p:cNvPr>
          <p:cNvSpPr txBox="1"/>
          <p:nvPr/>
        </p:nvSpPr>
        <p:spPr>
          <a:xfrm>
            <a:off x="8343011" y="576047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RNA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DE635-F64D-47F9-BC7F-2C8E6AC8AE96}"/>
              </a:ext>
            </a:extLst>
          </p:cNvPr>
          <p:cNvSpPr txBox="1"/>
          <p:nvPr/>
        </p:nvSpPr>
        <p:spPr>
          <a:xfrm>
            <a:off x="8343011" y="6410889"/>
            <a:ext cx="130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cDNA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7A5D-4790-4DA2-818C-A2CF5B11CE5A}"/>
              </a:ext>
            </a:extLst>
          </p:cNvPr>
          <p:cNvSpPr txBox="1"/>
          <p:nvPr/>
        </p:nvSpPr>
        <p:spPr>
          <a:xfrm>
            <a:off x="10249344" y="-3788"/>
            <a:ext cx="20174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iScript</a:t>
            </a:r>
            <a:r>
              <a:rPr lang="en-US" dirty="0"/>
              <a:t> Select cDNA </a:t>
            </a:r>
          </a:p>
          <a:p>
            <a:r>
              <a:rPr lang="en-US" dirty="0"/>
              <a:t>Synthesis Kit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9D4E6-02F2-4F08-AA50-A220957A6E63}"/>
              </a:ext>
            </a:extLst>
          </p:cNvPr>
          <p:cNvCxnSpPr>
            <a:cxnSpLocks/>
          </p:cNvCxnSpPr>
          <p:nvPr/>
        </p:nvCxnSpPr>
        <p:spPr>
          <a:xfrm>
            <a:off x="0" y="560313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1E4C8E-41F5-46D6-92CD-2D66DD0DDCAB}"/>
              </a:ext>
            </a:extLst>
          </p:cNvPr>
          <p:cNvSpPr/>
          <p:nvPr/>
        </p:nvSpPr>
        <p:spPr>
          <a:xfrm>
            <a:off x="5707380" y="2993519"/>
            <a:ext cx="752240" cy="4071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F4AC54-5312-498E-B1AD-448030C497AE}"/>
              </a:ext>
            </a:extLst>
          </p:cNvPr>
          <p:cNvSpPr txBox="1"/>
          <p:nvPr/>
        </p:nvSpPr>
        <p:spPr>
          <a:xfrm>
            <a:off x="1704497" y="848441"/>
            <a:ext cx="330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Reverse Transcription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69FE1-A2FF-4015-93D4-A27E4191B5B8}"/>
              </a:ext>
            </a:extLst>
          </p:cNvPr>
          <p:cNvSpPr txBox="1"/>
          <p:nvPr/>
        </p:nvSpPr>
        <p:spPr>
          <a:xfrm>
            <a:off x="7303796" y="869733"/>
            <a:ext cx="2920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RNA/cDNA hybrids</a:t>
            </a:r>
          </a:p>
        </p:txBody>
      </p:sp>
    </p:spTree>
    <p:extLst>
      <p:ext uri="{BB962C8B-B14F-4D97-AF65-F5344CB8AC3E}">
        <p14:creationId xmlns:p14="http://schemas.microsoft.com/office/powerpoint/2010/main" val="353761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FF985DB-F8CF-4263-92B3-8FAD8F6191C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cDNA Synthesis (2</a:t>
            </a:r>
            <a:r>
              <a:rPr lang="en-US" baseline="30000" dirty="0"/>
              <a:t>nd</a:t>
            </a:r>
            <a:r>
              <a:rPr lang="en-US" dirty="0"/>
              <a:t> strand) </a:t>
            </a:r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5FC01009-3073-4849-B376-EF7BB9B11646}"/>
              </a:ext>
            </a:extLst>
          </p:cNvPr>
          <p:cNvSpPr>
            <a:spLocks noChangeAspect="1"/>
          </p:cNvSpPr>
          <p:nvPr/>
        </p:nvSpPr>
        <p:spPr>
          <a:xfrm rot="4080481">
            <a:off x="78445" y="571790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9D411B-D09F-4857-91A7-633828DAC592}"/>
              </a:ext>
            </a:extLst>
          </p:cNvPr>
          <p:cNvGrpSpPr/>
          <p:nvPr/>
        </p:nvGrpSpPr>
        <p:grpSpPr>
          <a:xfrm rot="20729290">
            <a:off x="118663" y="6458356"/>
            <a:ext cx="376765" cy="307948"/>
            <a:chOff x="5321146" y="5084248"/>
            <a:chExt cx="216083" cy="1858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51F5E1-66DC-4B51-B7DA-C74093DF0C14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23912" y="5110059"/>
              <a:ext cx="213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BD5CD5F-09DD-4836-9CC8-55CBD1B5E15F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21146" y="5084248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302E78-AAA1-46C7-97BF-CCF97F51D03D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82887" y="5100017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5EEA5D-40F8-4433-98FE-3C164D94F701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444431" y="5115844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8EBAA2-CBDF-443A-9B2D-9AF9BEE2A308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506850" y="5131820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4125FD-B7B7-408E-BBAD-54E498FD653C}"/>
              </a:ext>
            </a:extLst>
          </p:cNvPr>
          <p:cNvSpPr txBox="1"/>
          <p:nvPr/>
        </p:nvSpPr>
        <p:spPr>
          <a:xfrm>
            <a:off x="593995" y="5746448"/>
            <a:ext cx="2181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Sequenase</a:t>
            </a:r>
            <a:r>
              <a:rPr lang="en-US" sz="2000" dirty="0"/>
              <a:t> Enzyme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CA856-9436-4DEF-9D7E-3723B145197F}"/>
              </a:ext>
            </a:extLst>
          </p:cNvPr>
          <p:cNvSpPr txBox="1"/>
          <p:nvPr/>
        </p:nvSpPr>
        <p:spPr>
          <a:xfrm>
            <a:off x="593995" y="6396858"/>
            <a:ext cx="20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 Hexamer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3AF5BE-72F6-4C29-92FE-B6D6658CC12D}"/>
              </a:ext>
            </a:extLst>
          </p:cNvPr>
          <p:cNvSpPr/>
          <p:nvPr/>
        </p:nvSpPr>
        <p:spPr>
          <a:xfrm>
            <a:off x="3015353" y="5821963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47EF594-93D7-4B20-8D64-EADD976FF754}"/>
              </a:ext>
            </a:extLst>
          </p:cNvPr>
          <p:cNvSpPr/>
          <p:nvPr/>
        </p:nvSpPr>
        <p:spPr>
          <a:xfrm>
            <a:off x="3026882" y="6485650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5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952A1B-9E6F-4FEB-ABDD-95BC2E4E0BB5}"/>
              </a:ext>
            </a:extLst>
          </p:cNvPr>
          <p:cNvSpPr txBox="1"/>
          <p:nvPr/>
        </p:nvSpPr>
        <p:spPr>
          <a:xfrm>
            <a:off x="5075266" y="5756941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RNA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C3347-84D1-4C9C-BFE4-54B4218081B3}"/>
              </a:ext>
            </a:extLst>
          </p:cNvPr>
          <p:cNvSpPr txBox="1"/>
          <p:nvPr/>
        </p:nvSpPr>
        <p:spPr>
          <a:xfrm>
            <a:off x="5075266" y="6407351"/>
            <a:ext cx="1295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cDNA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9E4EC6-5BA6-4579-8D34-F1A87856FBED}"/>
              </a:ext>
            </a:extLst>
          </p:cNvPr>
          <p:cNvSpPr/>
          <p:nvPr/>
        </p:nvSpPr>
        <p:spPr>
          <a:xfrm>
            <a:off x="6332708" y="5824868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AC36F45-D7FC-4756-94AE-A6C2B9628865}"/>
              </a:ext>
            </a:extLst>
          </p:cNvPr>
          <p:cNvSpPr/>
          <p:nvPr/>
        </p:nvSpPr>
        <p:spPr>
          <a:xfrm>
            <a:off x="6333613" y="6496283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9CD03B-41EC-44C0-99B9-20841D545C72}"/>
              </a:ext>
            </a:extLst>
          </p:cNvPr>
          <p:cNvSpPr txBox="1"/>
          <p:nvPr/>
        </p:nvSpPr>
        <p:spPr>
          <a:xfrm>
            <a:off x="8343011" y="576047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RNA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DE635-F64D-47F9-BC7F-2C8E6AC8AE96}"/>
              </a:ext>
            </a:extLst>
          </p:cNvPr>
          <p:cNvSpPr txBox="1"/>
          <p:nvPr/>
        </p:nvSpPr>
        <p:spPr>
          <a:xfrm>
            <a:off x="8343011" y="6410889"/>
            <a:ext cx="130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cDNA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7A5D-4790-4DA2-818C-A2CF5B11CE5A}"/>
              </a:ext>
            </a:extLst>
          </p:cNvPr>
          <p:cNvSpPr txBox="1"/>
          <p:nvPr/>
        </p:nvSpPr>
        <p:spPr>
          <a:xfrm>
            <a:off x="10249344" y="-3788"/>
            <a:ext cx="1547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Sequenase</a:t>
            </a:r>
            <a:r>
              <a:rPr lang="en-US" dirty="0"/>
              <a:t> 2.0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9D4E6-02F2-4F08-AA50-A220957A6E63}"/>
              </a:ext>
            </a:extLst>
          </p:cNvPr>
          <p:cNvCxnSpPr>
            <a:cxnSpLocks/>
          </p:cNvCxnSpPr>
          <p:nvPr/>
        </p:nvCxnSpPr>
        <p:spPr>
          <a:xfrm>
            <a:off x="0" y="560313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81E4C8E-41F5-46D6-92CD-2D66DD0DDCAB}"/>
              </a:ext>
            </a:extLst>
          </p:cNvPr>
          <p:cNvSpPr/>
          <p:nvPr/>
        </p:nvSpPr>
        <p:spPr>
          <a:xfrm>
            <a:off x="5707380" y="2993519"/>
            <a:ext cx="752240" cy="4071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F4AC54-5312-498E-B1AD-448030C497AE}"/>
              </a:ext>
            </a:extLst>
          </p:cNvPr>
          <p:cNvSpPr txBox="1"/>
          <p:nvPr/>
        </p:nvSpPr>
        <p:spPr>
          <a:xfrm>
            <a:off x="1704497" y="848441"/>
            <a:ext cx="330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Reverse Transcription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69FE1-A2FF-4015-93D4-A27E4191B5B8}"/>
              </a:ext>
            </a:extLst>
          </p:cNvPr>
          <p:cNvSpPr txBox="1"/>
          <p:nvPr/>
        </p:nvSpPr>
        <p:spPr>
          <a:xfrm>
            <a:off x="7997084" y="844794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ds-cDNA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2657AE-6A74-4A71-BA59-876EB6C3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99" y="1390818"/>
            <a:ext cx="4065274" cy="4114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3E39E6-6EFA-41FD-8960-8E7196D3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17" y="1390818"/>
            <a:ext cx="416922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3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4D3F-E982-4B66-BCD5-ED9C57DE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652"/>
            <a:ext cx="10515600" cy="1325563"/>
          </a:xfrm>
        </p:spPr>
        <p:txBody>
          <a:bodyPr/>
          <a:lstStyle/>
          <a:p>
            <a:r>
              <a:rPr lang="en-US" dirty="0"/>
              <a:t>Goals of Yale/CDC-Dengue Branch partnership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2307-32F0-4633-9E16-117D69DB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protocols to generate complete genomes from archived Zika and Dengue</a:t>
            </a:r>
          </a:p>
          <a:p>
            <a:pPr lvl="1"/>
            <a:r>
              <a:rPr lang="en-US" dirty="0" err="1"/>
              <a:t>PrimalSeq</a:t>
            </a:r>
            <a:r>
              <a:rPr lang="en-US" dirty="0"/>
              <a:t> (amplicon-based approach)</a:t>
            </a:r>
          </a:p>
          <a:p>
            <a:pPr lvl="1"/>
            <a:r>
              <a:rPr lang="en-US" dirty="0"/>
              <a:t>Metagenomic sequencing</a:t>
            </a:r>
          </a:p>
          <a:p>
            <a:r>
              <a:rPr lang="en-US" dirty="0"/>
              <a:t>Have students (Aaron &amp; Cheney) train alongside CDC-Dengue researchers </a:t>
            </a:r>
          </a:p>
          <a:p>
            <a:r>
              <a:rPr lang="en-US" dirty="0"/>
              <a:t>Create a lasting partnership!</a:t>
            </a:r>
          </a:p>
        </p:txBody>
      </p:sp>
    </p:spTree>
    <p:extLst>
      <p:ext uri="{BB962C8B-B14F-4D97-AF65-F5344CB8AC3E}">
        <p14:creationId xmlns:p14="http://schemas.microsoft.com/office/powerpoint/2010/main" val="1506210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7A434B-074D-4D03-AAAE-B47054E5DE69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Illumina Library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C062B-4B0C-4764-B902-D11939FA0EF2}"/>
              </a:ext>
            </a:extLst>
          </p:cNvPr>
          <p:cNvSpPr txBox="1"/>
          <p:nvPr/>
        </p:nvSpPr>
        <p:spPr>
          <a:xfrm>
            <a:off x="1896017" y="630466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dA</a:t>
            </a:r>
            <a:r>
              <a:rPr lang="en-US" sz="2400" dirty="0"/>
              <a:t>-tailing/</a:t>
            </a:r>
          </a:p>
          <a:p>
            <a:pPr algn="ctr"/>
            <a:r>
              <a:rPr lang="en-US" sz="2400" dirty="0"/>
              <a:t>end prep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B443F-32C3-46B1-97BC-981E557AFB8C}"/>
              </a:ext>
            </a:extLst>
          </p:cNvPr>
          <p:cNvSpPr txBox="1"/>
          <p:nvPr/>
        </p:nvSpPr>
        <p:spPr>
          <a:xfrm>
            <a:off x="-298667" y="630467"/>
            <a:ext cx="267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ds-cDNA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4FB5A-C3FC-4C93-8697-7CB7CC0C198F}"/>
              </a:ext>
            </a:extLst>
          </p:cNvPr>
          <p:cNvSpPr txBox="1"/>
          <p:nvPr/>
        </p:nvSpPr>
        <p:spPr>
          <a:xfrm>
            <a:off x="1541654" y="158715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5A587747-2F50-4984-AAE2-3477647CEE37}"/>
              </a:ext>
            </a:extLst>
          </p:cNvPr>
          <p:cNvSpPr>
            <a:spLocks noChangeAspect="1"/>
          </p:cNvSpPr>
          <p:nvPr/>
        </p:nvSpPr>
        <p:spPr>
          <a:xfrm rot="15412413">
            <a:off x="2180005" y="1747177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2B567-F817-4F36-9F84-81858B5F4462}"/>
              </a:ext>
            </a:extLst>
          </p:cNvPr>
          <p:cNvSpPr txBox="1"/>
          <p:nvPr/>
        </p:nvSpPr>
        <p:spPr>
          <a:xfrm>
            <a:off x="7642288" y="161502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B74A2AF-DE53-46D4-BD89-B281E78846A2}"/>
              </a:ext>
            </a:extLst>
          </p:cNvPr>
          <p:cNvGrpSpPr/>
          <p:nvPr/>
        </p:nvGrpSpPr>
        <p:grpSpPr>
          <a:xfrm>
            <a:off x="3352661" y="1447993"/>
            <a:ext cx="4431191" cy="1274132"/>
            <a:chOff x="3581261" y="1590233"/>
            <a:chExt cx="4431191" cy="127413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079D04-EAF0-40BA-9F43-6E61206F6802}"/>
                </a:ext>
              </a:extLst>
            </p:cNvPr>
            <p:cNvGrpSpPr/>
            <p:nvPr/>
          </p:nvGrpSpPr>
          <p:grpSpPr>
            <a:xfrm>
              <a:off x="3581261" y="1590233"/>
              <a:ext cx="4431191" cy="1274132"/>
              <a:chOff x="3695458" y="640455"/>
              <a:chExt cx="4431191" cy="12741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CD04AE-7DD9-489A-8E73-203FE9B7AD13}"/>
                  </a:ext>
                </a:extLst>
              </p:cNvPr>
              <p:cNvSpPr txBox="1"/>
              <p:nvPr/>
            </p:nvSpPr>
            <p:spPr>
              <a:xfrm>
                <a:off x="3695458" y="64045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0203F3-E034-4357-A819-A64142D2C465}"/>
                  </a:ext>
                </a:extLst>
              </p:cNvPr>
              <p:cNvSpPr txBox="1"/>
              <p:nvPr/>
            </p:nvSpPr>
            <p:spPr>
              <a:xfrm>
                <a:off x="7783285" y="1452922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0A904E-1A0B-4877-8A2E-F8B3BD18A656}"/>
                  </a:ext>
                </a:extLst>
              </p:cNvPr>
              <p:cNvSpPr txBox="1"/>
              <p:nvPr/>
            </p:nvSpPr>
            <p:spPr>
              <a:xfrm>
                <a:off x="7764049" y="82811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0A0AD5-6116-4A2F-8990-10C4CADDFED6}"/>
                  </a:ext>
                </a:extLst>
              </p:cNvPr>
              <p:cNvSpPr txBox="1"/>
              <p:nvPr/>
            </p:nvSpPr>
            <p:spPr>
              <a:xfrm>
                <a:off x="3714086" y="117951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06BB94-083A-4630-91AF-FEE012668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18476" y="917808"/>
                <a:ext cx="75822" cy="1129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78B68CF-2AC3-4234-9B83-BF2C2A978A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08580" y="1438393"/>
                <a:ext cx="75822" cy="1129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7668F7E-699F-4B2B-BA2F-35A9B27DC074}"/>
                </a:ext>
              </a:extLst>
            </p:cNvPr>
            <p:cNvSpPr/>
            <p:nvPr/>
          </p:nvSpPr>
          <p:spPr>
            <a:xfrm>
              <a:off x="3934532" y="2318195"/>
              <a:ext cx="3706176" cy="11290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08742EE-29F9-4A65-B531-60EFA06DF714}"/>
                </a:ext>
              </a:extLst>
            </p:cNvPr>
            <p:cNvSpPr/>
            <p:nvPr/>
          </p:nvSpPr>
          <p:spPr>
            <a:xfrm>
              <a:off x="3938364" y="1941999"/>
              <a:ext cx="3706176" cy="11290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C95642DB-83C4-4C9F-9F2F-C378D7F647B7}"/>
              </a:ext>
            </a:extLst>
          </p:cNvPr>
          <p:cNvSpPr txBox="1"/>
          <p:nvPr/>
        </p:nvSpPr>
        <p:spPr>
          <a:xfrm>
            <a:off x="4696839" y="628999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Prepped </a:t>
            </a:r>
          </a:p>
          <a:p>
            <a:pPr algn="ctr"/>
            <a:r>
              <a:rPr lang="en-US" sz="2400" dirty="0"/>
              <a:t>ds-cDNA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95F3DDB-94AD-487F-80F3-732691D68C0D}"/>
              </a:ext>
            </a:extLst>
          </p:cNvPr>
          <p:cNvSpPr txBox="1"/>
          <p:nvPr/>
        </p:nvSpPr>
        <p:spPr>
          <a:xfrm>
            <a:off x="7327526" y="-43257"/>
            <a:ext cx="500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NEBNext</a:t>
            </a:r>
            <a:r>
              <a:rPr lang="en-US" dirty="0"/>
              <a:t> Ultra II FS DNA Library Prep Kit for Illumina </a:t>
            </a:r>
          </a:p>
          <a:p>
            <a:r>
              <a:rPr lang="en-US" dirty="0" err="1"/>
              <a:t>NEBNext</a:t>
            </a:r>
            <a:r>
              <a:rPr lang="en-US" dirty="0"/>
              <a:t> Multiplex Oligos for Illumina 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53B18C00-9AAB-444D-BA5F-8FF4EC08B38B}"/>
              </a:ext>
            </a:extLst>
          </p:cNvPr>
          <p:cNvSpPr/>
          <p:nvPr/>
        </p:nvSpPr>
        <p:spPr>
          <a:xfrm>
            <a:off x="165241" y="6054772"/>
            <a:ext cx="1094599" cy="172738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6E00A54-4EC0-487B-BAAD-890A0C9F46D3}"/>
              </a:ext>
            </a:extLst>
          </p:cNvPr>
          <p:cNvSpPr txBox="1"/>
          <p:nvPr/>
        </p:nvSpPr>
        <p:spPr>
          <a:xfrm>
            <a:off x="1272196" y="5941086"/>
            <a:ext cx="16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Amplicon</a:t>
            </a:r>
          </a:p>
        </p:txBody>
      </p:sp>
      <p:sp>
        <p:nvSpPr>
          <p:cNvPr id="211" name="Partial Circle 210">
            <a:extLst>
              <a:ext uri="{FF2B5EF4-FFF2-40B4-BE49-F238E27FC236}">
                <a16:creationId xmlns:a16="http://schemas.microsoft.com/office/drawing/2014/main" id="{DB4C6E2B-8B28-4CE0-AD1C-E98FC8C7EE38}"/>
              </a:ext>
            </a:extLst>
          </p:cNvPr>
          <p:cNvSpPr>
            <a:spLocks noChangeAspect="1"/>
          </p:cNvSpPr>
          <p:nvPr/>
        </p:nvSpPr>
        <p:spPr>
          <a:xfrm rot="3402643">
            <a:off x="120962" y="635556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4D4BFD-62E7-4EAF-94AC-3AFE14069449}"/>
              </a:ext>
            </a:extLst>
          </p:cNvPr>
          <p:cNvSpPr txBox="1"/>
          <p:nvPr/>
        </p:nvSpPr>
        <p:spPr>
          <a:xfrm>
            <a:off x="571156" y="6430692"/>
            <a:ext cx="319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End Prep Enzyme Mix</a:t>
            </a:r>
          </a:p>
        </p:txBody>
      </p:sp>
      <p:sp>
        <p:nvSpPr>
          <p:cNvPr id="213" name="Partial Circle 212">
            <a:extLst>
              <a:ext uri="{FF2B5EF4-FFF2-40B4-BE49-F238E27FC236}">
                <a16:creationId xmlns:a16="http://schemas.microsoft.com/office/drawing/2014/main" id="{7F7951C9-C4EA-45EA-9F7F-78245030CABA}"/>
              </a:ext>
            </a:extLst>
          </p:cNvPr>
          <p:cNvSpPr>
            <a:spLocks noChangeAspect="1"/>
          </p:cNvSpPr>
          <p:nvPr/>
        </p:nvSpPr>
        <p:spPr>
          <a:xfrm rot="3437134">
            <a:off x="3808279" y="582110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E639D9-196E-431B-A146-AD0CE006937F}"/>
              </a:ext>
            </a:extLst>
          </p:cNvPr>
          <p:cNvSpPr txBox="1"/>
          <p:nvPr/>
        </p:nvSpPr>
        <p:spPr>
          <a:xfrm>
            <a:off x="4276896" y="5860289"/>
            <a:ext cx="307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Ligation Master Mix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46CEB33-EDAE-43BE-A76E-F89F7186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320" y="6215826"/>
            <a:ext cx="1079561" cy="621565"/>
          </a:xfrm>
          <a:prstGeom prst="rect">
            <a:avLst/>
          </a:prstGeom>
        </p:spPr>
      </p:pic>
      <p:sp>
        <p:nvSpPr>
          <p:cNvPr id="216" name="Partial Circle 215">
            <a:extLst>
              <a:ext uri="{FF2B5EF4-FFF2-40B4-BE49-F238E27FC236}">
                <a16:creationId xmlns:a16="http://schemas.microsoft.com/office/drawing/2014/main" id="{B8C87756-F21D-42A1-991E-B4E4A62A7C42}"/>
              </a:ext>
            </a:extLst>
          </p:cNvPr>
          <p:cNvSpPr>
            <a:spLocks noChangeAspect="1"/>
          </p:cNvSpPr>
          <p:nvPr/>
        </p:nvSpPr>
        <p:spPr>
          <a:xfrm rot="3054702">
            <a:off x="3813932" y="6353122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072F7F-31B6-4E94-918A-DF977C319B7F}"/>
              </a:ext>
            </a:extLst>
          </p:cNvPr>
          <p:cNvSpPr txBox="1"/>
          <p:nvPr/>
        </p:nvSpPr>
        <p:spPr>
          <a:xfrm>
            <a:off x="4318755" y="6377966"/>
            <a:ext cx="1597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Enzyme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3857777-4476-4A57-A473-0AD12DACA787}"/>
              </a:ext>
            </a:extLst>
          </p:cNvPr>
          <p:cNvSpPr txBox="1"/>
          <p:nvPr/>
        </p:nvSpPr>
        <p:spPr>
          <a:xfrm>
            <a:off x="7035488" y="6319994"/>
            <a:ext cx="280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Barbell Adaptor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0F388FF-5C0C-460F-8AF6-DC11A49BAF25}"/>
              </a:ext>
            </a:extLst>
          </p:cNvPr>
          <p:cNvCxnSpPr>
            <a:cxnSpLocks/>
          </p:cNvCxnSpPr>
          <p:nvPr/>
        </p:nvCxnSpPr>
        <p:spPr>
          <a:xfrm>
            <a:off x="0" y="572505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CA920D0E-A759-40A7-A229-EB0488892691}"/>
              </a:ext>
            </a:extLst>
          </p:cNvPr>
          <p:cNvSpPr/>
          <p:nvPr/>
        </p:nvSpPr>
        <p:spPr>
          <a:xfrm rot="4944829">
            <a:off x="6384831" y="1150694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ightning Bolt 117">
            <a:extLst>
              <a:ext uri="{FF2B5EF4-FFF2-40B4-BE49-F238E27FC236}">
                <a16:creationId xmlns:a16="http://schemas.microsoft.com/office/drawing/2014/main" id="{BB4BA4E6-7979-43BD-927F-6CD0B2923C4F}"/>
              </a:ext>
            </a:extLst>
          </p:cNvPr>
          <p:cNvSpPr/>
          <p:nvPr/>
        </p:nvSpPr>
        <p:spPr>
          <a:xfrm rot="15785782">
            <a:off x="4044532" y="2430182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423A96-5662-4557-86F7-A2F821EDF2B1}"/>
              </a:ext>
            </a:extLst>
          </p:cNvPr>
          <p:cNvSpPr txBox="1"/>
          <p:nvPr/>
        </p:nvSpPr>
        <p:spPr>
          <a:xfrm>
            <a:off x="2965512" y="1596543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B2CE07-D397-4C48-93A8-068A0FA7B1BD}"/>
              </a:ext>
            </a:extLst>
          </p:cNvPr>
          <p:cNvGrpSpPr/>
          <p:nvPr/>
        </p:nvGrpSpPr>
        <p:grpSpPr>
          <a:xfrm>
            <a:off x="7832320" y="1001082"/>
            <a:ext cx="2857918" cy="1145778"/>
            <a:chOff x="176211" y="3089058"/>
            <a:chExt cx="2857918" cy="114577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54A893-EE11-4476-B5EE-9F5DFD909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26B55E-9096-4869-9686-AA3EDAC0AA28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C7F0AD-CD7D-4554-B63A-B9359DBB4752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9F24739-9BB7-42F6-BFF5-ED9C5B597DAA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9EE0D90C-D731-4813-BCC0-2E66AE79A365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57411679-5FFB-4D7B-8C9A-02A6C6DD9EB2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A3F4C49-5E62-4C17-BF60-E264161B560E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60D5C51-0D37-4DC3-91FC-0D04BB3EB4E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8F90213-F74F-468A-B8D1-3194A0F99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F63858-ABE5-4C6C-BD83-E10D5E5837DB}"/>
              </a:ext>
            </a:extLst>
          </p:cNvPr>
          <p:cNvGrpSpPr/>
          <p:nvPr/>
        </p:nvGrpSpPr>
        <p:grpSpPr>
          <a:xfrm>
            <a:off x="9056661" y="1752131"/>
            <a:ext cx="2857918" cy="1145778"/>
            <a:chOff x="176211" y="3089058"/>
            <a:chExt cx="2857918" cy="1145778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D117529-7E77-42E9-B281-7D1019EF13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7A374-17B6-4E7B-8632-482EBE96A587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BDC3809-DA5A-4F85-BCE8-0C1F1D92C44D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62C31B7-5CAE-41EC-9991-48D112ABCA32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304473B0-2532-4594-B807-64B40D4CF4B7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7321E818-384C-4591-8101-B9316E73637D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276C9F5-C65A-4F30-9FAB-EEBF37A45622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8A9020E-6DFF-4519-983D-7CC755DA55A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142389D-2F21-48D8-B043-21F5C3A58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Lightning Bolt 222">
            <a:extLst>
              <a:ext uri="{FF2B5EF4-FFF2-40B4-BE49-F238E27FC236}">
                <a16:creationId xmlns:a16="http://schemas.microsoft.com/office/drawing/2014/main" id="{24B08727-9636-47D7-9220-9813C432B8C7}"/>
              </a:ext>
            </a:extLst>
          </p:cNvPr>
          <p:cNvSpPr/>
          <p:nvPr/>
        </p:nvSpPr>
        <p:spPr>
          <a:xfrm rot="21119943">
            <a:off x="7408031" y="5801152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26862BB-E0E5-4EC7-A835-5B176E679023}"/>
              </a:ext>
            </a:extLst>
          </p:cNvPr>
          <p:cNvSpPr txBox="1"/>
          <p:nvPr/>
        </p:nvSpPr>
        <p:spPr>
          <a:xfrm>
            <a:off x="7778491" y="5856918"/>
            <a:ext cx="346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Ultra II FS Enzyme Mix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C3794E-76B6-4522-A8D3-CECCA76A5697}"/>
              </a:ext>
            </a:extLst>
          </p:cNvPr>
          <p:cNvGrpSpPr/>
          <p:nvPr/>
        </p:nvGrpSpPr>
        <p:grpSpPr>
          <a:xfrm>
            <a:off x="680420" y="1269406"/>
            <a:ext cx="591344" cy="1538024"/>
            <a:chOff x="8805333" y="4711701"/>
            <a:chExt cx="850076" cy="1983672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75DC91E-BC2B-4099-A668-2B456452E245}"/>
                </a:ext>
              </a:extLst>
            </p:cNvPr>
            <p:cNvSpPr/>
            <p:nvPr/>
          </p:nvSpPr>
          <p:spPr>
            <a:xfrm>
              <a:off x="8805333" y="4711701"/>
              <a:ext cx="850076" cy="1983672"/>
            </a:xfrm>
            <a:custGeom>
              <a:avLst/>
              <a:gdLst>
                <a:gd name="connsiteX0" fmla="*/ 13214 w 413078"/>
                <a:gd name="connsiteY0" fmla="*/ 0 h 1389792"/>
                <a:gd name="connsiteX1" fmla="*/ 13214 w 413078"/>
                <a:gd name="connsiteY1" fmla="*/ 622997 h 1389792"/>
                <a:gd name="connsiteX2" fmla="*/ 150542 w 413078"/>
                <a:gd name="connsiteY2" fmla="*/ 1296237 h 1389792"/>
                <a:gd name="connsiteX3" fmla="*/ 257724 w 413078"/>
                <a:gd name="connsiteY3" fmla="*/ 1316334 h 1389792"/>
                <a:gd name="connsiteX4" fmla="*/ 398401 w 413078"/>
                <a:gd name="connsiteY4" fmla="*/ 659841 h 1389792"/>
                <a:gd name="connsiteX5" fmla="*/ 401750 w 413078"/>
                <a:gd name="connsiteY5" fmla="*/ 3349 h 13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078" h="1389792">
                  <a:moveTo>
                    <a:pt x="13214" y="0"/>
                  </a:moveTo>
                  <a:cubicBezTo>
                    <a:pt x="1770" y="203479"/>
                    <a:pt x="-9674" y="406958"/>
                    <a:pt x="13214" y="622997"/>
                  </a:cubicBezTo>
                  <a:cubicBezTo>
                    <a:pt x="36102" y="839037"/>
                    <a:pt x="109790" y="1180681"/>
                    <a:pt x="150542" y="1296237"/>
                  </a:cubicBezTo>
                  <a:cubicBezTo>
                    <a:pt x="191294" y="1411793"/>
                    <a:pt x="216414" y="1422400"/>
                    <a:pt x="257724" y="1316334"/>
                  </a:cubicBezTo>
                  <a:cubicBezTo>
                    <a:pt x="299034" y="1210268"/>
                    <a:pt x="374397" y="878672"/>
                    <a:pt x="398401" y="659841"/>
                  </a:cubicBezTo>
                  <a:cubicBezTo>
                    <a:pt x="422405" y="441010"/>
                    <a:pt x="412077" y="222179"/>
                    <a:pt x="401750" y="334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84608264-8407-4F44-A61C-A4C0CF4E5546}"/>
                </a:ext>
              </a:extLst>
            </p:cNvPr>
            <p:cNvSpPr/>
            <p:nvPr/>
          </p:nvSpPr>
          <p:spPr>
            <a:xfrm>
              <a:off x="8859460" y="4859079"/>
              <a:ext cx="352562" cy="139953"/>
            </a:xfrm>
            <a:prstGeom prst="round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A0C8E883-E8A2-49FC-8D91-A15DE0141453}"/>
                </a:ext>
              </a:extLst>
            </p:cNvPr>
            <p:cNvSpPr/>
            <p:nvPr/>
          </p:nvSpPr>
          <p:spPr>
            <a:xfrm>
              <a:off x="8871092" y="5299527"/>
              <a:ext cx="352562" cy="139953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EE7E789D-E4F5-416E-8F86-5B0457965E95}"/>
                </a:ext>
              </a:extLst>
            </p:cNvPr>
            <p:cNvSpPr/>
            <p:nvPr/>
          </p:nvSpPr>
          <p:spPr>
            <a:xfrm>
              <a:off x="8976428" y="5795444"/>
              <a:ext cx="352562" cy="139953"/>
            </a:xfrm>
            <a:prstGeom prst="roundRect">
              <a:avLst/>
            </a:prstGeom>
            <a:solidFill>
              <a:srgbClr val="FCC4C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25897F6D-C25A-45DF-95A7-EA79FCADB287}"/>
                </a:ext>
              </a:extLst>
            </p:cNvPr>
            <p:cNvSpPr/>
            <p:nvPr/>
          </p:nvSpPr>
          <p:spPr>
            <a:xfrm>
              <a:off x="9210458" y="5056967"/>
              <a:ext cx="352562" cy="139953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75D4C46E-D1D7-402C-9CF3-F54375793064}"/>
                </a:ext>
              </a:extLst>
            </p:cNvPr>
            <p:cNvSpPr/>
            <p:nvPr/>
          </p:nvSpPr>
          <p:spPr>
            <a:xfrm>
              <a:off x="9206570" y="5564272"/>
              <a:ext cx="352562" cy="13995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510D111B-E3CA-4015-AF54-B05C5482D8C4}"/>
                </a:ext>
              </a:extLst>
            </p:cNvPr>
            <p:cNvSpPr/>
            <p:nvPr/>
          </p:nvSpPr>
          <p:spPr>
            <a:xfrm>
              <a:off x="9054090" y="6059501"/>
              <a:ext cx="352562" cy="139953"/>
            </a:xfrm>
            <a:prstGeom prst="round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88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7A434B-074D-4D03-AAAE-B47054E5DE69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Illumina Library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C062B-4B0C-4764-B902-D11939FA0EF2}"/>
              </a:ext>
            </a:extLst>
          </p:cNvPr>
          <p:cNvSpPr txBox="1"/>
          <p:nvPr/>
        </p:nvSpPr>
        <p:spPr>
          <a:xfrm>
            <a:off x="1896017" y="630466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dA</a:t>
            </a:r>
            <a:r>
              <a:rPr lang="en-US" sz="2400" dirty="0"/>
              <a:t>-tailing/</a:t>
            </a:r>
          </a:p>
          <a:p>
            <a:pPr algn="ctr"/>
            <a:r>
              <a:rPr lang="en-US" sz="2400" dirty="0"/>
              <a:t>end prep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B443F-32C3-46B1-97BC-981E557AFB8C}"/>
              </a:ext>
            </a:extLst>
          </p:cNvPr>
          <p:cNvSpPr txBox="1"/>
          <p:nvPr/>
        </p:nvSpPr>
        <p:spPr>
          <a:xfrm>
            <a:off x="-298667" y="630467"/>
            <a:ext cx="267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ds-cDNA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4FB5A-C3FC-4C93-8697-7CB7CC0C198F}"/>
              </a:ext>
            </a:extLst>
          </p:cNvPr>
          <p:cNvSpPr txBox="1"/>
          <p:nvPr/>
        </p:nvSpPr>
        <p:spPr>
          <a:xfrm>
            <a:off x="1541654" y="158715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5A587747-2F50-4984-AAE2-3477647CEE37}"/>
              </a:ext>
            </a:extLst>
          </p:cNvPr>
          <p:cNvSpPr>
            <a:spLocks noChangeAspect="1"/>
          </p:cNvSpPr>
          <p:nvPr/>
        </p:nvSpPr>
        <p:spPr>
          <a:xfrm rot="15412413">
            <a:off x="2180005" y="1747177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2B567-F817-4F36-9F84-81858B5F4462}"/>
              </a:ext>
            </a:extLst>
          </p:cNvPr>
          <p:cNvSpPr txBox="1"/>
          <p:nvPr/>
        </p:nvSpPr>
        <p:spPr>
          <a:xfrm>
            <a:off x="7642288" y="161502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B74A2AF-DE53-46D4-BD89-B281E78846A2}"/>
              </a:ext>
            </a:extLst>
          </p:cNvPr>
          <p:cNvGrpSpPr/>
          <p:nvPr/>
        </p:nvGrpSpPr>
        <p:grpSpPr>
          <a:xfrm>
            <a:off x="3352661" y="1447993"/>
            <a:ext cx="4431191" cy="1274132"/>
            <a:chOff x="3581261" y="1590233"/>
            <a:chExt cx="4431191" cy="127413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079D04-EAF0-40BA-9F43-6E61206F6802}"/>
                </a:ext>
              </a:extLst>
            </p:cNvPr>
            <p:cNvGrpSpPr/>
            <p:nvPr/>
          </p:nvGrpSpPr>
          <p:grpSpPr>
            <a:xfrm>
              <a:off x="3581261" y="1590233"/>
              <a:ext cx="4431191" cy="1274132"/>
              <a:chOff x="3695458" y="640455"/>
              <a:chExt cx="4431191" cy="12741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CD04AE-7DD9-489A-8E73-203FE9B7AD13}"/>
                  </a:ext>
                </a:extLst>
              </p:cNvPr>
              <p:cNvSpPr txBox="1"/>
              <p:nvPr/>
            </p:nvSpPr>
            <p:spPr>
              <a:xfrm>
                <a:off x="3695458" y="64045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0203F3-E034-4357-A819-A64142D2C465}"/>
                  </a:ext>
                </a:extLst>
              </p:cNvPr>
              <p:cNvSpPr txBox="1"/>
              <p:nvPr/>
            </p:nvSpPr>
            <p:spPr>
              <a:xfrm>
                <a:off x="7783285" y="1452922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0A904E-1A0B-4877-8A2E-F8B3BD18A656}"/>
                  </a:ext>
                </a:extLst>
              </p:cNvPr>
              <p:cNvSpPr txBox="1"/>
              <p:nvPr/>
            </p:nvSpPr>
            <p:spPr>
              <a:xfrm>
                <a:off x="7764049" y="82811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0A0AD5-6116-4A2F-8990-10C4CADDFED6}"/>
                  </a:ext>
                </a:extLst>
              </p:cNvPr>
              <p:cNvSpPr txBox="1"/>
              <p:nvPr/>
            </p:nvSpPr>
            <p:spPr>
              <a:xfrm>
                <a:off x="3714086" y="117951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06BB94-083A-4630-91AF-FEE012668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18476" y="917808"/>
                <a:ext cx="75822" cy="1129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78B68CF-2AC3-4234-9B83-BF2C2A978A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08580" y="1438393"/>
                <a:ext cx="75822" cy="1129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7668F7E-699F-4B2B-BA2F-35A9B27DC074}"/>
                </a:ext>
              </a:extLst>
            </p:cNvPr>
            <p:cNvSpPr/>
            <p:nvPr/>
          </p:nvSpPr>
          <p:spPr>
            <a:xfrm>
              <a:off x="3934532" y="2318195"/>
              <a:ext cx="3706176" cy="11290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08742EE-29F9-4A65-B531-60EFA06DF714}"/>
                </a:ext>
              </a:extLst>
            </p:cNvPr>
            <p:cNvSpPr/>
            <p:nvPr/>
          </p:nvSpPr>
          <p:spPr>
            <a:xfrm>
              <a:off x="3938364" y="1941999"/>
              <a:ext cx="3706176" cy="11290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1504657-F97F-4772-B3C4-EC5F69D2E579}"/>
              </a:ext>
            </a:extLst>
          </p:cNvPr>
          <p:cNvSpPr txBox="1"/>
          <p:nvPr/>
        </p:nvSpPr>
        <p:spPr>
          <a:xfrm>
            <a:off x="2858045" y="3282491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81705B69-DE8C-469E-BEF5-38C07E575144}"/>
              </a:ext>
            </a:extLst>
          </p:cNvPr>
          <p:cNvSpPr>
            <a:spLocks noChangeAspect="1"/>
          </p:cNvSpPr>
          <p:nvPr/>
        </p:nvSpPr>
        <p:spPr>
          <a:xfrm rot="15412413">
            <a:off x="3294017" y="3356300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5DAD92-0787-4557-83FE-42DE72EBEFA0}"/>
              </a:ext>
            </a:extLst>
          </p:cNvPr>
          <p:cNvSpPr txBox="1"/>
          <p:nvPr/>
        </p:nvSpPr>
        <p:spPr>
          <a:xfrm>
            <a:off x="3992853" y="3282489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2E344F-E8D8-46CF-A65E-EDDB9EC6987A}"/>
              </a:ext>
            </a:extLst>
          </p:cNvPr>
          <p:cNvSpPr txBox="1"/>
          <p:nvPr/>
        </p:nvSpPr>
        <p:spPr>
          <a:xfrm>
            <a:off x="6052190" y="325088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0EDB803-F5EC-44CE-8104-6E40707AD3E4}"/>
              </a:ext>
            </a:extLst>
          </p:cNvPr>
          <p:cNvGrpSpPr/>
          <p:nvPr/>
        </p:nvGrpSpPr>
        <p:grpSpPr>
          <a:xfrm>
            <a:off x="6394896" y="3162466"/>
            <a:ext cx="5823988" cy="1063700"/>
            <a:chOff x="6394896" y="3385986"/>
            <a:chExt cx="5823988" cy="10637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3144E15-C233-480E-8595-6DE2DD453B66}"/>
                </a:ext>
              </a:extLst>
            </p:cNvPr>
            <p:cNvGrpSpPr/>
            <p:nvPr/>
          </p:nvGrpSpPr>
          <p:grpSpPr>
            <a:xfrm>
              <a:off x="8017732" y="3566047"/>
              <a:ext cx="2532331" cy="687284"/>
              <a:chOff x="-386277" y="3551235"/>
              <a:chExt cx="2774578" cy="68728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79179CF-DE79-429B-9ED9-7996F75DCAFC}"/>
                  </a:ext>
                </a:extLst>
              </p:cNvPr>
              <p:cNvSpPr txBox="1"/>
              <p:nvPr/>
            </p:nvSpPr>
            <p:spPr>
              <a:xfrm>
                <a:off x="202570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9307FAC-6688-45B0-B43B-8BD23B95D308}"/>
                  </a:ext>
                </a:extLst>
              </p:cNvPr>
              <p:cNvSpPr txBox="1"/>
              <p:nvPr/>
            </p:nvSpPr>
            <p:spPr>
              <a:xfrm>
                <a:off x="-386277" y="3776854"/>
                <a:ext cx="3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72157E6-04C5-47B3-B9B8-F4D6BF7F5724}"/>
                  </a:ext>
                </a:extLst>
              </p:cNvPr>
              <p:cNvSpPr/>
              <p:nvPr/>
            </p:nvSpPr>
            <p:spPr>
              <a:xfrm>
                <a:off x="-77815" y="3728508"/>
                <a:ext cx="2151107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F0B0DE0F-5FFE-44B8-8873-197DE76D5338}"/>
                  </a:ext>
                </a:extLst>
              </p:cNvPr>
              <p:cNvSpPr/>
              <p:nvPr/>
            </p:nvSpPr>
            <p:spPr>
              <a:xfrm>
                <a:off x="-80485" y="3947283"/>
                <a:ext cx="215110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D6F123-148C-4EDA-8CF3-005C321C0DBD}"/>
                </a:ext>
              </a:extLst>
            </p:cNvPr>
            <p:cNvGrpSpPr/>
            <p:nvPr/>
          </p:nvGrpSpPr>
          <p:grpSpPr>
            <a:xfrm rot="10800000">
              <a:off x="6394896" y="3408772"/>
              <a:ext cx="1703284" cy="1040914"/>
              <a:chOff x="5360370" y="3371176"/>
              <a:chExt cx="1703284" cy="1040914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8576B42-12A6-497A-8700-B0D4E298AFEF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94B2E265-76DF-49DA-A9A5-DEB8CE1F4565}"/>
                    </a:ext>
                  </a:extLst>
                </p:cNvPr>
                <p:cNvSpPr/>
                <p:nvPr/>
              </p:nvSpPr>
              <p:spPr>
                <a:xfrm>
                  <a:off x="5360370" y="3947085"/>
                  <a:ext cx="710200" cy="11819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2307690F-AEEE-4D05-B0B9-DA189631B4B9}"/>
                    </a:ext>
                  </a:extLst>
                </p:cNvPr>
                <p:cNvSpPr/>
                <p:nvPr/>
              </p:nvSpPr>
              <p:spPr>
                <a:xfrm>
                  <a:off x="5360370" y="3733800"/>
                  <a:ext cx="710200" cy="1181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D2D62341-130E-488F-ACE3-533E28CE02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44ADE094-56F4-4342-BCAD-A6B741012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A987AC-3295-4177-9E83-BEE59C19DFE1}"/>
                  </a:ext>
                </a:extLst>
              </p:cNvPr>
              <p:cNvSpPr txBox="1"/>
              <p:nvPr/>
            </p:nvSpPr>
            <p:spPr>
              <a:xfrm rot="10800000"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9BB6FCE-4402-44D3-8F4E-B9A0C48E393E}"/>
                </a:ext>
              </a:extLst>
            </p:cNvPr>
            <p:cNvSpPr txBox="1"/>
            <p:nvPr/>
          </p:nvSpPr>
          <p:spPr>
            <a:xfrm>
              <a:off x="10231066" y="3807956"/>
              <a:ext cx="330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E19AF6-5EEA-472A-9D6F-E6C96A677600}"/>
                </a:ext>
              </a:extLst>
            </p:cNvPr>
            <p:cNvSpPr txBox="1"/>
            <p:nvPr/>
          </p:nvSpPr>
          <p:spPr>
            <a:xfrm>
              <a:off x="8032828" y="3559326"/>
              <a:ext cx="292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BF2EFFC-9E5C-449C-A00B-1C57AAD333AE}"/>
                </a:ext>
              </a:extLst>
            </p:cNvPr>
            <p:cNvGrpSpPr/>
            <p:nvPr/>
          </p:nvGrpSpPr>
          <p:grpSpPr>
            <a:xfrm>
              <a:off x="10515600" y="3385986"/>
              <a:ext cx="1703284" cy="1040914"/>
              <a:chOff x="5360370" y="3371176"/>
              <a:chExt cx="1703284" cy="104091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03668BB-FB7F-4BB6-9374-52C4F1F0A489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F4351DB8-B5D6-4118-901B-3689E77E0F23}"/>
                    </a:ext>
                  </a:extLst>
                </p:cNvPr>
                <p:cNvSpPr/>
                <p:nvPr/>
              </p:nvSpPr>
              <p:spPr>
                <a:xfrm>
                  <a:off x="5360370" y="3947084"/>
                  <a:ext cx="724633" cy="12516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5DF1CFBB-9FF3-442C-9826-A3AA0278DD1F}"/>
                    </a:ext>
                  </a:extLst>
                </p:cNvPr>
                <p:cNvSpPr/>
                <p:nvPr/>
              </p:nvSpPr>
              <p:spPr>
                <a:xfrm>
                  <a:off x="5360370" y="3733799"/>
                  <a:ext cx="724633" cy="12516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A5C38049-4936-4B65-901D-B6B0D03A8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B09BF738-DFC3-43F1-B46C-54F435C724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A96E17F-8F85-43DC-8D8D-FB9D6E2DAE1D}"/>
                  </a:ext>
                </a:extLst>
              </p:cNvPr>
              <p:cNvSpPr txBox="1"/>
              <p:nvPr/>
            </p:nvSpPr>
            <p:spPr>
              <a:xfrm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52E2739-9358-40CC-8395-6834340A3DDF}"/>
              </a:ext>
            </a:extLst>
          </p:cNvPr>
          <p:cNvGrpSpPr/>
          <p:nvPr/>
        </p:nvGrpSpPr>
        <p:grpSpPr>
          <a:xfrm>
            <a:off x="4494061" y="3162466"/>
            <a:ext cx="1703284" cy="1040914"/>
            <a:chOff x="5360370" y="3371176"/>
            <a:chExt cx="1703284" cy="104091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D561670-5B3D-4402-9BE2-8A7AAF1164A3}"/>
                </a:ext>
              </a:extLst>
            </p:cNvPr>
            <p:cNvGrpSpPr/>
            <p:nvPr/>
          </p:nvGrpSpPr>
          <p:grpSpPr>
            <a:xfrm>
              <a:off x="5360370" y="3371176"/>
              <a:ext cx="1381594" cy="1040914"/>
              <a:chOff x="5360370" y="3371176"/>
              <a:chExt cx="1381594" cy="1040914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A7BF5976-81FE-47E7-90E3-A6C4757E9725}"/>
                  </a:ext>
                </a:extLst>
              </p:cNvPr>
              <p:cNvSpPr/>
              <p:nvPr/>
            </p:nvSpPr>
            <p:spPr>
              <a:xfrm>
                <a:off x="5360370" y="3947084"/>
                <a:ext cx="710200" cy="12516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8412AB25-986F-44EC-A59D-8FB1621B18C7}"/>
                  </a:ext>
                </a:extLst>
              </p:cNvPr>
              <p:cNvSpPr/>
              <p:nvPr/>
            </p:nvSpPr>
            <p:spPr>
              <a:xfrm>
                <a:off x="5360370" y="3733799"/>
                <a:ext cx="710200" cy="12516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9AB8BD9-DC0F-4FC8-98A8-E5C883752B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9411"/>
              <a:stretch/>
            </p:blipFill>
            <p:spPr>
              <a:xfrm>
                <a:off x="6070570" y="3930956"/>
                <a:ext cx="671394" cy="481134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A350E09E-7BBC-49CB-992C-6CAB6D6D91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7936"/>
              <a:stretch/>
            </p:blipFill>
            <p:spPr>
              <a:xfrm>
                <a:off x="6085003" y="3371176"/>
                <a:ext cx="653675" cy="495171"/>
              </a:xfrm>
              <a:prstGeom prst="rect">
                <a:avLst/>
              </a:prstGeom>
            </p:spPr>
          </p:pic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D639E3-870C-4D8A-B5D4-9F1246AE7553}"/>
                </a:ext>
              </a:extLst>
            </p:cNvPr>
            <p:cNvSpPr txBox="1"/>
            <p:nvPr/>
          </p:nvSpPr>
          <p:spPr>
            <a:xfrm>
              <a:off x="6681818" y="3683586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56583-ABC1-4931-A15C-AA56BEF43043}"/>
              </a:ext>
            </a:extLst>
          </p:cNvPr>
          <p:cNvGrpSpPr/>
          <p:nvPr/>
        </p:nvGrpSpPr>
        <p:grpSpPr>
          <a:xfrm>
            <a:off x="176211" y="3089058"/>
            <a:ext cx="2857918" cy="1145778"/>
            <a:chOff x="176211" y="3089058"/>
            <a:chExt cx="2857918" cy="1145778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1C63F9C-22BF-4DBE-8195-50FF45701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F5C0C2-4B82-4295-9927-4512A78C3CB1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FDE2B7-DDD3-4E94-BB3C-56FFDC07446B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424DC81-135B-49A7-9234-85FC015978A4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9A936DA-EED5-45B3-92B2-61B7A5C0A408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6D75F7A-4C28-487E-BBA3-B0D997F3314E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E7C00E7-87D1-480B-B4E0-A95651374679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E6E5654-BC46-4242-8FEB-843D19C2127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81FCA-8A8C-4A85-A012-C7F9589769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C95642DB-83C4-4C9F-9F2F-C378D7F647B7}"/>
              </a:ext>
            </a:extLst>
          </p:cNvPr>
          <p:cNvSpPr txBox="1"/>
          <p:nvPr/>
        </p:nvSpPr>
        <p:spPr>
          <a:xfrm>
            <a:off x="4696839" y="628999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Prepped </a:t>
            </a:r>
          </a:p>
          <a:p>
            <a:pPr algn="ctr"/>
            <a:r>
              <a:rPr lang="en-US" sz="2400" dirty="0"/>
              <a:t>ds-cDNA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95F3DDB-94AD-487F-80F3-732691D68C0D}"/>
              </a:ext>
            </a:extLst>
          </p:cNvPr>
          <p:cNvSpPr txBox="1"/>
          <p:nvPr/>
        </p:nvSpPr>
        <p:spPr>
          <a:xfrm>
            <a:off x="7327526" y="-43257"/>
            <a:ext cx="500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NEBNext</a:t>
            </a:r>
            <a:r>
              <a:rPr lang="en-US" dirty="0"/>
              <a:t> Ultra II FS DNA Library Prep Kit for Illumina </a:t>
            </a:r>
          </a:p>
          <a:p>
            <a:r>
              <a:rPr lang="en-US" dirty="0" err="1"/>
              <a:t>NEBNext</a:t>
            </a:r>
            <a:r>
              <a:rPr lang="en-US" dirty="0"/>
              <a:t> Multiplex Oligos for Illumina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370D4B8-BC03-4B40-91F3-1C198934902E}"/>
              </a:ext>
            </a:extLst>
          </p:cNvPr>
          <p:cNvSpPr txBox="1"/>
          <p:nvPr/>
        </p:nvSpPr>
        <p:spPr>
          <a:xfrm>
            <a:off x="1039441" y="2859329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Addition of </a:t>
            </a:r>
            <a:r>
              <a:rPr lang="en-US" sz="2400" dirty="0" err="1"/>
              <a:t>NEBNext</a:t>
            </a:r>
            <a:r>
              <a:rPr lang="en-US" sz="2400" dirty="0"/>
              <a:t> adaptors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2B34013-9BC7-4C81-BBD0-DC8CA8A0A431}"/>
              </a:ext>
            </a:extLst>
          </p:cNvPr>
          <p:cNvSpPr txBox="1"/>
          <p:nvPr/>
        </p:nvSpPr>
        <p:spPr>
          <a:xfrm>
            <a:off x="7198897" y="2859328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Amplicon with barbell adaptors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53B18C00-9AAB-444D-BA5F-8FF4EC08B38B}"/>
              </a:ext>
            </a:extLst>
          </p:cNvPr>
          <p:cNvSpPr/>
          <p:nvPr/>
        </p:nvSpPr>
        <p:spPr>
          <a:xfrm>
            <a:off x="165241" y="6054772"/>
            <a:ext cx="1094599" cy="172738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6E00A54-4EC0-487B-BAAD-890A0C9F46D3}"/>
              </a:ext>
            </a:extLst>
          </p:cNvPr>
          <p:cNvSpPr txBox="1"/>
          <p:nvPr/>
        </p:nvSpPr>
        <p:spPr>
          <a:xfrm>
            <a:off x="1272196" y="5941086"/>
            <a:ext cx="16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Amplicon</a:t>
            </a:r>
          </a:p>
        </p:txBody>
      </p:sp>
      <p:sp>
        <p:nvSpPr>
          <p:cNvPr id="211" name="Partial Circle 210">
            <a:extLst>
              <a:ext uri="{FF2B5EF4-FFF2-40B4-BE49-F238E27FC236}">
                <a16:creationId xmlns:a16="http://schemas.microsoft.com/office/drawing/2014/main" id="{DB4C6E2B-8B28-4CE0-AD1C-E98FC8C7EE38}"/>
              </a:ext>
            </a:extLst>
          </p:cNvPr>
          <p:cNvSpPr>
            <a:spLocks noChangeAspect="1"/>
          </p:cNvSpPr>
          <p:nvPr/>
        </p:nvSpPr>
        <p:spPr>
          <a:xfrm rot="3402643">
            <a:off x="120962" y="635556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4D4BFD-62E7-4EAF-94AC-3AFE14069449}"/>
              </a:ext>
            </a:extLst>
          </p:cNvPr>
          <p:cNvSpPr txBox="1"/>
          <p:nvPr/>
        </p:nvSpPr>
        <p:spPr>
          <a:xfrm>
            <a:off x="571156" y="6430692"/>
            <a:ext cx="319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End Prep Enzyme Mix</a:t>
            </a:r>
          </a:p>
        </p:txBody>
      </p:sp>
      <p:sp>
        <p:nvSpPr>
          <p:cNvPr id="213" name="Partial Circle 212">
            <a:extLst>
              <a:ext uri="{FF2B5EF4-FFF2-40B4-BE49-F238E27FC236}">
                <a16:creationId xmlns:a16="http://schemas.microsoft.com/office/drawing/2014/main" id="{7F7951C9-C4EA-45EA-9F7F-78245030CABA}"/>
              </a:ext>
            </a:extLst>
          </p:cNvPr>
          <p:cNvSpPr>
            <a:spLocks noChangeAspect="1"/>
          </p:cNvSpPr>
          <p:nvPr/>
        </p:nvSpPr>
        <p:spPr>
          <a:xfrm rot="3437134">
            <a:off x="3808279" y="582110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E639D9-196E-431B-A146-AD0CE006937F}"/>
              </a:ext>
            </a:extLst>
          </p:cNvPr>
          <p:cNvSpPr txBox="1"/>
          <p:nvPr/>
        </p:nvSpPr>
        <p:spPr>
          <a:xfrm>
            <a:off x="4276896" y="5860289"/>
            <a:ext cx="307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Ligation Master Mix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46CEB33-EDAE-43BE-A76E-F89F71868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320" y="6215826"/>
            <a:ext cx="1079561" cy="621565"/>
          </a:xfrm>
          <a:prstGeom prst="rect">
            <a:avLst/>
          </a:prstGeom>
        </p:spPr>
      </p:pic>
      <p:sp>
        <p:nvSpPr>
          <p:cNvPr id="216" name="Partial Circle 215">
            <a:extLst>
              <a:ext uri="{FF2B5EF4-FFF2-40B4-BE49-F238E27FC236}">
                <a16:creationId xmlns:a16="http://schemas.microsoft.com/office/drawing/2014/main" id="{B8C87756-F21D-42A1-991E-B4E4A62A7C42}"/>
              </a:ext>
            </a:extLst>
          </p:cNvPr>
          <p:cNvSpPr>
            <a:spLocks noChangeAspect="1"/>
          </p:cNvSpPr>
          <p:nvPr/>
        </p:nvSpPr>
        <p:spPr>
          <a:xfrm rot="3054702">
            <a:off x="3813932" y="6353122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072F7F-31B6-4E94-918A-DF977C319B7F}"/>
              </a:ext>
            </a:extLst>
          </p:cNvPr>
          <p:cNvSpPr txBox="1"/>
          <p:nvPr/>
        </p:nvSpPr>
        <p:spPr>
          <a:xfrm>
            <a:off x="4318755" y="6377966"/>
            <a:ext cx="1597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Enzyme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3857777-4476-4A57-A473-0AD12DACA787}"/>
              </a:ext>
            </a:extLst>
          </p:cNvPr>
          <p:cNvSpPr txBox="1"/>
          <p:nvPr/>
        </p:nvSpPr>
        <p:spPr>
          <a:xfrm>
            <a:off x="7035488" y="6319994"/>
            <a:ext cx="280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Barbell Adaptor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0F388FF-5C0C-460F-8AF6-DC11A49BAF25}"/>
              </a:ext>
            </a:extLst>
          </p:cNvPr>
          <p:cNvCxnSpPr>
            <a:cxnSpLocks/>
          </p:cNvCxnSpPr>
          <p:nvPr/>
        </p:nvCxnSpPr>
        <p:spPr>
          <a:xfrm>
            <a:off x="0" y="572505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CA920D0E-A759-40A7-A229-EB0488892691}"/>
              </a:ext>
            </a:extLst>
          </p:cNvPr>
          <p:cNvSpPr/>
          <p:nvPr/>
        </p:nvSpPr>
        <p:spPr>
          <a:xfrm rot="4944829">
            <a:off x="6384831" y="1150694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ightning Bolt 117">
            <a:extLst>
              <a:ext uri="{FF2B5EF4-FFF2-40B4-BE49-F238E27FC236}">
                <a16:creationId xmlns:a16="http://schemas.microsoft.com/office/drawing/2014/main" id="{BB4BA4E6-7979-43BD-927F-6CD0B2923C4F}"/>
              </a:ext>
            </a:extLst>
          </p:cNvPr>
          <p:cNvSpPr/>
          <p:nvPr/>
        </p:nvSpPr>
        <p:spPr>
          <a:xfrm rot="15785782">
            <a:off x="4044532" y="2430182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423A96-5662-4557-86F7-A2F821EDF2B1}"/>
              </a:ext>
            </a:extLst>
          </p:cNvPr>
          <p:cNvSpPr txBox="1"/>
          <p:nvPr/>
        </p:nvSpPr>
        <p:spPr>
          <a:xfrm>
            <a:off x="2965512" y="1596543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B2CE07-D397-4C48-93A8-068A0FA7B1BD}"/>
              </a:ext>
            </a:extLst>
          </p:cNvPr>
          <p:cNvGrpSpPr/>
          <p:nvPr/>
        </p:nvGrpSpPr>
        <p:grpSpPr>
          <a:xfrm>
            <a:off x="7832320" y="1001082"/>
            <a:ext cx="2857918" cy="1145778"/>
            <a:chOff x="176211" y="3089058"/>
            <a:chExt cx="2857918" cy="114577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54A893-EE11-4476-B5EE-9F5DFD909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26B55E-9096-4869-9686-AA3EDAC0AA28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C7F0AD-CD7D-4554-B63A-B9359DBB4752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9F24739-9BB7-42F6-BFF5-ED9C5B597DAA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9EE0D90C-D731-4813-BCC0-2E66AE79A365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57411679-5FFB-4D7B-8C9A-02A6C6DD9EB2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A3F4C49-5E62-4C17-BF60-E264161B560E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60D5C51-0D37-4DC3-91FC-0D04BB3EB4E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8F90213-F74F-468A-B8D1-3194A0F99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F63858-ABE5-4C6C-BD83-E10D5E5837DB}"/>
              </a:ext>
            </a:extLst>
          </p:cNvPr>
          <p:cNvGrpSpPr/>
          <p:nvPr/>
        </p:nvGrpSpPr>
        <p:grpSpPr>
          <a:xfrm>
            <a:off x="9056661" y="1752131"/>
            <a:ext cx="2857918" cy="1145778"/>
            <a:chOff x="176211" y="3089058"/>
            <a:chExt cx="2857918" cy="1145778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D117529-7E77-42E9-B281-7D1019EF13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7A374-17B6-4E7B-8632-482EBE96A587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BDC3809-DA5A-4F85-BCE8-0C1F1D92C44D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62C31B7-5CAE-41EC-9991-48D112ABCA32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304473B0-2532-4594-B807-64B40D4CF4B7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7321E818-384C-4591-8101-B9316E73637D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276C9F5-C65A-4F30-9FAB-EEBF37A45622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8A9020E-6DFF-4519-983D-7CC755DA55A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142389D-2F21-48D8-B043-21F5C3A58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Lightning Bolt 222">
            <a:extLst>
              <a:ext uri="{FF2B5EF4-FFF2-40B4-BE49-F238E27FC236}">
                <a16:creationId xmlns:a16="http://schemas.microsoft.com/office/drawing/2014/main" id="{24B08727-9636-47D7-9220-9813C432B8C7}"/>
              </a:ext>
            </a:extLst>
          </p:cNvPr>
          <p:cNvSpPr/>
          <p:nvPr/>
        </p:nvSpPr>
        <p:spPr>
          <a:xfrm rot="21119943">
            <a:off x="7408031" y="5801152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26862BB-E0E5-4EC7-A835-5B176E679023}"/>
              </a:ext>
            </a:extLst>
          </p:cNvPr>
          <p:cNvSpPr txBox="1"/>
          <p:nvPr/>
        </p:nvSpPr>
        <p:spPr>
          <a:xfrm>
            <a:off x="7778491" y="5856918"/>
            <a:ext cx="346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Ultra II FS Enzyme Mix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C3794E-76B6-4522-A8D3-CECCA76A5697}"/>
              </a:ext>
            </a:extLst>
          </p:cNvPr>
          <p:cNvGrpSpPr/>
          <p:nvPr/>
        </p:nvGrpSpPr>
        <p:grpSpPr>
          <a:xfrm>
            <a:off x="680420" y="1269406"/>
            <a:ext cx="591344" cy="1538024"/>
            <a:chOff x="8805333" y="4711701"/>
            <a:chExt cx="850076" cy="1983672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75DC91E-BC2B-4099-A668-2B456452E245}"/>
                </a:ext>
              </a:extLst>
            </p:cNvPr>
            <p:cNvSpPr/>
            <p:nvPr/>
          </p:nvSpPr>
          <p:spPr>
            <a:xfrm>
              <a:off x="8805333" y="4711701"/>
              <a:ext cx="850076" cy="1983672"/>
            </a:xfrm>
            <a:custGeom>
              <a:avLst/>
              <a:gdLst>
                <a:gd name="connsiteX0" fmla="*/ 13214 w 413078"/>
                <a:gd name="connsiteY0" fmla="*/ 0 h 1389792"/>
                <a:gd name="connsiteX1" fmla="*/ 13214 w 413078"/>
                <a:gd name="connsiteY1" fmla="*/ 622997 h 1389792"/>
                <a:gd name="connsiteX2" fmla="*/ 150542 w 413078"/>
                <a:gd name="connsiteY2" fmla="*/ 1296237 h 1389792"/>
                <a:gd name="connsiteX3" fmla="*/ 257724 w 413078"/>
                <a:gd name="connsiteY3" fmla="*/ 1316334 h 1389792"/>
                <a:gd name="connsiteX4" fmla="*/ 398401 w 413078"/>
                <a:gd name="connsiteY4" fmla="*/ 659841 h 1389792"/>
                <a:gd name="connsiteX5" fmla="*/ 401750 w 413078"/>
                <a:gd name="connsiteY5" fmla="*/ 3349 h 13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078" h="1389792">
                  <a:moveTo>
                    <a:pt x="13214" y="0"/>
                  </a:moveTo>
                  <a:cubicBezTo>
                    <a:pt x="1770" y="203479"/>
                    <a:pt x="-9674" y="406958"/>
                    <a:pt x="13214" y="622997"/>
                  </a:cubicBezTo>
                  <a:cubicBezTo>
                    <a:pt x="36102" y="839037"/>
                    <a:pt x="109790" y="1180681"/>
                    <a:pt x="150542" y="1296237"/>
                  </a:cubicBezTo>
                  <a:cubicBezTo>
                    <a:pt x="191294" y="1411793"/>
                    <a:pt x="216414" y="1422400"/>
                    <a:pt x="257724" y="1316334"/>
                  </a:cubicBezTo>
                  <a:cubicBezTo>
                    <a:pt x="299034" y="1210268"/>
                    <a:pt x="374397" y="878672"/>
                    <a:pt x="398401" y="659841"/>
                  </a:cubicBezTo>
                  <a:cubicBezTo>
                    <a:pt x="422405" y="441010"/>
                    <a:pt x="412077" y="222179"/>
                    <a:pt x="401750" y="334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84608264-8407-4F44-A61C-A4C0CF4E5546}"/>
                </a:ext>
              </a:extLst>
            </p:cNvPr>
            <p:cNvSpPr/>
            <p:nvPr/>
          </p:nvSpPr>
          <p:spPr>
            <a:xfrm>
              <a:off x="8859460" y="4859079"/>
              <a:ext cx="352562" cy="139953"/>
            </a:xfrm>
            <a:prstGeom prst="round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A0C8E883-E8A2-49FC-8D91-A15DE0141453}"/>
                </a:ext>
              </a:extLst>
            </p:cNvPr>
            <p:cNvSpPr/>
            <p:nvPr/>
          </p:nvSpPr>
          <p:spPr>
            <a:xfrm>
              <a:off x="8871092" y="5299527"/>
              <a:ext cx="352562" cy="139953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EE7E789D-E4F5-416E-8F86-5B0457965E95}"/>
                </a:ext>
              </a:extLst>
            </p:cNvPr>
            <p:cNvSpPr/>
            <p:nvPr/>
          </p:nvSpPr>
          <p:spPr>
            <a:xfrm>
              <a:off x="8976428" y="5795444"/>
              <a:ext cx="352562" cy="139953"/>
            </a:xfrm>
            <a:prstGeom prst="roundRect">
              <a:avLst/>
            </a:prstGeom>
            <a:solidFill>
              <a:srgbClr val="FCC4C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25897F6D-C25A-45DF-95A7-EA79FCADB287}"/>
                </a:ext>
              </a:extLst>
            </p:cNvPr>
            <p:cNvSpPr/>
            <p:nvPr/>
          </p:nvSpPr>
          <p:spPr>
            <a:xfrm>
              <a:off x="9210458" y="5056967"/>
              <a:ext cx="352562" cy="139953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75D4C46E-D1D7-402C-9CF3-F54375793064}"/>
                </a:ext>
              </a:extLst>
            </p:cNvPr>
            <p:cNvSpPr/>
            <p:nvPr/>
          </p:nvSpPr>
          <p:spPr>
            <a:xfrm>
              <a:off x="9206570" y="5564272"/>
              <a:ext cx="352562" cy="13995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510D111B-E3CA-4015-AF54-B05C5482D8C4}"/>
                </a:ext>
              </a:extLst>
            </p:cNvPr>
            <p:cNvSpPr/>
            <p:nvPr/>
          </p:nvSpPr>
          <p:spPr>
            <a:xfrm>
              <a:off x="9054090" y="6059501"/>
              <a:ext cx="352562" cy="139953"/>
            </a:xfrm>
            <a:prstGeom prst="round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504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7A434B-074D-4D03-AAAE-B47054E5DE69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Illumina Library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C062B-4B0C-4764-B902-D11939FA0EF2}"/>
              </a:ext>
            </a:extLst>
          </p:cNvPr>
          <p:cNvSpPr txBox="1"/>
          <p:nvPr/>
        </p:nvSpPr>
        <p:spPr>
          <a:xfrm>
            <a:off x="1896017" y="630466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dA</a:t>
            </a:r>
            <a:r>
              <a:rPr lang="en-US" sz="2400" dirty="0"/>
              <a:t>-tailing/</a:t>
            </a:r>
          </a:p>
          <a:p>
            <a:pPr algn="ctr"/>
            <a:r>
              <a:rPr lang="en-US" sz="2400" dirty="0"/>
              <a:t>end prep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B443F-32C3-46B1-97BC-981E557AFB8C}"/>
              </a:ext>
            </a:extLst>
          </p:cNvPr>
          <p:cNvSpPr txBox="1"/>
          <p:nvPr/>
        </p:nvSpPr>
        <p:spPr>
          <a:xfrm>
            <a:off x="-298667" y="630467"/>
            <a:ext cx="267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ds-cDNA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4FB5A-C3FC-4C93-8697-7CB7CC0C198F}"/>
              </a:ext>
            </a:extLst>
          </p:cNvPr>
          <p:cNvSpPr txBox="1"/>
          <p:nvPr/>
        </p:nvSpPr>
        <p:spPr>
          <a:xfrm>
            <a:off x="1541654" y="158715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5A587747-2F50-4984-AAE2-3477647CEE37}"/>
              </a:ext>
            </a:extLst>
          </p:cNvPr>
          <p:cNvSpPr>
            <a:spLocks noChangeAspect="1"/>
          </p:cNvSpPr>
          <p:nvPr/>
        </p:nvSpPr>
        <p:spPr>
          <a:xfrm rot="15412413">
            <a:off x="2180005" y="1747177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2B567-F817-4F36-9F84-81858B5F4462}"/>
              </a:ext>
            </a:extLst>
          </p:cNvPr>
          <p:cNvSpPr txBox="1"/>
          <p:nvPr/>
        </p:nvSpPr>
        <p:spPr>
          <a:xfrm>
            <a:off x="7642288" y="161502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B74A2AF-DE53-46D4-BD89-B281E78846A2}"/>
              </a:ext>
            </a:extLst>
          </p:cNvPr>
          <p:cNvGrpSpPr/>
          <p:nvPr/>
        </p:nvGrpSpPr>
        <p:grpSpPr>
          <a:xfrm>
            <a:off x="3352661" y="1447993"/>
            <a:ext cx="4431191" cy="1274132"/>
            <a:chOff x="3581261" y="1590233"/>
            <a:chExt cx="4431191" cy="127413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079D04-EAF0-40BA-9F43-6E61206F6802}"/>
                </a:ext>
              </a:extLst>
            </p:cNvPr>
            <p:cNvGrpSpPr/>
            <p:nvPr/>
          </p:nvGrpSpPr>
          <p:grpSpPr>
            <a:xfrm>
              <a:off x="3581261" y="1590233"/>
              <a:ext cx="4431191" cy="1274132"/>
              <a:chOff x="3695458" y="640455"/>
              <a:chExt cx="4431191" cy="12741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CD04AE-7DD9-489A-8E73-203FE9B7AD13}"/>
                  </a:ext>
                </a:extLst>
              </p:cNvPr>
              <p:cNvSpPr txBox="1"/>
              <p:nvPr/>
            </p:nvSpPr>
            <p:spPr>
              <a:xfrm>
                <a:off x="3695458" y="64045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0203F3-E034-4357-A819-A64142D2C465}"/>
                  </a:ext>
                </a:extLst>
              </p:cNvPr>
              <p:cNvSpPr txBox="1"/>
              <p:nvPr/>
            </p:nvSpPr>
            <p:spPr>
              <a:xfrm>
                <a:off x="7783285" y="1452922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0A904E-1A0B-4877-8A2E-F8B3BD18A656}"/>
                  </a:ext>
                </a:extLst>
              </p:cNvPr>
              <p:cNvSpPr txBox="1"/>
              <p:nvPr/>
            </p:nvSpPr>
            <p:spPr>
              <a:xfrm>
                <a:off x="7764049" y="82811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0A0AD5-6116-4A2F-8990-10C4CADDFED6}"/>
                  </a:ext>
                </a:extLst>
              </p:cNvPr>
              <p:cNvSpPr txBox="1"/>
              <p:nvPr/>
            </p:nvSpPr>
            <p:spPr>
              <a:xfrm>
                <a:off x="3714086" y="117951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06BB94-083A-4630-91AF-FEE012668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18476" y="917808"/>
                <a:ext cx="75822" cy="1129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78B68CF-2AC3-4234-9B83-BF2C2A978A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08580" y="1438393"/>
                <a:ext cx="75822" cy="1129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7668F7E-699F-4B2B-BA2F-35A9B27DC074}"/>
                </a:ext>
              </a:extLst>
            </p:cNvPr>
            <p:cNvSpPr/>
            <p:nvPr/>
          </p:nvSpPr>
          <p:spPr>
            <a:xfrm>
              <a:off x="3934532" y="2318195"/>
              <a:ext cx="3706176" cy="11290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08742EE-29F9-4A65-B531-60EFA06DF714}"/>
                </a:ext>
              </a:extLst>
            </p:cNvPr>
            <p:cNvSpPr/>
            <p:nvPr/>
          </p:nvSpPr>
          <p:spPr>
            <a:xfrm>
              <a:off x="3938364" y="1941999"/>
              <a:ext cx="3706176" cy="11290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1504657-F97F-4772-B3C4-EC5F69D2E579}"/>
              </a:ext>
            </a:extLst>
          </p:cNvPr>
          <p:cNvSpPr txBox="1"/>
          <p:nvPr/>
        </p:nvSpPr>
        <p:spPr>
          <a:xfrm>
            <a:off x="2858045" y="3282491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81705B69-DE8C-469E-BEF5-38C07E575144}"/>
              </a:ext>
            </a:extLst>
          </p:cNvPr>
          <p:cNvSpPr>
            <a:spLocks noChangeAspect="1"/>
          </p:cNvSpPr>
          <p:nvPr/>
        </p:nvSpPr>
        <p:spPr>
          <a:xfrm rot="15412413">
            <a:off x="3294017" y="3356300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5DAD92-0787-4557-83FE-42DE72EBEFA0}"/>
              </a:ext>
            </a:extLst>
          </p:cNvPr>
          <p:cNvSpPr txBox="1"/>
          <p:nvPr/>
        </p:nvSpPr>
        <p:spPr>
          <a:xfrm>
            <a:off x="3992853" y="3282489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2E344F-E8D8-46CF-A65E-EDDB9EC6987A}"/>
              </a:ext>
            </a:extLst>
          </p:cNvPr>
          <p:cNvSpPr txBox="1"/>
          <p:nvPr/>
        </p:nvSpPr>
        <p:spPr>
          <a:xfrm>
            <a:off x="6052190" y="325088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0EDB803-F5EC-44CE-8104-6E40707AD3E4}"/>
              </a:ext>
            </a:extLst>
          </p:cNvPr>
          <p:cNvGrpSpPr/>
          <p:nvPr/>
        </p:nvGrpSpPr>
        <p:grpSpPr>
          <a:xfrm>
            <a:off x="6394896" y="3162466"/>
            <a:ext cx="5823988" cy="1063700"/>
            <a:chOff x="6394896" y="3385986"/>
            <a:chExt cx="5823988" cy="10637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3144E15-C233-480E-8595-6DE2DD453B66}"/>
                </a:ext>
              </a:extLst>
            </p:cNvPr>
            <p:cNvGrpSpPr/>
            <p:nvPr/>
          </p:nvGrpSpPr>
          <p:grpSpPr>
            <a:xfrm>
              <a:off x="8017732" y="3566047"/>
              <a:ext cx="2532331" cy="687284"/>
              <a:chOff x="-386277" y="3551235"/>
              <a:chExt cx="2774578" cy="68728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79179CF-DE79-429B-9ED9-7996F75DCAFC}"/>
                  </a:ext>
                </a:extLst>
              </p:cNvPr>
              <p:cNvSpPr txBox="1"/>
              <p:nvPr/>
            </p:nvSpPr>
            <p:spPr>
              <a:xfrm>
                <a:off x="202570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9307FAC-6688-45B0-B43B-8BD23B95D308}"/>
                  </a:ext>
                </a:extLst>
              </p:cNvPr>
              <p:cNvSpPr txBox="1"/>
              <p:nvPr/>
            </p:nvSpPr>
            <p:spPr>
              <a:xfrm>
                <a:off x="-386277" y="3776854"/>
                <a:ext cx="3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72157E6-04C5-47B3-B9B8-F4D6BF7F5724}"/>
                  </a:ext>
                </a:extLst>
              </p:cNvPr>
              <p:cNvSpPr/>
              <p:nvPr/>
            </p:nvSpPr>
            <p:spPr>
              <a:xfrm>
                <a:off x="-77815" y="3728508"/>
                <a:ext cx="2151107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F0B0DE0F-5FFE-44B8-8873-197DE76D5338}"/>
                  </a:ext>
                </a:extLst>
              </p:cNvPr>
              <p:cNvSpPr/>
              <p:nvPr/>
            </p:nvSpPr>
            <p:spPr>
              <a:xfrm>
                <a:off x="-80485" y="3947283"/>
                <a:ext cx="215110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D6F123-148C-4EDA-8CF3-005C321C0DBD}"/>
                </a:ext>
              </a:extLst>
            </p:cNvPr>
            <p:cNvGrpSpPr/>
            <p:nvPr/>
          </p:nvGrpSpPr>
          <p:grpSpPr>
            <a:xfrm rot="10800000">
              <a:off x="6394896" y="3408772"/>
              <a:ext cx="1703284" cy="1040914"/>
              <a:chOff x="5360370" y="3371176"/>
              <a:chExt cx="1703284" cy="1040914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8576B42-12A6-497A-8700-B0D4E298AFEF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94B2E265-76DF-49DA-A9A5-DEB8CE1F4565}"/>
                    </a:ext>
                  </a:extLst>
                </p:cNvPr>
                <p:cNvSpPr/>
                <p:nvPr/>
              </p:nvSpPr>
              <p:spPr>
                <a:xfrm>
                  <a:off x="5360370" y="3947085"/>
                  <a:ext cx="710200" cy="11819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2307690F-AEEE-4D05-B0B9-DA189631B4B9}"/>
                    </a:ext>
                  </a:extLst>
                </p:cNvPr>
                <p:cNvSpPr/>
                <p:nvPr/>
              </p:nvSpPr>
              <p:spPr>
                <a:xfrm>
                  <a:off x="5360370" y="3733800"/>
                  <a:ext cx="710200" cy="1181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D2D62341-130E-488F-ACE3-533E28CE02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44ADE094-56F4-4342-BCAD-A6B7410126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1A987AC-3295-4177-9E83-BEE59C19DFE1}"/>
                  </a:ext>
                </a:extLst>
              </p:cNvPr>
              <p:cNvSpPr txBox="1"/>
              <p:nvPr/>
            </p:nvSpPr>
            <p:spPr>
              <a:xfrm rot="10800000"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9BB6FCE-4402-44D3-8F4E-B9A0C48E393E}"/>
                </a:ext>
              </a:extLst>
            </p:cNvPr>
            <p:cNvSpPr txBox="1"/>
            <p:nvPr/>
          </p:nvSpPr>
          <p:spPr>
            <a:xfrm>
              <a:off x="10231066" y="3807956"/>
              <a:ext cx="330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E19AF6-5EEA-472A-9D6F-E6C96A677600}"/>
                </a:ext>
              </a:extLst>
            </p:cNvPr>
            <p:cNvSpPr txBox="1"/>
            <p:nvPr/>
          </p:nvSpPr>
          <p:spPr>
            <a:xfrm>
              <a:off x="8032828" y="3559326"/>
              <a:ext cx="292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BF2EFFC-9E5C-449C-A00B-1C57AAD333AE}"/>
                </a:ext>
              </a:extLst>
            </p:cNvPr>
            <p:cNvGrpSpPr/>
            <p:nvPr/>
          </p:nvGrpSpPr>
          <p:grpSpPr>
            <a:xfrm>
              <a:off x="10515600" y="3385986"/>
              <a:ext cx="1703284" cy="1040914"/>
              <a:chOff x="5360370" y="3371176"/>
              <a:chExt cx="1703284" cy="104091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03668BB-FB7F-4BB6-9374-52C4F1F0A489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F4351DB8-B5D6-4118-901B-3689E77E0F23}"/>
                    </a:ext>
                  </a:extLst>
                </p:cNvPr>
                <p:cNvSpPr/>
                <p:nvPr/>
              </p:nvSpPr>
              <p:spPr>
                <a:xfrm>
                  <a:off x="5360370" y="3947084"/>
                  <a:ext cx="724633" cy="12516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5DF1CFBB-9FF3-442C-9826-A3AA0278DD1F}"/>
                    </a:ext>
                  </a:extLst>
                </p:cNvPr>
                <p:cNvSpPr/>
                <p:nvPr/>
              </p:nvSpPr>
              <p:spPr>
                <a:xfrm>
                  <a:off x="5360370" y="3733799"/>
                  <a:ext cx="724633" cy="12516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A5C38049-4936-4B65-901D-B6B0D03A8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B09BF738-DFC3-43F1-B46C-54F435C724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A96E17F-8F85-43DC-8D8D-FB9D6E2DAE1D}"/>
                  </a:ext>
                </a:extLst>
              </p:cNvPr>
              <p:cNvSpPr txBox="1"/>
              <p:nvPr/>
            </p:nvSpPr>
            <p:spPr>
              <a:xfrm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52E2739-9358-40CC-8395-6834340A3DDF}"/>
              </a:ext>
            </a:extLst>
          </p:cNvPr>
          <p:cNvGrpSpPr/>
          <p:nvPr/>
        </p:nvGrpSpPr>
        <p:grpSpPr>
          <a:xfrm>
            <a:off x="4494061" y="3162466"/>
            <a:ext cx="1703284" cy="1040914"/>
            <a:chOff x="5360370" y="3371176"/>
            <a:chExt cx="1703284" cy="104091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D561670-5B3D-4402-9BE2-8A7AAF1164A3}"/>
                </a:ext>
              </a:extLst>
            </p:cNvPr>
            <p:cNvGrpSpPr/>
            <p:nvPr/>
          </p:nvGrpSpPr>
          <p:grpSpPr>
            <a:xfrm>
              <a:off x="5360370" y="3371176"/>
              <a:ext cx="1381594" cy="1040914"/>
              <a:chOff x="5360370" y="3371176"/>
              <a:chExt cx="1381594" cy="1040914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A7BF5976-81FE-47E7-90E3-A6C4757E9725}"/>
                  </a:ext>
                </a:extLst>
              </p:cNvPr>
              <p:cNvSpPr/>
              <p:nvPr/>
            </p:nvSpPr>
            <p:spPr>
              <a:xfrm>
                <a:off x="5360370" y="3947084"/>
                <a:ext cx="710200" cy="12516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8412AB25-986F-44EC-A59D-8FB1621B18C7}"/>
                  </a:ext>
                </a:extLst>
              </p:cNvPr>
              <p:cNvSpPr/>
              <p:nvPr/>
            </p:nvSpPr>
            <p:spPr>
              <a:xfrm>
                <a:off x="5360370" y="3733799"/>
                <a:ext cx="710200" cy="12516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19AB8BD9-DC0F-4FC8-98A8-E5C883752B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9411"/>
              <a:stretch/>
            </p:blipFill>
            <p:spPr>
              <a:xfrm>
                <a:off x="6070570" y="3930956"/>
                <a:ext cx="671394" cy="481134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A350E09E-7BBC-49CB-992C-6CAB6D6D91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7936"/>
              <a:stretch/>
            </p:blipFill>
            <p:spPr>
              <a:xfrm>
                <a:off x="6085003" y="3371176"/>
                <a:ext cx="653675" cy="495171"/>
              </a:xfrm>
              <a:prstGeom prst="rect">
                <a:avLst/>
              </a:prstGeom>
            </p:spPr>
          </p:pic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D639E3-870C-4D8A-B5D4-9F1246AE7553}"/>
                </a:ext>
              </a:extLst>
            </p:cNvPr>
            <p:cNvSpPr txBox="1"/>
            <p:nvPr/>
          </p:nvSpPr>
          <p:spPr>
            <a:xfrm>
              <a:off x="6681818" y="3683586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A56583-ABC1-4931-A15C-AA56BEF43043}"/>
              </a:ext>
            </a:extLst>
          </p:cNvPr>
          <p:cNvGrpSpPr/>
          <p:nvPr/>
        </p:nvGrpSpPr>
        <p:grpSpPr>
          <a:xfrm>
            <a:off x="176211" y="3089058"/>
            <a:ext cx="2857918" cy="1145778"/>
            <a:chOff x="176211" y="3089058"/>
            <a:chExt cx="2857918" cy="1145778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1C63F9C-22BF-4DBE-8195-50FF45701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F5C0C2-4B82-4295-9927-4512A78C3CB1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FDE2B7-DDD3-4E94-BB3C-56FFDC07446B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424DC81-135B-49A7-9234-85FC015978A4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9A936DA-EED5-45B3-92B2-61B7A5C0A408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6D75F7A-4C28-487E-BBA3-B0D997F3314E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E7C00E7-87D1-480B-B4E0-A95651374679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E6E5654-BC46-4242-8FEB-843D19C2127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81FCA-8A8C-4A85-A012-C7F9589769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C95642DB-83C4-4C9F-9F2F-C378D7F647B7}"/>
              </a:ext>
            </a:extLst>
          </p:cNvPr>
          <p:cNvSpPr txBox="1"/>
          <p:nvPr/>
        </p:nvSpPr>
        <p:spPr>
          <a:xfrm>
            <a:off x="4696839" y="628999"/>
            <a:ext cx="156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Prepped </a:t>
            </a:r>
          </a:p>
          <a:p>
            <a:pPr algn="ctr"/>
            <a:r>
              <a:rPr lang="en-US" sz="2400" dirty="0"/>
              <a:t>ds-cDNA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CEE7BCC-5EC9-4CFC-B05E-2267F89F6513}"/>
              </a:ext>
            </a:extLst>
          </p:cNvPr>
          <p:cNvGrpSpPr/>
          <p:nvPr/>
        </p:nvGrpSpPr>
        <p:grpSpPr>
          <a:xfrm>
            <a:off x="0" y="4626197"/>
            <a:ext cx="5823988" cy="1063700"/>
            <a:chOff x="6394896" y="3385986"/>
            <a:chExt cx="5823988" cy="10637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FAF3E89-1A55-4CCE-A95A-129C1A0D78CD}"/>
                </a:ext>
              </a:extLst>
            </p:cNvPr>
            <p:cNvGrpSpPr/>
            <p:nvPr/>
          </p:nvGrpSpPr>
          <p:grpSpPr>
            <a:xfrm>
              <a:off x="8017732" y="3566047"/>
              <a:ext cx="2532331" cy="687284"/>
              <a:chOff x="-386277" y="3551235"/>
              <a:chExt cx="2774578" cy="687284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21F1132-8419-4EEF-B41B-04029DFA6A51}"/>
                  </a:ext>
                </a:extLst>
              </p:cNvPr>
              <p:cNvSpPr txBox="1"/>
              <p:nvPr/>
            </p:nvSpPr>
            <p:spPr>
              <a:xfrm>
                <a:off x="202570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BF587C7-0C73-4896-8864-0B339107C2FE}"/>
                  </a:ext>
                </a:extLst>
              </p:cNvPr>
              <p:cNvSpPr txBox="1"/>
              <p:nvPr/>
            </p:nvSpPr>
            <p:spPr>
              <a:xfrm>
                <a:off x="-386277" y="3776854"/>
                <a:ext cx="36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3ED82599-9275-4A04-A192-71A6FD98246B}"/>
                  </a:ext>
                </a:extLst>
              </p:cNvPr>
              <p:cNvSpPr/>
              <p:nvPr/>
            </p:nvSpPr>
            <p:spPr>
              <a:xfrm>
                <a:off x="-77815" y="3728508"/>
                <a:ext cx="2151107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CA93FE4-0D23-4ECB-825B-0B179041971F}"/>
                  </a:ext>
                </a:extLst>
              </p:cNvPr>
              <p:cNvSpPr/>
              <p:nvPr/>
            </p:nvSpPr>
            <p:spPr>
              <a:xfrm>
                <a:off x="-80485" y="3947283"/>
                <a:ext cx="215110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89E8760-BB9B-4408-BF6D-EE393F33FBFD}"/>
                </a:ext>
              </a:extLst>
            </p:cNvPr>
            <p:cNvGrpSpPr/>
            <p:nvPr/>
          </p:nvGrpSpPr>
          <p:grpSpPr>
            <a:xfrm rot="10800000">
              <a:off x="6394896" y="3408772"/>
              <a:ext cx="1703284" cy="1040914"/>
              <a:chOff x="5360370" y="3371176"/>
              <a:chExt cx="1703284" cy="104091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07AF6CA-BF8B-4FC7-80FD-61BC5D3AC200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67FBC014-2FCE-45AF-AEBD-9020761EC1AA}"/>
                    </a:ext>
                  </a:extLst>
                </p:cNvPr>
                <p:cNvSpPr/>
                <p:nvPr/>
              </p:nvSpPr>
              <p:spPr>
                <a:xfrm>
                  <a:off x="5360370" y="3947085"/>
                  <a:ext cx="710200" cy="11819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3192AAE4-3B27-43AE-ACD1-973C5D71253B}"/>
                    </a:ext>
                  </a:extLst>
                </p:cNvPr>
                <p:cNvSpPr/>
                <p:nvPr/>
              </p:nvSpPr>
              <p:spPr>
                <a:xfrm>
                  <a:off x="5360370" y="3733800"/>
                  <a:ext cx="710200" cy="118195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0AF165F6-508F-49AE-A827-B565F37738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94501E86-1337-41D8-A5E9-BF9DC4AA78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E078385-8B99-45AF-8C56-84F8CF7E0BEE}"/>
                  </a:ext>
                </a:extLst>
              </p:cNvPr>
              <p:cNvSpPr txBox="1"/>
              <p:nvPr/>
            </p:nvSpPr>
            <p:spPr>
              <a:xfrm rot="10800000"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8281559-5A3C-4C8F-97CD-BCBD22685B63}"/>
                </a:ext>
              </a:extLst>
            </p:cNvPr>
            <p:cNvSpPr txBox="1"/>
            <p:nvPr/>
          </p:nvSpPr>
          <p:spPr>
            <a:xfrm>
              <a:off x="10231066" y="3807956"/>
              <a:ext cx="330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B539F87-D328-4A4F-9198-F3C2D3A0E144}"/>
                </a:ext>
              </a:extLst>
            </p:cNvPr>
            <p:cNvSpPr txBox="1"/>
            <p:nvPr/>
          </p:nvSpPr>
          <p:spPr>
            <a:xfrm>
              <a:off x="8032828" y="3559326"/>
              <a:ext cx="292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6EE7963-25AC-4E96-8DFD-53A211D214C4}"/>
                </a:ext>
              </a:extLst>
            </p:cNvPr>
            <p:cNvGrpSpPr/>
            <p:nvPr/>
          </p:nvGrpSpPr>
          <p:grpSpPr>
            <a:xfrm>
              <a:off x="10515600" y="3385986"/>
              <a:ext cx="1703284" cy="1040914"/>
              <a:chOff x="5360370" y="3371176"/>
              <a:chExt cx="1703284" cy="1040914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86F3067B-C821-46B7-BB4F-27B425BE7061}"/>
                  </a:ext>
                </a:extLst>
              </p:cNvPr>
              <p:cNvGrpSpPr/>
              <p:nvPr/>
            </p:nvGrpSpPr>
            <p:grpSpPr>
              <a:xfrm>
                <a:off x="5360370" y="3371176"/>
                <a:ext cx="1381594" cy="1040914"/>
                <a:chOff x="5360370" y="3371176"/>
                <a:chExt cx="1381594" cy="1040914"/>
              </a:xfrm>
            </p:grpSpPr>
            <p:sp>
              <p:nvSpPr>
                <p:cNvPr id="174" name="Rectangle: Rounded Corners 173">
                  <a:extLst>
                    <a:ext uri="{FF2B5EF4-FFF2-40B4-BE49-F238E27FC236}">
                      <a16:creationId xmlns:a16="http://schemas.microsoft.com/office/drawing/2014/main" id="{85B62D20-EFB9-404B-9EC6-C4466557913C}"/>
                    </a:ext>
                  </a:extLst>
                </p:cNvPr>
                <p:cNvSpPr/>
                <p:nvPr/>
              </p:nvSpPr>
              <p:spPr>
                <a:xfrm>
                  <a:off x="5360370" y="3947085"/>
                  <a:ext cx="732486" cy="11290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58DCD1E4-63B8-4774-BAF8-0DBF66F18918}"/>
                    </a:ext>
                  </a:extLst>
                </p:cNvPr>
                <p:cNvSpPr/>
                <p:nvPr/>
              </p:nvSpPr>
              <p:spPr>
                <a:xfrm>
                  <a:off x="5360370" y="3733800"/>
                  <a:ext cx="732486" cy="112906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689BD87E-335E-47D1-B5E9-BC81777553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49411"/>
                <a:stretch/>
              </p:blipFill>
              <p:spPr>
                <a:xfrm>
                  <a:off x="6070570" y="3930956"/>
                  <a:ext cx="671394" cy="481134"/>
                </a:xfrm>
                <a:prstGeom prst="rect">
                  <a:avLst/>
                </a:prstGeom>
              </p:spPr>
            </p:pic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AEF53272-D953-416D-9DE2-58E86E0CE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7936"/>
                <a:stretch/>
              </p:blipFill>
              <p:spPr>
                <a:xfrm>
                  <a:off x="6085003" y="3371176"/>
                  <a:ext cx="653675" cy="495171"/>
                </a:xfrm>
                <a:prstGeom prst="rect">
                  <a:avLst/>
                </a:prstGeom>
              </p:spPr>
            </p:pic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4902D54-EF6E-4DDF-95F9-7292E092BE1D}"/>
                  </a:ext>
                </a:extLst>
              </p:cNvPr>
              <p:cNvSpPr txBox="1"/>
              <p:nvPr/>
            </p:nvSpPr>
            <p:spPr>
              <a:xfrm>
                <a:off x="6681818" y="3683586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247CA08-7C3E-4C72-8275-D79221A7E259}"/>
              </a:ext>
            </a:extLst>
          </p:cNvPr>
          <p:cNvSpPr txBox="1"/>
          <p:nvPr/>
        </p:nvSpPr>
        <p:spPr>
          <a:xfrm>
            <a:off x="5683720" y="4744905"/>
            <a:ext cx="46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189" name="Partial Circle 188">
            <a:extLst>
              <a:ext uri="{FF2B5EF4-FFF2-40B4-BE49-F238E27FC236}">
                <a16:creationId xmlns:a16="http://schemas.microsoft.com/office/drawing/2014/main" id="{83EE5B29-4975-4621-A97A-EBEBDD888379}"/>
              </a:ext>
            </a:extLst>
          </p:cNvPr>
          <p:cNvSpPr>
            <a:spLocks noChangeAspect="1"/>
          </p:cNvSpPr>
          <p:nvPr/>
        </p:nvSpPr>
        <p:spPr>
          <a:xfrm rot="15412413">
            <a:off x="6119692" y="4818714"/>
            <a:ext cx="734526" cy="734526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BED5DE-A5F7-450D-A72B-6610D1423E78}"/>
              </a:ext>
            </a:extLst>
          </p:cNvPr>
          <p:cNvSpPr txBox="1"/>
          <p:nvPr/>
        </p:nvSpPr>
        <p:spPr>
          <a:xfrm>
            <a:off x="6836686" y="4744903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1833E74-8342-4146-AD4B-3E4D5661DA59}"/>
              </a:ext>
            </a:extLst>
          </p:cNvPr>
          <p:cNvGrpSpPr/>
          <p:nvPr/>
        </p:nvGrpSpPr>
        <p:grpSpPr>
          <a:xfrm>
            <a:off x="7471612" y="4976065"/>
            <a:ext cx="3918025" cy="338946"/>
            <a:chOff x="7471612" y="4976065"/>
            <a:chExt cx="3918025" cy="338946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D6D204C-428D-4FB4-ADD2-94A1B096437C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2E145270-D3A3-465B-92C7-38EE7B2EFFD3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56F8DA52-5C71-4E58-8F20-F8EA5FF4AD4A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6B9F91CE-CF6D-45AB-B801-94112CE541B9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6482FB3B-7F9A-4DA1-A24B-9AC438B7DB18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E28CEF0-CD84-4953-8385-2AE025E0FB3F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73810156-C397-434F-BA2F-1A380D6374B1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7AB04A0-67C7-4194-822A-9E49E927B677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F95F3DDB-94AD-487F-80F3-732691D68C0D}"/>
              </a:ext>
            </a:extLst>
          </p:cNvPr>
          <p:cNvSpPr txBox="1"/>
          <p:nvPr/>
        </p:nvSpPr>
        <p:spPr>
          <a:xfrm>
            <a:off x="7327526" y="-43257"/>
            <a:ext cx="500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NEBNext</a:t>
            </a:r>
            <a:r>
              <a:rPr lang="en-US" dirty="0"/>
              <a:t> Ultra II FS DNA Library Prep Kit for Illumina </a:t>
            </a:r>
          </a:p>
          <a:p>
            <a:r>
              <a:rPr lang="en-US" dirty="0" err="1"/>
              <a:t>NEBNext</a:t>
            </a:r>
            <a:r>
              <a:rPr lang="en-US" dirty="0"/>
              <a:t> Multiplex Oligos for Illumina 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370D4B8-BC03-4B40-91F3-1C198934902E}"/>
              </a:ext>
            </a:extLst>
          </p:cNvPr>
          <p:cNvSpPr txBox="1"/>
          <p:nvPr/>
        </p:nvSpPr>
        <p:spPr>
          <a:xfrm>
            <a:off x="1039441" y="2859329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Addition of </a:t>
            </a:r>
            <a:r>
              <a:rPr lang="en-US" sz="2400" dirty="0" err="1"/>
              <a:t>NEBNext</a:t>
            </a:r>
            <a:r>
              <a:rPr lang="en-US" sz="2400" dirty="0"/>
              <a:t> adaptors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CE85D02-2EFE-4115-8DEB-3DD4A309889F}"/>
              </a:ext>
            </a:extLst>
          </p:cNvPr>
          <p:cNvSpPr txBox="1"/>
          <p:nvPr/>
        </p:nvSpPr>
        <p:spPr>
          <a:xfrm>
            <a:off x="777217" y="4473202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U-clipping to linearize adaptors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2B34013-9BC7-4C81-BBD0-DC8CA8A0A431}"/>
              </a:ext>
            </a:extLst>
          </p:cNvPr>
          <p:cNvSpPr txBox="1"/>
          <p:nvPr/>
        </p:nvSpPr>
        <p:spPr>
          <a:xfrm>
            <a:off x="7198897" y="2859328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Amplicon with barbell adaptors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BBF23C-17A2-402A-B85A-243DCA701819}"/>
              </a:ext>
            </a:extLst>
          </p:cNvPr>
          <p:cNvSpPr txBox="1"/>
          <p:nvPr/>
        </p:nvSpPr>
        <p:spPr>
          <a:xfrm>
            <a:off x="7217368" y="4443437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Amplicon with linear adaptors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53B18C00-9AAB-444D-BA5F-8FF4EC08B38B}"/>
              </a:ext>
            </a:extLst>
          </p:cNvPr>
          <p:cNvSpPr/>
          <p:nvPr/>
        </p:nvSpPr>
        <p:spPr>
          <a:xfrm>
            <a:off x="165241" y="6054772"/>
            <a:ext cx="1094599" cy="172738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6E00A54-4EC0-487B-BAAD-890A0C9F46D3}"/>
              </a:ext>
            </a:extLst>
          </p:cNvPr>
          <p:cNvSpPr txBox="1"/>
          <p:nvPr/>
        </p:nvSpPr>
        <p:spPr>
          <a:xfrm>
            <a:off x="1272196" y="5941086"/>
            <a:ext cx="169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Amplicon</a:t>
            </a:r>
          </a:p>
        </p:txBody>
      </p:sp>
      <p:sp>
        <p:nvSpPr>
          <p:cNvPr id="211" name="Partial Circle 210">
            <a:extLst>
              <a:ext uri="{FF2B5EF4-FFF2-40B4-BE49-F238E27FC236}">
                <a16:creationId xmlns:a16="http://schemas.microsoft.com/office/drawing/2014/main" id="{DB4C6E2B-8B28-4CE0-AD1C-E98FC8C7EE38}"/>
              </a:ext>
            </a:extLst>
          </p:cNvPr>
          <p:cNvSpPr>
            <a:spLocks noChangeAspect="1"/>
          </p:cNvSpPr>
          <p:nvPr/>
        </p:nvSpPr>
        <p:spPr>
          <a:xfrm rot="3402643">
            <a:off x="120962" y="635556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4D4BFD-62E7-4EAF-94AC-3AFE14069449}"/>
              </a:ext>
            </a:extLst>
          </p:cNvPr>
          <p:cNvSpPr txBox="1"/>
          <p:nvPr/>
        </p:nvSpPr>
        <p:spPr>
          <a:xfrm>
            <a:off x="571156" y="6430692"/>
            <a:ext cx="319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End Prep Enzyme Mix</a:t>
            </a:r>
          </a:p>
        </p:txBody>
      </p:sp>
      <p:sp>
        <p:nvSpPr>
          <p:cNvPr id="213" name="Partial Circle 212">
            <a:extLst>
              <a:ext uri="{FF2B5EF4-FFF2-40B4-BE49-F238E27FC236}">
                <a16:creationId xmlns:a16="http://schemas.microsoft.com/office/drawing/2014/main" id="{7F7951C9-C4EA-45EA-9F7F-78245030CABA}"/>
              </a:ext>
            </a:extLst>
          </p:cNvPr>
          <p:cNvSpPr>
            <a:spLocks noChangeAspect="1"/>
          </p:cNvSpPr>
          <p:nvPr/>
        </p:nvSpPr>
        <p:spPr>
          <a:xfrm rot="3437134">
            <a:off x="3808279" y="5821101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AB2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E639D9-196E-431B-A146-AD0CE006937F}"/>
              </a:ext>
            </a:extLst>
          </p:cNvPr>
          <p:cNvSpPr txBox="1"/>
          <p:nvPr/>
        </p:nvSpPr>
        <p:spPr>
          <a:xfrm>
            <a:off x="4276896" y="5860289"/>
            <a:ext cx="307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Ultra II Ligation Master Mix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46CEB33-EDAE-43BE-A76E-F89F71868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320" y="6215826"/>
            <a:ext cx="1079561" cy="621565"/>
          </a:xfrm>
          <a:prstGeom prst="rect">
            <a:avLst/>
          </a:prstGeom>
        </p:spPr>
      </p:pic>
      <p:sp>
        <p:nvSpPr>
          <p:cNvPr id="216" name="Partial Circle 215">
            <a:extLst>
              <a:ext uri="{FF2B5EF4-FFF2-40B4-BE49-F238E27FC236}">
                <a16:creationId xmlns:a16="http://schemas.microsoft.com/office/drawing/2014/main" id="{B8C87756-F21D-42A1-991E-B4E4A62A7C42}"/>
              </a:ext>
            </a:extLst>
          </p:cNvPr>
          <p:cNvSpPr>
            <a:spLocks noChangeAspect="1"/>
          </p:cNvSpPr>
          <p:nvPr/>
        </p:nvSpPr>
        <p:spPr>
          <a:xfrm rot="3054702">
            <a:off x="3813932" y="6353122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072F7F-31B6-4E94-918A-DF977C319B7F}"/>
              </a:ext>
            </a:extLst>
          </p:cNvPr>
          <p:cNvSpPr txBox="1"/>
          <p:nvPr/>
        </p:nvSpPr>
        <p:spPr>
          <a:xfrm>
            <a:off x="4318755" y="6377966"/>
            <a:ext cx="1597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Enzyme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3857777-4476-4A57-A473-0AD12DACA787}"/>
              </a:ext>
            </a:extLst>
          </p:cNvPr>
          <p:cNvSpPr txBox="1"/>
          <p:nvPr/>
        </p:nvSpPr>
        <p:spPr>
          <a:xfrm>
            <a:off x="7035488" y="6319994"/>
            <a:ext cx="280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Barbell Adaptor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0F388FF-5C0C-460F-8AF6-DC11A49BAF25}"/>
              </a:ext>
            </a:extLst>
          </p:cNvPr>
          <p:cNvCxnSpPr>
            <a:cxnSpLocks/>
          </p:cNvCxnSpPr>
          <p:nvPr/>
        </p:nvCxnSpPr>
        <p:spPr>
          <a:xfrm>
            <a:off x="0" y="572505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CA920D0E-A759-40A7-A229-EB0488892691}"/>
              </a:ext>
            </a:extLst>
          </p:cNvPr>
          <p:cNvSpPr/>
          <p:nvPr/>
        </p:nvSpPr>
        <p:spPr>
          <a:xfrm rot="4944829">
            <a:off x="6384831" y="1150694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ightning Bolt 117">
            <a:extLst>
              <a:ext uri="{FF2B5EF4-FFF2-40B4-BE49-F238E27FC236}">
                <a16:creationId xmlns:a16="http://schemas.microsoft.com/office/drawing/2014/main" id="{BB4BA4E6-7979-43BD-927F-6CD0B2923C4F}"/>
              </a:ext>
            </a:extLst>
          </p:cNvPr>
          <p:cNvSpPr/>
          <p:nvPr/>
        </p:nvSpPr>
        <p:spPr>
          <a:xfrm rot="15785782">
            <a:off x="4044532" y="2430182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423A96-5662-4557-86F7-A2F821EDF2B1}"/>
              </a:ext>
            </a:extLst>
          </p:cNvPr>
          <p:cNvSpPr txBox="1"/>
          <p:nvPr/>
        </p:nvSpPr>
        <p:spPr>
          <a:xfrm>
            <a:off x="2965512" y="1596543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B2CE07-D397-4C48-93A8-068A0FA7B1BD}"/>
              </a:ext>
            </a:extLst>
          </p:cNvPr>
          <p:cNvGrpSpPr/>
          <p:nvPr/>
        </p:nvGrpSpPr>
        <p:grpSpPr>
          <a:xfrm>
            <a:off x="7832320" y="1001082"/>
            <a:ext cx="2857918" cy="1145778"/>
            <a:chOff x="176211" y="3089058"/>
            <a:chExt cx="2857918" cy="114577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54A893-EE11-4476-B5EE-9F5DFD909C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26B55E-9096-4869-9686-AA3EDAC0AA28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C7F0AD-CD7D-4554-B63A-B9359DBB4752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9F24739-9BB7-42F6-BFF5-ED9C5B597DAA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9EE0D90C-D731-4813-BCC0-2E66AE79A365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57411679-5FFB-4D7B-8C9A-02A6C6DD9EB2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A3F4C49-5E62-4C17-BF60-E264161B560E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60D5C51-0D37-4DC3-91FC-0D04BB3EB4E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8F90213-F74F-468A-B8D1-3194A0F99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F63858-ABE5-4C6C-BD83-E10D5E5837DB}"/>
              </a:ext>
            </a:extLst>
          </p:cNvPr>
          <p:cNvGrpSpPr/>
          <p:nvPr/>
        </p:nvGrpSpPr>
        <p:grpSpPr>
          <a:xfrm>
            <a:off x="9056661" y="1752131"/>
            <a:ext cx="2857918" cy="1145778"/>
            <a:chOff x="176211" y="3089058"/>
            <a:chExt cx="2857918" cy="1145778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D117529-7E77-42E9-B281-7D1019EF13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987" y="3410185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7A374-17B6-4E7B-8632-482EBE96A587}"/>
                </a:ext>
              </a:extLst>
            </p:cNvPr>
            <p:cNvGrpSpPr/>
            <p:nvPr/>
          </p:nvGrpSpPr>
          <p:grpSpPr>
            <a:xfrm>
              <a:off x="208556" y="3327715"/>
              <a:ext cx="2779785" cy="681999"/>
              <a:chOff x="208556" y="3551235"/>
              <a:chExt cx="2779785" cy="681999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0BDC3809-DA5A-4F85-BCE8-0C1F1D92C44D}"/>
                  </a:ext>
                </a:extLst>
              </p:cNvPr>
              <p:cNvSpPr txBox="1"/>
              <p:nvPr/>
            </p:nvSpPr>
            <p:spPr>
              <a:xfrm>
                <a:off x="2625741" y="355123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62C31B7-5CAE-41EC-9991-48D112ABCA32}"/>
                  </a:ext>
                </a:extLst>
              </p:cNvPr>
              <p:cNvSpPr txBox="1"/>
              <p:nvPr/>
            </p:nvSpPr>
            <p:spPr>
              <a:xfrm>
                <a:off x="208556" y="3771569"/>
                <a:ext cx="3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304473B0-2532-4594-B807-64B40D4CF4B7}"/>
                  </a:ext>
                </a:extLst>
              </p:cNvPr>
              <p:cNvSpPr/>
              <p:nvPr/>
            </p:nvSpPr>
            <p:spPr>
              <a:xfrm>
                <a:off x="522245" y="3728508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7321E818-384C-4591-8101-B9316E73637D}"/>
                  </a:ext>
                </a:extLst>
              </p:cNvPr>
              <p:cNvSpPr/>
              <p:nvPr/>
            </p:nvSpPr>
            <p:spPr>
              <a:xfrm>
                <a:off x="519575" y="3947283"/>
                <a:ext cx="2151106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276C9F5-C65A-4F30-9FAB-EEBF37A45622}"/>
                </a:ext>
              </a:extLst>
            </p:cNvPr>
            <p:cNvSpPr txBox="1"/>
            <p:nvPr/>
          </p:nvSpPr>
          <p:spPr>
            <a:xfrm>
              <a:off x="176211" y="30890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8A9020E-6DFF-4519-983D-7CC755DA55A4}"/>
                </a:ext>
              </a:extLst>
            </p:cNvPr>
            <p:cNvSpPr txBox="1"/>
            <p:nvPr/>
          </p:nvSpPr>
          <p:spPr>
            <a:xfrm>
              <a:off x="2690765" y="377317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142389D-2F21-48D8-B043-21F5C3A58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4383" y="3898741"/>
              <a:ext cx="75822" cy="112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Lightning Bolt 222">
            <a:extLst>
              <a:ext uri="{FF2B5EF4-FFF2-40B4-BE49-F238E27FC236}">
                <a16:creationId xmlns:a16="http://schemas.microsoft.com/office/drawing/2014/main" id="{24B08727-9636-47D7-9220-9813C432B8C7}"/>
              </a:ext>
            </a:extLst>
          </p:cNvPr>
          <p:cNvSpPr/>
          <p:nvPr/>
        </p:nvSpPr>
        <p:spPr>
          <a:xfrm rot="21119943">
            <a:off x="7408031" y="5801152"/>
            <a:ext cx="442541" cy="526462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26862BB-E0E5-4EC7-A835-5B176E679023}"/>
              </a:ext>
            </a:extLst>
          </p:cNvPr>
          <p:cNvSpPr txBox="1"/>
          <p:nvPr/>
        </p:nvSpPr>
        <p:spPr>
          <a:xfrm>
            <a:off x="7778491" y="5856918"/>
            <a:ext cx="346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NEBNext</a:t>
            </a:r>
            <a:r>
              <a:rPr lang="en-US" sz="2000" dirty="0"/>
              <a:t> Ultra II FS Enzyme Mix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C3794E-76B6-4522-A8D3-CECCA76A5697}"/>
              </a:ext>
            </a:extLst>
          </p:cNvPr>
          <p:cNvGrpSpPr/>
          <p:nvPr/>
        </p:nvGrpSpPr>
        <p:grpSpPr>
          <a:xfrm>
            <a:off x="680420" y="1269406"/>
            <a:ext cx="591344" cy="1538024"/>
            <a:chOff x="8805333" y="4711701"/>
            <a:chExt cx="850076" cy="1983672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75DC91E-BC2B-4099-A668-2B456452E245}"/>
                </a:ext>
              </a:extLst>
            </p:cNvPr>
            <p:cNvSpPr/>
            <p:nvPr/>
          </p:nvSpPr>
          <p:spPr>
            <a:xfrm>
              <a:off x="8805333" y="4711701"/>
              <a:ext cx="850076" cy="1983672"/>
            </a:xfrm>
            <a:custGeom>
              <a:avLst/>
              <a:gdLst>
                <a:gd name="connsiteX0" fmla="*/ 13214 w 413078"/>
                <a:gd name="connsiteY0" fmla="*/ 0 h 1389792"/>
                <a:gd name="connsiteX1" fmla="*/ 13214 w 413078"/>
                <a:gd name="connsiteY1" fmla="*/ 622997 h 1389792"/>
                <a:gd name="connsiteX2" fmla="*/ 150542 w 413078"/>
                <a:gd name="connsiteY2" fmla="*/ 1296237 h 1389792"/>
                <a:gd name="connsiteX3" fmla="*/ 257724 w 413078"/>
                <a:gd name="connsiteY3" fmla="*/ 1316334 h 1389792"/>
                <a:gd name="connsiteX4" fmla="*/ 398401 w 413078"/>
                <a:gd name="connsiteY4" fmla="*/ 659841 h 1389792"/>
                <a:gd name="connsiteX5" fmla="*/ 401750 w 413078"/>
                <a:gd name="connsiteY5" fmla="*/ 3349 h 13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078" h="1389792">
                  <a:moveTo>
                    <a:pt x="13214" y="0"/>
                  </a:moveTo>
                  <a:cubicBezTo>
                    <a:pt x="1770" y="203479"/>
                    <a:pt x="-9674" y="406958"/>
                    <a:pt x="13214" y="622997"/>
                  </a:cubicBezTo>
                  <a:cubicBezTo>
                    <a:pt x="36102" y="839037"/>
                    <a:pt x="109790" y="1180681"/>
                    <a:pt x="150542" y="1296237"/>
                  </a:cubicBezTo>
                  <a:cubicBezTo>
                    <a:pt x="191294" y="1411793"/>
                    <a:pt x="216414" y="1422400"/>
                    <a:pt x="257724" y="1316334"/>
                  </a:cubicBezTo>
                  <a:cubicBezTo>
                    <a:pt x="299034" y="1210268"/>
                    <a:pt x="374397" y="878672"/>
                    <a:pt x="398401" y="659841"/>
                  </a:cubicBezTo>
                  <a:cubicBezTo>
                    <a:pt x="422405" y="441010"/>
                    <a:pt x="412077" y="222179"/>
                    <a:pt x="401750" y="334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84608264-8407-4F44-A61C-A4C0CF4E5546}"/>
                </a:ext>
              </a:extLst>
            </p:cNvPr>
            <p:cNvSpPr/>
            <p:nvPr/>
          </p:nvSpPr>
          <p:spPr>
            <a:xfrm>
              <a:off x="8859460" y="4859079"/>
              <a:ext cx="352562" cy="139953"/>
            </a:xfrm>
            <a:prstGeom prst="round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A0C8E883-E8A2-49FC-8D91-A15DE0141453}"/>
                </a:ext>
              </a:extLst>
            </p:cNvPr>
            <p:cNvSpPr/>
            <p:nvPr/>
          </p:nvSpPr>
          <p:spPr>
            <a:xfrm>
              <a:off x="8871092" y="5299527"/>
              <a:ext cx="352562" cy="139953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EE7E789D-E4F5-416E-8F86-5B0457965E95}"/>
                </a:ext>
              </a:extLst>
            </p:cNvPr>
            <p:cNvSpPr/>
            <p:nvPr/>
          </p:nvSpPr>
          <p:spPr>
            <a:xfrm>
              <a:off x="8976428" y="5795444"/>
              <a:ext cx="352562" cy="139953"/>
            </a:xfrm>
            <a:prstGeom prst="roundRect">
              <a:avLst/>
            </a:prstGeom>
            <a:solidFill>
              <a:srgbClr val="FCC4C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25897F6D-C25A-45DF-95A7-EA79FCADB287}"/>
                </a:ext>
              </a:extLst>
            </p:cNvPr>
            <p:cNvSpPr/>
            <p:nvPr/>
          </p:nvSpPr>
          <p:spPr>
            <a:xfrm>
              <a:off x="9210458" y="5056967"/>
              <a:ext cx="352562" cy="139953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75D4C46E-D1D7-402C-9CF3-F54375793064}"/>
                </a:ext>
              </a:extLst>
            </p:cNvPr>
            <p:cNvSpPr/>
            <p:nvPr/>
          </p:nvSpPr>
          <p:spPr>
            <a:xfrm>
              <a:off x="9206570" y="5564272"/>
              <a:ext cx="352562" cy="13995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510D111B-E3CA-4015-AF54-B05C5482D8C4}"/>
                </a:ext>
              </a:extLst>
            </p:cNvPr>
            <p:cNvSpPr/>
            <p:nvPr/>
          </p:nvSpPr>
          <p:spPr>
            <a:xfrm>
              <a:off x="9054090" y="6059501"/>
              <a:ext cx="352562" cy="139953"/>
            </a:xfrm>
            <a:prstGeom prst="round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00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429F54-951F-4AEA-868F-E3033D2CF27A}"/>
              </a:ext>
            </a:extLst>
          </p:cNvPr>
          <p:cNvGrpSpPr/>
          <p:nvPr/>
        </p:nvGrpSpPr>
        <p:grpSpPr>
          <a:xfrm>
            <a:off x="2113354" y="1328683"/>
            <a:ext cx="3918025" cy="338946"/>
            <a:chOff x="7471612" y="4976065"/>
            <a:chExt cx="3918025" cy="3389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0870E5-EAC2-4351-90F4-23210282BEA1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4DC65E-D2F2-4008-B9AD-042BB4D96DAE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839B6DE-EDC6-4F47-B749-59B179FC1DEC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D461C14-0C3F-4533-BE11-9308E10C0903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88ACB45-5032-48DA-9DEC-571B6780C613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2281C3-E25B-4064-913D-3B1B4DA5DD19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4CE9F2-E177-40F5-A5C2-29618F31F5CD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6666EE8-1869-4D31-A2E0-C20C89C74468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6C02F3-8AD8-44E8-9F6E-A342A148F843}"/>
              </a:ext>
            </a:extLst>
          </p:cNvPr>
          <p:cNvSpPr txBox="1"/>
          <p:nvPr/>
        </p:nvSpPr>
        <p:spPr>
          <a:xfrm>
            <a:off x="1928683" y="796055"/>
            <a:ext cx="423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ds-cDNA with linear adaptors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12C0C40-37D1-4CCF-A55E-83245014B911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Illumina Library Preparation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20675-4485-4EBE-AA6C-4B982A02B7EA}"/>
              </a:ext>
            </a:extLst>
          </p:cNvPr>
          <p:cNvSpPr txBox="1"/>
          <p:nvPr/>
        </p:nvSpPr>
        <p:spPr>
          <a:xfrm>
            <a:off x="6125097" y="103884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30F86-B355-4074-92A0-740E7779CD3E}"/>
              </a:ext>
            </a:extLst>
          </p:cNvPr>
          <p:cNvGrpSpPr/>
          <p:nvPr/>
        </p:nvGrpSpPr>
        <p:grpSpPr>
          <a:xfrm>
            <a:off x="6615938" y="861742"/>
            <a:ext cx="1689280" cy="432586"/>
            <a:chOff x="5493796" y="1049495"/>
            <a:chExt cx="1689280" cy="43258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C94A6A-5853-4F5E-BA86-69EE0488AB7C}"/>
                </a:ext>
              </a:extLst>
            </p:cNvPr>
            <p:cNvGrpSpPr/>
            <p:nvPr/>
          </p:nvGrpSpPr>
          <p:grpSpPr>
            <a:xfrm>
              <a:off x="5493796" y="1358049"/>
              <a:ext cx="1672237" cy="124032"/>
              <a:chOff x="5493796" y="1358049"/>
              <a:chExt cx="1672237" cy="12403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1AADDD1-7D62-4B1D-9A08-42AB1A22DA52}"/>
                  </a:ext>
                </a:extLst>
              </p:cNvPr>
              <p:cNvSpPr/>
              <p:nvPr/>
            </p:nvSpPr>
            <p:spPr>
              <a:xfrm>
                <a:off x="5493796" y="135804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0A3CEB1-11F0-47FF-8538-CB3BD122CEAE}"/>
                  </a:ext>
                </a:extLst>
              </p:cNvPr>
              <p:cNvSpPr/>
              <p:nvPr/>
            </p:nvSpPr>
            <p:spPr>
              <a:xfrm>
                <a:off x="6480853" y="1361524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3D2B0DB-8312-4E13-BD79-CF370215BA95}"/>
                  </a:ext>
                </a:extLst>
              </p:cNvPr>
              <p:cNvSpPr/>
              <p:nvPr/>
            </p:nvSpPr>
            <p:spPr>
              <a:xfrm>
                <a:off x="6836733" y="1359786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7E6D64-26EE-4548-8816-C94B098422ED}"/>
                </a:ext>
              </a:extLst>
            </p:cNvPr>
            <p:cNvSpPr txBox="1"/>
            <p:nvPr/>
          </p:nvSpPr>
          <p:spPr>
            <a:xfrm>
              <a:off x="6364609" y="10494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BA0FF4-DE8D-46DC-819C-98730975F360}"/>
                </a:ext>
              </a:extLst>
            </p:cNvPr>
            <p:cNvSpPr txBox="1"/>
            <p:nvPr/>
          </p:nvSpPr>
          <p:spPr>
            <a:xfrm>
              <a:off x="6828492" y="104949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17FEEF-0A4A-490C-951F-8E287624EAA4}"/>
              </a:ext>
            </a:extLst>
          </p:cNvPr>
          <p:cNvGrpSpPr/>
          <p:nvPr/>
        </p:nvGrpSpPr>
        <p:grpSpPr>
          <a:xfrm>
            <a:off x="6615937" y="1328683"/>
            <a:ext cx="1689281" cy="432830"/>
            <a:chOff x="5493795" y="1516436"/>
            <a:chExt cx="1689281" cy="43283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456702-CEA0-45FA-B477-47CA8B46BB06}"/>
                </a:ext>
              </a:extLst>
            </p:cNvPr>
            <p:cNvGrpSpPr/>
            <p:nvPr/>
          </p:nvGrpSpPr>
          <p:grpSpPr>
            <a:xfrm>
              <a:off x="5493795" y="1825234"/>
              <a:ext cx="1672238" cy="124032"/>
              <a:chOff x="5493795" y="1825234"/>
              <a:chExt cx="1672238" cy="12403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F110409-1A7C-4D2E-9B3C-24B418B0F62D}"/>
                  </a:ext>
                </a:extLst>
              </p:cNvPr>
              <p:cNvSpPr/>
              <p:nvPr/>
            </p:nvSpPr>
            <p:spPr>
              <a:xfrm>
                <a:off x="5493795" y="182523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75ACDC0-F6BC-413D-BACA-4BEE2780A5F4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439B83-FAEC-4D0D-83FF-63D548CF2FD2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84C6E0-6853-4708-BFD6-2F1D61200613}"/>
                </a:ext>
              </a:extLst>
            </p:cNvPr>
            <p:cNvSpPr txBox="1"/>
            <p:nvPr/>
          </p:nvSpPr>
          <p:spPr>
            <a:xfrm>
              <a:off x="6364609" y="151847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F99AF0-9F6F-4C9E-B1BC-407D10B8323B}"/>
                </a:ext>
              </a:extLst>
            </p:cNvPr>
            <p:cNvSpPr txBox="1"/>
            <p:nvPr/>
          </p:nvSpPr>
          <p:spPr>
            <a:xfrm>
              <a:off x="6828492" y="151643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95481FD9-6E6C-452D-9A2C-C9830175C8C2}"/>
              </a:ext>
            </a:extLst>
          </p:cNvPr>
          <p:cNvSpPr>
            <a:spLocks noChangeAspect="1"/>
          </p:cNvSpPr>
          <p:nvPr/>
        </p:nvSpPr>
        <p:spPr>
          <a:xfrm rot="14668786">
            <a:off x="8904026" y="1086954"/>
            <a:ext cx="731520" cy="73152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FAE7D6-7BD4-4A01-AA5A-A1CDDD7C0FA7}"/>
              </a:ext>
            </a:extLst>
          </p:cNvPr>
          <p:cNvSpPr txBox="1"/>
          <p:nvPr/>
        </p:nvSpPr>
        <p:spPr>
          <a:xfrm>
            <a:off x="8351726" y="102688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84E218-2A3C-41C9-80EF-82E694665E69}"/>
              </a:ext>
            </a:extLst>
          </p:cNvPr>
          <p:cNvGrpSpPr/>
          <p:nvPr/>
        </p:nvGrpSpPr>
        <p:grpSpPr>
          <a:xfrm>
            <a:off x="4421271" y="2637586"/>
            <a:ext cx="3918025" cy="338946"/>
            <a:chOff x="7471612" y="4976065"/>
            <a:chExt cx="3918025" cy="3389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EF09264-C37D-44B2-BE0F-E4D5C9971AF9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BC70F4C-873B-4DD7-989F-BD2AE61938E2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2BDB087D-166B-4676-8ABB-E95B4B6C4FDC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E52460D-3B8B-4C4A-8A33-5FFC7E375333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1FBBA3E-12D7-4E2C-9BD0-BA6D64146840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832EF2-DEED-463C-8C76-787CF33C1FA2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F1EF658-972E-4057-BA26-BB903E6D807B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8495F8-0A01-474E-B334-F8D90964679A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33A3DB-6D22-4B30-9CA1-B8FE08137013}"/>
              </a:ext>
            </a:extLst>
          </p:cNvPr>
          <p:cNvGrpSpPr/>
          <p:nvPr/>
        </p:nvGrpSpPr>
        <p:grpSpPr>
          <a:xfrm>
            <a:off x="7390457" y="2110254"/>
            <a:ext cx="1689280" cy="432586"/>
            <a:chOff x="5493796" y="1049495"/>
            <a:chExt cx="1689280" cy="43258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616224-D54B-43DA-9B10-76F3E0C1F590}"/>
                </a:ext>
              </a:extLst>
            </p:cNvPr>
            <p:cNvGrpSpPr/>
            <p:nvPr/>
          </p:nvGrpSpPr>
          <p:grpSpPr>
            <a:xfrm>
              <a:off x="5493796" y="1358049"/>
              <a:ext cx="1672237" cy="124032"/>
              <a:chOff x="5493796" y="1358049"/>
              <a:chExt cx="1672237" cy="12403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B29B8F4-341F-4359-9B99-43BDDEE0A5E6}"/>
                  </a:ext>
                </a:extLst>
              </p:cNvPr>
              <p:cNvSpPr/>
              <p:nvPr/>
            </p:nvSpPr>
            <p:spPr>
              <a:xfrm>
                <a:off x="5493796" y="135804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FE0DB62-027E-41F1-966C-F3C6A29E8716}"/>
                  </a:ext>
                </a:extLst>
              </p:cNvPr>
              <p:cNvSpPr/>
              <p:nvPr/>
            </p:nvSpPr>
            <p:spPr>
              <a:xfrm>
                <a:off x="6480853" y="1361524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1CC0784-BA40-4C23-9FB9-550CAD849412}"/>
                  </a:ext>
                </a:extLst>
              </p:cNvPr>
              <p:cNvSpPr/>
              <p:nvPr/>
            </p:nvSpPr>
            <p:spPr>
              <a:xfrm>
                <a:off x="6836733" y="1359786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0F2B89-6C03-4454-926F-C57E5D032E2A}"/>
                </a:ext>
              </a:extLst>
            </p:cNvPr>
            <p:cNvSpPr txBox="1"/>
            <p:nvPr/>
          </p:nvSpPr>
          <p:spPr>
            <a:xfrm>
              <a:off x="6364609" y="10494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791AC8-B317-4423-90E1-61FD3AEE6394}"/>
                </a:ext>
              </a:extLst>
            </p:cNvPr>
            <p:cNvSpPr txBox="1"/>
            <p:nvPr/>
          </p:nvSpPr>
          <p:spPr>
            <a:xfrm>
              <a:off x="6828492" y="104949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34796-4857-4178-8973-795964A52269}"/>
              </a:ext>
            </a:extLst>
          </p:cNvPr>
          <p:cNvGrpSpPr/>
          <p:nvPr/>
        </p:nvGrpSpPr>
        <p:grpSpPr>
          <a:xfrm rot="10800000">
            <a:off x="3680830" y="3065785"/>
            <a:ext cx="1689280" cy="432586"/>
            <a:chOff x="5493796" y="1049495"/>
            <a:chExt cx="1689280" cy="43258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4FCD10A-A8FD-4074-AF9D-70C21747161F}"/>
                </a:ext>
              </a:extLst>
            </p:cNvPr>
            <p:cNvGrpSpPr/>
            <p:nvPr/>
          </p:nvGrpSpPr>
          <p:grpSpPr>
            <a:xfrm>
              <a:off x="5493796" y="1358049"/>
              <a:ext cx="1672237" cy="124032"/>
              <a:chOff x="5493796" y="1358049"/>
              <a:chExt cx="1672237" cy="12403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834F379-DD9A-45D8-A400-8F60EAE66D5B}"/>
                  </a:ext>
                </a:extLst>
              </p:cNvPr>
              <p:cNvSpPr/>
              <p:nvPr/>
            </p:nvSpPr>
            <p:spPr>
              <a:xfrm>
                <a:off x="5493796" y="135804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8C4079A-9867-47FB-8F76-3B2DD22F361C}"/>
                  </a:ext>
                </a:extLst>
              </p:cNvPr>
              <p:cNvSpPr/>
              <p:nvPr/>
            </p:nvSpPr>
            <p:spPr>
              <a:xfrm>
                <a:off x="6480853" y="1361524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D3981AA-8820-4CD4-9CB1-879E56C9E8D0}"/>
                  </a:ext>
                </a:extLst>
              </p:cNvPr>
              <p:cNvSpPr/>
              <p:nvPr/>
            </p:nvSpPr>
            <p:spPr>
              <a:xfrm>
                <a:off x="6836733" y="1359786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90B108-D94F-45C3-B734-E7CD1F2F819A}"/>
                </a:ext>
              </a:extLst>
            </p:cNvPr>
            <p:cNvSpPr txBox="1"/>
            <p:nvPr/>
          </p:nvSpPr>
          <p:spPr>
            <a:xfrm rot="10800000">
              <a:off x="6364609" y="10494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A78938-7241-4464-ACAC-27CE9E2CF788}"/>
                </a:ext>
              </a:extLst>
            </p:cNvPr>
            <p:cNvSpPr txBox="1"/>
            <p:nvPr/>
          </p:nvSpPr>
          <p:spPr>
            <a:xfrm rot="10800000">
              <a:off x="6828492" y="104949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99E8A0-8473-43DB-8E06-BE9CE9F9F4AE}"/>
              </a:ext>
            </a:extLst>
          </p:cNvPr>
          <p:cNvCxnSpPr>
            <a:cxnSpLocks/>
          </p:cNvCxnSpPr>
          <p:nvPr/>
        </p:nvCxnSpPr>
        <p:spPr>
          <a:xfrm flipH="1">
            <a:off x="4421271" y="2467410"/>
            <a:ext cx="2977888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D929F-9E0A-46B6-9676-44C71EA09EE8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5370110" y="3127801"/>
            <a:ext cx="2935108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3FD29DC-85D8-4460-BF3E-C1A1B9510648}"/>
              </a:ext>
            </a:extLst>
          </p:cNvPr>
          <p:cNvSpPr/>
          <p:nvPr/>
        </p:nvSpPr>
        <p:spPr>
          <a:xfrm rot="5400000">
            <a:off x="6134378" y="2024058"/>
            <a:ext cx="472277" cy="2084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F784ACB5-19ED-4DA1-9D42-AD3CB1B65A24}"/>
              </a:ext>
            </a:extLst>
          </p:cNvPr>
          <p:cNvSpPr/>
          <p:nvPr/>
        </p:nvSpPr>
        <p:spPr>
          <a:xfrm rot="5400000">
            <a:off x="6129984" y="3447841"/>
            <a:ext cx="472277" cy="2084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4ABB06-E0A5-4ECF-B038-1A4512FF71AD}"/>
              </a:ext>
            </a:extLst>
          </p:cNvPr>
          <p:cNvGrpSpPr/>
          <p:nvPr/>
        </p:nvGrpSpPr>
        <p:grpSpPr>
          <a:xfrm>
            <a:off x="4387193" y="4006225"/>
            <a:ext cx="3918025" cy="338946"/>
            <a:chOff x="7471612" y="4976065"/>
            <a:chExt cx="3918025" cy="33894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CD41258-59D7-470C-8B93-4CCCB0C76521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62A0BE0-F8A1-4233-9239-2F39BA98160A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E3788AB-86AA-47A3-ABF9-4BAA82D5337A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CFC797A-DDB7-471F-9174-05FC14C11B78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59D7041-9866-4A6A-B5FF-881CE110655D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AA58D7-574C-4A5F-9B29-E4CD3EE0CD7D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1C092C20-FF9F-481F-B87C-FF98DDC26E60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196185E-CE0B-4F23-924D-F83308477783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9E2335F-F804-4DC5-BD92-C6EF3A3B3AB6}"/>
              </a:ext>
            </a:extLst>
          </p:cNvPr>
          <p:cNvGrpSpPr/>
          <p:nvPr/>
        </p:nvGrpSpPr>
        <p:grpSpPr>
          <a:xfrm>
            <a:off x="3650786" y="4220491"/>
            <a:ext cx="818467" cy="432586"/>
            <a:chOff x="3670880" y="4217142"/>
            <a:chExt cx="818467" cy="432586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94E354DF-DABA-4785-BFE8-3813FD98F521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109B2DE-3938-4469-9407-A34908CC7DFA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5E5720-2F85-4080-847D-47C17D1F5693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585B075-7993-4AB3-BEF8-13D053377160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23C569-F10C-420A-A94F-51AC2491A0E5}"/>
              </a:ext>
            </a:extLst>
          </p:cNvPr>
          <p:cNvGrpSpPr/>
          <p:nvPr/>
        </p:nvGrpSpPr>
        <p:grpSpPr>
          <a:xfrm>
            <a:off x="8226250" y="3695184"/>
            <a:ext cx="818467" cy="432586"/>
            <a:chOff x="8413670" y="2262654"/>
            <a:chExt cx="818467" cy="4325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02ED1F3-EA55-4CC5-9C69-C4B3DCD2CC64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57862C05-08AC-4266-A801-8C3D2DF7C18A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A96E8CE-187C-42BC-8A17-1663C16AA6F1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61D2453-A70A-423D-BE87-8041CC219129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6AD650-4EF3-4AFE-9B89-3A92E3048734}"/>
              </a:ext>
            </a:extLst>
          </p:cNvPr>
          <p:cNvGrpSpPr/>
          <p:nvPr/>
        </p:nvGrpSpPr>
        <p:grpSpPr>
          <a:xfrm>
            <a:off x="7358099" y="4409282"/>
            <a:ext cx="1689281" cy="428526"/>
            <a:chOff x="5493795" y="1825234"/>
            <a:chExt cx="1689281" cy="42852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902FC97-999D-4626-B7A3-048C50874929}"/>
                </a:ext>
              </a:extLst>
            </p:cNvPr>
            <p:cNvGrpSpPr/>
            <p:nvPr/>
          </p:nvGrpSpPr>
          <p:grpSpPr>
            <a:xfrm>
              <a:off x="5493795" y="1825234"/>
              <a:ext cx="1672238" cy="124032"/>
              <a:chOff x="5493795" y="1825234"/>
              <a:chExt cx="1672238" cy="124032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4DBD74D8-97FB-41AD-96F6-E2851AC5C762}"/>
                  </a:ext>
                </a:extLst>
              </p:cNvPr>
              <p:cNvSpPr/>
              <p:nvPr/>
            </p:nvSpPr>
            <p:spPr>
              <a:xfrm>
                <a:off x="5493795" y="182523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6916D0D0-58AB-4DD6-BEAA-A266DC667C8C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E575A73-FDED-455B-A5F3-0454AF91E2D2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D80C3AE-33ED-4C54-9DED-89229C1D446C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F1F8DB-51E3-4E9D-86A0-09868734F3D5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6DD207-9841-428C-A9DF-BAAD9AC41F6B}"/>
              </a:ext>
            </a:extLst>
          </p:cNvPr>
          <p:cNvGrpSpPr/>
          <p:nvPr/>
        </p:nvGrpSpPr>
        <p:grpSpPr>
          <a:xfrm rot="10800000">
            <a:off x="3638002" y="3527103"/>
            <a:ext cx="1689281" cy="416217"/>
            <a:chOff x="5493795" y="1825234"/>
            <a:chExt cx="1689281" cy="4162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D56696A-91F1-4E38-8380-22626B351ACF}"/>
                </a:ext>
              </a:extLst>
            </p:cNvPr>
            <p:cNvGrpSpPr/>
            <p:nvPr/>
          </p:nvGrpSpPr>
          <p:grpSpPr>
            <a:xfrm>
              <a:off x="5493795" y="1825234"/>
              <a:ext cx="1672238" cy="124032"/>
              <a:chOff x="5493795" y="1825234"/>
              <a:chExt cx="1672238" cy="124032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54B6052-4950-4E97-9CD4-70F49CD2DFC9}"/>
                  </a:ext>
                </a:extLst>
              </p:cNvPr>
              <p:cNvSpPr/>
              <p:nvPr/>
            </p:nvSpPr>
            <p:spPr>
              <a:xfrm>
                <a:off x="5493795" y="182523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1897A6A7-463D-477B-8EA1-1336470056F2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DBDC17D-775F-4DD3-BB44-CE3E64D9EBE8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70863E6-2B2D-49BB-8AD9-BA5E7DF5CF5C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690953F-1DC7-4F84-ABE6-D443D196C16E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96F0659-D389-4EC5-80FD-49DC4391A87D}"/>
              </a:ext>
            </a:extLst>
          </p:cNvPr>
          <p:cNvCxnSpPr>
            <a:cxnSpLocks/>
          </p:cNvCxnSpPr>
          <p:nvPr/>
        </p:nvCxnSpPr>
        <p:spPr>
          <a:xfrm flipH="1">
            <a:off x="4387193" y="4467021"/>
            <a:ext cx="2977888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10348A-4758-40CE-B5AC-BD13545BBF15}"/>
              </a:ext>
            </a:extLst>
          </p:cNvPr>
          <p:cNvCxnSpPr>
            <a:cxnSpLocks/>
          </p:cNvCxnSpPr>
          <p:nvPr/>
        </p:nvCxnSpPr>
        <p:spPr>
          <a:xfrm>
            <a:off x="5326162" y="3879567"/>
            <a:ext cx="2935108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EA662132-F738-4EB5-970A-6CB5DA2C3AE1}"/>
              </a:ext>
            </a:extLst>
          </p:cNvPr>
          <p:cNvSpPr/>
          <p:nvPr/>
        </p:nvSpPr>
        <p:spPr>
          <a:xfrm rot="5400000">
            <a:off x="6129984" y="4713998"/>
            <a:ext cx="472277" cy="2084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2CAD1A6-881A-4FDA-90A3-C57B0EF168F8}"/>
              </a:ext>
            </a:extLst>
          </p:cNvPr>
          <p:cNvGrpSpPr/>
          <p:nvPr/>
        </p:nvGrpSpPr>
        <p:grpSpPr>
          <a:xfrm>
            <a:off x="4343245" y="5201073"/>
            <a:ext cx="3918025" cy="338946"/>
            <a:chOff x="7471612" y="4976065"/>
            <a:chExt cx="3918025" cy="33894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5F37CE8-BFBB-44AF-B2F2-6878DCC6F3E4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B46B40D6-2E72-40B5-9CE9-776CF104278A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858A475-C093-4BCA-9A44-9F48D9764701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E98EFD25-73C9-4660-9B25-5DB7C0488B5D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01435096-8EED-4F95-89ED-196424485A90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E24BB25-7B8E-4E84-B2B0-4D4D37883305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21CD7FAC-3DFB-40BF-A425-6708819D090B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16E6D948-7AAD-4813-B056-C12E2EBED200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1E0ADBF-5D7E-4DFC-90F0-4FB5C0F38949}"/>
              </a:ext>
            </a:extLst>
          </p:cNvPr>
          <p:cNvGrpSpPr/>
          <p:nvPr/>
        </p:nvGrpSpPr>
        <p:grpSpPr>
          <a:xfrm>
            <a:off x="3606838" y="5415339"/>
            <a:ext cx="818467" cy="432586"/>
            <a:chOff x="3670880" y="4217142"/>
            <a:chExt cx="818467" cy="43258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39F442E6-2AA9-4467-89A0-F6E3A12B078C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42FA5C2-6401-453E-B79D-622BC244BD6C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E581830-AAB7-43C3-94F5-7E5AE5C9FCC1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ABD2863-4799-4FA6-81CA-D85CF1084551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47CD185-5772-46C4-974E-42A1C2B46B48}"/>
              </a:ext>
            </a:extLst>
          </p:cNvPr>
          <p:cNvGrpSpPr/>
          <p:nvPr/>
        </p:nvGrpSpPr>
        <p:grpSpPr>
          <a:xfrm>
            <a:off x="8182302" y="4890032"/>
            <a:ext cx="818467" cy="432586"/>
            <a:chOff x="8413670" y="2262654"/>
            <a:chExt cx="818467" cy="43258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E4C8D6F-6CC0-4BAB-8231-6D49C97715A3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C36AB9A-BD6F-4D91-9CDF-3C475AC33832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9D02F13-1A3C-44B6-9BF3-EE84350ACF57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DC62631-7E31-4090-B879-219C6B55BF58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3A984B-DF07-4A04-831E-D95C8374A3D6}"/>
              </a:ext>
            </a:extLst>
          </p:cNvPr>
          <p:cNvGrpSpPr/>
          <p:nvPr/>
        </p:nvGrpSpPr>
        <p:grpSpPr>
          <a:xfrm>
            <a:off x="8184965" y="5415367"/>
            <a:ext cx="818467" cy="426789"/>
            <a:chOff x="6364609" y="1826971"/>
            <a:chExt cx="818467" cy="426789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78F22E8-0ADE-4F45-AC6C-113AA60E02C5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0AFCD5A1-C102-4E96-95C1-1BC23422C6EF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6F806AD-03E6-40C1-8DC0-8264EA065707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8670BE7-C819-4950-AB1E-80E4A1ECCC1D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AADA852-FA8A-410C-B2AA-E4ED502F3B58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F752D09-60F9-46ED-8B78-6A2B0EFBC280}"/>
              </a:ext>
            </a:extLst>
          </p:cNvPr>
          <p:cNvGrpSpPr/>
          <p:nvPr/>
        </p:nvGrpSpPr>
        <p:grpSpPr>
          <a:xfrm rot="10800000">
            <a:off x="3600404" y="4906101"/>
            <a:ext cx="818467" cy="414480"/>
            <a:chOff x="6364609" y="1826971"/>
            <a:chExt cx="818467" cy="41448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D6BDB48-8DF6-4820-B803-F715E23A83A4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D9DAAD9-8E39-476F-A87F-FF3266F633B7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9772750F-94A4-4EE0-8183-93B384E807AD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18B7AF-92AB-4B73-8F96-0DA417DFBD11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864B75A-2763-4A44-AEBE-CA968C0E7080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9423A3C-045F-4EB1-A9E4-E0DE0FCB6F72}"/>
              </a:ext>
            </a:extLst>
          </p:cNvPr>
          <p:cNvSpPr txBox="1"/>
          <p:nvPr/>
        </p:nvSpPr>
        <p:spPr>
          <a:xfrm>
            <a:off x="5457532" y="5600280"/>
            <a:ext cx="1932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X12 cycle PCR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E908BC9-7D8A-4864-84E0-991F28A94F6B}"/>
              </a:ext>
            </a:extLst>
          </p:cNvPr>
          <p:cNvSpPr txBox="1"/>
          <p:nvPr/>
        </p:nvSpPr>
        <p:spPr>
          <a:xfrm>
            <a:off x="6125097" y="570868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EE98C9-E0E2-4138-9F34-17783639EF9D}"/>
              </a:ext>
            </a:extLst>
          </p:cNvPr>
          <p:cNvSpPr txBox="1"/>
          <p:nvPr/>
        </p:nvSpPr>
        <p:spPr>
          <a:xfrm>
            <a:off x="4817664" y="6279561"/>
            <a:ext cx="3130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Lots of finished library!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E645347-4B04-4845-8677-6C4F0AB4E18C}"/>
              </a:ext>
            </a:extLst>
          </p:cNvPr>
          <p:cNvSpPr txBox="1"/>
          <p:nvPr/>
        </p:nvSpPr>
        <p:spPr>
          <a:xfrm>
            <a:off x="583432" y="440998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Q5 DNA </a:t>
            </a:r>
          </a:p>
          <a:p>
            <a:r>
              <a:rPr lang="en-US" sz="2000" dirty="0"/>
              <a:t>Polymerase</a:t>
            </a:r>
          </a:p>
        </p:txBody>
      </p:sp>
      <p:sp>
        <p:nvSpPr>
          <p:cNvPr id="139" name="Partial Circle 138">
            <a:extLst>
              <a:ext uri="{FF2B5EF4-FFF2-40B4-BE49-F238E27FC236}">
                <a16:creationId xmlns:a16="http://schemas.microsoft.com/office/drawing/2014/main" id="{C4C2DE35-A9F3-4BB2-8516-A694E76F9421}"/>
              </a:ext>
            </a:extLst>
          </p:cNvPr>
          <p:cNvSpPr>
            <a:spLocks noChangeAspect="1"/>
          </p:cNvSpPr>
          <p:nvPr/>
        </p:nvSpPr>
        <p:spPr>
          <a:xfrm rot="4036848">
            <a:off x="64442" y="4516259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7A6AFBB-B3CE-426A-93B2-7BB4CC68F2D7}"/>
              </a:ext>
            </a:extLst>
          </p:cNvPr>
          <p:cNvGrpSpPr/>
          <p:nvPr/>
        </p:nvGrpSpPr>
        <p:grpSpPr>
          <a:xfrm>
            <a:off x="56987" y="5022321"/>
            <a:ext cx="1689280" cy="432586"/>
            <a:chOff x="5493796" y="1049495"/>
            <a:chExt cx="1689280" cy="43258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AE9DFBA0-3A6E-4BBD-AE54-8C240C243CC7}"/>
                </a:ext>
              </a:extLst>
            </p:cNvPr>
            <p:cNvGrpSpPr/>
            <p:nvPr/>
          </p:nvGrpSpPr>
          <p:grpSpPr>
            <a:xfrm>
              <a:off x="5493796" y="1358049"/>
              <a:ext cx="1672237" cy="124032"/>
              <a:chOff x="5493796" y="1358049"/>
              <a:chExt cx="1672237" cy="1240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B3627B76-4865-4A1B-8DE9-0B0F7B797389}"/>
                  </a:ext>
                </a:extLst>
              </p:cNvPr>
              <p:cNvSpPr/>
              <p:nvPr/>
            </p:nvSpPr>
            <p:spPr>
              <a:xfrm>
                <a:off x="5493796" y="135804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E7BE1081-7EA4-4F54-9B2A-758B5E09B599}"/>
                  </a:ext>
                </a:extLst>
              </p:cNvPr>
              <p:cNvSpPr/>
              <p:nvPr/>
            </p:nvSpPr>
            <p:spPr>
              <a:xfrm>
                <a:off x="6480853" y="1361524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FDC4826F-8FEF-45F2-8E65-784866F01341}"/>
                  </a:ext>
                </a:extLst>
              </p:cNvPr>
              <p:cNvSpPr/>
              <p:nvPr/>
            </p:nvSpPr>
            <p:spPr>
              <a:xfrm>
                <a:off x="6836733" y="1359786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2B2ADBC-CAC6-4A46-AD6E-6C8A8935532B}"/>
                </a:ext>
              </a:extLst>
            </p:cNvPr>
            <p:cNvSpPr txBox="1"/>
            <p:nvPr/>
          </p:nvSpPr>
          <p:spPr>
            <a:xfrm>
              <a:off x="6364609" y="104949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2B4DB9A-3E41-474B-ADED-51111DD2C054}"/>
                </a:ext>
              </a:extLst>
            </p:cNvPr>
            <p:cNvSpPr txBox="1"/>
            <p:nvPr/>
          </p:nvSpPr>
          <p:spPr>
            <a:xfrm>
              <a:off x="6828492" y="104949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3B994E4-DFBA-45B0-8366-26201ED88B92}"/>
              </a:ext>
            </a:extLst>
          </p:cNvPr>
          <p:cNvGrpSpPr/>
          <p:nvPr/>
        </p:nvGrpSpPr>
        <p:grpSpPr>
          <a:xfrm>
            <a:off x="37727" y="5899630"/>
            <a:ext cx="1689281" cy="432830"/>
            <a:chOff x="5493795" y="1516436"/>
            <a:chExt cx="1689281" cy="43283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65DC81B-76EF-4191-BF87-DEF3FC916ABB}"/>
                </a:ext>
              </a:extLst>
            </p:cNvPr>
            <p:cNvGrpSpPr/>
            <p:nvPr/>
          </p:nvGrpSpPr>
          <p:grpSpPr>
            <a:xfrm>
              <a:off x="5493795" y="1825234"/>
              <a:ext cx="1672238" cy="124032"/>
              <a:chOff x="5493795" y="1825234"/>
              <a:chExt cx="1672238" cy="124032"/>
            </a:xfrm>
          </p:grpSpPr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8C2D842B-9E5A-4EFE-8AAF-553606F31BBB}"/>
                  </a:ext>
                </a:extLst>
              </p:cNvPr>
              <p:cNvSpPr/>
              <p:nvPr/>
            </p:nvSpPr>
            <p:spPr>
              <a:xfrm>
                <a:off x="5493795" y="182523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5E2102DF-8BB9-4E28-9396-60EFD2435E2F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F23CF2EB-59D8-42FF-81FA-9A48DFB136D7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F0DDA69-8D03-4E73-B3FF-965D0C4D98E1}"/>
                </a:ext>
              </a:extLst>
            </p:cNvPr>
            <p:cNvSpPr txBox="1"/>
            <p:nvPr/>
          </p:nvSpPr>
          <p:spPr>
            <a:xfrm>
              <a:off x="6364609" y="151847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34E0BFF-9E01-40BF-BFD5-DA72DE024DDF}"/>
                </a:ext>
              </a:extLst>
            </p:cNvPr>
            <p:cNvSpPr txBox="1"/>
            <p:nvPr/>
          </p:nvSpPr>
          <p:spPr>
            <a:xfrm>
              <a:off x="6828492" y="151643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7FEED71E-B977-4B81-8D47-F09EBE8292A1}"/>
              </a:ext>
            </a:extLst>
          </p:cNvPr>
          <p:cNvSpPr txBox="1"/>
          <p:nvPr/>
        </p:nvSpPr>
        <p:spPr>
          <a:xfrm>
            <a:off x="-54235" y="5498213"/>
            <a:ext cx="1878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Unique index #1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C72054A-76B7-48EA-8C84-2A9D7BC5E47F}"/>
              </a:ext>
            </a:extLst>
          </p:cNvPr>
          <p:cNvSpPr txBox="1"/>
          <p:nvPr/>
        </p:nvSpPr>
        <p:spPr>
          <a:xfrm>
            <a:off x="-58300" y="6369740"/>
            <a:ext cx="1878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Unique index #2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8434B94-5924-4BEA-96B5-EB758E6BD58D}"/>
              </a:ext>
            </a:extLst>
          </p:cNvPr>
          <p:cNvSpPr/>
          <p:nvPr/>
        </p:nvSpPr>
        <p:spPr>
          <a:xfrm>
            <a:off x="-45441" y="4386489"/>
            <a:ext cx="1998419" cy="25169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302AC78-21C8-49A0-B720-553FA84F0DDB}"/>
              </a:ext>
            </a:extLst>
          </p:cNvPr>
          <p:cNvSpPr txBox="1"/>
          <p:nvPr/>
        </p:nvSpPr>
        <p:spPr>
          <a:xfrm>
            <a:off x="10023965" y="-42527"/>
            <a:ext cx="21971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NEBNext</a:t>
            </a:r>
            <a:r>
              <a:rPr lang="en-US" dirty="0"/>
              <a:t> Ultra II DNA Library Prep Kit for Illumina </a:t>
            </a:r>
          </a:p>
          <a:p>
            <a:endParaRPr lang="en-US" dirty="0"/>
          </a:p>
          <a:p>
            <a:r>
              <a:rPr lang="en-US" dirty="0" err="1"/>
              <a:t>NEBNext</a:t>
            </a:r>
            <a:r>
              <a:rPr lang="en-US" dirty="0"/>
              <a:t> Multiplex Oligos for Illumina</a:t>
            </a:r>
          </a:p>
          <a:p>
            <a:endParaRPr lang="en-US" dirty="0"/>
          </a:p>
          <a:p>
            <a:r>
              <a:rPr lang="en-US" dirty="0"/>
              <a:t>Q5 High-Fidelity 2X Master Mix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525AA0C-5FA1-4AE9-AD11-156FB8BB9E2A}"/>
              </a:ext>
            </a:extLst>
          </p:cNvPr>
          <p:cNvSpPr txBox="1"/>
          <p:nvPr/>
        </p:nvSpPr>
        <p:spPr>
          <a:xfrm>
            <a:off x="6544192" y="522872"/>
            <a:ext cx="1785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Unique indexes</a:t>
            </a:r>
          </a:p>
        </p:txBody>
      </p:sp>
    </p:spTree>
    <p:extLst>
      <p:ext uri="{BB962C8B-B14F-4D97-AF65-F5344CB8AC3E}">
        <p14:creationId xmlns:p14="http://schemas.microsoft.com/office/powerpoint/2010/main" val="245487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6BC85D2-D110-4F47-823F-42716168D3EA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Sequencing on Illumina Platforms (S.B.S)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64C9D-19A5-4FA7-8A83-E8A1B9654209}"/>
              </a:ext>
            </a:extLst>
          </p:cNvPr>
          <p:cNvGrpSpPr/>
          <p:nvPr/>
        </p:nvGrpSpPr>
        <p:grpSpPr>
          <a:xfrm>
            <a:off x="819218" y="929049"/>
            <a:ext cx="3918025" cy="338946"/>
            <a:chOff x="7471612" y="4976065"/>
            <a:chExt cx="3918025" cy="3389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5AB0E1-B86B-4DB0-9B9A-69B96A5256EE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E0D00B9-3DC7-47C1-B419-0EA5EEA9DCDB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5793F4-5B15-4501-B322-70C6546C7E02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F5845E4-A6D3-4010-AFC2-259BA8786362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AB0ADD4-8606-4172-81C0-71DE835A9B4C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3AA34A-E539-4F9C-8FB1-9B8CB75336D7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382DC00-6016-4056-BC93-FA440A6E71D0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DE91041-A606-40CF-AC40-4203609E0D9A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81A0C-981E-420A-88B9-1A4B99A2C260}"/>
              </a:ext>
            </a:extLst>
          </p:cNvPr>
          <p:cNvGrpSpPr/>
          <p:nvPr/>
        </p:nvGrpSpPr>
        <p:grpSpPr>
          <a:xfrm>
            <a:off x="82811" y="1143315"/>
            <a:ext cx="818467" cy="432586"/>
            <a:chOff x="3670880" y="4217142"/>
            <a:chExt cx="818467" cy="4325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CFACB1-B322-4E49-9646-609B4D4C64CD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405612-3A1F-4E94-960C-D949735261F0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AFECC-32CA-412B-AEB6-60A8739C37E9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5EAC-1765-4EB0-8A04-F8CC5716FC62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55E6B6-6E3B-45F8-8BC8-D46172C09501}"/>
              </a:ext>
            </a:extLst>
          </p:cNvPr>
          <p:cNvGrpSpPr/>
          <p:nvPr/>
        </p:nvGrpSpPr>
        <p:grpSpPr>
          <a:xfrm>
            <a:off x="4658275" y="618008"/>
            <a:ext cx="818467" cy="432586"/>
            <a:chOff x="8413670" y="2262654"/>
            <a:chExt cx="818467" cy="43258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CC7007C-883A-420C-81CD-F191DB4764DD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AC03231-E0B4-4997-AE97-1D5F52CF737C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E3D23-C93B-40C5-A506-8085B7365398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B07E6-3B9A-461E-8ADC-8BB3F9E1C8D2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0E8345-FDD4-45DB-86E5-58F661A7B022}"/>
              </a:ext>
            </a:extLst>
          </p:cNvPr>
          <p:cNvGrpSpPr/>
          <p:nvPr/>
        </p:nvGrpSpPr>
        <p:grpSpPr>
          <a:xfrm>
            <a:off x="4660938" y="1143343"/>
            <a:ext cx="818467" cy="426789"/>
            <a:chOff x="6364609" y="1826971"/>
            <a:chExt cx="818467" cy="4267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8EF4F5-2061-4E48-9F6F-23792EFC812B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0D8C41B-C44C-467A-B6F8-408289723739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0304A64-A3E0-4EA7-9256-83640F890933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D2AA-BE1E-4E77-8254-13B8FD874094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814528-8351-498D-81F4-DE971E86697B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CEDE9-1B23-4F56-B74E-B3B0A491C64D}"/>
              </a:ext>
            </a:extLst>
          </p:cNvPr>
          <p:cNvGrpSpPr/>
          <p:nvPr/>
        </p:nvGrpSpPr>
        <p:grpSpPr>
          <a:xfrm rot="10800000">
            <a:off x="76377" y="634077"/>
            <a:ext cx="818467" cy="414480"/>
            <a:chOff x="6364609" y="1826971"/>
            <a:chExt cx="818467" cy="4144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16CB76-37A5-4C1B-A339-18C08A31E0A1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2FDAA7D-7DFE-48D5-9FEA-175ACDCDDA83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60C122D-ACBE-4018-90A9-0F6DBE924AB0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DE32F-1F66-45E3-9C19-DB6600B207F1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D7D03-AE23-4DA8-AFCB-82B68F3DB3BF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25E212-53DF-428C-A763-7A9D2924BA07}"/>
              </a:ext>
            </a:extLst>
          </p:cNvPr>
          <p:cNvGrpSpPr/>
          <p:nvPr/>
        </p:nvGrpSpPr>
        <p:grpSpPr>
          <a:xfrm>
            <a:off x="6235539" y="530384"/>
            <a:ext cx="2081844" cy="1162608"/>
            <a:chOff x="6729719" y="1164647"/>
            <a:chExt cx="2081844" cy="11626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CFE88E-CCC2-448A-ADE1-BBCE8CBA0D92}"/>
                </a:ext>
              </a:extLst>
            </p:cNvPr>
            <p:cNvSpPr txBox="1"/>
            <p:nvPr/>
          </p:nvSpPr>
          <p:spPr>
            <a:xfrm>
              <a:off x="7161088" y="1557814"/>
              <a:ext cx="5581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O</a:t>
              </a:r>
              <a:endParaRPr 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F8586-C779-4255-9EA0-23037C4E38FE}"/>
                </a:ext>
              </a:extLst>
            </p:cNvPr>
            <p:cNvSpPr txBox="1"/>
            <p:nvPr/>
          </p:nvSpPr>
          <p:spPr>
            <a:xfrm>
              <a:off x="7794938" y="1164647"/>
              <a:ext cx="10166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Na+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9223D2-3682-47BA-BFE3-5B33FAB992DF}"/>
                </a:ext>
              </a:extLst>
            </p:cNvPr>
            <p:cNvSpPr txBox="1"/>
            <p:nvPr/>
          </p:nvSpPr>
          <p:spPr>
            <a:xfrm>
              <a:off x="6729719" y="1164647"/>
              <a:ext cx="5357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H</a:t>
              </a:r>
              <a:endParaRPr lang="en-US" sz="20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5AF12-2304-41C6-88A0-B721399B070D}"/>
                </a:ext>
              </a:extLst>
            </p:cNvPr>
            <p:cNvCxnSpPr>
              <a:cxnSpLocks/>
            </p:cNvCxnSpPr>
            <p:nvPr/>
          </p:nvCxnSpPr>
          <p:spPr>
            <a:xfrm>
              <a:off x="7161088" y="1614808"/>
              <a:ext cx="163507" cy="164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37FCFC-27F2-43D3-B8D2-9D69FB1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306" y="1645476"/>
              <a:ext cx="222048" cy="19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26DF2E-91DB-4BF8-A76E-C1760580D71D}"/>
              </a:ext>
            </a:extLst>
          </p:cNvPr>
          <p:cNvSpPr txBox="1"/>
          <p:nvPr/>
        </p:nvSpPr>
        <p:spPr>
          <a:xfrm>
            <a:off x="5670995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420C7-8F85-49CB-B1FA-0826B143B5AC}"/>
              </a:ext>
            </a:extLst>
          </p:cNvPr>
          <p:cNvSpPr txBox="1"/>
          <p:nvPr/>
        </p:nvSpPr>
        <p:spPr>
          <a:xfrm>
            <a:off x="8190053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A2C659-653C-4E95-A72A-98B8C93981C9}"/>
              </a:ext>
            </a:extLst>
          </p:cNvPr>
          <p:cNvGrpSpPr/>
          <p:nvPr/>
        </p:nvGrpSpPr>
        <p:grpSpPr>
          <a:xfrm>
            <a:off x="8778993" y="1383423"/>
            <a:ext cx="3304405" cy="118197"/>
            <a:chOff x="1391825" y="3492950"/>
            <a:chExt cx="5362508" cy="12566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4CC8C8A-A9F1-4A05-B166-D6A8DD4DA52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71046AA-6EC5-4A53-9231-B1AF45094108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6630B95-A0A0-43DC-B171-85B132300B91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F5508A-2975-4556-8B07-A796C27E3BED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178D09-8EEC-4997-A307-B1D11D89B322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2A545FE-D473-4A5F-813E-0B1995851001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0144072-0FF8-4DB0-BD5A-423F2DCFF826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F8D97E-6B1B-426C-9152-22C543E00E55}"/>
              </a:ext>
            </a:extLst>
          </p:cNvPr>
          <p:cNvGrpSpPr/>
          <p:nvPr/>
        </p:nvGrpSpPr>
        <p:grpSpPr>
          <a:xfrm>
            <a:off x="8776669" y="742265"/>
            <a:ext cx="3306729" cy="120818"/>
            <a:chOff x="1385391" y="3276878"/>
            <a:chExt cx="5366279" cy="12844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EF38B3C-C45C-4C69-99EC-E0B003BF1753}"/>
                </a:ext>
              </a:extLst>
            </p:cNvPr>
            <p:cNvSpPr/>
            <p:nvPr/>
          </p:nvSpPr>
          <p:spPr>
            <a:xfrm>
              <a:off x="3090992" y="3279665"/>
              <a:ext cx="1963295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8B74102-F2E3-4020-B6C0-27A62B5973B0}"/>
                </a:ext>
              </a:extLst>
            </p:cNvPr>
            <p:cNvSpPr/>
            <p:nvPr/>
          </p:nvSpPr>
          <p:spPr>
            <a:xfrm rot="10800000">
              <a:off x="2111189" y="3281294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FFE48DB-21FB-40B3-A55E-BD19DFAA6A4B}"/>
                </a:ext>
              </a:extLst>
            </p:cNvPr>
            <p:cNvSpPr/>
            <p:nvPr/>
          </p:nvSpPr>
          <p:spPr>
            <a:xfrm>
              <a:off x="5080375" y="3279665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C094E75-9E5B-41B8-A8ED-2B511A978545}"/>
                </a:ext>
              </a:extLst>
            </p:cNvPr>
            <p:cNvSpPr/>
            <p:nvPr/>
          </p:nvSpPr>
          <p:spPr>
            <a:xfrm>
              <a:off x="6066490" y="328065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48B9DD5-8BD9-456E-9D41-8EB05AC85836}"/>
                </a:ext>
              </a:extLst>
            </p:cNvPr>
            <p:cNvSpPr/>
            <p:nvPr/>
          </p:nvSpPr>
          <p:spPr>
            <a:xfrm>
              <a:off x="6422370" y="327891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230200-A400-45C4-AD78-D6A38EDC331A}"/>
                </a:ext>
              </a:extLst>
            </p:cNvPr>
            <p:cNvGrpSpPr/>
            <p:nvPr/>
          </p:nvGrpSpPr>
          <p:grpSpPr>
            <a:xfrm rot="10800000">
              <a:off x="1385391" y="3276878"/>
              <a:ext cx="685180" cy="122295"/>
              <a:chOff x="6480853" y="1826971"/>
              <a:chExt cx="685180" cy="12229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1360667-72BC-45EE-977D-627148C14997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CDE23E4-89C1-459B-8482-E5B34E0F530D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437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6BC85D2-D110-4F47-823F-42716168D3EA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Sequencing on Illumina Platforms (S.B.S)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64C9D-19A5-4FA7-8A83-E8A1B9654209}"/>
              </a:ext>
            </a:extLst>
          </p:cNvPr>
          <p:cNvGrpSpPr/>
          <p:nvPr/>
        </p:nvGrpSpPr>
        <p:grpSpPr>
          <a:xfrm>
            <a:off x="819218" y="929049"/>
            <a:ext cx="3918025" cy="338946"/>
            <a:chOff x="7471612" y="4976065"/>
            <a:chExt cx="3918025" cy="3389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5AB0E1-B86B-4DB0-9B9A-69B96A5256EE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E0D00B9-3DC7-47C1-B419-0EA5EEA9DCDB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5793F4-5B15-4501-B322-70C6546C7E02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F5845E4-A6D3-4010-AFC2-259BA8786362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AB0ADD4-8606-4172-81C0-71DE835A9B4C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3AA34A-E539-4F9C-8FB1-9B8CB75336D7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382DC00-6016-4056-BC93-FA440A6E71D0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DE91041-A606-40CF-AC40-4203609E0D9A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81A0C-981E-420A-88B9-1A4B99A2C260}"/>
              </a:ext>
            </a:extLst>
          </p:cNvPr>
          <p:cNvGrpSpPr/>
          <p:nvPr/>
        </p:nvGrpSpPr>
        <p:grpSpPr>
          <a:xfrm>
            <a:off x="82811" y="1143315"/>
            <a:ext cx="818467" cy="432586"/>
            <a:chOff x="3670880" y="4217142"/>
            <a:chExt cx="818467" cy="4325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CFACB1-B322-4E49-9646-609B4D4C64CD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405612-3A1F-4E94-960C-D949735261F0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AFECC-32CA-412B-AEB6-60A8739C37E9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5EAC-1765-4EB0-8A04-F8CC5716FC62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55E6B6-6E3B-45F8-8BC8-D46172C09501}"/>
              </a:ext>
            </a:extLst>
          </p:cNvPr>
          <p:cNvGrpSpPr/>
          <p:nvPr/>
        </p:nvGrpSpPr>
        <p:grpSpPr>
          <a:xfrm>
            <a:off x="4658275" y="618008"/>
            <a:ext cx="818467" cy="432586"/>
            <a:chOff x="8413670" y="2262654"/>
            <a:chExt cx="818467" cy="43258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CC7007C-883A-420C-81CD-F191DB4764DD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AC03231-E0B4-4997-AE97-1D5F52CF737C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E3D23-C93B-40C5-A506-8085B7365398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B07E6-3B9A-461E-8ADC-8BB3F9E1C8D2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0E8345-FDD4-45DB-86E5-58F661A7B022}"/>
              </a:ext>
            </a:extLst>
          </p:cNvPr>
          <p:cNvGrpSpPr/>
          <p:nvPr/>
        </p:nvGrpSpPr>
        <p:grpSpPr>
          <a:xfrm>
            <a:off x="4660938" y="1143343"/>
            <a:ext cx="818467" cy="426789"/>
            <a:chOff x="6364609" y="1826971"/>
            <a:chExt cx="818467" cy="4267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8EF4F5-2061-4E48-9F6F-23792EFC812B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0D8C41B-C44C-467A-B6F8-408289723739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0304A64-A3E0-4EA7-9256-83640F890933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D2AA-BE1E-4E77-8254-13B8FD874094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814528-8351-498D-81F4-DE971E86697B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CEDE9-1B23-4F56-B74E-B3B0A491C64D}"/>
              </a:ext>
            </a:extLst>
          </p:cNvPr>
          <p:cNvGrpSpPr/>
          <p:nvPr/>
        </p:nvGrpSpPr>
        <p:grpSpPr>
          <a:xfrm rot="10800000">
            <a:off x="76377" y="634077"/>
            <a:ext cx="818467" cy="414480"/>
            <a:chOff x="6364609" y="1826971"/>
            <a:chExt cx="818467" cy="4144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16CB76-37A5-4C1B-A339-18C08A31E0A1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2FDAA7D-7DFE-48D5-9FEA-175ACDCDDA83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60C122D-ACBE-4018-90A9-0F6DBE924AB0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DE32F-1F66-45E3-9C19-DB6600B207F1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D7D03-AE23-4DA8-AFCB-82B68F3DB3BF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25E212-53DF-428C-A763-7A9D2924BA07}"/>
              </a:ext>
            </a:extLst>
          </p:cNvPr>
          <p:cNvGrpSpPr/>
          <p:nvPr/>
        </p:nvGrpSpPr>
        <p:grpSpPr>
          <a:xfrm>
            <a:off x="6235539" y="530384"/>
            <a:ext cx="2081844" cy="1162608"/>
            <a:chOff x="6729719" y="1164647"/>
            <a:chExt cx="2081844" cy="11626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CFE88E-CCC2-448A-ADE1-BBCE8CBA0D92}"/>
                </a:ext>
              </a:extLst>
            </p:cNvPr>
            <p:cNvSpPr txBox="1"/>
            <p:nvPr/>
          </p:nvSpPr>
          <p:spPr>
            <a:xfrm>
              <a:off x="7161088" y="1557814"/>
              <a:ext cx="5581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O</a:t>
              </a:r>
              <a:endParaRPr 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F8586-C779-4255-9EA0-23037C4E38FE}"/>
                </a:ext>
              </a:extLst>
            </p:cNvPr>
            <p:cNvSpPr txBox="1"/>
            <p:nvPr/>
          </p:nvSpPr>
          <p:spPr>
            <a:xfrm>
              <a:off x="7794938" y="1164647"/>
              <a:ext cx="10166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Na+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9223D2-3682-47BA-BFE3-5B33FAB992DF}"/>
                </a:ext>
              </a:extLst>
            </p:cNvPr>
            <p:cNvSpPr txBox="1"/>
            <p:nvPr/>
          </p:nvSpPr>
          <p:spPr>
            <a:xfrm>
              <a:off x="6729719" y="1164647"/>
              <a:ext cx="5357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H</a:t>
              </a:r>
              <a:endParaRPr lang="en-US" sz="20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5AF12-2304-41C6-88A0-B721399B070D}"/>
                </a:ext>
              </a:extLst>
            </p:cNvPr>
            <p:cNvCxnSpPr>
              <a:cxnSpLocks/>
            </p:cNvCxnSpPr>
            <p:nvPr/>
          </p:nvCxnSpPr>
          <p:spPr>
            <a:xfrm>
              <a:off x="7161088" y="1614808"/>
              <a:ext cx="163507" cy="164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37FCFC-27F2-43D3-B8D2-9D69FB1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306" y="1645476"/>
              <a:ext cx="222048" cy="19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26DF2E-91DB-4BF8-A76E-C1760580D71D}"/>
              </a:ext>
            </a:extLst>
          </p:cNvPr>
          <p:cNvSpPr txBox="1"/>
          <p:nvPr/>
        </p:nvSpPr>
        <p:spPr>
          <a:xfrm>
            <a:off x="5670995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420C7-8F85-49CB-B1FA-0826B143B5AC}"/>
              </a:ext>
            </a:extLst>
          </p:cNvPr>
          <p:cNvSpPr txBox="1"/>
          <p:nvPr/>
        </p:nvSpPr>
        <p:spPr>
          <a:xfrm>
            <a:off x="8190053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A2C659-653C-4E95-A72A-98B8C93981C9}"/>
              </a:ext>
            </a:extLst>
          </p:cNvPr>
          <p:cNvGrpSpPr/>
          <p:nvPr/>
        </p:nvGrpSpPr>
        <p:grpSpPr>
          <a:xfrm>
            <a:off x="8778993" y="1383423"/>
            <a:ext cx="3304405" cy="118197"/>
            <a:chOff x="1391825" y="3492950"/>
            <a:chExt cx="5362508" cy="12566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4CC8C8A-A9F1-4A05-B166-D6A8DD4DA52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71046AA-6EC5-4A53-9231-B1AF45094108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6630B95-A0A0-43DC-B171-85B132300B91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F5508A-2975-4556-8B07-A796C27E3BED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178D09-8EEC-4997-A307-B1D11D89B322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2A545FE-D473-4A5F-813E-0B1995851001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0144072-0FF8-4DB0-BD5A-423F2DCFF826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F8D97E-6B1B-426C-9152-22C543E00E55}"/>
              </a:ext>
            </a:extLst>
          </p:cNvPr>
          <p:cNvGrpSpPr/>
          <p:nvPr/>
        </p:nvGrpSpPr>
        <p:grpSpPr>
          <a:xfrm>
            <a:off x="8776669" y="742265"/>
            <a:ext cx="3306729" cy="120818"/>
            <a:chOff x="1385391" y="3276878"/>
            <a:chExt cx="5366279" cy="12844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EF38B3C-C45C-4C69-99EC-E0B003BF1753}"/>
                </a:ext>
              </a:extLst>
            </p:cNvPr>
            <p:cNvSpPr/>
            <p:nvPr/>
          </p:nvSpPr>
          <p:spPr>
            <a:xfrm>
              <a:off x="3090992" y="3279665"/>
              <a:ext cx="1963295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8B74102-F2E3-4020-B6C0-27A62B5973B0}"/>
                </a:ext>
              </a:extLst>
            </p:cNvPr>
            <p:cNvSpPr/>
            <p:nvPr/>
          </p:nvSpPr>
          <p:spPr>
            <a:xfrm rot="10800000">
              <a:off x="2111189" y="3281294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FFE48DB-21FB-40B3-A55E-BD19DFAA6A4B}"/>
                </a:ext>
              </a:extLst>
            </p:cNvPr>
            <p:cNvSpPr/>
            <p:nvPr/>
          </p:nvSpPr>
          <p:spPr>
            <a:xfrm>
              <a:off x="5080375" y="3279665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C094E75-9E5B-41B8-A8ED-2B511A978545}"/>
                </a:ext>
              </a:extLst>
            </p:cNvPr>
            <p:cNvSpPr/>
            <p:nvPr/>
          </p:nvSpPr>
          <p:spPr>
            <a:xfrm>
              <a:off x="6066490" y="328065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48B9DD5-8BD9-456E-9D41-8EB05AC85836}"/>
                </a:ext>
              </a:extLst>
            </p:cNvPr>
            <p:cNvSpPr/>
            <p:nvPr/>
          </p:nvSpPr>
          <p:spPr>
            <a:xfrm>
              <a:off x="6422370" y="327891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230200-A400-45C4-AD78-D6A38EDC331A}"/>
                </a:ext>
              </a:extLst>
            </p:cNvPr>
            <p:cNvGrpSpPr/>
            <p:nvPr/>
          </p:nvGrpSpPr>
          <p:grpSpPr>
            <a:xfrm rot="10800000">
              <a:off x="1385391" y="3276878"/>
              <a:ext cx="685180" cy="122295"/>
              <a:chOff x="6480853" y="1826971"/>
              <a:chExt cx="685180" cy="12229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1360667-72BC-45EE-977D-627148C14997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CDE23E4-89C1-459B-8482-E5B34E0F530D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2C7BAE3-45A8-4BDB-9F4C-74B0156122B8}"/>
              </a:ext>
            </a:extLst>
          </p:cNvPr>
          <p:cNvSpPr/>
          <p:nvPr/>
        </p:nvSpPr>
        <p:spPr>
          <a:xfrm>
            <a:off x="121079" y="6247608"/>
            <a:ext cx="3351009" cy="1181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073E68E-BE1C-47BC-886E-261D6938D70E}"/>
              </a:ext>
            </a:extLst>
          </p:cNvPr>
          <p:cNvGrpSpPr/>
          <p:nvPr/>
        </p:nvGrpSpPr>
        <p:grpSpPr>
          <a:xfrm rot="5400000">
            <a:off x="-2000251" y="3895962"/>
            <a:ext cx="4499463" cy="118197"/>
            <a:chOff x="1391825" y="3492950"/>
            <a:chExt cx="5362508" cy="125661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37811B4-96F7-42A6-B6ED-CD07F1EFC391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72A7BE4-6A7F-4D59-A4FE-8708798E40B5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AF844DA-1EDB-4F42-95C6-99A2C7568BFB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C4B79C1-DF61-48D2-BDC4-89E5DC1561C5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2F5F933-8304-48CD-B313-817A885B01F9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E074EE7-5996-4DDF-9942-5FC4B05DDA07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83EA104-87AD-498A-A1CB-20F7A6010FA9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268CC50-614E-46D2-89F5-A22897C9ACA2}"/>
              </a:ext>
            </a:extLst>
          </p:cNvPr>
          <p:cNvSpPr/>
          <p:nvPr/>
        </p:nvSpPr>
        <p:spPr>
          <a:xfrm rot="5400000">
            <a:off x="269674" y="6010880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DCA63B5-BB67-4E84-9B9F-A7FA1EC6B0AE}"/>
              </a:ext>
            </a:extLst>
          </p:cNvPr>
          <p:cNvSpPr/>
          <p:nvPr/>
        </p:nvSpPr>
        <p:spPr>
          <a:xfrm rot="16200000">
            <a:off x="1212184" y="6008775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E330A4-2460-4850-BE21-A85CD6F61228}"/>
              </a:ext>
            </a:extLst>
          </p:cNvPr>
          <p:cNvSpPr/>
          <p:nvPr/>
        </p:nvSpPr>
        <p:spPr>
          <a:xfrm rot="5400000">
            <a:off x="2045391" y="6021285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E46406A-C6F0-4E22-B607-C7719EEC3AD7}"/>
              </a:ext>
            </a:extLst>
          </p:cNvPr>
          <p:cNvSpPr/>
          <p:nvPr/>
        </p:nvSpPr>
        <p:spPr>
          <a:xfrm rot="16200000">
            <a:off x="2987901" y="6019180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F26342-6699-485B-A98E-1057973336BE}"/>
              </a:ext>
            </a:extLst>
          </p:cNvPr>
          <p:cNvGrpSpPr/>
          <p:nvPr/>
        </p:nvGrpSpPr>
        <p:grpSpPr>
          <a:xfrm rot="16200000">
            <a:off x="992117" y="3896690"/>
            <a:ext cx="4499463" cy="118197"/>
            <a:chOff x="1391825" y="3492950"/>
            <a:chExt cx="5362508" cy="125661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E13383-773A-4874-BAFB-B1BE41B5B15C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B5EA409-0075-47E1-BC32-A3B1834DDA04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20B7066-D37B-4008-9069-CA8588C0AD5A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62893BEF-D94F-4C18-97F6-D59C86DE73D4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4795EF5-BE90-4303-9748-6310C349AC5C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DA77518-EF8A-450C-95E7-43469B63ADCB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69DC6100-2BB8-4A7F-82FE-6132D9F24713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51F474-16F9-4EE4-8727-FE2FE5A17A8A}"/>
              </a:ext>
            </a:extLst>
          </p:cNvPr>
          <p:cNvSpPr txBox="1"/>
          <p:nvPr/>
        </p:nvSpPr>
        <p:spPr>
          <a:xfrm>
            <a:off x="665352" y="6365804"/>
            <a:ext cx="227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Illumina </a:t>
            </a:r>
            <a:r>
              <a:rPr lang="en-US" sz="2400" dirty="0" err="1"/>
              <a:t>Flowcell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543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6BC85D2-D110-4F47-823F-42716168D3EA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Sequencing on Illumina Platforms (S.B.S)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64C9D-19A5-4FA7-8A83-E8A1B9654209}"/>
              </a:ext>
            </a:extLst>
          </p:cNvPr>
          <p:cNvGrpSpPr/>
          <p:nvPr/>
        </p:nvGrpSpPr>
        <p:grpSpPr>
          <a:xfrm>
            <a:off x="819218" y="929049"/>
            <a:ext cx="3918025" cy="338946"/>
            <a:chOff x="7471612" y="4976065"/>
            <a:chExt cx="3918025" cy="3389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5AB0E1-B86B-4DB0-9B9A-69B96A5256EE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E0D00B9-3DC7-47C1-B419-0EA5EEA9DCDB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5793F4-5B15-4501-B322-70C6546C7E02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F5845E4-A6D3-4010-AFC2-259BA8786362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AB0ADD4-8606-4172-81C0-71DE835A9B4C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3AA34A-E539-4F9C-8FB1-9B8CB75336D7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382DC00-6016-4056-BC93-FA440A6E71D0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DE91041-A606-40CF-AC40-4203609E0D9A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81A0C-981E-420A-88B9-1A4B99A2C260}"/>
              </a:ext>
            </a:extLst>
          </p:cNvPr>
          <p:cNvGrpSpPr/>
          <p:nvPr/>
        </p:nvGrpSpPr>
        <p:grpSpPr>
          <a:xfrm>
            <a:off x="82811" y="1143315"/>
            <a:ext cx="818467" cy="432586"/>
            <a:chOff x="3670880" y="4217142"/>
            <a:chExt cx="818467" cy="4325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CFACB1-B322-4E49-9646-609B4D4C64CD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405612-3A1F-4E94-960C-D949735261F0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AFECC-32CA-412B-AEB6-60A8739C37E9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5EAC-1765-4EB0-8A04-F8CC5716FC62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55E6B6-6E3B-45F8-8BC8-D46172C09501}"/>
              </a:ext>
            </a:extLst>
          </p:cNvPr>
          <p:cNvGrpSpPr/>
          <p:nvPr/>
        </p:nvGrpSpPr>
        <p:grpSpPr>
          <a:xfrm>
            <a:off x="4658275" y="618008"/>
            <a:ext cx="818467" cy="432586"/>
            <a:chOff x="8413670" y="2262654"/>
            <a:chExt cx="818467" cy="43258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CC7007C-883A-420C-81CD-F191DB4764DD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AC03231-E0B4-4997-AE97-1D5F52CF737C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E3D23-C93B-40C5-A506-8085B7365398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B07E6-3B9A-461E-8ADC-8BB3F9E1C8D2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0E8345-FDD4-45DB-86E5-58F661A7B022}"/>
              </a:ext>
            </a:extLst>
          </p:cNvPr>
          <p:cNvGrpSpPr/>
          <p:nvPr/>
        </p:nvGrpSpPr>
        <p:grpSpPr>
          <a:xfrm>
            <a:off x="4660938" y="1143343"/>
            <a:ext cx="818467" cy="426789"/>
            <a:chOff x="6364609" y="1826971"/>
            <a:chExt cx="818467" cy="4267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8EF4F5-2061-4E48-9F6F-23792EFC812B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0D8C41B-C44C-467A-B6F8-408289723739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0304A64-A3E0-4EA7-9256-83640F890933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D2AA-BE1E-4E77-8254-13B8FD874094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814528-8351-498D-81F4-DE971E86697B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CEDE9-1B23-4F56-B74E-B3B0A491C64D}"/>
              </a:ext>
            </a:extLst>
          </p:cNvPr>
          <p:cNvGrpSpPr/>
          <p:nvPr/>
        </p:nvGrpSpPr>
        <p:grpSpPr>
          <a:xfrm rot="10800000">
            <a:off x="76377" y="634077"/>
            <a:ext cx="818467" cy="414480"/>
            <a:chOff x="6364609" y="1826971"/>
            <a:chExt cx="818467" cy="4144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16CB76-37A5-4C1B-A339-18C08A31E0A1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2FDAA7D-7DFE-48D5-9FEA-175ACDCDDA83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60C122D-ACBE-4018-90A9-0F6DBE924AB0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DE32F-1F66-45E3-9C19-DB6600B207F1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D7D03-AE23-4DA8-AFCB-82B68F3DB3BF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25E212-53DF-428C-A763-7A9D2924BA07}"/>
              </a:ext>
            </a:extLst>
          </p:cNvPr>
          <p:cNvGrpSpPr/>
          <p:nvPr/>
        </p:nvGrpSpPr>
        <p:grpSpPr>
          <a:xfrm>
            <a:off x="6235539" y="530384"/>
            <a:ext cx="2081844" cy="1162608"/>
            <a:chOff x="6729719" y="1164647"/>
            <a:chExt cx="2081844" cy="11626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CFE88E-CCC2-448A-ADE1-BBCE8CBA0D92}"/>
                </a:ext>
              </a:extLst>
            </p:cNvPr>
            <p:cNvSpPr txBox="1"/>
            <p:nvPr/>
          </p:nvSpPr>
          <p:spPr>
            <a:xfrm>
              <a:off x="7161088" y="1557814"/>
              <a:ext cx="5581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O</a:t>
              </a:r>
              <a:endParaRPr 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F8586-C779-4255-9EA0-23037C4E38FE}"/>
                </a:ext>
              </a:extLst>
            </p:cNvPr>
            <p:cNvSpPr txBox="1"/>
            <p:nvPr/>
          </p:nvSpPr>
          <p:spPr>
            <a:xfrm>
              <a:off x="7794938" y="1164647"/>
              <a:ext cx="10166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Na+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9223D2-3682-47BA-BFE3-5B33FAB992DF}"/>
                </a:ext>
              </a:extLst>
            </p:cNvPr>
            <p:cNvSpPr txBox="1"/>
            <p:nvPr/>
          </p:nvSpPr>
          <p:spPr>
            <a:xfrm>
              <a:off x="6729719" y="1164647"/>
              <a:ext cx="5357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H</a:t>
              </a:r>
              <a:endParaRPr lang="en-US" sz="20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5AF12-2304-41C6-88A0-B721399B070D}"/>
                </a:ext>
              </a:extLst>
            </p:cNvPr>
            <p:cNvCxnSpPr>
              <a:cxnSpLocks/>
            </p:cNvCxnSpPr>
            <p:nvPr/>
          </p:nvCxnSpPr>
          <p:spPr>
            <a:xfrm>
              <a:off x="7161088" y="1614808"/>
              <a:ext cx="163507" cy="164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37FCFC-27F2-43D3-B8D2-9D69FB1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306" y="1645476"/>
              <a:ext cx="222048" cy="19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26DF2E-91DB-4BF8-A76E-C1760580D71D}"/>
              </a:ext>
            </a:extLst>
          </p:cNvPr>
          <p:cNvSpPr txBox="1"/>
          <p:nvPr/>
        </p:nvSpPr>
        <p:spPr>
          <a:xfrm>
            <a:off x="5670995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420C7-8F85-49CB-B1FA-0826B143B5AC}"/>
              </a:ext>
            </a:extLst>
          </p:cNvPr>
          <p:cNvSpPr txBox="1"/>
          <p:nvPr/>
        </p:nvSpPr>
        <p:spPr>
          <a:xfrm>
            <a:off x="8190053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A2C659-653C-4E95-A72A-98B8C93981C9}"/>
              </a:ext>
            </a:extLst>
          </p:cNvPr>
          <p:cNvGrpSpPr/>
          <p:nvPr/>
        </p:nvGrpSpPr>
        <p:grpSpPr>
          <a:xfrm>
            <a:off x="8778993" y="1383423"/>
            <a:ext cx="3304405" cy="118197"/>
            <a:chOff x="1391825" y="3492950"/>
            <a:chExt cx="5362508" cy="12566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4CC8C8A-A9F1-4A05-B166-D6A8DD4DA52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71046AA-6EC5-4A53-9231-B1AF45094108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6630B95-A0A0-43DC-B171-85B132300B91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F5508A-2975-4556-8B07-A796C27E3BED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178D09-8EEC-4997-A307-B1D11D89B322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2A545FE-D473-4A5F-813E-0B1995851001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0144072-0FF8-4DB0-BD5A-423F2DCFF826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F8D97E-6B1B-426C-9152-22C543E00E55}"/>
              </a:ext>
            </a:extLst>
          </p:cNvPr>
          <p:cNvGrpSpPr/>
          <p:nvPr/>
        </p:nvGrpSpPr>
        <p:grpSpPr>
          <a:xfrm>
            <a:off x="8776669" y="742265"/>
            <a:ext cx="3306729" cy="120818"/>
            <a:chOff x="1385391" y="3276878"/>
            <a:chExt cx="5366279" cy="12844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EF38B3C-C45C-4C69-99EC-E0B003BF1753}"/>
                </a:ext>
              </a:extLst>
            </p:cNvPr>
            <p:cNvSpPr/>
            <p:nvPr/>
          </p:nvSpPr>
          <p:spPr>
            <a:xfrm>
              <a:off x="3090992" y="3279665"/>
              <a:ext cx="1963295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8B74102-F2E3-4020-B6C0-27A62B5973B0}"/>
                </a:ext>
              </a:extLst>
            </p:cNvPr>
            <p:cNvSpPr/>
            <p:nvPr/>
          </p:nvSpPr>
          <p:spPr>
            <a:xfrm rot="10800000">
              <a:off x="2111189" y="3281294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FFE48DB-21FB-40B3-A55E-BD19DFAA6A4B}"/>
                </a:ext>
              </a:extLst>
            </p:cNvPr>
            <p:cNvSpPr/>
            <p:nvPr/>
          </p:nvSpPr>
          <p:spPr>
            <a:xfrm>
              <a:off x="5080375" y="3279665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C094E75-9E5B-41B8-A8ED-2B511A978545}"/>
                </a:ext>
              </a:extLst>
            </p:cNvPr>
            <p:cNvSpPr/>
            <p:nvPr/>
          </p:nvSpPr>
          <p:spPr>
            <a:xfrm>
              <a:off x="6066490" y="328065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48B9DD5-8BD9-456E-9D41-8EB05AC85836}"/>
                </a:ext>
              </a:extLst>
            </p:cNvPr>
            <p:cNvSpPr/>
            <p:nvPr/>
          </p:nvSpPr>
          <p:spPr>
            <a:xfrm>
              <a:off x="6422370" y="327891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230200-A400-45C4-AD78-D6A38EDC331A}"/>
                </a:ext>
              </a:extLst>
            </p:cNvPr>
            <p:cNvGrpSpPr/>
            <p:nvPr/>
          </p:nvGrpSpPr>
          <p:grpSpPr>
            <a:xfrm rot="10800000">
              <a:off x="1385391" y="3276878"/>
              <a:ext cx="685180" cy="122295"/>
              <a:chOff x="6480853" y="1826971"/>
              <a:chExt cx="685180" cy="12229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1360667-72BC-45EE-977D-627148C14997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CDE23E4-89C1-459B-8482-E5B34E0F530D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2C7BAE3-45A8-4BDB-9F4C-74B0156122B8}"/>
              </a:ext>
            </a:extLst>
          </p:cNvPr>
          <p:cNvSpPr/>
          <p:nvPr/>
        </p:nvSpPr>
        <p:spPr>
          <a:xfrm>
            <a:off x="121079" y="6247608"/>
            <a:ext cx="3351009" cy="1181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073E68E-BE1C-47BC-886E-261D6938D70E}"/>
              </a:ext>
            </a:extLst>
          </p:cNvPr>
          <p:cNvGrpSpPr/>
          <p:nvPr/>
        </p:nvGrpSpPr>
        <p:grpSpPr>
          <a:xfrm rot="5400000">
            <a:off x="-2000251" y="3895962"/>
            <a:ext cx="4499463" cy="118197"/>
            <a:chOff x="1391825" y="3492950"/>
            <a:chExt cx="5362508" cy="125661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37811B4-96F7-42A6-B6ED-CD07F1EFC391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72A7BE4-6A7F-4D59-A4FE-8708798E40B5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AF844DA-1EDB-4F42-95C6-99A2C7568BFB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C4B79C1-DF61-48D2-BDC4-89E5DC1561C5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2F5F933-8304-48CD-B313-817A885B01F9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E074EE7-5996-4DDF-9942-5FC4B05DDA07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83EA104-87AD-498A-A1CB-20F7A6010FA9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268CC50-614E-46D2-89F5-A22897C9ACA2}"/>
              </a:ext>
            </a:extLst>
          </p:cNvPr>
          <p:cNvSpPr/>
          <p:nvPr/>
        </p:nvSpPr>
        <p:spPr>
          <a:xfrm rot="5400000">
            <a:off x="269674" y="6010880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DCA63B5-BB67-4E84-9B9F-A7FA1EC6B0AE}"/>
              </a:ext>
            </a:extLst>
          </p:cNvPr>
          <p:cNvSpPr/>
          <p:nvPr/>
        </p:nvSpPr>
        <p:spPr>
          <a:xfrm rot="16200000">
            <a:off x="1212184" y="6008775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E330A4-2460-4850-BE21-A85CD6F61228}"/>
              </a:ext>
            </a:extLst>
          </p:cNvPr>
          <p:cNvSpPr/>
          <p:nvPr/>
        </p:nvSpPr>
        <p:spPr>
          <a:xfrm rot="5400000">
            <a:off x="2045391" y="6021285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E46406A-C6F0-4E22-B607-C7719EEC3AD7}"/>
              </a:ext>
            </a:extLst>
          </p:cNvPr>
          <p:cNvSpPr/>
          <p:nvPr/>
        </p:nvSpPr>
        <p:spPr>
          <a:xfrm rot="16200000">
            <a:off x="2987901" y="6019180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F26342-6699-485B-A98E-1057973336BE}"/>
              </a:ext>
            </a:extLst>
          </p:cNvPr>
          <p:cNvGrpSpPr/>
          <p:nvPr/>
        </p:nvGrpSpPr>
        <p:grpSpPr>
          <a:xfrm rot="16200000">
            <a:off x="992117" y="3896690"/>
            <a:ext cx="4499463" cy="118197"/>
            <a:chOff x="1391825" y="3492950"/>
            <a:chExt cx="5362508" cy="125661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E13383-773A-4874-BAFB-B1BE41B5B15C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B5EA409-0075-47E1-BC32-A3B1834DDA04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20B7066-D37B-4008-9069-CA8588C0AD5A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62893BEF-D94F-4C18-97F6-D59C86DE73D4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4795EF5-BE90-4303-9748-6310C349AC5C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DA77518-EF8A-450C-95E7-43469B63ADCB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69DC6100-2BB8-4A7F-82FE-6132D9F24713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Partial Circle 111">
            <a:extLst>
              <a:ext uri="{FF2B5EF4-FFF2-40B4-BE49-F238E27FC236}">
                <a16:creationId xmlns:a16="http://schemas.microsoft.com/office/drawing/2014/main" id="{591BD463-D283-4D80-B31B-F1621D935C05}"/>
              </a:ext>
            </a:extLst>
          </p:cNvPr>
          <p:cNvSpPr>
            <a:spLocks noChangeAspect="1"/>
          </p:cNvSpPr>
          <p:nvPr/>
        </p:nvSpPr>
        <p:spPr>
          <a:xfrm rot="3203517">
            <a:off x="2518370" y="5527449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Partial Circle 112">
            <a:extLst>
              <a:ext uri="{FF2B5EF4-FFF2-40B4-BE49-F238E27FC236}">
                <a16:creationId xmlns:a16="http://schemas.microsoft.com/office/drawing/2014/main" id="{48B8376E-984C-4B1F-8A2C-A71647D5478E}"/>
              </a:ext>
            </a:extLst>
          </p:cNvPr>
          <p:cNvSpPr>
            <a:spLocks noChangeAspect="1"/>
          </p:cNvSpPr>
          <p:nvPr/>
        </p:nvSpPr>
        <p:spPr>
          <a:xfrm rot="14697604">
            <a:off x="541929" y="5539435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32CB9B-A554-4177-9D21-CF365ECEA5CD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07825" y="1637417"/>
            <a:ext cx="0" cy="429201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9B22AC-40E5-4A3E-8E47-81059D2B0F1F}"/>
              </a:ext>
            </a:extLst>
          </p:cNvPr>
          <p:cNvCxnSpPr>
            <a:cxnSpLocks/>
          </p:cNvCxnSpPr>
          <p:nvPr/>
        </p:nvCxnSpPr>
        <p:spPr>
          <a:xfrm flipV="1">
            <a:off x="3115778" y="1640616"/>
            <a:ext cx="0" cy="429711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7CAEC31-68F9-4F02-97F0-8F2E25C59A5D}"/>
              </a:ext>
            </a:extLst>
          </p:cNvPr>
          <p:cNvCxnSpPr>
            <a:cxnSpLocks/>
          </p:cNvCxnSpPr>
          <p:nvPr/>
        </p:nvCxnSpPr>
        <p:spPr>
          <a:xfrm>
            <a:off x="552959" y="1810284"/>
            <a:ext cx="266258" cy="64613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288FDE-C79B-42CA-BD16-1473982DEBDE}"/>
              </a:ext>
            </a:extLst>
          </p:cNvPr>
          <p:cNvCxnSpPr>
            <a:cxnSpLocks/>
          </p:cNvCxnSpPr>
          <p:nvPr/>
        </p:nvCxnSpPr>
        <p:spPr>
          <a:xfrm flipH="1">
            <a:off x="2619910" y="1810284"/>
            <a:ext cx="394063" cy="64613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999B9F8D-3CA8-4CCD-A22B-B945C802FA66}"/>
              </a:ext>
            </a:extLst>
          </p:cNvPr>
          <p:cNvSpPr/>
          <p:nvPr/>
        </p:nvSpPr>
        <p:spPr>
          <a:xfrm>
            <a:off x="3413588" y="3646919"/>
            <a:ext cx="752240" cy="4071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B8E505-B0A9-4C9B-B9AB-72D8827B6501}"/>
              </a:ext>
            </a:extLst>
          </p:cNvPr>
          <p:cNvSpPr txBox="1"/>
          <p:nvPr/>
        </p:nvSpPr>
        <p:spPr>
          <a:xfrm>
            <a:off x="665352" y="6365804"/>
            <a:ext cx="227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Illumina </a:t>
            </a:r>
            <a:r>
              <a:rPr lang="en-US" sz="2400" dirty="0" err="1"/>
              <a:t>Flowcell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4872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6BC85D2-D110-4F47-823F-42716168D3EA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Sequencing on Illumina Platforms (S.B.S)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64C9D-19A5-4FA7-8A83-E8A1B9654209}"/>
              </a:ext>
            </a:extLst>
          </p:cNvPr>
          <p:cNvGrpSpPr/>
          <p:nvPr/>
        </p:nvGrpSpPr>
        <p:grpSpPr>
          <a:xfrm>
            <a:off x="819218" y="929049"/>
            <a:ext cx="3918025" cy="338946"/>
            <a:chOff x="7471612" y="4976065"/>
            <a:chExt cx="3918025" cy="3389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5AB0E1-B86B-4DB0-9B9A-69B96A5256EE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E0D00B9-3DC7-47C1-B419-0EA5EEA9DCDB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5793F4-5B15-4501-B322-70C6546C7E02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F5845E4-A6D3-4010-AFC2-259BA8786362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AB0ADD4-8606-4172-81C0-71DE835A9B4C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3AA34A-E539-4F9C-8FB1-9B8CB75336D7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382DC00-6016-4056-BC93-FA440A6E71D0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DE91041-A606-40CF-AC40-4203609E0D9A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81A0C-981E-420A-88B9-1A4B99A2C260}"/>
              </a:ext>
            </a:extLst>
          </p:cNvPr>
          <p:cNvGrpSpPr/>
          <p:nvPr/>
        </p:nvGrpSpPr>
        <p:grpSpPr>
          <a:xfrm>
            <a:off x="82811" y="1143315"/>
            <a:ext cx="818467" cy="432586"/>
            <a:chOff x="3670880" y="4217142"/>
            <a:chExt cx="818467" cy="4325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CFACB1-B322-4E49-9646-609B4D4C64CD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405612-3A1F-4E94-960C-D949735261F0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AFECC-32CA-412B-AEB6-60A8739C37E9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5EAC-1765-4EB0-8A04-F8CC5716FC62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55E6B6-6E3B-45F8-8BC8-D46172C09501}"/>
              </a:ext>
            </a:extLst>
          </p:cNvPr>
          <p:cNvGrpSpPr/>
          <p:nvPr/>
        </p:nvGrpSpPr>
        <p:grpSpPr>
          <a:xfrm>
            <a:off x="4658275" y="618008"/>
            <a:ext cx="818467" cy="432586"/>
            <a:chOff x="8413670" y="2262654"/>
            <a:chExt cx="818467" cy="43258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CC7007C-883A-420C-81CD-F191DB4764DD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AC03231-E0B4-4997-AE97-1D5F52CF737C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E3D23-C93B-40C5-A506-8085B7365398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B07E6-3B9A-461E-8ADC-8BB3F9E1C8D2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0E8345-FDD4-45DB-86E5-58F661A7B022}"/>
              </a:ext>
            </a:extLst>
          </p:cNvPr>
          <p:cNvGrpSpPr/>
          <p:nvPr/>
        </p:nvGrpSpPr>
        <p:grpSpPr>
          <a:xfrm>
            <a:off x="4660938" y="1143343"/>
            <a:ext cx="818467" cy="426789"/>
            <a:chOff x="6364609" y="1826971"/>
            <a:chExt cx="818467" cy="4267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8EF4F5-2061-4E48-9F6F-23792EFC812B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0D8C41B-C44C-467A-B6F8-408289723739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0304A64-A3E0-4EA7-9256-83640F890933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D2AA-BE1E-4E77-8254-13B8FD874094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814528-8351-498D-81F4-DE971E86697B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CEDE9-1B23-4F56-B74E-B3B0A491C64D}"/>
              </a:ext>
            </a:extLst>
          </p:cNvPr>
          <p:cNvGrpSpPr/>
          <p:nvPr/>
        </p:nvGrpSpPr>
        <p:grpSpPr>
          <a:xfrm rot="10800000">
            <a:off x="76377" y="634077"/>
            <a:ext cx="818467" cy="414480"/>
            <a:chOff x="6364609" y="1826971"/>
            <a:chExt cx="818467" cy="4144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16CB76-37A5-4C1B-A339-18C08A31E0A1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2FDAA7D-7DFE-48D5-9FEA-175ACDCDDA83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60C122D-ACBE-4018-90A9-0F6DBE924AB0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DE32F-1F66-45E3-9C19-DB6600B207F1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D7D03-AE23-4DA8-AFCB-82B68F3DB3BF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25E212-53DF-428C-A763-7A9D2924BA07}"/>
              </a:ext>
            </a:extLst>
          </p:cNvPr>
          <p:cNvGrpSpPr/>
          <p:nvPr/>
        </p:nvGrpSpPr>
        <p:grpSpPr>
          <a:xfrm>
            <a:off x="6235539" y="530384"/>
            <a:ext cx="2081844" cy="1162608"/>
            <a:chOff x="6729719" y="1164647"/>
            <a:chExt cx="2081844" cy="11626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CFE88E-CCC2-448A-ADE1-BBCE8CBA0D92}"/>
                </a:ext>
              </a:extLst>
            </p:cNvPr>
            <p:cNvSpPr txBox="1"/>
            <p:nvPr/>
          </p:nvSpPr>
          <p:spPr>
            <a:xfrm>
              <a:off x="7161088" y="1557814"/>
              <a:ext cx="5581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O</a:t>
              </a:r>
              <a:endParaRPr 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F8586-C779-4255-9EA0-23037C4E38FE}"/>
                </a:ext>
              </a:extLst>
            </p:cNvPr>
            <p:cNvSpPr txBox="1"/>
            <p:nvPr/>
          </p:nvSpPr>
          <p:spPr>
            <a:xfrm>
              <a:off x="7794938" y="1164647"/>
              <a:ext cx="10166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Na+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9223D2-3682-47BA-BFE3-5B33FAB992DF}"/>
                </a:ext>
              </a:extLst>
            </p:cNvPr>
            <p:cNvSpPr txBox="1"/>
            <p:nvPr/>
          </p:nvSpPr>
          <p:spPr>
            <a:xfrm>
              <a:off x="6729719" y="1164647"/>
              <a:ext cx="5357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H</a:t>
              </a:r>
              <a:endParaRPr lang="en-US" sz="20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5AF12-2304-41C6-88A0-B721399B070D}"/>
                </a:ext>
              </a:extLst>
            </p:cNvPr>
            <p:cNvCxnSpPr>
              <a:cxnSpLocks/>
            </p:cNvCxnSpPr>
            <p:nvPr/>
          </p:nvCxnSpPr>
          <p:spPr>
            <a:xfrm>
              <a:off x="7161088" y="1614808"/>
              <a:ext cx="163507" cy="164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37FCFC-27F2-43D3-B8D2-9D69FB1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306" y="1645476"/>
              <a:ext cx="222048" cy="19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26DF2E-91DB-4BF8-A76E-C1760580D71D}"/>
              </a:ext>
            </a:extLst>
          </p:cNvPr>
          <p:cNvSpPr txBox="1"/>
          <p:nvPr/>
        </p:nvSpPr>
        <p:spPr>
          <a:xfrm>
            <a:off x="5670995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420C7-8F85-49CB-B1FA-0826B143B5AC}"/>
              </a:ext>
            </a:extLst>
          </p:cNvPr>
          <p:cNvSpPr txBox="1"/>
          <p:nvPr/>
        </p:nvSpPr>
        <p:spPr>
          <a:xfrm>
            <a:off x="8190053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A2C659-653C-4E95-A72A-98B8C93981C9}"/>
              </a:ext>
            </a:extLst>
          </p:cNvPr>
          <p:cNvGrpSpPr/>
          <p:nvPr/>
        </p:nvGrpSpPr>
        <p:grpSpPr>
          <a:xfrm>
            <a:off x="8778993" y="1383423"/>
            <a:ext cx="3304405" cy="118197"/>
            <a:chOff x="1391825" y="3492950"/>
            <a:chExt cx="5362508" cy="12566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4CC8C8A-A9F1-4A05-B166-D6A8DD4DA52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71046AA-6EC5-4A53-9231-B1AF45094108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6630B95-A0A0-43DC-B171-85B132300B91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F5508A-2975-4556-8B07-A796C27E3BED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178D09-8EEC-4997-A307-B1D11D89B322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2A545FE-D473-4A5F-813E-0B1995851001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0144072-0FF8-4DB0-BD5A-423F2DCFF826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F8D97E-6B1B-426C-9152-22C543E00E55}"/>
              </a:ext>
            </a:extLst>
          </p:cNvPr>
          <p:cNvGrpSpPr/>
          <p:nvPr/>
        </p:nvGrpSpPr>
        <p:grpSpPr>
          <a:xfrm>
            <a:off x="8776669" y="742265"/>
            <a:ext cx="3306729" cy="120818"/>
            <a:chOff x="1385391" y="3276878"/>
            <a:chExt cx="5366279" cy="12844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EF38B3C-C45C-4C69-99EC-E0B003BF1753}"/>
                </a:ext>
              </a:extLst>
            </p:cNvPr>
            <p:cNvSpPr/>
            <p:nvPr/>
          </p:nvSpPr>
          <p:spPr>
            <a:xfrm>
              <a:off x="3090992" y="3279665"/>
              <a:ext cx="1963295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8B74102-F2E3-4020-B6C0-27A62B5973B0}"/>
                </a:ext>
              </a:extLst>
            </p:cNvPr>
            <p:cNvSpPr/>
            <p:nvPr/>
          </p:nvSpPr>
          <p:spPr>
            <a:xfrm rot="10800000">
              <a:off x="2111189" y="3281294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FFE48DB-21FB-40B3-A55E-BD19DFAA6A4B}"/>
                </a:ext>
              </a:extLst>
            </p:cNvPr>
            <p:cNvSpPr/>
            <p:nvPr/>
          </p:nvSpPr>
          <p:spPr>
            <a:xfrm>
              <a:off x="5080375" y="3279665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C094E75-9E5B-41B8-A8ED-2B511A978545}"/>
                </a:ext>
              </a:extLst>
            </p:cNvPr>
            <p:cNvSpPr/>
            <p:nvPr/>
          </p:nvSpPr>
          <p:spPr>
            <a:xfrm>
              <a:off x="6066490" y="328065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48B9DD5-8BD9-456E-9D41-8EB05AC85836}"/>
                </a:ext>
              </a:extLst>
            </p:cNvPr>
            <p:cNvSpPr/>
            <p:nvPr/>
          </p:nvSpPr>
          <p:spPr>
            <a:xfrm>
              <a:off x="6422370" y="327891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230200-A400-45C4-AD78-D6A38EDC331A}"/>
                </a:ext>
              </a:extLst>
            </p:cNvPr>
            <p:cNvGrpSpPr/>
            <p:nvPr/>
          </p:nvGrpSpPr>
          <p:grpSpPr>
            <a:xfrm rot="10800000">
              <a:off x="1385391" y="3276878"/>
              <a:ext cx="685180" cy="122295"/>
              <a:chOff x="6480853" y="1826971"/>
              <a:chExt cx="685180" cy="12229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1360667-72BC-45EE-977D-627148C14997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CDE23E4-89C1-459B-8482-E5B34E0F530D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2C7BAE3-45A8-4BDB-9F4C-74B0156122B8}"/>
              </a:ext>
            </a:extLst>
          </p:cNvPr>
          <p:cNvSpPr/>
          <p:nvPr/>
        </p:nvSpPr>
        <p:spPr>
          <a:xfrm>
            <a:off x="121079" y="6247608"/>
            <a:ext cx="3351009" cy="1181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073E68E-BE1C-47BC-886E-261D6938D70E}"/>
              </a:ext>
            </a:extLst>
          </p:cNvPr>
          <p:cNvGrpSpPr/>
          <p:nvPr/>
        </p:nvGrpSpPr>
        <p:grpSpPr>
          <a:xfrm rot="5400000">
            <a:off x="-2000251" y="3895962"/>
            <a:ext cx="4499463" cy="118197"/>
            <a:chOff x="1391825" y="3492950"/>
            <a:chExt cx="5362508" cy="125661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37811B4-96F7-42A6-B6ED-CD07F1EFC391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72A7BE4-6A7F-4D59-A4FE-8708798E40B5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AF844DA-1EDB-4F42-95C6-99A2C7568BFB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C4B79C1-DF61-48D2-BDC4-89E5DC1561C5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2F5F933-8304-48CD-B313-817A885B01F9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E074EE7-5996-4DDF-9942-5FC4B05DDA07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83EA104-87AD-498A-A1CB-20F7A6010FA9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268CC50-614E-46D2-89F5-A22897C9ACA2}"/>
              </a:ext>
            </a:extLst>
          </p:cNvPr>
          <p:cNvSpPr/>
          <p:nvPr/>
        </p:nvSpPr>
        <p:spPr>
          <a:xfrm rot="5400000">
            <a:off x="269674" y="6010880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DCA63B5-BB67-4E84-9B9F-A7FA1EC6B0AE}"/>
              </a:ext>
            </a:extLst>
          </p:cNvPr>
          <p:cNvSpPr/>
          <p:nvPr/>
        </p:nvSpPr>
        <p:spPr>
          <a:xfrm rot="16200000">
            <a:off x="1212184" y="6008775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E330A4-2460-4850-BE21-A85CD6F61228}"/>
              </a:ext>
            </a:extLst>
          </p:cNvPr>
          <p:cNvSpPr/>
          <p:nvPr/>
        </p:nvSpPr>
        <p:spPr>
          <a:xfrm rot="5400000">
            <a:off x="2045391" y="6021285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E46406A-C6F0-4E22-B607-C7719EEC3AD7}"/>
              </a:ext>
            </a:extLst>
          </p:cNvPr>
          <p:cNvSpPr/>
          <p:nvPr/>
        </p:nvSpPr>
        <p:spPr>
          <a:xfrm rot="16200000">
            <a:off x="2987901" y="6019180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F26342-6699-485B-A98E-1057973336BE}"/>
              </a:ext>
            </a:extLst>
          </p:cNvPr>
          <p:cNvGrpSpPr/>
          <p:nvPr/>
        </p:nvGrpSpPr>
        <p:grpSpPr>
          <a:xfrm rot="16200000">
            <a:off x="992117" y="3896690"/>
            <a:ext cx="4499463" cy="118197"/>
            <a:chOff x="1391825" y="3492950"/>
            <a:chExt cx="5362508" cy="125661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E13383-773A-4874-BAFB-B1BE41B5B15C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B5EA409-0075-47E1-BC32-A3B1834DDA04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20B7066-D37B-4008-9069-CA8588C0AD5A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62893BEF-D94F-4C18-97F6-D59C86DE73D4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4795EF5-BE90-4303-9748-6310C349AC5C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DA77518-EF8A-450C-95E7-43469B63ADCB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69DC6100-2BB8-4A7F-82FE-6132D9F24713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Partial Circle 111">
            <a:extLst>
              <a:ext uri="{FF2B5EF4-FFF2-40B4-BE49-F238E27FC236}">
                <a16:creationId xmlns:a16="http://schemas.microsoft.com/office/drawing/2014/main" id="{591BD463-D283-4D80-B31B-F1621D935C05}"/>
              </a:ext>
            </a:extLst>
          </p:cNvPr>
          <p:cNvSpPr>
            <a:spLocks noChangeAspect="1"/>
          </p:cNvSpPr>
          <p:nvPr/>
        </p:nvSpPr>
        <p:spPr>
          <a:xfrm rot="3203517">
            <a:off x="2518370" y="5527449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Partial Circle 112">
            <a:extLst>
              <a:ext uri="{FF2B5EF4-FFF2-40B4-BE49-F238E27FC236}">
                <a16:creationId xmlns:a16="http://schemas.microsoft.com/office/drawing/2014/main" id="{48B8376E-984C-4B1F-8A2C-A71647D5478E}"/>
              </a:ext>
            </a:extLst>
          </p:cNvPr>
          <p:cNvSpPr>
            <a:spLocks noChangeAspect="1"/>
          </p:cNvSpPr>
          <p:nvPr/>
        </p:nvSpPr>
        <p:spPr>
          <a:xfrm rot="14697604">
            <a:off x="541929" y="5539435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32CB9B-A554-4177-9D21-CF365ECEA5CD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07825" y="1637417"/>
            <a:ext cx="0" cy="429201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9B22AC-40E5-4A3E-8E47-81059D2B0F1F}"/>
              </a:ext>
            </a:extLst>
          </p:cNvPr>
          <p:cNvCxnSpPr>
            <a:cxnSpLocks/>
          </p:cNvCxnSpPr>
          <p:nvPr/>
        </p:nvCxnSpPr>
        <p:spPr>
          <a:xfrm flipV="1">
            <a:off x="3115778" y="1640616"/>
            <a:ext cx="0" cy="429711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7CAEC31-68F9-4F02-97F0-8F2E25C59A5D}"/>
              </a:ext>
            </a:extLst>
          </p:cNvPr>
          <p:cNvCxnSpPr>
            <a:cxnSpLocks/>
          </p:cNvCxnSpPr>
          <p:nvPr/>
        </p:nvCxnSpPr>
        <p:spPr>
          <a:xfrm>
            <a:off x="552959" y="1810284"/>
            <a:ext cx="266258" cy="64613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288FDE-C79B-42CA-BD16-1473982DEBDE}"/>
              </a:ext>
            </a:extLst>
          </p:cNvPr>
          <p:cNvCxnSpPr>
            <a:cxnSpLocks/>
          </p:cNvCxnSpPr>
          <p:nvPr/>
        </p:nvCxnSpPr>
        <p:spPr>
          <a:xfrm flipH="1">
            <a:off x="2619910" y="1810284"/>
            <a:ext cx="394063" cy="64613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4B48018-A009-4B2B-B60E-8AC8D0E94C44}"/>
              </a:ext>
            </a:extLst>
          </p:cNvPr>
          <p:cNvSpPr/>
          <p:nvPr/>
        </p:nvSpPr>
        <p:spPr>
          <a:xfrm>
            <a:off x="4192668" y="6245712"/>
            <a:ext cx="3351009" cy="1181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D0D2C2C-5F2B-4140-A75C-D6BEBF18256A}"/>
              </a:ext>
            </a:extLst>
          </p:cNvPr>
          <p:cNvGrpSpPr/>
          <p:nvPr/>
        </p:nvGrpSpPr>
        <p:grpSpPr>
          <a:xfrm rot="5400000">
            <a:off x="2071338" y="3894066"/>
            <a:ext cx="4499463" cy="118197"/>
            <a:chOff x="1391825" y="3492950"/>
            <a:chExt cx="5362508" cy="125661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C19C41E-3BB0-4386-83D3-2C5485CDC83B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C6E5401-846C-4DFB-A755-456F12F7809A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1790C6B-6761-46F1-89C6-CC319339D61E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8EEA4826-89EC-4886-B0FE-364E503515FD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AE72A829-5256-4F8E-8D61-43D478D992DD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34EA827-26B7-44D2-AE72-1960B2CF766A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3A0757A-6F80-4118-81BA-F053E94B7D25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2780E119-B52D-47F7-8760-5866DE9137BE}"/>
              </a:ext>
            </a:extLst>
          </p:cNvPr>
          <p:cNvSpPr/>
          <p:nvPr/>
        </p:nvSpPr>
        <p:spPr>
          <a:xfrm rot="5400000">
            <a:off x="4341263" y="6008984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C9F9E4B-C70E-4DE0-A49B-83D03806E479}"/>
              </a:ext>
            </a:extLst>
          </p:cNvPr>
          <p:cNvSpPr/>
          <p:nvPr/>
        </p:nvSpPr>
        <p:spPr>
          <a:xfrm rot="16200000">
            <a:off x="5283773" y="6006879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BBD46B4-62A9-4E9D-814B-CAC4BAECB731}"/>
              </a:ext>
            </a:extLst>
          </p:cNvPr>
          <p:cNvSpPr/>
          <p:nvPr/>
        </p:nvSpPr>
        <p:spPr>
          <a:xfrm rot="5400000">
            <a:off x="6116980" y="6019389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4592209-1788-42B9-AB21-865B3725143A}"/>
              </a:ext>
            </a:extLst>
          </p:cNvPr>
          <p:cNvSpPr/>
          <p:nvPr/>
        </p:nvSpPr>
        <p:spPr>
          <a:xfrm rot="16200000">
            <a:off x="7059490" y="6017284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784C377-E514-4344-A5DA-976E4C1BDD5B}"/>
              </a:ext>
            </a:extLst>
          </p:cNvPr>
          <p:cNvGrpSpPr/>
          <p:nvPr/>
        </p:nvGrpSpPr>
        <p:grpSpPr>
          <a:xfrm rot="16200000">
            <a:off x="5063706" y="3894794"/>
            <a:ext cx="4499463" cy="118197"/>
            <a:chOff x="1391825" y="3492950"/>
            <a:chExt cx="5362508" cy="125661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AC4C2F32-7D41-4AC5-A99B-D80B0E10EEB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622A43B1-86E5-41B3-92EF-F0F30D4273B1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D23B7607-E381-469F-A762-692E545158EA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5921410-62D6-44D8-A0B2-0CF419E2C627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8292EC3-A46B-48F5-9A43-E14092A4142B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F61985A1-D60D-4521-B369-C9AA83A6FDBC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90444384-9FF7-491D-8514-9B77B0831B6D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C65BB75-D734-4F46-84E0-B87C6AADDEA4}"/>
              </a:ext>
            </a:extLst>
          </p:cNvPr>
          <p:cNvGrpSpPr/>
          <p:nvPr/>
        </p:nvGrpSpPr>
        <p:grpSpPr>
          <a:xfrm rot="16200000">
            <a:off x="3038026" y="3892898"/>
            <a:ext cx="4499463" cy="118197"/>
            <a:chOff x="1391825" y="3492950"/>
            <a:chExt cx="5362508" cy="125661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156F018-9CC1-4038-97C8-D33F848A2A9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BE662804-BB2F-4AA7-B79F-5E906E32C66D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28C9CD14-690A-4103-97D0-60DD5B258568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CFBE138-C7D5-41E1-8318-580026D0604F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32192811-0169-40B9-A16B-99E7DD1CE4C6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694D155-1444-4C39-86E8-618DD9AE3E5A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FC05F493-E0F1-406C-BD14-5494B04912E3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E27D64A-5759-4AC7-9FD0-8A7BEA394D6E}"/>
              </a:ext>
            </a:extLst>
          </p:cNvPr>
          <p:cNvGrpSpPr/>
          <p:nvPr/>
        </p:nvGrpSpPr>
        <p:grpSpPr>
          <a:xfrm rot="5400000">
            <a:off x="4133745" y="3914890"/>
            <a:ext cx="4499463" cy="118197"/>
            <a:chOff x="1391825" y="3492950"/>
            <a:chExt cx="5362508" cy="125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A11147E-8608-4089-9EB5-6E257C30D04A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DB3C660B-B041-4D27-B4DF-4B7690A6FD92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8C83743E-0D59-4CE5-B02E-8BDD3D5AC33E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08C216AB-ABDC-4F58-AD1A-4DF6746F77A3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46A1B986-E8D5-4824-8AF7-03E89A5C3298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76F02B6-7920-4C70-88A2-8F5968772EC7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BCF0E9FF-624F-4207-95D4-95269C009946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999B9F8D-3CA8-4CCD-A22B-B945C802FA66}"/>
              </a:ext>
            </a:extLst>
          </p:cNvPr>
          <p:cNvSpPr/>
          <p:nvPr/>
        </p:nvSpPr>
        <p:spPr>
          <a:xfrm>
            <a:off x="3413588" y="3646919"/>
            <a:ext cx="752240" cy="4071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B39B939D-2EC4-45D3-873C-C2621E7547BC}"/>
              </a:ext>
            </a:extLst>
          </p:cNvPr>
          <p:cNvSpPr/>
          <p:nvPr/>
        </p:nvSpPr>
        <p:spPr>
          <a:xfrm>
            <a:off x="7552449" y="3579838"/>
            <a:ext cx="752240" cy="4071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4166407-5A53-4E3F-B4E9-D1B3ECBD3E8E}"/>
              </a:ext>
            </a:extLst>
          </p:cNvPr>
          <p:cNvSpPr txBox="1"/>
          <p:nvPr/>
        </p:nvSpPr>
        <p:spPr>
          <a:xfrm>
            <a:off x="665352" y="6365804"/>
            <a:ext cx="227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Illumina </a:t>
            </a:r>
            <a:r>
              <a:rPr lang="en-US" sz="2400" dirty="0" err="1"/>
              <a:t>Flowcell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04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6BC85D2-D110-4F47-823F-42716168D3EA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Sequencing on Illumina Platforms (S.B.S)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64C9D-19A5-4FA7-8A83-E8A1B9654209}"/>
              </a:ext>
            </a:extLst>
          </p:cNvPr>
          <p:cNvGrpSpPr/>
          <p:nvPr/>
        </p:nvGrpSpPr>
        <p:grpSpPr>
          <a:xfrm>
            <a:off x="819218" y="929049"/>
            <a:ext cx="3918025" cy="338946"/>
            <a:chOff x="7471612" y="4976065"/>
            <a:chExt cx="3918025" cy="3389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5AB0E1-B86B-4DB0-9B9A-69B96A5256EE}"/>
                </a:ext>
              </a:extLst>
            </p:cNvPr>
            <p:cNvGrpSpPr/>
            <p:nvPr/>
          </p:nvGrpSpPr>
          <p:grpSpPr>
            <a:xfrm>
              <a:off x="7471612" y="4976065"/>
              <a:ext cx="2943098" cy="338946"/>
              <a:chOff x="7471612" y="4976065"/>
              <a:chExt cx="2943098" cy="33894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E0D00B9-3DC7-47C1-B419-0EA5EEA9DCDB}"/>
                  </a:ext>
                </a:extLst>
              </p:cNvPr>
              <p:cNvSpPr/>
              <p:nvPr/>
            </p:nvSpPr>
            <p:spPr>
              <a:xfrm>
                <a:off x="8451415" y="4976065"/>
                <a:ext cx="1963295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5793F4-5B15-4501-B322-70C6546C7E02}"/>
                  </a:ext>
                </a:extLst>
              </p:cNvPr>
              <p:cNvSpPr/>
              <p:nvPr/>
            </p:nvSpPr>
            <p:spPr>
              <a:xfrm>
                <a:off x="8448978" y="51948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F5845E4-A6D3-4010-AFC2-259BA8786362}"/>
                  </a:ext>
                </a:extLst>
              </p:cNvPr>
              <p:cNvSpPr/>
              <p:nvPr/>
            </p:nvSpPr>
            <p:spPr>
              <a:xfrm rot="10800000">
                <a:off x="7471612" y="49776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AB0ADD4-8606-4172-81C0-71DE835A9B4C}"/>
                  </a:ext>
                </a:extLst>
              </p:cNvPr>
              <p:cNvSpPr/>
              <p:nvPr/>
            </p:nvSpPr>
            <p:spPr>
              <a:xfrm rot="10800000">
                <a:off x="7471612" y="51909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3AA34A-E539-4F9C-8FB1-9B8CB75336D7}"/>
                </a:ext>
              </a:extLst>
            </p:cNvPr>
            <p:cNvGrpSpPr/>
            <p:nvPr/>
          </p:nvGrpSpPr>
          <p:grpSpPr>
            <a:xfrm rot="10800000">
              <a:off x="10440798" y="4976065"/>
              <a:ext cx="948839" cy="337317"/>
              <a:chOff x="7624012" y="5130094"/>
              <a:chExt cx="948839" cy="33731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382DC00-6016-4056-BC93-FA440A6E71D0}"/>
                  </a:ext>
                </a:extLst>
              </p:cNvPr>
              <p:cNvSpPr/>
              <p:nvPr/>
            </p:nvSpPr>
            <p:spPr>
              <a:xfrm rot="10800000">
                <a:off x="7624012" y="5130094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DE91041-A606-40CF-AC40-4203609E0D9A}"/>
                  </a:ext>
                </a:extLst>
              </p:cNvPr>
              <p:cNvSpPr/>
              <p:nvPr/>
            </p:nvSpPr>
            <p:spPr>
              <a:xfrm rot="10800000">
                <a:off x="7624012" y="53433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E81A0C-981E-420A-88B9-1A4B99A2C260}"/>
              </a:ext>
            </a:extLst>
          </p:cNvPr>
          <p:cNvGrpSpPr/>
          <p:nvPr/>
        </p:nvGrpSpPr>
        <p:grpSpPr>
          <a:xfrm>
            <a:off x="82811" y="1143315"/>
            <a:ext cx="818467" cy="432586"/>
            <a:chOff x="3670880" y="4217142"/>
            <a:chExt cx="818467" cy="4325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CFACB1-B322-4E49-9646-609B4D4C64CD}"/>
                </a:ext>
              </a:extLst>
            </p:cNvPr>
            <p:cNvSpPr/>
            <p:nvPr/>
          </p:nvSpPr>
          <p:spPr>
            <a:xfrm rot="10800000">
              <a:off x="4043803" y="4217142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405612-3A1F-4E94-960C-D949735261F0}"/>
                </a:ext>
              </a:extLst>
            </p:cNvPr>
            <p:cNvSpPr/>
            <p:nvPr/>
          </p:nvSpPr>
          <p:spPr>
            <a:xfrm rot="10800000">
              <a:off x="3687923" y="4218880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AFECC-32CA-412B-AEB6-60A8739C37E9}"/>
                </a:ext>
              </a:extLst>
            </p:cNvPr>
            <p:cNvSpPr txBox="1"/>
            <p:nvPr/>
          </p:nvSpPr>
          <p:spPr>
            <a:xfrm>
              <a:off x="3939196" y="428039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5EAC-1765-4EB0-8A04-F8CC5716FC62}"/>
                </a:ext>
              </a:extLst>
            </p:cNvPr>
            <p:cNvSpPr txBox="1"/>
            <p:nvPr/>
          </p:nvSpPr>
          <p:spPr>
            <a:xfrm>
              <a:off x="3670880" y="428039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55E6B6-6E3B-45F8-8BC8-D46172C09501}"/>
              </a:ext>
            </a:extLst>
          </p:cNvPr>
          <p:cNvGrpSpPr/>
          <p:nvPr/>
        </p:nvGrpSpPr>
        <p:grpSpPr>
          <a:xfrm>
            <a:off x="4658275" y="618008"/>
            <a:ext cx="818467" cy="432586"/>
            <a:chOff x="8413670" y="2262654"/>
            <a:chExt cx="818467" cy="43258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CC7007C-883A-420C-81CD-F191DB4764DD}"/>
                </a:ext>
              </a:extLst>
            </p:cNvPr>
            <p:cNvSpPr/>
            <p:nvPr/>
          </p:nvSpPr>
          <p:spPr>
            <a:xfrm>
              <a:off x="8529914" y="257468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AC03231-E0B4-4997-AE97-1D5F52CF737C}"/>
                </a:ext>
              </a:extLst>
            </p:cNvPr>
            <p:cNvSpPr/>
            <p:nvPr/>
          </p:nvSpPr>
          <p:spPr>
            <a:xfrm>
              <a:off x="8885794" y="257294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E3D23-C93B-40C5-A506-8085B7365398}"/>
                </a:ext>
              </a:extLst>
            </p:cNvPr>
            <p:cNvSpPr txBox="1"/>
            <p:nvPr/>
          </p:nvSpPr>
          <p:spPr>
            <a:xfrm>
              <a:off x="8413670" y="22626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B07E6-3B9A-461E-8ADC-8BB3F9E1C8D2}"/>
                </a:ext>
              </a:extLst>
            </p:cNvPr>
            <p:cNvSpPr txBox="1"/>
            <p:nvPr/>
          </p:nvSpPr>
          <p:spPr>
            <a:xfrm>
              <a:off x="8877553" y="226265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0E8345-FDD4-45DB-86E5-58F661A7B022}"/>
              </a:ext>
            </a:extLst>
          </p:cNvPr>
          <p:cNvGrpSpPr/>
          <p:nvPr/>
        </p:nvGrpSpPr>
        <p:grpSpPr>
          <a:xfrm>
            <a:off x="4660938" y="1143343"/>
            <a:ext cx="818467" cy="426789"/>
            <a:chOff x="6364609" y="1826971"/>
            <a:chExt cx="818467" cy="4267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8EF4F5-2061-4E48-9F6F-23792EFC812B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0D8C41B-C44C-467A-B6F8-408289723739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0304A64-A3E0-4EA7-9256-83640F890933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D2AA-BE1E-4E77-8254-13B8FD874094}"/>
                </a:ext>
              </a:extLst>
            </p:cNvPr>
            <p:cNvSpPr txBox="1"/>
            <p:nvPr/>
          </p:nvSpPr>
          <p:spPr>
            <a:xfrm>
              <a:off x="6364609" y="188442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814528-8351-498D-81F4-DE971E86697B}"/>
                </a:ext>
              </a:extLst>
            </p:cNvPr>
            <p:cNvSpPr txBox="1"/>
            <p:nvPr/>
          </p:nvSpPr>
          <p:spPr>
            <a:xfrm>
              <a:off x="6828492" y="1882385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CEDE9-1B23-4F56-B74E-B3B0A491C64D}"/>
              </a:ext>
            </a:extLst>
          </p:cNvPr>
          <p:cNvGrpSpPr/>
          <p:nvPr/>
        </p:nvGrpSpPr>
        <p:grpSpPr>
          <a:xfrm rot="10800000">
            <a:off x="76377" y="634077"/>
            <a:ext cx="818467" cy="414480"/>
            <a:chOff x="6364609" y="1826971"/>
            <a:chExt cx="818467" cy="4144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16CB76-37A5-4C1B-A339-18C08A31E0A1}"/>
                </a:ext>
              </a:extLst>
            </p:cNvPr>
            <p:cNvGrpSpPr/>
            <p:nvPr/>
          </p:nvGrpSpPr>
          <p:grpSpPr>
            <a:xfrm>
              <a:off x="6480853" y="1826971"/>
              <a:ext cx="685180" cy="122295"/>
              <a:chOff x="6480853" y="1826971"/>
              <a:chExt cx="685180" cy="12229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2FDAA7D-7DFE-48D5-9FEA-175ACDCDDA83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60C122D-ACBE-4018-90A9-0F6DBE924AB0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DE32F-1F66-45E3-9C19-DB6600B207F1}"/>
                </a:ext>
              </a:extLst>
            </p:cNvPr>
            <p:cNvSpPr txBox="1"/>
            <p:nvPr/>
          </p:nvSpPr>
          <p:spPr>
            <a:xfrm rot="10800000">
              <a:off x="6364609" y="187211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D7D03-AE23-4DA8-AFCB-82B68F3DB3BF}"/>
                </a:ext>
              </a:extLst>
            </p:cNvPr>
            <p:cNvSpPr txBox="1"/>
            <p:nvPr/>
          </p:nvSpPr>
          <p:spPr>
            <a:xfrm rot="10800000">
              <a:off x="6828492" y="187007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25E212-53DF-428C-A763-7A9D2924BA07}"/>
              </a:ext>
            </a:extLst>
          </p:cNvPr>
          <p:cNvGrpSpPr/>
          <p:nvPr/>
        </p:nvGrpSpPr>
        <p:grpSpPr>
          <a:xfrm>
            <a:off x="6235539" y="530384"/>
            <a:ext cx="2081844" cy="1162608"/>
            <a:chOff x="6729719" y="1164647"/>
            <a:chExt cx="2081844" cy="11626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CFE88E-CCC2-448A-ADE1-BBCE8CBA0D92}"/>
                </a:ext>
              </a:extLst>
            </p:cNvPr>
            <p:cNvSpPr txBox="1"/>
            <p:nvPr/>
          </p:nvSpPr>
          <p:spPr>
            <a:xfrm>
              <a:off x="7161088" y="1557814"/>
              <a:ext cx="5581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O</a:t>
              </a:r>
              <a:endParaRPr 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F8586-C779-4255-9EA0-23037C4E38FE}"/>
                </a:ext>
              </a:extLst>
            </p:cNvPr>
            <p:cNvSpPr txBox="1"/>
            <p:nvPr/>
          </p:nvSpPr>
          <p:spPr>
            <a:xfrm>
              <a:off x="7794938" y="1164647"/>
              <a:ext cx="10166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Na+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9223D2-3682-47BA-BFE3-5B33FAB992DF}"/>
                </a:ext>
              </a:extLst>
            </p:cNvPr>
            <p:cNvSpPr txBox="1"/>
            <p:nvPr/>
          </p:nvSpPr>
          <p:spPr>
            <a:xfrm>
              <a:off x="6729719" y="1164647"/>
              <a:ext cx="5357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H</a:t>
              </a:r>
              <a:endParaRPr lang="en-US" sz="20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A5AF12-2304-41C6-88A0-B721399B070D}"/>
                </a:ext>
              </a:extLst>
            </p:cNvPr>
            <p:cNvCxnSpPr>
              <a:cxnSpLocks/>
            </p:cNvCxnSpPr>
            <p:nvPr/>
          </p:nvCxnSpPr>
          <p:spPr>
            <a:xfrm>
              <a:off x="7161088" y="1614808"/>
              <a:ext cx="163507" cy="164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37FCFC-27F2-43D3-B8D2-9D69FB1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306" y="1645476"/>
              <a:ext cx="222048" cy="19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26DF2E-91DB-4BF8-A76E-C1760580D71D}"/>
              </a:ext>
            </a:extLst>
          </p:cNvPr>
          <p:cNvSpPr txBox="1"/>
          <p:nvPr/>
        </p:nvSpPr>
        <p:spPr>
          <a:xfrm>
            <a:off x="5670995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420C7-8F85-49CB-B1FA-0826B143B5AC}"/>
              </a:ext>
            </a:extLst>
          </p:cNvPr>
          <p:cNvSpPr txBox="1"/>
          <p:nvPr/>
        </p:nvSpPr>
        <p:spPr>
          <a:xfrm>
            <a:off x="8190053" y="64723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A2C659-653C-4E95-A72A-98B8C93981C9}"/>
              </a:ext>
            </a:extLst>
          </p:cNvPr>
          <p:cNvGrpSpPr/>
          <p:nvPr/>
        </p:nvGrpSpPr>
        <p:grpSpPr>
          <a:xfrm>
            <a:off x="8778993" y="1383423"/>
            <a:ext cx="3304405" cy="118197"/>
            <a:chOff x="1391825" y="3492950"/>
            <a:chExt cx="5362508" cy="12566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4CC8C8A-A9F1-4A05-B166-D6A8DD4DA52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71046AA-6EC5-4A53-9231-B1AF45094108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6630B95-A0A0-43DC-B171-85B132300B91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5F5508A-2975-4556-8B07-A796C27E3BED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178D09-8EEC-4997-A307-B1D11D89B322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2A545FE-D473-4A5F-813E-0B1995851001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0144072-0FF8-4DB0-BD5A-423F2DCFF826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F8D97E-6B1B-426C-9152-22C543E00E55}"/>
              </a:ext>
            </a:extLst>
          </p:cNvPr>
          <p:cNvGrpSpPr/>
          <p:nvPr/>
        </p:nvGrpSpPr>
        <p:grpSpPr>
          <a:xfrm>
            <a:off x="8776669" y="742265"/>
            <a:ext cx="3306729" cy="120818"/>
            <a:chOff x="1385391" y="3276878"/>
            <a:chExt cx="5366279" cy="12844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EF38B3C-C45C-4C69-99EC-E0B003BF1753}"/>
                </a:ext>
              </a:extLst>
            </p:cNvPr>
            <p:cNvSpPr/>
            <p:nvPr/>
          </p:nvSpPr>
          <p:spPr>
            <a:xfrm>
              <a:off x="3090992" y="3279665"/>
              <a:ext cx="1963295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8B74102-F2E3-4020-B6C0-27A62B5973B0}"/>
                </a:ext>
              </a:extLst>
            </p:cNvPr>
            <p:cNvSpPr/>
            <p:nvPr/>
          </p:nvSpPr>
          <p:spPr>
            <a:xfrm rot="10800000">
              <a:off x="2111189" y="3281294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FFE48DB-21FB-40B3-A55E-BD19DFAA6A4B}"/>
                </a:ext>
              </a:extLst>
            </p:cNvPr>
            <p:cNvSpPr/>
            <p:nvPr/>
          </p:nvSpPr>
          <p:spPr>
            <a:xfrm>
              <a:off x="5080375" y="3279665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C094E75-9E5B-41B8-A8ED-2B511A978545}"/>
                </a:ext>
              </a:extLst>
            </p:cNvPr>
            <p:cNvSpPr/>
            <p:nvPr/>
          </p:nvSpPr>
          <p:spPr>
            <a:xfrm>
              <a:off x="6066490" y="3280653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48B9DD5-8BD9-456E-9D41-8EB05AC85836}"/>
                </a:ext>
              </a:extLst>
            </p:cNvPr>
            <p:cNvSpPr/>
            <p:nvPr/>
          </p:nvSpPr>
          <p:spPr>
            <a:xfrm>
              <a:off x="6422370" y="3278915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230200-A400-45C4-AD78-D6A38EDC331A}"/>
                </a:ext>
              </a:extLst>
            </p:cNvPr>
            <p:cNvGrpSpPr/>
            <p:nvPr/>
          </p:nvGrpSpPr>
          <p:grpSpPr>
            <a:xfrm rot="10800000">
              <a:off x="1385391" y="3276878"/>
              <a:ext cx="685180" cy="122295"/>
              <a:chOff x="6480853" y="1826971"/>
              <a:chExt cx="685180" cy="12229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1360667-72BC-45EE-977D-627148C14997}"/>
                  </a:ext>
                </a:extLst>
              </p:cNvPr>
              <p:cNvSpPr/>
              <p:nvPr/>
            </p:nvSpPr>
            <p:spPr>
              <a:xfrm>
                <a:off x="6480853" y="1828709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CDE23E4-89C1-459B-8482-E5B34E0F530D}"/>
                  </a:ext>
                </a:extLst>
              </p:cNvPr>
              <p:cNvSpPr/>
              <p:nvPr/>
            </p:nvSpPr>
            <p:spPr>
              <a:xfrm>
                <a:off x="6836733" y="1826971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2C7BAE3-45A8-4BDB-9F4C-74B0156122B8}"/>
              </a:ext>
            </a:extLst>
          </p:cNvPr>
          <p:cNvSpPr/>
          <p:nvPr/>
        </p:nvSpPr>
        <p:spPr>
          <a:xfrm>
            <a:off x="121079" y="6247608"/>
            <a:ext cx="3351009" cy="1181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073E68E-BE1C-47BC-886E-261D6938D70E}"/>
              </a:ext>
            </a:extLst>
          </p:cNvPr>
          <p:cNvGrpSpPr/>
          <p:nvPr/>
        </p:nvGrpSpPr>
        <p:grpSpPr>
          <a:xfrm rot="5400000">
            <a:off x="-2000251" y="3895962"/>
            <a:ext cx="4499463" cy="118197"/>
            <a:chOff x="1391825" y="3492950"/>
            <a:chExt cx="5362508" cy="125661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37811B4-96F7-42A6-B6ED-CD07F1EFC391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72A7BE4-6A7F-4D59-A4FE-8708798E40B5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AF844DA-1EDB-4F42-95C6-99A2C7568BFB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C4B79C1-DF61-48D2-BDC4-89E5DC1561C5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2F5F933-8304-48CD-B313-817A885B01F9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E074EE7-5996-4DDF-9942-5FC4B05DDA07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83EA104-87AD-498A-A1CB-20F7A6010FA9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268CC50-614E-46D2-89F5-A22897C9ACA2}"/>
              </a:ext>
            </a:extLst>
          </p:cNvPr>
          <p:cNvSpPr/>
          <p:nvPr/>
        </p:nvSpPr>
        <p:spPr>
          <a:xfrm rot="5400000">
            <a:off x="269674" y="6010880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DCA63B5-BB67-4E84-9B9F-A7FA1EC6B0AE}"/>
              </a:ext>
            </a:extLst>
          </p:cNvPr>
          <p:cNvSpPr/>
          <p:nvPr/>
        </p:nvSpPr>
        <p:spPr>
          <a:xfrm rot="16200000">
            <a:off x="1212184" y="6008775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4E330A4-2460-4850-BE21-A85CD6F61228}"/>
              </a:ext>
            </a:extLst>
          </p:cNvPr>
          <p:cNvSpPr/>
          <p:nvPr/>
        </p:nvSpPr>
        <p:spPr>
          <a:xfrm rot="5400000">
            <a:off x="2045391" y="6021285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E46406A-C6F0-4E22-B607-C7719EEC3AD7}"/>
              </a:ext>
            </a:extLst>
          </p:cNvPr>
          <p:cNvSpPr/>
          <p:nvPr/>
        </p:nvSpPr>
        <p:spPr>
          <a:xfrm rot="16200000">
            <a:off x="2987901" y="6019180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F26342-6699-485B-A98E-1057973336BE}"/>
              </a:ext>
            </a:extLst>
          </p:cNvPr>
          <p:cNvGrpSpPr/>
          <p:nvPr/>
        </p:nvGrpSpPr>
        <p:grpSpPr>
          <a:xfrm rot="16200000">
            <a:off x="992117" y="3896690"/>
            <a:ext cx="4499463" cy="118197"/>
            <a:chOff x="1391825" y="3492950"/>
            <a:chExt cx="5362508" cy="125661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E13383-773A-4874-BAFB-B1BE41B5B15C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B5EA409-0075-47E1-BC32-A3B1834DDA04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20B7066-D37B-4008-9069-CA8588C0AD5A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62893BEF-D94F-4C18-97F6-D59C86DE73D4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4795EF5-BE90-4303-9748-6310C349AC5C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DA77518-EF8A-450C-95E7-43469B63ADCB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69DC6100-2BB8-4A7F-82FE-6132D9F24713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Partial Circle 111">
            <a:extLst>
              <a:ext uri="{FF2B5EF4-FFF2-40B4-BE49-F238E27FC236}">
                <a16:creationId xmlns:a16="http://schemas.microsoft.com/office/drawing/2014/main" id="{591BD463-D283-4D80-B31B-F1621D935C05}"/>
              </a:ext>
            </a:extLst>
          </p:cNvPr>
          <p:cNvSpPr>
            <a:spLocks noChangeAspect="1"/>
          </p:cNvSpPr>
          <p:nvPr/>
        </p:nvSpPr>
        <p:spPr>
          <a:xfrm rot="3203517">
            <a:off x="2518370" y="5527449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Partial Circle 112">
            <a:extLst>
              <a:ext uri="{FF2B5EF4-FFF2-40B4-BE49-F238E27FC236}">
                <a16:creationId xmlns:a16="http://schemas.microsoft.com/office/drawing/2014/main" id="{48B8376E-984C-4B1F-8A2C-A71647D5478E}"/>
              </a:ext>
            </a:extLst>
          </p:cNvPr>
          <p:cNvSpPr>
            <a:spLocks noChangeAspect="1"/>
          </p:cNvSpPr>
          <p:nvPr/>
        </p:nvSpPr>
        <p:spPr>
          <a:xfrm rot="14697604">
            <a:off x="541929" y="5539435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32CB9B-A554-4177-9D21-CF365ECEA5CD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07825" y="1637417"/>
            <a:ext cx="0" cy="429201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9B22AC-40E5-4A3E-8E47-81059D2B0F1F}"/>
              </a:ext>
            </a:extLst>
          </p:cNvPr>
          <p:cNvCxnSpPr>
            <a:cxnSpLocks/>
          </p:cNvCxnSpPr>
          <p:nvPr/>
        </p:nvCxnSpPr>
        <p:spPr>
          <a:xfrm flipV="1">
            <a:off x="3115778" y="1640616"/>
            <a:ext cx="0" cy="429711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7CAEC31-68F9-4F02-97F0-8F2E25C59A5D}"/>
              </a:ext>
            </a:extLst>
          </p:cNvPr>
          <p:cNvCxnSpPr>
            <a:cxnSpLocks/>
          </p:cNvCxnSpPr>
          <p:nvPr/>
        </p:nvCxnSpPr>
        <p:spPr>
          <a:xfrm>
            <a:off x="552959" y="1810284"/>
            <a:ext cx="266258" cy="64613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288FDE-C79B-42CA-BD16-1473982DEBDE}"/>
              </a:ext>
            </a:extLst>
          </p:cNvPr>
          <p:cNvCxnSpPr>
            <a:cxnSpLocks/>
          </p:cNvCxnSpPr>
          <p:nvPr/>
        </p:nvCxnSpPr>
        <p:spPr>
          <a:xfrm flipH="1">
            <a:off x="2619910" y="1810284"/>
            <a:ext cx="394063" cy="64613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4B48018-A009-4B2B-B60E-8AC8D0E94C44}"/>
              </a:ext>
            </a:extLst>
          </p:cNvPr>
          <p:cNvSpPr/>
          <p:nvPr/>
        </p:nvSpPr>
        <p:spPr>
          <a:xfrm>
            <a:off x="4192668" y="6245712"/>
            <a:ext cx="3351009" cy="1181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D0D2C2C-5F2B-4140-A75C-D6BEBF18256A}"/>
              </a:ext>
            </a:extLst>
          </p:cNvPr>
          <p:cNvGrpSpPr/>
          <p:nvPr/>
        </p:nvGrpSpPr>
        <p:grpSpPr>
          <a:xfrm rot="5400000">
            <a:off x="2071338" y="3894066"/>
            <a:ext cx="4499463" cy="118197"/>
            <a:chOff x="1391825" y="3492950"/>
            <a:chExt cx="5362508" cy="125661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9C19C41E-3BB0-4386-83D3-2C5485CDC83B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C6E5401-846C-4DFB-A755-456F12F7809A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1790C6B-6761-46F1-89C6-CC319339D61E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8EEA4826-89EC-4886-B0FE-364E503515FD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AE72A829-5256-4F8E-8D61-43D478D992DD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34EA827-26B7-44D2-AE72-1960B2CF766A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3A0757A-6F80-4118-81BA-F053E94B7D25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2780E119-B52D-47F7-8760-5866DE9137BE}"/>
              </a:ext>
            </a:extLst>
          </p:cNvPr>
          <p:cNvSpPr/>
          <p:nvPr/>
        </p:nvSpPr>
        <p:spPr>
          <a:xfrm rot="5400000">
            <a:off x="4341263" y="6008984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C9F9E4B-C70E-4DE0-A49B-83D03806E479}"/>
              </a:ext>
            </a:extLst>
          </p:cNvPr>
          <p:cNvSpPr/>
          <p:nvPr/>
        </p:nvSpPr>
        <p:spPr>
          <a:xfrm rot="16200000">
            <a:off x="5283773" y="6006879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BBD46B4-62A9-4E9D-814B-CAC4BAECB731}"/>
              </a:ext>
            </a:extLst>
          </p:cNvPr>
          <p:cNvSpPr/>
          <p:nvPr/>
        </p:nvSpPr>
        <p:spPr>
          <a:xfrm rot="5400000">
            <a:off x="6116980" y="6019389"/>
            <a:ext cx="276302" cy="11339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4592209-1788-42B9-AB21-865B3725143A}"/>
              </a:ext>
            </a:extLst>
          </p:cNvPr>
          <p:cNvSpPr/>
          <p:nvPr/>
        </p:nvSpPr>
        <p:spPr>
          <a:xfrm rot="16200000">
            <a:off x="7059490" y="6017284"/>
            <a:ext cx="276302" cy="11339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784C377-E514-4344-A5DA-976E4C1BDD5B}"/>
              </a:ext>
            </a:extLst>
          </p:cNvPr>
          <p:cNvGrpSpPr/>
          <p:nvPr/>
        </p:nvGrpSpPr>
        <p:grpSpPr>
          <a:xfrm rot="16200000">
            <a:off x="5063706" y="3894794"/>
            <a:ext cx="4499463" cy="118197"/>
            <a:chOff x="1391825" y="3492950"/>
            <a:chExt cx="5362508" cy="125661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AC4C2F32-7D41-4AC5-A99B-D80B0E10EEB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622A43B1-86E5-41B3-92EF-F0F30D4273B1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D23B7607-E381-469F-A762-692E545158EA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5921410-62D6-44D8-A0B2-0CF419E2C627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8292EC3-A46B-48F5-9A43-E14092A4142B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F61985A1-D60D-4521-B369-C9AA83A6FDBC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90444384-9FF7-491D-8514-9B77B0831B6D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C65BB75-D734-4F46-84E0-B87C6AADDEA4}"/>
              </a:ext>
            </a:extLst>
          </p:cNvPr>
          <p:cNvGrpSpPr/>
          <p:nvPr/>
        </p:nvGrpSpPr>
        <p:grpSpPr>
          <a:xfrm rot="16200000">
            <a:off x="3038026" y="3892898"/>
            <a:ext cx="4499463" cy="118197"/>
            <a:chOff x="1391825" y="3492950"/>
            <a:chExt cx="5362508" cy="125661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156F018-9CC1-4038-97C8-D33F848A2A93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BE662804-BB2F-4AA7-B79F-5E906E32C66D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28C9CD14-690A-4103-97D0-60DD5B258568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CFBE138-C7D5-41E1-8318-580026D0604F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32192811-0169-40B9-A16B-99E7DD1CE4C6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694D155-1444-4C39-86E8-618DD9AE3E5A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FC05F493-E0F1-406C-BD14-5494B04912E3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E27D64A-5759-4AC7-9FD0-8A7BEA394D6E}"/>
              </a:ext>
            </a:extLst>
          </p:cNvPr>
          <p:cNvGrpSpPr/>
          <p:nvPr/>
        </p:nvGrpSpPr>
        <p:grpSpPr>
          <a:xfrm rot="5400000">
            <a:off x="4133745" y="3914890"/>
            <a:ext cx="4499463" cy="118197"/>
            <a:chOff x="1391825" y="3492950"/>
            <a:chExt cx="5362508" cy="125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A11147E-8608-4089-9EB5-6E257C30D04A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DB3C660B-B041-4D27-B4DF-4B7690A6FD92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8C83743E-0D59-4CE5-B02E-8BDD3D5AC33E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08C216AB-ABDC-4F58-AD1A-4DF6746F77A3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46A1B986-E8D5-4824-8AF7-03E89A5C3298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E76F02B6-7920-4C70-88A2-8F5968772EC7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BCF0E9FF-624F-4207-95D4-95269C009946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999B9F8D-3CA8-4CCD-A22B-B945C802FA66}"/>
              </a:ext>
            </a:extLst>
          </p:cNvPr>
          <p:cNvSpPr/>
          <p:nvPr/>
        </p:nvSpPr>
        <p:spPr>
          <a:xfrm>
            <a:off x="3413588" y="3646919"/>
            <a:ext cx="752240" cy="4071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B39B939D-2EC4-45D3-873C-C2621E7547BC}"/>
              </a:ext>
            </a:extLst>
          </p:cNvPr>
          <p:cNvSpPr/>
          <p:nvPr/>
        </p:nvSpPr>
        <p:spPr>
          <a:xfrm>
            <a:off x="7552449" y="3579838"/>
            <a:ext cx="752240" cy="4071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CFADB23-9C23-469A-9A62-EBF0890100CE}"/>
              </a:ext>
            </a:extLst>
          </p:cNvPr>
          <p:cNvSpPr/>
          <p:nvPr/>
        </p:nvSpPr>
        <p:spPr>
          <a:xfrm>
            <a:off x="8594961" y="6267704"/>
            <a:ext cx="3281707" cy="1181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7373900-1CCE-4818-970E-8D933ACA1E51}"/>
              </a:ext>
            </a:extLst>
          </p:cNvPr>
          <p:cNvGrpSpPr/>
          <p:nvPr/>
        </p:nvGrpSpPr>
        <p:grpSpPr>
          <a:xfrm rot="5400000">
            <a:off x="6404329" y="3920747"/>
            <a:ext cx="4499463" cy="118197"/>
            <a:chOff x="1391825" y="3492950"/>
            <a:chExt cx="5362508" cy="125661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370F9254-78FF-428D-8110-2FA7D2D2607F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1C69CD0-5D20-4C36-9CD0-148B37BC3A0C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B9622253-B574-4633-A961-07D67A7F1224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6D141FC8-137A-4AD0-BFB2-A17EF0A0DFA5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47035780-0666-41DB-BD32-4A4E2C878930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D30E9DC0-A568-459D-A1F4-FF38F29D5A18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5DB48F6-9F16-4C96-9F19-59F6EB20E3BB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67780FA-6606-4419-887C-3A69D2163B5A}"/>
              </a:ext>
            </a:extLst>
          </p:cNvPr>
          <p:cNvGrpSpPr/>
          <p:nvPr/>
        </p:nvGrpSpPr>
        <p:grpSpPr>
          <a:xfrm rot="16200000">
            <a:off x="7146158" y="3917370"/>
            <a:ext cx="4499463" cy="118197"/>
            <a:chOff x="1391825" y="3492950"/>
            <a:chExt cx="5362508" cy="125661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94DC6E2B-DB53-4419-A45E-72A08F833D5B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DB7BDB95-DEF4-4D82-AD99-5F7FE13D9263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7535A00E-7FC7-4C0E-9547-444D0B65112E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D14A1B52-5E6A-42D8-A967-50EE30ABDA91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F92D8DC-1960-441C-965C-CC21182A16C1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E53DDB5-609B-459B-8DE9-D408D592D678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0151032A-0824-4621-BFAE-1AF7F348EB10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B790E2E-FA55-42FB-AA43-75F81CFCC5D1}"/>
              </a:ext>
            </a:extLst>
          </p:cNvPr>
          <p:cNvGrpSpPr/>
          <p:nvPr/>
        </p:nvGrpSpPr>
        <p:grpSpPr>
          <a:xfrm rot="5400000">
            <a:off x="6904282" y="3927906"/>
            <a:ext cx="4499463" cy="118197"/>
            <a:chOff x="1391825" y="3492950"/>
            <a:chExt cx="5362508" cy="125661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6420AC6-0249-4E1E-B917-28FE6F3275A2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6337FBBD-CD0B-4ED9-A180-FBF00BE800B7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9D1E59D0-9E64-410A-B79E-470112E2D760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3F13EF9-9FF9-4BE4-A2F6-9FAE459AABE4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E5F87DD0-EA93-4F92-8595-C36BF49B0CC4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A132E0CE-5473-47A2-887C-455040FEC236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D69E46A6-3514-4754-B5F2-32DD65F61D85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FC850AB-FE3A-4485-A43E-65A36ACA0682}"/>
              </a:ext>
            </a:extLst>
          </p:cNvPr>
          <p:cNvGrpSpPr/>
          <p:nvPr/>
        </p:nvGrpSpPr>
        <p:grpSpPr>
          <a:xfrm rot="16200000">
            <a:off x="6660114" y="3933127"/>
            <a:ext cx="4499463" cy="118197"/>
            <a:chOff x="1391825" y="3492950"/>
            <a:chExt cx="5362508" cy="125661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825F94DB-CB85-446B-8D51-A49B4E242D27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AB366FBF-E3EE-4943-8AFE-BB72A66F05C3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47697822-9E93-4F2E-9DA4-5BFF842D22BB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CF5E579D-6073-4895-B475-D3B22E56D3FF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4D6F0F8C-C333-4E5B-8ADC-2BADC1C6E923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12FDD881-D1DC-469A-B945-2CF59D8E438F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BAA7152-A6E4-4065-A820-1620ACDF428D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49BBBEE-A2EF-42DF-B112-215435742ACF}"/>
              </a:ext>
            </a:extLst>
          </p:cNvPr>
          <p:cNvGrpSpPr/>
          <p:nvPr/>
        </p:nvGrpSpPr>
        <p:grpSpPr>
          <a:xfrm rot="5400000">
            <a:off x="7401230" y="3942356"/>
            <a:ext cx="4499463" cy="118197"/>
            <a:chOff x="1391825" y="3492950"/>
            <a:chExt cx="5362508" cy="125661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7ADF8CE0-FC02-4FB5-8E3C-353A46B84F77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0B56F7-5806-47B1-A3CB-4937A7C074CD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CB39053D-1E51-4425-BF17-857EC6C7B107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93DFD091-23B7-4AE5-BD12-E5BD5ED73CC6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ABB3EF1D-C44C-4947-969F-7BCB3EE12387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9312AF8C-DA02-47E9-8D35-D1DFEC8ACD0E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862EA592-09D2-4882-85AB-680F67B9F781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146B571-00E7-4D78-88C1-EE28596863A0}"/>
              </a:ext>
            </a:extLst>
          </p:cNvPr>
          <p:cNvGrpSpPr/>
          <p:nvPr/>
        </p:nvGrpSpPr>
        <p:grpSpPr>
          <a:xfrm rot="16200000">
            <a:off x="8143059" y="3938979"/>
            <a:ext cx="4499463" cy="118197"/>
            <a:chOff x="1391825" y="3492950"/>
            <a:chExt cx="5362508" cy="125661"/>
          </a:xfrm>
        </p:grpSpPr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370482DC-FC07-4C43-82C4-C91E0CD1FE1F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5936B4DB-4050-4C89-8C87-1D767295B97F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269BFEF5-EBD2-45CF-81F4-C2E20A30D15A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474BFFD5-C649-4456-AC79-B8AA1A9FAD46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92F5637F-4099-4D39-8C14-6781ECEDE2D8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524BCFC7-BFA5-4D4A-B371-101316E8060A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28A29D97-1A71-461A-A6D9-2043846E0539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30A47B3B-25FF-48ED-A65E-F1B33F3748E6}"/>
              </a:ext>
            </a:extLst>
          </p:cNvPr>
          <p:cNvGrpSpPr/>
          <p:nvPr/>
        </p:nvGrpSpPr>
        <p:grpSpPr>
          <a:xfrm rot="5400000">
            <a:off x="7901183" y="3949515"/>
            <a:ext cx="4499463" cy="118197"/>
            <a:chOff x="1391825" y="3492950"/>
            <a:chExt cx="5362508" cy="125661"/>
          </a:xfrm>
        </p:grpSpPr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FF4AA523-A8A5-47BA-9496-D9B76F96F204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5130FE19-F191-48D5-A428-3E14EFCD110F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2A637D2F-7BE8-4BA3-AA81-0F60F8D47FF2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: Rounded Corners 252">
              <a:extLst>
                <a:ext uri="{FF2B5EF4-FFF2-40B4-BE49-F238E27FC236}">
                  <a16:creationId xmlns:a16="http://schemas.microsoft.com/office/drawing/2014/main" id="{B953526A-1DC0-431E-9D2B-6356832981F9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Rectangle: Rounded Corners 253">
              <a:extLst>
                <a:ext uri="{FF2B5EF4-FFF2-40B4-BE49-F238E27FC236}">
                  <a16:creationId xmlns:a16="http://schemas.microsoft.com/office/drawing/2014/main" id="{28734914-9ABA-469F-8965-6422ECAFA2B2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71C8B81B-2749-4F01-97A7-6010A4196821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3814ACB5-AC00-461A-82DB-1F09478C5F6F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BDD1B16-B53E-490B-A6E2-36940DCD1633}"/>
              </a:ext>
            </a:extLst>
          </p:cNvPr>
          <p:cNvGrpSpPr/>
          <p:nvPr/>
        </p:nvGrpSpPr>
        <p:grpSpPr>
          <a:xfrm rot="16200000">
            <a:off x="7657015" y="3954736"/>
            <a:ext cx="4499463" cy="118197"/>
            <a:chOff x="1391825" y="3492950"/>
            <a:chExt cx="5362508" cy="125661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3D7E8CAC-E164-4F4B-B500-A3DB99AC5E9F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077D54CE-5DD1-457A-A2A3-EB26C3A16885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BC4D3D9E-472E-4FE5-A3DD-D4944DBB9609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44A59744-F4B8-480C-A68B-6CDA06689897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2C24358F-9B73-446A-B19D-329D89428A09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25AA4481-07DB-4051-872A-521C2FDC007A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642EE9A5-593D-4C30-A452-6DB1F0E7566A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A70715E-412A-46F2-84D5-77B177E2E23A}"/>
              </a:ext>
            </a:extLst>
          </p:cNvPr>
          <p:cNvGrpSpPr/>
          <p:nvPr/>
        </p:nvGrpSpPr>
        <p:grpSpPr>
          <a:xfrm rot="5400000">
            <a:off x="8383294" y="3931283"/>
            <a:ext cx="4499463" cy="118197"/>
            <a:chOff x="1391825" y="3492950"/>
            <a:chExt cx="5362508" cy="125661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35A35C6A-8034-45D9-A6C1-0228037F393E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441F2689-3033-4DCF-83B4-EA56B17DA288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A81202D-2CB5-4771-9177-4F8FAF6B6AA3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73BFBB01-9F84-43E3-8AC6-6B6BDBC475F9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1933E994-5662-4E59-986C-8F1837553005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97467B72-0554-4C02-88AC-5E10276D6B8B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1BD1CD07-681F-425E-BD2C-B5A7DD172C92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CE518C3-9783-4CCB-95E5-6E6C50CEDD32}"/>
              </a:ext>
            </a:extLst>
          </p:cNvPr>
          <p:cNvGrpSpPr/>
          <p:nvPr/>
        </p:nvGrpSpPr>
        <p:grpSpPr>
          <a:xfrm rot="16200000">
            <a:off x="9125123" y="3927906"/>
            <a:ext cx="4499463" cy="118197"/>
            <a:chOff x="1391825" y="3492950"/>
            <a:chExt cx="5362508" cy="125661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47FC2230-F9E1-4B38-A9C7-415FC873BC48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1D7C8B74-A6FC-479C-9D92-C41F6672C4E5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3CA6668D-6242-43F4-8928-FDA019535FD9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BE4E67A1-4E05-4C23-86D6-A282A50FC23E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1D6F2832-4B9B-416C-B381-75FAD112AB79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61AFB9D4-B646-4998-81A2-779C3E811C93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3EA98FF0-485A-4325-8402-659DAA2518C5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E985CA9-07AA-4D74-8260-8CB3BDE786D4}"/>
              </a:ext>
            </a:extLst>
          </p:cNvPr>
          <p:cNvGrpSpPr/>
          <p:nvPr/>
        </p:nvGrpSpPr>
        <p:grpSpPr>
          <a:xfrm rot="5400000">
            <a:off x="8883247" y="3938442"/>
            <a:ext cx="4499463" cy="118197"/>
            <a:chOff x="1391825" y="3492950"/>
            <a:chExt cx="5362508" cy="12566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6629E35B-21A1-473F-8165-AD45A0E114EB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5390FE14-F438-4B80-ADB5-A53A65C4E8A9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1EA9BC03-F462-4667-8CCB-AB4F8B1ECBE3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09E49C99-E31D-4EE2-91DA-0F3B6723A742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362CBCF6-84CC-4414-BA32-0A2940E663AC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81DD1FB7-1B07-4E3E-B364-6B9D12B26356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B6B518E6-ADDC-4B6D-8825-7220823455D0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B8CBC2C-77CC-41FE-97CE-A20F79DC0405}"/>
              </a:ext>
            </a:extLst>
          </p:cNvPr>
          <p:cNvGrpSpPr/>
          <p:nvPr/>
        </p:nvGrpSpPr>
        <p:grpSpPr>
          <a:xfrm rot="16200000">
            <a:off x="8639079" y="3943663"/>
            <a:ext cx="4499463" cy="118197"/>
            <a:chOff x="1391825" y="3492950"/>
            <a:chExt cx="5362508" cy="125661"/>
          </a:xfrm>
        </p:grpSpPr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3AEB21D5-B5E8-4374-9FFF-4C042A4DBA0C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F19B1669-CC65-4DFF-9425-38704D5AFFAC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A3982CC6-E2E8-4D00-95C9-2A55DFDC0F7E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6D0D8D83-536B-46DF-BDE5-E0DFD9C30311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0B715641-EDA8-4DBE-8726-4694599BED1B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27D7535B-60AF-4AF7-910D-602EF20D9631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618654EE-00D5-47C4-A904-6E3954A784A7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A988EE5-612F-4B05-A8B7-403913DF9CF0}"/>
              </a:ext>
            </a:extLst>
          </p:cNvPr>
          <p:cNvGrpSpPr/>
          <p:nvPr/>
        </p:nvGrpSpPr>
        <p:grpSpPr>
          <a:xfrm rot="16200000">
            <a:off x="9581682" y="3920385"/>
            <a:ext cx="4499463" cy="118197"/>
            <a:chOff x="1391825" y="3492950"/>
            <a:chExt cx="5362508" cy="125661"/>
          </a:xfrm>
        </p:grpSpPr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CD6FC7D1-2D7D-42B3-A610-6AB68C12529C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E39C4E6-3D92-49BF-9D9F-4F069C3EB6C9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22F4B479-D0EA-4206-98A0-876B5EC339E4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33F6DA33-078A-4D99-8246-2CF9E99B6141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556ADEE-D9A5-4B61-8F72-B45A4BB43567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7E523683-F134-405C-A673-2B3970A6C6B8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118F75EB-4544-4C66-A1C5-3A803CCA0C4A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03B15D7-456F-4976-BB31-34166B49F072}"/>
              </a:ext>
            </a:extLst>
          </p:cNvPr>
          <p:cNvGrpSpPr/>
          <p:nvPr/>
        </p:nvGrpSpPr>
        <p:grpSpPr>
          <a:xfrm rot="5400000">
            <a:off x="9339806" y="3930921"/>
            <a:ext cx="4499463" cy="118197"/>
            <a:chOff x="1391825" y="3492950"/>
            <a:chExt cx="5362508" cy="125661"/>
          </a:xfrm>
        </p:grpSpPr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id="{BB6234A9-83D9-4862-83D8-9AEC1871E04D}"/>
                </a:ext>
              </a:extLst>
            </p:cNvPr>
            <p:cNvSpPr/>
            <p:nvPr/>
          </p:nvSpPr>
          <p:spPr>
            <a:xfrm>
              <a:off x="3088555" y="3498440"/>
              <a:ext cx="1963293" cy="118196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B891BF28-36DA-4DC4-B9B7-1833492AC991}"/>
                </a:ext>
              </a:extLst>
            </p:cNvPr>
            <p:cNvSpPr/>
            <p:nvPr/>
          </p:nvSpPr>
          <p:spPr>
            <a:xfrm rot="10800000">
              <a:off x="2111189" y="3494579"/>
              <a:ext cx="948839" cy="1240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992D3881-AD96-4463-AD50-3F9A60735796}"/>
                </a:ext>
              </a:extLst>
            </p:cNvPr>
            <p:cNvSpPr/>
            <p:nvPr/>
          </p:nvSpPr>
          <p:spPr>
            <a:xfrm>
              <a:off x="5080375" y="3492950"/>
              <a:ext cx="948839" cy="1240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: Rounded Corners 308">
              <a:extLst>
                <a:ext uri="{FF2B5EF4-FFF2-40B4-BE49-F238E27FC236}">
                  <a16:creationId xmlns:a16="http://schemas.microsoft.com/office/drawing/2014/main" id="{4A33351A-919C-4C0D-8F0F-D55061BBB9E3}"/>
                </a:ext>
              </a:extLst>
            </p:cNvPr>
            <p:cNvSpPr/>
            <p:nvPr/>
          </p:nvSpPr>
          <p:spPr>
            <a:xfrm rot="10800000">
              <a:off x="1747705" y="3493931"/>
              <a:ext cx="329300" cy="1205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43C1E824-D616-4C1C-924D-518004B7730D}"/>
                </a:ext>
              </a:extLst>
            </p:cNvPr>
            <p:cNvSpPr/>
            <p:nvPr/>
          </p:nvSpPr>
          <p:spPr>
            <a:xfrm rot="10800000">
              <a:off x="1391825" y="3495669"/>
              <a:ext cx="329300" cy="120557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4CA12BB5-B1C4-4451-8938-DDA961990226}"/>
                </a:ext>
              </a:extLst>
            </p:cNvPr>
            <p:cNvSpPr/>
            <p:nvPr/>
          </p:nvSpPr>
          <p:spPr>
            <a:xfrm>
              <a:off x="6069153" y="3495697"/>
              <a:ext cx="329300" cy="1205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93B9007C-D7B2-4484-A5AA-D07C5F56A17C}"/>
                </a:ext>
              </a:extLst>
            </p:cNvPr>
            <p:cNvSpPr/>
            <p:nvPr/>
          </p:nvSpPr>
          <p:spPr>
            <a:xfrm>
              <a:off x="6425033" y="3493959"/>
              <a:ext cx="329300" cy="120557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CF78B82E-958D-4D65-BF45-08DE9B417B93}"/>
              </a:ext>
            </a:extLst>
          </p:cNvPr>
          <p:cNvSpPr txBox="1"/>
          <p:nvPr/>
        </p:nvSpPr>
        <p:spPr>
          <a:xfrm>
            <a:off x="665352" y="6365804"/>
            <a:ext cx="227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Illumina </a:t>
            </a:r>
            <a:r>
              <a:rPr lang="en-US" sz="2400" dirty="0" err="1"/>
              <a:t>Flowcell</a:t>
            </a:r>
            <a:endParaRPr lang="en-US" sz="24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56B3DDE-94CF-40AC-83DA-8728C30CE45B}"/>
              </a:ext>
            </a:extLst>
          </p:cNvPr>
          <p:cNvSpPr txBox="1"/>
          <p:nvPr/>
        </p:nvSpPr>
        <p:spPr>
          <a:xfrm>
            <a:off x="6562297" y="6358117"/>
            <a:ext cx="273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“Cluster generation”</a:t>
            </a:r>
          </a:p>
        </p:txBody>
      </p:sp>
    </p:spTree>
    <p:extLst>
      <p:ext uri="{BB962C8B-B14F-4D97-AF65-F5344CB8AC3E}">
        <p14:creationId xmlns:p14="http://schemas.microsoft.com/office/powerpoint/2010/main" val="268633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6691EAE-21BC-44EF-9A06-3EED8FBC14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Sequencing on Illumina Platforms (S.B.S)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6F40863-5285-4AE2-9460-5B7F95A718DE}"/>
              </a:ext>
            </a:extLst>
          </p:cNvPr>
          <p:cNvGrpSpPr/>
          <p:nvPr/>
        </p:nvGrpSpPr>
        <p:grpSpPr>
          <a:xfrm>
            <a:off x="106943" y="1627346"/>
            <a:ext cx="3295551" cy="4659163"/>
            <a:chOff x="8594961" y="1726737"/>
            <a:chExt cx="3295551" cy="46591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8B5F7-F8D3-4D23-8D71-565702769E0B}"/>
                </a:ext>
              </a:extLst>
            </p:cNvPr>
            <p:cNvSpPr/>
            <p:nvPr/>
          </p:nvSpPr>
          <p:spPr>
            <a:xfrm>
              <a:off x="8594961" y="6267704"/>
              <a:ext cx="3281707" cy="1181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E64E0B-1D57-441E-9F43-A63EEBD69187}"/>
                </a:ext>
              </a:extLst>
            </p:cNvPr>
            <p:cNvGrpSpPr/>
            <p:nvPr/>
          </p:nvGrpSpPr>
          <p:grpSpPr>
            <a:xfrm rot="5400000">
              <a:off x="6404329" y="3920747"/>
              <a:ext cx="4499463" cy="118197"/>
              <a:chOff x="1391825" y="3492950"/>
              <a:chExt cx="5362508" cy="125661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930862D-72DD-4515-837C-788F0E5C8357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F1E6E6F-2406-41A0-8950-009F71112579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8B6791E-3BE4-4344-B263-BB694E3D1009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7E6FDE-E020-4C45-9F18-4A2F811D8406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49F3275-DA97-4ADD-89E0-B684E0FB8DA6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C22C3D1-0D8E-46DD-BCB8-21502A5A9BD1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723C0CE-3499-48B8-96B6-9DB344AA6A11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67CF1E-9ADA-4E23-B4F9-E485E6EEB448}"/>
                </a:ext>
              </a:extLst>
            </p:cNvPr>
            <p:cNvGrpSpPr/>
            <p:nvPr/>
          </p:nvGrpSpPr>
          <p:grpSpPr>
            <a:xfrm rot="16200000">
              <a:off x="7146158" y="3917370"/>
              <a:ext cx="4499463" cy="118197"/>
              <a:chOff x="1391825" y="3492950"/>
              <a:chExt cx="5362508" cy="12566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158BDCA-1E70-45A2-9871-DD19816934C5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D13E07E-06E6-443A-8CFB-F140B7E64D94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ECE6DB6-C6C8-4E06-8FB5-86DFF5A148C8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E057B1E-D22A-46BA-BABD-61B02A70FE09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D1267FC-59E4-4222-81F8-F500F93EF0C0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2F51FE4-58E0-4880-9AA6-D6194C972CFD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9048BDD-16DC-49C1-BA7C-EF0F45E3D5DB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A4E2FB-D1EA-463B-B660-D5CCEE0406DD}"/>
                </a:ext>
              </a:extLst>
            </p:cNvPr>
            <p:cNvGrpSpPr/>
            <p:nvPr/>
          </p:nvGrpSpPr>
          <p:grpSpPr>
            <a:xfrm rot="5400000">
              <a:off x="6904282" y="3927906"/>
              <a:ext cx="4499463" cy="118197"/>
              <a:chOff x="1391825" y="3492950"/>
              <a:chExt cx="5362508" cy="12566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2E9B50F-A2C8-4401-BF2E-2D3CF588FC14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410D4EE-E4D9-40F8-83E1-FDD8C4A1AECD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16BB3FD-4BE7-4C90-8A37-2F3D5D681220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E8160E9-92B7-4D92-B4BE-68CD31AF7FA0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B5C0A90-C348-45DD-995B-A6FA3456E667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E2E5936-D1F0-4017-9EA0-C95D364B7D6D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7C23FA8-FD8D-476A-A16D-E02BE5650165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0FE4C4-CE43-493C-BF3C-B3CAFB9922EF}"/>
                </a:ext>
              </a:extLst>
            </p:cNvPr>
            <p:cNvGrpSpPr/>
            <p:nvPr/>
          </p:nvGrpSpPr>
          <p:grpSpPr>
            <a:xfrm rot="16200000">
              <a:off x="6660114" y="3933127"/>
              <a:ext cx="4499463" cy="118197"/>
              <a:chOff x="1391825" y="3492950"/>
              <a:chExt cx="5362508" cy="125661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527BA86-8753-447D-9B7B-CCE51036586B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F72B485-4E58-4A86-8B3E-659F9A9A8B48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5D6B7D0-D4B3-411B-956D-4389B4AFAC79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C755EC7-2F77-4E15-95DE-6544586F20A8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C6D046B-CCBC-450A-9047-1908C28B167F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1E9AEF7-2804-4813-85FD-BCEF829BDB0C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EEFF457-FE78-46F4-BC10-CEBA7F035B2E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CB4B66-C432-46DD-AE2D-5055F21EB08A}"/>
                </a:ext>
              </a:extLst>
            </p:cNvPr>
            <p:cNvGrpSpPr/>
            <p:nvPr/>
          </p:nvGrpSpPr>
          <p:grpSpPr>
            <a:xfrm rot="5400000">
              <a:off x="7401230" y="3942356"/>
              <a:ext cx="4499463" cy="118197"/>
              <a:chOff x="1391825" y="3492950"/>
              <a:chExt cx="5362508" cy="12566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C75E424-CBFD-4B7E-970F-990B5292F921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3B76855-A401-4DED-81EC-070E33C6BF9A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5CBA0737-694A-4E8F-A774-611837F83667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5D32054-7D95-4B6F-9DA0-8C190FE1487A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F80423-1B9A-418C-BC05-CBD83C156CF1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50B1C7F-C31F-4CE4-8060-86BA01D95FEC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3E9F4868-9418-4AEC-8435-0EC647BBBEF9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32DED1F-1B04-4541-97CB-DCA589E0C0FB}"/>
                </a:ext>
              </a:extLst>
            </p:cNvPr>
            <p:cNvGrpSpPr/>
            <p:nvPr/>
          </p:nvGrpSpPr>
          <p:grpSpPr>
            <a:xfrm rot="16200000">
              <a:off x="8143059" y="3938979"/>
              <a:ext cx="4499463" cy="118197"/>
              <a:chOff x="1391825" y="3492950"/>
              <a:chExt cx="5362508" cy="125661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79E41ABD-CF2C-4D7C-B74F-786AA09FD934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5C0C66A-0875-4E50-8AEC-26D315955046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FE5947E-462C-48CA-A512-7C4044B61795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69AB037-4D8F-4E68-B0F4-17B9EAF4BBAA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071A589-9CF9-4F63-8EB5-BBB0AC376343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6DE2B90-AB66-470E-9B13-804A00CA7754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6CBE099-20F5-4BC6-81DB-A22F8838FB3B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26A11E-ED4E-42A6-9E0E-77585599851C}"/>
                </a:ext>
              </a:extLst>
            </p:cNvPr>
            <p:cNvGrpSpPr/>
            <p:nvPr/>
          </p:nvGrpSpPr>
          <p:grpSpPr>
            <a:xfrm rot="5400000">
              <a:off x="7901183" y="3949515"/>
              <a:ext cx="4499463" cy="118197"/>
              <a:chOff x="1391825" y="3492950"/>
              <a:chExt cx="5362508" cy="12566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50F0101-DFAD-40D7-94BC-B127A2D12144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CD4C4748-1360-45E4-9CE8-59BE96EEF1FD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1B919BC-E649-4DD2-827A-B84C4AB95D2F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C296DAB7-93CD-4C00-9283-C8B22035563E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130FD4A1-DA6A-44F1-AE0C-267AC8E149C0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B279C117-099A-4FC1-864C-F13064104712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CA0FE79-B460-486D-8221-47853F1DB532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08237CA-4BFB-4D5C-A33E-101303879330}"/>
                </a:ext>
              </a:extLst>
            </p:cNvPr>
            <p:cNvGrpSpPr/>
            <p:nvPr/>
          </p:nvGrpSpPr>
          <p:grpSpPr>
            <a:xfrm rot="16200000">
              <a:off x="7657015" y="3954736"/>
              <a:ext cx="4499463" cy="118197"/>
              <a:chOff x="1391825" y="3492950"/>
              <a:chExt cx="5362508" cy="125661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DFDA690-9729-4897-AE78-7D18217E3113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29B1717B-9605-43D8-8EE3-9820163AD687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B6E5286E-8892-421F-B6D7-12066164ED2E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AA7ECB1E-E953-4573-AC7C-3732CFD203B0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FB910D4-9D69-4EB6-8BD6-ABEE997F10EC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6FEFDB7-0C3F-4563-A74F-3A1DEB6153A7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B93E8D82-8064-4026-9369-D96B9633BBC2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97B0D2C-F7D8-4B3F-8291-89239B2F6793}"/>
                </a:ext>
              </a:extLst>
            </p:cNvPr>
            <p:cNvGrpSpPr/>
            <p:nvPr/>
          </p:nvGrpSpPr>
          <p:grpSpPr>
            <a:xfrm rot="5400000">
              <a:off x="8383294" y="3931283"/>
              <a:ext cx="4499463" cy="118197"/>
              <a:chOff x="1391825" y="3492950"/>
              <a:chExt cx="5362508" cy="125661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3E5930C-7AAB-428F-A16C-8BAA86FE9D5F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5F882627-416B-4DB5-A7D3-C291D9DE9F77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0305EF5-3088-4749-8E01-D3693D1E2E6D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11C95947-8D71-492F-AEE3-D1335215E31C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8DF897C7-445F-4D64-B417-701B48674CAA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4A99D8F-B191-419F-AA87-E06F17B57E68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22BE5272-C297-4B62-A149-63C7597C5915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333BEF1-290D-4E9B-BAF0-F48CC65E3A1A}"/>
                </a:ext>
              </a:extLst>
            </p:cNvPr>
            <p:cNvGrpSpPr/>
            <p:nvPr/>
          </p:nvGrpSpPr>
          <p:grpSpPr>
            <a:xfrm rot="16200000">
              <a:off x="9125123" y="3927906"/>
              <a:ext cx="4499463" cy="118197"/>
              <a:chOff x="1391825" y="3492950"/>
              <a:chExt cx="5362508" cy="12566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7B0E58F-F7CE-4055-9542-67552B840857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385FA5D-29D5-4DC8-AFDD-B641A39C60E2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DB625BA-4AB5-4D8C-9AC6-C8451E163373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967AB050-C429-4645-9DB4-29FDF75D5D0C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C987B432-92FE-4FA6-A129-22BCD306FBD1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0555FE5-C93C-49F0-8B2F-4D64A4EB15E1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8102F38-441D-49E8-B250-91A4A39C1B5E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63A92E7-ADEB-44C7-860F-86CF95B9F61E}"/>
                </a:ext>
              </a:extLst>
            </p:cNvPr>
            <p:cNvGrpSpPr/>
            <p:nvPr/>
          </p:nvGrpSpPr>
          <p:grpSpPr>
            <a:xfrm rot="5400000">
              <a:off x="8883247" y="3938442"/>
              <a:ext cx="4499463" cy="118197"/>
              <a:chOff x="1391825" y="3492950"/>
              <a:chExt cx="5362508" cy="125661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C7636911-CF63-492B-9179-EC1321BDD985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165D7BB4-8FC7-424A-802D-1C8F8802A2DE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14D23DD-923E-4BD2-BCF6-FA2EECE7A690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F15BFF9E-CB2C-4701-81A4-CAF6AC692DF8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1AAE8B2B-72EA-4E6D-809B-16AA28CCE8ED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6B4F9C0-5A31-4F46-B018-4B59771072AE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F1EB5E9F-21E9-43A0-9390-52C794E642EF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E94B9F-584B-4E0E-847F-61594E8B1FDD}"/>
                </a:ext>
              </a:extLst>
            </p:cNvPr>
            <p:cNvGrpSpPr/>
            <p:nvPr/>
          </p:nvGrpSpPr>
          <p:grpSpPr>
            <a:xfrm rot="16200000">
              <a:off x="8639079" y="3943663"/>
              <a:ext cx="4499463" cy="118197"/>
              <a:chOff x="1391825" y="3492950"/>
              <a:chExt cx="5362508" cy="125661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1C62EB68-8E57-4573-BC8D-88DC72DCC479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FEC73B8-23D4-4263-848B-4213AD2291D8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07AD222C-346F-46DE-B5D4-99FFBDDB73E7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0DDBD7E-960E-4E54-8D3C-157375BBB949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DE20054-4E1C-406C-86BA-0E6A4346F31D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FFEEE2F3-C259-496A-91C0-26DF4CAA0A8E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60524FF4-18C1-4879-B637-66C30D03C8E9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1FE7C4D-9E31-46FB-AB78-D7EB9BDA2609}"/>
                </a:ext>
              </a:extLst>
            </p:cNvPr>
            <p:cNvGrpSpPr/>
            <p:nvPr/>
          </p:nvGrpSpPr>
          <p:grpSpPr>
            <a:xfrm rot="16200000">
              <a:off x="9581682" y="3920385"/>
              <a:ext cx="4499463" cy="118197"/>
              <a:chOff x="1391825" y="3492950"/>
              <a:chExt cx="5362508" cy="12566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D873A09-0393-4B09-83A4-8F8CB653F556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FFC126E7-8749-4501-8E42-71B6B74D717B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6486351A-FF05-47C6-A143-9530C77C67A6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7EC4F980-86BA-4C39-8D38-3220ABB7FD3F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F4B9F37D-E4C4-4C06-B9B2-30D4C23D403D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4FA862E6-171C-44F4-A869-5EB9F34B20EC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2E66B148-4D84-44E7-B1F9-0B6F7EAB9D8A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CC29DA3-3C17-4A4B-AFC1-F1211DE98A61}"/>
                </a:ext>
              </a:extLst>
            </p:cNvPr>
            <p:cNvGrpSpPr/>
            <p:nvPr/>
          </p:nvGrpSpPr>
          <p:grpSpPr>
            <a:xfrm rot="5400000">
              <a:off x="9339806" y="3930921"/>
              <a:ext cx="4499463" cy="118197"/>
              <a:chOff x="1391825" y="3492950"/>
              <a:chExt cx="5362508" cy="12566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B18086D9-9B64-4ADF-BF46-C40CBED72C7C}"/>
                  </a:ext>
                </a:extLst>
              </p:cNvPr>
              <p:cNvSpPr/>
              <p:nvPr/>
            </p:nvSpPr>
            <p:spPr>
              <a:xfrm>
                <a:off x="3088555" y="3498440"/>
                <a:ext cx="1963293" cy="118196"/>
              </a:xfrm>
              <a:prstGeom prst="roundRect">
                <a:avLst/>
              </a:prstGeom>
              <a:solidFill>
                <a:srgbClr val="FF5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040597E-37C8-4556-B96B-78E348C4EE02}"/>
                  </a:ext>
                </a:extLst>
              </p:cNvPr>
              <p:cNvSpPr/>
              <p:nvPr/>
            </p:nvSpPr>
            <p:spPr>
              <a:xfrm rot="10800000">
                <a:off x="2111189" y="3494579"/>
                <a:ext cx="948839" cy="12403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906D36F7-60E4-4ED3-9ED1-18FD14CCCB0B}"/>
                  </a:ext>
                </a:extLst>
              </p:cNvPr>
              <p:cNvSpPr/>
              <p:nvPr/>
            </p:nvSpPr>
            <p:spPr>
              <a:xfrm>
                <a:off x="5080375" y="3492950"/>
                <a:ext cx="948839" cy="1240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36075C7A-D3BC-409C-B63F-345336F6105D}"/>
                  </a:ext>
                </a:extLst>
              </p:cNvPr>
              <p:cNvSpPr/>
              <p:nvPr/>
            </p:nvSpPr>
            <p:spPr>
              <a:xfrm rot="10800000">
                <a:off x="1747705" y="3493931"/>
                <a:ext cx="329300" cy="12055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112A524C-97E9-4C62-AA4E-3C53E087FF77}"/>
                  </a:ext>
                </a:extLst>
              </p:cNvPr>
              <p:cNvSpPr/>
              <p:nvPr/>
            </p:nvSpPr>
            <p:spPr>
              <a:xfrm rot="10800000">
                <a:off x="1391825" y="3495669"/>
                <a:ext cx="329300" cy="120557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69F9CB1A-3CF3-4EED-83EC-0AD11E20A1E0}"/>
                  </a:ext>
                </a:extLst>
              </p:cNvPr>
              <p:cNvSpPr/>
              <p:nvPr/>
            </p:nvSpPr>
            <p:spPr>
              <a:xfrm>
                <a:off x="6069153" y="3495697"/>
                <a:ext cx="329300" cy="12055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C96A54CF-B236-4F9F-BE41-38EE4AC28336}"/>
                  </a:ext>
                </a:extLst>
              </p:cNvPr>
              <p:cNvSpPr/>
              <p:nvPr/>
            </p:nvSpPr>
            <p:spPr>
              <a:xfrm>
                <a:off x="6425033" y="3493959"/>
                <a:ext cx="329300" cy="120557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B0292FC-246C-42FE-B40C-3A4F6E84A989}"/>
              </a:ext>
            </a:extLst>
          </p:cNvPr>
          <p:cNvSpPr txBox="1"/>
          <p:nvPr/>
        </p:nvSpPr>
        <p:spPr>
          <a:xfrm>
            <a:off x="3398616" y="349028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FB743C8-62D7-43AA-B742-1F6BD93A4840}"/>
              </a:ext>
            </a:extLst>
          </p:cNvPr>
          <p:cNvGrpSpPr/>
          <p:nvPr/>
        </p:nvGrpSpPr>
        <p:grpSpPr>
          <a:xfrm>
            <a:off x="3592853" y="5140910"/>
            <a:ext cx="1226358" cy="822960"/>
            <a:chOff x="5546106" y="3436766"/>
            <a:chExt cx="1226358" cy="82296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DA37A48-BC51-4B86-9D6A-48B66491BE55}"/>
                </a:ext>
              </a:extLst>
            </p:cNvPr>
            <p:cNvSpPr txBox="1"/>
            <p:nvPr/>
          </p:nvSpPr>
          <p:spPr>
            <a:xfrm>
              <a:off x="5546106" y="3551840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G</a:t>
              </a: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554D2941-05E7-4B1B-85C9-0E766C0FA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4841" y="3679876"/>
              <a:ext cx="219475" cy="134124"/>
            </a:xfrm>
            <a:prstGeom prst="rect">
              <a:avLst/>
            </a:prstGeom>
          </p:spPr>
        </p:pic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FEC7F33-786C-42C4-8788-251044E47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824" y="3436766"/>
              <a:ext cx="548640" cy="54864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DB86C7D-A9A2-43E9-9691-B289F127CB3E}"/>
              </a:ext>
            </a:extLst>
          </p:cNvPr>
          <p:cNvGrpSpPr/>
          <p:nvPr/>
        </p:nvGrpSpPr>
        <p:grpSpPr>
          <a:xfrm>
            <a:off x="3620766" y="3941941"/>
            <a:ext cx="1121865" cy="1087446"/>
            <a:chOff x="4479269" y="3985406"/>
            <a:chExt cx="1121865" cy="108744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9E0353A-553B-4CFA-ADA3-59E0A7C28B26}"/>
                </a:ext>
              </a:extLst>
            </p:cNvPr>
            <p:cNvSpPr txBox="1"/>
            <p:nvPr/>
          </p:nvSpPr>
          <p:spPr>
            <a:xfrm>
              <a:off x="4479269" y="436496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T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1921E3FC-6370-4291-BC3A-FB161A265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0927" y="4379955"/>
              <a:ext cx="219475" cy="134124"/>
            </a:xfrm>
            <a:prstGeom prst="rect">
              <a:avLst/>
            </a:prstGeom>
          </p:spPr>
        </p:pic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68A6C0D-AD7B-4341-B7BC-D625D4DA0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2494" y="3985406"/>
              <a:ext cx="548640" cy="54864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C915BE3-F556-4558-8F31-745D89714AB6}"/>
              </a:ext>
            </a:extLst>
          </p:cNvPr>
          <p:cNvGrpSpPr/>
          <p:nvPr/>
        </p:nvGrpSpPr>
        <p:grpSpPr>
          <a:xfrm>
            <a:off x="3587019" y="1647849"/>
            <a:ext cx="1103340" cy="982206"/>
            <a:chOff x="4084983" y="2588150"/>
            <a:chExt cx="1103340" cy="98220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E53BEAB-D05C-4F9F-938B-D45C840DC0A3}"/>
                </a:ext>
              </a:extLst>
            </p:cNvPr>
            <p:cNvSpPr txBox="1"/>
            <p:nvPr/>
          </p:nvSpPr>
          <p:spPr>
            <a:xfrm>
              <a:off x="4084983" y="286247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A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E59B23B6-B542-44E3-A3F5-F727F82D5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5955" y="2958537"/>
              <a:ext cx="219475" cy="134124"/>
            </a:xfrm>
            <a:prstGeom prst="rect">
              <a:avLst/>
            </a:prstGeom>
          </p:spPr>
        </p:pic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1A34836-6D1C-48DD-8CB3-5E5C392C9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9683" y="2588150"/>
              <a:ext cx="548640" cy="548640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EB47CD8-A9FC-409A-90E6-6267021086D9}"/>
              </a:ext>
            </a:extLst>
          </p:cNvPr>
          <p:cNvGrpSpPr/>
          <p:nvPr/>
        </p:nvGrpSpPr>
        <p:grpSpPr>
          <a:xfrm>
            <a:off x="3620766" y="2726103"/>
            <a:ext cx="1185779" cy="1018267"/>
            <a:chOff x="5250226" y="1902302"/>
            <a:chExt cx="1185779" cy="101826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9DBA133-C7D9-43F9-9D6F-8C071AD7A891}"/>
                </a:ext>
              </a:extLst>
            </p:cNvPr>
            <p:cNvSpPr txBox="1"/>
            <p:nvPr/>
          </p:nvSpPr>
          <p:spPr>
            <a:xfrm>
              <a:off x="5250226" y="2212683"/>
              <a:ext cx="4587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C</a:t>
              </a: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83B20EC3-D4C3-4641-B61B-D25DDADA9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0082" y="2304577"/>
              <a:ext cx="219475" cy="134124"/>
            </a:xfrm>
            <a:prstGeom prst="rect">
              <a:avLst/>
            </a:prstGeom>
          </p:spPr>
        </p:pic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179FA71-E5B9-47F3-AC1B-514C8C32CB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7365" y="1902302"/>
              <a:ext cx="548640" cy="548640"/>
            </a:xfrm>
            <a:prstGeom prst="ellipse">
              <a:avLst/>
            </a:prstGeom>
            <a:solidFill>
              <a:srgbClr val="0000F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8991E42A-AB48-4A77-BDD5-CC4A9F1ED0D0}"/>
              </a:ext>
            </a:extLst>
          </p:cNvPr>
          <p:cNvSpPr txBox="1"/>
          <p:nvPr/>
        </p:nvSpPr>
        <p:spPr>
          <a:xfrm>
            <a:off x="5433436" y="1724379"/>
            <a:ext cx="1929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Lasers!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6CD9CD-891D-46CD-9C30-097C570943BC}"/>
              </a:ext>
            </a:extLst>
          </p:cNvPr>
          <p:cNvSpPr txBox="1"/>
          <p:nvPr/>
        </p:nvSpPr>
        <p:spPr>
          <a:xfrm>
            <a:off x="4802853" y="35264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0228CC1-D822-466A-99F0-3176562AA363}"/>
              </a:ext>
            </a:extLst>
          </p:cNvPr>
          <p:cNvSpPr txBox="1"/>
          <p:nvPr/>
        </p:nvSpPr>
        <p:spPr>
          <a:xfrm>
            <a:off x="5217273" y="3032095"/>
            <a:ext cx="2544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Cameras!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283FE3-C0B2-4157-8644-395411B6C945}"/>
              </a:ext>
            </a:extLst>
          </p:cNvPr>
          <p:cNvSpPr txBox="1"/>
          <p:nvPr/>
        </p:nvSpPr>
        <p:spPr>
          <a:xfrm>
            <a:off x="4919996" y="4366616"/>
            <a:ext cx="3145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Proprietary </a:t>
            </a:r>
          </a:p>
          <a:p>
            <a:pPr algn="ctr"/>
            <a:r>
              <a:rPr lang="en-US" sz="4800" dirty="0"/>
              <a:t>Enzymes!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41917D5-4E24-4AF6-B2D4-C7D4DF8D029F}"/>
              </a:ext>
            </a:extLst>
          </p:cNvPr>
          <p:cNvSpPr txBox="1"/>
          <p:nvPr/>
        </p:nvSpPr>
        <p:spPr>
          <a:xfrm>
            <a:off x="7625235" y="363961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AF3ACF-0447-43A8-BC25-02C5225E440C}"/>
              </a:ext>
            </a:extLst>
          </p:cNvPr>
          <p:cNvSpPr txBox="1"/>
          <p:nvPr/>
        </p:nvSpPr>
        <p:spPr>
          <a:xfrm>
            <a:off x="7969734" y="1965360"/>
            <a:ext cx="403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ATCG</a:t>
            </a:r>
            <a:r>
              <a:rPr lang="en-US" sz="2800" dirty="0"/>
              <a:t>GCTAAGTCCGAT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CATG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DF71B7-88A2-4E0C-AD95-1900313171E8}"/>
              </a:ext>
            </a:extLst>
          </p:cNvPr>
          <p:cNvSpPr txBox="1"/>
          <p:nvPr/>
        </p:nvSpPr>
        <p:spPr>
          <a:xfrm>
            <a:off x="8172480" y="2598331"/>
            <a:ext cx="403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ATCG</a:t>
            </a:r>
            <a:r>
              <a:rPr lang="en-US" sz="2800" dirty="0"/>
              <a:t>GCTAAGTCCGAT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CATG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CF02E6D-75BC-4EFC-876A-6315D360AD3E}"/>
              </a:ext>
            </a:extLst>
          </p:cNvPr>
          <p:cNvSpPr txBox="1"/>
          <p:nvPr/>
        </p:nvSpPr>
        <p:spPr>
          <a:xfrm>
            <a:off x="7969734" y="3232150"/>
            <a:ext cx="403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ATCG</a:t>
            </a:r>
            <a:r>
              <a:rPr lang="en-US" sz="2800" dirty="0"/>
              <a:t>GCTAAGTCCGAT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CATG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9564B8-C4CF-4BCC-B346-9A94787E25D4}"/>
              </a:ext>
            </a:extLst>
          </p:cNvPr>
          <p:cNvSpPr txBox="1"/>
          <p:nvPr/>
        </p:nvSpPr>
        <p:spPr>
          <a:xfrm>
            <a:off x="8105398" y="4199287"/>
            <a:ext cx="403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ATCG</a:t>
            </a:r>
            <a:r>
              <a:rPr lang="en-US" sz="2800" dirty="0"/>
              <a:t>GCTAAGTCCGAT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CATG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9D6894-AD01-4307-98AD-02B0211C0EC2}"/>
              </a:ext>
            </a:extLst>
          </p:cNvPr>
          <p:cNvSpPr txBox="1"/>
          <p:nvPr/>
        </p:nvSpPr>
        <p:spPr>
          <a:xfrm>
            <a:off x="8033185" y="4892010"/>
            <a:ext cx="403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ATCG</a:t>
            </a:r>
            <a:r>
              <a:rPr lang="en-US" sz="2800" dirty="0"/>
              <a:t>GCTAAGTCCGAT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CATG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4833E3-2B28-4EF6-99A4-2F6B335185EB}"/>
              </a:ext>
            </a:extLst>
          </p:cNvPr>
          <p:cNvSpPr txBox="1"/>
          <p:nvPr/>
        </p:nvSpPr>
        <p:spPr>
          <a:xfrm>
            <a:off x="8129834" y="5543378"/>
            <a:ext cx="403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ATCG</a:t>
            </a:r>
            <a:r>
              <a:rPr lang="en-US" sz="2800" dirty="0"/>
              <a:t>GCTAAGTCCGAT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CATG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BDEB73-9E15-4656-88F3-D3221823F993}"/>
              </a:ext>
            </a:extLst>
          </p:cNvPr>
          <p:cNvSpPr txBox="1"/>
          <p:nvPr/>
        </p:nvSpPr>
        <p:spPr>
          <a:xfrm>
            <a:off x="665352" y="6365804"/>
            <a:ext cx="227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Illumina </a:t>
            </a:r>
            <a:r>
              <a:rPr lang="en-US" sz="2400" dirty="0" err="1"/>
              <a:t>Flowcell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37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4D3F-E982-4B66-BCD5-ED9C57DE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652"/>
            <a:ext cx="10515600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2307-32F0-4633-9E16-117D69DB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protocols to generate complete genomes from archived Zika and Dengue</a:t>
            </a:r>
          </a:p>
          <a:p>
            <a:pPr lvl="1"/>
            <a:r>
              <a:rPr lang="en-US" b="1" dirty="0" err="1"/>
              <a:t>PrimalSeq</a:t>
            </a:r>
            <a:r>
              <a:rPr lang="en-US" b="1" dirty="0"/>
              <a:t> (amplicon-based approach)</a:t>
            </a:r>
          </a:p>
          <a:p>
            <a:pPr lvl="1"/>
            <a:r>
              <a:rPr lang="en-US" b="1" dirty="0"/>
              <a:t>Metagenomic sequencing</a:t>
            </a:r>
          </a:p>
          <a:p>
            <a:r>
              <a:rPr lang="en-US" dirty="0"/>
              <a:t>Have students (Aaron &amp; Cheney) train alongside CDC-Dengue researchers </a:t>
            </a:r>
          </a:p>
          <a:p>
            <a:r>
              <a:rPr lang="en-US" dirty="0"/>
              <a:t>Create a lasting partnership!</a:t>
            </a:r>
          </a:p>
        </p:txBody>
      </p:sp>
    </p:spTree>
    <p:extLst>
      <p:ext uri="{BB962C8B-B14F-4D97-AF65-F5344CB8AC3E}">
        <p14:creationId xmlns:p14="http://schemas.microsoft.com/office/powerpoint/2010/main" val="398597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7A74E-B4F1-4506-98CD-E77C31C8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797"/>
            <a:ext cx="10515600" cy="1325563"/>
          </a:xfrm>
        </p:spPr>
        <p:txBody>
          <a:bodyPr/>
          <a:lstStyle/>
          <a:p>
            <a:r>
              <a:rPr lang="en-US" dirty="0"/>
              <a:t>Common problems to be aware of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CBA6C-76E5-4131-8129-37783553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8" y="731160"/>
            <a:ext cx="11161643" cy="667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Low yield- Most enzymatic reactions are optimized for specific input amounts of nucleic acid. A less than optimal quantity will affect efficiency. </a:t>
            </a:r>
          </a:p>
          <a:p>
            <a:pPr lvl="1"/>
            <a:r>
              <a:rPr lang="en-US" dirty="0"/>
              <a:t>Yield throughout is determined by quantification via a qubit</a:t>
            </a:r>
          </a:p>
          <a:p>
            <a:pPr lvl="1"/>
            <a:r>
              <a:rPr lang="en-US" dirty="0"/>
              <a:t>Low yields are remedied by improving extraction efficiencies or more likely increasing cycles during PCR steps </a:t>
            </a:r>
          </a:p>
          <a:p>
            <a:pPr lvl="1"/>
            <a:r>
              <a:rPr lang="en-US" dirty="0"/>
              <a:t>PCR duplicates will be removed first thing in analysis. More PCR=Less reads.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4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7A74E-B4F1-4506-98CD-E77C31C8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797"/>
            <a:ext cx="10515600" cy="1325563"/>
          </a:xfrm>
        </p:spPr>
        <p:txBody>
          <a:bodyPr/>
          <a:lstStyle/>
          <a:p>
            <a:r>
              <a:rPr lang="en-US" dirty="0"/>
              <a:t>Common problems to be aware of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CBA6C-76E5-4131-8129-37783553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8" y="731160"/>
            <a:ext cx="11161643" cy="667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Low yield- Most enzymatic reactions are optimized for specific input amounts of nucleic acid. A less than optimal quantity will affect efficiency. </a:t>
            </a:r>
          </a:p>
          <a:p>
            <a:pPr lvl="1"/>
            <a:r>
              <a:rPr lang="en-US" dirty="0"/>
              <a:t>Yield throughout is determined by quantification via a qubit</a:t>
            </a:r>
          </a:p>
          <a:p>
            <a:pPr lvl="1"/>
            <a:r>
              <a:rPr lang="en-US" dirty="0"/>
              <a:t>Low yields are remedied by improving extraction efficiencies or more likely increasing cycles during PCR steps </a:t>
            </a:r>
          </a:p>
          <a:p>
            <a:pPr lvl="1"/>
            <a:r>
              <a:rPr lang="en-US" dirty="0"/>
              <a:t>PCR duplicates will be removed first thing in analysis. More PCR=Less reads.</a:t>
            </a:r>
          </a:p>
          <a:p>
            <a:pPr marL="0" indent="0">
              <a:buNone/>
            </a:pPr>
            <a:r>
              <a:rPr lang="en-US" dirty="0"/>
              <a:t>2. Adaptor Dimers</a:t>
            </a:r>
          </a:p>
          <a:p>
            <a:pPr lvl="1"/>
            <a:r>
              <a:rPr lang="en-US" dirty="0"/>
              <a:t>Good</a:t>
            </a:r>
          </a:p>
          <a:p>
            <a:pPr lvl="1"/>
            <a:r>
              <a:rPr lang="en-US" dirty="0"/>
              <a:t>Bad</a:t>
            </a:r>
          </a:p>
          <a:p>
            <a:pPr lvl="1"/>
            <a:r>
              <a:rPr lang="en-US" dirty="0"/>
              <a:t>Remedied through size selection (adaptor dimers are shorter) and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D42E5-C743-4D83-86D2-B3C244D9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94" y="3612035"/>
            <a:ext cx="2749559" cy="26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6FB40-1C10-4C9E-9007-1605EED1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136" y="4021013"/>
            <a:ext cx="1269512" cy="243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7E9B45-42BA-4628-B75D-AF0785EE7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41" y="4021013"/>
            <a:ext cx="1269512" cy="2436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53B146-3E64-4542-90C2-60D5617A480A}"/>
              </a:ext>
            </a:extLst>
          </p:cNvPr>
          <p:cNvGrpSpPr/>
          <p:nvPr/>
        </p:nvGrpSpPr>
        <p:grpSpPr>
          <a:xfrm>
            <a:off x="9125696" y="4234880"/>
            <a:ext cx="1389904" cy="634282"/>
            <a:chOff x="5360370" y="3371176"/>
            <a:chExt cx="1703284" cy="10409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321076E-C5AB-4C8B-A657-C4FA5A57CEEA}"/>
                </a:ext>
              </a:extLst>
            </p:cNvPr>
            <p:cNvGrpSpPr/>
            <p:nvPr/>
          </p:nvGrpSpPr>
          <p:grpSpPr>
            <a:xfrm>
              <a:off x="5360370" y="3371176"/>
              <a:ext cx="1381594" cy="1040914"/>
              <a:chOff x="5360370" y="3371176"/>
              <a:chExt cx="1381594" cy="104091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6BFFCFD-478F-4ED6-8408-1425BA490F12}"/>
                  </a:ext>
                </a:extLst>
              </p:cNvPr>
              <p:cNvSpPr/>
              <p:nvPr/>
            </p:nvSpPr>
            <p:spPr>
              <a:xfrm>
                <a:off x="5360370" y="3947084"/>
                <a:ext cx="710200" cy="12516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5B0199C-56E6-4F0B-9BEC-FB8E3ADFBC7D}"/>
                  </a:ext>
                </a:extLst>
              </p:cNvPr>
              <p:cNvSpPr/>
              <p:nvPr/>
            </p:nvSpPr>
            <p:spPr>
              <a:xfrm>
                <a:off x="5360370" y="3733799"/>
                <a:ext cx="710200" cy="12516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4187B4E-EF6D-4675-B55A-6913915EBE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9411"/>
              <a:stretch/>
            </p:blipFill>
            <p:spPr>
              <a:xfrm>
                <a:off x="6070570" y="3930956"/>
                <a:ext cx="671394" cy="48113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8393A96-BF57-4506-A32A-2F6DE34B5A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936"/>
              <a:stretch/>
            </p:blipFill>
            <p:spPr>
              <a:xfrm>
                <a:off x="6085003" y="3371176"/>
                <a:ext cx="653675" cy="495171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1AB888-4164-4CA7-A992-446E574121E5}"/>
                </a:ext>
              </a:extLst>
            </p:cNvPr>
            <p:cNvSpPr txBox="1"/>
            <p:nvPr/>
          </p:nvSpPr>
          <p:spPr>
            <a:xfrm>
              <a:off x="6681818" y="3553099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617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7A74E-B4F1-4506-98CD-E77C31C8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797"/>
            <a:ext cx="10515600" cy="1325563"/>
          </a:xfrm>
        </p:spPr>
        <p:txBody>
          <a:bodyPr/>
          <a:lstStyle/>
          <a:p>
            <a:r>
              <a:rPr lang="en-US" dirty="0"/>
              <a:t>Common problems to be aware of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CBA6C-76E5-4131-8129-37783553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8" y="731160"/>
            <a:ext cx="11161643" cy="667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Low yield- Most enzymatic reactions are optimized for specific input amounts of nucleic acid. A less than optimal quantity will affect efficiency. </a:t>
            </a:r>
          </a:p>
          <a:p>
            <a:pPr lvl="1"/>
            <a:r>
              <a:rPr lang="en-US" dirty="0"/>
              <a:t>Yield throughout is determined by quantification via a qubit</a:t>
            </a:r>
          </a:p>
          <a:p>
            <a:pPr lvl="1"/>
            <a:r>
              <a:rPr lang="en-US" dirty="0"/>
              <a:t>Low yields are remedied by improving extraction efficiencies or more likely increasing cycles during PCR steps </a:t>
            </a:r>
          </a:p>
          <a:p>
            <a:pPr lvl="1"/>
            <a:r>
              <a:rPr lang="en-US" dirty="0"/>
              <a:t>PCR duplicates will be removed first thing in analysis. More PCR=Less reads.</a:t>
            </a:r>
          </a:p>
          <a:p>
            <a:pPr marL="0" indent="0">
              <a:buNone/>
            </a:pPr>
            <a:r>
              <a:rPr lang="en-US" dirty="0"/>
              <a:t>2. Adaptor Dimers</a:t>
            </a:r>
          </a:p>
          <a:p>
            <a:pPr lvl="1"/>
            <a:r>
              <a:rPr lang="en-US" dirty="0"/>
              <a:t>Good</a:t>
            </a:r>
          </a:p>
          <a:p>
            <a:pPr lvl="1"/>
            <a:r>
              <a:rPr lang="en-US" dirty="0"/>
              <a:t>Bad</a:t>
            </a:r>
          </a:p>
          <a:p>
            <a:pPr lvl="1"/>
            <a:r>
              <a:rPr lang="en-US" dirty="0"/>
              <a:t>Remedied through size selection (adaptor dimers are shorter) and </a:t>
            </a:r>
          </a:p>
          <a:p>
            <a:pPr marL="0" indent="0">
              <a:buNone/>
            </a:pPr>
            <a:r>
              <a:rPr lang="en-US" dirty="0"/>
              <a:t>3. Index jumping- When indexes from one sample make it to another</a:t>
            </a:r>
          </a:p>
          <a:p>
            <a:pPr lvl="1"/>
            <a:r>
              <a:rPr lang="en-US" dirty="0"/>
              <a:t>This is remedied through very, very careful pipetting during index steps, good laboratory practice (e.g. cleaning workstations), and no template controls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C3E59-0FBB-4962-888A-304E79A2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81" y="3701489"/>
            <a:ext cx="2749559" cy="26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F456E-CDFB-44AE-B431-A88D8640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23" y="4110467"/>
            <a:ext cx="1269512" cy="243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0132E-9A1C-4485-A661-62A70395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28" y="4110467"/>
            <a:ext cx="1269512" cy="2436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0648CF9-97EA-4B25-BB43-BC7A90E037D8}"/>
              </a:ext>
            </a:extLst>
          </p:cNvPr>
          <p:cNvGrpSpPr/>
          <p:nvPr/>
        </p:nvGrpSpPr>
        <p:grpSpPr>
          <a:xfrm>
            <a:off x="9238473" y="4244822"/>
            <a:ext cx="1389904" cy="634282"/>
            <a:chOff x="5360370" y="3371176"/>
            <a:chExt cx="1703284" cy="10409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642D0D-D7FC-40F3-B081-380D28F12276}"/>
                </a:ext>
              </a:extLst>
            </p:cNvPr>
            <p:cNvGrpSpPr/>
            <p:nvPr/>
          </p:nvGrpSpPr>
          <p:grpSpPr>
            <a:xfrm>
              <a:off x="5360370" y="3371176"/>
              <a:ext cx="1381594" cy="1040914"/>
              <a:chOff x="5360370" y="3371176"/>
              <a:chExt cx="1381594" cy="104091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BFF2998-2F4A-43EA-88C8-2202F7DB2EAE}"/>
                  </a:ext>
                </a:extLst>
              </p:cNvPr>
              <p:cNvSpPr/>
              <p:nvPr/>
            </p:nvSpPr>
            <p:spPr>
              <a:xfrm>
                <a:off x="5360370" y="3947084"/>
                <a:ext cx="710200" cy="12516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B2812E9-0731-458A-9CFC-A980324DA685}"/>
                  </a:ext>
                </a:extLst>
              </p:cNvPr>
              <p:cNvSpPr/>
              <p:nvPr/>
            </p:nvSpPr>
            <p:spPr>
              <a:xfrm>
                <a:off x="5360370" y="3733799"/>
                <a:ext cx="710200" cy="12516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24A5B0C-65BA-4330-87F4-51E23F5DF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9411"/>
              <a:stretch/>
            </p:blipFill>
            <p:spPr>
              <a:xfrm>
                <a:off x="6070570" y="3930956"/>
                <a:ext cx="671394" cy="48113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96745D-044B-462A-92A3-3FEA29E6F4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936"/>
              <a:stretch/>
            </p:blipFill>
            <p:spPr>
              <a:xfrm>
                <a:off x="6085003" y="3371176"/>
                <a:ext cx="653675" cy="495171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AF5AFF-C8C9-4817-B84F-7863D1DE3580}"/>
                </a:ext>
              </a:extLst>
            </p:cNvPr>
            <p:cNvSpPr txBox="1"/>
            <p:nvPr/>
          </p:nvSpPr>
          <p:spPr>
            <a:xfrm>
              <a:off x="6681818" y="3553099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359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7A74E-B4F1-4506-98CD-E77C31C8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797"/>
            <a:ext cx="10515600" cy="1325563"/>
          </a:xfrm>
        </p:spPr>
        <p:txBody>
          <a:bodyPr/>
          <a:lstStyle/>
          <a:p>
            <a:r>
              <a:rPr lang="en-US" dirty="0"/>
              <a:t>Common problems to be aware of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CBA6C-76E5-4131-8129-37783553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8" y="731160"/>
            <a:ext cx="11161643" cy="66790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Low yield- Most enzymatic reactions are optimized for specific input amounts of nucleic acid. A less than optimal quantity will affect efficiency. </a:t>
            </a:r>
          </a:p>
          <a:p>
            <a:pPr lvl="1"/>
            <a:r>
              <a:rPr lang="en-US" dirty="0"/>
              <a:t>Yield throughout is determined by quantification via a qubit</a:t>
            </a:r>
          </a:p>
          <a:p>
            <a:pPr lvl="1"/>
            <a:r>
              <a:rPr lang="en-US" dirty="0"/>
              <a:t>Low yields are remedied by improving extraction efficiencies or more likely increasing cycles during PCR steps </a:t>
            </a:r>
          </a:p>
          <a:p>
            <a:pPr lvl="1"/>
            <a:r>
              <a:rPr lang="en-US" dirty="0"/>
              <a:t>PCR duplicates will be removed first thing in analysis. More PCR=Less reads.</a:t>
            </a:r>
          </a:p>
          <a:p>
            <a:pPr marL="0" indent="0">
              <a:buNone/>
            </a:pPr>
            <a:r>
              <a:rPr lang="en-US" dirty="0"/>
              <a:t>2. Adaptor Dimers</a:t>
            </a:r>
          </a:p>
          <a:p>
            <a:pPr lvl="1"/>
            <a:r>
              <a:rPr lang="en-US" dirty="0"/>
              <a:t>Good</a:t>
            </a:r>
          </a:p>
          <a:p>
            <a:pPr lvl="1"/>
            <a:r>
              <a:rPr lang="en-US" dirty="0"/>
              <a:t>Bad</a:t>
            </a:r>
          </a:p>
          <a:p>
            <a:pPr lvl="1"/>
            <a:r>
              <a:rPr lang="en-US" dirty="0"/>
              <a:t>Remedied through size selection (adaptor dimers are shorter) and </a:t>
            </a:r>
          </a:p>
          <a:p>
            <a:pPr marL="0" indent="0">
              <a:buNone/>
            </a:pPr>
            <a:r>
              <a:rPr lang="en-US" dirty="0"/>
              <a:t>3. Index jumping- When indexes from one sample make it to another</a:t>
            </a:r>
          </a:p>
          <a:p>
            <a:pPr lvl="1"/>
            <a:r>
              <a:rPr lang="en-US" dirty="0"/>
              <a:t>This is remedied through very, very careful pipetting during index steps, good laboratory practice (e.g. cleaning workstations), and not template controls</a:t>
            </a:r>
          </a:p>
          <a:p>
            <a:pPr marL="0" indent="0">
              <a:buNone/>
            </a:pPr>
            <a:r>
              <a:rPr lang="en-US" dirty="0"/>
              <a:t>4. Molarity miscalculations- Loading too much or too little library on to flow cell</a:t>
            </a:r>
          </a:p>
          <a:p>
            <a:pPr lvl="1"/>
            <a:r>
              <a:rPr lang="en-US" dirty="0"/>
              <a:t>This is remedied by removing adaptor dimers, generating proper insert sizes for metagenomic protocols, and having accurate quantifications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51C15-129D-4777-8C7B-9141B05B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94" y="3443072"/>
            <a:ext cx="2749559" cy="26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F7005-BA3E-42EF-911D-FC8174E24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136" y="3852050"/>
            <a:ext cx="1269512" cy="243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86108-7FC4-4B4D-9395-F1B76DB4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41" y="3852050"/>
            <a:ext cx="1269512" cy="2436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A768F4D-ABD1-4AD7-8F9F-D4C968B0403A}"/>
              </a:ext>
            </a:extLst>
          </p:cNvPr>
          <p:cNvGrpSpPr/>
          <p:nvPr/>
        </p:nvGrpSpPr>
        <p:grpSpPr>
          <a:xfrm>
            <a:off x="8509473" y="3986405"/>
            <a:ext cx="1389904" cy="634282"/>
            <a:chOff x="5360370" y="3371176"/>
            <a:chExt cx="1703284" cy="10409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B3AB3B-C794-4858-9EFE-CCAC840F3CB9}"/>
                </a:ext>
              </a:extLst>
            </p:cNvPr>
            <p:cNvGrpSpPr/>
            <p:nvPr/>
          </p:nvGrpSpPr>
          <p:grpSpPr>
            <a:xfrm>
              <a:off x="5360370" y="3371176"/>
              <a:ext cx="1381594" cy="1040914"/>
              <a:chOff x="5360370" y="3371176"/>
              <a:chExt cx="1381594" cy="104091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E04DF0C-0E76-462B-BED9-E7A48D4816EE}"/>
                  </a:ext>
                </a:extLst>
              </p:cNvPr>
              <p:cNvSpPr/>
              <p:nvPr/>
            </p:nvSpPr>
            <p:spPr>
              <a:xfrm>
                <a:off x="5360370" y="3947084"/>
                <a:ext cx="710200" cy="12516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09D30A4-C844-4B0A-BEC1-AB2759B21A03}"/>
                  </a:ext>
                </a:extLst>
              </p:cNvPr>
              <p:cNvSpPr/>
              <p:nvPr/>
            </p:nvSpPr>
            <p:spPr>
              <a:xfrm>
                <a:off x="5360370" y="3733799"/>
                <a:ext cx="710200" cy="12516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34D45D4-3ADE-4A80-9AD3-198906E26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9411"/>
              <a:stretch/>
            </p:blipFill>
            <p:spPr>
              <a:xfrm>
                <a:off x="6070570" y="3930956"/>
                <a:ext cx="671394" cy="481134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AFD7C94-1089-4987-888A-E5426A26D0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936"/>
              <a:stretch/>
            </p:blipFill>
            <p:spPr>
              <a:xfrm>
                <a:off x="6085003" y="3371176"/>
                <a:ext cx="653675" cy="495171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07926-C97C-4582-BD53-75F4A771C59D}"/>
                </a:ext>
              </a:extLst>
            </p:cNvPr>
            <p:cNvSpPr txBox="1"/>
            <p:nvPr/>
          </p:nvSpPr>
          <p:spPr>
            <a:xfrm>
              <a:off x="6681818" y="3553099"/>
              <a:ext cx="381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57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32828-52D8-4EB3-828D-972EB927D37D}"/>
              </a:ext>
            </a:extLst>
          </p:cNvPr>
          <p:cNvSpPr txBox="1"/>
          <p:nvPr/>
        </p:nvSpPr>
        <p:spPr>
          <a:xfrm>
            <a:off x="4751304" y="1014841"/>
            <a:ext cx="2754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RNA extraction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8754D39-1203-4C66-B05D-45E90BF96C7C}"/>
              </a:ext>
            </a:extLst>
          </p:cNvPr>
          <p:cNvSpPr/>
          <p:nvPr/>
        </p:nvSpPr>
        <p:spPr>
          <a:xfrm rot="5400000">
            <a:off x="5753124" y="1768229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7A096-C3E9-4667-8CA7-8EFF9813CBA3}"/>
              </a:ext>
            </a:extLst>
          </p:cNvPr>
          <p:cNvSpPr txBox="1"/>
          <p:nvPr/>
        </p:nvSpPr>
        <p:spPr>
          <a:xfrm>
            <a:off x="4435881" y="2177203"/>
            <a:ext cx="3385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 RNA into DNA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2FC79-E347-4673-B1B5-CB093B01F86B}"/>
              </a:ext>
            </a:extLst>
          </p:cNvPr>
          <p:cNvSpPr txBox="1"/>
          <p:nvPr/>
        </p:nvSpPr>
        <p:spPr>
          <a:xfrm>
            <a:off x="3865565" y="3272436"/>
            <a:ext cx="478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Make DNA double stranded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2C66C-F865-4EBF-AA0C-08780154D19C}"/>
              </a:ext>
            </a:extLst>
          </p:cNvPr>
          <p:cNvSpPr txBox="1"/>
          <p:nvPr/>
        </p:nvSpPr>
        <p:spPr>
          <a:xfrm>
            <a:off x="3443590" y="4442160"/>
            <a:ext cx="5628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bits onto the ends of dsDNA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49EC5A-B428-4BCC-90C0-72ECF1597EC0}"/>
              </a:ext>
            </a:extLst>
          </p:cNvPr>
          <p:cNvSpPr/>
          <p:nvPr/>
        </p:nvSpPr>
        <p:spPr>
          <a:xfrm rot="5400000">
            <a:off x="5753124" y="2883617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D2C725-48B0-4C2F-BB8A-3384F8B9173E}"/>
              </a:ext>
            </a:extLst>
          </p:cNvPr>
          <p:cNvSpPr/>
          <p:nvPr/>
        </p:nvSpPr>
        <p:spPr>
          <a:xfrm rot="5400000">
            <a:off x="5753123" y="3999005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4BA2D2-B726-4D4D-9B8B-115E0D0878B3}"/>
              </a:ext>
            </a:extLst>
          </p:cNvPr>
          <p:cNvSpPr/>
          <p:nvPr/>
        </p:nvSpPr>
        <p:spPr>
          <a:xfrm rot="5400000">
            <a:off x="5753121" y="5132243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0998C-CAD7-494C-97F7-784489591CB0}"/>
              </a:ext>
            </a:extLst>
          </p:cNvPr>
          <p:cNvSpPr txBox="1"/>
          <p:nvPr/>
        </p:nvSpPr>
        <p:spPr>
          <a:xfrm>
            <a:off x="4520081" y="5561399"/>
            <a:ext cx="3151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Put on sequencer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EE9D9B-D2F2-4EC3-B631-8B67E3C01FBD}"/>
              </a:ext>
            </a:extLst>
          </p:cNvPr>
          <p:cNvSpPr txBox="1">
            <a:spLocks/>
          </p:cNvSpPr>
          <p:nvPr/>
        </p:nvSpPr>
        <p:spPr>
          <a:xfrm>
            <a:off x="0" y="-954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 NGS Workflow (RNA Seq)</a:t>
            </a:r>
          </a:p>
        </p:txBody>
      </p:sp>
    </p:spTree>
    <p:extLst>
      <p:ext uri="{BB962C8B-B14F-4D97-AF65-F5344CB8AC3E}">
        <p14:creationId xmlns:p14="http://schemas.microsoft.com/office/powerpoint/2010/main" val="246141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E894-1CA7-4302-BFC8-32EEFC645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181600" cy="4351338"/>
          </a:xfrm>
        </p:spPr>
        <p:txBody>
          <a:bodyPr/>
          <a:lstStyle/>
          <a:p>
            <a:r>
              <a:rPr lang="en-US" dirty="0"/>
              <a:t>Amplicon approaches are useful for degraded samples, low pathogen titers, complex sample types, known pathogens.</a:t>
            </a:r>
          </a:p>
          <a:p>
            <a:r>
              <a:rPr lang="en-US" dirty="0" err="1"/>
              <a:t>PrimalSeq</a:t>
            </a:r>
            <a:r>
              <a:rPr lang="en-US" dirty="0"/>
              <a:t> takes advantage of multiplexing tilled amplicons across the genome to generate complete sequences </a:t>
            </a:r>
          </a:p>
        </p:txBody>
      </p:sp>
      <p:pic>
        <p:nvPicPr>
          <p:cNvPr id="2050" name="Picture 2" descr="Figure 3">
            <a:extLst>
              <a:ext uri="{FF2B5EF4-FFF2-40B4-BE49-F238E27FC236}">
                <a16:creationId xmlns:a16="http://schemas.microsoft.com/office/drawing/2014/main" id="{F26050A4-3F72-46FB-802A-334EE511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4" y="1825625"/>
            <a:ext cx="6774331" cy="33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B1AA12D-E03A-4494-B128-6FB51495ECB9}"/>
              </a:ext>
            </a:extLst>
          </p:cNvPr>
          <p:cNvSpPr txBox="1">
            <a:spLocks/>
          </p:cNvSpPr>
          <p:nvPr/>
        </p:nvSpPr>
        <p:spPr>
          <a:xfrm>
            <a:off x="0" y="-1804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PrimalSeq-workflow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517A2-19F3-446E-88F7-C016F848308F}"/>
              </a:ext>
            </a:extLst>
          </p:cNvPr>
          <p:cNvSpPr txBox="1"/>
          <p:nvPr/>
        </p:nvSpPr>
        <p:spPr>
          <a:xfrm>
            <a:off x="9201107" y="648866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et al. Nat Protocols 2017</a:t>
            </a:r>
          </a:p>
        </p:txBody>
      </p:sp>
    </p:spTree>
    <p:extLst>
      <p:ext uri="{BB962C8B-B14F-4D97-AF65-F5344CB8AC3E}">
        <p14:creationId xmlns:p14="http://schemas.microsoft.com/office/powerpoint/2010/main" val="60041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A9B1-AE46-4A11-A4BD-2F0CAEBA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495"/>
            <a:ext cx="10515600" cy="1325563"/>
          </a:xfrm>
        </p:spPr>
        <p:txBody>
          <a:bodyPr/>
          <a:lstStyle/>
          <a:p>
            <a:r>
              <a:rPr lang="en-US" dirty="0" err="1"/>
              <a:t>PrimalSeq</a:t>
            </a:r>
            <a:r>
              <a:rPr lang="en-US" dirty="0"/>
              <a:t>-workflow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2FF1E-92F0-42C8-9A19-4510403513A9}"/>
              </a:ext>
            </a:extLst>
          </p:cNvPr>
          <p:cNvSpPr txBox="1"/>
          <p:nvPr/>
        </p:nvSpPr>
        <p:spPr>
          <a:xfrm>
            <a:off x="4751304" y="1014841"/>
            <a:ext cx="268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RNA extraction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F8FEA5A-3AEB-456A-9B6B-6993F7AB1FC7}"/>
              </a:ext>
            </a:extLst>
          </p:cNvPr>
          <p:cNvSpPr/>
          <p:nvPr/>
        </p:nvSpPr>
        <p:spPr>
          <a:xfrm rot="5400000">
            <a:off x="5753124" y="1768229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E749B-C90C-4286-B031-6D18EEB36621}"/>
              </a:ext>
            </a:extLst>
          </p:cNvPr>
          <p:cNvSpPr txBox="1"/>
          <p:nvPr/>
        </p:nvSpPr>
        <p:spPr>
          <a:xfrm>
            <a:off x="4730882" y="2177326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cDNA synthesis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BD57C-EE54-43A2-8067-C31EEEFB84C8}"/>
              </a:ext>
            </a:extLst>
          </p:cNvPr>
          <p:cNvSpPr txBox="1"/>
          <p:nvPr/>
        </p:nvSpPr>
        <p:spPr>
          <a:xfrm>
            <a:off x="4073638" y="3282346"/>
            <a:ext cx="4368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PCR amplicon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62FB7-F548-4518-801B-A3BE0A1E59D4}"/>
              </a:ext>
            </a:extLst>
          </p:cNvPr>
          <p:cNvSpPr txBox="1"/>
          <p:nvPr/>
        </p:nvSpPr>
        <p:spPr>
          <a:xfrm>
            <a:off x="4404635" y="4444830"/>
            <a:ext cx="3387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 preparation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C0DF88-8802-4139-989B-A535E348F1F8}"/>
              </a:ext>
            </a:extLst>
          </p:cNvPr>
          <p:cNvSpPr/>
          <p:nvPr/>
        </p:nvSpPr>
        <p:spPr>
          <a:xfrm rot="5400000">
            <a:off x="5753124" y="2883617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B3E60B-FFD4-41A3-BF83-464FBB6921AA}"/>
              </a:ext>
            </a:extLst>
          </p:cNvPr>
          <p:cNvSpPr/>
          <p:nvPr/>
        </p:nvSpPr>
        <p:spPr>
          <a:xfrm rot="5400000">
            <a:off x="5753123" y="3999005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88C2C6-CEBB-471E-A0EC-8B945D128147}"/>
              </a:ext>
            </a:extLst>
          </p:cNvPr>
          <p:cNvSpPr/>
          <p:nvPr/>
        </p:nvSpPr>
        <p:spPr>
          <a:xfrm rot="5400000">
            <a:off x="5753121" y="5132243"/>
            <a:ext cx="685747" cy="3238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466DD-C52D-46FC-9184-41FA98575F1B}"/>
              </a:ext>
            </a:extLst>
          </p:cNvPr>
          <p:cNvSpPr txBox="1"/>
          <p:nvPr/>
        </p:nvSpPr>
        <p:spPr>
          <a:xfrm>
            <a:off x="4404633" y="5607314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Sequence on </a:t>
            </a:r>
            <a:r>
              <a:rPr lang="en-US" sz="3200" dirty="0" err="1"/>
              <a:t>MiSeq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770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1C208-C033-4043-878F-7D0DF7E1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825"/>
            <a:ext cx="10515600" cy="1325563"/>
          </a:xfrm>
        </p:spPr>
        <p:txBody>
          <a:bodyPr/>
          <a:lstStyle/>
          <a:p>
            <a:r>
              <a:rPr lang="en-US" dirty="0"/>
              <a:t>RNA Extraction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B76B3B-0932-4873-AC5E-E595E54154C7}"/>
              </a:ext>
            </a:extLst>
          </p:cNvPr>
          <p:cNvSpPr/>
          <p:nvPr/>
        </p:nvSpPr>
        <p:spPr>
          <a:xfrm>
            <a:off x="70128" y="6428022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5972F-B35A-4B6E-AED0-565615EA8BA3}"/>
              </a:ext>
            </a:extLst>
          </p:cNvPr>
          <p:cNvSpPr txBox="1"/>
          <p:nvPr/>
        </p:nvSpPr>
        <p:spPr>
          <a:xfrm>
            <a:off x="2130041" y="6363000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RNA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231641-A095-4B9F-B829-BB0B7438107C}"/>
              </a:ext>
            </a:extLst>
          </p:cNvPr>
          <p:cNvSpPr/>
          <p:nvPr/>
        </p:nvSpPr>
        <p:spPr>
          <a:xfrm>
            <a:off x="3387483" y="6430927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7BEB9-97E0-45B0-B422-B585D811F416}"/>
              </a:ext>
            </a:extLst>
          </p:cNvPr>
          <p:cNvSpPr txBox="1"/>
          <p:nvPr/>
        </p:nvSpPr>
        <p:spPr>
          <a:xfrm>
            <a:off x="5397786" y="6366538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RNA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DE1996-C747-4418-875D-CB279493BE04}"/>
              </a:ext>
            </a:extLst>
          </p:cNvPr>
          <p:cNvSpPr txBox="1"/>
          <p:nvPr/>
        </p:nvSpPr>
        <p:spPr>
          <a:xfrm>
            <a:off x="9158427" y="6322136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DNA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9FFF4F-BD1D-4912-A3B9-A39F211E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83" y="6363000"/>
            <a:ext cx="2177890" cy="4201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8CD9A4-752F-49A1-AE0F-A827AF3A9DCA}"/>
              </a:ext>
            </a:extLst>
          </p:cNvPr>
          <p:cNvSpPr txBox="1"/>
          <p:nvPr/>
        </p:nvSpPr>
        <p:spPr>
          <a:xfrm>
            <a:off x="8145956" y="-14883"/>
            <a:ext cx="40460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sv-SE" dirty="0"/>
              <a:t>MagNA Pure 96 DNA and Viral RNA LV Kit</a:t>
            </a:r>
          </a:p>
          <a:p>
            <a:endParaRPr lang="en-US" sz="2800" u="sng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31BBB7-8651-49DC-8D61-DECA2B0264BF}"/>
              </a:ext>
            </a:extLst>
          </p:cNvPr>
          <p:cNvCxnSpPr>
            <a:cxnSpLocks/>
          </p:cNvCxnSpPr>
          <p:nvPr/>
        </p:nvCxnSpPr>
        <p:spPr>
          <a:xfrm>
            <a:off x="0" y="6209194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39CD3F8-F71E-4AA9-A9BB-05BA08C1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21" y="609853"/>
            <a:ext cx="5558971" cy="548640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3DA2A4FF-7547-4859-B282-6ADEA5A3434E}"/>
              </a:ext>
            </a:extLst>
          </p:cNvPr>
          <p:cNvSpPr txBox="1"/>
          <p:nvPr/>
        </p:nvSpPr>
        <p:spPr>
          <a:xfrm>
            <a:off x="4611383" y="91352"/>
            <a:ext cx="274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Nucleic Acid</a:t>
            </a:r>
          </a:p>
        </p:txBody>
      </p:sp>
    </p:spTree>
    <p:extLst>
      <p:ext uri="{BB962C8B-B14F-4D97-AF65-F5344CB8AC3E}">
        <p14:creationId xmlns:p14="http://schemas.microsoft.com/office/powerpoint/2010/main" val="274691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DAEEB-C3B3-419D-82C4-4E157F1E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23" y="1365495"/>
            <a:ext cx="4169228" cy="4114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D1C208-C033-4043-878F-7D0DF7E1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825"/>
            <a:ext cx="10515600" cy="1325563"/>
          </a:xfrm>
        </p:spPr>
        <p:txBody>
          <a:bodyPr/>
          <a:lstStyle/>
          <a:p>
            <a:r>
              <a:rPr lang="en-US" dirty="0"/>
              <a:t>cDNA Synthesis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34B17-172F-43DE-87FF-357B9F854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94" y="1275403"/>
            <a:ext cx="4169229" cy="41148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4E213EA-745E-42DF-B9D4-567152203134}"/>
              </a:ext>
            </a:extLst>
          </p:cNvPr>
          <p:cNvSpPr/>
          <p:nvPr/>
        </p:nvSpPr>
        <p:spPr>
          <a:xfrm>
            <a:off x="5707380" y="2993519"/>
            <a:ext cx="752240" cy="4071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01798410-57DA-4359-9AED-4E194AB24D5B}"/>
              </a:ext>
            </a:extLst>
          </p:cNvPr>
          <p:cNvSpPr>
            <a:spLocks noChangeAspect="1"/>
          </p:cNvSpPr>
          <p:nvPr/>
        </p:nvSpPr>
        <p:spPr>
          <a:xfrm rot="4080481">
            <a:off x="78445" y="5717903"/>
            <a:ext cx="457200" cy="457200"/>
          </a:xfrm>
          <a:prstGeom prst="pie">
            <a:avLst>
              <a:gd name="adj1" fmla="val 19144891"/>
              <a:gd name="adj2" fmla="val 1620000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C15D22-9282-4443-A88F-81E6A5A7CEBB}"/>
              </a:ext>
            </a:extLst>
          </p:cNvPr>
          <p:cNvGrpSpPr/>
          <p:nvPr/>
        </p:nvGrpSpPr>
        <p:grpSpPr>
          <a:xfrm rot="20729290">
            <a:off x="118663" y="6458356"/>
            <a:ext cx="376765" cy="307948"/>
            <a:chOff x="5321146" y="5084248"/>
            <a:chExt cx="216083" cy="18580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D7FD7E-7E1B-4000-AF42-A6F043DE567C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23912" y="5110059"/>
              <a:ext cx="213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F219BE-49F3-4735-8C5C-42A014107891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21146" y="5084248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9FE71B-2432-4689-9966-C656681E4EFB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382887" y="5100017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024CAC-77F0-4177-A1D8-A26B9A5A513C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444431" y="5115844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B0BB3A-4A15-49AF-B74C-6AFD4E15B01F}"/>
                </a:ext>
              </a:extLst>
            </p:cNvPr>
            <p:cNvCxnSpPr>
              <a:cxnSpLocks/>
            </p:cNvCxnSpPr>
            <p:nvPr/>
          </p:nvCxnSpPr>
          <p:spPr>
            <a:xfrm rot="862398">
              <a:off x="5506850" y="5131820"/>
              <a:ext cx="0" cy="138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416E896-C9B2-44BB-82B7-00430695070E}"/>
              </a:ext>
            </a:extLst>
          </p:cNvPr>
          <p:cNvSpPr txBox="1"/>
          <p:nvPr/>
        </p:nvSpPr>
        <p:spPr>
          <a:xfrm>
            <a:off x="593995" y="5746448"/>
            <a:ext cx="241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transcriptase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513565-FFDA-405D-B8A6-6530F919D096}"/>
              </a:ext>
            </a:extLst>
          </p:cNvPr>
          <p:cNvSpPr txBox="1"/>
          <p:nvPr/>
        </p:nvSpPr>
        <p:spPr>
          <a:xfrm>
            <a:off x="593995" y="6396858"/>
            <a:ext cx="20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 Hexamer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B76B3B-0932-4873-AC5E-E595E54154C7}"/>
              </a:ext>
            </a:extLst>
          </p:cNvPr>
          <p:cNvSpPr/>
          <p:nvPr/>
        </p:nvSpPr>
        <p:spPr>
          <a:xfrm>
            <a:off x="3015353" y="5821963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D0485-D1DA-48FE-9D87-83F447931F66}"/>
              </a:ext>
            </a:extLst>
          </p:cNvPr>
          <p:cNvSpPr/>
          <p:nvPr/>
        </p:nvSpPr>
        <p:spPr>
          <a:xfrm>
            <a:off x="3026882" y="6485650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FF5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5972F-B35A-4B6E-AED0-565615EA8BA3}"/>
              </a:ext>
            </a:extLst>
          </p:cNvPr>
          <p:cNvSpPr txBox="1"/>
          <p:nvPr/>
        </p:nvSpPr>
        <p:spPr>
          <a:xfrm>
            <a:off x="5075266" y="5756941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RNA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1F5A3E-75A4-406D-9860-F19938C96F05}"/>
              </a:ext>
            </a:extLst>
          </p:cNvPr>
          <p:cNvSpPr txBox="1"/>
          <p:nvPr/>
        </p:nvSpPr>
        <p:spPr>
          <a:xfrm>
            <a:off x="5075266" y="6407351"/>
            <a:ext cx="1295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Viral cDNA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231641-A095-4B9F-B829-BB0B7438107C}"/>
              </a:ext>
            </a:extLst>
          </p:cNvPr>
          <p:cNvSpPr/>
          <p:nvPr/>
        </p:nvSpPr>
        <p:spPr>
          <a:xfrm>
            <a:off x="6332708" y="5824868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4D2D9-757E-4C2C-B23A-2BB7DFCFB522}"/>
              </a:ext>
            </a:extLst>
          </p:cNvPr>
          <p:cNvSpPr/>
          <p:nvPr/>
        </p:nvSpPr>
        <p:spPr>
          <a:xfrm>
            <a:off x="6333613" y="6496283"/>
            <a:ext cx="1908256" cy="188338"/>
          </a:xfrm>
          <a:custGeom>
            <a:avLst/>
            <a:gdLst>
              <a:gd name="connsiteX0" fmla="*/ 0 w 2639222"/>
              <a:gd name="connsiteY0" fmla="*/ 370206 h 400792"/>
              <a:gd name="connsiteX1" fmla="*/ 143735 w 2639222"/>
              <a:gd name="connsiteY1" fmla="*/ 351856 h 400792"/>
              <a:gd name="connsiteX2" fmla="*/ 498486 w 2639222"/>
              <a:gd name="connsiteY2" fmla="*/ 164 h 400792"/>
              <a:gd name="connsiteX3" fmla="*/ 954157 w 2639222"/>
              <a:gd name="connsiteY3" fmla="*/ 400788 h 400792"/>
              <a:gd name="connsiteX4" fmla="*/ 1382304 w 2639222"/>
              <a:gd name="connsiteY4" fmla="*/ 9339 h 400792"/>
              <a:gd name="connsiteX5" fmla="*/ 1850207 w 2639222"/>
              <a:gd name="connsiteY5" fmla="*/ 391613 h 400792"/>
              <a:gd name="connsiteX6" fmla="*/ 2290587 w 2639222"/>
              <a:gd name="connsiteY6" fmla="*/ 21572 h 400792"/>
              <a:gd name="connsiteX7" fmla="*/ 2639222 w 2639222"/>
              <a:gd name="connsiteY7" fmla="*/ 373264 h 40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9222" h="400792">
                <a:moveTo>
                  <a:pt x="0" y="370206"/>
                </a:moveTo>
                <a:cubicBezTo>
                  <a:pt x="30327" y="391868"/>
                  <a:pt x="60654" y="413530"/>
                  <a:pt x="143735" y="351856"/>
                </a:cubicBezTo>
                <a:cubicBezTo>
                  <a:pt x="226816" y="290182"/>
                  <a:pt x="363416" y="-7991"/>
                  <a:pt x="498486" y="164"/>
                </a:cubicBezTo>
                <a:cubicBezTo>
                  <a:pt x="633556" y="8319"/>
                  <a:pt x="806854" y="399259"/>
                  <a:pt x="954157" y="400788"/>
                </a:cubicBezTo>
                <a:cubicBezTo>
                  <a:pt x="1101460" y="402317"/>
                  <a:pt x="1232962" y="10868"/>
                  <a:pt x="1382304" y="9339"/>
                </a:cubicBezTo>
                <a:cubicBezTo>
                  <a:pt x="1531646" y="7810"/>
                  <a:pt x="1698827" y="389574"/>
                  <a:pt x="1850207" y="391613"/>
                </a:cubicBezTo>
                <a:cubicBezTo>
                  <a:pt x="2001587" y="393652"/>
                  <a:pt x="2159085" y="24630"/>
                  <a:pt x="2290587" y="21572"/>
                </a:cubicBezTo>
                <a:cubicBezTo>
                  <a:pt x="2422089" y="18514"/>
                  <a:pt x="2530655" y="195889"/>
                  <a:pt x="2639222" y="373264"/>
                </a:cubicBezTo>
              </a:path>
            </a:pathLst>
          </a:custGeom>
          <a:noFill/>
          <a:ln w="57150"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B7BEB9-97E0-45B0-B422-B585D811F416}"/>
              </a:ext>
            </a:extLst>
          </p:cNvPr>
          <p:cNvSpPr txBox="1"/>
          <p:nvPr/>
        </p:nvSpPr>
        <p:spPr>
          <a:xfrm>
            <a:off x="8343011" y="576047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RNA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B8FF78-3FE2-45D8-87EE-8F4F91195258}"/>
              </a:ext>
            </a:extLst>
          </p:cNvPr>
          <p:cNvSpPr txBox="1"/>
          <p:nvPr/>
        </p:nvSpPr>
        <p:spPr>
          <a:xfrm>
            <a:off x="8343011" y="6410889"/>
            <a:ext cx="130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cDNA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DE1996-C747-4418-875D-CB279493BE04}"/>
              </a:ext>
            </a:extLst>
          </p:cNvPr>
          <p:cNvSpPr txBox="1"/>
          <p:nvPr/>
        </p:nvSpPr>
        <p:spPr>
          <a:xfrm>
            <a:off x="10214516" y="6407351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Host DNA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9FFF4F-BD1D-4912-A3B9-A39F211E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208" y="5756941"/>
            <a:ext cx="2177890" cy="4201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8CD9A4-752F-49A1-AE0F-A827AF3A9DCA}"/>
              </a:ext>
            </a:extLst>
          </p:cNvPr>
          <p:cNvSpPr txBox="1"/>
          <p:nvPr/>
        </p:nvSpPr>
        <p:spPr>
          <a:xfrm>
            <a:off x="10249344" y="-3788"/>
            <a:ext cx="20174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Reagents</a:t>
            </a:r>
          </a:p>
          <a:p>
            <a:r>
              <a:rPr lang="en-US" dirty="0" err="1"/>
              <a:t>iScript</a:t>
            </a:r>
            <a:r>
              <a:rPr lang="en-US" dirty="0"/>
              <a:t> Select cDNA </a:t>
            </a:r>
          </a:p>
          <a:p>
            <a:r>
              <a:rPr lang="en-US" dirty="0"/>
              <a:t>Synthesis Kit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31BBB7-8651-49DC-8D61-DECA2B0264BF}"/>
              </a:ext>
            </a:extLst>
          </p:cNvPr>
          <p:cNvCxnSpPr>
            <a:cxnSpLocks/>
          </p:cNvCxnSpPr>
          <p:nvPr/>
        </p:nvCxnSpPr>
        <p:spPr>
          <a:xfrm>
            <a:off x="0" y="5603135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4922E1-11B2-465F-9A00-DD5FE7E606BF}"/>
              </a:ext>
            </a:extLst>
          </p:cNvPr>
          <p:cNvSpPr txBox="1"/>
          <p:nvPr/>
        </p:nvSpPr>
        <p:spPr>
          <a:xfrm>
            <a:off x="1704497" y="848441"/>
            <a:ext cx="330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Reverse Transcription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6482C4-67B2-4AF7-859B-EE4747923626}"/>
              </a:ext>
            </a:extLst>
          </p:cNvPr>
          <p:cNvSpPr txBox="1"/>
          <p:nvPr/>
        </p:nvSpPr>
        <p:spPr>
          <a:xfrm>
            <a:off x="7303796" y="869733"/>
            <a:ext cx="2920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RNA/cDNA hybrids</a:t>
            </a:r>
          </a:p>
        </p:txBody>
      </p:sp>
    </p:spTree>
    <p:extLst>
      <p:ext uri="{BB962C8B-B14F-4D97-AF65-F5344CB8AC3E}">
        <p14:creationId xmlns:p14="http://schemas.microsoft.com/office/powerpoint/2010/main" val="11033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E45C40C-2D20-42A2-B52C-D4F7AB05B967}"/>
              </a:ext>
            </a:extLst>
          </p:cNvPr>
          <p:cNvSpPr txBox="1">
            <a:spLocks/>
          </p:cNvSpPr>
          <p:nvPr/>
        </p:nvSpPr>
        <p:spPr>
          <a:xfrm>
            <a:off x="0" y="-678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Amplicon Tiling Scheme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23CA1C8-DE3B-4954-9CC5-5DD179E0B2EA}"/>
              </a:ext>
            </a:extLst>
          </p:cNvPr>
          <p:cNvSpPr/>
          <p:nvPr/>
        </p:nvSpPr>
        <p:spPr>
          <a:xfrm>
            <a:off x="1117092" y="1645920"/>
            <a:ext cx="9957816" cy="411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25ABBE-0881-43C1-A4A6-F09EF37537DA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11074908" y="1851660"/>
            <a:ext cx="300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8A22A9E-1AD8-4120-956F-F56280F86348}"/>
              </a:ext>
            </a:extLst>
          </p:cNvPr>
          <p:cNvCxnSpPr>
            <a:cxnSpLocks/>
          </p:cNvCxnSpPr>
          <p:nvPr/>
        </p:nvCxnSpPr>
        <p:spPr>
          <a:xfrm>
            <a:off x="816864" y="1862328"/>
            <a:ext cx="300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DC3B6A9-2779-49C9-AFDB-655BDA5BFA36}"/>
              </a:ext>
            </a:extLst>
          </p:cNvPr>
          <p:cNvSpPr txBox="1"/>
          <p:nvPr/>
        </p:nvSpPr>
        <p:spPr>
          <a:xfrm>
            <a:off x="4316581" y="1568444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Arbovirus Genome cDNA</a:t>
            </a:r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8B2B3A3-E87D-4D55-BEF5-6C3B9151B6BD}"/>
              </a:ext>
            </a:extLst>
          </p:cNvPr>
          <p:cNvSpPr/>
          <p:nvPr/>
        </p:nvSpPr>
        <p:spPr>
          <a:xfrm>
            <a:off x="866394" y="2557271"/>
            <a:ext cx="1624584" cy="298345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1C66969-3D70-49ED-A43D-BB2C17265024}"/>
              </a:ext>
            </a:extLst>
          </p:cNvPr>
          <p:cNvSpPr/>
          <p:nvPr/>
        </p:nvSpPr>
        <p:spPr>
          <a:xfrm>
            <a:off x="3432810" y="2557270"/>
            <a:ext cx="1624584" cy="298345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61BD512-37EB-4547-859E-1E47963BC0BC}"/>
              </a:ext>
            </a:extLst>
          </p:cNvPr>
          <p:cNvSpPr/>
          <p:nvPr/>
        </p:nvSpPr>
        <p:spPr>
          <a:xfrm>
            <a:off x="5995416" y="2557270"/>
            <a:ext cx="1624584" cy="298345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66EF68E-3B44-4C7B-A6C7-40035984C767}"/>
              </a:ext>
            </a:extLst>
          </p:cNvPr>
          <p:cNvSpPr/>
          <p:nvPr/>
        </p:nvSpPr>
        <p:spPr>
          <a:xfrm>
            <a:off x="8558022" y="2557269"/>
            <a:ext cx="1624584" cy="298345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5C1F91-DFA8-417C-A3B6-BEAF89AE62FA}"/>
              </a:ext>
            </a:extLst>
          </p:cNvPr>
          <p:cNvSpPr/>
          <p:nvPr/>
        </p:nvSpPr>
        <p:spPr>
          <a:xfrm>
            <a:off x="2198370" y="3511112"/>
            <a:ext cx="1624584" cy="298345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E970982-9A92-4858-B7FC-385B2D077C2F}"/>
              </a:ext>
            </a:extLst>
          </p:cNvPr>
          <p:cNvSpPr/>
          <p:nvPr/>
        </p:nvSpPr>
        <p:spPr>
          <a:xfrm>
            <a:off x="4728210" y="3507342"/>
            <a:ext cx="1624584" cy="298345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A6A07C9-D0A4-41C5-931B-6C8BD497E219}"/>
              </a:ext>
            </a:extLst>
          </p:cNvPr>
          <p:cNvSpPr/>
          <p:nvPr/>
        </p:nvSpPr>
        <p:spPr>
          <a:xfrm>
            <a:off x="7258050" y="3507342"/>
            <a:ext cx="1624584" cy="298345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F9D7297-DDB9-432E-AEAE-B291CFFF9D7B}"/>
              </a:ext>
            </a:extLst>
          </p:cNvPr>
          <p:cNvSpPr/>
          <p:nvPr/>
        </p:nvSpPr>
        <p:spPr>
          <a:xfrm>
            <a:off x="9787890" y="3507341"/>
            <a:ext cx="1624584" cy="298345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6A76E90-922B-4916-B850-09048F9D7BD4}"/>
              </a:ext>
            </a:extLst>
          </p:cNvPr>
          <p:cNvSpPr/>
          <p:nvPr/>
        </p:nvSpPr>
        <p:spPr>
          <a:xfrm>
            <a:off x="866394" y="5376317"/>
            <a:ext cx="1624584" cy="298345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E6B577A-00F5-41EB-B893-484AE7E1BD3D}"/>
              </a:ext>
            </a:extLst>
          </p:cNvPr>
          <p:cNvGrpSpPr/>
          <p:nvPr/>
        </p:nvGrpSpPr>
        <p:grpSpPr>
          <a:xfrm>
            <a:off x="866394" y="2942751"/>
            <a:ext cx="1612564" cy="193641"/>
            <a:chOff x="866394" y="2942751"/>
            <a:chExt cx="1612564" cy="19364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AEB48A-A08A-41B1-9FF5-DC98C087985F}"/>
                </a:ext>
              </a:extLst>
            </p:cNvPr>
            <p:cNvCxnSpPr>
              <a:cxnSpLocks/>
            </p:cNvCxnSpPr>
            <p:nvPr/>
          </p:nvCxnSpPr>
          <p:spPr>
            <a:xfrm>
              <a:off x="866394" y="2942751"/>
              <a:ext cx="0" cy="193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4C3855-D293-4240-9DBB-4C4B4456C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78958" y="2942751"/>
              <a:ext cx="0" cy="193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AA3F848-7AA0-409E-9152-DE68036AA969}"/>
                </a:ext>
              </a:extLst>
            </p:cNvPr>
            <p:cNvCxnSpPr>
              <a:cxnSpLocks/>
            </p:cNvCxnSpPr>
            <p:nvPr/>
          </p:nvCxnSpPr>
          <p:spPr>
            <a:xfrm>
              <a:off x="866394" y="3039571"/>
              <a:ext cx="16125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BF9F58-863B-409B-BD64-F4988C6B754E}"/>
              </a:ext>
            </a:extLst>
          </p:cNvPr>
          <p:cNvGrpSpPr/>
          <p:nvPr/>
        </p:nvGrpSpPr>
        <p:grpSpPr>
          <a:xfrm>
            <a:off x="2204380" y="3901617"/>
            <a:ext cx="1612564" cy="193641"/>
            <a:chOff x="866394" y="2942751"/>
            <a:chExt cx="1612564" cy="19364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D483B6-B2D4-4F27-B509-E3E7F8BDA9C3}"/>
                </a:ext>
              </a:extLst>
            </p:cNvPr>
            <p:cNvCxnSpPr>
              <a:cxnSpLocks/>
            </p:cNvCxnSpPr>
            <p:nvPr/>
          </p:nvCxnSpPr>
          <p:spPr>
            <a:xfrm>
              <a:off x="866394" y="2942751"/>
              <a:ext cx="0" cy="193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7124089-23E4-4EF7-9D31-E29D873FFD06}"/>
                </a:ext>
              </a:extLst>
            </p:cNvPr>
            <p:cNvCxnSpPr>
              <a:cxnSpLocks/>
            </p:cNvCxnSpPr>
            <p:nvPr/>
          </p:nvCxnSpPr>
          <p:spPr>
            <a:xfrm>
              <a:off x="2478958" y="2942751"/>
              <a:ext cx="0" cy="193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C42F2CC-8620-4368-AFF7-E8A4A3C5ED11}"/>
                </a:ext>
              </a:extLst>
            </p:cNvPr>
            <p:cNvCxnSpPr>
              <a:cxnSpLocks/>
            </p:cNvCxnSpPr>
            <p:nvPr/>
          </p:nvCxnSpPr>
          <p:spPr>
            <a:xfrm>
              <a:off x="866394" y="3039571"/>
              <a:ext cx="16125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E6ECF4A-2E4B-4FA1-A5F9-2BDE0910EA1C}"/>
              </a:ext>
            </a:extLst>
          </p:cNvPr>
          <p:cNvSpPr txBox="1"/>
          <p:nvPr/>
        </p:nvSpPr>
        <p:spPr>
          <a:xfrm>
            <a:off x="1141120" y="305992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~400 </a:t>
            </a:r>
            <a:r>
              <a:rPr lang="en-US" dirty="0" err="1"/>
              <a:t>b.p.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6A492EE-CDBF-492D-976E-FA1A24D2F094}"/>
              </a:ext>
            </a:extLst>
          </p:cNvPr>
          <p:cNvSpPr txBox="1"/>
          <p:nvPr/>
        </p:nvSpPr>
        <p:spPr>
          <a:xfrm>
            <a:off x="2478958" y="408390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~400 </a:t>
            </a:r>
            <a:r>
              <a:rPr lang="en-US" dirty="0" err="1"/>
              <a:t>b.p.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58C18-1B66-498F-8284-378072D31DDF}"/>
              </a:ext>
            </a:extLst>
          </p:cNvPr>
          <p:cNvGrpSpPr/>
          <p:nvPr/>
        </p:nvGrpSpPr>
        <p:grpSpPr>
          <a:xfrm>
            <a:off x="866394" y="2290348"/>
            <a:ext cx="1600571" cy="215078"/>
            <a:chOff x="866394" y="2290348"/>
            <a:chExt cx="1600571" cy="215078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F52A62A-D00A-4EE7-8F14-401189CB7529}"/>
                </a:ext>
              </a:extLst>
            </p:cNvPr>
            <p:cNvSpPr/>
            <p:nvPr/>
          </p:nvSpPr>
          <p:spPr>
            <a:xfrm>
              <a:off x="866394" y="2290348"/>
              <a:ext cx="191129" cy="80171"/>
            </a:xfrm>
            <a:prstGeom prst="roundRect">
              <a:avLst/>
            </a:prstGeom>
            <a:solidFill>
              <a:srgbClr val="A8081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117936-72DE-475F-9AC2-799A7C093F42}"/>
                </a:ext>
              </a:extLst>
            </p:cNvPr>
            <p:cNvSpPr/>
            <p:nvPr/>
          </p:nvSpPr>
          <p:spPr>
            <a:xfrm>
              <a:off x="2275836" y="2425255"/>
              <a:ext cx="191129" cy="80171"/>
            </a:xfrm>
            <a:prstGeom prst="roundRect">
              <a:avLst/>
            </a:prstGeom>
            <a:solidFill>
              <a:srgbClr val="A8081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84EE3BA-18B2-447B-9402-ADC7EFB5F3B8}"/>
                </a:ext>
              </a:extLst>
            </p:cNvPr>
            <p:cNvCxnSpPr>
              <a:cxnSpLocks/>
              <a:stCxn id="124" idx="1"/>
            </p:cNvCxnSpPr>
            <p:nvPr/>
          </p:nvCxnSpPr>
          <p:spPr>
            <a:xfrm flipH="1" flipV="1">
              <a:off x="866394" y="2465340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0B6246B-2C4E-428C-AA66-9082F939FDC3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 flipV="1">
              <a:off x="1057523" y="2330433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2E8A8BE-3C98-4D8B-9DB7-B6ECC6889D2E}"/>
              </a:ext>
            </a:extLst>
          </p:cNvPr>
          <p:cNvGrpSpPr/>
          <p:nvPr/>
        </p:nvGrpSpPr>
        <p:grpSpPr>
          <a:xfrm>
            <a:off x="3444816" y="2293782"/>
            <a:ext cx="1600571" cy="215078"/>
            <a:chOff x="866394" y="2290348"/>
            <a:chExt cx="1600571" cy="215078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75BE19F-243C-4351-8AD7-97259F762348}"/>
                </a:ext>
              </a:extLst>
            </p:cNvPr>
            <p:cNvSpPr/>
            <p:nvPr/>
          </p:nvSpPr>
          <p:spPr>
            <a:xfrm>
              <a:off x="866394" y="2290348"/>
              <a:ext cx="191129" cy="80171"/>
            </a:xfrm>
            <a:prstGeom prst="roundRect">
              <a:avLst/>
            </a:prstGeom>
            <a:solidFill>
              <a:srgbClr val="A8081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18E698BA-DB9A-4BED-B192-AC9A59A273E9}"/>
                </a:ext>
              </a:extLst>
            </p:cNvPr>
            <p:cNvSpPr/>
            <p:nvPr/>
          </p:nvSpPr>
          <p:spPr>
            <a:xfrm>
              <a:off x="2275836" y="2425255"/>
              <a:ext cx="191129" cy="80171"/>
            </a:xfrm>
            <a:prstGeom prst="roundRect">
              <a:avLst/>
            </a:prstGeom>
            <a:solidFill>
              <a:srgbClr val="A8081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5E8CFF4-CB07-4C81-98CC-3E763B055744}"/>
                </a:ext>
              </a:extLst>
            </p:cNvPr>
            <p:cNvCxnSpPr>
              <a:cxnSpLocks/>
              <a:stCxn id="136" idx="1"/>
            </p:cNvCxnSpPr>
            <p:nvPr/>
          </p:nvCxnSpPr>
          <p:spPr>
            <a:xfrm flipH="1" flipV="1">
              <a:off x="866394" y="2465340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051131F6-B76F-472B-AAB5-8431BD1ACC4B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 flipV="1">
              <a:off x="1057523" y="2330433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E675A49-253D-4EEE-977D-352822285C42}"/>
              </a:ext>
            </a:extLst>
          </p:cNvPr>
          <p:cNvGrpSpPr/>
          <p:nvPr/>
        </p:nvGrpSpPr>
        <p:grpSpPr>
          <a:xfrm>
            <a:off x="5989716" y="2292416"/>
            <a:ext cx="1600571" cy="215078"/>
            <a:chOff x="866394" y="2290348"/>
            <a:chExt cx="1600571" cy="2150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896F6234-2119-476F-B243-E5BF3811BE01}"/>
                </a:ext>
              </a:extLst>
            </p:cNvPr>
            <p:cNvSpPr/>
            <p:nvPr/>
          </p:nvSpPr>
          <p:spPr>
            <a:xfrm>
              <a:off x="866394" y="2290348"/>
              <a:ext cx="191129" cy="80171"/>
            </a:xfrm>
            <a:prstGeom prst="roundRect">
              <a:avLst/>
            </a:prstGeom>
            <a:solidFill>
              <a:srgbClr val="A8081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AF134397-2524-4CC4-A6AF-21EF99B39EAF}"/>
                </a:ext>
              </a:extLst>
            </p:cNvPr>
            <p:cNvSpPr/>
            <p:nvPr/>
          </p:nvSpPr>
          <p:spPr>
            <a:xfrm>
              <a:off x="2275836" y="2425255"/>
              <a:ext cx="191129" cy="80171"/>
            </a:xfrm>
            <a:prstGeom prst="roundRect">
              <a:avLst/>
            </a:prstGeom>
            <a:solidFill>
              <a:srgbClr val="A8081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5BE7881-2DA8-40F2-B521-ACC9854B1329}"/>
                </a:ext>
              </a:extLst>
            </p:cNvPr>
            <p:cNvCxnSpPr>
              <a:cxnSpLocks/>
              <a:stCxn id="141" idx="1"/>
            </p:cNvCxnSpPr>
            <p:nvPr/>
          </p:nvCxnSpPr>
          <p:spPr>
            <a:xfrm flipH="1" flipV="1">
              <a:off x="866394" y="2465340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C2ABE4A-B36C-4DE3-8A88-3A10ED2E8D85}"/>
                </a:ext>
              </a:extLst>
            </p:cNvPr>
            <p:cNvCxnSpPr>
              <a:cxnSpLocks/>
              <a:stCxn id="140" idx="3"/>
            </p:cNvCxnSpPr>
            <p:nvPr/>
          </p:nvCxnSpPr>
          <p:spPr>
            <a:xfrm flipV="1">
              <a:off x="1057523" y="2330433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F96D048-1E95-4947-8EBC-B377448332A0}"/>
              </a:ext>
            </a:extLst>
          </p:cNvPr>
          <p:cNvGrpSpPr/>
          <p:nvPr/>
        </p:nvGrpSpPr>
        <p:grpSpPr>
          <a:xfrm>
            <a:off x="8570028" y="2290348"/>
            <a:ext cx="1600571" cy="215078"/>
            <a:chOff x="866394" y="2290348"/>
            <a:chExt cx="1600571" cy="215078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85356F22-9682-4806-BA7F-17E35E366CE0}"/>
                </a:ext>
              </a:extLst>
            </p:cNvPr>
            <p:cNvSpPr/>
            <p:nvPr/>
          </p:nvSpPr>
          <p:spPr>
            <a:xfrm>
              <a:off x="866394" y="2290348"/>
              <a:ext cx="191129" cy="80171"/>
            </a:xfrm>
            <a:prstGeom prst="roundRect">
              <a:avLst/>
            </a:prstGeom>
            <a:solidFill>
              <a:srgbClr val="A8081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1C046B1A-44F3-402F-A531-22293A195D14}"/>
                </a:ext>
              </a:extLst>
            </p:cNvPr>
            <p:cNvSpPr/>
            <p:nvPr/>
          </p:nvSpPr>
          <p:spPr>
            <a:xfrm>
              <a:off x="2275836" y="2425255"/>
              <a:ext cx="191129" cy="80171"/>
            </a:xfrm>
            <a:prstGeom prst="roundRect">
              <a:avLst/>
            </a:prstGeom>
            <a:solidFill>
              <a:srgbClr val="A8081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3C91291-2795-4123-9DE5-2385994BF58A}"/>
                </a:ext>
              </a:extLst>
            </p:cNvPr>
            <p:cNvCxnSpPr>
              <a:cxnSpLocks/>
              <a:stCxn id="146" idx="1"/>
            </p:cNvCxnSpPr>
            <p:nvPr/>
          </p:nvCxnSpPr>
          <p:spPr>
            <a:xfrm flipH="1" flipV="1">
              <a:off x="866394" y="2465340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0A102ED-7BCC-47BC-BDE9-918435854DD0}"/>
                </a:ext>
              </a:extLst>
            </p:cNvPr>
            <p:cNvCxnSpPr>
              <a:cxnSpLocks/>
              <a:stCxn id="145" idx="3"/>
            </p:cNvCxnSpPr>
            <p:nvPr/>
          </p:nvCxnSpPr>
          <p:spPr>
            <a:xfrm flipV="1">
              <a:off x="1057523" y="2330433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49659A-51D9-4DDD-8187-F4F498A4E390}"/>
              </a:ext>
            </a:extLst>
          </p:cNvPr>
          <p:cNvGrpSpPr/>
          <p:nvPr/>
        </p:nvGrpSpPr>
        <p:grpSpPr>
          <a:xfrm>
            <a:off x="2211411" y="3235915"/>
            <a:ext cx="1600571" cy="215078"/>
            <a:chOff x="866394" y="2290348"/>
            <a:chExt cx="1600571" cy="215078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355725F-9E18-4F22-9DA1-10361BC1F92F}"/>
                </a:ext>
              </a:extLst>
            </p:cNvPr>
            <p:cNvSpPr/>
            <p:nvPr/>
          </p:nvSpPr>
          <p:spPr>
            <a:xfrm>
              <a:off x="866394" y="2290348"/>
              <a:ext cx="191129" cy="80171"/>
            </a:xfrm>
            <a:prstGeom prst="round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BF6C741-4643-48AA-B0A1-AB5398DB342A}"/>
                </a:ext>
              </a:extLst>
            </p:cNvPr>
            <p:cNvSpPr/>
            <p:nvPr/>
          </p:nvSpPr>
          <p:spPr>
            <a:xfrm>
              <a:off x="2275836" y="2425255"/>
              <a:ext cx="191129" cy="80171"/>
            </a:xfrm>
            <a:prstGeom prst="round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A327ED3-4ED9-4F81-8E22-0C7A82E8BF28}"/>
                </a:ext>
              </a:extLst>
            </p:cNvPr>
            <p:cNvCxnSpPr>
              <a:cxnSpLocks/>
              <a:stCxn id="151" idx="1"/>
            </p:cNvCxnSpPr>
            <p:nvPr/>
          </p:nvCxnSpPr>
          <p:spPr>
            <a:xfrm flipH="1" flipV="1">
              <a:off x="866394" y="2465340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F19AA75-B8D7-4122-A072-F085BE55199E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 flipV="1">
              <a:off x="1057523" y="2330433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AACD135-2486-4447-8140-9E6FE051EFA9}"/>
              </a:ext>
            </a:extLst>
          </p:cNvPr>
          <p:cNvGrpSpPr/>
          <p:nvPr/>
        </p:nvGrpSpPr>
        <p:grpSpPr>
          <a:xfrm>
            <a:off x="4728210" y="3238618"/>
            <a:ext cx="1600571" cy="215078"/>
            <a:chOff x="866394" y="2290348"/>
            <a:chExt cx="1600571" cy="215078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62C4C52-F887-4521-9894-A6CF4EAB12CA}"/>
                </a:ext>
              </a:extLst>
            </p:cNvPr>
            <p:cNvSpPr/>
            <p:nvPr/>
          </p:nvSpPr>
          <p:spPr>
            <a:xfrm>
              <a:off x="866394" y="2290348"/>
              <a:ext cx="191129" cy="80171"/>
            </a:xfrm>
            <a:prstGeom prst="round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60C3AD10-0CC6-49BF-BF87-A9D1FABD328C}"/>
                </a:ext>
              </a:extLst>
            </p:cNvPr>
            <p:cNvSpPr/>
            <p:nvPr/>
          </p:nvSpPr>
          <p:spPr>
            <a:xfrm>
              <a:off x="2275836" y="2425255"/>
              <a:ext cx="191129" cy="80171"/>
            </a:xfrm>
            <a:prstGeom prst="round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19D8CAA-7FE1-4B36-8769-67FAFAA2EE58}"/>
                </a:ext>
              </a:extLst>
            </p:cNvPr>
            <p:cNvCxnSpPr>
              <a:cxnSpLocks/>
              <a:stCxn id="156" idx="1"/>
            </p:cNvCxnSpPr>
            <p:nvPr/>
          </p:nvCxnSpPr>
          <p:spPr>
            <a:xfrm flipH="1" flipV="1">
              <a:off x="866394" y="2465340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4165CD1-5CBC-4151-9799-0F5FC2E78691}"/>
                </a:ext>
              </a:extLst>
            </p:cNvPr>
            <p:cNvCxnSpPr>
              <a:cxnSpLocks/>
              <a:stCxn id="155" idx="3"/>
            </p:cNvCxnSpPr>
            <p:nvPr/>
          </p:nvCxnSpPr>
          <p:spPr>
            <a:xfrm flipV="1">
              <a:off x="1057523" y="2330433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8AA5B6E-15B8-49CF-AD6C-BF9672E82966}"/>
              </a:ext>
            </a:extLst>
          </p:cNvPr>
          <p:cNvGrpSpPr/>
          <p:nvPr/>
        </p:nvGrpSpPr>
        <p:grpSpPr>
          <a:xfrm>
            <a:off x="7270056" y="3235915"/>
            <a:ext cx="1600571" cy="215078"/>
            <a:chOff x="866394" y="2290348"/>
            <a:chExt cx="1600571" cy="215078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D45024ED-4818-4EB3-A776-5641180E20F2}"/>
                </a:ext>
              </a:extLst>
            </p:cNvPr>
            <p:cNvSpPr/>
            <p:nvPr/>
          </p:nvSpPr>
          <p:spPr>
            <a:xfrm>
              <a:off x="866394" y="2290348"/>
              <a:ext cx="191129" cy="80171"/>
            </a:xfrm>
            <a:prstGeom prst="round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C246415A-DA5E-4DFD-8E89-18704E0B1F71}"/>
                </a:ext>
              </a:extLst>
            </p:cNvPr>
            <p:cNvSpPr/>
            <p:nvPr/>
          </p:nvSpPr>
          <p:spPr>
            <a:xfrm>
              <a:off x="2275836" y="2425255"/>
              <a:ext cx="191129" cy="80171"/>
            </a:xfrm>
            <a:prstGeom prst="round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D621AB9-C31B-40E2-B7D6-5C9FEFE1CF0A}"/>
                </a:ext>
              </a:extLst>
            </p:cNvPr>
            <p:cNvCxnSpPr>
              <a:cxnSpLocks/>
              <a:stCxn id="161" idx="1"/>
            </p:cNvCxnSpPr>
            <p:nvPr/>
          </p:nvCxnSpPr>
          <p:spPr>
            <a:xfrm flipH="1" flipV="1">
              <a:off x="866394" y="2465340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9EA0BA-14AB-430F-82BA-7BB253481475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 flipV="1">
              <a:off x="1057523" y="2330433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108CF0-DA9A-418A-BB1A-00D4661C2BEA}"/>
              </a:ext>
            </a:extLst>
          </p:cNvPr>
          <p:cNvGrpSpPr/>
          <p:nvPr/>
        </p:nvGrpSpPr>
        <p:grpSpPr>
          <a:xfrm>
            <a:off x="9811902" y="3235915"/>
            <a:ext cx="1600571" cy="215078"/>
            <a:chOff x="866394" y="2290348"/>
            <a:chExt cx="1600571" cy="215078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F1AD2A9-20F5-46CB-BEAF-091738B64CF2}"/>
                </a:ext>
              </a:extLst>
            </p:cNvPr>
            <p:cNvSpPr/>
            <p:nvPr/>
          </p:nvSpPr>
          <p:spPr>
            <a:xfrm>
              <a:off x="866394" y="2290348"/>
              <a:ext cx="191129" cy="80171"/>
            </a:xfrm>
            <a:prstGeom prst="round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F222E8F5-8AC5-4138-96F5-68A6278A2CCC}"/>
                </a:ext>
              </a:extLst>
            </p:cNvPr>
            <p:cNvSpPr/>
            <p:nvPr/>
          </p:nvSpPr>
          <p:spPr>
            <a:xfrm>
              <a:off x="2275836" y="2425255"/>
              <a:ext cx="191129" cy="80171"/>
            </a:xfrm>
            <a:prstGeom prst="round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01F8291-D629-412D-BCD4-02A124BE7A61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 flipV="1">
              <a:off x="866394" y="2465340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E9AC518-EBA8-4461-B01E-9AE8F951E691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1057523" y="2330433"/>
              <a:ext cx="14094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6844D71A-250A-4A2E-8AD1-FAE2904A184B}"/>
              </a:ext>
            </a:extLst>
          </p:cNvPr>
          <p:cNvSpPr/>
          <p:nvPr/>
        </p:nvSpPr>
        <p:spPr>
          <a:xfrm>
            <a:off x="866394" y="6101951"/>
            <a:ext cx="1624584" cy="298345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D003897-7467-4175-9DC5-5D8B01D27EC2}"/>
              </a:ext>
            </a:extLst>
          </p:cNvPr>
          <p:cNvSpPr txBox="1"/>
          <p:nvPr/>
        </p:nvSpPr>
        <p:spPr>
          <a:xfrm>
            <a:off x="2484741" y="5292506"/>
            <a:ext cx="1850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Primer set #1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B6BCFE-9A58-4EB3-96D2-129C3066DEA5}"/>
              </a:ext>
            </a:extLst>
          </p:cNvPr>
          <p:cNvSpPr txBox="1"/>
          <p:nvPr/>
        </p:nvSpPr>
        <p:spPr>
          <a:xfrm>
            <a:off x="2502207" y="6014943"/>
            <a:ext cx="1850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Primer set #2</a:t>
            </a: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6088D6C1-E50E-4AAF-A92D-19CA044101B6}"/>
              </a:ext>
            </a:extLst>
          </p:cNvPr>
          <p:cNvSpPr/>
          <p:nvPr/>
        </p:nvSpPr>
        <p:spPr>
          <a:xfrm>
            <a:off x="5584591" y="4711701"/>
            <a:ext cx="850076" cy="1983672"/>
          </a:xfrm>
          <a:custGeom>
            <a:avLst/>
            <a:gdLst>
              <a:gd name="connsiteX0" fmla="*/ 13214 w 413078"/>
              <a:gd name="connsiteY0" fmla="*/ 0 h 1389792"/>
              <a:gd name="connsiteX1" fmla="*/ 13214 w 413078"/>
              <a:gd name="connsiteY1" fmla="*/ 622997 h 1389792"/>
              <a:gd name="connsiteX2" fmla="*/ 150542 w 413078"/>
              <a:gd name="connsiteY2" fmla="*/ 1296237 h 1389792"/>
              <a:gd name="connsiteX3" fmla="*/ 257724 w 413078"/>
              <a:gd name="connsiteY3" fmla="*/ 1316334 h 1389792"/>
              <a:gd name="connsiteX4" fmla="*/ 398401 w 413078"/>
              <a:gd name="connsiteY4" fmla="*/ 659841 h 1389792"/>
              <a:gd name="connsiteX5" fmla="*/ 401750 w 413078"/>
              <a:gd name="connsiteY5" fmla="*/ 3349 h 13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078" h="1389792">
                <a:moveTo>
                  <a:pt x="13214" y="0"/>
                </a:moveTo>
                <a:cubicBezTo>
                  <a:pt x="1770" y="203479"/>
                  <a:pt x="-9674" y="406958"/>
                  <a:pt x="13214" y="622997"/>
                </a:cubicBezTo>
                <a:cubicBezTo>
                  <a:pt x="36102" y="839037"/>
                  <a:pt x="109790" y="1180681"/>
                  <a:pt x="150542" y="1296237"/>
                </a:cubicBezTo>
                <a:cubicBezTo>
                  <a:pt x="191294" y="1411793"/>
                  <a:pt x="216414" y="1422400"/>
                  <a:pt x="257724" y="1316334"/>
                </a:cubicBezTo>
                <a:cubicBezTo>
                  <a:pt x="299034" y="1210268"/>
                  <a:pt x="374397" y="878672"/>
                  <a:pt x="398401" y="659841"/>
                </a:cubicBezTo>
                <a:cubicBezTo>
                  <a:pt x="422405" y="441010"/>
                  <a:pt x="412077" y="222179"/>
                  <a:pt x="401750" y="33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0B4210A4-28BF-4980-AC65-BEDBFC8800E9}"/>
              </a:ext>
            </a:extLst>
          </p:cNvPr>
          <p:cNvSpPr/>
          <p:nvPr/>
        </p:nvSpPr>
        <p:spPr>
          <a:xfrm>
            <a:off x="5638718" y="4859079"/>
            <a:ext cx="352562" cy="139953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59FE8657-4936-4E60-A986-9E57376DF367}"/>
              </a:ext>
            </a:extLst>
          </p:cNvPr>
          <p:cNvSpPr/>
          <p:nvPr/>
        </p:nvSpPr>
        <p:spPr>
          <a:xfrm>
            <a:off x="5650350" y="5299527"/>
            <a:ext cx="352562" cy="139953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B2A9E594-7466-4127-8897-38A2C2AB3202}"/>
              </a:ext>
            </a:extLst>
          </p:cNvPr>
          <p:cNvSpPr/>
          <p:nvPr/>
        </p:nvSpPr>
        <p:spPr>
          <a:xfrm>
            <a:off x="5755686" y="5795444"/>
            <a:ext cx="352562" cy="139953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05D364F5-DB31-4394-AD6F-F3ACB7C67373}"/>
              </a:ext>
            </a:extLst>
          </p:cNvPr>
          <p:cNvSpPr/>
          <p:nvPr/>
        </p:nvSpPr>
        <p:spPr>
          <a:xfrm>
            <a:off x="5989716" y="5056967"/>
            <a:ext cx="352562" cy="139953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28131777-FFC1-45FE-AC27-EF13A244B688}"/>
              </a:ext>
            </a:extLst>
          </p:cNvPr>
          <p:cNvSpPr/>
          <p:nvPr/>
        </p:nvSpPr>
        <p:spPr>
          <a:xfrm>
            <a:off x="5985828" y="5563584"/>
            <a:ext cx="352562" cy="139953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1C66A65-03B7-43CF-94BB-41DAD64DADDF}"/>
              </a:ext>
            </a:extLst>
          </p:cNvPr>
          <p:cNvSpPr/>
          <p:nvPr/>
        </p:nvSpPr>
        <p:spPr>
          <a:xfrm>
            <a:off x="5833348" y="6059501"/>
            <a:ext cx="352562" cy="139953"/>
          </a:xfrm>
          <a:prstGeom prst="roundRect">
            <a:avLst/>
          </a:prstGeom>
          <a:solidFill>
            <a:srgbClr val="A8081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C6F6A20C-143D-4238-905B-B311D29A0A6D}"/>
              </a:ext>
            </a:extLst>
          </p:cNvPr>
          <p:cNvSpPr/>
          <p:nvPr/>
        </p:nvSpPr>
        <p:spPr>
          <a:xfrm>
            <a:off x="7194962" y="4711701"/>
            <a:ext cx="850076" cy="1983672"/>
          </a:xfrm>
          <a:custGeom>
            <a:avLst/>
            <a:gdLst>
              <a:gd name="connsiteX0" fmla="*/ 13214 w 413078"/>
              <a:gd name="connsiteY0" fmla="*/ 0 h 1389792"/>
              <a:gd name="connsiteX1" fmla="*/ 13214 w 413078"/>
              <a:gd name="connsiteY1" fmla="*/ 622997 h 1389792"/>
              <a:gd name="connsiteX2" fmla="*/ 150542 w 413078"/>
              <a:gd name="connsiteY2" fmla="*/ 1296237 h 1389792"/>
              <a:gd name="connsiteX3" fmla="*/ 257724 w 413078"/>
              <a:gd name="connsiteY3" fmla="*/ 1316334 h 1389792"/>
              <a:gd name="connsiteX4" fmla="*/ 398401 w 413078"/>
              <a:gd name="connsiteY4" fmla="*/ 659841 h 1389792"/>
              <a:gd name="connsiteX5" fmla="*/ 401750 w 413078"/>
              <a:gd name="connsiteY5" fmla="*/ 3349 h 138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078" h="1389792">
                <a:moveTo>
                  <a:pt x="13214" y="0"/>
                </a:moveTo>
                <a:cubicBezTo>
                  <a:pt x="1770" y="203479"/>
                  <a:pt x="-9674" y="406958"/>
                  <a:pt x="13214" y="622997"/>
                </a:cubicBezTo>
                <a:cubicBezTo>
                  <a:pt x="36102" y="839037"/>
                  <a:pt x="109790" y="1180681"/>
                  <a:pt x="150542" y="1296237"/>
                </a:cubicBezTo>
                <a:cubicBezTo>
                  <a:pt x="191294" y="1411793"/>
                  <a:pt x="216414" y="1422400"/>
                  <a:pt x="257724" y="1316334"/>
                </a:cubicBezTo>
                <a:cubicBezTo>
                  <a:pt x="299034" y="1210268"/>
                  <a:pt x="374397" y="878672"/>
                  <a:pt x="398401" y="659841"/>
                </a:cubicBezTo>
                <a:cubicBezTo>
                  <a:pt x="422405" y="441010"/>
                  <a:pt x="412077" y="222179"/>
                  <a:pt x="401750" y="3349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1A9802B3-62F7-4859-A889-827548AA2C43}"/>
              </a:ext>
            </a:extLst>
          </p:cNvPr>
          <p:cNvSpPr/>
          <p:nvPr/>
        </p:nvSpPr>
        <p:spPr>
          <a:xfrm>
            <a:off x="7249089" y="4859079"/>
            <a:ext cx="352562" cy="139953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5F428BD8-DD8E-4DB8-8641-61C507AF9381}"/>
              </a:ext>
            </a:extLst>
          </p:cNvPr>
          <p:cNvSpPr/>
          <p:nvPr/>
        </p:nvSpPr>
        <p:spPr>
          <a:xfrm>
            <a:off x="7260721" y="5299527"/>
            <a:ext cx="352562" cy="139953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D862E7BF-FB43-4A23-A633-0748833A3859}"/>
              </a:ext>
            </a:extLst>
          </p:cNvPr>
          <p:cNvSpPr/>
          <p:nvPr/>
        </p:nvSpPr>
        <p:spPr>
          <a:xfrm>
            <a:off x="7366057" y="5795444"/>
            <a:ext cx="352562" cy="139953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E22A02E-674E-481E-83F4-927F6533387D}"/>
              </a:ext>
            </a:extLst>
          </p:cNvPr>
          <p:cNvSpPr/>
          <p:nvPr/>
        </p:nvSpPr>
        <p:spPr>
          <a:xfrm>
            <a:off x="7600087" y="5056967"/>
            <a:ext cx="352562" cy="139953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1838CA28-39C2-404C-86CF-7AE3E59FB74D}"/>
              </a:ext>
            </a:extLst>
          </p:cNvPr>
          <p:cNvSpPr/>
          <p:nvPr/>
        </p:nvSpPr>
        <p:spPr>
          <a:xfrm>
            <a:off x="7596199" y="5563584"/>
            <a:ext cx="352562" cy="139953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482436B-502A-49EA-8154-CAC4BD8A6858}"/>
              </a:ext>
            </a:extLst>
          </p:cNvPr>
          <p:cNvSpPr/>
          <p:nvPr/>
        </p:nvSpPr>
        <p:spPr>
          <a:xfrm>
            <a:off x="7443719" y="6059501"/>
            <a:ext cx="352562" cy="139953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0BF1713-F347-4F69-80D5-3E09875D7F8A}"/>
              </a:ext>
            </a:extLst>
          </p:cNvPr>
          <p:cNvGrpSpPr/>
          <p:nvPr/>
        </p:nvGrpSpPr>
        <p:grpSpPr>
          <a:xfrm>
            <a:off x="8805333" y="4711701"/>
            <a:ext cx="850076" cy="1983672"/>
            <a:chOff x="8805333" y="4711701"/>
            <a:chExt cx="850076" cy="1983672"/>
          </a:xfrm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7E884CB-AA7A-4D48-8E94-6FD158623A6F}"/>
                </a:ext>
              </a:extLst>
            </p:cNvPr>
            <p:cNvSpPr/>
            <p:nvPr/>
          </p:nvSpPr>
          <p:spPr>
            <a:xfrm>
              <a:off x="8805333" y="4711701"/>
              <a:ext cx="850076" cy="1983672"/>
            </a:xfrm>
            <a:custGeom>
              <a:avLst/>
              <a:gdLst>
                <a:gd name="connsiteX0" fmla="*/ 13214 w 413078"/>
                <a:gd name="connsiteY0" fmla="*/ 0 h 1389792"/>
                <a:gd name="connsiteX1" fmla="*/ 13214 w 413078"/>
                <a:gd name="connsiteY1" fmla="*/ 622997 h 1389792"/>
                <a:gd name="connsiteX2" fmla="*/ 150542 w 413078"/>
                <a:gd name="connsiteY2" fmla="*/ 1296237 h 1389792"/>
                <a:gd name="connsiteX3" fmla="*/ 257724 w 413078"/>
                <a:gd name="connsiteY3" fmla="*/ 1316334 h 1389792"/>
                <a:gd name="connsiteX4" fmla="*/ 398401 w 413078"/>
                <a:gd name="connsiteY4" fmla="*/ 659841 h 1389792"/>
                <a:gd name="connsiteX5" fmla="*/ 401750 w 413078"/>
                <a:gd name="connsiteY5" fmla="*/ 3349 h 13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078" h="1389792">
                  <a:moveTo>
                    <a:pt x="13214" y="0"/>
                  </a:moveTo>
                  <a:cubicBezTo>
                    <a:pt x="1770" y="203479"/>
                    <a:pt x="-9674" y="406958"/>
                    <a:pt x="13214" y="622997"/>
                  </a:cubicBezTo>
                  <a:cubicBezTo>
                    <a:pt x="36102" y="839037"/>
                    <a:pt x="109790" y="1180681"/>
                    <a:pt x="150542" y="1296237"/>
                  </a:cubicBezTo>
                  <a:cubicBezTo>
                    <a:pt x="191294" y="1411793"/>
                    <a:pt x="216414" y="1422400"/>
                    <a:pt x="257724" y="1316334"/>
                  </a:cubicBezTo>
                  <a:cubicBezTo>
                    <a:pt x="299034" y="1210268"/>
                    <a:pt x="374397" y="878672"/>
                    <a:pt x="398401" y="659841"/>
                  </a:cubicBezTo>
                  <a:cubicBezTo>
                    <a:pt x="422405" y="441010"/>
                    <a:pt x="412077" y="222179"/>
                    <a:pt x="401750" y="3349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FE34AD3C-275D-489B-B69D-A3AE28B159D0}"/>
                </a:ext>
              </a:extLst>
            </p:cNvPr>
            <p:cNvSpPr/>
            <p:nvPr/>
          </p:nvSpPr>
          <p:spPr>
            <a:xfrm>
              <a:off x="8859460" y="4859079"/>
              <a:ext cx="352562" cy="139953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70F63980-7C08-4C0C-9FA0-843588724426}"/>
                </a:ext>
              </a:extLst>
            </p:cNvPr>
            <p:cNvSpPr/>
            <p:nvPr/>
          </p:nvSpPr>
          <p:spPr>
            <a:xfrm>
              <a:off x="8871092" y="5299527"/>
              <a:ext cx="352562" cy="139953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A03AE26A-A30E-44AC-8BED-5DA3BE6B29D4}"/>
                </a:ext>
              </a:extLst>
            </p:cNvPr>
            <p:cNvSpPr/>
            <p:nvPr/>
          </p:nvSpPr>
          <p:spPr>
            <a:xfrm>
              <a:off x="8976428" y="5795444"/>
              <a:ext cx="352562" cy="139953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45F482E6-4FFB-48FC-834B-401861761DD1}"/>
                </a:ext>
              </a:extLst>
            </p:cNvPr>
            <p:cNvSpPr/>
            <p:nvPr/>
          </p:nvSpPr>
          <p:spPr>
            <a:xfrm>
              <a:off x="9210458" y="5056967"/>
              <a:ext cx="352562" cy="139953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35DFC4F1-89C0-4A96-B604-13C8D1BE517B}"/>
                </a:ext>
              </a:extLst>
            </p:cNvPr>
            <p:cNvSpPr/>
            <p:nvPr/>
          </p:nvSpPr>
          <p:spPr>
            <a:xfrm>
              <a:off x="9206570" y="5563584"/>
              <a:ext cx="352562" cy="139953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4D7D180E-8D18-4536-A811-24C08A1B7249}"/>
                </a:ext>
              </a:extLst>
            </p:cNvPr>
            <p:cNvSpPr/>
            <p:nvPr/>
          </p:nvSpPr>
          <p:spPr>
            <a:xfrm>
              <a:off x="9054090" y="6059501"/>
              <a:ext cx="352562" cy="139953"/>
            </a:xfrm>
            <a:prstGeom prst="round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723FCA6-673C-4E0C-B185-65CB25B5D7BB}"/>
              </a:ext>
            </a:extLst>
          </p:cNvPr>
          <p:cNvSpPr txBox="1"/>
          <p:nvPr/>
        </p:nvSpPr>
        <p:spPr>
          <a:xfrm>
            <a:off x="6590484" y="507642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4BEA6E5-A338-4062-B69F-6DFCE3EF2097}"/>
              </a:ext>
            </a:extLst>
          </p:cNvPr>
          <p:cNvSpPr txBox="1"/>
          <p:nvPr/>
        </p:nvSpPr>
        <p:spPr>
          <a:xfrm>
            <a:off x="8191796" y="507394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C9ACBC-8CC5-4FDF-A197-4AD150D0C41E}"/>
              </a:ext>
            </a:extLst>
          </p:cNvPr>
          <p:cNvSpPr txBox="1"/>
          <p:nvPr/>
        </p:nvSpPr>
        <p:spPr>
          <a:xfrm>
            <a:off x="5440781" y="4254174"/>
            <a:ext cx="112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 #1</a:t>
            </a:r>
            <a:endParaRPr 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7EDCE92-ED67-43D0-91F5-3F397262C099}"/>
              </a:ext>
            </a:extLst>
          </p:cNvPr>
          <p:cNvSpPr txBox="1"/>
          <p:nvPr/>
        </p:nvSpPr>
        <p:spPr>
          <a:xfrm>
            <a:off x="7081548" y="4257336"/>
            <a:ext cx="112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 #2</a:t>
            </a:r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C48CDFC-E063-403D-A2AB-0919816C929C}"/>
              </a:ext>
            </a:extLst>
          </p:cNvPr>
          <p:cNvSpPr txBox="1"/>
          <p:nvPr/>
        </p:nvSpPr>
        <p:spPr>
          <a:xfrm>
            <a:off x="8627147" y="4262170"/>
            <a:ext cx="124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Pooled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6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10037</TotalTime>
  <Words>1797</Words>
  <Application>Microsoft Office PowerPoint</Application>
  <PresentationFormat>Widescreen</PresentationFormat>
  <Paragraphs>617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Grubaugh Lab NGS  Sample Prep Protocols</vt:lpstr>
      <vt:lpstr>Goals of Yale/CDC-Dengue Branch partnership</vt:lpstr>
      <vt:lpstr>Goals</vt:lpstr>
      <vt:lpstr>PowerPoint Presentation</vt:lpstr>
      <vt:lpstr>PowerPoint Presentation</vt:lpstr>
      <vt:lpstr>PrimalSeq-workflow</vt:lpstr>
      <vt:lpstr>RNA Extraction</vt:lpstr>
      <vt:lpstr>cDNA 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RNA Extraction</vt:lpstr>
      <vt:lpstr>rRNA Depletion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problems to be aware of</vt:lpstr>
      <vt:lpstr>Common problems to be aware of</vt:lpstr>
      <vt:lpstr>Common problems to be aware of</vt:lpstr>
      <vt:lpstr>Common problems to be aware 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Partnering with the CDC Dengue Branch in Puerto Rico</dc:title>
  <dc:creator>Fauver, Joseph</dc:creator>
  <cp:lastModifiedBy>Fauver, Joseph</cp:lastModifiedBy>
  <cp:revision>84</cp:revision>
  <dcterms:created xsi:type="dcterms:W3CDTF">2019-04-29T15:16:29Z</dcterms:created>
  <dcterms:modified xsi:type="dcterms:W3CDTF">2019-06-10T13:38:16Z</dcterms:modified>
</cp:coreProperties>
</file>