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13" r:id="rId2"/>
    <p:sldId id="310" r:id="rId3"/>
    <p:sldId id="314" r:id="rId4"/>
    <p:sldId id="288" r:id="rId5"/>
    <p:sldId id="317" r:id="rId6"/>
    <p:sldId id="318" r:id="rId7"/>
    <p:sldId id="319" r:id="rId8"/>
    <p:sldId id="320" r:id="rId9"/>
    <p:sldId id="289" r:id="rId10"/>
    <p:sldId id="292" r:id="rId11"/>
    <p:sldId id="266" r:id="rId12"/>
    <p:sldId id="30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0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F0D2"/>
    <a:srgbClr val="69A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274"/>
    <p:restoredTop sz="94599"/>
  </p:normalViewPr>
  <p:slideViewPr>
    <p:cSldViewPr snapToGrid="0" snapToObjects="1">
      <p:cViewPr varScale="1">
        <p:scale>
          <a:sx n="34" d="100"/>
          <a:sy n="34" d="100"/>
        </p:scale>
        <p:origin x="208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95EEA-1138-8849-BDAF-73B08FD9F456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43AC6-2450-2D48-8A8A-9B4ECA7A4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664F-C4CD-3641-8E4E-9589698C9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2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FB4D-1CA5-3047-8532-EFB3778511F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C2A5-6578-8C48-86E2-E95DB2AC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FB4D-1CA5-3047-8532-EFB3778511F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C2A5-6578-8C48-86E2-E95DB2AC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FB4D-1CA5-3047-8532-EFB3778511F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C2A5-6578-8C48-86E2-E95DB2AC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FB4D-1CA5-3047-8532-EFB3778511F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C2A5-6578-8C48-86E2-E95DB2AC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FB4D-1CA5-3047-8532-EFB3778511F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C2A5-6578-8C48-86E2-E95DB2AC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3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FB4D-1CA5-3047-8532-EFB3778511F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C2A5-6578-8C48-86E2-E95DB2AC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3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FB4D-1CA5-3047-8532-EFB3778511F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C2A5-6578-8C48-86E2-E95DB2AC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3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FB4D-1CA5-3047-8532-EFB3778511F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C2A5-6578-8C48-86E2-E95DB2AC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FB4D-1CA5-3047-8532-EFB3778511F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C2A5-6578-8C48-86E2-E95DB2AC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5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FB4D-1CA5-3047-8532-EFB3778511F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C2A5-6578-8C48-86E2-E95DB2AC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5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FB4D-1CA5-3047-8532-EFB3778511F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C2A5-6578-8C48-86E2-E95DB2AC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7FB4D-1CA5-3047-8532-EFB3778511F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6C2A5-6578-8C48-86E2-E95DB2AC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8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F0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033975"/>
            <a:ext cx="12192000" cy="944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335" y="5362072"/>
            <a:ext cx="685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nathan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grubaugh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phd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>
              <a:solidFill>
                <a:schemeClr val="bg2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72200" y="1249036"/>
            <a:ext cx="70906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2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What can you learn by reading a tree?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21" y="6227548"/>
            <a:ext cx="7561895" cy="453371"/>
          </a:xfrm>
          <a:prstGeom prst="rect">
            <a:avLst/>
          </a:prstGeom>
        </p:spPr>
      </p:pic>
      <p:pic>
        <p:nvPicPr>
          <p:cNvPr id="1028" name="Picture 4" descr="mage result for 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877" y="0"/>
            <a:ext cx="5705123" cy="6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57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078610"/>
            <a:ext cx="10172700" cy="523328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sz="4800" dirty="0" err="1"/>
              <a:t>Phylogeographic</a:t>
            </a:r>
            <a:r>
              <a:rPr lang="en-US" sz="4800" dirty="0"/>
              <a:t> spread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35321" y="6578779"/>
            <a:ext cx="2856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Grubaugh et al. 2019. Nature Microbiology</a:t>
            </a:r>
          </a:p>
        </p:txBody>
      </p:sp>
    </p:spTree>
    <p:extLst>
      <p:ext uri="{BB962C8B-B14F-4D97-AF65-F5344CB8AC3E}">
        <p14:creationId xmlns:p14="http://schemas.microsoft.com/office/powerpoint/2010/main" val="151124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181" y="1853715"/>
            <a:ext cx="11544300" cy="8817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Mock scenario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6011" y="3002262"/>
            <a:ext cx="738663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Miami, Florida</a:t>
            </a:r>
          </a:p>
          <a:p>
            <a:pPr algn="ctr"/>
            <a:r>
              <a:rPr lang="en-US" sz="3200" b="1" dirty="0"/>
              <a:t>Disease X</a:t>
            </a:r>
          </a:p>
          <a:p>
            <a:pPr algn="ctr"/>
            <a:endParaRPr lang="en-US" sz="3200" b="1" dirty="0"/>
          </a:p>
          <a:p>
            <a:pPr algn="ctr"/>
            <a:r>
              <a:rPr lang="en-US" sz="2400" dirty="0"/>
              <a:t>(idealized situation…)</a:t>
            </a:r>
            <a:endParaRPr lang="en-US" sz="2000" dirty="0"/>
          </a:p>
          <a:p>
            <a:pPr marL="285750" indent="-285750" algn="ctr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021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sz="4800" dirty="0"/>
              <a:t>Mock scenario: week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5321" y="6578779"/>
            <a:ext cx="2856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Grubaugh et al. 2019. Nature Microbiology</a:t>
            </a:r>
          </a:p>
        </p:txBody>
      </p:sp>
      <p:pic>
        <p:nvPicPr>
          <p:cNvPr id="5" name="Picture 4" descr="https://media.springernature.com/lw900/springer-static/image/art%3A10.1038%2Fs41564-018-0296-2/MediaObjects/41564_2018_296_Figa_HTM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42"/>
          <a:stretch/>
        </p:blipFill>
        <p:spPr bwMode="auto">
          <a:xfrm>
            <a:off x="8372476" y="365126"/>
            <a:ext cx="2671762" cy="601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199" y="1683068"/>
            <a:ext cx="7386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First case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22 </a:t>
            </a:r>
            <a:r>
              <a:rPr lang="en-US" sz="2400" dirty="0" err="1"/>
              <a:t>yo</a:t>
            </a:r>
            <a:r>
              <a:rPr lang="en-US" sz="2400" dirty="0"/>
              <a:t> male, ILI, high fever, labored breathing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ER, died of pneumonia on day 3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Standard diagnostics negative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IgM antibodies slightly cross-reactive to coronaviruses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Reported golfing at nearby resort (wild birds)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Went to work, bars, clubs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5 other young adults presented similar symptoms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783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sz="4800" dirty="0"/>
              <a:t>Mock scenario: week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5321" y="6578779"/>
            <a:ext cx="2856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Grubaugh et al. 2019. Nature Microbiology</a:t>
            </a:r>
          </a:p>
        </p:txBody>
      </p:sp>
      <p:pic>
        <p:nvPicPr>
          <p:cNvPr id="5" name="Picture 4" descr="https://media.springernature.com/lw900/springer-static/image/art%3A10.1038%2Fs41564-018-0296-2/MediaObjects/41564_2018_296_Figa_HTM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42"/>
          <a:stretch/>
        </p:blipFill>
        <p:spPr bwMode="auto">
          <a:xfrm>
            <a:off x="8372476" y="365126"/>
            <a:ext cx="2671762" cy="601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199" y="1500188"/>
            <a:ext cx="73866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C00000"/>
                </a:solidFill>
              </a:rPr>
              <a:t>Metagenomic</a:t>
            </a:r>
            <a:r>
              <a:rPr lang="en-US" sz="2800" b="1" dirty="0">
                <a:solidFill>
                  <a:srgbClr val="C00000"/>
                </a:solidFill>
              </a:rPr>
              <a:t> sequencing from first patient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Novel </a:t>
            </a:r>
            <a:r>
              <a:rPr lang="en-US" sz="2400" u="sng" dirty="0">
                <a:solidFill>
                  <a:srgbClr val="C00000"/>
                </a:solidFill>
              </a:rPr>
              <a:t>coronavirus</a:t>
            </a:r>
            <a:r>
              <a:rPr lang="en-US" sz="2400" dirty="0">
                <a:solidFill>
                  <a:srgbClr val="C00000"/>
                </a:solidFill>
              </a:rPr>
              <a:t>, related to viruses of ducks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Hypotheses: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Origin (migratory birds)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Transmission route (direct contact; airborne)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Development of virus-specific diagnostics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3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sz="4800" dirty="0"/>
              <a:t>Mock scenario: week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5321" y="6578779"/>
            <a:ext cx="2856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Grubaugh et al. 2019. Nature Microbiology</a:t>
            </a:r>
          </a:p>
        </p:txBody>
      </p:sp>
      <p:pic>
        <p:nvPicPr>
          <p:cNvPr id="5" name="Picture 4" descr="https://media.springernature.com/lw900/springer-static/image/art%3A10.1038%2Fs41564-018-0296-2/MediaObjects/41564_2018_296_Figa_HTM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8" r="49684"/>
          <a:stretch/>
        </p:blipFill>
        <p:spPr bwMode="auto">
          <a:xfrm>
            <a:off x="8372476" y="365126"/>
            <a:ext cx="2671762" cy="601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8636" y="1828796"/>
            <a:ext cx="7386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u="sng" dirty="0"/>
              <a:t>40 new laboratory confirmed cases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8 healthcare workers (contacted first 6 cases)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32 outside of the hospital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5 total deaths (11% apparent CFR)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602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sz="4800" dirty="0"/>
              <a:t>Mock scenario: week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5321" y="6578779"/>
            <a:ext cx="2856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Grubaugh et al. 2019. Nature Microbiology</a:t>
            </a:r>
          </a:p>
        </p:txBody>
      </p:sp>
      <p:pic>
        <p:nvPicPr>
          <p:cNvPr id="5" name="Picture 4" descr="https://media.springernature.com/lw900/springer-static/image/art%3A10.1038%2Fs41564-018-0296-2/MediaObjects/41564_2018_296_Figa_HTM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8" r="49684"/>
          <a:stretch/>
        </p:blipFill>
        <p:spPr bwMode="auto">
          <a:xfrm>
            <a:off x="8372476" y="365126"/>
            <a:ext cx="2671762" cy="601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199" y="1500188"/>
            <a:ext cx="738663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Targeted sequencing and </a:t>
            </a:r>
            <a:r>
              <a:rPr lang="en-US" sz="2800" b="1" dirty="0" err="1">
                <a:solidFill>
                  <a:srgbClr val="C00000"/>
                </a:solidFill>
              </a:rPr>
              <a:t>phylogenetics</a:t>
            </a:r>
            <a:endParaRPr lang="en-US" sz="2800" b="1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13 patients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Single zoonotic spillover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All subsequent transmission human-to-human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Transmission started &gt;3 months ago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Many missed cases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100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sz="4800" dirty="0"/>
              <a:t>Mock scenario: week 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5321" y="6578779"/>
            <a:ext cx="2856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Grubaugh et al. 2019. Nature Microbiology</a:t>
            </a:r>
          </a:p>
        </p:txBody>
      </p:sp>
      <p:pic>
        <p:nvPicPr>
          <p:cNvPr id="5" name="Picture 4" descr="https://media.springernature.com/lw900/springer-static/image/art%3A10.1038%2Fs41564-018-0296-2/MediaObjects/41564_2018_296_Figa_HTM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0" r="24992"/>
          <a:stretch/>
        </p:blipFill>
        <p:spPr bwMode="auto">
          <a:xfrm>
            <a:off x="8372476" y="365126"/>
            <a:ext cx="2671762" cy="601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8636" y="2271709"/>
            <a:ext cx="7386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u="sng" dirty="0"/>
              <a:t>100’s of cases – rapidly growing outbreak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Diagnostic tests and case descriptions distributed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Extensive contract tracing to identify transmission patterns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310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sz="4800" dirty="0"/>
              <a:t>Mock scenario: week 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5321" y="6578779"/>
            <a:ext cx="2856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Grubaugh et al. 2019. Nature Microbiology</a:t>
            </a:r>
          </a:p>
        </p:txBody>
      </p:sp>
      <p:pic>
        <p:nvPicPr>
          <p:cNvPr id="5" name="Picture 4" descr="https://media.springernature.com/lw900/springer-static/image/art%3A10.1038%2Fs41564-018-0296-2/MediaObjects/41564_2018_296_Figa_HTM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0" r="24992"/>
          <a:stretch/>
        </p:blipFill>
        <p:spPr bwMode="auto">
          <a:xfrm>
            <a:off x="8372476" y="365126"/>
            <a:ext cx="2671762" cy="601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199" y="1500188"/>
            <a:ext cx="738663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Genomics to construct transmission chains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Sequenced 50% of hospital patients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Few individuals infected most cases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Transmission occurred with close proximity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Implementation of patient isolation/containment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Widespread use of facemasks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09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sz="4800" dirty="0"/>
              <a:t>Mock scenario: week 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5321" y="6578779"/>
            <a:ext cx="2856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Grubaugh et al. 2019. Nature Microbiology</a:t>
            </a:r>
          </a:p>
        </p:txBody>
      </p:sp>
      <p:pic>
        <p:nvPicPr>
          <p:cNvPr id="5" name="Picture 4" descr="https://media.springernature.com/lw900/springer-static/image/art%3A10.1038%2Fs41564-018-0296-2/MediaObjects/41564_2018_296_Figa_HTM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41" r="-99"/>
          <a:stretch/>
        </p:blipFill>
        <p:spPr bwMode="auto">
          <a:xfrm>
            <a:off x="8372476" y="365126"/>
            <a:ext cx="2671762" cy="601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8636" y="2271709"/>
            <a:ext cx="73866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u="sng" dirty="0"/>
              <a:t>Outbreak peaked ~2,000 cases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Spread throughout Florida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Several travel cases reported throughout the world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Most did not result in secondary cases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NYC = 2 health care workers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Havana, Cuba = 100 cases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1796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sz="4800" dirty="0"/>
              <a:t>Mock scenario: week 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5321" y="6578779"/>
            <a:ext cx="2856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Grubaugh et al. 2019. Nature Microbiology</a:t>
            </a:r>
          </a:p>
        </p:txBody>
      </p:sp>
      <p:pic>
        <p:nvPicPr>
          <p:cNvPr id="5" name="Picture 4" descr="https://media.springernature.com/lw900/springer-static/image/art%3A10.1038%2Fs41564-018-0296-2/MediaObjects/41564_2018_296_Figa_HTM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41" r="-99"/>
          <a:stretch/>
        </p:blipFill>
        <p:spPr bwMode="auto">
          <a:xfrm>
            <a:off x="8372476" y="365126"/>
            <a:ext cx="2671762" cy="601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199" y="1363028"/>
            <a:ext cx="738663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C00000"/>
                </a:solidFill>
              </a:rPr>
              <a:t>Phylogeography</a:t>
            </a:r>
            <a:r>
              <a:rPr lang="en-US" sz="2800" b="1" dirty="0">
                <a:solidFill>
                  <a:srgbClr val="C00000"/>
                </a:solidFill>
              </a:rPr>
              <a:t> to investigate spread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Sequences from FL (~400), NY (2), Cuba (8)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Outbreaks connected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Metadata layers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Transportation, geographic, climatic, economic, demographic</a:t>
            </a:r>
          </a:p>
          <a:p>
            <a:pPr marL="742950" lvl="1" indent="-285750">
              <a:buFont typeface="Arial" charset="0"/>
              <a:buChar char="•"/>
            </a:pPr>
            <a:endParaRPr lang="en-US" sz="1200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Dispersal likely to occur to large cities: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Close driving proximity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Direct flights</a:t>
            </a:r>
          </a:p>
          <a:p>
            <a:pPr marL="742950" lvl="1" indent="-285750">
              <a:buFont typeface="Arial" charset="0"/>
              <a:buChar char="•"/>
            </a:pPr>
            <a:endParaRPr lang="en-US" sz="1400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Outbreak potential: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Low economic status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High population density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3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913EF2-4DF0-EE41-B9BA-7AD1CFF1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6D4E1B-E184-494D-8C47-1A828B17E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Phylogenetic tools during outbreak investigation</a:t>
            </a:r>
          </a:p>
          <a:p>
            <a:r>
              <a:rPr lang="en-US" sz="3200" dirty="0"/>
              <a:t>Mock scenario: ‘Disease X’</a:t>
            </a:r>
          </a:p>
        </p:txBody>
      </p:sp>
    </p:spTree>
    <p:extLst>
      <p:ext uri="{BB962C8B-B14F-4D97-AF65-F5344CB8AC3E}">
        <p14:creationId xmlns:p14="http://schemas.microsoft.com/office/powerpoint/2010/main" val="215901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06" y="674078"/>
            <a:ext cx="9819634" cy="53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0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media.springernature.com/lw900/springer-static/image/art%3A10.1038%2Fs41564-018-0296-2/MediaObjects/41564_2018_296_Figa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786" y="1415338"/>
            <a:ext cx="8901954" cy="500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sz="4800" dirty="0"/>
              <a:t>Tools during outbreak investigation</a:t>
            </a:r>
          </a:p>
        </p:txBody>
      </p:sp>
    </p:spTree>
    <p:extLst>
      <p:ext uri="{BB962C8B-B14F-4D97-AF65-F5344CB8AC3E}">
        <p14:creationId xmlns:p14="http://schemas.microsoft.com/office/powerpoint/2010/main" val="56729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g.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66" y="1246910"/>
            <a:ext cx="7258355" cy="46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35321" y="6581001"/>
            <a:ext cx="2856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Grubaugh et al. 2019. Nature Microbiology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sz="4800" dirty="0"/>
              <a:t>Outbreak scenarios and trees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03611" y="5148330"/>
            <a:ext cx="5912809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88160" y="1214294"/>
            <a:ext cx="6457714" cy="2687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626D4E1B-E184-494D-8C47-1A828B17E37B}"/>
              </a:ext>
            </a:extLst>
          </p:cNvPr>
          <p:cNvSpPr txBox="1">
            <a:spLocks/>
          </p:cNvSpPr>
          <p:nvPr/>
        </p:nvSpPr>
        <p:spPr>
          <a:xfrm>
            <a:off x="8534984" y="1738286"/>
            <a:ext cx="3437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u="sng" dirty="0"/>
              <a:t>Fundamental principles</a:t>
            </a:r>
          </a:p>
          <a:p>
            <a:r>
              <a:rPr lang="en-US" sz="2400" dirty="0"/>
              <a:t>Further back the common ancestor, the larger the outbreak</a:t>
            </a:r>
          </a:p>
          <a:p>
            <a:r>
              <a:rPr lang="en-US" sz="2400" dirty="0"/>
              <a:t>Transmission intensity proportional to rate at which virus lineages emerge</a:t>
            </a:r>
          </a:p>
          <a:p>
            <a:r>
              <a:rPr lang="en-US" sz="2400" dirty="0"/>
              <a:t>Sampling density inversely related to branch length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970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g.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66" y="1246910"/>
            <a:ext cx="7258355" cy="46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35321" y="6581001"/>
            <a:ext cx="2856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Grubaugh et al. 2019. Nature Microbiology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sz="4800" dirty="0"/>
              <a:t>Outbreak scenarios and trees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26080" y="5148330"/>
            <a:ext cx="499034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60320" y="1214294"/>
            <a:ext cx="5685554" cy="2646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626D4E1B-E184-494D-8C47-1A828B17E37B}"/>
              </a:ext>
            </a:extLst>
          </p:cNvPr>
          <p:cNvSpPr txBox="1">
            <a:spLocks/>
          </p:cNvSpPr>
          <p:nvPr/>
        </p:nvSpPr>
        <p:spPr>
          <a:xfrm>
            <a:off x="8534984" y="1738286"/>
            <a:ext cx="3437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u="sng" dirty="0"/>
              <a:t>Fundamental principles</a:t>
            </a:r>
          </a:p>
          <a:p>
            <a:r>
              <a:rPr lang="en-US" sz="2400" dirty="0"/>
              <a:t>Further back the common ancestor, the larger the outbreak</a:t>
            </a:r>
          </a:p>
          <a:p>
            <a:r>
              <a:rPr lang="en-US" sz="2400" dirty="0"/>
              <a:t>Transmission intensity proportional to rate at which virus lineages emerge</a:t>
            </a:r>
          </a:p>
          <a:p>
            <a:r>
              <a:rPr lang="en-US" sz="2400" dirty="0"/>
              <a:t>Sampling density inversely related to branch length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720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g.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66" y="1246910"/>
            <a:ext cx="7258355" cy="46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35321" y="6581001"/>
            <a:ext cx="2856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Grubaugh et al. 2019. Nature Microbiology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sz="4800" dirty="0"/>
              <a:t>Outbreak scenarios and trees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0" y="5148330"/>
            <a:ext cx="334442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8480" y="1214294"/>
            <a:ext cx="3897394" cy="2666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26D4E1B-E184-494D-8C47-1A828B17E37B}"/>
              </a:ext>
            </a:extLst>
          </p:cNvPr>
          <p:cNvSpPr txBox="1">
            <a:spLocks/>
          </p:cNvSpPr>
          <p:nvPr/>
        </p:nvSpPr>
        <p:spPr>
          <a:xfrm>
            <a:off x="8534984" y="1738286"/>
            <a:ext cx="3437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u="sng" dirty="0"/>
              <a:t>Fundamental principles</a:t>
            </a:r>
          </a:p>
          <a:p>
            <a:r>
              <a:rPr lang="en-US" sz="2400" dirty="0"/>
              <a:t>Further back the common ancestor, the larger the outbreak</a:t>
            </a:r>
          </a:p>
          <a:p>
            <a:r>
              <a:rPr lang="en-US" sz="2400" dirty="0"/>
              <a:t>Transmission intensity proportional to rate at which virus lineages emerge</a:t>
            </a:r>
          </a:p>
          <a:p>
            <a:r>
              <a:rPr lang="en-US" sz="2400" dirty="0"/>
              <a:t>Sampling density inversely related to branch length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801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g.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66" y="1246910"/>
            <a:ext cx="7258355" cy="46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35321" y="6581001"/>
            <a:ext cx="2856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Grubaugh et al. 2019. Nature Microbiology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sz="4800" dirty="0"/>
              <a:t>Outbreak scenarios and trees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339840" y="5148330"/>
            <a:ext cx="157658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39840" y="1214294"/>
            <a:ext cx="1906034" cy="2585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26D4E1B-E184-494D-8C47-1A828B17E37B}"/>
              </a:ext>
            </a:extLst>
          </p:cNvPr>
          <p:cNvSpPr txBox="1">
            <a:spLocks/>
          </p:cNvSpPr>
          <p:nvPr/>
        </p:nvSpPr>
        <p:spPr>
          <a:xfrm>
            <a:off x="8534984" y="1738286"/>
            <a:ext cx="3437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u="sng" dirty="0"/>
              <a:t>Fundamental principles</a:t>
            </a:r>
          </a:p>
          <a:p>
            <a:r>
              <a:rPr lang="en-US" sz="2400" dirty="0"/>
              <a:t>Further back the common ancestor, the larger the outbreak</a:t>
            </a:r>
          </a:p>
          <a:p>
            <a:r>
              <a:rPr lang="en-US" sz="2400" dirty="0"/>
              <a:t>Transmission intensity proportional to rate at which virus lineages emerge</a:t>
            </a:r>
          </a:p>
          <a:p>
            <a:r>
              <a:rPr lang="en-US" sz="2400" dirty="0"/>
              <a:t>Sampling density inversely related to branch length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668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g.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66" y="1246910"/>
            <a:ext cx="7258355" cy="46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35321" y="6581001"/>
            <a:ext cx="2856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Grubaugh et al. 2019. Nature Microbiology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sz="4800" dirty="0"/>
              <a:t>Outbreak scenarios and trees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626D4E1B-E184-494D-8C47-1A828B17E37B}"/>
              </a:ext>
            </a:extLst>
          </p:cNvPr>
          <p:cNvSpPr txBox="1">
            <a:spLocks/>
          </p:cNvSpPr>
          <p:nvPr/>
        </p:nvSpPr>
        <p:spPr>
          <a:xfrm>
            <a:off x="8534984" y="1738286"/>
            <a:ext cx="3437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u="sng" dirty="0"/>
              <a:t>Fundamental principles</a:t>
            </a:r>
          </a:p>
          <a:p>
            <a:r>
              <a:rPr lang="en-US" sz="2400" dirty="0"/>
              <a:t>Further back the common ancestor, the larger the outbreak</a:t>
            </a:r>
          </a:p>
          <a:p>
            <a:r>
              <a:rPr lang="en-US" sz="2400" dirty="0"/>
              <a:t>Transmission intensity proportional to rate at which virus lineages emerge</a:t>
            </a:r>
          </a:p>
          <a:p>
            <a:r>
              <a:rPr lang="en-US" sz="2400" dirty="0"/>
              <a:t>Sampling density inversely related to branch length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267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34"/>
          <a:stretch/>
        </p:blipFill>
        <p:spPr>
          <a:xfrm>
            <a:off x="2311400" y="2044700"/>
            <a:ext cx="6654800" cy="338838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sz="4800" dirty="0"/>
              <a:t>Transmission chain tracking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35321" y="6578779"/>
            <a:ext cx="2856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Grubaugh et al. 2019. Nature Microbiology</a:t>
            </a:r>
          </a:p>
        </p:txBody>
      </p:sp>
    </p:spTree>
    <p:extLst>
      <p:ext uri="{BB962C8B-B14F-4D97-AF65-F5344CB8AC3E}">
        <p14:creationId xmlns:p14="http://schemas.microsoft.com/office/powerpoint/2010/main" val="102826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8825</TotalTime>
  <Words>643</Words>
  <Application>Microsoft Macintosh PowerPoint</Application>
  <PresentationFormat>Widescreen</PresentationFormat>
  <Paragraphs>127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Avenir Next</vt:lpstr>
      <vt:lpstr>Calibri</vt:lpstr>
      <vt:lpstr>Calibri Light</vt:lpstr>
      <vt:lpstr>Courier</vt:lpstr>
      <vt:lpstr>Arial</vt:lpstr>
      <vt:lpstr>Office Theme</vt:lpstr>
      <vt:lpstr>PowerPoint Presentation</vt:lpstr>
      <vt:lpstr>Outline</vt:lpstr>
      <vt:lpstr>Tools during outbreak investigation</vt:lpstr>
      <vt:lpstr>Outbreak scenarios and trees</vt:lpstr>
      <vt:lpstr>Outbreak scenarios and trees</vt:lpstr>
      <vt:lpstr>Outbreak scenarios and trees</vt:lpstr>
      <vt:lpstr>Outbreak scenarios and trees</vt:lpstr>
      <vt:lpstr>Outbreak scenarios and trees</vt:lpstr>
      <vt:lpstr>Transmission chain tracking</vt:lpstr>
      <vt:lpstr>Phylogeographic spread</vt:lpstr>
      <vt:lpstr>Mock scenario</vt:lpstr>
      <vt:lpstr>Mock scenario: week 1</vt:lpstr>
      <vt:lpstr>Mock scenario: week 1</vt:lpstr>
      <vt:lpstr>Mock scenario: week 4</vt:lpstr>
      <vt:lpstr>Mock scenario: week 4</vt:lpstr>
      <vt:lpstr>Mock scenario: week 8</vt:lpstr>
      <vt:lpstr>Mock scenario: week 8</vt:lpstr>
      <vt:lpstr>Mock scenario: week 52</vt:lpstr>
      <vt:lpstr>Mock scenario: week 52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Grubaugh</dc:creator>
  <cp:lastModifiedBy>Nathan Grubaugh</cp:lastModifiedBy>
  <cp:revision>49</cp:revision>
  <dcterms:created xsi:type="dcterms:W3CDTF">2019-02-19T17:45:47Z</dcterms:created>
  <dcterms:modified xsi:type="dcterms:W3CDTF">2019-11-07T15:18:22Z</dcterms:modified>
</cp:coreProperties>
</file>