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6" r:id="rId4"/>
    <p:sldMasterId id="2147483744" r:id="rId5"/>
    <p:sldMasterId id="2147483770" r:id="rId6"/>
  </p:sldMasterIdLst>
  <p:notesMasterIdLst>
    <p:notesMasterId r:id="rId14"/>
  </p:notesMasterIdLst>
  <p:handoutMasterIdLst>
    <p:handoutMasterId r:id="rId15"/>
  </p:handoutMasterIdLst>
  <p:sldIdLst>
    <p:sldId id="300" r:id="rId7"/>
    <p:sldId id="311" r:id="rId8"/>
    <p:sldId id="319" r:id="rId9"/>
    <p:sldId id="320" r:id="rId10"/>
    <p:sldId id="321" r:id="rId11"/>
    <p:sldId id="322" r:id="rId12"/>
    <p:sldId id="318" r:id="rId13"/>
  </p:sldIdLst>
  <p:sldSz cx="9144000" cy="6858000" type="screen4x3"/>
  <p:notesSz cx="6858000" cy="99472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  <a:srgbClr val="EB5E2E"/>
    <a:srgbClr val="92D050"/>
    <a:srgbClr val="9AF0AA"/>
    <a:srgbClr val="99FF66"/>
    <a:srgbClr val="00FFCC"/>
    <a:srgbClr val="17BACB"/>
    <a:srgbClr val="C0BC00"/>
    <a:srgbClr val="FFFF66"/>
    <a:srgbClr val="D4B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743" autoAdjust="0"/>
  </p:normalViewPr>
  <p:slideViewPr>
    <p:cSldViewPr>
      <p:cViewPr varScale="1">
        <p:scale>
          <a:sx n="66" d="100"/>
          <a:sy n="66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984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DA78D9E-4E7F-4E89-8E52-93879AF5AAF4}" type="datetimeFigureOut">
              <a:rPr lang="it-IT" smtClean="0"/>
              <a:pPr/>
              <a:t>10/10/2016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4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C86483EF-044D-4139-9224-70C8AAF0ECA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41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95D52B7-CC90-4826-843B-C53C33DE94E9}" type="datetimeFigureOut">
              <a:rPr lang="it-IT" smtClean="0"/>
              <a:pPr/>
              <a:t>10/10/2016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1" y="4724957"/>
            <a:ext cx="5486400" cy="4476273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9448186"/>
            <a:ext cx="2971800" cy="49736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FA10BE79-10EC-4F9D-A2D4-C6D74B98FC9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7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0BE79-10EC-4F9D-A2D4-C6D74B98FC9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1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softecoDEF_per slid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24328" y="260648"/>
            <a:ext cx="1366123" cy="592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2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9" name="Rettangolo 8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3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4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3839" t="11815" r="57510" b="6445"/>
          <a:stretch>
            <a:fillRect/>
          </a:stretch>
        </p:blipFill>
        <p:spPr bwMode="auto">
          <a:xfrm flipV="1">
            <a:off x="7482096" y="2921"/>
            <a:ext cx="165987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27" name="Rettangolo 26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Immagine 13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14" name="Immagine 13" descr="logo_bicolore.png"/>
          <p:cNvPicPr>
            <a:picLocks noChangeAspect="1"/>
          </p:cNvPicPr>
          <p:nvPr userDrawn="1"/>
        </p:nvPicPr>
        <p:blipFill>
          <a:blip r:embed="rId3" cstate="print"/>
          <a:srcRect b="8883"/>
          <a:stretch>
            <a:fillRect/>
          </a:stretch>
        </p:blipFill>
        <p:spPr>
          <a:xfrm>
            <a:off x="6876256" y="476672"/>
            <a:ext cx="1656184" cy="804779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13839" t="11815" r="57428" b="6445"/>
          <a:stretch>
            <a:fillRect/>
          </a:stretch>
        </p:blipFill>
        <p:spPr bwMode="auto">
          <a:xfrm flipV="1">
            <a:off x="7055768" y="0"/>
            <a:ext cx="208823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27" name="Rettangolo 2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7" name="Rettangolo 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7" name="Rettangolo 6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6" name="Rettangolo 5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softecoDEF_monocromatico15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50000"/>
              <a:buFont typeface="Wingdings" pitchFamily="2" charset="2"/>
              <a:buChar char="Ø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5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8" name="Rettangolo 7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2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9" name="Rettangolo 8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503703" y="274838"/>
            <a:ext cx="1296144" cy="531122"/>
            <a:chOff x="7503703" y="274838"/>
            <a:chExt cx="1296144" cy="531122"/>
          </a:xfrm>
        </p:grpSpPr>
        <p:sp>
          <p:nvSpPr>
            <p:cNvPr id="10" name="Rettangolo 9"/>
            <p:cNvSpPr/>
            <p:nvPr/>
          </p:nvSpPr>
          <p:spPr>
            <a:xfrm>
              <a:off x="7503703" y="374074"/>
              <a:ext cx="1296144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logo_bicolore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8883"/>
            <a:stretch>
              <a:fillRect/>
            </a:stretch>
          </p:blipFill>
          <p:spPr>
            <a:xfrm>
              <a:off x="7740352" y="274838"/>
              <a:ext cx="1008112" cy="48986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51520" y="2060848"/>
            <a:ext cx="8280920" cy="1224136"/>
          </a:xfrm>
          <a:noFill/>
        </p:spPr>
        <p:txBody>
          <a:bodyPr>
            <a:noAutofit/>
          </a:bodyPr>
          <a:lstStyle>
            <a:lvl1pPr algn="r">
              <a:defRPr sz="2400" b="1" i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3284984"/>
            <a:ext cx="5256000" cy="1080000"/>
          </a:xfrm>
          <a:ln w="3175">
            <a:noFill/>
          </a:ln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6" name="Immagine 5" descr="selesoftorizz_slid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60232" y="764704"/>
            <a:ext cx="2026511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7428" b="6445"/>
          <a:stretch>
            <a:fillRect/>
          </a:stretch>
        </p:blipFill>
        <p:spPr bwMode="auto">
          <a:xfrm flipV="1">
            <a:off x="7055768" y="0"/>
            <a:ext cx="208823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684076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5040560"/>
          </a:xfrm>
          <a:ln>
            <a:noFill/>
          </a:ln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27" name="Rettangolo 26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6" name="Rettangolo 5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odello slide 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63" t="11815"/>
          <a:stretch>
            <a:fillRect/>
          </a:stretch>
        </p:blipFill>
        <p:spPr bwMode="auto">
          <a:xfrm>
            <a:off x="38911" y="1556792"/>
            <a:ext cx="402903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7" name="Rettangolo 6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>
            <a:off x="6084168" y="908721"/>
            <a:ext cx="2473200" cy="143665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lang="it-IT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9" name="Rettangolo 8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tel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modleloTLCvert.png"/>
          <p:cNvPicPr>
            <a:picLocks noChangeAspect="1"/>
          </p:cNvPicPr>
          <p:nvPr/>
        </p:nvPicPr>
        <p:blipFill>
          <a:blip r:embed="rId2" cstate="print"/>
          <a:srcRect l="13333" r="17778"/>
          <a:stretch>
            <a:fillRect/>
          </a:stretch>
        </p:blipFill>
        <p:spPr>
          <a:xfrm>
            <a:off x="6660232" y="836709"/>
            <a:ext cx="2473200" cy="16619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272808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6480720" cy="511256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3967" b="6445"/>
          <a:stretch>
            <a:fillRect/>
          </a:stretch>
        </p:blipFill>
        <p:spPr bwMode="auto">
          <a:xfrm flipV="1">
            <a:off x="6804248" y="0"/>
            <a:ext cx="233975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50000"/>
              <a:buFont typeface="Wingdings" pitchFamily="2" charset="2"/>
              <a:buChar char="Ø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5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684076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9" name="Gruppo 8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10" name="Rettangolo 9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energ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344816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6" name="Immagine 15" descr="ALBERO_ener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4555" cy="1145501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dello livelli gene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991269"/>
            <a:ext cx="8229600" cy="5030019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ü"/>
              <a:defRPr lang="it-IT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bg1">
                  <a:lumMod val="75000"/>
                </a:schemeClr>
              </a:buClr>
              <a:buSzPct val="100000"/>
              <a:buFont typeface="Webdings" pitchFamily="18" charset="2"/>
              <a:buChar char="4"/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 livelli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ALBERO_gdovert.png"/>
          <p:cNvPicPr>
            <a:picLocks noChangeAspect="1"/>
          </p:cNvPicPr>
          <p:nvPr/>
        </p:nvPicPr>
        <p:blipFill>
          <a:blip r:embed="rId2" cstate="print"/>
          <a:srcRect r="20310"/>
          <a:stretch>
            <a:fillRect/>
          </a:stretch>
        </p:blipFill>
        <p:spPr>
          <a:xfrm rot="16200000">
            <a:off x="5957346" y="1753540"/>
            <a:ext cx="4031474" cy="2341834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1520" y="260648"/>
            <a:ext cx="8204400" cy="432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gener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l="13839" t="11815" r="53967" b="6445"/>
          <a:stretch>
            <a:fillRect/>
          </a:stretch>
        </p:blipFill>
        <p:spPr bwMode="auto">
          <a:xfrm flipV="1">
            <a:off x="6804248" y="0"/>
            <a:ext cx="2339752" cy="491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31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128792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9" name="Rettangolo 8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elesoft_slides.png"/>
            <p:cNvPicPr>
              <a:picLocks noChangeAspect="1"/>
            </p:cNvPicPr>
            <p:nvPr userDrawn="1"/>
          </p:nvPicPr>
          <p:blipFill>
            <a:blip r:embed="rId3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ello_Confronto_slide_senza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1520" y="908721"/>
            <a:ext cx="4040188" cy="4824535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439345" y="908721"/>
            <a:ext cx="4041775" cy="4824535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  <a:lvl2pPr>
              <a:buClr>
                <a:srgbClr val="92D050"/>
              </a:buClr>
              <a:buSzPct val="150000"/>
              <a:buFont typeface="Wingdings" pitchFamily="2" charset="2"/>
              <a:buChar char="Ø"/>
              <a:defRPr sz="1800" b="1">
                <a:solidFill>
                  <a:schemeClr val="tx1"/>
                </a:solidFill>
              </a:defRPr>
            </a:lvl2pPr>
            <a:lvl3pPr>
              <a:buClr>
                <a:srgbClr val="92D050"/>
              </a:buClr>
              <a:buFont typeface="Webdings" pitchFamily="18" charset="2"/>
              <a:buChar char="4"/>
              <a:defRPr sz="1600" b="1">
                <a:solidFill>
                  <a:schemeClr val="tx1"/>
                </a:solidFill>
              </a:defRPr>
            </a:lvl3pPr>
            <a:lvl4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rgbClr val="92D050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25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7056784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0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092280" y="374073"/>
            <a:ext cx="1707567" cy="431886"/>
            <a:chOff x="7092280" y="374073"/>
            <a:chExt cx="1707567" cy="431886"/>
          </a:xfrm>
        </p:grpSpPr>
        <p:sp>
          <p:nvSpPr>
            <p:cNvPr id="8" name="Rettangolo 7"/>
            <p:cNvSpPr/>
            <p:nvPr userDrawn="1"/>
          </p:nvSpPr>
          <p:spPr>
            <a:xfrm>
              <a:off x="7092280" y="374073"/>
              <a:ext cx="1707567" cy="431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elesoft_slides.png"/>
            <p:cNvPicPr>
              <a:picLocks noChangeAspect="1"/>
            </p:cNvPicPr>
            <p:nvPr userDrawn="1"/>
          </p:nvPicPr>
          <p:blipFill>
            <a:blip r:embed="rId2" cstate="print">
              <a:lum bright="100000"/>
            </a:blip>
            <a:stretch>
              <a:fillRect/>
            </a:stretch>
          </p:blipFill>
          <p:spPr>
            <a:xfrm>
              <a:off x="7443986" y="405731"/>
              <a:ext cx="1353472" cy="38474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fin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8367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D670-EF17-4EB6-836E-C7C76CA628E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modello slide traspo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208912" cy="3600400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9" name="Immagine 8" descr="ALBERO_traspor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2177763" cy="1008112"/>
          </a:xfrm>
          <a:prstGeom prst="rect">
            <a:avLst/>
          </a:prstGeom>
        </p:spPr>
      </p:pic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ello slide indust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374798"/>
            <a:ext cx="8204400" cy="43200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2800" b="1">
                <a:solidFill>
                  <a:srgbClr val="92D05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pic>
        <p:nvPicPr>
          <p:cNvPr id="15" name="Immagine 14" descr="ALBERO_indust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4" y="5092512"/>
            <a:ext cx="2473039" cy="1144800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208912" cy="4032448"/>
          </a:xfrm>
        </p:spPr>
        <p:txBody>
          <a:bodyPr>
            <a:normAutofit/>
          </a:bodyPr>
          <a:lstStyle>
            <a:lvl1pPr marL="355600" indent="-355600" algn="l"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7503703" y="374649"/>
            <a:ext cx="1296144" cy="462063"/>
            <a:chOff x="7503703" y="374649"/>
            <a:chExt cx="1296144" cy="462063"/>
          </a:xfrm>
        </p:grpSpPr>
        <p:sp>
          <p:nvSpPr>
            <p:cNvPr id="8" name="Rettangolo 7"/>
            <p:cNvSpPr/>
            <p:nvPr/>
          </p:nvSpPr>
          <p:spPr>
            <a:xfrm>
              <a:off x="7503703" y="374649"/>
              <a:ext cx="1296144" cy="431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 descr="softecoDEF_monocromatico15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344" y="397342"/>
              <a:ext cx="1008112" cy="4393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12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11.png"/><Relationship Id="rId30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ELISA\SOFTECO\PIANO COMUNICAZIONE-MARKETING\nuovo logo\softecoDEFsmall.png"/>
          <p:cNvPicPr>
            <a:picLocks noChangeAspect="1" noChangeArrowheads="1"/>
          </p:cNvPicPr>
          <p:nvPr/>
        </p:nvPicPr>
        <p:blipFill>
          <a:blip r:embed="rId25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699792" y="6453336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All rights reserved | 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Softeco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Sismat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Srl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41" r:id="rId3"/>
    <p:sldLayoutId id="2147483719" r:id="rId4"/>
    <p:sldLayoutId id="2147483720" r:id="rId5"/>
    <p:sldLayoutId id="2147483721" r:id="rId6"/>
    <p:sldLayoutId id="2147483722" r:id="rId7"/>
    <p:sldLayoutId id="2147483743" r:id="rId8"/>
    <p:sldLayoutId id="2147483723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40" r:id="rId2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22" name="Immagine 21" descr="Logo_Selesoft_orizz.png"/>
          <p:cNvPicPr>
            <a:picLocks noChangeAspect="1"/>
          </p:cNvPicPr>
          <p:nvPr userDrawn="1"/>
        </p:nvPicPr>
        <p:blipFill>
          <a:blip r:embed="rId27" cstate="print">
            <a:grayscl/>
          </a:blip>
          <a:stretch>
            <a:fillRect/>
          </a:stretch>
        </p:blipFill>
        <p:spPr>
          <a:xfrm>
            <a:off x="2843808" y="6400379"/>
            <a:ext cx="1152128" cy="329179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 noChangeArrowheads="1"/>
          </p:cNvPicPr>
          <p:nvPr userDrawn="1"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876256" y="6355285"/>
            <a:ext cx="1532372" cy="38608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 userDrawn="1"/>
        </p:nvPicPr>
        <p:blipFill>
          <a:blip r:embed="rId29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grayscl/>
          </a:blip>
          <a:srcRect l="3933" t="5683" r="4827" b="8230"/>
          <a:stretch>
            <a:fillRect/>
          </a:stretch>
        </p:blipFill>
        <p:spPr bwMode="auto">
          <a:xfrm>
            <a:off x="4932040" y="6381328"/>
            <a:ext cx="1008112" cy="3066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D:\ELISA\SOFTECO\PIANO COMUNICAZIONE-MARKETING\nuovo logo\softecoDEFsmall.png"/>
          <p:cNvPicPr>
            <a:picLocks noChangeAspect="1" noChangeArrowheads="1"/>
          </p:cNvPicPr>
          <p:nvPr userDrawn="1"/>
        </p:nvPicPr>
        <p:blipFill>
          <a:blip r:embed="rId30" cstate="print">
            <a:grayscl/>
            <a:lum bright="-1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309320"/>
            <a:ext cx="1008113" cy="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tangolo 2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642-6617-4C48-B779-48FA6E053D9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22" name="Immagine 21" descr="Logo_Selesoft_orizz.png"/>
          <p:cNvPicPr>
            <a:picLocks noChangeAspect="1"/>
          </p:cNvPicPr>
          <p:nvPr userDrawn="1"/>
        </p:nvPicPr>
        <p:blipFill>
          <a:blip r:embed="rId27" cstate="print">
            <a:grayscl/>
          </a:blip>
          <a:stretch>
            <a:fillRect/>
          </a:stretch>
        </p:blipFill>
        <p:spPr>
          <a:xfrm>
            <a:off x="755576" y="6412189"/>
            <a:ext cx="1152128" cy="329179"/>
          </a:xfrm>
          <a:prstGeom prst="rect">
            <a:avLst/>
          </a:prstGeom>
        </p:spPr>
      </p:pic>
      <p:sp>
        <p:nvSpPr>
          <p:cNvPr id="12" name="CasellaDiTesto 11"/>
          <p:cNvSpPr txBox="1"/>
          <p:nvPr userDrawn="1"/>
        </p:nvSpPr>
        <p:spPr>
          <a:xfrm>
            <a:off x="2699792" y="6453336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Selesoft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| All rights reserved </a:t>
            </a:r>
            <a:endParaRPr lang="it-IT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ttangolo 2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Indicizzazione ed analisi</a:t>
            </a:r>
            <a:br>
              <a:rPr lang="it-IT" dirty="0" smtClean="0"/>
            </a:br>
            <a:r>
              <a:rPr lang="it-IT" dirty="0" smtClean="0"/>
              <a:t>Visure, DM10 e bilanci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2555776" y="3284984"/>
            <a:ext cx="5976080" cy="504056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Problema: estrazione metadati da visure/moduli DM10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Documenti PDF di solito ottenuti da scannerizzazione documenti cartacei, problemi:</a:t>
            </a:r>
          </a:p>
          <a:p>
            <a:r>
              <a:rPr lang="it-IT" dirty="0" smtClean="0"/>
              <a:t> - testo verticale e font molto piccolo: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- testo non allineato e font molto piccolo:</a:t>
            </a:r>
          </a:p>
          <a:p>
            <a:endParaRPr lang="it-IT" dirty="0"/>
          </a:p>
          <a:p>
            <a:pPr marL="714375" indent="-352425">
              <a:buFont typeface="Wingdings" panose="05000000000000000000" pitchFamily="2" charset="2"/>
              <a:buChar char="Ø"/>
            </a:pPr>
            <a:endParaRPr lang="it-IT" dirty="0"/>
          </a:p>
          <a:p>
            <a:pPr marL="714375" indent="-352425">
              <a:buFont typeface="Wingdings" panose="05000000000000000000" pitchFamily="2" charset="2"/>
              <a:buChar char="Ø"/>
            </a:pPr>
            <a:endParaRPr lang="it-IT" dirty="0" smtClean="0"/>
          </a:p>
          <a:p>
            <a:r>
              <a:rPr lang="it-IT" dirty="0" smtClean="0"/>
              <a:t>- Scarsa </a:t>
            </a:r>
            <a:r>
              <a:rPr lang="it-IT" dirty="0" err="1" smtClean="0"/>
              <a:t>qualita’</a:t>
            </a:r>
            <a:r>
              <a:rPr lang="it-IT" dirty="0" smtClean="0"/>
              <a:t> scannerizzazione (basso dpi, immagine scadente)</a:t>
            </a:r>
          </a:p>
          <a:p>
            <a:r>
              <a:rPr lang="it-IT" dirty="0" smtClean="0"/>
              <a:t>- Templates eterogenei (sia per moduli DM10 che per visure camerali)</a:t>
            </a:r>
          </a:p>
          <a:p>
            <a:r>
              <a:rPr lang="it-IT" dirty="0" smtClean="0"/>
              <a:t>- L’estrazione del testo direttamente dai documenti PDF </a:t>
            </a:r>
            <a:r>
              <a:rPr lang="it-IT" dirty="0" err="1" smtClean="0"/>
              <a:t>e’</a:t>
            </a:r>
            <a:r>
              <a:rPr lang="it-IT" dirty="0" smtClean="0"/>
              <a:t> quindi difficile, stiamo ancora ricercando una soluzione.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84784"/>
            <a:ext cx="1523526" cy="136815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12976"/>
            <a:ext cx="7038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Moduli DM10: </a:t>
            </a:r>
            <a:r>
              <a:rPr lang="en-US" dirty="0" err="1" smtClean="0"/>
              <a:t>estrazione</a:t>
            </a:r>
            <a:r>
              <a:rPr lang="en-US" dirty="0" smtClean="0"/>
              <a:t> </a:t>
            </a:r>
            <a:r>
              <a:rPr lang="en-US" dirty="0" err="1" smtClean="0"/>
              <a:t>metadati</a:t>
            </a:r>
            <a:r>
              <a:rPr lang="en-US" dirty="0" smtClean="0"/>
              <a:t> da </a:t>
            </a:r>
            <a:r>
              <a:rPr lang="en-US" dirty="0" err="1" smtClean="0"/>
              <a:t>testo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valle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corretta</a:t>
            </a:r>
            <a:r>
              <a:rPr lang="en-US" dirty="0" smtClean="0"/>
              <a:t> </a:t>
            </a:r>
            <a:r>
              <a:rPr lang="en-US" dirty="0" err="1" smtClean="0"/>
              <a:t>estrazione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dal modulo DM10, </a:t>
            </a:r>
            <a:r>
              <a:rPr lang="en-US" dirty="0" err="1" smtClean="0"/>
              <a:t>andrebbero</a:t>
            </a:r>
            <a:r>
              <a:rPr lang="en-GB" dirty="0" smtClean="0"/>
              <a:t> </a:t>
            </a:r>
            <a:r>
              <a:rPr lang="en-GB" dirty="0" err="1" smtClean="0"/>
              <a:t>estratte</a:t>
            </a:r>
            <a:r>
              <a:rPr lang="en-GB" dirty="0" smtClean="0"/>
              <a:t> le </a:t>
            </a:r>
            <a:r>
              <a:rPr lang="en-GB" dirty="0" err="1" smtClean="0"/>
              <a:t>seguenti</a:t>
            </a:r>
            <a:r>
              <a:rPr lang="en-GB" dirty="0" smtClean="0"/>
              <a:t> keywords:</a:t>
            </a:r>
          </a:p>
          <a:p>
            <a:r>
              <a:rPr lang="it-IT" dirty="0" smtClean="0"/>
              <a:t>-          </a:t>
            </a:r>
            <a:r>
              <a:rPr lang="it-IT" dirty="0"/>
              <a:t>Codice fiscale</a:t>
            </a:r>
          </a:p>
          <a:p>
            <a:r>
              <a:rPr lang="it-IT" dirty="0"/>
              <a:t>-          Matricola aziendale</a:t>
            </a:r>
          </a:p>
          <a:p>
            <a:r>
              <a:rPr lang="it-IT" dirty="0"/>
              <a:t>-          Numero dipendenti</a:t>
            </a:r>
          </a:p>
          <a:p>
            <a:r>
              <a:rPr lang="it-IT" dirty="0"/>
              <a:t>-          Forza </a:t>
            </a:r>
            <a:r>
              <a:rPr lang="it-IT" dirty="0" smtClean="0"/>
              <a:t>Aziendale </a:t>
            </a:r>
            <a:r>
              <a:rPr lang="it-IT" dirty="0"/>
              <a:t>(ove presente</a:t>
            </a:r>
            <a:r>
              <a:rPr lang="it-IT" dirty="0" smtClean="0"/>
              <a:t>)</a:t>
            </a:r>
          </a:p>
          <a:p>
            <a:endParaRPr lang="it-IT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0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Visure</a:t>
            </a:r>
            <a:r>
              <a:rPr lang="en-US" dirty="0" smtClean="0"/>
              <a:t> </a:t>
            </a:r>
            <a:r>
              <a:rPr lang="en-US" dirty="0" err="1" smtClean="0"/>
              <a:t>camerali</a:t>
            </a:r>
            <a:r>
              <a:rPr lang="en-US" dirty="0" smtClean="0"/>
              <a:t>: </a:t>
            </a:r>
            <a:r>
              <a:rPr lang="en-US" dirty="0" err="1" smtClean="0"/>
              <a:t>estrazione</a:t>
            </a:r>
            <a:r>
              <a:rPr lang="en-US" dirty="0" smtClean="0"/>
              <a:t> metadata da </a:t>
            </a:r>
            <a:r>
              <a:rPr lang="en-US" dirty="0" err="1" smtClean="0"/>
              <a:t>testo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valle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estrazione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visure</a:t>
            </a:r>
            <a:r>
              <a:rPr lang="en-US" dirty="0" smtClean="0"/>
              <a:t> </a:t>
            </a:r>
            <a:r>
              <a:rPr lang="en-US" dirty="0" err="1" smtClean="0"/>
              <a:t>camerali</a:t>
            </a:r>
            <a:r>
              <a:rPr lang="en-US" dirty="0" smtClean="0"/>
              <a:t>, </a:t>
            </a:r>
            <a:r>
              <a:rPr lang="en-US" dirty="0" err="1"/>
              <a:t>andrebbero</a:t>
            </a:r>
            <a:r>
              <a:rPr lang="en-GB" dirty="0"/>
              <a:t> </a:t>
            </a:r>
            <a:r>
              <a:rPr lang="en-GB" dirty="0" err="1"/>
              <a:t>estratte</a:t>
            </a:r>
            <a:r>
              <a:rPr lang="en-GB" dirty="0"/>
              <a:t> le </a:t>
            </a:r>
            <a:r>
              <a:rPr lang="en-GB" dirty="0" err="1"/>
              <a:t>seguenti</a:t>
            </a:r>
            <a:r>
              <a:rPr lang="en-GB" dirty="0"/>
              <a:t> keywords</a:t>
            </a:r>
            <a:r>
              <a:rPr lang="en-GB" dirty="0" smtClean="0"/>
              <a:t>:</a:t>
            </a:r>
          </a:p>
          <a:p>
            <a:r>
              <a:rPr lang="it-IT" dirty="0" smtClean="0"/>
              <a:t>-          </a:t>
            </a:r>
            <a:r>
              <a:rPr lang="it-IT" dirty="0"/>
              <a:t>Ragione Sociale</a:t>
            </a:r>
          </a:p>
          <a:p>
            <a:r>
              <a:rPr lang="it-IT" dirty="0"/>
              <a:t>-          Codice Fiscale</a:t>
            </a:r>
          </a:p>
          <a:p>
            <a:r>
              <a:rPr lang="it-IT" dirty="0"/>
              <a:t>-          Partita IVA</a:t>
            </a:r>
          </a:p>
          <a:p>
            <a:r>
              <a:rPr lang="it-IT" dirty="0"/>
              <a:t>-          Forma Giuridica</a:t>
            </a:r>
          </a:p>
          <a:p>
            <a:r>
              <a:rPr lang="it-IT" dirty="0"/>
              <a:t>-          Stato attività (ove presente)</a:t>
            </a:r>
          </a:p>
          <a:p>
            <a:r>
              <a:rPr lang="it-IT" dirty="0"/>
              <a:t>-          Data Costituzione</a:t>
            </a:r>
          </a:p>
          <a:p>
            <a:r>
              <a:rPr lang="it-IT" dirty="0"/>
              <a:t>-          Data inizio attività</a:t>
            </a:r>
          </a:p>
          <a:p>
            <a:r>
              <a:rPr lang="it-IT" dirty="0"/>
              <a:t>-          Sede legale</a:t>
            </a:r>
          </a:p>
          <a:p>
            <a:r>
              <a:rPr lang="it-IT" dirty="0"/>
              <a:t>-          Codice </a:t>
            </a:r>
            <a:r>
              <a:rPr lang="it-IT" dirty="0" err="1"/>
              <a:t>Ateco</a:t>
            </a:r>
            <a:r>
              <a:rPr lang="it-IT" dirty="0"/>
              <a:t> 2007</a:t>
            </a:r>
          </a:p>
          <a:p>
            <a:r>
              <a:rPr lang="it-IT" dirty="0"/>
              <a:t>-          Provincia Registro Imprese</a:t>
            </a:r>
          </a:p>
          <a:p>
            <a:r>
              <a:rPr lang="it-IT" dirty="0"/>
              <a:t>-          Data Iscrizione Registro Imprese</a:t>
            </a:r>
          </a:p>
          <a:p>
            <a:r>
              <a:rPr lang="it-IT" dirty="0"/>
              <a:t>-          Numero Albo Artigiani (ove presente)</a:t>
            </a:r>
          </a:p>
          <a:p>
            <a:r>
              <a:rPr lang="it-IT" dirty="0"/>
              <a:t>-          Capitale Sociale</a:t>
            </a:r>
          </a:p>
          <a:p>
            <a:r>
              <a:rPr lang="it-IT" dirty="0"/>
              <a:t>-          Data estrazione visura</a:t>
            </a:r>
          </a:p>
          <a:p>
            <a:r>
              <a:rPr lang="it-IT" dirty="0"/>
              <a:t>-          Elenco Amministratori (Nome, Cognome, Codice fiscale)</a:t>
            </a:r>
          </a:p>
          <a:p>
            <a:r>
              <a:rPr lang="it-IT" dirty="0"/>
              <a:t>-          Elenco Soci (Nome, Cognome, Codice fiscale, Quota partecipazione,)</a:t>
            </a:r>
          </a:p>
          <a:p>
            <a:r>
              <a:rPr lang="it-IT" dirty="0"/>
              <a:t>-          Elenco Sedi Secondarie (ove presenti)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7344816" cy="576064"/>
          </a:xfrm>
        </p:spPr>
        <p:txBody>
          <a:bodyPr/>
          <a:lstStyle/>
          <a:p>
            <a:r>
              <a:rPr lang="en-US" dirty="0" err="1" smtClean="0"/>
              <a:t>Indicizzazione</a:t>
            </a:r>
            <a:r>
              <a:rPr lang="en-US" dirty="0" smtClean="0"/>
              <a:t> </a:t>
            </a:r>
            <a:r>
              <a:rPr lang="en-US" dirty="0" err="1" smtClean="0"/>
              <a:t>Bilanci</a:t>
            </a:r>
            <a:r>
              <a:rPr lang="en-US" dirty="0" smtClean="0"/>
              <a:t> e </a:t>
            </a:r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rilevanza</a:t>
            </a:r>
            <a:r>
              <a:rPr lang="en-US" dirty="0" smtClean="0"/>
              <a:t> </a:t>
            </a:r>
            <a:r>
              <a:rPr lang="en-US" dirty="0" err="1" smtClean="0"/>
              <a:t>rispetto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di parole </a:t>
            </a:r>
            <a:r>
              <a:rPr lang="en-US" dirty="0" err="1" smtClean="0"/>
              <a:t>chiave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L’estrazione</a:t>
            </a:r>
            <a:r>
              <a:rPr lang="en-US" dirty="0" smtClean="0"/>
              <a:t>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 err="1" smtClean="0"/>
              <a:t>bilanci</a:t>
            </a:r>
            <a:r>
              <a:rPr lang="en-US" dirty="0" smtClean="0"/>
              <a:t> e’ molto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essendo</a:t>
            </a:r>
            <a:r>
              <a:rPr lang="en-US" dirty="0" smtClean="0"/>
              <a:t> PDF </a:t>
            </a:r>
            <a:r>
              <a:rPr lang="en-US" dirty="0" err="1" smtClean="0"/>
              <a:t>generati</a:t>
            </a:r>
            <a:r>
              <a:rPr lang="en-GB" dirty="0" smtClean="0"/>
              <a:t> da </a:t>
            </a:r>
            <a:r>
              <a:rPr lang="en-GB" dirty="0" err="1" smtClean="0"/>
              <a:t>programmi</a:t>
            </a:r>
            <a:endParaRPr lang="en-GB" dirty="0"/>
          </a:p>
          <a:p>
            <a:r>
              <a:rPr lang="en-US" dirty="0" smtClean="0"/>
              <a:t>A </a:t>
            </a:r>
            <a:r>
              <a:rPr lang="en-US" dirty="0" err="1" smtClean="0"/>
              <a:t>valle</a:t>
            </a:r>
            <a:r>
              <a:rPr lang="en-US" dirty="0" smtClean="0"/>
              <a:t> </a:t>
            </a:r>
            <a:r>
              <a:rPr lang="en-US" dirty="0" err="1" smtClean="0"/>
              <a:t>dell’estrazione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un </a:t>
            </a:r>
            <a:r>
              <a:rPr lang="en-US" dirty="0" err="1" smtClean="0"/>
              <a:t>indice</a:t>
            </a:r>
            <a:r>
              <a:rPr lang="en-US" dirty="0" smtClean="0"/>
              <a:t> di </a:t>
            </a:r>
            <a:r>
              <a:rPr lang="en-US" dirty="0" err="1" smtClean="0"/>
              <a:t>rilevanza</a:t>
            </a:r>
            <a:r>
              <a:rPr lang="en-US" dirty="0" smtClean="0"/>
              <a:t> </a:t>
            </a:r>
            <a:r>
              <a:rPr lang="en-US" dirty="0" err="1" smtClean="0"/>
              <a:t>rispetto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di parole </a:t>
            </a:r>
            <a:r>
              <a:rPr lang="en-US" dirty="0" err="1" smtClean="0"/>
              <a:t>chiave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). </a:t>
            </a:r>
            <a:r>
              <a:rPr lang="en-US" dirty="0" err="1" smtClean="0"/>
              <a:t>Una</a:t>
            </a:r>
            <a:r>
              <a:rPr lang="en-US" dirty="0" smtClean="0"/>
              <a:t> prima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comprende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termini:</a:t>
            </a:r>
          </a:p>
          <a:p>
            <a:r>
              <a:rPr lang="it-IT" dirty="0"/>
              <a:t>- </a:t>
            </a:r>
            <a:r>
              <a:rPr lang="it-IT" dirty="0" smtClean="0"/>
              <a:t>«Anticipo utili»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smtClean="0"/>
              <a:t>«Crediti diversi»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smtClean="0"/>
              <a:t>«Contenzioso»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smtClean="0"/>
              <a:t>«Leasing»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smtClean="0"/>
              <a:t>«Locazione finanziaria»</a:t>
            </a:r>
          </a:p>
          <a:p>
            <a:r>
              <a:rPr lang="it-IT" dirty="0" smtClean="0"/>
              <a:t>Al momento </a:t>
            </a:r>
            <a:r>
              <a:rPr lang="it-IT" dirty="0" err="1" smtClean="0"/>
              <a:t>e’</a:t>
            </a:r>
            <a:r>
              <a:rPr lang="it-IT" dirty="0" smtClean="0"/>
              <a:t> stata realizzata una semplice </a:t>
            </a:r>
            <a:br>
              <a:rPr lang="it-IT" dirty="0" smtClean="0"/>
            </a:br>
            <a:r>
              <a:rPr lang="it-IT" dirty="0" smtClean="0"/>
              <a:t>interfaccia web per l’interrogazione dell’indice</a:t>
            </a:r>
            <a:br>
              <a:rPr lang="it-IT" dirty="0" smtClean="0"/>
            </a:br>
            <a:r>
              <a:rPr lang="it-IT" dirty="0" smtClean="0"/>
              <a:t>dei bilanci</a:t>
            </a:r>
            <a:endParaRPr lang="it-IT" dirty="0"/>
          </a:p>
          <a:p>
            <a:endParaRPr lang="en-US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746848"/>
            <a:ext cx="4573043" cy="1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Interfacciamento</a:t>
            </a:r>
            <a:r>
              <a:rPr lang="en-US" dirty="0" smtClean="0"/>
              <a:t> verso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architettura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scambio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(</a:t>
            </a:r>
            <a:r>
              <a:rPr lang="en-US" dirty="0" err="1" smtClean="0"/>
              <a:t>documenti</a:t>
            </a:r>
            <a:r>
              <a:rPr lang="en-US" dirty="0" smtClean="0"/>
              <a:t> da </a:t>
            </a:r>
            <a:r>
              <a:rPr lang="en-US" dirty="0" err="1" smtClean="0"/>
              <a:t>analizzare</a:t>
            </a:r>
            <a:r>
              <a:rPr lang="en-US" dirty="0" smtClean="0"/>
              <a:t>,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analisi</a:t>
            </a:r>
            <a:r>
              <a:rPr lang="en-US" dirty="0" smtClean="0"/>
              <a:t>) </a:t>
            </a:r>
            <a:r>
              <a:rPr lang="en-US" dirty="0" err="1" smtClean="0"/>
              <a:t>avverra</a:t>
            </a:r>
            <a:r>
              <a:rPr lang="en-US" dirty="0" smtClean="0"/>
              <a:t>’ via:</a:t>
            </a:r>
          </a:p>
          <a:p>
            <a:r>
              <a:rPr lang="en-US" dirty="0" smtClean="0"/>
              <a:t>- REST API</a:t>
            </a:r>
          </a:p>
          <a:p>
            <a:r>
              <a:rPr lang="en-US" dirty="0" smtClean="0"/>
              <a:t>- code</a:t>
            </a:r>
          </a:p>
          <a:p>
            <a:r>
              <a:rPr lang="en-US" dirty="0" smtClean="0"/>
              <a:t>- file system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entrambi</a:t>
            </a:r>
            <a:r>
              <a:rPr lang="en-US" dirty="0" smtClean="0"/>
              <a:t> I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estrazione</a:t>
            </a:r>
            <a:r>
              <a:rPr lang="en-US" dirty="0" smtClean="0"/>
              <a:t> metadata da moduli DM10/</a:t>
            </a:r>
            <a:r>
              <a:rPr lang="en-US" dirty="0" err="1" smtClean="0"/>
              <a:t>visure</a:t>
            </a:r>
            <a:r>
              <a:rPr lang="en-US" dirty="0" smtClean="0"/>
              <a:t>, </a:t>
            </a:r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rilevanza</a:t>
            </a:r>
            <a:r>
              <a:rPr lang="en-US" dirty="0" smtClean="0"/>
              <a:t> da </a:t>
            </a:r>
            <a:r>
              <a:rPr lang="en-US" dirty="0" err="1" smtClean="0"/>
              <a:t>bilanci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architettura</a:t>
            </a:r>
            <a:r>
              <a:rPr lang="en-US" dirty="0" smtClean="0"/>
              <a:t> di </a:t>
            </a:r>
            <a:r>
              <a:rPr lang="en-US" dirty="0" err="1" smtClean="0"/>
              <a:t>massima</a:t>
            </a:r>
            <a:r>
              <a:rPr lang="en-US" dirty="0" smtClean="0"/>
              <a:t> e’ la </a:t>
            </a:r>
            <a:r>
              <a:rPr lang="en-US" dirty="0" err="1" smtClean="0"/>
              <a:t>seguente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17" y="3573016"/>
            <a:ext cx="4536504" cy="18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059832" y="4494693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www.softeco.it</a:t>
            </a:r>
          </a:p>
          <a:p>
            <a:r>
              <a:rPr lang="it-IT" sz="2400" b="1" i="1" dirty="0">
                <a:solidFill>
                  <a:schemeClr val="bg1">
                    <a:lumMod val="50000"/>
                  </a:schemeClr>
                </a:solidFill>
              </a:rPr>
              <a:t>info@softeco.it</a:t>
            </a:r>
          </a:p>
          <a:p>
            <a:r>
              <a:rPr lang="it-IT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 + 39 01060261</a:t>
            </a:r>
          </a:p>
        </p:txBody>
      </p:sp>
      <p:sp>
        <p:nvSpPr>
          <p:cNvPr id="14" name="Sottotitolo 13"/>
          <p:cNvSpPr>
            <a:spLocks noGrp="1"/>
          </p:cNvSpPr>
          <p:nvPr>
            <p:ph type="subTitle" idx="1"/>
          </p:nvPr>
        </p:nvSpPr>
        <p:spPr>
          <a:xfrm>
            <a:off x="7020272" y="5225996"/>
            <a:ext cx="1252486" cy="504056"/>
          </a:xfrm>
        </p:spPr>
        <p:txBody>
          <a:bodyPr anchor="ctr">
            <a:noAutofit/>
          </a:bodyPr>
          <a:lstStyle/>
          <a:p>
            <a:pPr lvl="0">
              <a:buNone/>
              <a:defRPr/>
            </a:pPr>
            <a:r>
              <a:rPr lang="it-IT" b="1" dirty="0" smtClean="0"/>
              <a:t>Catania</a:t>
            </a:r>
            <a:endParaRPr lang="it-IT" b="1" dirty="0"/>
          </a:p>
        </p:txBody>
      </p:sp>
      <p:pic>
        <p:nvPicPr>
          <p:cNvPr id="9" name="Immagine 12" descr="napol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2651" y="4293096"/>
            <a:ext cx="798596" cy="11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magine 9" descr="catani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8650" y="5157192"/>
            <a:ext cx="803272" cy="11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mmagine 10" descr="genova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700" y="2492896"/>
            <a:ext cx="798596" cy="117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magine 11" descr="milan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7719" y="3447156"/>
            <a:ext cx="798596" cy="8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ottotitolo 2"/>
          <p:cNvSpPr txBox="1">
            <a:spLocks/>
          </p:cNvSpPr>
          <p:nvPr/>
        </p:nvSpPr>
        <p:spPr>
          <a:xfrm>
            <a:off x="251520" y="980728"/>
            <a:ext cx="8208912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Masetti</a:t>
            </a:r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sz="2400" dirty="0" smtClean="0"/>
              <a:t>Marco.masetti@softeco.it</a:t>
            </a:r>
            <a:endParaRPr lang="it-IT" sz="2400" dirty="0"/>
          </a:p>
        </p:txBody>
      </p:sp>
      <p:sp>
        <p:nvSpPr>
          <p:cNvPr id="18" name="Sottotitolo 13"/>
          <p:cNvSpPr txBox="1">
            <a:spLocks/>
          </p:cNvSpPr>
          <p:nvPr/>
        </p:nvSpPr>
        <p:spPr>
          <a:xfrm>
            <a:off x="7020272" y="4361900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Napoli</a:t>
            </a:r>
            <a:endParaRPr lang="it-IT" b="1" dirty="0"/>
          </a:p>
        </p:txBody>
      </p:sp>
      <p:sp>
        <p:nvSpPr>
          <p:cNvPr id="19" name="Sottotitolo 13"/>
          <p:cNvSpPr txBox="1">
            <a:spLocks/>
          </p:cNvSpPr>
          <p:nvPr/>
        </p:nvSpPr>
        <p:spPr>
          <a:xfrm>
            <a:off x="7020272" y="3570672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Milano</a:t>
            </a:r>
            <a:endParaRPr lang="it-IT" b="1" dirty="0"/>
          </a:p>
        </p:txBody>
      </p:sp>
      <p:sp>
        <p:nvSpPr>
          <p:cNvPr id="20" name="Sottotitolo 13"/>
          <p:cNvSpPr txBox="1">
            <a:spLocks/>
          </p:cNvSpPr>
          <p:nvPr/>
        </p:nvSpPr>
        <p:spPr>
          <a:xfrm>
            <a:off x="7020272" y="2601381"/>
            <a:ext cx="1252486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ü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it-IT" b="1" dirty="0" smtClean="0"/>
              <a:t>Genova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508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E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TE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LE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92027BE8638D49BFEF8E84071AF776" ma:contentTypeVersion="4" ma:contentTypeDescription="Creare un nuovo documento." ma:contentTypeScope="" ma:versionID="c39e7e79ab405133207a8de6a478068b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e15b70532bc85af3e1ad57b507a49e03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9" nillable="true" ma:displayName="Versione" ma:internalName="_Version">
      <xsd:simpleType>
        <xsd:restriction base="dms:Text"/>
      </xsd:simpleType>
    </xsd:element>
    <xsd:element name="_ResourceType" ma:index="11" nillable="true" ma:displayName="Tipo risorsa" ma:default="Documento" ma:description="Indicare se si tratta di una pagina ASPX o di un documento vero e proprio. Nel primo caso selezionare 'Pagina' altrimenti lasciare invariato" ma:format="RadioButtons" ma:internalName="_ResourceType">
      <xsd:simpleType>
        <xsd:restriction base="dms:Choice">
          <xsd:enumeration value="Documento"/>
          <xsd:enumeration value="Pagin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Autore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 ma:readOnly="true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8" ma:displayName="Categoria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  <_ResourceType xmlns="http://schemas.microsoft.com/sharepoint/v3/fields">Documento</_ResourceType>
  </documentManagement>
</p:properties>
</file>

<file path=customXml/itemProps1.xml><?xml version="1.0" encoding="utf-8"?>
<ds:datastoreItem xmlns:ds="http://schemas.openxmlformats.org/officeDocument/2006/customXml" ds:itemID="{EC3192EC-E8D3-41A4-9F86-2A229BF11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0C56BF8-FB06-4BCB-9FDE-BFCCA595B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36183C-3043-4C4D-86C5-3190EDD7F2CF}">
  <ds:schemaRefs>
    <ds:schemaRef ds:uri="http://schemas.microsoft.com/office/2006/metadata/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398</Words>
  <Application>Microsoft Office PowerPoint</Application>
  <PresentationFormat>Presentazione su schermo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Webdings</vt:lpstr>
      <vt:lpstr>Wingdings</vt:lpstr>
      <vt:lpstr>SOFTECO</vt:lpstr>
      <vt:lpstr>PROTECO</vt:lpstr>
      <vt:lpstr>SELESOFT</vt:lpstr>
      <vt:lpstr>Indicizzazione ed analisi Visure, DM10 e bilanci</vt:lpstr>
      <vt:lpstr>Problema: estrazione metadati da visure/moduli DM10</vt:lpstr>
      <vt:lpstr>Moduli DM10: estrazione metadati da testo</vt:lpstr>
      <vt:lpstr>Visure camerali: estrazione metadata da testo</vt:lpstr>
      <vt:lpstr>Indicizzazione Bilanci e calcolo rilevanza rispetto ad una lista di parole chiave</vt:lpstr>
      <vt:lpstr>Interfacciamento verso altri sistemi ed architettura di massima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POWERPOINT SOFTECO / PROTECO/ SELESOFT </dc:title>
  <dc:creator>daniela.bonadies</dc:creator>
  <cp:lastModifiedBy>marco.masetti</cp:lastModifiedBy>
  <cp:revision>708</cp:revision>
  <cp:lastPrinted>2013-05-21T15:41:06Z</cp:lastPrinted>
  <dcterms:created xsi:type="dcterms:W3CDTF">2012-09-25T06:59:04Z</dcterms:created>
  <dcterms:modified xsi:type="dcterms:W3CDTF">2016-10-10T13:46:02Z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0x0101007B92027BE8638D49BFEF8E84071AF776</vt:lpwstr>
  </property>
</Properties>
</file>