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6" r:id="rId4"/>
    <p:sldMasterId id="2147483744" r:id="rId5"/>
    <p:sldMasterId id="2147483770" r:id="rId6"/>
  </p:sldMasterIdLst>
  <p:notesMasterIdLst>
    <p:notesMasterId r:id="rId17"/>
  </p:notesMasterIdLst>
  <p:handoutMasterIdLst>
    <p:handoutMasterId r:id="rId18"/>
  </p:handoutMasterIdLst>
  <p:sldIdLst>
    <p:sldId id="300" r:id="rId7"/>
    <p:sldId id="311" r:id="rId8"/>
    <p:sldId id="301" r:id="rId9"/>
    <p:sldId id="312" r:id="rId10"/>
    <p:sldId id="314" r:id="rId11"/>
    <p:sldId id="315" r:id="rId12"/>
    <p:sldId id="316" r:id="rId13"/>
    <p:sldId id="313" r:id="rId14"/>
    <p:sldId id="317" r:id="rId15"/>
    <p:sldId id="318" r:id="rId16"/>
  </p:sldIdLst>
  <p:sldSz cx="9144000" cy="6858000" type="screen4x3"/>
  <p:notesSz cx="6858000" cy="99472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  <a:srgbClr val="EB5E2E"/>
    <a:srgbClr val="92D050"/>
    <a:srgbClr val="9AF0AA"/>
    <a:srgbClr val="99FF66"/>
    <a:srgbClr val="00FFCC"/>
    <a:srgbClr val="17BACB"/>
    <a:srgbClr val="C0BC00"/>
    <a:srgbClr val="FFFF66"/>
    <a:srgbClr val="D4B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3743" autoAdjust="0"/>
  </p:normalViewPr>
  <p:slideViewPr>
    <p:cSldViewPr>
      <p:cViewPr>
        <p:scale>
          <a:sx n="75" d="100"/>
          <a:sy n="75" d="100"/>
        </p:scale>
        <p:origin x="1037" y="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984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DA78D9E-4E7F-4E89-8E52-93879AF5AAF4}" type="datetimeFigureOut">
              <a:rPr lang="it-IT" smtClean="0"/>
              <a:pPr/>
              <a:t>07/10/2016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48186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4" y="9448186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C86483EF-044D-4139-9224-70C8AAF0ECA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414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95D52B7-CC90-4826-843B-C53C33DE94E9}" type="datetimeFigureOut">
              <a:rPr lang="it-IT" smtClean="0"/>
              <a:pPr/>
              <a:t>07/10/2016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1" y="4724957"/>
            <a:ext cx="5486400" cy="4476273"/>
          </a:xfrm>
          <a:prstGeom prst="rect">
            <a:avLst/>
          </a:prstGeom>
        </p:spPr>
        <p:txBody>
          <a:bodyPr vert="horz" lIns="91870" tIns="45935" rIns="91870" bIns="45935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48186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4" y="9448186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FA10BE79-10EC-4F9D-A2D4-C6D74B98FC9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78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0BE79-10EC-4F9D-A2D4-C6D74B98FC98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72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0BE79-10EC-4F9D-A2D4-C6D74B98FC98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10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563" t="11815"/>
          <a:stretch>
            <a:fillRect/>
          </a:stretch>
        </p:blipFill>
        <p:spPr bwMode="auto">
          <a:xfrm>
            <a:off x="38911" y="1556792"/>
            <a:ext cx="402903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51520" y="2060848"/>
            <a:ext cx="8280920" cy="1224136"/>
          </a:xfrm>
          <a:noFill/>
        </p:spPr>
        <p:txBody>
          <a:bodyPr>
            <a:noAutofit/>
          </a:bodyPr>
          <a:lstStyle>
            <a:lvl1pPr algn="r">
              <a:defRPr sz="2400" b="1" i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75856" y="3284984"/>
            <a:ext cx="5256000" cy="1080000"/>
          </a:xfrm>
          <a:ln w="3175">
            <a:noFill/>
          </a:ln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9" name="Immagine 8" descr="softecoDEF_per slid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24328" y="260648"/>
            <a:ext cx="1366123" cy="592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livelli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91269"/>
            <a:ext cx="8229600" cy="5030019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ü"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bg1">
                  <a:lumMod val="75000"/>
                </a:schemeClr>
              </a:buClr>
              <a:buSzPct val="100000"/>
              <a:buFont typeface="Webdings" pitchFamily="18" charset="2"/>
              <a:buChar char="4"/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2" name="Picture 2" descr="D:\ELISA\SOFTECO\PIANO COMUNICAZIONE-MARKETING\nuovo logo\softecoDEFsmall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1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09320"/>
            <a:ext cx="1008113" cy="4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2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9" name="Rettangolo 8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 livelli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 rot="16200000">
            <a:off x="5957346" y="1753540"/>
            <a:ext cx="4031474" cy="2341834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272808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1520" y="260648"/>
            <a:ext cx="8204400" cy="432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31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senza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25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3" name="Picture 2" descr="D:\ELISA\SOFTECO\PIANO COMUNICAZIONE-MARKETING\nuovo logo\softecoDEFsmall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1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09320"/>
            <a:ext cx="1008113" cy="4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tangolo 4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10" name="Rettangolo 9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13839" t="11815" r="57510" b="6445"/>
          <a:stretch>
            <a:fillRect/>
          </a:stretch>
        </p:blipFill>
        <p:spPr bwMode="auto">
          <a:xfrm flipV="1">
            <a:off x="7482096" y="2921"/>
            <a:ext cx="1659875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5040560"/>
          </a:xfrm>
          <a:ln>
            <a:noFill/>
          </a:ln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27" name="Rettangolo 26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4" name="Immagine 13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670-EF17-4EB6-836E-C7C76CA628E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05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563" t="11815"/>
          <a:stretch>
            <a:fillRect/>
          </a:stretch>
        </p:blipFill>
        <p:spPr bwMode="auto">
          <a:xfrm>
            <a:off x="38911" y="1556792"/>
            <a:ext cx="402903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51520" y="2060848"/>
            <a:ext cx="8280920" cy="1224136"/>
          </a:xfrm>
          <a:noFill/>
        </p:spPr>
        <p:txBody>
          <a:bodyPr>
            <a:noAutofit/>
          </a:bodyPr>
          <a:lstStyle>
            <a:lvl1pPr algn="r">
              <a:defRPr sz="2400" b="1" i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75856" y="3284984"/>
            <a:ext cx="5256000" cy="1080000"/>
          </a:xfrm>
          <a:ln w="3175">
            <a:noFill/>
          </a:ln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14" name="Immagine 13" descr="logo_bicolore.png"/>
          <p:cNvPicPr>
            <a:picLocks noChangeAspect="1"/>
          </p:cNvPicPr>
          <p:nvPr userDrawn="1"/>
        </p:nvPicPr>
        <p:blipFill>
          <a:blip r:embed="rId3" cstate="print"/>
          <a:srcRect b="8883"/>
          <a:stretch>
            <a:fillRect/>
          </a:stretch>
        </p:blipFill>
        <p:spPr>
          <a:xfrm>
            <a:off x="6876256" y="476672"/>
            <a:ext cx="1656184" cy="804779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13839" t="11815" r="57428" b="6445"/>
          <a:stretch>
            <a:fillRect/>
          </a:stretch>
        </p:blipFill>
        <p:spPr bwMode="auto">
          <a:xfrm flipV="1">
            <a:off x="7055768" y="0"/>
            <a:ext cx="2088232" cy="491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5040560"/>
          </a:xfrm>
          <a:ln>
            <a:noFill/>
          </a:ln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27" name="Rettangolo 26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Immagine 6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7" name="Rettangolo 6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 descr="logo_bicolore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5" name="Gruppo 4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7" name="Rettangolo 6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 descr="logo_bicolore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>
            <a:off x="6084168" y="908721"/>
            <a:ext cx="2473200" cy="143665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lang="it-IT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tel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modleloTLCvert.png"/>
          <p:cNvPicPr>
            <a:picLocks noChangeAspect="1"/>
          </p:cNvPicPr>
          <p:nvPr/>
        </p:nvPicPr>
        <p:blipFill>
          <a:blip r:embed="rId2" cstate="print"/>
          <a:srcRect l="13333" r="17778"/>
          <a:stretch>
            <a:fillRect/>
          </a:stretch>
        </p:blipFill>
        <p:spPr>
          <a:xfrm>
            <a:off x="6660232" y="836709"/>
            <a:ext cx="2473200" cy="16619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272808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5" name="Gruppo 4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6" name="Rettangolo 5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Immagine 6" descr="softecoDEF_monocromatico1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energ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ener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4555" cy="114550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fina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modello slide traspor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9" name="Immagine 8" descr="ALBERO_traspor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2177763" cy="1008112"/>
          </a:xfrm>
          <a:prstGeom prst="rect">
            <a:avLst/>
          </a:prstGeom>
        </p:spPr>
      </p:pic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10" name="Rettangolo 9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indust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industr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4" y="50925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 livelli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91269"/>
            <a:ext cx="8229600" cy="5030019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>
                  <a:lumMod val="75000"/>
                </a:schemeClr>
              </a:buClr>
              <a:buSzPct val="150000"/>
              <a:buFont typeface="Wingdings" pitchFamily="2" charset="2"/>
              <a:buChar char="Ø"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bg1">
                  <a:lumMod val="75000"/>
                </a:schemeClr>
              </a:buClr>
              <a:buSzPct val="150000"/>
              <a:buFont typeface="Webdings" pitchFamily="18" charset="2"/>
              <a:buChar char="4"/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8" name="Rettangolo 7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livelli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91269"/>
            <a:ext cx="8229600" cy="5030019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ü"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bg1">
                  <a:lumMod val="75000"/>
                </a:schemeClr>
              </a:buClr>
              <a:buSzPct val="100000"/>
              <a:buFont typeface="Webdings" pitchFamily="18" charset="2"/>
              <a:buChar char="4"/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2" name="Picture 2" descr="D:\ELISA\SOFTECO\PIANO COMUNICAZIONE-MARKETING\nuovo logo\softecoDEFsmall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1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09320"/>
            <a:ext cx="1008113" cy="4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2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10" name="Rettangolo 9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 livelli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 rot="16200000">
            <a:off x="5957346" y="1753540"/>
            <a:ext cx="4031474" cy="2341834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272808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1520" y="260648"/>
            <a:ext cx="8204400" cy="432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31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senza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25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10" name="Rettangolo 9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logo_bicolore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>
            <a:off x="6084168" y="908721"/>
            <a:ext cx="2473200" cy="143665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lang="it-IT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670-EF17-4EB6-836E-C7C76CA628E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056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563" t="11815"/>
          <a:stretch>
            <a:fillRect/>
          </a:stretch>
        </p:blipFill>
        <p:spPr bwMode="auto">
          <a:xfrm>
            <a:off x="38911" y="1556792"/>
            <a:ext cx="402903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51520" y="2060848"/>
            <a:ext cx="8280920" cy="1224136"/>
          </a:xfrm>
          <a:noFill/>
        </p:spPr>
        <p:txBody>
          <a:bodyPr>
            <a:noAutofit/>
          </a:bodyPr>
          <a:lstStyle>
            <a:lvl1pPr algn="r">
              <a:defRPr sz="2400" b="1" i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75856" y="3284984"/>
            <a:ext cx="5256000" cy="1080000"/>
          </a:xfrm>
          <a:ln w="3175">
            <a:noFill/>
          </a:ln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6" name="Immagine 5" descr="selesoftorizz_slid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60232" y="764704"/>
            <a:ext cx="2026511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tel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modleloTLCvert.png"/>
          <p:cNvPicPr>
            <a:picLocks noChangeAspect="1"/>
          </p:cNvPicPr>
          <p:nvPr/>
        </p:nvPicPr>
        <p:blipFill>
          <a:blip r:embed="rId2" cstate="print"/>
          <a:srcRect l="13333" r="17778"/>
          <a:stretch>
            <a:fillRect/>
          </a:stretch>
        </p:blipFill>
        <p:spPr>
          <a:xfrm>
            <a:off x="6660232" y="836709"/>
            <a:ext cx="2473200" cy="16619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272808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 l="13839" t="11815" r="57428" b="6445"/>
          <a:stretch>
            <a:fillRect/>
          </a:stretch>
        </p:blipFill>
        <p:spPr bwMode="auto">
          <a:xfrm flipV="1">
            <a:off x="7055768" y="0"/>
            <a:ext cx="2088232" cy="491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684076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5040560"/>
          </a:xfrm>
          <a:ln>
            <a:noFill/>
          </a:ln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27" name="Rettangolo 26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5" name="Gruppo 4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6" name="Rettangolo 5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Immagine 6" descr="selesoft_slides.png"/>
            <p:cNvPicPr>
              <a:picLocks noChangeAspect="1"/>
            </p:cNvPicPr>
            <p:nvPr userDrawn="1"/>
          </p:nvPicPr>
          <p:blipFill>
            <a:blip r:embed="rId2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563" t="11815"/>
          <a:stretch>
            <a:fillRect/>
          </a:stretch>
        </p:blipFill>
        <p:spPr bwMode="auto">
          <a:xfrm>
            <a:off x="38911" y="1556792"/>
            <a:ext cx="402903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7" name="Rettangolo 6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128792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>
            <a:off x="6084168" y="908721"/>
            <a:ext cx="2473200" cy="143665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lang="it-IT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9" name="Rettangolo 8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tel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modleloTLCvert.png"/>
          <p:cNvPicPr>
            <a:picLocks noChangeAspect="1"/>
          </p:cNvPicPr>
          <p:nvPr/>
        </p:nvPicPr>
        <p:blipFill>
          <a:blip r:embed="rId2" cstate="print"/>
          <a:srcRect l="13333" r="17778"/>
          <a:stretch>
            <a:fillRect/>
          </a:stretch>
        </p:blipFill>
        <p:spPr>
          <a:xfrm>
            <a:off x="6660232" y="836709"/>
            <a:ext cx="2473200" cy="16619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272808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energ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ener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4555" cy="114550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fina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modello slide traspor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128792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9" name="Immagine 8" descr="ALBERO_traspor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2177763" cy="1008112"/>
          </a:xfrm>
          <a:prstGeom prst="rect">
            <a:avLst/>
          </a:prstGeom>
        </p:spPr>
      </p:pic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indust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industr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4" y="50925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 livelli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13839" t="11815" r="53967" b="6445"/>
          <a:stretch>
            <a:fillRect/>
          </a:stretch>
        </p:blipFill>
        <p:spPr bwMode="auto">
          <a:xfrm flipV="1">
            <a:off x="6804248" y="0"/>
            <a:ext cx="2339752" cy="491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91269"/>
            <a:ext cx="8229600" cy="5030019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>
                  <a:lumMod val="75000"/>
                </a:schemeClr>
              </a:buClr>
              <a:buSzPct val="150000"/>
              <a:buFont typeface="Wingdings" pitchFamily="2" charset="2"/>
              <a:buChar char="Ø"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bg1">
                  <a:lumMod val="75000"/>
                </a:schemeClr>
              </a:buClr>
              <a:buSzPct val="150000"/>
              <a:buFont typeface="Webdings" pitchFamily="18" charset="2"/>
              <a:buChar char="4"/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684076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9" name="Gruppo 8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10" name="Rettangolo 9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Immagine 11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energ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ener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4555" cy="114550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livelli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91269"/>
            <a:ext cx="8229600" cy="5030019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ü"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bg1">
                  <a:lumMod val="75000"/>
                </a:schemeClr>
              </a:buClr>
              <a:buSzPct val="100000"/>
              <a:buFont typeface="Webdings" pitchFamily="18" charset="2"/>
              <a:buChar char="4"/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elesoft_slides.png"/>
            <p:cNvPicPr>
              <a:picLocks noChangeAspect="1"/>
            </p:cNvPicPr>
            <p:nvPr userDrawn="1"/>
          </p:nvPicPr>
          <p:blipFill>
            <a:blip r:embed="rId2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 livelli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 rot="16200000">
            <a:off x="5957346" y="1753540"/>
            <a:ext cx="4031474" cy="2341834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128792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1520" y="260648"/>
            <a:ext cx="8204400" cy="432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 l="13839" t="11815" r="53967" b="6445"/>
          <a:stretch>
            <a:fillRect/>
          </a:stretch>
        </p:blipFill>
        <p:spPr bwMode="auto">
          <a:xfrm flipV="1">
            <a:off x="6804248" y="0"/>
            <a:ext cx="2339752" cy="491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31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128792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9" name="Rettangolo 8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senza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25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elesoft_slides.png"/>
            <p:cNvPicPr>
              <a:picLocks noChangeAspect="1"/>
            </p:cNvPicPr>
            <p:nvPr userDrawn="1"/>
          </p:nvPicPr>
          <p:blipFill>
            <a:blip r:embed="rId2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fina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670-EF17-4EB6-836E-C7C76CA628E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0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modello slide traspor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9" name="Immagine 8" descr="ALBERO_traspor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2177763" cy="1008112"/>
          </a:xfrm>
          <a:prstGeom prst="rect">
            <a:avLst/>
          </a:prstGeom>
        </p:spPr>
      </p:pic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indust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industr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4" y="50925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image" Target="../media/image12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image" Target="../media/image11.png"/><Relationship Id="rId30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ELISA\SOFTECO\PIANO COMUNICAZIONE-MARKETING\nuovo logo\softecoDEFsmall.png"/>
          <p:cNvPicPr>
            <a:picLocks noChangeAspect="1" noChangeArrowheads="1"/>
          </p:cNvPicPr>
          <p:nvPr/>
        </p:nvPicPr>
        <p:blipFill>
          <a:blip r:embed="rId25" cstate="print">
            <a:grayscl/>
            <a:lum bright="-1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09320"/>
            <a:ext cx="1008113" cy="4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699792" y="6453336"/>
            <a:ext cx="31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All rights reserved | 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Softeco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Sismat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Srl</a:t>
            </a:r>
            <a:endParaRPr lang="it-IT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41" r:id="rId3"/>
    <p:sldLayoutId id="2147483719" r:id="rId4"/>
    <p:sldLayoutId id="2147483720" r:id="rId5"/>
    <p:sldLayoutId id="2147483721" r:id="rId6"/>
    <p:sldLayoutId id="2147483722" r:id="rId7"/>
    <p:sldLayoutId id="2147483743" r:id="rId8"/>
    <p:sldLayoutId id="2147483723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40" r:id="rId2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0642-6617-4C48-B779-48FA6E053D9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22" name="Immagine 21" descr="Logo_Selesoft_orizz.png"/>
          <p:cNvPicPr>
            <a:picLocks noChangeAspect="1"/>
          </p:cNvPicPr>
          <p:nvPr userDrawn="1"/>
        </p:nvPicPr>
        <p:blipFill>
          <a:blip r:embed="rId27" cstate="print">
            <a:grayscl/>
          </a:blip>
          <a:stretch>
            <a:fillRect/>
          </a:stretch>
        </p:blipFill>
        <p:spPr>
          <a:xfrm>
            <a:off x="2843808" y="6400379"/>
            <a:ext cx="1152128" cy="329179"/>
          </a:xfrm>
          <a:prstGeom prst="rect">
            <a:avLst/>
          </a:prstGeom>
        </p:spPr>
      </p:pic>
      <p:pic>
        <p:nvPicPr>
          <p:cNvPr id="24" name="Picture 4"/>
          <p:cNvPicPr>
            <a:picLocks noChangeAspect="1" noChangeArrowheads="1"/>
          </p:cNvPicPr>
          <p:nvPr userDrawn="1"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6876256" y="6355285"/>
            <a:ext cx="1532372" cy="38608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 userDrawn="1"/>
        </p:nvPicPr>
        <p:blipFill>
          <a:blip r:embed="rId29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</a:blip>
          <a:srcRect l="3933" t="5683" r="4827" b="8230"/>
          <a:stretch>
            <a:fillRect/>
          </a:stretch>
        </p:blipFill>
        <p:spPr bwMode="auto">
          <a:xfrm>
            <a:off x="4932040" y="6381328"/>
            <a:ext cx="1008112" cy="30661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D:\ELISA\SOFTECO\PIANO COMUNICAZIONE-MARKETING\nuovo logo\softecoDEFsmall.png"/>
          <p:cNvPicPr>
            <a:picLocks noChangeAspect="1" noChangeArrowheads="1"/>
          </p:cNvPicPr>
          <p:nvPr userDrawn="1"/>
        </p:nvPicPr>
        <p:blipFill>
          <a:blip r:embed="rId30" cstate="print">
            <a:grayscl/>
            <a:lum bright="-1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6309320"/>
            <a:ext cx="1008113" cy="4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tangolo 2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0642-6617-4C48-B779-48FA6E053D9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22" name="Immagine 21" descr="Logo_Selesoft_orizz.png"/>
          <p:cNvPicPr>
            <a:picLocks noChangeAspect="1"/>
          </p:cNvPicPr>
          <p:nvPr userDrawn="1"/>
        </p:nvPicPr>
        <p:blipFill>
          <a:blip r:embed="rId27" cstate="print">
            <a:grayscl/>
          </a:blip>
          <a:stretch>
            <a:fillRect/>
          </a:stretch>
        </p:blipFill>
        <p:spPr>
          <a:xfrm>
            <a:off x="755576" y="6412189"/>
            <a:ext cx="1152128" cy="329179"/>
          </a:xfrm>
          <a:prstGeom prst="rect">
            <a:avLst/>
          </a:prstGeom>
        </p:spPr>
      </p:pic>
      <p:sp>
        <p:nvSpPr>
          <p:cNvPr id="12" name="CasellaDiTesto 11"/>
          <p:cNvSpPr txBox="1"/>
          <p:nvPr userDrawn="1"/>
        </p:nvSpPr>
        <p:spPr>
          <a:xfrm>
            <a:off x="2699792" y="6453336"/>
            <a:ext cx="31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Selesoft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| All rights reserved </a:t>
            </a:r>
            <a:endParaRPr lang="it-IT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ttangolo 2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  <p:sldLayoutId id="2147483795" r:id="rId2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Progetto VI&amp;P	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2555776" y="3284984"/>
            <a:ext cx="5976080" cy="504056"/>
          </a:xfrm>
        </p:spPr>
        <p:txBody>
          <a:bodyPr>
            <a:normAutofit/>
          </a:bodyPr>
          <a:lstStyle/>
          <a:p>
            <a:r>
              <a:rPr lang="it-IT" dirty="0" smtClean="0"/>
              <a:t>Rilascio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Contatti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059832" y="4494693"/>
            <a:ext cx="25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www.softeco.it</a:t>
            </a:r>
          </a:p>
          <a:p>
            <a:r>
              <a:rPr lang="it-IT" sz="2400" b="1" i="1" dirty="0">
                <a:solidFill>
                  <a:schemeClr val="bg1">
                    <a:lumMod val="50000"/>
                  </a:schemeClr>
                </a:solidFill>
              </a:rPr>
              <a:t>info@softeco.it</a:t>
            </a:r>
          </a:p>
          <a:p>
            <a:r>
              <a:rPr lang="it-IT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 + 39 01060261</a:t>
            </a:r>
          </a:p>
        </p:txBody>
      </p:sp>
      <p:sp>
        <p:nvSpPr>
          <p:cNvPr id="14" name="Sottotitolo 13"/>
          <p:cNvSpPr>
            <a:spLocks noGrp="1"/>
          </p:cNvSpPr>
          <p:nvPr>
            <p:ph type="subTitle" idx="1"/>
          </p:nvPr>
        </p:nvSpPr>
        <p:spPr>
          <a:xfrm>
            <a:off x="7020272" y="5225996"/>
            <a:ext cx="1252486" cy="504056"/>
          </a:xfrm>
        </p:spPr>
        <p:txBody>
          <a:bodyPr anchor="ctr">
            <a:noAutofit/>
          </a:bodyPr>
          <a:lstStyle/>
          <a:p>
            <a:pPr lvl="0">
              <a:buNone/>
              <a:defRPr/>
            </a:pPr>
            <a:r>
              <a:rPr lang="it-IT" b="1" dirty="0" smtClean="0"/>
              <a:t>Catania</a:t>
            </a:r>
            <a:endParaRPr lang="it-IT" b="1" dirty="0"/>
          </a:p>
        </p:txBody>
      </p:sp>
      <p:pic>
        <p:nvPicPr>
          <p:cNvPr id="9" name="Immagine 12" descr="napol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2651" y="4293096"/>
            <a:ext cx="798596" cy="11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Immagine 9" descr="catania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8650" y="5157192"/>
            <a:ext cx="803272" cy="110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Immagine 10" descr="genova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1700" y="2492896"/>
            <a:ext cx="798596" cy="117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Immagine 11" descr="milano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7719" y="3447156"/>
            <a:ext cx="798596" cy="85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ottotitolo 2"/>
          <p:cNvSpPr txBox="1">
            <a:spLocks/>
          </p:cNvSpPr>
          <p:nvPr/>
        </p:nvSpPr>
        <p:spPr>
          <a:xfrm>
            <a:off x="251520" y="980728"/>
            <a:ext cx="8208912" cy="5040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Giovanni 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Casella</a:t>
            </a:r>
          </a:p>
          <a:p>
            <a:pPr marL="0" indent="0">
              <a:buNone/>
            </a:pPr>
            <a:r>
              <a:rPr lang="it-IT" sz="2400" dirty="0" smtClean="0"/>
              <a:t>giovanni.casella@softeco.it</a:t>
            </a:r>
            <a:endParaRPr lang="it-IT" sz="2400" dirty="0"/>
          </a:p>
        </p:txBody>
      </p:sp>
      <p:sp>
        <p:nvSpPr>
          <p:cNvPr id="18" name="Sottotitolo 13"/>
          <p:cNvSpPr txBox="1">
            <a:spLocks/>
          </p:cNvSpPr>
          <p:nvPr/>
        </p:nvSpPr>
        <p:spPr>
          <a:xfrm>
            <a:off x="7020272" y="4361900"/>
            <a:ext cx="1252486" cy="5040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55600" indent="-3556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it-IT" b="1" dirty="0" smtClean="0"/>
              <a:t>Napoli</a:t>
            </a:r>
            <a:endParaRPr lang="it-IT" b="1" dirty="0"/>
          </a:p>
        </p:txBody>
      </p:sp>
      <p:sp>
        <p:nvSpPr>
          <p:cNvPr id="19" name="Sottotitolo 13"/>
          <p:cNvSpPr txBox="1">
            <a:spLocks/>
          </p:cNvSpPr>
          <p:nvPr/>
        </p:nvSpPr>
        <p:spPr>
          <a:xfrm>
            <a:off x="7020272" y="3570672"/>
            <a:ext cx="1252486" cy="5040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55600" indent="-3556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it-IT" b="1" dirty="0" smtClean="0"/>
              <a:t>Milano</a:t>
            </a:r>
            <a:endParaRPr lang="it-IT" b="1" dirty="0"/>
          </a:p>
        </p:txBody>
      </p:sp>
      <p:sp>
        <p:nvSpPr>
          <p:cNvPr id="20" name="Sottotitolo 13"/>
          <p:cNvSpPr txBox="1">
            <a:spLocks/>
          </p:cNvSpPr>
          <p:nvPr/>
        </p:nvSpPr>
        <p:spPr>
          <a:xfrm>
            <a:off x="7020272" y="2601381"/>
            <a:ext cx="1252486" cy="5040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55600" indent="-3556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it-IT" b="1" dirty="0" smtClean="0"/>
              <a:t>Genova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508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Cosa è stato installato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Applicazioni:</a:t>
            </a:r>
          </a:p>
          <a:p>
            <a:pPr marL="714375" indent="-352425">
              <a:buFont typeface="Wingdings" panose="05000000000000000000" pitchFamily="2" charset="2"/>
              <a:buChar char="Ø"/>
            </a:pPr>
            <a:r>
              <a:rPr lang="it-IT" dirty="0" smtClean="0"/>
              <a:t>Vip </a:t>
            </a:r>
            <a:r>
              <a:rPr lang="it-IT" dirty="0" err="1" smtClean="0"/>
              <a:t>Backend</a:t>
            </a:r>
            <a:r>
              <a:rPr lang="it-IT" dirty="0" smtClean="0"/>
              <a:t> (Vip Core).</a:t>
            </a:r>
          </a:p>
          <a:p>
            <a:pPr marL="714375" indent="-352425">
              <a:buFont typeface="Wingdings" panose="05000000000000000000" pitchFamily="2" charset="2"/>
              <a:buChar char="Ø"/>
            </a:pPr>
            <a:r>
              <a:rPr lang="it-IT" dirty="0" smtClean="0"/>
              <a:t>Vip Test Site.</a:t>
            </a:r>
          </a:p>
          <a:p>
            <a:pPr marL="714375" indent="-352425">
              <a:buFont typeface="Wingdings" panose="05000000000000000000" pitchFamily="2" charset="2"/>
              <a:buChar char="Ø"/>
            </a:pPr>
            <a:r>
              <a:rPr lang="it-IT" dirty="0" smtClean="0"/>
              <a:t>Vip </a:t>
            </a:r>
            <a:r>
              <a:rPr lang="it-IT" dirty="0" err="1" smtClean="0"/>
              <a:t>Configuration</a:t>
            </a:r>
            <a:r>
              <a:rPr lang="it-IT" dirty="0" smtClean="0"/>
              <a:t> Site.</a:t>
            </a:r>
          </a:p>
          <a:p>
            <a:pPr marL="714375" indent="-352425">
              <a:buFont typeface="Wingdings" panose="05000000000000000000" pitchFamily="2" charset="2"/>
              <a:buChar char="Ø"/>
            </a:pPr>
            <a:r>
              <a:rPr lang="it-IT" dirty="0" smtClean="0"/>
              <a:t>Tool di Monitoraggio.</a:t>
            </a:r>
          </a:p>
          <a:p>
            <a:pPr marL="714375" indent="-352425">
              <a:buFont typeface="Wingdings" panose="05000000000000000000" pitchFamily="2" charset="2"/>
              <a:buChar char="Ø"/>
            </a:pPr>
            <a:r>
              <a:rPr lang="it-IT" dirty="0" smtClean="0"/>
              <a:t>Tool di Reportistica.</a:t>
            </a:r>
          </a:p>
          <a:p>
            <a:pPr marL="714375" indent="-352425">
              <a:buFont typeface="Wingdings" panose="05000000000000000000" pitchFamily="2" charset="2"/>
              <a:buChar char="Ø"/>
            </a:pPr>
            <a:r>
              <a:rPr lang="it-IT" dirty="0" smtClean="0"/>
              <a:t>Servizio sincronizzazione GESFIN.</a:t>
            </a:r>
          </a:p>
          <a:p>
            <a:pPr marL="714375" indent="-352425">
              <a:buFont typeface="Wingdings" panose="05000000000000000000" pitchFamily="2" charset="2"/>
              <a:buChar char="Ø"/>
            </a:pPr>
            <a:endParaRPr lang="it-IT" dirty="0"/>
          </a:p>
          <a:p>
            <a:r>
              <a:rPr lang="it-IT" dirty="0"/>
              <a:t>Componenti</a:t>
            </a:r>
            <a:r>
              <a:rPr lang="it-IT" dirty="0" smtClean="0"/>
              <a:t> Terze Parti:</a:t>
            </a:r>
          </a:p>
          <a:p>
            <a:pPr marL="714375" indent="-358775">
              <a:buFont typeface="Wingdings" panose="05000000000000000000" pitchFamily="2" charset="2"/>
              <a:buChar char="Ø"/>
            </a:pPr>
            <a:r>
              <a:rPr lang="it-IT" dirty="0" err="1" smtClean="0"/>
              <a:t>Couchbase</a:t>
            </a:r>
            <a:r>
              <a:rPr lang="it-IT" dirty="0" smtClean="0"/>
              <a:t> </a:t>
            </a:r>
            <a:r>
              <a:rPr lang="it-IT" b="1" dirty="0" smtClean="0"/>
              <a:t>(con dati importati da </a:t>
            </a:r>
            <a:r>
              <a:rPr lang="it-IT" b="1" dirty="0" err="1" smtClean="0"/>
              <a:t>Gesfin</a:t>
            </a:r>
            <a:r>
              <a:rPr lang="it-IT" b="1" dirty="0" smtClean="0"/>
              <a:t>)</a:t>
            </a:r>
            <a:endParaRPr lang="it-IT" b="1" dirty="0"/>
          </a:p>
          <a:p>
            <a:pPr marL="714375" indent="-358775">
              <a:buFont typeface="Wingdings" panose="05000000000000000000" pitchFamily="2" charset="2"/>
              <a:buChar char="Ø"/>
            </a:pPr>
            <a:r>
              <a:rPr lang="it-IT" dirty="0"/>
              <a:t>IIS</a:t>
            </a:r>
          </a:p>
          <a:p>
            <a:pPr marL="714375" indent="-358775">
              <a:buFont typeface="Wingdings" panose="05000000000000000000" pitchFamily="2" charset="2"/>
              <a:buChar char="Ø"/>
            </a:pPr>
            <a:r>
              <a:rPr lang="it-IT" dirty="0"/>
              <a:t>Jasper Report Server</a:t>
            </a:r>
          </a:p>
          <a:p>
            <a:pPr marL="714375" indent="-358775">
              <a:buFont typeface="Wingdings" panose="05000000000000000000" pitchFamily="2" charset="2"/>
              <a:buChar char="Ø"/>
            </a:pPr>
            <a:r>
              <a:rPr lang="it-IT" dirty="0" err="1" smtClean="0"/>
              <a:t>PostgresSQL</a:t>
            </a:r>
            <a:endParaRPr lang="it-IT" dirty="0" smtClean="0"/>
          </a:p>
          <a:p>
            <a:pPr marL="714375" indent="-358775">
              <a:buFont typeface="Wingdings" panose="05000000000000000000" pitchFamily="2" charset="2"/>
              <a:buChar char="Ø"/>
            </a:pPr>
            <a:r>
              <a:rPr lang="it-IT" dirty="0" err="1" smtClean="0"/>
              <a:t>RabbitMQ</a:t>
            </a:r>
            <a:endParaRPr lang="it-IT" dirty="0"/>
          </a:p>
          <a:p>
            <a:pPr marL="714375" indent="-352425">
              <a:buFont typeface="Wingdings" panose="05000000000000000000" pitchFamily="2" charset="2"/>
              <a:buChar char="Ø"/>
            </a:pPr>
            <a:endParaRPr lang="it-IT" dirty="0"/>
          </a:p>
          <a:p>
            <a:pPr marL="714375" indent="-352425">
              <a:buFont typeface="Wingdings" panose="05000000000000000000" pitchFamily="2" charset="2"/>
              <a:buChar char="Ø"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39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Ambiente di Produzione</a:t>
            </a:r>
            <a:endParaRPr lang="it-IT" dirty="0"/>
          </a:p>
        </p:txBody>
      </p:sp>
      <p:pic>
        <p:nvPicPr>
          <p:cNvPr id="6" name="Immagine 5"/>
          <p:cNvPicPr/>
          <p:nvPr/>
        </p:nvPicPr>
        <p:blipFill rotWithShape="1">
          <a:blip r:embed="rId2"/>
          <a:srcRect l="67317" t="28625" r="6868" b="18848"/>
          <a:stretch/>
        </p:blipFill>
        <p:spPr bwMode="auto">
          <a:xfrm>
            <a:off x="251520" y="806798"/>
            <a:ext cx="8784976" cy="53585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Come e cosa è stato testato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Funzionamento dell’applicazione:</a:t>
            </a:r>
          </a:p>
          <a:p>
            <a:pPr marL="714375" indent="-352425"/>
            <a:r>
              <a:rPr lang="it-IT" dirty="0" smtClean="0"/>
              <a:t>Tutte le funzionalità sono state testate.</a:t>
            </a:r>
          </a:p>
          <a:p>
            <a:pPr marL="714375" indent="-352425"/>
            <a:endParaRPr lang="it-IT" dirty="0"/>
          </a:p>
          <a:p>
            <a:pPr marL="361950" indent="-361950"/>
            <a:r>
              <a:rPr lang="it-IT" dirty="0" smtClean="0"/>
              <a:t>Funzionamento dell’applicazione sotto stress:</a:t>
            </a:r>
          </a:p>
          <a:p>
            <a:pPr marL="809625" indent="-447675"/>
            <a:r>
              <a:rPr lang="it-IT" dirty="0" smtClean="0"/>
              <a:t>Sono state simulate una serie di chiamate (</a:t>
            </a:r>
            <a:r>
              <a:rPr lang="it-IT" dirty="0" err="1" smtClean="0"/>
              <a:t>getCompany</a:t>
            </a:r>
            <a:r>
              <a:rPr lang="it-IT" dirty="0" smtClean="0"/>
              <a:t>, </a:t>
            </a:r>
            <a:r>
              <a:rPr lang="it-IT" dirty="0" err="1" smtClean="0"/>
              <a:t>creaScenario</a:t>
            </a:r>
            <a:r>
              <a:rPr lang="it-IT" dirty="0" smtClean="0"/>
              <a:t>, </a:t>
            </a:r>
            <a:r>
              <a:rPr lang="it-IT" dirty="0" err="1" smtClean="0"/>
              <a:t>getRA</a:t>
            </a:r>
            <a:r>
              <a:rPr lang="it-IT" dirty="0" smtClean="0"/>
              <a:t>, etc.) come se provenissero da DRUPAL.</a:t>
            </a:r>
          </a:p>
          <a:p>
            <a:pPr marL="809625" indent="-447675"/>
            <a:r>
              <a:rPr lang="it-IT" dirty="0" smtClean="0"/>
              <a:t>Sono stati lanciati una serie di processi in parallelo che effettuano le chiamate.</a:t>
            </a:r>
          </a:p>
          <a:p>
            <a:pPr marL="809625" indent="-447675"/>
            <a:r>
              <a:rPr lang="it-IT" dirty="0" smtClean="0"/>
              <a:t>Sono simulati vari scenari modificando il numero di processi e le pause tra le chiamate.</a:t>
            </a:r>
          </a:p>
          <a:p>
            <a:pPr marL="809625" indent="-447675"/>
            <a:r>
              <a:rPr lang="it-IT" dirty="0" smtClean="0"/>
              <a:t>Sono stati effettuati test con diverse durate (fino a 12 ore) in modo da verificare che le risorse venissero gestite correttamente.</a:t>
            </a:r>
          </a:p>
          <a:p>
            <a:pPr marL="809625" indent="-447675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5940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Esempio 1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360040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Simuliamo 100 utenti che usano il sito. Il tempo tra le chiamate è ampio (5-30 secondi).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340768"/>
            <a:ext cx="9036496" cy="4939252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7596336" y="1628800"/>
            <a:ext cx="154766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195736" y="2708920"/>
            <a:ext cx="6948264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93" t="5662" r="486" b="88506"/>
          <a:stretch/>
        </p:blipFill>
        <p:spPr>
          <a:xfrm>
            <a:off x="2807804" y="65812"/>
            <a:ext cx="6300700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sp>
        <p:nvSpPr>
          <p:cNvPr id="10" name="Rettangolo 9"/>
          <p:cNvSpPr/>
          <p:nvPr/>
        </p:nvSpPr>
        <p:spPr>
          <a:xfrm>
            <a:off x="148144" y="1838916"/>
            <a:ext cx="1940088" cy="4326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10035" r="78578"/>
          <a:stretch/>
        </p:blipFill>
        <p:spPr>
          <a:xfrm>
            <a:off x="205667" y="-17512"/>
            <a:ext cx="2408117" cy="6461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3" t="27530" r="29970" b="59349"/>
          <a:stretch/>
        </p:blipFill>
        <p:spPr>
          <a:xfrm>
            <a:off x="251520" y="2672552"/>
            <a:ext cx="8784976" cy="1404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692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Esempio 2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50 Processi che inviano le chiamate a ritmo serrato (pausa tra le chiamate di 300 </a:t>
            </a:r>
            <a:r>
              <a:rPr lang="it-IT" dirty="0" err="1" smtClean="0"/>
              <a:t>ms</a:t>
            </a:r>
            <a:r>
              <a:rPr lang="it-IT" dirty="0" smtClean="0"/>
              <a:t>).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37.605 chiamate in 18 minuti: </a:t>
            </a:r>
            <a:r>
              <a:rPr lang="it-IT" sz="1800" dirty="0" smtClean="0">
                <a:solidFill>
                  <a:schemeClr val="tx1"/>
                </a:solidFill>
              </a:rPr>
              <a:t>2.000 chiamate/minuto.</a:t>
            </a:r>
          </a:p>
          <a:p>
            <a:r>
              <a:rPr lang="it-IT" dirty="0" smtClean="0"/>
              <a:t>Cosa è successo quando si sono verificati tempi lunghi? IIS avviava un processo di recupero </a:t>
            </a:r>
            <a:r>
              <a:rPr lang="it-IT" dirty="0" err="1" smtClean="0"/>
              <a:t>thread</a:t>
            </a:r>
            <a:r>
              <a:rPr lang="it-IT" dirty="0" smtClean="0"/>
              <a:t>/memoria e la CPU saliva al 100% per qualche secondo.</a:t>
            </a:r>
          </a:p>
          <a:p>
            <a:r>
              <a:rPr lang="it-IT" dirty="0" smtClean="0"/>
              <a:t>La CPU della macchina dove gira IIS attualmente è simile alla CPU del mio portatile.</a:t>
            </a:r>
          </a:p>
          <a:p>
            <a:endParaRPr lang="it-IT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64175" t="30401" r="10232" b="58399"/>
          <a:stretch/>
        </p:blipFill>
        <p:spPr>
          <a:xfrm>
            <a:off x="72008" y="2276872"/>
            <a:ext cx="9036496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8942" t="14159" r="5144" b="80942"/>
          <a:stretch/>
        </p:blipFill>
        <p:spPr>
          <a:xfrm>
            <a:off x="6264787" y="1412776"/>
            <a:ext cx="2911181" cy="7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 se aumentano gli utenti?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L'esecuzione </a:t>
            </a:r>
            <a:r>
              <a:rPr lang="it-IT" dirty="0"/>
              <a:t>dei test ha sempre una parte </a:t>
            </a:r>
            <a:r>
              <a:rPr lang="it-IT" dirty="0" smtClean="0"/>
              <a:t>empirica poiché è impossibile prevedere il comportamento reale degli utenti.</a:t>
            </a:r>
          </a:p>
          <a:p>
            <a:r>
              <a:rPr lang="it-IT" dirty="0" smtClean="0"/>
              <a:t>Monitorando il sistema verifichiamo le risorse utilizzate, la presenza di errori, i tempi di risposta.</a:t>
            </a:r>
          </a:p>
          <a:p>
            <a:r>
              <a:rPr lang="it-IT" dirty="0" smtClean="0"/>
              <a:t>Se necessario aumentiamo l’hardware.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 rotWithShape="1">
          <a:blip r:embed="rId2"/>
          <a:srcRect l="67317" t="28625" r="6868" b="18848"/>
          <a:stretch/>
        </p:blipFill>
        <p:spPr bwMode="auto">
          <a:xfrm>
            <a:off x="2699792" y="2420888"/>
            <a:ext cx="5976664" cy="3312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1" name="Gruppo 20"/>
          <p:cNvGrpSpPr/>
          <p:nvPr/>
        </p:nvGrpSpPr>
        <p:grpSpPr>
          <a:xfrm>
            <a:off x="2284207" y="3955994"/>
            <a:ext cx="2880320" cy="2209310"/>
            <a:chOff x="251520" y="4365104"/>
            <a:chExt cx="1728192" cy="1243862"/>
          </a:xfrm>
        </p:grpSpPr>
        <p:sp>
          <p:nvSpPr>
            <p:cNvPr id="12" name="Rettangolo 11"/>
            <p:cNvSpPr/>
            <p:nvPr/>
          </p:nvSpPr>
          <p:spPr>
            <a:xfrm>
              <a:off x="251520" y="4365104"/>
              <a:ext cx="1728192" cy="1243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noFill/>
              </a:endParaRPr>
            </a:p>
          </p:txBody>
        </p:sp>
        <p:pic>
          <p:nvPicPr>
            <p:cNvPr id="5" name="Immagine 4"/>
            <p:cNvPicPr/>
            <p:nvPr/>
          </p:nvPicPr>
          <p:blipFill rotWithShape="1">
            <a:blip r:embed="rId2"/>
            <a:srcRect l="70185" t="52868" r="27305" b="37704"/>
            <a:stretch/>
          </p:blipFill>
          <p:spPr bwMode="auto">
            <a:xfrm>
              <a:off x="323528" y="4437112"/>
              <a:ext cx="504056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Immagine 5"/>
            <p:cNvPicPr/>
            <p:nvPr/>
          </p:nvPicPr>
          <p:blipFill rotWithShape="1">
            <a:blip r:embed="rId2"/>
            <a:srcRect l="70185" t="52868" r="27305" b="37704"/>
            <a:stretch/>
          </p:blipFill>
          <p:spPr bwMode="auto">
            <a:xfrm>
              <a:off x="842368" y="4437112"/>
              <a:ext cx="504056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magine 6"/>
            <p:cNvPicPr/>
            <p:nvPr/>
          </p:nvPicPr>
          <p:blipFill rotWithShape="1">
            <a:blip r:embed="rId2"/>
            <a:srcRect l="70185" t="52868" r="27305" b="37704"/>
            <a:stretch/>
          </p:blipFill>
          <p:spPr bwMode="auto">
            <a:xfrm>
              <a:off x="1410232" y="4437112"/>
              <a:ext cx="504056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magine 7"/>
            <p:cNvPicPr/>
            <p:nvPr/>
          </p:nvPicPr>
          <p:blipFill rotWithShape="1">
            <a:blip r:embed="rId2"/>
            <a:srcRect l="70185" t="52868" r="27305" b="37704"/>
            <a:stretch/>
          </p:blipFill>
          <p:spPr bwMode="auto">
            <a:xfrm>
              <a:off x="337464" y="5009134"/>
              <a:ext cx="504056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magine 8"/>
            <p:cNvPicPr/>
            <p:nvPr/>
          </p:nvPicPr>
          <p:blipFill rotWithShape="1">
            <a:blip r:embed="rId2"/>
            <a:srcRect l="70185" t="52868" r="27305" b="37704"/>
            <a:stretch/>
          </p:blipFill>
          <p:spPr bwMode="auto">
            <a:xfrm>
              <a:off x="827584" y="5009134"/>
              <a:ext cx="504056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magine 9"/>
            <p:cNvPicPr/>
            <p:nvPr/>
          </p:nvPicPr>
          <p:blipFill rotWithShape="1">
            <a:blip r:embed="rId2"/>
            <a:srcRect l="70185" t="52868" r="27305" b="37704"/>
            <a:stretch/>
          </p:blipFill>
          <p:spPr bwMode="auto">
            <a:xfrm>
              <a:off x="1410232" y="5009134"/>
              <a:ext cx="504056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8" name="Gruppo 27"/>
          <p:cNvGrpSpPr/>
          <p:nvPr/>
        </p:nvGrpSpPr>
        <p:grpSpPr>
          <a:xfrm>
            <a:off x="5484828" y="2276872"/>
            <a:ext cx="3191628" cy="2304256"/>
            <a:chOff x="3095836" y="4469512"/>
            <a:chExt cx="1404156" cy="1243862"/>
          </a:xfrm>
        </p:grpSpPr>
        <p:pic>
          <p:nvPicPr>
            <p:cNvPr id="11" name="Immagine 10"/>
            <p:cNvPicPr/>
            <p:nvPr/>
          </p:nvPicPr>
          <p:blipFill rotWithShape="1">
            <a:blip r:embed="rId2"/>
            <a:srcRect l="79826" t="41937" r="18022" b="48635"/>
            <a:stretch/>
          </p:blipFill>
          <p:spPr bwMode="auto">
            <a:xfrm>
              <a:off x="3095836" y="4839415"/>
              <a:ext cx="432048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0" name="Rettangolo 19"/>
            <p:cNvSpPr/>
            <p:nvPr/>
          </p:nvSpPr>
          <p:spPr>
            <a:xfrm>
              <a:off x="3160876" y="4469512"/>
              <a:ext cx="1339116" cy="1243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noFill/>
              </a:endParaRPr>
            </a:p>
          </p:txBody>
        </p:sp>
        <p:pic>
          <p:nvPicPr>
            <p:cNvPr id="22" name="Immagine 21"/>
            <p:cNvPicPr/>
            <p:nvPr/>
          </p:nvPicPr>
          <p:blipFill rotWithShape="1">
            <a:blip r:embed="rId2"/>
            <a:srcRect l="79826" t="41937" r="18022" b="48635"/>
            <a:stretch/>
          </p:blipFill>
          <p:spPr bwMode="auto">
            <a:xfrm>
              <a:off x="3216846" y="4500422"/>
              <a:ext cx="432048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3" name="Immagine 22"/>
            <p:cNvPicPr/>
            <p:nvPr/>
          </p:nvPicPr>
          <p:blipFill rotWithShape="1">
            <a:blip r:embed="rId2"/>
            <a:srcRect l="79826" t="41937" r="18022" b="48635"/>
            <a:stretch/>
          </p:blipFill>
          <p:spPr bwMode="auto">
            <a:xfrm>
              <a:off x="3617504" y="4500422"/>
              <a:ext cx="432048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Immagine 23"/>
            <p:cNvPicPr/>
            <p:nvPr/>
          </p:nvPicPr>
          <p:blipFill rotWithShape="1">
            <a:blip r:embed="rId2"/>
            <a:srcRect l="79826" t="41937" r="18022" b="48635"/>
            <a:stretch/>
          </p:blipFill>
          <p:spPr bwMode="auto">
            <a:xfrm>
              <a:off x="3995936" y="4509120"/>
              <a:ext cx="432048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" name="Immagine 24"/>
            <p:cNvPicPr/>
            <p:nvPr/>
          </p:nvPicPr>
          <p:blipFill rotWithShape="1">
            <a:blip r:embed="rId2"/>
            <a:srcRect l="79826" t="41937" r="18022" b="48635"/>
            <a:stretch/>
          </p:blipFill>
          <p:spPr bwMode="auto">
            <a:xfrm>
              <a:off x="3216846" y="5035388"/>
              <a:ext cx="432048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Immagine 25"/>
            <p:cNvPicPr/>
            <p:nvPr/>
          </p:nvPicPr>
          <p:blipFill rotWithShape="1">
            <a:blip r:embed="rId2"/>
            <a:srcRect l="79826" t="41937" r="18022" b="48635"/>
            <a:stretch/>
          </p:blipFill>
          <p:spPr bwMode="auto">
            <a:xfrm>
              <a:off x="3648894" y="5035388"/>
              <a:ext cx="432048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" name="Immagine 26"/>
            <p:cNvPicPr/>
            <p:nvPr/>
          </p:nvPicPr>
          <p:blipFill rotWithShape="1">
            <a:blip r:embed="rId2"/>
            <a:srcRect l="79826" t="41937" r="18022" b="48635"/>
            <a:stretch/>
          </p:blipFill>
          <p:spPr bwMode="auto">
            <a:xfrm>
              <a:off x="4031013" y="5046831"/>
              <a:ext cx="432048" cy="50405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190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isultati immagini per 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736" y="4511442"/>
            <a:ext cx="804621" cy="71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us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4526" y="1225364"/>
            <a:ext cx="797193" cy="76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Sviluppo, Pre-Produzione, Produzione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067169" y="1183978"/>
            <a:ext cx="2561390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smtClean="0"/>
              <a:t>Sviluppo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053623" y="2768154"/>
            <a:ext cx="2588482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smtClean="0"/>
              <a:t>Pre-Produzione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053623" y="4424338"/>
            <a:ext cx="2588482" cy="8640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smtClean="0"/>
              <a:t>Produzione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716017" y="1187837"/>
            <a:ext cx="23031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Core 1.5</a:t>
            </a:r>
          </a:p>
          <a:p>
            <a:r>
              <a:rPr lang="it-IT" sz="1600" dirty="0" smtClean="0"/>
              <a:t>Configurazione/</a:t>
            </a:r>
            <a:r>
              <a:rPr lang="it-IT" sz="1600" dirty="0" err="1" smtClean="0"/>
              <a:t>Kmod</a:t>
            </a:r>
            <a:r>
              <a:rPr lang="it-IT" sz="1600" dirty="0" smtClean="0"/>
              <a:t> 1.8</a:t>
            </a:r>
          </a:p>
          <a:p>
            <a:r>
              <a:rPr lang="it-IT" sz="1600" dirty="0" smtClean="0"/>
              <a:t>Dati TEST</a:t>
            </a:r>
            <a:endParaRPr lang="it-IT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716016" y="2801630"/>
            <a:ext cx="23031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Core 1.4</a:t>
            </a:r>
          </a:p>
          <a:p>
            <a:r>
              <a:rPr lang="it-IT" sz="1600" dirty="0" smtClean="0"/>
              <a:t>Configurazione/</a:t>
            </a:r>
            <a:r>
              <a:rPr lang="it-IT" sz="1600" dirty="0" err="1" smtClean="0"/>
              <a:t>Kmod</a:t>
            </a:r>
            <a:r>
              <a:rPr lang="it-IT" sz="1600" dirty="0" smtClean="0"/>
              <a:t> 1.7</a:t>
            </a:r>
          </a:p>
          <a:p>
            <a:r>
              <a:rPr lang="it-IT" sz="1600" dirty="0" smtClean="0"/>
              <a:t>Dati SUB-SET</a:t>
            </a:r>
            <a:endParaRPr lang="it-IT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828395" y="4511442"/>
            <a:ext cx="23031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Core 1.3</a:t>
            </a:r>
          </a:p>
          <a:p>
            <a:r>
              <a:rPr lang="it-IT" sz="1600" dirty="0" smtClean="0"/>
              <a:t>Configurazione/</a:t>
            </a:r>
            <a:r>
              <a:rPr lang="it-IT" sz="1600" dirty="0" err="1" smtClean="0"/>
              <a:t>Kmod</a:t>
            </a:r>
            <a:r>
              <a:rPr lang="it-IT" sz="1600" dirty="0" smtClean="0"/>
              <a:t> 1.5</a:t>
            </a:r>
          </a:p>
          <a:p>
            <a:r>
              <a:rPr lang="it-IT" sz="1600" dirty="0" smtClean="0"/>
              <a:t>Dati FULL</a:t>
            </a:r>
            <a:endParaRPr lang="it-IT" sz="1600" dirty="0"/>
          </a:p>
        </p:txBody>
      </p:sp>
      <p:sp>
        <p:nvSpPr>
          <p:cNvPr id="14" name="Freccia in giù 13"/>
          <p:cNvSpPr/>
          <p:nvPr/>
        </p:nvSpPr>
        <p:spPr>
          <a:xfrm>
            <a:off x="3069162" y="2149699"/>
            <a:ext cx="557404" cy="516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/>
          <p:cNvSpPr/>
          <p:nvPr/>
        </p:nvSpPr>
        <p:spPr>
          <a:xfrm>
            <a:off x="3183673" y="3733875"/>
            <a:ext cx="328383" cy="516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4"/>
          <a:srcRect t="8400" r="95078" b="84600"/>
          <a:stretch/>
        </p:blipFill>
        <p:spPr>
          <a:xfrm>
            <a:off x="4748731" y="802086"/>
            <a:ext cx="993495" cy="421079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31" y="4132047"/>
            <a:ext cx="990128" cy="379395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20" y="2408114"/>
            <a:ext cx="1009639" cy="386871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5668404" y="2107633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it-IT" sz="4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0" y="1475492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Staff Softeco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142379" y="3015536"/>
            <a:ext cx="108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Staff NSA</a:t>
            </a:r>
            <a:endParaRPr lang="it-IT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0" y="475766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Imprenditori</a:t>
            </a:r>
            <a:endParaRPr lang="it-IT" b="1" u="sng" dirty="0"/>
          </a:p>
        </p:txBody>
      </p:sp>
      <p:pic>
        <p:nvPicPr>
          <p:cNvPr id="1034" name="Picture 10" descr="Risultati immagini per us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68188" y="2801630"/>
            <a:ext cx="707718" cy="7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0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Monitoraggio e Manutenzione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Controlli Giornalieri</a:t>
            </a:r>
            <a:r>
              <a:rPr lang="it-IT" dirty="0" smtClean="0"/>
              <a:t>:</a:t>
            </a:r>
          </a:p>
          <a:p>
            <a:r>
              <a:rPr lang="it-IT" dirty="0" smtClean="0"/>
              <a:t>Stato Macchine (RAM, CPU, etc.).</a:t>
            </a:r>
          </a:p>
          <a:p>
            <a:r>
              <a:rPr lang="it-IT" dirty="0" smtClean="0"/>
              <a:t>Stato Application Server.</a:t>
            </a:r>
          </a:p>
          <a:p>
            <a:r>
              <a:rPr lang="it-IT" dirty="0" smtClean="0"/>
              <a:t>Stato </a:t>
            </a:r>
            <a:r>
              <a:rPr lang="it-IT" dirty="0" err="1" smtClean="0"/>
              <a:t>Couchbase</a:t>
            </a:r>
            <a:r>
              <a:rPr lang="it-IT" dirty="0" smtClean="0"/>
              <a:t>.</a:t>
            </a:r>
          </a:p>
          <a:p>
            <a:r>
              <a:rPr lang="it-IT" dirty="0" smtClean="0"/>
              <a:t>Controllo Messaggi di Monitoraggio.</a:t>
            </a:r>
          </a:p>
          <a:p>
            <a:r>
              <a:rPr lang="it-IT" dirty="0" smtClean="0"/>
              <a:t>Controllo Code Gestione Messaggi </a:t>
            </a:r>
            <a:r>
              <a:rPr lang="it-IT" dirty="0" err="1" smtClean="0"/>
              <a:t>Gesfin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smtClean="0"/>
              <a:t>Controllo </a:t>
            </a:r>
            <a:r>
              <a:rPr lang="it-IT" dirty="0" err="1" smtClean="0"/>
              <a:t>Logs</a:t>
            </a:r>
            <a:r>
              <a:rPr lang="it-IT" dirty="0" smtClean="0"/>
              <a:t> di Errore.</a:t>
            </a:r>
          </a:p>
          <a:p>
            <a:r>
              <a:rPr lang="it-IT" sz="1800" dirty="0" smtClean="0">
                <a:solidFill>
                  <a:schemeClr val="tx1"/>
                </a:solidFill>
              </a:rPr>
              <a:t>Controllo Tempi di Risposta.</a:t>
            </a:r>
          </a:p>
          <a:p>
            <a:pPr marL="0" indent="0">
              <a:buNone/>
            </a:pPr>
            <a:endParaRPr lang="it-IT" b="1" dirty="0" smtClean="0"/>
          </a:p>
          <a:p>
            <a:pPr marL="0" indent="0">
              <a:buNone/>
            </a:pPr>
            <a:r>
              <a:rPr lang="it-IT" b="1" dirty="0" smtClean="0"/>
              <a:t>Controlli Settimanali:</a:t>
            </a:r>
            <a:endParaRPr lang="it-IT" b="1" dirty="0"/>
          </a:p>
          <a:p>
            <a:pPr marL="630238" indent="-366713">
              <a:buFont typeface="Wingdings" panose="05000000000000000000" pitchFamily="2" charset="2"/>
              <a:buChar char="Ø"/>
            </a:pPr>
            <a:r>
              <a:rPr lang="it-IT" dirty="0"/>
              <a:t>Gestione </a:t>
            </a:r>
            <a:r>
              <a:rPr lang="it-IT" dirty="0" smtClean="0"/>
              <a:t>Backup.</a:t>
            </a:r>
          </a:p>
          <a:p>
            <a:pPr marL="630238" indent="-366713">
              <a:buFont typeface="Wingdings" panose="05000000000000000000" pitchFamily="2" charset="2"/>
              <a:buChar char="Ø"/>
            </a:pPr>
            <a:endParaRPr lang="it-I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E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TE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LESO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Version xmlns="http://schemas.microsoft.com/sharepoint/v3/fields" xsi:nil="true"/>
    <_ResourceType xmlns="http://schemas.microsoft.com/sharepoint/v3/fields">Documento</_Resource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92027BE8638D49BFEF8E84071AF776" ma:contentTypeVersion="4" ma:contentTypeDescription="Creare un nuovo documento." ma:contentTypeScope="" ma:versionID="c39e7e79ab405133207a8de6a478068b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e15b70532bc85af3e1ad57b507a49e03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Version" ma:index="9" nillable="true" ma:displayName="Versione" ma:internalName="_Version">
      <xsd:simpleType>
        <xsd:restriction base="dms:Text"/>
      </xsd:simpleType>
    </xsd:element>
    <xsd:element name="_ResourceType" ma:index="11" nillable="true" ma:displayName="Tipo risorsa" ma:default="Documento" ma:description="Indicare se si tratta di una pagina ASPX o di un documento vero e proprio. Nel primo caso selezionare 'Pagina' altrimenti lasciare invariato" ma:format="RadioButtons" ma:internalName="_ResourceType">
      <xsd:simpleType>
        <xsd:restriction base="dms:Choice">
          <xsd:enumeration value="Documento"/>
          <xsd:enumeration value="Pagina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Autore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 ma:readOnly="true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8" ma:displayName="Categoria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D36183C-3043-4C4D-86C5-3190EDD7F2CF}">
  <ds:schemaRefs>
    <ds:schemaRef ds:uri="http://schemas.microsoft.com/office/2006/metadata/propertie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70C56BF8-FB06-4BCB-9FDE-BFCCA595B9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3192EC-E8D3-41A4-9F86-2A229BF113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391</Words>
  <Application>Microsoft Office PowerPoint</Application>
  <PresentationFormat>Presentazione su schermo (4:3)</PresentationFormat>
  <Paragraphs>86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Webdings</vt:lpstr>
      <vt:lpstr>Wingdings</vt:lpstr>
      <vt:lpstr>SOFTECO</vt:lpstr>
      <vt:lpstr>PROTECO</vt:lpstr>
      <vt:lpstr>SELESOFT</vt:lpstr>
      <vt:lpstr>Progetto VI&amp;P </vt:lpstr>
      <vt:lpstr>Cosa è stato installato</vt:lpstr>
      <vt:lpstr>Ambiente di Produzione</vt:lpstr>
      <vt:lpstr>Come e cosa è stato testato</vt:lpstr>
      <vt:lpstr>Esempio 1</vt:lpstr>
      <vt:lpstr>Esempio 2</vt:lpstr>
      <vt:lpstr>E se aumentano gli utenti?</vt:lpstr>
      <vt:lpstr>Sviluppo, Pre-Produzione, Produzione</vt:lpstr>
      <vt:lpstr>Monitoraggio e Manutenzione</vt:lpstr>
      <vt:lpstr>Contatti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POWERPOINT SOFTECO / PROTECO/ SELESOFT </dc:title>
  <dc:creator>daniela.bonadies</dc:creator>
  <cp:lastModifiedBy>Giovanni Casella</cp:lastModifiedBy>
  <cp:revision>701</cp:revision>
  <cp:lastPrinted>2013-05-21T15:41:06Z</cp:lastPrinted>
  <dcterms:created xsi:type="dcterms:W3CDTF">2012-09-25T06:59:04Z</dcterms:created>
  <dcterms:modified xsi:type="dcterms:W3CDTF">2016-10-07T14:38:08Z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0x0101007B92027BE8638D49BFEF8E84071AF776</vt:lpwstr>
  </property>
</Properties>
</file>