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75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2054375" y="1802921"/>
            <a:ext cx="8915399" cy="992037"/>
          </a:xfrm>
        </p:spPr>
        <p:txBody>
          <a:bodyPr>
            <a:normAutofit/>
          </a:bodyPr>
          <a:lstStyle/>
          <a:p>
            <a:pPr algn="ctr"/>
            <a:r>
              <a:rPr lang="hr-H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RAČUNALO KAO SUSTAV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71297" y="5053425"/>
            <a:ext cx="8915399" cy="1338749"/>
          </a:xfrm>
        </p:spPr>
        <p:txBody>
          <a:bodyPr>
            <a:noAutofit/>
          </a:bodyPr>
          <a:lstStyle/>
          <a:p>
            <a:endParaRPr lang="hr-HR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r-H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Učenik: Lovro Maslov</a:t>
            </a:r>
          </a:p>
          <a:p>
            <a:r>
              <a:rPr lang="hr-H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Razred: 1. F</a:t>
            </a:r>
          </a:p>
          <a:p>
            <a:endParaRPr lang="hr-HR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odnaslov 2"/>
          <p:cNvSpPr txBox="1">
            <a:spLocks/>
          </p:cNvSpPr>
          <p:nvPr/>
        </p:nvSpPr>
        <p:spPr>
          <a:xfrm>
            <a:off x="3897554" y="254264"/>
            <a:ext cx="4789247" cy="599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XV. GIMNAZIJA, Jordanovac 8, Zagreb</a:t>
            </a:r>
          </a:p>
        </p:txBody>
      </p:sp>
    </p:spTree>
    <p:extLst>
      <p:ext uri="{BB962C8B-B14F-4D97-AF65-F5344CB8AC3E}">
        <p14:creationId xmlns:p14="http://schemas.microsoft.com/office/powerpoint/2010/main" val="18125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PROGRAMSKA PODRŠKA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564280" y="2033116"/>
            <a:ext cx="8915400" cy="4367684"/>
          </a:xfrm>
        </p:spPr>
        <p:txBody>
          <a:bodyPr>
            <a:normAutofit/>
          </a:bodyPr>
          <a:lstStyle/>
          <a:p>
            <a:r>
              <a:rPr lang="hr-HR" sz="3200" dirty="0"/>
              <a:t>Operacijski sustav (Operating System)</a:t>
            </a:r>
          </a:p>
          <a:p>
            <a:pPr marL="0" indent="0">
              <a:buNone/>
            </a:pPr>
            <a:endParaRPr lang="hr-HR" sz="3200" dirty="0"/>
          </a:p>
          <a:p>
            <a:r>
              <a:rPr lang="hr-HR" sz="3200" dirty="0"/>
              <a:t>Upravljački programi (Drivers)</a:t>
            </a:r>
          </a:p>
          <a:p>
            <a:pPr marL="0" indent="0">
              <a:buNone/>
            </a:pPr>
            <a:endParaRPr lang="hr-HR" sz="3200" dirty="0"/>
          </a:p>
          <a:p>
            <a:r>
              <a:rPr lang="hr-HR" sz="3200" dirty="0"/>
              <a:t>Pomoćni programi</a:t>
            </a:r>
          </a:p>
          <a:p>
            <a:pPr marL="0" indent="0">
              <a:buNone/>
            </a:pPr>
            <a:endParaRPr lang="hr-HR" sz="3200" dirty="0"/>
          </a:p>
          <a:p>
            <a:r>
              <a:rPr lang="hr-HR" sz="3200" dirty="0"/>
              <a:t>Primjenski programi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3555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20686" y="131740"/>
            <a:ext cx="7445827" cy="1280890"/>
          </a:xfrm>
        </p:spPr>
        <p:txBody>
          <a:bodyPr>
            <a:normAutofit fontScale="90000"/>
          </a:bodyPr>
          <a:lstStyle/>
          <a:p>
            <a:r>
              <a:rPr lang="hr-H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TIJEK PODATAKA U </a:t>
            </a:r>
            <a:br>
              <a:rPr lang="hr-H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r-H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SKLOPOVLJU RAČUNALA</a:t>
            </a:r>
          </a:p>
        </p:txBody>
      </p:sp>
      <p:pic>
        <p:nvPicPr>
          <p:cNvPr id="6" name="Rezervirano mjesto sadržaja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1824613"/>
            <a:ext cx="8551147" cy="4556090"/>
          </a:xfrm>
        </p:spPr>
      </p:pic>
    </p:spTree>
    <p:extLst>
      <p:ext uri="{BB962C8B-B14F-4D97-AF65-F5344CB8AC3E}">
        <p14:creationId xmlns:p14="http://schemas.microsoft.com/office/powerpoint/2010/main" val="384884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 algn="ctr">
              <a:buNone/>
            </a:pPr>
            <a:r>
              <a:rPr lang="hr-H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28171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963197" y="261801"/>
            <a:ext cx="8911687" cy="1280890"/>
          </a:xfrm>
        </p:spPr>
        <p:txBody>
          <a:bodyPr>
            <a:normAutofit/>
          </a:bodyPr>
          <a:lstStyle/>
          <a:p>
            <a:r>
              <a:rPr lang="hr-H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OSNOVNI POJMOVI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752450" y="1991265"/>
            <a:ext cx="8915400" cy="3777622"/>
          </a:xfrm>
        </p:spPr>
        <p:txBody>
          <a:bodyPr>
            <a:normAutofit/>
          </a:bodyPr>
          <a:lstStyle/>
          <a:p>
            <a:endParaRPr lang="hr-H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r-H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Podatak</a:t>
            </a:r>
          </a:p>
          <a:p>
            <a:r>
              <a:rPr lang="hr-H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Informacija</a:t>
            </a:r>
          </a:p>
          <a:p>
            <a:r>
              <a:rPr lang="hr-H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Znanje</a:t>
            </a:r>
          </a:p>
          <a:p>
            <a:r>
              <a:rPr lang="hr-H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Računalo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25" y="1991265"/>
            <a:ext cx="4166557" cy="36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7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VRSTE RAČUNALA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Superračunala</a:t>
            </a:r>
          </a:p>
          <a:p>
            <a:r>
              <a:rPr lang="hr-H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Središnja računala</a:t>
            </a:r>
          </a:p>
          <a:p>
            <a:r>
              <a:rPr lang="hr-H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računala</a:t>
            </a:r>
          </a:p>
          <a:p>
            <a:r>
              <a:rPr lang="hr-H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Osobna računala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258" y="1504845"/>
            <a:ext cx="4853354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0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OSOBNA RAČUNALA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433652" y="2013020"/>
            <a:ext cx="8915400" cy="3777622"/>
          </a:xfrm>
        </p:spPr>
        <p:txBody>
          <a:bodyPr/>
          <a:lstStyle/>
          <a:p>
            <a:r>
              <a:rPr lang="hr-H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PODJELA PREMA:</a:t>
            </a:r>
          </a:p>
          <a:p>
            <a:pPr marL="712788" indent="-350838">
              <a:buFont typeface="Wingdings" panose="05000000000000000000" pitchFamily="2" charset="2"/>
              <a:buChar char="ü"/>
            </a:pPr>
            <a:r>
              <a:rPr lang="hr-H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Proizvođačkom standardu</a:t>
            </a:r>
          </a:p>
          <a:p>
            <a:pPr marL="712788" indent="-350838">
              <a:buFont typeface="Wingdings" panose="05000000000000000000" pitchFamily="2" charset="2"/>
              <a:buChar char="ü"/>
            </a:pPr>
            <a:r>
              <a:rPr lang="hr-H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Prenosivosti</a:t>
            </a:r>
          </a:p>
          <a:p>
            <a:pPr marL="712788" indent="-350838">
              <a:buFont typeface="Wingdings" panose="05000000000000000000" pitchFamily="2" charset="2"/>
              <a:buChar char="ü"/>
            </a:pPr>
            <a:r>
              <a:rPr lang="hr-H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Proizvođaču procesora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2013021"/>
            <a:ext cx="4667610" cy="27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2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RAČUNALNI SUSTAV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343216" y="2133600"/>
            <a:ext cx="8915400" cy="3777622"/>
          </a:xfrm>
        </p:spPr>
        <p:txBody>
          <a:bodyPr>
            <a:normAutofit/>
          </a:bodyPr>
          <a:lstStyle/>
          <a:p>
            <a:r>
              <a:rPr lang="hr-HR" sz="3200" dirty="0"/>
              <a:t>Sklopovlje ili hardware</a:t>
            </a:r>
          </a:p>
          <a:p>
            <a:r>
              <a:rPr lang="hr-HR" sz="3200" dirty="0"/>
              <a:t>Programska podrška</a:t>
            </a:r>
          </a:p>
          <a:p>
            <a:pPr marL="0" indent="361950">
              <a:buNone/>
            </a:pPr>
            <a:r>
              <a:rPr lang="hr-HR" sz="3200" dirty="0"/>
              <a:t>ili software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08" y="2025580"/>
            <a:ext cx="57150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5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3239"/>
          </a:xfrm>
        </p:spPr>
        <p:txBody>
          <a:bodyPr>
            <a:normAutofit/>
          </a:bodyPr>
          <a:lstStyle/>
          <a:p>
            <a:r>
              <a:rPr lang="hr-H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SKLOPOVLJE RAČUNALA</a:t>
            </a:r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6" y="1527349"/>
            <a:ext cx="8480810" cy="4760319"/>
          </a:xfrm>
        </p:spPr>
      </p:pic>
    </p:spTree>
    <p:extLst>
      <p:ext uri="{BB962C8B-B14F-4D97-AF65-F5344CB8AC3E}">
        <p14:creationId xmlns:p14="http://schemas.microsoft.com/office/powerpoint/2010/main" val="302811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3530"/>
          </a:xfrm>
        </p:spPr>
        <p:txBody>
          <a:bodyPr>
            <a:normAutofit/>
          </a:bodyPr>
          <a:lstStyle/>
          <a:p>
            <a:r>
              <a:rPr lang="hr-H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ULAZNE JEDINICE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sz="3200" dirty="0"/>
              <a:t>Tipkovnica</a:t>
            </a:r>
          </a:p>
          <a:p>
            <a:pPr marL="0" indent="0">
              <a:buNone/>
            </a:pPr>
            <a:endParaRPr lang="hr-HR" sz="3200" dirty="0"/>
          </a:p>
          <a:p>
            <a:pPr marL="0" indent="0">
              <a:buNone/>
            </a:pPr>
            <a:endParaRPr lang="hr-HR" sz="3200" dirty="0"/>
          </a:p>
          <a:p>
            <a:r>
              <a:rPr lang="hr-HR" sz="3200" dirty="0"/>
              <a:t>Miš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880" y="1587640"/>
            <a:ext cx="5715000" cy="227427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70" y="4022411"/>
            <a:ext cx="5426110" cy="24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7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IZLAZNE JEDINICE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</a:p>
          <a:p>
            <a:pPr marL="0" indent="0">
              <a:buNone/>
            </a:pPr>
            <a:endParaRPr lang="hr-H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r-H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Pisač</a:t>
            </a:r>
          </a:p>
          <a:p>
            <a:pPr marL="0" indent="0">
              <a:buNone/>
            </a:pPr>
            <a:endParaRPr lang="hr-H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r-H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Zvučnici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47" y="1264555"/>
            <a:ext cx="5384241" cy="435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7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110155" y="624110"/>
            <a:ext cx="9394458" cy="1043916"/>
          </a:xfrm>
        </p:spPr>
        <p:txBody>
          <a:bodyPr>
            <a:noAutofit/>
          </a:bodyPr>
          <a:lstStyle/>
          <a:p>
            <a:r>
              <a:rPr lang="hr-H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UNUTARNJI DJELOVI SKLOPOVLJA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10155" y="1748413"/>
            <a:ext cx="8915400" cy="4561952"/>
          </a:xfrm>
        </p:spPr>
        <p:txBody>
          <a:bodyPr>
            <a:normAutofit/>
          </a:bodyPr>
          <a:lstStyle/>
          <a:p>
            <a:r>
              <a:rPr lang="hr-H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PROCESOR, Središnja jedinica za obradu podataka </a:t>
            </a:r>
          </a:p>
          <a:p>
            <a:pPr marL="271463" indent="-271463">
              <a:buNone/>
            </a:pPr>
            <a:r>
              <a:rPr lang="hr-H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(CPU – Central Processing Unit)</a:t>
            </a:r>
          </a:p>
          <a:p>
            <a:r>
              <a:rPr lang="hr-H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Glavni unutarnji spremnik – memorija</a:t>
            </a:r>
          </a:p>
          <a:p>
            <a:pPr marL="712788" indent="-441325">
              <a:buFont typeface="Wingdings" panose="05000000000000000000" pitchFamily="2" charset="2"/>
              <a:buChar char="ü"/>
            </a:pPr>
            <a:r>
              <a:rPr lang="hr-H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ROM, trajni spremnik</a:t>
            </a:r>
          </a:p>
          <a:p>
            <a:pPr marL="712788" indent="-441325">
              <a:buFont typeface="Wingdings" panose="05000000000000000000" pitchFamily="2" charset="2"/>
              <a:buChar char="ü"/>
            </a:pPr>
            <a:r>
              <a:rPr lang="hr-H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RAM, radni spremnik</a:t>
            </a:r>
          </a:p>
          <a:p>
            <a:r>
              <a:rPr lang="hr-H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Pomoćni vanjski spremnici – memorija</a:t>
            </a:r>
          </a:p>
          <a:p>
            <a:pPr marL="712788" indent="-441325">
              <a:buFont typeface="Wingdings" panose="05000000000000000000" pitchFamily="2" charset="2"/>
              <a:buChar char="ü"/>
            </a:pPr>
            <a:r>
              <a:rPr lang="hr-H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CD-ovi</a:t>
            </a:r>
          </a:p>
          <a:p>
            <a:pPr marL="712788" indent="-441325">
              <a:buFont typeface="Wingdings" panose="05000000000000000000" pitchFamily="2" charset="2"/>
              <a:buChar char="ü"/>
            </a:pPr>
            <a:r>
              <a:rPr lang="hr-H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DVD-ovi</a:t>
            </a:r>
          </a:p>
          <a:p>
            <a:pPr marL="712788" indent="-441325">
              <a:buFont typeface="Wingdings" panose="05000000000000000000" pitchFamily="2" charset="2"/>
              <a:buChar char="ü"/>
            </a:pPr>
            <a:r>
              <a:rPr lang="hr-H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Čvrst disk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56525058"/>
      </p:ext>
    </p:extLst>
  </p:cSld>
  <p:clrMapOvr>
    <a:masterClrMapping/>
  </p:clrMapOvr>
</p:sld>
</file>

<file path=ppt/theme/theme1.xml><?xml version="1.0" encoding="utf-8"?>
<a:theme xmlns:a="http://schemas.openxmlformats.org/drawingml/2006/main" name="Prame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</TotalTime>
  <Words>132</Words>
  <Application>Microsoft Office PowerPoint</Application>
  <PresentationFormat>Široki zaslon</PresentationFormat>
  <Paragraphs>60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3" baseType="lpstr">
      <vt:lpstr>Pramen</vt:lpstr>
      <vt:lpstr>RAČUNALO KAO SUSTAV</vt:lpstr>
      <vt:lpstr>OSNOVNI POJMOVI</vt:lpstr>
      <vt:lpstr>VRSTE RAČUNALA</vt:lpstr>
      <vt:lpstr>OSOBNA RAČUNALA</vt:lpstr>
      <vt:lpstr>RAČUNALNI SUSTAV</vt:lpstr>
      <vt:lpstr>SKLOPOVLJE RAČUNALA</vt:lpstr>
      <vt:lpstr>ULAZNE JEDINICE</vt:lpstr>
      <vt:lpstr>IZLAZNE JEDINICE</vt:lpstr>
      <vt:lpstr>UNUTARNJI DJELOVI SKLOPOVLJA</vt:lpstr>
      <vt:lpstr>PROGRAMSKA PODRŠKA</vt:lpstr>
      <vt:lpstr>TIJEK PODATAKA U  SKLOPOVLJU RAČUNALA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RAČUNALO KAO SUSTAV</dc:title>
  <dc:creator>Lovro Maslov</dc:creator>
  <cp:lastModifiedBy>Lovro Maslov</cp:lastModifiedBy>
  <cp:revision>25</cp:revision>
  <dcterms:created xsi:type="dcterms:W3CDTF">2022-12-20T07:09:54Z</dcterms:created>
  <dcterms:modified xsi:type="dcterms:W3CDTF">2022-12-21T09:28:08Z</dcterms:modified>
</cp:coreProperties>
</file>