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53F2FDC-94B2-49B8-AE00-625FB39F4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9093F7D2-8540-4744-871B-AB4842FCF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85CBB3F-F781-4910-BA52-2C31A983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2287-6E5E-43E7-B839-1D70702C63C2}" type="datetimeFigureOut">
              <a:rPr lang="hr-HR" smtClean="0"/>
              <a:t>6.9.2022.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5FAA594-814A-4B42-80ED-AEC50B83C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E2FA8A4E-F868-4974-BE2A-5759602C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F9E7-1327-4668-81A8-2F43BA6674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8592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9AD3983-73DC-47CC-B085-8E4B0B08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99342C55-C0B4-4866-9756-B1A12C0F7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2E5C011A-7427-4B61-A499-96755886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2287-6E5E-43E7-B839-1D70702C63C2}" type="datetimeFigureOut">
              <a:rPr lang="hr-HR" smtClean="0"/>
              <a:t>6.9.2022.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1E3BD071-9540-4B94-94D9-60040160B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4E7B385C-34AB-496F-A404-2DD18D29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F9E7-1327-4668-81A8-2F43BA6674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8830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8C84BB6C-F514-477A-BACA-5ACA0A0D0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2CFBF0B6-8C27-4E34-90F9-10F986052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508A495-FBC1-45E1-8938-9E17AC2C5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2287-6E5E-43E7-B839-1D70702C63C2}" type="datetimeFigureOut">
              <a:rPr lang="hr-HR" smtClean="0"/>
              <a:t>6.9.2022.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E8D860D2-D5BC-4256-AD31-7660E3AF2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91063779-91C4-447D-A25F-AA730DE2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F9E7-1327-4668-81A8-2F43BA6674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2787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AE097AD-7994-44C5-9A43-DA566B3F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C5ECBF6-1D97-49AB-A547-AB9DFFB5B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095C7DDB-885E-46B4-A70A-1DE7D71FE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2287-6E5E-43E7-B839-1D70702C63C2}" type="datetimeFigureOut">
              <a:rPr lang="hr-HR" smtClean="0"/>
              <a:t>6.9.2022.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E4BC5F3-762A-46E3-AFAA-6BF2BC94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97B9654E-4D3F-4156-9474-5D926BA0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F9E7-1327-4668-81A8-2F43BA6674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9961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0DF7586-31EC-4D93-A6CC-FBA8F514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25AB2AD9-F84F-4167-918E-A5E3AE72D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05F068A1-0639-4D9E-81D8-7585D132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2287-6E5E-43E7-B839-1D70702C63C2}" type="datetimeFigureOut">
              <a:rPr lang="hr-HR" smtClean="0"/>
              <a:t>6.9.2022.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341F3DA9-12CF-407C-987D-2C0C1027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982724F-7CE3-43D7-BEAE-7FD9DF3A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F9E7-1327-4668-81A8-2F43BA6674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359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10A9D90-5E08-4C36-A92C-6138DC2F6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A7A0EB8-1F4C-4814-A0A6-6C02344D3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03A2903C-375A-4839-BE41-16D35E540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661FAA9C-EC5B-4EFB-9F9D-2EBB92EC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2287-6E5E-43E7-B839-1D70702C63C2}" type="datetimeFigureOut">
              <a:rPr lang="hr-HR" smtClean="0"/>
              <a:t>6.9.2022.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EE85486A-E54B-49FB-B880-0AD43369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35949341-33E7-4455-B8B3-CD58CBBC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F9E7-1327-4668-81A8-2F43BA6674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8919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699ACBF-E33A-4F83-8299-5F7BE289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7D24F223-4E96-4AFF-8B45-5CE9BC09D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E43B9B6A-771C-4C49-94D0-0E521C77C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E4F85BD9-EB92-4580-9072-70B00C45C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124EBE72-1A20-49DC-AAC4-A9F405608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6C797545-FDA5-4414-BF0E-AFF7053B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2287-6E5E-43E7-B839-1D70702C63C2}" type="datetimeFigureOut">
              <a:rPr lang="hr-HR" smtClean="0"/>
              <a:t>6.9.2022.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AA3A1659-C247-469D-AC3E-6B1DD82D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EA507631-9D6C-4B14-A47E-6E429E9B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F9E7-1327-4668-81A8-2F43BA6674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1240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1854FED-2985-4938-86AD-DE7F7D4B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CE419E59-96BA-4B38-A797-DCCF1D33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2287-6E5E-43E7-B839-1D70702C63C2}" type="datetimeFigureOut">
              <a:rPr lang="hr-HR" smtClean="0"/>
              <a:t>6.9.2022.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8A84C5AB-969E-4620-A0CD-01C1D61A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15BC35C8-B555-401A-8050-5E65C3A7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F9E7-1327-4668-81A8-2F43BA6674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5346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E7580003-D318-4A61-AC0E-B21062D11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2287-6E5E-43E7-B839-1D70702C63C2}" type="datetimeFigureOut">
              <a:rPr lang="hr-HR" smtClean="0"/>
              <a:t>6.9.2022.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D70ED91D-7E7C-4489-B32F-DE6E17D8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42E45909-B98C-4279-98DB-1E02ABA1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F9E7-1327-4668-81A8-2F43BA6674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4787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04F0EE2-60A5-439B-BD86-F2C9ECE48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BFE769F-45BA-4C81-898B-2B6902CDD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F2E9B66E-2442-474E-8399-4B266B521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B8B71A18-A351-4099-855A-8FCB63CC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2287-6E5E-43E7-B839-1D70702C63C2}" type="datetimeFigureOut">
              <a:rPr lang="hr-HR" smtClean="0"/>
              <a:t>6.9.2022.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76F1A28F-3F8F-476B-B3EB-264E6F5F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E0D4F606-4231-4BD7-A9CB-071A960B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F9E7-1327-4668-81A8-2F43BA6674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9966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300CFD9-EDC8-434F-82F3-4B67CFFC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906991EE-0C0A-4758-A017-6F142A417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E9F7C903-B5B2-4BFE-9B62-939D595D7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116959B5-1DDA-4B31-94AE-E10FFD48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2287-6E5E-43E7-B839-1D70702C63C2}" type="datetimeFigureOut">
              <a:rPr lang="hr-HR" smtClean="0"/>
              <a:t>6.9.2022.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9005AF93-A53A-40A4-B0DB-1CFA7470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7FFB3992-7AA2-4B39-9214-427BDD02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F9E7-1327-4668-81A8-2F43BA6674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6092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5235C67D-D820-4E68-9764-8689AD553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F28957AB-0D69-4C51-9899-88A43B1EC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0E7DB7B6-1684-4B8B-9339-784A7AC0A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12287-6E5E-43E7-B839-1D70702C63C2}" type="datetimeFigureOut">
              <a:rPr lang="hr-HR" smtClean="0"/>
              <a:t>6.9.2022.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EF1F0FF0-9218-4BE1-B593-06430C06E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006FB9D8-FB11-4ED6-8D76-95AE8A730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9F9E7-1327-4668-81A8-2F43BA6674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1342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slide" Target="slide7.xml"/><Relationship Id="rId4" Type="http://schemas.openxmlformats.org/officeDocument/2006/relationships/slide" Target="slide4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5FB6791-B5DE-4C01-9454-19499897E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A starter </a:t>
            </a:r>
            <a:r>
              <a:rPr lang="hr-HR" dirty="0" err="1"/>
              <a:t>guide</a:t>
            </a:r>
            <a:r>
              <a:rPr lang="hr-HR" dirty="0"/>
              <a:t> to </a:t>
            </a:r>
            <a:r>
              <a:rPr lang="hr-HR" dirty="0" err="1"/>
              <a:t>crypto</a:t>
            </a:r>
            <a:endParaRPr lang="hr-HR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DCE87DF-82B6-461D-BC2A-915D53EE7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5256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ravokutnik 19">
            <a:extLst>
              <a:ext uri="{FF2B5EF4-FFF2-40B4-BE49-F238E27FC236}">
                <a16:creationId xmlns:a16="http://schemas.microsoft.com/office/drawing/2014/main" id="{1EF9FD24-A466-4402-92F4-26D9BE60A3B8}"/>
              </a:ext>
            </a:extLst>
          </p:cNvPr>
          <p:cNvSpPr/>
          <p:nvPr/>
        </p:nvSpPr>
        <p:spPr>
          <a:xfrm>
            <a:off x="-108488" y="-108488"/>
            <a:ext cx="12530380" cy="7260956"/>
          </a:xfrm>
          <a:prstGeom prst="rect">
            <a:avLst/>
          </a:prstGeom>
          <a:solidFill>
            <a:srgbClr val="21212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06D431D-7395-4CD2-96FA-B8704F7F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>
                <a:solidFill>
                  <a:schemeClr val="bg1"/>
                </a:solidFill>
              </a:rPr>
              <a:t>Most </a:t>
            </a:r>
            <a:r>
              <a:rPr lang="hr-HR" dirty="0" err="1">
                <a:solidFill>
                  <a:schemeClr val="bg1"/>
                </a:solidFill>
              </a:rPr>
              <a:t>popular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hr-HR" dirty="0" err="1">
                <a:solidFill>
                  <a:schemeClr val="bg1"/>
                </a:solidFill>
              </a:rPr>
              <a:t>cryptocurrencies</a:t>
            </a:r>
            <a:endParaRPr lang="hr-HR" dirty="0">
              <a:solidFill>
                <a:schemeClr val="bg1"/>
              </a:solidFill>
            </a:endParaRPr>
          </a:p>
        </p:txBody>
      </p:sp>
      <p:pic>
        <p:nvPicPr>
          <p:cNvPr id="5" name="Slika 4" descr="Slika na kojoj se prikazuje tekst&#10;&#10;Opis je automatski generiran">
            <a:hlinkClick r:id="rId2" action="ppaction://hlinksldjump"/>
            <a:extLst>
              <a:ext uri="{FF2B5EF4-FFF2-40B4-BE49-F238E27FC236}">
                <a16:creationId xmlns:a16="http://schemas.microsoft.com/office/drawing/2014/main" id="{ECE60B21-24C8-4327-B4A9-933B8E3BD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003" y="1949822"/>
            <a:ext cx="2043766" cy="2043766"/>
          </a:xfrm>
          <a:prstGeom prst="rect">
            <a:avLst/>
          </a:prstGeom>
        </p:spPr>
      </p:pic>
      <p:pic>
        <p:nvPicPr>
          <p:cNvPr id="7" name="Slika 6">
            <a:hlinkClick r:id="rId4" action="ppaction://hlinksldjump"/>
            <a:extLst>
              <a:ext uri="{FF2B5EF4-FFF2-40B4-BE49-F238E27FC236}">
                <a16:creationId xmlns:a16="http://schemas.microsoft.com/office/drawing/2014/main" id="{010376A3-F818-416D-97B2-D90B571045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116" y="1949822"/>
            <a:ext cx="2043767" cy="2043767"/>
          </a:xfrm>
          <a:prstGeom prst="rect">
            <a:avLst/>
          </a:prstGeom>
        </p:spPr>
      </p:pic>
      <p:pic>
        <p:nvPicPr>
          <p:cNvPr id="13" name="Slika 12">
            <a:hlinkClick r:id="rId6" action="ppaction://hlinksldjump"/>
            <a:extLst>
              <a:ext uri="{FF2B5EF4-FFF2-40B4-BE49-F238E27FC236}">
                <a16:creationId xmlns:a16="http://schemas.microsoft.com/office/drawing/2014/main" id="{784912E7-560D-4D31-A880-8563EAB62E1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89"/>
          <a:stretch/>
        </p:blipFill>
        <p:spPr>
          <a:xfrm>
            <a:off x="8085230" y="1820254"/>
            <a:ext cx="2057341" cy="2302902"/>
          </a:xfrm>
          <a:prstGeom prst="rect">
            <a:avLst/>
          </a:prstGeom>
        </p:spPr>
      </p:pic>
      <p:pic>
        <p:nvPicPr>
          <p:cNvPr id="17" name="Slika 16">
            <a:hlinkClick r:id="rId8" action="ppaction://hlinksldjump"/>
            <a:extLst>
              <a:ext uri="{FF2B5EF4-FFF2-40B4-BE49-F238E27FC236}">
                <a16:creationId xmlns:a16="http://schemas.microsoft.com/office/drawing/2014/main" id="{7B91C366-6BA0-4078-A29E-9BBB10B1BC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898" y="4123156"/>
            <a:ext cx="1932660" cy="1932660"/>
          </a:xfrm>
          <a:prstGeom prst="rect">
            <a:avLst/>
          </a:prstGeom>
        </p:spPr>
      </p:pic>
      <p:pic>
        <p:nvPicPr>
          <p:cNvPr id="19" name="Slika 18">
            <a:hlinkClick r:id="rId10" action="ppaction://hlinksldjump"/>
            <a:extLst>
              <a:ext uri="{FF2B5EF4-FFF2-40B4-BE49-F238E27FC236}">
                <a16:creationId xmlns:a16="http://schemas.microsoft.com/office/drawing/2014/main" id="{2A1D4A21-FF22-47E4-A552-E4BFBD9D95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443" y="4123155"/>
            <a:ext cx="1932661" cy="193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2128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DF40DF5-F760-4C73-A30A-92D244AC1498}"/>
              </a:ext>
            </a:extLst>
          </p:cNvPr>
          <p:cNvSpPr/>
          <p:nvPr/>
        </p:nvSpPr>
        <p:spPr>
          <a:xfrm>
            <a:off x="-108488" y="-108488"/>
            <a:ext cx="12530380" cy="7260956"/>
          </a:xfrm>
          <a:prstGeom prst="rect">
            <a:avLst/>
          </a:prstGeom>
          <a:solidFill>
            <a:srgbClr val="21212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4" name="Slika 3" descr="Slika na kojoj se prikazuje tekst&#10;&#10;Opis je automatski generiran">
            <a:extLst>
              <a:ext uri="{FF2B5EF4-FFF2-40B4-BE49-F238E27FC236}">
                <a16:creationId xmlns:a16="http://schemas.microsoft.com/office/drawing/2014/main" id="{9A7A756D-A789-4338-AD2E-B7791F998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003" y="1949822"/>
            <a:ext cx="2043766" cy="2043766"/>
          </a:xfrm>
          <a:prstGeom prst="rect">
            <a:avLst/>
          </a:prstGeom>
        </p:spPr>
      </p:pic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9AF0873-0123-4B44-8A53-FBC163B28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38" y="2073597"/>
            <a:ext cx="6407258" cy="4351338"/>
          </a:xfrm>
        </p:spPr>
        <p:txBody>
          <a:bodyPr/>
          <a:lstStyle/>
          <a:p>
            <a:r>
              <a:rPr lang="hr-HR" dirty="0"/>
              <a:t>The most </a:t>
            </a:r>
            <a:r>
              <a:rPr lang="hr-HR" dirty="0" err="1"/>
              <a:t>expensive</a:t>
            </a:r>
            <a:r>
              <a:rPr lang="hr-HR" dirty="0"/>
              <a:t> </a:t>
            </a:r>
            <a:r>
              <a:rPr lang="hr-HR" dirty="0" err="1"/>
              <a:t>cryptocurrency</a:t>
            </a:r>
            <a:endParaRPr lang="hr-HR" dirty="0"/>
          </a:p>
          <a:p>
            <a:r>
              <a:rPr lang="hr-HR" dirty="0" err="1"/>
              <a:t>Launched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2009, </a:t>
            </a:r>
            <a:r>
              <a:rPr lang="hr-HR" dirty="0" err="1"/>
              <a:t>being</a:t>
            </a:r>
            <a:r>
              <a:rPr lang="hr-HR" dirty="0"/>
              <a:t> the </a:t>
            </a:r>
            <a:r>
              <a:rPr lang="hr-HR" dirty="0" err="1"/>
              <a:t>oldest</a:t>
            </a:r>
            <a:r>
              <a:rPr lang="hr-HR" dirty="0"/>
              <a:t> </a:t>
            </a:r>
            <a:r>
              <a:rPr lang="hr-HR" dirty="0" err="1"/>
              <a:t>surviving</a:t>
            </a:r>
            <a:r>
              <a:rPr lang="hr-HR" dirty="0"/>
              <a:t> </a:t>
            </a:r>
            <a:r>
              <a:rPr lang="hr-HR" dirty="0" err="1"/>
              <a:t>crypto</a:t>
            </a:r>
            <a:endParaRPr lang="hr-HR" dirty="0"/>
          </a:p>
          <a:p>
            <a:r>
              <a:rPr lang="hr-HR" dirty="0" err="1"/>
              <a:t>Invented</a:t>
            </a:r>
            <a:r>
              <a:rPr lang="hr-HR" dirty="0"/>
              <a:t> </a:t>
            </a:r>
            <a:r>
              <a:rPr lang="hr-HR" dirty="0" err="1"/>
              <a:t>by</a:t>
            </a:r>
            <a:r>
              <a:rPr lang="hr-HR" dirty="0"/>
              <a:t> </a:t>
            </a:r>
            <a:r>
              <a:rPr lang="en-US" dirty="0"/>
              <a:t>an unknown person or group of people using the name Satoshi Nakamoto</a:t>
            </a:r>
            <a:endParaRPr lang="hr-HR" b="1" dirty="0"/>
          </a:p>
          <a:p>
            <a:pPr lvl="1"/>
            <a:r>
              <a:rPr lang="hr-HR" dirty="0" err="1"/>
              <a:t>Impossible</a:t>
            </a:r>
            <a:r>
              <a:rPr lang="hr-HR" dirty="0"/>
              <a:t> to </a:t>
            </a:r>
            <a:r>
              <a:rPr lang="hr-HR" dirty="0" err="1"/>
              <a:t>estimate</a:t>
            </a:r>
            <a:r>
              <a:rPr lang="hr-HR" dirty="0"/>
              <a:t> </a:t>
            </a:r>
            <a:r>
              <a:rPr lang="hr-HR" dirty="0" err="1"/>
              <a:t>their</a:t>
            </a:r>
            <a:r>
              <a:rPr lang="hr-HR" dirty="0"/>
              <a:t> net </a:t>
            </a:r>
            <a:r>
              <a:rPr lang="hr-HR" dirty="0" err="1"/>
              <a:t>worth</a:t>
            </a:r>
            <a:endParaRPr lang="hr-HR" dirty="0"/>
          </a:p>
          <a:p>
            <a:r>
              <a:rPr lang="hr-HR" dirty="0"/>
              <a:t>The most </a:t>
            </a:r>
            <a:r>
              <a:rPr lang="hr-HR" dirty="0" err="1"/>
              <a:t>mined</a:t>
            </a:r>
            <a:r>
              <a:rPr lang="hr-HR" dirty="0"/>
              <a:t> </a:t>
            </a:r>
            <a:r>
              <a:rPr lang="hr-HR" dirty="0" err="1"/>
              <a:t>cryptocurrency</a:t>
            </a:r>
            <a:r>
              <a:rPr lang="hr-HR" dirty="0"/>
              <a:t>, </a:t>
            </a:r>
            <a:r>
              <a:rPr lang="hr-HR" dirty="0" err="1"/>
              <a:t>causing</a:t>
            </a:r>
            <a:r>
              <a:rPr lang="hr-HR" dirty="0"/>
              <a:t> the GPU </a:t>
            </a:r>
            <a:r>
              <a:rPr lang="hr-HR" dirty="0" err="1"/>
              <a:t>prices</a:t>
            </a:r>
            <a:r>
              <a:rPr lang="hr-HR" dirty="0"/>
              <a:t> to </a:t>
            </a:r>
            <a:r>
              <a:rPr lang="hr-HR" dirty="0" err="1"/>
              <a:t>skyrocket</a:t>
            </a:r>
            <a:endParaRPr lang="hr-HR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4A88688-EBF6-4665-959D-10FF124E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238" y="827790"/>
            <a:ext cx="4585855" cy="1325563"/>
          </a:xfrm>
        </p:spPr>
        <p:txBody>
          <a:bodyPr>
            <a:normAutofit/>
          </a:bodyPr>
          <a:lstStyle/>
          <a:p>
            <a:r>
              <a:rPr lang="hr-HR" sz="6000" dirty="0"/>
              <a:t>Bitcoin</a:t>
            </a: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48BABC95-F9DD-4CB9-AD55-57B3AE9C5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802" y="1243366"/>
            <a:ext cx="4141958" cy="1412911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7D107A3A-709C-4E32-AF2D-484B7C5A6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730" y="2718729"/>
            <a:ext cx="3742102" cy="3706206"/>
          </a:xfrm>
          <a:prstGeom prst="rect">
            <a:avLst/>
          </a:prstGeom>
        </p:spPr>
      </p:pic>
      <p:sp>
        <p:nvSpPr>
          <p:cNvPr id="10" name="TekstniOkvir 9">
            <a:extLst>
              <a:ext uri="{FF2B5EF4-FFF2-40B4-BE49-F238E27FC236}">
                <a16:creationId xmlns:a16="http://schemas.microsoft.com/office/drawing/2014/main" id="{191BFFEE-CA39-4585-A861-ACFC6EF6D230}"/>
              </a:ext>
            </a:extLst>
          </p:cNvPr>
          <p:cNvSpPr txBox="1"/>
          <p:nvPr/>
        </p:nvSpPr>
        <p:spPr>
          <a:xfrm>
            <a:off x="189280" y="6070992"/>
            <a:ext cx="2164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000" dirty="0" err="1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hr-H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82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-0.05078 0.14954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9" y="747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" presetClass="entr" presetSubtype="2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8" accel="40000" decel="4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8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8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8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8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8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2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2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DF40DF5-F760-4C73-A30A-92D244AC1498}"/>
              </a:ext>
            </a:extLst>
          </p:cNvPr>
          <p:cNvSpPr/>
          <p:nvPr/>
        </p:nvSpPr>
        <p:spPr>
          <a:xfrm>
            <a:off x="-108488" y="-108488"/>
            <a:ext cx="12530380" cy="7260956"/>
          </a:xfrm>
          <a:prstGeom prst="rect">
            <a:avLst/>
          </a:prstGeom>
          <a:solidFill>
            <a:srgbClr val="21212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9A7A756D-A789-4338-AD2E-B7791F998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4117" y="1949821"/>
            <a:ext cx="2043766" cy="2037682"/>
          </a:xfrm>
          <a:prstGeom prst="rect">
            <a:avLst/>
          </a:prstGeom>
        </p:spPr>
      </p:pic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9AF0873-0123-4B44-8A53-FBC163B28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38" y="1799617"/>
            <a:ext cx="6407258" cy="4625318"/>
          </a:xfrm>
        </p:spPr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A </a:t>
            </a:r>
            <a:r>
              <a:rPr lang="hr-HR" dirty="0" err="1">
                <a:solidFill>
                  <a:schemeClr val="bg1"/>
                </a:solidFill>
              </a:rPr>
              <a:t>digital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hr-HR" dirty="0" err="1">
                <a:solidFill>
                  <a:schemeClr val="bg1"/>
                </a:solidFill>
              </a:rPr>
              <a:t>currency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hr-HR" dirty="0" err="1">
                <a:solidFill>
                  <a:schemeClr val="bg1"/>
                </a:solidFill>
              </a:rPr>
              <a:t>primarily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hr-HR" dirty="0" err="1">
                <a:solidFill>
                  <a:schemeClr val="bg1"/>
                </a:solidFill>
              </a:rPr>
              <a:t>used</a:t>
            </a:r>
            <a:r>
              <a:rPr lang="hr-HR" dirty="0">
                <a:solidFill>
                  <a:schemeClr val="bg1"/>
                </a:solidFill>
              </a:rPr>
              <a:t> for </a:t>
            </a:r>
            <a:r>
              <a:rPr lang="hr-HR" dirty="0" err="1">
                <a:solidFill>
                  <a:schemeClr val="bg1"/>
                </a:solidFill>
              </a:rPr>
              <a:t>buying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hr-HR" dirty="0" err="1">
                <a:solidFill>
                  <a:schemeClr val="bg1"/>
                </a:solidFill>
              </a:rPr>
              <a:t>such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hr-HR" dirty="0" err="1">
                <a:solidFill>
                  <a:schemeClr val="bg1"/>
                </a:solidFill>
              </a:rPr>
              <a:t>things</a:t>
            </a:r>
            <a:r>
              <a:rPr lang="hr-HR" dirty="0">
                <a:solidFill>
                  <a:schemeClr val="bg1"/>
                </a:solidFill>
              </a:rPr>
              <a:t> as </a:t>
            </a:r>
            <a:r>
              <a:rPr lang="hr-HR" dirty="0" err="1">
                <a:solidFill>
                  <a:schemeClr val="bg1"/>
                </a:solidFill>
              </a:rPr>
              <a:t>NFTs</a:t>
            </a:r>
            <a:endParaRPr lang="hr-HR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Founded by </a:t>
            </a:r>
            <a:r>
              <a:rPr lang="en-US" dirty="0" err="1">
                <a:solidFill>
                  <a:schemeClr val="bg1"/>
                </a:solidFill>
              </a:rPr>
              <a:t>Vitalik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Buterin</a:t>
            </a:r>
            <a:r>
              <a:rPr lang="en-US" dirty="0">
                <a:solidFill>
                  <a:schemeClr val="bg1"/>
                </a:solidFill>
              </a:rPr>
              <a:t> and Gavin Wood in 2015</a:t>
            </a:r>
            <a:endParaRPr lang="hr-HR" dirty="0">
              <a:solidFill>
                <a:schemeClr val="bg1"/>
              </a:solidFill>
            </a:endParaRPr>
          </a:p>
          <a:p>
            <a:r>
              <a:rPr lang="hr-HR" dirty="0">
                <a:solidFill>
                  <a:schemeClr val="bg1"/>
                </a:solidFill>
              </a:rPr>
              <a:t>Net </a:t>
            </a:r>
            <a:r>
              <a:rPr lang="hr-HR" dirty="0" err="1">
                <a:solidFill>
                  <a:schemeClr val="bg1"/>
                </a:solidFill>
              </a:rPr>
              <a:t>worths</a:t>
            </a:r>
            <a:r>
              <a:rPr lang="hr-HR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hr-HR" dirty="0" err="1">
                <a:solidFill>
                  <a:schemeClr val="bg1"/>
                </a:solidFill>
              </a:rPr>
              <a:t>Vitalik</a:t>
            </a:r>
            <a:r>
              <a:rPr lang="hr-HR" dirty="0">
                <a:solidFill>
                  <a:schemeClr val="bg1"/>
                </a:solidFill>
              </a:rPr>
              <a:t> Buterin - $1.5 </a:t>
            </a:r>
            <a:r>
              <a:rPr lang="hr-HR" dirty="0" err="1">
                <a:solidFill>
                  <a:schemeClr val="bg1"/>
                </a:solidFill>
              </a:rPr>
              <a:t>billion</a:t>
            </a:r>
            <a:endParaRPr lang="hr-HR" dirty="0">
              <a:solidFill>
                <a:schemeClr val="bg1"/>
              </a:solidFill>
            </a:endParaRPr>
          </a:p>
          <a:p>
            <a:pPr lvl="1"/>
            <a:r>
              <a:rPr lang="hr-HR" dirty="0">
                <a:solidFill>
                  <a:schemeClr val="bg1"/>
                </a:solidFill>
              </a:rPr>
              <a:t>Gavin Wood - $450 </a:t>
            </a:r>
            <a:r>
              <a:rPr lang="hr-HR" dirty="0" err="1">
                <a:solidFill>
                  <a:schemeClr val="bg1"/>
                </a:solidFill>
              </a:rPr>
              <a:t>million</a:t>
            </a:r>
            <a:endParaRPr lang="hr-HR" dirty="0">
              <a:solidFill>
                <a:schemeClr val="bg1"/>
              </a:solidFill>
            </a:endParaRPr>
          </a:p>
          <a:p>
            <a:r>
              <a:rPr lang="hr-HR" dirty="0" err="1">
                <a:solidFill>
                  <a:schemeClr val="bg1"/>
                </a:solidFill>
              </a:rPr>
              <a:t>Numerous</a:t>
            </a:r>
            <a:r>
              <a:rPr lang="en-US" dirty="0">
                <a:solidFill>
                  <a:schemeClr val="bg1"/>
                </a:solidFill>
              </a:rPr>
              <a:t> games and financial apps </a:t>
            </a:r>
            <a:r>
              <a:rPr lang="hr-HR" dirty="0">
                <a:solidFill>
                  <a:schemeClr val="bg1"/>
                </a:solidFill>
              </a:rPr>
              <a:t>are </a:t>
            </a:r>
            <a:r>
              <a:rPr lang="hr-HR" dirty="0" err="1">
                <a:solidFill>
                  <a:schemeClr val="bg1"/>
                </a:solidFill>
              </a:rPr>
              <a:t>being</a:t>
            </a:r>
            <a:r>
              <a:rPr lang="hr-HR" dirty="0">
                <a:solidFill>
                  <a:schemeClr val="bg1"/>
                </a:solidFill>
              </a:rPr>
              <a:t> ran</a:t>
            </a:r>
            <a:r>
              <a:rPr lang="en-US" dirty="0">
                <a:solidFill>
                  <a:schemeClr val="bg1"/>
                </a:solidFill>
              </a:rPr>
              <a:t> on top of the Ethereum blockchain</a:t>
            </a:r>
            <a:endParaRPr lang="hr-HR" dirty="0">
              <a:solidFill>
                <a:schemeClr val="bg1"/>
              </a:solidFill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4A88688-EBF6-4665-959D-10FF124E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238" y="624258"/>
            <a:ext cx="4585855" cy="1325563"/>
          </a:xfrm>
        </p:spPr>
        <p:txBody>
          <a:bodyPr>
            <a:normAutofit/>
          </a:bodyPr>
          <a:lstStyle/>
          <a:p>
            <a:r>
              <a:rPr lang="hr-HR" sz="6000" dirty="0" err="1">
                <a:solidFill>
                  <a:schemeClr val="bg1"/>
                </a:solidFill>
              </a:rPr>
              <a:t>Etherium</a:t>
            </a:r>
            <a:endParaRPr lang="hr-HR" sz="6000" dirty="0">
              <a:solidFill>
                <a:schemeClr val="bg1"/>
              </a:solidFill>
            </a:endParaRP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48BABC95-F9DD-4CB9-AD55-57B3AE9C5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98649" y="1243366"/>
            <a:ext cx="3982264" cy="1412911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7D107A3A-709C-4E32-AF2D-484B7C5A6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8730" y="2794334"/>
            <a:ext cx="3742102" cy="3554996"/>
          </a:xfrm>
          <a:prstGeom prst="rect">
            <a:avLst/>
          </a:prstGeom>
        </p:spPr>
      </p:pic>
      <p:sp>
        <p:nvSpPr>
          <p:cNvPr id="10" name="TekstniOkvir 9">
            <a:extLst>
              <a:ext uri="{FF2B5EF4-FFF2-40B4-BE49-F238E27FC236}">
                <a16:creationId xmlns:a16="http://schemas.microsoft.com/office/drawing/2014/main" id="{191BFFEE-CA39-4585-A861-ACFC6EF6D230}"/>
              </a:ext>
            </a:extLst>
          </p:cNvPr>
          <p:cNvSpPr txBox="1"/>
          <p:nvPr/>
        </p:nvSpPr>
        <p:spPr>
          <a:xfrm>
            <a:off x="189280" y="6070992"/>
            <a:ext cx="2164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000" dirty="0" err="1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hr-H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22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25898 0.06713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56" y="335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350000" y="3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8" accel="40000" decel="4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8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8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8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8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8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8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2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2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DF40DF5-F760-4C73-A30A-92D244AC1498}"/>
              </a:ext>
            </a:extLst>
          </p:cNvPr>
          <p:cNvSpPr/>
          <p:nvPr/>
        </p:nvSpPr>
        <p:spPr>
          <a:xfrm>
            <a:off x="-108488" y="-108488"/>
            <a:ext cx="12530380" cy="7260956"/>
          </a:xfrm>
          <a:prstGeom prst="rect">
            <a:avLst/>
          </a:prstGeom>
          <a:solidFill>
            <a:srgbClr val="21212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7D107A3A-709C-4E32-AF2D-484B7C5A6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2488" y="2794334"/>
            <a:ext cx="3634586" cy="3554996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48BABC95-F9DD-4CB9-AD55-57B3AE9C5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98649" y="1270658"/>
            <a:ext cx="3982264" cy="1358327"/>
          </a:xfrm>
          <a:prstGeom prst="rect">
            <a:avLst/>
          </a:prstGeom>
        </p:spPr>
      </p:pic>
      <p:pic>
        <p:nvPicPr>
          <p:cNvPr id="4" name="Slika 3">
            <a:extLst>
              <a:ext uri="{FF2B5EF4-FFF2-40B4-BE49-F238E27FC236}">
                <a16:creationId xmlns:a16="http://schemas.microsoft.com/office/drawing/2014/main" id="{9A7A756D-A789-4338-AD2E-B7791F9987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5600" y="1821600"/>
            <a:ext cx="2065655" cy="2304000"/>
          </a:xfrm>
          <a:prstGeom prst="rect">
            <a:avLst/>
          </a:prstGeom>
        </p:spPr>
      </p:pic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9AF0873-0123-4B44-8A53-FBC163B28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69" y="1825889"/>
            <a:ext cx="6234823" cy="4351338"/>
          </a:xfrm>
        </p:spPr>
        <p:txBody>
          <a:bodyPr>
            <a:normAutofit/>
          </a:bodyPr>
          <a:lstStyle/>
          <a:p>
            <a:r>
              <a:rPr lang="hr-HR" sz="2700" dirty="0"/>
              <a:t>A s</a:t>
            </a:r>
            <a:r>
              <a:rPr lang="en-US" sz="2700" dirty="0" err="1"/>
              <a:t>tablecoin</a:t>
            </a:r>
            <a:r>
              <a:rPr lang="en-US" sz="2700" dirty="0"/>
              <a:t> that crypto enthusiasts have used for years to leverage their cryptocurrency trades.</a:t>
            </a:r>
            <a:endParaRPr lang="hr-HR" sz="2700" dirty="0"/>
          </a:p>
          <a:p>
            <a:r>
              <a:rPr lang="hr-HR" sz="2700" dirty="0" err="1"/>
              <a:t>Invented</a:t>
            </a:r>
            <a:r>
              <a:rPr lang="hr-HR" sz="2700" dirty="0"/>
              <a:t> </a:t>
            </a:r>
            <a:r>
              <a:rPr lang="hr-HR" sz="2700" dirty="0" err="1"/>
              <a:t>by</a:t>
            </a:r>
            <a:r>
              <a:rPr lang="hr-HR" sz="2700" dirty="0"/>
              <a:t> the </a:t>
            </a:r>
            <a:r>
              <a:rPr lang="hr-HR" sz="2700" dirty="0" err="1"/>
              <a:t>company</a:t>
            </a:r>
            <a:r>
              <a:rPr lang="hr-HR" sz="2700" dirty="0"/>
              <a:t> </a:t>
            </a:r>
            <a:r>
              <a:rPr lang="hr-HR" sz="2700" dirty="0" err="1"/>
              <a:t>Tether</a:t>
            </a:r>
            <a:r>
              <a:rPr lang="hr-HR" sz="2700" dirty="0"/>
              <a:t> </a:t>
            </a:r>
            <a:r>
              <a:rPr lang="hr-HR" sz="2700" dirty="0" err="1"/>
              <a:t>Limited</a:t>
            </a:r>
            <a:r>
              <a:rPr lang="hr-HR" sz="2700" dirty="0"/>
              <a:t> Inc. </a:t>
            </a:r>
            <a:r>
              <a:rPr lang="hr-HR" sz="2700" dirty="0" err="1"/>
              <a:t>in</a:t>
            </a:r>
            <a:r>
              <a:rPr lang="hr-HR" sz="2700" dirty="0"/>
              <a:t> </a:t>
            </a:r>
            <a:r>
              <a:rPr lang="hr-HR" sz="2700" dirty="0" err="1"/>
              <a:t>year</a:t>
            </a:r>
            <a:r>
              <a:rPr lang="hr-HR" sz="2700" dirty="0"/>
              <a:t> 2014</a:t>
            </a:r>
          </a:p>
          <a:p>
            <a:pPr lvl="1"/>
            <a:r>
              <a:rPr lang="hr-HR" dirty="0"/>
              <a:t>O</a:t>
            </a:r>
            <a:r>
              <a:rPr lang="en-US" dirty="0" err="1"/>
              <a:t>wned</a:t>
            </a:r>
            <a:r>
              <a:rPr lang="en-US" dirty="0"/>
              <a:t> by the Hong Kong-based company </a:t>
            </a:r>
            <a:r>
              <a:rPr lang="en-US" dirty="0" err="1"/>
              <a:t>iFinex</a:t>
            </a:r>
            <a:r>
              <a:rPr lang="en-US" dirty="0"/>
              <a:t> Inc.</a:t>
            </a:r>
            <a:endParaRPr lang="hr-HR" dirty="0"/>
          </a:p>
          <a:p>
            <a:r>
              <a:rPr lang="hr-HR" sz="2700" dirty="0" err="1"/>
              <a:t>Unlike</a:t>
            </a:r>
            <a:r>
              <a:rPr lang="hr-HR" sz="2700" dirty="0"/>
              <a:t> Bitcoin, </a:t>
            </a:r>
            <a:r>
              <a:rPr lang="hr-HR" sz="2700" dirty="0" err="1"/>
              <a:t>Tether’s</a:t>
            </a:r>
            <a:r>
              <a:rPr lang="hr-HR" sz="2700" dirty="0"/>
              <a:t> </a:t>
            </a:r>
            <a:r>
              <a:rPr lang="hr-HR" sz="2700" dirty="0" err="1"/>
              <a:t>value</a:t>
            </a:r>
            <a:r>
              <a:rPr lang="hr-HR" sz="2700" dirty="0"/>
              <a:t> </a:t>
            </a:r>
            <a:r>
              <a:rPr lang="hr-HR" sz="2700" dirty="0" err="1"/>
              <a:t>is</a:t>
            </a:r>
            <a:r>
              <a:rPr lang="hr-HR" sz="2700" dirty="0"/>
              <a:t> </a:t>
            </a:r>
            <a:r>
              <a:rPr lang="hr-HR" sz="2700" dirty="0" err="1"/>
              <a:t>quite</a:t>
            </a:r>
            <a:r>
              <a:rPr lang="hr-HR" sz="2700" dirty="0"/>
              <a:t> </a:t>
            </a:r>
            <a:r>
              <a:rPr lang="hr-HR" sz="2700" dirty="0" err="1"/>
              <a:t>stable</a:t>
            </a:r>
            <a:endParaRPr lang="hr-HR" sz="2700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4A88688-EBF6-4665-959D-10FF124E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7167" y="733753"/>
            <a:ext cx="2155828" cy="1325563"/>
          </a:xfrm>
        </p:spPr>
        <p:txBody>
          <a:bodyPr>
            <a:normAutofit/>
          </a:bodyPr>
          <a:lstStyle/>
          <a:p>
            <a:r>
              <a:rPr lang="hr-HR" sz="6000" dirty="0" err="1"/>
              <a:t>Tether</a:t>
            </a:r>
            <a:endParaRPr lang="hr-HR" sz="6000" dirty="0"/>
          </a:p>
        </p:txBody>
      </p:sp>
      <p:sp>
        <p:nvSpPr>
          <p:cNvPr id="10" name="TekstniOkvir 9">
            <a:extLst>
              <a:ext uri="{FF2B5EF4-FFF2-40B4-BE49-F238E27FC236}">
                <a16:creationId xmlns:a16="http://schemas.microsoft.com/office/drawing/2014/main" id="{191BFFEE-CA39-4585-A861-ACFC6EF6D230}"/>
              </a:ext>
            </a:extLst>
          </p:cNvPr>
          <p:cNvSpPr txBox="1"/>
          <p:nvPr/>
        </p:nvSpPr>
        <p:spPr>
          <a:xfrm>
            <a:off x="189280" y="6070992"/>
            <a:ext cx="2164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000" dirty="0" err="1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hr-H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90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81481E-6 L -0.43503 0.06644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58" y="331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350000" y="3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8" accel="40000" decel="4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8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8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8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8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2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2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DF40DF5-F760-4C73-A30A-92D244AC1498}"/>
              </a:ext>
            </a:extLst>
          </p:cNvPr>
          <p:cNvSpPr/>
          <p:nvPr/>
        </p:nvSpPr>
        <p:spPr>
          <a:xfrm>
            <a:off x="-108488" y="-108488"/>
            <a:ext cx="12530380" cy="7260956"/>
          </a:xfrm>
          <a:prstGeom prst="rect">
            <a:avLst/>
          </a:prstGeom>
          <a:solidFill>
            <a:srgbClr val="21212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9A7A756D-A789-4338-AD2E-B7791F998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9200" y="4122000"/>
            <a:ext cx="1826887" cy="1826887"/>
          </a:xfrm>
          <a:prstGeom prst="rect">
            <a:avLst/>
          </a:prstGeom>
        </p:spPr>
      </p:pic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9AF0873-0123-4B44-8A53-FBC163B28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87" y="2073597"/>
            <a:ext cx="6407258" cy="4351338"/>
          </a:xfrm>
        </p:spPr>
        <p:txBody>
          <a:bodyPr>
            <a:normAutofit/>
          </a:bodyPr>
          <a:lstStyle/>
          <a:p>
            <a:r>
              <a:rPr lang="en-US" dirty="0"/>
              <a:t>An open source, smart contract-based </a:t>
            </a:r>
            <a:r>
              <a:rPr lang="en-US" dirty="0" err="1"/>
              <a:t>stablecoin</a:t>
            </a:r>
            <a:endParaRPr lang="hr-HR" dirty="0"/>
          </a:p>
          <a:p>
            <a:r>
              <a:rPr lang="hr-HR" dirty="0" err="1"/>
              <a:t>Pegged</a:t>
            </a:r>
            <a:r>
              <a:rPr lang="hr-HR" dirty="0"/>
              <a:t> to the United </a:t>
            </a:r>
            <a:r>
              <a:rPr lang="hr-HR" dirty="0" err="1"/>
              <a:t>States</a:t>
            </a:r>
            <a:r>
              <a:rPr lang="hr-HR" dirty="0"/>
              <a:t> </a:t>
            </a:r>
            <a:r>
              <a:rPr lang="hr-HR" dirty="0" err="1"/>
              <a:t>dollar</a:t>
            </a:r>
            <a:endParaRPr lang="hr-HR" dirty="0"/>
          </a:p>
          <a:p>
            <a:r>
              <a:rPr lang="hr-HR" dirty="0" err="1"/>
              <a:t>Launched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September</a:t>
            </a:r>
            <a:r>
              <a:rPr lang="hr-HR" dirty="0"/>
              <a:t> 2018 </a:t>
            </a:r>
            <a:r>
              <a:rPr lang="hr-HR" dirty="0" err="1"/>
              <a:t>by</a:t>
            </a:r>
            <a:r>
              <a:rPr lang="hr-HR" dirty="0"/>
              <a:t> Centre</a:t>
            </a:r>
          </a:p>
          <a:p>
            <a:r>
              <a:rPr lang="hr-HR" dirty="0"/>
              <a:t>A f</a:t>
            </a:r>
            <a:r>
              <a:rPr lang="en-US" dirty="0" err="1"/>
              <a:t>ast</a:t>
            </a:r>
            <a:r>
              <a:rPr lang="en-US" dirty="0"/>
              <a:t> and cost-effective way to transfer value quickly anywhere in the world</a:t>
            </a:r>
            <a:endParaRPr lang="hr-HR" dirty="0"/>
          </a:p>
          <a:p>
            <a:pPr lvl="1"/>
            <a:r>
              <a:rPr lang="hr-HR" dirty="0" err="1"/>
              <a:t>Not</a:t>
            </a:r>
            <a:r>
              <a:rPr lang="hr-HR" dirty="0"/>
              <a:t> </a:t>
            </a:r>
            <a:r>
              <a:rPr lang="hr-HR" dirty="0" err="1"/>
              <a:t>designed</a:t>
            </a:r>
            <a:r>
              <a:rPr lang="hr-HR" dirty="0"/>
              <a:t> as </a:t>
            </a:r>
            <a:r>
              <a:rPr lang="hr-HR" dirty="0" err="1"/>
              <a:t>an</a:t>
            </a:r>
            <a:r>
              <a:rPr lang="hr-HR" dirty="0"/>
              <a:t> </a:t>
            </a:r>
            <a:r>
              <a:rPr lang="hr-HR" dirty="0" err="1"/>
              <a:t>investment</a:t>
            </a:r>
            <a:endParaRPr lang="hr-HR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4A88688-EBF6-4665-959D-10FF124E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418" y="909113"/>
            <a:ext cx="3071563" cy="1325563"/>
          </a:xfrm>
        </p:spPr>
        <p:txBody>
          <a:bodyPr>
            <a:normAutofit/>
          </a:bodyPr>
          <a:lstStyle/>
          <a:p>
            <a:r>
              <a:rPr lang="hr-HR" sz="6000" dirty="0"/>
              <a:t>USD </a:t>
            </a:r>
            <a:r>
              <a:rPr lang="hr-HR" sz="6000" dirty="0" err="1"/>
              <a:t>Coin</a:t>
            </a:r>
            <a:endParaRPr lang="hr-HR" sz="6000" dirty="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48BABC95-F9DD-4CB9-AD55-57B3AE9C5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98649" y="1291519"/>
            <a:ext cx="3982264" cy="1316604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7D107A3A-709C-4E32-AF2D-484B7C5A6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2488" y="2850186"/>
            <a:ext cx="3634586" cy="3443292"/>
          </a:xfrm>
          <a:prstGeom prst="rect">
            <a:avLst/>
          </a:prstGeom>
        </p:spPr>
      </p:pic>
      <p:sp>
        <p:nvSpPr>
          <p:cNvPr id="10" name="TekstniOkvir 9">
            <a:extLst>
              <a:ext uri="{FF2B5EF4-FFF2-40B4-BE49-F238E27FC236}">
                <a16:creationId xmlns:a16="http://schemas.microsoft.com/office/drawing/2014/main" id="{191BFFEE-CA39-4585-A861-ACFC6EF6D230}"/>
              </a:ext>
            </a:extLst>
          </p:cNvPr>
          <p:cNvSpPr txBox="1"/>
          <p:nvPr/>
        </p:nvSpPr>
        <p:spPr>
          <a:xfrm>
            <a:off x="189280" y="6070992"/>
            <a:ext cx="2164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000" dirty="0" err="1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hr-H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08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7.40741E-7 L -0.08099 -0.2342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-1171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350000" y="3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8" accel="40000" decel="4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8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8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8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8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8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2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2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DF40DF5-F760-4C73-A30A-92D244AC1498}"/>
              </a:ext>
            </a:extLst>
          </p:cNvPr>
          <p:cNvSpPr/>
          <p:nvPr/>
        </p:nvSpPr>
        <p:spPr>
          <a:xfrm>
            <a:off x="-108488" y="-108488"/>
            <a:ext cx="12530380" cy="7260956"/>
          </a:xfrm>
          <a:prstGeom prst="rect">
            <a:avLst/>
          </a:prstGeom>
          <a:solidFill>
            <a:srgbClr val="21212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48BABC95-F9DD-4CB9-AD55-57B3AE9C5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98649" y="1286889"/>
            <a:ext cx="3982264" cy="1325865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7D107A3A-709C-4E32-AF2D-484B7C5A6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2488" y="2851344"/>
            <a:ext cx="3634586" cy="3440975"/>
          </a:xfrm>
          <a:prstGeom prst="rect">
            <a:avLst/>
          </a:prstGeom>
        </p:spPr>
      </p:pic>
      <p:pic>
        <p:nvPicPr>
          <p:cNvPr id="4" name="Slika 3">
            <a:extLst>
              <a:ext uri="{FF2B5EF4-FFF2-40B4-BE49-F238E27FC236}">
                <a16:creationId xmlns:a16="http://schemas.microsoft.com/office/drawing/2014/main" id="{9A7A756D-A789-4338-AD2E-B7791F9987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0800" y="4122000"/>
            <a:ext cx="1826887" cy="1826887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54A88688-EBF6-4665-959D-10FF124E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238" y="827790"/>
            <a:ext cx="4585855" cy="1325563"/>
          </a:xfrm>
        </p:spPr>
        <p:txBody>
          <a:bodyPr>
            <a:normAutofit/>
          </a:bodyPr>
          <a:lstStyle/>
          <a:p>
            <a:r>
              <a:rPr lang="hr-HR" sz="6000" dirty="0" err="1">
                <a:solidFill>
                  <a:schemeClr val="bg1"/>
                </a:solidFill>
              </a:rPr>
              <a:t>Binance</a:t>
            </a:r>
            <a:r>
              <a:rPr lang="hr-HR" sz="6000" dirty="0">
                <a:solidFill>
                  <a:schemeClr val="bg1"/>
                </a:solidFill>
              </a:rPr>
              <a:t> </a:t>
            </a:r>
            <a:r>
              <a:rPr lang="hr-HR" sz="6000" dirty="0" err="1">
                <a:solidFill>
                  <a:schemeClr val="bg1"/>
                </a:solidFill>
              </a:rPr>
              <a:t>Coin</a:t>
            </a:r>
            <a:endParaRPr lang="hr-HR" sz="6000" dirty="0">
              <a:solidFill>
                <a:schemeClr val="bg1"/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9AF0873-0123-4B44-8A53-FBC163B28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38" y="2073597"/>
            <a:ext cx="6407258" cy="4351338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an be a great investment in 2022 for all long-term investors</a:t>
            </a:r>
            <a:endParaRPr lang="hr-HR" dirty="0">
              <a:solidFill>
                <a:schemeClr val="bg1"/>
              </a:solidFill>
            </a:endParaRPr>
          </a:p>
          <a:p>
            <a:r>
              <a:rPr lang="hr-HR" dirty="0">
                <a:solidFill>
                  <a:schemeClr val="bg1"/>
                </a:solidFill>
              </a:rPr>
              <a:t>BNB </a:t>
            </a:r>
            <a:r>
              <a:rPr lang="en-US" dirty="0">
                <a:solidFill>
                  <a:schemeClr val="bg1"/>
                </a:solidFill>
              </a:rPr>
              <a:t>forecast</a:t>
            </a:r>
            <a:r>
              <a:rPr lang="hr-HR" dirty="0">
                <a:solidFill>
                  <a:schemeClr val="bg1"/>
                </a:solidFill>
              </a:rPr>
              <a:t>’s</a:t>
            </a:r>
            <a:r>
              <a:rPr lang="en-US" dirty="0">
                <a:solidFill>
                  <a:schemeClr val="bg1"/>
                </a:solidFill>
              </a:rPr>
              <a:t> predict</a:t>
            </a:r>
            <a:r>
              <a:rPr lang="hr-HR" dirty="0" err="1">
                <a:solidFill>
                  <a:schemeClr val="bg1"/>
                </a:solidFill>
              </a:rPr>
              <a:t>ions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by February 2023</a:t>
            </a:r>
            <a:endParaRPr lang="hr-HR" dirty="0">
              <a:solidFill>
                <a:schemeClr val="bg1"/>
              </a:solidFill>
            </a:endParaRPr>
          </a:p>
          <a:p>
            <a:pPr lvl="1"/>
            <a:r>
              <a:rPr lang="hr-HR" dirty="0" err="1">
                <a:solidFill>
                  <a:schemeClr val="bg1"/>
                </a:solidFill>
              </a:rPr>
              <a:t>Maximum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hr-HR" dirty="0" err="1">
                <a:solidFill>
                  <a:schemeClr val="bg1"/>
                </a:solidFill>
              </a:rPr>
              <a:t>price</a:t>
            </a:r>
            <a:r>
              <a:rPr lang="hr-HR" dirty="0">
                <a:solidFill>
                  <a:schemeClr val="bg1"/>
                </a:solidFill>
              </a:rPr>
              <a:t> - </a:t>
            </a:r>
            <a:r>
              <a:rPr lang="en-US" dirty="0">
                <a:solidFill>
                  <a:schemeClr val="bg1"/>
                </a:solidFill>
              </a:rPr>
              <a:t>$786</a:t>
            </a:r>
            <a:endParaRPr lang="hr-HR" dirty="0">
              <a:solidFill>
                <a:schemeClr val="bg1"/>
              </a:solidFill>
            </a:endParaRPr>
          </a:p>
          <a:p>
            <a:pPr lvl="1"/>
            <a:r>
              <a:rPr lang="hr-HR" dirty="0">
                <a:solidFill>
                  <a:schemeClr val="bg1"/>
                </a:solidFill>
              </a:rPr>
              <a:t>Minimum </a:t>
            </a:r>
            <a:r>
              <a:rPr lang="hr-HR" dirty="0" err="1">
                <a:solidFill>
                  <a:schemeClr val="bg1"/>
                </a:solidFill>
              </a:rPr>
              <a:t>price</a:t>
            </a:r>
            <a:r>
              <a:rPr lang="hr-HR" dirty="0">
                <a:solidFill>
                  <a:schemeClr val="bg1"/>
                </a:solidFill>
              </a:rPr>
              <a:t> - </a:t>
            </a:r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hr-HR" dirty="0">
                <a:solidFill>
                  <a:schemeClr val="bg1"/>
                </a:solidFill>
              </a:rPr>
              <a:t>581</a:t>
            </a:r>
          </a:p>
          <a:p>
            <a:r>
              <a:rPr lang="hr-HR" dirty="0" err="1">
                <a:solidFill>
                  <a:schemeClr val="bg1"/>
                </a:solidFill>
              </a:rPr>
              <a:t>Founded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hr-HR" dirty="0" err="1">
                <a:solidFill>
                  <a:schemeClr val="bg1"/>
                </a:solidFill>
              </a:rPr>
              <a:t>by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hr-HR" dirty="0" err="1">
                <a:solidFill>
                  <a:schemeClr val="bg1"/>
                </a:solidFill>
              </a:rPr>
              <a:t>Changpeng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hr-HR" dirty="0" err="1">
                <a:solidFill>
                  <a:schemeClr val="bg1"/>
                </a:solidFill>
              </a:rPr>
              <a:t>Zhao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hr-HR" dirty="0" err="1">
                <a:solidFill>
                  <a:schemeClr val="bg1"/>
                </a:solidFill>
              </a:rPr>
              <a:t>back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hr-HR" dirty="0" err="1">
                <a:solidFill>
                  <a:schemeClr val="bg1"/>
                </a:solidFill>
              </a:rPr>
              <a:t>in</a:t>
            </a:r>
            <a:r>
              <a:rPr lang="hr-HR" dirty="0">
                <a:solidFill>
                  <a:schemeClr val="bg1"/>
                </a:solidFill>
              </a:rPr>
              <a:t> 2017 </a:t>
            </a:r>
            <a:r>
              <a:rPr lang="hr-HR" dirty="0" err="1">
                <a:solidFill>
                  <a:schemeClr val="bg1"/>
                </a:solidFill>
              </a:rPr>
              <a:t>in</a:t>
            </a:r>
            <a:r>
              <a:rPr lang="hr-HR" dirty="0">
                <a:solidFill>
                  <a:schemeClr val="bg1"/>
                </a:solidFill>
              </a:rPr>
              <a:t> China</a:t>
            </a:r>
          </a:p>
          <a:p>
            <a:r>
              <a:rPr lang="hr-HR" dirty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an be used to trade and pay fees</a:t>
            </a:r>
            <a:endParaRPr lang="hr-HR" dirty="0">
              <a:solidFill>
                <a:schemeClr val="bg1"/>
              </a:solidFill>
            </a:endParaRPr>
          </a:p>
        </p:txBody>
      </p:sp>
      <p:sp>
        <p:nvSpPr>
          <p:cNvPr id="10" name="TekstniOkvir 9">
            <a:extLst>
              <a:ext uri="{FF2B5EF4-FFF2-40B4-BE49-F238E27FC236}">
                <a16:creationId xmlns:a16="http://schemas.microsoft.com/office/drawing/2014/main" id="{191BFFEE-CA39-4585-A861-ACFC6EF6D230}"/>
              </a:ext>
            </a:extLst>
          </p:cNvPr>
          <p:cNvSpPr txBox="1"/>
          <p:nvPr/>
        </p:nvSpPr>
        <p:spPr>
          <a:xfrm>
            <a:off x="189280" y="6070992"/>
            <a:ext cx="2164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000" dirty="0" err="1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hr-H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87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7.40741E-7 L -0.35417 -0.2342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08" y="-1171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350000" y="3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" presetClass="entr" presetSubtype="2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8" accel="40000" decel="4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8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8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8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8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8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8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2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2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</p:bldLst>
  </p:timing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244</Words>
  <Application>Microsoft Office PowerPoint</Application>
  <PresentationFormat>Široki zaslon</PresentationFormat>
  <Paragraphs>38</Paragraphs>
  <Slides>7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sustava Office</vt:lpstr>
      <vt:lpstr>A starter guide to crypto</vt:lpstr>
      <vt:lpstr>Most popular cryptocurrencies</vt:lpstr>
      <vt:lpstr>Bitcoin</vt:lpstr>
      <vt:lpstr>Etherium</vt:lpstr>
      <vt:lpstr>Tether</vt:lpstr>
      <vt:lpstr>USD Coin</vt:lpstr>
      <vt:lpstr>Binance Coin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starter guide to crypto</dc:title>
  <dc:creator>Filip Grubeša</dc:creator>
  <cp:lastModifiedBy>Filip Grubeša</cp:lastModifiedBy>
  <cp:revision>20</cp:revision>
  <dcterms:created xsi:type="dcterms:W3CDTF">2022-09-06T15:49:37Z</dcterms:created>
  <dcterms:modified xsi:type="dcterms:W3CDTF">2022-09-06T19:14:36Z</dcterms:modified>
</cp:coreProperties>
</file>