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3"/>
    <p:restoredTop sz="94667"/>
  </p:normalViewPr>
  <p:slideViewPr>
    <p:cSldViewPr snapToGrid="0" snapToObjects="1">
      <p:cViewPr>
        <p:scale>
          <a:sx n="200" d="100"/>
          <a:sy n="200" d="100"/>
        </p:scale>
        <p:origin x="4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236A-163F-9348-8F5C-0D8608B22249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3BC49-BEAB-D342-9004-F80FF153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3BC49-BEAB-D342-9004-F80FF1538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4290-8BF7-C148-9F11-9FF2E9EA06C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73FF-B0F1-A949-B75A-4F962731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815" y="1428467"/>
            <a:ext cx="2436681" cy="58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</a:t>
            </a:r>
            <a:r>
              <a:rPr lang="en-US" sz="1400" baseline="-25000" dirty="0" err="1" smtClean="0"/>
              <a:t>bkg</a:t>
            </a:r>
            <a:r>
              <a:rPr lang="en-US" sz="1400" i="1" dirty="0" smtClean="0"/>
              <a:t>(</a:t>
            </a:r>
            <a:r>
              <a:rPr lang="en-US" sz="1400" dirty="0" err="1" smtClean="0"/>
              <a:t>θ</a:t>
            </a:r>
            <a:r>
              <a:rPr lang="en-US" sz="1400" baseline="-25000" dirty="0" err="1" smtClean="0"/>
              <a:t>proj</a:t>
            </a:r>
            <a:r>
              <a:rPr lang="en-US" sz="1400" dirty="0" smtClean="0"/>
              <a:t>, </a:t>
            </a:r>
            <a:r>
              <a:rPr lang="en-US" sz="1400" i="1" dirty="0" smtClean="0"/>
              <a:t>q</a:t>
            </a:r>
            <a:r>
              <a:rPr lang="en-US" sz="1400" dirty="0" smtClean="0"/>
              <a:t>)=</a:t>
            </a:r>
            <a:r>
              <a:rPr lang="en-US" sz="1400" dirty="0" err="1" smtClean="0"/>
              <a:t>Σ</a:t>
            </a:r>
            <a:r>
              <a:rPr lang="en-US" sz="1400" baseline="-25000" dirty="0" err="1" smtClean="0"/>
              <a:t>bkg</a:t>
            </a:r>
            <a:r>
              <a:rPr lang="en-US" sz="1400" i="1" dirty="0" smtClean="0"/>
              <a:t>(q) * </a:t>
            </a:r>
            <a:r>
              <a:rPr lang="en-US" sz="1400" dirty="0" err="1" smtClean="0"/>
              <a:t>Ω</a:t>
            </a:r>
            <a:r>
              <a:rPr lang="en-US" sz="1400" dirty="0" smtClean="0"/>
              <a:t>(</a:t>
            </a:r>
            <a:r>
              <a:rPr lang="en-US" sz="1400" dirty="0" err="1" smtClean="0"/>
              <a:t>r</a:t>
            </a:r>
            <a:r>
              <a:rPr lang="en-US" sz="1400" baseline="-25000" dirty="0" err="1" smtClean="0"/>
              <a:t>proj</a:t>
            </a:r>
            <a:r>
              <a:rPr lang="en-US" sz="1400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4753" y="2705334"/>
            <a:ext cx="719168" cy="55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</a:t>
            </a:r>
            <a:r>
              <a:rPr lang="en-US" sz="1400" baseline="-25000" dirty="0" smtClean="0"/>
              <a:t>NN</a:t>
            </a:r>
            <a:r>
              <a:rPr lang="en-US" sz="1400" dirty="0" smtClean="0"/>
              <a:t>(</a:t>
            </a:r>
            <a:r>
              <a:rPr lang="en-US" sz="1400" i="1" dirty="0" smtClean="0"/>
              <a:t>p</a:t>
            </a:r>
            <a:r>
              <a:rPr lang="en-US" sz="1400" dirty="0" smtClean="0"/>
              <a:t>)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977346" y="2774684"/>
                <a:ext cx="2577384" cy="4064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baseline="-25000" dirty="0" smtClean="0">
                        <a:latin typeface="Cambria Math" charset="0"/>
                      </a:rPr>
                      <m:t>sa</m:t>
                    </m:r>
                  </m:oMath>
                </a14:m>
                <a:r>
                  <a:rPr lang="en-US" sz="1400" baseline="-25000" dirty="0" smtClean="0"/>
                  <a:t>t</a:t>
                </a:r>
                <a:r>
                  <a:rPr lang="en-US" sz="1400" dirty="0" smtClean="0"/>
                  <a:t>(</a:t>
                </a:r>
                <a:r>
                  <a:rPr lang="en-US" sz="1400" i="1" dirty="0" smtClean="0"/>
                  <a:t>p</a:t>
                </a:r>
                <a:r>
                  <a:rPr lang="en-US" sz="1400" dirty="0" smtClean="0"/>
                  <a:t>) = </a:t>
                </a:r>
                <a:r>
                  <a:rPr lang="en-US" sz="1400" dirty="0" smtClean="0"/>
                  <a:t>N</a:t>
                </a:r>
                <a:r>
                  <a:rPr lang="en-US" sz="1400" baseline="-25000" dirty="0" smtClean="0"/>
                  <a:t>NN</a:t>
                </a:r>
                <a:r>
                  <a:rPr lang="en-US" sz="1400" dirty="0" smtClean="0"/>
                  <a:t>(</a:t>
                </a:r>
                <a:r>
                  <a:rPr lang="en-US" sz="1400" i="1" dirty="0" smtClean="0"/>
                  <a:t>p</a:t>
                </a:r>
                <a:r>
                  <a:rPr lang="en-US" sz="1400" dirty="0" smtClean="0"/>
                  <a:t>) - </a:t>
                </a:r>
                <a:r>
                  <a:rPr lang="en-US" sz="1400" dirty="0" err="1" smtClean="0"/>
                  <a:t>N</a:t>
                </a:r>
                <a:r>
                  <a:rPr lang="en-US" sz="1400" baseline="-25000" dirty="0" err="1" smtClean="0"/>
                  <a:t>bkg</a:t>
                </a:r>
                <a:r>
                  <a:rPr lang="en-US" sz="1400" i="1" dirty="0" smtClean="0"/>
                  <a:t>(q</a:t>
                </a:r>
                <a:r>
                  <a:rPr lang="en-US" sz="1400" dirty="0" smtClean="0"/>
                  <a:t>)</a:t>
                </a: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46" y="2774684"/>
                <a:ext cx="2577384" cy="406490"/>
              </a:xfrm>
              <a:prstGeom prst="rect">
                <a:avLst/>
              </a:prstGeom>
              <a:blipFill rotWithShape="0"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" y="3731741"/>
                <a:ext cx="478472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/>
                  <a:t>definitions</a:t>
                </a:r>
                <a:endParaRPr lang="en-US" sz="1200" b="1" dirty="0"/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 baseline="-25000" dirty="0" smtClean="0">
                        <a:latin typeface="Cambria Math" charset="0"/>
                      </a:rPr>
                      <m:t>sa</m:t>
                    </m:r>
                  </m:oMath>
                </a14:m>
                <a:r>
                  <a:rPr lang="en-US" sz="1200" baseline="-25000" dirty="0" smtClean="0"/>
                  <a:t>t</a:t>
                </a:r>
                <a:r>
                  <a:rPr lang="en-US" sz="1200" dirty="0" smtClean="0"/>
                  <a:t>(</a:t>
                </a:r>
                <a:r>
                  <a:rPr lang="en-US" sz="1200" i="1" dirty="0" smtClean="0"/>
                  <a:t>p</a:t>
                </a:r>
                <a:r>
                  <a:rPr lang="en-US" sz="1200" dirty="0" smtClean="0"/>
                  <a:t>) = number of satellite galaxies</a:t>
                </a:r>
              </a:p>
              <a:p>
                <a:r>
                  <a:rPr lang="en-US" sz="1200" dirty="0" smtClean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baseline="-25000" smtClean="0">
                        <a:latin typeface="Cambria Math" charset="0"/>
                      </a:rPr>
                      <m:t>NN</m:t>
                    </m:r>
                  </m:oMath>
                </a14:m>
                <a:r>
                  <a:rPr lang="en-US" sz="1200" dirty="0" smtClean="0"/>
                  <a:t>(</a:t>
                </a:r>
                <a:r>
                  <a:rPr lang="en-US" sz="1200" i="1" dirty="0" smtClean="0"/>
                  <a:t>p</a:t>
                </a:r>
                <a:r>
                  <a:rPr lang="en-US" sz="1200" dirty="0" smtClean="0"/>
                  <a:t>) = number of </a:t>
                </a:r>
                <a:r>
                  <a:rPr lang="en-US" sz="1200" dirty="0" smtClean="0"/>
                  <a:t>projected nearby neighbors</a:t>
                </a:r>
                <a:endParaRPr lang="en-US" sz="1200" dirty="0" smtClean="0"/>
              </a:p>
              <a:p>
                <a:r>
                  <a:rPr lang="en-US" sz="1200" i="1" dirty="0" smtClean="0"/>
                  <a:t>p</a:t>
                </a:r>
                <a:r>
                  <a:rPr lang="en-US" sz="1200" dirty="0" smtClean="0"/>
                  <a:t> = {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proj</a:t>
                </a:r>
                <a:r>
                  <a:rPr lang="en-US" sz="1200" dirty="0" smtClean="0"/>
                  <a:t>, r, g-r, </a:t>
                </a:r>
                <a:r>
                  <a:rPr lang="en-US" sz="1200" dirty="0" err="1" smtClean="0"/>
                  <a:t>z</a:t>
                </a:r>
                <a:r>
                  <a:rPr lang="en-US" sz="1200" baseline="-25000" dirty="0" err="1" smtClean="0"/>
                  <a:t>LRG</a:t>
                </a:r>
                <a:r>
                  <a:rPr lang="en-US" sz="1200" dirty="0" err="1" smtClean="0"/>
                  <a:t>,M</a:t>
                </a:r>
                <a:r>
                  <a:rPr lang="en-US" sz="1200" baseline="-25000" dirty="0" smtClean="0"/>
                  <a:t>*LRG</a:t>
                </a:r>
                <a:r>
                  <a:rPr lang="en-US" sz="1200" dirty="0" smtClean="0"/>
                  <a:t>}</a:t>
                </a:r>
              </a:p>
              <a:p>
                <a:r>
                  <a:rPr lang="en-US" sz="1200" dirty="0" err="1" smtClean="0"/>
                  <a:t>θ</a:t>
                </a:r>
                <a:r>
                  <a:rPr lang="en-US" sz="1200" baseline="-25000" dirty="0" err="1" smtClean="0"/>
                  <a:t>proj</a:t>
                </a:r>
                <a:r>
                  <a:rPr lang="en-US" sz="1200" dirty="0" smtClean="0"/>
                  <a:t> = redshift dependent angular radius corresponding to fixed projected physical radius 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proj</a:t>
                </a:r>
                <a:endParaRPr lang="en-US" sz="1200" dirty="0" smtClean="0"/>
              </a:p>
              <a:p>
                <a:endParaRPr lang="en-US" sz="1200" i="1" dirty="0" smtClean="0"/>
              </a:p>
              <a:p>
                <a:r>
                  <a:rPr lang="en-US" sz="1200" dirty="0" smtClean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baseline="-25000" smtClean="0">
                        <a:latin typeface="Cambria Math" charset="0"/>
                      </a:rPr>
                      <m:t>bkg</m:t>
                    </m:r>
                  </m:oMath>
                </a14:m>
                <a:r>
                  <a:rPr lang="en-US" sz="1200" dirty="0" smtClean="0"/>
                  <a:t>(θ</a:t>
                </a:r>
                <a:r>
                  <a:rPr lang="en-US" sz="1200" baseline="-25000" dirty="0" err="1" smtClean="0"/>
                  <a:t>proj</a:t>
                </a:r>
                <a:r>
                  <a:rPr lang="en-US" sz="1200" dirty="0" smtClean="0">
                    <a:solidFill>
                      <a:prstClr val="black"/>
                    </a:solidFill>
                  </a:rPr>
                  <a:t>,</a:t>
                </a:r>
                <a:r>
                  <a:rPr lang="en-US" sz="12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1200" i="1" dirty="0" smtClean="0"/>
                  <a:t>q</a:t>
                </a:r>
                <a:r>
                  <a:rPr lang="en-US" sz="1200" dirty="0" smtClean="0"/>
                  <a:t>) </a:t>
                </a:r>
                <a:r>
                  <a:rPr lang="en-US" sz="1200" dirty="0" smtClean="0"/>
                  <a:t>= </a:t>
                </a:r>
                <a:r>
                  <a:rPr lang="en-US" sz="1200" dirty="0" smtClean="0"/>
                  <a:t>number </a:t>
                </a:r>
                <a:r>
                  <a:rPr lang="en-US" sz="1200" dirty="0" smtClean="0"/>
                  <a:t>of </a:t>
                </a:r>
                <a:r>
                  <a:rPr lang="en-US" sz="1200" dirty="0" smtClean="0"/>
                  <a:t>expected interloper galaxies in </a:t>
                </a:r>
                <a:r>
                  <a:rPr lang="en-US" sz="1200" dirty="0" err="1" smtClean="0"/>
                  <a:t>θ</a:t>
                </a:r>
                <a:r>
                  <a:rPr lang="en-US" sz="1200" baseline="-25000" dirty="0" err="1" smtClean="0"/>
                  <a:t>proj</a:t>
                </a:r>
                <a:r>
                  <a:rPr lang="en-US" sz="1200" dirty="0" smtClean="0"/>
                  <a:t> range  </a:t>
                </a: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aseline="-25000">
                        <a:solidFill>
                          <a:prstClr val="black"/>
                        </a:solidFill>
                        <a:latin typeface="Cambria Math" charset="0"/>
                      </a:rPr>
                      <m:t>bkg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(</a:t>
                </a:r>
                <a:r>
                  <a:rPr lang="en-US" sz="1200" dirty="0" smtClean="0"/>
                  <a:t>θ</a:t>
                </a:r>
                <a:r>
                  <a:rPr lang="en-US" sz="1200" baseline="-25000" dirty="0" err="1" smtClean="0"/>
                  <a:t>proj</a:t>
                </a:r>
                <a:r>
                  <a:rPr lang="en-US" sz="12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1200" i="1" dirty="0">
                    <a:solidFill>
                      <a:prstClr val="black"/>
                    </a:solidFill>
                  </a:rPr>
                  <a:t>q</a:t>
                </a:r>
                <a:r>
                  <a:rPr lang="en-US" sz="1200" dirty="0">
                    <a:solidFill>
                      <a:prstClr val="black"/>
                    </a:solidFill>
                  </a:rPr>
                  <a:t>) = </a:t>
                </a:r>
                <a:r>
                  <a:rPr lang="en-US" sz="1200" dirty="0" err="1" smtClean="0"/>
                  <a:t>Σ</a:t>
                </a:r>
                <a:r>
                  <a:rPr lang="en-US" sz="1200" baseline="-25000" dirty="0" err="1" smtClean="0"/>
                  <a:t>bkg</a:t>
                </a:r>
                <a:r>
                  <a:rPr lang="en-US" sz="1200" dirty="0" smtClean="0"/>
                  <a:t>(r, g-r) * </a:t>
                </a:r>
                <a:r>
                  <a:rPr lang="en-US" sz="1200" dirty="0" err="1" smtClean="0"/>
                  <a:t>Ω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θ</a:t>
                </a:r>
                <a:r>
                  <a:rPr lang="en-US" sz="1200" baseline="-25000" dirty="0" err="1" smtClean="0"/>
                  <a:t>proj</a:t>
                </a:r>
                <a:r>
                  <a:rPr lang="en-US" sz="1200" baseline="-25000" dirty="0" smtClean="0"/>
                  <a:t> </a:t>
                </a:r>
                <a:r>
                  <a:rPr lang="en-US" sz="1200" dirty="0" smtClean="0"/>
                  <a:t>)</a:t>
                </a:r>
              </a:p>
              <a:p>
                <a:r>
                  <a:rPr lang="en-US" sz="1200" dirty="0" err="1" smtClean="0"/>
                  <a:t>Ω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θ</a:t>
                </a:r>
                <a:r>
                  <a:rPr lang="en-US" sz="1200" baseline="-25000" dirty="0" err="1" smtClean="0"/>
                  <a:t>proj</a:t>
                </a:r>
                <a:r>
                  <a:rPr lang="en-US" sz="1200" dirty="0" smtClean="0"/>
                  <a:t>) = solid angle enclosed by 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proj</a:t>
                </a:r>
                <a:r>
                  <a:rPr lang="en-US" sz="1200" dirty="0" smtClean="0"/>
                  <a:t> boundaries</a:t>
                </a:r>
                <a:endParaRPr lang="en-US" sz="1200" dirty="0" smtClean="0"/>
              </a:p>
              <a:p>
                <a:r>
                  <a:rPr lang="en-US" sz="1200" i="1" dirty="0" smtClean="0"/>
                  <a:t>q</a:t>
                </a:r>
                <a:r>
                  <a:rPr lang="en-US" sz="1200" dirty="0" smtClean="0"/>
                  <a:t> = {r, g-r}</a:t>
                </a:r>
              </a:p>
              <a:p>
                <a:endParaRPr lang="en-US" sz="1200" dirty="0" smtClean="0"/>
              </a:p>
              <a:p>
                <a:r>
                  <a:rPr lang="en-US" sz="1200" dirty="0" err="1" smtClean="0"/>
                  <a:t>η</a:t>
                </a:r>
                <a:r>
                  <a:rPr lang="en-US" sz="1200" baseline="-25000" dirty="0" err="1" smtClean="0"/>
                  <a:t>bkg</a:t>
                </a:r>
                <a:r>
                  <a:rPr lang="en-US" sz="1200" i="1" dirty="0" smtClean="0"/>
                  <a:t>(q)</a:t>
                </a:r>
                <a:r>
                  <a:rPr lang="en-US" sz="1200" dirty="0" smtClean="0"/>
                  <a:t> = number of sources in whole survey in bin of (</a:t>
                </a:r>
                <a:r>
                  <a:rPr lang="en-US" sz="1200" dirty="0" err="1" smtClean="0"/>
                  <a:t>r,g</a:t>
                </a:r>
                <a:r>
                  <a:rPr lang="en-US" sz="1200" dirty="0" smtClean="0"/>
                  <a:t>-r)</a:t>
                </a:r>
              </a:p>
              <a:p>
                <a:endParaRPr lang="en-US" sz="1200" dirty="0" smtClean="0"/>
              </a:p>
              <a:p>
                <a:r>
                  <a:rPr lang="en-US" sz="1200" dirty="0" err="1" smtClean="0"/>
                  <a:t>Σ</a:t>
                </a:r>
                <a:r>
                  <a:rPr lang="en-US" sz="1200" baseline="-25000" dirty="0" err="1" smtClean="0"/>
                  <a:t>bkg</a:t>
                </a:r>
                <a:r>
                  <a:rPr lang="en-US" sz="1200" i="1" dirty="0" smtClean="0"/>
                  <a:t>(q)</a:t>
                </a:r>
                <a:r>
                  <a:rPr lang="en-US" sz="1200" dirty="0" smtClean="0"/>
                  <a:t> = average surface density of interloper galaxies = </a:t>
                </a:r>
                <a:r>
                  <a:rPr lang="en-US" sz="1200" dirty="0" err="1" smtClean="0"/>
                  <a:t>η</a:t>
                </a:r>
                <a:r>
                  <a:rPr lang="en-US" sz="1200" baseline="-25000" dirty="0" err="1" smtClean="0"/>
                  <a:t>bkg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r,g</a:t>
                </a:r>
                <a:r>
                  <a:rPr lang="en-US" sz="1200" dirty="0" smtClean="0"/>
                  <a:t>-r)/</a:t>
                </a:r>
                <a:r>
                  <a:rPr lang="en-US" sz="1200" dirty="0" err="1" smtClean="0"/>
                  <a:t>Ω</a:t>
                </a:r>
                <a:r>
                  <a:rPr lang="en-US" sz="1200" baseline="-25000" dirty="0" err="1" smtClean="0"/>
                  <a:t>survey</a:t>
                </a:r>
                <a:endParaRPr lang="en-US" sz="1200" dirty="0" smtClean="0"/>
              </a:p>
              <a:p>
                <a:endParaRPr lang="en-US" sz="1200" dirty="0" smtClean="0"/>
              </a:p>
              <a:p>
                <a:endParaRPr lang="en-US" sz="1200" dirty="0" smtClean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1741"/>
                <a:ext cx="4784720" cy="34163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383774" y="2307859"/>
            <a:ext cx="1569414" cy="135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Around each LRG, count number of galaxies as a function of (r, g-r) with r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&lt;</a:t>
            </a:r>
            <a:r>
              <a:rPr lang="en-US" sz="1400" dirty="0" err="1" smtClean="0"/>
              <a:t>r</a:t>
            </a:r>
            <a:r>
              <a:rPr lang="en-US" sz="1400" baseline="-25000" dirty="0" err="1" smtClean="0"/>
              <a:t>proj</a:t>
            </a:r>
            <a:r>
              <a:rPr lang="en-US" sz="1400" dirty="0" smtClean="0"/>
              <a:t>&lt;r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19" idx="3"/>
            <a:endCxn id="5" idx="1"/>
          </p:cNvCxnSpPr>
          <p:nvPr/>
        </p:nvCxnSpPr>
        <p:spPr>
          <a:xfrm>
            <a:off x="3953188" y="2984756"/>
            <a:ext cx="10215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76400" y="1576959"/>
            <a:ext cx="2012950" cy="344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Σ</a:t>
            </a:r>
            <a:r>
              <a:rPr lang="en-US" sz="1400" baseline="-25000" dirty="0" err="1" smtClean="0"/>
              <a:t>bkg</a:t>
            </a:r>
            <a:r>
              <a:rPr lang="en-US" sz="1400" i="1" dirty="0" smtClean="0"/>
              <a:t>(q)</a:t>
            </a:r>
            <a:r>
              <a:rPr lang="en-US" sz="1400" dirty="0" smtClean="0"/>
              <a:t> = </a:t>
            </a:r>
            <a:r>
              <a:rPr lang="en-US" sz="1400" dirty="0" err="1" smtClean="0"/>
              <a:t>η</a:t>
            </a:r>
            <a:r>
              <a:rPr lang="en-US" sz="1400" baseline="-25000" dirty="0" err="1" smtClean="0"/>
              <a:t>bkg</a:t>
            </a:r>
            <a:r>
              <a:rPr lang="en-US" sz="1400" i="1" dirty="0" smtClean="0"/>
              <a:t>(q)/</a:t>
            </a:r>
            <a:r>
              <a:rPr lang="en-US" sz="1400" dirty="0" err="1" smtClean="0"/>
              <a:t>Ω</a:t>
            </a:r>
            <a:r>
              <a:rPr lang="en-US" sz="1400" baseline="-25000" dirty="0" err="1" smtClean="0"/>
              <a:t>survey</a:t>
            </a:r>
            <a:endParaRPr lang="en-US" sz="1400" dirty="0" smtClean="0"/>
          </a:p>
        </p:txBody>
      </p:sp>
      <p:cxnSp>
        <p:nvCxnSpPr>
          <p:cNvPr id="25" name="Straight Arrow Connector 24"/>
          <p:cNvCxnSpPr>
            <a:stCxn id="24" idx="3"/>
            <a:endCxn id="4" idx="1"/>
          </p:cNvCxnSpPr>
          <p:nvPr/>
        </p:nvCxnSpPr>
        <p:spPr>
          <a:xfrm flipV="1">
            <a:off x="3889350" y="1721012"/>
            <a:ext cx="1320465" cy="282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9508" y="469707"/>
            <a:ext cx="1953584" cy="73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 number of galaxies over whole survey in cell of (</a:t>
            </a:r>
            <a:r>
              <a:rPr lang="en-US" sz="1400" dirty="0" err="1" smtClean="0"/>
              <a:t>r,g</a:t>
            </a:r>
            <a:r>
              <a:rPr lang="en-US" sz="1400" dirty="0" smtClean="0"/>
              <a:t>-r).</a:t>
            </a:r>
          </a:p>
        </p:txBody>
      </p:sp>
      <p:cxnSp>
        <p:nvCxnSpPr>
          <p:cNvPr id="29" name="Straight Arrow Connector 28"/>
          <p:cNvCxnSpPr>
            <a:stCxn id="54" idx="2"/>
            <a:endCxn id="24" idx="0"/>
          </p:cNvCxnSpPr>
          <p:nvPr/>
        </p:nvCxnSpPr>
        <p:spPr>
          <a:xfrm>
            <a:off x="2882875" y="1086437"/>
            <a:ext cx="0" cy="490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539784" y="593103"/>
            <a:ext cx="686181" cy="49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η</a:t>
            </a:r>
            <a:r>
              <a:rPr lang="en-US" sz="1400" baseline="-25000" dirty="0" err="1" smtClean="0"/>
              <a:t>bkg</a:t>
            </a:r>
            <a:r>
              <a:rPr lang="en-US" sz="1400" i="1" dirty="0" smtClean="0"/>
              <a:t>(q)</a:t>
            </a:r>
            <a:endParaRPr lang="en-US" sz="1400" dirty="0" smtClean="0"/>
          </a:p>
        </p:txBody>
      </p:sp>
      <p:cxnSp>
        <p:nvCxnSpPr>
          <p:cNvPr id="60" name="Straight Arrow Connector 59"/>
          <p:cNvCxnSpPr>
            <a:stCxn id="28" idx="3"/>
            <a:endCxn id="54" idx="1"/>
          </p:cNvCxnSpPr>
          <p:nvPr/>
        </p:nvCxnSpPr>
        <p:spPr>
          <a:xfrm>
            <a:off x="2313092" y="836263"/>
            <a:ext cx="226692" cy="35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7036" y="1502594"/>
            <a:ext cx="686181" cy="49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Ω</a:t>
            </a:r>
            <a:r>
              <a:rPr lang="en-US" sz="1400" baseline="-25000" dirty="0" err="1" smtClean="0"/>
              <a:t>survey</a:t>
            </a:r>
            <a:endParaRPr lang="en-US" sz="1400" dirty="0" smtClean="0"/>
          </a:p>
        </p:txBody>
      </p:sp>
      <p:cxnSp>
        <p:nvCxnSpPr>
          <p:cNvPr id="68" name="Straight Arrow Connector 67"/>
          <p:cNvCxnSpPr>
            <a:stCxn id="66" idx="3"/>
            <a:endCxn id="24" idx="1"/>
          </p:cNvCxnSpPr>
          <p:nvPr/>
        </p:nvCxnSpPr>
        <p:spPr>
          <a:xfrm>
            <a:off x="1553217" y="1749261"/>
            <a:ext cx="3231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085066" y="442898"/>
            <a:ext cx="686181" cy="49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Ω</a:t>
            </a:r>
            <a:r>
              <a:rPr lang="en-US" sz="1400" dirty="0" smtClean="0"/>
              <a:t>(</a:t>
            </a:r>
            <a:r>
              <a:rPr lang="en-US" sz="1400" dirty="0" err="1" smtClean="0"/>
              <a:t>r</a:t>
            </a:r>
            <a:r>
              <a:rPr lang="en-US" sz="1400" baseline="-25000" dirty="0" err="1" smtClean="0"/>
              <a:t>proj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cxnSp>
        <p:nvCxnSpPr>
          <p:cNvPr id="93" name="Straight Arrow Connector 92"/>
          <p:cNvCxnSpPr>
            <a:stCxn id="92" idx="2"/>
            <a:endCxn id="4" idx="0"/>
          </p:cNvCxnSpPr>
          <p:nvPr/>
        </p:nvCxnSpPr>
        <p:spPr>
          <a:xfrm flipH="1">
            <a:off x="6428156" y="936232"/>
            <a:ext cx="1" cy="492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4" idx="3"/>
            <a:endCxn id="12" idx="1"/>
          </p:cNvCxnSpPr>
          <p:nvPr/>
        </p:nvCxnSpPr>
        <p:spPr>
          <a:xfrm>
            <a:off x="7646496" y="1721012"/>
            <a:ext cx="330850" cy="1256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5" idx="3"/>
            <a:endCxn id="12" idx="1"/>
          </p:cNvCxnSpPr>
          <p:nvPr/>
        </p:nvCxnSpPr>
        <p:spPr>
          <a:xfrm flipV="1">
            <a:off x="5693921" y="2977929"/>
            <a:ext cx="2283425" cy="6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09334" y="2784743"/>
            <a:ext cx="1132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For each LRG</a:t>
            </a:r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577502" y="2149754"/>
            <a:ext cx="5416898" cy="165635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134405" y="200951"/>
            <a:ext cx="4793196" cy="1903663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3316379" y="432855"/>
            <a:ext cx="15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Over whole survey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059867" y="304800"/>
            <a:ext cx="3423733" cy="178120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6976636" y="608422"/>
            <a:ext cx="1132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For each LRG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7563814" y="2319069"/>
            <a:ext cx="3180386" cy="108453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8496503" y="2398369"/>
            <a:ext cx="1132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For each LRG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7977346" y="5674274"/>
                <a:ext cx="2863946" cy="9438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 P(</a:t>
                </a:r>
                <a:r>
                  <a:rPr lang="en-US" sz="1400" dirty="0" smtClean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baseline="-25000" dirty="0" smtClean="0">
                        <a:latin typeface="Cambria Math" charset="0"/>
                      </a:rPr>
                      <m:t>sa</m:t>
                    </m:r>
                  </m:oMath>
                </a14:m>
                <a:r>
                  <a:rPr lang="en-US" sz="1400" baseline="-25000" dirty="0" smtClean="0"/>
                  <a:t>t</a:t>
                </a:r>
                <a:r>
                  <a:rPr lang="en-US" sz="1400" dirty="0" smtClean="0"/>
                  <a:t>(</a:t>
                </a:r>
                <a:r>
                  <a:rPr lang="en-US" sz="1400" i="1" dirty="0" smtClean="0"/>
                  <a:t>p</a:t>
                </a:r>
                <a:r>
                  <a:rPr lang="en-US" sz="1400" dirty="0" smtClean="0"/>
                  <a:t>)| </a:t>
                </a:r>
                <a:r>
                  <a:rPr lang="en-US" sz="1400" dirty="0" err="1" smtClean="0"/>
                  <a:t>r</a:t>
                </a:r>
                <a:r>
                  <a:rPr lang="en-US" sz="1400" baseline="-25000" dirty="0" err="1" smtClean="0"/>
                  <a:t>proj</a:t>
                </a:r>
                <a:r>
                  <a:rPr lang="en-US" sz="1400" baseline="-25000" dirty="0" smtClean="0"/>
                  <a:t>,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z</a:t>
                </a:r>
                <a:r>
                  <a:rPr lang="en-US" sz="1400" baseline="-25000" dirty="0" err="1" smtClean="0"/>
                  <a:t>LRG</a:t>
                </a:r>
                <a:r>
                  <a:rPr lang="en-US" sz="1400" dirty="0" smtClean="0"/>
                  <a:t>, M</a:t>
                </a:r>
                <a:r>
                  <a:rPr lang="en-US" sz="1400" baseline="-25000" dirty="0" smtClean="0"/>
                  <a:t>*LRG</a:t>
                </a:r>
                <a:r>
                  <a:rPr lang="en-US" sz="1400" dirty="0" smtClean="0"/>
                  <a:t>) by </a:t>
                </a:r>
                <a:r>
                  <a:rPr lang="en-US" sz="1400" dirty="0" err="1" smtClean="0"/>
                  <a:t>bininng</a:t>
                </a:r>
                <a:r>
                  <a:rPr lang="en-US" sz="1400" dirty="0" smtClean="0"/>
                  <a:t> all LRGs over </a:t>
                </a:r>
                <a:r>
                  <a:rPr lang="en-US" sz="1400" dirty="0" err="1" smtClean="0"/>
                  <a:t>r</a:t>
                </a:r>
                <a:r>
                  <a:rPr lang="en-US" sz="1400" baseline="-25000" dirty="0" err="1" smtClean="0"/>
                  <a:t>proj</a:t>
                </a:r>
                <a:r>
                  <a:rPr lang="en-US" sz="1400" baseline="-25000" dirty="0" smtClean="0"/>
                  <a:t>,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z</a:t>
                </a:r>
                <a:r>
                  <a:rPr lang="en-US" sz="1400" baseline="-25000" dirty="0" err="1" smtClean="0"/>
                  <a:t>LRG</a:t>
                </a:r>
                <a:r>
                  <a:rPr lang="en-US" sz="1400" dirty="0" smtClean="0"/>
                  <a:t>, M</a:t>
                </a:r>
                <a:r>
                  <a:rPr lang="en-US" sz="1400" baseline="-25000" dirty="0" smtClean="0"/>
                  <a:t>*LRG </a:t>
                </a:r>
                <a:r>
                  <a:rPr lang="en-US" sz="1400" dirty="0" smtClean="0"/>
                  <a:t>and plotting distribution with respect to each of those parameters</a:t>
                </a:r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46" y="5674274"/>
                <a:ext cx="2863946" cy="943883"/>
              </a:xfrm>
              <a:prstGeom prst="rect">
                <a:avLst/>
              </a:prstGeom>
              <a:blipFill rotWithShape="0">
                <a:blip r:embed="rId5"/>
                <a:stretch>
                  <a:fillRect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7563814" y="3643616"/>
            <a:ext cx="4482717" cy="307578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7887315" y="3739012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Over all LRGs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9936176" y="3731741"/>
                <a:ext cx="2110356" cy="73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 &lt;</a:t>
                </a:r>
                <a:r>
                  <a:rPr lang="en-US" sz="1400" dirty="0" smtClean="0"/>
                  <a:t>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baseline="-25000" dirty="0" smtClean="0">
                        <a:latin typeface="Cambria Math" charset="0"/>
                      </a:rPr>
                      <m:t>sa</m:t>
                    </m:r>
                  </m:oMath>
                </a14:m>
                <a:r>
                  <a:rPr lang="en-US" sz="1400" baseline="-25000" dirty="0" smtClean="0"/>
                  <a:t>t</a:t>
                </a:r>
                <a:r>
                  <a:rPr lang="en-US" sz="1400" dirty="0" smtClean="0"/>
                  <a:t>(</a:t>
                </a:r>
                <a:r>
                  <a:rPr lang="en-US" sz="1400" i="1" dirty="0" smtClean="0"/>
                  <a:t>p</a:t>
                </a:r>
                <a:r>
                  <a:rPr lang="en-US" sz="1400" dirty="0" smtClean="0"/>
                  <a:t>) </a:t>
                </a:r>
                <a:r>
                  <a:rPr lang="en-US" sz="1400" dirty="0" smtClean="0"/>
                  <a:t>&gt; in bins of </a:t>
                </a:r>
                <a:r>
                  <a:rPr lang="en-US" sz="1400" dirty="0" err="1" smtClean="0"/>
                  <a:t>r</a:t>
                </a:r>
                <a:r>
                  <a:rPr lang="en-US" sz="1400" baseline="-25000" dirty="0" err="1" smtClean="0"/>
                  <a:t>proj</a:t>
                </a:r>
                <a:endParaRPr lang="en-US" sz="1400" dirty="0" smtClean="0"/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76" y="3731741"/>
                <a:ext cx="2110356" cy="7372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8926675" y="4783953"/>
                <a:ext cx="2686050" cy="357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 &lt;</a:t>
                </a:r>
                <a:r>
                  <a:rPr lang="en-US" sz="1400" dirty="0" smtClean="0"/>
                  <a:t>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baseline="-25000" dirty="0" smtClean="0">
                        <a:latin typeface="Cambria Math" charset="0"/>
                      </a:rPr>
                      <m:t>sa</m:t>
                    </m:r>
                  </m:oMath>
                </a14:m>
                <a:r>
                  <a:rPr lang="en-US" sz="1400" baseline="-25000" dirty="0" smtClean="0"/>
                  <a:t>t</a:t>
                </a:r>
                <a:r>
                  <a:rPr lang="en-US" sz="1400" dirty="0" smtClean="0"/>
                  <a:t>(</a:t>
                </a:r>
                <a:r>
                  <a:rPr lang="en-US" sz="1400" i="1" dirty="0" smtClean="0"/>
                  <a:t>p</a:t>
                </a:r>
                <a:r>
                  <a:rPr lang="en-US" sz="1400" dirty="0" smtClean="0"/>
                  <a:t>) </a:t>
                </a:r>
                <a:r>
                  <a:rPr lang="en-US" sz="1400" dirty="0" smtClean="0"/>
                  <a:t>&gt; in bins of </a:t>
                </a:r>
                <a:r>
                  <a:rPr lang="en-US" sz="1400" dirty="0" err="1" smtClean="0"/>
                  <a:t>z</a:t>
                </a:r>
                <a:r>
                  <a:rPr lang="en-US" sz="1400" baseline="-25000" dirty="0" err="1" smtClean="0"/>
                  <a:t>LRG</a:t>
                </a:r>
                <a:endParaRPr lang="en-US" sz="1400" dirty="0" smtClean="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75" y="4783953"/>
                <a:ext cx="2686050" cy="357450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8496503" y="5212936"/>
                <a:ext cx="2783876" cy="357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 &lt;</a:t>
                </a:r>
                <a:r>
                  <a:rPr lang="en-US" sz="1400" dirty="0" smtClean="0"/>
                  <a:t>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baseline="-25000" dirty="0" smtClean="0">
                        <a:latin typeface="Cambria Math" charset="0"/>
                      </a:rPr>
                      <m:t>sa</m:t>
                    </m:r>
                  </m:oMath>
                </a14:m>
                <a:r>
                  <a:rPr lang="en-US" sz="1400" baseline="-25000" dirty="0" smtClean="0"/>
                  <a:t>t</a:t>
                </a:r>
                <a:r>
                  <a:rPr lang="en-US" sz="1400" dirty="0" smtClean="0"/>
                  <a:t>(</a:t>
                </a:r>
                <a:r>
                  <a:rPr lang="en-US" sz="1400" i="1" dirty="0" smtClean="0"/>
                  <a:t>p</a:t>
                </a:r>
                <a:r>
                  <a:rPr lang="en-US" sz="1400" dirty="0" smtClean="0"/>
                  <a:t>) </a:t>
                </a:r>
                <a:r>
                  <a:rPr lang="en-US" sz="1400" dirty="0" smtClean="0"/>
                  <a:t>&gt; in bins of M</a:t>
                </a:r>
                <a:r>
                  <a:rPr lang="en-US" sz="1400" baseline="-25000" dirty="0" smtClean="0"/>
                  <a:t>*LRG</a:t>
                </a:r>
                <a:endParaRPr lang="en-US" sz="1400" dirty="0" smtClean="0"/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503" y="5212936"/>
                <a:ext cx="2783876" cy="357450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Elbow Connector 128"/>
          <p:cNvCxnSpPr>
            <a:stCxn id="12" idx="2"/>
            <a:endCxn id="126" idx="1"/>
          </p:cNvCxnSpPr>
          <p:nvPr/>
        </p:nvCxnSpPr>
        <p:spPr>
          <a:xfrm rot="16200000" flipH="1">
            <a:off x="9141524" y="3305688"/>
            <a:ext cx="919167" cy="670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" idx="2"/>
            <a:endCxn id="127" idx="1"/>
          </p:cNvCxnSpPr>
          <p:nvPr/>
        </p:nvCxnSpPr>
        <p:spPr>
          <a:xfrm rot="5400000">
            <a:off x="8205605" y="3902245"/>
            <a:ext cx="1781504" cy="339363"/>
          </a:xfrm>
          <a:prstGeom prst="bentConnector4">
            <a:avLst>
              <a:gd name="adj1" fmla="val 44984"/>
              <a:gd name="adj2" fmla="val 167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" idx="2"/>
            <a:endCxn id="128" idx="1"/>
          </p:cNvCxnSpPr>
          <p:nvPr/>
        </p:nvCxnSpPr>
        <p:spPr>
          <a:xfrm rot="5400000">
            <a:off x="7776028" y="3901650"/>
            <a:ext cx="2210487" cy="769535"/>
          </a:xfrm>
          <a:prstGeom prst="bentConnector4">
            <a:avLst>
              <a:gd name="adj1" fmla="val 45957"/>
              <a:gd name="adj2" fmla="val 129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" idx="2"/>
            <a:endCxn id="122" idx="1"/>
          </p:cNvCxnSpPr>
          <p:nvPr/>
        </p:nvCxnSpPr>
        <p:spPr>
          <a:xfrm rot="5400000">
            <a:off x="7139171" y="4019349"/>
            <a:ext cx="2965042" cy="1288692"/>
          </a:xfrm>
          <a:prstGeom prst="bentConnector4">
            <a:avLst>
              <a:gd name="adj1" fmla="val 42042"/>
              <a:gd name="adj2" fmla="val 117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243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Rudnick, Gregory H</dc:creator>
  <cp:lastModifiedBy>Rudnick, Gregory H</cp:lastModifiedBy>
  <cp:revision>17</cp:revision>
  <dcterms:created xsi:type="dcterms:W3CDTF">2017-12-19T16:07:24Z</dcterms:created>
  <dcterms:modified xsi:type="dcterms:W3CDTF">2017-12-19T16:59:48Z</dcterms:modified>
</cp:coreProperties>
</file>