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8_DBC6021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88F3BF-CA25-56F0-F333-BD6319C6ABC7}" name="Grudzień Adrianna (STUD)" initials="G(" userId="S::01151401@pw.edu.pl::49571be8-df51-448e-b237-c9f27887d0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09538-9145-4891-BD40-25BE0D104F48}" v="173" dt="2023-01-12T21:48:39.882"/>
    <p1510:client id="{B02BF6D6-F1B6-4348-AECC-2B2DBE200683}" v="632" dt="2023-01-12T21:25:51.153"/>
    <p1510:client id="{CFC79B85-B5B5-A48E-137B-AAB158FBA158}" v="4" dt="2023-01-12T20:50:54.265"/>
    <p1510:client id="{E8A1CB0D-EC68-7A8B-39CD-7688AD7DF526}" v="353" dt="2023-01-12T21:02:56.829"/>
    <p1510:client id="{EF93E0FE-0034-9D77-4C44-383FBDE4950B}" v="65" dt="2023-01-12T10:39:07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8_DBC602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D4272A-215C-43B1-8917-7D5D77788CD1}" authorId="{0288F3BF-CA25-56F0-F333-BD6319C6ABC7}" created="2023-01-09T21:27:34.83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87186973" sldId="264"/>
      <ac:picMk id="5" creationId="{5E9D21CE-667D-7D51-4FF1-412B0C516414}"/>
    </ac:deMkLst>
    <p188:txBody>
      <a:bodyPr/>
      <a:lstStyle/>
      <a:p>
        <a:r>
          <a:rPr lang="en-US"/>
          <a:t>haha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EC892-D901-48EA-A6BA-E22EB82D1A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AF6BD-E1E3-4029-91CB-E315C345C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Udało nam się zrealizować większość celów, jakie sobie postanowiliśmy, niektóre nie były możliwe do spełnienia przez ograniczenia źródeł.</a:t>
          </a:r>
        </a:p>
      </dgm:t>
    </dgm:pt>
    <dgm:pt modelId="{1C501937-D7C5-4B3E-948B-8C8E1EDE894F}" type="parTrans" cxnId="{2847AED6-BDC9-4796-9067-D29F956401A6}">
      <dgm:prSet/>
      <dgm:spPr/>
      <dgm:t>
        <a:bodyPr/>
        <a:lstStyle/>
        <a:p>
          <a:endParaRPr lang="en-US"/>
        </a:p>
      </dgm:t>
    </dgm:pt>
    <dgm:pt modelId="{A40D99BF-66AB-4923-81ED-F491E0A4087F}" type="sibTrans" cxnId="{2847AED6-BDC9-4796-9067-D29F956401A6}">
      <dgm:prSet/>
      <dgm:spPr/>
      <dgm:t>
        <a:bodyPr/>
        <a:lstStyle/>
        <a:p>
          <a:endParaRPr lang="en-US"/>
        </a:p>
      </dgm:t>
    </dgm:pt>
    <dgm:pt modelId="{D5656526-9B0D-43AE-A4CC-0140B76CB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Widzimy duży potencjał w dalszym rozwijaniu naszego projektu, np. analiza danych zebranych z dłuższego okresu.</a:t>
          </a:r>
        </a:p>
      </dgm:t>
    </dgm:pt>
    <dgm:pt modelId="{D600143F-B946-4D46-B417-03A658C27314}" type="parTrans" cxnId="{2C9C0F95-64A1-4AB7-87BD-185F0F524CC8}">
      <dgm:prSet/>
      <dgm:spPr/>
      <dgm:t>
        <a:bodyPr/>
        <a:lstStyle/>
        <a:p>
          <a:endParaRPr lang="en-US"/>
        </a:p>
      </dgm:t>
    </dgm:pt>
    <dgm:pt modelId="{1DB694CF-185F-483B-9C92-892E1614883D}" type="sibTrans" cxnId="{2C9C0F95-64A1-4AB7-87BD-185F0F524CC8}">
      <dgm:prSet/>
      <dgm:spPr/>
      <dgm:t>
        <a:bodyPr/>
        <a:lstStyle/>
        <a:p>
          <a:endParaRPr lang="en-US"/>
        </a:p>
      </dgm:t>
    </dgm:pt>
    <dgm:pt modelId="{9F47F317-D261-4FC9-9506-ACF51E4EA18D}" type="pres">
      <dgm:prSet presAssocID="{2BBEC892-D901-48EA-A6BA-E22EB82D1A29}" presName="root" presStyleCnt="0">
        <dgm:presLayoutVars>
          <dgm:dir/>
          <dgm:resizeHandles val="exact"/>
        </dgm:presLayoutVars>
      </dgm:prSet>
      <dgm:spPr/>
    </dgm:pt>
    <dgm:pt modelId="{EA24033C-798A-4124-846A-5BACE4C7CDE2}" type="pres">
      <dgm:prSet presAssocID="{AF1AF6BD-E1E3-4029-91CB-E315C345C61D}" presName="compNode" presStyleCnt="0"/>
      <dgm:spPr/>
    </dgm:pt>
    <dgm:pt modelId="{8FA4AD8B-7B0A-498B-B534-60D56D466A65}" type="pres">
      <dgm:prSet presAssocID="{AF1AF6BD-E1E3-4029-91CB-E315C345C61D}" presName="bgRect" presStyleLbl="bgShp" presStyleIdx="0" presStyleCnt="2"/>
      <dgm:spPr/>
    </dgm:pt>
    <dgm:pt modelId="{ADE43376-BC6B-4435-8C68-368B82993ED8}" type="pres">
      <dgm:prSet presAssocID="{AF1AF6BD-E1E3-4029-91CB-E315C345C6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C3061FA9-2A55-4251-9216-1205FD1A5772}" type="pres">
      <dgm:prSet presAssocID="{AF1AF6BD-E1E3-4029-91CB-E315C345C61D}" presName="spaceRect" presStyleCnt="0"/>
      <dgm:spPr/>
    </dgm:pt>
    <dgm:pt modelId="{42E6EF95-5130-413B-A6C1-29E91BE9E688}" type="pres">
      <dgm:prSet presAssocID="{AF1AF6BD-E1E3-4029-91CB-E315C345C61D}" presName="parTx" presStyleLbl="revTx" presStyleIdx="0" presStyleCnt="2">
        <dgm:presLayoutVars>
          <dgm:chMax val="0"/>
          <dgm:chPref val="0"/>
        </dgm:presLayoutVars>
      </dgm:prSet>
      <dgm:spPr/>
    </dgm:pt>
    <dgm:pt modelId="{5D6F7587-FA24-4D4D-A141-C1D46A18958F}" type="pres">
      <dgm:prSet presAssocID="{A40D99BF-66AB-4923-81ED-F491E0A4087F}" presName="sibTrans" presStyleCnt="0"/>
      <dgm:spPr/>
    </dgm:pt>
    <dgm:pt modelId="{C3744064-C47D-4973-94B2-673526D4ED8D}" type="pres">
      <dgm:prSet presAssocID="{D5656526-9B0D-43AE-A4CC-0140B76CBBDC}" presName="compNode" presStyleCnt="0"/>
      <dgm:spPr/>
    </dgm:pt>
    <dgm:pt modelId="{62258150-6310-42CA-9FA5-4FD0E5F32D33}" type="pres">
      <dgm:prSet presAssocID="{D5656526-9B0D-43AE-A4CC-0140B76CBBDC}" presName="bgRect" presStyleLbl="bgShp" presStyleIdx="1" presStyleCnt="2"/>
      <dgm:spPr/>
    </dgm:pt>
    <dgm:pt modelId="{CE639609-E3C4-4798-81BC-AE2721CC7F4E}" type="pres">
      <dgm:prSet presAssocID="{D5656526-9B0D-43AE-A4CC-0140B76CBB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ystyki"/>
        </a:ext>
      </dgm:extLst>
    </dgm:pt>
    <dgm:pt modelId="{8969820E-B76B-48BD-B9D5-C0A9A9A6737B}" type="pres">
      <dgm:prSet presAssocID="{D5656526-9B0D-43AE-A4CC-0140B76CBBDC}" presName="spaceRect" presStyleCnt="0"/>
      <dgm:spPr/>
    </dgm:pt>
    <dgm:pt modelId="{98B00147-1B4E-496B-B661-E14DCD254362}" type="pres">
      <dgm:prSet presAssocID="{D5656526-9B0D-43AE-A4CC-0140B76CBBD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64A4943-76B6-4FCB-9FC3-F34145542748}" type="presOf" srcId="{2BBEC892-D901-48EA-A6BA-E22EB82D1A29}" destId="{9F47F317-D261-4FC9-9506-ACF51E4EA18D}" srcOrd="0" destOrd="0" presId="urn:microsoft.com/office/officeart/2018/2/layout/IconVerticalSolidList"/>
    <dgm:cxn modelId="{6DC75671-4B39-4F4F-8806-3F146792B79E}" type="presOf" srcId="{AF1AF6BD-E1E3-4029-91CB-E315C345C61D}" destId="{42E6EF95-5130-413B-A6C1-29E91BE9E688}" srcOrd="0" destOrd="0" presId="urn:microsoft.com/office/officeart/2018/2/layout/IconVerticalSolidList"/>
    <dgm:cxn modelId="{2C9C0F95-64A1-4AB7-87BD-185F0F524CC8}" srcId="{2BBEC892-D901-48EA-A6BA-E22EB82D1A29}" destId="{D5656526-9B0D-43AE-A4CC-0140B76CBBDC}" srcOrd="1" destOrd="0" parTransId="{D600143F-B946-4D46-B417-03A658C27314}" sibTransId="{1DB694CF-185F-483B-9C92-892E1614883D}"/>
    <dgm:cxn modelId="{79D5EDAA-AF70-4E50-A747-81ED80CC4940}" type="presOf" srcId="{D5656526-9B0D-43AE-A4CC-0140B76CBBDC}" destId="{98B00147-1B4E-496B-B661-E14DCD254362}" srcOrd="0" destOrd="0" presId="urn:microsoft.com/office/officeart/2018/2/layout/IconVerticalSolidList"/>
    <dgm:cxn modelId="{2847AED6-BDC9-4796-9067-D29F956401A6}" srcId="{2BBEC892-D901-48EA-A6BA-E22EB82D1A29}" destId="{AF1AF6BD-E1E3-4029-91CB-E315C345C61D}" srcOrd="0" destOrd="0" parTransId="{1C501937-D7C5-4B3E-948B-8C8E1EDE894F}" sibTransId="{A40D99BF-66AB-4923-81ED-F491E0A4087F}"/>
    <dgm:cxn modelId="{5626275D-D520-4F0E-BE8C-D2D5A76BC625}" type="presParOf" srcId="{9F47F317-D261-4FC9-9506-ACF51E4EA18D}" destId="{EA24033C-798A-4124-846A-5BACE4C7CDE2}" srcOrd="0" destOrd="0" presId="urn:microsoft.com/office/officeart/2018/2/layout/IconVerticalSolidList"/>
    <dgm:cxn modelId="{7357AE66-52B5-4B95-9D69-9EBC5830137C}" type="presParOf" srcId="{EA24033C-798A-4124-846A-5BACE4C7CDE2}" destId="{8FA4AD8B-7B0A-498B-B534-60D56D466A65}" srcOrd="0" destOrd="0" presId="urn:microsoft.com/office/officeart/2018/2/layout/IconVerticalSolidList"/>
    <dgm:cxn modelId="{993144EA-F7D4-4373-A7D8-6361C95713B7}" type="presParOf" srcId="{EA24033C-798A-4124-846A-5BACE4C7CDE2}" destId="{ADE43376-BC6B-4435-8C68-368B82993ED8}" srcOrd="1" destOrd="0" presId="urn:microsoft.com/office/officeart/2018/2/layout/IconVerticalSolidList"/>
    <dgm:cxn modelId="{69DCACF9-C17A-4DD8-8ADC-298033E77CF6}" type="presParOf" srcId="{EA24033C-798A-4124-846A-5BACE4C7CDE2}" destId="{C3061FA9-2A55-4251-9216-1205FD1A5772}" srcOrd="2" destOrd="0" presId="urn:microsoft.com/office/officeart/2018/2/layout/IconVerticalSolidList"/>
    <dgm:cxn modelId="{7EB7E398-82C5-43D1-B288-855740C4FD35}" type="presParOf" srcId="{EA24033C-798A-4124-846A-5BACE4C7CDE2}" destId="{42E6EF95-5130-413B-A6C1-29E91BE9E688}" srcOrd="3" destOrd="0" presId="urn:microsoft.com/office/officeart/2018/2/layout/IconVerticalSolidList"/>
    <dgm:cxn modelId="{75254A1D-80C4-4813-A58E-4BF6E79B9DF9}" type="presParOf" srcId="{9F47F317-D261-4FC9-9506-ACF51E4EA18D}" destId="{5D6F7587-FA24-4D4D-A141-C1D46A18958F}" srcOrd="1" destOrd="0" presId="urn:microsoft.com/office/officeart/2018/2/layout/IconVerticalSolidList"/>
    <dgm:cxn modelId="{ED21F9D6-69A4-4000-9A63-1C56EE5FAA6E}" type="presParOf" srcId="{9F47F317-D261-4FC9-9506-ACF51E4EA18D}" destId="{C3744064-C47D-4973-94B2-673526D4ED8D}" srcOrd="2" destOrd="0" presId="urn:microsoft.com/office/officeart/2018/2/layout/IconVerticalSolidList"/>
    <dgm:cxn modelId="{F6A46861-EC16-4A39-9E97-C111B70C9348}" type="presParOf" srcId="{C3744064-C47D-4973-94B2-673526D4ED8D}" destId="{62258150-6310-42CA-9FA5-4FD0E5F32D33}" srcOrd="0" destOrd="0" presId="urn:microsoft.com/office/officeart/2018/2/layout/IconVerticalSolidList"/>
    <dgm:cxn modelId="{BFDA3A6B-5F62-40FD-A8CC-D0BED1BEA57C}" type="presParOf" srcId="{C3744064-C47D-4973-94B2-673526D4ED8D}" destId="{CE639609-E3C4-4798-81BC-AE2721CC7F4E}" srcOrd="1" destOrd="0" presId="urn:microsoft.com/office/officeart/2018/2/layout/IconVerticalSolidList"/>
    <dgm:cxn modelId="{384CEE85-3FB6-4572-B033-CF73296C00A0}" type="presParOf" srcId="{C3744064-C47D-4973-94B2-673526D4ED8D}" destId="{8969820E-B76B-48BD-B9D5-C0A9A9A6737B}" srcOrd="2" destOrd="0" presId="urn:microsoft.com/office/officeart/2018/2/layout/IconVerticalSolidList"/>
    <dgm:cxn modelId="{032E24A4-E7FC-4D95-AB10-6556901DC838}" type="presParOf" srcId="{C3744064-C47D-4973-94B2-673526D4ED8D}" destId="{98B00147-1B4E-496B-B661-E14DCD2543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4AD8B-7B0A-498B-B534-60D56D466A6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43376-BC6B-4435-8C68-368B82993ED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6EF95-5130-413B-A6C1-29E91BE9E68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Udało nam się zrealizować większość celów, jakie sobie postanowiliśmy, niektóre nie były możliwe do spełnienia przez ograniczenia źródeł.</a:t>
          </a:r>
        </a:p>
      </dsp:txBody>
      <dsp:txXfrm>
        <a:off x="1507738" y="707092"/>
        <a:ext cx="9007861" cy="1305401"/>
      </dsp:txXfrm>
    </dsp:sp>
    <dsp:sp modelId="{62258150-6310-42CA-9FA5-4FD0E5F32D3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39609-E3C4-4798-81BC-AE2721CC7F4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00147-1B4E-496B-B661-E14DCD25436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Widzimy duży potencjał w dalszym rozwijaniu naszego projektu, np. analiza danych zebranych z dłuższego okresu.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microsoft.com/office/2018/10/relationships/comments" Target="../comments/modernComment_108_DBC6021D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>
                <a:cs typeface="Calibri Light"/>
              </a:rPr>
              <a:t>Analiza piosenek z serwisu </a:t>
            </a:r>
            <a:r>
              <a:rPr lang="pl-PL" err="1">
                <a:cs typeface="Calibri Light"/>
              </a:rPr>
              <a:t>Spotify</a:t>
            </a:r>
            <a:r>
              <a:rPr lang="pl-PL">
                <a:cs typeface="Calibri Light"/>
              </a:rPr>
              <a:t> -</a:t>
            </a:r>
            <a:br>
              <a:rPr lang="pl-PL">
                <a:cs typeface="Calibri Light"/>
              </a:rPr>
            </a:br>
            <a:r>
              <a:rPr lang="pl-PL">
                <a:cs typeface="Calibri Light"/>
              </a:rPr>
              <a:t>projekt Big Data</a:t>
            </a:r>
            <a:endParaRPr lang="pl-PL" err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Adrianna Grudzień, Karol </a:t>
            </a:r>
            <a:r>
              <a:rPr lang="pl-PL" err="1">
                <a:cs typeface="Calibri"/>
              </a:rPr>
              <a:t>Degórski</a:t>
            </a:r>
            <a:r>
              <a:rPr lang="pl-PL">
                <a:cs typeface="Calibri"/>
              </a:rPr>
              <a:t>, Patryk Słowakiewicz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96904E6-3672-EBF5-2C44-4C1AA148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" y="-3514"/>
            <a:ext cx="9899929" cy="686502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5" descr="Obraz zawierający osoba, wewnątrz&#10;&#10;Opis wygenerowany automatycznie">
            <a:extLst>
              <a:ext uri="{FF2B5EF4-FFF2-40B4-BE49-F238E27FC236}">
                <a16:creationId xmlns:a16="http://schemas.microsoft.com/office/drawing/2014/main" id="{2ED4DBDE-3CE9-BC89-A0AA-F0456223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928" y="5641994"/>
            <a:ext cx="2743200" cy="550936"/>
          </a:xfrm>
          <a:prstGeom prst="rect">
            <a:avLst/>
          </a:prstGeom>
        </p:spPr>
      </p:pic>
      <p:pic>
        <p:nvPicPr>
          <p:cNvPr id="7" name="Obraz 7" descr="Obraz zawierający trawa, zewnętrzne, osoba&#10;&#10;Opis wygenerowany automatycznie">
            <a:extLst>
              <a:ext uri="{FF2B5EF4-FFF2-40B4-BE49-F238E27FC236}">
                <a16:creationId xmlns:a16="http://schemas.microsoft.com/office/drawing/2014/main" id="{510B6286-1CB5-3DB8-C6C8-9B7C7CBAD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28" y="5025876"/>
            <a:ext cx="2743200" cy="604229"/>
          </a:xfrm>
          <a:prstGeom prst="rect">
            <a:avLst/>
          </a:prstGeom>
        </p:spPr>
      </p:pic>
      <p:pic>
        <p:nvPicPr>
          <p:cNvPr id="8" name="Obraz 9" descr="Obraz zawierający wewnątrz, osoba&#10;&#10;Opis wygenerowany automatycznie">
            <a:extLst>
              <a:ext uri="{FF2B5EF4-FFF2-40B4-BE49-F238E27FC236}">
                <a16:creationId xmlns:a16="http://schemas.microsoft.com/office/drawing/2014/main" id="{27EFCC12-D254-4A9A-9C45-3F998E438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928" y="4448872"/>
            <a:ext cx="2743200" cy="575521"/>
          </a:xfrm>
          <a:prstGeom prst="rect">
            <a:avLst/>
          </a:prstGeom>
        </p:spPr>
      </p:pic>
      <p:pic>
        <p:nvPicPr>
          <p:cNvPr id="10" name="Obraz 11" descr="Obraz zawierający tekst&#10;&#10;Opis wygenerowany automatycznie">
            <a:extLst>
              <a:ext uri="{FF2B5EF4-FFF2-40B4-BE49-F238E27FC236}">
                <a16:creationId xmlns:a16="http://schemas.microsoft.com/office/drawing/2014/main" id="{B3812CA4-C714-AA8C-6DD3-ED6724CCD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8928" y="3941926"/>
            <a:ext cx="2743200" cy="567915"/>
          </a:xfrm>
          <a:prstGeom prst="rect">
            <a:avLst/>
          </a:prstGeom>
        </p:spPr>
      </p:pic>
      <p:pic>
        <p:nvPicPr>
          <p:cNvPr id="12" name="Obraz 13" descr="Obraz zawierający osoba, stojące, mężczyzna, kostium&#10;&#10;Opis wygenerowany automatycznie">
            <a:extLst>
              <a:ext uri="{FF2B5EF4-FFF2-40B4-BE49-F238E27FC236}">
                <a16:creationId xmlns:a16="http://schemas.microsoft.com/office/drawing/2014/main" id="{BCF368F6-5BBA-757E-C181-47482B0CE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8928" y="3469147"/>
            <a:ext cx="2743200" cy="478302"/>
          </a:xfrm>
          <a:prstGeom prst="rect">
            <a:avLst/>
          </a:prstGeom>
        </p:spPr>
      </p:pic>
      <p:pic>
        <p:nvPicPr>
          <p:cNvPr id="14" name="Obraz 15" descr="Obraz zawierający osoba, mężczyzna, wewnątrz&#10;&#10;Opis wygenerowany automatycznie">
            <a:extLst>
              <a:ext uri="{FF2B5EF4-FFF2-40B4-BE49-F238E27FC236}">
                <a16:creationId xmlns:a16="http://schemas.microsoft.com/office/drawing/2014/main" id="{608FDC1A-BE8A-8535-BCF6-23327DD0E5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8928" y="2860827"/>
            <a:ext cx="2743200" cy="559837"/>
          </a:xfrm>
          <a:prstGeom prst="rect">
            <a:avLst/>
          </a:prstGeom>
        </p:spPr>
      </p:pic>
      <p:pic>
        <p:nvPicPr>
          <p:cNvPr id="16" name="Obraz 17" descr="Obraz zawierający osoba, wewnątrz, pozujący&#10;&#10;Opis wygenerowany automatycznie">
            <a:extLst>
              <a:ext uri="{FF2B5EF4-FFF2-40B4-BE49-F238E27FC236}">
                <a16:creationId xmlns:a16="http://schemas.microsoft.com/office/drawing/2014/main" id="{92F94187-6978-79EE-9823-7424B701F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8928" y="2195671"/>
            <a:ext cx="2743200" cy="661240"/>
          </a:xfrm>
          <a:prstGeom prst="rect">
            <a:avLst/>
          </a:prstGeom>
        </p:spPr>
      </p:pic>
      <p:pic>
        <p:nvPicPr>
          <p:cNvPr id="18" name="Obraz 19" descr="Obraz zawierający osoba, wewnątrz, patrzenie, uśmiech&#10;&#10;Opis wygenerowany automatycznie">
            <a:extLst>
              <a:ext uri="{FF2B5EF4-FFF2-40B4-BE49-F238E27FC236}">
                <a16:creationId xmlns:a16="http://schemas.microsoft.com/office/drawing/2014/main" id="{FF403810-656B-C4DE-4FFE-CAC6CE04F7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8928" y="1630285"/>
            <a:ext cx="2743200" cy="588085"/>
          </a:xfrm>
          <a:prstGeom prst="rect">
            <a:avLst/>
          </a:prstGeom>
        </p:spPr>
      </p:pic>
      <p:pic>
        <p:nvPicPr>
          <p:cNvPr id="20" name="Obraz 21" descr="Obraz zawierający osoba, mężczyzna, noszenie, wewnątrz&#10;&#10;Opis wygenerowany automatycznie">
            <a:extLst>
              <a:ext uri="{FF2B5EF4-FFF2-40B4-BE49-F238E27FC236}">
                <a16:creationId xmlns:a16="http://schemas.microsoft.com/office/drawing/2014/main" id="{DFBFCFFE-A709-E4DB-8526-A6A7EAC768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8928" y="1041168"/>
            <a:ext cx="2743200" cy="587375"/>
          </a:xfrm>
          <a:prstGeom prst="rect">
            <a:avLst/>
          </a:prstGeom>
        </p:spPr>
      </p:pic>
      <p:pic>
        <p:nvPicPr>
          <p:cNvPr id="22" name="Obraz 22" descr="Obraz zawierający wewnątrz&#10;&#10;Opis wygenerowany automatycznie">
            <a:extLst>
              <a:ext uri="{FF2B5EF4-FFF2-40B4-BE49-F238E27FC236}">
                <a16:creationId xmlns:a16="http://schemas.microsoft.com/office/drawing/2014/main" id="{357504B6-B1CC-DBD7-03ED-A1A46526FE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68928" y="517057"/>
            <a:ext cx="2743200" cy="5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3AEE-278C-FC95-3FAD-2AE235B9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Wnioski</a:t>
            </a:r>
            <a:endParaRPr lang="en-US" err="1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499B6D4-4C79-81F4-7FCC-1916939D1D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19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Żywność w tabeli">
            <a:extLst>
              <a:ext uri="{FF2B5EF4-FFF2-40B4-BE49-F238E27FC236}">
                <a16:creationId xmlns:a16="http://schemas.microsoft.com/office/drawing/2014/main" id="{5E9D21CE-667D-7D51-4FF1-412B0C5164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517" r="-2" b="62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E6D7E-8F78-21AE-1B91-1875DB05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Dziękujemy</a:t>
            </a:r>
            <a:r>
              <a:rPr lang="en-US" sz="6000" dirty="0">
                <a:solidFill>
                  <a:srgbClr val="FFFFFF"/>
                </a:solidFill>
              </a:rPr>
              <a:t> za </a:t>
            </a:r>
            <a:r>
              <a:rPr lang="en-US" sz="6000" dirty="0" err="1">
                <a:solidFill>
                  <a:srgbClr val="FFFFFF"/>
                </a:solidFill>
              </a:rPr>
              <a:t>uwagę</a:t>
            </a:r>
          </a:p>
        </p:txBody>
      </p:sp>
    </p:spTree>
    <p:extLst>
      <p:ext uri="{BB962C8B-B14F-4D97-AF65-F5344CB8AC3E}">
        <p14:creationId xmlns:p14="http://schemas.microsoft.com/office/powerpoint/2010/main" val="368718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2078-12B4-1CCB-A0A9-505949BA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l-PL">
                <a:cs typeface="Calibri Light"/>
              </a:rPr>
              <a:t>Plan prezentacji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F15E-EEAC-DE40-BB0B-824C50BE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Cele </a:t>
            </a:r>
            <a:r>
              <a:rPr lang="en-US" sz="2000" err="1">
                <a:cs typeface="Calibri"/>
              </a:rPr>
              <a:t>biznesowe</a:t>
            </a:r>
            <a:endParaRPr lang="pl-PL" sz="2000" err="1">
              <a:cs typeface="Calibri"/>
            </a:endParaRPr>
          </a:p>
          <a:p>
            <a:r>
              <a:rPr lang="pl-PL" sz="2000">
                <a:cs typeface="Calibri"/>
              </a:rPr>
              <a:t>Źródła danych </a:t>
            </a:r>
            <a:endParaRPr lang="en-US" sz="1200">
              <a:cs typeface="Calibri"/>
            </a:endParaRPr>
          </a:p>
          <a:p>
            <a:r>
              <a:rPr lang="en-US" sz="2000">
                <a:cs typeface="Calibri"/>
              </a:rPr>
              <a:t>Stos </a:t>
            </a:r>
            <a:r>
              <a:rPr lang="en-US" sz="2000" err="1">
                <a:cs typeface="Calibri"/>
              </a:rPr>
              <a:t>technologiczny</a:t>
            </a:r>
          </a:p>
          <a:p>
            <a:r>
              <a:rPr lang="en-US" sz="2000" err="1">
                <a:cs typeface="Calibri"/>
              </a:rPr>
              <a:t>Zrealizowane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analizy</a:t>
            </a:r>
          </a:p>
          <a:p>
            <a:r>
              <a:rPr lang="en-US" sz="2000">
                <a:cs typeface="Calibri"/>
              </a:rPr>
              <a:t>Wnioski</a:t>
            </a:r>
          </a:p>
        </p:txBody>
      </p:sp>
      <p:pic>
        <p:nvPicPr>
          <p:cNvPr id="5" name="Picture 4" descr="Żarówka na żółtym tle z naszkicowanymi promieniami światła i przewodem">
            <a:extLst>
              <a:ext uri="{FF2B5EF4-FFF2-40B4-BE49-F238E27FC236}">
                <a16:creationId xmlns:a16="http://schemas.microsoft.com/office/drawing/2014/main" id="{66011123-38F6-1A39-DCE8-A4548B441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0" r="8045" b="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F0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1CF8D9A-9B59-50D4-2BAA-D300F1FE2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4" b="933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2D6B5-09A6-FD7A-6206-B4252910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Cele biznesowe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FB2-428D-90BF-9C5C-8AF6716D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pl-PL" sz="2400"/>
              <a:t>przygotowanie narzędzia umożliwiającego analizę danych o aktualnych trendach muzycznych</a:t>
            </a:r>
            <a:endParaRPr lang="pl-PL" sz="24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l-PL" sz="2400">
                <a:ea typeface="+mn-lt"/>
                <a:cs typeface="+mn-lt"/>
              </a:rPr>
              <a:t>zweryfikowanie które z piosenek stały się najpopularniejszymi hitami po raz drugi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2400">
                <a:cs typeface="Calibri"/>
              </a:rPr>
              <a:t>odkrywanie ,,wschodzących gwiazd" w świecie muzyki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2400">
                <a:cs typeface="Calibri"/>
              </a:rPr>
              <a:t>inne ciekawe analizy</a:t>
            </a:r>
          </a:p>
        </p:txBody>
      </p:sp>
    </p:spTree>
    <p:extLst>
      <p:ext uri="{BB962C8B-B14F-4D97-AF65-F5344CB8AC3E}">
        <p14:creationId xmlns:p14="http://schemas.microsoft.com/office/powerpoint/2010/main" val="259415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3C547F-BD19-B256-5F78-C7B1BC13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Źródła danych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A58AEAB5-E756-E5CB-5C9A-2903C7F8929E}"/>
              </a:ext>
            </a:extLst>
          </p:cNvPr>
          <p:cNvCxnSpPr>
            <a:cxnSpLocks/>
          </p:cNvCxnSpPr>
          <p:nvPr/>
        </p:nvCxnSpPr>
        <p:spPr>
          <a:xfrm>
            <a:off x="6096000" y="1340285"/>
            <a:ext cx="0" cy="53486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36A8128-A0EA-8B2D-7A71-8E65E28B858C}"/>
              </a:ext>
            </a:extLst>
          </p:cNvPr>
          <p:cNvSpPr txBox="1"/>
          <p:nvPr/>
        </p:nvSpPr>
        <p:spPr>
          <a:xfrm>
            <a:off x="2007295" y="1459855"/>
            <a:ext cx="1838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/>
              <a:t>Dynamiczne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0985354-9D42-538C-D2B6-73960FF35EB9}"/>
              </a:ext>
            </a:extLst>
          </p:cNvPr>
          <p:cNvSpPr txBox="1"/>
          <p:nvPr/>
        </p:nvSpPr>
        <p:spPr>
          <a:xfrm>
            <a:off x="8184191" y="1459854"/>
            <a:ext cx="1838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/>
              <a:t>Statyczne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1F3067B-CB60-AD8C-0B43-C51CD60EA043}"/>
              </a:ext>
            </a:extLst>
          </p:cNvPr>
          <p:cNvSpPr txBox="1"/>
          <p:nvPr/>
        </p:nvSpPr>
        <p:spPr>
          <a:xfrm>
            <a:off x="838200" y="3788684"/>
            <a:ext cx="4666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Dane pochodzące z serwisu </a:t>
            </a:r>
            <a:r>
              <a:rPr lang="pl-PL" sz="2000" err="1"/>
              <a:t>Spotify</a:t>
            </a:r>
            <a:endParaRPr lang="pl-PL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Dostęp poprzez API po uwierzytelnieniu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Pliki z formacie </a:t>
            </a:r>
            <a:r>
              <a:rPr lang="pl-PL" sz="2000" err="1"/>
              <a:t>json</a:t>
            </a:r>
            <a:endParaRPr lang="pl-PL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Informacje o top 50 najczęściej słuchanych piosenkach na świecie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Odświeżanie ciągłe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D591D913-B7CA-4AF2-950D-2AA562D9A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5" y="2103437"/>
            <a:ext cx="4416052" cy="1325563"/>
          </a:xfrm>
          <a:prstGeom prst="rect">
            <a:avLst/>
          </a:prstGeom>
        </p:spPr>
      </p:pic>
      <p:pic>
        <p:nvPicPr>
          <p:cNvPr id="15" name="Obraz 14" descr="Obraz zawierający wewnątrz&#10;&#10;Opis wygenerowany automatycznie">
            <a:extLst>
              <a:ext uri="{FF2B5EF4-FFF2-40B4-BE49-F238E27FC236}">
                <a16:creationId xmlns:a16="http://schemas.microsoft.com/office/drawing/2014/main" id="{13586ADC-60F0-4972-9061-61E38FF2C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80" y="2298802"/>
            <a:ext cx="4440014" cy="934831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2C494E1-616C-DFEE-D22D-89F72D90265C}"/>
              </a:ext>
            </a:extLst>
          </p:cNvPr>
          <p:cNvSpPr txBox="1"/>
          <p:nvPr/>
        </p:nvSpPr>
        <p:spPr>
          <a:xfrm>
            <a:off x="6770052" y="3734838"/>
            <a:ext cx="4666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Dane pochodzące z magazynu Bilbord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Pliki z formacie </a:t>
            </a:r>
            <a:r>
              <a:rPr lang="pl-PL" sz="2000" err="1"/>
              <a:t>csv</a:t>
            </a:r>
            <a:endParaRPr lang="pl-PL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Informacje o top 100 najpopularniejszych piosenkach na świecie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/>
              <a:t>Dane aktualizowane raz na tydzień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319653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B09A-80CB-908B-DD3B-15485AE3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320" y="173827"/>
            <a:ext cx="4672210" cy="1716066"/>
          </a:xfrm>
        </p:spPr>
        <p:txBody>
          <a:bodyPr/>
          <a:lstStyle/>
          <a:p>
            <a:r>
              <a:rPr lang="pl-PL">
                <a:cs typeface="Calibri Light"/>
              </a:rPr>
              <a:t>Stos technologiczny i dlaczego Big Data?</a:t>
            </a:r>
            <a:endParaRPr lang="pl-PL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ECCB3834-AAD2-DC9D-8C3D-8D380A8C191A}"/>
              </a:ext>
            </a:extLst>
          </p:cNvPr>
          <p:cNvGrpSpPr/>
          <p:nvPr/>
        </p:nvGrpSpPr>
        <p:grpSpPr>
          <a:xfrm>
            <a:off x="1103812" y="480297"/>
            <a:ext cx="4632775" cy="5912209"/>
            <a:chOff x="1391912" y="852338"/>
            <a:chExt cx="4632775" cy="5912209"/>
          </a:xfrm>
        </p:grpSpPr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65ECE078-4F24-8D4D-29AA-0C3EAEB38118}"/>
                </a:ext>
              </a:extLst>
            </p:cNvPr>
            <p:cNvSpPr/>
            <p:nvPr/>
          </p:nvSpPr>
          <p:spPr>
            <a:xfrm>
              <a:off x="2721206" y="852338"/>
              <a:ext cx="1653038" cy="454785"/>
            </a:xfrm>
            <a:custGeom>
              <a:avLst/>
              <a:gdLst>
                <a:gd name="connsiteX0" fmla="*/ 0 w 1653038"/>
                <a:gd name="connsiteY0" fmla="*/ 45479 h 454785"/>
                <a:gd name="connsiteX1" fmla="*/ 45479 w 1653038"/>
                <a:gd name="connsiteY1" fmla="*/ 0 h 454785"/>
                <a:gd name="connsiteX2" fmla="*/ 1607560 w 1653038"/>
                <a:gd name="connsiteY2" fmla="*/ 0 h 454785"/>
                <a:gd name="connsiteX3" fmla="*/ 1653039 w 1653038"/>
                <a:gd name="connsiteY3" fmla="*/ 45479 h 454785"/>
                <a:gd name="connsiteX4" fmla="*/ 1653038 w 1653038"/>
                <a:gd name="connsiteY4" fmla="*/ 409307 h 454785"/>
                <a:gd name="connsiteX5" fmla="*/ 1607559 w 1653038"/>
                <a:gd name="connsiteY5" fmla="*/ 454786 h 454785"/>
                <a:gd name="connsiteX6" fmla="*/ 45479 w 1653038"/>
                <a:gd name="connsiteY6" fmla="*/ 454785 h 454785"/>
                <a:gd name="connsiteX7" fmla="*/ 0 w 1653038"/>
                <a:gd name="connsiteY7" fmla="*/ 409306 h 454785"/>
                <a:gd name="connsiteX8" fmla="*/ 0 w 1653038"/>
                <a:gd name="connsiteY8" fmla="*/ 45479 h 4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38" h="454785">
                  <a:moveTo>
                    <a:pt x="0" y="45479"/>
                  </a:moveTo>
                  <a:cubicBezTo>
                    <a:pt x="0" y="20362"/>
                    <a:pt x="20362" y="0"/>
                    <a:pt x="45479" y="0"/>
                  </a:cubicBezTo>
                  <a:lnTo>
                    <a:pt x="1607560" y="0"/>
                  </a:lnTo>
                  <a:cubicBezTo>
                    <a:pt x="1632677" y="0"/>
                    <a:pt x="1653039" y="20362"/>
                    <a:pt x="1653039" y="45479"/>
                  </a:cubicBezTo>
                  <a:cubicBezTo>
                    <a:pt x="1653039" y="166755"/>
                    <a:pt x="1653038" y="288031"/>
                    <a:pt x="1653038" y="409307"/>
                  </a:cubicBezTo>
                  <a:cubicBezTo>
                    <a:pt x="1653038" y="434424"/>
                    <a:pt x="1632676" y="454786"/>
                    <a:pt x="1607559" y="454786"/>
                  </a:cubicBezTo>
                  <a:lnTo>
                    <a:pt x="45479" y="454785"/>
                  </a:lnTo>
                  <a:cubicBezTo>
                    <a:pt x="20362" y="454785"/>
                    <a:pt x="0" y="434423"/>
                    <a:pt x="0" y="409306"/>
                  </a:cubicBezTo>
                  <a:lnTo>
                    <a:pt x="0" y="45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900" tIns="81900" rIns="81900" bIns="8190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800" kern="1200"/>
                <a:t>Data</a:t>
              </a:r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21EA6827-CD2C-CF36-3A79-814B4061085D}"/>
                </a:ext>
              </a:extLst>
            </p:cNvPr>
            <p:cNvSpPr/>
            <p:nvPr/>
          </p:nvSpPr>
          <p:spPr>
            <a:xfrm>
              <a:off x="3445398" y="1335547"/>
              <a:ext cx="204654" cy="170545"/>
            </a:xfrm>
            <a:custGeom>
              <a:avLst/>
              <a:gdLst>
                <a:gd name="connsiteX0" fmla="*/ 0 w 170544"/>
                <a:gd name="connsiteY0" fmla="*/ 40931 h 204653"/>
                <a:gd name="connsiteX1" fmla="*/ 85272 w 170544"/>
                <a:gd name="connsiteY1" fmla="*/ 40931 h 204653"/>
                <a:gd name="connsiteX2" fmla="*/ 85272 w 170544"/>
                <a:gd name="connsiteY2" fmla="*/ 0 h 204653"/>
                <a:gd name="connsiteX3" fmla="*/ 170544 w 170544"/>
                <a:gd name="connsiteY3" fmla="*/ 102327 h 204653"/>
                <a:gd name="connsiteX4" fmla="*/ 85272 w 170544"/>
                <a:gd name="connsiteY4" fmla="*/ 204653 h 204653"/>
                <a:gd name="connsiteX5" fmla="*/ 85272 w 170544"/>
                <a:gd name="connsiteY5" fmla="*/ 163722 h 204653"/>
                <a:gd name="connsiteX6" fmla="*/ 0 w 170544"/>
                <a:gd name="connsiteY6" fmla="*/ 163722 h 204653"/>
                <a:gd name="connsiteX7" fmla="*/ 0 w 170544"/>
                <a:gd name="connsiteY7" fmla="*/ 40931 h 20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544" h="204653">
                  <a:moveTo>
                    <a:pt x="136435" y="1"/>
                  </a:moveTo>
                  <a:lnTo>
                    <a:pt x="136435" y="102327"/>
                  </a:lnTo>
                  <a:lnTo>
                    <a:pt x="170544" y="102326"/>
                  </a:lnTo>
                  <a:lnTo>
                    <a:pt x="85272" y="204652"/>
                  </a:lnTo>
                  <a:lnTo>
                    <a:pt x="0" y="102327"/>
                  </a:lnTo>
                  <a:lnTo>
                    <a:pt x="34109" y="102327"/>
                  </a:lnTo>
                  <a:lnTo>
                    <a:pt x="34109" y="1"/>
                  </a:lnTo>
                  <a:lnTo>
                    <a:pt x="136435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32" tIns="1" rIns="40931" bIns="51163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l-PL" sz="800" kern="1200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FB5F485D-5338-201D-B141-051DA8EB1971}"/>
                </a:ext>
              </a:extLst>
            </p:cNvPr>
            <p:cNvSpPr/>
            <p:nvPr/>
          </p:nvSpPr>
          <p:spPr>
            <a:xfrm>
              <a:off x="2721206" y="1534516"/>
              <a:ext cx="1653038" cy="454785"/>
            </a:xfrm>
            <a:custGeom>
              <a:avLst/>
              <a:gdLst>
                <a:gd name="connsiteX0" fmla="*/ 0 w 1653038"/>
                <a:gd name="connsiteY0" fmla="*/ 45479 h 454785"/>
                <a:gd name="connsiteX1" fmla="*/ 45479 w 1653038"/>
                <a:gd name="connsiteY1" fmla="*/ 0 h 454785"/>
                <a:gd name="connsiteX2" fmla="*/ 1607560 w 1653038"/>
                <a:gd name="connsiteY2" fmla="*/ 0 h 454785"/>
                <a:gd name="connsiteX3" fmla="*/ 1653039 w 1653038"/>
                <a:gd name="connsiteY3" fmla="*/ 45479 h 454785"/>
                <a:gd name="connsiteX4" fmla="*/ 1653038 w 1653038"/>
                <a:gd name="connsiteY4" fmla="*/ 409307 h 454785"/>
                <a:gd name="connsiteX5" fmla="*/ 1607559 w 1653038"/>
                <a:gd name="connsiteY5" fmla="*/ 454786 h 454785"/>
                <a:gd name="connsiteX6" fmla="*/ 45479 w 1653038"/>
                <a:gd name="connsiteY6" fmla="*/ 454785 h 454785"/>
                <a:gd name="connsiteX7" fmla="*/ 0 w 1653038"/>
                <a:gd name="connsiteY7" fmla="*/ 409306 h 454785"/>
                <a:gd name="connsiteX8" fmla="*/ 0 w 1653038"/>
                <a:gd name="connsiteY8" fmla="*/ 45479 h 4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38" h="454785">
                  <a:moveTo>
                    <a:pt x="0" y="45479"/>
                  </a:moveTo>
                  <a:cubicBezTo>
                    <a:pt x="0" y="20362"/>
                    <a:pt x="20362" y="0"/>
                    <a:pt x="45479" y="0"/>
                  </a:cubicBezTo>
                  <a:lnTo>
                    <a:pt x="1607560" y="0"/>
                  </a:lnTo>
                  <a:cubicBezTo>
                    <a:pt x="1632677" y="0"/>
                    <a:pt x="1653039" y="20362"/>
                    <a:pt x="1653039" y="45479"/>
                  </a:cubicBezTo>
                  <a:cubicBezTo>
                    <a:pt x="1653039" y="166755"/>
                    <a:pt x="1653038" y="288031"/>
                    <a:pt x="1653038" y="409307"/>
                  </a:cubicBezTo>
                  <a:cubicBezTo>
                    <a:pt x="1653038" y="434424"/>
                    <a:pt x="1632676" y="454786"/>
                    <a:pt x="1607559" y="454786"/>
                  </a:cubicBezTo>
                  <a:lnTo>
                    <a:pt x="45479" y="454785"/>
                  </a:lnTo>
                  <a:cubicBezTo>
                    <a:pt x="20362" y="454785"/>
                    <a:pt x="0" y="434423"/>
                    <a:pt x="0" y="409306"/>
                  </a:cubicBezTo>
                  <a:lnTo>
                    <a:pt x="0" y="45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900" tIns="81900" rIns="81900" bIns="8190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800" kern="1200"/>
                <a:t>Apache </a:t>
              </a:r>
              <a:r>
                <a:rPr lang="pl-PL" sz="1800" kern="1200" err="1"/>
                <a:t>NiFi</a:t>
              </a:r>
              <a:endParaRPr lang="pl-PL" sz="1800" kern="1200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BC614541-7F2B-9A68-29C8-01E3F247FA66}"/>
                </a:ext>
              </a:extLst>
            </p:cNvPr>
            <p:cNvSpPr/>
            <p:nvPr/>
          </p:nvSpPr>
          <p:spPr>
            <a:xfrm rot="1354432">
              <a:off x="4146950" y="2002647"/>
              <a:ext cx="451993" cy="204653"/>
            </a:xfrm>
            <a:custGeom>
              <a:avLst/>
              <a:gdLst>
                <a:gd name="connsiteX0" fmla="*/ 0 w 451993"/>
                <a:gd name="connsiteY0" fmla="*/ 40931 h 204653"/>
                <a:gd name="connsiteX1" fmla="*/ 349667 w 451993"/>
                <a:gd name="connsiteY1" fmla="*/ 40931 h 204653"/>
                <a:gd name="connsiteX2" fmla="*/ 349667 w 451993"/>
                <a:gd name="connsiteY2" fmla="*/ 0 h 204653"/>
                <a:gd name="connsiteX3" fmla="*/ 451993 w 451993"/>
                <a:gd name="connsiteY3" fmla="*/ 102327 h 204653"/>
                <a:gd name="connsiteX4" fmla="*/ 349667 w 451993"/>
                <a:gd name="connsiteY4" fmla="*/ 204653 h 204653"/>
                <a:gd name="connsiteX5" fmla="*/ 349667 w 451993"/>
                <a:gd name="connsiteY5" fmla="*/ 163722 h 204653"/>
                <a:gd name="connsiteX6" fmla="*/ 0 w 451993"/>
                <a:gd name="connsiteY6" fmla="*/ 163722 h 204653"/>
                <a:gd name="connsiteX7" fmla="*/ 0 w 451993"/>
                <a:gd name="connsiteY7" fmla="*/ 40931 h 20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1993" h="204653">
                  <a:moveTo>
                    <a:pt x="0" y="40931"/>
                  </a:moveTo>
                  <a:lnTo>
                    <a:pt x="349667" y="40931"/>
                  </a:lnTo>
                  <a:lnTo>
                    <a:pt x="349667" y="0"/>
                  </a:lnTo>
                  <a:lnTo>
                    <a:pt x="451993" y="102327"/>
                  </a:lnTo>
                  <a:lnTo>
                    <a:pt x="349667" y="204653"/>
                  </a:lnTo>
                  <a:lnTo>
                    <a:pt x="349667" y="163722"/>
                  </a:lnTo>
                  <a:lnTo>
                    <a:pt x="0" y="163722"/>
                  </a:lnTo>
                  <a:lnTo>
                    <a:pt x="0" y="40931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0930" rIns="61395" bIns="40931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l-PL" sz="800" kern="1200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45780465-DC7C-B654-0335-E4EC60A47731}"/>
                </a:ext>
              </a:extLst>
            </p:cNvPr>
            <p:cNvSpPr/>
            <p:nvPr/>
          </p:nvSpPr>
          <p:spPr>
            <a:xfrm>
              <a:off x="4371649" y="2220646"/>
              <a:ext cx="1653038" cy="454785"/>
            </a:xfrm>
            <a:custGeom>
              <a:avLst/>
              <a:gdLst>
                <a:gd name="connsiteX0" fmla="*/ 0 w 1653038"/>
                <a:gd name="connsiteY0" fmla="*/ 45479 h 454785"/>
                <a:gd name="connsiteX1" fmla="*/ 45479 w 1653038"/>
                <a:gd name="connsiteY1" fmla="*/ 0 h 454785"/>
                <a:gd name="connsiteX2" fmla="*/ 1607560 w 1653038"/>
                <a:gd name="connsiteY2" fmla="*/ 0 h 454785"/>
                <a:gd name="connsiteX3" fmla="*/ 1653039 w 1653038"/>
                <a:gd name="connsiteY3" fmla="*/ 45479 h 454785"/>
                <a:gd name="connsiteX4" fmla="*/ 1653038 w 1653038"/>
                <a:gd name="connsiteY4" fmla="*/ 409307 h 454785"/>
                <a:gd name="connsiteX5" fmla="*/ 1607559 w 1653038"/>
                <a:gd name="connsiteY5" fmla="*/ 454786 h 454785"/>
                <a:gd name="connsiteX6" fmla="*/ 45479 w 1653038"/>
                <a:gd name="connsiteY6" fmla="*/ 454785 h 454785"/>
                <a:gd name="connsiteX7" fmla="*/ 0 w 1653038"/>
                <a:gd name="connsiteY7" fmla="*/ 409306 h 454785"/>
                <a:gd name="connsiteX8" fmla="*/ 0 w 1653038"/>
                <a:gd name="connsiteY8" fmla="*/ 45479 h 4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38" h="454785">
                  <a:moveTo>
                    <a:pt x="0" y="45479"/>
                  </a:moveTo>
                  <a:cubicBezTo>
                    <a:pt x="0" y="20362"/>
                    <a:pt x="20362" y="0"/>
                    <a:pt x="45479" y="0"/>
                  </a:cubicBezTo>
                  <a:lnTo>
                    <a:pt x="1607560" y="0"/>
                  </a:lnTo>
                  <a:cubicBezTo>
                    <a:pt x="1632677" y="0"/>
                    <a:pt x="1653039" y="20362"/>
                    <a:pt x="1653039" y="45479"/>
                  </a:cubicBezTo>
                  <a:cubicBezTo>
                    <a:pt x="1653039" y="166755"/>
                    <a:pt x="1653038" y="288031"/>
                    <a:pt x="1653038" y="409307"/>
                  </a:cubicBezTo>
                  <a:cubicBezTo>
                    <a:pt x="1653038" y="434424"/>
                    <a:pt x="1632676" y="454786"/>
                    <a:pt x="1607559" y="454786"/>
                  </a:cubicBezTo>
                  <a:lnTo>
                    <a:pt x="45479" y="454785"/>
                  </a:lnTo>
                  <a:cubicBezTo>
                    <a:pt x="20362" y="454785"/>
                    <a:pt x="0" y="434423"/>
                    <a:pt x="0" y="409306"/>
                  </a:cubicBezTo>
                  <a:lnTo>
                    <a:pt x="0" y="4547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520" tIns="89520" rIns="89520" bIns="895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kern="1200" err="1"/>
                <a:t>PySpark</a:t>
              </a:r>
              <a:endParaRPr lang="en-US" sz="2000" kern="1200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044ABEB8-1C4C-62EA-8510-DF14AFF65874}"/>
                </a:ext>
              </a:extLst>
            </p:cNvPr>
            <p:cNvSpPr/>
            <p:nvPr/>
          </p:nvSpPr>
          <p:spPr>
            <a:xfrm rot="20259629">
              <a:off x="4152500" y="2684825"/>
              <a:ext cx="440891" cy="204653"/>
            </a:xfrm>
            <a:custGeom>
              <a:avLst/>
              <a:gdLst>
                <a:gd name="connsiteX0" fmla="*/ 0 w 440891"/>
                <a:gd name="connsiteY0" fmla="*/ 40931 h 204653"/>
                <a:gd name="connsiteX1" fmla="*/ 338565 w 440891"/>
                <a:gd name="connsiteY1" fmla="*/ 40931 h 204653"/>
                <a:gd name="connsiteX2" fmla="*/ 338565 w 440891"/>
                <a:gd name="connsiteY2" fmla="*/ 0 h 204653"/>
                <a:gd name="connsiteX3" fmla="*/ 440891 w 440891"/>
                <a:gd name="connsiteY3" fmla="*/ 102327 h 204653"/>
                <a:gd name="connsiteX4" fmla="*/ 338565 w 440891"/>
                <a:gd name="connsiteY4" fmla="*/ 204653 h 204653"/>
                <a:gd name="connsiteX5" fmla="*/ 338565 w 440891"/>
                <a:gd name="connsiteY5" fmla="*/ 163722 h 204653"/>
                <a:gd name="connsiteX6" fmla="*/ 0 w 440891"/>
                <a:gd name="connsiteY6" fmla="*/ 163722 h 204653"/>
                <a:gd name="connsiteX7" fmla="*/ 0 w 440891"/>
                <a:gd name="connsiteY7" fmla="*/ 40931 h 20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891" h="204653">
                  <a:moveTo>
                    <a:pt x="440891" y="163721"/>
                  </a:moveTo>
                  <a:lnTo>
                    <a:pt x="102326" y="163721"/>
                  </a:lnTo>
                  <a:lnTo>
                    <a:pt x="102326" y="204652"/>
                  </a:lnTo>
                  <a:lnTo>
                    <a:pt x="0" y="102326"/>
                  </a:lnTo>
                  <a:lnTo>
                    <a:pt x="102326" y="1"/>
                  </a:lnTo>
                  <a:lnTo>
                    <a:pt x="102326" y="40932"/>
                  </a:lnTo>
                  <a:lnTo>
                    <a:pt x="440891" y="40932"/>
                  </a:lnTo>
                  <a:lnTo>
                    <a:pt x="440891" y="163721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395" tIns="40931" rIns="0" bIns="4093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l-PL" sz="800" kern="1200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EC0EA3CB-68F8-D8DC-2762-4B3C5F654E0C}"/>
                </a:ext>
              </a:extLst>
            </p:cNvPr>
            <p:cNvSpPr/>
            <p:nvPr/>
          </p:nvSpPr>
          <p:spPr>
            <a:xfrm>
              <a:off x="2721206" y="2898872"/>
              <a:ext cx="1653038" cy="454785"/>
            </a:xfrm>
            <a:custGeom>
              <a:avLst/>
              <a:gdLst>
                <a:gd name="connsiteX0" fmla="*/ 0 w 1653038"/>
                <a:gd name="connsiteY0" fmla="*/ 45479 h 454785"/>
                <a:gd name="connsiteX1" fmla="*/ 45479 w 1653038"/>
                <a:gd name="connsiteY1" fmla="*/ 0 h 454785"/>
                <a:gd name="connsiteX2" fmla="*/ 1607560 w 1653038"/>
                <a:gd name="connsiteY2" fmla="*/ 0 h 454785"/>
                <a:gd name="connsiteX3" fmla="*/ 1653039 w 1653038"/>
                <a:gd name="connsiteY3" fmla="*/ 45479 h 454785"/>
                <a:gd name="connsiteX4" fmla="*/ 1653038 w 1653038"/>
                <a:gd name="connsiteY4" fmla="*/ 409307 h 454785"/>
                <a:gd name="connsiteX5" fmla="*/ 1607559 w 1653038"/>
                <a:gd name="connsiteY5" fmla="*/ 454786 h 454785"/>
                <a:gd name="connsiteX6" fmla="*/ 45479 w 1653038"/>
                <a:gd name="connsiteY6" fmla="*/ 454785 h 454785"/>
                <a:gd name="connsiteX7" fmla="*/ 0 w 1653038"/>
                <a:gd name="connsiteY7" fmla="*/ 409306 h 454785"/>
                <a:gd name="connsiteX8" fmla="*/ 0 w 1653038"/>
                <a:gd name="connsiteY8" fmla="*/ 45479 h 4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38" h="454785">
                  <a:moveTo>
                    <a:pt x="0" y="45479"/>
                  </a:moveTo>
                  <a:cubicBezTo>
                    <a:pt x="0" y="20362"/>
                    <a:pt x="20362" y="0"/>
                    <a:pt x="45479" y="0"/>
                  </a:cubicBezTo>
                  <a:lnTo>
                    <a:pt x="1607560" y="0"/>
                  </a:lnTo>
                  <a:cubicBezTo>
                    <a:pt x="1632677" y="0"/>
                    <a:pt x="1653039" y="20362"/>
                    <a:pt x="1653039" y="45479"/>
                  </a:cubicBezTo>
                  <a:cubicBezTo>
                    <a:pt x="1653039" y="166755"/>
                    <a:pt x="1653038" y="288031"/>
                    <a:pt x="1653038" y="409307"/>
                  </a:cubicBezTo>
                  <a:cubicBezTo>
                    <a:pt x="1653038" y="434424"/>
                    <a:pt x="1632676" y="454786"/>
                    <a:pt x="1607559" y="454786"/>
                  </a:cubicBezTo>
                  <a:lnTo>
                    <a:pt x="45479" y="454785"/>
                  </a:lnTo>
                  <a:cubicBezTo>
                    <a:pt x="20362" y="454785"/>
                    <a:pt x="0" y="434423"/>
                    <a:pt x="0" y="409306"/>
                  </a:cubicBezTo>
                  <a:lnTo>
                    <a:pt x="0" y="45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900" tIns="81900" rIns="81900" bIns="8190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800" kern="1200"/>
                <a:t>Apache </a:t>
              </a:r>
              <a:r>
                <a:rPr lang="pl-PL" sz="1800" kern="1200" err="1"/>
                <a:t>NiFi</a:t>
              </a:r>
              <a:endParaRPr lang="pl-PL" sz="1800" kern="1200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9132B569-4D12-C49D-98CE-04030945E0C9}"/>
                </a:ext>
              </a:extLst>
            </p:cNvPr>
            <p:cNvSpPr/>
            <p:nvPr/>
          </p:nvSpPr>
          <p:spPr>
            <a:xfrm>
              <a:off x="3445398" y="3382081"/>
              <a:ext cx="204654" cy="170545"/>
            </a:xfrm>
            <a:custGeom>
              <a:avLst/>
              <a:gdLst>
                <a:gd name="connsiteX0" fmla="*/ 0 w 170544"/>
                <a:gd name="connsiteY0" fmla="*/ 40931 h 204653"/>
                <a:gd name="connsiteX1" fmla="*/ 85272 w 170544"/>
                <a:gd name="connsiteY1" fmla="*/ 40931 h 204653"/>
                <a:gd name="connsiteX2" fmla="*/ 85272 w 170544"/>
                <a:gd name="connsiteY2" fmla="*/ 0 h 204653"/>
                <a:gd name="connsiteX3" fmla="*/ 170544 w 170544"/>
                <a:gd name="connsiteY3" fmla="*/ 102327 h 204653"/>
                <a:gd name="connsiteX4" fmla="*/ 85272 w 170544"/>
                <a:gd name="connsiteY4" fmla="*/ 204653 h 204653"/>
                <a:gd name="connsiteX5" fmla="*/ 85272 w 170544"/>
                <a:gd name="connsiteY5" fmla="*/ 163722 h 204653"/>
                <a:gd name="connsiteX6" fmla="*/ 0 w 170544"/>
                <a:gd name="connsiteY6" fmla="*/ 163722 h 204653"/>
                <a:gd name="connsiteX7" fmla="*/ 0 w 170544"/>
                <a:gd name="connsiteY7" fmla="*/ 40931 h 20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544" h="204653">
                  <a:moveTo>
                    <a:pt x="136435" y="1"/>
                  </a:moveTo>
                  <a:lnTo>
                    <a:pt x="136435" y="102327"/>
                  </a:lnTo>
                  <a:lnTo>
                    <a:pt x="170544" y="102326"/>
                  </a:lnTo>
                  <a:lnTo>
                    <a:pt x="85272" y="204652"/>
                  </a:lnTo>
                  <a:lnTo>
                    <a:pt x="0" y="102327"/>
                  </a:lnTo>
                  <a:lnTo>
                    <a:pt x="34109" y="102327"/>
                  </a:lnTo>
                  <a:lnTo>
                    <a:pt x="34109" y="1"/>
                  </a:lnTo>
                  <a:lnTo>
                    <a:pt x="136435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32" tIns="1" rIns="40931" bIns="51163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l-PL" sz="800" kern="1200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64DBABBD-BA40-2AB7-5E00-41C0E40B4E87}"/>
                </a:ext>
              </a:extLst>
            </p:cNvPr>
            <p:cNvSpPr/>
            <p:nvPr/>
          </p:nvSpPr>
          <p:spPr>
            <a:xfrm>
              <a:off x="2721206" y="3581050"/>
              <a:ext cx="1653038" cy="454785"/>
            </a:xfrm>
            <a:custGeom>
              <a:avLst/>
              <a:gdLst>
                <a:gd name="connsiteX0" fmla="*/ 0 w 1653038"/>
                <a:gd name="connsiteY0" fmla="*/ 45479 h 454785"/>
                <a:gd name="connsiteX1" fmla="*/ 45479 w 1653038"/>
                <a:gd name="connsiteY1" fmla="*/ 0 h 454785"/>
                <a:gd name="connsiteX2" fmla="*/ 1607560 w 1653038"/>
                <a:gd name="connsiteY2" fmla="*/ 0 h 454785"/>
                <a:gd name="connsiteX3" fmla="*/ 1653039 w 1653038"/>
                <a:gd name="connsiteY3" fmla="*/ 45479 h 454785"/>
                <a:gd name="connsiteX4" fmla="*/ 1653038 w 1653038"/>
                <a:gd name="connsiteY4" fmla="*/ 409307 h 454785"/>
                <a:gd name="connsiteX5" fmla="*/ 1607559 w 1653038"/>
                <a:gd name="connsiteY5" fmla="*/ 454786 h 454785"/>
                <a:gd name="connsiteX6" fmla="*/ 45479 w 1653038"/>
                <a:gd name="connsiteY6" fmla="*/ 454785 h 454785"/>
                <a:gd name="connsiteX7" fmla="*/ 0 w 1653038"/>
                <a:gd name="connsiteY7" fmla="*/ 409306 h 454785"/>
                <a:gd name="connsiteX8" fmla="*/ 0 w 1653038"/>
                <a:gd name="connsiteY8" fmla="*/ 45479 h 4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38" h="454785">
                  <a:moveTo>
                    <a:pt x="0" y="45479"/>
                  </a:moveTo>
                  <a:cubicBezTo>
                    <a:pt x="0" y="20362"/>
                    <a:pt x="20362" y="0"/>
                    <a:pt x="45479" y="0"/>
                  </a:cubicBezTo>
                  <a:lnTo>
                    <a:pt x="1607560" y="0"/>
                  </a:lnTo>
                  <a:cubicBezTo>
                    <a:pt x="1632677" y="0"/>
                    <a:pt x="1653039" y="20362"/>
                    <a:pt x="1653039" y="45479"/>
                  </a:cubicBezTo>
                  <a:cubicBezTo>
                    <a:pt x="1653039" y="166755"/>
                    <a:pt x="1653038" y="288031"/>
                    <a:pt x="1653038" y="409307"/>
                  </a:cubicBezTo>
                  <a:cubicBezTo>
                    <a:pt x="1653038" y="434424"/>
                    <a:pt x="1632676" y="454786"/>
                    <a:pt x="1607559" y="454786"/>
                  </a:cubicBezTo>
                  <a:lnTo>
                    <a:pt x="45479" y="454785"/>
                  </a:lnTo>
                  <a:cubicBezTo>
                    <a:pt x="20362" y="454785"/>
                    <a:pt x="0" y="434423"/>
                    <a:pt x="0" y="409306"/>
                  </a:cubicBezTo>
                  <a:lnTo>
                    <a:pt x="0" y="45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900" tIns="81900" rIns="81900" bIns="8190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800" kern="1200"/>
                <a:t>Apache </a:t>
              </a:r>
              <a:r>
                <a:rPr lang="pl-PL" sz="1800" kern="1200" err="1"/>
                <a:t>Hadoop</a:t>
              </a:r>
              <a:endParaRPr lang="pl-PL" sz="1800" kern="1200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C4531E5-7E3C-CD23-1349-07FBC42820DC}"/>
                </a:ext>
              </a:extLst>
            </p:cNvPr>
            <p:cNvSpPr/>
            <p:nvPr/>
          </p:nvSpPr>
          <p:spPr>
            <a:xfrm>
              <a:off x="3445398" y="4064259"/>
              <a:ext cx="204654" cy="170545"/>
            </a:xfrm>
            <a:custGeom>
              <a:avLst/>
              <a:gdLst>
                <a:gd name="connsiteX0" fmla="*/ 0 w 170544"/>
                <a:gd name="connsiteY0" fmla="*/ 40931 h 204653"/>
                <a:gd name="connsiteX1" fmla="*/ 85272 w 170544"/>
                <a:gd name="connsiteY1" fmla="*/ 40931 h 204653"/>
                <a:gd name="connsiteX2" fmla="*/ 85272 w 170544"/>
                <a:gd name="connsiteY2" fmla="*/ 0 h 204653"/>
                <a:gd name="connsiteX3" fmla="*/ 170544 w 170544"/>
                <a:gd name="connsiteY3" fmla="*/ 102327 h 204653"/>
                <a:gd name="connsiteX4" fmla="*/ 85272 w 170544"/>
                <a:gd name="connsiteY4" fmla="*/ 204653 h 204653"/>
                <a:gd name="connsiteX5" fmla="*/ 85272 w 170544"/>
                <a:gd name="connsiteY5" fmla="*/ 163722 h 204653"/>
                <a:gd name="connsiteX6" fmla="*/ 0 w 170544"/>
                <a:gd name="connsiteY6" fmla="*/ 163722 h 204653"/>
                <a:gd name="connsiteX7" fmla="*/ 0 w 170544"/>
                <a:gd name="connsiteY7" fmla="*/ 40931 h 20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544" h="204653">
                  <a:moveTo>
                    <a:pt x="136435" y="1"/>
                  </a:moveTo>
                  <a:lnTo>
                    <a:pt x="136435" y="102327"/>
                  </a:lnTo>
                  <a:lnTo>
                    <a:pt x="170544" y="102326"/>
                  </a:lnTo>
                  <a:lnTo>
                    <a:pt x="85272" y="204652"/>
                  </a:lnTo>
                  <a:lnTo>
                    <a:pt x="0" y="102327"/>
                  </a:lnTo>
                  <a:lnTo>
                    <a:pt x="34109" y="102327"/>
                  </a:lnTo>
                  <a:lnTo>
                    <a:pt x="34109" y="1"/>
                  </a:lnTo>
                  <a:lnTo>
                    <a:pt x="136435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32" tIns="1" rIns="40931" bIns="51163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l-PL" sz="800" kern="1200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E129C11E-F72F-0AF4-7D91-25947287B08E}"/>
                </a:ext>
              </a:extLst>
            </p:cNvPr>
            <p:cNvSpPr/>
            <p:nvPr/>
          </p:nvSpPr>
          <p:spPr>
            <a:xfrm>
              <a:off x="2721206" y="4263228"/>
              <a:ext cx="1653038" cy="454785"/>
            </a:xfrm>
            <a:custGeom>
              <a:avLst/>
              <a:gdLst>
                <a:gd name="connsiteX0" fmla="*/ 0 w 1653038"/>
                <a:gd name="connsiteY0" fmla="*/ 45479 h 454785"/>
                <a:gd name="connsiteX1" fmla="*/ 45479 w 1653038"/>
                <a:gd name="connsiteY1" fmla="*/ 0 h 454785"/>
                <a:gd name="connsiteX2" fmla="*/ 1607560 w 1653038"/>
                <a:gd name="connsiteY2" fmla="*/ 0 h 454785"/>
                <a:gd name="connsiteX3" fmla="*/ 1653039 w 1653038"/>
                <a:gd name="connsiteY3" fmla="*/ 45479 h 454785"/>
                <a:gd name="connsiteX4" fmla="*/ 1653038 w 1653038"/>
                <a:gd name="connsiteY4" fmla="*/ 409307 h 454785"/>
                <a:gd name="connsiteX5" fmla="*/ 1607559 w 1653038"/>
                <a:gd name="connsiteY5" fmla="*/ 454786 h 454785"/>
                <a:gd name="connsiteX6" fmla="*/ 45479 w 1653038"/>
                <a:gd name="connsiteY6" fmla="*/ 454785 h 454785"/>
                <a:gd name="connsiteX7" fmla="*/ 0 w 1653038"/>
                <a:gd name="connsiteY7" fmla="*/ 409306 h 454785"/>
                <a:gd name="connsiteX8" fmla="*/ 0 w 1653038"/>
                <a:gd name="connsiteY8" fmla="*/ 45479 h 4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38" h="454785">
                  <a:moveTo>
                    <a:pt x="0" y="45479"/>
                  </a:moveTo>
                  <a:cubicBezTo>
                    <a:pt x="0" y="20362"/>
                    <a:pt x="20362" y="0"/>
                    <a:pt x="45479" y="0"/>
                  </a:cubicBezTo>
                  <a:lnTo>
                    <a:pt x="1607560" y="0"/>
                  </a:lnTo>
                  <a:cubicBezTo>
                    <a:pt x="1632677" y="0"/>
                    <a:pt x="1653039" y="20362"/>
                    <a:pt x="1653039" y="45479"/>
                  </a:cubicBezTo>
                  <a:cubicBezTo>
                    <a:pt x="1653039" y="166755"/>
                    <a:pt x="1653038" y="288031"/>
                    <a:pt x="1653038" y="409307"/>
                  </a:cubicBezTo>
                  <a:cubicBezTo>
                    <a:pt x="1653038" y="434424"/>
                    <a:pt x="1632676" y="454786"/>
                    <a:pt x="1607559" y="454786"/>
                  </a:cubicBezTo>
                  <a:lnTo>
                    <a:pt x="45479" y="454785"/>
                  </a:lnTo>
                  <a:cubicBezTo>
                    <a:pt x="20362" y="454785"/>
                    <a:pt x="0" y="434423"/>
                    <a:pt x="0" y="409306"/>
                  </a:cubicBezTo>
                  <a:lnTo>
                    <a:pt x="0" y="45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900" tIns="81900" rIns="81900" bIns="8190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800" kern="1200"/>
                <a:t>Apache </a:t>
              </a:r>
              <a:r>
                <a:rPr lang="pl-PL" sz="1800" kern="1200" err="1"/>
                <a:t>NiFi</a:t>
              </a:r>
              <a:endParaRPr lang="pl-PL" sz="1800" kern="1200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B983F07F-8FE5-4891-F3AE-76401A2EE631}"/>
                </a:ext>
              </a:extLst>
            </p:cNvPr>
            <p:cNvSpPr/>
            <p:nvPr/>
          </p:nvSpPr>
          <p:spPr>
            <a:xfrm>
              <a:off x="1391912" y="5247216"/>
              <a:ext cx="1653038" cy="454785"/>
            </a:xfrm>
            <a:custGeom>
              <a:avLst/>
              <a:gdLst>
                <a:gd name="connsiteX0" fmla="*/ 0 w 1653038"/>
                <a:gd name="connsiteY0" fmla="*/ 45479 h 454785"/>
                <a:gd name="connsiteX1" fmla="*/ 45479 w 1653038"/>
                <a:gd name="connsiteY1" fmla="*/ 0 h 454785"/>
                <a:gd name="connsiteX2" fmla="*/ 1607560 w 1653038"/>
                <a:gd name="connsiteY2" fmla="*/ 0 h 454785"/>
                <a:gd name="connsiteX3" fmla="*/ 1653039 w 1653038"/>
                <a:gd name="connsiteY3" fmla="*/ 45479 h 454785"/>
                <a:gd name="connsiteX4" fmla="*/ 1653038 w 1653038"/>
                <a:gd name="connsiteY4" fmla="*/ 409307 h 454785"/>
                <a:gd name="connsiteX5" fmla="*/ 1607559 w 1653038"/>
                <a:gd name="connsiteY5" fmla="*/ 454786 h 454785"/>
                <a:gd name="connsiteX6" fmla="*/ 45479 w 1653038"/>
                <a:gd name="connsiteY6" fmla="*/ 454785 h 454785"/>
                <a:gd name="connsiteX7" fmla="*/ 0 w 1653038"/>
                <a:gd name="connsiteY7" fmla="*/ 409306 h 454785"/>
                <a:gd name="connsiteX8" fmla="*/ 0 w 1653038"/>
                <a:gd name="connsiteY8" fmla="*/ 45479 h 4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38" h="454785">
                  <a:moveTo>
                    <a:pt x="0" y="45479"/>
                  </a:moveTo>
                  <a:cubicBezTo>
                    <a:pt x="0" y="20362"/>
                    <a:pt x="20362" y="0"/>
                    <a:pt x="45479" y="0"/>
                  </a:cubicBezTo>
                  <a:lnTo>
                    <a:pt x="1607560" y="0"/>
                  </a:lnTo>
                  <a:cubicBezTo>
                    <a:pt x="1632677" y="0"/>
                    <a:pt x="1653039" y="20362"/>
                    <a:pt x="1653039" y="45479"/>
                  </a:cubicBezTo>
                  <a:cubicBezTo>
                    <a:pt x="1653039" y="166755"/>
                    <a:pt x="1653038" y="288031"/>
                    <a:pt x="1653038" y="409307"/>
                  </a:cubicBezTo>
                  <a:cubicBezTo>
                    <a:pt x="1653038" y="434424"/>
                    <a:pt x="1632676" y="454786"/>
                    <a:pt x="1607559" y="454786"/>
                  </a:cubicBezTo>
                  <a:lnTo>
                    <a:pt x="45479" y="454785"/>
                  </a:lnTo>
                  <a:cubicBezTo>
                    <a:pt x="20362" y="454785"/>
                    <a:pt x="0" y="434423"/>
                    <a:pt x="0" y="409306"/>
                  </a:cubicBezTo>
                  <a:lnTo>
                    <a:pt x="0" y="45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900" tIns="81900" rIns="81900" bIns="8190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800" kern="1200"/>
                <a:t>Apache </a:t>
              </a:r>
              <a:r>
                <a:rPr lang="pl-PL" sz="1800" kern="1200" err="1"/>
                <a:t>HBase</a:t>
              </a:r>
              <a:endParaRPr lang="pl-PL" sz="1800" kern="1200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7910172E-A1B3-23F9-C31B-B00DD5D106D4}"/>
                </a:ext>
              </a:extLst>
            </p:cNvPr>
            <p:cNvSpPr/>
            <p:nvPr/>
          </p:nvSpPr>
          <p:spPr>
            <a:xfrm>
              <a:off x="3789221" y="5239947"/>
              <a:ext cx="1653038" cy="454785"/>
            </a:xfrm>
            <a:custGeom>
              <a:avLst/>
              <a:gdLst>
                <a:gd name="connsiteX0" fmla="*/ 0 w 1653038"/>
                <a:gd name="connsiteY0" fmla="*/ 45479 h 454785"/>
                <a:gd name="connsiteX1" fmla="*/ 45479 w 1653038"/>
                <a:gd name="connsiteY1" fmla="*/ 0 h 454785"/>
                <a:gd name="connsiteX2" fmla="*/ 1607560 w 1653038"/>
                <a:gd name="connsiteY2" fmla="*/ 0 h 454785"/>
                <a:gd name="connsiteX3" fmla="*/ 1653039 w 1653038"/>
                <a:gd name="connsiteY3" fmla="*/ 45479 h 454785"/>
                <a:gd name="connsiteX4" fmla="*/ 1653038 w 1653038"/>
                <a:gd name="connsiteY4" fmla="*/ 409307 h 454785"/>
                <a:gd name="connsiteX5" fmla="*/ 1607559 w 1653038"/>
                <a:gd name="connsiteY5" fmla="*/ 454786 h 454785"/>
                <a:gd name="connsiteX6" fmla="*/ 45479 w 1653038"/>
                <a:gd name="connsiteY6" fmla="*/ 454785 h 454785"/>
                <a:gd name="connsiteX7" fmla="*/ 0 w 1653038"/>
                <a:gd name="connsiteY7" fmla="*/ 409306 h 454785"/>
                <a:gd name="connsiteX8" fmla="*/ 0 w 1653038"/>
                <a:gd name="connsiteY8" fmla="*/ 45479 h 4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38" h="454785">
                  <a:moveTo>
                    <a:pt x="0" y="45479"/>
                  </a:moveTo>
                  <a:cubicBezTo>
                    <a:pt x="0" y="20362"/>
                    <a:pt x="20362" y="0"/>
                    <a:pt x="45479" y="0"/>
                  </a:cubicBezTo>
                  <a:lnTo>
                    <a:pt x="1607560" y="0"/>
                  </a:lnTo>
                  <a:cubicBezTo>
                    <a:pt x="1632677" y="0"/>
                    <a:pt x="1653039" y="20362"/>
                    <a:pt x="1653039" y="45479"/>
                  </a:cubicBezTo>
                  <a:cubicBezTo>
                    <a:pt x="1653039" y="166755"/>
                    <a:pt x="1653038" y="288031"/>
                    <a:pt x="1653038" y="409307"/>
                  </a:cubicBezTo>
                  <a:cubicBezTo>
                    <a:pt x="1653038" y="434424"/>
                    <a:pt x="1632676" y="454786"/>
                    <a:pt x="1607559" y="454786"/>
                  </a:cubicBezTo>
                  <a:lnTo>
                    <a:pt x="45479" y="454785"/>
                  </a:lnTo>
                  <a:cubicBezTo>
                    <a:pt x="20362" y="454785"/>
                    <a:pt x="0" y="434423"/>
                    <a:pt x="0" y="409306"/>
                  </a:cubicBezTo>
                  <a:lnTo>
                    <a:pt x="0" y="45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900" tIns="81900" rIns="81900" bIns="8190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800" kern="1200"/>
                <a:t>Apache </a:t>
              </a:r>
              <a:r>
                <a:rPr lang="pl-PL" sz="1800" kern="1200" err="1"/>
                <a:t>Hive</a:t>
              </a:r>
              <a:endParaRPr lang="pl-PL" sz="1800" kern="1200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2685ED08-C83E-6950-B340-23C13D72810F}"/>
                </a:ext>
              </a:extLst>
            </p:cNvPr>
            <p:cNvSpPr/>
            <p:nvPr/>
          </p:nvSpPr>
          <p:spPr>
            <a:xfrm>
              <a:off x="2721206" y="6309762"/>
              <a:ext cx="1653038" cy="454785"/>
            </a:xfrm>
            <a:custGeom>
              <a:avLst/>
              <a:gdLst>
                <a:gd name="connsiteX0" fmla="*/ 0 w 1653038"/>
                <a:gd name="connsiteY0" fmla="*/ 45479 h 454785"/>
                <a:gd name="connsiteX1" fmla="*/ 45479 w 1653038"/>
                <a:gd name="connsiteY1" fmla="*/ 0 h 454785"/>
                <a:gd name="connsiteX2" fmla="*/ 1607560 w 1653038"/>
                <a:gd name="connsiteY2" fmla="*/ 0 h 454785"/>
                <a:gd name="connsiteX3" fmla="*/ 1653039 w 1653038"/>
                <a:gd name="connsiteY3" fmla="*/ 45479 h 454785"/>
                <a:gd name="connsiteX4" fmla="*/ 1653038 w 1653038"/>
                <a:gd name="connsiteY4" fmla="*/ 409307 h 454785"/>
                <a:gd name="connsiteX5" fmla="*/ 1607559 w 1653038"/>
                <a:gd name="connsiteY5" fmla="*/ 454786 h 454785"/>
                <a:gd name="connsiteX6" fmla="*/ 45479 w 1653038"/>
                <a:gd name="connsiteY6" fmla="*/ 454785 h 454785"/>
                <a:gd name="connsiteX7" fmla="*/ 0 w 1653038"/>
                <a:gd name="connsiteY7" fmla="*/ 409306 h 454785"/>
                <a:gd name="connsiteX8" fmla="*/ 0 w 1653038"/>
                <a:gd name="connsiteY8" fmla="*/ 45479 h 4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38" h="454785">
                  <a:moveTo>
                    <a:pt x="0" y="45479"/>
                  </a:moveTo>
                  <a:cubicBezTo>
                    <a:pt x="0" y="20362"/>
                    <a:pt x="20362" y="0"/>
                    <a:pt x="45479" y="0"/>
                  </a:cubicBezTo>
                  <a:lnTo>
                    <a:pt x="1607560" y="0"/>
                  </a:lnTo>
                  <a:cubicBezTo>
                    <a:pt x="1632677" y="0"/>
                    <a:pt x="1653039" y="20362"/>
                    <a:pt x="1653039" y="45479"/>
                  </a:cubicBezTo>
                  <a:cubicBezTo>
                    <a:pt x="1653039" y="166755"/>
                    <a:pt x="1653038" y="288031"/>
                    <a:pt x="1653038" y="409307"/>
                  </a:cubicBezTo>
                  <a:cubicBezTo>
                    <a:pt x="1653038" y="434424"/>
                    <a:pt x="1632676" y="454786"/>
                    <a:pt x="1607559" y="454786"/>
                  </a:cubicBezTo>
                  <a:lnTo>
                    <a:pt x="45479" y="454785"/>
                  </a:lnTo>
                  <a:cubicBezTo>
                    <a:pt x="20362" y="454785"/>
                    <a:pt x="0" y="434423"/>
                    <a:pt x="0" y="409306"/>
                  </a:cubicBezTo>
                  <a:lnTo>
                    <a:pt x="0" y="45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900" tIns="81900" rIns="81900" bIns="8190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800" kern="1200" err="1"/>
                <a:t>PySpark</a:t>
              </a:r>
              <a:endParaRPr lang="pl-PL" sz="1800" kern="1200"/>
            </a:p>
          </p:txBody>
        </p:sp>
      </p:grpSp>
      <p:sp>
        <p:nvSpPr>
          <p:cNvPr id="25" name="Dowolny kształt: kształt 24">
            <a:extLst>
              <a:ext uri="{FF2B5EF4-FFF2-40B4-BE49-F238E27FC236}">
                <a16:creationId xmlns:a16="http://schemas.microsoft.com/office/drawing/2014/main" id="{9746DC6E-A331-0B88-F1E8-01C57F6BA4A8}"/>
              </a:ext>
            </a:extLst>
          </p:cNvPr>
          <p:cNvSpPr/>
          <p:nvPr/>
        </p:nvSpPr>
        <p:spPr>
          <a:xfrm rot="12600385">
            <a:off x="3298144" y="4480672"/>
            <a:ext cx="703213" cy="230213"/>
          </a:xfrm>
          <a:custGeom>
            <a:avLst/>
            <a:gdLst>
              <a:gd name="connsiteX0" fmla="*/ 0 w 1012695"/>
              <a:gd name="connsiteY0" fmla="*/ 40931 h 204653"/>
              <a:gd name="connsiteX1" fmla="*/ 910369 w 1012695"/>
              <a:gd name="connsiteY1" fmla="*/ 40931 h 204653"/>
              <a:gd name="connsiteX2" fmla="*/ 910369 w 1012695"/>
              <a:gd name="connsiteY2" fmla="*/ 0 h 204653"/>
              <a:gd name="connsiteX3" fmla="*/ 1012695 w 1012695"/>
              <a:gd name="connsiteY3" fmla="*/ 102327 h 204653"/>
              <a:gd name="connsiteX4" fmla="*/ 910369 w 1012695"/>
              <a:gd name="connsiteY4" fmla="*/ 204653 h 204653"/>
              <a:gd name="connsiteX5" fmla="*/ 910369 w 1012695"/>
              <a:gd name="connsiteY5" fmla="*/ 163722 h 204653"/>
              <a:gd name="connsiteX6" fmla="*/ 0 w 1012695"/>
              <a:gd name="connsiteY6" fmla="*/ 163722 h 204653"/>
              <a:gd name="connsiteX7" fmla="*/ 0 w 1012695"/>
              <a:gd name="connsiteY7" fmla="*/ 40931 h 20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2695" h="204653">
                <a:moveTo>
                  <a:pt x="1012695" y="163721"/>
                </a:moveTo>
                <a:lnTo>
                  <a:pt x="102326" y="163721"/>
                </a:lnTo>
                <a:lnTo>
                  <a:pt x="102326" y="204652"/>
                </a:lnTo>
                <a:lnTo>
                  <a:pt x="0" y="102326"/>
                </a:lnTo>
                <a:lnTo>
                  <a:pt x="102326" y="1"/>
                </a:lnTo>
                <a:lnTo>
                  <a:pt x="102326" y="40932"/>
                </a:lnTo>
                <a:lnTo>
                  <a:pt x="1012695" y="40932"/>
                </a:lnTo>
                <a:lnTo>
                  <a:pt x="1012695" y="1637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395" tIns="40930" rIns="1" bIns="40931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l-PL" sz="800" kern="1200"/>
          </a:p>
        </p:txBody>
      </p:sp>
      <p:sp>
        <p:nvSpPr>
          <p:cNvPr id="26" name="Dowolny kształt: kształt 25">
            <a:extLst>
              <a:ext uri="{FF2B5EF4-FFF2-40B4-BE49-F238E27FC236}">
                <a16:creationId xmlns:a16="http://schemas.microsoft.com/office/drawing/2014/main" id="{B49F6B4D-747A-78B2-C6B9-8AC9693A987E}"/>
              </a:ext>
            </a:extLst>
          </p:cNvPr>
          <p:cNvSpPr/>
          <p:nvPr/>
        </p:nvSpPr>
        <p:spPr>
          <a:xfrm rot="19416515">
            <a:off x="2448464" y="4507812"/>
            <a:ext cx="703213" cy="230213"/>
          </a:xfrm>
          <a:custGeom>
            <a:avLst/>
            <a:gdLst>
              <a:gd name="connsiteX0" fmla="*/ 0 w 1012695"/>
              <a:gd name="connsiteY0" fmla="*/ 40931 h 204653"/>
              <a:gd name="connsiteX1" fmla="*/ 910369 w 1012695"/>
              <a:gd name="connsiteY1" fmla="*/ 40931 h 204653"/>
              <a:gd name="connsiteX2" fmla="*/ 910369 w 1012695"/>
              <a:gd name="connsiteY2" fmla="*/ 0 h 204653"/>
              <a:gd name="connsiteX3" fmla="*/ 1012695 w 1012695"/>
              <a:gd name="connsiteY3" fmla="*/ 102327 h 204653"/>
              <a:gd name="connsiteX4" fmla="*/ 910369 w 1012695"/>
              <a:gd name="connsiteY4" fmla="*/ 204653 h 204653"/>
              <a:gd name="connsiteX5" fmla="*/ 910369 w 1012695"/>
              <a:gd name="connsiteY5" fmla="*/ 163722 h 204653"/>
              <a:gd name="connsiteX6" fmla="*/ 0 w 1012695"/>
              <a:gd name="connsiteY6" fmla="*/ 163722 h 204653"/>
              <a:gd name="connsiteX7" fmla="*/ 0 w 1012695"/>
              <a:gd name="connsiteY7" fmla="*/ 40931 h 20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2695" h="204653">
                <a:moveTo>
                  <a:pt x="1012695" y="163721"/>
                </a:moveTo>
                <a:lnTo>
                  <a:pt x="102326" y="163721"/>
                </a:lnTo>
                <a:lnTo>
                  <a:pt x="102326" y="204652"/>
                </a:lnTo>
                <a:lnTo>
                  <a:pt x="0" y="102326"/>
                </a:lnTo>
                <a:lnTo>
                  <a:pt x="102326" y="1"/>
                </a:lnTo>
                <a:lnTo>
                  <a:pt x="102326" y="40932"/>
                </a:lnTo>
                <a:lnTo>
                  <a:pt x="1012695" y="40932"/>
                </a:lnTo>
                <a:lnTo>
                  <a:pt x="1012695" y="1637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395" tIns="40930" rIns="1" bIns="40931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l-PL" sz="800" kern="1200"/>
          </a:p>
        </p:txBody>
      </p:sp>
      <p:sp>
        <p:nvSpPr>
          <p:cNvPr id="27" name="Dowolny kształt: kształt 26">
            <a:extLst>
              <a:ext uri="{FF2B5EF4-FFF2-40B4-BE49-F238E27FC236}">
                <a16:creationId xmlns:a16="http://schemas.microsoft.com/office/drawing/2014/main" id="{69AB75E4-5A60-8EC9-B761-EB61D52BB9B0}"/>
              </a:ext>
            </a:extLst>
          </p:cNvPr>
          <p:cNvSpPr/>
          <p:nvPr/>
        </p:nvSpPr>
        <p:spPr>
          <a:xfrm rot="19416515">
            <a:off x="3314846" y="5537032"/>
            <a:ext cx="703213" cy="230213"/>
          </a:xfrm>
          <a:custGeom>
            <a:avLst/>
            <a:gdLst>
              <a:gd name="connsiteX0" fmla="*/ 0 w 1012695"/>
              <a:gd name="connsiteY0" fmla="*/ 40931 h 204653"/>
              <a:gd name="connsiteX1" fmla="*/ 910369 w 1012695"/>
              <a:gd name="connsiteY1" fmla="*/ 40931 h 204653"/>
              <a:gd name="connsiteX2" fmla="*/ 910369 w 1012695"/>
              <a:gd name="connsiteY2" fmla="*/ 0 h 204653"/>
              <a:gd name="connsiteX3" fmla="*/ 1012695 w 1012695"/>
              <a:gd name="connsiteY3" fmla="*/ 102327 h 204653"/>
              <a:gd name="connsiteX4" fmla="*/ 910369 w 1012695"/>
              <a:gd name="connsiteY4" fmla="*/ 204653 h 204653"/>
              <a:gd name="connsiteX5" fmla="*/ 910369 w 1012695"/>
              <a:gd name="connsiteY5" fmla="*/ 163722 h 204653"/>
              <a:gd name="connsiteX6" fmla="*/ 0 w 1012695"/>
              <a:gd name="connsiteY6" fmla="*/ 163722 h 204653"/>
              <a:gd name="connsiteX7" fmla="*/ 0 w 1012695"/>
              <a:gd name="connsiteY7" fmla="*/ 40931 h 20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2695" h="204653">
                <a:moveTo>
                  <a:pt x="1012695" y="163721"/>
                </a:moveTo>
                <a:lnTo>
                  <a:pt x="102326" y="163721"/>
                </a:lnTo>
                <a:lnTo>
                  <a:pt x="102326" y="204652"/>
                </a:lnTo>
                <a:lnTo>
                  <a:pt x="0" y="102326"/>
                </a:lnTo>
                <a:lnTo>
                  <a:pt x="102326" y="1"/>
                </a:lnTo>
                <a:lnTo>
                  <a:pt x="102326" y="40932"/>
                </a:lnTo>
                <a:lnTo>
                  <a:pt x="1012695" y="40932"/>
                </a:lnTo>
                <a:lnTo>
                  <a:pt x="1012695" y="1637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395" tIns="40930" rIns="1" bIns="40931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l-PL" sz="800" kern="1200"/>
          </a:p>
        </p:txBody>
      </p:sp>
      <p:sp>
        <p:nvSpPr>
          <p:cNvPr id="28" name="Dowolny kształt: kształt 27">
            <a:extLst>
              <a:ext uri="{FF2B5EF4-FFF2-40B4-BE49-F238E27FC236}">
                <a16:creationId xmlns:a16="http://schemas.microsoft.com/office/drawing/2014/main" id="{9D6EE2E4-09F2-CD13-46C1-F18DCB107713}"/>
              </a:ext>
            </a:extLst>
          </p:cNvPr>
          <p:cNvSpPr/>
          <p:nvPr/>
        </p:nvSpPr>
        <p:spPr>
          <a:xfrm rot="12600385">
            <a:off x="2373308" y="5534944"/>
            <a:ext cx="703213" cy="230213"/>
          </a:xfrm>
          <a:custGeom>
            <a:avLst/>
            <a:gdLst>
              <a:gd name="connsiteX0" fmla="*/ 0 w 1012695"/>
              <a:gd name="connsiteY0" fmla="*/ 40931 h 204653"/>
              <a:gd name="connsiteX1" fmla="*/ 910369 w 1012695"/>
              <a:gd name="connsiteY1" fmla="*/ 40931 h 204653"/>
              <a:gd name="connsiteX2" fmla="*/ 910369 w 1012695"/>
              <a:gd name="connsiteY2" fmla="*/ 0 h 204653"/>
              <a:gd name="connsiteX3" fmla="*/ 1012695 w 1012695"/>
              <a:gd name="connsiteY3" fmla="*/ 102327 h 204653"/>
              <a:gd name="connsiteX4" fmla="*/ 910369 w 1012695"/>
              <a:gd name="connsiteY4" fmla="*/ 204653 h 204653"/>
              <a:gd name="connsiteX5" fmla="*/ 910369 w 1012695"/>
              <a:gd name="connsiteY5" fmla="*/ 163722 h 204653"/>
              <a:gd name="connsiteX6" fmla="*/ 0 w 1012695"/>
              <a:gd name="connsiteY6" fmla="*/ 163722 h 204653"/>
              <a:gd name="connsiteX7" fmla="*/ 0 w 1012695"/>
              <a:gd name="connsiteY7" fmla="*/ 40931 h 20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2695" h="204653">
                <a:moveTo>
                  <a:pt x="1012695" y="163721"/>
                </a:moveTo>
                <a:lnTo>
                  <a:pt x="102326" y="163721"/>
                </a:lnTo>
                <a:lnTo>
                  <a:pt x="102326" y="204652"/>
                </a:lnTo>
                <a:lnTo>
                  <a:pt x="0" y="102326"/>
                </a:lnTo>
                <a:lnTo>
                  <a:pt x="102326" y="1"/>
                </a:lnTo>
                <a:lnTo>
                  <a:pt x="102326" y="40932"/>
                </a:lnTo>
                <a:lnTo>
                  <a:pt x="1012695" y="40932"/>
                </a:lnTo>
                <a:lnTo>
                  <a:pt x="1012695" y="1637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395" tIns="40930" rIns="1" bIns="40931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l-PL" sz="800" kern="1200"/>
          </a:p>
        </p:txBody>
      </p:sp>
    </p:spTree>
    <p:extLst>
      <p:ext uri="{BB962C8B-B14F-4D97-AF65-F5344CB8AC3E}">
        <p14:creationId xmlns:p14="http://schemas.microsoft.com/office/powerpoint/2010/main" val="225241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3C547F-BD19-B256-5F78-C7B1BC13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5"/>
            <a:ext cx="10515600" cy="1325563"/>
          </a:xfrm>
        </p:spPr>
        <p:txBody>
          <a:bodyPr/>
          <a:lstStyle/>
          <a:p>
            <a:pPr algn="ctr"/>
            <a:r>
              <a:rPr lang="pl-PL"/>
              <a:t>Przepływ i składowanie danych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A58AEAB5-E756-E5CB-5C9A-2903C7F8929E}"/>
              </a:ext>
            </a:extLst>
          </p:cNvPr>
          <p:cNvCxnSpPr>
            <a:cxnSpLocks/>
          </p:cNvCxnSpPr>
          <p:nvPr/>
        </p:nvCxnSpPr>
        <p:spPr>
          <a:xfrm>
            <a:off x="6096000" y="1340285"/>
            <a:ext cx="0" cy="53486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36A8128-A0EA-8B2D-7A71-8E65E28B858C}"/>
              </a:ext>
            </a:extLst>
          </p:cNvPr>
          <p:cNvSpPr txBox="1"/>
          <p:nvPr/>
        </p:nvSpPr>
        <p:spPr>
          <a:xfrm>
            <a:off x="7866489" y="1091260"/>
            <a:ext cx="1838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/>
              <a:t>Dynamiczne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0985354-9D42-538C-D2B6-73960FF35EB9}"/>
              </a:ext>
            </a:extLst>
          </p:cNvPr>
          <p:cNvSpPr txBox="1"/>
          <p:nvPr/>
        </p:nvSpPr>
        <p:spPr>
          <a:xfrm>
            <a:off x="2588988" y="1091261"/>
            <a:ext cx="1838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/>
              <a:t>Statyczne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0C1C6A8-346A-40C4-04C8-4E83EA2A243B}"/>
              </a:ext>
            </a:extLst>
          </p:cNvPr>
          <p:cNvSpPr txBox="1"/>
          <p:nvPr/>
        </p:nvSpPr>
        <p:spPr>
          <a:xfrm>
            <a:off x="6687782" y="1479461"/>
            <a:ext cx="4666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/>
              <a:t>Inicjalizacja połączenia z API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Przetwarzanie pliku </a:t>
            </a:r>
            <a:r>
              <a:rPr lang="pl-PL" sz="2000" err="1"/>
              <a:t>json</a:t>
            </a:r>
            <a:endParaRPr lang="pl-PL" sz="2000"/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Zapis pliku do formatu </a:t>
            </a:r>
            <a:r>
              <a:rPr lang="pl-PL" sz="2000" err="1"/>
              <a:t>parquet</a:t>
            </a:r>
            <a:endParaRPr lang="pl-PL" sz="2000"/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Obróbka pliku </a:t>
            </a:r>
            <a:r>
              <a:rPr lang="pl-PL" sz="2000" err="1"/>
              <a:t>parquet</a:t>
            </a:r>
            <a:endParaRPr lang="pl-PL" sz="2000"/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Zapis do Master </a:t>
            </a:r>
            <a:r>
              <a:rPr lang="pl-PL" sz="2000" err="1"/>
              <a:t>Datasetu</a:t>
            </a:r>
            <a:r>
              <a:rPr lang="pl-PL" sz="2000"/>
              <a:t> i umieszczenie w Apache </a:t>
            </a:r>
            <a:r>
              <a:rPr lang="pl-PL" sz="2000" err="1"/>
              <a:t>HBase</a:t>
            </a:r>
            <a:endParaRPr lang="pl-PL" sz="200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FEC3EF5-DBCF-FC36-0FA2-697C043D6E00}"/>
              </a:ext>
            </a:extLst>
          </p:cNvPr>
          <p:cNvSpPr txBox="1"/>
          <p:nvPr/>
        </p:nvSpPr>
        <p:spPr>
          <a:xfrm>
            <a:off x="1393215" y="1552581"/>
            <a:ext cx="4666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/>
              <a:t>Wczytanie pliku </a:t>
            </a:r>
            <a:r>
              <a:rPr lang="pl-PL" sz="2000" err="1"/>
              <a:t>csv</a:t>
            </a:r>
            <a:endParaRPr lang="pl-PL" sz="2000"/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Obróbka pliku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Zmiana formatu na </a:t>
            </a:r>
            <a:r>
              <a:rPr lang="pl-PL" sz="2000" err="1"/>
              <a:t>parquet</a:t>
            </a:r>
            <a:endParaRPr lang="pl-PL" sz="2000"/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Zapis do Master </a:t>
            </a:r>
            <a:r>
              <a:rPr lang="pl-PL" sz="2000" err="1"/>
              <a:t>Datasetu</a:t>
            </a:r>
            <a:r>
              <a:rPr lang="pl-PL" sz="2000"/>
              <a:t> i umieszczenie w Apache </a:t>
            </a:r>
            <a:r>
              <a:rPr lang="pl-PL" sz="2000" err="1"/>
              <a:t>Hive</a:t>
            </a:r>
            <a:endParaRPr lang="pl-PL" sz="2000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656401CF-EE88-6E75-A7C0-CA510B0555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64" y="3429000"/>
            <a:ext cx="9187671" cy="3270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19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peta do dodania próbki DNA do płytki Petriego">
            <a:extLst>
              <a:ext uri="{FF2B5EF4-FFF2-40B4-BE49-F238E27FC236}">
                <a16:creationId xmlns:a16="http://schemas.microsoft.com/office/drawing/2014/main" id="{479BAE9E-82A1-2AAD-5ADD-D6E86E2D0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769D0-B2EC-8672-074B-D9DE7B23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Zrealizowane analizy</a:t>
            </a:r>
          </a:p>
        </p:txBody>
      </p:sp>
    </p:spTree>
    <p:extLst>
      <p:ext uri="{BB962C8B-B14F-4D97-AF65-F5344CB8AC3E}">
        <p14:creationId xmlns:p14="http://schemas.microsoft.com/office/powerpoint/2010/main" val="393961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>
            <a:extLst>
              <a:ext uri="{FF2B5EF4-FFF2-40B4-BE49-F238E27FC236}">
                <a16:creationId xmlns:a16="http://schemas.microsoft.com/office/drawing/2014/main" id="{F96EA480-89C7-C1DF-2E80-08DA70A46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93" y="-756"/>
            <a:ext cx="5733718" cy="3432100"/>
          </a:xfr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3CBC1894-223A-C6F4-DF6A-18E6A1D4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24" y="84908"/>
            <a:ext cx="6262914" cy="3349897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07E5EA35-169F-CBE2-FA94-EF2404F93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0" y="3527698"/>
            <a:ext cx="5706533" cy="3056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BB6092-92B8-97A6-0640-8C71E974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2" y="4245743"/>
            <a:ext cx="6586491" cy="1286160"/>
          </a:xfrm>
        </p:spPr>
        <p:txBody>
          <a:bodyPr anchor="b">
            <a:normAutofit/>
          </a:bodyPr>
          <a:lstStyle/>
          <a:p>
            <a:r>
              <a:rPr lang="pl-PL" sz="7200" dirty="0">
                <a:cs typeface="Calibri Light"/>
              </a:rPr>
              <a:t>Stare przeboje </a:t>
            </a:r>
            <a:endParaRPr lang="pl-PL" sz="7200">
              <a:cs typeface="Calibri Light"/>
            </a:endParaRPr>
          </a:p>
        </p:txBody>
      </p:sp>
      <p:pic>
        <p:nvPicPr>
          <p:cNvPr id="10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3414ABF8-744D-1941-9545-62F0F5E8A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163" y="336498"/>
            <a:ext cx="2733675" cy="2762250"/>
          </a:xfrm>
          <a:prstGeom prst="rect">
            <a:avLst/>
          </a:prstGeom>
        </p:spPr>
      </p:pic>
      <p:pic>
        <p:nvPicPr>
          <p:cNvPr id="11" name="Obraz 11" descr="Obraz zawierający tekst, osoba, gracz, kobieta&#10;&#10;Opis wygenerowany automatycznie">
            <a:extLst>
              <a:ext uri="{FF2B5EF4-FFF2-40B4-BE49-F238E27FC236}">
                <a16:creationId xmlns:a16="http://schemas.microsoft.com/office/drawing/2014/main" id="{464F4FCF-AF89-3853-FE13-9B0DFD457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513" y="422395"/>
            <a:ext cx="2743200" cy="2677663"/>
          </a:xfrm>
          <a:prstGeom prst="rect">
            <a:avLst/>
          </a:prstGeom>
        </p:spPr>
      </p:pic>
      <p:pic>
        <p:nvPicPr>
          <p:cNvPr id="12" name="Obraz 12" descr="Obraz zawierający tekst, osoba, wewnątrz, ssak&#10;&#10;Opis wygenerowany automatycznie">
            <a:extLst>
              <a:ext uri="{FF2B5EF4-FFF2-40B4-BE49-F238E27FC236}">
                <a16:creationId xmlns:a16="http://schemas.microsoft.com/office/drawing/2014/main" id="{8FD1BD6A-CEF7-D5FE-2C44-5053AB65F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163" y="3682041"/>
            <a:ext cx="27336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D090A5BE-19CC-9BCE-04F0-BC5722D7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52" y="256418"/>
            <a:ext cx="11502954" cy="622420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5" descr="Obraz zawierający tekst, zewnętrzne, osoba, ulica&#10;&#10;Opis wygenerowany automatycznie">
            <a:extLst>
              <a:ext uri="{FF2B5EF4-FFF2-40B4-BE49-F238E27FC236}">
                <a16:creationId xmlns:a16="http://schemas.microsoft.com/office/drawing/2014/main" id="{EDC52CFD-352A-2330-D0DD-7B681290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63" y="2394480"/>
            <a:ext cx="1356179" cy="1391709"/>
          </a:xfrm>
          <a:prstGeom prst="rect">
            <a:avLst/>
          </a:prstGeom>
        </p:spPr>
      </p:pic>
      <p:pic>
        <p:nvPicPr>
          <p:cNvPr id="6" name="Obraz 6" descr="Obraz zawierający tekst, osoba, mężczyzna&#10;&#10;Opis wygenerowany automatycznie">
            <a:extLst>
              <a:ext uri="{FF2B5EF4-FFF2-40B4-BE49-F238E27FC236}">
                <a16:creationId xmlns:a16="http://schemas.microsoft.com/office/drawing/2014/main" id="{9831AD9B-A1B6-FC97-BD8C-408B2EBDA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52" y="2388684"/>
            <a:ext cx="1485298" cy="1427490"/>
          </a:xfrm>
          <a:prstGeom prst="rect">
            <a:avLst/>
          </a:prstGeom>
        </p:spPr>
      </p:pic>
      <p:pic>
        <p:nvPicPr>
          <p:cNvPr id="7" name="Obraz 7" descr="Obraz zawierający tekst, książka&#10;&#10;Opis wygenerowany automatycznie">
            <a:extLst>
              <a:ext uri="{FF2B5EF4-FFF2-40B4-BE49-F238E27FC236}">
                <a16:creationId xmlns:a16="http://schemas.microsoft.com/office/drawing/2014/main" id="{2C60E926-036A-1B45-32FF-5768B6A28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305" y="2390665"/>
            <a:ext cx="1473200" cy="14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12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Analiza piosenek z serwisu Spotify - projekt Big Data</vt:lpstr>
      <vt:lpstr>Plan prezentacji</vt:lpstr>
      <vt:lpstr>Cele biznesowe</vt:lpstr>
      <vt:lpstr>Źródła danych</vt:lpstr>
      <vt:lpstr>Stos technologiczny i dlaczego Big Data?</vt:lpstr>
      <vt:lpstr>Przepływ i składowanie danych</vt:lpstr>
      <vt:lpstr>Zrealizowane analizy</vt:lpstr>
      <vt:lpstr>Stare przeboje </vt:lpstr>
      <vt:lpstr>Prezentacja programu PowerPoint</vt:lpstr>
      <vt:lpstr>Prezentacja programu PowerPoint</vt:lpstr>
      <vt:lpstr>Wnioski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136</cp:revision>
  <dcterms:created xsi:type="dcterms:W3CDTF">2023-01-09T21:07:07Z</dcterms:created>
  <dcterms:modified xsi:type="dcterms:W3CDTF">2023-01-12T21:49:43Z</dcterms:modified>
</cp:coreProperties>
</file>