
<file path=[Content_Types].xml><?xml version="1.0" encoding="utf-8"?>
<Types xmlns="http://schemas.openxmlformats.org/package/2006/content-types">
  <Override PartName="/_rels/.rels" ContentType="application/vnd.openxmlformats-package.relationships+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4.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50.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embeddings/oleObject5.bin" ContentType="application/vnd.openxmlformats-officedocument.oleObject"/>
  <Override PartName="/ppt/embeddings/oleObject4.bin" ContentType="application/vnd.openxmlformats-officedocument.oleObject"/>
  <Override PartName="/ppt/embeddings/oleObject3.bin" ContentType="application/vnd.openxmlformats-officedocument.oleObject"/>
  <Override PartName="/ppt/embeddings/oleObject2.bin" ContentType="application/vnd.openxmlformats-officedocument.oleObject"/>
  <Override PartName="/ppt/embeddings/oleObject1.bin" ContentType="application/vnd.openxmlformats-officedocument.oleObject"/>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52.xml.rels" ContentType="application/vnd.openxmlformats-package.relationships+xml"/>
  <Override PartName="/ppt/slideLayouts/_rels/slideLayout58.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media/image80.wmf" ContentType="image/x-wmf"/>
  <Override PartName="/ppt/media/image77.wmf" ContentType="image/x-wmf"/>
  <Override PartName="/ppt/media/image76.wmf" ContentType="image/x-wmf"/>
  <Override PartName="/ppt/media/image75.wmf" ContentType="image/x-wmf"/>
  <Override PartName="/ppt/media/image74.wmf" ContentType="image/x-wmf"/>
  <Override PartName="/ppt/media/image73.wmf" ContentType="image/x-wmf"/>
  <Override PartName="/ppt/media/image72.wmf" ContentType="image/x-wmf"/>
  <Override PartName="/ppt/media/image70.png" ContentType="image/png"/>
  <Override PartName="/ppt/media/image66.png" ContentType="image/png"/>
  <Override PartName="/ppt/media/image65.png" ContentType="image/png"/>
  <Override PartName="/ppt/media/image64.png" ContentType="image/png"/>
  <Override PartName="/ppt/media/image63.wmf" ContentType="image/x-wmf"/>
  <Override PartName="/ppt/media/image62.wmf" ContentType="image/x-wmf"/>
  <Override PartName="/ppt/media/image61.wmf" ContentType="image/x-wmf"/>
  <Override PartName="/ppt/media/image60.wmf" ContentType="image/x-wmf"/>
  <Override PartName="/ppt/media/image27.wmf" ContentType="image/x-wmf"/>
  <Override PartName="/ppt/media/image69.png" ContentType="image/png"/>
  <Override PartName="/ppt/media/image26.wmf" ContentType="image/x-wmf"/>
  <Override PartName="/ppt/media/image68.png" ContentType="image/png"/>
  <Override PartName="/ppt/media/image25.wmf" ContentType="image/x-wmf"/>
  <Override PartName="/ppt/media/image67.png" ContentType="image/png"/>
  <Override PartName="/ppt/media/image24.wmf" ContentType="image/x-wmf"/>
  <Override PartName="/ppt/media/image23.png" ContentType="image/png"/>
  <Override PartName="/ppt/media/image22.png" ContentType="image/png"/>
  <Override PartName="/ppt/media/image21.png" ContentType="image/png"/>
  <Override PartName="/ppt/media/image59.wmf" ContentType="image/x-wmf"/>
  <Override PartName="/ppt/media/image55.wmf" ContentType="image/x-wmf"/>
  <Override PartName="/ppt/media/image29.wmf" ContentType="image/x-wmf"/>
  <Override PartName="/ppt/media/image31.png" ContentType="image/png"/>
  <Override PartName="/ppt/media/image2.png" ContentType="image/png"/>
  <Override PartName="/ppt/media/image15.png" ContentType="image/png"/>
  <Override PartName="/ppt/media/image3.png" ContentType="image/png"/>
  <Override PartName="/ppt/media/image5.png" ContentType="image/png"/>
  <Override PartName="/ppt/media/image28.wmf" ContentType="image/x-wmf"/>
  <Override PartName="/ppt/media/image30.png" ContentType="image/png"/>
  <Override PartName="/ppt/media/image78.wmf" ContentType="image/x-wmf"/>
  <Override PartName="/ppt/media/image10.png" ContentType="image/png"/>
  <Override PartName="/ppt/media/image50.wmf" ContentType="image/x-wmf"/>
  <Override PartName="/ppt/media/image14.wmf" ContentType="image/x-wmf"/>
  <Override PartName="/ppt/media/image58.jpeg" ContentType="image/jpeg"/>
  <Override PartName="/ppt/media/image20.png" ContentType="image/png"/>
  <Override PartName="/ppt/media/image6.png" ContentType="image/png"/>
  <Override PartName="/ppt/media/image18.png" ContentType="image/png"/>
  <Override PartName="/ppt/media/image4.png" ContentType="image/png"/>
  <Override PartName="/ppt/media/image7.jpeg" ContentType="image/jpeg"/>
  <Override PartName="/ppt/media/image79.wmf" ContentType="image/x-wmf"/>
  <Override PartName="/ppt/media/image11.png" ContentType="image/png"/>
  <Override PartName="/ppt/media/image48.png" ContentType="image/png"/>
  <Override PartName="/ppt/media/image16.wmf" ContentType="image/x-wmf"/>
  <Override PartName="/ppt/media/image8.png" ContentType="image/png"/>
  <Override PartName="/ppt/media/image19.png" ContentType="image/png"/>
  <Override PartName="/ppt/media/image41.wmf" ContentType="image/x-wmf"/>
  <Override PartName="/ppt/media/image1.png" ContentType="image/png"/>
  <Override PartName="/ppt/media/image13.png" ContentType="image/png"/>
  <Override PartName="/ppt/media/image53.wmf" ContentType="image/x-wmf"/>
  <Override PartName="/ppt/media/image17.wmf" ContentType="image/x-wmf"/>
  <Override PartName="/ppt/media/image56.png" ContentType="image/png"/>
  <Override PartName="/ppt/media/image12.png" ContentType="image/png"/>
  <Override PartName="/ppt/media/image71.wmf" ContentType="image/x-wmf"/>
  <Override PartName="/ppt/media/image49.png" ContentType="image/png"/>
  <Override PartName="/ppt/media/image52.wmf" ContentType="image/x-wmf"/>
  <Override PartName="/ppt/media/image32.wmf" ContentType="image/x-wmf"/>
  <Override PartName="/ppt/media/image33.wmf" ContentType="image/x-wmf"/>
  <Override PartName="/ppt/media/image34.wmf" ContentType="image/x-wmf"/>
  <Override PartName="/ppt/media/image35.wmf" ContentType="image/x-wmf"/>
  <Override PartName="/ppt/media/image36.wmf" ContentType="image/x-wmf"/>
  <Override PartName="/ppt/media/image37.wmf" ContentType="image/x-wmf"/>
  <Override PartName="/ppt/media/image38.wmf" ContentType="image/x-wmf"/>
  <Override PartName="/ppt/media/image40.png" ContentType="image/png"/>
  <Override PartName="/ppt/media/image39.wmf" ContentType="image/x-wmf"/>
  <Override PartName="/ppt/media/image42.png" ContentType="image/png"/>
  <Override PartName="/ppt/media/image9.png" ContentType="image/png"/>
  <Override PartName="/ppt/media/image43.wmf" ContentType="image/x-wmf"/>
  <Override PartName="/ppt/media/image44.wmf" ContentType="image/x-wmf"/>
  <Override PartName="/ppt/media/image45.wmf" ContentType="image/x-wmf"/>
  <Override PartName="/ppt/media/image46.wmf" ContentType="image/x-wmf"/>
  <Override PartName="/ppt/media/image47.wmf" ContentType="image/x-wmf"/>
  <Override PartName="/ppt/media/image51.png" ContentType="image/png"/>
  <Override PartName="/ppt/media/image54.wmf" ContentType="image/x-wmf"/>
  <Override PartName="/ppt/media/image57.wmf" ContentType="image/x-wmf"/>
  <Override PartName="/ppt/notesSlides/_rels/notesSlide62.xml.rels" ContentType="application/vnd.openxmlformats-package.relationships+xml"/>
  <Override PartName="/ppt/notesSlides/_rels/notesSlide56.xml.rels" ContentType="application/vnd.openxmlformats-package.relationships+xml"/>
  <Override PartName="/ppt/notesSlides/notesSlide62.xml" ContentType="application/vnd.openxmlformats-officedocument.presentationml.notesSlide+xml"/>
  <Override PartName="/ppt/notesSlides/notesSlide56.xml" ContentType="application/vnd.openxmlformats-officedocument.presentationml.notesSlid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Gill Sans MT"/>
              </a:rPr>
              <a:t>Folie mittels Klicken verschieben</a:t>
            </a:r>
            <a:endParaRPr b="0" lang="en-US" sz="1800" spc="-1" strike="noStrike">
              <a:solidFill>
                <a:srgbClr val="000000"/>
              </a:solidFill>
              <a:latin typeface="Gill Sans MT"/>
            </a:endParaRPr>
          </a:p>
        </p:txBody>
      </p:sp>
      <p:sp>
        <p:nvSpPr>
          <p:cNvPr id="286" name="PlaceHolder 2"/>
          <p:cNvSpPr>
            <a:spLocks noGrp="1"/>
          </p:cNvSpPr>
          <p:nvPr>
            <p:ph type="body"/>
          </p:nvPr>
        </p:nvSpPr>
        <p:spPr>
          <a:xfrm>
            <a:off x="756000" y="5078520"/>
            <a:ext cx="6047640" cy="4811040"/>
          </a:xfrm>
          <a:prstGeom prst="rect">
            <a:avLst/>
          </a:prstGeom>
        </p:spPr>
        <p:txBody>
          <a:bodyPr lIns="0" rIns="0" tIns="0" bIns="0"/>
          <a:p>
            <a:r>
              <a:rPr b="0" lang="de-DE" sz="2000" spc="-1" strike="noStrike">
                <a:latin typeface="Arial"/>
              </a:rPr>
              <a:t>Format der Notizen mittels Klicken bearbeiten</a:t>
            </a:r>
            <a:endParaRPr b="0" lang="de-DE" sz="2000" spc="-1" strike="noStrike">
              <a:latin typeface="Arial"/>
            </a:endParaRPr>
          </a:p>
        </p:txBody>
      </p:sp>
      <p:sp>
        <p:nvSpPr>
          <p:cNvPr id="287" name="PlaceHolder 3"/>
          <p:cNvSpPr>
            <a:spLocks noGrp="1"/>
          </p:cNvSpPr>
          <p:nvPr>
            <p:ph type="hdr"/>
          </p:nvPr>
        </p:nvSpPr>
        <p:spPr>
          <a:xfrm>
            <a:off x="0" y="0"/>
            <a:ext cx="3280680" cy="534240"/>
          </a:xfrm>
          <a:prstGeom prst="rect">
            <a:avLst/>
          </a:prstGeom>
        </p:spPr>
        <p:txBody>
          <a:bodyPr lIns="0" rIns="0" tIns="0" bIns="0"/>
          <a:p>
            <a:r>
              <a:rPr b="0" lang="de-DE" sz="1400" spc="-1" strike="noStrike">
                <a:latin typeface="Times New Roman"/>
              </a:rPr>
              <a:t>&lt;Kopfzeile&gt;</a:t>
            </a:r>
            <a:endParaRPr b="0" lang="de-DE" sz="1400" spc="-1" strike="noStrike">
              <a:latin typeface="Times New Roman"/>
            </a:endParaRPr>
          </a:p>
        </p:txBody>
      </p:sp>
      <p:sp>
        <p:nvSpPr>
          <p:cNvPr id="288" name="PlaceHolder 4"/>
          <p:cNvSpPr>
            <a:spLocks noGrp="1"/>
          </p:cNvSpPr>
          <p:nvPr>
            <p:ph type="dt"/>
          </p:nvPr>
        </p:nvSpPr>
        <p:spPr>
          <a:xfrm>
            <a:off x="4278960" y="0"/>
            <a:ext cx="3280680" cy="534240"/>
          </a:xfrm>
          <a:prstGeom prst="rect">
            <a:avLst/>
          </a:prstGeom>
        </p:spPr>
        <p:txBody>
          <a:bodyPr lIns="0" rIns="0" tIns="0" bIns="0"/>
          <a:p>
            <a:pPr algn="r"/>
            <a:r>
              <a:rPr b="0" lang="de-DE" sz="1400" spc="-1" strike="noStrike">
                <a:latin typeface="Times New Roman"/>
              </a:rPr>
              <a:t>&lt;Datum/Uhrzeit&gt;</a:t>
            </a:r>
            <a:endParaRPr b="0" lang="de-DE" sz="1400" spc="-1" strike="noStrike">
              <a:latin typeface="Times New Roman"/>
            </a:endParaRPr>
          </a:p>
        </p:txBody>
      </p:sp>
      <p:sp>
        <p:nvSpPr>
          <p:cNvPr id="289" name="PlaceHolder 5"/>
          <p:cNvSpPr>
            <a:spLocks noGrp="1"/>
          </p:cNvSpPr>
          <p:nvPr>
            <p:ph type="ftr"/>
          </p:nvPr>
        </p:nvSpPr>
        <p:spPr>
          <a:xfrm>
            <a:off x="0" y="10157400"/>
            <a:ext cx="3280680" cy="534240"/>
          </a:xfrm>
          <a:prstGeom prst="rect">
            <a:avLst/>
          </a:prstGeom>
        </p:spPr>
        <p:txBody>
          <a:bodyPr lIns="0" rIns="0" tIns="0" bIns="0" anchor="b"/>
          <a:p>
            <a:r>
              <a:rPr b="0" lang="de-DE" sz="1400" spc="-1" strike="noStrike">
                <a:latin typeface="Times New Roman"/>
              </a:rPr>
              <a:t>&lt;Fußzeile&gt;</a:t>
            </a:r>
            <a:endParaRPr b="0" lang="de-DE" sz="1400" spc="-1" strike="noStrike">
              <a:latin typeface="Times New Roman"/>
            </a:endParaRPr>
          </a:p>
        </p:txBody>
      </p:sp>
      <p:sp>
        <p:nvSpPr>
          <p:cNvPr id="290" name="PlaceHolder 6"/>
          <p:cNvSpPr>
            <a:spLocks noGrp="1"/>
          </p:cNvSpPr>
          <p:nvPr>
            <p:ph type="sldNum"/>
          </p:nvPr>
        </p:nvSpPr>
        <p:spPr>
          <a:xfrm>
            <a:off x="4278960" y="10157400"/>
            <a:ext cx="3280680" cy="534240"/>
          </a:xfrm>
          <a:prstGeom prst="rect">
            <a:avLst/>
          </a:prstGeom>
        </p:spPr>
        <p:txBody>
          <a:bodyPr lIns="0" rIns="0" tIns="0" bIns="0" anchor="b"/>
          <a:p>
            <a:pPr algn="r"/>
            <a:fld id="{36255341-E8F7-4888-AD7C-73194DE5D4E0}"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sldImg"/>
          </p:nvPr>
        </p:nvSpPr>
        <p:spPr>
          <a:xfrm>
            <a:off x="1143000" y="685800"/>
            <a:ext cx="4571640" cy="3428640"/>
          </a:xfrm>
          <a:prstGeom prst="rect">
            <a:avLst/>
          </a:prstGeom>
        </p:spPr>
      </p:sp>
      <p:sp>
        <p:nvSpPr>
          <p:cNvPr id="558" name="PlaceHolder 2"/>
          <p:cNvSpPr>
            <a:spLocks noGrp="1"/>
          </p:cNvSpPr>
          <p:nvPr>
            <p:ph type="body"/>
          </p:nvPr>
        </p:nvSpPr>
        <p:spPr>
          <a:xfrm>
            <a:off x="685800" y="4343400"/>
            <a:ext cx="5486040" cy="4114440"/>
          </a:xfrm>
          <a:prstGeom prst="rect">
            <a:avLst/>
          </a:prstGeom>
        </p:spPr>
        <p:txBody>
          <a:bodyPr>
            <a:normAutofit/>
          </a:bodyPr>
          <a:p>
            <a:endParaRPr b="0" lang="de-DE" sz="2000" spc="-1" strike="noStrike">
              <a:latin typeface="Arial"/>
            </a:endParaRPr>
          </a:p>
        </p:txBody>
      </p:sp>
      <p:sp>
        <p:nvSpPr>
          <p:cNvPr id="559" name="TextShape 3"/>
          <p:cNvSpPr txBox="1"/>
          <p:nvPr/>
        </p:nvSpPr>
        <p:spPr>
          <a:xfrm>
            <a:off x="3884760" y="8685360"/>
            <a:ext cx="2971440" cy="456840"/>
          </a:xfrm>
          <a:prstGeom prst="rect">
            <a:avLst/>
          </a:prstGeom>
          <a:noFill/>
          <a:ln>
            <a:noFill/>
          </a:ln>
        </p:spPr>
        <p:txBody>
          <a:bodyPr anchor="b"/>
          <a:p>
            <a:pPr algn="r">
              <a:lnSpc>
                <a:spcPct val="100000"/>
              </a:lnSpc>
            </a:pPr>
            <a:fld id="{7982D591-D38C-4978-A651-B3F92B742870}"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Img"/>
          </p:nvPr>
        </p:nvSpPr>
        <p:spPr>
          <a:xfrm>
            <a:off x="1143000" y="685800"/>
            <a:ext cx="4571640" cy="3428640"/>
          </a:xfrm>
          <a:prstGeom prst="rect">
            <a:avLst/>
          </a:prstGeom>
        </p:spPr>
      </p:sp>
      <p:sp>
        <p:nvSpPr>
          <p:cNvPr id="561"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de-DE" sz="2000" spc="-1" strike="noStrike">
                <a:latin typeface="Arial"/>
              </a:rPr>
              <a:t>Test</a:t>
            </a:r>
            <a:endParaRPr b="0" lang="de-DE" sz="2000" spc="-1" strike="noStrike">
              <a:latin typeface="Arial"/>
            </a:endParaRPr>
          </a:p>
        </p:txBody>
      </p:sp>
      <p:sp>
        <p:nvSpPr>
          <p:cNvPr id="562" name="TextShape 3"/>
          <p:cNvSpPr txBox="1"/>
          <p:nvPr/>
        </p:nvSpPr>
        <p:spPr>
          <a:xfrm>
            <a:off x="3884760" y="8685360"/>
            <a:ext cx="2971440" cy="456840"/>
          </a:xfrm>
          <a:prstGeom prst="rect">
            <a:avLst/>
          </a:prstGeom>
          <a:noFill/>
          <a:ln>
            <a:noFill/>
          </a:ln>
        </p:spPr>
        <p:txBody>
          <a:bodyPr anchor="b"/>
          <a:p>
            <a:pPr algn="r">
              <a:lnSpc>
                <a:spcPct val="100000"/>
              </a:lnSpc>
            </a:pPr>
            <a:fld id="{FB4973D6-1617-4036-B93E-D789B81C577F}"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34" name="PlaceHolder 2"/>
          <p:cNvSpPr>
            <a:spLocks noGrp="1"/>
          </p:cNvSpPr>
          <p:nvPr>
            <p:ph type="body"/>
          </p:nvPr>
        </p:nvSpPr>
        <p:spPr>
          <a:xfrm>
            <a:off x="2578320" y="106668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5" name="PlaceHolder 3"/>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37"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8"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9"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0" name="PlaceHolder 5"/>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42" name="PlaceHolder 2"/>
          <p:cNvSpPr>
            <a:spLocks noGrp="1"/>
          </p:cNvSpPr>
          <p:nvPr>
            <p:ph type="body"/>
          </p:nvPr>
        </p:nvSpPr>
        <p:spPr>
          <a:xfrm>
            <a:off x="257832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3" name="PlaceHolder 3"/>
          <p:cNvSpPr>
            <a:spLocks noGrp="1"/>
          </p:cNvSpPr>
          <p:nvPr>
            <p:ph type="body"/>
          </p:nvPr>
        </p:nvSpPr>
        <p:spPr>
          <a:xfrm>
            <a:off x="474228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4" name="PlaceHolder 4"/>
          <p:cNvSpPr>
            <a:spLocks noGrp="1"/>
          </p:cNvSpPr>
          <p:nvPr>
            <p:ph type="body"/>
          </p:nvPr>
        </p:nvSpPr>
        <p:spPr>
          <a:xfrm>
            <a:off x="690660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5" name="PlaceHolder 5"/>
          <p:cNvSpPr>
            <a:spLocks noGrp="1"/>
          </p:cNvSpPr>
          <p:nvPr>
            <p:ph type="body"/>
          </p:nvPr>
        </p:nvSpPr>
        <p:spPr>
          <a:xfrm>
            <a:off x="257832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6" name="PlaceHolder 6"/>
          <p:cNvSpPr>
            <a:spLocks noGrp="1"/>
          </p:cNvSpPr>
          <p:nvPr>
            <p:ph type="body"/>
          </p:nvPr>
        </p:nvSpPr>
        <p:spPr>
          <a:xfrm>
            <a:off x="474228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47" name="PlaceHolder 7"/>
          <p:cNvSpPr>
            <a:spLocks noGrp="1"/>
          </p:cNvSpPr>
          <p:nvPr>
            <p:ph type="body"/>
          </p:nvPr>
        </p:nvSpPr>
        <p:spPr>
          <a:xfrm>
            <a:off x="690660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63" name="PlaceHolder 2"/>
          <p:cNvSpPr>
            <a:spLocks noGrp="1"/>
          </p:cNvSpPr>
          <p:nvPr>
            <p:ph type="subTitle"/>
          </p:nvPr>
        </p:nvSpPr>
        <p:spPr>
          <a:xfrm>
            <a:off x="2578320" y="1066680"/>
            <a:ext cx="6400440" cy="15094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65" name="PlaceHolder 2"/>
          <p:cNvSpPr>
            <a:spLocks noGrp="1"/>
          </p:cNvSpPr>
          <p:nvPr>
            <p:ph type="body"/>
          </p:nvPr>
        </p:nvSpPr>
        <p:spPr>
          <a:xfrm>
            <a:off x="2578320" y="1066680"/>
            <a:ext cx="640044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67"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68"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2578320" y="2600280"/>
            <a:ext cx="6400440" cy="10596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72"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3"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4"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3" name="PlaceHolder 2"/>
          <p:cNvSpPr>
            <a:spLocks noGrp="1"/>
          </p:cNvSpPr>
          <p:nvPr>
            <p:ph type="subTitle"/>
          </p:nvPr>
        </p:nvSpPr>
        <p:spPr>
          <a:xfrm>
            <a:off x="2578320" y="1066680"/>
            <a:ext cx="6400440" cy="15094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76"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7"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78" name="PlaceHolder 4"/>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80"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1"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2" name="PlaceHolder 4"/>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84" name="PlaceHolder 2"/>
          <p:cNvSpPr>
            <a:spLocks noGrp="1"/>
          </p:cNvSpPr>
          <p:nvPr>
            <p:ph type="body"/>
          </p:nvPr>
        </p:nvSpPr>
        <p:spPr>
          <a:xfrm>
            <a:off x="2578320" y="106668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5" name="PlaceHolder 3"/>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87"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8"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89"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0" name="PlaceHolder 5"/>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92" name="PlaceHolder 2"/>
          <p:cNvSpPr>
            <a:spLocks noGrp="1"/>
          </p:cNvSpPr>
          <p:nvPr>
            <p:ph type="body"/>
          </p:nvPr>
        </p:nvSpPr>
        <p:spPr>
          <a:xfrm>
            <a:off x="257832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3" name="PlaceHolder 3"/>
          <p:cNvSpPr>
            <a:spLocks noGrp="1"/>
          </p:cNvSpPr>
          <p:nvPr>
            <p:ph type="body"/>
          </p:nvPr>
        </p:nvSpPr>
        <p:spPr>
          <a:xfrm>
            <a:off x="474228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4" name="PlaceHolder 4"/>
          <p:cNvSpPr>
            <a:spLocks noGrp="1"/>
          </p:cNvSpPr>
          <p:nvPr>
            <p:ph type="body"/>
          </p:nvPr>
        </p:nvSpPr>
        <p:spPr>
          <a:xfrm>
            <a:off x="690660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5" name="PlaceHolder 5"/>
          <p:cNvSpPr>
            <a:spLocks noGrp="1"/>
          </p:cNvSpPr>
          <p:nvPr>
            <p:ph type="body"/>
          </p:nvPr>
        </p:nvSpPr>
        <p:spPr>
          <a:xfrm>
            <a:off x="257832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6" name="PlaceHolder 6"/>
          <p:cNvSpPr>
            <a:spLocks noGrp="1"/>
          </p:cNvSpPr>
          <p:nvPr>
            <p:ph type="body"/>
          </p:nvPr>
        </p:nvSpPr>
        <p:spPr>
          <a:xfrm>
            <a:off x="474228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97" name="PlaceHolder 7"/>
          <p:cNvSpPr>
            <a:spLocks noGrp="1"/>
          </p:cNvSpPr>
          <p:nvPr>
            <p:ph type="body"/>
          </p:nvPr>
        </p:nvSpPr>
        <p:spPr>
          <a:xfrm>
            <a:off x="690660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09" name="PlaceHolder 2"/>
          <p:cNvSpPr>
            <a:spLocks noGrp="1"/>
          </p:cNvSpPr>
          <p:nvPr>
            <p:ph type="subTitle"/>
          </p:nvPr>
        </p:nvSpPr>
        <p:spPr>
          <a:xfrm>
            <a:off x="2578320" y="1066680"/>
            <a:ext cx="6400440" cy="15094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11" name="PlaceHolder 2"/>
          <p:cNvSpPr>
            <a:spLocks noGrp="1"/>
          </p:cNvSpPr>
          <p:nvPr>
            <p:ph type="body"/>
          </p:nvPr>
        </p:nvSpPr>
        <p:spPr>
          <a:xfrm>
            <a:off x="2578320" y="1066680"/>
            <a:ext cx="640044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13"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14"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5" name="PlaceHolder 2"/>
          <p:cNvSpPr>
            <a:spLocks noGrp="1"/>
          </p:cNvSpPr>
          <p:nvPr>
            <p:ph type="body"/>
          </p:nvPr>
        </p:nvSpPr>
        <p:spPr>
          <a:xfrm>
            <a:off x="2578320" y="1066680"/>
            <a:ext cx="640044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2578320" y="2600280"/>
            <a:ext cx="6400440" cy="10596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18"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19"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20"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22"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23"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24" name="PlaceHolder 4"/>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26"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27"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28" name="PlaceHolder 4"/>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30" name="PlaceHolder 2"/>
          <p:cNvSpPr>
            <a:spLocks noGrp="1"/>
          </p:cNvSpPr>
          <p:nvPr>
            <p:ph type="body"/>
          </p:nvPr>
        </p:nvSpPr>
        <p:spPr>
          <a:xfrm>
            <a:off x="2578320" y="106668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31" name="PlaceHolder 3"/>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33"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34"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35"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36" name="PlaceHolder 5"/>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38" name="PlaceHolder 2"/>
          <p:cNvSpPr>
            <a:spLocks noGrp="1"/>
          </p:cNvSpPr>
          <p:nvPr>
            <p:ph type="body"/>
          </p:nvPr>
        </p:nvSpPr>
        <p:spPr>
          <a:xfrm>
            <a:off x="257832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39" name="PlaceHolder 3"/>
          <p:cNvSpPr>
            <a:spLocks noGrp="1"/>
          </p:cNvSpPr>
          <p:nvPr>
            <p:ph type="body"/>
          </p:nvPr>
        </p:nvSpPr>
        <p:spPr>
          <a:xfrm>
            <a:off x="474228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40" name="PlaceHolder 4"/>
          <p:cNvSpPr>
            <a:spLocks noGrp="1"/>
          </p:cNvSpPr>
          <p:nvPr>
            <p:ph type="body"/>
          </p:nvPr>
        </p:nvSpPr>
        <p:spPr>
          <a:xfrm>
            <a:off x="690660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41" name="PlaceHolder 5"/>
          <p:cNvSpPr>
            <a:spLocks noGrp="1"/>
          </p:cNvSpPr>
          <p:nvPr>
            <p:ph type="body"/>
          </p:nvPr>
        </p:nvSpPr>
        <p:spPr>
          <a:xfrm>
            <a:off x="257832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42" name="PlaceHolder 6"/>
          <p:cNvSpPr>
            <a:spLocks noGrp="1"/>
          </p:cNvSpPr>
          <p:nvPr>
            <p:ph type="body"/>
          </p:nvPr>
        </p:nvSpPr>
        <p:spPr>
          <a:xfrm>
            <a:off x="474228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43" name="PlaceHolder 7"/>
          <p:cNvSpPr>
            <a:spLocks noGrp="1"/>
          </p:cNvSpPr>
          <p:nvPr>
            <p:ph type="body"/>
          </p:nvPr>
        </p:nvSpPr>
        <p:spPr>
          <a:xfrm>
            <a:off x="690660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56" name="PlaceHolder 2"/>
          <p:cNvSpPr>
            <a:spLocks noGrp="1"/>
          </p:cNvSpPr>
          <p:nvPr>
            <p:ph type="subTitle"/>
          </p:nvPr>
        </p:nvSpPr>
        <p:spPr>
          <a:xfrm>
            <a:off x="2578320" y="1066680"/>
            <a:ext cx="6400440" cy="15094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58" name="PlaceHolder 2"/>
          <p:cNvSpPr>
            <a:spLocks noGrp="1"/>
          </p:cNvSpPr>
          <p:nvPr>
            <p:ph type="body"/>
          </p:nvPr>
        </p:nvSpPr>
        <p:spPr>
          <a:xfrm>
            <a:off x="2578320" y="1066680"/>
            <a:ext cx="640044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7"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60"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61"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2578320" y="2600280"/>
            <a:ext cx="6400440" cy="10596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65"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66"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67"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69"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70"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71" name="PlaceHolder 4"/>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73"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74"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75" name="PlaceHolder 4"/>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77" name="PlaceHolder 2"/>
          <p:cNvSpPr>
            <a:spLocks noGrp="1"/>
          </p:cNvSpPr>
          <p:nvPr>
            <p:ph type="body"/>
          </p:nvPr>
        </p:nvSpPr>
        <p:spPr>
          <a:xfrm>
            <a:off x="2578320" y="106668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78" name="PlaceHolder 3"/>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80"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1"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2"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3" name="PlaceHolder 5"/>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185" name="PlaceHolder 2"/>
          <p:cNvSpPr>
            <a:spLocks noGrp="1"/>
          </p:cNvSpPr>
          <p:nvPr>
            <p:ph type="body"/>
          </p:nvPr>
        </p:nvSpPr>
        <p:spPr>
          <a:xfrm>
            <a:off x="257832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6" name="PlaceHolder 3"/>
          <p:cNvSpPr>
            <a:spLocks noGrp="1"/>
          </p:cNvSpPr>
          <p:nvPr>
            <p:ph type="body"/>
          </p:nvPr>
        </p:nvSpPr>
        <p:spPr>
          <a:xfrm>
            <a:off x="474228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7" name="PlaceHolder 4"/>
          <p:cNvSpPr>
            <a:spLocks noGrp="1"/>
          </p:cNvSpPr>
          <p:nvPr>
            <p:ph type="body"/>
          </p:nvPr>
        </p:nvSpPr>
        <p:spPr>
          <a:xfrm>
            <a:off x="690660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8" name="PlaceHolder 5"/>
          <p:cNvSpPr>
            <a:spLocks noGrp="1"/>
          </p:cNvSpPr>
          <p:nvPr>
            <p:ph type="body"/>
          </p:nvPr>
        </p:nvSpPr>
        <p:spPr>
          <a:xfrm>
            <a:off x="257832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89" name="PlaceHolder 6"/>
          <p:cNvSpPr>
            <a:spLocks noGrp="1"/>
          </p:cNvSpPr>
          <p:nvPr>
            <p:ph type="body"/>
          </p:nvPr>
        </p:nvSpPr>
        <p:spPr>
          <a:xfrm>
            <a:off x="474228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190" name="PlaceHolder 7"/>
          <p:cNvSpPr>
            <a:spLocks noGrp="1"/>
          </p:cNvSpPr>
          <p:nvPr>
            <p:ph type="body"/>
          </p:nvPr>
        </p:nvSpPr>
        <p:spPr>
          <a:xfrm>
            <a:off x="690660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04" name="PlaceHolder 2"/>
          <p:cNvSpPr>
            <a:spLocks noGrp="1"/>
          </p:cNvSpPr>
          <p:nvPr>
            <p:ph type="subTitle"/>
          </p:nvPr>
        </p:nvSpPr>
        <p:spPr>
          <a:xfrm>
            <a:off x="2578320" y="1066680"/>
            <a:ext cx="6400440" cy="15094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06" name="PlaceHolder 2"/>
          <p:cNvSpPr>
            <a:spLocks noGrp="1"/>
          </p:cNvSpPr>
          <p:nvPr>
            <p:ph type="body"/>
          </p:nvPr>
        </p:nvSpPr>
        <p:spPr>
          <a:xfrm>
            <a:off x="2578320" y="1066680"/>
            <a:ext cx="640044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08"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09"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2578320" y="2600280"/>
            <a:ext cx="6400440" cy="10596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13"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14"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15"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17"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18"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19" name="PlaceHolder 4"/>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21"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22"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23" name="PlaceHolder 4"/>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25" name="PlaceHolder 2"/>
          <p:cNvSpPr>
            <a:spLocks noGrp="1"/>
          </p:cNvSpPr>
          <p:nvPr>
            <p:ph type="body"/>
          </p:nvPr>
        </p:nvSpPr>
        <p:spPr>
          <a:xfrm>
            <a:off x="2578320" y="106668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26" name="PlaceHolder 3"/>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28"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29"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0"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1" name="PlaceHolder 5"/>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578320" y="2600280"/>
            <a:ext cx="6400440" cy="10596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33" name="PlaceHolder 2"/>
          <p:cNvSpPr>
            <a:spLocks noGrp="1"/>
          </p:cNvSpPr>
          <p:nvPr>
            <p:ph type="body"/>
          </p:nvPr>
        </p:nvSpPr>
        <p:spPr>
          <a:xfrm>
            <a:off x="257832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4" name="PlaceHolder 3"/>
          <p:cNvSpPr>
            <a:spLocks noGrp="1"/>
          </p:cNvSpPr>
          <p:nvPr>
            <p:ph type="body"/>
          </p:nvPr>
        </p:nvSpPr>
        <p:spPr>
          <a:xfrm>
            <a:off x="474228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5" name="PlaceHolder 4"/>
          <p:cNvSpPr>
            <a:spLocks noGrp="1"/>
          </p:cNvSpPr>
          <p:nvPr>
            <p:ph type="body"/>
          </p:nvPr>
        </p:nvSpPr>
        <p:spPr>
          <a:xfrm>
            <a:off x="690660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6" name="PlaceHolder 5"/>
          <p:cNvSpPr>
            <a:spLocks noGrp="1"/>
          </p:cNvSpPr>
          <p:nvPr>
            <p:ph type="body"/>
          </p:nvPr>
        </p:nvSpPr>
        <p:spPr>
          <a:xfrm>
            <a:off x="257832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7" name="PlaceHolder 6"/>
          <p:cNvSpPr>
            <a:spLocks noGrp="1"/>
          </p:cNvSpPr>
          <p:nvPr>
            <p:ph type="body"/>
          </p:nvPr>
        </p:nvSpPr>
        <p:spPr>
          <a:xfrm>
            <a:off x="474228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8" name="PlaceHolder 7"/>
          <p:cNvSpPr>
            <a:spLocks noGrp="1"/>
          </p:cNvSpPr>
          <p:nvPr>
            <p:ph type="body"/>
          </p:nvPr>
        </p:nvSpPr>
        <p:spPr>
          <a:xfrm>
            <a:off x="690660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50" name="PlaceHolder 2"/>
          <p:cNvSpPr>
            <a:spLocks noGrp="1"/>
          </p:cNvSpPr>
          <p:nvPr>
            <p:ph type="subTitle"/>
          </p:nvPr>
        </p:nvSpPr>
        <p:spPr>
          <a:xfrm>
            <a:off x="2578320" y="1066680"/>
            <a:ext cx="6400440" cy="15094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52" name="PlaceHolder 2"/>
          <p:cNvSpPr>
            <a:spLocks noGrp="1"/>
          </p:cNvSpPr>
          <p:nvPr>
            <p:ph type="body"/>
          </p:nvPr>
        </p:nvSpPr>
        <p:spPr>
          <a:xfrm>
            <a:off x="2578320" y="1066680"/>
            <a:ext cx="640044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54"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55"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7" name="PlaceHolder 1"/>
          <p:cNvSpPr>
            <a:spLocks noGrp="1"/>
          </p:cNvSpPr>
          <p:nvPr>
            <p:ph type="subTitle"/>
          </p:nvPr>
        </p:nvSpPr>
        <p:spPr>
          <a:xfrm>
            <a:off x="2578320" y="2600280"/>
            <a:ext cx="6400440" cy="10596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59"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60"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61"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63"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64"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65" name="PlaceHolder 4"/>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67"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68"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69" name="PlaceHolder 4"/>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2"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3" name="PlaceHolder 3"/>
          <p:cNvSpPr>
            <a:spLocks noGrp="1"/>
          </p:cNvSpPr>
          <p:nvPr>
            <p:ph type="body"/>
          </p:nvPr>
        </p:nvSpPr>
        <p:spPr>
          <a:xfrm>
            <a:off x="585828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4"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71" name="PlaceHolder 2"/>
          <p:cNvSpPr>
            <a:spLocks noGrp="1"/>
          </p:cNvSpPr>
          <p:nvPr>
            <p:ph type="body"/>
          </p:nvPr>
        </p:nvSpPr>
        <p:spPr>
          <a:xfrm>
            <a:off x="2578320" y="106668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72" name="PlaceHolder 3"/>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74"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75"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76" name="PlaceHolder 4"/>
          <p:cNvSpPr>
            <a:spLocks noGrp="1"/>
          </p:cNvSpPr>
          <p:nvPr>
            <p:ph type="body"/>
          </p:nvPr>
        </p:nvSpPr>
        <p:spPr>
          <a:xfrm>
            <a:off x="257832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77" name="PlaceHolder 5"/>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79" name="PlaceHolder 2"/>
          <p:cNvSpPr>
            <a:spLocks noGrp="1"/>
          </p:cNvSpPr>
          <p:nvPr>
            <p:ph type="body"/>
          </p:nvPr>
        </p:nvSpPr>
        <p:spPr>
          <a:xfrm>
            <a:off x="257832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0" name="PlaceHolder 3"/>
          <p:cNvSpPr>
            <a:spLocks noGrp="1"/>
          </p:cNvSpPr>
          <p:nvPr>
            <p:ph type="body"/>
          </p:nvPr>
        </p:nvSpPr>
        <p:spPr>
          <a:xfrm>
            <a:off x="474228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1" name="PlaceHolder 4"/>
          <p:cNvSpPr>
            <a:spLocks noGrp="1"/>
          </p:cNvSpPr>
          <p:nvPr>
            <p:ph type="body"/>
          </p:nvPr>
        </p:nvSpPr>
        <p:spPr>
          <a:xfrm>
            <a:off x="6906600" y="106668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2" name="PlaceHolder 5"/>
          <p:cNvSpPr>
            <a:spLocks noGrp="1"/>
          </p:cNvSpPr>
          <p:nvPr>
            <p:ph type="body"/>
          </p:nvPr>
        </p:nvSpPr>
        <p:spPr>
          <a:xfrm>
            <a:off x="257832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3" name="PlaceHolder 6"/>
          <p:cNvSpPr>
            <a:spLocks noGrp="1"/>
          </p:cNvSpPr>
          <p:nvPr>
            <p:ph type="body"/>
          </p:nvPr>
        </p:nvSpPr>
        <p:spPr>
          <a:xfrm>
            <a:off x="474228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4" name="PlaceHolder 7"/>
          <p:cNvSpPr>
            <a:spLocks noGrp="1"/>
          </p:cNvSpPr>
          <p:nvPr>
            <p:ph type="body"/>
          </p:nvPr>
        </p:nvSpPr>
        <p:spPr>
          <a:xfrm>
            <a:off x="6906600" y="1855440"/>
            <a:ext cx="20606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26" name="PlaceHolder 2"/>
          <p:cNvSpPr>
            <a:spLocks noGrp="1"/>
          </p:cNvSpPr>
          <p:nvPr>
            <p:ph type="body"/>
          </p:nvPr>
        </p:nvSpPr>
        <p:spPr>
          <a:xfrm>
            <a:off x="2578320" y="1066680"/>
            <a:ext cx="3123360" cy="150948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7"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28" name="PlaceHolder 4"/>
          <p:cNvSpPr>
            <a:spLocks noGrp="1"/>
          </p:cNvSpPr>
          <p:nvPr>
            <p:ph type="body"/>
          </p:nvPr>
        </p:nvSpPr>
        <p:spPr>
          <a:xfrm>
            <a:off x="5858280" y="185544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578320" y="2600280"/>
            <a:ext cx="6400440" cy="2285640"/>
          </a:xfrm>
          <a:prstGeom prst="rect">
            <a:avLst/>
          </a:prstGeom>
        </p:spPr>
        <p:txBody>
          <a:bodyPr lIns="0" rIns="0" tIns="0" bIns="0" anchor="ctr"/>
          <a:p>
            <a:endParaRPr b="0" lang="en-US" sz="1800" spc="-1" strike="noStrike">
              <a:solidFill>
                <a:srgbClr val="000000"/>
              </a:solidFill>
              <a:latin typeface="Gill Sans MT"/>
            </a:endParaRPr>
          </a:p>
        </p:txBody>
      </p:sp>
      <p:sp>
        <p:nvSpPr>
          <p:cNvPr id="30" name="PlaceHolder 2"/>
          <p:cNvSpPr>
            <a:spLocks noGrp="1"/>
          </p:cNvSpPr>
          <p:nvPr>
            <p:ph type="body"/>
          </p:nvPr>
        </p:nvSpPr>
        <p:spPr>
          <a:xfrm>
            <a:off x="257832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1" name="PlaceHolder 3"/>
          <p:cNvSpPr>
            <a:spLocks noGrp="1"/>
          </p:cNvSpPr>
          <p:nvPr>
            <p:ph type="body"/>
          </p:nvPr>
        </p:nvSpPr>
        <p:spPr>
          <a:xfrm>
            <a:off x="5858280" y="1066680"/>
            <a:ext cx="3123360" cy="720000"/>
          </a:xfrm>
          <a:prstGeom prst="rect">
            <a:avLst/>
          </a:prstGeom>
        </p:spPr>
        <p:txBody>
          <a:bodyPr lIns="0" rIns="0" tIns="0" bIns="0">
            <a:normAutofit/>
          </a:bodyPr>
          <a:p>
            <a:endParaRPr b="0" lang="en-US" sz="3200" spc="-1" strike="noStrike">
              <a:solidFill>
                <a:srgbClr val="000000"/>
              </a:solidFill>
              <a:latin typeface="Gill Sans MT"/>
            </a:endParaRPr>
          </a:p>
        </p:txBody>
      </p:sp>
      <p:sp>
        <p:nvSpPr>
          <p:cNvPr id="32" name="PlaceHolder 4"/>
          <p:cNvSpPr>
            <a:spLocks noGrp="1"/>
          </p:cNvSpPr>
          <p:nvPr>
            <p:ph type="body"/>
          </p:nvPr>
        </p:nvSpPr>
        <p:spPr>
          <a:xfrm>
            <a:off x="2578320" y="1855440"/>
            <a:ext cx="6400440" cy="720000"/>
          </a:xfrm>
          <a:prstGeom prst="rect">
            <a:avLst/>
          </a:prstGeom>
        </p:spPr>
        <p:txBody>
          <a:bodyPr lIns="0" rIns="0" tIns="0" bIns="0">
            <a:normAutofit/>
          </a:bodyPr>
          <a:p>
            <a:endParaRPr b="0" lang="en-US" sz="32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1432440" y="360000"/>
            <a:ext cx="7406280" cy="1471680"/>
          </a:xfrm>
          <a:prstGeom prst="rect">
            <a:avLst/>
          </a:prstGeom>
        </p:spPr>
        <p:txBody>
          <a:bodyPr lIns="90000" rIns="90000" tIns="45000" bIns="45000" anchor="b"/>
          <a:p>
            <a:pPr>
              <a:lnSpc>
                <a:spcPct val="100000"/>
              </a:lnSpc>
            </a:pPr>
            <a:r>
              <a:rPr b="0" lang="en-US" sz="4300" spc="-1" strike="noStrike">
                <a:solidFill>
                  <a:srgbClr val="572314"/>
                </a:solidFill>
                <a:latin typeface="Gill Sans MT"/>
              </a:rPr>
              <a:t>Titelmasterformat durch Klicken bearbeiten</a:t>
            </a:r>
            <a:endParaRPr b="0" lang="en-US" sz="4300" spc="-1" strike="noStrike">
              <a:solidFill>
                <a:srgbClr val="000000"/>
              </a:solidFill>
              <a:latin typeface="Gill Sans MT"/>
            </a:endParaRPr>
          </a:p>
        </p:txBody>
      </p:sp>
      <p:sp>
        <p:nvSpPr>
          <p:cNvPr id="6" name="PlaceHolder 7"/>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A97C6CE9-F7BB-43DB-9180-61D37C27E314}" type="datetime">
              <a:rPr b="0" lang="de-DE" sz="1200" spc="-1" strike="noStrike">
                <a:solidFill>
                  <a:srgbClr val="b5a989"/>
                </a:solidFill>
                <a:latin typeface="Gill Sans MT"/>
              </a:rPr>
              <a:t>07.01.21</a:t>
            </a:fld>
            <a:endParaRPr b="0" lang="de-DE" sz="1200" spc="-1" strike="noStrike">
              <a:latin typeface="Times New Roman"/>
            </a:endParaRPr>
          </a:p>
        </p:txBody>
      </p:sp>
      <p:sp>
        <p:nvSpPr>
          <p:cNvPr id="7" name="PlaceHolder 8"/>
          <p:cNvSpPr>
            <a:spLocks noGrp="1"/>
          </p:cNvSpPr>
          <p:nvPr>
            <p:ph type="ftr"/>
          </p:nvPr>
        </p:nvSpPr>
        <p:spPr>
          <a:xfrm>
            <a:off x="5715000" y="6305400"/>
            <a:ext cx="2895120" cy="475920"/>
          </a:xfrm>
          <a:prstGeom prst="rect">
            <a:avLst/>
          </a:prstGeom>
        </p:spPr>
        <p:txBody>
          <a:bodyPr lIns="90000" rIns="90000" tIns="45000" bIns="45000" anchor="b"/>
          <a:p>
            <a:endParaRPr b="0" lang="de-DE" sz="2400" spc="-1" strike="noStrike">
              <a:latin typeface="Times New Roman"/>
            </a:endParaRPr>
          </a:p>
        </p:txBody>
      </p:sp>
      <p:sp>
        <p:nvSpPr>
          <p:cNvPr id="8" name="PlaceHolder 9"/>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5F4E6696-14A3-4B6B-8866-CA6E1728868E}" type="slidenum">
              <a:rPr b="0" lang="de-DE" sz="1200" spc="-1" strike="noStrike">
                <a:solidFill>
                  <a:srgbClr val="b5a989"/>
                </a:solidFill>
                <a:latin typeface="Gill Sans MT"/>
              </a:rPr>
              <a:t>&lt;Foliennummer&gt;</a:t>
            </a:fld>
            <a:endParaRPr b="0" lang="de-DE" sz="1200" spc="-1" strike="noStrike">
              <a:latin typeface="Times New Roman"/>
            </a:endParaRPr>
          </a:p>
        </p:txBody>
      </p:sp>
      <p:sp>
        <p:nvSpPr>
          <p:cNvPr id="9" name="CustomShape 10"/>
          <p:cNvSpPr/>
          <p:nvPr/>
        </p:nvSpPr>
        <p:spPr>
          <a:xfrm>
            <a:off x="921600" y="1413720"/>
            <a:ext cx="209880" cy="209880"/>
          </a:xfrm>
          <a:prstGeom prst="ellipse">
            <a:avLst/>
          </a:prstGeom>
          <a:gradFill rotWithShape="0">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lin ang="0"/>
          </a:gradFill>
          <a:ln w="2160">
            <a:solidFill>
              <a:schemeClr val="accent1">
                <a:shade val="90000"/>
                <a:satMod val="110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0" name="CustomShape 11"/>
          <p:cNvSpPr/>
          <p:nvPr/>
        </p:nvSpPr>
        <p:spPr>
          <a:xfrm>
            <a:off x="1157040" y="1344960"/>
            <a:ext cx="63720" cy="63720"/>
          </a:xfrm>
          <a:prstGeom prst="ellipse">
            <a:avLst/>
          </a:prstGeom>
          <a:noFill/>
          <a:ln w="12600">
            <a:solidFill>
              <a:schemeClr val="accent1">
                <a:shade val="75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Gill Sans MT"/>
              </a:rPr>
              <a:t>Format des Gliederungstextes durch Klicken bearbeiten</a:t>
            </a:r>
            <a:endParaRPr b="0" lang="en-US"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Zweite Gliederungsebene</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Dritte Gliederungsebene</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Vierte Gliederungsebene</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Fünfte Gliederungsebene</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Sechste Gliederungsebene</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Siebte Gliederungsebene</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8" name="CustomShape 1" hidden="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49" name="CustomShape 2" hidden="1"/>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50" name="CustomShape 3" hidden="1"/>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51" name="CustomShape 4" hidden="1"/>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52" name="CustomShape 5" hidden="1"/>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3" name="CustomShape 6"/>
          <p:cNvSpPr/>
          <p:nvPr/>
        </p:nvSpPr>
        <p:spPr>
          <a:xfrm>
            <a:off x="2282760" y="0"/>
            <a:ext cx="685764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54" name="PlaceHolder 7"/>
          <p:cNvSpPr>
            <a:spLocks noGrp="1"/>
          </p:cNvSpPr>
          <p:nvPr>
            <p:ph type="title"/>
          </p:nvPr>
        </p:nvSpPr>
        <p:spPr>
          <a:xfrm>
            <a:off x="2578320" y="2600280"/>
            <a:ext cx="6400440" cy="2285640"/>
          </a:xfrm>
          <a:prstGeom prst="rect">
            <a:avLst/>
          </a:prstGeom>
        </p:spPr>
        <p:txBody>
          <a:bodyPr lIns="90000" rIns="90000" tIns="45000" bIns="45000"/>
          <a:p>
            <a:pPr>
              <a:lnSpc>
                <a:spcPts val="4501"/>
              </a:lnSpc>
            </a:pPr>
            <a:r>
              <a:rPr b="1" lang="en-US" sz="4000" spc="-1" strike="noStrike" cap="all">
                <a:solidFill>
                  <a:srgbClr val="572314"/>
                </a:solidFill>
                <a:latin typeface="Gill Sans MT"/>
              </a:rPr>
              <a:t>Titelmasterformat durch Klicken bearbeiten</a:t>
            </a:r>
            <a:endParaRPr b="0" lang="en-US" sz="4000" spc="-1" strike="noStrike">
              <a:solidFill>
                <a:srgbClr val="000000"/>
              </a:solidFill>
              <a:latin typeface="Gill Sans MT"/>
            </a:endParaRPr>
          </a:p>
        </p:txBody>
      </p:sp>
      <p:sp>
        <p:nvSpPr>
          <p:cNvPr id="55" name="PlaceHolder 8"/>
          <p:cNvSpPr>
            <a:spLocks noGrp="1"/>
          </p:cNvSpPr>
          <p:nvPr>
            <p:ph type="body"/>
          </p:nvPr>
        </p:nvSpPr>
        <p:spPr>
          <a:xfrm>
            <a:off x="2578320" y="1066680"/>
            <a:ext cx="6400440" cy="1509480"/>
          </a:xfrm>
          <a:prstGeom prst="rect">
            <a:avLst/>
          </a:prstGeom>
        </p:spPr>
        <p:txBody>
          <a:bodyPr lIns="90000" rIns="90000" tIns="45000" bIns="45000" anchor="b"/>
          <a:p>
            <a:pPr marL="18360">
              <a:lnSpc>
                <a:spcPts val="2299"/>
              </a:lnSpc>
            </a:pPr>
            <a:r>
              <a:rPr b="0" lang="en-US" sz="2000" spc="-1" strike="noStrike">
                <a:solidFill>
                  <a:srgbClr val="361309"/>
                </a:solidFill>
                <a:latin typeface="Gill Sans MT"/>
              </a:rPr>
              <a:t>Textmasterformate durch Klicken bearbeiten</a:t>
            </a:r>
            <a:endParaRPr b="0" lang="en-US" sz="2000" spc="-1" strike="noStrike">
              <a:solidFill>
                <a:srgbClr val="000000"/>
              </a:solidFill>
              <a:latin typeface="Gill Sans MT"/>
            </a:endParaRPr>
          </a:p>
        </p:txBody>
      </p:sp>
      <p:sp>
        <p:nvSpPr>
          <p:cNvPr id="56" name="PlaceHolder 9"/>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6FE87AEC-BBFF-4F46-BEAB-782A24962D7F}" type="datetime">
              <a:rPr b="0" lang="de-DE" sz="1200" spc="-1" strike="noStrike">
                <a:solidFill>
                  <a:srgbClr val="b5a989"/>
                </a:solidFill>
                <a:latin typeface="Gill Sans MT"/>
              </a:rPr>
              <a:t>07.01.21</a:t>
            </a:fld>
            <a:endParaRPr b="0" lang="de-DE" sz="1200" spc="-1" strike="noStrike">
              <a:latin typeface="Times New Roman"/>
            </a:endParaRPr>
          </a:p>
        </p:txBody>
      </p:sp>
      <p:sp>
        <p:nvSpPr>
          <p:cNvPr id="57" name="PlaceHolder 10"/>
          <p:cNvSpPr>
            <a:spLocks noGrp="1"/>
          </p:cNvSpPr>
          <p:nvPr>
            <p:ph type="ftr"/>
          </p:nvPr>
        </p:nvSpPr>
        <p:spPr>
          <a:xfrm>
            <a:off x="5715000" y="6305400"/>
            <a:ext cx="2895120" cy="475920"/>
          </a:xfrm>
          <a:prstGeom prst="rect">
            <a:avLst/>
          </a:prstGeom>
        </p:spPr>
        <p:txBody>
          <a:bodyPr lIns="90000" rIns="90000" tIns="45000" bIns="45000" anchor="b"/>
          <a:p>
            <a:endParaRPr b="0" lang="de-DE" sz="2400" spc="-1" strike="noStrike">
              <a:latin typeface="Times New Roman"/>
            </a:endParaRPr>
          </a:p>
        </p:txBody>
      </p:sp>
      <p:sp>
        <p:nvSpPr>
          <p:cNvPr id="58" name="PlaceHolder 11"/>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8AB599FA-92C6-4303-B5F8-8948F02C0895}" type="slidenum">
              <a:rPr b="0" lang="de-DE" sz="1200" spc="-1" strike="noStrike">
                <a:solidFill>
                  <a:srgbClr val="b5a989"/>
                </a:solidFill>
                <a:latin typeface="Gill Sans MT"/>
              </a:rPr>
              <a:t>&lt;Foliennummer&gt;</a:t>
            </a:fld>
            <a:endParaRPr b="0" lang="de-DE" sz="1200" spc="-1" strike="noStrike">
              <a:latin typeface="Times New Roman"/>
            </a:endParaRPr>
          </a:p>
        </p:txBody>
      </p:sp>
      <p:sp>
        <p:nvSpPr>
          <p:cNvPr id="59" name="CustomShape 12"/>
          <p:cNvSpPr/>
          <p:nvPr/>
        </p:nvSpPr>
        <p:spPr>
          <a:xfrm>
            <a:off x="2286000" y="0"/>
            <a:ext cx="7596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60" name="CustomShape 13"/>
          <p:cNvSpPr/>
          <p:nvPr/>
        </p:nvSpPr>
        <p:spPr>
          <a:xfrm>
            <a:off x="2172240" y="2814480"/>
            <a:ext cx="209880" cy="209880"/>
          </a:xfrm>
          <a:prstGeom prst="ellipse">
            <a:avLst/>
          </a:prstGeom>
          <a:gradFill rotWithShape="0">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lin ang="0"/>
          </a:gradFill>
          <a:ln w="2160">
            <a:solidFill>
              <a:schemeClr val="accent1">
                <a:shade val="90000"/>
                <a:satMod val="110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61" name="CustomShape 14"/>
          <p:cNvSpPr/>
          <p:nvPr/>
        </p:nvSpPr>
        <p:spPr>
          <a:xfrm>
            <a:off x="2408040" y="2745720"/>
            <a:ext cx="63720" cy="63720"/>
          </a:xfrm>
          <a:prstGeom prst="ellipse">
            <a:avLst/>
          </a:prstGeom>
          <a:noFill/>
          <a:ln w="12600">
            <a:solidFill>
              <a:schemeClr val="accent1">
                <a:shade val="75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98"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99"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100" name="CustomShape 3"/>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101" name="CustomShape 4"/>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02" name="CustomShape 5"/>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103" name="PlaceHolder 6"/>
          <p:cNvSpPr>
            <a:spLocks noGrp="1"/>
          </p:cNvSpPr>
          <p:nvPr>
            <p:ph type="title"/>
          </p:nvPr>
        </p:nvSpPr>
        <p:spPr>
          <a:xfrm>
            <a:off x="1435680" y="274680"/>
            <a:ext cx="7497720" cy="1142640"/>
          </a:xfrm>
          <a:prstGeom prst="rect">
            <a:avLst/>
          </a:prstGeom>
        </p:spPr>
        <p:txBody>
          <a:bodyPr lIns="90000" rIns="90000" tIns="45000" bIns="45000" anchor="ctr"/>
          <a:p>
            <a:pPr>
              <a:lnSpc>
                <a:spcPct val="100000"/>
              </a:lnSpc>
            </a:pPr>
            <a:r>
              <a:rPr b="0" lang="en-US" sz="4300" spc="-1" strike="noStrike">
                <a:solidFill>
                  <a:srgbClr val="572314"/>
                </a:solidFill>
                <a:latin typeface="Gill Sans MT"/>
              </a:rPr>
              <a:t>Titelmasterformat durch Klicken bearbeiten</a:t>
            </a:r>
            <a:endParaRPr b="0" lang="en-US" sz="4300" spc="-1" strike="noStrike">
              <a:solidFill>
                <a:srgbClr val="000000"/>
              </a:solidFill>
              <a:latin typeface="Gill Sans MT"/>
            </a:endParaRPr>
          </a:p>
        </p:txBody>
      </p:sp>
      <p:sp>
        <p:nvSpPr>
          <p:cNvPr id="104" name="PlaceHolder 7"/>
          <p:cNvSpPr>
            <a:spLocks noGrp="1"/>
          </p:cNvSpPr>
          <p:nvPr>
            <p:ph type="body"/>
          </p:nvPr>
        </p:nvSpPr>
        <p:spPr>
          <a:xfrm>
            <a:off x="1435680" y="1447920"/>
            <a:ext cx="7497720" cy="4800240"/>
          </a:xfrm>
          <a:prstGeom prst="rect">
            <a:avLst/>
          </a:prstGeom>
        </p:spPr>
        <p:txBody>
          <a:bodyPr lIns="90000" rIns="90000" tIns="45000" bIns="45000"/>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Textmasterformate durch Klicken bearbeiten</a:t>
            </a:r>
            <a:endParaRPr b="0" lang="en-US" sz="3200" spc="-1" strike="noStrike">
              <a:solidFill>
                <a:srgbClr val="000000"/>
              </a:solidFill>
              <a:latin typeface="Gill Sans MT"/>
            </a:endParaRPr>
          </a:p>
          <a:p>
            <a:pPr lvl="1" marL="640080" indent="-237240">
              <a:lnSpc>
                <a:spcPct val="100000"/>
              </a:lnSpc>
              <a:spcBef>
                <a:spcPts val="550"/>
              </a:spcBef>
              <a:buClr>
                <a:srgbClr val="3891a7"/>
              </a:buClr>
              <a:buFont typeface="Verdana"/>
              <a:buChar char="◦"/>
            </a:pPr>
            <a:r>
              <a:rPr b="0" lang="en-US" sz="2800" spc="-1" strike="noStrike">
                <a:solidFill>
                  <a:srgbClr val="000000"/>
                </a:solidFill>
                <a:latin typeface="Gill Sans MT"/>
              </a:rPr>
              <a:t>Zweite Ebene</a:t>
            </a:r>
            <a:endParaRPr b="0" lang="en-US" sz="2800" spc="-1" strike="noStrike">
              <a:solidFill>
                <a:srgbClr val="000000"/>
              </a:solidFill>
              <a:latin typeface="Gill Sans MT"/>
            </a:endParaRPr>
          </a:p>
          <a:p>
            <a:pPr lvl="2" marL="887040" indent="-228240">
              <a:lnSpc>
                <a:spcPct val="100000"/>
              </a:lnSpc>
              <a:spcBef>
                <a:spcPts val="479"/>
              </a:spcBef>
              <a:buClr>
                <a:srgbClr val="feb80a"/>
              </a:buClr>
              <a:buFont typeface="Wingdings 2" charset="2"/>
              <a:buChar char=""/>
            </a:pPr>
            <a:r>
              <a:rPr b="0" lang="en-US" sz="2400" spc="-1" strike="noStrike">
                <a:solidFill>
                  <a:srgbClr val="000000"/>
                </a:solidFill>
                <a:latin typeface="Gill Sans MT"/>
              </a:rPr>
              <a:t>Dritte Ebene</a:t>
            </a:r>
            <a:endParaRPr b="0" lang="en-US" sz="2400" spc="-1" strike="noStrike">
              <a:solidFill>
                <a:srgbClr val="000000"/>
              </a:solidFill>
              <a:latin typeface="Gill Sans MT"/>
            </a:endParaRPr>
          </a:p>
          <a:p>
            <a:pPr lvl="3" marL="1097280" indent="-173520">
              <a:lnSpc>
                <a:spcPct val="100000"/>
              </a:lnSpc>
              <a:spcBef>
                <a:spcPts val="400"/>
              </a:spcBef>
              <a:buClr>
                <a:srgbClr val="c32d2e"/>
              </a:buClr>
              <a:buFont typeface="Wingdings 2" charset="2"/>
              <a:buChar char=""/>
            </a:pPr>
            <a:r>
              <a:rPr b="0" lang="en-US" sz="2000" spc="-1" strike="noStrike">
                <a:solidFill>
                  <a:srgbClr val="000000"/>
                </a:solidFill>
                <a:latin typeface="Gill Sans MT"/>
              </a:rPr>
              <a:t>Vierte Ebene</a:t>
            </a:r>
            <a:endParaRPr b="0" lang="en-US" sz="2000" spc="-1" strike="noStrike">
              <a:solidFill>
                <a:srgbClr val="000000"/>
              </a:solidFill>
              <a:latin typeface="Gill Sans MT"/>
            </a:endParaRPr>
          </a:p>
          <a:p>
            <a:pPr lvl="4" marL="1298520" indent="-182520">
              <a:lnSpc>
                <a:spcPct val="100000"/>
              </a:lnSpc>
              <a:spcBef>
                <a:spcPts val="400"/>
              </a:spcBef>
              <a:buClr>
                <a:srgbClr val="84aa33"/>
              </a:buClr>
              <a:buFont typeface="Wingdings 2" charset="2"/>
              <a:buChar char=""/>
            </a:pPr>
            <a:r>
              <a:rPr b="0" lang="en-US" sz="2000" spc="-1" strike="noStrike">
                <a:solidFill>
                  <a:srgbClr val="000000"/>
                </a:solidFill>
                <a:latin typeface="Gill Sans MT"/>
              </a:rPr>
              <a:t>Fünfte Ebene</a:t>
            </a:r>
            <a:endParaRPr b="0" lang="en-US" sz="2000" spc="-1" strike="noStrike">
              <a:solidFill>
                <a:srgbClr val="000000"/>
              </a:solidFill>
              <a:latin typeface="Gill Sans MT"/>
            </a:endParaRPr>
          </a:p>
        </p:txBody>
      </p:sp>
      <p:sp>
        <p:nvSpPr>
          <p:cNvPr id="105" name="PlaceHolder 8"/>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AACEC7F6-57DF-49B2-95EA-8E4EF5DB0E43}" type="datetime">
              <a:rPr b="0" lang="de-DE" sz="1200" spc="-1" strike="noStrike">
                <a:solidFill>
                  <a:srgbClr val="b5a989"/>
                </a:solidFill>
                <a:latin typeface="Gill Sans MT"/>
              </a:rPr>
              <a:t>07.01.21</a:t>
            </a:fld>
            <a:endParaRPr b="0" lang="de-DE" sz="1200" spc="-1" strike="noStrike">
              <a:latin typeface="Times New Roman"/>
            </a:endParaRPr>
          </a:p>
        </p:txBody>
      </p:sp>
      <p:sp>
        <p:nvSpPr>
          <p:cNvPr id="106" name="PlaceHolder 9"/>
          <p:cNvSpPr>
            <a:spLocks noGrp="1"/>
          </p:cNvSpPr>
          <p:nvPr>
            <p:ph type="ftr"/>
          </p:nvPr>
        </p:nvSpPr>
        <p:spPr>
          <a:xfrm>
            <a:off x="5715000" y="6305400"/>
            <a:ext cx="2895120" cy="475920"/>
          </a:xfrm>
          <a:prstGeom prst="rect">
            <a:avLst/>
          </a:prstGeom>
        </p:spPr>
        <p:txBody>
          <a:bodyPr lIns="90000" rIns="90000" tIns="45000" bIns="45000" anchor="b"/>
          <a:p>
            <a:endParaRPr b="0" lang="de-DE" sz="2400" spc="-1" strike="noStrike">
              <a:latin typeface="Times New Roman"/>
            </a:endParaRPr>
          </a:p>
        </p:txBody>
      </p:sp>
      <p:sp>
        <p:nvSpPr>
          <p:cNvPr id="107" name="PlaceHolder 10"/>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9FF3CC24-9845-4D91-986D-C2D378DBE21A}" type="slidenum">
              <a:rPr b="0" lang="de-DE" sz="1200" spc="-1" strike="noStrike">
                <a:solidFill>
                  <a:srgbClr val="b5a989"/>
                </a:solidFill>
                <a:latin typeface="Gill Sans MT"/>
              </a:rPr>
              <a:t>&lt;Foliennummer&gt;</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144"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45"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146" name="CustomShape 3"/>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147" name="CustomShape 4"/>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48" name="CustomShape 5"/>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149" name="PlaceHolder 6"/>
          <p:cNvSpPr>
            <a:spLocks noGrp="1"/>
          </p:cNvSpPr>
          <p:nvPr>
            <p:ph type="title"/>
          </p:nvPr>
        </p:nvSpPr>
        <p:spPr>
          <a:xfrm>
            <a:off x="1435680" y="274320"/>
            <a:ext cx="7497720" cy="1142640"/>
          </a:xfrm>
          <a:prstGeom prst="rect">
            <a:avLst/>
          </a:prstGeom>
        </p:spPr>
        <p:txBody>
          <a:bodyPr lIns="90000" rIns="90000" tIns="45000" bIns="45000" anchor="ctr"/>
          <a:p>
            <a:pPr>
              <a:lnSpc>
                <a:spcPct val="100000"/>
              </a:lnSpc>
            </a:pPr>
            <a:r>
              <a:rPr b="0" lang="en-US" sz="4300" spc="-1" strike="noStrike">
                <a:solidFill>
                  <a:srgbClr val="572314"/>
                </a:solidFill>
                <a:latin typeface="Gill Sans MT"/>
              </a:rPr>
              <a:t>Titelmasterformat durch Klicken bearbeiten</a:t>
            </a:r>
            <a:endParaRPr b="0" lang="en-US" sz="4300" spc="-1" strike="noStrike">
              <a:solidFill>
                <a:srgbClr val="000000"/>
              </a:solidFill>
              <a:latin typeface="Gill Sans MT"/>
            </a:endParaRPr>
          </a:p>
        </p:txBody>
      </p:sp>
      <p:sp>
        <p:nvSpPr>
          <p:cNvPr id="150" name="PlaceHolder 7"/>
          <p:cNvSpPr>
            <a:spLocks noGrp="1"/>
          </p:cNvSpPr>
          <p:nvPr>
            <p:ph type="body"/>
          </p:nvPr>
        </p:nvSpPr>
        <p:spPr>
          <a:xfrm>
            <a:off x="1435680" y="1523880"/>
            <a:ext cx="3657240" cy="4663080"/>
          </a:xfrm>
          <a:prstGeom prst="rect">
            <a:avLst/>
          </a:prstGeom>
        </p:spPr>
        <p:txBody>
          <a:bodyPr lIns="90000" rIns="90000" tIns="45000" bIns="45000"/>
          <a:p>
            <a:pPr marL="365760" indent="-282960">
              <a:lnSpc>
                <a:spcPct val="100000"/>
              </a:lnSpc>
              <a:spcBef>
                <a:spcPts val="601"/>
              </a:spcBef>
              <a:buClr>
                <a:srgbClr val="3891a7"/>
              </a:buClr>
              <a:buSzPct val="80000"/>
              <a:buFont typeface="Wingdings 2" charset="2"/>
              <a:buChar char=""/>
            </a:pPr>
            <a:r>
              <a:rPr b="0" lang="en-US" sz="2800" spc="-1" strike="noStrike">
                <a:solidFill>
                  <a:srgbClr val="000000"/>
                </a:solidFill>
                <a:latin typeface="Gill Sans MT"/>
              </a:rPr>
              <a:t>Textmasterformate durch Klicken bearbeiten</a:t>
            </a:r>
            <a:endParaRPr b="0" lang="en-US" sz="2800" spc="-1" strike="noStrike">
              <a:solidFill>
                <a:srgbClr val="000000"/>
              </a:solidFill>
              <a:latin typeface="Gill Sans MT"/>
            </a:endParaRPr>
          </a:p>
          <a:p>
            <a:pPr lvl="1" marL="640080" indent="-237240">
              <a:lnSpc>
                <a:spcPct val="100000"/>
              </a:lnSpc>
              <a:spcBef>
                <a:spcPts val="550"/>
              </a:spcBef>
              <a:buClr>
                <a:srgbClr val="3891a7"/>
              </a:buClr>
              <a:buFont typeface="Verdana"/>
              <a:buChar char="◦"/>
            </a:pPr>
            <a:r>
              <a:rPr b="0" lang="en-US" sz="2400" spc="-1" strike="noStrike">
                <a:solidFill>
                  <a:srgbClr val="000000"/>
                </a:solidFill>
                <a:latin typeface="Gill Sans MT"/>
              </a:rPr>
              <a:t>Zweite Ebene</a:t>
            </a:r>
            <a:endParaRPr b="0" lang="en-US" sz="2400" spc="-1" strike="noStrike">
              <a:solidFill>
                <a:srgbClr val="000000"/>
              </a:solidFill>
              <a:latin typeface="Gill Sans MT"/>
            </a:endParaRPr>
          </a:p>
          <a:p>
            <a:pPr lvl="2" marL="887040" indent="-228240">
              <a:lnSpc>
                <a:spcPct val="100000"/>
              </a:lnSpc>
              <a:spcBef>
                <a:spcPts val="400"/>
              </a:spcBef>
              <a:buClr>
                <a:srgbClr val="feb80a"/>
              </a:buClr>
              <a:buFont typeface="Wingdings 2" charset="2"/>
              <a:buChar char=""/>
            </a:pPr>
            <a:r>
              <a:rPr b="0" lang="en-US" sz="2000" spc="-1" strike="noStrike">
                <a:solidFill>
                  <a:srgbClr val="000000"/>
                </a:solidFill>
                <a:latin typeface="Gill Sans MT"/>
              </a:rPr>
              <a:t>Dritte Ebene</a:t>
            </a:r>
            <a:endParaRPr b="0" lang="en-US" sz="2000" spc="-1" strike="noStrike">
              <a:solidFill>
                <a:srgbClr val="000000"/>
              </a:solidFill>
              <a:latin typeface="Gill Sans MT"/>
            </a:endParaRPr>
          </a:p>
          <a:p>
            <a:pPr lvl="3" marL="1097280" indent="-173520">
              <a:lnSpc>
                <a:spcPct val="100000"/>
              </a:lnSpc>
              <a:spcBef>
                <a:spcPts val="360"/>
              </a:spcBef>
              <a:buClr>
                <a:srgbClr val="c32d2e"/>
              </a:buClr>
              <a:buFont typeface="Wingdings 2" charset="2"/>
              <a:buChar char=""/>
            </a:pPr>
            <a:r>
              <a:rPr b="0" lang="en-US" sz="1800" spc="-1" strike="noStrike">
                <a:solidFill>
                  <a:srgbClr val="000000"/>
                </a:solidFill>
                <a:latin typeface="Gill Sans MT"/>
              </a:rPr>
              <a:t>Vierte Ebene</a:t>
            </a:r>
            <a:endParaRPr b="0" lang="en-US" sz="1800" spc="-1" strike="noStrike">
              <a:solidFill>
                <a:srgbClr val="000000"/>
              </a:solidFill>
              <a:latin typeface="Gill Sans MT"/>
            </a:endParaRPr>
          </a:p>
          <a:p>
            <a:pPr lvl="4" marL="1298520" indent="-182520">
              <a:lnSpc>
                <a:spcPct val="100000"/>
              </a:lnSpc>
              <a:spcBef>
                <a:spcPts val="360"/>
              </a:spcBef>
              <a:buClr>
                <a:srgbClr val="84aa33"/>
              </a:buClr>
              <a:buFont typeface="Wingdings 2" charset="2"/>
              <a:buChar char=""/>
            </a:pPr>
            <a:r>
              <a:rPr b="0" lang="en-US" sz="1800" spc="-1" strike="noStrike">
                <a:solidFill>
                  <a:srgbClr val="000000"/>
                </a:solidFill>
                <a:latin typeface="Gill Sans MT"/>
              </a:rPr>
              <a:t>Fünfte Ebene</a:t>
            </a:r>
            <a:endParaRPr b="0" lang="en-US" sz="1800" spc="-1" strike="noStrike">
              <a:solidFill>
                <a:srgbClr val="000000"/>
              </a:solidFill>
              <a:latin typeface="Gill Sans MT"/>
            </a:endParaRPr>
          </a:p>
        </p:txBody>
      </p:sp>
      <p:sp>
        <p:nvSpPr>
          <p:cNvPr id="151" name="PlaceHolder 8"/>
          <p:cNvSpPr>
            <a:spLocks noGrp="1"/>
          </p:cNvSpPr>
          <p:nvPr>
            <p:ph type="body"/>
          </p:nvPr>
        </p:nvSpPr>
        <p:spPr>
          <a:xfrm>
            <a:off x="5276160" y="1523880"/>
            <a:ext cx="3657240" cy="4663080"/>
          </a:xfrm>
          <a:prstGeom prst="rect">
            <a:avLst/>
          </a:prstGeom>
        </p:spPr>
        <p:txBody>
          <a:bodyPr lIns="90000" rIns="90000" tIns="45000" bIns="45000"/>
          <a:p>
            <a:pPr marL="365760" indent="-282960">
              <a:lnSpc>
                <a:spcPct val="100000"/>
              </a:lnSpc>
              <a:spcBef>
                <a:spcPts val="601"/>
              </a:spcBef>
              <a:buClr>
                <a:srgbClr val="3891a7"/>
              </a:buClr>
              <a:buSzPct val="80000"/>
              <a:buFont typeface="Wingdings 2" charset="2"/>
              <a:buChar char=""/>
            </a:pPr>
            <a:r>
              <a:rPr b="0" lang="en-US" sz="2800" spc="-1" strike="noStrike">
                <a:solidFill>
                  <a:srgbClr val="000000"/>
                </a:solidFill>
                <a:latin typeface="Gill Sans MT"/>
              </a:rPr>
              <a:t>Textmasterformate durch Klicken bearbeiten</a:t>
            </a:r>
            <a:endParaRPr b="0" lang="en-US" sz="2800" spc="-1" strike="noStrike">
              <a:solidFill>
                <a:srgbClr val="000000"/>
              </a:solidFill>
              <a:latin typeface="Gill Sans MT"/>
            </a:endParaRPr>
          </a:p>
          <a:p>
            <a:pPr lvl="1" marL="640080" indent="-237240">
              <a:lnSpc>
                <a:spcPct val="100000"/>
              </a:lnSpc>
              <a:spcBef>
                <a:spcPts val="550"/>
              </a:spcBef>
              <a:buClr>
                <a:srgbClr val="3891a7"/>
              </a:buClr>
              <a:buFont typeface="Verdana"/>
              <a:buChar char="◦"/>
            </a:pPr>
            <a:r>
              <a:rPr b="0" lang="en-US" sz="2400" spc="-1" strike="noStrike">
                <a:solidFill>
                  <a:srgbClr val="000000"/>
                </a:solidFill>
                <a:latin typeface="Gill Sans MT"/>
              </a:rPr>
              <a:t>Zweite Ebene</a:t>
            </a:r>
            <a:endParaRPr b="0" lang="en-US" sz="2400" spc="-1" strike="noStrike">
              <a:solidFill>
                <a:srgbClr val="000000"/>
              </a:solidFill>
              <a:latin typeface="Gill Sans MT"/>
            </a:endParaRPr>
          </a:p>
          <a:p>
            <a:pPr lvl="2" marL="887040" indent="-228240">
              <a:lnSpc>
                <a:spcPct val="100000"/>
              </a:lnSpc>
              <a:spcBef>
                <a:spcPts val="400"/>
              </a:spcBef>
              <a:buClr>
                <a:srgbClr val="feb80a"/>
              </a:buClr>
              <a:buFont typeface="Wingdings 2" charset="2"/>
              <a:buChar char=""/>
            </a:pPr>
            <a:r>
              <a:rPr b="0" lang="en-US" sz="2000" spc="-1" strike="noStrike">
                <a:solidFill>
                  <a:srgbClr val="000000"/>
                </a:solidFill>
                <a:latin typeface="Gill Sans MT"/>
              </a:rPr>
              <a:t>Dritte Ebene</a:t>
            </a:r>
            <a:endParaRPr b="0" lang="en-US" sz="2000" spc="-1" strike="noStrike">
              <a:solidFill>
                <a:srgbClr val="000000"/>
              </a:solidFill>
              <a:latin typeface="Gill Sans MT"/>
            </a:endParaRPr>
          </a:p>
          <a:p>
            <a:pPr lvl="3" marL="1097280" indent="-173520">
              <a:lnSpc>
                <a:spcPct val="100000"/>
              </a:lnSpc>
              <a:spcBef>
                <a:spcPts val="360"/>
              </a:spcBef>
              <a:buClr>
                <a:srgbClr val="c32d2e"/>
              </a:buClr>
              <a:buFont typeface="Wingdings 2" charset="2"/>
              <a:buChar char=""/>
            </a:pPr>
            <a:r>
              <a:rPr b="0" lang="en-US" sz="1800" spc="-1" strike="noStrike">
                <a:solidFill>
                  <a:srgbClr val="000000"/>
                </a:solidFill>
                <a:latin typeface="Gill Sans MT"/>
              </a:rPr>
              <a:t>Vierte Ebene</a:t>
            </a:r>
            <a:endParaRPr b="0" lang="en-US" sz="1800" spc="-1" strike="noStrike">
              <a:solidFill>
                <a:srgbClr val="000000"/>
              </a:solidFill>
              <a:latin typeface="Gill Sans MT"/>
            </a:endParaRPr>
          </a:p>
          <a:p>
            <a:pPr lvl="4" marL="1298520" indent="-182520">
              <a:lnSpc>
                <a:spcPct val="100000"/>
              </a:lnSpc>
              <a:spcBef>
                <a:spcPts val="360"/>
              </a:spcBef>
              <a:buClr>
                <a:srgbClr val="84aa33"/>
              </a:buClr>
              <a:buFont typeface="Wingdings 2" charset="2"/>
              <a:buChar char=""/>
            </a:pPr>
            <a:r>
              <a:rPr b="0" lang="en-US" sz="1800" spc="-1" strike="noStrike">
                <a:solidFill>
                  <a:srgbClr val="000000"/>
                </a:solidFill>
                <a:latin typeface="Gill Sans MT"/>
              </a:rPr>
              <a:t>Fünfte Ebene</a:t>
            </a:r>
            <a:endParaRPr b="0" lang="en-US" sz="1800" spc="-1" strike="noStrike">
              <a:solidFill>
                <a:srgbClr val="000000"/>
              </a:solidFill>
              <a:latin typeface="Gill Sans MT"/>
            </a:endParaRPr>
          </a:p>
        </p:txBody>
      </p:sp>
      <p:sp>
        <p:nvSpPr>
          <p:cNvPr id="152" name="PlaceHolder 9"/>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12FD46D8-775C-4330-8964-321C7DD69EFF}" type="datetime">
              <a:rPr b="0" lang="de-DE" sz="1200" spc="-1" strike="noStrike">
                <a:solidFill>
                  <a:srgbClr val="b5a989"/>
                </a:solidFill>
                <a:latin typeface="Gill Sans MT"/>
              </a:rPr>
              <a:t>07.01.21</a:t>
            </a:fld>
            <a:endParaRPr b="0" lang="de-DE" sz="1200" spc="-1" strike="noStrike">
              <a:latin typeface="Times New Roman"/>
            </a:endParaRPr>
          </a:p>
        </p:txBody>
      </p:sp>
      <p:sp>
        <p:nvSpPr>
          <p:cNvPr id="153" name="PlaceHolder 10"/>
          <p:cNvSpPr>
            <a:spLocks noGrp="1"/>
          </p:cNvSpPr>
          <p:nvPr>
            <p:ph type="ftr"/>
          </p:nvPr>
        </p:nvSpPr>
        <p:spPr>
          <a:xfrm>
            <a:off x="5715000" y="6305400"/>
            <a:ext cx="2895120" cy="475920"/>
          </a:xfrm>
          <a:prstGeom prst="rect">
            <a:avLst/>
          </a:prstGeom>
        </p:spPr>
        <p:txBody>
          <a:bodyPr lIns="90000" rIns="90000" tIns="45000" bIns="45000" anchor="b"/>
          <a:p>
            <a:endParaRPr b="0" lang="de-DE" sz="2400" spc="-1" strike="noStrike">
              <a:latin typeface="Times New Roman"/>
            </a:endParaRPr>
          </a:p>
        </p:txBody>
      </p:sp>
      <p:sp>
        <p:nvSpPr>
          <p:cNvPr id="154" name="PlaceHolder 11"/>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3FDA5F19-513B-4C3C-BB8E-240600F6A60E}" type="slidenum">
              <a:rPr b="0" lang="de-DE" sz="1200" spc="-1" strike="noStrike">
                <a:solidFill>
                  <a:srgbClr val="b5a989"/>
                </a:solidFill>
                <a:latin typeface="Gill Sans MT"/>
              </a:rPr>
              <a:t>&lt;Foliennummer&gt;</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191" name="CustomShape 1" hidden="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92" name="CustomShape 2" hidden="1"/>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193" name="CustomShape 3" hidden="1"/>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194" name="CustomShape 4" hidden="1"/>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95" name="CustomShape 5" hidden="1"/>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196" name="CustomShape 6"/>
          <p:cNvSpPr/>
          <p:nvPr/>
        </p:nvSpPr>
        <p:spPr>
          <a:xfrm>
            <a:off x="1014840" y="0"/>
            <a:ext cx="81288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97" name="PlaceHolder 7"/>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33CB9ECF-264F-4FE7-BCC5-960FB39A6DF0}" type="datetime">
              <a:rPr b="0" lang="de-DE" sz="1200" spc="-1" strike="noStrike">
                <a:solidFill>
                  <a:srgbClr val="b5a989"/>
                </a:solidFill>
                <a:latin typeface="Gill Sans MT"/>
              </a:rPr>
              <a:t>07.01.21</a:t>
            </a:fld>
            <a:endParaRPr b="0" lang="de-DE" sz="1200" spc="-1" strike="noStrike">
              <a:latin typeface="Times New Roman"/>
            </a:endParaRPr>
          </a:p>
        </p:txBody>
      </p:sp>
      <p:sp>
        <p:nvSpPr>
          <p:cNvPr id="198" name="PlaceHolder 8"/>
          <p:cNvSpPr>
            <a:spLocks noGrp="1"/>
          </p:cNvSpPr>
          <p:nvPr>
            <p:ph type="ftr"/>
          </p:nvPr>
        </p:nvSpPr>
        <p:spPr>
          <a:xfrm>
            <a:off x="5715000" y="6305400"/>
            <a:ext cx="2895120" cy="475920"/>
          </a:xfrm>
          <a:prstGeom prst="rect">
            <a:avLst/>
          </a:prstGeom>
        </p:spPr>
        <p:txBody>
          <a:bodyPr lIns="90000" rIns="90000" tIns="45000" bIns="45000" anchor="b"/>
          <a:p>
            <a:endParaRPr b="0" lang="de-DE" sz="2400" spc="-1" strike="noStrike">
              <a:latin typeface="Times New Roman"/>
            </a:endParaRPr>
          </a:p>
        </p:txBody>
      </p:sp>
      <p:sp>
        <p:nvSpPr>
          <p:cNvPr id="199" name="PlaceHolder 9"/>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8E006504-E35D-45B8-8898-3CCB2B29C969}" type="slidenum">
              <a:rPr b="0" lang="de-DE" sz="1200" spc="-1" strike="noStrike">
                <a:solidFill>
                  <a:srgbClr val="b5a989"/>
                </a:solidFill>
                <a:latin typeface="Gill Sans MT"/>
              </a:rPr>
              <a:t>&lt;Foliennummer&gt;</a:t>
            </a:fld>
            <a:endParaRPr b="0" lang="de-DE" sz="1200" spc="-1" strike="noStrike">
              <a:latin typeface="Times New Roman"/>
            </a:endParaRPr>
          </a:p>
        </p:txBody>
      </p:sp>
      <p:sp>
        <p:nvSpPr>
          <p:cNvPr id="200" name="CustomShape 10"/>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201"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Gill Sans MT"/>
              </a:rPr>
              <a:t>Format des Titeltextes durch Klicken bearbeiten</a:t>
            </a:r>
            <a:endParaRPr b="0" lang="en-US" sz="1800" spc="-1" strike="noStrike">
              <a:solidFill>
                <a:srgbClr val="000000"/>
              </a:solidFill>
              <a:latin typeface="Gill Sans MT"/>
            </a:endParaRPr>
          </a:p>
        </p:txBody>
      </p:sp>
      <p:sp>
        <p:nvSpPr>
          <p:cNvPr id="202"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Gill Sans MT"/>
              </a:rPr>
              <a:t>Format des Gliederungstextes durch Klicken bearbeiten</a:t>
            </a:r>
            <a:endParaRPr b="0" lang="en-US"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Zweite Gliederungsebene</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Dritte Gliederungsebene</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Vierte Gliederungsebene</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Fünfte Gliederungsebene</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Sechste Gliederungsebene</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Siebte Gliederungsebene</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239"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240"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41" name="CustomShape 3"/>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242" name="CustomShape 4"/>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243" name="CustomShape 5"/>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244" name="PlaceHolder 6"/>
          <p:cNvSpPr>
            <a:spLocks noGrp="1"/>
          </p:cNvSpPr>
          <p:nvPr>
            <p:ph type="title"/>
          </p:nvPr>
        </p:nvSpPr>
        <p:spPr>
          <a:xfrm>
            <a:off x="1435680" y="274320"/>
            <a:ext cx="7497720" cy="1142640"/>
          </a:xfrm>
          <a:prstGeom prst="rect">
            <a:avLst/>
          </a:prstGeom>
        </p:spPr>
        <p:txBody>
          <a:bodyPr lIns="90000" rIns="90000" tIns="45000" bIns="45000" anchor="ctr"/>
          <a:p>
            <a:pPr>
              <a:lnSpc>
                <a:spcPct val="100000"/>
              </a:lnSpc>
            </a:pPr>
            <a:r>
              <a:rPr b="0" lang="en-US" sz="4300" spc="-1" strike="noStrike">
                <a:solidFill>
                  <a:srgbClr val="572314"/>
                </a:solidFill>
                <a:latin typeface="Gill Sans MT"/>
              </a:rPr>
              <a:t>Titelmasterformat durch Klicken bearbeiten</a:t>
            </a:r>
            <a:endParaRPr b="0" lang="en-US" sz="4300" spc="-1" strike="noStrike">
              <a:solidFill>
                <a:srgbClr val="000000"/>
              </a:solidFill>
              <a:latin typeface="Gill Sans MT"/>
            </a:endParaRPr>
          </a:p>
        </p:txBody>
      </p:sp>
      <p:sp>
        <p:nvSpPr>
          <p:cNvPr id="245" name="PlaceHolder 7"/>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B6FE113C-F54C-4DAF-8B3A-460041F8AC9D}" type="datetime">
              <a:rPr b="0" lang="de-DE" sz="1200" spc="-1" strike="noStrike">
                <a:solidFill>
                  <a:srgbClr val="b5a989"/>
                </a:solidFill>
                <a:latin typeface="Gill Sans MT"/>
              </a:rPr>
              <a:t>07.01.21</a:t>
            </a:fld>
            <a:endParaRPr b="0" lang="de-DE" sz="1200" spc="-1" strike="noStrike">
              <a:latin typeface="Times New Roman"/>
            </a:endParaRPr>
          </a:p>
        </p:txBody>
      </p:sp>
      <p:sp>
        <p:nvSpPr>
          <p:cNvPr id="246" name="PlaceHolder 8"/>
          <p:cNvSpPr>
            <a:spLocks noGrp="1"/>
          </p:cNvSpPr>
          <p:nvPr>
            <p:ph type="ftr"/>
          </p:nvPr>
        </p:nvSpPr>
        <p:spPr>
          <a:xfrm>
            <a:off x="5715000" y="6305400"/>
            <a:ext cx="2895120" cy="475920"/>
          </a:xfrm>
          <a:prstGeom prst="rect">
            <a:avLst/>
          </a:prstGeom>
        </p:spPr>
        <p:txBody>
          <a:bodyPr lIns="90000" rIns="90000" tIns="45000" bIns="45000" anchor="b"/>
          <a:p>
            <a:endParaRPr b="0" lang="de-DE" sz="2400" spc="-1" strike="noStrike">
              <a:latin typeface="Times New Roman"/>
            </a:endParaRPr>
          </a:p>
        </p:txBody>
      </p:sp>
      <p:sp>
        <p:nvSpPr>
          <p:cNvPr id="247" name="PlaceHolder 9"/>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05E6E1CE-C038-49DF-AAF1-E2716D0C72C7}" type="slidenum">
              <a:rPr b="0" lang="de-DE" sz="1200" spc="-1" strike="noStrike">
                <a:solidFill>
                  <a:srgbClr val="b5a989"/>
                </a:solidFill>
                <a:latin typeface="Gill Sans MT"/>
              </a:rPr>
              <a:t>&lt;Foliennummer&gt;</a:t>
            </a:fld>
            <a:endParaRPr b="0" lang="de-DE" sz="1200" spc="-1" strike="noStrike">
              <a:latin typeface="Times New Roman"/>
            </a:endParaRPr>
          </a:p>
        </p:txBody>
      </p:sp>
      <p:sp>
        <p:nvSpPr>
          <p:cNvPr id="248"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Gill Sans MT"/>
              </a:rPr>
              <a:t>Format des Gliederungstextes durch Klicken bearbeiten</a:t>
            </a:r>
            <a:endParaRPr b="0" lang="en-US"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Zweite Gliederungsebene</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Dritte Gliederungsebene</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Vierte Gliederungsebene</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Fünfte Gliederungsebene</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Sechste Gliederungsebene</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Siebte Gliederungsebene</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oleObject" Target="../embeddings/oleObject1.bin"/><Relationship Id="rId3" Type="http://schemas.openxmlformats.org/officeDocument/2006/relationships/image" Target="../media/image14.wmf"/><Relationship Id="rId4"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6.wmf"/><Relationship Id="rId3" Type="http://schemas.openxmlformats.org/officeDocument/2006/relationships/oleObject" Target="../embeddings/oleObject2.bin"/><Relationship Id="rId4" Type="http://schemas.openxmlformats.org/officeDocument/2006/relationships/image" Target="../media/image17.wmf"/><Relationship Id="rId5"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oleObject" Target="../embeddings/oleObject1.bin"/><Relationship Id="rId4" Type="http://schemas.openxmlformats.org/officeDocument/2006/relationships/image" Target="../media/image24.wmf"/><Relationship Id="rId5" Type="http://schemas.openxmlformats.org/officeDocument/2006/relationships/oleObject" Target="../embeddings/oleObject2.bin"/><Relationship Id="rId6" Type="http://schemas.openxmlformats.org/officeDocument/2006/relationships/image" Target="../media/image25.wmf"/><Relationship Id="rId7"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6.wmf"/><Relationship Id="rId3" Type="http://schemas.openxmlformats.org/officeDocument/2006/relationships/oleObject" Target="../embeddings/oleObject2.bin"/><Relationship Id="rId4" Type="http://schemas.openxmlformats.org/officeDocument/2006/relationships/image" Target="../media/image27.wmf"/><Relationship Id="rId5" Type="http://schemas.openxmlformats.org/officeDocument/2006/relationships/oleObject" Target="../embeddings/oleObject3.bin"/><Relationship Id="rId6" Type="http://schemas.openxmlformats.org/officeDocument/2006/relationships/image" Target="../media/image28.wmf"/><Relationship Id="rId7" Type="http://schemas.openxmlformats.org/officeDocument/2006/relationships/oleObject" Target="../embeddings/oleObject4.bin"/><Relationship Id="rId8" Type="http://schemas.openxmlformats.org/officeDocument/2006/relationships/image" Target="../media/image29.wmf"/><Relationship Id="rId9"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oleObject" Target="../embeddings/oleObject1.bin"/><Relationship Id="rId3" Type="http://schemas.openxmlformats.org/officeDocument/2006/relationships/image" Target="../media/image32.wmf"/><Relationship Id="rId4" Type="http://schemas.openxmlformats.org/officeDocument/2006/relationships/oleObject" Target="../embeddings/oleObject2.bin"/><Relationship Id="rId5" Type="http://schemas.openxmlformats.org/officeDocument/2006/relationships/image" Target="../media/image33.wmf"/><Relationship Id="rId6" Type="http://schemas.openxmlformats.org/officeDocument/2006/relationships/oleObject" Target="../embeddings/oleObject3.bin"/><Relationship Id="rId7" Type="http://schemas.openxmlformats.org/officeDocument/2006/relationships/image" Target="../media/image34.wmf"/><Relationship Id="rId8" Type="http://schemas.openxmlformats.org/officeDocument/2006/relationships/oleObject" Target="../embeddings/oleObject4.bin"/><Relationship Id="rId9" Type="http://schemas.openxmlformats.org/officeDocument/2006/relationships/image" Target="../media/image35.wmf"/><Relationship Id="rId10"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6.wmf"/><Relationship Id="rId3" Type="http://schemas.openxmlformats.org/officeDocument/2006/relationships/oleObject" Target="../embeddings/oleObject2.bin"/><Relationship Id="rId4" Type="http://schemas.openxmlformats.org/officeDocument/2006/relationships/image" Target="../media/image37.wmf"/><Relationship Id="rId5" Type="http://schemas.openxmlformats.org/officeDocument/2006/relationships/oleObject" Target="../embeddings/oleObject3.bin"/><Relationship Id="rId6" Type="http://schemas.openxmlformats.org/officeDocument/2006/relationships/image" Target="../media/image38.wmf"/><Relationship Id="rId7" Type="http://schemas.openxmlformats.org/officeDocument/2006/relationships/oleObject" Target="../embeddings/oleObject4.bin"/><Relationship Id="rId8" Type="http://schemas.openxmlformats.org/officeDocument/2006/relationships/image" Target="../media/image39.wmf"/><Relationship Id="rId9"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oleObject" Target="../embeddings/oleObject1.bin"/><Relationship Id="rId3" Type="http://schemas.openxmlformats.org/officeDocument/2006/relationships/image" Target="../media/image41.wmf"/><Relationship Id="rId4"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3.wmf"/><Relationship Id="rId3" Type="http://schemas.openxmlformats.org/officeDocument/2006/relationships/oleObject" Target="../embeddings/oleObject2.bin"/><Relationship Id="rId4" Type="http://schemas.openxmlformats.org/officeDocument/2006/relationships/image" Target="../media/image44.wmf"/><Relationship Id="rId5" Type="http://schemas.openxmlformats.org/officeDocument/2006/relationships/oleObject" Target="../embeddings/oleObject3.bin"/><Relationship Id="rId6" Type="http://schemas.openxmlformats.org/officeDocument/2006/relationships/image" Target="../media/image45.wmf"/><Relationship Id="rId7" Type="http://schemas.openxmlformats.org/officeDocument/2006/relationships/oleObject" Target="../embeddings/oleObject4.bin"/><Relationship Id="rId8" Type="http://schemas.openxmlformats.org/officeDocument/2006/relationships/image" Target="../media/image46.wmf"/><Relationship Id="rId9" Type="http://schemas.openxmlformats.org/officeDocument/2006/relationships/oleObject" Target="../embeddings/oleObject5.bin"/><Relationship Id="rId10" Type="http://schemas.openxmlformats.org/officeDocument/2006/relationships/image" Target="../media/image47.wmf"/><Relationship Id="rId11"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0.wmf"/><Relationship Id="rId3"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oleObject" Target="../embeddings/oleObject1.bin"/><Relationship Id="rId3" Type="http://schemas.openxmlformats.org/officeDocument/2006/relationships/image" Target="../media/image52.wmf"/><Relationship Id="rId4"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3.wmf"/><Relationship Id="rId3" Type="http://schemas.openxmlformats.org/officeDocument/2006/relationships/slideLayout" Target="../slideLayouts/slideLayout49.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4.wmf"/><Relationship Id="rId3"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5.wmf"/><Relationship Id="rId3" Type="http://schemas.openxmlformats.org/officeDocument/2006/relationships/image" Target="../media/image56.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7.wmf"/><Relationship Id="rId3" Type="http://schemas.openxmlformats.org/officeDocument/2006/relationships/image" Target="../media/image58.jpeg"/><Relationship Id="rId4" Type="http://schemas.openxmlformats.org/officeDocument/2006/relationships/slideLayout" Target="../slideLayouts/slideLayout49.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9.wmf"/><Relationship Id="rId3" Type="http://schemas.openxmlformats.org/officeDocument/2006/relationships/oleObject" Target="../embeddings/oleObject2.bin"/><Relationship Id="rId4" Type="http://schemas.openxmlformats.org/officeDocument/2006/relationships/image" Target="../media/image60.wmf"/><Relationship Id="rId5" Type="http://schemas.openxmlformats.org/officeDocument/2006/relationships/oleObject" Target="../embeddings/oleObject3.bin"/><Relationship Id="rId6" Type="http://schemas.openxmlformats.org/officeDocument/2006/relationships/image" Target="../media/image61.wmf"/><Relationship Id="rId7" Type="http://schemas.openxmlformats.org/officeDocument/2006/relationships/oleObject" Target="../embeddings/oleObject4.bin"/><Relationship Id="rId8" Type="http://schemas.openxmlformats.org/officeDocument/2006/relationships/image" Target="../media/image62.wmf"/><Relationship Id="rId9" Type="http://schemas.openxmlformats.org/officeDocument/2006/relationships/oleObject" Target="../embeddings/oleObject5.bin"/><Relationship Id="rId10" Type="http://schemas.openxmlformats.org/officeDocument/2006/relationships/image" Target="../media/image63.wmf"/><Relationship Id="rId11" Type="http://schemas.openxmlformats.org/officeDocument/2006/relationships/slideLayout" Target="../slideLayouts/slideLayout49.xml"/>
</Relationships>
</file>

<file path=ppt/slides/_rels/slide5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49.xml"/>
</Relationships>
</file>

<file path=ppt/slides/_rels/slide55.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49.xml"/>
</Relationships>
</file>

<file path=ppt/slides/_rels/slide56.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49.xml"/><Relationship Id="rId4"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49.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1.wmf"/><Relationship Id="rId3" Type="http://schemas.openxmlformats.org/officeDocument/2006/relationships/oleObject" Target="../embeddings/oleObject2.bin"/><Relationship Id="rId4" Type="http://schemas.openxmlformats.org/officeDocument/2006/relationships/image" Target="../media/image72.wmf"/><Relationship Id="rId5" Type="http://schemas.openxmlformats.org/officeDocument/2006/relationships/slideLayout" Target="../slideLayouts/slideLayout6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3.wmf"/><Relationship Id="rId3" Type="http://schemas.openxmlformats.org/officeDocument/2006/relationships/oleObject" Target="../embeddings/oleObject2.bin"/><Relationship Id="rId4" Type="http://schemas.openxmlformats.org/officeDocument/2006/relationships/image" Target="../media/image74.wmf"/><Relationship Id="rId5" Type="http://schemas.openxmlformats.org/officeDocument/2006/relationships/oleObject" Target="../embeddings/oleObject3.bin"/><Relationship Id="rId6" Type="http://schemas.openxmlformats.org/officeDocument/2006/relationships/image" Target="../media/image75.wmf"/><Relationship Id="rId7" Type="http://schemas.openxmlformats.org/officeDocument/2006/relationships/oleObject" Target="../embeddings/oleObject4.bin"/><Relationship Id="rId8" Type="http://schemas.openxmlformats.org/officeDocument/2006/relationships/image" Target="../media/image76.wmf"/><Relationship Id="rId9" Type="http://schemas.openxmlformats.org/officeDocument/2006/relationships/oleObject" Target="../embeddings/oleObject5.bin"/><Relationship Id="rId10" Type="http://schemas.openxmlformats.org/officeDocument/2006/relationships/image" Target="../media/image77.wmf"/><Relationship Id="rId11" Type="http://schemas.openxmlformats.org/officeDocument/2006/relationships/slideLayout" Target="../slideLayouts/slideLayout49.xml"/>
</Relationships>
</file>

<file path=ppt/slides/_rels/slide6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8.wmf"/><Relationship Id="rId3" Type="http://schemas.openxmlformats.org/officeDocument/2006/relationships/oleObject" Target="../embeddings/oleObject2.bin"/><Relationship Id="rId4" Type="http://schemas.openxmlformats.org/officeDocument/2006/relationships/image" Target="../media/image79.wmf"/><Relationship Id="rId5" Type="http://schemas.openxmlformats.org/officeDocument/2006/relationships/oleObject" Target="../embeddings/oleObject3.bin"/><Relationship Id="rId6" Type="http://schemas.openxmlformats.org/officeDocument/2006/relationships/image" Target="../media/image80.wmf"/><Relationship Id="rId7" Type="http://schemas.openxmlformats.org/officeDocument/2006/relationships/slideLayout" Target="../slideLayouts/slideLayout4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1432440" y="360000"/>
            <a:ext cx="7406280" cy="1471680"/>
          </a:xfrm>
          <a:prstGeom prst="rect">
            <a:avLst/>
          </a:prstGeom>
          <a:noFill/>
          <a:ln>
            <a:noFill/>
          </a:ln>
        </p:spPr>
        <p:txBody>
          <a:bodyPr lIns="90000" rIns="90000" tIns="45000" bIns="45000" anchor="b"/>
          <a:p>
            <a:pPr>
              <a:lnSpc>
                <a:spcPct val="100000"/>
              </a:lnSpc>
            </a:pPr>
            <a:r>
              <a:rPr b="0" lang="en-US" sz="4300" spc="-1" strike="noStrike">
                <a:solidFill>
                  <a:srgbClr val="572314"/>
                </a:solidFill>
                <a:latin typeface="Gill Sans MT"/>
              </a:rPr>
              <a:t>Bakterielle Chemotaxis</a:t>
            </a:r>
            <a:endParaRPr b="0" lang="en-US" sz="4300" spc="-1" strike="noStrike">
              <a:solidFill>
                <a:srgbClr val="000000"/>
              </a:solidFill>
              <a:latin typeface="Gill Sans MT"/>
            </a:endParaRPr>
          </a:p>
        </p:txBody>
      </p:sp>
      <p:sp>
        <p:nvSpPr>
          <p:cNvPr id="292" name="TextShape 2"/>
          <p:cNvSpPr txBox="1"/>
          <p:nvPr/>
        </p:nvSpPr>
        <p:spPr>
          <a:xfrm>
            <a:off x="1432440" y="1850040"/>
            <a:ext cx="7406280" cy="1752120"/>
          </a:xfrm>
          <a:prstGeom prst="rect">
            <a:avLst/>
          </a:prstGeom>
          <a:noFill/>
          <a:ln>
            <a:noFill/>
          </a:ln>
        </p:spPr>
        <p:txBody>
          <a:bodyPr lIns="90000" rIns="90000" tIns="0" bIns="45000">
            <a:normAutofit/>
          </a:bodyPr>
          <a:p>
            <a:pPr marL="27360">
              <a:lnSpc>
                <a:spcPct val="100000"/>
              </a:lnSpc>
              <a:spcBef>
                <a:spcPts val="601"/>
              </a:spcBef>
            </a:pPr>
            <a:endParaRPr b="0" lang="de-DE" sz="3200" spc="-1" strike="noStrike">
              <a:latin typeface="Arial"/>
            </a:endParaRPr>
          </a:p>
          <a:p>
            <a:pPr marL="27360">
              <a:lnSpc>
                <a:spcPct val="100000"/>
              </a:lnSpc>
              <a:spcBef>
                <a:spcPts val="601"/>
              </a:spcBef>
            </a:pPr>
            <a:endParaRPr b="0" lang="de-DE" sz="3200" spc="-1" strike="noStrike">
              <a:latin typeface="Arial"/>
            </a:endParaRPr>
          </a:p>
          <a:p>
            <a:pPr marL="27360">
              <a:lnSpc>
                <a:spcPct val="100000"/>
              </a:lnSpc>
              <a:spcBef>
                <a:spcPts val="601"/>
              </a:spcBef>
            </a:pPr>
            <a:endParaRPr b="0" lang="de-DE" sz="3200" spc="-1" strike="noStrike">
              <a:latin typeface="Arial"/>
            </a:endParaRPr>
          </a:p>
          <a:p>
            <a:pPr marL="27360">
              <a:lnSpc>
                <a:spcPct val="100000"/>
              </a:lnSpc>
              <a:spcBef>
                <a:spcPts val="601"/>
              </a:spcBef>
            </a:pPr>
            <a:endParaRPr b="0" lang="de-DE" sz="3200" spc="-1" strike="noStrike">
              <a:latin typeface="Arial"/>
            </a:endParaRPr>
          </a:p>
          <a:p>
            <a:pPr marL="27360">
              <a:lnSpc>
                <a:spcPct val="100000"/>
              </a:lnSpc>
              <a:spcBef>
                <a:spcPts val="601"/>
              </a:spcBef>
            </a:pPr>
            <a:endParaRPr b="0" lang="de-DE" sz="3200" spc="-1" strike="noStrike">
              <a:latin typeface="Arial"/>
            </a:endParaRPr>
          </a:p>
          <a:p>
            <a:pPr marL="27360">
              <a:lnSpc>
                <a:spcPct val="100000"/>
              </a:lnSpc>
              <a:spcBef>
                <a:spcPts val="601"/>
              </a:spcBef>
            </a:pPr>
            <a:endParaRPr b="0" lang="de-DE" sz="3200" spc="-1" strike="noStrike">
              <a:latin typeface="Arial"/>
            </a:endParaRPr>
          </a:p>
          <a:p>
            <a:pPr marL="27360">
              <a:lnSpc>
                <a:spcPct val="100000"/>
              </a:lnSpc>
              <a:spcBef>
                <a:spcPts val="601"/>
              </a:spcBef>
            </a:pPr>
            <a:r>
              <a:rPr b="0" lang="de-DE" sz="2000" spc="-1" strike="noStrike">
                <a:solidFill>
                  <a:srgbClr val="361309"/>
                </a:solidFill>
                <a:latin typeface="Gill Sans MT"/>
              </a:rPr>
              <a:t>Ein Vortrag von Hendrik Dirks</a:t>
            </a:r>
            <a:endParaRPr b="0" lang="de-DE"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1435680" y="27432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2.4 Bewegung</a:t>
            </a:r>
            <a:endParaRPr b="0" lang="en-US" sz="4300" spc="-1" strike="noStrike">
              <a:solidFill>
                <a:srgbClr val="000000"/>
              </a:solidFill>
              <a:latin typeface="Gill Sans MT"/>
            </a:endParaRPr>
          </a:p>
        </p:txBody>
      </p:sp>
      <p:pic>
        <p:nvPicPr>
          <p:cNvPr id="312" name="Inhaltsplatzhalter 7" descr=""/>
          <p:cNvPicPr/>
          <p:nvPr/>
        </p:nvPicPr>
        <p:blipFill>
          <a:blip r:embed="rId1"/>
          <a:stretch/>
        </p:blipFill>
        <p:spPr>
          <a:xfrm>
            <a:off x="1071360" y="1214280"/>
            <a:ext cx="4214520" cy="4989240"/>
          </a:xfrm>
          <a:prstGeom prst="rect">
            <a:avLst/>
          </a:prstGeom>
          <a:ln>
            <a:noFill/>
          </a:ln>
        </p:spPr>
      </p:pic>
      <p:sp>
        <p:nvSpPr>
          <p:cNvPr id="313" name="TextShape 2"/>
          <p:cNvSpPr txBox="1"/>
          <p:nvPr/>
        </p:nvSpPr>
        <p:spPr>
          <a:xfrm>
            <a:off x="5276160" y="1523880"/>
            <a:ext cx="3657240" cy="5119200"/>
          </a:xfrm>
          <a:prstGeom prst="rect">
            <a:avLst/>
          </a:prstGeom>
          <a:noFill/>
          <a:ln>
            <a:noFill/>
          </a:ln>
        </p:spPr>
        <p:txBody>
          <a:bodyPr lIns="90000" rIns="90000" tIns="45000" bIns="45000">
            <a:normAutofit/>
          </a:bodyPr>
          <a:p>
            <a:pPr marL="365760" indent="-282960">
              <a:lnSpc>
                <a:spcPct val="100000"/>
              </a:lnSpc>
              <a:spcBef>
                <a:spcPts val="601"/>
              </a:spcBef>
            </a:pPr>
            <a:r>
              <a:rPr b="0" lang="en-US" sz="2400" spc="-1" strike="noStrike">
                <a:solidFill>
                  <a:srgbClr val="000000"/>
                </a:solidFill>
                <a:latin typeface="Gill Sans MT"/>
              </a:rPr>
              <a:t>Grundsätzlich taumelt das Bakterium durch die Flüssigkeit, in der es sich befindet. Dabei sind die Flagella zu den Außenseiten hin abgespreizt und drehen sich im Uhrzeigersinn (CW). Dies führt einen quasi Random Walk herbei.</a:t>
            </a:r>
            <a:endParaRPr b="0" lang="en-US" sz="2400" spc="-1" strike="noStrike">
              <a:solidFill>
                <a:srgbClr val="000000"/>
              </a:solidFill>
              <a:latin typeface="Gill Sans MT"/>
            </a:endParaRPr>
          </a:p>
          <a:p>
            <a:pPr marL="365760" indent="-282960">
              <a:lnSpc>
                <a:spcPct val="100000"/>
              </a:lnSpc>
              <a:spcBef>
                <a:spcPts val="601"/>
              </a:spcBef>
            </a:pPr>
            <a:r>
              <a:rPr b="0" lang="en-US" sz="2400" spc="-1" strike="noStrike">
                <a:solidFill>
                  <a:srgbClr val="000000"/>
                </a:solidFill>
                <a:latin typeface="Gill Sans MT"/>
              </a:rPr>
              <a:t>Stellt das Bakterium eine positive Konzentrationsveränderung in einer bestimmten Richtung fest, so wird das Taumeln für eine kurze Zeit unterbrochen und das Bakterium bewegt sich in Richtung des „Lockstoffs“. Hierbei legen sich die Flagella in eine Richtung an und drehen sich dann gegen den Uhrzeigersinn (CCW)</a:t>
            </a:r>
            <a:endParaRPr b="0" lang="en-US" sz="2400" spc="-1" strike="noStrike">
              <a:solidFill>
                <a:srgbClr val="000000"/>
              </a:solidFill>
              <a:latin typeface="Gill Sans MT"/>
            </a:endParaRPr>
          </a:p>
          <a:p>
            <a:pPr marL="365760" indent="-282960">
              <a:lnSpc>
                <a:spcPct val="100000"/>
              </a:lnSpc>
              <a:spcBef>
                <a:spcPts val="601"/>
              </a:spcBef>
            </a:pPr>
            <a:r>
              <a:rPr b="0" lang="en-US" sz="2400" spc="-1" strike="noStrike">
                <a:solidFill>
                  <a:srgbClr val="000000"/>
                </a:solidFill>
                <a:latin typeface="Gill Sans MT"/>
              </a:rPr>
              <a:t>Zusammengefasst:</a:t>
            </a:r>
            <a:endParaRPr b="0" lang="en-US" sz="2400" spc="-1" strike="noStrike">
              <a:solidFill>
                <a:srgbClr val="000000"/>
              </a:solidFill>
              <a:latin typeface="Gill Sans MT"/>
            </a:endParaRPr>
          </a:p>
          <a:p>
            <a:pPr marL="365760" indent="-282960">
              <a:lnSpc>
                <a:spcPct val="100000"/>
              </a:lnSpc>
              <a:spcBef>
                <a:spcPts val="601"/>
              </a:spcBef>
            </a:pPr>
            <a:endParaRPr b="0" lang="en-US" sz="2400" spc="-1" strike="noStrike">
              <a:solidFill>
                <a:srgbClr val="000000"/>
              </a:solidFill>
              <a:latin typeface="Gill Sans MT"/>
            </a:endParaRPr>
          </a:p>
        </p:txBody>
      </p:sp>
    </p:spTree>
  </p:cSld>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313">
                                            <p:txEl>
                                              <p:pRg st="2" end="2"/>
                                            </p:txEl>
                                          </p:spTgt>
                                        </p:tgtEl>
                                        <p:attrNameLst>
                                          <p:attrName>style.visibility</p:attrName>
                                        </p:attrNameLst>
                                      </p:cBhvr>
                                      <p:to>
                                        <p:strVal val="visible"/>
                                      </p:to>
                                    </p:set>
                                  </p:childTnLst>
                                </p:cTn>
                              </p:par>
                            </p:childTnLst>
                          </p:cTn>
                        </p:par>
                        <p:par>
                          <p:cTn id="147" fill="hold">
                            <p:stCondLst>
                              <p:cond delay="0"/>
                            </p:stCondLst>
                            <p:childTnLst>
                              <p:par>
                                <p:cTn id="148" nodeType="afterEffect" fill="hold" presetClass="entr" presetID="1">
                                  <p:stCondLst>
                                    <p:cond delay="0"/>
                                  </p:stCondLst>
                                  <p:childTnLst>
                                    <p:set>
                                      <p:cBhvr>
                                        <p:cTn id="149"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4" name="Grafik 1" descr=""/>
          <p:cNvPicPr/>
          <p:nvPr/>
        </p:nvPicPr>
        <p:blipFill>
          <a:blip r:embed="rId1"/>
          <a:stretch/>
        </p:blipFill>
        <p:spPr>
          <a:xfrm>
            <a:off x="1785960" y="785880"/>
            <a:ext cx="6571800" cy="492876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5" name="Grafik 6" descr=""/>
          <p:cNvPicPr/>
          <p:nvPr/>
        </p:nvPicPr>
        <p:blipFill>
          <a:blip r:embed="rId1"/>
          <a:stretch/>
        </p:blipFill>
        <p:spPr>
          <a:xfrm>
            <a:off x="2286000" y="571320"/>
            <a:ext cx="6148440" cy="4000320"/>
          </a:xfrm>
          <a:prstGeom prst="rect">
            <a:avLst/>
          </a:prstGeom>
          <a:ln>
            <a:noFill/>
          </a:ln>
        </p:spPr>
      </p:pic>
      <p:sp>
        <p:nvSpPr>
          <p:cNvPr id="316"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2.5 Signalübermittlung</a:t>
            </a:r>
            <a:endParaRPr b="0" lang="en-US" sz="4300" spc="-1" strike="noStrike">
              <a:solidFill>
                <a:srgbClr val="000000"/>
              </a:solidFill>
              <a:latin typeface="Gill Sans MT"/>
            </a:endParaRPr>
          </a:p>
        </p:txBody>
      </p:sp>
      <p:sp>
        <p:nvSpPr>
          <p:cNvPr id="317" name="TextShape 2"/>
          <p:cNvSpPr txBox="1"/>
          <p:nvPr/>
        </p:nvSpPr>
        <p:spPr>
          <a:xfrm>
            <a:off x="1428840" y="4000320"/>
            <a:ext cx="7497720" cy="285732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 Signalübermittlung funktioniert durch Protein-Protein Reaktionen bei denen Phosphor zwischen den Proteinen „weitergereicht“ wird.</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In unserem Fall sind das die „Che“-Proteine (chemotaktisch)</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Bindeglied zwischen Rezeptoren und Flagella</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Es gibt eine ganze Reihe an Proteinen, die an der Reaktion mitwirken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CheA und CheW sind in den Rezeptoren vorhanden, wobei CheW nur Bindeglied zwischen Rezeptor und CheA ist.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CheY dient als Bindeglied zwischen CheA und den Flagella. Um Taumeln zu beenden wird die CheY</a:t>
            </a:r>
            <a:r>
              <a:rPr b="0" lang="en-US" sz="3200" spc="-1" strike="noStrike" baseline="-25000">
                <a:solidFill>
                  <a:srgbClr val="000000"/>
                </a:solidFill>
                <a:latin typeface="Gill Sans MT"/>
              </a:rPr>
              <a:t>p</a:t>
            </a:r>
            <a:r>
              <a:rPr b="0" lang="en-US" sz="3200" spc="-1" strike="noStrike">
                <a:solidFill>
                  <a:srgbClr val="000000"/>
                </a:solidFill>
                <a:latin typeface="Gill Sans MT"/>
              </a:rPr>
              <a:t> Konzentration gesenkt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CheZ reguliert CheY und damit die Rate der Signalübermittlung</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CheR methyliert die Rezeptoren, um sie zu deaktivieren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spTree>
  </p:cSld>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ntr" presetID="1">
                                  <p:stCondLst>
                                    <p:cond delay="0"/>
                                  </p:stCondLst>
                                  <p:childTnLst>
                                    <p:set>
                                      <p:cBhvr>
                                        <p:cTn id="155" dur="1" fill="hold">
                                          <p:stCondLst>
                                            <p:cond delay="0"/>
                                          </p:stCondLst>
                                        </p:cTn>
                                        <p:tgtEl>
                                          <p:spTgt spid="317">
                                            <p:txEl>
                                              <p:pRg st="0" end="0"/>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1">
                                  <p:stCondLst>
                                    <p:cond delay="0"/>
                                  </p:stCondLst>
                                  <p:childTnLst>
                                    <p:set>
                                      <p:cBhvr>
                                        <p:cTn id="159" dur="1" fill="hold">
                                          <p:stCondLst>
                                            <p:cond delay="0"/>
                                          </p:stCondLst>
                                        </p:cTn>
                                        <p:tgtEl>
                                          <p:spTgt spid="317">
                                            <p:txEl>
                                              <p:pRg st="1" end="1"/>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
                                  <p:stCondLst>
                                    <p:cond delay="0"/>
                                  </p:stCondLst>
                                  <p:childTnLst>
                                    <p:set>
                                      <p:cBhvr>
                                        <p:cTn id="163" dur="1" fill="hold">
                                          <p:stCondLst>
                                            <p:cond delay="0"/>
                                          </p:stCondLst>
                                        </p:cTn>
                                        <p:tgtEl>
                                          <p:spTgt spid="317">
                                            <p:txEl>
                                              <p:pRg st="2" end="2"/>
                                            </p:txEl>
                                          </p:spTgt>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1">
                                  <p:stCondLst>
                                    <p:cond delay="0"/>
                                  </p:stCondLst>
                                  <p:childTnLst>
                                    <p:set>
                                      <p:cBhvr>
                                        <p:cTn id="167" dur="1" fill="hold">
                                          <p:stCondLst>
                                            <p:cond delay="0"/>
                                          </p:stCondLst>
                                        </p:cTn>
                                        <p:tgtEl>
                                          <p:spTgt spid="317">
                                            <p:txEl>
                                              <p:pRg st="3" end="3"/>
                                            </p:txEl>
                                          </p:spTgt>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1">
                                  <p:stCondLst>
                                    <p:cond delay="0"/>
                                  </p:stCondLst>
                                  <p:childTnLst>
                                    <p:set>
                                      <p:cBhvr>
                                        <p:cTn id="171" dur="1" fill="hold">
                                          <p:stCondLst>
                                            <p:cond delay="0"/>
                                          </p:stCondLst>
                                        </p:cTn>
                                        <p:tgtEl>
                                          <p:spTgt spid="317">
                                            <p:txEl>
                                              <p:pRg st="4" end="4"/>
                                            </p:txEl>
                                          </p:spTgt>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1">
                                  <p:stCondLst>
                                    <p:cond delay="0"/>
                                  </p:stCondLst>
                                  <p:childTnLst>
                                    <p:set>
                                      <p:cBhvr>
                                        <p:cTn id="175" dur="1" fill="hold">
                                          <p:stCondLst>
                                            <p:cond delay="0"/>
                                          </p:stCondLst>
                                        </p:cTn>
                                        <p:tgtEl>
                                          <p:spTgt spid="317">
                                            <p:txEl>
                                              <p:pRg st="5" end="5"/>
                                            </p:txEl>
                                          </p:spTgt>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1">
                                  <p:stCondLst>
                                    <p:cond delay="0"/>
                                  </p:stCondLst>
                                  <p:childTnLst>
                                    <p:set>
                                      <p:cBhvr>
                                        <p:cTn id="179" dur="1" fill="hold">
                                          <p:stCondLst>
                                            <p:cond delay="0"/>
                                          </p:stCondLst>
                                        </p:cTn>
                                        <p:tgtEl>
                                          <p:spTgt spid="317">
                                            <p:txEl>
                                              <p:pRg st="6" end="6"/>
                                            </p:txEl>
                                          </p:spTgt>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
                                  <p:stCondLst>
                                    <p:cond delay="0"/>
                                  </p:stCondLst>
                                  <p:childTnLst>
                                    <p:set>
                                      <p:cBhvr>
                                        <p:cTn id="183" dur="1" fill="hold">
                                          <p:stCondLst>
                                            <p:cond delay="0"/>
                                          </p:stCondLst>
                                        </p:cTn>
                                        <p:tgtEl>
                                          <p:spTgt spid="317">
                                            <p:txEl>
                                              <p:pRg st="7" end="7"/>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1">
                                  <p:stCondLst>
                                    <p:cond delay="0"/>
                                  </p:stCondLst>
                                  <p:childTnLst>
                                    <p:set>
                                      <p:cBhvr>
                                        <p:cTn id="187" dur="1" fill="hold">
                                          <p:stCondLst>
                                            <p:cond delay="0"/>
                                          </p:stCondLst>
                                        </p:cTn>
                                        <p:tgtEl>
                                          <p:spTgt spid="317">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Grafik 6" descr=""/>
          <p:cNvPicPr/>
          <p:nvPr/>
        </p:nvPicPr>
        <p:blipFill>
          <a:blip r:embed="rId1"/>
          <a:stretch/>
        </p:blipFill>
        <p:spPr>
          <a:xfrm>
            <a:off x="3857760" y="142920"/>
            <a:ext cx="4928760" cy="3206520"/>
          </a:xfrm>
          <a:prstGeom prst="rect">
            <a:avLst/>
          </a:prstGeom>
          <a:ln>
            <a:noFill/>
          </a:ln>
        </p:spPr>
      </p:pic>
      <p:sp>
        <p:nvSpPr>
          <p:cNvPr id="319" name="CustomShape 1"/>
          <p:cNvSpPr/>
          <p:nvPr/>
        </p:nvSpPr>
        <p:spPr>
          <a:xfrm>
            <a:off x="1357200" y="3571920"/>
            <a:ext cx="7569000" cy="328572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Ausgangssituation: Das Bakterium schwimmt in eine Richtung</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Auslöser für den folgenden Prozess ist eine fallende Lockstoff-Konzentration</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Zunächst steigt die Phosphorylationsrate der Rezeptoren CheA an den Rezeptoren</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Durch den höheren Anteil an CheA</a:t>
            </a:r>
            <a:r>
              <a:rPr b="0" lang="de-DE" sz="3200" spc="-1" strike="noStrike" baseline="-25000">
                <a:solidFill>
                  <a:srgbClr val="000000"/>
                </a:solidFill>
                <a:latin typeface="Gill Sans MT"/>
              </a:rPr>
              <a:t>p</a:t>
            </a:r>
            <a:r>
              <a:rPr b="0" lang="de-DE" sz="3200" spc="-1" strike="noStrike">
                <a:solidFill>
                  <a:srgbClr val="000000"/>
                </a:solidFill>
                <a:latin typeface="Gill Sans MT"/>
              </a:rPr>
              <a:t> wird auch mehr CheY phosphoryliert und wird damit zu CheY</a:t>
            </a:r>
            <a:r>
              <a:rPr b="0" lang="de-DE" sz="3200" spc="-1" strike="noStrike" baseline="-25000">
                <a:solidFill>
                  <a:srgbClr val="000000"/>
                </a:solidFill>
                <a:latin typeface="Gill Sans MT"/>
              </a:rPr>
              <a:t>p</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Die Konzentration von CheY</a:t>
            </a:r>
            <a:r>
              <a:rPr b="0" lang="de-DE" sz="3200" spc="-1" strike="noStrike" baseline="-25000">
                <a:solidFill>
                  <a:srgbClr val="000000"/>
                </a:solidFill>
                <a:latin typeface="Gill Sans MT"/>
              </a:rPr>
              <a:t>p</a:t>
            </a:r>
            <a:r>
              <a:rPr b="0" lang="de-DE" sz="3200" spc="-1" strike="noStrike">
                <a:solidFill>
                  <a:srgbClr val="000000"/>
                </a:solidFill>
                <a:latin typeface="Gill Sans MT"/>
              </a:rPr>
              <a:t>  an den Flagella steigt, worauf diese sich aufrichten und das Taumeln beginnt</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Gleichzeitig wird von CheA</a:t>
            </a:r>
            <a:r>
              <a:rPr b="0" lang="de-DE" sz="3200" spc="-1" strike="noStrike" baseline="-25000">
                <a:solidFill>
                  <a:srgbClr val="000000"/>
                </a:solidFill>
                <a:latin typeface="Gill Sans MT"/>
              </a:rPr>
              <a:t>p</a:t>
            </a:r>
            <a:r>
              <a:rPr b="0" lang="de-DE" sz="3200" spc="-1" strike="noStrike">
                <a:solidFill>
                  <a:srgbClr val="000000"/>
                </a:solidFill>
                <a:latin typeface="Gill Sans MT"/>
              </a:rPr>
              <a:t> auch das Protein CheB phosphoryliert</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CheB setzt Rezeptoren wieder in den Ursprungszustand zurück, indem es sie demethyliert</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CheR methyliert gleichzeitig die Rezeptoren</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Es gibt also im taumelnden Zustand ein Gleichgewicht dieser Proteine</a:t>
            </a:r>
            <a:endParaRPr b="0" lang="de-DE" sz="3200" spc="-1" strike="noStrike">
              <a:latin typeface="Arial"/>
            </a:endParaRPr>
          </a:p>
          <a:p>
            <a:pPr>
              <a:lnSpc>
                <a:spcPct val="100000"/>
              </a:lnSpc>
              <a:spcBef>
                <a:spcPts val="601"/>
              </a:spcBef>
            </a:pPr>
            <a:endParaRPr b="0" lang="de-DE" sz="3200" spc="-1" strike="noStrike">
              <a:latin typeface="Arial"/>
            </a:endParaRPr>
          </a:p>
        </p:txBody>
      </p:sp>
      <p:sp>
        <p:nvSpPr>
          <p:cNvPr id="320" name="CustomShape 2"/>
          <p:cNvSpPr/>
          <p:nvPr/>
        </p:nvSpPr>
        <p:spPr>
          <a:xfrm>
            <a:off x="1071360" y="71280"/>
            <a:ext cx="7497720" cy="242856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pPr>
            <a:r>
              <a:rPr b="0" lang="de-DE" sz="3200" spc="-1" strike="noStrike">
                <a:solidFill>
                  <a:srgbClr val="000000"/>
                </a:solidFill>
                <a:latin typeface="Gill Sans MT"/>
              </a:rPr>
              <a:t>Beispiel: </a:t>
            </a:r>
            <a:endParaRPr b="0" lang="de-DE" sz="3200" spc="-1" strike="noStrike">
              <a:latin typeface="Arial"/>
            </a:endParaRPr>
          </a:p>
          <a:p>
            <a:pPr marL="365760" indent="-282960">
              <a:lnSpc>
                <a:spcPct val="100000"/>
              </a:lnSpc>
              <a:spcBef>
                <a:spcPts val="601"/>
              </a:spcBef>
            </a:pPr>
            <a:r>
              <a:rPr b="0" lang="de-DE" sz="3200" spc="-1" strike="noStrike">
                <a:solidFill>
                  <a:srgbClr val="000000"/>
                </a:solidFill>
                <a:latin typeface="Gill Sans MT"/>
              </a:rPr>
              <a:t>„</a:t>
            </a:r>
            <a:r>
              <a:rPr b="0" lang="de-DE" sz="3200" spc="-1" strike="noStrike">
                <a:solidFill>
                  <a:srgbClr val="000000"/>
                </a:solidFill>
                <a:latin typeface="Gill Sans MT"/>
              </a:rPr>
              <a:t>Taumeln“</a:t>
            </a:r>
            <a:endParaRPr b="0" lang="de-DE" sz="3200" spc="-1" strike="noStrike">
              <a:latin typeface="Arial"/>
            </a:endParaRPr>
          </a:p>
        </p:txBody>
      </p:sp>
    </p:spTree>
  </p:cSld>
  <p:timing>
    <p:tnLst>
      <p:par>
        <p:cTn id="188" dur="indefinite" restart="never" nodeType="tmRoot">
          <p:childTnLst>
            <p:seq>
              <p:cTn id="189" dur="indefinite" nodeType="mainSeq">
                <p:childTnLst>
                  <p:par>
                    <p:cTn id="190" fill="hold">
                      <p:stCondLst>
                        <p:cond delay="indefinite"/>
                      </p:stCondLst>
                      <p:childTnLst>
                        <p:par>
                          <p:cTn id="191" fill="hold">
                            <p:stCondLst>
                              <p:cond delay="0"/>
                            </p:stCondLst>
                            <p:childTnLst>
                              <p:par>
                                <p:cTn id="192" nodeType="clickEffect" fill="hold" presetClass="entr" presetID="1">
                                  <p:stCondLst>
                                    <p:cond delay="0"/>
                                  </p:stCondLst>
                                  <p:childTnLst>
                                    <p:set>
                                      <p:cBhvr>
                                        <p:cTn id="193"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1">
                                  <p:stCondLst>
                                    <p:cond delay="0"/>
                                  </p:stCondLst>
                                  <p:childTnLst>
                                    <p:set>
                                      <p:cBhvr>
                                        <p:cTn id="197"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
                                  <p:stCondLst>
                                    <p:cond delay="0"/>
                                  </p:stCondLst>
                                  <p:childTnLst>
                                    <p:set>
                                      <p:cBhvr>
                                        <p:cTn id="201"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1">
                                  <p:stCondLst>
                                    <p:cond delay="0"/>
                                  </p:stCondLst>
                                  <p:childTnLst>
                                    <p:set>
                                      <p:cBhvr>
                                        <p:cTn id="205"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1">
                                  <p:stCondLst>
                                    <p:cond delay="0"/>
                                  </p:stCondLst>
                                  <p:childTnLst>
                                    <p:set>
                                      <p:cBhvr>
                                        <p:cTn id="209" dur="1" fill="hold">
                                          <p:stCondLst>
                                            <p:cond delay="0"/>
                                          </p:stCondLst>
                                        </p:cTn>
                                        <p:tgtEl>
                                          <p:spTgt spid="319">
                                            <p:txEl>
                                              <p:pRg st="4" end="4"/>
                                            </p:tx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
                                  <p:stCondLst>
                                    <p:cond delay="0"/>
                                  </p:stCondLst>
                                  <p:childTnLst>
                                    <p:set>
                                      <p:cBhvr>
                                        <p:cTn id="213" dur="1" fill="hold">
                                          <p:stCondLst>
                                            <p:cond delay="0"/>
                                          </p:stCondLst>
                                        </p:cTn>
                                        <p:tgtEl>
                                          <p:spTgt spid="319">
                                            <p:txEl>
                                              <p:pRg st="5" end="5"/>
                                            </p:txEl>
                                          </p:spTgt>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1">
                                  <p:stCondLst>
                                    <p:cond delay="0"/>
                                  </p:stCondLst>
                                  <p:childTnLst>
                                    <p:set>
                                      <p:cBhvr>
                                        <p:cTn id="217" dur="1" fill="hold">
                                          <p:stCondLst>
                                            <p:cond delay="0"/>
                                          </p:stCondLst>
                                        </p:cTn>
                                        <p:tgtEl>
                                          <p:spTgt spid="319">
                                            <p:txEl>
                                              <p:pRg st="6" end="6"/>
                                            </p:txEl>
                                          </p:spTgt>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1">
                                  <p:stCondLst>
                                    <p:cond delay="0"/>
                                  </p:stCondLst>
                                  <p:childTnLst>
                                    <p:set>
                                      <p:cBhvr>
                                        <p:cTn id="221" dur="1" fill="hold">
                                          <p:stCondLst>
                                            <p:cond delay="0"/>
                                          </p:stCondLst>
                                        </p:cTn>
                                        <p:tgtEl>
                                          <p:spTgt spid="319">
                                            <p:txEl>
                                              <p:pRg st="7" end="7"/>
                                            </p:tx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nodeType="clickEffect" fill="hold" presetClass="entr" presetID="1">
                                  <p:stCondLst>
                                    <p:cond delay="0"/>
                                  </p:stCondLst>
                                  <p:childTnLst>
                                    <p:set>
                                      <p:cBhvr>
                                        <p:cTn id="225" dur="1" fill="hold">
                                          <p:stCondLst>
                                            <p:cond delay="0"/>
                                          </p:stCondLst>
                                        </p:cTn>
                                        <p:tgtEl>
                                          <p:spTgt spid="319">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2.6 Wichtige Fähigkeiten des Bakteriums</a:t>
            </a:r>
            <a:endParaRPr b="0" lang="en-US" sz="4300" spc="-1" strike="noStrike">
              <a:solidFill>
                <a:srgbClr val="000000"/>
              </a:solidFill>
              <a:latin typeface="Gill Sans MT"/>
            </a:endParaRPr>
          </a:p>
        </p:txBody>
      </p:sp>
      <p:sp>
        <p:nvSpPr>
          <p:cNvPr id="322" name="TextShape 2"/>
          <p:cNvSpPr txBox="1"/>
          <p:nvPr/>
        </p:nvSpPr>
        <p:spPr>
          <a:xfrm>
            <a:off x="1500120" y="2357280"/>
            <a:ext cx="7497720" cy="4214520"/>
          </a:xfrm>
          <a:prstGeom prst="rect">
            <a:avLst/>
          </a:prstGeom>
          <a:noFill/>
          <a:ln>
            <a:noFill/>
          </a:ln>
        </p:spPr>
        <p:txBody>
          <a:bodyPr lIns="90000" rIns="90000" tIns="45000" bIns="45000">
            <a:normAutofit/>
          </a:bodyPr>
          <a:p>
            <a:pPr marL="365760" indent="-282960">
              <a:lnSpc>
                <a:spcPct val="100000"/>
              </a:lnSpc>
              <a:spcBef>
                <a:spcPts val="601"/>
              </a:spcBef>
            </a:pPr>
            <a:r>
              <a:rPr b="0" lang="en-US" sz="3200" spc="-1" strike="noStrike">
                <a:solidFill>
                  <a:srgbClr val="000000"/>
                </a:solidFill>
                <a:latin typeface="Gill Sans MT"/>
              </a:rPr>
              <a:t>Im Folgenden einige Wichtige Fähigkeiten des Bakteriums, auf die bei der Modellierung besonderes Augenmerk gelegt worden ist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1" lang="en-US" sz="3200" spc="-1" strike="noStrike">
                <a:solidFill>
                  <a:srgbClr val="000000"/>
                </a:solidFill>
                <a:latin typeface="Gill Sans MT"/>
              </a:rPr>
              <a:t>Adaption</a:t>
            </a:r>
            <a:r>
              <a:rPr b="0" lang="en-US" sz="3200" spc="-1" strike="noStrike">
                <a:solidFill>
                  <a:srgbClr val="000000"/>
                </a:solidFill>
                <a:latin typeface="Gill Sans MT"/>
              </a:rPr>
              <a:t>: Bakterium kann sich an äußere Umstände anpassen. Ist das Bakterium in eine positivere Umgebung gelangt, so findet ein Prozess der Adaption statt und das Bakterium fasst die neue Umgebung als Basiswert auf. Es bedarf dann also weiterer Konzentrationserhöhung um wieder eine Reaktion hervorzurufen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1" lang="en-US" sz="3200" spc="-1" strike="noStrike">
                <a:solidFill>
                  <a:srgbClr val="000000"/>
                </a:solidFill>
                <a:latin typeface="Gill Sans MT"/>
              </a:rPr>
              <a:t>Sensitivität</a:t>
            </a:r>
            <a:r>
              <a:rPr b="0" lang="en-US" sz="3200" spc="-1" strike="noStrike">
                <a:solidFill>
                  <a:srgbClr val="000000"/>
                </a:solidFill>
                <a:latin typeface="Gill Sans MT"/>
              </a:rPr>
              <a:t>: Ein Bakterium kann schon kleinste Veränderungen in seiner Umgebung feststellen können. Eine Veränderung von 0.1% der Rezeptoraktivität  kann bereits eine Reaktion hervorrufen.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1" lang="en-US" sz="3200" spc="-1" strike="noStrike">
                <a:solidFill>
                  <a:srgbClr val="000000"/>
                </a:solidFill>
                <a:latin typeface="Gill Sans MT"/>
              </a:rPr>
              <a:t>Vorteil</a:t>
            </a:r>
            <a:r>
              <a:rPr b="0" lang="en-US" sz="3200" spc="-1" strike="noStrike">
                <a:solidFill>
                  <a:srgbClr val="000000"/>
                </a:solidFill>
                <a:latin typeface="Gill Sans MT"/>
              </a:rPr>
              <a:t>: Das Bakterium muss korrekt auf die eingehende Signalstärke reagieren. Vorteil wird als Veränderung der Bewegung im Hinblick auf die Rezeptorbeschäftigung definiert.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1" lang="en-US" sz="3200" spc="-1" strike="noStrike">
                <a:solidFill>
                  <a:srgbClr val="000000"/>
                </a:solidFill>
                <a:latin typeface="Gill Sans MT"/>
              </a:rPr>
              <a:t>Robustheit</a:t>
            </a:r>
            <a:r>
              <a:rPr b="0" lang="en-US" sz="3200" spc="-1" strike="noStrike">
                <a:solidFill>
                  <a:srgbClr val="000000"/>
                </a:solidFill>
                <a:latin typeface="Gill Sans MT"/>
              </a:rPr>
              <a:t>: Proteinverteilung unterscheidet sich von Zelle zu Zelle, das Signalnetzwerk muss trotzdem funktionieren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Diese Punkte sind natürlich alle dicht verwoben. Zum Beispiel kann Vorteil nur realisiert werden, wenn das Rezeptorgitter sensitiv genug ist.</a:t>
            </a:r>
            <a:endParaRPr b="0" lang="en-US" sz="3200" spc="-1" strike="noStrike">
              <a:solidFill>
                <a:srgbClr val="000000"/>
              </a:solidFill>
              <a:latin typeface="Gill Sans MT"/>
            </a:endParaRPr>
          </a:p>
          <a:p>
            <a:pPr marL="365760" indent="-282960">
              <a:lnSpc>
                <a:spcPct val="100000"/>
              </a:lnSpc>
              <a:spcBef>
                <a:spcPts val="601"/>
              </a:spcBef>
            </a:pPr>
            <a:endParaRPr b="0" lang="en-US" sz="3200" spc="-1" strike="noStrike">
              <a:solidFill>
                <a:srgbClr val="000000"/>
              </a:solidFill>
              <a:latin typeface="Gill Sans MT"/>
            </a:endParaRPr>
          </a:p>
        </p:txBody>
      </p:sp>
    </p:spTree>
  </p:cSld>
  <p:timing>
    <p:tnLst>
      <p:par>
        <p:cTn id="226" dur="indefinite" restart="never" nodeType="tmRoot">
          <p:childTnLst>
            <p:seq>
              <p:cTn id="227" dur="indefinite" nodeType="mainSeq">
                <p:childTnLst>
                  <p:par>
                    <p:cTn id="228" fill="hold">
                      <p:stCondLst>
                        <p:cond delay="indefinite"/>
                      </p:stCondLst>
                      <p:childTnLst>
                        <p:par>
                          <p:cTn id="229" fill="hold">
                            <p:stCondLst>
                              <p:cond delay="0"/>
                            </p:stCondLst>
                            <p:childTnLst>
                              <p:par>
                                <p:cTn id="230" nodeType="clickEffect" fill="hold" presetClass="entr" presetID="1">
                                  <p:stCondLst>
                                    <p:cond delay="0"/>
                                  </p:stCondLst>
                                  <p:childTnLst>
                                    <p:set>
                                      <p:cBhvr>
                                        <p:cTn id="231"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
                                  <p:stCondLst>
                                    <p:cond delay="0"/>
                                  </p:stCondLst>
                                  <p:childTnLst>
                                    <p:set>
                                      <p:cBhvr>
                                        <p:cTn id="235" dur="1" fill="hold">
                                          <p:stCondLst>
                                            <p:cond delay="0"/>
                                          </p:stCondLst>
                                        </p:cTn>
                                        <p:tgtEl>
                                          <p:spTgt spid="322">
                                            <p:txEl>
                                              <p:pRg st="1" end="1"/>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nodeType="clickEffect" fill="hold" presetClass="entr" presetID="1">
                                  <p:stCondLst>
                                    <p:cond delay="0"/>
                                  </p:stCondLst>
                                  <p:childTnLst>
                                    <p:set>
                                      <p:cBhvr>
                                        <p:cTn id="239" dur="1" fill="hold">
                                          <p:stCondLst>
                                            <p:cond delay="0"/>
                                          </p:stCondLst>
                                        </p:cTn>
                                        <p:tgtEl>
                                          <p:spTgt spid="322">
                                            <p:txEl>
                                              <p:pRg st="2" end="2"/>
                                            </p:txEl>
                                          </p:spTgt>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nodeType="clickEffect" fill="hold" presetClass="entr" presetID="1">
                                  <p:stCondLst>
                                    <p:cond delay="0"/>
                                  </p:stCondLst>
                                  <p:childTnLst>
                                    <p:set>
                                      <p:cBhvr>
                                        <p:cTn id="243" dur="1" fill="hold">
                                          <p:stCondLst>
                                            <p:cond delay="0"/>
                                          </p:stCondLst>
                                        </p:cTn>
                                        <p:tgtEl>
                                          <p:spTgt spid="322">
                                            <p:txEl>
                                              <p:pRg st="3" end="3"/>
                                            </p:txEl>
                                          </p:spTgt>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nodeType="clickEffect" fill="hold" presetClass="entr" presetID="1">
                                  <p:stCondLst>
                                    <p:cond delay="0"/>
                                  </p:stCondLst>
                                  <p:childTnLst>
                                    <p:set>
                                      <p:cBhvr>
                                        <p:cTn id="247" dur="1" fill="hold">
                                          <p:stCondLst>
                                            <p:cond delay="0"/>
                                          </p:stCondLst>
                                        </p:cTn>
                                        <p:tgtEl>
                                          <p:spTgt spid="322">
                                            <p:txEl>
                                              <p:pRg st="4" end="4"/>
                                            </p:txEl>
                                          </p:spTgt>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1">
                                  <p:stCondLst>
                                    <p:cond delay="0"/>
                                  </p:stCondLst>
                                  <p:childTnLst>
                                    <p:set>
                                      <p:cBhvr>
                                        <p:cTn id="251" dur="1" fill="hold">
                                          <p:stCondLst>
                                            <p:cond delay="0"/>
                                          </p:stCondLst>
                                        </p:cTn>
                                        <p:tgtEl>
                                          <p:spTgt spid="322">
                                            <p:txEl>
                                              <p:pRg st="5" end="5"/>
                                            </p:txEl>
                                          </p:spTgt>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nodeType="clickEffect" fill="hold" presetClass="entr" presetID="1">
                                  <p:stCondLst>
                                    <p:cond delay="0"/>
                                  </p:stCondLst>
                                  <p:childTnLst>
                                    <p:set>
                                      <p:cBhvr>
                                        <p:cTn id="255" dur="1" fill="hold">
                                          <p:stCondLst>
                                            <p:cond delay="0"/>
                                          </p:stCondLst>
                                        </p:cTn>
                                        <p:tgtEl>
                                          <p:spTgt spid="322">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3. Frühe Arbeiten</a:t>
            </a:r>
            <a:endParaRPr b="0" lang="en-US" sz="4000" spc="-1" strike="noStrike">
              <a:solidFill>
                <a:srgbClr val="000000"/>
              </a:solidFill>
              <a:latin typeface="Gill Sans MT"/>
            </a:endParaRPr>
          </a:p>
        </p:txBody>
      </p:sp>
      <p:sp>
        <p:nvSpPr>
          <p:cNvPr id="324"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5" name="Grafik 5" descr=""/>
          <p:cNvPicPr/>
          <p:nvPr/>
        </p:nvPicPr>
        <p:blipFill>
          <a:blip r:embed="rId1"/>
          <a:stretch/>
        </p:blipFill>
        <p:spPr>
          <a:xfrm>
            <a:off x="1143000" y="3500280"/>
            <a:ext cx="4483800" cy="3357360"/>
          </a:xfrm>
          <a:prstGeom prst="rect">
            <a:avLst/>
          </a:prstGeom>
          <a:ln>
            <a:noFill/>
          </a:ln>
        </p:spPr>
      </p:pic>
      <p:sp>
        <p:nvSpPr>
          <p:cNvPr id="326"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3.1 Macnab &amp; Koshland (1972)</a:t>
            </a:r>
            <a:endParaRPr b="0" lang="en-US" sz="4300" spc="-1" strike="noStrike">
              <a:solidFill>
                <a:srgbClr val="000000"/>
              </a:solidFill>
              <a:latin typeface="Gill Sans MT"/>
            </a:endParaRPr>
          </a:p>
        </p:txBody>
      </p:sp>
      <p:sp>
        <p:nvSpPr>
          <p:cNvPr id="327" name="TextShape 2"/>
          <p:cNvSpPr txBox="1"/>
          <p:nvPr/>
        </p:nvSpPr>
        <p:spPr>
          <a:xfrm>
            <a:off x="5572080" y="4643280"/>
            <a:ext cx="3357360" cy="1714320"/>
          </a:xfrm>
          <a:prstGeom prst="rect">
            <a:avLst/>
          </a:prstGeom>
          <a:noFill/>
          <a:ln>
            <a:noFill/>
          </a:ln>
        </p:spPr>
        <p:txBody>
          <a:bodyPr lIns="90000" rIns="90000" tIns="45000" bIns="45000">
            <a:normAutofit/>
          </a:bodyPr>
          <a:p>
            <a:pPr marL="365760" indent="-282960">
              <a:lnSpc>
                <a:spcPct val="100000"/>
              </a:lnSpc>
              <a:spcBef>
                <a:spcPts val="601"/>
              </a:spcBef>
            </a:pPr>
            <a:r>
              <a:rPr b="0" lang="en-US" sz="3200" spc="-1" strike="noStrike">
                <a:solidFill>
                  <a:srgbClr val="000000"/>
                </a:solidFill>
                <a:latin typeface="Gill Sans MT"/>
              </a:rPr>
              <a:t>Gefäß  A enthält eine Lockstoffkonzentration C</a:t>
            </a:r>
            <a:r>
              <a:rPr b="0" lang="en-US" sz="3200" spc="-1" strike="noStrike" baseline="-25000">
                <a:solidFill>
                  <a:srgbClr val="000000"/>
                </a:solidFill>
                <a:latin typeface="Gill Sans MT"/>
              </a:rPr>
              <a:t>1</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Gefäß B enthält Lockstoffkonzentration C</a:t>
            </a:r>
            <a:r>
              <a:rPr b="0" lang="en-US" sz="3200" spc="-1" strike="noStrike" baseline="-25000">
                <a:solidFill>
                  <a:srgbClr val="000000"/>
                </a:solidFill>
                <a:latin typeface="Gill Sans MT"/>
              </a:rPr>
              <a:t>2</a:t>
            </a:r>
            <a:r>
              <a:rPr b="0" lang="en-US" sz="3200" spc="-1" strike="noStrike">
                <a:solidFill>
                  <a:srgbClr val="000000"/>
                </a:solidFill>
                <a:latin typeface="Gill Sans MT"/>
              </a:rPr>
              <a:t> und Bakterien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a:t>
            </a:r>
            <a:r>
              <a:rPr b="0" lang="en-US" sz="3200" spc="-1" strike="noStrike">
                <a:solidFill>
                  <a:srgbClr val="000000"/>
                </a:solidFill>
                <a:latin typeface="Gill Sans MT"/>
              </a:rPr>
              <a:t>Observation Cell“ enthält Lockstoff der Konzentration C</a:t>
            </a:r>
            <a:r>
              <a:rPr b="0" lang="en-US" sz="3200" spc="-1" strike="noStrike" baseline="-25000">
                <a:solidFill>
                  <a:srgbClr val="000000"/>
                </a:solidFill>
                <a:latin typeface="Gill Sans MT"/>
              </a:rPr>
              <a:t>f</a:t>
            </a:r>
            <a:r>
              <a:rPr b="0" lang="en-US" sz="3200" spc="-1" strike="noStrike">
                <a:solidFill>
                  <a:srgbClr val="000000"/>
                </a:solidFill>
                <a:latin typeface="Gill Sans MT"/>
              </a:rPr>
              <a:t> (also einen Mix zwischen C</a:t>
            </a:r>
            <a:r>
              <a:rPr b="0" lang="en-US" sz="3200" spc="-1" strike="noStrike" baseline="-25000">
                <a:solidFill>
                  <a:srgbClr val="000000"/>
                </a:solidFill>
                <a:latin typeface="Gill Sans MT"/>
              </a:rPr>
              <a:t>1</a:t>
            </a:r>
            <a:r>
              <a:rPr b="0" lang="en-US" sz="3200" spc="-1" strike="noStrike">
                <a:solidFill>
                  <a:srgbClr val="000000"/>
                </a:solidFill>
                <a:latin typeface="Gill Sans MT"/>
              </a:rPr>
              <a:t> und C</a:t>
            </a:r>
            <a:r>
              <a:rPr b="0" lang="en-US" sz="3200" spc="-1" strike="noStrike" baseline="-25000">
                <a:solidFill>
                  <a:srgbClr val="000000"/>
                </a:solidFill>
                <a:latin typeface="Gill Sans MT"/>
              </a:rPr>
              <a:t>2</a:t>
            </a:r>
            <a:endParaRPr b="0" lang="en-US" sz="3200" spc="-1" strike="noStrike">
              <a:solidFill>
                <a:srgbClr val="000000"/>
              </a:solidFill>
              <a:latin typeface="Gill Sans MT"/>
            </a:endParaRPr>
          </a:p>
        </p:txBody>
      </p:sp>
      <p:sp>
        <p:nvSpPr>
          <p:cNvPr id="328" name="CustomShape 3"/>
          <p:cNvSpPr/>
          <p:nvPr/>
        </p:nvSpPr>
        <p:spPr>
          <a:xfrm>
            <a:off x="1214280" y="1285920"/>
            <a:ext cx="7500600" cy="181044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Ziel war es zunächst du Möglichkeit eines Temporären Gedächtnisses zu überprüfen.</a:t>
            </a:r>
            <a:endParaRPr b="0" lang="de-DE" sz="1800" spc="-1" strike="noStrike">
              <a:latin typeface="Arial"/>
            </a:endParaRPr>
          </a:p>
          <a:p>
            <a:pPr>
              <a:lnSpc>
                <a:spcPct val="100000"/>
              </a:lnSpc>
            </a:pPr>
            <a:r>
              <a:rPr b="0" lang="de-DE" sz="1800" spc="-1" strike="noStrike">
                <a:solidFill>
                  <a:srgbClr val="000000"/>
                </a:solidFill>
                <a:latin typeface="Gill Sans MT"/>
              </a:rPr>
              <a:t>Dabei haben Sie ein Experiment entwickelt bei dem Flüssigkeiten aus zwei Flaschen A und B mit Konzentration C</a:t>
            </a:r>
            <a:r>
              <a:rPr b="0" lang="de-DE" sz="1800" spc="-1" strike="noStrike" baseline="-25000">
                <a:solidFill>
                  <a:srgbClr val="000000"/>
                </a:solidFill>
                <a:latin typeface="Gill Sans MT"/>
              </a:rPr>
              <a:t>1</a:t>
            </a:r>
            <a:r>
              <a:rPr b="0" lang="de-DE" sz="1800" spc="-1" strike="noStrike">
                <a:solidFill>
                  <a:srgbClr val="000000"/>
                </a:solidFill>
                <a:latin typeface="Gill Sans MT"/>
              </a:rPr>
              <a:t> und C</a:t>
            </a:r>
            <a:r>
              <a:rPr b="0" lang="de-DE" sz="1800" spc="-1" strike="noStrike" baseline="-25000">
                <a:solidFill>
                  <a:srgbClr val="000000"/>
                </a:solidFill>
                <a:latin typeface="Gill Sans MT"/>
              </a:rPr>
              <a:t>2</a:t>
            </a:r>
            <a:r>
              <a:rPr b="0" lang="de-DE" sz="1800" spc="-1" strike="noStrike">
                <a:solidFill>
                  <a:srgbClr val="000000"/>
                </a:solidFill>
                <a:latin typeface="Gill Sans MT"/>
              </a:rPr>
              <a:t>  sehr schnell zusammen gemischt werden. Die Reaktion wird daraufhin in einer Mircophotozelle untersucht.</a:t>
            </a:r>
            <a:endParaRPr b="0" lang="de-DE" sz="1800" spc="-1" strike="noStrike">
              <a:latin typeface="Arial"/>
            </a:endParaRPr>
          </a:p>
        </p:txBody>
      </p:sp>
    </p:spTree>
  </p:cSld>
  <p:timing>
    <p:tnLst>
      <p:par>
        <p:cTn id="256" dur="indefinite" restart="never" nodeType="tmRoot">
          <p:childTnLst>
            <p:seq>
              <p:cTn id="257" dur="indefinite" nodeType="mainSeq">
                <p:childTnLst>
                  <p:par>
                    <p:cTn id="258" fill="hold">
                      <p:stCondLst>
                        <p:cond delay="indefinite"/>
                      </p:stCondLst>
                      <p:childTnLst>
                        <p:par>
                          <p:cTn id="259" fill="hold">
                            <p:stCondLst>
                              <p:cond delay="0"/>
                            </p:stCondLst>
                            <p:childTnLst>
                              <p:par>
                                <p:cTn id="260" nodeType="clickEffect" fill="hold" presetClass="entr" presetID="1">
                                  <p:stCondLst>
                                    <p:cond delay="0"/>
                                  </p:stCondLst>
                                  <p:childTnLst>
                                    <p:set>
                                      <p:cBhvr>
                                        <p:cTn id="261" dur="1" fill="hold">
                                          <p:stCondLst>
                                            <p:cond delay="0"/>
                                          </p:stCondLst>
                                        </p:cTn>
                                        <p:tgtEl>
                                          <p:spTgt spid="328"/>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1">
                                  <p:stCondLst>
                                    <p:cond delay="0"/>
                                  </p:stCondLst>
                                  <p:childTnLst>
                                    <p:set>
                                      <p:cBhvr>
                                        <p:cTn id="265" dur="1" fill="hold">
                                          <p:stCondLst>
                                            <p:cond delay="0"/>
                                          </p:stCondLst>
                                        </p:cTn>
                                        <p:tgtEl>
                                          <p:spTgt spid="325"/>
                                        </p:tgtEl>
                                        <p:attrNameLst>
                                          <p:attrName>style.visibility</p:attrName>
                                        </p:attrNameLst>
                                      </p:cBhvr>
                                      <p:to>
                                        <p:strVal val="visible"/>
                                      </p:to>
                                    </p:set>
                                  </p:childTnLst>
                                </p:cTn>
                              </p:par>
                              <p:par>
                                <p:cTn id="266" nodeType="withEffect" fill="hold" presetClass="entr" presetID="1">
                                  <p:stCondLst>
                                    <p:cond delay="0"/>
                                  </p:stCondLst>
                                  <p:childTnLst>
                                    <p:set>
                                      <p:cBhvr>
                                        <p:cTn id="267" dur="1" fill="hold">
                                          <p:stCondLst>
                                            <p:cond delay="0"/>
                                          </p:stCondLst>
                                        </p:cTn>
                                        <p:tgtEl>
                                          <p:spTgt spid="327">
                                            <p:txEl>
                                              <p:pRg st="0" end="0"/>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0"/>
                                          </p:stCondLst>
                                        </p:cTn>
                                        <p:tgtEl>
                                          <p:spTgt spid="327">
                                            <p:txEl>
                                              <p:pRg st="1" end="1"/>
                                            </p:txEl>
                                          </p:spTgt>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1">
                                  <p:stCondLst>
                                    <p:cond delay="0"/>
                                  </p:stCondLst>
                                  <p:childTnLst>
                                    <p:set>
                                      <p:cBhvr>
                                        <p:cTn id="275" dur="1" fill="hold">
                                          <p:stCondLst>
                                            <p:cond delay="0"/>
                                          </p:stCondLst>
                                        </p:cTn>
                                        <p:tgtEl>
                                          <p:spTgt spid="32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1214280" y="2000160"/>
            <a:ext cx="4571640" cy="4142880"/>
          </a:xfrm>
          <a:prstGeom prst="rect">
            <a:avLst/>
          </a:prstGeom>
          <a:solidFill>
            <a:srgbClr val="ffffff"/>
          </a:solidFill>
          <a:ln>
            <a:solidFill>
              <a:srgbClr val="ffffff"/>
            </a:solidFill>
          </a:ln>
        </p:spPr>
        <p:txBody>
          <a:bodyPr lIns="90000" rIns="90000" tIns="45000" bIns="45000"/>
          <a:p>
            <a:pPr marL="365760" indent="-282960">
              <a:lnSpc>
                <a:spcPct val="100000"/>
              </a:lnSpc>
              <a:spcBef>
                <a:spcPts val="601"/>
              </a:spcBef>
            </a:pPr>
            <a:r>
              <a:rPr b="0" lang="en-US" sz="1200" spc="-1" strike="noStrike">
                <a:solidFill>
                  <a:srgbClr val="000000"/>
                </a:solidFill>
                <a:latin typeface="Gill Sans MT"/>
                <a:ea typeface="Cambria Math"/>
              </a:rPr>
              <a:t>∆ </a:t>
            </a:r>
            <a:r>
              <a:rPr b="0" lang="en-US" sz="1200" spc="-1" strike="noStrike">
                <a:solidFill>
                  <a:srgbClr val="000000"/>
                </a:solidFill>
                <a:latin typeface="Gill Sans MT"/>
                <a:ea typeface="Cambria Math"/>
              </a:rPr>
              <a:t>C=0: Es wurden hier verschiedene Experimente durchgeführt. Egal ob in keinem der Gefäße Lockstoff vorhanden war, oder gleiche Konzentration in beiden Gefäßen. Das Bakterium hat regelmäßig zwischen taumeln und schwimmen gewechselt. Eine klare Richtung war nicht erkennbar. </a:t>
            </a:r>
            <a:endParaRPr b="0" lang="en-US" sz="1200" spc="-1" strike="noStrike">
              <a:solidFill>
                <a:srgbClr val="000000"/>
              </a:solidFill>
              <a:latin typeface="Gill Sans MT"/>
            </a:endParaRPr>
          </a:p>
          <a:p>
            <a:pPr marL="365760" indent="-282960">
              <a:lnSpc>
                <a:spcPct val="100000"/>
              </a:lnSpc>
              <a:spcBef>
                <a:spcPts val="601"/>
              </a:spcBef>
            </a:pPr>
            <a:r>
              <a:rPr b="0" lang="en-US" sz="1200" spc="-1" strike="noStrike">
                <a:solidFill>
                  <a:srgbClr val="000000"/>
                </a:solidFill>
                <a:latin typeface="Gill Sans MT"/>
                <a:ea typeface="Cambria Math"/>
              </a:rPr>
              <a:t>∆</a:t>
            </a:r>
            <a:r>
              <a:rPr b="0" lang="en-US" sz="1200" spc="-1" strike="noStrike">
                <a:solidFill>
                  <a:srgbClr val="000000"/>
                </a:solidFill>
                <a:latin typeface="Gill Sans MT"/>
                <a:ea typeface="Cambria Math"/>
              </a:rPr>
              <a:t>C&gt;0: Es wurden eine Lockstofffreie Bakteriensubstanz und ein hoch angereicherte Lockstoffsubstanz gemischt. Das Bakterium hat sofort koordinierte Schwimmbewegungen durchgeführt. Taumeln war zunächst nicht mehr erkennbar. Nach und nach kehrte das Bakterium jedoch in seinen vorherigen Taumeln-Schwimmen Rhythmus zurück (ca. 5min.).</a:t>
            </a:r>
            <a:endParaRPr b="0" lang="en-US" sz="1200" spc="-1" strike="noStrike">
              <a:solidFill>
                <a:srgbClr val="000000"/>
              </a:solidFill>
              <a:latin typeface="Gill Sans MT"/>
            </a:endParaRPr>
          </a:p>
          <a:p>
            <a:pPr marL="365760" indent="-282960">
              <a:lnSpc>
                <a:spcPct val="100000"/>
              </a:lnSpc>
              <a:spcBef>
                <a:spcPts val="601"/>
              </a:spcBef>
            </a:pPr>
            <a:r>
              <a:rPr b="0" lang="en-US" sz="1200" spc="-1" strike="noStrike">
                <a:solidFill>
                  <a:srgbClr val="000000"/>
                </a:solidFill>
                <a:latin typeface="Gill Sans MT"/>
                <a:ea typeface="Cambria Math"/>
              </a:rPr>
              <a:t>∆ </a:t>
            </a:r>
            <a:r>
              <a:rPr b="0" lang="en-US" sz="1200" spc="-1" strike="noStrike">
                <a:solidFill>
                  <a:srgbClr val="000000"/>
                </a:solidFill>
                <a:latin typeface="Gill Sans MT"/>
                <a:ea typeface="Cambria Math"/>
              </a:rPr>
              <a:t>C&lt;0: Hier wurde die Lockstoff-Angereicherte Substanz des Bakterium </a:t>
            </a:r>
            <a:endParaRPr b="0" lang="en-US" sz="1200" spc="-1" strike="noStrike">
              <a:solidFill>
                <a:srgbClr val="000000"/>
              </a:solidFill>
              <a:latin typeface="Gill Sans MT"/>
            </a:endParaRPr>
          </a:p>
        </p:txBody>
      </p:sp>
      <p:pic>
        <p:nvPicPr>
          <p:cNvPr id="330" name="Grafik 4" descr=""/>
          <p:cNvPicPr/>
          <p:nvPr/>
        </p:nvPicPr>
        <p:blipFill>
          <a:blip r:embed="rId1"/>
          <a:stretch/>
        </p:blipFill>
        <p:spPr>
          <a:xfrm>
            <a:off x="5929200" y="15840"/>
            <a:ext cx="3214440" cy="6841800"/>
          </a:xfrm>
          <a:prstGeom prst="rect">
            <a:avLst/>
          </a:prstGeom>
          <a:ln>
            <a:noFill/>
          </a:ln>
        </p:spPr>
      </p:pic>
      <p:sp>
        <p:nvSpPr>
          <p:cNvPr id="331" name="CustomShape 2"/>
          <p:cNvSpPr/>
          <p:nvPr/>
        </p:nvSpPr>
        <p:spPr>
          <a:xfrm>
            <a:off x="1071360" y="142920"/>
            <a:ext cx="4643280" cy="36468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Der Gradient ist gegeben als:</a:t>
            </a:r>
            <a:endParaRPr b="0" lang="de-DE" sz="1800" spc="-1" strike="noStrike">
              <a:latin typeface="Arial"/>
            </a:endParaRPr>
          </a:p>
        </p:txBody>
      </p:sp>
      <p:graphicFrame>
        <p:nvGraphicFramePr>
          <p:cNvPr id="332" name="Object 3"/>
          <p:cNvGraphicFramePr/>
          <p:nvPr/>
        </p:nvGraphicFramePr>
        <p:xfrm>
          <a:off x="2921040" y="546120"/>
          <a:ext cx="1169640" cy="1168200"/>
        </p:xfrm>
        <a:graphic>
          <a:graphicData uri="http://schemas.openxmlformats.org/presentationml/2006/ole">
            <p:oleObj progId="Equation.3" r:id="rId2" spid="">
              <p:embed/>
              <p:pic>
                <p:nvPicPr>
                  <p:cNvPr id="333" name="Objekt 10" descr=""/>
                  <p:cNvPicPr/>
                  <p:nvPr/>
                </p:nvPicPr>
                <p:blipFill>
                  <a:blip r:embed="rId3"/>
                  <a:stretch/>
                </p:blipFill>
                <p:spPr>
                  <a:xfrm>
                    <a:off x="2921040" y="546120"/>
                    <a:ext cx="1169640" cy="1168200"/>
                  </a:xfrm>
                  <a:prstGeom prst="rect">
                    <a:avLst/>
                  </a:prstGeom>
                  <a:ln>
                    <a:noFill/>
                  </a:ln>
                </p:spPr>
              </p:pic>
            </p:oleObj>
          </a:graphicData>
        </a:graphic>
      </p:graphicFrame>
    </p:spTree>
  </p:cSld>
  <p:timing>
    <p:tnLst>
      <p:par>
        <p:cTn id="276" dur="indefinite" restart="never" nodeType="tmRoot">
          <p:childTnLst>
            <p:seq>
              <p:cTn id="277" dur="indefinite" nodeType="mainSeq">
                <p:childTnLst>
                  <p:par>
                    <p:cTn id="278" fill="hold">
                      <p:stCondLst>
                        <p:cond delay="indefinite"/>
                      </p:stCondLst>
                      <p:childTnLst>
                        <p:par>
                          <p:cTn id="279" fill="hold">
                            <p:stCondLst>
                              <p:cond delay="0"/>
                            </p:stCondLst>
                            <p:childTnLst>
                              <p:par>
                                <p:cTn id="280" nodeType="clickEffect" fill="hold" presetClass="entr" presetID="1">
                                  <p:stCondLst>
                                    <p:cond delay="0"/>
                                  </p:stCondLst>
                                  <p:childTnLst>
                                    <p:set>
                                      <p:cBhvr>
                                        <p:cTn id="281" dur="1" fill="hold">
                                          <p:stCondLst>
                                            <p:cond delay="0"/>
                                          </p:stCondLst>
                                        </p:cTn>
                                        <p:tgtEl>
                                          <p:spTgt spid="329"/>
                                        </p:tgtEl>
                                        <p:attrNameLst>
                                          <p:attrName>style.visibility</p:attrName>
                                        </p:attrNameLst>
                                      </p:cBhvr>
                                      <p:to>
                                        <p:strVal val="visible"/>
                                      </p:to>
                                    </p:set>
                                  </p:childTnLst>
                                </p:cTn>
                              </p:par>
                            </p:childTnLst>
                          </p:cTn>
                        </p:par>
                        <p:par>
                          <p:cTn id="282" fill="hold">
                            <p:stCondLst>
                              <p:cond delay="0"/>
                            </p:stCondLst>
                            <p:childTnLst>
                              <p:par>
                                <p:cTn id="283" nodeType="afterEffect" fill="hold" presetClass="entr" presetID="1">
                                  <p:stCondLst>
                                    <p:cond delay="0"/>
                                  </p:stCondLst>
                                  <p:childTnLst>
                                    <p:set>
                                      <p:cBhvr>
                                        <p:cTn id="284" dur="1" fill="hold">
                                          <p:stCondLst>
                                            <p:cond delay="0"/>
                                          </p:stCondLst>
                                        </p:cTn>
                                        <p:tgtEl>
                                          <p:spTgt spid="329">
                                            <p:txEl>
                                              <p:pRg st="0" end="0"/>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329">
                                            <p:txEl>
                                              <p:pRg st="1" end="1"/>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32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Grafik 3" descr=""/>
          <p:cNvPicPr/>
          <p:nvPr/>
        </p:nvPicPr>
        <p:blipFill>
          <a:blip r:embed="rId1"/>
          <a:stretch/>
        </p:blipFill>
        <p:spPr>
          <a:xfrm>
            <a:off x="5000760" y="0"/>
            <a:ext cx="4000320" cy="2977560"/>
          </a:xfrm>
          <a:prstGeom prst="rect">
            <a:avLst/>
          </a:prstGeom>
          <a:ln>
            <a:noFill/>
          </a:ln>
        </p:spPr>
      </p:pic>
      <p:sp>
        <p:nvSpPr>
          <p:cNvPr id="335" name="TextShape 1"/>
          <p:cNvSpPr txBox="1"/>
          <p:nvPr/>
        </p:nvSpPr>
        <p:spPr>
          <a:xfrm>
            <a:off x="1435680" y="27432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Auswertung</a:t>
            </a:r>
            <a:endParaRPr b="0" lang="en-US" sz="4300" spc="-1" strike="noStrike">
              <a:solidFill>
                <a:srgbClr val="000000"/>
              </a:solidFill>
              <a:latin typeface="Gill Sans MT"/>
            </a:endParaRPr>
          </a:p>
        </p:txBody>
      </p:sp>
      <p:sp>
        <p:nvSpPr>
          <p:cNvPr id="336" name="TextShape 2"/>
          <p:cNvSpPr txBox="1"/>
          <p:nvPr/>
        </p:nvSpPr>
        <p:spPr>
          <a:xfrm>
            <a:off x="1143000" y="3286080"/>
            <a:ext cx="7497360" cy="357156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Man geht davon aus, dass Taumeln ein zufälliger Prozess ist, wobei das Bakterium selbst keine Orientierung hat.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Wird ein Lockstoff wahrgenommen, so schwimmt das Bakterium zufällig in eine Richtung.</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Dieser Schwimmprozess dauert um so länger, wenn sich die Lockstoffkonzentration aus der Sicht des Bakteriums verbessert und bricht schneller ab falls sich die Konzentration verschlechtert.</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Untersuchung der Reaktion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Der Lockstoff aktiviert gleichzeitig Enzym 1 und 2. Enzym 1 reagiert sehr schnell und das zweite sehr langsam. </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Enzym 1 versetzt dabei einen Stoff W in einen Zustand X versetzt. Sobald X eine kritische Schwelle erreicht hat setzt das koordinierte Schwimmen an.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Gleichzeitig wird in einer langsamen Reaktion X wieder in einen Zustand Y zurückversetzt.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Bei einem Schreckstoff erreicht die Konzentration von X ein kritisch niedriges Niveau und das Bakterium taumelt.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Also wird sowohl Reaktion auf Lock als auch auf Schreckstoff von einer Gleichung gesteuert.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sp>
        <p:nvSpPr>
          <p:cNvPr id="337" name="CustomShape 3"/>
          <p:cNvSpPr/>
          <p:nvPr/>
        </p:nvSpPr>
        <p:spPr>
          <a:xfrm>
            <a:off x="1143000" y="1285920"/>
            <a:ext cx="3928680" cy="1582200"/>
          </a:xfrm>
          <a:prstGeom prst="rect">
            <a:avLst/>
          </a:prstGeom>
          <a:noFill/>
          <a:ln>
            <a:noFill/>
          </a:ln>
        </p:spPr>
        <p:style>
          <a:lnRef idx="0"/>
          <a:fillRef idx="0"/>
          <a:effectRef idx="0"/>
          <a:fontRef idx="minor"/>
        </p:style>
        <p:txBody>
          <a:bodyPr lIns="90000" rIns="90000" tIns="45000" bIns="45000"/>
          <a:p>
            <a:pPr>
              <a:lnSpc>
                <a:spcPct val="100000"/>
              </a:lnSpc>
            </a:pPr>
            <a:r>
              <a:rPr b="0" lang="de-DE" sz="1400" spc="-1" strike="noStrike">
                <a:solidFill>
                  <a:srgbClr val="000000"/>
                </a:solidFill>
                <a:latin typeface="Gill Sans MT"/>
              </a:rPr>
              <a:t>Frage, ob diese Art von Experiment gerechtfertigt ist. Dabei wurden zwei Probanden zufällig Experimente mit einem der drei Konzentrationszustände gezeigt. Beide konnten in allen 15 Fällen das korrekte Verhalten erkennen.</a:t>
            </a:r>
            <a:endParaRPr b="0" lang="de-DE" sz="1400" spc="-1" strike="noStrike">
              <a:latin typeface="Arial"/>
            </a:endParaRPr>
          </a:p>
          <a:p>
            <a:pPr>
              <a:lnSpc>
                <a:spcPct val="100000"/>
              </a:lnSpc>
            </a:pPr>
            <a:endParaRPr b="0" lang="de-DE" sz="1400" spc="-1" strike="noStrike">
              <a:latin typeface="Arial"/>
            </a:endParaRPr>
          </a:p>
        </p:txBody>
      </p:sp>
    </p:spTree>
  </p:cSld>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337"/>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336">
                                            <p:txEl>
                                              <p:pRg st="0" end="0"/>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336">
                                            <p:txEl>
                                              <p:pRg st="1" end="1"/>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336">
                                            <p:txEl>
                                              <p:pRg st="2" end="2"/>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334"/>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336">
                                            <p:txEl>
                                              <p:pRg st="3" end="3"/>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336">
                                            <p:txEl>
                                              <p:pRg st="4" end="4"/>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336">
                                            <p:txEl>
                                              <p:pRg st="5" end="5"/>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336">
                                            <p:txEl>
                                              <p:pRg st="6" end="6"/>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336">
                                            <p:txEl>
                                              <p:pRg st="7" end="7"/>
                                            </p:txEl>
                                          </p:spTgt>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336">
                                            <p:txEl>
                                              <p:pRg st="8" end="8"/>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336">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4. Adaption</a:t>
            </a:r>
            <a:endParaRPr b="0" lang="en-US" sz="4000" spc="-1" strike="noStrike">
              <a:solidFill>
                <a:srgbClr val="000000"/>
              </a:solidFill>
              <a:latin typeface="Gill Sans MT"/>
            </a:endParaRPr>
          </a:p>
        </p:txBody>
      </p:sp>
      <p:sp>
        <p:nvSpPr>
          <p:cNvPr id="339"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1. Einführung</a:t>
            </a:r>
            <a:endParaRPr b="0" lang="en-US" sz="4000" spc="-1" strike="noStrike">
              <a:solidFill>
                <a:srgbClr val="000000"/>
              </a:solidFill>
              <a:latin typeface="Gill Sans MT"/>
            </a:endParaRPr>
          </a:p>
        </p:txBody>
      </p:sp>
      <p:sp>
        <p:nvSpPr>
          <p:cNvPr id="294"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4.1 Block (1982/1983)</a:t>
            </a:r>
            <a:endParaRPr b="0" lang="en-US" sz="4300" spc="-1" strike="noStrike">
              <a:solidFill>
                <a:srgbClr val="000000"/>
              </a:solidFill>
              <a:latin typeface="Gill Sans MT"/>
            </a:endParaRPr>
          </a:p>
        </p:txBody>
      </p:sp>
      <p:sp>
        <p:nvSpPr>
          <p:cNvPr id="341" name="TextShape 2"/>
          <p:cNvSpPr txBox="1"/>
          <p:nvPr/>
        </p:nvSpPr>
        <p:spPr>
          <a:xfrm>
            <a:off x="1435680" y="1447920"/>
            <a:ext cx="7497720" cy="540972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Motivation waren experimentelle Daten, die zeigten, dass bei stufenweiser Veränderung der Lockstoffkonzentration das Verhalten der Flagella asymmetrisch ist. Das Bakterium verbrachte sehr viel längere Zeit im CCW Modus bei steigender Konzentration, als in CW Modus bei fallender-.</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Es wurde weiter festgestellt, dass sich Bakterien bei einem Exponentiellen Lockstoffgradienten einheitlich fortbewegen, was auf darauf schließen lässt, dass die Reaktion eines Bakteriums proportional zur räumlichen Änderung des Log. der  Konzentration ist:</a:t>
            </a: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Weiter konnte man feststellen, dass die Reaktion eines Bakteriums proportional zur zeitlichen Änderung der Rezeptorbeschäftigung ist. Das führt uns insgesamt dazu, dass die „Antwort“ eines Bakteriums proportional zur zeitlichen Veränderung des log. der Konzentration ist:</a:t>
            </a: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marL="365760" indent="-282960">
              <a:lnSpc>
                <a:spcPct val="100000"/>
              </a:lnSpc>
              <a:spcBef>
                <a:spcPts val="601"/>
              </a:spcBef>
            </a:pP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Weiter hat man Rezeptoren über einen sehr kurzen Zeitraum hohen Konzentrationsveränderungen ausgesetzt. Die Reaktion hat immer eine bestimmte feste Zeit gedauert. Wir können also darauf schließen, dass Zellen über Rezeptoraktivitäten der letzten Sekunden integrieren können. Bakterien können in etwa über die letzten 4 Sekunden integrieren.</a:t>
            </a: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Akquirierung der Daten: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Bei Veränderung der Lockstoffkonzentration hat man mit einer Kamera das Verhalten eines Bakteriums beobachtet.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Einem Beobachter wurde das Video in langsamer Geschwindigkeit vorgespielt, wobei dieser während einer Taumel-Phase einen Knopf gedrückt hält.</a:t>
            </a:r>
            <a:endParaRPr b="0" lang="en-US" sz="3200" spc="-1" strike="noStrike">
              <a:solidFill>
                <a:srgbClr val="000000"/>
              </a:solidFill>
              <a:latin typeface="Gill Sans MT"/>
            </a:endParaRPr>
          </a:p>
        </p:txBody>
      </p:sp>
      <p:graphicFrame>
        <p:nvGraphicFramePr>
          <p:cNvPr id="342" name="Object 3"/>
          <p:cNvGraphicFramePr/>
          <p:nvPr/>
        </p:nvGraphicFramePr>
        <p:xfrm>
          <a:off x="7072200" y="2571840"/>
          <a:ext cx="928440" cy="464040"/>
        </p:xfrm>
        <a:graphic>
          <a:graphicData uri="http://schemas.openxmlformats.org/presentationml/2006/ole">
            <p:oleObj progId="Equation.3" r:id="rId1" spid="">
              <p:embed/>
              <p:pic>
                <p:nvPicPr>
                  <p:cNvPr id="343" name="Objekt 3" descr=""/>
                  <p:cNvPicPr/>
                  <p:nvPr/>
                </p:nvPicPr>
                <p:blipFill>
                  <a:blip r:embed="rId2"/>
                  <a:stretch/>
                </p:blipFill>
                <p:spPr>
                  <a:xfrm>
                    <a:off x="7072200" y="2571840"/>
                    <a:ext cx="928440" cy="464040"/>
                  </a:xfrm>
                  <a:prstGeom prst="rect">
                    <a:avLst/>
                  </a:prstGeom>
                  <a:ln>
                    <a:noFill/>
                  </a:ln>
                </p:spPr>
              </p:pic>
            </p:oleObj>
          </a:graphicData>
        </a:graphic>
      </p:graphicFrame>
      <p:graphicFrame>
        <p:nvGraphicFramePr>
          <p:cNvPr id="344" name="Object 4"/>
          <p:cNvGraphicFramePr/>
          <p:nvPr/>
        </p:nvGraphicFramePr>
        <p:xfrm>
          <a:off x="5214960" y="3714840"/>
          <a:ext cx="999720" cy="499680"/>
        </p:xfrm>
        <a:graphic>
          <a:graphicData uri="http://schemas.openxmlformats.org/presentationml/2006/ole">
            <p:oleObj progId="Equation.3" r:id="rId3" spid="">
              <p:embed/>
              <p:pic>
                <p:nvPicPr>
                  <p:cNvPr id="345" name="Object 1" descr=""/>
                  <p:cNvPicPr/>
                  <p:nvPr/>
                </p:nvPicPr>
                <p:blipFill>
                  <a:blip r:embed="rId4"/>
                  <a:stretch/>
                </p:blipFill>
                <p:spPr>
                  <a:xfrm>
                    <a:off x="5214960" y="3714840"/>
                    <a:ext cx="999720" cy="499680"/>
                  </a:xfrm>
                  <a:prstGeom prst="rect">
                    <a:avLst/>
                  </a:prstGeom>
                  <a:ln>
                    <a:noFill/>
                  </a:ln>
                </p:spPr>
              </p:pic>
            </p:oleObj>
          </a:graphicData>
        </a:graphic>
      </p:graphicFrame>
    </p:spTree>
  </p:cSld>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341">
                                            <p:txEl>
                                              <p:pRg st="0" end="0"/>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341">
                                            <p:txEl>
                                              <p:pRg st="1" end="1"/>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343"/>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341">
                                            <p:txEl>
                                              <p:pRg st="4" end="4"/>
                                            </p:txEl>
                                          </p:spTgt>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345"/>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341">
                                            <p:txEl>
                                              <p:pRg st="7" end="7"/>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341">
                                            <p:txEl>
                                              <p:pRg st="9" end="9"/>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341">
                                            <p:txEl>
                                              <p:pRg st="10" end="10"/>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341">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Grafik 3" descr=""/>
          <p:cNvPicPr/>
          <p:nvPr/>
        </p:nvPicPr>
        <p:blipFill>
          <a:blip r:embed="rId1"/>
          <a:stretch/>
        </p:blipFill>
        <p:spPr>
          <a:xfrm>
            <a:off x="2286000" y="2000160"/>
            <a:ext cx="4952520" cy="3367800"/>
          </a:xfrm>
          <a:prstGeom prst="rect">
            <a:avLst/>
          </a:prstGeom>
          <a:ln>
            <a:noFill/>
          </a:ln>
        </p:spPr>
      </p:pic>
      <p:sp>
        <p:nvSpPr>
          <p:cNvPr id="347" name="CustomShape 1"/>
          <p:cNvSpPr/>
          <p:nvPr/>
        </p:nvSpPr>
        <p:spPr>
          <a:xfrm>
            <a:off x="2923560" y="1143000"/>
            <a:ext cx="3264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Versuchsaufbau von Block:</a:t>
            </a:r>
            <a:endParaRPr b="0" lang="de-DE" sz="1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1644480" y="214200"/>
            <a:ext cx="7499160" cy="3500280"/>
          </a:xfrm>
          <a:prstGeom prst="rect">
            <a:avLst/>
          </a:prstGeom>
          <a:noFill/>
          <a:ln>
            <a:noFill/>
          </a:ln>
        </p:spPr>
        <p:txBody>
          <a:bodyPr lIns="90000" rIns="90000" tIns="45000" bIns="45000">
            <a:normAutofit/>
          </a:bodyPr>
          <a:p>
            <a:pPr marL="365760" indent="-282960" algn="just">
              <a:lnSpc>
                <a:spcPct val="100000"/>
              </a:lnSpc>
              <a:spcBef>
                <a:spcPts val="601"/>
              </a:spcBef>
            </a:pPr>
            <a:r>
              <a:rPr b="0" lang="en-US" sz="3200" spc="-1" strike="noStrike">
                <a:solidFill>
                  <a:srgbClr val="000000"/>
                </a:solidFill>
                <a:latin typeface="Gill Sans MT"/>
              </a:rPr>
              <a:t>Folgende Daten wurden bei einer fixen Konzentration (also kein Konzentrationsunterschied in Flasche A und B) gesammelt:</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Zunächst ist festzuhalten, dass sich die nachfolgenden Messungen bei hohen und niedrigen fixen Konzentrationen nicht unterschieden haben.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 Anzahl der Intervalle die das Bakterium im CW oder CCW Intervallen nimmt exponentiell ab. (Bild links)</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Es sind also häufige Zustandswechsel zu beobachten die aber exponentiell abnehmen.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Gleichzeitig nimmt die durchschnittliche Zeit, in der das Bakterium in einem Zustand verweilt kontinuierlich zu. Die W´keit für CW bzw. CCW liegt immer bei ca. 0.5</a:t>
            </a:r>
            <a:endParaRPr b="0" lang="en-US" sz="3200" spc="-1" strike="noStrike">
              <a:solidFill>
                <a:srgbClr val="000000"/>
              </a:solidFill>
              <a:latin typeface="Gill Sans MT"/>
            </a:endParaRPr>
          </a:p>
        </p:txBody>
      </p:sp>
      <p:pic>
        <p:nvPicPr>
          <p:cNvPr id="349" name="Grafik 3" descr=""/>
          <p:cNvPicPr/>
          <p:nvPr/>
        </p:nvPicPr>
        <p:blipFill>
          <a:blip r:embed="rId1"/>
          <a:stretch/>
        </p:blipFill>
        <p:spPr>
          <a:xfrm>
            <a:off x="1071360" y="4512960"/>
            <a:ext cx="5761800" cy="2344680"/>
          </a:xfrm>
          <a:prstGeom prst="rect">
            <a:avLst/>
          </a:prstGeom>
          <a:ln>
            <a:noFill/>
          </a:ln>
        </p:spPr>
      </p:pic>
      <p:pic>
        <p:nvPicPr>
          <p:cNvPr id="350" name="Picture 2" descr=""/>
          <p:cNvPicPr/>
          <p:nvPr/>
        </p:nvPicPr>
        <p:blipFill>
          <a:blip r:embed="rId2"/>
          <a:stretch/>
        </p:blipFill>
        <p:spPr>
          <a:xfrm>
            <a:off x="6306480" y="4500720"/>
            <a:ext cx="2837160" cy="2356920"/>
          </a:xfrm>
          <a:prstGeom prst="rect">
            <a:avLst/>
          </a:prstGeom>
          <a:ln w="9360">
            <a:noFill/>
          </a:ln>
        </p:spPr>
      </p:pic>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348">
                                            <p:txEl>
                                              <p:pRg st="2" end="2"/>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348">
                                            <p:txEl>
                                              <p:pRg st="3" end="3"/>
                                            </p:txEl>
                                          </p:spTgt>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349"/>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350"/>
                                        </p:tgtEl>
                                        <p:attrNameLst>
                                          <p:attrName>style.visibility</p:attrName>
                                        </p:attrNameLst>
                                      </p:cBhvr>
                                      <p:to>
                                        <p:strVal val="visible"/>
                                      </p:to>
                                    </p:set>
                                  </p:childTnLst>
                                </p:cTn>
                              </p:par>
                              <p:par>
                                <p:cTn id="401" nodeType="withEffect" fill="hold" presetClass="entr" presetID="1">
                                  <p:stCondLst>
                                    <p:cond delay="0"/>
                                  </p:stCondLst>
                                  <p:childTnLst>
                                    <p:set>
                                      <p:cBhvr>
                                        <p:cTn id="402" dur="1" fill="hold">
                                          <p:stCondLst>
                                            <p:cond delay="0"/>
                                          </p:stCondLst>
                                        </p:cTn>
                                        <p:tgtEl>
                                          <p:spTgt spid="34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1214280" y="214200"/>
            <a:ext cx="4928760" cy="6500520"/>
          </a:xfrm>
          <a:prstGeom prst="rect">
            <a:avLst/>
          </a:prstGeom>
          <a:noFill/>
          <a:ln>
            <a:noFill/>
          </a:ln>
        </p:spPr>
        <p:txBody>
          <a:bodyPr lIns="90000" rIns="90000" tIns="45000" bIns="45000">
            <a:normAutofit/>
          </a:bodyPr>
          <a:p>
            <a:pPr marL="365760" indent="-282960" algn="just">
              <a:lnSpc>
                <a:spcPct val="100000"/>
              </a:lnSpc>
              <a:spcBef>
                <a:spcPts val="601"/>
              </a:spcBef>
            </a:pPr>
            <a:r>
              <a:rPr b="0" lang="en-US" sz="3200" spc="-1" strike="noStrike">
                <a:solidFill>
                  <a:srgbClr val="000000"/>
                </a:solidFill>
                <a:latin typeface="Gill Sans MT"/>
              </a:rPr>
              <a:t>Als nächstes hat man die Konzentration des Lockstoffs exponentiell erhöht:</a:t>
            </a:r>
            <a:endParaRPr b="0" lang="en-US" sz="3200" spc="-1" strike="noStrike">
              <a:solidFill>
                <a:srgbClr val="000000"/>
              </a:solidFill>
              <a:latin typeface="Gill Sans MT"/>
            </a:endParaRPr>
          </a:p>
          <a:p>
            <a:pPr marL="365760" indent="-282960" algn="just">
              <a:lnSpc>
                <a:spcPct val="100000"/>
              </a:lnSpc>
              <a:spcBef>
                <a:spcPts val="601"/>
              </a:spcBef>
            </a:pPr>
            <a:r>
              <a:rPr b="0" lang="en-US" sz="3200" spc="-1" strike="noStrike">
                <a:solidFill>
                  <a:srgbClr val="000000"/>
                </a:solidFill>
                <a:latin typeface="Gill Sans MT"/>
              </a:rPr>
              <a:t>Nimmt man an, dass die Reaktion des Bakteriums proportional zu Rezeptorbeschäftigung ist:</a:t>
            </a:r>
            <a:endParaRPr b="0" lang="en-US" sz="3200" spc="-1" strike="noStrike">
              <a:solidFill>
                <a:srgbClr val="000000"/>
              </a:solidFill>
              <a:latin typeface="Gill Sans MT"/>
            </a:endParaRPr>
          </a:p>
          <a:p>
            <a:pPr marL="365760" indent="-282960" algn="just">
              <a:lnSpc>
                <a:spcPct val="100000"/>
              </a:lnSpc>
              <a:spcBef>
                <a:spcPts val="601"/>
              </a:spcBef>
            </a:pPr>
            <a:endParaRPr b="0" lang="en-US" sz="3200" spc="-1" strike="noStrike">
              <a:solidFill>
                <a:srgbClr val="000000"/>
              </a:solidFill>
              <a:latin typeface="Gill Sans MT"/>
            </a:endParaRPr>
          </a:p>
          <a:p>
            <a:pPr marL="365760" indent="-282960" algn="just">
              <a:lnSpc>
                <a:spcPct val="100000"/>
              </a:lnSpc>
              <a:spcBef>
                <a:spcPts val="601"/>
              </a:spcBef>
            </a:pPr>
            <a:r>
              <a:rPr b="0" lang="en-US" sz="3200" spc="-1" strike="noStrike">
                <a:solidFill>
                  <a:srgbClr val="000000"/>
                </a:solidFill>
                <a:latin typeface="Gill Sans MT"/>
              </a:rPr>
              <a:t>Wenn man dann die Konzentration mit exp(at) steigen bzw. exp(-at) fallen lässt, so sollte die Antwort proportional zu a ausfallen.</a:t>
            </a:r>
            <a:endParaRPr b="0" lang="en-US" sz="3200" spc="-1" strike="noStrike">
              <a:solidFill>
                <a:srgbClr val="000000"/>
              </a:solidFill>
              <a:latin typeface="Gill Sans MT"/>
            </a:endParaRPr>
          </a:p>
          <a:p>
            <a:pPr marL="365760" indent="-282960" algn="just">
              <a:lnSpc>
                <a:spcPct val="100000"/>
              </a:lnSpc>
              <a:spcBef>
                <a:spcPts val="601"/>
              </a:spcBef>
            </a:pP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Sobald man nun die Konzentration änderte, hat sich die W´keit für CCW fest auf einem höheren (bzw. niedrigeren) Niveau eingependelt.</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 Rate mit der die Konzentration stieg lässt darauf schließen, wie lange das Bakterium braucht um sich auf den neuen Zustand einzustellen.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Es ist weiter festzuhalten, dass man dreifach steilere fallende Konzentrationen benötigte, um die gleiche Veränderung wie bei steigenden Konzentrationen zu erreichen.</a:t>
            </a:r>
            <a:endParaRPr b="0" lang="en-US" sz="3200" spc="-1" strike="noStrike">
              <a:solidFill>
                <a:srgbClr val="000000"/>
              </a:solidFill>
              <a:latin typeface="Gill Sans MT"/>
            </a:endParaRPr>
          </a:p>
          <a:p>
            <a:pPr marL="365760" indent="-282960" algn="just">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pic>
        <p:nvPicPr>
          <p:cNvPr id="352" name="Grafik 4" descr=""/>
          <p:cNvPicPr/>
          <p:nvPr/>
        </p:nvPicPr>
        <p:blipFill>
          <a:blip r:embed="rId1"/>
          <a:stretch/>
        </p:blipFill>
        <p:spPr>
          <a:xfrm>
            <a:off x="6217560" y="0"/>
            <a:ext cx="2926080" cy="4500360"/>
          </a:xfrm>
          <a:prstGeom prst="rect">
            <a:avLst/>
          </a:prstGeom>
          <a:ln>
            <a:noFill/>
          </a:ln>
        </p:spPr>
      </p:pic>
    </p:spTree>
  </p:cSld>
  <p:timing>
    <p:tnLst>
      <p:par>
        <p:cTn id="403" dur="indefinite" restart="never" nodeType="tmRoot">
          <p:childTnLst>
            <p:seq>
              <p:cTn id="404" dur="indefinite" nodeType="mainSeq">
                <p:childTnLst>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351">
                                            <p:txEl>
                                              <p:pRg st="5" end="5"/>
                                            </p:txEl>
                                          </p:spTgt>
                                        </p:tgtEl>
                                        <p:attrNameLst>
                                          <p:attrName>style.visibility</p:attrName>
                                        </p:attrNameLst>
                                      </p:cBhvr>
                                      <p:to>
                                        <p:strVal val="visible"/>
                                      </p:to>
                                    </p:set>
                                  </p:childTnLst>
                                </p:cTn>
                              </p:par>
                              <p:par>
                                <p:cTn id="421" nodeType="withEffect" fill="hold" presetClass="entr" presetID="1">
                                  <p:stCondLst>
                                    <p:cond delay="0"/>
                                  </p:stCondLst>
                                  <p:childTnLst>
                                    <p:set>
                                      <p:cBhvr>
                                        <p:cTn id="422" dur="1" fill="hold">
                                          <p:stCondLst>
                                            <p:cond delay="0"/>
                                          </p:stCondLst>
                                        </p:cTn>
                                        <p:tgtEl>
                                          <p:spTgt spid="352"/>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351">
                                            <p:txEl>
                                              <p:pRg st="6" end="6"/>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351">
                                            <p:txEl>
                                              <p:pRg st="7" end="7"/>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351">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Picture 4" descr=""/>
          <p:cNvPicPr/>
          <p:nvPr/>
        </p:nvPicPr>
        <p:blipFill>
          <a:blip r:embed="rId1"/>
          <a:stretch/>
        </p:blipFill>
        <p:spPr>
          <a:xfrm>
            <a:off x="7193880" y="2786040"/>
            <a:ext cx="1949760" cy="721800"/>
          </a:xfrm>
          <a:prstGeom prst="rect">
            <a:avLst/>
          </a:prstGeom>
          <a:ln w="9360">
            <a:noFill/>
          </a:ln>
        </p:spPr>
      </p:pic>
      <p:sp>
        <p:nvSpPr>
          <p:cNvPr id="354" name="TextShape 1"/>
          <p:cNvSpPr txBox="1"/>
          <p:nvPr/>
        </p:nvSpPr>
        <p:spPr>
          <a:xfrm>
            <a:off x="1214280" y="214200"/>
            <a:ext cx="4928760" cy="2571480"/>
          </a:xfrm>
          <a:prstGeom prst="rect">
            <a:avLst/>
          </a:prstGeom>
          <a:noFill/>
          <a:ln>
            <a:noFill/>
          </a:ln>
        </p:spPr>
        <p:txBody>
          <a:bodyPr lIns="90000" rIns="90000" tIns="45000" bIns="45000">
            <a:normAutofit/>
          </a:bodyPr>
          <a:p>
            <a:pPr marL="365760" indent="-282960" algn="just">
              <a:lnSpc>
                <a:spcPct val="100000"/>
              </a:lnSpc>
              <a:spcBef>
                <a:spcPts val="601"/>
              </a:spcBef>
            </a:pPr>
            <a:r>
              <a:rPr b="0" lang="en-US" sz="3200" spc="-1" strike="noStrike">
                <a:solidFill>
                  <a:srgbClr val="000000"/>
                </a:solidFill>
                <a:latin typeface="Gill Sans MT"/>
              </a:rPr>
              <a:t>Zuletzt hat man das Bakterium noch exponentiellen sinusförmigen Konzentrationsveränderungen unterzogen:</a:t>
            </a:r>
            <a:endParaRPr b="0" lang="en-US" sz="3200" spc="-1" strike="noStrike">
              <a:solidFill>
                <a:srgbClr val="000000"/>
              </a:solidFill>
              <a:latin typeface="Gill Sans MT"/>
            </a:endParaRPr>
          </a:p>
          <a:p>
            <a:pPr marL="365760" indent="-282960" algn="just">
              <a:lnSpc>
                <a:spcPct val="100000"/>
              </a:lnSpc>
              <a:spcBef>
                <a:spcPts val="601"/>
              </a:spcBef>
            </a:pPr>
            <a:endParaRPr b="0" lang="en-US" sz="3200" spc="-1" strike="noStrike">
              <a:solidFill>
                <a:srgbClr val="000000"/>
              </a:solidFill>
              <a:latin typeface="Gill Sans MT"/>
            </a:endParaRPr>
          </a:p>
        </p:txBody>
      </p:sp>
      <p:pic>
        <p:nvPicPr>
          <p:cNvPr id="355" name="Grafik 5" descr=""/>
          <p:cNvPicPr/>
          <p:nvPr/>
        </p:nvPicPr>
        <p:blipFill>
          <a:blip r:embed="rId2"/>
          <a:stretch/>
        </p:blipFill>
        <p:spPr>
          <a:xfrm>
            <a:off x="6142680" y="0"/>
            <a:ext cx="3000960" cy="2714400"/>
          </a:xfrm>
          <a:prstGeom prst="rect">
            <a:avLst/>
          </a:prstGeom>
          <a:ln>
            <a:noFill/>
          </a:ln>
        </p:spPr>
      </p:pic>
      <p:graphicFrame>
        <p:nvGraphicFramePr>
          <p:cNvPr id="356" name="Object 2"/>
          <p:cNvGraphicFramePr/>
          <p:nvPr/>
        </p:nvGraphicFramePr>
        <p:xfrm>
          <a:off x="4143240" y="2000160"/>
          <a:ext cx="362160" cy="533520"/>
        </p:xfrm>
        <a:graphic>
          <a:graphicData uri="http://schemas.openxmlformats.org/presentationml/2006/ole">
            <p:oleObj progId="Equation.3" r:id="rId3" spid="">
              <p:embed/>
              <p:pic>
                <p:nvPicPr>
                  <p:cNvPr id="357" name="Object 3" descr=""/>
                  <p:cNvPicPr/>
                  <p:nvPr/>
                </p:nvPicPr>
                <p:blipFill>
                  <a:blip r:embed="rId4"/>
                  <a:stretch/>
                </p:blipFill>
                <p:spPr>
                  <a:xfrm>
                    <a:off x="4143240" y="2000160"/>
                    <a:ext cx="362160" cy="533520"/>
                  </a:xfrm>
                  <a:prstGeom prst="rect">
                    <a:avLst/>
                  </a:prstGeom>
                  <a:ln>
                    <a:noFill/>
                  </a:ln>
                </p:spPr>
              </p:pic>
            </p:oleObj>
          </a:graphicData>
        </a:graphic>
      </p:graphicFrame>
      <p:sp>
        <p:nvSpPr>
          <p:cNvPr id="358" name="CustomShape 3"/>
          <p:cNvSpPr/>
          <p:nvPr/>
        </p:nvSpPr>
        <p:spPr>
          <a:xfrm>
            <a:off x="1214280" y="3000240"/>
            <a:ext cx="5928840" cy="4321800"/>
          </a:xfrm>
          <a:prstGeom prst="rect">
            <a:avLst/>
          </a:prstGeom>
          <a:noFill/>
          <a:ln>
            <a:noFill/>
          </a:ln>
        </p:spPr>
        <p:style>
          <a:lnRef idx="0"/>
          <a:fillRef idx="0"/>
          <a:effectRef idx="0"/>
          <a:fontRef idx="minor"/>
        </p:style>
        <p:txBody>
          <a:bodyPr lIns="90000" rIns="90000" tIns="45000" bIns="45000"/>
          <a:p>
            <a:pPr>
              <a:lnSpc>
                <a:spcPct val="100000"/>
              </a:lnSpc>
            </a:pPr>
            <a:r>
              <a:rPr b="0" lang="de-DE" sz="2000" spc="-1" strike="noStrike">
                <a:solidFill>
                  <a:srgbClr val="000000"/>
                </a:solidFill>
                <a:latin typeface="Gill Sans MT"/>
              </a:rPr>
              <a:t>Auswertung:</a:t>
            </a:r>
            <a:endParaRPr b="0" lang="de-DE" sz="2000" spc="-1" strike="noStrike">
              <a:latin typeface="Arial"/>
            </a:endParaRPr>
          </a:p>
          <a:p>
            <a:pPr algn="just">
              <a:lnSpc>
                <a:spcPct val="100000"/>
              </a:lnSpc>
            </a:pPr>
            <a:r>
              <a:rPr b="0" lang="de-DE" sz="1600" spc="-1" strike="noStrike">
                <a:solidFill>
                  <a:srgbClr val="000000"/>
                </a:solidFill>
                <a:latin typeface="Gill Sans MT"/>
              </a:rPr>
              <a:t>Block, Segal und Berg haben zunächst das Modell von Koshland widerlegt, indem sie Simulationen mit seinem Modell durchgeführt haben und zeigen konnten, dass CW und CCW Intervalle nicht exponentiell verteilt waren- wie es ihre Modelle gezeigt haben.</a:t>
            </a:r>
            <a:endParaRPr b="0" lang="de-DE" sz="1600" spc="-1" strike="noStrike">
              <a:latin typeface="Arial"/>
            </a:endParaRPr>
          </a:p>
          <a:p>
            <a:pPr algn="just">
              <a:lnSpc>
                <a:spcPct val="100000"/>
              </a:lnSpc>
            </a:pPr>
            <a:r>
              <a:rPr b="0" lang="de-DE" sz="1600" spc="-1" strike="noStrike">
                <a:solidFill>
                  <a:srgbClr val="000000"/>
                </a:solidFill>
                <a:latin typeface="Gill Sans MT"/>
              </a:rPr>
              <a:t>Anschließend wurde ein Zwei-Zustands-Modell untersucht, bei dem der Übergang zwischen CW und CCW einer Reaktion erster Ordnung entspricht. Diese sind dann exponentiell verteilt. Man stellt weiter fest, dass die Zeit in der sich das Bakterium im Zustand CCW befindet weitgehend konstant ist.</a:t>
            </a:r>
            <a:endParaRPr b="0" lang="de-DE" sz="1600" spc="-1" strike="noStrike">
              <a:latin typeface="Arial"/>
            </a:endParaRPr>
          </a:p>
          <a:p>
            <a:pPr>
              <a:lnSpc>
                <a:spcPct val="100000"/>
              </a:lnSpc>
            </a:pPr>
            <a:endParaRPr b="0" lang="de-DE" sz="1600" spc="-1" strike="noStrike">
              <a:latin typeface="Arial"/>
            </a:endParaRPr>
          </a:p>
          <a:p>
            <a:pPr>
              <a:lnSpc>
                <a:spcPct val="100000"/>
              </a:lnSpc>
            </a:pPr>
            <a:endParaRPr b="0" lang="de-DE" sz="1600" spc="-1" strike="noStrike">
              <a:latin typeface="Arial"/>
            </a:endParaRPr>
          </a:p>
          <a:p>
            <a:pPr>
              <a:lnSpc>
                <a:spcPct val="100000"/>
              </a:lnSpc>
            </a:pPr>
            <a:r>
              <a:rPr b="0" lang="de-DE" sz="1600" spc="-1" strike="noStrike">
                <a:solidFill>
                  <a:srgbClr val="000000"/>
                </a:solidFill>
                <a:latin typeface="Gill Sans MT"/>
              </a:rPr>
              <a:t>K</a:t>
            </a:r>
            <a:r>
              <a:rPr b="0" lang="de-DE" sz="1600" spc="-1" strike="noStrike" baseline="-25000">
                <a:solidFill>
                  <a:srgbClr val="000000"/>
                </a:solidFill>
                <a:latin typeface="Gill Sans MT"/>
              </a:rPr>
              <a:t>r</a:t>
            </a:r>
            <a:r>
              <a:rPr b="0" lang="de-DE" sz="1600" spc="-1" strike="noStrike">
                <a:solidFill>
                  <a:srgbClr val="000000"/>
                </a:solidFill>
                <a:latin typeface="Gill Sans MT"/>
              </a:rPr>
              <a:t> und K</a:t>
            </a:r>
            <a:r>
              <a:rPr b="0" lang="de-DE" sz="1600" spc="-1" strike="noStrike" baseline="-25000">
                <a:solidFill>
                  <a:srgbClr val="000000"/>
                </a:solidFill>
                <a:latin typeface="Gill Sans MT"/>
              </a:rPr>
              <a:t>t</a:t>
            </a:r>
            <a:r>
              <a:rPr b="0" lang="de-DE" sz="1600" spc="-1" strike="noStrike">
                <a:solidFill>
                  <a:srgbClr val="000000"/>
                </a:solidFill>
                <a:latin typeface="Gill Sans MT"/>
              </a:rPr>
              <a:t> verhalten sich also proportional zueinander. Die Daten aus Bild (*) zeigen jedoch dass diese Werte auseinanderdriften.</a:t>
            </a:r>
            <a:endParaRPr b="0" lang="de-DE" sz="1600" spc="-1" strike="noStrike">
              <a:latin typeface="Arial"/>
            </a:endParaRPr>
          </a:p>
        </p:txBody>
      </p:sp>
      <p:graphicFrame>
        <p:nvGraphicFramePr>
          <p:cNvPr id="359" name="Object 4"/>
          <p:cNvGraphicFramePr/>
          <p:nvPr/>
        </p:nvGraphicFramePr>
        <p:xfrm>
          <a:off x="5802480" y="5500800"/>
          <a:ext cx="1231560" cy="644040"/>
        </p:xfrm>
        <a:graphic>
          <a:graphicData uri="http://schemas.openxmlformats.org/presentationml/2006/ole">
            <p:oleObj progId="Equation.3" r:id="rId5" spid="">
              <p:embed/>
              <p:pic>
                <p:nvPicPr>
                  <p:cNvPr id="360" name="Objekt 8" descr=""/>
                  <p:cNvPicPr/>
                  <p:nvPr/>
                </p:nvPicPr>
                <p:blipFill>
                  <a:blip r:embed="rId6"/>
                  <a:stretch/>
                </p:blipFill>
                <p:spPr>
                  <a:xfrm>
                    <a:off x="5802480" y="5500800"/>
                    <a:ext cx="1231560" cy="644040"/>
                  </a:xfrm>
                  <a:prstGeom prst="rect">
                    <a:avLst/>
                  </a:prstGeom>
                  <a:ln>
                    <a:noFill/>
                  </a:ln>
                </p:spPr>
              </p:pic>
            </p:oleObj>
          </a:graphicData>
        </a:graphic>
      </p:graphicFrame>
    </p:spTree>
  </p:cSld>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354">
                                            <p:txEl>
                                              <p:pRg st="0" end="0"/>
                                            </p:txEl>
                                          </p:spTgt>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354">
                                            <p:txEl>
                                              <p:pRg st="1" end="1"/>
                                            </p:txEl>
                                          </p:spTgt>
                                        </p:tgtEl>
                                        <p:attrNameLst>
                                          <p:attrName>style.visibility</p:attrName>
                                        </p:attrNameLst>
                                      </p:cBhvr>
                                      <p:to>
                                        <p:strVal val="visible"/>
                                      </p:to>
                                    </p:set>
                                  </p:childTnLst>
                                </p:cTn>
                              </p:par>
                              <p:par>
                                <p:cTn id="445" nodeType="withEffect" fill="hold" presetClass="entr" presetID="1">
                                  <p:stCondLst>
                                    <p:cond delay="0"/>
                                  </p:stCondLst>
                                  <p:childTnLst>
                                    <p:set>
                                      <p:cBhvr>
                                        <p:cTn id="446" dur="1" fill="hold">
                                          <p:stCondLst>
                                            <p:cond delay="0"/>
                                          </p:stCondLst>
                                        </p:cTn>
                                        <p:tgtEl>
                                          <p:spTgt spid="355"/>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357"/>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1">
                                  <p:stCondLst>
                                    <p:cond delay="0"/>
                                  </p:stCondLst>
                                  <p:childTnLst>
                                    <p:set>
                                      <p:cBhvr>
                                        <p:cTn id="452"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358">
                                            <p:txEl>
                                              <p:pRg st="1" end="1"/>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358">
                                            <p:txEl>
                                              <p:pRg st="2" end="2"/>
                                            </p:txEl>
                                          </p:spTgt>
                                        </p:tgtEl>
                                        <p:attrNameLst>
                                          <p:attrName>style.visibility</p:attrName>
                                        </p:attrNameLst>
                                      </p:cBhvr>
                                      <p:to>
                                        <p:strVal val="visible"/>
                                      </p:to>
                                    </p:set>
                                  </p:childTnLst>
                                </p:cTn>
                              </p:par>
                              <p:par>
                                <p:cTn id="461" nodeType="withEffect" fill="hold" presetClass="entr" presetID="1">
                                  <p:stCondLst>
                                    <p:cond delay="0"/>
                                  </p:stCondLst>
                                  <p:childTnLst>
                                    <p:set>
                                      <p:cBhvr>
                                        <p:cTn id="462" dur="1" fill="hold">
                                          <p:stCondLst>
                                            <p:cond delay="0"/>
                                          </p:stCondLst>
                                        </p:cTn>
                                        <p:tgtEl>
                                          <p:spTgt spid="358">
                                            <p:txEl>
                                              <p:pRg st="5" end="5"/>
                                            </p:txEl>
                                          </p:spTgt>
                                        </p:tgtEl>
                                        <p:attrNameLst>
                                          <p:attrName>style.visibility</p:attrName>
                                        </p:attrNameLst>
                                      </p:cBhvr>
                                      <p:to>
                                        <p:strVal val="visible"/>
                                      </p:to>
                                    </p:set>
                                  </p:childTnLst>
                                </p:cTn>
                              </p:par>
                              <p:par>
                                <p:cTn id="463" nodeType="withEffect" fill="hold" presetClass="entr" presetID="1">
                                  <p:stCondLst>
                                    <p:cond delay="0"/>
                                  </p:stCondLst>
                                  <p:childTnLst>
                                    <p:set>
                                      <p:cBhvr>
                                        <p:cTn id="464" dur="1" fill="hold">
                                          <p:stCondLst>
                                            <p:cond delay="0"/>
                                          </p:stCondLst>
                                        </p:cTn>
                                        <p:tgtEl>
                                          <p:spTgt spid="360"/>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61" name="Object 1"/>
          <p:cNvGraphicFramePr/>
          <p:nvPr/>
        </p:nvGraphicFramePr>
        <p:xfrm>
          <a:off x="1357200" y="1071720"/>
          <a:ext cx="1285560" cy="310320"/>
        </p:xfrm>
        <a:graphic>
          <a:graphicData uri="http://schemas.openxmlformats.org/presentationml/2006/ole">
            <p:oleObj progId="Equation.3" r:id="rId1" spid="">
              <p:embed/>
              <p:pic>
                <p:nvPicPr>
                  <p:cNvPr id="362" name="Object 3" descr=""/>
                  <p:cNvPicPr/>
                  <p:nvPr/>
                </p:nvPicPr>
                <p:blipFill>
                  <a:blip r:embed="rId2"/>
                  <a:stretch/>
                </p:blipFill>
                <p:spPr>
                  <a:xfrm>
                    <a:off x="1357200" y="1071720"/>
                    <a:ext cx="1285560" cy="310320"/>
                  </a:xfrm>
                  <a:prstGeom prst="rect">
                    <a:avLst/>
                  </a:prstGeom>
                  <a:ln>
                    <a:noFill/>
                  </a:ln>
                </p:spPr>
              </p:pic>
            </p:oleObj>
          </a:graphicData>
        </a:graphic>
      </p:graphicFrame>
      <p:sp>
        <p:nvSpPr>
          <p:cNvPr id="363" name="CustomShape 2"/>
          <p:cNvSpPr/>
          <p:nvPr/>
        </p:nvSpPr>
        <p:spPr>
          <a:xfrm>
            <a:off x="1143000" y="142920"/>
            <a:ext cx="7714800" cy="1184760"/>
          </a:xfrm>
          <a:prstGeom prst="rect">
            <a:avLst/>
          </a:prstGeom>
          <a:noFill/>
          <a:ln>
            <a:noFill/>
          </a:ln>
        </p:spPr>
        <p:style>
          <a:lnRef idx="0"/>
          <a:fillRef idx="0"/>
          <a:effectRef idx="0"/>
          <a:fontRef idx="minor"/>
        </p:style>
        <p:txBody>
          <a:bodyPr lIns="90000" rIns="90000" tIns="45000" bIns="45000"/>
          <a:p>
            <a:pPr>
              <a:lnSpc>
                <a:spcPct val="100000"/>
              </a:lnSpc>
            </a:pPr>
            <a:r>
              <a:rPr b="0" lang="de-DE" sz="1200" spc="-1" strike="noStrike">
                <a:solidFill>
                  <a:srgbClr val="000000"/>
                </a:solidFill>
                <a:latin typeface="Gill Sans MT"/>
              </a:rPr>
              <a:t>Wie kann das Bakterium also proportional zur Änderung der Rezeptorbeschäftigung reagieren?</a:t>
            </a:r>
            <a:endParaRPr b="0" lang="de-DE" sz="1200" spc="-1" strike="noStrike">
              <a:latin typeface="Arial"/>
            </a:endParaRPr>
          </a:p>
          <a:p>
            <a:pPr>
              <a:lnSpc>
                <a:spcPct val="100000"/>
              </a:lnSpc>
            </a:pPr>
            <a:r>
              <a:rPr b="0" lang="de-DE" sz="1200" spc="-1" strike="noStrike">
                <a:solidFill>
                  <a:srgbClr val="000000"/>
                </a:solidFill>
                <a:latin typeface="Gill Sans MT"/>
              </a:rPr>
              <a:t>Das Bakterium muss laufend zwischen der momentanen- und der zurückliegenden Beschäftigung vergleichen:</a:t>
            </a:r>
            <a:endParaRPr b="0" lang="de-DE" sz="1200" spc="-1" strike="noStrike">
              <a:latin typeface="Arial"/>
            </a:endParaRPr>
          </a:p>
          <a:p>
            <a:pPr>
              <a:lnSpc>
                <a:spcPct val="100000"/>
              </a:lnSpc>
            </a:pPr>
            <a:r>
              <a:rPr b="0" lang="de-DE" sz="1200" spc="-1" strike="noStrike">
                <a:solidFill>
                  <a:srgbClr val="000000"/>
                </a:solidFill>
                <a:latin typeface="Gill Sans MT"/>
              </a:rPr>
              <a:t>Sei nun also A der Grad zu dem ein Bakterium angepasst ist und P die momentane Rezeptorbeschäftigung. Dann gilt für die Antwort R des Bakteriums:</a:t>
            </a:r>
            <a:endParaRPr b="0" lang="de-DE" sz="1200" spc="-1" strike="noStrike">
              <a:latin typeface="Arial"/>
            </a:endParaRPr>
          </a:p>
          <a:p>
            <a:pPr>
              <a:lnSpc>
                <a:spcPct val="100000"/>
              </a:lnSpc>
            </a:pPr>
            <a:endParaRPr b="0" lang="de-DE" sz="1200" spc="-1" strike="noStrike">
              <a:latin typeface="Arial"/>
            </a:endParaRPr>
          </a:p>
        </p:txBody>
      </p:sp>
      <p:sp>
        <p:nvSpPr>
          <p:cNvPr id="364" name="CustomShape 3"/>
          <p:cNvSpPr/>
          <p:nvPr/>
        </p:nvSpPr>
        <p:spPr>
          <a:xfrm>
            <a:off x="2952360" y="1071720"/>
            <a:ext cx="50137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100" spc="-1" strike="noStrike">
                <a:solidFill>
                  <a:srgbClr val="000000"/>
                </a:solidFill>
                <a:latin typeface="Gill Sans MT"/>
              </a:rPr>
              <a:t>g ist Konstante, die den Grad an Über- oder Unterreaktion beschreibt</a:t>
            </a:r>
            <a:endParaRPr b="0" lang="de-DE" sz="1100" spc="-1" strike="noStrike">
              <a:latin typeface="Arial"/>
            </a:endParaRPr>
          </a:p>
        </p:txBody>
      </p:sp>
      <p:sp>
        <p:nvSpPr>
          <p:cNvPr id="365" name="CustomShape 4"/>
          <p:cNvSpPr/>
          <p:nvPr/>
        </p:nvSpPr>
        <p:spPr>
          <a:xfrm>
            <a:off x="1214280" y="1571760"/>
            <a:ext cx="7572240" cy="272880"/>
          </a:xfrm>
          <a:prstGeom prst="rect">
            <a:avLst/>
          </a:prstGeom>
          <a:noFill/>
          <a:ln>
            <a:noFill/>
          </a:ln>
        </p:spPr>
        <p:style>
          <a:lnRef idx="0"/>
          <a:fillRef idx="0"/>
          <a:effectRef idx="0"/>
          <a:fontRef idx="minor"/>
        </p:style>
        <p:txBody>
          <a:bodyPr lIns="90000" rIns="90000" tIns="45000" bIns="45000"/>
          <a:p>
            <a:pPr>
              <a:lnSpc>
                <a:spcPct val="100000"/>
              </a:lnSpc>
            </a:pPr>
            <a:r>
              <a:rPr b="0" lang="de-DE" sz="1200" spc="-1" strike="noStrike">
                <a:solidFill>
                  <a:srgbClr val="000000"/>
                </a:solidFill>
                <a:latin typeface="Gill Sans MT"/>
              </a:rPr>
              <a:t>Für A folgt einer Differentialgleichung erster Art:</a:t>
            </a:r>
            <a:endParaRPr b="0" lang="de-DE" sz="1200" spc="-1" strike="noStrike">
              <a:latin typeface="Arial"/>
            </a:endParaRPr>
          </a:p>
        </p:txBody>
      </p:sp>
      <p:graphicFrame>
        <p:nvGraphicFramePr>
          <p:cNvPr id="366" name="Object 5"/>
          <p:cNvGraphicFramePr/>
          <p:nvPr/>
        </p:nvGraphicFramePr>
        <p:xfrm>
          <a:off x="1357200" y="1928880"/>
          <a:ext cx="1345680" cy="571320"/>
        </p:xfrm>
        <a:graphic>
          <a:graphicData uri="http://schemas.openxmlformats.org/presentationml/2006/ole">
            <p:oleObj progId="Equation.3" r:id="rId3" spid="">
              <p:embed/>
              <p:pic>
                <p:nvPicPr>
                  <p:cNvPr id="367" name="Object 4" descr=""/>
                  <p:cNvPicPr/>
                  <p:nvPr/>
                </p:nvPicPr>
                <p:blipFill>
                  <a:blip r:embed="rId4"/>
                  <a:stretch/>
                </p:blipFill>
                <p:spPr>
                  <a:xfrm>
                    <a:off x="1357200" y="1928880"/>
                    <a:ext cx="1345680" cy="571320"/>
                  </a:xfrm>
                  <a:prstGeom prst="rect">
                    <a:avLst/>
                  </a:prstGeom>
                  <a:ln>
                    <a:noFill/>
                  </a:ln>
                </p:spPr>
              </p:pic>
            </p:oleObj>
          </a:graphicData>
        </a:graphic>
      </p:graphicFrame>
      <p:sp>
        <p:nvSpPr>
          <p:cNvPr id="368" name="CustomShape 6"/>
          <p:cNvSpPr/>
          <p:nvPr/>
        </p:nvSpPr>
        <p:spPr>
          <a:xfrm>
            <a:off x="3107160" y="2071800"/>
            <a:ext cx="217440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100" spc="-1" strike="noStrike">
                <a:solidFill>
                  <a:srgbClr val="000000"/>
                </a:solidFill>
                <a:latin typeface="Cambria Math"/>
                <a:ea typeface="Cambria Math"/>
              </a:rPr>
              <a:t>τ </a:t>
            </a:r>
            <a:r>
              <a:rPr b="0" lang="de-DE" sz="1100" spc="-1" strike="noStrike">
                <a:solidFill>
                  <a:srgbClr val="000000"/>
                </a:solidFill>
                <a:latin typeface="Gill Sans MT"/>
                <a:ea typeface="Cambria Math"/>
              </a:rPr>
              <a:t> ist Adaptionszeitkonstante</a:t>
            </a:r>
            <a:endParaRPr b="0" lang="de-DE" sz="1100" spc="-1" strike="noStrike">
              <a:latin typeface="Arial"/>
            </a:endParaRPr>
          </a:p>
        </p:txBody>
      </p:sp>
      <p:sp>
        <p:nvSpPr>
          <p:cNvPr id="369" name="CustomShape 7"/>
          <p:cNvSpPr/>
          <p:nvPr/>
        </p:nvSpPr>
        <p:spPr>
          <a:xfrm>
            <a:off x="1214280" y="2571840"/>
            <a:ext cx="7572240" cy="272880"/>
          </a:xfrm>
          <a:prstGeom prst="rect">
            <a:avLst/>
          </a:prstGeom>
          <a:noFill/>
          <a:ln>
            <a:noFill/>
          </a:ln>
        </p:spPr>
        <p:style>
          <a:lnRef idx="0"/>
          <a:fillRef idx="0"/>
          <a:effectRef idx="0"/>
          <a:fontRef idx="minor"/>
        </p:style>
        <p:txBody>
          <a:bodyPr lIns="90000" rIns="90000" tIns="45000" bIns="45000"/>
          <a:p>
            <a:pPr>
              <a:lnSpc>
                <a:spcPct val="100000"/>
              </a:lnSpc>
            </a:pPr>
            <a:r>
              <a:rPr b="0" lang="de-DE" sz="1200" spc="-1" strike="noStrike">
                <a:solidFill>
                  <a:srgbClr val="000000"/>
                </a:solidFill>
                <a:latin typeface="Gill Sans MT"/>
              </a:rPr>
              <a:t>Die Lösung für A lautet nun:</a:t>
            </a:r>
            <a:endParaRPr b="0" lang="de-DE" sz="1200" spc="-1" strike="noStrike">
              <a:latin typeface="Arial"/>
            </a:endParaRPr>
          </a:p>
        </p:txBody>
      </p:sp>
      <p:graphicFrame>
        <p:nvGraphicFramePr>
          <p:cNvPr id="370" name="Object 8"/>
          <p:cNvGraphicFramePr/>
          <p:nvPr/>
        </p:nvGraphicFramePr>
        <p:xfrm>
          <a:off x="1285920" y="2857320"/>
          <a:ext cx="1864800" cy="688680"/>
        </p:xfrm>
        <a:graphic>
          <a:graphicData uri="http://schemas.openxmlformats.org/presentationml/2006/ole">
            <p:oleObj progId="Equation.3" r:id="rId5" spid="">
              <p:embed/>
              <p:pic>
                <p:nvPicPr>
                  <p:cNvPr id="371" name="Objekt 11" descr=""/>
                  <p:cNvPicPr/>
                  <p:nvPr/>
                </p:nvPicPr>
                <p:blipFill>
                  <a:blip r:embed="rId6"/>
                  <a:stretch/>
                </p:blipFill>
                <p:spPr>
                  <a:xfrm>
                    <a:off x="1285920" y="2857320"/>
                    <a:ext cx="1864800" cy="688680"/>
                  </a:xfrm>
                  <a:prstGeom prst="rect">
                    <a:avLst/>
                  </a:prstGeom>
                  <a:ln>
                    <a:noFill/>
                  </a:ln>
                </p:spPr>
              </p:pic>
            </p:oleObj>
          </a:graphicData>
        </a:graphic>
      </p:graphicFrame>
      <p:sp>
        <p:nvSpPr>
          <p:cNvPr id="372" name="CustomShape 9"/>
          <p:cNvSpPr/>
          <p:nvPr/>
        </p:nvSpPr>
        <p:spPr>
          <a:xfrm>
            <a:off x="1285920" y="3571920"/>
            <a:ext cx="7572240" cy="272880"/>
          </a:xfrm>
          <a:prstGeom prst="rect">
            <a:avLst/>
          </a:prstGeom>
          <a:noFill/>
          <a:ln>
            <a:noFill/>
          </a:ln>
        </p:spPr>
        <p:style>
          <a:lnRef idx="0"/>
          <a:fillRef idx="0"/>
          <a:effectRef idx="0"/>
          <a:fontRef idx="minor"/>
        </p:style>
        <p:txBody>
          <a:bodyPr lIns="90000" rIns="90000" tIns="45000" bIns="45000"/>
          <a:p>
            <a:pPr>
              <a:lnSpc>
                <a:spcPct val="100000"/>
              </a:lnSpc>
            </a:pPr>
            <a:r>
              <a:rPr b="0" lang="de-DE" sz="1200" spc="-1" strike="noStrike">
                <a:solidFill>
                  <a:srgbClr val="000000"/>
                </a:solidFill>
                <a:latin typeface="Gill Sans MT"/>
              </a:rPr>
              <a:t>Einsetzen in die erste Gleichung liefert:</a:t>
            </a:r>
            <a:endParaRPr b="0" lang="de-DE" sz="1200" spc="-1" strike="noStrike">
              <a:latin typeface="Arial"/>
            </a:endParaRPr>
          </a:p>
        </p:txBody>
      </p:sp>
      <p:graphicFrame>
        <p:nvGraphicFramePr>
          <p:cNvPr id="373" name="Object 10"/>
          <p:cNvGraphicFramePr/>
          <p:nvPr/>
        </p:nvGraphicFramePr>
        <p:xfrm>
          <a:off x="1428840" y="3929040"/>
          <a:ext cx="3254040" cy="815760"/>
        </p:xfrm>
        <a:graphic>
          <a:graphicData uri="http://schemas.openxmlformats.org/presentationml/2006/ole">
            <p:oleObj progId="Equation.3" r:id="rId7" spid="">
              <p:embed/>
              <p:pic>
                <p:nvPicPr>
                  <p:cNvPr id="374" name="Object 6" descr=""/>
                  <p:cNvPicPr/>
                  <p:nvPr/>
                </p:nvPicPr>
                <p:blipFill>
                  <a:blip r:embed="rId8"/>
                  <a:stretch/>
                </p:blipFill>
                <p:spPr>
                  <a:xfrm>
                    <a:off x="1428840" y="3929040"/>
                    <a:ext cx="3254040" cy="815760"/>
                  </a:xfrm>
                  <a:prstGeom prst="rect">
                    <a:avLst/>
                  </a:prstGeom>
                  <a:ln>
                    <a:noFill/>
                  </a:ln>
                </p:spPr>
              </p:pic>
            </p:oleObj>
          </a:graphicData>
        </a:graphic>
      </p:graphicFrame>
      <p:sp>
        <p:nvSpPr>
          <p:cNvPr id="375" name="CustomShape 11"/>
          <p:cNvSpPr/>
          <p:nvPr/>
        </p:nvSpPr>
        <p:spPr>
          <a:xfrm>
            <a:off x="1357200" y="4929120"/>
            <a:ext cx="7286400" cy="1369080"/>
          </a:xfrm>
          <a:prstGeom prst="rect">
            <a:avLst/>
          </a:prstGeom>
          <a:noFill/>
          <a:ln>
            <a:noFill/>
          </a:ln>
        </p:spPr>
        <p:style>
          <a:lnRef idx="0"/>
          <a:fillRef idx="0"/>
          <a:effectRef idx="0"/>
          <a:fontRef idx="minor"/>
        </p:style>
        <p:txBody>
          <a:bodyPr lIns="90000" rIns="90000" tIns="45000" bIns="45000"/>
          <a:p>
            <a:pPr>
              <a:lnSpc>
                <a:spcPct val="100000"/>
              </a:lnSpc>
            </a:pPr>
            <a:r>
              <a:rPr b="0" lang="de-DE" sz="1400" spc="-1" strike="noStrike">
                <a:solidFill>
                  <a:srgbClr val="000000"/>
                </a:solidFill>
                <a:latin typeface="Gill Sans MT"/>
              </a:rPr>
              <a:t>Wir nehmen nun an, dass </a:t>
            </a:r>
            <a:r>
              <a:rPr b="0" lang="de-DE" sz="1400" spc="-1" strike="noStrike">
                <a:solidFill>
                  <a:srgbClr val="000000"/>
                </a:solidFill>
                <a:latin typeface="Cambria Math"/>
                <a:ea typeface="Cambria Math"/>
              </a:rPr>
              <a:t>τ</a:t>
            </a:r>
            <a:r>
              <a:rPr b="0" lang="de-DE" sz="1400" spc="-1" strike="noStrike">
                <a:solidFill>
                  <a:srgbClr val="000000"/>
                </a:solidFill>
                <a:latin typeface="Gill Sans MT"/>
                <a:ea typeface="Cambria Math"/>
              </a:rPr>
              <a:t> exponentiell gegen 0 fällt.</a:t>
            </a:r>
            <a:endParaRPr b="0" lang="de-DE" sz="1400" spc="-1" strike="noStrike">
              <a:latin typeface="Arial"/>
            </a:endParaRPr>
          </a:p>
          <a:p>
            <a:pPr>
              <a:lnSpc>
                <a:spcPct val="100000"/>
              </a:lnSpc>
            </a:pPr>
            <a:endParaRPr b="0" lang="de-DE" sz="1400" spc="-1" strike="noStrike">
              <a:latin typeface="Arial"/>
            </a:endParaRPr>
          </a:p>
          <a:p>
            <a:pPr>
              <a:lnSpc>
                <a:spcPct val="100000"/>
              </a:lnSpc>
            </a:pPr>
            <a:r>
              <a:rPr b="0" lang="de-DE" sz="1400" spc="-1" strike="noStrike">
                <a:solidFill>
                  <a:srgbClr val="000000"/>
                </a:solidFill>
                <a:latin typeface="Gill Sans MT"/>
                <a:ea typeface="Cambria Math"/>
              </a:rPr>
              <a:t>Also kann man die Antwort unseres Bakteriums beschreiben als Differenz zwischen momentaner Beschäftigung und der durchschnittlichen Veränderung in der Beschäftigung  über eine gewisse Zeit.</a:t>
            </a:r>
            <a:endParaRPr b="0" lang="de-DE" sz="1400" spc="-1" strike="noStrike">
              <a:latin typeface="Arial"/>
            </a:endParaRPr>
          </a:p>
          <a:p>
            <a:pPr>
              <a:lnSpc>
                <a:spcPct val="100000"/>
              </a:lnSpc>
            </a:pPr>
            <a:r>
              <a:rPr b="0" lang="de-DE" sz="1400" spc="-1" strike="noStrike">
                <a:solidFill>
                  <a:srgbClr val="000000"/>
                </a:solidFill>
                <a:latin typeface="Gill Sans MT"/>
                <a:ea typeface="Cambria Math"/>
              </a:rPr>
              <a:t>Da </a:t>
            </a:r>
            <a:r>
              <a:rPr b="0" lang="de-DE" sz="1400" spc="-1" strike="noStrike">
                <a:solidFill>
                  <a:srgbClr val="000000"/>
                </a:solidFill>
                <a:latin typeface="Cambria Math"/>
                <a:ea typeface="Cambria Math"/>
              </a:rPr>
              <a:t>τ </a:t>
            </a:r>
            <a:r>
              <a:rPr b="0" lang="de-DE" sz="1400" spc="-1" strike="noStrike">
                <a:solidFill>
                  <a:srgbClr val="000000"/>
                </a:solidFill>
                <a:latin typeface="Gill Sans MT"/>
                <a:ea typeface="Cambria Math"/>
              </a:rPr>
              <a:t>-&gt; 0 folgt perfekte Adaption.</a:t>
            </a:r>
            <a:endParaRPr b="0" lang="de-DE" sz="1400" spc="-1" strike="noStrike">
              <a:latin typeface="Arial"/>
            </a:endParaRPr>
          </a:p>
        </p:txBody>
      </p:sp>
    </p:spTree>
  </p:cSld>
  <p:timing>
    <p:tnLst>
      <p:par>
        <p:cTn id="467" dur="indefinite" restart="never" nodeType="tmRoot">
          <p:childTnLst>
            <p:seq>
              <p:cTn id="468" dur="indefinite" nodeType="mainSeq">
                <p:childTnLst>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362"/>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364"/>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365"/>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367"/>
                                        </p:tgtEl>
                                        <p:attrNameLst>
                                          <p:attrName>style.visibility</p:attrName>
                                        </p:attrNameLst>
                                      </p:cBhvr>
                                      <p:to>
                                        <p:strVal val="visible"/>
                                      </p:to>
                                    </p:set>
                                  </p:childTnLst>
                                </p:cTn>
                              </p:par>
                              <p:par>
                                <p:cTn id="495" nodeType="withEffect" fill="hold" presetClass="entr" presetID="1">
                                  <p:stCondLst>
                                    <p:cond delay="0"/>
                                  </p:stCondLst>
                                  <p:childTnLst>
                                    <p:set>
                                      <p:cBhvr>
                                        <p:cTn id="496" dur="1" fill="hold">
                                          <p:stCondLst>
                                            <p:cond delay="0"/>
                                          </p:stCondLst>
                                        </p:cTn>
                                        <p:tgtEl>
                                          <p:spTgt spid="368"/>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369"/>
                                        </p:tgtEl>
                                        <p:attrNameLst>
                                          <p:attrName>style.visibility</p:attrName>
                                        </p:attrNameLst>
                                      </p:cBhvr>
                                      <p:to>
                                        <p:strVal val="visible"/>
                                      </p:to>
                                    </p:set>
                                  </p:childTnLst>
                                </p:cTn>
                              </p:par>
                              <p:par>
                                <p:cTn id="501" nodeType="withEffect" fill="hold" presetClass="entr" presetID="1">
                                  <p:stCondLst>
                                    <p:cond delay="0"/>
                                  </p:stCondLst>
                                  <p:childTnLst>
                                    <p:set>
                                      <p:cBhvr>
                                        <p:cTn id="502" dur="1" fill="hold">
                                          <p:stCondLst>
                                            <p:cond delay="0"/>
                                          </p:stCondLst>
                                        </p:cTn>
                                        <p:tgtEl>
                                          <p:spTgt spid="371"/>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372"/>
                                        </p:tgtEl>
                                        <p:attrNameLst>
                                          <p:attrName>style.visibility</p:attrName>
                                        </p:attrNameLst>
                                      </p:cBhvr>
                                      <p:to>
                                        <p:strVal val="visible"/>
                                      </p:to>
                                    </p:set>
                                  </p:childTnLst>
                                </p:cTn>
                              </p:par>
                              <p:par>
                                <p:cTn id="507" nodeType="withEffect" fill="hold" presetClass="entr" presetID="1">
                                  <p:stCondLst>
                                    <p:cond delay="0"/>
                                  </p:stCondLst>
                                  <p:childTnLst>
                                    <p:set>
                                      <p:cBhvr>
                                        <p:cTn id="508" dur="1" fill="hold">
                                          <p:stCondLst>
                                            <p:cond delay="0"/>
                                          </p:stCondLst>
                                        </p:cTn>
                                        <p:tgtEl>
                                          <p:spTgt spid="374"/>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6" name="Grafik 3" descr=""/>
          <p:cNvPicPr/>
          <p:nvPr/>
        </p:nvPicPr>
        <p:blipFill>
          <a:blip r:embed="rId1"/>
          <a:stretch/>
        </p:blipFill>
        <p:spPr>
          <a:xfrm>
            <a:off x="6215040" y="1643040"/>
            <a:ext cx="2352240" cy="3876480"/>
          </a:xfrm>
          <a:prstGeom prst="rect">
            <a:avLst/>
          </a:prstGeom>
          <a:ln>
            <a:noFill/>
          </a:ln>
        </p:spPr>
      </p:pic>
      <p:sp>
        <p:nvSpPr>
          <p:cNvPr id="377"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4.2 Goldbeter &amp; Koshland (1982)</a:t>
            </a:r>
            <a:endParaRPr b="0" lang="en-US" sz="4300" spc="-1" strike="noStrike">
              <a:solidFill>
                <a:srgbClr val="000000"/>
              </a:solidFill>
              <a:latin typeface="Gill Sans MT"/>
            </a:endParaRPr>
          </a:p>
        </p:txBody>
      </p:sp>
      <p:sp>
        <p:nvSpPr>
          <p:cNvPr id="378" name="TextShape 2"/>
          <p:cNvSpPr txBox="1"/>
          <p:nvPr/>
        </p:nvSpPr>
        <p:spPr>
          <a:xfrm>
            <a:off x="1435680" y="1447920"/>
            <a:ext cx="520776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Gleichgewichtszustand muss unabhängig von der Lockstoffkonzentration möglich sein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Haben Methylation in das Modell integriert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Rezeptor wird durch Methylierung immer weiter blockiert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5 Stufen an Methylierung</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spTree>
  </p:cSld>
  <p:timing>
    <p:tnLst>
      <p:par>
        <p:cTn id="513" dur="indefinite" restart="never" nodeType="tmRoot">
          <p:childTnLst>
            <p:seq>
              <p:cTn id="514" dur="indefinite" nodeType="mainSeq">
                <p:childTnLst>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378">
                                            <p:txEl>
                                              <p:pRg st="0" end="0"/>
                                            </p:txEl>
                                          </p:spTgt>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378">
                                            <p:txEl>
                                              <p:pRg st="1" end="1"/>
                                            </p:txEl>
                                          </p:spTgt>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378">
                                            <p:txEl>
                                              <p:pRg st="2" end="2"/>
                                            </p:txEl>
                                          </p:spTgt>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378">
                                            <p:txEl>
                                              <p:pRg st="3" end="3"/>
                                            </p:txEl>
                                          </p:spTgt>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nodeType="clickEffect" fill="hold" presetClass="entr" presetID="1">
                                  <p:stCondLst>
                                    <p:cond delay="0"/>
                                  </p:stCondLst>
                                  <p:childTnLst>
                                    <p:set>
                                      <p:cBhvr>
                                        <p:cTn id="534" dur="1" fill="hold">
                                          <p:stCondLst>
                                            <p:cond delay="0"/>
                                          </p:stCondLst>
                                        </p:cTn>
                                        <p:tgtEl>
                                          <p:spTgt spid="37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9" name="Grafik 4" descr=""/>
          <p:cNvPicPr/>
          <p:nvPr/>
        </p:nvPicPr>
        <p:blipFill>
          <a:blip r:embed="rId1"/>
          <a:stretch/>
        </p:blipFill>
        <p:spPr>
          <a:xfrm>
            <a:off x="4924080" y="1143000"/>
            <a:ext cx="3314160" cy="2714400"/>
          </a:xfrm>
          <a:prstGeom prst="rect">
            <a:avLst/>
          </a:prstGeom>
          <a:ln>
            <a:noFill/>
          </a:ln>
        </p:spPr>
      </p:pic>
      <p:sp>
        <p:nvSpPr>
          <p:cNvPr id="380"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4.3 Segel und Goldbeter (1986)</a:t>
            </a:r>
            <a:endParaRPr b="0" lang="en-US" sz="4300" spc="-1" strike="noStrike">
              <a:solidFill>
                <a:srgbClr val="000000"/>
              </a:solidFill>
              <a:latin typeface="Gill Sans MT"/>
            </a:endParaRPr>
          </a:p>
        </p:txBody>
      </p:sp>
      <p:sp>
        <p:nvSpPr>
          <p:cNvPr id="381" name="TextShape 2"/>
          <p:cNvSpPr txBox="1"/>
          <p:nvPr/>
        </p:nvSpPr>
        <p:spPr>
          <a:xfrm>
            <a:off x="1428840" y="1500120"/>
            <a:ext cx="7497720" cy="521460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rPr>
              <a:t>R lockstofffrei nicht metyhliert</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rPr>
              <a:t>D lockstofffrei metyhliert</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rPr>
              <a:t>RL lockstoffgebunden nicht metyhliert</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rPr>
              <a:t>DL lockstoffgebunden metyhliert</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rPr>
              <a:t>L ist Lockstoffkonzentration</a:t>
            </a:r>
            <a:endParaRPr b="0" lang="en-US" sz="1400" spc="-1" strike="noStrike">
              <a:solidFill>
                <a:srgbClr val="000000"/>
              </a:solidFill>
              <a:latin typeface="Gill Sans MT"/>
            </a:endParaRPr>
          </a:p>
          <a:p>
            <a:pPr marL="365760" indent="-282960">
              <a:lnSpc>
                <a:spcPct val="100000"/>
              </a:lnSpc>
              <a:spcBef>
                <a:spcPts val="601"/>
              </a:spcBef>
            </a:pPr>
            <a:endParaRPr b="0" lang="en-US" sz="1400" spc="-1" strike="noStrike">
              <a:solidFill>
                <a:srgbClr val="000000"/>
              </a:solidFill>
              <a:latin typeface="Gill Sans MT"/>
            </a:endParaRPr>
          </a:p>
          <a:p>
            <a:pPr marL="365760" indent="-282960">
              <a:lnSpc>
                <a:spcPct val="100000"/>
              </a:lnSpc>
              <a:spcBef>
                <a:spcPts val="601"/>
              </a:spcBef>
            </a:pPr>
            <a:endParaRPr b="0" lang="en-US" sz="1400" spc="-1" strike="noStrike">
              <a:solidFill>
                <a:srgbClr val="000000"/>
              </a:solidFill>
              <a:latin typeface="Gill Sans MT"/>
            </a:endParaRPr>
          </a:p>
          <a:p>
            <a:pPr marL="365760" indent="-282960">
              <a:lnSpc>
                <a:spcPct val="100000"/>
              </a:lnSpc>
              <a:spcBef>
                <a:spcPts val="601"/>
              </a:spcBef>
            </a:pPr>
            <a:endParaRPr b="0" lang="en-US" sz="1400" spc="-1" strike="noStrike">
              <a:solidFill>
                <a:srgbClr val="000000"/>
              </a:solidFill>
              <a:latin typeface="Gill Sans MT"/>
            </a:endParaRPr>
          </a:p>
        </p:txBody>
      </p:sp>
      <p:graphicFrame>
        <p:nvGraphicFramePr>
          <p:cNvPr id="382" name="Object 3"/>
          <p:cNvGraphicFramePr/>
          <p:nvPr/>
        </p:nvGraphicFramePr>
        <p:xfrm>
          <a:off x="1784520" y="3429000"/>
          <a:ext cx="3704760" cy="571320"/>
        </p:xfrm>
        <a:graphic>
          <a:graphicData uri="http://schemas.openxmlformats.org/presentationml/2006/ole">
            <p:oleObj progId="Equation.3" r:id="rId2" spid="">
              <p:embed/>
              <p:pic>
                <p:nvPicPr>
                  <p:cNvPr id="383" name="Object 3" descr=""/>
                  <p:cNvPicPr/>
                  <p:nvPr/>
                </p:nvPicPr>
                <p:blipFill>
                  <a:blip r:embed="rId3"/>
                  <a:stretch/>
                </p:blipFill>
                <p:spPr>
                  <a:xfrm>
                    <a:off x="1784520" y="3429000"/>
                    <a:ext cx="3704760" cy="571320"/>
                  </a:xfrm>
                  <a:prstGeom prst="rect">
                    <a:avLst/>
                  </a:prstGeom>
                  <a:ln>
                    <a:noFill/>
                  </a:ln>
                </p:spPr>
              </p:pic>
            </p:oleObj>
          </a:graphicData>
        </a:graphic>
      </p:graphicFrame>
      <p:graphicFrame>
        <p:nvGraphicFramePr>
          <p:cNvPr id="384" name="Object 4"/>
          <p:cNvGraphicFramePr/>
          <p:nvPr/>
        </p:nvGraphicFramePr>
        <p:xfrm>
          <a:off x="1755720" y="4071960"/>
          <a:ext cx="3760560" cy="571320"/>
        </p:xfrm>
        <a:graphic>
          <a:graphicData uri="http://schemas.openxmlformats.org/presentationml/2006/ole">
            <p:oleObj progId="Equation.3" r:id="rId4" spid="">
              <p:embed/>
              <p:pic>
                <p:nvPicPr>
                  <p:cNvPr id="385" name="Object 4" descr=""/>
                  <p:cNvPicPr/>
                  <p:nvPr/>
                </p:nvPicPr>
                <p:blipFill>
                  <a:blip r:embed="rId5"/>
                  <a:stretch/>
                </p:blipFill>
                <p:spPr>
                  <a:xfrm>
                    <a:off x="1755720" y="4071960"/>
                    <a:ext cx="3760560" cy="571320"/>
                  </a:xfrm>
                  <a:prstGeom prst="rect">
                    <a:avLst/>
                  </a:prstGeom>
                  <a:ln>
                    <a:noFill/>
                  </a:ln>
                </p:spPr>
              </p:pic>
            </p:oleObj>
          </a:graphicData>
        </a:graphic>
      </p:graphicFrame>
      <p:graphicFrame>
        <p:nvGraphicFramePr>
          <p:cNvPr id="386" name="Object 5"/>
          <p:cNvGraphicFramePr/>
          <p:nvPr/>
        </p:nvGraphicFramePr>
        <p:xfrm>
          <a:off x="1714320" y="4786200"/>
          <a:ext cx="4000320" cy="571320"/>
        </p:xfrm>
        <a:graphic>
          <a:graphicData uri="http://schemas.openxmlformats.org/presentationml/2006/ole">
            <p:oleObj progId="Equation.3" r:id="rId6" spid="">
              <p:embed/>
              <p:pic>
                <p:nvPicPr>
                  <p:cNvPr id="387" name="Object 5" descr=""/>
                  <p:cNvPicPr/>
                  <p:nvPr/>
                </p:nvPicPr>
                <p:blipFill>
                  <a:blip r:embed="rId7"/>
                  <a:stretch/>
                </p:blipFill>
                <p:spPr>
                  <a:xfrm>
                    <a:off x="1714320" y="4786200"/>
                    <a:ext cx="4000320" cy="571320"/>
                  </a:xfrm>
                  <a:prstGeom prst="rect">
                    <a:avLst/>
                  </a:prstGeom>
                  <a:ln>
                    <a:noFill/>
                  </a:ln>
                </p:spPr>
              </p:pic>
            </p:oleObj>
          </a:graphicData>
        </a:graphic>
      </p:graphicFrame>
      <p:graphicFrame>
        <p:nvGraphicFramePr>
          <p:cNvPr id="388" name="Object 6"/>
          <p:cNvGraphicFramePr/>
          <p:nvPr/>
        </p:nvGraphicFramePr>
        <p:xfrm>
          <a:off x="1714320" y="5429160"/>
          <a:ext cx="4055760" cy="571320"/>
        </p:xfrm>
        <a:graphic>
          <a:graphicData uri="http://schemas.openxmlformats.org/presentationml/2006/ole">
            <p:oleObj progId="Equation.3" r:id="rId8" spid="">
              <p:embed/>
              <p:pic>
                <p:nvPicPr>
                  <p:cNvPr id="389" name="Object 6" descr=""/>
                  <p:cNvPicPr/>
                  <p:nvPr/>
                </p:nvPicPr>
                <p:blipFill>
                  <a:blip r:embed="rId9"/>
                  <a:stretch/>
                </p:blipFill>
                <p:spPr>
                  <a:xfrm>
                    <a:off x="1714320" y="5429160"/>
                    <a:ext cx="4055760" cy="571320"/>
                  </a:xfrm>
                  <a:prstGeom prst="rect">
                    <a:avLst/>
                  </a:prstGeom>
                  <a:ln>
                    <a:noFill/>
                  </a:ln>
                </p:spPr>
              </p:pic>
            </p:oleObj>
          </a:graphicData>
        </a:graphic>
      </p:graphicFrame>
    </p:spTree>
  </p:cSld>
  <p:timing>
    <p:tnLst>
      <p:par>
        <p:cTn id="535" dur="indefinite" restart="never" nodeType="tmRoot">
          <p:childTnLst>
            <p:seq>
              <p:cTn id="536" dur="indefinite" nodeType="mainSeq">
                <p:childTnLst>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381">
                                            <p:txEl>
                                              <p:pRg st="0" end="0"/>
                                            </p:txEl>
                                          </p:spTgt>
                                        </p:tgtEl>
                                        <p:attrNameLst>
                                          <p:attrName>style.visibility</p:attrName>
                                        </p:attrNameLst>
                                      </p:cBhvr>
                                      <p:to>
                                        <p:strVal val="visible"/>
                                      </p:to>
                                    </p:set>
                                  </p:childTnLst>
                                </p:cTn>
                              </p:par>
                              <p:par>
                                <p:cTn id="541" nodeType="withEffect" fill="hold" presetClass="entr" presetID="1">
                                  <p:stCondLst>
                                    <p:cond delay="0"/>
                                  </p:stCondLst>
                                  <p:childTnLst>
                                    <p:set>
                                      <p:cBhvr>
                                        <p:cTn id="542" dur="1" fill="hold">
                                          <p:stCondLst>
                                            <p:cond delay="0"/>
                                          </p:stCondLst>
                                        </p:cTn>
                                        <p:tgtEl>
                                          <p:spTgt spid="381">
                                            <p:txEl>
                                              <p:pRg st="1" end="1"/>
                                            </p:txEl>
                                          </p:spTgt>
                                        </p:tgtEl>
                                        <p:attrNameLst>
                                          <p:attrName>style.visibility</p:attrName>
                                        </p:attrNameLst>
                                      </p:cBhvr>
                                      <p:to>
                                        <p:strVal val="visible"/>
                                      </p:to>
                                    </p:set>
                                  </p:childTnLst>
                                </p:cTn>
                              </p:par>
                              <p:par>
                                <p:cTn id="543" nodeType="withEffect" fill="hold" presetClass="entr" presetID="1">
                                  <p:stCondLst>
                                    <p:cond delay="0"/>
                                  </p:stCondLst>
                                  <p:childTnLst>
                                    <p:set>
                                      <p:cBhvr>
                                        <p:cTn id="544" dur="1" fill="hold">
                                          <p:stCondLst>
                                            <p:cond delay="0"/>
                                          </p:stCondLst>
                                        </p:cTn>
                                        <p:tgtEl>
                                          <p:spTgt spid="381">
                                            <p:txEl>
                                              <p:pRg st="2" end="2"/>
                                            </p:txEl>
                                          </p:spTgt>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381">
                                            <p:txEl>
                                              <p:pRg st="3" end="3"/>
                                            </p:txEl>
                                          </p:spTgt>
                                        </p:tgtEl>
                                        <p:attrNameLst>
                                          <p:attrName>style.visibility</p:attrName>
                                        </p:attrNameLst>
                                      </p:cBhvr>
                                      <p:to>
                                        <p:strVal val="visible"/>
                                      </p:to>
                                    </p:set>
                                  </p:childTnLst>
                                </p:cTn>
                              </p:par>
                              <p:par>
                                <p:cTn id="547" nodeType="withEffect" fill="hold" presetClass="entr" presetID="1">
                                  <p:stCondLst>
                                    <p:cond delay="0"/>
                                  </p:stCondLst>
                                  <p:childTnLst>
                                    <p:set>
                                      <p:cBhvr>
                                        <p:cTn id="548" dur="1" fill="hold">
                                          <p:stCondLst>
                                            <p:cond delay="0"/>
                                          </p:stCondLst>
                                        </p:cTn>
                                        <p:tgtEl>
                                          <p:spTgt spid="381">
                                            <p:txEl>
                                              <p:pRg st="4" end="4"/>
                                            </p:txEl>
                                          </p:spTgt>
                                        </p:tgtEl>
                                        <p:attrNameLst>
                                          <p:attrName>style.visibility</p:attrName>
                                        </p:attrNameLst>
                                      </p:cBhvr>
                                      <p:to>
                                        <p:strVal val="visible"/>
                                      </p:to>
                                    </p:set>
                                  </p:childTnLst>
                                </p:cTn>
                              </p:par>
                              <p:par>
                                <p:cTn id="549" nodeType="withEffect" fill="hold" presetClass="entr" presetID="1">
                                  <p:stCondLst>
                                    <p:cond delay="0"/>
                                  </p:stCondLst>
                                  <p:childTnLst>
                                    <p:set>
                                      <p:cBhvr>
                                        <p:cTn id="550" dur="1" fill="hold">
                                          <p:stCondLst>
                                            <p:cond delay="0"/>
                                          </p:stCondLst>
                                        </p:cTn>
                                        <p:tgtEl>
                                          <p:spTgt spid="379"/>
                                        </p:tgtEl>
                                        <p:attrNameLst>
                                          <p:attrName>style.visibility</p:attrName>
                                        </p:attrNameLst>
                                      </p:cBhvr>
                                      <p:to>
                                        <p:strVal val="visible"/>
                                      </p:to>
                                    </p:se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1">
                                  <p:stCondLst>
                                    <p:cond delay="0"/>
                                  </p:stCondLst>
                                  <p:childTnLst>
                                    <p:set>
                                      <p:cBhvr>
                                        <p:cTn id="554" dur="1" fill="hold">
                                          <p:stCondLst>
                                            <p:cond delay="0"/>
                                          </p:stCondLst>
                                        </p:cTn>
                                        <p:tgtEl>
                                          <p:spTgt spid="383"/>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385"/>
                                        </p:tgtEl>
                                        <p:attrNameLst>
                                          <p:attrName>style.visibility</p:attrName>
                                        </p:attrNameLst>
                                      </p:cBhvr>
                                      <p:to>
                                        <p:strVal val="visible"/>
                                      </p:to>
                                    </p:se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387"/>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1357200" y="785880"/>
            <a:ext cx="7497720" cy="521460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pPr>
            <a:r>
              <a:rPr b="0" lang="de-DE" sz="2000" spc="-1" strike="noStrike">
                <a:solidFill>
                  <a:srgbClr val="000000"/>
                </a:solidFill>
                <a:latin typeface="Gill Sans MT"/>
              </a:rPr>
              <a:t>Die Konstanten können berechnet werden:</a:t>
            </a:r>
            <a:endParaRPr b="0" lang="de-DE" sz="2000" spc="-1" strike="noStrike">
              <a:latin typeface="Arial"/>
            </a:endParaRPr>
          </a:p>
          <a:p>
            <a:pPr marL="365760" indent="-282960">
              <a:lnSpc>
                <a:spcPct val="100000"/>
              </a:lnSpc>
              <a:spcBef>
                <a:spcPts val="601"/>
              </a:spcBef>
            </a:pPr>
            <a:r>
              <a:rPr b="0" lang="de-DE" sz="2000" spc="-1" strike="noStrike">
                <a:solidFill>
                  <a:srgbClr val="000000"/>
                </a:solidFill>
                <a:latin typeface="Gill Sans MT"/>
              </a:rPr>
              <a:t>Bei L=0 gilt:</a:t>
            </a:r>
            <a:endParaRPr b="0" lang="de-DE" sz="2000" spc="-1" strike="noStrike">
              <a:latin typeface="Arial"/>
            </a:endParaRPr>
          </a:p>
          <a:p>
            <a:pPr marL="365760" indent="-282960">
              <a:lnSpc>
                <a:spcPct val="100000"/>
              </a:lnSpc>
              <a:spcBef>
                <a:spcPts val="601"/>
              </a:spcBef>
            </a:pPr>
            <a:endParaRPr b="0" lang="de-DE" sz="2000" spc="-1" strike="noStrike">
              <a:latin typeface="Arial"/>
            </a:endParaRPr>
          </a:p>
          <a:p>
            <a:pPr marL="365760" indent="-282960">
              <a:lnSpc>
                <a:spcPct val="100000"/>
              </a:lnSpc>
              <a:spcBef>
                <a:spcPts val="601"/>
              </a:spcBef>
            </a:pPr>
            <a:endParaRPr b="0" lang="de-DE" sz="2000" spc="-1" strike="noStrike">
              <a:latin typeface="Arial"/>
            </a:endParaRPr>
          </a:p>
          <a:p>
            <a:pPr marL="365760" indent="-282960">
              <a:lnSpc>
                <a:spcPct val="100000"/>
              </a:lnSpc>
              <a:spcBef>
                <a:spcPts val="601"/>
              </a:spcBef>
            </a:pPr>
            <a:r>
              <a:rPr b="0" lang="de-DE" sz="2000" spc="-1" strike="noStrike">
                <a:solidFill>
                  <a:srgbClr val="000000"/>
                </a:solidFill>
                <a:latin typeface="Gill Sans MT"/>
              </a:rPr>
              <a:t>Das Liefert: </a:t>
            </a:r>
            <a:endParaRPr b="0" lang="de-DE" sz="2000" spc="-1" strike="noStrike">
              <a:latin typeface="Arial"/>
            </a:endParaRPr>
          </a:p>
          <a:p>
            <a:pPr marL="365760" indent="-282960">
              <a:lnSpc>
                <a:spcPct val="100000"/>
              </a:lnSpc>
              <a:spcBef>
                <a:spcPts val="601"/>
              </a:spcBef>
            </a:pPr>
            <a:endParaRPr b="0" lang="de-DE" sz="2000" spc="-1" strike="noStrike">
              <a:latin typeface="Arial"/>
            </a:endParaRPr>
          </a:p>
          <a:p>
            <a:pPr marL="365760" indent="-282960">
              <a:lnSpc>
                <a:spcPct val="100000"/>
              </a:lnSpc>
              <a:spcBef>
                <a:spcPts val="601"/>
              </a:spcBef>
            </a:pPr>
            <a:r>
              <a:rPr b="0" lang="de-DE" sz="2000" spc="-1" strike="noStrike">
                <a:solidFill>
                  <a:srgbClr val="000000"/>
                </a:solidFill>
                <a:latin typeface="Gill Sans MT"/>
              </a:rPr>
              <a:t>Analog bei gibt es bei L=100 nur noch gebundene Rezeptoren</a:t>
            </a:r>
            <a:endParaRPr b="0" lang="de-DE" sz="2000" spc="-1" strike="noStrike">
              <a:latin typeface="Arial"/>
            </a:endParaRPr>
          </a:p>
          <a:p>
            <a:pPr marL="365760" indent="-282960">
              <a:lnSpc>
                <a:spcPct val="100000"/>
              </a:lnSpc>
              <a:spcBef>
                <a:spcPts val="601"/>
              </a:spcBef>
            </a:pPr>
            <a:r>
              <a:rPr b="0" lang="de-DE" sz="2000" spc="-1" strike="noStrike">
                <a:solidFill>
                  <a:srgbClr val="000000"/>
                </a:solidFill>
                <a:latin typeface="Gill Sans MT"/>
              </a:rPr>
              <a:t>Also gilt:</a:t>
            </a:r>
            <a:endParaRPr b="0" lang="de-DE" sz="2000" spc="-1" strike="noStrike">
              <a:latin typeface="Arial"/>
            </a:endParaRPr>
          </a:p>
          <a:p>
            <a:pPr marL="365760" indent="-282960">
              <a:lnSpc>
                <a:spcPct val="100000"/>
              </a:lnSpc>
              <a:spcBef>
                <a:spcPts val="601"/>
              </a:spcBef>
            </a:pPr>
            <a:endParaRPr b="0" lang="de-DE" sz="2000" spc="-1" strike="noStrike">
              <a:latin typeface="Arial"/>
            </a:endParaRPr>
          </a:p>
        </p:txBody>
      </p:sp>
      <p:graphicFrame>
        <p:nvGraphicFramePr>
          <p:cNvPr id="391" name="Object 2"/>
          <p:cNvGraphicFramePr/>
          <p:nvPr/>
        </p:nvGraphicFramePr>
        <p:xfrm>
          <a:off x="1968480" y="1571760"/>
          <a:ext cx="2358720" cy="571320"/>
        </p:xfrm>
        <a:graphic>
          <a:graphicData uri="http://schemas.openxmlformats.org/presentationml/2006/ole">
            <p:oleObj progId="Equation.3" r:id="rId1" spid="">
              <p:embed/>
              <p:pic>
                <p:nvPicPr>
                  <p:cNvPr id="392" name="Object 2" descr=""/>
                  <p:cNvPicPr/>
                  <p:nvPr/>
                </p:nvPicPr>
                <p:blipFill>
                  <a:blip r:embed="rId2"/>
                  <a:stretch/>
                </p:blipFill>
                <p:spPr>
                  <a:xfrm>
                    <a:off x="1968480" y="1571760"/>
                    <a:ext cx="2358720" cy="571320"/>
                  </a:xfrm>
                  <a:prstGeom prst="rect">
                    <a:avLst/>
                  </a:prstGeom>
                  <a:ln>
                    <a:noFill/>
                  </a:ln>
                </p:spPr>
              </p:pic>
            </p:oleObj>
          </a:graphicData>
        </a:graphic>
      </p:graphicFrame>
      <p:graphicFrame>
        <p:nvGraphicFramePr>
          <p:cNvPr id="393" name="Object 3"/>
          <p:cNvGraphicFramePr/>
          <p:nvPr/>
        </p:nvGraphicFramePr>
        <p:xfrm>
          <a:off x="4286160" y="1571760"/>
          <a:ext cx="2231640" cy="571320"/>
        </p:xfrm>
        <a:graphic>
          <a:graphicData uri="http://schemas.openxmlformats.org/presentationml/2006/ole">
            <p:oleObj progId="Equation.3" r:id="rId3" spid="">
              <p:embed/>
              <p:pic>
                <p:nvPicPr>
                  <p:cNvPr id="394" name="Object 3" descr=""/>
                  <p:cNvPicPr/>
                  <p:nvPr/>
                </p:nvPicPr>
                <p:blipFill>
                  <a:blip r:embed="rId4"/>
                  <a:stretch/>
                </p:blipFill>
                <p:spPr>
                  <a:xfrm>
                    <a:off x="4286160" y="1571760"/>
                    <a:ext cx="2231640" cy="571320"/>
                  </a:xfrm>
                  <a:prstGeom prst="rect">
                    <a:avLst/>
                  </a:prstGeom>
                  <a:ln>
                    <a:noFill/>
                  </a:ln>
                </p:spPr>
              </p:pic>
            </p:oleObj>
          </a:graphicData>
        </a:graphic>
      </p:graphicFrame>
      <p:graphicFrame>
        <p:nvGraphicFramePr>
          <p:cNvPr id="395" name="Object 4"/>
          <p:cNvGraphicFramePr/>
          <p:nvPr/>
        </p:nvGraphicFramePr>
        <p:xfrm>
          <a:off x="3079800" y="2286000"/>
          <a:ext cx="772920" cy="571320"/>
        </p:xfrm>
        <a:graphic>
          <a:graphicData uri="http://schemas.openxmlformats.org/presentationml/2006/ole">
            <p:oleObj progId="Equation.3" r:id="rId5" spid="">
              <p:embed/>
              <p:pic>
                <p:nvPicPr>
                  <p:cNvPr id="396" name="Objekt 6" descr=""/>
                  <p:cNvPicPr/>
                  <p:nvPr/>
                </p:nvPicPr>
                <p:blipFill>
                  <a:blip r:embed="rId6"/>
                  <a:stretch/>
                </p:blipFill>
                <p:spPr>
                  <a:xfrm>
                    <a:off x="3079800" y="2286000"/>
                    <a:ext cx="772920" cy="571320"/>
                  </a:xfrm>
                  <a:prstGeom prst="rect">
                    <a:avLst/>
                  </a:prstGeom>
                  <a:ln>
                    <a:noFill/>
                  </a:ln>
                </p:spPr>
              </p:pic>
            </p:oleObj>
          </a:graphicData>
        </a:graphic>
      </p:graphicFrame>
      <p:graphicFrame>
        <p:nvGraphicFramePr>
          <p:cNvPr id="397" name="Object 5"/>
          <p:cNvGraphicFramePr/>
          <p:nvPr/>
        </p:nvGraphicFramePr>
        <p:xfrm>
          <a:off x="2571840" y="3500280"/>
          <a:ext cx="907560" cy="571320"/>
        </p:xfrm>
        <a:graphic>
          <a:graphicData uri="http://schemas.openxmlformats.org/presentationml/2006/ole">
            <p:oleObj progId="Equation.3" r:id="rId7" spid="">
              <p:embed/>
              <p:pic>
                <p:nvPicPr>
                  <p:cNvPr id="398" name="Object 5" descr=""/>
                  <p:cNvPicPr/>
                  <p:nvPr/>
                </p:nvPicPr>
                <p:blipFill>
                  <a:blip r:embed="rId8"/>
                  <a:stretch/>
                </p:blipFill>
                <p:spPr>
                  <a:xfrm>
                    <a:off x="2571840" y="3500280"/>
                    <a:ext cx="907560" cy="571320"/>
                  </a:xfrm>
                  <a:prstGeom prst="rect">
                    <a:avLst/>
                  </a:prstGeom>
                  <a:ln>
                    <a:noFill/>
                  </a:ln>
                </p:spPr>
              </p:pic>
            </p:oleObj>
          </a:graphicData>
        </a:graphic>
      </p:graphicFrame>
    </p:spTree>
  </p:cSld>
  <p:timing>
    <p:tnLst>
      <p:par>
        <p:cTn id="567" dur="indefinite" restart="never" nodeType="tmRoot">
          <p:childTnLst>
            <p:seq>
              <p:cTn id="568" dur="indefinite" nodeType="mainSeq">
                <p:childTnLst>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392"/>
                                        </p:tgtEl>
                                        <p:attrNameLst>
                                          <p:attrName>style.visibility</p:attrName>
                                        </p:attrNameLst>
                                      </p:cBhvr>
                                      <p:to>
                                        <p:strVal val="visible"/>
                                      </p:to>
                                    </p:set>
                                  </p:childTnLst>
                                </p:cTn>
                              </p:par>
                              <p:par>
                                <p:cTn id="573" nodeType="withEffect" fill="hold" presetClass="entr" presetID="1">
                                  <p:stCondLst>
                                    <p:cond delay="0"/>
                                  </p:stCondLst>
                                  <p:childTnLst>
                                    <p:set>
                                      <p:cBhvr>
                                        <p:cTn id="574" dur="1" fill="hold">
                                          <p:stCondLst>
                                            <p:cond delay="0"/>
                                          </p:stCondLst>
                                        </p:cTn>
                                        <p:tgtEl>
                                          <p:spTgt spid="394"/>
                                        </p:tgtEl>
                                        <p:attrNameLst>
                                          <p:attrName>style.visibility</p:attrName>
                                        </p:attrNameLst>
                                      </p:cBhvr>
                                      <p:to>
                                        <p:strVal val="visible"/>
                                      </p:to>
                                    </p:set>
                                  </p:childTnLst>
                                </p:cTn>
                              </p:par>
                              <p:par>
                                <p:cTn id="575" nodeType="withEffect" fill="hold" presetClass="entr" presetID="1">
                                  <p:stCondLst>
                                    <p:cond delay="0"/>
                                  </p:stCondLst>
                                  <p:childTnLst>
                                    <p:set>
                                      <p:cBhvr>
                                        <p:cTn id="576" dur="1" fill="hold">
                                          <p:stCondLst>
                                            <p:cond delay="0"/>
                                          </p:stCondLst>
                                        </p:cTn>
                                        <p:tgtEl>
                                          <p:spTgt spid="390">
                                            <p:txEl>
                                              <p:pRg st="0" end="0"/>
                                            </p:txEl>
                                          </p:spTgt>
                                        </p:tgtEl>
                                        <p:attrNameLst>
                                          <p:attrName>style.visibility</p:attrName>
                                        </p:attrNameLst>
                                      </p:cBhvr>
                                      <p:to>
                                        <p:strVal val="visible"/>
                                      </p:to>
                                    </p:set>
                                  </p:childTnLst>
                                </p:cTn>
                              </p:par>
                              <p:par>
                                <p:cTn id="577" nodeType="withEffect" fill="hold" presetClass="entr" presetID="1">
                                  <p:stCondLst>
                                    <p:cond delay="0"/>
                                  </p:stCondLst>
                                  <p:childTnLst>
                                    <p:set>
                                      <p:cBhvr>
                                        <p:cTn id="578" dur="1" fill="hold">
                                          <p:stCondLst>
                                            <p:cond delay="0"/>
                                          </p:stCondLst>
                                        </p:cTn>
                                        <p:tgtEl>
                                          <p:spTgt spid="390">
                                            <p:txEl>
                                              <p:pRg st="1" end="1"/>
                                            </p:txEl>
                                          </p:spTgt>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nodeType="clickEffect" fill="hold" presetClass="entr" presetID="1">
                                  <p:stCondLst>
                                    <p:cond delay="0"/>
                                  </p:stCondLst>
                                  <p:childTnLst>
                                    <p:set>
                                      <p:cBhvr>
                                        <p:cTn id="582" dur="1" fill="hold">
                                          <p:stCondLst>
                                            <p:cond delay="0"/>
                                          </p:stCondLst>
                                        </p:cTn>
                                        <p:tgtEl>
                                          <p:spTgt spid="390">
                                            <p:txEl>
                                              <p:pRg st="4" end="4"/>
                                            </p:txEl>
                                          </p:spTgt>
                                        </p:tgtEl>
                                        <p:attrNameLst>
                                          <p:attrName>style.visibility</p:attrName>
                                        </p:attrNameLst>
                                      </p:cBhvr>
                                      <p:to>
                                        <p:strVal val="visible"/>
                                      </p:to>
                                    </p:set>
                                  </p:childTnLst>
                                </p:cTn>
                              </p:par>
                              <p:par>
                                <p:cTn id="583" nodeType="withEffect" fill="hold" presetClass="entr" presetID="1">
                                  <p:stCondLst>
                                    <p:cond delay="0"/>
                                  </p:stCondLst>
                                  <p:childTnLst>
                                    <p:set>
                                      <p:cBhvr>
                                        <p:cTn id="584" dur="1" fill="hold">
                                          <p:stCondLst>
                                            <p:cond delay="0"/>
                                          </p:stCondLst>
                                        </p:cTn>
                                        <p:tgtEl>
                                          <p:spTgt spid="396"/>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1">
                                  <p:stCondLst>
                                    <p:cond delay="0"/>
                                  </p:stCondLst>
                                  <p:childTnLst>
                                    <p:set>
                                      <p:cBhvr>
                                        <p:cTn id="588" dur="1" fill="hold">
                                          <p:stCondLst>
                                            <p:cond delay="0"/>
                                          </p:stCondLst>
                                        </p:cTn>
                                        <p:tgtEl>
                                          <p:spTgt spid="390">
                                            <p:txEl>
                                              <p:pRg st="6" end="6"/>
                                            </p:txEl>
                                          </p:spTgt>
                                        </p:tgtEl>
                                        <p:attrNameLst>
                                          <p:attrName>style.visibility</p:attrName>
                                        </p:attrNameLst>
                                      </p:cBhvr>
                                      <p:to>
                                        <p:strVal val="visible"/>
                                      </p:to>
                                    </p:set>
                                  </p:childTnLst>
                                </p:cTn>
                              </p:par>
                              <p:par>
                                <p:cTn id="589" nodeType="withEffect" fill="hold" presetClass="entr" presetID="1">
                                  <p:stCondLst>
                                    <p:cond delay="0"/>
                                  </p:stCondLst>
                                  <p:childTnLst>
                                    <p:set>
                                      <p:cBhvr>
                                        <p:cTn id="590" dur="1" fill="hold">
                                          <p:stCondLst>
                                            <p:cond delay="0"/>
                                          </p:stCondLst>
                                        </p:cTn>
                                        <p:tgtEl>
                                          <p:spTgt spid="390">
                                            <p:txEl>
                                              <p:pRg st="7" end="7"/>
                                            </p:txEl>
                                          </p:spTgt>
                                        </p:tgtEl>
                                        <p:attrNameLst>
                                          <p:attrName>style.visibility</p:attrName>
                                        </p:attrNameLst>
                                      </p:cBhvr>
                                      <p:to>
                                        <p:strVal val="visible"/>
                                      </p:to>
                                    </p:set>
                                  </p:childTnLst>
                                </p:cTn>
                              </p:par>
                              <p:par>
                                <p:cTn id="591" nodeType="withEffect" fill="hold" presetClass="entr" presetID="1">
                                  <p:stCondLst>
                                    <p:cond delay="0"/>
                                  </p:stCondLst>
                                  <p:childTnLst>
                                    <p:set>
                                      <p:cBhvr>
                                        <p:cTn id="592"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9" name="Grafik 3" descr=""/>
          <p:cNvPicPr/>
          <p:nvPr/>
        </p:nvPicPr>
        <p:blipFill>
          <a:blip r:embed="rId1"/>
          <a:stretch/>
        </p:blipFill>
        <p:spPr>
          <a:xfrm>
            <a:off x="4929120" y="1357200"/>
            <a:ext cx="3632040" cy="3928680"/>
          </a:xfrm>
          <a:prstGeom prst="rect">
            <a:avLst/>
          </a:prstGeom>
          <a:ln>
            <a:noFill/>
          </a:ln>
        </p:spPr>
      </p:pic>
      <p:sp>
        <p:nvSpPr>
          <p:cNvPr id="400" name="CustomShape 1"/>
          <p:cNvSpPr/>
          <p:nvPr/>
        </p:nvSpPr>
        <p:spPr>
          <a:xfrm>
            <a:off x="1357200" y="785880"/>
            <a:ext cx="7497720" cy="521460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pPr>
            <a:r>
              <a:rPr b="0" lang="de-DE" sz="2000" spc="-1" strike="noStrike">
                <a:solidFill>
                  <a:srgbClr val="000000"/>
                </a:solidFill>
                <a:latin typeface="Gill Sans MT"/>
              </a:rPr>
              <a:t>Wir setzen nun:</a:t>
            </a:r>
            <a:endParaRPr b="0" lang="de-DE" sz="2000" spc="-1" strike="noStrike">
              <a:latin typeface="Arial"/>
            </a:endParaRPr>
          </a:p>
          <a:p>
            <a:pPr marL="365760" indent="-282960">
              <a:lnSpc>
                <a:spcPct val="100000"/>
              </a:lnSpc>
              <a:spcBef>
                <a:spcPts val="601"/>
              </a:spcBef>
            </a:pPr>
            <a:endParaRPr b="0" lang="de-DE" sz="2000" spc="-1" strike="noStrike">
              <a:latin typeface="Arial"/>
            </a:endParaRPr>
          </a:p>
        </p:txBody>
      </p:sp>
      <p:graphicFrame>
        <p:nvGraphicFramePr>
          <p:cNvPr id="401" name="Object 2"/>
          <p:cNvGraphicFramePr/>
          <p:nvPr/>
        </p:nvGraphicFramePr>
        <p:xfrm>
          <a:off x="1143000" y="1214280"/>
          <a:ext cx="3642840" cy="3360240"/>
        </p:xfrm>
        <a:graphic>
          <a:graphicData uri="http://schemas.openxmlformats.org/presentationml/2006/ole">
            <p:oleObj progId="Equation.3" r:id="rId2" spid="">
              <p:embed/>
              <p:pic>
                <p:nvPicPr>
                  <p:cNvPr id="402" name="Objekt 5" descr=""/>
                  <p:cNvPicPr/>
                  <p:nvPr/>
                </p:nvPicPr>
                <p:blipFill>
                  <a:blip r:embed="rId3"/>
                  <a:stretch/>
                </p:blipFill>
                <p:spPr>
                  <a:xfrm>
                    <a:off x="1143000" y="1214280"/>
                    <a:ext cx="3642840" cy="3360240"/>
                  </a:xfrm>
                  <a:prstGeom prst="rect">
                    <a:avLst/>
                  </a:prstGeom>
                  <a:ln>
                    <a:noFill/>
                  </a:ln>
                </p:spPr>
              </p:pic>
            </p:oleObj>
          </a:graphicData>
        </a:graphic>
      </p:graphicFrame>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1.1 Begriffserklärung</a:t>
            </a:r>
            <a:endParaRPr b="0" lang="en-US" sz="4300" spc="-1" strike="noStrike">
              <a:solidFill>
                <a:srgbClr val="000000"/>
              </a:solidFill>
              <a:latin typeface="Gill Sans MT"/>
            </a:endParaRPr>
          </a:p>
        </p:txBody>
      </p:sp>
      <p:sp>
        <p:nvSpPr>
          <p:cNvPr id="296"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Chemotaxis ist die Beeinflussung der Fortbewegungsrichtung eines Lebewesens durch Stoffkonzentrationsgradienten.</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Wird die Chemotaxis in Richtung einer höheren Stoffkonzentration gesteuert, so sprechen wir von positiver Chemotaxis.</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Wir nennen den Stoff dann „Lockstoff“ oder englisch „Attractant“</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 </a:t>
            </a:r>
            <a:endParaRPr b="0" lang="en-US" sz="2400" spc="-1" strike="noStrike">
              <a:solidFill>
                <a:srgbClr val="000000"/>
              </a:solidFill>
              <a:latin typeface="Gill Sans MT"/>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5. Phosphorylation</a:t>
            </a:r>
            <a:endParaRPr b="0" lang="en-US" sz="4000" spc="-1" strike="noStrike">
              <a:solidFill>
                <a:srgbClr val="000000"/>
              </a:solidFill>
              <a:latin typeface="Gill Sans MT"/>
            </a:endParaRPr>
          </a:p>
        </p:txBody>
      </p:sp>
      <p:sp>
        <p:nvSpPr>
          <p:cNvPr id="404"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5.1 Phosphorylation</a:t>
            </a:r>
            <a:endParaRPr b="0" lang="en-US" sz="4300" spc="-1" strike="noStrike">
              <a:solidFill>
                <a:srgbClr val="000000"/>
              </a:solidFill>
              <a:latin typeface="Gill Sans MT"/>
            </a:endParaRPr>
          </a:p>
        </p:txBody>
      </p:sp>
      <p:sp>
        <p:nvSpPr>
          <p:cNvPr id="406"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Wir erinnern uns: Phosphorylation hängt eng mit den Bewegungen des Bakteriums zusammen.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Wie kann man also diese Kettenreaktionen modellieren?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Wie reagieren unterschiedliche Proteine aufeinander?</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Verhält sich die Bewegung des Bakteriums in Bezug auf die Anzahl der Proteine?</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Wie hängt die Rezeptoraktivität (und natürlich auch der Grad an Adaption) mit der Phosphorylation zusammen.</a:t>
            </a:r>
            <a:endParaRPr b="0" lang="en-US" sz="3200" spc="-1" strike="noStrike">
              <a:solidFill>
                <a:srgbClr val="000000"/>
              </a:solidFill>
              <a:latin typeface="Gill Sans MT"/>
            </a:endParaRPr>
          </a:p>
        </p:txBody>
      </p:sp>
    </p:spTree>
  </p:cSld>
  <p:timing>
    <p:tnLst>
      <p:par>
        <p:cTn id="593" dur="indefinite" restart="never" nodeType="tmRoot">
          <p:childTnLst>
            <p:seq>
              <p:cTn id="594" dur="indefinite" nodeType="mainSeq">
                <p:childTnLst>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406">
                                            <p:txEl>
                                              <p:pRg st="0" end="0"/>
                                            </p:txEl>
                                          </p:spTgt>
                                        </p:tgtEl>
                                        <p:attrNameLst>
                                          <p:attrName>style.visibility</p:attrName>
                                        </p:attrNameLst>
                                      </p:cBhvr>
                                      <p:to>
                                        <p:strVal val="visible"/>
                                      </p:to>
                                    </p:set>
                                  </p:childTnLst>
                                </p:cTn>
                              </p:par>
                            </p:childTnLst>
                          </p:cTn>
                        </p:par>
                      </p:childTnLst>
                    </p:cTn>
                  </p:par>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406">
                                            <p:txEl>
                                              <p:pRg st="1" end="1"/>
                                            </p:txEl>
                                          </p:spTgt>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nodeType="clickEffect" fill="hold" presetClass="entr" presetID="1">
                                  <p:stCondLst>
                                    <p:cond delay="0"/>
                                  </p:stCondLst>
                                  <p:childTnLst>
                                    <p:set>
                                      <p:cBhvr>
                                        <p:cTn id="606" dur="1" fill="hold">
                                          <p:stCondLst>
                                            <p:cond delay="0"/>
                                          </p:stCondLst>
                                        </p:cTn>
                                        <p:tgtEl>
                                          <p:spTgt spid="406">
                                            <p:txEl>
                                              <p:pRg st="2" end="2"/>
                                            </p:txEl>
                                          </p:spTgt>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406">
                                            <p:txEl>
                                              <p:pRg st="3" end="3"/>
                                            </p:txEl>
                                          </p:spTgt>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nodeType="clickEffect" fill="hold" presetClass="entr" presetID="1">
                                  <p:stCondLst>
                                    <p:cond delay="0"/>
                                  </p:stCondLst>
                                  <p:childTnLst>
                                    <p:set>
                                      <p:cBhvr>
                                        <p:cTn id="614" dur="1" fill="hold">
                                          <p:stCondLst>
                                            <p:cond delay="0"/>
                                          </p:stCondLst>
                                        </p:cTn>
                                        <p:tgtEl>
                                          <p:spTgt spid="406">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5.2 Bray (1993)</a:t>
            </a:r>
            <a:endParaRPr b="0" lang="en-US" sz="4300" spc="-1" strike="noStrike">
              <a:solidFill>
                <a:srgbClr val="000000"/>
              </a:solidFill>
              <a:latin typeface="Gill Sans MT"/>
            </a:endParaRPr>
          </a:p>
        </p:txBody>
      </p:sp>
      <p:sp>
        <p:nvSpPr>
          <p:cNvPr id="408"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Erstes Modell der Phosphorylation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Methylation nicht beachtet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CheA phosphoryliert anhand der Rezeptoraktivität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Phosphotransfer (also Übergang von CheAp -&gt; CheYp) ist Reaktion erster Art, hängt also von der Konzentration an CheAp ab</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Dephosphorylation der CheYp läuft linear</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Veränderung im Schwimmverhalten hängt von der Anzahl an CheYp ab</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Modell wurde mit verschiedenen Konzentrationen getestet, wobei das Verhalten der Flagella beachtet worden ist</a:t>
            </a:r>
            <a:endParaRPr b="0" lang="en-US" sz="3200" spc="-1" strike="noStrike">
              <a:solidFill>
                <a:srgbClr val="000000"/>
              </a:solidFill>
              <a:latin typeface="Gill Sans MT"/>
            </a:endParaRPr>
          </a:p>
        </p:txBody>
      </p:sp>
    </p:spTree>
  </p:cSld>
  <p:timing>
    <p:tnLst>
      <p:par>
        <p:cTn id="615" dur="indefinite" restart="never" nodeType="tmRoot">
          <p:childTnLst>
            <p:seq>
              <p:cTn id="616" dur="indefinite" nodeType="mainSeq">
                <p:childTnLst>
                  <p:par>
                    <p:cTn id="617" fill="hold">
                      <p:stCondLst>
                        <p:cond delay="indefinite"/>
                      </p:stCondLst>
                      <p:childTnLst>
                        <p:par>
                          <p:cTn id="618" fill="hold">
                            <p:stCondLst>
                              <p:cond delay="0"/>
                            </p:stCondLst>
                            <p:childTnLst>
                              <p:par>
                                <p:cTn id="619" nodeType="clickEffect" fill="hold" presetClass="entr" presetID="1">
                                  <p:stCondLst>
                                    <p:cond delay="0"/>
                                  </p:stCondLst>
                                  <p:childTnLst>
                                    <p:set>
                                      <p:cBhvr>
                                        <p:cTn id="620"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408">
                                            <p:txEl>
                                              <p:pRg st="1" end="1"/>
                                            </p:txEl>
                                          </p:spTgt>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408">
                                            <p:txEl>
                                              <p:pRg st="2" end="2"/>
                                            </p:txEl>
                                          </p:spTgt>
                                        </p:tgtEl>
                                        <p:attrNameLst>
                                          <p:attrName>style.visibility</p:attrName>
                                        </p:attrNameLst>
                                      </p:cBhvr>
                                      <p:to>
                                        <p:strVal val="visible"/>
                                      </p:to>
                                    </p:set>
                                  </p:childTnLst>
                                </p:cTn>
                              </p:par>
                            </p:childTnLst>
                          </p:cTn>
                        </p:par>
                      </p:childTnLst>
                    </p:cTn>
                  </p:par>
                  <p:par>
                    <p:cTn id="629" fill="hold">
                      <p:stCondLst>
                        <p:cond delay="indefinite"/>
                      </p:stCondLst>
                      <p:childTnLst>
                        <p:par>
                          <p:cTn id="630" fill="hold">
                            <p:stCondLst>
                              <p:cond delay="0"/>
                            </p:stCondLst>
                            <p:childTnLst>
                              <p:par>
                                <p:cTn id="631" nodeType="clickEffect" fill="hold" presetClass="entr" presetID="1">
                                  <p:stCondLst>
                                    <p:cond delay="0"/>
                                  </p:stCondLst>
                                  <p:childTnLst>
                                    <p:set>
                                      <p:cBhvr>
                                        <p:cTn id="632" dur="1" fill="hold">
                                          <p:stCondLst>
                                            <p:cond delay="0"/>
                                          </p:stCondLst>
                                        </p:cTn>
                                        <p:tgtEl>
                                          <p:spTgt spid="408">
                                            <p:txEl>
                                              <p:pRg st="3" end="3"/>
                                            </p:txEl>
                                          </p:spTgt>
                                        </p:tgtEl>
                                        <p:attrNameLst>
                                          <p:attrName>style.visibility</p:attrName>
                                        </p:attrNameLst>
                                      </p:cBhvr>
                                      <p:to>
                                        <p:strVal val="visible"/>
                                      </p:to>
                                    </p:set>
                                  </p:childTnLst>
                                </p:cTn>
                              </p:par>
                            </p:childTnLst>
                          </p:cTn>
                        </p:par>
                      </p:childTnLst>
                    </p:cTn>
                  </p:par>
                  <p:par>
                    <p:cTn id="633" fill="hold">
                      <p:stCondLst>
                        <p:cond delay="indefinite"/>
                      </p:stCondLst>
                      <p:childTnLst>
                        <p:par>
                          <p:cTn id="634" fill="hold">
                            <p:stCondLst>
                              <p:cond delay="0"/>
                            </p:stCondLst>
                            <p:childTnLst>
                              <p:par>
                                <p:cTn id="635" nodeType="clickEffect" fill="hold" presetClass="entr" presetID="1">
                                  <p:stCondLst>
                                    <p:cond delay="0"/>
                                  </p:stCondLst>
                                  <p:childTnLst>
                                    <p:set>
                                      <p:cBhvr>
                                        <p:cTn id="636" dur="1" fill="hold">
                                          <p:stCondLst>
                                            <p:cond delay="0"/>
                                          </p:stCondLst>
                                        </p:cTn>
                                        <p:tgtEl>
                                          <p:spTgt spid="408">
                                            <p:txEl>
                                              <p:pRg st="4" end="4"/>
                                            </p:txEl>
                                          </p:spTgt>
                                        </p:tgtEl>
                                        <p:attrNameLst>
                                          <p:attrName>style.visibility</p:attrName>
                                        </p:attrNameLst>
                                      </p:cBhvr>
                                      <p:to>
                                        <p:strVal val="visible"/>
                                      </p:to>
                                    </p:se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1">
                                  <p:stCondLst>
                                    <p:cond delay="0"/>
                                  </p:stCondLst>
                                  <p:childTnLst>
                                    <p:set>
                                      <p:cBhvr>
                                        <p:cTn id="640" dur="1" fill="hold">
                                          <p:stCondLst>
                                            <p:cond delay="0"/>
                                          </p:stCondLst>
                                        </p:cTn>
                                        <p:tgtEl>
                                          <p:spTgt spid="408">
                                            <p:txEl>
                                              <p:pRg st="5" end="5"/>
                                            </p:txEl>
                                          </p:spTgt>
                                        </p:tgtEl>
                                        <p:attrNameLst>
                                          <p:attrName>style.visibility</p:attrName>
                                        </p:attrNameLst>
                                      </p:cBhvr>
                                      <p:to>
                                        <p:strVal val="visible"/>
                                      </p:to>
                                    </p:set>
                                  </p:childTnLst>
                                </p:cTn>
                              </p:par>
                            </p:childTnLst>
                          </p:cTn>
                        </p:par>
                      </p:childTnLst>
                    </p:cTn>
                  </p:par>
                  <p:par>
                    <p:cTn id="641" fill="hold">
                      <p:stCondLst>
                        <p:cond delay="indefinite"/>
                      </p:stCondLst>
                      <p:childTnLst>
                        <p:par>
                          <p:cTn id="642" fill="hold">
                            <p:stCondLst>
                              <p:cond delay="0"/>
                            </p:stCondLst>
                            <p:childTnLst>
                              <p:par>
                                <p:cTn id="643" nodeType="clickEffect" fill="hold" presetClass="entr" presetID="1">
                                  <p:stCondLst>
                                    <p:cond delay="0"/>
                                  </p:stCondLst>
                                  <p:childTnLst>
                                    <p:set>
                                      <p:cBhvr>
                                        <p:cTn id="644"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9" name="Inhaltsplatzhalter 9" descr=""/>
          <p:cNvPicPr/>
          <p:nvPr/>
        </p:nvPicPr>
        <p:blipFill>
          <a:blip r:embed="rId1"/>
          <a:stretch/>
        </p:blipFill>
        <p:spPr>
          <a:xfrm>
            <a:off x="1071360" y="3571920"/>
            <a:ext cx="5075280" cy="3142800"/>
          </a:xfrm>
          <a:prstGeom prst="rect">
            <a:avLst/>
          </a:prstGeom>
          <a:ln>
            <a:noFill/>
          </a:ln>
        </p:spPr>
      </p:pic>
      <p:sp>
        <p:nvSpPr>
          <p:cNvPr id="410"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5.3 Spiro 1997</a:t>
            </a:r>
            <a:endParaRPr b="0" lang="en-US" sz="4300" spc="-1" strike="noStrike">
              <a:solidFill>
                <a:srgbClr val="000000"/>
              </a:solidFill>
              <a:latin typeface="Gill Sans MT"/>
            </a:endParaRPr>
          </a:p>
        </p:txBody>
      </p:sp>
      <p:sp>
        <p:nvSpPr>
          <p:cNvPr id="411" name="CustomShape 2"/>
          <p:cNvSpPr/>
          <p:nvPr/>
        </p:nvSpPr>
        <p:spPr>
          <a:xfrm>
            <a:off x="1571760" y="1643040"/>
            <a:ext cx="7207920" cy="480024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pPr>
            <a:r>
              <a:rPr b="0" lang="de-DE" sz="1600" spc="-1" strike="noStrike">
                <a:solidFill>
                  <a:srgbClr val="000000"/>
                </a:solidFill>
                <a:latin typeface="Gill Sans MT"/>
              </a:rPr>
              <a:t>Es geht um Anregung und anschließende Adaption mit Berücksichtigung der Interzellulären Phosphorylationsreaktion</a:t>
            </a:r>
            <a:endParaRPr b="0" lang="de-DE" sz="1600" spc="-1" strike="noStrike">
              <a:latin typeface="Arial"/>
            </a:endParaRPr>
          </a:p>
          <a:p>
            <a:pPr marL="365760" indent="-282960">
              <a:lnSpc>
                <a:spcPct val="100000"/>
              </a:lnSpc>
              <a:spcBef>
                <a:spcPts val="601"/>
              </a:spcBef>
            </a:pPr>
            <a:r>
              <a:rPr b="0" lang="de-DE" sz="1600" spc="-1" strike="noStrike">
                <a:solidFill>
                  <a:srgbClr val="000000"/>
                </a:solidFill>
                <a:latin typeface="Gill Sans MT"/>
              </a:rPr>
              <a:t>Das Signal wird durch die Zelle geleitet, indem CheA am Rezeptor autophosphoriliert. Ligandenbindung und Methylierung mindern diesen Prozess.</a:t>
            </a:r>
            <a:endParaRPr b="0" lang="de-DE" sz="1600" spc="-1" strike="noStrike">
              <a:latin typeface="Arial"/>
            </a:endParaRPr>
          </a:p>
          <a:p>
            <a:pPr marL="365760" indent="-282960">
              <a:lnSpc>
                <a:spcPct val="100000"/>
              </a:lnSpc>
              <a:spcBef>
                <a:spcPts val="601"/>
              </a:spcBef>
            </a:pPr>
            <a:r>
              <a:rPr b="0" lang="de-DE" sz="1600" spc="-1" strike="noStrike">
                <a:solidFill>
                  <a:srgbClr val="000000"/>
                </a:solidFill>
                <a:latin typeface="Gill Sans MT"/>
              </a:rPr>
              <a:t>Wir nehmen an, dass ein Rezeptor 4 Methylierungsstadien hat, wovon wir allerdings nur 3 behandeln</a:t>
            </a:r>
            <a:endParaRPr b="0" lang="de-DE" sz="1600" spc="-1" strike="noStrike">
              <a:latin typeface="Arial"/>
            </a:endParaRPr>
          </a:p>
        </p:txBody>
      </p:sp>
      <p:sp>
        <p:nvSpPr>
          <p:cNvPr id="412" name="CustomShape 3"/>
          <p:cNvSpPr/>
          <p:nvPr/>
        </p:nvSpPr>
        <p:spPr>
          <a:xfrm>
            <a:off x="6072120" y="3643200"/>
            <a:ext cx="2928600" cy="3728520"/>
          </a:xfrm>
          <a:prstGeom prst="rect">
            <a:avLst/>
          </a:prstGeom>
          <a:noFill/>
          <a:ln>
            <a:noFill/>
          </a:ln>
        </p:spPr>
        <p:style>
          <a:lnRef idx="0"/>
          <a:fillRef idx="0"/>
          <a:effectRef idx="0"/>
          <a:fontRef idx="minor"/>
        </p:style>
        <p:txBody>
          <a:bodyPr lIns="90000" rIns="90000" tIns="45000" bIns="45000"/>
          <a:p>
            <a:pPr marL="365760" indent="-282960">
              <a:lnSpc>
                <a:spcPct val="100000"/>
              </a:lnSpc>
              <a:spcBef>
                <a:spcPts val="601"/>
              </a:spcBef>
            </a:pPr>
            <a:r>
              <a:rPr b="0" lang="de-DE" sz="1400" spc="-1" strike="noStrike">
                <a:solidFill>
                  <a:srgbClr val="000000"/>
                </a:solidFill>
                <a:latin typeface="Gill Sans MT"/>
              </a:rPr>
              <a:t>Ti: Konzentration des i-fach methylierten Rezeptor-CheA Komplex (Komplex, weil CheA wird bei Rezeptoraktivität phosphoryliert)</a:t>
            </a:r>
            <a:endParaRPr b="0" lang="de-DE" sz="1400" spc="-1" strike="noStrike">
              <a:latin typeface="Arial"/>
            </a:endParaRPr>
          </a:p>
          <a:p>
            <a:pPr marL="365760" indent="-282960">
              <a:lnSpc>
                <a:spcPct val="100000"/>
              </a:lnSpc>
              <a:spcBef>
                <a:spcPts val="601"/>
              </a:spcBef>
            </a:pPr>
            <a:r>
              <a:rPr b="0" lang="de-DE" sz="1400" spc="-1" strike="noStrike">
                <a:solidFill>
                  <a:srgbClr val="000000"/>
                </a:solidFill>
                <a:latin typeface="Gill Sans MT"/>
              </a:rPr>
              <a:t>LTi: i-fach methylierte bereits durch Lockstoff aktive Rezeptor (also ligandengebunden)</a:t>
            </a:r>
            <a:endParaRPr b="0" lang="de-DE" sz="1400" spc="-1" strike="noStrike">
              <a:latin typeface="Arial"/>
            </a:endParaRPr>
          </a:p>
          <a:p>
            <a:pPr marL="365760" indent="-282960">
              <a:lnSpc>
                <a:spcPct val="100000"/>
              </a:lnSpc>
              <a:spcBef>
                <a:spcPts val="601"/>
              </a:spcBef>
            </a:pPr>
            <a:r>
              <a:rPr b="0" lang="de-DE" sz="1400" spc="-1" strike="noStrike">
                <a:solidFill>
                  <a:srgbClr val="000000"/>
                </a:solidFill>
                <a:latin typeface="Gill Sans MT"/>
              </a:rPr>
              <a:t>Tip: i-fach methylierter, phosphorylierter Rezeptor</a:t>
            </a:r>
            <a:endParaRPr b="0" lang="de-DE" sz="1400" spc="-1" strike="noStrike">
              <a:latin typeface="Arial"/>
            </a:endParaRPr>
          </a:p>
          <a:p>
            <a:pPr marL="365760" indent="-282960">
              <a:lnSpc>
                <a:spcPct val="100000"/>
              </a:lnSpc>
              <a:spcBef>
                <a:spcPts val="601"/>
              </a:spcBef>
            </a:pPr>
            <a:r>
              <a:rPr b="0" lang="de-DE" sz="1400" spc="-1" strike="noStrike">
                <a:solidFill>
                  <a:srgbClr val="000000"/>
                </a:solidFill>
                <a:latin typeface="Gill Sans MT"/>
              </a:rPr>
              <a:t>LTip: i-fach methylierte bereits durch Lockstoff aktive phosphorilierte Rezeptor</a:t>
            </a:r>
            <a:endParaRPr b="0" lang="de-DE" sz="1400" spc="-1" strike="noStrike">
              <a:latin typeface="Arial"/>
            </a:endParaRPr>
          </a:p>
        </p:txBody>
      </p:sp>
    </p:spTree>
  </p:cSld>
  <p:timing>
    <p:tnLst>
      <p:par>
        <p:cTn id="645" dur="indefinite" restart="never" nodeType="tmRoot">
          <p:childTnLst>
            <p:seq>
              <p:cTn id="646" dur="indefinite" nodeType="mainSeq">
                <p:childTnLst>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411">
                                            <p:txEl>
                                              <p:pRg st="0" end="0"/>
                                            </p:txEl>
                                          </p:spTgt>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411">
                                            <p:txEl>
                                              <p:pRg st="1" end="1"/>
                                            </p:txEl>
                                          </p:spTgt>
                                        </p:tgtEl>
                                        <p:attrNameLst>
                                          <p:attrName>style.visibility</p:attrName>
                                        </p:attrNameLst>
                                      </p:cBhvr>
                                      <p:to>
                                        <p:strVal val="visible"/>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1">
                                  <p:stCondLst>
                                    <p:cond delay="0"/>
                                  </p:stCondLst>
                                  <p:childTnLst>
                                    <p:set>
                                      <p:cBhvr>
                                        <p:cTn id="658" dur="1" fill="hold">
                                          <p:stCondLst>
                                            <p:cond delay="0"/>
                                          </p:stCondLst>
                                        </p:cTn>
                                        <p:tgtEl>
                                          <p:spTgt spid="411">
                                            <p:txEl>
                                              <p:pRg st="2" end="2"/>
                                            </p:txEl>
                                          </p:spTgt>
                                        </p:tgtEl>
                                        <p:attrNameLst>
                                          <p:attrName>style.visibility</p:attrName>
                                        </p:attrNameLst>
                                      </p:cBhvr>
                                      <p:to>
                                        <p:strVal val="visible"/>
                                      </p:to>
                                    </p:set>
                                  </p:childTnLst>
                                </p:cTn>
                              </p:par>
                            </p:childTnLst>
                          </p:cTn>
                        </p:par>
                      </p:childTnLst>
                    </p:cTn>
                  </p:par>
                  <p:par>
                    <p:cTn id="659" fill="hold">
                      <p:stCondLst>
                        <p:cond delay="indefinite"/>
                      </p:stCondLst>
                      <p:childTnLst>
                        <p:par>
                          <p:cTn id="660" fill="hold">
                            <p:stCondLst>
                              <p:cond delay="0"/>
                            </p:stCondLst>
                            <p:childTnLst>
                              <p:par>
                                <p:cTn id="661" nodeType="clickEffect" fill="hold" presetClass="entr" presetID="1">
                                  <p:stCondLst>
                                    <p:cond delay="0"/>
                                  </p:stCondLst>
                                  <p:childTnLst>
                                    <p:set>
                                      <p:cBhvr>
                                        <p:cTn id="662" dur="1" fill="hold">
                                          <p:stCondLst>
                                            <p:cond delay="0"/>
                                          </p:stCondLst>
                                        </p:cTn>
                                        <p:tgtEl>
                                          <p:spTgt spid="409"/>
                                        </p:tgtEl>
                                        <p:attrNameLst>
                                          <p:attrName>style.visibility</p:attrName>
                                        </p:attrNameLst>
                                      </p:cBhvr>
                                      <p:to>
                                        <p:strVal val="visible"/>
                                      </p:to>
                                    </p:set>
                                  </p:childTnLst>
                                </p:cTn>
                              </p:par>
                              <p:par>
                                <p:cTn id="663" nodeType="withEffect" fill="hold" presetClass="entr" presetID="1">
                                  <p:stCondLst>
                                    <p:cond delay="0"/>
                                  </p:stCondLst>
                                  <p:childTnLst>
                                    <p:set>
                                      <p:cBhvr>
                                        <p:cTn id="664"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3" name="Object 1"/>
          <p:cNvGraphicFramePr/>
          <p:nvPr/>
        </p:nvGraphicFramePr>
        <p:xfrm>
          <a:off x="7000920" y="142920"/>
          <a:ext cx="1928520" cy="3787200"/>
        </p:xfrm>
        <a:graphic>
          <a:graphicData uri="http://schemas.openxmlformats.org/presentationml/2006/ole">
            <p:oleObj progId="Equation.3" r:id="rId1" spid="">
              <p:embed/>
              <p:pic>
                <p:nvPicPr>
                  <p:cNvPr id="414" name="Objekt 6" descr=""/>
                  <p:cNvPicPr/>
                  <p:nvPr/>
                </p:nvPicPr>
                <p:blipFill>
                  <a:blip r:embed="rId2"/>
                  <a:stretch/>
                </p:blipFill>
                <p:spPr>
                  <a:xfrm>
                    <a:off x="7000920" y="142920"/>
                    <a:ext cx="1928520" cy="3787200"/>
                  </a:xfrm>
                  <a:prstGeom prst="rect">
                    <a:avLst/>
                  </a:prstGeom>
                  <a:ln>
                    <a:noFill/>
                  </a:ln>
                </p:spPr>
              </p:pic>
            </p:oleObj>
          </a:graphicData>
        </a:graphic>
      </p:graphicFrame>
      <p:sp>
        <p:nvSpPr>
          <p:cNvPr id="415" name="CustomShape 2"/>
          <p:cNvSpPr/>
          <p:nvPr/>
        </p:nvSpPr>
        <p:spPr>
          <a:xfrm>
            <a:off x="4857840" y="214200"/>
            <a:ext cx="2043720" cy="4081320"/>
          </a:xfrm>
          <a:prstGeom prst="rect">
            <a:avLst/>
          </a:prstGeom>
          <a:noFill/>
          <a:ln>
            <a:noFill/>
          </a:ln>
        </p:spPr>
        <p:style>
          <a:lnRef idx="0"/>
          <a:fillRef idx="0"/>
          <a:effectRef idx="0"/>
          <a:fontRef idx="minor"/>
        </p:style>
        <p:txBody>
          <a:bodyPr lIns="90000" rIns="90000" tIns="45000" bIns="45000"/>
          <a:p>
            <a:pPr algn="r">
              <a:lnSpc>
                <a:spcPct val="100000"/>
              </a:lnSpc>
            </a:pPr>
            <a:r>
              <a:rPr b="0" lang="de-DE" sz="1800" spc="-1" strike="noStrike">
                <a:solidFill>
                  <a:srgbClr val="000000"/>
                </a:solidFill>
                <a:latin typeface="Gill Sans MT"/>
              </a:rPr>
              <a:t>Methylation</a:t>
            </a:r>
            <a:endParaRPr b="0" lang="de-DE" sz="1800" spc="-1" strike="noStrike">
              <a:latin typeface="Arial"/>
            </a:endParaRPr>
          </a:p>
          <a:p>
            <a:pPr algn="r">
              <a:lnSpc>
                <a:spcPct val="100000"/>
              </a:lnSpc>
            </a:pPr>
            <a:endParaRPr b="0" lang="de-DE" sz="1800" spc="-1" strike="noStrike">
              <a:latin typeface="Arial"/>
            </a:endParaRPr>
          </a:p>
          <a:p>
            <a:pPr algn="r">
              <a:lnSpc>
                <a:spcPct val="100000"/>
              </a:lnSpc>
            </a:pPr>
            <a:r>
              <a:rPr b="0" lang="de-DE" sz="1800" spc="-1" strike="noStrike">
                <a:solidFill>
                  <a:srgbClr val="000000"/>
                </a:solidFill>
                <a:latin typeface="Gill Sans MT"/>
              </a:rPr>
              <a:t>Demethylation</a:t>
            </a:r>
            <a:endParaRPr b="0" lang="de-DE" sz="1800" spc="-1" strike="noStrike">
              <a:latin typeface="Arial"/>
            </a:endParaRPr>
          </a:p>
          <a:p>
            <a:pPr algn="r">
              <a:lnSpc>
                <a:spcPct val="100000"/>
              </a:lnSpc>
            </a:pPr>
            <a:endParaRPr b="0" lang="de-DE" sz="1800" spc="-1" strike="noStrike">
              <a:latin typeface="Arial"/>
            </a:endParaRPr>
          </a:p>
          <a:p>
            <a:pPr algn="r">
              <a:lnSpc>
                <a:spcPct val="100000"/>
              </a:lnSpc>
            </a:pPr>
            <a:r>
              <a:rPr b="0" lang="de-DE" sz="1800" spc="-1" strike="noStrike">
                <a:solidFill>
                  <a:srgbClr val="000000"/>
                </a:solidFill>
                <a:latin typeface="Gill Sans MT"/>
              </a:rPr>
              <a:t>Ligandenbindung</a:t>
            </a:r>
            <a:endParaRPr b="0" lang="de-DE" sz="1800" spc="-1" strike="noStrike">
              <a:latin typeface="Arial"/>
            </a:endParaRPr>
          </a:p>
          <a:p>
            <a:pPr algn="r">
              <a:lnSpc>
                <a:spcPct val="100000"/>
              </a:lnSpc>
            </a:pPr>
            <a:endParaRPr b="0" lang="de-DE" sz="1800" spc="-1" strike="noStrike">
              <a:latin typeface="Arial"/>
            </a:endParaRPr>
          </a:p>
          <a:p>
            <a:pPr algn="r">
              <a:lnSpc>
                <a:spcPct val="100000"/>
              </a:lnSpc>
            </a:pPr>
            <a:r>
              <a:rPr b="0" lang="de-DE" sz="1800" spc="-1" strike="noStrike">
                <a:solidFill>
                  <a:srgbClr val="000000"/>
                </a:solidFill>
                <a:latin typeface="Gill Sans MT"/>
              </a:rPr>
              <a:t>Autophosphoril.</a:t>
            </a:r>
            <a:endParaRPr b="0" lang="de-DE" sz="1800" spc="-1" strike="noStrike">
              <a:latin typeface="Arial"/>
            </a:endParaRPr>
          </a:p>
          <a:p>
            <a:pPr algn="r">
              <a:lnSpc>
                <a:spcPct val="100000"/>
              </a:lnSpc>
            </a:pPr>
            <a:endParaRPr b="0" lang="de-DE" sz="1800" spc="-1" strike="noStrike">
              <a:latin typeface="Arial"/>
            </a:endParaRPr>
          </a:p>
          <a:p>
            <a:pPr algn="r">
              <a:lnSpc>
                <a:spcPct val="100000"/>
              </a:lnSpc>
            </a:pPr>
            <a:r>
              <a:rPr b="0" lang="de-DE" sz="1800" spc="-1" strike="noStrike">
                <a:solidFill>
                  <a:srgbClr val="000000"/>
                </a:solidFill>
                <a:latin typeface="Gill Sans MT"/>
              </a:rPr>
              <a:t>Phosphotransfer</a:t>
            </a:r>
            <a:endParaRPr b="0" lang="de-DE" sz="1800" spc="-1" strike="noStrike">
              <a:latin typeface="Arial"/>
            </a:endParaRPr>
          </a:p>
          <a:p>
            <a:pPr algn="r">
              <a:lnSpc>
                <a:spcPct val="100000"/>
              </a:lnSpc>
            </a:pPr>
            <a:endParaRPr b="0" lang="de-DE" sz="1800" spc="-1" strike="noStrike">
              <a:latin typeface="Arial"/>
            </a:endParaRPr>
          </a:p>
          <a:p>
            <a:pPr algn="r">
              <a:lnSpc>
                <a:spcPct val="100000"/>
              </a:lnSpc>
            </a:pPr>
            <a:endParaRPr b="0" lang="de-DE" sz="1800" spc="-1" strike="noStrike">
              <a:latin typeface="Arial"/>
            </a:endParaRPr>
          </a:p>
          <a:p>
            <a:pPr algn="r">
              <a:lnSpc>
                <a:spcPct val="100000"/>
              </a:lnSpc>
            </a:pPr>
            <a:endParaRPr b="0" lang="de-DE" sz="1800" spc="-1" strike="noStrike">
              <a:latin typeface="Arial"/>
            </a:endParaRPr>
          </a:p>
          <a:p>
            <a:pPr algn="r">
              <a:lnSpc>
                <a:spcPct val="100000"/>
              </a:lnSpc>
            </a:pPr>
            <a:r>
              <a:rPr b="0" lang="de-DE" sz="1800" spc="-1" strike="noStrike">
                <a:solidFill>
                  <a:srgbClr val="000000"/>
                </a:solidFill>
                <a:latin typeface="Gill Sans MT"/>
              </a:rPr>
              <a:t>Dephosphorilation</a:t>
            </a:r>
            <a:endParaRPr b="0" lang="de-DE" sz="1800" spc="-1" strike="noStrike">
              <a:latin typeface="Arial"/>
            </a:endParaRPr>
          </a:p>
        </p:txBody>
      </p:sp>
      <p:graphicFrame>
        <p:nvGraphicFramePr>
          <p:cNvPr id="416" name="Object 3"/>
          <p:cNvGraphicFramePr/>
          <p:nvPr/>
        </p:nvGraphicFramePr>
        <p:xfrm>
          <a:off x="1143000" y="4000680"/>
          <a:ext cx="7847280" cy="642600"/>
        </p:xfrm>
        <a:graphic>
          <a:graphicData uri="http://schemas.openxmlformats.org/presentationml/2006/ole">
            <p:oleObj progId="Equation.3" r:id="rId3" spid="">
              <p:embed/>
              <p:pic>
                <p:nvPicPr>
                  <p:cNvPr id="417" name="Objekt 10" descr=""/>
                  <p:cNvPicPr/>
                  <p:nvPr/>
                </p:nvPicPr>
                <p:blipFill>
                  <a:blip r:embed="rId4"/>
                  <a:stretch/>
                </p:blipFill>
                <p:spPr>
                  <a:xfrm>
                    <a:off x="1143000" y="4000680"/>
                    <a:ext cx="7847280" cy="642600"/>
                  </a:xfrm>
                  <a:prstGeom prst="rect">
                    <a:avLst/>
                  </a:prstGeom>
                  <a:ln>
                    <a:noFill/>
                  </a:ln>
                </p:spPr>
              </p:pic>
            </p:oleObj>
          </a:graphicData>
        </a:graphic>
      </p:graphicFrame>
      <p:sp>
        <p:nvSpPr>
          <p:cNvPr id="418" name="CustomShape 4"/>
          <p:cNvSpPr/>
          <p:nvPr/>
        </p:nvSpPr>
        <p:spPr>
          <a:xfrm>
            <a:off x="1058760" y="214200"/>
            <a:ext cx="2995920" cy="17362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Die Konstanten werden </a:t>
            </a:r>
            <a:endParaRPr b="0" lang="de-DE" sz="1800" spc="-1" strike="noStrike">
              <a:latin typeface="Arial"/>
            </a:endParaRPr>
          </a:p>
          <a:p>
            <a:pPr>
              <a:lnSpc>
                <a:spcPct val="100000"/>
              </a:lnSpc>
            </a:pPr>
            <a:r>
              <a:rPr b="0" lang="de-DE" sz="1800" spc="-1" strike="noStrike">
                <a:solidFill>
                  <a:srgbClr val="000000"/>
                </a:solidFill>
                <a:latin typeface="Gill Sans MT"/>
              </a:rPr>
              <a:t>experimentell bestimmt</a:t>
            </a: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r>
              <a:rPr b="0" lang="de-DE" sz="1800" spc="-1" strike="noStrike">
                <a:solidFill>
                  <a:srgbClr val="000000"/>
                </a:solidFill>
                <a:latin typeface="Gill Sans MT"/>
              </a:rPr>
              <a:t>Wir bekommen nun folg.</a:t>
            </a:r>
            <a:endParaRPr b="0" lang="de-DE" sz="1800" spc="-1" strike="noStrike">
              <a:latin typeface="Arial"/>
            </a:endParaRPr>
          </a:p>
          <a:p>
            <a:pPr>
              <a:lnSpc>
                <a:spcPct val="100000"/>
              </a:lnSpc>
            </a:pPr>
            <a:r>
              <a:rPr b="0" lang="de-DE" sz="1800" spc="-1" strike="noStrike">
                <a:solidFill>
                  <a:srgbClr val="000000"/>
                </a:solidFill>
                <a:latin typeface="Gill Sans MT"/>
              </a:rPr>
              <a:t>DGL:</a:t>
            </a:r>
            <a:endParaRPr b="0" lang="de-DE" sz="1800" spc="-1" strike="noStrike">
              <a:latin typeface="Arial"/>
            </a:endParaRPr>
          </a:p>
        </p:txBody>
      </p:sp>
      <p:graphicFrame>
        <p:nvGraphicFramePr>
          <p:cNvPr id="419" name="Object 5"/>
          <p:cNvGraphicFramePr/>
          <p:nvPr/>
        </p:nvGraphicFramePr>
        <p:xfrm>
          <a:off x="1143000" y="2643120"/>
          <a:ext cx="2389680" cy="1142640"/>
        </p:xfrm>
        <a:graphic>
          <a:graphicData uri="http://schemas.openxmlformats.org/presentationml/2006/ole">
            <p:oleObj progId="Equation.3" r:id="rId5" spid="">
              <p:embed/>
              <p:pic>
                <p:nvPicPr>
                  <p:cNvPr id="420" name="Objekt 12" descr=""/>
                  <p:cNvPicPr/>
                  <p:nvPr/>
                </p:nvPicPr>
                <p:blipFill>
                  <a:blip r:embed="rId6"/>
                  <a:stretch/>
                </p:blipFill>
                <p:spPr>
                  <a:xfrm>
                    <a:off x="1143000" y="2643120"/>
                    <a:ext cx="2389680" cy="1142640"/>
                  </a:xfrm>
                  <a:prstGeom prst="rect">
                    <a:avLst/>
                  </a:prstGeom>
                  <a:ln>
                    <a:noFill/>
                  </a:ln>
                </p:spPr>
              </p:pic>
            </p:oleObj>
          </a:graphicData>
        </a:graphic>
      </p:graphicFrame>
      <p:sp>
        <p:nvSpPr>
          <p:cNvPr id="421" name="CustomShape 6"/>
          <p:cNvSpPr/>
          <p:nvPr/>
        </p:nvSpPr>
        <p:spPr>
          <a:xfrm>
            <a:off x="1071360" y="5842440"/>
            <a:ext cx="2928600" cy="1101600"/>
          </a:xfrm>
          <a:prstGeom prst="rect">
            <a:avLst/>
          </a:prstGeom>
          <a:noFill/>
          <a:ln>
            <a:noFill/>
          </a:ln>
        </p:spPr>
        <p:style>
          <a:lnRef idx="0"/>
          <a:fillRef idx="0"/>
          <a:effectRef idx="0"/>
          <a:fontRef idx="minor"/>
        </p:style>
        <p:txBody>
          <a:bodyPr lIns="90000" rIns="90000" tIns="45000" bIns="45000"/>
          <a:p>
            <a:pPr>
              <a:lnSpc>
                <a:spcPct val="100000"/>
              </a:lnSpc>
            </a:pPr>
            <a:r>
              <a:rPr b="0" lang="de-DE" sz="1200" spc="-1" strike="noStrike">
                <a:solidFill>
                  <a:srgbClr val="000000"/>
                </a:solidFill>
                <a:latin typeface="Gill Sans MT"/>
              </a:rPr>
              <a:t>Y</a:t>
            </a:r>
            <a:r>
              <a:rPr b="0" lang="de-DE" sz="1200" spc="-1" strike="noStrike" baseline="-25000">
                <a:solidFill>
                  <a:srgbClr val="000000"/>
                </a:solidFill>
                <a:latin typeface="Gill Sans MT"/>
              </a:rPr>
              <a:t>0</a:t>
            </a:r>
            <a:r>
              <a:rPr b="0" lang="de-DE" sz="1200" spc="-1" strike="noStrike">
                <a:solidFill>
                  <a:srgbClr val="000000"/>
                </a:solidFill>
                <a:latin typeface="Gill Sans MT"/>
              </a:rPr>
              <a:t>: Konzentration von CheY</a:t>
            </a:r>
            <a:endParaRPr b="0" lang="de-DE" sz="1200" spc="-1" strike="noStrike">
              <a:latin typeface="Arial"/>
            </a:endParaRPr>
          </a:p>
          <a:p>
            <a:pPr>
              <a:lnSpc>
                <a:spcPct val="100000"/>
              </a:lnSpc>
            </a:pPr>
            <a:r>
              <a:rPr b="0" lang="de-DE" sz="1200" spc="-1" strike="noStrike">
                <a:solidFill>
                  <a:srgbClr val="000000"/>
                </a:solidFill>
                <a:latin typeface="Gill Sans MT"/>
              </a:rPr>
              <a:t>Y</a:t>
            </a:r>
            <a:r>
              <a:rPr b="0" lang="de-DE" sz="1200" spc="-1" strike="noStrike" baseline="-25000">
                <a:solidFill>
                  <a:srgbClr val="000000"/>
                </a:solidFill>
                <a:latin typeface="Gill Sans MT"/>
              </a:rPr>
              <a:t>p</a:t>
            </a:r>
            <a:r>
              <a:rPr b="0" lang="de-DE" sz="1200" spc="-1" strike="noStrike">
                <a:solidFill>
                  <a:srgbClr val="000000"/>
                </a:solidFill>
                <a:latin typeface="Gill Sans MT"/>
              </a:rPr>
              <a:t>: Konzentration von CheY</a:t>
            </a:r>
            <a:r>
              <a:rPr b="0" lang="de-DE" sz="1200" spc="-1" strike="noStrike" baseline="-25000">
                <a:solidFill>
                  <a:srgbClr val="000000"/>
                </a:solidFill>
                <a:latin typeface="Gill Sans MT"/>
              </a:rPr>
              <a:t>p</a:t>
            </a:r>
            <a:endParaRPr b="0" lang="de-DE" sz="1200" spc="-1" strike="noStrike">
              <a:latin typeface="Arial"/>
            </a:endParaRPr>
          </a:p>
          <a:p>
            <a:pPr>
              <a:lnSpc>
                <a:spcPct val="100000"/>
              </a:lnSpc>
            </a:pPr>
            <a:r>
              <a:rPr b="0" lang="de-DE" sz="1200" spc="-1" strike="noStrike">
                <a:solidFill>
                  <a:srgbClr val="000000"/>
                </a:solidFill>
                <a:latin typeface="Gill Sans MT"/>
              </a:rPr>
              <a:t>B</a:t>
            </a:r>
            <a:r>
              <a:rPr b="0" lang="de-DE" sz="1200" spc="-1" strike="noStrike" baseline="-25000">
                <a:solidFill>
                  <a:srgbClr val="000000"/>
                </a:solidFill>
                <a:latin typeface="Gill Sans MT"/>
              </a:rPr>
              <a:t>0</a:t>
            </a:r>
            <a:r>
              <a:rPr b="0" lang="de-DE" sz="1200" spc="-1" strike="noStrike">
                <a:solidFill>
                  <a:srgbClr val="000000"/>
                </a:solidFill>
                <a:latin typeface="Gill Sans MT"/>
              </a:rPr>
              <a:t>: Konzentration von CheB</a:t>
            </a:r>
            <a:endParaRPr b="0" lang="de-DE" sz="1200" spc="-1" strike="noStrike">
              <a:latin typeface="Arial"/>
            </a:endParaRPr>
          </a:p>
          <a:p>
            <a:pPr>
              <a:lnSpc>
                <a:spcPct val="100000"/>
              </a:lnSpc>
            </a:pPr>
            <a:r>
              <a:rPr b="0" lang="de-DE" sz="1200" spc="-1" strike="noStrike">
                <a:solidFill>
                  <a:srgbClr val="000000"/>
                </a:solidFill>
                <a:latin typeface="Gill Sans MT"/>
              </a:rPr>
              <a:t>B</a:t>
            </a:r>
            <a:r>
              <a:rPr b="0" lang="de-DE" sz="1200" spc="-1" strike="noStrike" baseline="-25000">
                <a:solidFill>
                  <a:srgbClr val="000000"/>
                </a:solidFill>
                <a:latin typeface="Gill Sans MT"/>
              </a:rPr>
              <a:t>p</a:t>
            </a:r>
            <a:r>
              <a:rPr b="0" lang="de-DE" sz="1200" spc="-1" strike="noStrike">
                <a:solidFill>
                  <a:srgbClr val="000000"/>
                </a:solidFill>
                <a:latin typeface="Gill Sans MT"/>
              </a:rPr>
              <a:t>: Konzentration von CheB</a:t>
            </a:r>
            <a:r>
              <a:rPr b="0" lang="de-DE" sz="1200" spc="-1" strike="noStrike" baseline="-25000">
                <a:solidFill>
                  <a:srgbClr val="000000"/>
                </a:solidFill>
                <a:latin typeface="Gill Sans MT"/>
              </a:rPr>
              <a:t>p</a:t>
            </a:r>
            <a:endParaRPr b="0" lang="de-DE" sz="1200" spc="-1" strike="noStrike">
              <a:latin typeface="Arial"/>
            </a:endParaRPr>
          </a:p>
          <a:p>
            <a:pPr>
              <a:lnSpc>
                <a:spcPct val="100000"/>
              </a:lnSpc>
            </a:pPr>
            <a:r>
              <a:rPr b="0" lang="de-DE" sz="1200" spc="-1" strike="noStrike">
                <a:solidFill>
                  <a:srgbClr val="000000"/>
                </a:solidFill>
                <a:latin typeface="Gill Sans MT"/>
              </a:rPr>
              <a:t>Z: Konzentration von CheZ</a:t>
            </a:r>
            <a:endParaRPr b="0" lang="de-DE" sz="1200" spc="-1" strike="noStrike">
              <a:latin typeface="Arial"/>
            </a:endParaRPr>
          </a:p>
        </p:txBody>
      </p:sp>
      <p:graphicFrame>
        <p:nvGraphicFramePr>
          <p:cNvPr id="422" name="Object 7"/>
          <p:cNvGraphicFramePr/>
          <p:nvPr/>
        </p:nvGraphicFramePr>
        <p:xfrm>
          <a:off x="4286160" y="6215040"/>
          <a:ext cx="4285800" cy="428400"/>
        </p:xfrm>
        <a:graphic>
          <a:graphicData uri="http://schemas.openxmlformats.org/presentationml/2006/ole">
            <p:oleObj progId="Equation.3" r:id="rId7" spid="">
              <p:embed/>
              <p:pic>
                <p:nvPicPr>
                  <p:cNvPr id="423" name="Objekt 14" descr=""/>
                  <p:cNvPicPr/>
                  <p:nvPr/>
                </p:nvPicPr>
                <p:blipFill>
                  <a:blip r:embed="rId8"/>
                  <a:stretch/>
                </p:blipFill>
                <p:spPr>
                  <a:xfrm>
                    <a:off x="4286160" y="6215040"/>
                    <a:ext cx="4285800" cy="428400"/>
                  </a:xfrm>
                  <a:prstGeom prst="rect">
                    <a:avLst/>
                  </a:prstGeom>
                  <a:ln>
                    <a:noFill/>
                  </a:ln>
                </p:spPr>
              </p:pic>
            </p:oleObj>
          </a:graphicData>
        </a:graphic>
      </p:graphicFrame>
      <p:graphicFrame>
        <p:nvGraphicFramePr>
          <p:cNvPr id="424" name="Object 8"/>
          <p:cNvGraphicFramePr/>
          <p:nvPr/>
        </p:nvGraphicFramePr>
        <p:xfrm>
          <a:off x="1143000" y="4714920"/>
          <a:ext cx="356760" cy="878760"/>
        </p:xfrm>
        <a:graphic>
          <a:graphicData uri="http://schemas.openxmlformats.org/presentationml/2006/ole">
            <p:oleObj progId="Equation.3" r:id="rId9" spid="">
              <p:embed/>
              <p:pic>
                <p:nvPicPr>
                  <p:cNvPr id="425" name="Objekt 15" descr=""/>
                  <p:cNvPicPr/>
                  <p:nvPr/>
                </p:nvPicPr>
                <p:blipFill>
                  <a:blip r:embed="rId10"/>
                  <a:stretch/>
                </p:blipFill>
                <p:spPr>
                  <a:xfrm>
                    <a:off x="1143000" y="4714920"/>
                    <a:ext cx="356760" cy="878760"/>
                  </a:xfrm>
                  <a:prstGeom prst="rect">
                    <a:avLst/>
                  </a:prstGeom>
                  <a:ln>
                    <a:noFill/>
                  </a:ln>
                </p:spPr>
              </p:pic>
            </p:oleObj>
          </a:graphicData>
        </a:graphic>
      </p:graphicFrame>
      <p:sp>
        <p:nvSpPr>
          <p:cNvPr id="426" name="CustomShape 9"/>
          <p:cNvSpPr/>
          <p:nvPr/>
        </p:nvSpPr>
        <p:spPr>
          <a:xfrm>
            <a:off x="1604520" y="5000760"/>
            <a:ext cx="954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analog</a:t>
            </a:r>
            <a:endParaRPr b="0" lang="de-DE" sz="1800" spc="-1" strike="noStrike">
              <a:latin typeface="Arial"/>
            </a:endParaRPr>
          </a:p>
        </p:txBody>
      </p:sp>
    </p:spTree>
  </p:cSld>
  <p:timing>
    <p:tnLst>
      <p:par>
        <p:cTn id="665" dur="indefinite" restart="never" nodeType="tmRoot">
          <p:childTnLst>
            <p:seq>
              <p:cTn id="666" dur="indefinite" nodeType="mainSeq">
                <p:childTnLst>
                  <p:par>
                    <p:cTn id="667" fill="hold">
                      <p:stCondLst>
                        <p:cond delay="indefinite"/>
                      </p:stCondLst>
                      <p:childTnLst>
                        <p:par>
                          <p:cTn id="668" fill="hold">
                            <p:stCondLst>
                              <p:cond delay="0"/>
                            </p:stCondLst>
                            <p:childTnLst>
                              <p:par>
                                <p:cTn id="669" nodeType="clickEffect" fill="hold" presetClass="entr" presetID="1">
                                  <p:stCondLst>
                                    <p:cond delay="0"/>
                                  </p:stCondLst>
                                  <p:childTnLst>
                                    <p:set>
                                      <p:cBhvr>
                                        <p:cTn id="670" dur="1" fill="hold">
                                          <p:stCondLst>
                                            <p:cond delay="0"/>
                                          </p:stCondLst>
                                        </p:cTn>
                                        <p:tgtEl>
                                          <p:spTgt spid="415"/>
                                        </p:tgtEl>
                                        <p:attrNameLst>
                                          <p:attrName>style.visibility</p:attrName>
                                        </p:attrNameLst>
                                      </p:cBhvr>
                                      <p:to>
                                        <p:strVal val="visible"/>
                                      </p:to>
                                    </p:set>
                                  </p:childTnLst>
                                </p:cTn>
                              </p:par>
                              <p:par>
                                <p:cTn id="671" nodeType="withEffect" fill="hold" presetClass="entr" presetID="1">
                                  <p:stCondLst>
                                    <p:cond delay="0"/>
                                  </p:stCondLst>
                                  <p:childTnLst>
                                    <p:set>
                                      <p:cBhvr>
                                        <p:cTn id="672" dur="1" fill="hold">
                                          <p:stCondLst>
                                            <p:cond delay="0"/>
                                          </p:stCondLst>
                                        </p:cTn>
                                        <p:tgtEl>
                                          <p:spTgt spid="414"/>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418">
                                            <p:txEl>
                                              <p:pRg st="0" end="0"/>
                                            </p:txEl>
                                          </p:spTgt>
                                        </p:tgtEl>
                                        <p:attrNameLst>
                                          <p:attrName>style.visibility</p:attrName>
                                        </p:attrNameLst>
                                      </p:cBhvr>
                                      <p:to>
                                        <p:strVal val="visible"/>
                                      </p:to>
                                    </p:set>
                                  </p:childTnLst>
                                </p:cTn>
                              </p:par>
                              <p:par>
                                <p:cTn id="677" nodeType="withEffect" fill="hold" presetClass="entr" presetID="1">
                                  <p:stCondLst>
                                    <p:cond delay="0"/>
                                  </p:stCondLst>
                                  <p:childTnLst>
                                    <p:set>
                                      <p:cBhvr>
                                        <p:cTn id="678" dur="1" fill="hold">
                                          <p:stCondLst>
                                            <p:cond delay="0"/>
                                          </p:stCondLst>
                                        </p:cTn>
                                        <p:tgtEl>
                                          <p:spTgt spid="418">
                                            <p:txEl>
                                              <p:pRg st="1" end="1"/>
                                            </p:txEl>
                                          </p:spTgt>
                                        </p:tgtEl>
                                        <p:attrNameLst>
                                          <p:attrName>style.visibility</p:attrName>
                                        </p:attrNameLst>
                                      </p:cBhvr>
                                      <p:to>
                                        <p:strVal val="visible"/>
                                      </p:to>
                                    </p:set>
                                  </p:childTnLst>
                                </p:cTn>
                              </p:par>
                            </p:childTnLst>
                          </p:cTn>
                        </p:par>
                      </p:childTnLst>
                    </p:cTn>
                  </p:par>
                  <p:par>
                    <p:cTn id="679" fill="hold">
                      <p:stCondLst>
                        <p:cond delay="indefinite"/>
                      </p:stCondLst>
                      <p:childTnLst>
                        <p:par>
                          <p:cTn id="680" fill="hold">
                            <p:stCondLst>
                              <p:cond delay="0"/>
                            </p:stCondLst>
                            <p:childTnLst>
                              <p:par>
                                <p:cTn id="681" nodeType="clickEffect" fill="hold" presetClass="entr" presetID="1">
                                  <p:stCondLst>
                                    <p:cond delay="0"/>
                                  </p:stCondLst>
                                  <p:childTnLst>
                                    <p:set>
                                      <p:cBhvr>
                                        <p:cTn id="682" dur="1" fill="hold">
                                          <p:stCondLst>
                                            <p:cond delay="0"/>
                                          </p:stCondLst>
                                        </p:cTn>
                                        <p:tgtEl>
                                          <p:spTgt spid="418">
                                            <p:txEl>
                                              <p:pRg st="4" end="4"/>
                                            </p:txEl>
                                          </p:spTgt>
                                        </p:tgtEl>
                                        <p:attrNameLst>
                                          <p:attrName>style.visibility</p:attrName>
                                        </p:attrNameLst>
                                      </p:cBhvr>
                                      <p:to>
                                        <p:strVal val="visible"/>
                                      </p:to>
                                    </p:set>
                                  </p:childTnLst>
                                </p:cTn>
                              </p:par>
                              <p:par>
                                <p:cTn id="683" nodeType="withEffect" fill="hold" presetClass="entr" presetID="1">
                                  <p:stCondLst>
                                    <p:cond delay="0"/>
                                  </p:stCondLst>
                                  <p:childTnLst>
                                    <p:set>
                                      <p:cBhvr>
                                        <p:cTn id="684" dur="1" fill="hold">
                                          <p:stCondLst>
                                            <p:cond delay="0"/>
                                          </p:stCondLst>
                                        </p:cTn>
                                        <p:tgtEl>
                                          <p:spTgt spid="418">
                                            <p:txEl>
                                              <p:pRg st="5" end="5"/>
                                            </p:txEl>
                                          </p:spTgt>
                                        </p:tgtEl>
                                        <p:attrNameLst>
                                          <p:attrName>style.visibility</p:attrName>
                                        </p:attrNameLst>
                                      </p:cBhvr>
                                      <p:to>
                                        <p:strVal val="visible"/>
                                      </p:to>
                                    </p:set>
                                  </p:childTnLst>
                                </p:cTn>
                              </p:par>
                              <p:par>
                                <p:cTn id="685" nodeType="withEffect" fill="hold" presetClass="entr" presetID="1">
                                  <p:stCondLst>
                                    <p:cond delay="0"/>
                                  </p:stCondLst>
                                  <p:childTnLst>
                                    <p:set>
                                      <p:cBhvr>
                                        <p:cTn id="686" dur="1" fill="hold">
                                          <p:stCondLst>
                                            <p:cond delay="0"/>
                                          </p:stCondLst>
                                        </p:cTn>
                                        <p:tgtEl>
                                          <p:spTgt spid="423"/>
                                        </p:tgtEl>
                                        <p:attrNameLst>
                                          <p:attrName>style.visibility</p:attrName>
                                        </p:attrNameLst>
                                      </p:cBhvr>
                                      <p:to>
                                        <p:strVal val="visible"/>
                                      </p:to>
                                    </p:set>
                                  </p:childTnLst>
                                </p:cTn>
                              </p:par>
                              <p:par>
                                <p:cTn id="687" nodeType="withEffect" fill="hold" presetClass="entr" presetID="1">
                                  <p:stCondLst>
                                    <p:cond delay="0"/>
                                  </p:stCondLst>
                                  <p:childTnLst>
                                    <p:set>
                                      <p:cBhvr>
                                        <p:cTn id="688" dur="1" fill="hold">
                                          <p:stCondLst>
                                            <p:cond delay="0"/>
                                          </p:stCondLst>
                                        </p:cTn>
                                        <p:tgtEl>
                                          <p:spTgt spid="421"/>
                                        </p:tgtEl>
                                        <p:attrNameLst>
                                          <p:attrName>style.visibility</p:attrName>
                                        </p:attrNameLst>
                                      </p:cBhvr>
                                      <p:to>
                                        <p:strVal val="visible"/>
                                      </p:to>
                                    </p:set>
                                  </p:childTnLst>
                                </p:cTn>
                              </p:par>
                            </p:childTnLst>
                          </p:cTn>
                        </p:par>
                      </p:childTnLst>
                    </p:cTn>
                  </p:par>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420"/>
                                        </p:tgtEl>
                                        <p:attrNameLst>
                                          <p:attrName>style.visibility</p:attrName>
                                        </p:attrNameLst>
                                      </p:cBhvr>
                                      <p:to>
                                        <p:strVal val="visible"/>
                                      </p:to>
                                    </p:set>
                                  </p:childTnLst>
                                </p:cTn>
                              </p:par>
                            </p:childTnLst>
                          </p:cTn>
                        </p:par>
                      </p:childTnLst>
                    </p:cTn>
                  </p:par>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417"/>
                                        </p:tgtEl>
                                        <p:attrNameLst>
                                          <p:attrName>style.visibility</p:attrName>
                                        </p:attrNameLst>
                                      </p:cBhvr>
                                      <p:to>
                                        <p:strVal val="visible"/>
                                      </p:to>
                                    </p:set>
                                  </p:childTnLst>
                                </p:cTn>
                              </p:par>
                            </p:childTnLst>
                          </p:cTn>
                        </p:par>
                      </p:childTnLst>
                    </p:cTn>
                  </p:par>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425"/>
                                        </p:tgtEl>
                                        <p:attrNameLst>
                                          <p:attrName>style.visibility</p:attrName>
                                        </p:attrNameLst>
                                      </p:cBhvr>
                                      <p:to>
                                        <p:strVal val="visible"/>
                                      </p:to>
                                    </p:set>
                                  </p:childTnLst>
                                </p:cTn>
                              </p:par>
                              <p:par>
                                <p:cTn id="701" nodeType="withEffect" fill="hold" presetClass="entr" presetID="1">
                                  <p:stCondLst>
                                    <p:cond delay="0"/>
                                  </p:stCondLst>
                                  <p:childTnLst>
                                    <p:set>
                                      <p:cBhvr>
                                        <p:cTn id="702"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7" name="Inhaltsplatzhalter 9" descr=""/>
          <p:cNvPicPr/>
          <p:nvPr/>
        </p:nvPicPr>
        <p:blipFill>
          <a:blip r:embed="rId1"/>
          <a:stretch/>
        </p:blipFill>
        <p:spPr>
          <a:xfrm>
            <a:off x="3837960" y="3571920"/>
            <a:ext cx="5305680" cy="3285720"/>
          </a:xfrm>
          <a:prstGeom prst="rect">
            <a:avLst/>
          </a:prstGeom>
          <a:ln>
            <a:noFill/>
          </a:ln>
        </p:spPr>
      </p:pic>
      <p:sp>
        <p:nvSpPr>
          <p:cNvPr id="428" name="CustomShape 1"/>
          <p:cNvSpPr/>
          <p:nvPr/>
        </p:nvSpPr>
        <p:spPr>
          <a:xfrm>
            <a:off x="1071360" y="142920"/>
            <a:ext cx="7786440" cy="480024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pPr>
            <a:r>
              <a:rPr b="0" lang="de-DE" sz="1600" spc="-1" strike="noStrike">
                <a:solidFill>
                  <a:srgbClr val="000000"/>
                </a:solidFill>
                <a:latin typeface="Gill Sans MT"/>
              </a:rPr>
              <a:t>Beispielreaktion: Lockstoff</a:t>
            </a:r>
            <a:endParaRPr b="0" lang="de-DE" sz="1600" spc="-1" strike="noStrike">
              <a:latin typeface="Arial"/>
            </a:endParaRPr>
          </a:p>
          <a:p>
            <a:pPr marL="425160" indent="-342720">
              <a:lnSpc>
                <a:spcPct val="100000"/>
              </a:lnSpc>
              <a:spcBef>
                <a:spcPts val="601"/>
              </a:spcBef>
              <a:buClr>
                <a:srgbClr val="3891a7"/>
              </a:buClr>
              <a:buSzPct val="80000"/>
              <a:buFont typeface="StarSymbol"/>
              <a:buAutoNum type="arabicPeriod"/>
            </a:pPr>
            <a:r>
              <a:rPr b="0" lang="de-DE" sz="1600" spc="-1" strike="noStrike">
                <a:solidFill>
                  <a:srgbClr val="000000"/>
                </a:solidFill>
                <a:latin typeface="Gill Sans MT"/>
              </a:rPr>
              <a:t>Die Rezeptoren gehen in den ligandengebundenen Zustand über</a:t>
            </a:r>
            <a:endParaRPr b="0" lang="de-DE" sz="1600" spc="-1" strike="noStrike">
              <a:latin typeface="Arial"/>
            </a:endParaRPr>
          </a:p>
          <a:p>
            <a:pPr marL="425160" indent="-342720">
              <a:lnSpc>
                <a:spcPct val="100000"/>
              </a:lnSpc>
              <a:spcBef>
                <a:spcPts val="601"/>
              </a:spcBef>
              <a:buClr>
                <a:srgbClr val="3891a7"/>
              </a:buClr>
              <a:buSzPct val="80000"/>
              <a:buFont typeface="StarSymbol"/>
              <a:buAutoNum type="arabicPeriod"/>
            </a:pPr>
            <a:r>
              <a:rPr b="0" lang="de-DE" sz="1600" spc="-1" strike="noStrike">
                <a:solidFill>
                  <a:srgbClr val="000000"/>
                </a:solidFill>
                <a:latin typeface="Gill Sans MT"/>
              </a:rPr>
              <a:t> </a:t>
            </a:r>
            <a:r>
              <a:rPr b="0" lang="de-DE" sz="1600" spc="-1" strike="noStrike">
                <a:solidFill>
                  <a:srgbClr val="000000"/>
                </a:solidFill>
                <a:latin typeface="Gill Sans MT"/>
              </a:rPr>
              <a:t>Im Ligandengebundenen Zustand ist die Autophosphorilationsrate von CheA geringer, die führt zu einer Reduktion von CheYp</a:t>
            </a:r>
            <a:endParaRPr b="0" lang="de-DE" sz="1600" spc="-1" strike="noStrike">
              <a:latin typeface="Arial"/>
            </a:endParaRPr>
          </a:p>
          <a:p>
            <a:pPr marL="425160" indent="-342720">
              <a:lnSpc>
                <a:spcPct val="100000"/>
              </a:lnSpc>
              <a:spcBef>
                <a:spcPts val="601"/>
              </a:spcBef>
              <a:buClr>
                <a:srgbClr val="3891a7"/>
              </a:buClr>
              <a:buSzPct val="80000"/>
              <a:buFont typeface="StarSymbol"/>
              <a:buAutoNum type="arabicPeriod"/>
            </a:pPr>
            <a:r>
              <a:rPr b="0" lang="de-DE" sz="1600" spc="-1" strike="noStrike">
                <a:solidFill>
                  <a:srgbClr val="000000"/>
                </a:solidFill>
                <a:latin typeface="Gill Sans MT"/>
              </a:rPr>
              <a:t>Das führt zu einer gesteuerten Bewegung  als Antwort des Systems</a:t>
            </a:r>
            <a:endParaRPr b="0" lang="de-DE" sz="1600" spc="-1" strike="noStrike">
              <a:latin typeface="Arial"/>
            </a:endParaRPr>
          </a:p>
          <a:p>
            <a:pPr marL="425160" indent="-342720">
              <a:lnSpc>
                <a:spcPct val="100000"/>
              </a:lnSpc>
              <a:spcBef>
                <a:spcPts val="601"/>
              </a:spcBef>
              <a:buClr>
                <a:srgbClr val="3891a7"/>
              </a:buClr>
              <a:buSzPct val="80000"/>
              <a:buFont typeface="StarSymbol"/>
              <a:buAutoNum type="arabicPeriod"/>
            </a:pPr>
            <a:r>
              <a:rPr b="0" lang="de-DE" sz="1600" spc="-1" strike="noStrike">
                <a:solidFill>
                  <a:srgbClr val="000000"/>
                </a:solidFill>
                <a:latin typeface="Gill Sans MT"/>
              </a:rPr>
              <a:t>Als nächstes beginnt Methylierung, wobei ligandengebundene Rezeptoren eher methyliert werden</a:t>
            </a:r>
            <a:endParaRPr b="0" lang="de-DE" sz="1600" spc="-1" strike="noStrike">
              <a:latin typeface="Arial"/>
            </a:endParaRPr>
          </a:p>
          <a:p>
            <a:pPr marL="425160" indent="-342720">
              <a:lnSpc>
                <a:spcPct val="100000"/>
              </a:lnSpc>
              <a:spcBef>
                <a:spcPts val="601"/>
              </a:spcBef>
              <a:buClr>
                <a:srgbClr val="3891a7"/>
              </a:buClr>
              <a:buSzPct val="80000"/>
              <a:buFont typeface="StarSymbol"/>
              <a:buAutoNum type="arabicPeriod"/>
            </a:pPr>
            <a:r>
              <a:rPr b="0" lang="de-DE" sz="1600" spc="-1" strike="noStrike">
                <a:solidFill>
                  <a:srgbClr val="000000"/>
                </a:solidFill>
                <a:latin typeface="Gill Sans MT"/>
              </a:rPr>
              <a:t>Die Reduktion von CheAp führt auch zur Reduktion von CheBp und damit zu einer geringeren Demethylierung</a:t>
            </a:r>
            <a:endParaRPr b="0" lang="de-DE" sz="1600" spc="-1" strike="noStrike">
              <a:latin typeface="Arial"/>
            </a:endParaRPr>
          </a:p>
          <a:p>
            <a:pPr marL="425160" indent="-342720">
              <a:lnSpc>
                <a:spcPct val="100000"/>
              </a:lnSpc>
              <a:spcBef>
                <a:spcPts val="601"/>
              </a:spcBef>
              <a:buClr>
                <a:srgbClr val="3891a7"/>
              </a:buClr>
              <a:buSzPct val="80000"/>
              <a:buFont typeface="StarSymbol"/>
              <a:buAutoNum type="arabicPeriod"/>
            </a:pPr>
            <a:r>
              <a:rPr b="0" lang="de-DE" sz="1600" spc="-1" strike="noStrike">
                <a:solidFill>
                  <a:srgbClr val="000000"/>
                </a:solidFill>
                <a:latin typeface="Gill Sans MT"/>
              </a:rPr>
              <a:t>Also steigt der Grad an Methylierten Rezeptoren an</a:t>
            </a:r>
            <a:endParaRPr b="0" lang="de-DE" sz="1600" spc="-1" strike="noStrike">
              <a:latin typeface="Arial"/>
            </a:endParaRPr>
          </a:p>
          <a:p>
            <a:pPr marL="425160" indent="-342720">
              <a:lnSpc>
                <a:spcPct val="100000"/>
              </a:lnSpc>
              <a:spcBef>
                <a:spcPts val="601"/>
              </a:spcBef>
              <a:buClr>
                <a:srgbClr val="3891a7"/>
              </a:buClr>
              <a:buSzPct val="80000"/>
              <a:buFont typeface="StarSymbol"/>
              <a:buAutoNum type="arabicPeriod"/>
            </a:pPr>
            <a:r>
              <a:rPr b="0" lang="de-DE" sz="1600" spc="-1" strike="noStrike">
                <a:solidFill>
                  <a:srgbClr val="000000"/>
                </a:solidFill>
                <a:latin typeface="Gill Sans MT"/>
              </a:rPr>
              <a:t>Die Autophosphorilationsrate von CheA ist an methylierten Rezeptoren höher, wodurch wiederum taumeln beginnt</a:t>
            </a:r>
            <a:endParaRPr b="0" lang="de-DE" sz="1600" spc="-1" strike="noStrike">
              <a:latin typeface="Arial"/>
            </a:endParaRPr>
          </a:p>
        </p:txBody>
      </p:sp>
    </p:spTree>
  </p:cSld>
  <p:timing>
    <p:tnLst>
      <p:par>
        <p:cTn id="703" dur="indefinite" restart="never" nodeType="tmRoot">
          <p:childTnLst>
            <p:seq>
              <p:cTn id="704" dur="indefinite" nodeType="mainSeq">
                <p:childTnLst>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428">
                                            <p:txEl>
                                              <p:pRg st="1" end="1"/>
                                            </p:txEl>
                                          </p:spTgt>
                                        </p:tgtEl>
                                        <p:attrNameLst>
                                          <p:attrName>style.visibility</p:attrName>
                                        </p:attrNameLst>
                                      </p:cBhvr>
                                      <p:to>
                                        <p:strVal val="visible"/>
                                      </p:to>
                                    </p:set>
                                  </p:childTnLst>
                                </p:cTn>
                              </p:par>
                              <p:par>
                                <p:cTn id="709" nodeType="withEffect" fill="hold" presetClass="entr" presetID="1">
                                  <p:stCondLst>
                                    <p:cond delay="0"/>
                                  </p:stCondLst>
                                  <p:childTnLst>
                                    <p:set>
                                      <p:cBhvr>
                                        <p:cTn id="710" dur="1" fill="hold">
                                          <p:stCondLst>
                                            <p:cond delay="0"/>
                                          </p:stCondLst>
                                        </p:cTn>
                                        <p:tgtEl>
                                          <p:spTgt spid="428">
                                            <p:txEl>
                                              <p:pRg st="0" end="0"/>
                                            </p:txEl>
                                          </p:spTgt>
                                        </p:tgtEl>
                                        <p:attrNameLst>
                                          <p:attrName>style.visibility</p:attrName>
                                        </p:attrNameLst>
                                      </p:cBhvr>
                                      <p:to>
                                        <p:strVal val="visible"/>
                                      </p:to>
                                    </p:set>
                                  </p:childTnLst>
                                </p:cTn>
                              </p:par>
                              <p:par>
                                <p:cTn id="711" nodeType="withEffect" fill="hold" presetClass="entr" presetID="3" presetSubtype="10">
                                  <p:stCondLst>
                                    <p:cond delay="0"/>
                                  </p:stCondLst>
                                  <p:childTnLst>
                                    <p:set>
                                      <p:cBhvr>
                                        <p:cTn id="712" dur="1" fill="hold">
                                          <p:stCondLst>
                                            <p:cond delay="0"/>
                                          </p:stCondLst>
                                        </p:cTn>
                                        <p:tgtEl>
                                          <p:spTgt spid="427"/>
                                        </p:tgtEl>
                                        <p:attrNameLst>
                                          <p:attrName>style.visibility</p:attrName>
                                        </p:attrNameLst>
                                      </p:cBhvr>
                                      <p:to>
                                        <p:strVal val="visible"/>
                                      </p:to>
                                    </p:set>
                                    <p:animEffect filter="blinds(horizontal)" transition="in">
                                      <p:cBhvr additive="repl">
                                        <p:cTn id="713" dur="500"/>
                                        <p:tgtEl>
                                          <p:spTgt spid="427"/>
                                        </p:tgtEl>
                                      </p:cBhvr>
                                    </p:animEffect>
                                  </p:childTnLst>
                                </p:cTn>
                              </p:par>
                            </p:childTnLst>
                          </p:cTn>
                        </p:par>
                      </p:childTnLst>
                    </p:cTn>
                  </p:par>
                  <p:par>
                    <p:cTn id="714" fill="hold">
                      <p:stCondLst>
                        <p:cond delay="indefinite"/>
                      </p:stCondLst>
                      <p:childTnLst>
                        <p:par>
                          <p:cTn id="715" fill="hold">
                            <p:stCondLst>
                              <p:cond delay="0"/>
                            </p:stCondLst>
                            <p:childTnLst>
                              <p:par>
                                <p:cTn id="716" nodeType="clickEffect" fill="hold" presetClass="entr" presetID="1">
                                  <p:stCondLst>
                                    <p:cond delay="0"/>
                                  </p:stCondLst>
                                  <p:childTnLst>
                                    <p:set>
                                      <p:cBhvr>
                                        <p:cTn id="717"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718" fill="hold">
                      <p:stCondLst>
                        <p:cond delay="indefinite"/>
                      </p:stCondLst>
                      <p:childTnLst>
                        <p:par>
                          <p:cTn id="719" fill="hold">
                            <p:stCondLst>
                              <p:cond delay="0"/>
                            </p:stCondLst>
                            <p:childTnLst>
                              <p:par>
                                <p:cTn id="720" nodeType="clickEffect" fill="hold" presetClass="entr" presetID="1">
                                  <p:stCondLst>
                                    <p:cond delay="0"/>
                                  </p:stCondLst>
                                  <p:childTnLst>
                                    <p:set>
                                      <p:cBhvr>
                                        <p:cTn id="721"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par>
                    <p:cTn id="722" fill="hold">
                      <p:stCondLst>
                        <p:cond delay="indefinite"/>
                      </p:stCondLst>
                      <p:childTnLst>
                        <p:par>
                          <p:cTn id="723" fill="hold">
                            <p:stCondLst>
                              <p:cond delay="0"/>
                            </p:stCondLst>
                            <p:childTnLst>
                              <p:par>
                                <p:cTn id="724" nodeType="clickEffect" fill="hold" presetClass="entr" presetID="1">
                                  <p:stCondLst>
                                    <p:cond delay="0"/>
                                  </p:stCondLst>
                                  <p:childTnLst>
                                    <p:set>
                                      <p:cBhvr>
                                        <p:cTn id="725" dur="1" fill="hold">
                                          <p:stCondLst>
                                            <p:cond delay="0"/>
                                          </p:stCondLst>
                                        </p:cTn>
                                        <p:tgtEl>
                                          <p:spTgt spid="428">
                                            <p:txEl>
                                              <p:pRg st="4" end="4"/>
                                            </p:txEl>
                                          </p:spTgt>
                                        </p:tgtEl>
                                        <p:attrNameLst>
                                          <p:attrName>style.visibility</p:attrName>
                                        </p:attrNameLst>
                                      </p:cBhvr>
                                      <p:to>
                                        <p:strVal val="visible"/>
                                      </p:to>
                                    </p:set>
                                  </p:childTnLst>
                                </p:cTn>
                              </p:par>
                            </p:childTnLst>
                          </p:cTn>
                        </p:par>
                      </p:childTnLst>
                    </p:cTn>
                  </p:par>
                  <p:par>
                    <p:cTn id="726" fill="hold">
                      <p:stCondLst>
                        <p:cond delay="indefinite"/>
                      </p:stCondLst>
                      <p:childTnLst>
                        <p:par>
                          <p:cTn id="727" fill="hold">
                            <p:stCondLst>
                              <p:cond delay="0"/>
                            </p:stCondLst>
                            <p:childTnLst>
                              <p:par>
                                <p:cTn id="728" nodeType="clickEffect" fill="hold" presetClass="entr" presetID="1">
                                  <p:stCondLst>
                                    <p:cond delay="0"/>
                                  </p:stCondLst>
                                  <p:childTnLst>
                                    <p:set>
                                      <p:cBhvr>
                                        <p:cTn id="729" dur="1" fill="hold">
                                          <p:stCondLst>
                                            <p:cond delay="0"/>
                                          </p:stCondLst>
                                        </p:cTn>
                                        <p:tgtEl>
                                          <p:spTgt spid="428">
                                            <p:txEl>
                                              <p:pRg st="5" end="5"/>
                                            </p:txEl>
                                          </p:spTgt>
                                        </p:tgtEl>
                                        <p:attrNameLst>
                                          <p:attrName>style.visibility</p:attrName>
                                        </p:attrNameLst>
                                      </p:cBhvr>
                                      <p:to>
                                        <p:strVal val="visible"/>
                                      </p:to>
                                    </p:set>
                                  </p:childTnLst>
                                </p:cTn>
                              </p:par>
                            </p:childTnLst>
                          </p:cTn>
                        </p:par>
                      </p:childTnLst>
                    </p:cTn>
                  </p:par>
                  <p:par>
                    <p:cTn id="730" fill="hold">
                      <p:stCondLst>
                        <p:cond delay="indefinite"/>
                      </p:stCondLst>
                      <p:childTnLst>
                        <p:par>
                          <p:cTn id="731" fill="hold">
                            <p:stCondLst>
                              <p:cond delay="0"/>
                            </p:stCondLst>
                            <p:childTnLst>
                              <p:par>
                                <p:cTn id="732" nodeType="clickEffect" fill="hold" presetClass="entr" presetID="1">
                                  <p:stCondLst>
                                    <p:cond delay="0"/>
                                  </p:stCondLst>
                                  <p:childTnLst>
                                    <p:set>
                                      <p:cBhvr>
                                        <p:cTn id="733" dur="1" fill="hold">
                                          <p:stCondLst>
                                            <p:cond delay="0"/>
                                          </p:stCondLst>
                                        </p:cTn>
                                        <p:tgtEl>
                                          <p:spTgt spid="428">
                                            <p:txEl>
                                              <p:pRg st="6" end="6"/>
                                            </p:txEl>
                                          </p:spTgt>
                                        </p:tgtEl>
                                        <p:attrNameLst>
                                          <p:attrName>style.visibility</p:attrName>
                                        </p:attrNameLst>
                                      </p:cBhvr>
                                      <p:to>
                                        <p:strVal val="visible"/>
                                      </p:to>
                                    </p:set>
                                  </p:childTnLst>
                                </p:cTn>
                              </p:par>
                            </p:childTnLst>
                          </p:cTn>
                        </p:par>
                      </p:childTnLst>
                    </p:cTn>
                  </p:par>
                  <p:par>
                    <p:cTn id="734" fill="hold">
                      <p:stCondLst>
                        <p:cond delay="indefinite"/>
                      </p:stCondLst>
                      <p:childTnLst>
                        <p:par>
                          <p:cTn id="735" fill="hold">
                            <p:stCondLst>
                              <p:cond delay="0"/>
                            </p:stCondLst>
                            <p:childTnLst>
                              <p:par>
                                <p:cTn id="736" nodeType="clickEffect" fill="hold" presetClass="entr" presetID="1">
                                  <p:stCondLst>
                                    <p:cond delay="0"/>
                                  </p:stCondLst>
                                  <p:childTnLst>
                                    <p:set>
                                      <p:cBhvr>
                                        <p:cTn id="737" dur="1" fill="hold">
                                          <p:stCondLst>
                                            <p:cond delay="0"/>
                                          </p:stCondLst>
                                        </p:cTn>
                                        <p:tgtEl>
                                          <p:spTgt spid="428">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9" name="Grafik 1" descr=""/>
          <p:cNvPicPr/>
          <p:nvPr/>
        </p:nvPicPr>
        <p:blipFill>
          <a:blip r:embed="rId1"/>
          <a:stretch/>
        </p:blipFill>
        <p:spPr>
          <a:xfrm>
            <a:off x="3714840" y="1584360"/>
            <a:ext cx="5191920" cy="2259720"/>
          </a:xfrm>
          <a:prstGeom prst="rect">
            <a:avLst/>
          </a:prstGeom>
          <a:ln>
            <a:noFill/>
          </a:ln>
        </p:spPr>
      </p:pic>
      <p:sp>
        <p:nvSpPr>
          <p:cNvPr id="430" name="CustomShape 1"/>
          <p:cNvSpPr/>
          <p:nvPr/>
        </p:nvSpPr>
        <p:spPr>
          <a:xfrm>
            <a:off x="1214280" y="1357200"/>
            <a:ext cx="2356920" cy="2221560"/>
          </a:xfrm>
          <a:prstGeom prst="rect">
            <a:avLst/>
          </a:prstGeom>
          <a:noFill/>
          <a:ln>
            <a:noFill/>
          </a:ln>
        </p:spPr>
        <p:style>
          <a:lnRef idx="0"/>
          <a:fillRef idx="0"/>
          <a:effectRef idx="0"/>
          <a:fontRef idx="minor"/>
        </p:style>
        <p:txBody>
          <a:bodyPr lIns="90000" rIns="90000" tIns="45000" bIns="45000"/>
          <a:p>
            <a:pPr>
              <a:lnSpc>
                <a:spcPct val="100000"/>
              </a:lnSpc>
            </a:pPr>
            <a:r>
              <a:rPr b="0" lang="de-DE" sz="1400" spc="-1" strike="noStrike">
                <a:solidFill>
                  <a:srgbClr val="000000"/>
                </a:solidFill>
                <a:latin typeface="Gill Sans MT"/>
              </a:rPr>
              <a:t>Figur A:</a:t>
            </a:r>
            <a:endParaRPr b="0" lang="de-DE" sz="1400" spc="-1" strike="noStrike">
              <a:latin typeface="Arial"/>
            </a:endParaRPr>
          </a:p>
          <a:p>
            <a:pPr>
              <a:lnSpc>
                <a:spcPct val="100000"/>
              </a:lnSpc>
            </a:pPr>
            <a:r>
              <a:rPr b="0" lang="de-DE" sz="1400" spc="-1" strike="noStrike">
                <a:solidFill>
                  <a:srgbClr val="000000"/>
                </a:solidFill>
                <a:latin typeface="Gill Sans MT"/>
              </a:rPr>
              <a:t>Langsame  Konzen-trationsänderung von 0 auf 0.16</a:t>
            </a:r>
            <a:r>
              <a:rPr b="0" lang="de-DE" sz="1400" spc="-1" strike="noStrike">
                <a:solidFill>
                  <a:srgbClr val="000000"/>
                </a:solidFill>
                <a:latin typeface="Cambria Math"/>
                <a:ea typeface="Cambria Math"/>
              </a:rPr>
              <a:t>μM</a:t>
            </a:r>
            <a:endParaRPr b="0" lang="de-DE" sz="1400" spc="-1" strike="noStrike">
              <a:latin typeface="Arial"/>
            </a:endParaRPr>
          </a:p>
          <a:p>
            <a:pPr>
              <a:lnSpc>
                <a:spcPct val="100000"/>
              </a:lnSpc>
            </a:pPr>
            <a:endParaRPr b="0" lang="de-DE" sz="1400" spc="-1" strike="noStrike">
              <a:latin typeface="Arial"/>
            </a:endParaRPr>
          </a:p>
          <a:p>
            <a:pPr>
              <a:lnSpc>
                <a:spcPct val="100000"/>
              </a:lnSpc>
            </a:pPr>
            <a:r>
              <a:rPr b="0" lang="de-DE" sz="1400" spc="-1" strike="noStrike">
                <a:solidFill>
                  <a:srgbClr val="000000"/>
                </a:solidFill>
                <a:latin typeface="Gill Sans MT"/>
                <a:ea typeface="Cambria Math"/>
              </a:rPr>
              <a:t>Figur B:</a:t>
            </a:r>
            <a:endParaRPr b="0" lang="de-DE" sz="1400" spc="-1" strike="noStrike">
              <a:latin typeface="Arial"/>
            </a:endParaRPr>
          </a:p>
          <a:p>
            <a:pPr>
              <a:lnSpc>
                <a:spcPct val="100000"/>
              </a:lnSpc>
            </a:pPr>
            <a:r>
              <a:rPr b="0" lang="de-DE" sz="1400" spc="-1" strike="noStrike">
                <a:solidFill>
                  <a:srgbClr val="000000"/>
                </a:solidFill>
                <a:latin typeface="Gill Sans MT"/>
                <a:ea typeface="Cambria Math"/>
              </a:rPr>
              <a:t>Plötzliche Konzen-</a:t>
            </a:r>
            <a:endParaRPr b="0" lang="de-DE" sz="1400" spc="-1" strike="noStrike">
              <a:latin typeface="Arial"/>
            </a:endParaRPr>
          </a:p>
          <a:p>
            <a:pPr>
              <a:lnSpc>
                <a:spcPct val="100000"/>
              </a:lnSpc>
            </a:pPr>
            <a:r>
              <a:rPr b="0" lang="de-DE" sz="1400" spc="-1" strike="noStrike">
                <a:solidFill>
                  <a:srgbClr val="000000"/>
                </a:solidFill>
                <a:latin typeface="Gill Sans MT"/>
                <a:ea typeface="Cambria Math"/>
              </a:rPr>
              <a:t>trationsänderung von 0 auf 0.16</a:t>
            </a:r>
            <a:r>
              <a:rPr b="0" lang="de-DE" sz="1400" spc="-1" strike="noStrike">
                <a:solidFill>
                  <a:srgbClr val="000000"/>
                </a:solidFill>
                <a:latin typeface="Cambria Math"/>
                <a:ea typeface="Cambria Math"/>
              </a:rPr>
              <a:t> μM</a:t>
            </a:r>
            <a:endParaRPr b="0" lang="de-DE" sz="1400" spc="-1" strike="noStrike">
              <a:latin typeface="Arial"/>
            </a:endParaRPr>
          </a:p>
          <a:p>
            <a:pPr>
              <a:lnSpc>
                <a:spcPct val="100000"/>
              </a:lnSpc>
            </a:pPr>
            <a:endParaRPr b="0" lang="de-DE" sz="1400" spc="-1" strike="noStrike">
              <a:latin typeface="Arial"/>
            </a:endParaRPr>
          </a:p>
        </p:txBody>
      </p:sp>
      <p:sp>
        <p:nvSpPr>
          <p:cNvPr id="431" name="CustomShape 2"/>
          <p:cNvSpPr/>
          <p:nvPr/>
        </p:nvSpPr>
        <p:spPr>
          <a:xfrm>
            <a:off x="4000320" y="4071960"/>
            <a:ext cx="5000400" cy="242640"/>
          </a:xfrm>
          <a:prstGeom prst="rect">
            <a:avLst/>
          </a:prstGeom>
          <a:noFill/>
          <a:ln>
            <a:noFill/>
          </a:ln>
        </p:spPr>
        <p:style>
          <a:lnRef idx="0"/>
          <a:fillRef idx="0"/>
          <a:effectRef idx="0"/>
          <a:fontRef idx="minor"/>
        </p:style>
        <p:txBody>
          <a:bodyPr lIns="90000" rIns="90000" tIns="45000" bIns="45000"/>
          <a:p>
            <a:pPr>
              <a:lnSpc>
                <a:spcPct val="100000"/>
              </a:lnSpc>
            </a:pPr>
            <a:r>
              <a:rPr b="0" lang="de-DE" sz="1000" spc="-1" strike="noStrike">
                <a:solidFill>
                  <a:srgbClr val="000000"/>
                </a:solidFill>
                <a:latin typeface="Gill Sans MT"/>
              </a:rPr>
              <a:t>durchgezogene Linie: CheY Konzentration</a:t>
            </a:r>
            <a:endParaRPr b="0" lang="de-DE" sz="10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428840" y="1000080"/>
            <a:ext cx="7497720" cy="528588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pPr>
            <a:r>
              <a:rPr b="0" lang="de-DE" sz="3200" spc="-1" strike="noStrike">
                <a:solidFill>
                  <a:srgbClr val="000000"/>
                </a:solidFill>
                <a:latin typeface="Gill Sans MT"/>
              </a:rPr>
              <a:t>Auswertung des Experiments:</a:t>
            </a:r>
            <a:endParaRPr b="0" lang="de-DE" sz="3200" spc="-1" strike="noStrike">
              <a:latin typeface="Arial"/>
            </a:endParaRPr>
          </a:p>
          <a:p>
            <a:pPr marL="365760" indent="-282960">
              <a:lnSpc>
                <a:spcPct val="100000"/>
              </a:lnSpc>
              <a:spcBef>
                <a:spcPts val="601"/>
              </a:spcBef>
            </a:pPr>
            <a:r>
              <a:rPr b="0" lang="de-DE" sz="3200" spc="-1" strike="noStrike">
                <a:solidFill>
                  <a:srgbClr val="000000"/>
                </a:solidFill>
                <a:latin typeface="Gill Sans MT"/>
              </a:rPr>
              <a:t>Die Rezeptorauslastung um hat sich (ob Stufenweise oder langsame Konzentrationsänderung) um 11% erhöht.</a:t>
            </a:r>
            <a:endParaRPr b="0" lang="de-DE" sz="3200" spc="-1" strike="noStrike">
              <a:latin typeface="Arial"/>
            </a:endParaRPr>
          </a:p>
          <a:p>
            <a:pPr marL="365760" indent="-282960">
              <a:lnSpc>
                <a:spcPct val="100000"/>
              </a:lnSpc>
              <a:spcBef>
                <a:spcPts val="601"/>
              </a:spcBef>
            </a:pPr>
            <a:r>
              <a:rPr b="0" lang="de-DE" sz="3200" spc="-1" strike="noStrike">
                <a:solidFill>
                  <a:srgbClr val="000000"/>
                </a:solidFill>
                <a:latin typeface="Gill Sans MT"/>
              </a:rPr>
              <a:t>Im Modell ist diese äquivalent zur CheYp Konzentration und damit zur Bewegung des Bakteriums.</a:t>
            </a:r>
            <a:endParaRPr b="0" lang="de-DE" sz="3200" spc="-1" strike="noStrike">
              <a:latin typeface="Arial"/>
            </a:endParaRPr>
          </a:p>
          <a:p>
            <a:pPr marL="365760" indent="-282960">
              <a:lnSpc>
                <a:spcPct val="100000"/>
              </a:lnSpc>
              <a:spcBef>
                <a:spcPts val="601"/>
              </a:spcBef>
            </a:pPr>
            <a:r>
              <a:rPr b="0" lang="de-DE" sz="3200" spc="-1" strike="noStrike">
                <a:solidFill>
                  <a:srgbClr val="000000"/>
                </a:solidFill>
                <a:latin typeface="Gill Sans MT"/>
              </a:rPr>
              <a:t>Experimentelle Studien haben jedoch gezeigt, dass bei 11% Konzentrationsänderung eine Bewegungsänderung von bis zu 30% statt findet. Das Verhältnis liegt also maximal bei 2.73. Als Ursache wird eine noch unbekannte Proteinreaktion genannt.</a:t>
            </a:r>
            <a:endParaRPr b="0" lang="de-DE" sz="3200" spc="-1" strike="noStrike">
              <a:latin typeface="Arial"/>
            </a:endParaRPr>
          </a:p>
          <a:p>
            <a:pPr marL="365760" indent="-282960">
              <a:lnSpc>
                <a:spcPct val="100000"/>
              </a:lnSpc>
              <a:spcBef>
                <a:spcPts val="601"/>
              </a:spcBef>
            </a:pPr>
            <a:r>
              <a:rPr b="0" lang="de-DE" sz="3200" spc="-1" strike="noStrike">
                <a:solidFill>
                  <a:srgbClr val="000000"/>
                </a:solidFill>
                <a:latin typeface="Gill Sans MT"/>
              </a:rPr>
              <a:t>Der Zugewinn wurde von Spiro definiert als:</a:t>
            </a: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r>
              <a:rPr b="0" lang="de-DE" sz="3200" spc="-1" strike="noStrike">
                <a:solidFill>
                  <a:srgbClr val="000000"/>
                </a:solidFill>
                <a:latin typeface="Gill Sans MT"/>
              </a:rPr>
              <a:t>b: Biasveränderung; p: k</a:t>
            </a:r>
            <a:r>
              <a:rPr b="0" lang="de-DE" sz="3200" spc="-1" strike="noStrike" baseline="-25000">
                <a:solidFill>
                  <a:srgbClr val="000000"/>
                </a:solidFill>
                <a:latin typeface="Gill Sans MT"/>
              </a:rPr>
              <a:t>y</a:t>
            </a:r>
            <a:r>
              <a:rPr b="0" lang="de-DE" sz="3200" spc="-1" strike="noStrike">
                <a:solidFill>
                  <a:srgbClr val="000000"/>
                </a:solidFill>
                <a:latin typeface="Gill Sans MT"/>
              </a:rPr>
              <a:t>P</a:t>
            </a: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endParaRPr b="0" lang="de-DE" sz="3200" spc="-1" strike="noStrike">
              <a:latin typeface="Arial"/>
            </a:endParaRPr>
          </a:p>
          <a:p>
            <a:pPr marL="365760" indent="-282960">
              <a:lnSpc>
                <a:spcPct val="100000"/>
              </a:lnSpc>
              <a:spcBef>
                <a:spcPts val="601"/>
              </a:spcBef>
            </a:pPr>
            <a:r>
              <a:rPr b="0" lang="de-DE" sz="3200" spc="-1" strike="noStrike">
                <a:solidFill>
                  <a:srgbClr val="000000"/>
                </a:solidFill>
                <a:latin typeface="Gill Sans MT"/>
              </a:rPr>
              <a:t>Anmerkungen</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Experimentelle Studien haben gezeigt: Modell hat immer noch nicht die Anforderungen erfüllt</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die Konzentrationen jeder Proteinart beeinflusst die anderen wiederum</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Anzahl jedes Proteins in jedem Bakterium unterschiedlich hoch. Z.B. ist die Standardabweichung in der Konzentration der Proteine bis zu 10%. </a:t>
            </a:r>
            <a:endParaRPr b="0" lang="de-DE" sz="3200" spc="-1" strike="noStrike">
              <a:latin typeface="Arial"/>
            </a:endParaRPr>
          </a:p>
          <a:p>
            <a:pPr marL="365760" indent="-282960">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Modellierung wiederum schwieriger.</a:t>
            </a:r>
            <a:endParaRPr b="0" lang="de-DE" sz="3200" spc="-1" strike="noStrike">
              <a:latin typeface="Arial"/>
            </a:endParaRPr>
          </a:p>
        </p:txBody>
      </p:sp>
      <p:graphicFrame>
        <p:nvGraphicFramePr>
          <p:cNvPr id="433" name="Object 2"/>
          <p:cNvGraphicFramePr/>
          <p:nvPr/>
        </p:nvGraphicFramePr>
        <p:xfrm>
          <a:off x="2214720" y="2857320"/>
          <a:ext cx="1324440" cy="642600"/>
        </p:xfrm>
        <a:graphic>
          <a:graphicData uri="http://schemas.openxmlformats.org/presentationml/2006/ole">
            <p:oleObj progId="Equation.3" r:id="rId1" spid="">
              <p:embed/>
              <p:pic>
                <p:nvPicPr>
                  <p:cNvPr id="434" name="Objekt 2" descr=""/>
                  <p:cNvPicPr/>
                  <p:nvPr/>
                </p:nvPicPr>
                <p:blipFill>
                  <a:blip r:embed="rId2"/>
                  <a:stretch/>
                </p:blipFill>
                <p:spPr>
                  <a:xfrm>
                    <a:off x="2214720" y="2857320"/>
                    <a:ext cx="1324440" cy="642600"/>
                  </a:xfrm>
                  <a:prstGeom prst="rect">
                    <a:avLst/>
                  </a:prstGeom>
                  <a:ln>
                    <a:noFill/>
                  </a:ln>
                </p:spPr>
              </p:pic>
            </p:oleObj>
          </a:graphicData>
        </a:graphic>
      </p:graphicFrame>
    </p:spTree>
  </p:cSld>
  <p:timing>
    <p:tnLst>
      <p:par>
        <p:cTn id="738" dur="indefinite" restart="never" nodeType="tmRoot">
          <p:childTnLst>
            <p:seq>
              <p:cTn id="739" dur="indefinite" nodeType="mainSeq">
                <p:childTnLst>
                  <p:par>
                    <p:cTn id="740" fill="hold">
                      <p:stCondLst>
                        <p:cond delay="indefinite"/>
                      </p:stCondLst>
                      <p:childTnLst>
                        <p:par>
                          <p:cTn id="741" fill="hold">
                            <p:stCondLst>
                              <p:cond delay="0"/>
                            </p:stCondLst>
                            <p:childTnLst>
                              <p:par>
                                <p:cTn id="742" nodeType="clickEffect" fill="hold" presetClass="entr" presetID="1">
                                  <p:stCondLst>
                                    <p:cond delay="0"/>
                                  </p:stCondLst>
                                  <p:childTnLst>
                                    <p:set>
                                      <p:cBhvr>
                                        <p:cTn id="743" dur="1" fill="hold">
                                          <p:stCondLst>
                                            <p:cond delay="0"/>
                                          </p:stCondLst>
                                        </p:cTn>
                                        <p:tgtEl>
                                          <p:spTgt spid="432">
                                            <p:txEl>
                                              <p:pRg st="0" end="0"/>
                                            </p:txEl>
                                          </p:spTgt>
                                        </p:tgtEl>
                                        <p:attrNameLst>
                                          <p:attrName>style.visibility</p:attrName>
                                        </p:attrNameLst>
                                      </p:cBhvr>
                                      <p:to>
                                        <p:strVal val="visible"/>
                                      </p:to>
                                    </p:set>
                                  </p:childTnLst>
                                </p:cTn>
                              </p:par>
                            </p:childTnLst>
                          </p:cTn>
                        </p:par>
                      </p:childTnLst>
                    </p:cTn>
                  </p:par>
                  <p:par>
                    <p:cTn id="744" fill="hold">
                      <p:stCondLst>
                        <p:cond delay="indefinite"/>
                      </p:stCondLst>
                      <p:childTnLst>
                        <p:par>
                          <p:cTn id="745" fill="hold">
                            <p:stCondLst>
                              <p:cond delay="0"/>
                            </p:stCondLst>
                            <p:childTnLst>
                              <p:par>
                                <p:cTn id="746" nodeType="clickEffect" fill="hold" presetClass="entr" presetID="1">
                                  <p:stCondLst>
                                    <p:cond delay="0"/>
                                  </p:stCondLst>
                                  <p:childTnLst>
                                    <p:set>
                                      <p:cBhvr>
                                        <p:cTn id="747" dur="1" fill="hold">
                                          <p:stCondLst>
                                            <p:cond delay="0"/>
                                          </p:stCondLst>
                                        </p:cTn>
                                        <p:tgtEl>
                                          <p:spTgt spid="432">
                                            <p:txEl>
                                              <p:pRg st="1" end="1"/>
                                            </p:txEl>
                                          </p:spTgt>
                                        </p:tgtEl>
                                        <p:attrNameLst>
                                          <p:attrName>style.visibility</p:attrName>
                                        </p:attrNameLst>
                                      </p:cBhvr>
                                      <p:to>
                                        <p:strVal val="visible"/>
                                      </p:to>
                                    </p:set>
                                  </p:childTnLst>
                                </p:cTn>
                              </p:par>
                            </p:childTnLst>
                          </p:cTn>
                        </p:par>
                      </p:childTnLst>
                    </p:cTn>
                  </p:par>
                  <p:par>
                    <p:cTn id="748" fill="hold">
                      <p:stCondLst>
                        <p:cond delay="indefinite"/>
                      </p:stCondLst>
                      <p:childTnLst>
                        <p:par>
                          <p:cTn id="749" fill="hold">
                            <p:stCondLst>
                              <p:cond delay="0"/>
                            </p:stCondLst>
                            <p:childTnLst>
                              <p:par>
                                <p:cTn id="750" nodeType="clickEffect" fill="hold" presetClass="entr" presetID="1">
                                  <p:stCondLst>
                                    <p:cond delay="0"/>
                                  </p:stCondLst>
                                  <p:childTnLst>
                                    <p:set>
                                      <p:cBhvr>
                                        <p:cTn id="751" dur="1" fill="hold">
                                          <p:stCondLst>
                                            <p:cond delay="0"/>
                                          </p:stCondLst>
                                        </p:cTn>
                                        <p:tgtEl>
                                          <p:spTgt spid="432">
                                            <p:txEl>
                                              <p:pRg st="2" end="2"/>
                                            </p:txEl>
                                          </p:spTgt>
                                        </p:tgtEl>
                                        <p:attrNameLst>
                                          <p:attrName>style.visibility</p:attrName>
                                        </p:attrNameLst>
                                      </p:cBhvr>
                                      <p:to>
                                        <p:strVal val="visible"/>
                                      </p:to>
                                    </p:set>
                                  </p:childTnLst>
                                </p:cTn>
                              </p:par>
                            </p:childTnLst>
                          </p:cTn>
                        </p:par>
                      </p:childTnLst>
                    </p:cTn>
                  </p:par>
                  <p:par>
                    <p:cTn id="752" fill="hold">
                      <p:stCondLst>
                        <p:cond delay="indefinite"/>
                      </p:stCondLst>
                      <p:childTnLst>
                        <p:par>
                          <p:cTn id="753" fill="hold">
                            <p:stCondLst>
                              <p:cond delay="0"/>
                            </p:stCondLst>
                            <p:childTnLst>
                              <p:par>
                                <p:cTn id="754" nodeType="clickEffect" fill="hold" presetClass="entr" presetID="1">
                                  <p:stCondLst>
                                    <p:cond delay="0"/>
                                  </p:stCondLst>
                                  <p:childTnLst>
                                    <p:set>
                                      <p:cBhvr>
                                        <p:cTn id="755" dur="1" fill="hold">
                                          <p:stCondLst>
                                            <p:cond delay="0"/>
                                          </p:stCondLst>
                                        </p:cTn>
                                        <p:tgtEl>
                                          <p:spTgt spid="432">
                                            <p:txEl>
                                              <p:pRg st="3" end="3"/>
                                            </p:txEl>
                                          </p:spTgt>
                                        </p:tgtEl>
                                        <p:attrNameLst>
                                          <p:attrName>style.visibility</p:attrName>
                                        </p:attrNameLst>
                                      </p:cBhvr>
                                      <p:to>
                                        <p:strVal val="visible"/>
                                      </p:to>
                                    </p:set>
                                  </p:childTnLst>
                                </p:cTn>
                              </p:par>
                            </p:childTnLst>
                          </p:cTn>
                        </p:par>
                      </p:childTnLst>
                    </p:cTn>
                  </p:par>
                  <p:par>
                    <p:cTn id="756" fill="hold">
                      <p:stCondLst>
                        <p:cond delay="indefinite"/>
                      </p:stCondLst>
                      <p:childTnLst>
                        <p:par>
                          <p:cTn id="757" fill="hold">
                            <p:stCondLst>
                              <p:cond delay="0"/>
                            </p:stCondLst>
                            <p:childTnLst>
                              <p:par>
                                <p:cTn id="758" nodeType="clickEffect" fill="hold" presetClass="entr" presetID="1">
                                  <p:stCondLst>
                                    <p:cond delay="0"/>
                                  </p:stCondLst>
                                  <p:childTnLst>
                                    <p:set>
                                      <p:cBhvr>
                                        <p:cTn id="759" dur="1" fill="hold">
                                          <p:stCondLst>
                                            <p:cond delay="0"/>
                                          </p:stCondLst>
                                        </p:cTn>
                                        <p:tgtEl>
                                          <p:spTgt spid="432">
                                            <p:txEl>
                                              <p:pRg st="4" end="4"/>
                                            </p:txEl>
                                          </p:spTgt>
                                        </p:tgtEl>
                                        <p:attrNameLst>
                                          <p:attrName>style.visibility</p:attrName>
                                        </p:attrNameLst>
                                      </p:cBhvr>
                                      <p:to>
                                        <p:strVal val="visible"/>
                                      </p:to>
                                    </p:set>
                                  </p:childTnLst>
                                </p:cTn>
                              </p:par>
                              <p:par>
                                <p:cTn id="760" nodeType="withEffect" fill="hold" presetClass="entr" presetID="1">
                                  <p:stCondLst>
                                    <p:cond delay="0"/>
                                  </p:stCondLst>
                                  <p:childTnLst>
                                    <p:set>
                                      <p:cBhvr>
                                        <p:cTn id="761" dur="1" fill="hold">
                                          <p:stCondLst>
                                            <p:cond delay="0"/>
                                          </p:stCondLst>
                                        </p:cTn>
                                        <p:tgtEl>
                                          <p:spTgt spid="434"/>
                                        </p:tgtEl>
                                        <p:attrNameLst>
                                          <p:attrName>style.visibility</p:attrName>
                                        </p:attrNameLst>
                                      </p:cBhvr>
                                      <p:to>
                                        <p:strVal val="visible"/>
                                      </p:to>
                                    </p:set>
                                  </p:childTnLst>
                                </p:cTn>
                              </p:par>
                              <p:par>
                                <p:cTn id="762" nodeType="withEffect" fill="hold" presetClass="entr" presetID="1">
                                  <p:stCondLst>
                                    <p:cond delay="0"/>
                                  </p:stCondLst>
                                  <p:childTnLst>
                                    <p:set>
                                      <p:cBhvr>
                                        <p:cTn id="763" dur="1" fill="hold">
                                          <p:stCondLst>
                                            <p:cond delay="0"/>
                                          </p:stCondLst>
                                        </p:cTn>
                                        <p:tgtEl>
                                          <p:spTgt spid="432">
                                            <p:txEl>
                                              <p:pRg st="9" end="9"/>
                                            </p:txEl>
                                          </p:spTgt>
                                        </p:tgtEl>
                                        <p:attrNameLst>
                                          <p:attrName>style.visibility</p:attrName>
                                        </p:attrNameLst>
                                      </p:cBhvr>
                                      <p:to>
                                        <p:strVal val="visible"/>
                                      </p:to>
                                    </p:set>
                                  </p:childTnLst>
                                </p:cTn>
                              </p:par>
                            </p:childTnLst>
                          </p:cTn>
                        </p:par>
                      </p:childTnLst>
                    </p:cTn>
                  </p:par>
                  <p:par>
                    <p:cTn id="764" fill="hold">
                      <p:stCondLst>
                        <p:cond delay="indefinite"/>
                      </p:stCondLst>
                      <p:childTnLst>
                        <p:par>
                          <p:cTn id="765" fill="hold">
                            <p:stCondLst>
                              <p:cond delay="0"/>
                            </p:stCondLst>
                            <p:childTnLst>
                              <p:par>
                                <p:cTn id="766" nodeType="clickEffect" fill="hold" presetClass="entr" presetID="1">
                                  <p:stCondLst>
                                    <p:cond delay="0"/>
                                  </p:stCondLst>
                                  <p:childTnLst>
                                    <p:set>
                                      <p:cBhvr>
                                        <p:cTn id="767" dur="1" fill="hold">
                                          <p:stCondLst>
                                            <p:cond delay="0"/>
                                          </p:stCondLst>
                                        </p:cTn>
                                        <p:tgtEl>
                                          <p:spTgt spid="432">
                                            <p:txEl>
                                              <p:pRg st="14" end="14"/>
                                            </p:txEl>
                                          </p:spTgt>
                                        </p:tgtEl>
                                        <p:attrNameLst>
                                          <p:attrName>style.visibility</p:attrName>
                                        </p:attrNameLst>
                                      </p:cBhvr>
                                      <p:to>
                                        <p:strVal val="visible"/>
                                      </p:to>
                                    </p:set>
                                  </p:childTnLst>
                                </p:cTn>
                              </p:par>
                            </p:childTnLst>
                          </p:cTn>
                        </p:par>
                      </p:childTnLst>
                    </p:cTn>
                  </p:par>
                  <p:par>
                    <p:cTn id="768" fill="hold">
                      <p:stCondLst>
                        <p:cond delay="indefinite"/>
                      </p:stCondLst>
                      <p:childTnLst>
                        <p:par>
                          <p:cTn id="769" fill="hold">
                            <p:stCondLst>
                              <p:cond delay="0"/>
                            </p:stCondLst>
                            <p:childTnLst>
                              <p:par>
                                <p:cTn id="770" nodeType="clickEffect" fill="hold" presetClass="entr" presetID="1">
                                  <p:stCondLst>
                                    <p:cond delay="0"/>
                                  </p:stCondLst>
                                  <p:childTnLst>
                                    <p:set>
                                      <p:cBhvr>
                                        <p:cTn id="771" dur="1" fill="hold">
                                          <p:stCondLst>
                                            <p:cond delay="0"/>
                                          </p:stCondLst>
                                        </p:cTn>
                                        <p:tgtEl>
                                          <p:spTgt spid="432">
                                            <p:txEl>
                                              <p:pRg st="15" end="15"/>
                                            </p:txEl>
                                          </p:spTgt>
                                        </p:tgtEl>
                                        <p:attrNameLst>
                                          <p:attrName>style.visibility</p:attrName>
                                        </p:attrNameLst>
                                      </p:cBhvr>
                                      <p:to>
                                        <p:strVal val="visible"/>
                                      </p:to>
                                    </p:set>
                                  </p:childTnLst>
                                </p:cTn>
                              </p:par>
                            </p:childTnLst>
                          </p:cTn>
                        </p:par>
                      </p:childTnLst>
                    </p:cTn>
                  </p:par>
                  <p:par>
                    <p:cTn id="772" fill="hold">
                      <p:stCondLst>
                        <p:cond delay="indefinite"/>
                      </p:stCondLst>
                      <p:childTnLst>
                        <p:par>
                          <p:cTn id="773" fill="hold">
                            <p:stCondLst>
                              <p:cond delay="0"/>
                            </p:stCondLst>
                            <p:childTnLst>
                              <p:par>
                                <p:cTn id="774" nodeType="clickEffect" fill="hold" presetClass="entr" presetID="1">
                                  <p:stCondLst>
                                    <p:cond delay="0"/>
                                  </p:stCondLst>
                                  <p:childTnLst>
                                    <p:set>
                                      <p:cBhvr>
                                        <p:cTn id="775" dur="1" fill="hold">
                                          <p:stCondLst>
                                            <p:cond delay="0"/>
                                          </p:stCondLst>
                                        </p:cTn>
                                        <p:tgtEl>
                                          <p:spTgt spid="432">
                                            <p:txEl>
                                              <p:pRg st="16" end="16"/>
                                            </p:txEl>
                                          </p:spTgt>
                                        </p:tgtEl>
                                        <p:attrNameLst>
                                          <p:attrName>style.visibility</p:attrName>
                                        </p:attrNameLst>
                                      </p:cBhvr>
                                      <p:to>
                                        <p:strVal val="visible"/>
                                      </p:to>
                                    </p:set>
                                  </p:childTnLst>
                                </p:cTn>
                              </p:par>
                            </p:childTnLst>
                          </p:cTn>
                        </p:par>
                      </p:childTnLst>
                    </p:cTn>
                  </p:par>
                  <p:par>
                    <p:cTn id="776" fill="hold">
                      <p:stCondLst>
                        <p:cond delay="indefinite"/>
                      </p:stCondLst>
                      <p:childTnLst>
                        <p:par>
                          <p:cTn id="777" fill="hold">
                            <p:stCondLst>
                              <p:cond delay="0"/>
                            </p:stCondLst>
                            <p:childTnLst>
                              <p:par>
                                <p:cTn id="778" nodeType="clickEffect" fill="hold" presetClass="entr" presetID="1">
                                  <p:stCondLst>
                                    <p:cond delay="0"/>
                                  </p:stCondLst>
                                  <p:childTnLst>
                                    <p:set>
                                      <p:cBhvr>
                                        <p:cTn id="779" dur="1" fill="hold">
                                          <p:stCondLst>
                                            <p:cond delay="0"/>
                                          </p:stCondLst>
                                        </p:cTn>
                                        <p:tgtEl>
                                          <p:spTgt spid="432">
                                            <p:txEl>
                                              <p:pRg st="17" end="17"/>
                                            </p:txEl>
                                          </p:spTgt>
                                        </p:tgtEl>
                                        <p:attrNameLst>
                                          <p:attrName>style.visibility</p:attrName>
                                        </p:attrNameLst>
                                      </p:cBhvr>
                                      <p:to>
                                        <p:strVal val="visible"/>
                                      </p:to>
                                    </p:set>
                                  </p:childTnLst>
                                </p:cTn>
                              </p:par>
                            </p:childTnLst>
                          </p:cTn>
                        </p:par>
                      </p:childTnLst>
                    </p:cTn>
                  </p:par>
                  <p:par>
                    <p:cTn id="780" fill="hold">
                      <p:stCondLst>
                        <p:cond delay="indefinite"/>
                      </p:stCondLst>
                      <p:childTnLst>
                        <p:par>
                          <p:cTn id="781" fill="hold">
                            <p:stCondLst>
                              <p:cond delay="0"/>
                            </p:stCondLst>
                            <p:childTnLst>
                              <p:par>
                                <p:cTn id="782" nodeType="clickEffect" fill="hold" presetClass="entr" presetID="1">
                                  <p:stCondLst>
                                    <p:cond delay="0"/>
                                  </p:stCondLst>
                                  <p:childTnLst>
                                    <p:set>
                                      <p:cBhvr>
                                        <p:cTn id="783" dur="1" fill="hold">
                                          <p:stCondLst>
                                            <p:cond delay="0"/>
                                          </p:stCondLst>
                                        </p:cTn>
                                        <p:tgtEl>
                                          <p:spTgt spid="432">
                                            <p:txEl>
                                              <p:pRg st="18" end="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5.4 Verbesserung durch Stochsim</a:t>
            </a:r>
            <a:endParaRPr b="0" lang="en-US" sz="4300" spc="-1" strike="noStrike">
              <a:solidFill>
                <a:srgbClr val="000000"/>
              </a:solidFill>
              <a:latin typeface="Gill Sans MT"/>
            </a:endParaRPr>
          </a:p>
        </p:txBody>
      </p:sp>
      <p:sp>
        <p:nvSpPr>
          <p:cNvPr id="436" name="TextShape 2"/>
          <p:cNvSpPr txBox="1"/>
          <p:nvPr/>
        </p:nvSpPr>
        <p:spPr>
          <a:xfrm>
            <a:off x="1428840" y="142884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Protein-Protein-Reaktionen simulieren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Programm Stochsim wurde entwickelt </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Ziel: Biologische Vorgänge in der Zelle simulieren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Vorgehen: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Suche zufällig 2 Proteine aus</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Schaue in einer Datenbank nach der W´keit für eine Reaktion der beiden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Simuliere die Reaktion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Mit diesem Programm wurden dann Phosphorylation und Methylierung simuliert.</a:t>
            </a:r>
            <a:endParaRPr b="0" lang="en-US" sz="3200" spc="-1" strike="noStrike">
              <a:solidFill>
                <a:srgbClr val="000000"/>
              </a:solidFill>
              <a:latin typeface="Gill Sans MT"/>
            </a:endParaRPr>
          </a:p>
        </p:txBody>
      </p:sp>
    </p:spTree>
  </p:cSld>
  <p:timing>
    <p:tnLst>
      <p:par>
        <p:cTn id="784" dur="indefinite" restart="never" nodeType="tmRoot">
          <p:childTnLst>
            <p:seq>
              <p:cTn id="785" dur="indefinite" nodeType="mainSeq">
                <p:childTnLst>
                  <p:par>
                    <p:cTn id="786" fill="hold">
                      <p:stCondLst>
                        <p:cond delay="indefinite"/>
                      </p:stCondLst>
                      <p:childTnLst>
                        <p:par>
                          <p:cTn id="787" fill="hold">
                            <p:stCondLst>
                              <p:cond delay="0"/>
                            </p:stCondLst>
                            <p:childTnLst>
                              <p:par>
                                <p:cTn id="788" nodeType="clickEffect" fill="hold" presetClass="entr" presetID="1">
                                  <p:stCondLst>
                                    <p:cond delay="0"/>
                                  </p:stCondLst>
                                  <p:childTnLst>
                                    <p:set>
                                      <p:cBhvr>
                                        <p:cTn id="789" dur="1" fill="hold">
                                          <p:stCondLst>
                                            <p:cond delay="0"/>
                                          </p:stCondLst>
                                        </p:cTn>
                                        <p:tgtEl>
                                          <p:spTgt spid="436">
                                            <p:txEl>
                                              <p:pRg st="0" end="0"/>
                                            </p:txEl>
                                          </p:spTgt>
                                        </p:tgtEl>
                                        <p:attrNameLst>
                                          <p:attrName>style.visibility</p:attrName>
                                        </p:attrNameLst>
                                      </p:cBhvr>
                                      <p:to>
                                        <p:strVal val="visible"/>
                                      </p:to>
                                    </p:set>
                                  </p:childTnLst>
                                </p:cTn>
                              </p:par>
                            </p:childTnLst>
                          </p:cTn>
                        </p:par>
                      </p:childTnLst>
                    </p:cTn>
                  </p:par>
                  <p:par>
                    <p:cTn id="790" fill="hold">
                      <p:stCondLst>
                        <p:cond delay="indefinite"/>
                      </p:stCondLst>
                      <p:childTnLst>
                        <p:par>
                          <p:cTn id="791" fill="hold">
                            <p:stCondLst>
                              <p:cond delay="0"/>
                            </p:stCondLst>
                            <p:childTnLst>
                              <p:par>
                                <p:cTn id="792" nodeType="clickEffect" fill="hold" presetClass="entr" presetID="1">
                                  <p:stCondLst>
                                    <p:cond delay="0"/>
                                  </p:stCondLst>
                                  <p:childTnLst>
                                    <p:set>
                                      <p:cBhvr>
                                        <p:cTn id="793" dur="1" fill="hold">
                                          <p:stCondLst>
                                            <p:cond delay="0"/>
                                          </p:stCondLst>
                                        </p:cTn>
                                        <p:tgtEl>
                                          <p:spTgt spid="436">
                                            <p:txEl>
                                              <p:pRg st="1" end="1"/>
                                            </p:txEl>
                                          </p:spTgt>
                                        </p:tgtEl>
                                        <p:attrNameLst>
                                          <p:attrName>style.visibility</p:attrName>
                                        </p:attrNameLst>
                                      </p:cBhvr>
                                      <p:to>
                                        <p:strVal val="visible"/>
                                      </p:to>
                                    </p:set>
                                  </p:childTnLst>
                                </p:cTn>
                              </p:par>
                            </p:childTnLst>
                          </p:cTn>
                        </p:par>
                      </p:childTnLst>
                    </p:cTn>
                  </p:par>
                  <p:par>
                    <p:cTn id="794" fill="hold">
                      <p:stCondLst>
                        <p:cond delay="indefinite"/>
                      </p:stCondLst>
                      <p:childTnLst>
                        <p:par>
                          <p:cTn id="795" fill="hold">
                            <p:stCondLst>
                              <p:cond delay="0"/>
                            </p:stCondLst>
                            <p:childTnLst>
                              <p:par>
                                <p:cTn id="796" nodeType="clickEffect" fill="hold" presetClass="entr" presetID="1">
                                  <p:stCondLst>
                                    <p:cond delay="0"/>
                                  </p:stCondLst>
                                  <p:childTnLst>
                                    <p:set>
                                      <p:cBhvr>
                                        <p:cTn id="797" dur="1" fill="hold">
                                          <p:stCondLst>
                                            <p:cond delay="0"/>
                                          </p:stCondLst>
                                        </p:cTn>
                                        <p:tgtEl>
                                          <p:spTgt spid="436">
                                            <p:txEl>
                                              <p:pRg st="2" end="2"/>
                                            </p:txEl>
                                          </p:spTgt>
                                        </p:tgtEl>
                                        <p:attrNameLst>
                                          <p:attrName>style.visibility</p:attrName>
                                        </p:attrNameLst>
                                      </p:cBhvr>
                                      <p:to>
                                        <p:strVal val="visible"/>
                                      </p:to>
                                    </p:set>
                                  </p:childTnLst>
                                </p:cTn>
                              </p:par>
                            </p:childTnLst>
                          </p:cTn>
                        </p:par>
                      </p:childTnLst>
                    </p:cTn>
                  </p:par>
                  <p:par>
                    <p:cTn id="798" fill="hold">
                      <p:stCondLst>
                        <p:cond delay="indefinite"/>
                      </p:stCondLst>
                      <p:childTnLst>
                        <p:par>
                          <p:cTn id="799" fill="hold">
                            <p:stCondLst>
                              <p:cond delay="0"/>
                            </p:stCondLst>
                            <p:childTnLst>
                              <p:par>
                                <p:cTn id="800" nodeType="clickEffect" fill="hold" presetClass="entr" presetID="1">
                                  <p:stCondLst>
                                    <p:cond delay="0"/>
                                  </p:stCondLst>
                                  <p:childTnLst>
                                    <p:set>
                                      <p:cBhvr>
                                        <p:cTn id="801" dur="1" fill="hold">
                                          <p:stCondLst>
                                            <p:cond delay="0"/>
                                          </p:stCondLst>
                                        </p:cTn>
                                        <p:tgtEl>
                                          <p:spTgt spid="436">
                                            <p:txEl>
                                              <p:pRg st="3" end="3"/>
                                            </p:txEl>
                                          </p:spTgt>
                                        </p:tgtEl>
                                        <p:attrNameLst>
                                          <p:attrName>style.visibility</p:attrName>
                                        </p:attrNameLst>
                                      </p:cBhvr>
                                      <p:to>
                                        <p:strVal val="visible"/>
                                      </p:to>
                                    </p:set>
                                  </p:childTnLst>
                                </p:cTn>
                              </p:par>
                            </p:childTnLst>
                          </p:cTn>
                        </p:par>
                      </p:childTnLst>
                    </p:cTn>
                  </p:par>
                  <p:par>
                    <p:cTn id="802" fill="hold">
                      <p:stCondLst>
                        <p:cond delay="indefinite"/>
                      </p:stCondLst>
                      <p:childTnLst>
                        <p:par>
                          <p:cTn id="803" fill="hold">
                            <p:stCondLst>
                              <p:cond delay="0"/>
                            </p:stCondLst>
                            <p:childTnLst>
                              <p:par>
                                <p:cTn id="804" nodeType="clickEffect" fill="hold" presetClass="entr" presetID="1">
                                  <p:stCondLst>
                                    <p:cond delay="0"/>
                                  </p:stCondLst>
                                  <p:childTnLst>
                                    <p:set>
                                      <p:cBhvr>
                                        <p:cTn id="805" dur="1" fill="hold">
                                          <p:stCondLst>
                                            <p:cond delay="0"/>
                                          </p:stCondLst>
                                        </p:cTn>
                                        <p:tgtEl>
                                          <p:spTgt spid="436">
                                            <p:txEl>
                                              <p:pRg st="4" end="4"/>
                                            </p:txEl>
                                          </p:spTgt>
                                        </p:tgtEl>
                                        <p:attrNameLst>
                                          <p:attrName>style.visibility</p:attrName>
                                        </p:attrNameLst>
                                      </p:cBhvr>
                                      <p:to>
                                        <p:strVal val="visible"/>
                                      </p:to>
                                    </p:set>
                                  </p:childTnLst>
                                </p:cTn>
                              </p:par>
                            </p:childTnLst>
                          </p:cTn>
                        </p:par>
                      </p:childTnLst>
                    </p:cTn>
                  </p:par>
                  <p:par>
                    <p:cTn id="806" fill="hold">
                      <p:stCondLst>
                        <p:cond delay="indefinite"/>
                      </p:stCondLst>
                      <p:childTnLst>
                        <p:par>
                          <p:cTn id="807" fill="hold">
                            <p:stCondLst>
                              <p:cond delay="0"/>
                            </p:stCondLst>
                            <p:childTnLst>
                              <p:par>
                                <p:cTn id="808" nodeType="clickEffect" fill="hold" presetClass="entr" presetID="1">
                                  <p:stCondLst>
                                    <p:cond delay="0"/>
                                  </p:stCondLst>
                                  <p:childTnLst>
                                    <p:set>
                                      <p:cBhvr>
                                        <p:cTn id="809" dur="1" fill="hold">
                                          <p:stCondLst>
                                            <p:cond delay="0"/>
                                          </p:stCondLst>
                                        </p:cTn>
                                        <p:tgtEl>
                                          <p:spTgt spid="436">
                                            <p:txEl>
                                              <p:pRg st="5" end="5"/>
                                            </p:txEl>
                                          </p:spTgt>
                                        </p:tgtEl>
                                        <p:attrNameLst>
                                          <p:attrName>style.visibility</p:attrName>
                                        </p:attrNameLst>
                                      </p:cBhvr>
                                      <p:to>
                                        <p:strVal val="visible"/>
                                      </p:to>
                                    </p:set>
                                  </p:childTnLst>
                                </p:cTn>
                              </p:par>
                            </p:childTnLst>
                          </p:cTn>
                        </p:par>
                      </p:childTnLst>
                    </p:cTn>
                  </p:par>
                  <p:par>
                    <p:cTn id="810" fill="hold">
                      <p:stCondLst>
                        <p:cond delay="indefinite"/>
                      </p:stCondLst>
                      <p:childTnLst>
                        <p:par>
                          <p:cTn id="811" fill="hold">
                            <p:stCondLst>
                              <p:cond delay="0"/>
                            </p:stCondLst>
                            <p:childTnLst>
                              <p:par>
                                <p:cTn id="812" nodeType="clickEffect" fill="hold" presetClass="entr" presetID="1">
                                  <p:stCondLst>
                                    <p:cond delay="0"/>
                                  </p:stCondLst>
                                  <p:childTnLst>
                                    <p:set>
                                      <p:cBhvr>
                                        <p:cTn id="813" dur="1" fill="hold">
                                          <p:stCondLst>
                                            <p:cond delay="0"/>
                                          </p:stCondLst>
                                        </p:cTn>
                                        <p:tgtEl>
                                          <p:spTgt spid="436">
                                            <p:txEl>
                                              <p:pRg st="6" end="6"/>
                                            </p:txEl>
                                          </p:spTgt>
                                        </p:tgtEl>
                                        <p:attrNameLst>
                                          <p:attrName>style.visibility</p:attrName>
                                        </p:attrNameLst>
                                      </p:cBhvr>
                                      <p:to>
                                        <p:strVal val="visible"/>
                                      </p:to>
                                    </p:set>
                                  </p:childTnLst>
                                </p:cTn>
                              </p:par>
                            </p:childTnLst>
                          </p:cTn>
                        </p:par>
                      </p:childTnLst>
                    </p:cTn>
                  </p:par>
                  <p:par>
                    <p:cTn id="814" fill="hold">
                      <p:stCondLst>
                        <p:cond delay="indefinite"/>
                      </p:stCondLst>
                      <p:childTnLst>
                        <p:par>
                          <p:cTn id="815" fill="hold">
                            <p:stCondLst>
                              <p:cond delay="0"/>
                            </p:stCondLst>
                            <p:childTnLst>
                              <p:par>
                                <p:cTn id="816" nodeType="clickEffect" fill="hold" presetClass="entr" presetID="1">
                                  <p:stCondLst>
                                    <p:cond delay="0"/>
                                  </p:stCondLst>
                                  <p:childTnLst>
                                    <p:set>
                                      <p:cBhvr>
                                        <p:cTn id="817" dur="1" fill="hold">
                                          <p:stCondLst>
                                            <p:cond delay="0"/>
                                          </p:stCondLst>
                                        </p:cTn>
                                        <p:tgtEl>
                                          <p:spTgt spid="436">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6. Sensitivität durch Clusterbildung</a:t>
            </a:r>
            <a:endParaRPr b="0" lang="en-US" sz="4000" spc="-1" strike="noStrike">
              <a:solidFill>
                <a:srgbClr val="000000"/>
              </a:solidFill>
              <a:latin typeface="Gill Sans MT"/>
            </a:endParaRPr>
          </a:p>
        </p:txBody>
      </p:sp>
      <p:sp>
        <p:nvSpPr>
          <p:cNvPr id="438"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1.2 Der Vortrag </a:t>
            </a:r>
            <a:endParaRPr b="0" lang="en-US" sz="4300" spc="-1" strike="noStrike">
              <a:solidFill>
                <a:srgbClr val="000000"/>
              </a:solidFill>
              <a:latin typeface="Gill Sans MT"/>
            </a:endParaRPr>
          </a:p>
        </p:txBody>
      </p:sp>
      <p:sp>
        <p:nvSpPr>
          <p:cNvPr id="298"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Mathematische Modellierung der Chemotaxis.</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Wir werden verschiedene Modelle kennen lernen und einige von Ihnen ausführlich besprechen.</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Ziel: Durch Modellierung, Simulation und Abgleich mit experimentellen Daten die Vorgänge im Bakterium besser verstehen</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Zeitraum ca. 35 Jahre</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Verschiedenste Erkenntnisse und Verfahren aus der Mathematik, Informatik, Chemie, Biologie und Physik fließen ein</a:t>
            </a:r>
            <a:endParaRPr b="0" lang="en-US" sz="2400" spc="-1" strike="noStrike">
              <a:solidFill>
                <a:srgbClr val="000000"/>
              </a:solidFill>
              <a:latin typeface="Gill Sans MT"/>
            </a:endParaRPr>
          </a:p>
        </p:txBody>
      </p:sp>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9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9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9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9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9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6.1 Einleitung</a:t>
            </a:r>
            <a:endParaRPr b="0" lang="en-US" sz="4300" spc="-1" strike="noStrike">
              <a:solidFill>
                <a:srgbClr val="000000"/>
              </a:solidFill>
              <a:latin typeface="Gill Sans MT"/>
            </a:endParaRPr>
          </a:p>
        </p:txBody>
      </p:sp>
      <p:sp>
        <p:nvSpPr>
          <p:cNvPr id="440"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Wir erinnern uns- ein Bakterium muss auch kleinste Änderungen in der Konzentration eines Lockstoffs bemerken können. Tatsächlich kann es bereits eine Konzentrationsänderung von 0.1% feststellen.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Sogenanntes „Rezeptorclustering“ wird als die Grund für diese Fähigkeit angenommen.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Mathematische Modelle haben die Plausibilität eines solchen Mechanismus bestätigt.</a:t>
            </a:r>
            <a:endParaRPr b="0" lang="en-US" sz="3200" spc="-1" strike="noStrike">
              <a:solidFill>
                <a:srgbClr val="000000"/>
              </a:solidFill>
              <a:latin typeface="Gill Sans MT"/>
            </a:endParaRPr>
          </a:p>
        </p:txBody>
      </p:sp>
    </p:spTree>
  </p:cSld>
  <p:timing>
    <p:tnLst>
      <p:par>
        <p:cTn id="818" dur="indefinite" restart="never" nodeType="tmRoot">
          <p:childTnLst>
            <p:seq>
              <p:cTn id="819" dur="indefinite" nodeType="mainSeq">
                <p:childTnLst>
                  <p:par>
                    <p:cTn id="820" fill="hold">
                      <p:stCondLst>
                        <p:cond delay="indefinite"/>
                      </p:stCondLst>
                      <p:childTnLst>
                        <p:par>
                          <p:cTn id="821" fill="hold">
                            <p:stCondLst>
                              <p:cond delay="0"/>
                            </p:stCondLst>
                            <p:childTnLst>
                              <p:par>
                                <p:cTn id="822" nodeType="clickEffect" fill="hold" presetClass="entr" presetID="1">
                                  <p:stCondLst>
                                    <p:cond delay="0"/>
                                  </p:stCondLst>
                                  <p:childTnLst>
                                    <p:set>
                                      <p:cBhvr>
                                        <p:cTn id="823"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824" fill="hold">
                      <p:stCondLst>
                        <p:cond delay="indefinite"/>
                      </p:stCondLst>
                      <p:childTnLst>
                        <p:par>
                          <p:cTn id="825" fill="hold">
                            <p:stCondLst>
                              <p:cond delay="0"/>
                            </p:stCondLst>
                            <p:childTnLst>
                              <p:par>
                                <p:cTn id="826" nodeType="clickEffect" fill="hold" presetClass="entr" presetID="1">
                                  <p:stCondLst>
                                    <p:cond delay="0"/>
                                  </p:stCondLst>
                                  <p:childTnLst>
                                    <p:set>
                                      <p:cBhvr>
                                        <p:cTn id="827"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828" fill="hold">
                      <p:stCondLst>
                        <p:cond delay="indefinite"/>
                      </p:stCondLst>
                      <p:childTnLst>
                        <p:par>
                          <p:cTn id="829" fill="hold">
                            <p:stCondLst>
                              <p:cond delay="0"/>
                            </p:stCondLst>
                            <p:childTnLst>
                              <p:par>
                                <p:cTn id="830" nodeType="clickEffect" fill="hold" presetClass="entr" presetID="1">
                                  <p:stCondLst>
                                    <p:cond delay="0"/>
                                  </p:stCondLst>
                                  <p:childTnLst>
                                    <p:set>
                                      <p:cBhvr>
                                        <p:cTn id="831"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6.2 Bray 1998</a:t>
            </a:r>
            <a:endParaRPr b="0" lang="en-US" sz="4300" spc="-1" strike="noStrike">
              <a:solidFill>
                <a:srgbClr val="000000"/>
              </a:solidFill>
              <a:latin typeface="Gill Sans MT"/>
            </a:endParaRPr>
          </a:p>
        </p:txBody>
      </p:sp>
      <p:sp>
        <p:nvSpPr>
          <p:cNvPr id="442"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Idee des „Rezeptorclustering“</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Rezeptornetzwerk arbeitet nicht individuell, sondern als Einheit.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Inaktivierung eines einzelnen Rezeptors bringt eine ganze Reihe an benachbarten Rezeptoren auch dazu das gleiche zu tun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Damit besteht die Möglichkeit, dass die Inaktivierung eines einzelnen Rezeptors die Phosphorilationsreaktion zu den Flagella aufhalten könnte.</a:t>
            </a: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p:txBody>
      </p:sp>
    </p:spTree>
  </p:cSld>
  <p:timing>
    <p:tnLst>
      <p:par>
        <p:cTn id="832" dur="indefinite" restart="never" nodeType="tmRoot">
          <p:childTnLst>
            <p:seq>
              <p:cTn id="833" dur="indefinite" nodeType="mainSeq">
                <p:childTnLst>
                  <p:par>
                    <p:cTn id="834" fill="hold">
                      <p:stCondLst>
                        <p:cond delay="indefinite"/>
                      </p:stCondLst>
                      <p:childTnLst>
                        <p:par>
                          <p:cTn id="835" fill="hold">
                            <p:stCondLst>
                              <p:cond delay="0"/>
                            </p:stCondLst>
                            <p:childTnLst>
                              <p:par>
                                <p:cTn id="836" nodeType="clickEffect" fill="hold" presetClass="entr" presetID="1">
                                  <p:stCondLst>
                                    <p:cond delay="0"/>
                                  </p:stCondLst>
                                  <p:childTnLst>
                                    <p:set>
                                      <p:cBhvr>
                                        <p:cTn id="837" dur="1" fill="hold">
                                          <p:stCondLst>
                                            <p:cond delay="0"/>
                                          </p:stCondLst>
                                        </p:cTn>
                                        <p:tgtEl>
                                          <p:spTgt spid="442">
                                            <p:txEl>
                                              <p:pRg st="0" end="0"/>
                                            </p:txEl>
                                          </p:spTgt>
                                        </p:tgtEl>
                                        <p:attrNameLst>
                                          <p:attrName>style.visibility</p:attrName>
                                        </p:attrNameLst>
                                      </p:cBhvr>
                                      <p:to>
                                        <p:strVal val="visible"/>
                                      </p:to>
                                    </p:set>
                                  </p:childTnLst>
                                </p:cTn>
                              </p:par>
                            </p:childTnLst>
                          </p:cTn>
                        </p:par>
                      </p:childTnLst>
                    </p:cTn>
                  </p:par>
                  <p:par>
                    <p:cTn id="838" fill="hold">
                      <p:stCondLst>
                        <p:cond delay="indefinite"/>
                      </p:stCondLst>
                      <p:childTnLst>
                        <p:par>
                          <p:cTn id="839" fill="hold">
                            <p:stCondLst>
                              <p:cond delay="0"/>
                            </p:stCondLst>
                            <p:childTnLst>
                              <p:par>
                                <p:cTn id="840" nodeType="clickEffect" fill="hold" presetClass="entr" presetID="1">
                                  <p:stCondLst>
                                    <p:cond delay="0"/>
                                  </p:stCondLst>
                                  <p:childTnLst>
                                    <p:set>
                                      <p:cBhvr>
                                        <p:cTn id="841" dur="1" fill="hold">
                                          <p:stCondLst>
                                            <p:cond delay="0"/>
                                          </p:stCondLst>
                                        </p:cTn>
                                        <p:tgtEl>
                                          <p:spTgt spid="442">
                                            <p:txEl>
                                              <p:pRg st="1" end="1"/>
                                            </p:txEl>
                                          </p:spTgt>
                                        </p:tgtEl>
                                        <p:attrNameLst>
                                          <p:attrName>style.visibility</p:attrName>
                                        </p:attrNameLst>
                                      </p:cBhvr>
                                      <p:to>
                                        <p:strVal val="visible"/>
                                      </p:to>
                                    </p:set>
                                  </p:childTnLst>
                                </p:cTn>
                              </p:par>
                            </p:childTnLst>
                          </p:cTn>
                        </p:par>
                      </p:childTnLst>
                    </p:cTn>
                  </p:par>
                  <p:par>
                    <p:cTn id="842" fill="hold">
                      <p:stCondLst>
                        <p:cond delay="indefinite"/>
                      </p:stCondLst>
                      <p:childTnLst>
                        <p:par>
                          <p:cTn id="843" fill="hold">
                            <p:stCondLst>
                              <p:cond delay="0"/>
                            </p:stCondLst>
                            <p:childTnLst>
                              <p:par>
                                <p:cTn id="844" nodeType="clickEffect" fill="hold" presetClass="entr" presetID="1">
                                  <p:stCondLst>
                                    <p:cond delay="0"/>
                                  </p:stCondLst>
                                  <p:childTnLst>
                                    <p:set>
                                      <p:cBhvr>
                                        <p:cTn id="845" dur="1" fill="hold">
                                          <p:stCondLst>
                                            <p:cond delay="0"/>
                                          </p:stCondLst>
                                        </p:cTn>
                                        <p:tgtEl>
                                          <p:spTgt spid="442">
                                            <p:txEl>
                                              <p:pRg st="2" end="2"/>
                                            </p:txEl>
                                          </p:spTgt>
                                        </p:tgtEl>
                                        <p:attrNameLst>
                                          <p:attrName>style.visibility</p:attrName>
                                        </p:attrNameLst>
                                      </p:cBhvr>
                                      <p:to>
                                        <p:strVal val="visible"/>
                                      </p:to>
                                    </p:set>
                                  </p:childTnLst>
                                </p:cTn>
                              </p:par>
                            </p:childTnLst>
                          </p:cTn>
                        </p:par>
                      </p:childTnLst>
                    </p:cTn>
                  </p:par>
                  <p:par>
                    <p:cTn id="846" fill="hold">
                      <p:stCondLst>
                        <p:cond delay="indefinite"/>
                      </p:stCondLst>
                      <p:childTnLst>
                        <p:par>
                          <p:cTn id="847" fill="hold">
                            <p:stCondLst>
                              <p:cond delay="0"/>
                            </p:stCondLst>
                            <p:childTnLst>
                              <p:par>
                                <p:cTn id="848" nodeType="clickEffect" fill="hold" presetClass="entr" presetID="1">
                                  <p:stCondLst>
                                    <p:cond delay="0"/>
                                  </p:stCondLst>
                                  <p:childTnLst>
                                    <p:set>
                                      <p:cBhvr>
                                        <p:cTn id="849" dur="1" fill="hold">
                                          <p:stCondLst>
                                            <p:cond delay="0"/>
                                          </p:stCondLst>
                                        </p:cTn>
                                        <p:tgtEl>
                                          <p:spTgt spid="44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1500120" y="1428840"/>
            <a:ext cx="7497720" cy="4800240"/>
          </a:xfrm>
          <a:prstGeom prst="rect">
            <a:avLst/>
          </a:prstGeom>
          <a:noFill/>
          <a:ln>
            <a:noFill/>
          </a:ln>
        </p:spPr>
        <p:style>
          <a:lnRef idx="0"/>
          <a:fillRef idx="0"/>
          <a:effectRef idx="0"/>
          <a:fontRef idx="minor"/>
        </p:style>
        <p:txBody>
          <a:bodyPr lIns="90000" rIns="90000" tIns="45000" bIns="45000">
            <a:normAutofit/>
          </a:bodyPr>
          <a:p>
            <a:pPr marL="365760" indent="-282960" algn="just">
              <a:lnSpc>
                <a:spcPct val="100000"/>
              </a:lnSpc>
              <a:spcBef>
                <a:spcPts val="601"/>
              </a:spcBef>
            </a:pPr>
            <a:r>
              <a:rPr b="0" lang="de-DE" sz="3200" spc="-1" strike="noStrike">
                <a:solidFill>
                  <a:srgbClr val="000000"/>
                </a:solidFill>
                <a:latin typeface="Gill Sans MT"/>
              </a:rPr>
              <a:t>Man hat daraufhin Experimente mit einem Gitter von 2000 Rezeptoren gemacht:</a:t>
            </a:r>
            <a:endParaRPr b="0" lang="de-DE" sz="3200" spc="-1" strike="noStrike">
              <a:latin typeface="Arial"/>
            </a:endParaRPr>
          </a:p>
          <a:p>
            <a:pPr marL="365760" indent="-282960" algn="just">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Die Fähigkeit des Netzwerks auf geminderte Lockstoffkonzentration zu reagieren hat sich verbessert, je mehr Nachbarn auch deaktiviert wurden.</a:t>
            </a:r>
            <a:endParaRPr b="0" lang="de-DE" sz="3200" spc="-1" strike="noStrike">
              <a:latin typeface="Arial"/>
            </a:endParaRPr>
          </a:p>
          <a:p>
            <a:pPr marL="365760" indent="-282960" algn="just">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Die Sensitivität ist durch diesen Prozess in niedrigen Konzentrationen ebenfalls gestiegen.</a:t>
            </a:r>
            <a:endParaRPr b="0" lang="de-DE" sz="3200" spc="-1" strike="noStrike">
              <a:latin typeface="Arial"/>
            </a:endParaRPr>
          </a:p>
          <a:p>
            <a:pPr marL="365760" indent="-282960" algn="just">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Die Spanne an Lockstoffkonzentrationen auf die das Bakterium reagieren kann ist gesunken.</a:t>
            </a:r>
            <a:endParaRPr b="0" lang="de-DE" sz="3200" spc="-1" strike="noStrike">
              <a:latin typeface="Arial"/>
            </a:endParaRPr>
          </a:p>
          <a:p>
            <a:pPr marL="365760" indent="-282960" algn="just">
              <a:lnSpc>
                <a:spcPct val="100000"/>
              </a:lnSpc>
              <a:spcBef>
                <a:spcPts val="601"/>
              </a:spcBef>
              <a:buClr>
                <a:srgbClr val="3891a7"/>
              </a:buClr>
              <a:buSzPct val="80000"/>
              <a:buFont typeface="Wingdings 2" charset="2"/>
              <a:buChar char=""/>
            </a:pPr>
            <a:r>
              <a:rPr b="0" lang="de-DE" sz="3200" spc="-1" strike="noStrike">
                <a:solidFill>
                  <a:srgbClr val="000000"/>
                </a:solidFill>
                <a:latin typeface="Gill Sans MT"/>
              </a:rPr>
              <a:t>Also: In niedrigen Konzentrationen wird das Clustering maximiert; in hohen Konzentrationen minimiert.</a:t>
            </a:r>
            <a:endParaRPr b="0" lang="de-DE" sz="3200" spc="-1" strike="noStrike">
              <a:latin typeface="Arial"/>
            </a:endParaRPr>
          </a:p>
          <a:p>
            <a:pPr algn="just">
              <a:lnSpc>
                <a:spcPct val="100000"/>
              </a:lnSpc>
              <a:spcBef>
                <a:spcPts val="601"/>
              </a:spcBef>
            </a:pPr>
            <a:endParaRPr b="0" lang="de-DE" sz="3200" spc="-1" strike="noStrike">
              <a:latin typeface="Arial"/>
            </a:endParaRPr>
          </a:p>
          <a:p>
            <a:pPr algn="just">
              <a:lnSpc>
                <a:spcPct val="100000"/>
              </a:lnSpc>
              <a:spcBef>
                <a:spcPts val="601"/>
              </a:spcBef>
            </a:pPr>
            <a:endParaRPr b="0" lang="de-DE" sz="3200" spc="-1" strike="noStrike">
              <a:latin typeface="Arial"/>
            </a:endParaRPr>
          </a:p>
        </p:txBody>
      </p:sp>
    </p:spTree>
  </p:cSld>
  <p:timing>
    <p:tnLst>
      <p:par>
        <p:cTn id="850" dur="indefinite" restart="never" nodeType="tmRoot">
          <p:childTnLst>
            <p:seq>
              <p:cTn id="851" dur="indefinite" nodeType="mainSeq">
                <p:childTnLst>
                  <p:par>
                    <p:cTn id="852" fill="hold">
                      <p:stCondLst>
                        <p:cond delay="indefinite"/>
                      </p:stCondLst>
                      <p:childTnLst>
                        <p:par>
                          <p:cTn id="853" fill="hold">
                            <p:stCondLst>
                              <p:cond delay="0"/>
                            </p:stCondLst>
                            <p:childTnLst>
                              <p:par>
                                <p:cTn id="854" nodeType="clickEffect" fill="hold" presetClass="entr" presetID="1">
                                  <p:stCondLst>
                                    <p:cond delay="0"/>
                                  </p:stCondLst>
                                  <p:childTnLst>
                                    <p:set>
                                      <p:cBhvr>
                                        <p:cTn id="855" dur="1" fill="hold">
                                          <p:stCondLst>
                                            <p:cond delay="0"/>
                                          </p:stCondLst>
                                        </p:cTn>
                                        <p:tgtEl>
                                          <p:spTgt spid="443">
                                            <p:txEl>
                                              <p:pRg st="0" end="0"/>
                                            </p:txEl>
                                          </p:spTgt>
                                        </p:tgtEl>
                                        <p:attrNameLst>
                                          <p:attrName>style.visibility</p:attrName>
                                        </p:attrNameLst>
                                      </p:cBhvr>
                                      <p:to>
                                        <p:strVal val="visible"/>
                                      </p:to>
                                    </p:set>
                                  </p:childTnLst>
                                </p:cTn>
                              </p:par>
                            </p:childTnLst>
                          </p:cTn>
                        </p:par>
                      </p:childTnLst>
                    </p:cTn>
                  </p:par>
                  <p:par>
                    <p:cTn id="856" fill="hold">
                      <p:stCondLst>
                        <p:cond delay="indefinite"/>
                      </p:stCondLst>
                      <p:childTnLst>
                        <p:par>
                          <p:cTn id="857" fill="hold">
                            <p:stCondLst>
                              <p:cond delay="0"/>
                            </p:stCondLst>
                            <p:childTnLst>
                              <p:par>
                                <p:cTn id="858" nodeType="clickEffect" fill="hold" presetClass="entr" presetID="1">
                                  <p:stCondLst>
                                    <p:cond delay="0"/>
                                  </p:stCondLst>
                                  <p:childTnLst>
                                    <p:set>
                                      <p:cBhvr>
                                        <p:cTn id="859" dur="1" fill="hold">
                                          <p:stCondLst>
                                            <p:cond delay="0"/>
                                          </p:stCondLst>
                                        </p:cTn>
                                        <p:tgtEl>
                                          <p:spTgt spid="443">
                                            <p:txEl>
                                              <p:pRg st="1" end="1"/>
                                            </p:txEl>
                                          </p:spTgt>
                                        </p:tgtEl>
                                        <p:attrNameLst>
                                          <p:attrName>style.visibility</p:attrName>
                                        </p:attrNameLst>
                                      </p:cBhvr>
                                      <p:to>
                                        <p:strVal val="visible"/>
                                      </p:to>
                                    </p:set>
                                  </p:childTnLst>
                                </p:cTn>
                              </p:par>
                            </p:childTnLst>
                          </p:cTn>
                        </p:par>
                      </p:childTnLst>
                    </p:cTn>
                  </p:par>
                  <p:par>
                    <p:cTn id="860" fill="hold">
                      <p:stCondLst>
                        <p:cond delay="indefinite"/>
                      </p:stCondLst>
                      <p:childTnLst>
                        <p:par>
                          <p:cTn id="861" fill="hold">
                            <p:stCondLst>
                              <p:cond delay="0"/>
                            </p:stCondLst>
                            <p:childTnLst>
                              <p:par>
                                <p:cTn id="862" nodeType="clickEffect" fill="hold" presetClass="entr" presetID="1">
                                  <p:stCondLst>
                                    <p:cond delay="0"/>
                                  </p:stCondLst>
                                  <p:childTnLst>
                                    <p:set>
                                      <p:cBhvr>
                                        <p:cTn id="863" dur="1" fill="hold">
                                          <p:stCondLst>
                                            <p:cond delay="0"/>
                                          </p:stCondLst>
                                        </p:cTn>
                                        <p:tgtEl>
                                          <p:spTgt spid="443">
                                            <p:txEl>
                                              <p:pRg st="2" end="2"/>
                                            </p:txEl>
                                          </p:spTgt>
                                        </p:tgtEl>
                                        <p:attrNameLst>
                                          <p:attrName>style.visibility</p:attrName>
                                        </p:attrNameLst>
                                      </p:cBhvr>
                                      <p:to>
                                        <p:strVal val="visible"/>
                                      </p:to>
                                    </p:set>
                                  </p:childTnLst>
                                </p:cTn>
                              </p:par>
                            </p:childTnLst>
                          </p:cTn>
                        </p:par>
                      </p:childTnLst>
                    </p:cTn>
                  </p:par>
                  <p:par>
                    <p:cTn id="864" fill="hold">
                      <p:stCondLst>
                        <p:cond delay="indefinite"/>
                      </p:stCondLst>
                      <p:childTnLst>
                        <p:par>
                          <p:cTn id="865" fill="hold">
                            <p:stCondLst>
                              <p:cond delay="0"/>
                            </p:stCondLst>
                            <p:childTnLst>
                              <p:par>
                                <p:cTn id="866" nodeType="clickEffect" fill="hold" presetClass="entr" presetID="1">
                                  <p:stCondLst>
                                    <p:cond delay="0"/>
                                  </p:stCondLst>
                                  <p:childTnLst>
                                    <p:set>
                                      <p:cBhvr>
                                        <p:cTn id="867" dur="1" fill="hold">
                                          <p:stCondLst>
                                            <p:cond delay="0"/>
                                          </p:stCondLst>
                                        </p:cTn>
                                        <p:tgtEl>
                                          <p:spTgt spid="443">
                                            <p:txEl>
                                              <p:pRg st="3" end="3"/>
                                            </p:txEl>
                                          </p:spTgt>
                                        </p:tgtEl>
                                        <p:attrNameLst>
                                          <p:attrName>style.visibility</p:attrName>
                                        </p:attrNameLst>
                                      </p:cBhvr>
                                      <p:to>
                                        <p:strVal val="visible"/>
                                      </p:to>
                                    </p:set>
                                  </p:childTnLst>
                                </p:cTn>
                              </p:par>
                            </p:childTnLst>
                          </p:cTn>
                        </p:par>
                      </p:childTnLst>
                    </p:cTn>
                  </p:par>
                  <p:par>
                    <p:cTn id="868" fill="hold">
                      <p:stCondLst>
                        <p:cond delay="indefinite"/>
                      </p:stCondLst>
                      <p:childTnLst>
                        <p:par>
                          <p:cTn id="869" fill="hold">
                            <p:stCondLst>
                              <p:cond delay="0"/>
                            </p:stCondLst>
                            <p:childTnLst>
                              <p:par>
                                <p:cTn id="870" nodeType="clickEffect" fill="hold" presetClass="entr" presetID="1">
                                  <p:stCondLst>
                                    <p:cond delay="0"/>
                                  </p:stCondLst>
                                  <p:childTnLst>
                                    <p:set>
                                      <p:cBhvr>
                                        <p:cTn id="871" dur="1" fill="hold">
                                          <p:stCondLst>
                                            <p:cond delay="0"/>
                                          </p:stCondLst>
                                        </p:cTn>
                                        <p:tgtEl>
                                          <p:spTgt spid="44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4" name="Grafik 4" descr=""/>
          <p:cNvPicPr/>
          <p:nvPr/>
        </p:nvPicPr>
        <p:blipFill>
          <a:blip r:embed="rId1"/>
          <a:stretch/>
        </p:blipFill>
        <p:spPr>
          <a:xfrm>
            <a:off x="4929120" y="2357280"/>
            <a:ext cx="4323960" cy="2706120"/>
          </a:xfrm>
          <a:prstGeom prst="rect">
            <a:avLst/>
          </a:prstGeom>
          <a:ln>
            <a:noFill/>
          </a:ln>
        </p:spPr>
      </p:pic>
      <p:sp>
        <p:nvSpPr>
          <p:cNvPr id="445"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6.3 Das Ising Modell</a:t>
            </a:r>
            <a:endParaRPr b="0" lang="en-US" sz="4300" spc="-1" strike="noStrike">
              <a:solidFill>
                <a:srgbClr val="000000"/>
              </a:solidFill>
              <a:latin typeface="Gill Sans MT"/>
            </a:endParaRPr>
          </a:p>
        </p:txBody>
      </p:sp>
      <p:sp>
        <p:nvSpPr>
          <p:cNvPr id="446" name="TextShape 2"/>
          <p:cNvSpPr txBox="1"/>
          <p:nvPr/>
        </p:nvSpPr>
        <p:spPr>
          <a:xfrm>
            <a:off x="1285920" y="1285920"/>
            <a:ext cx="4071600" cy="514332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Modell kommt aus der Physik und dafür gedacht, wie Elektronen auf ein Magnetfeld reagieren. </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Je nachdem wie stark Partikel aneinander gebunden sind, desto mehr Nachbarn werden bei der Veränderung eines einzelnen Partikels auch Verändert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Ist auch geeignetes Modell für Rezeptorclustering. </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Rezeptoren sind in unserem Fall natürlich die Elektronen;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Stärke des Magnetfeldes ist die Lockstoffkonzentration;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die durchschnittliche Magnetisierung ist die Aktivität unseres Rezeptorsystems; </a:t>
            </a:r>
            <a:endParaRPr b="0" lang="en-US" sz="3200" spc="-1" strike="noStrike">
              <a:solidFill>
                <a:srgbClr val="000000"/>
              </a:solidFill>
              <a:latin typeface="Gill Sans MT"/>
            </a:endParaRPr>
          </a:p>
          <a:p>
            <a:pPr marL="365760" indent="-282960">
              <a:lnSpc>
                <a:spcPct val="100000"/>
              </a:lnSpc>
              <a:spcBef>
                <a:spcPts val="601"/>
              </a:spcBef>
            </a:pPr>
            <a:endParaRPr b="0" lang="en-US" sz="3200" spc="-1" strike="noStrike">
              <a:solidFill>
                <a:srgbClr val="000000"/>
              </a:solidFill>
              <a:latin typeface="Gill Sans MT"/>
            </a:endParaRPr>
          </a:p>
        </p:txBody>
      </p:sp>
      <p:graphicFrame>
        <p:nvGraphicFramePr>
          <p:cNvPr id="447" name="Object 3"/>
          <p:cNvGraphicFramePr/>
          <p:nvPr/>
        </p:nvGraphicFramePr>
        <p:xfrm>
          <a:off x="4857840" y="5429160"/>
          <a:ext cx="380520" cy="285480"/>
        </p:xfrm>
        <a:graphic>
          <a:graphicData uri="http://schemas.openxmlformats.org/presentationml/2006/ole">
            <p:oleObj progId="Equation.3" r:id="rId2" spid="">
              <p:embed/>
              <p:pic>
                <p:nvPicPr>
                  <p:cNvPr id="448" name="Objekt 5" descr=""/>
                  <p:cNvPicPr/>
                  <p:nvPr/>
                </p:nvPicPr>
                <p:blipFill>
                  <a:blip r:embed="rId3"/>
                  <a:stretch/>
                </p:blipFill>
                <p:spPr>
                  <a:xfrm>
                    <a:off x="4857840" y="5429160"/>
                    <a:ext cx="380520" cy="285480"/>
                  </a:xfrm>
                  <a:prstGeom prst="rect">
                    <a:avLst/>
                  </a:prstGeom>
                  <a:ln>
                    <a:noFill/>
                  </a:ln>
                </p:spPr>
              </p:pic>
            </p:oleObj>
          </a:graphicData>
        </a:graphic>
      </p:graphicFrame>
    </p:spTree>
  </p:cSld>
  <p:timing>
    <p:tnLst>
      <p:par>
        <p:cTn id="872" dur="indefinite" restart="never" nodeType="tmRoot">
          <p:childTnLst>
            <p:seq>
              <p:cTn id="873" dur="indefinite" nodeType="mainSeq">
                <p:childTnLst>
                  <p:par>
                    <p:cTn id="874" fill="hold">
                      <p:stCondLst>
                        <p:cond delay="indefinite"/>
                      </p:stCondLst>
                      <p:childTnLst>
                        <p:par>
                          <p:cTn id="875" fill="hold">
                            <p:stCondLst>
                              <p:cond delay="0"/>
                            </p:stCondLst>
                            <p:childTnLst>
                              <p:par>
                                <p:cTn id="876" nodeType="clickEffect" fill="hold" presetClass="entr" presetID="1">
                                  <p:stCondLst>
                                    <p:cond delay="0"/>
                                  </p:stCondLst>
                                  <p:childTnLst>
                                    <p:set>
                                      <p:cBhvr>
                                        <p:cTn id="877" dur="1" fill="hold">
                                          <p:stCondLst>
                                            <p:cond delay="0"/>
                                          </p:stCondLst>
                                        </p:cTn>
                                        <p:tgtEl>
                                          <p:spTgt spid="446">
                                            <p:txEl>
                                              <p:pRg st="0" end="0"/>
                                            </p:txEl>
                                          </p:spTgt>
                                        </p:tgtEl>
                                        <p:attrNameLst>
                                          <p:attrName>style.visibility</p:attrName>
                                        </p:attrNameLst>
                                      </p:cBhvr>
                                      <p:to>
                                        <p:strVal val="visible"/>
                                      </p:to>
                                    </p:set>
                                  </p:childTnLst>
                                </p:cTn>
                              </p:par>
                            </p:childTnLst>
                          </p:cTn>
                        </p:par>
                      </p:childTnLst>
                    </p:cTn>
                  </p:par>
                  <p:par>
                    <p:cTn id="878" fill="hold">
                      <p:stCondLst>
                        <p:cond delay="indefinite"/>
                      </p:stCondLst>
                      <p:childTnLst>
                        <p:par>
                          <p:cTn id="879" fill="hold">
                            <p:stCondLst>
                              <p:cond delay="0"/>
                            </p:stCondLst>
                            <p:childTnLst>
                              <p:par>
                                <p:cTn id="880" nodeType="clickEffect" fill="hold" presetClass="entr" presetID="1">
                                  <p:stCondLst>
                                    <p:cond delay="0"/>
                                  </p:stCondLst>
                                  <p:childTnLst>
                                    <p:set>
                                      <p:cBhvr>
                                        <p:cTn id="881" dur="1" fill="hold">
                                          <p:stCondLst>
                                            <p:cond delay="0"/>
                                          </p:stCondLst>
                                        </p:cTn>
                                        <p:tgtEl>
                                          <p:spTgt spid="446">
                                            <p:txEl>
                                              <p:pRg st="1" end="1"/>
                                            </p:txEl>
                                          </p:spTgt>
                                        </p:tgtEl>
                                        <p:attrNameLst>
                                          <p:attrName>style.visibility</p:attrName>
                                        </p:attrNameLst>
                                      </p:cBhvr>
                                      <p:to>
                                        <p:strVal val="visible"/>
                                      </p:to>
                                    </p:set>
                                  </p:childTnLst>
                                </p:cTn>
                              </p:par>
                            </p:childTnLst>
                          </p:cTn>
                        </p:par>
                      </p:childTnLst>
                    </p:cTn>
                  </p:par>
                  <p:par>
                    <p:cTn id="882" fill="hold">
                      <p:stCondLst>
                        <p:cond delay="indefinite"/>
                      </p:stCondLst>
                      <p:childTnLst>
                        <p:par>
                          <p:cTn id="883" fill="hold">
                            <p:stCondLst>
                              <p:cond delay="0"/>
                            </p:stCondLst>
                            <p:childTnLst>
                              <p:par>
                                <p:cTn id="884" nodeType="clickEffect" fill="hold" presetClass="entr" presetID="1">
                                  <p:stCondLst>
                                    <p:cond delay="0"/>
                                  </p:stCondLst>
                                  <p:childTnLst>
                                    <p:set>
                                      <p:cBhvr>
                                        <p:cTn id="885" dur="1" fill="hold">
                                          <p:stCondLst>
                                            <p:cond delay="0"/>
                                          </p:stCondLst>
                                        </p:cTn>
                                        <p:tgtEl>
                                          <p:spTgt spid="446">
                                            <p:txEl>
                                              <p:pRg st="2" end="2"/>
                                            </p:txEl>
                                          </p:spTgt>
                                        </p:tgtEl>
                                        <p:attrNameLst>
                                          <p:attrName>style.visibility</p:attrName>
                                        </p:attrNameLst>
                                      </p:cBhvr>
                                      <p:to>
                                        <p:strVal val="visible"/>
                                      </p:to>
                                    </p:set>
                                  </p:childTnLst>
                                </p:cTn>
                              </p:par>
                            </p:childTnLst>
                          </p:cTn>
                        </p:par>
                      </p:childTnLst>
                    </p:cTn>
                  </p:par>
                  <p:par>
                    <p:cTn id="886" fill="hold">
                      <p:stCondLst>
                        <p:cond delay="indefinite"/>
                      </p:stCondLst>
                      <p:childTnLst>
                        <p:par>
                          <p:cTn id="887" fill="hold">
                            <p:stCondLst>
                              <p:cond delay="0"/>
                            </p:stCondLst>
                            <p:childTnLst>
                              <p:par>
                                <p:cTn id="888" nodeType="clickEffect" fill="hold" presetClass="entr" presetID="1">
                                  <p:stCondLst>
                                    <p:cond delay="0"/>
                                  </p:stCondLst>
                                  <p:childTnLst>
                                    <p:set>
                                      <p:cBhvr>
                                        <p:cTn id="889" dur="1" fill="hold">
                                          <p:stCondLst>
                                            <p:cond delay="0"/>
                                          </p:stCondLst>
                                        </p:cTn>
                                        <p:tgtEl>
                                          <p:spTgt spid="446">
                                            <p:txEl>
                                              <p:pRg st="3" end="3"/>
                                            </p:txEl>
                                          </p:spTgt>
                                        </p:tgtEl>
                                        <p:attrNameLst>
                                          <p:attrName>style.visibility</p:attrName>
                                        </p:attrNameLst>
                                      </p:cBhvr>
                                      <p:to>
                                        <p:strVal val="visible"/>
                                      </p:to>
                                    </p:set>
                                  </p:childTnLst>
                                </p:cTn>
                              </p:par>
                            </p:childTnLst>
                          </p:cTn>
                        </p:par>
                      </p:childTnLst>
                    </p:cTn>
                  </p:par>
                  <p:par>
                    <p:cTn id="890" fill="hold">
                      <p:stCondLst>
                        <p:cond delay="indefinite"/>
                      </p:stCondLst>
                      <p:childTnLst>
                        <p:par>
                          <p:cTn id="891" fill="hold">
                            <p:stCondLst>
                              <p:cond delay="0"/>
                            </p:stCondLst>
                            <p:childTnLst>
                              <p:par>
                                <p:cTn id="892" nodeType="clickEffect" fill="hold" presetClass="entr" presetID="1">
                                  <p:stCondLst>
                                    <p:cond delay="0"/>
                                  </p:stCondLst>
                                  <p:childTnLst>
                                    <p:set>
                                      <p:cBhvr>
                                        <p:cTn id="893" dur="1" fill="hold">
                                          <p:stCondLst>
                                            <p:cond delay="0"/>
                                          </p:stCondLst>
                                        </p:cTn>
                                        <p:tgtEl>
                                          <p:spTgt spid="446">
                                            <p:txEl>
                                              <p:pRg st="4" end="4"/>
                                            </p:txEl>
                                          </p:spTgt>
                                        </p:tgtEl>
                                        <p:attrNameLst>
                                          <p:attrName>style.visibility</p:attrName>
                                        </p:attrNameLst>
                                      </p:cBhvr>
                                      <p:to>
                                        <p:strVal val="visible"/>
                                      </p:to>
                                    </p:set>
                                  </p:childTnLst>
                                </p:cTn>
                              </p:par>
                            </p:childTnLst>
                          </p:cTn>
                        </p:par>
                      </p:childTnLst>
                    </p:cTn>
                  </p:par>
                  <p:par>
                    <p:cTn id="894" fill="hold">
                      <p:stCondLst>
                        <p:cond delay="indefinite"/>
                      </p:stCondLst>
                      <p:childTnLst>
                        <p:par>
                          <p:cTn id="895" fill="hold">
                            <p:stCondLst>
                              <p:cond delay="0"/>
                            </p:stCondLst>
                            <p:childTnLst>
                              <p:par>
                                <p:cTn id="896" nodeType="clickEffect" fill="hold" presetClass="entr" presetID="1">
                                  <p:stCondLst>
                                    <p:cond delay="0"/>
                                  </p:stCondLst>
                                  <p:childTnLst>
                                    <p:set>
                                      <p:cBhvr>
                                        <p:cTn id="897" dur="1" fill="hold">
                                          <p:stCondLst>
                                            <p:cond delay="0"/>
                                          </p:stCondLst>
                                        </p:cTn>
                                        <p:tgtEl>
                                          <p:spTgt spid="446">
                                            <p:txEl>
                                              <p:pRg st="5" end="5"/>
                                            </p:txEl>
                                          </p:spTgt>
                                        </p:tgtEl>
                                        <p:attrNameLst>
                                          <p:attrName>style.visibility</p:attrName>
                                        </p:attrNameLst>
                                      </p:cBhvr>
                                      <p:to>
                                        <p:strVal val="visible"/>
                                      </p:to>
                                    </p:set>
                                  </p:childTnLst>
                                </p:cTn>
                              </p:par>
                            </p:childTnLst>
                          </p:cTn>
                        </p:par>
                      </p:childTnLst>
                    </p:cTn>
                  </p:par>
                  <p:par>
                    <p:cTn id="898" fill="hold">
                      <p:stCondLst>
                        <p:cond delay="indefinite"/>
                      </p:stCondLst>
                      <p:childTnLst>
                        <p:par>
                          <p:cTn id="899" fill="hold">
                            <p:stCondLst>
                              <p:cond delay="0"/>
                            </p:stCondLst>
                            <p:childTnLst>
                              <p:par>
                                <p:cTn id="900" nodeType="clickEffect" fill="hold" presetClass="entr" presetID="1">
                                  <p:stCondLst>
                                    <p:cond delay="0"/>
                                  </p:stCondLst>
                                  <p:childTnLst>
                                    <p:set>
                                      <p:cBhvr>
                                        <p:cTn id="901" dur="1" fill="hold">
                                          <p:stCondLst>
                                            <p:cond delay="0"/>
                                          </p:stCondLst>
                                        </p:cTn>
                                        <p:tgtEl>
                                          <p:spTgt spid="446">
                                            <p:txEl>
                                              <p:pRg st="6" end="6"/>
                                            </p:txEl>
                                          </p:spTgt>
                                        </p:tgtEl>
                                        <p:attrNameLst>
                                          <p:attrName>style.visibility</p:attrName>
                                        </p:attrNameLst>
                                      </p:cBhvr>
                                      <p:to>
                                        <p:strVal val="visible"/>
                                      </p:to>
                                    </p:set>
                                  </p:childTnLst>
                                </p:cTn>
                              </p:par>
                              <p:par>
                                <p:cTn id="902" nodeType="withEffect" fill="hold" presetClass="entr" presetID="1">
                                  <p:stCondLst>
                                    <p:cond delay="0"/>
                                  </p:stCondLst>
                                  <p:childTnLst>
                                    <p:set>
                                      <p:cBhvr>
                                        <p:cTn id="903"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2071800" y="642960"/>
            <a:ext cx="4571640" cy="36468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Die Energie des Gitters: </a:t>
            </a:r>
            <a:endParaRPr b="0" lang="de-DE" sz="1800" spc="-1" strike="noStrike">
              <a:latin typeface="Arial"/>
            </a:endParaRPr>
          </a:p>
        </p:txBody>
      </p:sp>
      <p:graphicFrame>
        <p:nvGraphicFramePr>
          <p:cNvPr id="450" name="Object 2"/>
          <p:cNvGraphicFramePr/>
          <p:nvPr/>
        </p:nvGraphicFramePr>
        <p:xfrm>
          <a:off x="2214720" y="1357200"/>
          <a:ext cx="3954960" cy="785520"/>
        </p:xfrm>
        <a:graphic>
          <a:graphicData uri="http://schemas.openxmlformats.org/presentationml/2006/ole">
            <p:oleObj progId="Equation.3" r:id="rId1" spid="">
              <p:embed/>
              <p:pic>
                <p:nvPicPr>
                  <p:cNvPr id="451" name="Objekt 4" descr=""/>
                  <p:cNvPicPr/>
                  <p:nvPr/>
                </p:nvPicPr>
                <p:blipFill>
                  <a:blip r:embed="rId2"/>
                  <a:stretch/>
                </p:blipFill>
                <p:spPr>
                  <a:xfrm>
                    <a:off x="2214720" y="1357200"/>
                    <a:ext cx="3954960" cy="785520"/>
                  </a:xfrm>
                  <a:prstGeom prst="rect">
                    <a:avLst/>
                  </a:prstGeom>
                  <a:ln>
                    <a:noFill/>
                  </a:ln>
                </p:spPr>
              </p:pic>
            </p:oleObj>
          </a:graphicData>
        </a:graphic>
      </p:graphicFrame>
      <p:sp>
        <p:nvSpPr>
          <p:cNvPr id="452" name="CustomShape 3"/>
          <p:cNvSpPr/>
          <p:nvPr/>
        </p:nvSpPr>
        <p:spPr>
          <a:xfrm>
            <a:off x="1714320" y="2357280"/>
            <a:ext cx="5500440" cy="21222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Die Indexmenge läuft über das gesamte Gitter</a:t>
            </a:r>
            <a:endParaRPr b="0" lang="de-DE" sz="1800" spc="-1" strike="noStrike">
              <a:latin typeface="Arial"/>
            </a:endParaRPr>
          </a:p>
          <a:p>
            <a:pPr>
              <a:lnSpc>
                <a:spcPct val="100000"/>
              </a:lnSpc>
            </a:pPr>
            <a:endParaRPr b="0" lang="de-DE" sz="1800" spc="-1" strike="noStrike">
              <a:latin typeface="Arial"/>
            </a:endParaRPr>
          </a:p>
          <a:p>
            <a:pPr>
              <a:lnSpc>
                <a:spcPct val="100000"/>
              </a:lnSpc>
            </a:pPr>
            <a:r>
              <a:rPr b="0" lang="de-DE" sz="1800" spc="-1" strike="noStrike">
                <a:solidFill>
                  <a:srgbClr val="000000"/>
                </a:solidFill>
                <a:latin typeface="Gill Sans MT"/>
              </a:rPr>
              <a:t>S</a:t>
            </a:r>
            <a:r>
              <a:rPr b="0" lang="de-DE" sz="1800" spc="-1" strike="noStrike" baseline="-25000">
                <a:solidFill>
                  <a:srgbClr val="000000"/>
                </a:solidFill>
                <a:latin typeface="Gill Sans MT"/>
              </a:rPr>
              <a:t>i</a:t>
            </a:r>
            <a:r>
              <a:rPr b="0" lang="de-DE" sz="1800" spc="-1" strike="noStrike">
                <a:solidFill>
                  <a:srgbClr val="000000"/>
                </a:solidFill>
                <a:latin typeface="Gill Sans MT"/>
              </a:rPr>
              <a:t> ist der Zustand des i-ten Rezeptors </a:t>
            </a:r>
            <a:endParaRPr b="0" lang="de-DE" sz="1800" spc="-1" strike="noStrike">
              <a:latin typeface="Arial"/>
            </a:endParaRPr>
          </a:p>
          <a:p>
            <a:pPr>
              <a:lnSpc>
                <a:spcPct val="100000"/>
              </a:lnSpc>
            </a:pPr>
            <a:r>
              <a:rPr b="0" lang="de-DE" sz="1800" spc="-1" strike="noStrike">
                <a:solidFill>
                  <a:srgbClr val="000000"/>
                </a:solidFill>
                <a:latin typeface="Gill Sans MT"/>
              </a:rPr>
              <a:t>J</a:t>
            </a:r>
            <a:r>
              <a:rPr b="0" lang="de-DE" sz="1800" spc="-1" strike="noStrike" baseline="-25000">
                <a:solidFill>
                  <a:srgbClr val="000000"/>
                </a:solidFill>
                <a:latin typeface="Gill Sans MT"/>
              </a:rPr>
              <a:t>ij</a:t>
            </a:r>
            <a:r>
              <a:rPr b="0" lang="de-DE" sz="1800" spc="-1" strike="noStrike">
                <a:solidFill>
                  <a:srgbClr val="000000"/>
                </a:solidFill>
                <a:latin typeface="Gill Sans MT"/>
              </a:rPr>
              <a:t> ist die Kupplungsstärke zwischen den Rezeptoren</a:t>
            </a:r>
            <a:endParaRPr b="0" lang="de-DE" sz="1800" spc="-1" strike="noStrike">
              <a:latin typeface="Arial"/>
            </a:endParaRPr>
          </a:p>
          <a:p>
            <a:pPr>
              <a:lnSpc>
                <a:spcPct val="100000"/>
              </a:lnSpc>
            </a:pPr>
            <a:r>
              <a:rPr b="0" lang="de-DE" sz="1800" spc="-1" strike="noStrike">
                <a:solidFill>
                  <a:srgbClr val="000000"/>
                </a:solidFill>
                <a:latin typeface="Gill Sans MT"/>
              </a:rPr>
              <a:t>B</a:t>
            </a:r>
            <a:r>
              <a:rPr b="0" lang="de-DE" sz="1800" spc="-1" strike="noStrike" baseline="-25000">
                <a:solidFill>
                  <a:srgbClr val="000000"/>
                </a:solidFill>
                <a:latin typeface="Gill Sans MT"/>
              </a:rPr>
              <a:t>i</a:t>
            </a:r>
            <a:r>
              <a:rPr b="0" lang="de-DE" sz="1800" spc="-1" strike="noStrike">
                <a:solidFill>
                  <a:srgbClr val="000000"/>
                </a:solidFill>
                <a:latin typeface="Gill Sans MT"/>
              </a:rPr>
              <a:t> ist die Lockstoffkonzentration</a:t>
            </a:r>
            <a:endParaRPr b="0" lang="de-DE" sz="1800" spc="-1" strike="noStrike">
              <a:latin typeface="Arial"/>
            </a:endParaRPr>
          </a:p>
        </p:txBody>
      </p:sp>
      <p:sp>
        <p:nvSpPr>
          <p:cNvPr id="453" name="CustomShape 4"/>
          <p:cNvSpPr/>
          <p:nvPr/>
        </p:nvSpPr>
        <p:spPr>
          <a:xfrm>
            <a:off x="1714320" y="4000680"/>
            <a:ext cx="4571640" cy="173556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Ergebnis: </a:t>
            </a:r>
            <a:endParaRPr b="0" lang="de-DE" sz="1800" spc="-1" strike="noStrike">
              <a:latin typeface="Arial"/>
            </a:endParaRPr>
          </a:p>
          <a:p>
            <a:pPr>
              <a:lnSpc>
                <a:spcPct val="100000"/>
              </a:lnSpc>
            </a:pPr>
            <a:r>
              <a:rPr b="0" lang="de-DE" sz="1800" spc="-1" strike="noStrike">
                <a:solidFill>
                  <a:srgbClr val="000000"/>
                </a:solidFill>
                <a:latin typeface="Gill Sans MT"/>
              </a:rPr>
              <a:t>Sensibilität des Systems hängt in erster Linie von der Stärke der Rezeptor-Rezeptor-Bindung ab, weniger in der Stärke der Lockstoffbindung</a:t>
            </a:r>
            <a:endParaRPr b="0" lang="de-DE" sz="18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6.4 Duke and Bray (1999)</a:t>
            </a:r>
            <a:endParaRPr b="0" lang="en-US" sz="4300" spc="-1" strike="noStrike">
              <a:solidFill>
                <a:srgbClr val="000000"/>
              </a:solidFill>
              <a:latin typeface="Gill Sans MT"/>
            </a:endParaRPr>
          </a:p>
        </p:txBody>
      </p:sp>
      <p:sp>
        <p:nvSpPr>
          <p:cNvPr id="455"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Haben das Ising-Modell auf ein 50x50 Gitter angewandt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Verschiedene Lockstoffkonzentrationen getestet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Das Gitter konnte Veränderungen über 5 Größenordnungen feststellen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Leider stieg bei Verdoppelung einer Konzentration die Signalstärke nur um 70% (90% bei ungekoppelten Rezeptoren)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spTree>
  </p:cSld>
  <p:timing>
    <p:tnLst>
      <p:par>
        <p:cTn id="904" dur="indefinite" restart="never" nodeType="tmRoot">
          <p:childTnLst>
            <p:seq>
              <p:cTn id="905" dur="indefinite" nodeType="mainSeq">
                <p:childTnLst>
                  <p:par>
                    <p:cTn id="906" fill="hold">
                      <p:stCondLst>
                        <p:cond delay="indefinite"/>
                      </p:stCondLst>
                      <p:childTnLst>
                        <p:par>
                          <p:cTn id="907" fill="hold">
                            <p:stCondLst>
                              <p:cond delay="0"/>
                            </p:stCondLst>
                            <p:childTnLst>
                              <p:par>
                                <p:cTn id="908" nodeType="clickEffect" fill="hold" presetClass="entr" presetID="1">
                                  <p:stCondLst>
                                    <p:cond delay="0"/>
                                  </p:stCondLst>
                                  <p:childTnLst>
                                    <p:set>
                                      <p:cBhvr>
                                        <p:cTn id="909"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910" fill="hold">
                      <p:stCondLst>
                        <p:cond delay="indefinite"/>
                      </p:stCondLst>
                      <p:childTnLst>
                        <p:par>
                          <p:cTn id="911" fill="hold">
                            <p:stCondLst>
                              <p:cond delay="0"/>
                            </p:stCondLst>
                            <p:childTnLst>
                              <p:par>
                                <p:cTn id="912" nodeType="clickEffect" fill="hold" presetClass="entr" presetID="1">
                                  <p:stCondLst>
                                    <p:cond delay="0"/>
                                  </p:stCondLst>
                                  <p:childTnLst>
                                    <p:set>
                                      <p:cBhvr>
                                        <p:cTn id="913"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914" fill="hold">
                      <p:stCondLst>
                        <p:cond delay="indefinite"/>
                      </p:stCondLst>
                      <p:childTnLst>
                        <p:par>
                          <p:cTn id="915" fill="hold">
                            <p:stCondLst>
                              <p:cond delay="0"/>
                            </p:stCondLst>
                            <p:childTnLst>
                              <p:par>
                                <p:cTn id="916" nodeType="clickEffect" fill="hold" presetClass="entr" presetID="1">
                                  <p:stCondLst>
                                    <p:cond delay="0"/>
                                  </p:stCondLst>
                                  <p:childTnLst>
                                    <p:set>
                                      <p:cBhvr>
                                        <p:cTn id="917"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918" fill="hold">
                      <p:stCondLst>
                        <p:cond delay="indefinite"/>
                      </p:stCondLst>
                      <p:childTnLst>
                        <p:par>
                          <p:cTn id="919" fill="hold">
                            <p:stCondLst>
                              <p:cond delay="0"/>
                            </p:stCondLst>
                            <p:childTnLst>
                              <p:par>
                                <p:cTn id="920" nodeType="clickEffect" fill="hold" presetClass="entr" presetID="1">
                                  <p:stCondLst>
                                    <p:cond delay="0"/>
                                  </p:stCondLst>
                                  <p:childTnLst>
                                    <p:set>
                                      <p:cBhvr>
                                        <p:cTn id="921"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922" fill="hold">
                      <p:stCondLst>
                        <p:cond delay="indefinite"/>
                      </p:stCondLst>
                      <p:childTnLst>
                        <p:par>
                          <p:cTn id="923" fill="hold">
                            <p:stCondLst>
                              <p:cond delay="0"/>
                            </p:stCondLst>
                            <p:childTnLst>
                              <p:par>
                                <p:cTn id="924" nodeType="clickEffect" fill="hold" presetClass="entr" presetID="1">
                                  <p:stCondLst>
                                    <p:cond delay="0"/>
                                  </p:stCondLst>
                                  <p:childTnLst>
                                    <p:set>
                                      <p:cBhvr>
                                        <p:cTn id="925"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6.5 Erweiterung Shi (2000)</a:t>
            </a:r>
            <a:endParaRPr b="0" lang="en-US" sz="4300" spc="-1" strike="noStrike">
              <a:solidFill>
                <a:srgbClr val="000000"/>
              </a:solidFill>
              <a:latin typeface="Gill Sans MT"/>
            </a:endParaRPr>
          </a:p>
        </p:txBody>
      </p:sp>
      <p:sp>
        <p:nvSpPr>
          <p:cNvPr id="457"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Nutzt ein adaptives Ising Modell, in dem es ein negatives Feedback (also eine Dämpfung) verursacht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Input ist dabei die Rezeptoraktivität</a:t>
            </a: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t</a:t>
            </a:r>
            <a:r>
              <a:rPr b="0" lang="en-US" sz="3200" spc="-1" strike="noStrike" baseline="-25000">
                <a:solidFill>
                  <a:srgbClr val="000000"/>
                </a:solidFill>
                <a:latin typeface="Gill Sans MT"/>
              </a:rPr>
              <a:t>r</a:t>
            </a:r>
            <a:r>
              <a:rPr b="0" lang="en-US" sz="3200" spc="-1" strike="noStrike">
                <a:solidFill>
                  <a:srgbClr val="000000"/>
                </a:solidFill>
                <a:latin typeface="Gill Sans MT"/>
              </a:rPr>
              <a:t>: Verzögerungszeit,</a:t>
            </a:r>
            <a:r>
              <a:rPr b="0" lang="en-US" sz="3200" spc="-1" strike="noStrike">
                <a:solidFill>
                  <a:srgbClr val="000000"/>
                </a:solidFill>
                <a:latin typeface="Cambria Math"/>
                <a:ea typeface="Cambria Math"/>
              </a:rPr>
              <a:t> σ</a:t>
            </a:r>
            <a:r>
              <a:rPr b="0" lang="en-US" sz="3200" spc="-1" strike="noStrike">
                <a:solidFill>
                  <a:srgbClr val="000000"/>
                </a:solidFill>
                <a:latin typeface="Gill Sans MT"/>
                <a:ea typeface="Cambria Math"/>
              </a:rPr>
              <a:t> Konstante &gt;0</a:t>
            </a:r>
            <a:endParaRPr b="0" lang="en-US" sz="3200" spc="-1" strike="noStrike">
              <a:solidFill>
                <a:srgbClr val="000000"/>
              </a:solidFill>
              <a:latin typeface="Gill Sans MT"/>
            </a:endParaRPr>
          </a:p>
          <a:p>
            <a:pPr>
              <a:lnSpc>
                <a:spcPct val="100000"/>
              </a:lnSpc>
              <a:spcBef>
                <a:spcPts val="601"/>
              </a:spcBef>
            </a:pP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ea typeface="Cambria Math"/>
              </a:rPr>
              <a:t>Konnte zeigen, dass dieser Feedback-Effekt ausreicht, um die Rezeptoren wieder in den Ausgangszustand zu verstehen, nachdem sie angeregt worden sind</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ea typeface="Cambria Math"/>
              </a:rPr>
              <a:t>Modell reagiert natürlich weiter sensibel auf Veränderungen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ea typeface="Cambria Math"/>
              </a:rPr>
              <a:t>Abgleich mit experimentellen Daten zeigt:</a:t>
            </a:r>
            <a:endParaRPr b="0" lang="en-US" sz="3200" spc="-1" strike="noStrike">
              <a:solidFill>
                <a:srgbClr val="000000"/>
              </a:solidFill>
              <a:latin typeface="Gill Sans MT"/>
            </a:endParaRPr>
          </a:p>
          <a:p>
            <a:pPr marL="365760" indent="-282960">
              <a:lnSpc>
                <a:spcPct val="100000"/>
              </a:lnSpc>
              <a:spcBef>
                <a:spcPts val="601"/>
              </a:spcBef>
            </a:pPr>
            <a:endParaRPr b="0" lang="en-US" sz="3200" spc="-1" strike="noStrike">
              <a:solidFill>
                <a:srgbClr val="000000"/>
              </a:solidFill>
              <a:latin typeface="Gill Sans MT"/>
            </a:endParaRPr>
          </a:p>
        </p:txBody>
      </p:sp>
      <p:graphicFrame>
        <p:nvGraphicFramePr>
          <p:cNvPr id="458" name="Object 3"/>
          <p:cNvGraphicFramePr/>
          <p:nvPr/>
        </p:nvGraphicFramePr>
        <p:xfrm>
          <a:off x="1928880" y="2500200"/>
          <a:ext cx="2484000" cy="785520"/>
        </p:xfrm>
        <a:graphic>
          <a:graphicData uri="http://schemas.openxmlformats.org/presentationml/2006/ole">
            <p:oleObj progId="Equation.3" r:id="rId1" spid="">
              <p:embed/>
              <p:pic>
                <p:nvPicPr>
                  <p:cNvPr id="459" name="Objekt 3" descr=""/>
                  <p:cNvPicPr/>
                  <p:nvPr/>
                </p:nvPicPr>
                <p:blipFill>
                  <a:blip r:embed="rId2"/>
                  <a:stretch/>
                </p:blipFill>
                <p:spPr>
                  <a:xfrm>
                    <a:off x="1928880" y="2500200"/>
                    <a:ext cx="2484000" cy="785520"/>
                  </a:xfrm>
                  <a:prstGeom prst="rect">
                    <a:avLst/>
                  </a:prstGeom>
                  <a:ln>
                    <a:noFill/>
                  </a:ln>
                </p:spPr>
              </p:pic>
            </p:oleObj>
          </a:graphicData>
        </a:graphic>
      </p:graphicFrame>
    </p:spTree>
  </p:cSld>
  <p:timing>
    <p:tnLst>
      <p:par>
        <p:cTn id="926" dur="indefinite" restart="never" nodeType="tmRoot">
          <p:childTnLst>
            <p:seq>
              <p:cTn id="927" dur="indefinite" nodeType="mainSeq">
                <p:childTnLst>
                  <p:par>
                    <p:cTn id="928" fill="hold">
                      <p:stCondLst>
                        <p:cond delay="indefinite"/>
                      </p:stCondLst>
                      <p:childTnLst>
                        <p:par>
                          <p:cTn id="929" fill="hold">
                            <p:stCondLst>
                              <p:cond delay="0"/>
                            </p:stCondLst>
                            <p:childTnLst>
                              <p:par>
                                <p:cTn id="930" nodeType="clickEffect" fill="hold" presetClass="entr" presetID="1">
                                  <p:stCondLst>
                                    <p:cond delay="0"/>
                                  </p:stCondLst>
                                  <p:childTnLst>
                                    <p:set>
                                      <p:cBhvr>
                                        <p:cTn id="931" dur="1" fill="hold">
                                          <p:stCondLst>
                                            <p:cond delay="0"/>
                                          </p:stCondLst>
                                        </p:cTn>
                                        <p:tgtEl>
                                          <p:spTgt spid="457">
                                            <p:txEl>
                                              <p:pRg st="0" end="0"/>
                                            </p:txEl>
                                          </p:spTgt>
                                        </p:tgtEl>
                                        <p:attrNameLst>
                                          <p:attrName>style.visibility</p:attrName>
                                        </p:attrNameLst>
                                      </p:cBhvr>
                                      <p:to>
                                        <p:strVal val="visible"/>
                                      </p:to>
                                    </p:set>
                                  </p:childTnLst>
                                </p:cTn>
                              </p:par>
                            </p:childTnLst>
                          </p:cTn>
                        </p:par>
                      </p:childTnLst>
                    </p:cTn>
                  </p:par>
                  <p:par>
                    <p:cTn id="932" fill="hold">
                      <p:stCondLst>
                        <p:cond delay="indefinite"/>
                      </p:stCondLst>
                      <p:childTnLst>
                        <p:par>
                          <p:cTn id="933" fill="hold">
                            <p:stCondLst>
                              <p:cond delay="0"/>
                            </p:stCondLst>
                            <p:childTnLst>
                              <p:par>
                                <p:cTn id="934" nodeType="clickEffect" fill="hold" presetClass="entr" presetID="1">
                                  <p:stCondLst>
                                    <p:cond delay="0"/>
                                  </p:stCondLst>
                                  <p:childTnLst>
                                    <p:set>
                                      <p:cBhvr>
                                        <p:cTn id="935" dur="1" fill="hold">
                                          <p:stCondLst>
                                            <p:cond delay="0"/>
                                          </p:stCondLst>
                                        </p:cTn>
                                        <p:tgtEl>
                                          <p:spTgt spid="457">
                                            <p:txEl>
                                              <p:pRg st="1" end="1"/>
                                            </p:txEl>
                                          </p:spTgt>
                                        </p:tgtEl>
                                        <p:attrNameLst>
                                          <p:attrName>style.visibility</p:attrName>
                                        </p:attrNameLst>
                                      </p:cBhvr>
                                      <p:to>
                                        <p:strVal val="visible"/>
                                      </p:to>
                                    </p:set>
                                  </p:childTnLst>
                                </p:cTn>
                              </p:par>
                              <p:par>
                                <p:cTn id="936" nodeType="withEffect" fill="hold" presetClass="entr" presetID="1">
                                  <p:stCondLst>
                                    <p:cond delay="0"/>
                                  </p:stCondLst>
                                  <p:childTnLst>
                                    <p:set>
                                      <p:cBhvr>
                                        <p:cTn id="937" dur="1" fill="hold">
                                          <p:stCondLst>
                                            <p:cond delay="0"/>
                                          </p:stCondLst>
                                        </p:cTn>
                                        <p:tgtEl>
                                          <p:spTgt spid="459"/>
                                        </p:tgtEl>
                                        <p:attrNameLst>
                                          <p:attrName>style.visibility</p:attrName>
                                        </p:attrNameLst>
                                      </p:cBhvr>
                                      <p:to>
                                        <p:strVal val="visible"/>
                                      </p:to>
                                    </p:set>
                                  </p:childTnLst>
                                </p:cTn>
                              </p:par>
                              <p:par>
                                <p:cTn id="938" nodeType="withEffect" fill="hold" presetClass="entr" presetID="1">
                                  <p:stCondLst>
                                    <p:cond delay="0"/>
                                  </p:stCondLst>
                                  <p:childTnLst>
                                    <p:set>
                                      <p:cBhvr>
                                        <p:cTn id="939" dur="1" fill="hold">
                                          <p:stCondLst>
                                            <p:cond delay="0"/>
                                          </p:stCondLst>
                                        </p:cTn>
                                        <p:tgtEl>
                                          <p:spTgt spid="457">
                                            <p:txEl>
                                              <p:pRg st="5" end="5"/>
                                            </p:txEl>
                                          </p:spTgt>
                                        </p:tgtEl>
                                        <p:attrNameLst>
                                          <p:attrName>style.visibility</p:attrName>
                                        </p:attrNameLst>
                                      </p:cBhvr>
                                      <p:to>
                                        <p:strVal val="visible"/>
                                      </p:to>
                                    </p:set>
                                  </p:childTnLst>
                                </p:cTn>
                              </p:par>
                            </p:childTnLst>
                          </p:cTn>
                        </p:par>
                      </p:childTnLst>
                    </p:cTn>
                  </p:par>
                  <p:par>
                    <p:cTn id="940" fill="hold">
                      <p:stCondLst>
                        <p:cond delay="indefinite"/>
                      </p:stCondLst>
                      <p:childTnLst>
                        <p:par>
                          <p:cTn id="941" fill="hold">
                            <p:stCondLst>
                              <p:cond delay="0"/>
                            </p:stCondLst>
                            <p:childTnLst>
                              <p:par>
                                <p:cTn id="942" nodeType="clickEffect" fill="hold" presetClass="entr" presetID="1">
                                  <p:stCondLst>
                                    <p:cond delay="0"/>
                                  </p:stCondLst>
                                  <p:childTnLst>
                                    <p:set>
                                      <p:cBhvr>
                                        <p:cTn id="943" dur="1" fill="hold">
                                          <p:stCondLst>
                                            <p:cond delay="0"/>
                                          </p:stCondLst>
                                        </p:cTn>
                                        <p:tgtEl>
                                          <p:spTgt spid="457">
                                            <p:txEl>
                                              <p:pRg st="7" end="7"/>
                                            </p:txEl>
                                          </p:spTgt>
                                        </p:tgtEl>
                                        <p:attrNameLst>
                                          <p:attrName>style.visibility</p:attrName>
                                        </p:attrNameLst>
                                      </p:cBhvr>
                                      <p:to>
                                        <p:strVal val="visible"/>
                                      </p:to>
                                    </p:set>
                                  </p:childTnLst>
                                </p:cTn>
                              </p:par>
                            </p:childTnLst>
                          </p:cTn>
                        </p:par>
                      </p:childTnLst>
                    </p:cTn>
                  </p:par>
                  <p:par>
                    <p:cTn id="944" fill="hold">
                      <p:stCondLst>
                        <p:cond delay="indefinite"/>
                      </p:stCondLst>
                      <p:childTnLst>
                        <p:par>
                          <p:cTn id="945" fill="hold">
                            <p:stCondLst>
                              <p:cond delay="0"/>
                            </p:stCondLst>
                            <p:childTnLst>
                              <p:par>
                                <p:cTn id="946" nodeType="clickEffect" fill="hold" presetClass="entr" presetID="1">
                                  <p:stCondLst>
                                    <p:cond delay="0"/>
                                  </p:stCondLst>
                                  <p:childTnLst>
                                    <p:set>
                                      <p:cBhvr>
                                        <p:cTn id="947" dur="1" fill="hold">
                                          <p:stCondLst>
                                            <p:cond delay="0"/>
                                          </p:stCondLst>
                                        </p:cTn>
                                        <p:tgtEl>
                                          <p:spTgt spid="457">
                                            <p:txEl>
                                              <p:pRg st="8" end="8"/>
                                            </p:txEl>
                                          </p:spTgt>
                                        </p:tgtEl>
                                        <p:attrNameLst>
                                          <p:attrName>style.visibility</p:attrName>
                                        </p:attrNameLst>
                                      </p:cBhvr>
                                      <p:to>
                                        <p:strVal val="visible"/>
                                      </p:to>
                                    </p:set>
                                  </p:childTnLst>
                                </p:cTn>
                              </p:par>
                            </p:childTnLst>
                          </p:cTn>
                        </p:par>
                      </p:childTnLst>
                    </p:cTn>
                  </p:par>
                  <p:par>
                    <p:cTn id="948" fill="hold">
                      <p:stCondLst>
                        <p:cond delay="indefinite"/>
                      </p:stCondLst>
                      <p:childTnLst>
                        <p:par>
                          <p:cTn id="949" fill="hold">
                            <p:stCondLst>
                              <p:cond delay="0"/>
                            </p:stCondLst>
                            <p:childTnLst>
                              <p:par>
                                <p:cTn id="950" nodeType="clickEffect" fill="hold" presetClass="entr" presetID="1">
                                  <p:stCondLst>
                                    <p:cond delay="0"/>
                                  </p:stCondLst>
                                  <p:childTnLst>
                                    <p:set>
                                      <p:cBhvr>
                                        <p:cTn id="951" dur="1" fill="hold">
                                          <p:stCondLst>
                                            <p:cond delay="0"/>
                                          </p:stCondLst>
                                        </p:cTn>
                                        <p:tgtEl>
                                          <p:spTgt spid="457">
                                            <p:txEl>
                                              <p:pRg st="9" end="9"/>
                                            </p:txEl>
                                          </p:spTgt>
                                        </p:tgtEl>
                                        <p:attrNameLst>
                                          <p:attrName>style.visibility</p:attrName>
                                        </p:attrNameLst>
                                      </p:cBhvr>
                                      <p:to>
                                        <p:strVal val="visible"/>
                                      </p:to>
                                    </p:set>
                                  </p:childTnLst>
                                </p:cTn>
                              </p:par>
                              <p:par>
                                <p:cTn id="952" nodeType="withEffect" fill="hold" presetClass="entr" presetID="1">
                                  <p:stCondLst>
                                    <p:cond delay="0"/>
                                  </p:stCondLst>
                                  <p:childTnLst>
                                    <p:set>
                                      <p:cBhvr>
                                        <p:cTn id="953" dur="1" fill="hold">
                                          <p:stCondLst>
                                            <p:cond delay="0"/>
                                          </p:stCondLst>
                                        </p:cTn>
                                        <p:tgtEl>
                                          <p:spTgt spid="457">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6.6 Weitere Modellierungen</a:t>
            </a:r>
            <a:endParaRPr b="0" lang="en-US" sz="4300" spc="-1" strike="noStrike">
              <a:solidFill>
                <a:srgbClr val="000000"/>
              </a:solidFill>
              <a:latin typeface="Gill Sans MT"/>
            </a:endParaRPr>
          </a:p>
        </p:txBody>
      </p:sp>
      <p:sp>
        <p:nvSpPr>
          <p:cNvPr id="461"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Methylierung findet nur dann statt, wenn ein Rezeptor nicht durch Lockstoff gebunden ist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Der Methylierungsvorgang von CheR wurde verfeinert- es diffundiert durch den Rezeptorcluster und methyliert nur, wenn ein Ende sich mit einem Rezeptor verbindet.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Es wurde festgestellt, dass Rezeptoren nicht immer aktiv sind. Es gibt eine ganze Reihe an Rezeptoren die deaktiviert sind</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Geometie der Rezeptoranordnung von großer Bedeutung</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Proteine sind auch unter Umständen deaktiviert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In Simulationen Proteine auch in Gitter angeordnet- beeinflussen Nachbarn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Verschiedene Arten von Rezeptoren, die untereinander unterschiedlich stark koppeln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spTree>
  </p:cSld>
  <p:timing>
    <p:tnLst>
      <p:par>
        <p:cTn id="954" dur="indefinite" restart="never" nodeType="tmRoot">
          <p:childTnLst>
            <p:seq>
              <p:cTn id="955" dur="indefinite" nodeType="mainSeq">
                <p:childTnLst>
                  <p:par>
                    <p:cTn id="956" fill="hold">
                      <p:stCondLst>
                        <p:cond delay="indefinite"/>
                      </p:stCondLst>
                      <p:childTnLst>
                        <p:par>
                          <p:cTn id="957" fill="hold">
                            <p:stCondLst>
                              <p:cond delay="0"/>
                            </p:stCondLst>
                            <p:childTnLst>
                              <p:par>
                                <p:cTn id="958" nodeType="clickEffect" fill="hold" presetClass="entr" presetID="1">
                                  <p:stCondLst>
                                    <p:cond delay="0"/>
                                  </p:stCondLst>
                                  <p:childTnLst>
                                    <p:set>
                                      <p:cBhvr>
                                        <p:cTn id="959" dur="1" fill="hold">
                                          <p:stCondLst>
                                            <p:cond delay="0"/>
                                          </p:stCondLst>
                                        </p:cTn>
                                        <p:tgtEl>
                                          <p:spTgt spid="461">
                                            <p:txEl>
                                              <p:pRg st="0" end="0"/>
                                            </p:txEl>
                                          </p:spTgt>
                                        </p:tgtEl>
                                        <p:attrNameLst>
                                          <p:attrName>style.visibility</p:attrName>
                                        </p:attrNameLst>
                                      </p:cBhvr>
                                      <p:to>
                                        <p:strVal val="visible"/>
                                      </p:to>
                                    </p:set>
                                  </p:childTnLst>
                                </p:cTn>
                              </p:par>
                            </p:childTnLst>
                          </p:cTn>
                        </p:par>
                      </p:childTnLst>
                    </p:cTn>
                  </p:par>
                  <p:par>
                    <p:cTn id="960" fill="hold">
                      <p:stCondLst>
                        <p:cond delay="indefinite"/>
                      </p:stCondLst>
                      <p:childTnLst>
                        <p:par>
                          <p:cTn id="961" fill="hold">
                            <p:stCondLst>
                              <p:cond delay="0"/>
                            </p:stCondLst>
                            <p:childTnLst>
                              <p:par>
                                <p:cTn id="962" nodeType="clickEffect" fill="hold" presetClass="entr" presetID="1">
                                  <p:stCondLst>
                                    <p:cond delay="0"/>
                                  </p:stCondLst>
                                  <p:childTnLst>
                                    <p:set>
                                      <p:cBhvr>
                                        <p:cTn id="963" dur="1" fill="hold">
                                          <p:stCondLst>
                                            <p:cond delay="0"/>
                                          </p:stCondLst>
                                        </p:cTn>
                                        <p:tgtEl>
                                          <p:spTgt spid="461">
                                            <p:txEl>
                                              <p:pRg st="1" end="1"/>
                                            </p:txEl>
                                          </p:spTgt>
                                        </p:tgtEl>
                                        <p:attrNameLst>
                                          <p:attrName>style.visibility</p:attrName>
                                        </p:attrNameLst>
                                      </p:cBhvr>
                                      <p:to>
                                        <p:strVal val="visible"/>
                                      </p:to>
                                    </p:set>
                                  </p:childTnLst>
                                </p:cTn>
                              </p:par>
                            </p:childTnLst>
                          </p:cTn>
                        </p:par>
                      </p:childTnLst>
                    </p:cTn>
                  </p:par>
                  <p:par>
                    <p:cTn id="964" fill="hold">
                      <p:stCondLst>
                        <p:cond delay="indefinite"/>
                      </p:stCondLst>
                      <p:childTnLst>
                        <p:par>
                          <p:cTn id="965" fill="hold">
                            <p:stCondLst>
                              <p:cond delay="0"/>
                            </p:stCondLst>
                            <p:childTnLst>
                              <p:par>
                                <p:cTn id="966" nodeType="clickEffect" fill="hold" presetClass="entr" presetID="1">
                                  <p:stCondLst>
                                    <p:cond delay="0"/>
                                  </p:stCondLst>
                                  <p:childTnLst>
                                    <p:set>
                                      <p:cBhvr>
                                        <p:cTn id="967" dur="1" fill="hold">
                                          <p:stCondLst>
                                            <p:cond delay="0"/>
                                          </p:stCondLst>
                                        </p:cTn>
                                        <p:tgtEl>
                                          <p:spTgt spid="461">
                                            <p:txEl>
                                              <p:pRg st="2" end="2"/>
                                            </p:txEl>
                                          </p:spTgt>
                                        </p:tgtEl>
                                        <p:attrNameLst>
                                          <p:attrName>style.visibility</p:attrName>
                                        </p:attrNameLst>
                                      </p:cBhvr>
                                      <p:to>
                                        <p:strVal val="visible"/>
                                      </p:to>
                                    </p:set>
                                  </p:childTnLst>
                                </p:cTn>
                              </p:par>
                            </p:childTnLst>
                          </p:cTn>
                        </p:par>
                      </p:childTnLst>
                    </p:cTn>
                  </p:par>
                  <p:par>
                    <p:cTn id="968" fill="hold">
                      <p:stCondLst>
                        <p:cond delay="indefinite"/>
                      </p:stCondLst>
                      <p:childTnLst>
                        <p:par>
                          <p:cTn id="969" fill="hold">
                            <p:stCondLst>
                              <p:cond delay="0"/>
                            </p:stCondLst>
                            <p:childTnLst>
                              <p:par>
                                <p:cTn id="970" nodeType="clickEffect" fill="hold" presetClass="entr" presetID="1">
                                  <p:stCondLst>
                                    <p:cond delay="0"/>
                                  </p:stCondLst>
                                  <p:childTnLst>
                                    <p:set>
                                      <p:cBhvr>
                                        <p:cTn id="971" dur="1" fill="hold">
                                          <p:stCondLst>
                                            <p:cond delay="0"/>
                                          </p:stCondLst>
                                        </p:cTn>
                                        <p:tgtEl>
                                          <p:spTgt spid="461">
                                            <p:txEl>
                                              <p:pRg st="3" end="3"/>
                                            </p:txEl>
                                          </p:spTgt>
                                        </p:tgtEl>
                                        <p:attrNameLst>
                                          <p:attrName>style.visibility</p:attrName>
                                        </p:attrNameLst>
                                      </p:cBhvr>
                                      <p:to>
                                        <p:strVal val="visible"/>
                                      </p:to>
                                    </p:set>
                                  </p:childTnLst>
                                </p:cTn>
                              </p:par>
                            </p:childTnLst>
                          </p:cTn>
                        </p:par>
                      </p:childTnLst>
                    </p:cTn>
                  </p:par>
                  <p:par>
                    <p:cTn id="972" fill="hold">
                      <p:stCondLst>
                        <p:cond delay="indefinite"/>
                      </p:stCondLst>
                      <p:childTnLst>
                        <p:par>
                          <p:cTn id="973" fill="hold">
                            <p:stCondLst>
                              <p:cond delay="0"/>
                            </p:stCondLst>
                            <p:childTnLst>
                              <p:par>
                                <p:cTn id="974" nodeType="clickEffect" fill="hold" presetClass="entr" presetID="1">
                                  <p:stCondLst>
                                    <p:cond delay="0"/>
                                  </p:stCondLst>
                                  <p:childTnLst>
                                    <p:set>
                                      <p:cBhvr>
                                        <p:cTn id="975" dur="1" fill="hold">
                                          <p:stCondLst>
                                            <p:cond delay="0"/>
                                          </p:stCondLst>
                                        </p:cTn>
                                        <p:tgtEl>
                                          <p:spTgt spid="461">
                                            <p:txEl>
                                              <p:pRg st="4" end="4"/>
                                            </p:txEl>
                                          </p:spTgt>
                                        </p:tgtEl>
                                        <p:attrNameLst>
                                          <p:attrName>style.visibility</p:attrName>
                                        </p:attrNameLst>
                                      </p:cBhvr>
                                      <p:to>
                                        <p:strVal val="visible"/>
                                      </p:to>
                                    </p:set>
                                  </p:childTnLst>
                                </p:cTn>
                              </p:par>
                            </p:childTnLst>
                          </p:cTn>
                        </p:par>
                      </p:childTnLst>
                    </p:cTn>
                  </p:par>
                  <p:par>
                    <p:cTn id="976" fill="hold">
                      <p:stCondLst>
                        <p:cond delay="indefinite"/>
                      </p:stCondLst>
                      <p:childTnLst>
                        <p:par>
                          <p:cTn id="977" fill="hold">
                            <p:stCondLst>
                              <p:cond delay="0"/>
                            </p:stCondLst>
                            <p:childTnLst>
                              <p:par>
                                <p:cTn id="978" nodeType="clickEffect" fill="hold" presetClass="entr" presetID="1">
                                  <p:stCondLst>
                                    <p:cond delay="0"/>
                                  </p:stCondLst>
                                  <p:childTnLst>
                                    <p:set>
                                      <p:cBhvr>
                                        <p:cTn id="979" dur="1" fill="hold">
                                          <p:stCondLst>
                                            <p:cond delay="0"/>
                                          </p:stCondLst>
                                        </p:cTn>
                                        <p:tgtEl>
                                          <p:spTgt spid="461">
                                            <p:txEl>
                                              <p:pRg st="5" end="5"/>
                                            </p:txEl>
                                          </p:spTgt>
                                        </p:tgtEl>
                                        <p:attrNameLst>
                                          <p:attrName>style.visibility</p:attrName>
                                        </p:attrNameLst>
                                      </p:cBhvr>
                                      <p:to>
                                        <p:strVal val="visible"/>
                                      </p:to>
                                    </p:set>
                                  </p:childTnLst>
                                </p:cTn>
                              </p:par>
                            </p:childTnLst>
                          </p:cTn>
                        </p:par>
                      </p:childTnLst>
                    </p:cTn>
                  </p:par>
                  <p:par>
                    <p:cTn id="980" fill="hold">
                      <p:stCondLst>
                        <p:cond delay="indefinite"/>
                      </p:stCondLst>
                      <p:childTnLst>
                        <p:par>
                          <p:cTn id="981" fill="hold">
                            <p:stCondLst>
                              <p:cond delay="0"/>
                            </p:stCondLst>
                            <p:childTnLst>
                              <p:par>
                                <p:cTn id="982" nodeType="clickEffect" fill="hold" presetClass="entr" presetID="1">
                                  <p:stCondLst>
                                    <p:cond delay="0"/>
                                  </p:stCondLst>
                                  <p:childTnLst>
                                    <p:set>
                                      <p:cBhvr>
                                        <p:cTn id="983" dur="1" fill="hold">
                                          <p:stCondLst>
                                            <p:cond delay="0"/>
                                          </p:stCondLst>
                                        </p:cTn>
                                        <p:tgtEl>
                                          <p:spTgt spid="461">
                                            <p:txEl>
                                              <p:pRg st="6" end="6"/>
                                            </p:txEl>
                                          </p:spTgt>
                                        </p:tgtEl>
                                        <p:attrNameLst>
                                          <p:attrName>style.visibility</p:attrName>
                                        </p:attrNameLst>
                                      </p:cBhvr>
                                      <p:to>
                                        <p:strVal val="visible"/>
                                      </p:to>
                                    </p:set>
                                  </p:childTnLst>
                                </p:cTn>
                              </p:par>
                            </p:childTnLst>
                          </p:cTn>
                        </p:par>
                      </p:childTnLst>
                    </p:cTn>
                  </p:par>
                  <p:par>
                    <p:cTn id="984" fill="hold">
                      <p:stCondLst>
                        <p:cond delay="indefinite"/>
                      </p:stCondLst>
                      <p:childTnLst>
                        <p:par>
                          <p:cTn id="985" fill="hold">
                            <p:stCondLst>
                              <p:cond delay="0"/>
                            </p:stCondLst>
                            <p:childTnLst>
                              <p:par>
                                <p:cTn id="986" nodeType="clickEffect" fill="hold" presetClass="entr" presetID="1">
                                  <p:stCondLst>
                                    <p:cond delay="0"/>
                                  </p:stCondLst>
                                  <p:childTnLst>
                                    <p:set>
                                      <p:cBhvr>
                                        <p:cTn id="987" dur="1" fill="hold">
                                          <p:stCondLst>
                                            <p:cond delay="0"/>
                                          </p:stCondLst>
                                        </p:cTn>
                                        <p:tgtEl>
                                          <p:spTgt spid="46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8. Räumliche Modellierung der Signalübertragung</a:t>
            </a:r>
            <a:endParaRPr b="0" lang="en-US" sz="4000" spc="-1" strike="noStrike">
              <a:solidFill>
                <a:srgbClr val="000000"/>
              </a:solidFill>
              <a:latin typeface="Gill Sans MT"/>
            </a:endParaRPr>
          </a:p>
        </p:txBody>
      </p:sp>
      <p:sp>
        <p:nvSpPr>
          <p:cNvPr id="463"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8.1 Wichtigkeit räumlicher Modellierung</a:t>
            </a:r>
            <a:endParaRPr b="0" lang="en-US" sz="4300" spc="-1" strike="noStrike">
              <a:solidFill>
                <a:srgbClr val="000000"/>
              </a:solidFill>
              <a:latin typeface="Gill Sans MT"/>
            </a:endParaRPr>
          </a:p>
        </p:txBody>
      </p:sp>
      <p:sp>
        <p:nvSpPr>
          <p:cNvPr id="465" name="TextShape 2"/>
          <p:cNvSpPr txBox="1"/>
          <p:nvPr/>
        </p:nvSpPr>
        <p:spPr>
          <a:xfrm>
            <a:off x="1428840" y="1714320"/>
            <a:ext cx="6564960" cy="480600"/>
          </a:xfrm>
          <a:prstGeom prst="rect">
            <a:avLst/>
          </a:prstGeom>
          <a:noFill/>
          <a:ln>
            <a:noFill/>
          </a:ln>
        </p:spPr>
        <p:txBody>
          <a:bodyPr lIns="90000" rIns="90000" tIns="45000" bIns="45000">
            <a:normAutofit/>
          </a:bodyPr>
          <a:p>
            <a:pPr marL="365760" indent="-282960">
              <a:lnSpc>
                <a:spcPct val="100000"/>
              </a:lnSpc>
              <a:spcBef>
                <a:spcPts val="601"/>
              </a:spcBef>
            </a:pPr>
            <a:r>
              <a:rPr b="0" lang="en-US" sz="3200" spc="-1" strike="noStrike">
                <a:solidFill>
                  <a:srgbClr val="000000"/>
                </a:solidFill>
                <a:latin typeface="Gill Sans MT"/>
              </a:rPr>
              <a:t>Beispiel sind: Predator-Prey Gleichungen</a:t>
            </a:r>
            <a:endParaRPr b="0" lang="en-US" sz="3200" spc="-1" strike="noStrike">
              <a:solidFill>
                <a:srgbClr val="000000"/>
              </a:solidFill>
              <a:latin typeface="Gill Sans MT"/>
            </a:endParaRPr>
          </a:p>
        </p:txBody>
      </p:sp>
      <p:graphicFrame>
        <p:nvGraphicFramePr>
          <p:cNvPr id="466" name="Object 3"/>
          <p:cNvGraphicFramePr/>
          <p:nvPr/>
        </p:nvGraphicFramePr>
        <p:xfrm>
          <a:off x="1306440" y="2214720"/>
          <a:ext cx="1550520" cy="1287360"/>
        </p:xfrm>
        <a:graphic>
          <a:graphicData uri="http://schemas.openxmlformats.org/presentationml/2006/ole">
            <p:oleObj progId="Equation.3" r:id="rId1" spid="">
              <p:embed/>
              <p:pic>
                <p:nvPicPr>
                  <p:cNvPr id="467" name="Objekt 5" descr=""/>
                  <p:cNvPicPr/>
                  <p:nvPr/>
                </p:nvPicPr>
                <p:blipFill>
                  <a:blip r:embed="rId2"/>
                  <a:stretch/>
                </p:blipFill>
                <p:spPr>
                  <a:xfrm>
                    <a:off x="1306440" y="2214720"/>
                    <a:ext cx="1550520" cy="1287360"/>
                  </a:xfrm>
                  <a:prstGeom prst="rect">
                    <a:avLst/>
                  </a:prstGeom>
                  <a:ln>
                    <a:noFill/>
                  </a:ln>
                </p:spPr>
              </p:pic>
            </p:oleObj>
          </a:graphicData>
        </a:graphic>
      </p:graphicFrame>
      <p:sp>
        <p:nvSpPr>
          <p:cNvPr id="468" name="CustomShape 4"/>
          <p:cNvSpPr/>
          <p:nvPr/>
        </p:nvSpPr>
        <p:spPr>
          <a:xfrm>
            <a:off x="3078000" y="2428920"/>
            <a:ext cx="299736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y: Anzahl der Predatoren</a:t>
            </a:r>
            <a:endParaRPr b="0" lang="de-DE" sz="1800" spc="-1" strike="noStrike">
              <a:latin typeface="Arial"/>
            </a:endParaRPr>
          </a:p>
          <a:p>
            <a:pPr>
              <a:lnSpc>
                <a:spcPct val="100000"/>
              </a:lnSpc>
            </a:pPr>
            <a:r>
              <a:rPr b="0" lang="de-DE" sz="1800" spc="-1" strike="noStrike">
                <a:solidFill>
                  <a:srgbClr val="000000"/>
                </a:solidFill>
                <a:latin typeface="Gill Sans MT"/>
              </a:rPr>
              <a:t>x: Anzahl der Prey</a:t>
            </a:r>
            <a:endParaRPr b="0" lang="de-DE" sz="1800" spc="-1" strike="noStrike">
              <a:latin typeface="Arial"/>
            </a:endParaRPr>
          </a:p>
          <a:p>
            <a:pPr>
              <a:lnSpc>
                <a:spcPct val="100000"/>
              </a:lnSpc>
            </a:pPr>
            <a:r>
              <a:rPr b="0" lang="de-DE" sz="1800" spc="-1" strike="noStrike">
                <a:solidFill>
                  <a:srgbClr val="000000"/>
                </a:solidFill>
                <a:latin typeface="Cambria Math"/>
                <a:ea typeface="Cambria Math"/>
              </a:rPr>
              <a:t>α,β,γ,δ:</a:t>
            </a:r>
            <a:r>
              <a:rPr b="0" lang="de-DE" sz="1800" spc="-1" strike="noStrike">
                <a:solidFill>
                  <a:srgbClr val="000000"/>
                </a:solidFill>
                <a:latin typeface="Gill Sans MT"/>
                <a:ea typeface="Cambria Math"/>
              </a:rPr>
              <a:t>Parameter</a:t>
            </a:r>
            <a:endParaRPr b="0" lang="de-DE" sz="1800" spc="-1" strike="noStrike">
              <a:latin typeface="Arial"/>
            </a:endParaRPr>
          </a:p>
        </p:txBody>
      </p:sp>
      <p:pic>
        <p:nvPicPr>
          <p:cNvPr id="469" name="Grafik 7" descr=""/>
          <p:cNvPicPr/>
          <p:nvPr/>
        </p:nvPicPr>
        <p:blipFill>
          <a:blip r:embed="rId3"/>
          <a:stretch/>
        </p:blipFill>
        <p:spPr>
          <a:xfrm>
            <a:off x="2071800" y="4429080"/>
            <a:ext cx="4174200" cy="1999800"/>
          </a:xfrm>
          <a:prstGeom prst="rect">
            <a:avLst/>
          </a:prstGeom>
          <a:ln>
            <a:noFill/>
          </a:ln>
        </p:spPr>
      </p:pic>
      <p:sp>
        <p:nvSpPr>
          <p:cNvPr id="470" name="CustomShape 5"/>
          <p:cNvSpPr/>
          <p:nvPr/>
        </p:nvSpPr>
        <p:spPr>
          <a:xfrm>
            <a:off x="1767600" y="3929040"/>
            <a:ext cx="3225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Erzeugt folgende Verläufe:</a:t>
            </a:r>
            <a:endParaRPr b="0" lang="de-DE" sz="1800" spc="-1" strike="noStrike">
              <a:latin typeface="Arial"/>
            </a:endParaRPr>
          </a:p>
        </p:txBody>
      </p:sp>
    </p:spTree>
  </p:cSld>
  <p:timing>
    <p:tnLst>
      <p:par>
        <p:cTn id="988" dur="indefinite" restart="never" nodeType="tmRoot">
          <p:childTnLst>
            <p:seq>
              <p:cTn id="989" dur="indefinite" nodeType="mainSeq">
                <p:childTnLst>
                  <p:par>
                    <p:cTn id="990" fill="hold">
                      <p:stCondLst>
                        <p:cond delay="indefinite"/>
                      </p:stCondLst>
                      <p:childTnLst>
                        <p:par>
                          <p:cTn id="991" fill="hold">
                            <p:stCondLst>
                              <p:cond delay="0"/>
                            </p:stCondLst>
                            <p:childTnLst>
                              <p:par>
                                <p:cTn id="992" nodeType="clickEffect" fill="hold" presetClass="entr" presetID="1">
                                  <p:stCondLst>
                                    <p:cond delay="0"/>
                                  </p:stCondLst>
                                  <p:childTnLst>
                                    <p:set>
                                      <p:cBhvr>
                                        <p:cTn id="993" dur="1" fill="hold">
                                          <p:stCondLst>
                                            <p:cond delay="0"/>
                                          </p:stCondLst>
                                        </p:cTn>
                                        <p:tgtEl>
                                          <p:spTgt spid="465">
                                            <p:txEl>
                                              <p:pRg st="0" end="0"/>
                                            </p:txEl>
                                          </p:spTgt>
                                        </p:tgtEl>
                                        <p:attrNameLst>
                                          <p:attrName>style.visibility</p:attrName>
                                        </p:attrNameLst>
                                      </p:cBhvr>
                                      <p:to>
                                        <p:strVal val="visible"/>
                                      </p:to>
                                    </p:set>
                                  </p:childTnLst>
                                </p:cTn>
                              </p:par>
                            </p:childTnLst>
                          </p:cTn>
                        </p:par>
                      </p:childTnLst>
                    </p:cTn>
                  </p:par>
                  <p:par>
                    <p:cTn id="994" fill="hold">
                      <p:stCondLst>
                        <p:cond delay="indefinite"/>
                      </p:stCondLst>
                      <p:childTnLst>
                        <p:par>
                          <p:cTn id="995" fill="hold">
                            <p:stCondLst>
                              <p:cond delay="0"/>
                            </p:stCondLst>
                            <p:childTnLst>
                              <p:par>
                                <p:cTn id="996" nodeType="clickEffect" fill="hold" presetClass="entr" presetID="1">
                                  <p:stCondLst>
                                    <p:cond delay="0"/>
                                  </p:stCondLst>
                                  <p:childTnLst>
                                    <p:set>
                                      <p:cBhvr>
                                        <p:cTn id="997" dur="1" fill="hold">
                                          <p:stCondLst>
                                            <p:cond delay="0"/>
                                          </p:stCondLst>
                                        </p:cTn>
                                        <p:tgtEl>
                                          <p:spTgt spid="467"/>
                                        </p:tgtEl>
                                        <p:attrNameLst>
                                          <p:attrName>style.visibility</p:attrName>
                                        </p:attrNameLst>
                                      </p:cBhvr>
                                      <p:to>
                                        <p:strVal val="visible"/>
                                      </p:to>
                                    </p:set>
                                  </p:childTnLst>
                                </p:cTn>
                              </p:par>
                              <p:par>
                                <p:cTn id="998" nodeType="withEffect" fill="hold" presetClass="entr" presetID="1">
                                  <p:stCondLst>
                                    <p:cond delay="0"/>
                                  </p:stCondLst>
                                  <p:childTnLst>
                                    <p:set>
                                      <p:cBhvr>
                                        <p:cTn id="999" dur="1" fill="hold">
                                          <p:stCondLst>
                                            <p:cond delay="0"/>
                                          </p:stCondLst>
                                        </p:cTn>
                                        <p:tgtEl>
                                          <p:spTgt spid="468"/>
                                        </p:tgtEl>
                                        <p:attrNameLst>
                                          <p:attrName>style.visibility</p:attrName>
                                        </p:attrNameLst>
                                      </p:cBhvr>
                                      <p:to>
                                        <p:strVal val="visible"/>
                                      </p:to>
                                    </p:set>
                                  </p:childTnLst>
                                </p:cTn>
                              </p:par>
                            </p:childTnLst>
                          </p:cTn>
                        </p:par>
                      </p:childTnLst>
                    </p:cTn>
                  </p:par>
                  <p:par>
                    <p:cTn id="1000" fill="hold">
                      <p:stCondLst>
                        <p:cond delay="indefinite"/>
                      </p:stCondLst>
                      <p:childTnLst>
                        <p:par>
                          <p:cTn id="1001" fill="hold">
                            <p:stCondLst>
                              <p:cond delay="0"/>
                            </p:stCondLst>
                            <p:childTnLst>
                              <p:par>
                                <p:cTn id="1002" nodeType="clickEffect" fill="hold" presetClass="entr" presetID="1">
                                  <p:stCondLst>
                                    <p:cond delay="0"/>
                                  </p:stCondLst>
                                  <p:childTnLst>
                                    <p:set>
                                      <p:cBhvr>
                                        <p:cTn id="1003" dur="1" fill="hold">
                                          <p:stCondLst>
                                            <p:cond delay="0"/>
                                          </p:stCondLst>
                                        </p:cTn>
                                        <p:tgtEl>
                                          <p:spTgt spid="470"/>
                                        </p:tgtEl>
                                        <p:attrNameLst>
                                          <p:attrName>style.visibility</p:attrName>
                                        </p:attrNameLst>
                                      </p:cBhvr>
                                      <p:to>
                                        <p:strVal val="visible"/>
                                      </p:to>
                                    </p:set>
                                  </p:childTnLst>
                                </p:cTn>
                              </p:par>
                              <p:par>
                                <p:cTn id="1004" nodeType="withEffect" fill="hold" presetClass="entr" presetID="1">
                                  <p:stCondLst>
                                    <p:cond delay="0"/>
                                  </p:stCondLst>
                                  <p:childTnLst>
                                    <p:set>
                                      <p:cBhvr>
                                        <p:cTn id="1005" dur="1" fill="hold">
                                          <p:stCondLst>
                                            <p:cond delay="0"/>
                                          </p:stCondLst>
                                        </p:cTn>
                                        <p:tgtEl>
                                          <p:spTgt spid="4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1.3 Motivation</a:t>
            </a:r>
            <a:br/>
            <a:endParaRPr b="0" lang="en-US" sz="4300" spc="-1" strike="noStrike">
              <a:solidFill>
                <a:srgbClr val="000000"/>
              </a:solidFill>
              <a:latin typeface="Gill Sans MT"/>
            </a:endParaRPr>
          </a:p>
        </p:txBody>
      </p:sp>
      <p:sp>
        <p:nvSpPr>
          <p:cNvPr id="300"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Erste Untersuchungen in den späten 1800ern mit der Idee, dass man durch das Verstehen von kleinen Bakterien auch komplexere Organismen besser begreift. </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Heute gehört es zu den am meisten studierten und besten verstandenen Gebieten und man kann damit auf komplexere Lebensformen schließen</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Verschiedenste Bakterielle Systeme</a:t>
            </a:r>
            <a:endParaRPr b="0" lang="en-US" sz="2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2400" spc="-1" strike="noStrike">
                <a:solidFill>
                  <a:srgbClr val="000000"/>
                </a:solidFill>
                <a:latin typeface="Gill Sans MT"/>
              </a:rPr>
              <a:t> </a:t>
            </a:r>
            <a:endParaRPr b="0" lang="en-US" sz="2400" spc="-1" strike="noStrike">
              <a:solidFill>
                <a:srgbClr val="000000"/>
              </a:solidFill>
              <a:latin typeface="Gill Sans MT"/>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30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71" name="Object 1"/>
          <p:cNvGraphicFramePr/>
          <p:nvPr/>
        </p:nvGraphicFramePr>
        <p:xfrm>
          <a:off x="5715000" y="3429000"/>
          <a:ext cx="2420280" cy="1714320"/>
        </p:xfrm>
        <a:graphic>
          <a:graphicData uri="http://schemas.openxmlformats.org/presentationml/2006/ole">
            <p:oleObj progId="Package" r:id="rId1" spid="">
              <p:embed/>
              <p:pic>
                <p:nvPicPr>
                  <p:cNvPr id="472" name="Objekt 8" descr=""/>
                  <p:cNvPicPr/>
                  <p:nvPr/>
                </p:nvPicPr>
                <p:blipFill>
                  <a:blip r:embed="rId2"/>
                  <a:stretch/>
                </p:blipFill>
                <p:spPr>
                  <a:xfrm>
                    <a:off x="5715000" y="3429000"/>
                    <a:ext cx="2420280" cy="1714320"/>
                  </a:xfrm>
                  <a:prstGeom prst="rect">
                    <a:avLst/>
                  </a:prstGeom>
                  <a:ln>
                    <a:noFill/>
                  </a:ln>
                </p:spPr>
              </p:pic>
            </p:oleObj>
          </a:graphicData>
        </a:graphic>
      </p:graphicFrame>
      <p:sp>
        <p:nvSpPr>
          <p:cNvPr id="473" name="CustomShape 2"/>
          <p:cNvSpPr/>
          <p:nvPr/>
        </p:nvSpPr>
        <p:spPr>
          <a:xfrm>
            <a:off x="1595880" y="500040"/>
            <a:ext cx="6223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Smoldyn wird für Räumliche Modellierung eingesetzt</a:t>
            </a:r>
            <a:endParaRPr b="0" lang="de-DE" sz="1800" spc="-1" strike="noStrike">
              <a:latin typeface="Arial"/>
            </a:endParaRPr>
          </a:p>
        </p:txBody>
      </p:sp>
      <p:sp>
        <p:nvSpPr>
          <p:cNvPr id="474" name="CustomShape 3"/>
          <p:cNvSpPr/>
          <p:nvPr/>
        </p:nvSpPr>
        <p:spPr>
          <a:xfrm>
            <a:off x="1928880" y="1571760"/>
            <a:ext cx="585756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Räumliche Modellierung des selben Problems liefert ganz andere Ergebnisse</a:t>
            </a:r>
            <a:endParaRPr b="0" lang="de-DE" sz="1800" spc="-1" strike="noStrike">
              <a:latin typeface="Arial"/>
            </a:endParaRPr>
          </a:p>
        </p:txBody>
      </p:sp>
      <p:pic>
        <p:nvPicPr>
          <p:cNvPr id="475" name="Grafik 5" descr=""/>
          <p:cNvPicPr/>
          <p:nvPr/>
        </p:nvPicPr>
        <p:blipFill>
          <a:blip r:embed="rId3"/>
          <a:stretch/>
        </p:blipFill>
        <p:spPr>
          <a:xfrm>
            <a:off x="1428840" y="2714760"/>
            <a:ext cx="3332520" cy="3357360"/>
          </a:xfrm>
          <a:prstGeom prst="rect">
            <a:avLst/>
          </a:prstGeom>
          <a:ln>
            <a:noFill/>
          </a:ln>
        </p:spPr>
      </p:pic>
      <p:sp>
        <p:nvSpPr>
          <p:cNvPr id="476" name="CustomShape 4"/>
          <p:cNvSpPr/>
          <p:nvPr/>
        </p:nvSpPr>
        <p:spPr>
          <a:xfrm>
            <a:off x="1928880" y="928800"/>
            <a:ext cx="692928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Räumliche Modellierung biologischer Prozesse. Man kann damit 10000ende Teilchen in Echtzeit simulieren</a:t>
            </a:r>
            <a:endParaRPr b="0" lang="de-DE" sz="1800" spc="-1" strike="noStrike">
              <a:latin typeface="Arial"/>
            </a:endParaRPr>
          </a:p>
        </p:txBody>
      </p:sp>
      <p:sp>
        <p:nvSpPr>
          <p:cNvPr id="477" name="CustomShape 5"/>
          <p:cNvSpPr/>
          <p:nvPr/>
        </p:nvSpPr>
        <p:spPr>
          <a:xfrm>
            <a:off x="2714760" y="6143760"/>
            <a:ext cx="1213920" cy="637200"/>
          </a:xfrm>
          <a:prstGeom prst="rect">
            <a:avLst/>
          </a:prstGeom>
          <a:noFill/>
          <a:ln>
            <a:noFill/>
          </a:ln>
        </p:spPr>
        <p:style>
          <a:lnRef idx="0"/>
          <a:fillRef idx="0"/>
          <a:effectRef idx="0"/>
          <a:fontRef idx="minor"/>
        </p:style>
        <p:txBody>
          <a:bodyPr lIns="90000" rIns="90000" tIns="45000" bIns="45000"/>
          <a:p>
            <a:pPr>
              <a:lnSpc>
                <a:spcPct val="100000"/>
              </a:lnSpc>
            </a:pPr>
            <a:r>
              <a:rPr b="0" lang="de-DE" sz="1200" spc="-1" strike="noStrike">
                <a:solidFill>
                  <a:srgbClr val="000000"/>
                </a:solidFill>
                <a:latin typeface="Gill Sans MT"/>
              </a:rPr>
              <a:t>Rot: Prey</a:t>
            </a:r>
            <a:endParaRPr b="0" lang="de-DE" sz="1200" spc="-1" strike="noStrike">
              <a:latin typeface="Arial"/>
            </a:endParaRPr>
          </a:p>
          <a:p>
            <a:pPr>
              <a:lnSpc>
                <a:spcPct val="100000"/>
              </a:lnSpc>
            </a:pPr>
            <a:r>
              <a:rPr b="0" lang="de-DE" sz="1200" spc="-1" strike="noStrike">
                <a:solidFill>
                  <a:srgbClr val="000000"/>
                </a:solidFill>
                <a:latin typeface="Gill Sans MT"/>
              </a:rPr>
              <a:t>Grün: Predator</a:t>
            </a:r>
            <a:endParaRPr b="0" lang="de-DE" sz="1200" spc="-1" strike="noStrike">
              <a:latin typeface="Arial"/>
            </a:endParaRPr>
          </a:p>
        </p:txBody>
      </p:sp>
    </p:spTree>
  </p:cSld>
  <p:timing>
    <p:tnLst>
      <p:par>
        <p:cTn id="1006" dur="indefinite" restart="never" nodeType="tmRoot">
          <p:childTnLst>
            <p:seq>
              <p:cTn id="1007" dur="indefinite" nodeType="mainSeq">
                <p:childTnLst>
                  <p:par>
                    <p:cTn id="1008" fill="hold">
                      <p:stCondLst>
                        <p:cond delay="indefinite"/>
                      </p:stCondLst>
                      <p:childTnLst>
                        <p:par>
                          <p:cTn id="1009" fill="hold">
                            <p:stCondLst>
                              <p:cond delay="0"/>
                            </p:stCondLst>
                            <p:childTnLst>
                              <p:par>
                                <p:cTn id="1010" nodeType="clickEffect" fill="hold" presetClass="entr" presetID="1">
                                  <p:stCondLst>
                                    <p:cond delay="0"/>
                                  </p:stCondLst>
                                  <p:childTnLst>
                                    <p:set>
                                      <p:cBhvr>
                                        <p:cTn id="1011" dur="1" fill="hold">
                                          <p:stCondLst>
                                            <p:cond delay="0"/>
                                          </p:stCondLst>
                                        </p:cTn>
                                        <p:tgtEl>
                                          <p:spTgt spid="473"/>
                                        </p:tgtEl>
                                        <p:attrNameLst>
                                          <p:attrName>style.visibility</p:attrName>
                                        </p:attrNameLst>
                                      </p:cBhvr>
                                      <p:to>
                                        <p:strVal val="visible"/>
                                      </p:to>
                                    </p:set>
                                  </p:childTnLst>
                                </p:cTn>
                              </p:par>
                            </p:childTnLst>
                          </p:cTn>
                        </p:par>
                      </p:childTnLst>
                    </p:cTn>
                  </p:par>
                  <p:par>
                    <p:cTn id="1012" fill="hold">
                      <p:stCondLst>
                        <p:cond delay="indefinite"/>
                      </p:stCondLst>
                      <p:childTnLst>
                        <p:par>
                          <p:cTn id="1013" fill="hold">
                            <p:stCondLst>
                              <p:cond delay="0"/>
                            </p:stCondLst>
                            <p:childTnLst>
                              <p:par>
                                <p:cTn id="1014" nodeType="clickEffect" fill="hold" presetClass="entr" presetID="1">
                                  <p:stCondLst>
                                    <p:cond delay="0"/>
                                  </p:stCondLst>
                                  <p:childTnLst>
                                    <p:set>
                                      <p:cBhvr>
                                        <p:cTn id="1015" dur="1" fill="hold">
                                          <p:stCondLst>
                                            <p:cond delay="0"/>
                                          </p:stCondLst>
                                        </p:cTn>
                                        <p:tgtEl>
                                          <p:spTgt spid="476"/>
                                        </p:tgtEl>
                                        <p:attrNameLst>
                                          <p:attrName>style.visibility</p:attrName>
                                        </p:attrNameLst>
                                      </p:cBhvr>
                                      <p:to>
                                        <p:strVal val="visible"/>
                                      </p:to>
                                    </p:set>
                                  </p:childTnLst>
                                </p:cTn>
                              </p:par>
                            </p:childTnLst>
                          </p:cTn>
                        </p:par>
                      </p:childTnLst>
                    </p:cTn>
                  </p:par>
                  <p:par>
                    <p:cTn id="1016" fill="hold">
                      <p:stCondLst>
                        <p:cond delay="indefinite"/>
                      </p:stCondLst>
                      <p:childTnLst>
                        <p:par>
                          <p:cTn id="1017" fill="hold">
                            <p:stCondLst>
                              <p:cond delay="0"/>
                            </p:stCondLst>
                            <p:childTnLst>
                              <p:par>
                                <p:cTn id="1018" nodeType="clickEffect" fill="hold" presetClass="entr" presetID="1">
                                  <p:stCondLst>
                                    <p:cond delay="0"/>
                                  </p:stCondLst>
                                  <p:childTnLst>
                                    <p:set>
                                      <p:cBhvr>
                                        <p:cTn id="1019" dur="1" fill="hold">
                                          <p:stCondLst>
                                            <p:cond delay="0"/>
                                          </p:stCondLst>
                                        </p:cTn>
                                        <p:tgtEl>
                                          <p:spTgt spid="474"/>
                                        </p:tgtEl>
                                        <p:attrNameLst>
                                          <p:attrName>style.visibility</p:attrName>
                                        </p:attrNameLst>
                                      </p:cBhvr>
                                      <p:to>
                                        <p:strVal val="visible"/>
                                      </p:to>
                                    </p:set>
                                  </p:childTnLst>
                                </p:cTn>
                              </p:par>
                              <p:par>
                                <p:cTn id="1020" nodeType="withEffect" fill="hold" presetClass="entr" presetID="1">
                                  <p:stCondLst>
                                    <p:cond delay="0"/>
                                  </p:stCondLst>
                                  <p:childTnLst>
                                    <p:set>
                                      <p:cBhvr>
                                        <p:cTn id="1021" dur="1" fill="hold">
                                          <p:stCondLst>
                                            <p:cond delay="0"/>
                                          </p:stCondLst>
                                        </p:cTn>
                                        <p:tgtEl>
                                          <p:spTgt spid="475"/>
                                        </p:tgtEl>
                                        <p:attrNameLst>
                                          <p:attrName>style.visibility</p:attrName>
                                        </p:attrNameLst>
                                      </p:cBhvr>
                                      <p:to>
                                        <p:strVal val="visible"/>
                                      </p:to>
                                    </p:set>
                                  </p:childTnLst>
                                </p:cTn>
                              </p:par>
                              <p:par>
                                <p:cTn id="1022" nodeType="withEffect" fill="hold" presetClass="entr" presetID="1">
                                  <p:stCondLst>
                                    <p:cond delay="0"/>
                                  </p:stCondLst>
                                  <p:childTnLst>
                                    <p:set>
                                      <p:cBhvr>
                                        <p:cTn id="1023"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8.2 Lipkow (i) (2005)</a:t>
            </a:r>
            <a:endParaRPr b="0" lang="en-US" sz="4300" spc="-1" strike="noStrike">
              <a:solidFill>
                <a:srgbClr val="000000"/>
              </a:solidFill>
              <a:latin typeface="Gill Sans MT"/>
            </a:endParaRPr>
          </a:p>
        </p:txBody>
      </p:sp>
      <p:sp>
        <p:nvSpPr>
          <p:cNvPr id="479"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hat 3-D Simulationen der Proteinreaktion innerhalb der Zelle mit Smoldyn durchgeführt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Verteilung und Diffusion von CheY, CheYp (verursacht Bewegung), CheZ (Regulierung von CheYp) wurden in das Modell integriert</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Ergebnisse:</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Falls man das CheZ nur auf die Pole beschränkt, so verteilt sich das CheY gleichmäßig in der Zelle</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Lässt man hingegen CheZ frei durch das Bakterium schwimmen, so bildet sich ein exponentieller Gradient der CheYp Konzentration innerhalb der Zelle</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Untersuchung für Anormale Diffusion: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Man hat dann innerhalb der Zelle undurchdringliche Blöcke eingebaut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Gradient erhöht sich noch weiter, wenn CheZ frei durch die Zelle wandert</a:t>
            </a:r>
            <a:endParaRPr b="0" lang="en-US" sz="3200" spc="-1" strike="noStrike">
              <a:solidFill>
                <a:srgbClr val="000000"/>
              </a:solidFill>
              <a:latin typeface="Gill Sans MT"/>
            </a:endParaRPr>
          </a:p>
        </p:txBody>
      </p:sp>
    </p:spTree>
  </p:cSld>
  <p:timing>
    <p:tnLst>
      <p:par>
        <p:cTn id="1024" dur="indefinite" restart="never" nodeType="tmRoot">
          <p:childTnLst>
            <p:seq>
              <p:cTn id="1025" dur="indefinite" nodeType="mainSeq">
                <p:childTnLst>
                  <p:par>
                    <p:cTn id="1026" fill="hold">
                      <p:stCondLst>
                        <p:cond delay="indefinite"/>
                      </p:stCondLst>
                      <p:childTnLst>
                        <p:par>
                          <p:cTn id="1027" fill="hold">
                            <p:stCondLst>
                              <p:cond delay="0"/>
                            </p:stCondLst>
                            <p:childTnLst>
                              <p:par>
                                <p:cTn id="1028" nodeType="clickEffect" fill="hold" presetClass="entr" presetID="1">
                                  <p:stCondLst>
                                    <p:cond delay="0"/>
                                  </p:stCondLst>
                                  <p:childTnLst>
                                    <p:set>
                                      <p:cBhvr>
                                        <p:cTn id="1029" dur="1" fill="hold">
                                          <p:stCondLst>
                                            <p:cond delay="0"/>
                                          </p:stCondLst>
                                        </p:cTn>
                                        <p:tgtEl>
                                          <p:spTgt spid="479">
                                            <p:txEl>
                                              <p:pRg st="0" end="0"/>
                                            </p:txEl>
                                          </p:spTgt>
                                        </p:tgtEl>
                                        <p:attrNameLst>
                                          <p:attrName>style.visibility</p:attrName>
                                        </p:attrNameLst>
                                      </p:cBhvr>
                                      <p:to>
                                        <p:strVal val="visible"/>
                                      </p:to>
                                    </p:set>
                                  </p:childTnLst>
                                </p:cTn>
                              </p:par>
                            </p:childTnLst>
                          </p:cTn>
                        </p:par>
                      </p:childTnLst>
                    </p:cTn>
                  </p:par>
                  <p:par>
                    <p:cTn id="1030" fill="hold">
                      <p:stCondLst>
                        <p:cond delay="indefinite"/>
                      </p:stCondLst>
                      <p:childTnLst>
                        <p:par>
                          <p:cTn id="1031" fill="hold">
                            <p:stCondLst>
                              <p:cond delay="0"/>
                            </p:stCondLst>
                            <p:childTnLst>
                              <p:par>
                                <p:cTn id="1032" nodeType="clickEffect" fill="hold" presetClass="entr" presetID="1">
                                  <p:stCondLst>
                                    <p:cond delay="0"/>
                                  </p:stCondLst>
                                  <p:childTnLst>
                                    <p:set>
                                      <p:cBhvr>
                                        <p:cTn id="1033" dur="1" fill="hold">
                                          <p:stCondLst>
                                            <p:cond delay="0"/>
                                          </p:stCondLst>
                                        </p:cTn>
                                        <p:tgtEl>
                                          <p:spTgt spid="479">
                                            <p:txEl>
                                              <p:pRg st="1" end="1"/>
                                            </p:txEl>
                                          </p:spTgt>
                                        </p:tgtEl>
                                        <p:attrNameLst>
                                          <p:attrName>style.visibility</p:attrName>
                                        </p:attrNameLst>
                                      </p:cBhvr>
                                      <p:to>
                                        <p:strVal val="visible"/>
                                      </p:to>
                                    </p:set>
                                  </p:childTnLst>
                                </p:cTn>
                              </p:par>
                              <p:par>
                                <p:cTn id="1034" nodeType="withEffect" fill="hold" presetClass="entr" presetID="1">
                                  <p:stCondLst>
                                    <p:cond delay="0"/>
                                  </p:stCondLst>
                                  <p:childTnLst>
                                    <p:set>
                                      <p:cBhvr>
                                        <p:cTn id="1035" dur="1" fill="hold">
                                          <p:stCondLst>
                                            <p:cond delay="0"/>
                                          </p:stCondLst>
                                        </p:cTn>
                                        <p:tgtEl>
                                          <p:spTgt spid="479">
                                            <p:txEl>
                                              <p:pRg st="2" end="2"/>
                                            </p:txEl>
                                          </p:spTgt>
                                        </p:tgtEl>
                                        <p:attrNameLst>
                                          <p:attrName>style.visibility</p:attrName>
                                        </p:attrNameLst>
                                      </p:cBhvr>
                                      <p:to>
                                        <p:strVal val="visible"/>
                                      </p:to>
                                    </p:set>
                                  </p:childTnLst>
                                </p:cTn>
                              </p:par>
                              <p:par>
                                <p:cTn id="1036" nodeType="withEffect" fill="hold" presetClass="entr" presetID="1">
                                  <p:stCondLst>
                                    <p:cond delay="0"/>
                                  </p:stCondLst>
                                  <p:childTnLst>
                                    <p:set>
                                      <p:cBhvr>
                                        <p:cTn id="1037" dur="1" fill="hold">
                                          <p:stCondLst>
                                            <p:cond delay="0"/>
                                          </p:stCondLst>
                                        </p:cTn>
                                        <p:tgtEl>
                                          <p:spTgt spid="479">
                                            <p:txEl>
                                              <p:pRg st="3" end="3"/>
                                            </p:txEl>
                                          </p:spTgt>
                                        </p:tgtEl>
                                        <p:attrNameLst>
                                          <p:attrName>style.visibility</p:attrName>
                                        </p:attrNameLst>
                                      </p:cBhvr>
                                      <p:to>
                                        <p:strVal val="visible"/>
                                      </p:to>
                                    </p:set>
                                  </p:childTnLst>
                                </p:cTn>
                              </p:par>
                            </p:childTnLst>
                          </p:cTn>
                        </p:par>
                      </p:childTnLst>
                    </p:cTn>
                  </p:par>
                  <p:par>
                    <p:cTn id="1038" fill="hold">
                      <p:stCondLst>
                        <p:cond delay="indefinite"/>
                      </p:stCondLst>
                      <p:childTnLst>
                        <p:par>
                          <p:cTn id="1039" fill="hold">
                            <p:stCondLst>
                              <p:cond delay="0"/>
                            </p:stCondLst>
                            <p:childTnLst>
                              <p:par>
                                <p:cTn id="1040" nodeType="clickEffect" fill="hold" presetClass="entr" presetID="1">
                                  <p:stCondLst>
                                    <p:cond delay="0"/>
                                  </p:stCondLst>
                                  <p:childTnLst>
                                    <p:set>
                                      <p:cBhvr>
                                        <p:cTn id="1041" dur="1" fill="hold">
                                          <p:stCondLst>
                                            <p:cond delay="0"/>
                                          </p:stCondLst>
                                        </p:cTn>
                                        <p:tgtEl>
                                          <p:spTgt spid="479">
                                            <p:txEl>
                                              <p:pRg st="4" end="4"/>
                                            </p:txEl>
                                          </p:spTgt>
                                        </p:tgtEl>
                                        <p:attrNameLst>
                                          <p:attrName>style.visibility</p:attrName>
                                        </p:attrNameLst>
                                      </p:cBhvr>
                                      <p:to>
                                        <p:strVal val="visible"/>
                                      </p:to>
                                    </p:set>
                                  </p:childTnLst>
                                </p:cTn>
                              </p:par>
                              <p:par>
                                <p:cTn id="1042" nodeType="withEffect" fill="hold" presetClass="entr" presetID="1">
                                  <p:stCondLst>
                                    <p:cond delay="0"/>
                                  </p:stCondLst>
                                  <p:childTnLst>
                                    <p:set>
                                      <p:cBhvr>
                                        <p:cTn id="1043" dur="1" fill="hold">
                                          <p:stCondLst>
                                            <p:cond delay="0"/>
                                          </p:stCondLst>
                                        </p:cTn>
                                        <p:tgtEl>
                                          <p:spTgt spid="479">
                                            <p:txEl>
                                              <p:pRg st="5" end="5"/>
                                            </p:txEl>
                                          </p:spTgt>
                                        </p:tgtEl>
                                        <p:attrNameLst>
                                          <p:attrName>style.visibility</p:attrName>
                                        </p:attrNameLst>
                                      </p:cBhvr>
                                      <p:to>
                                        <p:strVal val="visible"/>
                                      </p:to>
                                    </p:set>
                                  </p:childTnLst>
                                </p:cTn>
                              </p:par>
                              <p:par>
                                <p:cTn id="1044" nodeType="withEffect" fill="hold" presetClass="entr" presetID="1">
                                  <p:stCondLst>
                                    <p:cond delay="0"/>
                                  </p:stCondLst>
                                  <p:childTnLst>
                                    <p:set>
                                      <p:cBhvr>
                                        <p:cTn id="1045" dur="1" fill="hold">
                                          <p:stCondLst>
                                            <p:cond delay="0"/>
                                          </p:stCondLst>
                                        </p:cTn>
                                        <p:tgtEl>
                                          <p:spTgt spid="479">
                                            <p:txEl>
                                              <p:pRg st="6" end="6"/>
                                            </p:txEl>
                                          </p:spTgt>
                                        </p:tgtEl>
                                        <p:attrNameLst>
                                          <p:attrName>style.visibility</p:attrName>
                                        </p:attrNameLst>
                                      </p:cBhvr>
                                      <p:to>
                                        <p:strVal val="visible"/>
                                      </p:to>
                                    </p:set>
                                  </p:childTnLst>
                                </p:cTn>
                              </p:par>
                            </p:childTnLst>
                          </p:cTn>
                        </p:par>
                      </p:childTnLst>
                    </p:cTn>
                  </p:par>
                  <p:par>
                    <p:cTn id="1046" fill="hold">
                      <p:stCondLst>
                        <p:cond delay="indefinite"/>
                      </p:stCondLst>
                      <p:childTnLst>
                        <p:par>
                          <p:cTn id="1047" fill="hold">
                            <p:stCondLst>
                              <p:cond delay="0"/>
                            </p:stCondLst>
                            <p:childTnLst>
                              <p:par>
                                <p:cTn id="1048" nodeType="clickEffect" fill="hold" presetClass="entr" presetID="1">
                                  <p:stCondLst>
                                    <p:cond delay="0"/>
                                  </p:stCondLst>
                                  <p:childTnLst>
                                    <p:set>
                                      <p:cBhvr>
                                        <p:cTn id="1049" dur="1" fill="hold">
                                          <p:stCondLst>
                                            <p:cond delay="0"/>
                                          </p:stCondLst>
                                        </p:cTn>
                                        <p:tgtEl>
                                          <p:spTgt spid="47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8.3 Lipkow (ii) Modell für Proteinkonzentrationsgradienten in der Zelle</a:t>
            </a:r>
            <a:endParaRPr b="0" lang="en-US" sz="4300" spc="-1" strike="noStrike">
              <a:solidFill>
                <a:srgbClr val="000000"/>
              </a:solidFill>
              <a:latin typeface="Gill Sans MT"/>
            </a:endParaRPr>
          </a:p>
        </p:txBody>
      </p:sp>
      <p:sp>
        <p:nvSpPr>
          <p:cNvPr id="481" name="TextShape 2"/>
          <p:cNvSpPr txBox="1"/>
          <p:nvPr/>
        </p:nvSpPr>
        <p:spPr>
          <a:xfrm>
            <a:off x="1435680" y="1857240"/>
            <a:ext cx="7497720" cy="500040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Grundsätzlich können natürlich immer wieder Konzentrationsgradienten innerhalb einer Zelle (durch Bildung und Abbau des Proteins) entstehen. Diese sind jedoch extrem instabil und werden durch die natürliche Diffusion schon nach kurzer Zeit zerstört.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Studien haben jedoch gezeigt, dass phosphorilierte Proteine Gradienten bilden können, die temporär stabil sind.</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Als Ursache wird ein Räumliches Kinase-Phosphatase-System angenommen: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An einer Membranseite wird die phosphorilierte Form eines Substrates produziert. Dieses Diffundiert durch die Zelle und dephosphoriliert kontinuierlich innerhalb der Zelle. Das Substrat diffundiert nun wieder durch die Zelle, bis es auf der anderen Seite wieder angereichert wird. Durch den Kreislauf bildet sich ein Gleichgewicht der Reaktion und Gradienten der Stoffkonzentrationen.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Dies werden wir nun in einer einfach Form modellieren, wobei wir folgende Annahmen machen: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Unser Stoff liegt in einer phosphorilierten Form A und in einer dephosphorilierten Form B vor.</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 gesamte Proteinkonzentration ändert sich nicht.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 Diffusionskoeffizienten von A und B sind gleich.</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Wir haben ein Feld der Länge L, bei x=0 wird der Stoff A produziert und er wird gleichmäßig über das Feld in den Stoff B umgewandelt.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Für 0 &lt; x &lt; L herrscht ein Gleichgewichtszustand den Konzentrationen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spTree>
  </p:cSld>
  <p:timing>
    <p:tnLst>
      <p:par>
        <p:cTn id="1050" dur="indefinite" restart="never" nodeType="tmRoot">
          <p:childTnLst>
            <p:seq>
              <p:cTn id="1051" dur="indefinite" nodeType="mainSeq">
                <p:childTnLst>
                  <p:par>
                    <p:cTn id="1052" fill="hold">
                      <p:stCondLst>
                        <p:cond delay="indefinite"/>
                      </p:stCondLst>
                      <p:childTnLst>
                        <p:par>
                          <p:cTn id="1053" fill="hold">
                            <p:stCondLst>
                              <p:cond delay="0"/>
                            </p:stCondLst>
                            <p:childTnLst>
                              <p:par>
                                <p:cTn id="1054" nodeType="clickEffect" fill="hold" presetClass="entr" presetID="1">
                                  <p:stCondLst>
                                    <p:cond delay="0"/>
                                  </p:stCondLst>
                                  <p:childTnLst>
                                    <p:set>
                                      <p:cBhvr>
                                        <p:cTn id="1055" dur="1" fill="hold">
                                          <p:stCondLst>
                                            <p:cond delay="0"/>
                                          </p:stCondLst>
                                        </p:cTn>
                                        <p:tgtEl>
                                          <p:spTgt spid="481">
                                            <p:txEl>
                                              <p:pRg st="0" end="0"/>
                                            </p:txEl>
                                          </p:spTgt>
                                        </p:tgtEl>
                                        <p:attrNameLst>
                                          <p:attrName>style.visibility</p:attrName>
                                        </p:attrNameLst>
                                      </p:cBhvr>
                                      <p:to>
                                        <p:strVal val="visible"/>
                                      </p:to>
                                    </p:set>
                                  </p:childTnLst>
                                </p:cTn>
                              </p:par>
                            </p:childTnLst>
                          </p:cTn>
                        </p:par>
                      </p:childTnLst>
                    </p:cTn>
                  </p:par>
                  <p:par>
                    <p:cTn id="1056" fill="hold">
                      <p:stCondLst>
                        <p:cond delay="indefinite"/>
                      </p:stCondLst>
                      <p:childTnLst>
                        <p:par>
                          <p:cTn id="1057" fill="hold">
                            <p:stCondLst>
                              <p:cond delay="0"/>
                            </p:stCondLst>
                            <p:childTnLst>
                              <p:par>
                                <p:cTn id="1058" nodeType="clickEffect" fill="hold" presetClass="entr" presetID="1">
                                  <p:stCondLst>
                                    <p:cond delay="0"/>
                                  </p:stCondLst>
                                  <p:childTnLst>
                                    <p:set>
                                      <p:cBhvr>
                                        <p:cTn id="1059" dur="1" fill="hold">
                                          <p:stCondLst>
                                            <p:cond delay="0"/>
                                          </p:stCondLst>
                                        </p:cTn>
                                        <p:tgtEl>
                                          <p:spTgt spid="481">
                                            <p:txEl>
                                              <p:pRg st="1" end="1"/>
                                            </p:txEl>
                                          </p:spTgt>
                                        </p:tgtEl>
                                        <p:attrNameLst>
                                          <p:attrName>style.visibility</p:attrName>
                                        </p:attrNameLst>
                                      </p:cBhvr>
                                      <p:to>
                                        <p:strVal val="visible"/>
                                      </p:to>
                                    </p:set>
                                  </p:childTnLst>
                                </p:cTn>
                              </p:par>
                            </p:childTnLst>
                          </p:cTn>
                        </p:par>
                      </p:childTnLst>
                    </p:cTn>
                  </p:par>
                  <p:par>
                    <p:cTn id="1060" fill="hold">
                      <p:stCondLst>
                        <p:cond delay="indefinite"/>
                      </p:stCondLst>
                      <p:childTnLst>
                        <p:par>
                          <p:cTn id="1061" fill="hold">
                            <p:stCondLst>
                              <p:cond delay="0"/>
                            </p:stCondLst>
                            <p:childTnLst>
                              <p:par>
                                <p:cTn id="1062" nodeType="clickEffect" fill="hold" presetClass="entr" presetID="1">
                                  <p:stCondLst>
                                    <p:cond delay="0"/>
                                  </p:stCondLst>
                                  <p:childTnLst>
                                    <p:set>
                                      <p:cBhvr>
                                        <p:cTn id="1063" dur="1" fill="hold">
                                          <p:stCondLst>
                                            <p:cond delay="0"/>
                                          </p:stCondLst>
                                        </p:cTn>
                                        <p:tgtEl>
                                          <p:spTgt spid="481">
                                            <p:txEl>
                                              <p:pRg st="2" end="2"/>
                                            </p:txEl>
                                          </p:spTgt>
                                        </p:tgtEl>
                                        <p:attrNameLst>
                                          <p:attrName>style.visibility</p:attrName>
                                        </p:attrNameLst>
                                      </p:cBhvr>
                                      <p:to>
                                        <p:strVal val="visible"/>
                                      </p:to>
                                    </p:set>
                                  </p:childTnLst>
                                </p:cTn>
                              </p:par>
                            </p:childTnLst>
                          </p:cTn>
                        </p:par>
                      </p:childTnLst>
                    </p:cTn>
                  </p:par>
                  <p:par>
                    <p:cTn id="1064" fill="hold">
                      <p:stCondLst>
                        <p:cond delay="indefinite"/>
                      </p:stCondLst>
                      <p:childTnLst>
                        <p:par>
                          <p:cTn id="1065" fill="hold">
                            <p:stCondLst>
                              <p:cond delay="0"/>
                            </p:stCondLst>
                            <p:childTnLst>
                              <p:par>
                                <p:cTn id="1066" nodeType="clickEffect" fill="hold" presetClass="entr" presetID="1">
                                  <p:stCondLst>
                                    <p:cond delay="0"/>
                                  </p:stCondLst>
                                  <p:childTnLst>
                                    <p:set>
                                      <p:cBhvr>
                                        <p:cTn id="1067" dur="1" fill="hold">
                                          <p:stCondLst>
                                            <p:cond delay="0"/>
                                          </p:stCondLst>
                                        </p:cTn>
                                        <p:tgtEl>
                                          <p:spTgt spid="481">
                                            <p:txEl>
                                              <p:pRg st="3" end="3"/>
                                            </p:txEl>
                                          </p:spTgt>
                                        </p:tgtEl>
                                        <p:attrNameLst>
                                          <p:attrName>style.visibility</p:attrName>
                                        </p:attrNameLst>
                                      </p:cBhvr>
                                      <p:to>
                                        <p:strVal val="visible"/>
                                      </p:to>
                                    </p:set>
                                  </p:childTnLst>
                                </p:cTn>
                              </p:par>
                            </p:childTnLst>
                          </p:cTn>
                        </p:par>
                      </p:childTnLst>
                    </p:cTn>
                  </p:par>
                  <p:par>
                    <p:cTn id="1068" fill="hold">
                      <p:stCondLst>
                        <p:cond delay="indefinite"/>
                      </p:stCondLst>
                      <p:childTnLst>
                        <p:par>
                          <p:cTn id="1069" fill="hold">
                            <p:stCondLst>
                              <p:cond delay="0"/>
                            </p:stCondLst>
                            <p:childTnLst>
                              <p:par>
                                <p:cTn id="1070" nodeType="clickEffect" fill="hold" presetClass="entr" presetID="1">
                                  <p:stCondLst>
                                    <p:cond delay="0"/>
                                  </p:stCondLst>
                                  <p:childTnLst>
                                    <p:set>
                                      <p:cBhvr>
                                        <p:cTn id="1071" dur="1" fill="hold">
                                          <p:stCondLst>
                                            <p:cond delay="0"/>
                                          </p:stCondLst>
                                        </p:cTn>
                                        <p:tgtEl>
                                          <p:spTgt spid="481">
                                            <p:txEl>
                                              <p:pRg st="4" end="4"/>
                                            </p:txEl>
                                          </p:spTgt>
                                        </p:tgtEl>
                                        <p:attrNameLst>
                                          <p:attrName>style.visibility</p:attrName>
                                        </p:attrNameLst>
                                      </p:cBhvr>
                                      <p:to>
                                        <p:strVal val="visible"/>
                                      </p:to>
                                    </p:set>
                                  </p:childTnLst>
                                </p:cTn>
                              </p:par>
                            </p:childTnLst>
                          </p:cTn>
                        </p:par>
                      </p:childTnLst>
                    </p:cTn>
                  </p:par>
                  <p:par>
                    <p:cTn id="1072" fill="hold">
                      <p:stCondLst>
                        <p:cond delay="indefinite"/>
                      </p:stCondLst>
                      <p:childTnLst>
                        <p:par>
                          <p:cTn id="1073" fill="hold">
                            <p:stCondLst>
                              <p:cond delay="0"/>
                            </p:stCondLst>
                            <p:childTnLst>
                              <p:par>
                                <p:cTn id="1074" nodeType="clickEffect" fill="hold" presetClass="entr" presetID="1">
                                  <p:stCondLst>
                                    <p:cond delay="0"/>
                                  </p:stCondLst>
                                  <p:childTnLst>
                                    <p:set>
                                      <p:cBhvr>
                                        <p:cTn id="1075" dur="1" fill="hold">
                                          <p:stCondLst>
                                            <p:cond delay="0"/>
                                          </p:stCondLst>
                                        </p:cTn>
                                        <p:tgtEl>
                                          <p:spTgt spid="481">
                                            <p:txEl>
                                              <p:pRg st="5" end="5"/>
                                            </p:txEl>
                                          </p:spTgt>
                                        </p:tgtEl>
                                        <p:attrNameLst>
                                          <p:attrName>style.visibility</p:attrName>
                                        </p:attrNameLst>
                                      </p:cBhvr>
                                      <p:to>
                                        <p:strVal val="visible"/>
                                      </p:to>
                                    </p:set>
                                  </p:childTnLst>
                                </p:cTn>
                              </p:par>
                            </p:childTnLst>
                          </p:cTn>
                        </p:par>
                      </p:childTnLst>
                    </p:cTn>
                  </p:par>
                  <p:par>
                    <p:cTn id="1076" fill="hold">
                      <p:stCondLst>
                        <p:cond delay="indefinite"/>
                      </p:stCondLst>
                      <p:childTnLst>
                        <p:par>
                          <p:cTn id="1077" fill="hold">
                            <p:stCondLst>
                              <p:cond delay="0"/>
                            </p:stCondLst>
                            <p:childTnLst>
                              <p:par>
                                <p:cTn id="1078" nodeType="clickEffect" fill="hold" presetClass="entr" presetID="1">
                                  <p:stCondLst>
                                    <p:cond delay="0"/>
                                  </p:stCondLst>
                                  <p:childTnLst>
                                    <p:set>
                                      <p:cBhvr>
                                        <p:cTn id="1079" dur="1" fill="hold">
                                          <p:stCondLst>
                                            <p:cond delay="0"/>
                                          </p:stCondLst>
                                        </p:cTn>
                                        <p:tgtEl>
                                          <p:spTgt spid="481">
                                            <p:txEl>
                                              <p:pRg st="6" end="6"/>
                                            </p:txEl>
                                          </p:spTgt>
                                        </p:tgtEl>
                                        <p:attrNameLst>
                                          <p:attrName>style.visibility</p:attrName>
                                        </p:attrNameLst>
                                      </p:cBhvr>
                                      <p:to>
                                        <p:strVal val="visible"/>
                                      </p:to>
                                    </p:set>
                                  </p:childTnLst>
                                </p:cTn>
                              </p:par>
                            </p:childTnLst>
                          </p:cTn>
                        </p:par>
                      </p:childTnLst>
                    </p:cTn>
                  </p:par>
                  <p:par>
                    <p:cTn id="1080" fill="hold">
                      <p:stCondLst>
                        <p:cond delay="indefinite"/>
                      </p:stCondLst>
                      <p:childTnLst>
                        <p:par>
                          <p:cTn id="1081" fill="hold">
                            <p:stCondLst>
                              <p:cond delay="0"/>
                            </p:stCondLst>
                            <p:childTnLst>
                              <p:par>
                                <p:cTn id="1082" nodeType="clickEffect" fill="hold" presetClass="entr" presetID="1">
                                  <p:stCondLst>
                                    <p:cond delay="0"/>
                                  </p:stCondLst>
                                  <p:childTnLst>
                                    <p:set>
                                      <p:cBhvr>
                                        <p:cTn id="1083" dur="1" fill="hold">
                                          <p:stCondLst>
                                            <p:cond delay="0"/>
                                          </p:stCondLst>
                                        </p:cTn>
                                        <p:tgtEl>
                                          <p:spTgt spid="481">
                                            <p:txEl>
                                              <p:pRg st="7" end="7"/>
                                            </p:txEl>
                                          </p:spTgt>
                                        </p:tgtEl>
                                        <p:attrNameLst>
                                          <p:attrName>style.visibility</p:attrName>
                                        </p:attrNameLst>
                                      </p:cBhvr>
                                      <p:to>
                                        <p:strVal val="visible"/>
                                      </p:to>
                                    </p:set>
                                  </p:childTnLst>
                                </p:cTn>
                              </p:par>
                            </p:childTnLst>
                          </p:cTn>
                        </p:par>
                      </p:childTnLst>
                    </p:cTn>
                  </p:par>
                  <p:par>
                    <p:cTn id="1084" fill="hold">
                      <p:stCondLst>
                        <p:cond delay="indefinite"/>
                      </p:stCondLst>
                      <p:childTnLst>
                        <p:par>
                          <p:cTn id="1085" fill="hold">
                            <p:stCondLst>
                              <p:cond delay="0"/>
                            </p:stCondLst>
                            <p:childTnLst>
                              <p:par>
                                <p:cTn id="1086" nodeType="clickEffect" fill="hold" presetClass="entr" presetID="1">
                                  <p:stCondLst>
                                    <p:cond delay="0"/>
                                  </p:stCondLst>
                                  <p:childTnLst>
                                    <p:set>
                                      <p:cBhvr>
                                        <p:cTn id="1087" dur="1" fill="hold">
                                          <p:stCondLst>
                                            <p:cond delay="0"/>
                                          </p:stCondLst>
                                        </p:cTn>
                                        <p:tgtEl>
                                          <p:spTgt spid="481">
                                            <p:txEl>
                                              <p:pRg st="8" end="8"/>
                                            </p:txEl>
                                          </p:spTgt>
                                        </p:tgtEl>
                                        <p:attrNameLst>
                                          <p:attrName>style.visibility</p:attrName>
                                        </p:attrNameLst>
                                      </p:cBhvr>
                                      <p:to>
                                        <p:strVal val="visible"/>
                                      </p:to>
                                    </p:set>
                                  </p:childTnLst>
                                </p:cTn>
                              </p:par>
                            </p:childTnLst>
                          </p:cTn>
                        </p:par>
                      </p:childTnLst>
                    </p:cTn>
                  </p:par>
                  <p:par>
                    <p:cTn id="1088" fill="hold">
                      <p:stCondLst>
                        <p:cond delay="indefinite"/>
                      </p:stCondLst>
                      <p:childTnLst>
                        <p:par>
                          <p:cTn id="1089" fill="hold">
                            <p:stCondLst>
                              <p:cond delay="0"/>
                            </p:stCondLst>
                            <p:childTnLst>
                              <p:par>
                                <p:cTn id="1090" nodeType="clickEffect" fill="hold" presetClass="entr" presetID="1">
                                  <p:stCondLst>
                                    <p:cond delay="0"/>
                                  </p:stCondLst>
                                  <p:childTnLst>
                                    <p:set>
                                      <p:cBhvr>
                                        <p:cTn id="1091" dur="1" fill="hold">
                                          <p:stCondLst>
                                            <p:cond delay="0"/>
                                          </p:stCondLst>
                                        </p:cTn>
                                        <p:tgtEl>
                                          <p:spTgt spid="481">
                                            <p:txEl>
                                              <p:pRg st="9" end="9"/>
                                            </p:txEl>
                                          </p:spTgt>
                                        </p:tgtEl>
                                        <p:attrNameLst>
                                          <p:attrName>style.visibility</p:attrName>
                                        </p:attrNameLst>
                                      </p:cBhvr>
                                      <p:to>
                                        <p:strVal val="visible"/>
                                      </p:to>
                                    </p:set>
                                  </p:childTnLst>
                                </p:cTn>
                              </p:par>
                            </p:childTnLst>
                          </p:cTn>
                        </p:par>
                      </p:childTnLst>
                    </p:cTn>
                  </p:par>
                  <p:par>
                    <p:cTn id="1092" fill="hold">
                      <p:stCondLst>
                        <p:cond delay="indefinite"/>
                      </p:stCondLst>
                      <p:childTnLst>
                        <p:par>
                          <p:cTn id="1093" fill="hold">
                            <p:stCondLst>
                              <p:cond delay="0"/>
                            </p:stCondLst>
                            <p:childTnLst>
                              <p:par>
                                <p:cTn id="1094" nodeType="clickEffect" fill="hold" presetClass="entr" presetID="1">
                                  <p:stCondLst>
                                    <p:cond delay="0"/>
                                  </p:stCondLst>
                                  <p:childTnLst>
                                    <p:set>
                                      <p:cBhvr>
                                        <p:cTn id="1095" dur="1" fill="hold">
                                          <p:stCondLst>
                                            <p:cond delay="0"/>
                                          </p:stCondLst>
                                        </p:cTn>
                                        <p:tgtEl>
                                          <p:spTgt spid="481">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854280" y="214200"/>
            <a:ext cx="576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Hieraus ergeben sich nun folgende Gleichungen:</a:t>
            </a:r>
            <a:endParaRPr b="0" lang="de-DE" sz="1800" spc="-1" strike="noStrike">
              <a:latin typeface="Arial"/>
            </a:endParaRPr>
          </a:p>
        </p:txBody>
      </p:sp>
      <p:sp>
        <p:nvSpPr>
          <p:cNvPr id="483" name="CustomShape 2"/>
          <p:cNvSpPr/>
          <p:nvPr/>
        </p:nvSpPr>
        <p:spPr>
          <a:xfrm>
            <a:off x="802440" y="714240"/>
            <a:ext cx="57009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400" spc="-1" strike="noStrike">
                <a:solidFill>
                  <a:srgbClr val="000000"/>
                </a:solidFill>
                <a:latin typeface="Gill Sans MT"/>
              </a:rPr>
              <a:t>Für die Reaktionsdiffusion von A und B für 0&lt;x&lt;L ergibt sich, </a:t>
            </a:r>
            <a:endParaRPr b="0" lang="de-DE" sz="1400" spc="-1" strike="noStrike">
              <a:latin typeface="Arial"/>
            </a:endParaRPr>
          </a:p>
          <a:p>
            <a:pPr>
              <a:lnSpc>
                <a:spcPct val="100000"/>
              </a:lnSpc>
            </a:pPr>
            <a:r>
              <a:rPr b="0" lang="de-DE" sz="1400" spc="-1" strike="noStrike">
                <a:solidFill>
                  <a:srgbClr val="000000"/>
                </a:solidFill>
                <a:latin typeface="Gill Sans MT"/>
              </a:rPr>
              <a:t>da wir einen Gleichgewichtszustand annehmen:</a:t>
            </a:r>
            <a:endParaRPr b="0" lang="de-DE" sz="1400" spc="-1" strike="noStrike">
              <a:latin typeface="Arial"/>
            </a:endParaRPr>
          </a:p>
        </p:txBody>
      </p:sp>
      <p:graphicFrame>
        <p:nvGraphicFramePr>
          <p:cNvPr id="484" name="Object 3"/>
          <p:cNvGraphicFramePr/>
          <p:nvPr/>
        </p:nvGraphicFramePr>
        <p:xfrm>
          <a:off x="1214280" y="1428840"/>
          <a:ext cx="2272320" cy="1191960"/>
        </p:xfrm>
        <a:graphic>
          <a:graphicData uri="http://schemas.openxmlformats.org/presentationml/2006/ole">
            <p:oleObj progId="Equation.3" r:id="rId1" spid="">
              <p:embed/>
              <p:pic>
                <p:nvPicPr>
                  <p:cNvPr id="485" name="Objekt 5" descr=""/>
                  <p:cNvPicPr/>
                  <p:nvPr/>
                </p:nvPicPr>
                <p:blipFill>
                  <a:blip r:embed="rId2"/>
                  <a:stretch/>
                </p:blipFill>
                <p:spPr>
                  <a:xfrm>
                    <a:off x="1214280" y="1428840"/>
                    <a:ext cx="2272320" cy="1191960"/>
                  </a:xfrm>
                  <a:prstGeom prst="rect">
                    <a:avLst/>
                  </a:prstGeom>
                  <a:ln>
                    <a:noFill/>
                  </a:ln>
                </p:spPr>
              </p:pic>
            </p:oleObj>
          </a:graphicData>
        </a:graphic>
      </p:graphicFrame>
      <p:sp>
        <p:nvSpPr>
          <p:cNvPr id="486" name="CustomShape 4"/>
          <p:cNvSpPr/>
          <p:nvPr/>
        </p:nvSpPr>
        <p:spPr>
          <a:xfrm>
            <a:off x="3786120" y="1571760"/>
            <a:ext cx="4643280" cy="972720"/>
          </a:xfrm>
          <a:prstGeom prst="rect">
            <a:avLst/>
          </a:prstGeom>
          <a:noFill/>
          <a:ln>
            <a:noFill/>
          </a:ln>
        </p:spPr>
        <p:style>
          <a:lnRef idx="0"/>
          <a:fillRef idx="0"/>
          <a:effectRef idx="0"/>
          <a:fontRef idx="minor"/>
        </p:style>
        <p:txBody>
          <a:bodyPr lIns="90000" rIns="90000" tIns="45000" bIns="45000"/>
          <a:p>
            <a:pPr>
              <a:lnSpc>
                <a:spcPct val="100000"/>
              </a:lnSpc>
            </a:pPr>
            <a:r>
              <a:rPr b="0" lang="de-DE" sz="1100" spc="-1" strike="noStrike">
                <a:solidFill>
                  <a:srgbClr val="000000"/>
                </a:solidFill>
                <a:latin typeface="Gill Sans MT"/>
              </a:rPr>
              <a:t>C</a:t>
            </a:r>
            <a:r>
              <a:rPr b="0" lang="de-DE" sz="1100" spc="-1" strike="noStrike" baseline="-25000">
                <a:solidFill>
                  <a:srgbClr val="000000"/>
                </a:solidFill>
                <a:latin typeface="Gill Sans MT"/>
              </a:rPr>
              <a:t>A</a:t>
            </a:r>
            <a:r>
              <a:rPr b="0" lang="de-DE" sz="1100" spc="-1" strike="noStrike">
                <a:solidFill>
                  <a:srgbClr val="000000"/>
                </a:solidFill>
                <a:latin typeface="Gill Sans MT"/>
              </a:rPr>
              <a:t>, C</a:t>
            </a:r>
            <a:r>
              <a:rPr b="0" lang="de-DE" sz="1100" spc="-1" strike="noStrike" baseline="-25000">
                <a:solidFill>
                  <a:srgbClr val="000000"/>
                </a:solidFill>
                <a:latin typeface="Gill Sans MT"/>
              </a:rPr>
              <a:t>B</a:t>
            </a:r>
            <a:r>
              <a:rPr b="0" lang="de-DE" sz="1100" spc="-1" strike="noStrike">
                <a:solidFill>
                  <a:srgbClr val="000000"/>
                </a:solidFill>
                <a:latin typeface="Gill Sans MT"/>
              </a:rPr>
              <a:t>:Konzentrationen von A und B</a:t>
            </a:r>
            <a:endParaRPr b="0" lang="de-DE" sz="1100" spc="-1" strike="noStrike">
              <a:latin typeface="Arial"/>
            </a:endParaRPr>
          </a:p>
          <a:p>
            <a:pPr>
              <a:lnSpc>
                <a:spcPct val="100000"/>
              </a:lnSpc>
            </a:pPr>
            <a:r>
              <a:rPr b="0" lang="de-DE" sz="1100" spc="-1" strike="noStrike">
                <a:solidFill>
                  <a:srgbClr val="000000"/>
                </a:solidFill>
                <a:latin typeface="Gill Sans MT"/>
              </a:rPr>
              <a:t>k</a:t>
            </a:r>
            <a:r>
              <a:rPr b="0" lang="de-DE" sz="1100" spc="-1" strike="noStrike" baseline="-25000">
                <a:solidFill>
                  <a:srgbClr val="000000"/>
                </a:solidFill>
                <a:latin typeface="Gill Sans MT"/>
              </a:rPr>
              <a:t>p</a:t>
            </a:r>
            <a:r>
              <a:rPr b="0" lang="de-DE" sz="1100" spc="-1" strike="noStrike">
                <a:solidFill>
                  <a:srgbClr val="000000"/>
                </a:solidFill>
                <a:latin typeface="Gill Sans MT"/>
              </a:rPr>
              <a:t>: Konstante für die Phosphorilationsreaktion (1. Art)</a:t>
            </a:r>
            <a:endParaRPr b="0" lang="de-DE" sz="1100" spc="-1" strike="noStrike">
              <a:latin typeface="Arial"/>
            </a:endParaRPr>
          </a:p>
          <a:p>
            <a:pPr>
              <a:lnSpc>
                <a:spcPct val="100000"/>
              </a:lnSpc>
            </a:pPr>
            <a:r>
              <a:rPr b="0" lang="de-DE" sz="1100" spc="-1" strike="noStrike">
                <a:solidFill>
                  <a:srgbClr val="000000"/>
                </a:solidFill>
                <a:latin typeface="Gill Sans MT"/>
              </a:rPr>
              <a:t>x:Ort</a:t>
            </a:r>
            <a:endParaRPr b="0" lang="de-DE" sz="1100" spc="-1" strike="noStrike">
              <a:latin typeface="Arial"/>
            </a:endParaRPr>
          </a:p>
          <a:p>
            <a:pPr>
              <a:lnSpc>
                <a:spcPct val="100000"/>
              </a:lnSpc>
            </a:pPr>
            <a:r>
              <a:rPr b="0" lang="de-DE" sz="1100" spc="-1" strike="noStrike">
                <a:solidFill>
                  <a:srgbClr val="000000"/>
                </a:solidFill>
                <a:latin typeface="Gill Sans MT"/>
              </a:rPr>
              <a:t>t:Zeit</a:t>
            </a:r>
            <a:endParaRPr b="0" lang="de-DE" sz="1100" spc="-1" strike="noStrike">
              <a:latin typeface="Arial"/>
            </a:endParaRPr>
          </a:p>
          <a:p>
            <a:pPr>
              <a:lnSpc>
                <a:spcPct val="100000"/>
              </a:lnSpc>
            </a:pPr>
            <a:r>
              <a:rPr b="0" lang="de-DE" sz="1100" spc="-1" strike="noStrike">
                <a:solidFill>
                  <a:srgbClr val="000000"/>
                </a:solidFill>
                <a:latin typeface="Gill Sans MT"/>
              </a:rPr>
              <a:t>die Variablen sind abhängig von Ort und Zeit!</a:t>
            </a:r>
            <a:endParaRPr b="0" lang="de-DE" sz="1100" spc="-1" strike="noStrike">
              <a:latin typeface="Arial"/>
            </a:endParaRPr>
          </a:p>
        </p:txBody>
      </p:sp>
      <p:sp>
        <p:nvSpPr>
          <p:cNvPr id="487" name="CustomShape 5"/>
          <p:cNvSpPr/>
          <p:nvPr/>
        </p:nvSpPr>
        <p:spPr>
          <a:xfrm>
            <a:off x="1079280" y="2786040"/>
            <a:ext cx="3075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600" spc="-1" strike="noStrike">
                <a:solidFill>
                  <a:srgbClr val="000000"/>
                </a:solidFill>
                <a:latin typeface="Gill Sans MT"/>
              </a:rPr>
              <a:t>Als Randwerte ergeben sich:</a:t>
            </a:r>
            <a:endParaRPr b="0" lang="de-DE" sz="1600" spc="-1" strike="noStrike">
              <a:latin typeface="Arial"/>
            </a:endParaRPr>
          </a:p>
        </p:txBody>
      </p:sp>
      <p:graphicFrame>
        <p:nvGraphicFramePr>
          <p:cNvPr id="488" name="Object 6"/>
          <p:cNvGraphicFramePr/>
          <p:nvPr/>
        </p:nvGraphicFramePr>
        <p:xfrm>
          <a:off x="1285920" y="3214800"/>
          <a:ext cx="2049120" cy="1285560"/>
        </p:xfrm>
        <a:graphic>
          <a:graphicData uri="http://schemas.openxmlformats.org/presentationml/2006/ole">
            <p:oleObj progId="Equation.3" r:id="rId3" spid="">
              <p:embed/>
              <p:pic>
                <p:nvPicPr>
                  <p:cNvPr id="489" name="Objekt 10" descr=""/>
                  <p:cNvPicPr/>
                  <p:nvPr/>
                </p:nvPicPr>
                <p:blipFill>
                  <a:blip r:embed="rId4"/>
                  <a:stretch/>
                </p:blipFill>
                <p:spPr>
                  <a:xfrm>
                    <a:off x="1285920" y="3214800"/>
                    <a:ext cx="2049120" cy="1285560"/>
                  </a:xfrm>
                  <a:prstGeom prst="rect">
                    <a:avLst/>
                  </a:prstGeom>
                  <a:ln>
                    <a:noFill/>
                  </a:ln>
                </p:spPr>
              </p:pic>
            </p:oleObj>
          </a:graphicData>
        </a:graphic>
      </p:graphicFrame>
      <p:graphicFrame>
        <p:nvGraphicFramePr>
          <p:cNvPr id="490" name="Object 7"/>
          <p:cNvGraphicFramePr/>
          <p:nvPr/>
        </p:nvGraphicFramePr>
        <p:xfrm>
          <a:off x="4429080" y="3214800"/>
          <a:ext cx="1325160" cy="1285560"/>
        </p:xfrm>
        <a:graphic>
          <a:graphicData uri="http://schemas.openxmlformats.org/presentationml/2006/ole">
            <p:oleObj progId="Equation.3" r:id="rId5" spid="">
              <p:embed/>
              <p:pic>
                <p:nvPicPr>
                  <p:cNvPr id="491" name="Object 4" descr=""/>
                  <p:cNvPicPr/>
                  <p:nvPr/>
                </p:nvPicPr>
                <p:blipFill>
                  <a:blip r:embed="rId6"/>
                  <a:stretch/>
                </p:blipFill>
                <p:spPr>
                  <a:xfrm>
                    <a:off x="4429080" y="3214800"/>
                    <a:ext cx="1325160" cy="1285560"/>
                  </a:xfrm>
                  <a:prstGeom prst="rect">
                    <a:avLst/>
                  </a:prstGeom>
                  <a:ln>
                    <a:noFill/>
                  </a:ln>
                </p:spPr>
              </p:pic>
            </p:oleObj>
          </a:graphicData>
        </a:graphic>
      </p:graphicFrame>
      <p:graphicFrame>
        <p:nvGraphicFramePr>
          <p:cNvPr id="492" name="Object 8"/>
          <p:cNvGraphicFramePr/>
          <p:nvPr/>
        </p:nvGraphicFramePr>
        <p:xfrm>
          <a:off x="4357800" y="4500720"/>
          <a:ext cx="1239120" cy="356760"/>
        </p:xfrm>
        <a:graphic>
          <a:graphicData uri="http://schemas.openxmlformats.org/presentationml/2006/ole">
            <p:oleObj progId="Equation.3" r:id="rId7" spid="">
              <p:embed/>
              <p:pic>
                <p:nvPicPr>
                  <p:cNvPr id="493" name="Objekt 12" descr=""/>
                  <p:cNvPicPr/>
                  <p:nvPr/>
                </p:nvPicPr>
                <p:blipFill>
                  <a:blip r:embed="rId8"/>
                  <a:stretch/>
                </p:blipFill>
                <p:spPr>
                  <a:xfrm>
                    <a:off x="4357800" y="4500720"/>
                    <a:ext cx="1239120" cy="356760"/>
                  </a:xfrm>
                  <a:prstGeom prst="rect">
                    <a:avLst/>
                  </a:prstGeom>
                  <a:ln>
                    <a:noFill/>
                  </a:ln>
                </p:spPr>
              </p:pic>
            </p:oleObj>
          </a:graphicData>
        </a:graphic>
      </p:graphicFrame>
      <p:sp>
        <p:nvSpPr>
          <p:cNvPr id="494" name="CustomShape 9"/>
          <p:cNvSpPr/>
          <p:nvPr/>
        </p:nvSpPr>
        <p:spPr>
          <a:xfrm>
            <a:off x="1033560" y="4572000"/>
            <a:ext cx="34074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600" spc="-1" strike="noStrike">
                <a:solidFill>
                  <a:srgbClr val="000000"/>
                </a:solidFill>
                <a:latin typeface="Gill Sans MT"/>
              </a:rPr>
              <a:t>Die totale Proteinkonzentration:</a:t>
            </a:r>
            <a:endParaRPr b="0" lang="de-DE" sz="1600" spc="-1" strike="noStrike">
              <a:latin typeface="Arial"/>
            </a:endParaRPr>
          </a:p>
        </p:txBody>
      </p:sp>
      <p:graphicFrame>
        <p:nvGraphicFramePr>
          <p:cNvPr id="495" name="Object 10"/>
          <p:cNvGraphicFramePr/>
          <p:nvPr/>
        </p:nvGraphicFramePr>
        <p:xfrm>
          <a:off x="3714840" y="5429160"/>
          <a:ext cx="3254040" cy="1206000"/>
        </p:xfrm>
        <a:graphic>
          <a:graphicData uri="http://schemas.openxmlformats.org/presentationml/2006/ole">
            <p:oleObj progId="Equation.3" r:id="rId9" spid="">
              <p:embed/>
              <p:pic>
                <p:nvPicPr>
                  <p:cNvPr id="496" name="Object 6" descr=""/>
                  <p:cNvPicPr/>
                  <p:nvPr/>
                </p:nvPicPr>
                <p:blipFill>
                  <a:blip r:embed="rId10"/>
                  <a:stretch/>
                </p:blipFill>
                <p:spPr>
                  <a:xfrm>
                    <a:off x="3714840" y="5429160"/>
                    <a:ext cx="3254040" cy="1206000"/>
                  </a:xfrm>
                  <a:prstGeom prst="rect">
                    <a:avLst/>
                  </a:prstGeom>
                  <a:ln>
                    <a:noFill/>
                  </a:ln>
                </p:spPr>
              </p:pic>
            </p:oleObj>
          </a:graphicData>
        </a:graphic>
      </p:graphicFrame>
      <p:sp>
        <p:nvSpPr>
          <p:cNvPr id="497" name="CustomShape 11"/>
          <p:cNvSpPr/>
          <p:nvPr/>
        </p:nvSpPr>
        <p:spPr>
          <a:xfrm>
            <a:off x="1103760" y="5643720"/>
            <a:ext cx="2585880" cy="639000"/>
          </a:xfrm>
          <a:prstGeom prst="rect">
            <a:avLst/>
          </a:prstGeom>
          <a:noFill/>
          <a:ln>
            <a:noFill/>
          </a:ln>
        </p:spPr>
        <p:style>
          <a:lnRef idx="0"/>
          <a:fillRef idx="0"/>
          <a:effectRef idx="0"/>
          <a:fontRef idx="minor"/>
        </p:style>
        <p:txBody>
          <a:bodyPr wrap="none" lIns="90000" rIns="90000" tIns="45000" bIns="45000"/>
          <a:p>
            <a:pPr algn="r">
              <a:lnSpc>
                <a:spcPct val="100000"/>
              </a:lnSpc>
            </a:pPr>
            <a:r>
              <a:rPr b="0" lang="de-DE" sz="1800" spc="-1" strike="noStrike">
                <a:solidFill>
                  <a:srgbClr val="000000"/>
                </a:solidFill>
                <a:latin typeface="Gill Sans MT"/>
              </a:rPr>
              <a:t>Und es ergeben sich </a:t>
            </a:r>
            <a:endParaRPr b="0" lang="de-DE" sz="1800" spc="-1" strike="noStrike">
              <a:latin typeface="Arial"/>
            </a:endParaRPr>
          </a:p>
          <a:p>
            <a:pPr algn="r">
              <a:lnSpc>
                <a:spcPct val="100000"/>
              </a:lnSpc>
            </a:pPr>
            <a:r>
              <a:rPr b="0" lang="de-DE" sz="1800" spc="-1" strike="noStrike">
                <a:solidFill>
                  <a:srgbClr val="000000"/>
                </a:solidFill>
                <a:latin typeface="Gill Sans MT"/>
              </a:rPr>
              <a:t>folgende Lösungen:</a:t>
            </a:r>
            <a:endParaRPr b="0" lang="de-DE" sz="1800" spc="-1" strike="noStrike">
              <a:latin typeface="Arial"/>
            </a:endParaRPr>
          </a:p>
        </p:txBody>
      </p:sp>
      <p:sp>
        <p:nvSpPr>
          <p:cNvPr id="498" name="CustomShape 12"/>
          <p:cNvSpPr/>
          <p:nvPr/>
        </p:nvSpPr>
        <p:spPr>
          <a:xfrm>
            <a:off x="3171960" y="3714840"/>
            <a:ext cx="72828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100" spc="-1" strike="noStrike">
                <a:solidFill>
                  <a:srgbClr val="000000"/>
                </a:solidFill>
                <a:latin typeface="Gill Sans MT"/>
              </a:rPr>
              <a:t>bei x=0</a:t>
            </a:r>
            <a:endParaRPr b="0" lang="de-DE" sz="1100" spc="-1" strike="noStrike">
              <a:latin typeface="Arial"/>
            </a:endParaRPr>
          </a:p>
        </p:txBody>
      </p:sp>
      <p:sp>
        <p:nvSpPr>
          <p:cNvPr id="499" name="CustomShape 13"/>
          <p:cNvSpPr/>
          <p:nvPr/>
        </p:nvSpPr>
        <p:spPr>
          <a:xfrm>
            <a:off x="5749560" y="3714840"/>
            <a:ext cx="7160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100" spc="-1" strike="noStrike">
                <a:solidFill>
                  <a:srgbClr val="000000"/>
                </a:solidFill>
                <a:latin typeface="Gill Sans MT"/>
              </a:rPr>
              <a:t>bei x=L</a:t>
            </a:r>
            <a:endParaRPr b="0" lang="de-DE" sz="1100" spc="-1" strike="noStrike">
              <a:latin typeface="Arial"/>
            </a:endParaRPr>
          </a:p>
        </p:txBody>
      </p:sp>
    </p:spTree>
  </p:cSld>
  <p:timing>
    <p:tnLst>
      <p:par>
        <p:cTn id="1096" dur="indefinite" restart="never" nodeType="tmRoot">
          <p:childTnLst>
            <p:seq>
              <p:cTn id="1097" dur="indefinite" nodeType="mainSeq">
                <p:childTnLst>
                  <p:par>
                    <p:cTn id="1098" fill="hold">
                      <p:stCondLst>
                        <p:cond delay="indefinite"/>
                      </p:stCondLst>
                      <p:childTnLst>
                        <p:par>
                          <p:cTn id="1099" fill="hold">
                            <p:stCondLst>
                              <p:cond delay="0"/>
                            </p:stCondLst>
                            <p:childTnLst>
                              <p:par>
                                <p:cTn id="1100" nodeType="clickEffect" fill="hold" presetClass="entr" presetID="1">
                                  <p:stCondLst>
                                    <p:cond delay="0"/>
                                  </p:stCondLst>
                                  <p:childTnLst>
                                    <p:set>
                                      <p:cBhvr>
                                        <p:cTn id="1101" dur="1" fill="hold">
                                          <p:stCondLst>
                                            <p:cond delay="0"/>
                                          </p:stCondLst>
                                        </p:cTn>
                                        <p:tgtEl>
                                          <p:spTgt spid="483"/>
                                        </p:tgtEl>
                                        <p:attrNameLst>
                                          <p:attrName>style.visibility</p:attrName>
                                        </p:attrNameLst>
                                      </p:cBhvr>
                                      <p:to>
                                        <p:strVal val="visible"/>
                                      </p:to>
                                    </p:set>
                                  </p:childTnLst>
                                </p:cTn>
                              </p:par>
                              <p:par>
                                <p:cTn id="1102" nodeType="withEffect" fill="hold" presetClass="entr" presetID="1">
                                  <p:stCondLst>
                                    <p:cond delay="0"/>
                                  </p:stCondLst>
                                  <p:childTnLst>
                                    <p:set>
                                      <p:cBhvr>
                                        <p:cTn id="1103" dur="1" fill="hold">
                                          <p:stCondLst>
                                            <p:cond delay="0"/>
                                          </p:stCondLst>
                                        </p:cTn>
                                        <p:tgtEl>
                                          <p:spTgt spid="482"/>
                                        </p:tgtEl>
                                        <p:attrNameLst>
                                          <p:attrName>style.visibility</p:attrName>
                                        </p:attrNameLst>
                                      </p:cBhvr>
                                      <p:to>
                                        <p:strVal val="visible"/>
                                      </p:to>
                                    </p:set>
                                  </p:childTnLst>
                                </p:cTn>
                              </p:par>
                            </p:childTnLst>
                          </p:cTn>
                        </p:par>
                      </p:childTnLst>
                    </p:cTn>
                  </p:par>
                  <p:par>
                    <p:cTn id="1104" fill="hold">
                      <p:stCondLst>
                        <p:cond delay="indefinite"/>
                      </p:stCondLst>
                      <p:childTnLst>
                        <p:par>
                          <p:cTn id="1105" fill="hold">
                            <p:stCondLst>
                              <p:cond delay="0"/>
                            </p:stCondLst>
                            <p:childTnLst>
                              <p:par>
                                <p:cTn id="1106" nodeType="clickEffect" fill="hold" presetClass="entr" presetID="1">
                                  <p:stCondLst>
                                    <p:cond delay="0"/>
                                  </p:stCondLst>
                                  <p:childTnLst>
                                    <p:set>
                                      <p:cBhvr>
                                        <p:cTn id="1107" dur="1" fill="hold">
                                          <p:stCondLst>
                                            <p:cond delay="0"/>
                                          </p:stCondLst>
                                        </p:cTn>
                                        <p:tgtEl>
                                          <p:spTgt spid="485"/>
                                        </p:tgtEl>
                                        <p:attrNameLst>
                                          <p:attrName>style.visibility</p:attrName>
                                        </p:attrNameLst>
                                      </p:cBhvr>
                                      <p:to>
                                        <p:strVal val="visible"/>
                                      </p:to>
                                    </p:set>
                                  </p:childTnLst>
                                </p:cTn>
                              </p:par>
                              <p:par>
                                <p:cTn id="1108" nodeType="withEffect" fill="hold" presetClass="entr" presetID="1">
                                  <p:stCondLst>
                                    <p:cond delay="0"/>
                                  </p:stCondLst>
                                  <p:childTnLst>
                                    <p:set>
                                      <p:cBhvr>
                                        <p:cTn id="1109" dur="1" fill="hold">
                                          <p:stCondLst>
                                            <p:cond delay="0"/>
                                          </p:stCondLst>
                                        </p:cTn>
                                        <p:tgtEl>
                                          <p:spTgt spid="486"/>
                                        </p:tgtEl>
                                        <p:attrNameLst>
                                          <p:attrName>style.visibility</p:attrName>
                                        </p:attrNameLst>
                                      </p:cBhvr>
                                      <p:to>
                                        <p:strVal val="visible"/>
                                      </p:to>
                                    </p:set>
                                  </p:childTnLst>
                                </p:cTn>
                              </p:par>
                            </p:childTnLst>
                          </p:cTn>
                        </p:par>
                      </p:childTnLst>
                    </p:cTn>
                  </p:par>
                  <p:par>
                    <p:cTn id="1110" fill="hold">
                      <p:stCondLst>
                        <p:cond delay="indefinite"/>
                      </p:stCondLst>
                      <p:childTnLst>
                        <p:par>
                          <p:cTn id="1111" fill="hold">
                            <p:stCondLst>
                              <p:cond delay="0"/>
                            </p:stCondLst>
                            <p:childTnLst>
                              <p:par>
                                <p:cTn id="1112" nodeType="clickEffect" fill="hold" presetClass="entr" presetID="1">
                                  <p:stCondLst>
                                    <p:cond delay="0"/>
                                  </p:stCondLst>
                                  <p:childTnLst>
                                    <p:set>
                                      <p:cBhvr>
                                        <p:cTn id="1113" dur="1" fill="hold">
                                          <p:stCondLst>
                                            <p:cond delay="0"/>
                                          </p:stCondLst>
                                        </p:cTn>
                                        <p:tgtEl>
                                          <p:spTgt spid="487"/>
                                        </p:tgtEl>
                                        <p:attrNameLst>
                                          <p:attrName>style.visibility</p:attrName>
                                        </p:attrNameLst>
                                      </p:cBhvr>
                                      <p:to>
                                        <p:strVal val="visible"/>
                                      </p:to>
                                    </p:set>
                                  </p:childTnLst>
                                </p:cTn>
                              </p:par>
                              <p:par>
                                <p:cTn id="1114" nodeType="withEffect" fill="hold" presetClass="entr" presetID="1">
                                  <p:stCondLst>
                                    <p:cond delay="0"/>
                                  </p:stCondLst>
                                  <p:childTnLst>
                                    <p:set>
                                      <p:cBhvr>
                                        <p:cTn id="1115" dur="1" fill="hold">
                                          <p:stCondLst>
                                            <p:cond delay="0"/>
                                          </p:stCondLst>
                                        </p:cTn>
                                        <p:tgtEl>
                                          <p:spTgt spid="498"/>
                                        </p:tgtEl>
                                        <p:attrNameLst>
                                          <p:attrName>style.visibility</p:attrName>
                                        </p:attrNameLst>
                                      </p:cBhvr>
                                      <p:to>
                                        <p:strVal val="visible"/>
                                      </p:to>
                                    </p:set>
                                  </p:childTnLst>
                                </p:cTn>
                              </p:par>
                              <p:par>
                                <p:cTn id="1116" nodeType="withEffect" fill="hold" presetClass="entr" presetID="1">
                                  <p:stCondLst>
                                    <p:cond delay="0"/>
                                  </p:stCondLst>
                                  <p:childTnLst>
                                    <p:set>
                                      <p:cBhvr>
                                        <p:cTn id="1117" dur="1" fill="hold">
                                          <p:stCondLst>
                                            <p:cond delay="0"/>
                                          </p:stCondLst>
                                        </p:cTn>
                                        <p:tgtEl>
                                          <p:spTgt spid="489"/>
                                        </p:tgtEl>
                                        <p:attrNameLst>
                                          <p:attrName>style.visibility</p:attrName>
                                        </p:attrNameLst>
                                      </p:cBhvr>
                                      <p:to>
                                        <p:strVal val="visible"/>
                                      </p:to>
                                    </p:set>
                                  </p:childTnLst>
                                </p:cTn>
                              </p:par>
                            </p:childTnLst>
                          </p:cTn>
                        </p:par>
                      </p:childTnLst>
                    </p:cTn>
                  </p:par>
                  <p:par>
                    <p:cTn id="1118" fill="hold">
                      <p:stCondLst>
                        <p:cond delay="indefinite"/>
                      </p:stCondLst>
                      <p:childTnLst>
                        <p:par>
                          <p:cTn id="1119" fill="hold">
                            <p:stCondLst>
                              <p:cond delay="0"/>
                            </p:stCondLst>
                            <p:childTnLst>
                              <p:par>
                                <p:cTn id="1120" nodeType="clickEffect" fill="hold" presetClass="entr" presetID="1">
                                  <p:stCondLst>
                                    <p:cond delay="0"/>
                                  </p:stCondLst>
                                  <p:childTnLst>
                                    <p:set>
                                      <p:cBhvr>
                                        <p:cTn id="1121" dur="1" fill="hold">
                                          <p:stCondLst>
                                            <p:cond delay="0"/>
                                          </p:stCondLst>
                                        </p:cTn>
                                        <p:tgtEl>
                                          <p:spTgt spid="491"/>
                                        </p:tgtEl>
                                        <p:attrNameLst>
                                          <p:attrName>style.visibility</p:attrName>
                                        </p:attrNameLst>
                                      </p:cBhvr>
                                      <p:to>
                                        <p:strVal val="visible"/>
                                      </p:to>
                                    </p:set>
                                  </p:childTnLst>
                                </p:cTn>
                              </p:par>
                              <p:par>
                                <p:cTn id="1122" nodeType="withEffect" fill="hold" presetClass="entr" presetID="1">
                                  <p:stCondLst>
                                    <p:cond delay="0"/>
                                  </p:stCondLst>
                                  <p:childTnLst>
                                    <p:set>
                                      <p:cBhvr>
                                        <p:cTn id="1123" dur="1" fill="hold">
                                          <p:stCondLst>
                                            <p:cond delay="0"/>
                                          </p:stCondLst>
                                        </p:cTn>
                                        <p:tgtEl>
                                          <p:spTgt spid="499"/>
                                        </p:tgtEl>
                                        <p:attrNameLst>
                                          <p:attrName>style.visibility</p:attrName>
                                        </p:attrNameLst>
                                      </p:cBhvr>
                                      <p:to>
                                        <p:strVal val="visible"/>
                                      </p:to>
                                    </p:set>
                                  </p:childTnLst>
                                </p:cTn>
                              </p:par>
                            </p:childTnLst>
                          </p:cTn>
                        </p:par>
                      </p:childTnLst>
                    </p:cTn>
                  </p:par>
                  <p:par>
                    <p:cTn id="1124" fill="hold">
                      <p:stCondLst>
                        <p:cond delay="indefinite"/>
                      </p:stCondLst>
                      <p:childTnLst>
                        <p:par>
                          <p:cTn id="1125" fill="hold">
                            <p:stCondLst>
                              <p:cond delay="0"/>
                            </p:stCondLst>
                            <p:childTnLst>
                              <p:par>
                                <p:cTn id="1126" nodeType="clickEffect" fill="hold" presetClass="entr" presetID="1">
                                  <p:stCondLst>
                                    <p:cond delay="0"/>
                                  </p:stCondLst>
                                  <p:childTnLst>
                                    <p:set>
                                      <p:cBhvr>
                                        <p:cTn id="1127" dur="1" fill="hold">
                                          <p:stCondLst>
                                            <p:cond delay="0"/>
                                          </p:stCondLst>
                                        </p:cTn>
                                        <p:tgtEl>
                                          <p:spTgt spid="494"/>
                                        </p:tgtEl>
                                        <p:attrNameLst>
                                          <p:attrName>style.visibility</p:attrName>
                                        </p:attrNameLst>
                                      </p:cBhvr>
                                      <p:to>
                                        <p:strVal val="visible"/>
                                      </p:to>
                                    </p:set>
                                  </p:childTnLst>
                                </p:cTn>
                              </p:par>
                              <p:par>
                                <p:cTn id="1128" nodeType="withEffect" fill="hold" presetClass="entr" presetID="1">
                                  <p:stCondLst>
                                    <p:cond delay="0"/>
                                  </p:stCondLst>
                                  <p:childTnLst>
                                    <p:set>
                                      <p:cBhvr>
                                        <p:cTn id="1129" dur="1" fill="hold">
                                          <p:stCondLst>
                                            <p:cond delay="0"/>
                                          </p:stCondLst>
                                        </p:cTn>
                                        <p:tgtEl>
                                          <p:spTgt spid="493"/>
                                        </p:tgtEl>
                                        <p:attrNameLst>
                                          <p:attrName>style.visibility</p:attrName>
                                        </p:attrNameLst>
                                      </p:cBhvr>
                                      <p:to>
                                        <p:strVal val="visible"/>
                                      </p:to>
                                    </p:set>
                                  </p:childTnLst>
                                </p:cTn>
                              </p:par>
                            </p:childTnLst>
                          </p:cTn>
                        </p:par>
                      </p:childTnLst>
                    </p:cTn>
                  </p:par>
                  <p:par>
                    <p:cTn id="1130" fill="hold">
                      <p:stCondLst>
                        <p:cond delay="indefinite"/>
                      </p:stCondLst>
                      <p:childTnLst>
                        <p:par>
                          <p:cTn id="1131" fill="hold">
                            <p:stCondLst>
                              <p:cond delay="0"/>
                            </p:stCondLst>
                            <p:childTnLst>
                              <p:par>
                                <p:cTn id="1132" nodeType="clickEffect" fill="hold" presetClass="entr" presetID="1">
                                  <p:stCondLst>
                                    <p:cond delay="0"/>
                                  </p:stCondLst>
                                  <p:childTnLst>
                                    <p:set>
                                      <p:cBhvr>
                                        <p:cTn id="1133" dur="1" fill="hold">
                                          <p:stCondLst>
                                            <p:cond delay="0"/>
                                          </p:stCondLst>
                                        </p:cTn>
                                        <p:tgtEl>
                                          <p:spTgt spid="497"/>
                                        </p:tgtEl>
                                        <p:attrNameLst>
                                          <p:attrName>style.visibility</p:attrName>
                                        </p:attrNameLst>
                                      </p:cBhvr>
                                      <p:to>
                                        <p:strVal val="visible"/>
                                      </p:to>
                                    </p:set>
                                  </p:childTnLst>
                                </p:cTn>
                              </p:par>
                              <p:par>
                                <p:cTn id="1134" nodeType="withEffect" fill="hold" presetClass="entr" presetID="1">
                                  <p:stCondLst>
                                    <p:cond delay="0"/>
                                  </p:stCondLst>
                                  <p:childTnLst>
                                    <p:set>
                                      <p:cBhvr>
                                        <p:cTn id="1135" dur="1" fill="hold">
                                          <p:stCondLst>
                                            <p:cond delay="0"/>
                                          </p:stCondLst>
                                        </p:cTn>
                                        <p:tgtEl>
                                          <p:spTgt spid="4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0" name="Grafik 1" descr=""/>
          <p:cNvPicPr/>
          <p:nvPr/>
        </p:nvPicPr>
        <p:blipFill>
          <a:blip r:embed="rId1"/>
          <a:stretch/>
        </p:blipFill>
        <p:spPr>
          <a:xfrm>
            <a:off x="4500720" y="0"/>
            <a:ext cx="2757960" cy="6857640"/>
          </a:xfrm>
          <a:prstGeom prst="rect">
            <a:avLst/>
          </a:prstGeom>
          <a:ln>
            <a:noFill/>
          </a:ln>
        </p:spPr>
      </p:pic>
      <p:sp>
        <p:nvSpPr>
          <p:cNvPr id="501" name="CustomShape 1"/>
          <p:cNvSpPr/>
          <p:nvPr/>
        </p:nvSpPr>
        <p:spPr>
          <a:xfrm>
            <a:off x="2049840" y="2500200"/>
            <a:ext cx="1961280" cy="9133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de-DE" sz="1800" spc="-1" strike="noStrike">
                <a:solidFill>
                  <a:srgbClr val="000000"/>
                </a:solidFill>
                <a:latin typeface="Gill Sans MT"/>
              </a:rPr>
              <a:t>Mit folgenden </a:t>
            </a:r>
            <a:endParaRPr b="0" lang="de-DE" sz="1800" spc="-1" strike="noStrike">
              <a:latin typeface="Arial"/>
            </a:endParaRPr>
          </a:p>
          <a:p>
            <a:pPr algn="r">
              <a:lnSpc>
                <a:spcPct val="100000"/>
              </a:lnSpc>
            </a:pPr>
            <a:r>
              <a:rPr b="0" lang="de-DE" sz="1800" spc="-1" strike="noStrike">
                <a:solidFill>
                  <a:srgbClr val="000000"/>
                </a:solidFill>
                <a:latin typeface="Gill Sans MT"/>
              </a:rPr>
              <a:t>dazugehörigen </a:t>
            </a:r>
            <a:endParaRPr b="0" lang="de-DE" sz="1800" spc="-1" strike="noStrike">
              <a:latin typeface="Arial"/>
            </a:endParaRPr>
          </a:p>
          <a:p>
            <a:pPr algn="r">
              <a:lnSpc>
                <a:spcPct val="100000"/>
              </a:lnSpc>
            </a:pPr>
            <a:r>
              <a:rPr b="0" lang="de-DE" sz="1800" spc="-1" strike="noStrike">
                <a:solidFill>
                  <a:srgbClr val="000000"/>
                </a:solidFill>
                <a:latin typeface="Gill Sans MT"/>
              </a:rPr>
              <a:t>Gleichungen:</a:t>
            </a:r>
            <a:endParaRPr b="0" lang="de-DE" sz="1800" spc="-1" strike="noStrike">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2" name="Grafik 6" descr=""/>
          <p:cNvPicPr/>
          <p:nvPr/>
        </p:nvPicPr>
        <p:blipFill>
          <a:blip r:embed="rId1"/>
          <a:stretch/>
        </p:blipFill>
        <p:spPr>
          <a:xfrm>
            <a:off x="2772000" y="2357280"/>
            <a:ext cx="6229080" cy="4500360"/>
          </a:xfrm>
          <a:prstGeom prst="rect">
            <a:avLst/>
          </a:prstGeom>
          <a:ln>
            <a:noFill/>
          </a:ln>
        </p:spPr>
      </p:pic>
      <p:pic>
        <p:nvPicPr>
          <p:cNvPr id="503" name="Picture 2" descr=""/>
          <p:cNvPicPr/>
          <p:nvPr/>
        </p:nvPicPr>
        <p:blipFill>
          <a:blip r:embed="rId2"/>
          <a:stretch/>
        </p:blipFill>
        <p:spPr>
          <a:xfrm>
            <a:off x="5728320" y="0"/>
            <a:ext cx="3308760" cy="2214360"/>
          </a:xfrm>
          <a:prstGeom prst="rect">
            <a:avLst/>
          </a:prstGeom>
          <a:ln w="9360">
            <a:noFill/>
          </a:ln>
        </p:spPr>
      </p:pic>
      <p:sp>
        <p:nvSpPr>
          <p:cNvPr id="504" name="CustomShape 1"/>
          <p:cNvSpPr/>
          <p:nvPr/>
        </p:nvSpPr>
        <p:spPr>
          <a:xfrm>
            <a:off x="1285920" y="285840"/>
            <a:ext cx="4357440" cy="2007720"/>
          </a:xfrm>
          <a:prstGeom prst="rect">
            <a:avLst/>
          </a:prstGeom>
          <a:noFill/>
          <a:ln>
            <a:noFill/>
          </a:ln>
        </p:spPr>
        <p:style>
          <a:lnRef idx="0"/>
          <a:fillRef idx="0"/>
          <a:effectRef idx="0"/>
          <a:fontRef idx="minor"/>
        </p:style>
        <p:txBody>
          <a:bodyPr lIns="90000" rIns="90000" tIns="45000" bIns="45000"/>
          <a:p>
            <a:pPr algn="r">
              <a:lnSpc>
                <a:spcPct val="100000"/>
              </a:lnSpc>
            </a:pPr>
            <a:r>
              <a:rPr b="0" lang="de-DE" sz="1400" spc="-1" strike="noStrike">
                <a:solidFill>
                  <a:srgbClr val="000000"/>
                </a:solidFill>
                <a:latin typeface="Gill Sans MT"/>
              </a:rPr>
              <a:t>(a) Diese Grafik zeigt unseren gerade </a:t>
            </a:r>
            <a:endParaRPr b="0" lang="de-DE" sz="1400" spc="-1" strike="noStrike">
              <a:latin typeface="Arial"/>
            </a:endParaRPr>
          </a:p>
          <a:p>
            <a:pPr algn="r">
              <a:lnSpc>
                <a:spcPct val="100000"/>
              </a:lnSpc>
            </a:pPr>
            <a:r>
              <a:rPr b="0" lang="de-DE" sz="1400" spc="-1" strike="noStrike">
                <a:solidFill>
                  <a:srgbClr val="000000"/>
                </a:solidFill>
                <a:latin typeface="Gill Sans MT"/>
              </a:rPr>
              <a:t>durchgerechneten Fall, bei dem die </a:t>
            </a:r>
            <a:endParaRPr b="0" lang="de-DE" sz="1400" spc="-1" strike="noStrike">
              <a:latin typeface="Arial"/>
            </a:endParaRPr>
          </a:p>
          <a:p>
            <a:pPr algn="r">
              <a:lnSpc>
                <a:spcPct val="100000"/>
              </a:lnSpc>
            </a:pPr>
            <a:r>
              <a:rPr b="0" lang="de-DE" sz="1400" spc="-1" strike="noStrike">
                <a:solidFill>
                  <a:srgbClr val="000000"/>
                </a:solidFill>
                <a:latin typeface="Gill Sans MT"/>
              </a:rPr>
              <a:t>Diffusionskoeffizienten von A und B gleich sind.</a:t>
            </a:r>
            <a:endParaRPr b="0" lang="de-DE" sz="1400" spc="-1" strike="noStrike">
              <a:latin typeface="Arial"/>
            </a:endParaRPr>
          </a:p>
          <a:p>
            <a:pPr algn="r">
              <a:lnSpc>
                <a:spcPct val="100000"/>
              </a:lnSpc>
            </a:pPr>
            <a:r>
              <a:rPr b="0" lang="de-DE" sz="1400" spc="-1" strike="noStrike">
                <a:solidFill>
                  <a:srgbClr val="000000"/>
                </a:solidFill>
                <a:latin typeface="Gill Sans MT"/>
              </a:rPr>
              <a:t>Wie man sieht nimmt die Konzentration von A über die Länge ab und die von B nimmt zu. Wir haben also stabile Konzentrationsgradienten. Auch der exponentielle Verlauf ist gut zu erkennen.</a:t>
            </a:r>
            <a:endParaRPr b="0" lang="de-DE" sz="1400" spc="-1" strike="noStrike">
              <a:latin typeface="Arial"/>
            </a:endParaRPr>
          </a:p>
        </p:txBody>
      </p:sp>
      <p:sp>
        <p:nvSpPr>
          <p:cNvPr id="505" name="CustomShape 2"/>
          <p:cNvSpPr/>
          <p:nvPr/>
        </p:nvSpPr>
        <p:spPr>
          <a:xfrm>
            <a:off x="1357200" y="2500200"/>
            <a:ext cx="4357440" cy="2007720"/>
          </a:xfrm>
          <a:prstGeom prst="rect">
            <a:avLst/>
          </a:prstGeom>
          <a:noFill/>
          <a:ln>
            <a:noFill/>
          </a:ln>
        </p:spPr>
        <p:style>
          <a:lnRef idx="0"/>
          <a:fillRef idx="0"/>
          <a:effectRef idx="0"/>
          <a:fontRef idx="minor"/>
        </p:style>
        <p:txBody>
          <a:bodyPr lIns="90000" rIns="90000" tIns="45000" bIns="45000"/>
          <a:p>
            <a:pPr algn="r">
              <a:lnSpc>
                <a:spcPct val="100000"/>
              </a:lnSpc>
            </a:pPr>
            <a:r>
              <a:rPr b="0" lang="de-DE" sz="1400" spc="-1" strike="noStrike">
                <a:solidFill>
                  <a:srgbClr val="000000"/>
                </a:solidFill>
                <a:latin typeface="Gill Sans MT"/>
              </a:rPr>
              <a:t>(b) – (d) Hier sehen wir einen komplexeren Fall, bei dem sich die Diffisionskoeffizienten unterscheiden. Die Gradienten von A und B bleiben erhalten, jedoch ist nun auch ein Gradient in der gesamten Konzentration vorhanden.</a:t>
            </a:r>
            <a:endParaRPr b="0" lang="de-DE" sz="1400" spc="-1" strike="noStrike">
              <a:latin typeface="Arial"/>
            </a:endParaRPr>
          </a:p>
          <a:p>
            <a:pPr algn="r">
              <a:lnSpc>
                <a:spcPct val="100000"/>
              </a:lnSpc>
            </a:pPr>
            <a:r>
              <a:rPr b="0" lang="de-DE" sz="1400" spc="-1" strike="noStrike">
                <a:solidFill>
                  <a:srgbClr val="000000"/>
                </a:solidFill>
                <a:latin typeface="Gill Sans MT"/>
              </a:rPr>
              <a:t>Die Proteine sind immer dichter am Rand konzentriert, je höher der Diffusionsunterschied.</a:t>
            </a:r>
            <a:endParaRPr b="0" lang="de-DE" sz="1400" spc="-1" strike="noStrike">
              <a:latin typeface="Arial"/>
            </a:endParaRPr>
          </a:p>
        </p:txBody>
      </p:sp>
    </p:spTree>
  </p:cSld>
  <p:timing>
    <p:tnLst>
      <p:par>
        <p:cTn id="1136" dur="indefinite" restart="never" nodeType="tmRoot">
          <p:childTnLst>
            <p:seq>
              <p:cTn id="1137" dur="indefinite" nodeType="mainSeq">
                <p:childTnLst>
                  <p:par>
                    <p:cTn id="1138" fill="hold">
                      <p:stCondLst>
                        <p:cond delay="indefinite"/>
                      </p:stCondLst>
                      <p:childTnLst>
                        <p:par>
                          <p:cTn id="1139" fill="hold">
                            <p:stCondLst>
                              <p:cond delay="0"/>
                            </p:stCondLst>
                            <p:childTnLst>
                              <p:par>
                                <p:cTn id="1140" nodeType="clickEffect" fill="hold" presetClass="entr" presetID="1">
                                  <p:stCondLst>
                                    <p:cond delay="0"/>
                                  </p:stCondLst>
                                  <p:childTnLst>
                                    <p:set>
                                      <p:cBhvr>
                                        <p:cTn id="1141" dur="1" fill="hold">
                                          <p:stCondLst>
                                            <p:cond delay="0"/>
                                          </p:stCondLst>
                                        </p:cTn>
                                        <p:tgtEl>
                                          <p:spTgt spid="504"/>
                                        </p:tgtEl>
                                        <p:attrNameLst>
                                          <p:attrName>style.visibility</p:attrName>
                                        </p:attrNameLst>
                                      </p:cBhvr>
                                      <p:to>
                                        <p:strVal val="visible"/>
                                      </p:to>
                                    </p:set>
                                  </p:childTnLst>
                                </p:cTn>
                              </p:par>
                              <p:par>
                                <p:cTn id="1142" nodeType="withEffect" fill="hold" presetClass="entr" presetID="1">
                                  <p:stCondLst>
                                    <p:cond delay="0"/>
                                  </p:stCondLst>
                                  <p:childTnLst>
                                    <p:set>
                                      <p:cBhvr>
                                        <p:cTn id="1143" dur="1" fill="hold">
                                          <p:stCondLst>
                                            <p:cond delay="0"/>
                                          </p:stCondLst>
                                        </p:cTn>
                                        <p:tgtEl>
                                          <p:spTgt spid="503"/>
                                        </p:tgtEl>
                                        <p:attrNameLst>
                                          <p:attrName>style.visibility</p:attrName>
                                        </p:attrNameLst>
                                      </p:cBhvr>
                                      <p:to>
                                        <p:strVal val="visible"/>
                                      </p:to>
                                    </p:set>
                                  </p:childTnLst>
                                </p:cTn>
                              </p:par>
                            </p:childTnLst>
                          </p:cTn>
                        </p:par>
                      </p:childTnLst>
                    </p:cTn>
                  </p:par>
                  <p:par>
                    <p:cTn id="1144" fill="hold">
                      <p:stCondLst>
                        <p:cond delay="indefinite"/>
                      </p:stCondLst>
                      <p:childTnLst>
                        <p:par>
                          <p:cTn id="1145" fill="hold">
                            <p:stCondLst>
                              <p:cond delay="0"/>
                            </p:stCondLst>
                            <p:childTnLst>
                              <p:par>
                                <p:cTn id="1146" nodeType="clickEffect" fill="hold" presetClass="entr" presetID="1">
                                  <p:stCondLst>
                                    <p:cond delay="0"/>
                                  </p:stCondLst>
                                  <p:childTnLst>
                                    <p:set>
                                      <p:cBhvr>
                                        <p:cTn id="1147" dur="1" fill="hold">
                                          <p:stCondLst>
                                            <p:cond delay="0"/>
                                          </p:stCondLst>
                                        </p:cTn>
                                        <p:tgtEl>
                                          <p:spTgt spid="502"/>
                                        </p:tgtEl>
                                        <p:attrNameLst>
                                          <p:attrName>style.visibility</p:attrName>
                                        </p:attrNameLst>
                                      </p:cBhvr>
                                      <p:to>
                                        <p:strVal val="visible"/>
                                      </p:to>
                                    </p:set>
                                  </p:childTnLst>
                                </p:cTn>
                              </p:par>
                              <p:par>
                                <p:cTn id="1148" nodeType="withEffect" fill="hold" presetClass="entr" presetID="1">
                                  <p:stCondLst>
                                    <p:cond delay="0"/>
                                  </p:stCondLst>
                                  <p:childTnLst>
                                    <p:set>
                                      <p:cBhvr>
                                        <p:cTn id="1149"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6" name="Grafik 1" descr=""/>
          <p:cNvPicPr/>
          <p:nvPr/>
        </p:nvPicPr>
        <p:blipFill>
          <a:blip r:embed="rId1"/>
          <a:stretch/>
        </p:blipFill>
        <p:spPr>
          <a:xfrm>
            <a:off x="1285920" y="0"/>
            <a:ext cx="7857720" cy="2442240"/>
          </a:xfrm>
          <a:prstGeom prst="rect">
            <a:avLst/>
          </a:prstGeom>
          <a:ln>
            <a:noFill/>
          </a:ln>
        </p:spPr>
      </p:pic>
      <p:sp>
        <p:nvSpPr>
          <p:cNvPr id="507" name="CustomShape 1"/>
          <p:cNvSpPr/>
          <p:nvPr/>
        </p:nvSpPr>
        <p:spPr>
          <a:xfrm>
            <a:off x="1071360" y="5286240"/>
            <a:ext cx="785772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de-DE" sz="1800" spc="-1" strike="noStrike">
                <a:solidFill>
                  <a:srgbClr val="000000"/>
                </a:solidFill>
                <a:latin typeface="Gill Sans MT"/>
              </a:rPr>
              <a:t>Der Vollständigkeit halber nun noch die Ergebnisse einer erhöhten Kinase und Phosphatase</a:t>
            </a:r>
            <a:endParaRPr b="0" lang="de-DE" sz="1800" spc="-1" strike="noStrike">
              <a:latin typeface="Arial"/>
            </a:endParaRPr>
          </a:p>
        </p:txBody>
      </p:sp>
      <p:pic>
        <p:nvPicPr>
          <p:cNvPr id="508" name="Grafik 4" descr=""/>
          <p:cNvPicPr/>
          <p:nvPr/>
        </p:nvPicPr>
        <p:blipFill>
          <a:blip r:embed="rId2"/>
          <a:stretch/>
        </p:blipFill>
        <p:spPr>
          <a:xfrm>
            <a:off x="1285920" y="2413800"/>
            <a:ext cx="7857720" cy="2426760"/>
          </a:xfrm>
          <a:prstGeom prst="rect">
            <a:avLst/>
          </a:prstGeom>
          <a:ln>
            <a:noFill/>
          </a:ln>
        </p:spPr>
      </p:pic>
      <p:sp>
        <p:nvSpPr>
          <p:cNvPr id="509" name="CustomShape 2"/>
          <p:cNvSpPr/>
          <p:nvPr/>
        </p:nvSpPr>
        <p:spPr>
          <a:xfrm>
            <a:off x="4572000" y="4857840"/>
            <a:ext cx="1571400" cy="280080"/>
          </a:xfrm>
          <a:prstGeom prst="rect">
            <a:avLst/>
          </a:prstGeom>
          <a:noFill/>
          <a:ln>
            <a:noFill/>
          </a:ln>
        </p:spPr>
        <p:style>
          <a:lnRef idx="0"/>
          <a:fillRef idx="0"/>
          <a:effectRef idx="0"/>
          <a:fontRef idx="minor"/>
        </p:style>
        <p:txBody>
          <a:bodyPr lIns="90000" rIns="90000" tIns="45000" bIns="45000"/>
          <a:p>
            <a:pPr>
              <a:lnSpc>
                <a:spcPct val="100000"/>
              </a:lnSpc>
            </a:pPr>
            <a:r>
              <a:rPr b="0" lang="de-DE" sz="1100" spc="-1" strike="noStrike">
                <a:solidFill>
                  <a:srgbClr val="000000"/>
                </a:solidFill>
                <a:latin typeface="Gill Sans MT"/>
              </a:rPr>
              <a:t>D</a:t>
            </a:r>
            <a:r>
              <a:rPr b="0" lang="de-DE" sz="1100" spc="-1" strike="noStrike" baseline="-25000">
                <a:solidFill>
                  <a:srgbClr val="000000"/>
                </a:solidFill>
                <a:latin typeface="Gill Sans MT"/>
              </a:rPr>
              <a:t>A</a:t>
            </a:r>
            <a:r>
              <a:rPr b="0" lang="de-DE" sz="1100" spc="-1" strike="noStrike">
                <a:solidFill>
                  <a:srgbClr val="000000"/>
                </a:solidFill>
                <a:latin typeface="Gill Sans MT"/>
              </a:rPr>
              <a:t>=1; D</a:t>
            </a:r>
            <a:r>
              <a:rPr b="0" lang="de-DE" sz="1100" spc="-1" strike="noStrike" baseline="-25000">
                <a:solidFill>
                  <a:srgbClr val="000000"/>
                </a:solidFill>
                <a:latin typeface="Gill Sans MT"/>
              </a:rPr>
              <a:t>B</a:t>
            </a:r>
            <a:r>
              <a:rPr b="0" lang="de-DE" sz="1100" spc="-1" strike="noStrike">
                <a:solidFill>
                  <a:srgbClr val="000000"/>
                </a:solidFill>
                <a:latin typeface="Gill Sans MT"/>
              </a:rPr>
              <a:t>=10</a:t>
            </a:r>
            <a:endParaRPr b="0" lang="de-DE" sz="1100" spc="-1" strike="noStrike">
              <a:latin typeface="Arial"/>
            </a:endParaRPr>
          </a:p>
        </p:txBody>
      </p:sp>
    </p:spTree>
  </p:cSld>
  <p:timing>
    <p:tnLst>
      <p:par>
        <p:cTn id="1150" dur="indefinite" restart="never" nodeType="tmRoot">
          <p:childTnLst>
            <p:seq>
              <p:cTn id="1151" dur="indefinite" nodeType="mainSeq">
                <p:childTnLst>
                  <p:par>
                    <p:cTn id="1152" fill="hold">
                      <p:stCondLst>
                        <p:cond delay="0"/>
                      </p:stCondLst>
                      <p:childTnLst>
                        <p:par>
                          <p:cTn id="1153" fill="hold">
                            <p:stCondLst>
                              <p:cond delay="0"/>
                            </p:stCondLst>
                            <p:childTnLst>
                              <p:par>
                                <p:cTn id="1154" nodeType="withEffect" fill="hold" presetClass="entr" presetID="1">
                                  <p:stCondLst>
                                    <p:cond delay="0"/>
                                  </p:stCondLst>
                                  <p:childTnLst>
                                    <p:set>
                                      <p:cBhvr>
                                        <p:cTn id="1155" dur="1" fill="hold">
                                          <p:stCondLst>
                                            <p:cond delay="0"/>
                                          </p:stCondLst>
                                        </p:cTn>
                                        <p:tgtEl>
                                          <p:spTgt spid="507"/>
                                        </p:tgtEl>
                                        <p:attrNameLst>
                                          <p:attrName>style.visibility</p:attrName>
                                        </p:attrNameLst>
                                      </p:cBhvr>
                                      <p:to>
                                        <p:strVal val="visible"/>
                                      </p:to>
                                    </p:set>
                                  </p:childTnLst>
                                </p:cTn>
                              </p:par>
                            </p:childTnLst>
                          </p:cTn>
                        </p:par>
                      </p:childTnLst>
                    </p:cTn>
                  </p:par>
                  <p:par>
                    <p:cTn id="1156" fill="hold">
                      <p:stCondLst>
                        <p:cond delay="indefinite"/>
                      </p:stCondLst>
                      <p:childTnLst>
                        <p:par>
                          <p:cTn id="1157" fill="hold">
                            <p:stCondLst>
                              <p:cond delay="0"/>
                            </p:stCondLst>
                            <p:childTnLst>
                              <p:par>
                                <p:cTn id="1158" nodeType="clickEffect" fill="hold" presetClass="entr" presetID="1">
                                  <p:stCondLst>
                                    <p:cond delay="0"/>
                                  </p:stCondLst>
                                  <p:childTnLst>
                                    <p:set>
                                      <p:cBhvr>
                                        <p:cTn id="1159" dur="1" fill="hold">
                                          <p:stCondLst>
                                            <p:cond delay="0"/>
                                          </p:stCondLst>
                                        </p:cTn>
                                        <p:tgtEl>
                                          <p:spTgt spid="506"/>
                                        </p:tgtEl>
                                        <p:attrNameLst>
                                          <p:attrName>style.visibility</p:attrName>
                                        </p:attrNameLst>
                                      </p:cBhvr>
                                      <p:to>
                                        <p:strVal val="visible"/>
                                      </p:to>
                                    </p:set>
                                  </p:childTnLst>
                                </p:cTn>
                              </p:par>
                            </p:childTnLst>
                          </p:cTn>
                        </p:par>
                      </p:childTnLst>
                    </p:cTn>
                  </p:par>
                  <p:par>
                    <p:cTn id="1160" fill="hold">
                      <p:stCondLst>
                        <p:cond delay="indefinite"/>
                      </p:stCondLst>
                      <p:childTnLst>
                        <p:par>
                          <p:cTn id="1161" fill="hold">
                            <p:stCondLst>
                              <p:cond delay="0"/>
                            </p:stCondLst>
                            <p:childTnLst>
                              <p:par>
                                <p:cTn id="1162" nodeType="clickEffect" fill="hold" presetClass="entr" presetID="1">
                                  <p:stCondLst>
                                    <p:cond delay="0"/>
                                  </p:stCondLst>
                                  <p:childTnLst>
                                    <p:set>
                                      <p:cBhvr>
                                        <p:cTn id="1163"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0" name="Picture 2" descr=""/>
          <p:cNvPicPr/>
          <p:nvPr/>
        </p:nvPicPr>
        <p:blipFill>
          <a:blip r:embed="rId1"/>
          <a:stretch/>
        </p:blipFill>
        <p:spPr>
          <a:xfrm>
            <a:off x="3584520" y="0"/>
            <a:ext cx="5559120" cy="4571640"/>
          </a:xfrm>
          <a:prstGeom prst="rect">
            <a:avLst/>
          </a:prstGeom>
          <a:ln w="9360">
            <a:noFill/>
          </a:ln>
        </p:spPr>
      </p:pic>
      <p:sp>
        <p:nvSpPr>
          <p:cNvPr id="511" name="CustomShape 1"/>
          <p:cNvSpPr/>
          <p:nvPr/>
        </p:nvSpPr>
        <p:spPr>
          <a:xfrm>
            <a:off x="1071360" y="1714320"/>
            <a:ext cx="2714400" cy="1306440"/>
          </a:xfrm>
          <a:prstGeom prst="rect">
            <a:avLst/>
          </a:prstGeom>
          <a:noFill/>
          <a:ln>
            <a:noFill/>
          </a:ln>
        </p:spPr>
        <p:style>
          <a:lnRef idx="0"/>
          <a:fillRef idx="0"/>
          <a:effectRef idx="0"/>
          <a:fontRef idx="minor"/>
        </p:style>
        <p:txBody>
          <a:bodyPr lIns="90000" rIns="90000" tIns="45000" bIns="45000"/>
          <a:p>
            <a:pPr algn="r">
              <a:lnSpc>
                <a:spcPct val="100000"/>
              </a:lnSpc>
            </a:pPr>
            <a:r>
              <a:rPr b="0" lang="de-DE" sz="1600" spc="-1" strike="noStrike">
                <a:solidFill>
                  <a:srgbClr val="000000"/>
                </a:solidFill>
                <a:latin typeface="Gill Sans MT"/>
              </a:rPr>
              <a:t>Hier sehen wir mit Smoldyn verwirklichte Simulationen und die dazugehörigen Proteinkurven.</a:t>
            </a:r>
            <a:endParaRPr b="0" lang="de-DE" sz="1600" spc="-1" strike="noStrike">
              <a:latin typeface="Arial"/>
            </a:endParaRPr>
          </a:p>
        </p:txBody>
      </p:sp>
      <p:pic>
        <p:nvPicPr>
          <p:cNvPr id="512" name="Picture 4" descr=""/>
          <p:cNvPicPr/>
          <p:nvPr/>
        </p:nvPicPr>
        <p:blipFill>
          <a:blip r:embed="rId2"/>
          <a:stretch/>
        </p:blipFill>
        <p:spPr>
          <a:xfrm>
            <a:off x="1214280" y="4552560"/>
            <a:ext cx="7929360" cy="2305080"/>
          </a:xfrm>
          <a:prstGeom prst="rect">
            <a:avLst/>
          </a:prstGeom>
          <a:ln w="9360">
            <a:noFill/>
          </a:ln>
        </p:spPr>
      </p:pic>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8. Physik der Chemotaxis</a:t>
            </a:r>
            <a:endParaRPr b="0" lang="en-US" sz="4000" spc="-1" strike="noStrike">
              <a:solidFill>
                <a:srgbClr val="000000"/>
              </a:solidFill>
              <a:latin typeface="Gill Sans MT"/>
            </a:endParaRPr>
          </a:p>
        </p:txBody>
      </p:sp>
      <p:sp>
        <p:nvSpPr>
          <p:cNvPr id="514"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Shape 1"/>
          <p:cNvSpPr txBox="1"/>
          <p:nvPr/>
        </p:nvSpPr>
        <p:spPr>
          <a:xfrm>
            <a:off x="1435680" y="27432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8.1 Diffusion</a:t>
            </a:r>
            <a:endParaRPr b="0" lang="en-US" sz="4300" spc="-1" strike="noStrike">
              <a:solidFill>
                <a:srgbClr val="000000"/>
              </a:solidFill>
              <a:latin typeface="Gill Sans MT"/>
            </a:endParaRPr>
          </a:p>
        </p:txBody>
      </p:sp>
      <p:sp>
        <p:nvSpPr>
          <p:cNvPr id="516" name="CustomShape 2"/>
          <p:cNvSpPr/>
          <p:nvPr/>
        </p:nvSpPr>
        <p:spPr>
          <a:xfrm>
            <a:off x="1143000" y="1357200"/>
            <a:ext cx="7572240" cy="310716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Wir nehmen eine Zelle als Sphäre mit Radius a an. In dieser Sphäre schwimmen einige Moleküle der Spezies X mit Diffusionskonstante D. Die Konzentration von X nennen wir c. </a:t>
            </a:r>
            <a:endParaRPr b="0" lang="de-DE" sz="1800" spc="-1" strike="noStrike">
              <a:latin typeface="Arial"/>
            </a:endParaRPr>
          </a:p>
          <a:p>
            <a:pPr>
              <a:lnSpc>
                <a:spcPct val="100000"/>
              </a:lnSpc>
            </a:pPr>
            <a:r>
              <a:rPr b="0" lang="de-DE" sz="1800" spc="-1" strike="noStrike">
                <a:solidFill>
                  <a:srgbClr val="000000"/>
                </a:solidFill>
                <a:latin typeface="Gill Sans MT"/>
              </a:rPr>
              <a:t>Dann verändert sich c durch räumliche Diffusion:</a:t>
            </a: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r>
              <a:rPr b="0" lang="de-DE" sz="1800" spc="-1" strike="noStrike">
                <a:solidFill>
                  <a:srgbClr val="000000"/>
                </a:solidFill>
                <a:latin typeface="Gill Sans MT"/>
              </a:rPr>
              <a:t>Wir nehmen die Zelle nun als perfekten Bindepartner für die Moleküle an. Im Gleichgewichtszustand ist die Anzahl an Molekülen die pro Sekunde die Zelloberfläche erreichen gegeben durch:</a:t>
            </a:r>
            <a:endParaRPr b="0" lang="de-DE" sz="1800" spc="-1" strike="noStrike">
              <a:latin typeface="Arial"/>
            </a:endParaRPr>
          </a:p>
        </p:txBody>
      </p:sp>
      <p:graphicFrame>
        <p:nvGraphicFramePr>
          <p:cNvPr id="517" name="Object 3"/>
          <p:cNvGraphicFramePr/>
          <p:nvPr/>
        </p:nvGraphicFramePr>
        <p:xfrm>
          <a:off x="1357200" y="2500200"/>
          <a:ext cx="1444680" cy="785520"/>
        </p:xfrm>
        <a:graphic>
          <a:graphicData uri="http://schemas.openxmlformats.org/presentationml/2006/ole">
            <p:oleObj progId="Equation.3" r:id="rId1" spid="">
              <p:embed/>
              <p:pic>
                <p:nvPicPr>
                  <p:cNvPr id="518" name="Objekt 5" descr=""/>
                  <p:cNvPicPr/>
                  <p:nvPr/>
                </p:nvPicPr>
                <p:blipFill>
                  <a:blip r:embed="rId2"/>
                  <a:stretch/>
                </p:blipFill>
                <p:spPr>
                  <a:xfrm>
                    <a:off x="1357200" y="2500200"/>
                    <a:ext cx="1444680" cy="785520"/>
                  </a:xfrm>
                  <a:prstGeom prst="rect">
                    <a:avLst/>
                  </a:prstGeom>
                  <a:ln>
                    <a:noFill/>
                  </a:ln>
                </p:spPr>
              </p:pic>
            </p:oleObj>
          </a:graphicData>
        </a:graphic>
      </p:graphicFrame>
      <p:graphicFrame>
        <p:nvGraphicFramePr>
          <p:cNvPr id="519" name="Object 4"/>
          <p:cNvGraphicFramePr/>
          <p:nvPr/>
        </p:nvGraphicFramePr>
        <p:xfrm>
          <a:off x="1428840" y="4286160"/>
          <a:ext cx="1512360" cy="428400"/>
        </p:xfrm>
        <a:graphic>
          <a:graphicData uri="http://schemas.openxmlformats.org/presentationml/2006/ole">
            <p:oleObj progId="Equation.3" r:id="rId3" spid="">
              <p:embed/>
              <p:pic>
                <p:nvPicPr>
                  <p:cNvPr id="520" name="Objekt 6" descr=""/>
                  <p:cNvPicPr/>
                  <p:nvPr/>
                </p:nvPicPr>
                <p:blipFill>
                  <a:blip r:embed="rId4"/>
                  <a:stretch/>
                </p:blipFill>
                <p:spPr>
                  <a:xfrm>
                    <a:off x="1428840" y="4286160"/>
                    <a:ext cx="1512360" cy="428400"/>
                  </a:xfrm>
                  <a:prstGeom prst="rect">
                    <a:avLst/>
                  </a:prstGeom>
                  <a:ln>
                    <a:noFill/>
                  </a:ln>
                </p:spPr>
              </p:pic>
            </p:oleObj>
          </a:graphicData>
        </a:graphic>
      </p:graphicFrame>
      <p:sp>
        <p:nvSpPr>
          <p:cNvPr id="521" name="CustomShape 5"/>
          <p:cNvSpPr/>
          <p:nvPr/>
        </p:nvSpPr>
        <p:spPr>
          <a:xfrm>
            <a:off x="1214280" y="4857840"/>
            <a:ext cx="7071840" cy="149868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Wobei c</a:t>
            </a:r>
            <a:r>
              <a:rPr b="0" lang="de-DE" sz="1800" spc="-1" strike="noStrike" baseline="-25000">
                <a:solidFill>
                  <a:srgbClr val="000000"/>
                </a:solidFill>
                <a:latin typeface="Cambria Math"/>
                <a:ea typeface="Cambria Math"/>
              </a:rPr>
              <a:t>∞</a:t>
            </a:r>
            <a:r>
              <a:rPr b="0" lang="de-DE" sz="1800" spc="-1" strike="noStrike">
                <a:solidFill>
                  <a:srgbClr val="000000"/>
                </a:solidFill>
                <a:latin typeface="Gill Sans MT"/>
                <a:ea typeface="Cambria Math"/>
              </a:rPr>
              <a:t> die Konzentration von c weit entfernt von der Zelle ist</a:t>
            </a:r>
            <a:endParaRPr b="0" lang="de-DE" sz="1800" spc="-1" strike="noStrike">
              <a:latin typeface="Arial"/>
            </a:endParaRPr>
          </a:p>
          <a:p>
            <a:pPr>
              <a:lnSpc>
                <a:spcPct val="100000"/>
              </a:lnSpc>
            </a:pPr>
            <a:endParaRPr b="0" lang="de-DE" sz="1800" spc="-1" strike="noStrike">
              <a:latin typeface="Arial"/>
            </a:endParaRPr>
          </a:p>
          <a:p>
            <a:pPr>
              <a:lnSpc>
                <a:spcPct val="100000"/>
              </a:lnSpc>
            </a:pPr>
            <a:r>
              <a:rPr b="0" lang="de-DE" sz="1800" spc="-1" strike="noStrike">
                <a:solidFill>
                  <a:srgbClr val="000000"/>
                </a:solidFill>
                <a:latin typeface="Gill Sans MT"/>
                <a:ea typeface="Cambria Math"/>
              </a:rPr>
              <a:t>Für unsere Zwecke ist es nun praktisch, die Formel mit einem Elektrischen Analog zu vergleichen</a:t>
            </a:r>
            <a:endParaRPr b="0" lang="de-DE" sz="1800" spc="-1" strike="noStrike">
              <a:latin typeface="Arial"/>
            </a:endParaRPr>
          </a:p>
        </p:txBody>
      </p:sp>
    </p:spTree>
  </p:cSld>
  <p:timing>
    <p:tnLst>
      <p:par>
        <p:cTn id="1164" dur="indefinite" restart="never" nodeType="tmRoot">
          <p:childTnLst>
            <p:seq>
              <p:cTn id="1165" dur="indefinite" nodeType="mainSeq">
                <p:childTnLst>
                  <p:par>
                    <p:cTn id="1166" fill="hold">
                      <p:stCondLst>
                        <p:cond delay="indefinite"/>
                      </p:stCondLst>
                      <p:childTnLst>
                        <p:par>
                          <p:cTn id="1167" fill="hold">
                            <p:stCondLst>
                              <p:cond delay="0"/>
                            </p:stCondLst>
                            <p:childTnLst>
                              <p:par>
                                <p:cTn id="1168" nodeType="clickEffect" fill="hold" presetClass="entr" presetID="1">
                                  <p:stCondLst>
                                    <p:cond delay="0"/>
                                  </p:stCondLst>
                                  <p:childTnLst>
                                    <p:set>
                                      <p:cBhvr>
                                        <p:cTn id="1169" dur="1" fill="hold">
                                          <p:stCondLst>
                                            <p:cond delay="0"/>
                                          </p:stCondLst>
                                        </p:cTn>
                                        <p:tgtEl>
                                          <p:spTgt spid="516">
                                            <p:txEl>
                                              <p:pRg st="0" end="0"/>
                                            </p:txEl>
                                          </p:spTgt>
                                        </p:tgtEl>
                                        <p:attrNameLst>
                                          <p:attrName>style.visibility</p:attrName>
                                        </p:attrNameLst>
                                      </p:cBhvr>
                                      <p:to>
                                        <p:strVal val="visible"/>
                                      </p:to>
                                    </p:set>
                                  </p:childTnLst>
                                </p:cTn>
                              </p:par>
                              <p:par>
                                <p:cTn id="1170" nodeType="withEffect" fill="hold" presetClass="entr" presetID="1">
                                  <p:stCondLst>
                                    <p:cond delay="0"/>
                                  </p:stCondLst>
                                  <p:childTnLst>
                                    <p:set>
                                      <p:cBhvr>
                                        <p:cTn id="1171" dur="1" fill="hold">
                                          <p:stCondLst>
                                            <p:cond delay="0"/>
                                          </p:stCondLst>
                                        </p:cTn>
                                        <p:tgtEl>
                                          <p:spTgt spid="516">
                                            <p:txEl>
                                              <p:pRg st="1" end="1"/>
                                            </p:txEl>
                                          </p:spTgt>
                                        </p:tgtEl>
                                        <p:attrNameLst>
                                          <p:attrName>style.visibility</p:attrName>
                                        </p:attrNameLst>
                                      </p:cBhvr>
                                      <p:to>
                                        <p:strVal val="visible"/>
                                      </p:to>
                                    </p:set>
                                  </p:childTnLst>
                                </p:cTn>
                              </p:par>
                              <p:par>
                                <p:cTn id="1172" nodeType="withEffect" fill="hold" presetClass="entr" presetID="1">
                                  <p:stCondLst>
                                    <p:cond delay="0"/>
                                  </p:stCondLst>
                                  <p:childTnLst>
                                    <p:set>
                                      <p:cBhvr>
                                        <p:cTn id="1173" dur="1" fill="hold">
                                          <p:stCondLst>
                                            <p:cond delay="0"/>
                                          </p:stCondLst>
                                        </p:cTn>
                                        <p:tgtEl>
                                          <p:spTgt spid="518"/>
                                        </p:tgtEl>
                                        <p:attrNameLst>
                                          <p:attrName>style.visibility</p:attrName>
                                        </p:attrNameLst>
                                      </p:cBhvr>
                                      <p:to>
                                        <p:strVal val="visible"/>
                                      </p:to>
                                    </p:set>
                                  </p:childTnLst>
                                </p:cTn>
                              </p:par>
                            </p:childTnLst>
                          </p:cTn>
                        </p:par>
                      </p:childTnLst>
                    </p:cTn>
                  </p:par>
                  <p:par>
                    <p:cTn id="1174" fill="hold">
                      <p:stCondLst>
                        <p:cond delay="indefinite"/>
                      </p:stCondLst>
                      <p:childTnLst>
                        <p:par>
                          <p:cTn id="1175" fill="hold">
                            <p:stCondLst>
                              <p:cond delay="0"/>
                            </p:stCondLst>
                            <p:childTnLst>
                              <p:par>
                                <p:cTn id="1176" nodeType="clickEffect" fill="hold" presetClass="entr" presetID="1">
                                  <p:stCondLst>
                                    <p:cond delay="0"/>
                                  </p:stCondLst>
                                  <p:childTnLst>
                                    <p:set>
                                      <p:cBhvr>
                                        <p:cTn id="1177" dur="1" fill="hold">
                                          <p:stCondLst>
                                            <p:cond delay="0"/>
                                          </p:stCondLst>
                                        </p:cTn>
                                        <p:tgtEl>
                                          <p:spTgt spid="516">
                                            <p:txEl>
                                              <p:pRg st="5" end="5"/>
                                            </p:txEl>
                                          </p:spTgt>
                                        </p:tgtEl>
                                        <p:attrNameLst>
                                          <p:attrName>style.visibility</p:attrName>
                                        </p:attrNameLst>
                                      </p:cBhvr>
                                      <p:to>
                                        <p:strVal val="visible"/>
                                      </p:to>
                                    </p:set>
                                  </p:childTnLst>
                                </p:cTn>
                              </p:par>
                              <p:par>
                                <p:cTn id="1178" nodeType="withEffect" fill="hold" presetClass="entr" presetID="1">
                                  <p:stCondLst>
                                    <p:cond delay="0"/>
                                  </p:stCondLst>
                                  <p:childTnLst>
                                    <p:set>
                                      <p:cBhvr>
                                        <p:cTn id="1179" dur="1" fill="hold">
                                          <p:stCondLst>
                                            <p:cond delay="0"/>
                                          </p:stCondLst>
                                        </p:cTn>
                                        <p:tgtEl>
                                          <p:spTgt spid="520"/>
                                        </p:tgtEl>
                                        <p:attrNameLst>
                                          <p:attrName>style.visibility</p:attrName>
                                        </p:attrNameLst>
                                      </p:cBhvr>
                                      <p:to>
                                        <p:strVal val="visible"/>
                                      </p:to>
                                    </p:set>
                                  </p:childTnLst>
                                </p:cTn>
                              </p:par>
                            </p:childTnLst>
                          </p:cTn>
                        </p:par>
                      </p:childTnLst>
                    </p:cTn>
                  </p:par>
                  <p:par>
                    <p:cTn id="1180" fill="hold">
                      <p:stCondLst>
                        <p:cond delay="indefinite"/>
                      </p:stCondLst>
                      <p:childTnLst>
                        <p:par>
                          <p:cTn id="1181" fill="hold">
                            <p:stCondLst>
                              <p:cond delay="0"/>
                            </p:stCondLst>
                            <p:childTnLst>
                              <p:par>
                                <p:cTn id="1182" nodeType="clickEffect" fill="hold" presetClass="entr" presetID="1">
                                  <p:stCondLst>
                                    <p:cond delay="0"/>
                                  </p:stCondLst>
                                  <p:childTnLst>
                                    <p:set>
                                      <p:cBhvr>
                                        <p:cTn id="1183" dur="1" fill="hold">
                                          <p:stCondLst>
                                            <p:cond delay="0"/>
                                          </p:stCondLst>
                                        </p:cTn>
                                        <p:tgtEl>
                                          <p:spTgt spid="5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2. Grundlagen</a:t>
            </a:r>
            <a:endParaRPr b="0" lang="en-US" sz="4000" spc="-1" strike="noStrike">
              <a:solidFill>
                <a:srgbClr val="000000"/>
              </a:solidFill>
              <a:latin typeface="Gill Sans MT"/>
            </a:endParaRPr>
          </a:p>
        </p:txBody>
      </p:sp>
      <p:sp>
        <p:nvSpPr>
          <p:cNvPr id="302"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832680" y="214200"/>
            <a:ext cx="5571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Wir vergleichen die Zeitunabhängige Diffusion:</a:t>
            </a:r>
            <a:endParaRPr b="0" lang="de-DE" sz="1800" spc="-1" strike="noStrike">
              <a:latin typeface="Arial"/>
            </a:endParaRPr>
          </a:p>
        </p:txBody>
      </p:sp>
      <p:graphicFrame>
        <p:nvGraphicFramePr>
          <p:cNvPr id="523" name="Object 2"/>
          <p:cNvGraphicFramePr/>
          <p:nvPr/>
        </p:nvGraphicFramePr>
        <p:xfrm>
          <a:off x="1214280" y="714240"/>
          <a:ext cx="829800" cy="331560"/>
        </p:xfrm>
        <a:graphic>
          <a:graphicData uri="http://schemas.openxmlformats.org/presentationml/2006/ole">
            <p:oleObj progId="Equation.3" r:id="rId1" spid="">
              <p:embed/>
              <p:pic>
                <p:nvPicPr>
                  <p:cNvPr id="524" name="Object 3" descr=""/>
                  <p:cNvPicPr/>
                  <p:nvPr/>
                </p:nvPicPr>
                <p:blipFill>
                  <a:blip r:embed="rId2"/>
                  <a:stretch/>
                </p:blipFill>
                <p:spPr>
                  <a:xfrm>
                    <a:off x="1214280" y="714240"/>
                    <a:ext cx="829800" cy="331560"/>
                  </a:xfrm>
                  <a:prstGeom prst="rect">
                    <a:avLst/>
                  </a:prstGeom>
                  <a:ln>
                    <a:noFill/>
                  </a:ln>
                </p:spPr>
              </p:pic>
            </p:oleObj>
          </a:graphicData>
        </a:graphic>
      </p:graphicFrame>
      <p:sp>
        <p:nvSpPr>
          <p:cNvPr id="525" name="CustomShape 3"/>
          <p:cNvSpPr/>
          <p:nvPr/>
        </p:nvSpPr>
        <p:spPr>
          <a:xfrm>
            <a:off x="1214280" y="1143000"/>
            <a:ext cx="750060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Mit der Laplace-Gleichung für elektrostatisches Potential im Ladungsfreien Raum:</a:t>
            </a:r>
            <a:endParaRPr b="0" lang="de-DE" sz="1800" spc="-1" strike="noStrike">
              <a:latin typeface="Arial"/>
            </a:endParaRPr>
          </a:p>
        </p:txBody>
      </p:sp>
      <p:graphicFrame>
        <p:nvGraphicFramePr>
          <p:cNvPr id="526" name="Object 4"/>
          <p:cNvGraphicFramePr/>
          <p:nvPr/>
        </p:nvGraphicFramePr>
        <p:xfrm>
          <a:off x="1285920" y="1857240"/>
          <a:ext cx="912600" cy="331560"/>
        </p:xfrm>
        <a:graphic>
          <a:graphicData uri="http://schemas.openxmlformats.org/presentationml/2006/ole">
            <p:oleObj progId="Equation.3" r:id="rId3" spid="">
              <p:embed/>
              <p:pic>
                <p:nvPicPr>
                  <p:cNvPr id="527" name="Object 4" descr=""/>
                  <p:cNvPicPr/>
                  <p:nvPr/>
                </p:nvPicPr>
                <p:blipFill>
                  <a:blip r:embed="rId4"/>
                  <a:stretch/>
                </p:blipFill>
                <p:spPr>
                  <a:xfrm>
                    <a:off x="1285920" y="1857240"/>
                    <a:ext cx="912600" cy="331560"/>
                  </a:xfrm>
                  <a:prstGeom prst="rect">
                    <a:avLst/>
                  </a:prstGeom>
                  <a:ln>
                    <a:noFill/>
                  </a:ln>
                </p:spPr>
              </p:pic>
            </p:oleObj>
          </a:graphicData>
        </a:graphic>
      </p:graphicFrame>
      <p:sp>
        <p:nvSpPr>
          <p:cNvPr id="528" name="CustomShape 5"/>
          <p:cNvSpPr/>
          <p:nvPr/>
        </p:nvSpPr>
        <p:spPr>
          <a:xfrm>
            <a:off x="1285920" y="2357280"/>
            <a:ext cx="700056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Man stellt fest, dass der Diffusionsfluss das Analog zum Vektor des  elektrischen Feldes ist:</a:t>
            </a:r>
            <a:endParaRPr b="0" lang="de-DE" sz="1800" spc="-1" strike="noStrike">
              <a:latin typeface="Arial"/>
            </a:endParaRPr>
          </a:p>
        </p:txBody>
      </p:sp>
      <p:graphicFrame>
        <p:nvGraphicFramePr>
          <p:cNvPr id="529" name="Object 6"/>
          <p:cNvGraphicFramePr/>
          <p:nvPr/>
        </p:nvGraphicFramePr>
        <p:xfrm>
          <a:off x="1285920" y="3214800"/>
          <a:ext cx="2861280" cy="356760"/>
        </p:xfrm>
        <a:graphic>
          <a:graphicData uri="http://schemas.openxmlformats.org/presentationml/2006/ole">
            <p:oleObj progId="Equation.3" r:id="rId5" spid="">
              <p:embed/>
              <p:pic>
                <p:nvPicPr>
                  <p:cNvPr id="530" name="Object 5" descr=""/>
                  <p:cNvPicPr/>
                  <p:nvPr/>
                </p:nvPicPr>
                <p:blipFill>
                  <a:blip r:embed="rId6"/>
                  <a:stretch/>
                </p:blipFill>
                <p:spPr>
                  <a:xfrm>
                    <a:off x="1285920" y="3214800"/>
                    <a:ext cx="2861280" cy="356760"/>
                  </a:xfrm>
                  <a:prstGeom prst="rect">
                    <a:avLst/>
                  </a:prstGeom>
                  <a:ln>
                    <a:noFill/>
                  </a:ln>
                </p:spPr>
              </p:pic>
            </p:oleObj>
          </a:graphicData>
        </a:graphic>
      </p:graphicFrame>
      <p:sp>
        <p:nvSpPr>
          <p:cNvPr id="531" name="CustomShape 7"/>
          <p:cNvSpPr/>
          <p:nvPr/>
        </p:nvSpPr>
        <p:spPr>
          <a:xfrm>
            <a:off x="1285920" y="3786120"/>
            <a:ext cx="721476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Die totale Diffusion auf einer abgeschlossenen Oberfläche S ist nun gegeben durch:</a:t>
            </a:r>
            <a:endParaRPr b="0" lang="de-DE" sz="1800" spc="-1" strike="noStrike">
              <a:latin typeface="Arial"/>
            </a:endParaRPr>
          </a:p>
        </p:txBody>
      </p:sp>
      <p:graphicFrame>
        <p:nvGraphicFramePr>
          <p:cNvPr id="532" name="Object 8"/>
          <p:cNvGraphicFramePr/>
          <p:nvPr/>
        </p:nvGraphicFramePr>
        <p:xfrm>
          <a:off x="1357200" y="4429080"/>
          <a:ext cx="729720" cy="560160"/>
        </p:xfrm>
        <a:graphic>
          <a:graphicData uri="http://schemas.openxmlformats.org/presentationml/2006/ole">
            <p:oleObj progId="Equation.3" r:id="rId7" spid="">
              <p:embed/>
              <p:pic>
                <p:nvPicPr>
                  <p:cNvPr id="533" name="Object 6" descr=""/>
                  <p:cNvPicPr/>
                  <p:nvPr/>
                </p:nvPicPr>
                <p:blipFill>
                  <a:blip r:embed="rId8"/>
                  <a:stretch/>
                </p:blipFill>
                <p:spPr>
                  <a:xfrm>
                    <a:off x="1357200" y="4429080"/>
                    <a:ext cx="729720" cy="560160"/>
                  </a:xfrm>
                  <a:prstGeom prst="rect">
                    <a:avLst/>
                  </a:prstGeom>
                  <a:ln>
                    <a:noFill/>
                  </a:ln>
                </p:spPr>
              </p:pic>
            </p:oleObj>
          </a:graphicData>
        </a:graphic>
      </p:graphicFrame>
      <p:sp>
        <p:nvSpPr>
          <p:cNvPr id="534" name="CustomShape 9"/>
          <p:cNvSpPr/>
          <p:nvPr/>
        </p:nvSpPr>
        <p:spPr>
          <a:xfrm>
            <a:off x="1357200" y="5000760"/>
            <a:ext cx="7214760" cy="36468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Die Ladungsdichte Q auf einer Oberfläche ist gegeben durch: </a:t>
            </a:r>
            <a:endParaRPr b="0" lang="de-DE" sz="1800" spc="-1" strike="noStrike">
              <a:latin typeface="Arial"/>
            </a:endParaRPr>
          </a:p>
        </p:txBody>
      </p:sp>
      <p:graphicFrame>
        <p:nvGraphicFramePr>
          <p:cNvPr id="535" name="Object 10"/>
          <p:cNvGraphicFramePr/>
          <p:nvPr/>
        </p:nvGraphicFramePr>
        <p:xfrm>
          <a:off x="1357200" y="5357880"/>
          <a:ext cx="1104480" cy="653760"/>
        </p:xfrm>
        <a:graphic>
          <a:graphicData uri="http://schemas.openxmlformats.org/presentationml/2006/ole">
            <p:oleObj progId="Equation.3" r:id="rId9" spid="">
              <p:embed/>
              <p:pic>
                <p:nvPicPr>
                  <p:cNvPr id="536" name="Object 7" descr=""/>
                  <p:cNvPicPr/>
                  <p:nvPr/>
                </p:nvPicPr>
                <p:blipFill>
                  <a:blip r:embed="rId10"/>
                  <a:stretch/>
                </p:blipFill>
                <p:spPr>
                  <a:xfrm>
                    <a:off x="1357200" y="5357880"/>
                    <a:ext cx="1104480" cy="653760"/>
                  </a:xfrm>
                  <a:prstGeom prst="rect">
                    <a:avLst/>
                  </a:prstGeom>
                  <a:ln>
                    <a:noFill/>
                  </a:ln>
                </p:spPr>
              </p:pic>
            </p:oleObj>
          </a:graphicData>
        </a:graphic>
      </p:graphicFrame>
      <p:sp>
        <p:nvSpPr>
          <p:cNvPr id="537" name="CustomShape 11"/>
          <p:cNvSpPr/>
          <p:nvPr/>
        </p:nvSpPr>
        <p:spPr>
          <a:xfrm>
            <a:off x="1285920" y="6072120"/>
            <a:ext cx="721476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Weil die Zelle nun perfekt interagiert, ist die c an der Oberfläche 0, was einem konstanten Potenzial entspricht.</a:t>
            </a:r>
            <a:endParaRPr b="0" lang="de-DE" sz="1800" spc="-1" strike="noStrike">
              <a:latin typeface="Arial"/>
            </a:endParaRPr>
          </a:p>
        </p:txBody>
      </p:sp>
    </p:spTree>
  </p:cSld>
  <p:timing>
    <p:tnLst>
      <p:par>
        <p:cTn id="1184" dur="indefinite" restart="never" nodeType="tmRoot">
          <p:childTnLst>
            <p:seq>
              <p:cTn id="1185" dur="indefinite" nodeType="mainSeq">
                <p:childTnLst>
                  <p:par>
                    <p:cTn id="1186" fill="hold">
                      <p:stCondLst>
                        <p:cond delay="indefinite"/>
                      </p:stCondLst>
                      <p:childTnLst>
                        <p:par>
                          <p:cTn id="1187" fill="hold">
                            <p:stCondLst>
                              <p:cond delay="0"/>
                            </p:stCondLst>
                            <p:childTnLst>
                              <p:par>
                                <p:cTn id="1188" nodeType="clickEffect" fill="hold" presetClass="entr" presetID="1">
                                  <p:stCondLst>
                                    <p:cond delay="0"/>
                                  </p:stCondLst>
                                  <p:childTnLst>
                                    <p:set>
                                      <p:cBhvr>
                                        <p:cTn id="1189" dur="1" fill="hold">
                                          <p:stCondLst>
                                            <p:cond delay="0"/>
                                          </p:stCondLst>
                                        </p:cTn>
                                        <p:tgtEl>
                                          <p:spTgt spid="522"/>
                                        </p:tgtEl>
                                        <p:attrNameLst>
                                          <p:attrName>style.visibility</p:attrName>
                                        </p:attrNameLst>
                                      </p:cBhvr>
                                      <p:to>
                                        <p:strVal val="visible"/>
                                      </p:to>
                                    </p:set>
                                  </p:childTnLst>
                                </p:cTn>
                              </p:par>
                              <p:par>
                                <p:cTn id="1190" nodeType="withEffect" fill="hold" presetClass="entr" presetID="1">
                                  <p:stCondLst>
                                    <p:cond delay="0"/>
                                  </p:stCondLst>
                                  <p:childTnLst>
                                    <p:set>
                                      <p:cBhvr>
                                        <p:cTn id="1191" dur="1" fill="hold">
                                          <p:stCondLst>
                                            <p:cond delay="0"/>
                                          </p:stCondLst>
                                        </p:cTn>
                                        <p:tgtEl>
                                          <p:spTgt spid="524"/>
                                        </p:tgtEl>
                                        <p:attrNameLst>
                                          <p:attrName>style.visibility</p:attrName>
                                        </p:attrNameLst>
                                      </p:cBhvr>
                                      <p:to>
                                        <p:strVal val="visible"/>
                                      </p:to>
                                    </p:set>
                                  </p:childTnLst>
                                </p:cTn>
                              </p:par>
                            </p:childTnLst>
                          </p:cTn>
                        </p:par>
                      </p:childTnLst>
                    </p:cTn>
                  </p:par>
                  <p:par>
                    <p:cTn id="1192" fill="hold">
                      <p:stCondLst>
                        <p:cond delay="indefinite"/>
                      </p:stCondLst>
                      <p:childTnLst>
                        <p:par>
                          <p:cTn id="1193" fill="hold">
                            <p:stCondLst>
                              <p:cond delay="0"/>
                            </p:stCondLst>
                            <p:childTnLst>
                              <p:par>
                                <p:cTn id="1194" nodeType="clickEffect" fill="hold" presetClass="entr" presetID="1">
                                  <p:stCondLst>
                                    <p:cond delay="0"/>
                                  </p:stCondLst>
                                  <p:childTnLst>
                                    <p:set>
                                      <p:cBhvr>
                                        <p:cTn id="1195" dur="1" fill="hold">
                                          <p:stCondLst>
                                            <p:cond delay="0"/>
                                          </p:stCondLst>
                                        </p:cTn>
                                        <p:tgtEl>
                                          <p:spTgt spid="525"/>
                                        </p:tgtEl>
                                        <p:attrNameLst>
                                          <p:attrName>style.visibility</p:attrName>
                                        </p:attrNameLst>
                                      </p:cBhvr>
                                      <p:to>
                                        <p:strVal val="visible"/>
                                      </p:to>
                                    </p:set>
                                  </p:childTnLst>
                                </p:cTn>
                              </p:par>
                              <p:par>
                                <p:cTn id="1196" nodeType="withEffect" fill="hold" presetClass="entr" presetID="1">
                                  <p:stCondLst>
                                    <p:cond delay="0"/>
                                  </p:stCondLst>
                                  <p:childTnLst>
                                    <p:set>
                                      <p:cBhvr>
                                        <p:cTn id="1197" dur="1" fill="hold">
                                          <p:stCondLst>
                                            <p:cond delay="0"/>
                                          </p:stCondLst>
                                        </p:cTn>
                                        <p:tgtEl>
                                          <p:spTgt spid="527"/>
                                        </p:tgtEl>
                                        <p:attrNameLst>
                                          <p:attrName>style.visibility</p:attrName>
                                        </p:attrNameLst>
                                      </p:cBhvr>
                                      <p:to>
                                        <p:strVal val="visible"/>
                                      </p:to>
                                    </p:set>
                                  </p:childTnLst>
                                </p:cTn>
                              </p:par>
                            </p:childTnLst>
                          </p:cTn>
                        </p:par>
                      </p:childTnLst>
                    </p:cTn>
                  </p:par>
                  <p:par>
                    <p:cTn id="1198" fill="hold">
                      <p:stCondLst>
                        <p:cond delay="indefinite"/>
                      </p:stCondLst>
                      <p:childTnLst>
                        <p:par>
                          <p:cTn id="1199" fill="hold">
                            <p:stCondLst>
                              <p:cond delay="0"/>
                            </p:stCondLst>
                            <p:childTnLst>
                              <p:par>
                                <p:cTn id="1200" nodeType="clickEffect" fill="hold" presetClass="entr" presetID="1">
                                  <p:stCondLst>
                                    <p:cond delay="0"/>
                                  </p:stCondLst>
                                  <p:childTnLst>
                                    <p:set>
                                      <p:cBhvr>
                                        <p:cTn id="1201" dur="1" fill="hold">
                                          <p:stCondLst>
                                            <p:cond delay="0"/>
                                          </p:stCondLst>
                                        </p:cTn>
                                        <p:tgtEl>
                                          <p:spTgt spid="528"/>
                                        </p:tgtEl>
                                        <p:attrNameLst>
                                          <p:attrName>style.visibility</p:attrName>
                                        </p:attrNameLst>
                                      </p:cBhvr>
                                      <p:to>
                                        <p:strVal val="visible"/>
                                      </p:to>
                                    </p:set>
                                  </p:childTnLst>
                                </p:cTn>
                              </p:par>
                              <p:par>
                                <p:cTn id="1202" nodeType="withEffect" fill="hold" presetClass="entr" presetID="1">
                                  <p:stCondLst>
                                    <p:cond delay="0"/>
                                  </p:stCondLst>
                                  <p:childTnLst>
                                    <p:set>
                                      <p:cBhvr>
                                        <p:cTn id="1203" dur="1" fill="hold">
                                          <p:stCondLst>
                                            <p:cond delay="0"/>
                                          </p:stCondLst>
                                        </p:cTn>
                                        <p:tgtEl>
                                          <p:spTgt spid="530"/>
                                        </p:tgtEl>
                                        <p:attrNameLst>
                                          <p:attrName>style.visibility</p:attrName>
                                        </p:attrNameLst>
                                      </p:cBhvr>
                                      <p:to>
                                        <p:strVal val="visible"/>
                                      </p:to>
                                    </p:set>
                                  </p:childTnLst>
                                </p:cTn>
                              </p:par>
                            </p:childTnLst>
                          </p:cTn>
                        </p:par>
                      </p:childTnLst>
                    </p:cTn>
                  </p:par>
                  <p:par>
                    <p:cTn id="1204" fill="hold">
                      <p:stCondLst>
                        <p:cond delay="indefinite"/>
                      </p:stCondLst>
                      <p:childTnLst>
                        <p:par>
                          <p:cTn id="1205" fill="hold">
                            <p:stCondLst>
                              <p:cond delay="0"/>
                            </p:stCondLst>
                            <p:childTnLst>
                              <p:par>
                                <p:cTn id="1206" nodeType="clickEffect" fill="hold" presetClass="entr" presetID="1">
                                  <p:stCondLst>
                                    <p:cond delay="0"/>
                                  </p:stCondLst>
                                  <p:childTnLst>
                                    <p:set>
                                      <p:cBhvr>
                                        <p:cTn id="1207" dur="1" fill="hold">
                                          <p:stCondLst>
                                            <p:cond delay="0"/>
                                          </p:stCondLst>
                                        </p:cTn>
                                        <p:tgtEl>
                                          <p:spTgt spid="531"/>
                                        </p:tgtEl>
                                        <p:attrNameLst>
                                          <p:attrName>style.visibility</p:attrName>
                                        </p:attrNameLst>
                                      </p:cBhvr>
                                      <p:to>
                                        <p:strVal val="visible"/>
                                      </p:to>
                                    </p:set>
                                  </p:childTnLst>
                                </p:cTn>
                              </p:par>
                              <p:par>
                                <p:cTn id="1208" nodeType="withEffect" fill="hold" presetClass="entr" presetID="1">
                                  <p:stCondLst>
                                    <p:cond delay="0"/>
                                  </p:stCondLst>
                                  <p:childTnLst>
                                    <p:set>
                                      <p:cBhvr>
                                        <p:cTn id="1209" dur="1" fill="hold">
                                          <p:stCondLst>
                                            <p:cond delay="0"/>
                                          </p:stCondLst>
                                        </p:cTn>
                                        <p:tgtEl>
                                          <p:spTgt spid="533"/>
                                        </p:tgtEl>
                                        <p:attrNameLst>
                                          <p:attrName>style.visibility</p:attrName>
                                        </p:attrNameLst>
                                      </p:cBhvr>
                                      <p:to>
                                        <p:strVal val="visible"/>
                                      </p:to>
                                    </p:set>
                                  </p:childTnLst>
                                </p:cTn>
                              </p:par>
                            </p:childTnLst>
                          </p:cTn>
                        </p:par>
                      </p:childTnLst>
                    </p:cTn>
                  </p:par>
                  <p:par>
                    <p:cTn id="1210" fill="hold">
                      <p:stCondLst>
                        <p:cond delay="indefinite"/>
                      </p:stCondLst>
                      <p:childTnLst>
                        <p:par>
                          <p:cTn id="1211" fill="hold">
                            <p:stCondLst>
                              <p:cond delay="0"/>
                            </p:stCondLst>
                            <p:childTnLst>
                              <p:par>
                                <p:cTn id="1212" nodeType="clickEffect" fill="hold" presetClass="entr" presetID="1">
                                  <p:stCondLst>
                                    <p:cond delay="0"/>
                                  </p:stCondLst>
                                  <p:childTnLst>
                                    <p:set>
                                      <p:cBhvr>
                                        <p:cTn id="1213" dur="1" fill="hold">
                                          <p:stCondLst>
                                            <p:cond delay="0"/>
                                          </p:stCondLst>
                                        </p:cTn>
                                        <p:tgtEl>
                                          <p:spTgt spid="534"/>
                                        </p:tgtEl>
                                        <p:attrNameLst>
                                          <p:attrName>style.visibility</p:attrName>
                                        </p:attrNameLst>
                                      </p:cBhvr>
                                      <p:to>
                                        <p:strVal val="visible"/>
                                      </p:to>
                                    </p:set>
                                  </p:childTnLst>
                                </p:cTn>
                              </p:par>
                              <p:par>
                                <p:cTn id="1214" nodeType="withEffect" fill="hold" presetClass="entr" presetID="1">
                                  <p:stCondLst>
                                    <p:cond delay="0"/>
                                  </p:stCondLst>
                                  <p:childTnLst>
                                    <p:set>
                                      <p:cBhvr>
                                        <p:cTn id="1215" dur="1" fill="hold">
                                          <p:stCondLst>
                                            <p:cond delay="0"/>
                                          </p:stCondLst>
                                        </p:cTn>
                                        <p:tgtEl>
                                          <p:spTgt spid="536"/>
                                        </p:tgtEl>
                                        <p:attrNameLst>
                                          <p:attrName>style.visibility</p:attrName>
                                        </p:attrNameLst>
                                      </p:cBhvr>
                                      <p:to>
                                        <p:strVal val="visible"/>
                                      </p:to>
                                    </p:set>
                                  </p:childTnLst>
                                </p:cTn>
                              </p:par>
                            </p:childTnLst>
                          </p:cTn>
                        </p:par>
                      </p:childTnLst>
                    </p:cTn>
                  </p:par>
                  <p:par>
                    <p:cTn id="1216" fill="hold">
                      <p:stCondLst>
                        <p:cond delay="indefinite"/>
                      </p:stCondLst>
                      <p:childTnLst>
                        <p:par>
                          <p:cTn id="1217" fill="hold">
                            <p:stCondLst>
                              <p:cond delay="0"/>
                            </p:stCondLst>
                            <p:childTnLst>
                              <p:par>
                                <p:cTn id="1218" nodeType="clickEffect" fill="hold" presetClass="entr" presetID="1">
                                  <p:stCondLst>
                                    <p:cond delay="0"/>
                                  </p:stCondLst>
                                  <p:childTnLst>
                                    <p:set>
                                      <p:cBhvr>
                                        <p:cTn id="1219" dur="1" fill="hold">
                                          <p:stCondLst>
                                            <p:cond delay="0"/>
                                          </p:stCondLst>
                                        </p:cTn>
                                        <p:tgtEl>
                                          <p:spTgt spid="5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1143000" y="214200"/>
            <a:ext cx="7643520" cy="91332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Wir können also sehen, dass J äquivalent ist zu der Ladung eines sphärischen Ladungsträgers im Vakuum. </a:t>
            </a:r>
            <a:endParaRPr b="0" lang="de-DE" sz="1800" spc="-1" strike="noStrike">
              <a:latin typeface="Arial"/>
            </a:endParaRPr>
          </a:p>
          <a:p>
            <a:pPr>
              <a:lnSpc>
                <a:spcPct val="100000"/>
              </a:lnSpc>
            </a:pPr>
            <a:r>
              <a:rPr b="0" lang="de-DE" sz="1800" spc="-1" strike="noStrike">
                <a:solidFill>
                  <a:srgbClr val="000000"/>
                </a:solidFill>
                <a:latin typeface="Gill Sans MT"/>
              </a:rPr>
              <a:t>Weiter können wir J also schreiben als:</a:t>
            </a:r>
            <a:endParaRPr b="0" lang="de-DE" sz="1800" spc="-1" strike="noStrike">
              <a:latin typeface="Arial"/>
            </a:endParaRPr>
          </a:p>
        </p:txBody>
      </p:sp>
      <p:graphicFrame>
        <p:nvGraphicFramePr>
          <p:cNvPr id="539" name="Object 2"/>
          <p:cNvGraphicFramePr/>
          <p:nvPr/>
        </p:nvGraphicFramePr>
        <p:xfrm>
          <a:off x="1214280" y="1214280"/>
          <a:ext cx="1563480" cy="428400"/>
        </p:xfrm>
        <a:graphic>
          <a:graphicData uri="http://schemas.openxmlformats.org/presentationml/2006/ole">
            <p:oleObj progId="Equation.3" r:id="rId1" spid="">
              <p:embed/>
              <p:pic>
                <p:nvPicPr>
                  <p:cNvPr id="540" name="Object 7" descr=""/>
                  <p:cNvPicPr/>
                  <p:nvPr/>
                </p:nvPicPr>
                <p:blipFill>
                  <a:blip r:embed="rId2"/>
                  <a:stretch/>
                </p:blipFill>
                <p:spPr>
                  <a:xfrm>
                    <a:off x="1214280" y="1214280"/>
                    <a:ext cx="1563480" cy="428400"/>
                  </a:xfrm>
                  <a:prstGeom prst="rect">
                    <a:avLst/>
                  </a:prstGeom>
                  <a:ln>
                    <a:noFill/>
                  </a:ln>
                </p:spPr>
              </p:pic>
            </p:oleObj>
          </a:graphicData>
        </a:graphic>
      </p:graphicFrame>
      <p:sp>
        <p:nvSpPr>
          <p:cNvPr id="541" name="CustomShape 3"/>
          <p:cNvSpPr/>
          <p:nvPr/>
        </p:nvSpPr>
        <p:spPr>
          <a:xfrm>
            <a:off x="1214280" y="1643040"/>
            <a:ext cx="714348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1800" spc="-1" strike="noStrike">
                <a:solidFill>
                  <a:srgbClr val="000000"/>
                </a:solidFill>
                <a:latin typeface="Gill Sans MT"/>
              </a:rPr>
              <a:t>Wobei C die elektrische Kapazität eines Ladungsträgers in gleicher Größe (in CGS) der Zelle ist.</a:t>
            </a:r>
            <a:endParaRPr b="0" lang="de-DE" sz="1800" spc="-1" strike="noStrike">
              <a:latin typeface="Arial"/>
            </a:endParaRPr>
          </a:p>
        </p:txBody>
      </p:sp>
      <p:sp>
        <p:nvSpPr>
          <p:cNvPr id="542" name="CustomShape 4"/>
          <p:cNvSpPr/>
          <p:nvPr/>
        </p:nvSpPr>
        <p:spPr>
          <a:xfrm>
            <a:off x="872280" y="2428920"/>
            <a:ext cx="640836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Beispiel:</a:t>
            </a:r>
            <a:endParaRPr b="0" lang="de-DE" sz="1800" spc="-1" strike="noStrike">
              <a:latin typeface="Arial"/>
            </a:endParaRPr>
          </a:p>
          <a:p>
            <a:pPr>
              <a:lnSpc>
                <a:spcPct val="100000"/>
              </a:lnSpc>
            </a:pPr>
            <a:r>
              <a:rPr b="0" lang="de-DE" sz="1800" spc="-1" strike="noStrike">
                <a:solidFill>
                  <a:srgbClr val="000000"/>
                </a:solidFill>
                <a:latin typeface="Gill Sans MT"/>
              </a:rPr>
              <a:t>Die Kapazität einer isolierten Scheibe mit Radius b ist:</a:t>
            </a:r>
            <a:endParaRPr b="0" lang="de-DE" sz="1800" spc="-1" strike="noStrike">
              <a:latin typeface="Arial"/>
            </a:endParaRPr>
          </a:p>
        </p:txBody>
      </p:sp>
      <p:graphicFrame>
        <p:nvGraphicFramePr>
          <p:cNvPr id="543" name="Object 5"/>
          <p:cNvGraphicFramePr/>
          <p:nvPr/>
        </p:nvGraphicFramePr>
        <p:xfrm>
          <a:off x="1357200" y="3143160"/>
          <a:ext cx="669600" cy="546120"/>
        </p:xfrm>
        <a:graphic>
          <a:graphicData uri="http://schemas.openxmlformats.org/presentationml/2006/ole">
            <p:oleObj progId="Equation.3" r:id="rId3" spid="">
              <p:embed/>
              <p:pic>
                <p:nvPicPr>
                  <p:cNvPr id="544" name="Objekt 16" descr=""/>
                  <p:cNvPicPr/>
                  <p:nvPr/>
                </p:nvPicPr>
                <p:blipFill>
                  <a:blip r:embed="rId4"/>
                  <a:stretch/>
                </p:blipFill>
                <p:spPr>
                  <a:xfrm>
                    <a:off x="1357200" y="3143160"/>
                    <a:ext cx="669600" cy="546120"/>
                  </a:xfrm>
                  <a:prstGeom prst="rect">
                    <a:avLst/>
                  </a:prstGeom>
                  <a:ln>
                    <a:noFill/>
                  </a:ln>
                </p:spPr>
              </p:pic>
            </p:oleObj>
          </a:graphicData>
        </a:graphic>
      </p:graphicFrame>
      <p:sp>
        <p:nvSpPr>
          <p:cNvPr id="545" name="CustomShape 6"/>
          <p:cNvSpPr/>
          <p:nvPr/>
        </p:nvSpPr>
        <p:spPr>
          <a:xfrm>
            <a:off x="978480" y="3786120"/>
            <a:ext cx="7148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800" spc="-1" strike="noStrike">
                <a:solidFill>
                  <a:srgbClr val="000000"/>
                </a:solidFill>
                <a:latin typeface="Gill Sans MT"/>
              </a:rPr>
              <a:t>Also hat ein scheibenförmiger Rezeptor eine Aufnahme von: </a:t>
            </a:r>
            <a:endParaRPr b="0" lang="de-DE" sz="1800" spc="-1" strike="noStrike">
              <a:latin typeface="Arial"/>
            </a:endParaRPr>
          </a:p>
        </p:txBody>
      </p:sp>
      <p:graphicFrame>
        <p:nvGraphicFramePr>
          <p:cNvPr id="546" name="Object 7"/>
          <p:cNvGraphicFramePr/>
          <p:nvPr/>
        </p:nvGraphicFramePr>
        <p:xfrm>
          <a:off x="1357200" y="4286160"/>
          <a:ext cx="1213920" cy="381960"/>
        </p:xfrm>
        <a:graphic>
          <a:graphicData uri="http://schemas.openxmlformats.org/presentationml/2006/ole">
            <p:oleObj progId="Equation.3" r:id="rId5" spid="">
              <p:embed/>
              <p:pic>
                <p:nvPicPr>
                  <p:cNvPr id="547" name="Object 9" descr=""/>
                  <p:cNvPicPr/>
                  <p:nvPr/>
                </p:nvPicPr>
                <p:blipFill>
                  <a:blip r:embed="rId6"/>
                  <a:stretch/>
                </p:blipFill>
                <p:spPr>
                  <a:xfrm>
                    <a:off x="1357200" y="4286160"/>
                    <a:ext cx="1213920" cy="381960"/>
                  </a:xfrm>
                  <a:prstGeom prst="rect">
                    <a:avLst/>
                  </a:prstGeom>
                  <a:ln>
                    <a:noFill/>
                  </a:ln>
                </p:spPr>
              </p:pic>
            </p:oleObj>
          </a:graphicData>
        </a:graphic>
      </p:graphicFrame>
    </p:spTree>
  </p:cSld>
  <p:timing>
    <p:tnLst>
      <p:par>
        <p:cTn id="1220" dur="indefinite" restart="never" nodeType="tmRoot">
          <p:childTnLst>
            <p:seq>
              <p:cTn id="1221" dur="indefinite" nodeType="mainSeq">
                <p:childTnLst>
                  <p:par>
                    <p:cTn id="1222" fill="hold">
                      <p:stCondLst>
                        <p:cond delay="indefinite"/>
                      </p:stCondLst>
                      <p:childTnLst>
                        <p:par>
                          <p:cTn id="1223" fill="hold">
                            <p:stCondLst>
                              <p:cond delay="0"/>
                            </p:stCondLst>
                            <p:childTnLst>
                              <p:par>
                                <p:cTn id="1224" nodeType="clickEffect" fill="hold" presetClass="entr" presetID="1">
                                  <p:stCondLst>
                                    <p:cond delay="0"/>
                                  </p:stCondLst>
                                  <p:childTnLst>
                                    <p:set>
                                      <p:cBhvr>
                                        <p:cTn id="1225" dur="1" fill="hold">
                                          <p:stCondLst>
                                            <p:cond delay="0"/>
                                          </p:stCondLst>
                                        </p:cTn>
                                        <p:tgtEl>
                                          <p:spTgt spid="538"/>
                                        </p:tgtEl>
                                        <p:attrNameLst>
                                          <p:attrName>style.visibility</p:attrName>
                                        </p:attrNameLst>
                                      </p:cBhvr>
                                      <p:to>
                                        <p:strVal val="visible"/>
                                      </p:to>
                                    </p:set>
                                  </p:childTnLst>
                                </p:cTn>
                              </p:par>
                              <p:par>
                                <p:cTn id="1226" nodeType="withEffect" fill="hold" presetClass="entr" presetID="1">
                                  <p:stCondLst>
                                    <p:cond delay="0"/>
                                  </p:stCondLst>
                                  <p:childTnLst>
                                    <p:set>
                                      <p:cBhvr>
                                        <p:cTn id="1227" dur="1" fill="hold">
                                          <p:stCondLst>
                                            <p:cond delay="0"/>
                                          </p:stCondLst>
                                        </p:cTn>
                                        <p:tgtEl>
                                          <p:spTgt spid="540"/>
                                        </p:tgtEl>
                                        <p:attrNameLst>
                                          <p:attrName>style.visibility</p:attrName>
                                        </p:attrNameLst>
                                      </p:cBhvr>
                                      <p:to>
                                        <p:strVal val="visible"/>
                                      </p:to>
                                    </p:set>
                                  </p:childTnLst>
                                </p:cTn>
                              </p:par>
                              <p:par>
                                <p:cTn id="1228" nodeType="withEffect" fill="hold" presetClass="entr" presetID="1">
                                  <p:stCondLst>
                                    <p:cond delay="0"/>
                                  </p:stCondLst>
                                  <p:childTnLst>
                                    <p:set>
                                      <p:cBhvr>
                                        <p:cTn id="1229" dur="1" fill="hold">
                                          <p:stCondLst>
                                            <p:cond delay="0"/>
                                          </p:stCondLst>
                                        </p:cTn>
                                        <p:tgtEl>
                                          <p:spTgt spid="541"/>
                                        </p:tgtEl>
                                        <p:attrNameLst>
                                          <p:attrName>style.visibility</p:attrName>
                                        </p:attrNameLst>
                                      </p:cBhvr>
                                      <p:to>
                                        <p:strVal val="visible"/>
                                      </p:to>
                                    </p:set>
                                  </p:childTnLst>
                                </p:cTn>
                              </p:par>
                            </p:childTnLst>
                          </p:cTn>
                        </p:par>
                      </p:childTnLst>
                    </p:cTn>
                  </p:par>
                  <p:par>
                    <p:cTn id="1230" fill="hold">
                      <p:stCondLst>
                        <p:cond delay="indefinite"/>
                      </p:stCondLst>
                      <p:childTnLst>
                        <p:par>
                          <p:cTn id="1231" fill="hold">
                            <p:stCondLst>
                              <p:cond delay="0"/>
                            </p:stCondLst>
                            <p:childTnLst>
                              <p:par>
                                <p:cTn id="1232" nodeType="clickEffect" fill="hold" presetClass="entr" presetID="1">
                                  <p:stCondLst>
                                    <p:cond delay="0"/>
                                  </p:stCondLst>
                                  <p:childTnLst>
                                    <p:set>
                                      <p:cBhvr>
                                        <p:cTn id="1233" dur="1" fill="hold">
                                          <p:stCondLst>
                                            <p:cond delay="0"/>
                                          </p:stCondLst>
                                        </p:cTn>
                                        <p:tgtEl>
                                          <p:spTgt spid="542"/>
                                        </p:tgtEl>
                                        <p:attrNameLst>
                                          <p:attrName>style.visibility</p:attrName>
                                        </p:attrNameLst>
                                      </p:cBhvr>
                                      <p:to>
                                        <p:strVal val="visible"/>
                                      </p:to>
                                    </p:set>
                                  </p:childTnLst>
                                </p:cTn>
                              </p:par>
                              <p:par>
                                <p:cTn id="1234" nodeType="withEffect" fill="hold" presetClass="entr" presetID="1">
                                  <p:stCondLst>
                                    <p:cond delay="0"/>
                                  </p:stCondLst>
                                  <p:childTnLst>
                                    <p:set>
                                      <p:cBhvr>
                                        <p:cTn id="1235" dur="1" fill="hold">
                                          <p:stCondLst>
                                            <p:cond delay="0"/>
                                          </p:stCondLst>
                                        </p:cTn>
                                        <p:tgtEl>
                                          <p:spTgt spid="544"/>
                                        </p:tgtEl>
                                        <p:attrNameLst>
                                          <p:attrName>style.visibility</p:attrName>
                                        </p:attrNameLst>
                                      </p:cBhvr>
                                      <p:to>
                                        <p:strVal val="visible"/>
                                      </p:to>
                                    </p:set>
                                  </p:childTnLst>
                                </p:cTn>
                              </p:par>
                              <p:par>
                                <p:cTn id="1236" nodeType="withEffect" fill="hold" presetClass="entr" presetID="1">
                                  <p:stCondLst>
                                    <p:cond delay="0"/>
                                  </p:stCondLst>
                                  <p:childTnLst>
                                    <p:set>
                                      <p:cBhvr>
                                        <p:cTn id="1237" dur="1" fill="hold">
                                          <p:stCondLst>
                                            <p:cond delay="0"/>
                                          </p:stCondLst>
                                        </p:cTn>
                                        <p:tgtEl>
                                          <p:spTgt spid="545"/>
                                        </p:tgtEl>
                                        <p:attrNameLst>
                                          <p:attrName>style.visibility</p:attrName>
                                        </p:attrNameLst>
                                      </p:cBhvr>
                                      <p:to>
                                        <p:strVal val="visible"/>
                                      </p:to>
                                    </p:set>
                                  </p:childTnLst>
                                </p:cTn>
                              </p:par>
                              <p:par>
                                <p:cTn id="1238" nodeType="withEffect" fill="hold" presetClass="entr" presetID="1">
                                  <p:stCondLst>
                                    <p:cond delay="0"/>
                                  </p:stCondLst>
                                  <p:childTnLst>
                                    <p:set>
                                      <p:cBhvr>
                                        <p:cTn id="1239" dur="1" fill="hold">
                                          <p:stCondLst>
                                            <p:cond delay="0"/>
                                          </p:stCondLst>
                                        </p:cTn>
                                        <p:tgtEl>
                                          <p:spTgt spid="5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8.2 Grundsätzliche Untersuchungen</a:t>
            </a:r>
            <a:endParaRPr b="0" lang="en-US" sz="4300" spc="-1" strike="noStrike">
              <a:solidFill>
                <a:srgbClr val="000000"/>
              </a:solidFill>
              <a:latin typeface="Gill Sans MT"/>
            </a:endParaRPr>
          </a:p>
        </p:txBody>
      </p:sp>
      <p:sp>
        <p:nvSpPr>
          <p:cNvPr id="549"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pPr>
            <a:r>
              <a:rPr b="0" lang="en-US" sz="3200" spc="-1" strike="noStrike">
                <a:solidFill>
                  <a:srgbClr val="000000"/>
                </a:solidFill>
                <a:latin typeface="Gill Sans MT"/>
              </a:rPr>
              <a:t>Untersuchungen über:</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Bewegung bei auftretender Konzentrationsveränderung</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Aktive Suche von Lockstoffen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Vorteile des Schwimmens</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Resultat: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Schwimmen ist in nicht-einheitlicher Umgebung höchst-sinnvoll</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Aktive Suche ist zu ineffizient, es sei denn das Medium hat eine Hohe Viskosität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Rezeptoren sind nur über kleines Gebiet verteilt</a:t>
            </a:r>
            <a:endParaRPr b="0" lang="en-US" sz="3200" spc="-1" strike="noStrike">
              <a:solidFill>
                <a:srgbClr val="000000"/>
              </a:solidFill>
              <a:latin typeface="Gill Sans MT"/>
            </a:endParaRPr>
          </a:p>
        </p:txBody>
      </p:sp>
    </p:spTree>
  </p:cSld>
  <p:timing>
    <p:tnLst>
      <p:par>
        <p:cTn id="1240" dur="indefinite" restart="never" nodeType="tmRoot">
          <p:childTnLst>
            <p:seq>
              <p:cTn id="1241" dur="indefinite" nodeType="mainSeq">
                <p:childTnLst>
                  <p:par>
                    <p:cTn id="1242" fill="hold">
                      <p:stCondLst>
                        <p:cond delay="indefinite"/>
                      </p:stCondLst>
                      <p:childTnLst>
                        <p:par>
                          <p:cTn id="1243" fill="hold">
                            <p:stCondLst>
                              <p:cond delay="0"/>
                            </p:stCondLst>
                            <p:childTnLst>
                              <p:par>
                                <p:cTn id="1244" nodeType="clickEffect" fill="hold" presetClass="entr" presetID="1">
                                  <p:stCondLst>
                                    <p:cond delay="0"/>
                                  </p:stCondLst>
                                  <p:childTnLst>
                                    <p:set>
                                      <p:cBhvr>
                                        <p:cTn id="1245"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1246" fill="hold">
                      <p:stCondLst>
                        <p:cond delay="indefinite"/>
                      </p:stCondLst>
                      <p:childTnLst>
                        <p:par>
                          <p:cTn id="1247" fill="hold">
                            <p:stCondLst>
                              <p:cond delay="0"/>
                            </p:stCondLst>
                            <p:childTnLst>
                              <p:par>
                                <p:cTn id="1248" nodeType="clickEffect" fill="hold" presetClass="entr" presetID="1">
                                  <p:stCondLst>
                                    <p:cond delay="0"/>
                                  </p:stCondLst>
                                  <p:childTnLst>
                                    <p:set>
                                      <p:cBhvr>
                                        <p:cTn id="1249"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250" fill="hold">
                      <p:stCondLst>
                        <p:cond delay="indefinite"/>
                      </p:stCondLst>
                      <p:childTnLst>
                        <p:par>
                          <p:cTn id="1251" fill="hold">
                            <p:stCondLst>
                              <p:cond delay="0"/>
                            </p:stCondLst>
                            <p:childTnLst>
                              <p:par>
                                <p:cTn id="1252" nodeType="clickEffect" fill="hold" presetClass="entr" presetID="1">
                                  <p:stCondLst>
                                    <p:cond delay="0"/>
                                  </p:stCondLst>
                                  <p:childTnLst>
                                    <p:set>
                                      <p:cBhvr>
                                        <p:cTn id="1253"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254" fill="hold">
                      <p:stCondLst>
                        <p:cond delay="indefinite"/>
                      </p:stCondLst>
                      <p:childTnLst>
                        <p:par>
                          <p:cTn id="1255" fill="hold">
                            <p:stCondLst>
                              <p:cond delay="0"/>
                            </p:stCondLst>
                            <p:childTnLst>
                              <p:par>
                                <p:cTn id="1256" nodeType="clickEffect" fill="hold" presetClass="entr" presetID="1">
                                  <p:stCondLst>
                                    <p:cond delay="0"/>
                                  </p:stCondLst>
                                  <p:childTnLst>
                                    <p:set>
                                      <p:cBhvr>
                                        <p:cTn id="1257"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par>
                    <p:cTn id="1258" fill="hold">
                      <p:stCondLst>
                        <p:cond delay="indefinite"/>
                      </p:stCondLst>
                      <p:childTnLst>
                        <p:par>
                          <p:cTn id="1259" fill="hold">
                            <p:stCondLst>
                              <p:cond delay="0"/>
                            </p:stCondLst>
                            <p:childTnLst>
                              <p:par>
                                <p:cTn id="1260" nodeType="clickEffect" fill="hold" presetClass="entr" presetID="1">
                                  <p:stCondLst>
                                    <p:cond delay="0"/>
                                  </p:stCondLst>
                                  <p:childTnLst>
                                    <p:set>
                                      <p:cBhvr>
                                        <p:cTn id="1261" dur="1" fill="hold">
                                          <p:stCondLst>
                                            <p:cond delay="0"/>
                                          </p:stCondLst>
                                        </p:cTn>
                                        <p:tgtEl>
                                          <p:spTgt spid="549">
                                            <p:txEl>
                                              <p:pRg st="4" end="4"/>
                                            </p:txEl>
                                          </p:spTgt>
                                        </p:tgtEl>
                                        <p:attrNameLst>
                                          <p:attrName>style.visibility</p:attrName>
                                        </p:attrNameLst>
                                      </p:cBhvr>
                                      <p:to>
                                        <p:strVal val="visible"/>
                                      </p:to>
                                    </p:set>
                                  </p:childTnLst>
                                </p:cTn>
                              </p:par>
                            </p:childTnLst>
                          </p:cTn>
                        </p:par>
                      </p:childTnLst>
                    </p:cTn>
                  </p:par>
                  <p:par>
                    <p:cTn id="1262" fill="hold">
                      <p:stCondLst>
                        <p:cond delay="indefinite"/>
                      </p:stCondLst>
                      <p:childTnLst>
                        <p:par>
                          <p:cTn id="1263" fill="hold">
                            <p:stCondLst>
                              <p:cond delay="0"/>
                            </p:stCondLst>
                            <p:childTnLst>
                              <p:par>
                                <p:cTn id="1264" nodeType="clickEffect" fill="hold" presetClass="entr" presetID="1">
                                  <p:stCondLst>
                                    <p:cond delay="0"/>
                                  </p:stCondLst>
                                  <p:childTnLst>
                                    <p:set>
                                      <p:cBhvr>
                                        <p:cTn id="1265" dur="1" fill="hold">
                                          <p:stCondLst>
                                            <p:cond delay="0"/>
                                          </p:stCondLst>
                                        </p:cTn>
                                        <p:tgtEl>
                                          <p:spTgt spid="549">
                                            <p:txEl>
                                              <p:pRg st="5" end="5"/>
                                            </p:txEl>
                                          </p:spTgt>
                                        </p:tgtEl>
                                        <p:attrNameLst>
                                          <p:attrName>style.visibility</p:attrName>
                                        </p:attrNameLst>
                                      </p:cBhvr>
                                      <p:to>
                                        <p:strVal val="visible"/>
                                      </p:to>
                                    </p:set>
                                  </p:childTnLst>
                                </p:cTn>
                              </p:par>
                            </p:childTnLst>
                          </p:cTn>
                        </p:par>
                      </p:childTnLst>
                    </p:cTn>
                  </p:par>
                  <p:par>
                    <p:cTn id="1266" fill="hold">
                      <p:stCondLst>
                        <p:cond delay="indefinite"/>
                      </p:stCondLst>
                      <p:childTnLst>
                        <p:par>
                          <p:cTn id="1267" fill="hold">
                            <p:stCondLst>
                              <p:cond delay="0"/>
                            </p:stCondLst>
                            <p:childTnLst>
                              <p:par>
                                <p:cTn id="1268" nodeType="clickEffect" fill="hold" presetClass="entr" presetID="1">
                                  <p:stCondLst>
                                    <p:cond delay="0"/>
                                  </p:stCondLst>
                                  <p:childTnLst>
                                    <p:set>
                                      <p:cBhvr>
                                        <p:cTn id="1269" dur="1" fill="hold">
                                          <p:stCondLst>
                                            <p:cond delay="0"/>
                                          </p:stCondLst>
                                        </p:cTn>
                                        <p:tgtEl>
                                          <p:spTgt spid="549">
                                            <p:txEl>
                                              <p:pRg st="6" end="6"/>
                                            </p:txEl>
                                          </p:spTgt>
                                        </p:tgtEl>
                                        <p:attrNameLst>
                                          <p:attrName>style.visibility</p:attrName>
                                        </p:attrNameLst>
                                      </p:cBhvr>
                                      <p:to>
                                        <p:strVal val="visible"/>
                                      </p:to>
                                    </p:set>
                                  </p:childTnLst>
                                </p:cTn>
                              </p:par>
                            </p:childTnLst>
                          </p:cTn>
                        </p:par>
                      </p:childTnLst>
                    </p:cTn>
                  </p:par>
                  <p:par>
                    <p:cTn id="1270" fill="hold">
                      <p:stCondLst>
                        <p:cond delay="indefinite"/>
                      </p:stCondLst>
                      <p:childTnLst>
                        <p:par>
                          <p:cTn id="1271" fill="hold">
                            <p:stCondLst>
                              <p:cond delay="0"/>
                            </p:stCondLst>
                            <p:childTnLst>
                              <p:par>
                                <p:cTn id="1272" nodeType="clickEffect" fill="hold" presetClass="entr" presetID="1">
                                  <p:stCondLst>
                                    <p:cond delay="0"/>
                                  </p:stCondLst>
                                  <p:childTnLst>
                                    <p:set>
                                      <p:cBhvr>
                                        <p:cTn id="1273" dur="1" fill="hold">
                                          <p:stCondLst>
                                            <p:cond delay="0"/>
                                          </p:stCondLst>
                                        </p:cTn>
                                        <p:tgtEl>
                                          <p:spTgt spid="54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9. Diskussion und zukünftige Wege:</a:t>
            </a:r>
            <a:br/>
            <a:endParaRPr b="0" lang="en-US" sz="4000" spc="-1" strike="noStrike">
              <a:solidFill>
                <a:srgbClr val="000000"/>
              </a:solidFill>
              <a:latin typeface="Gill Sans MT"/>
            </a:endParaRPr>
          </a:p>
        </p:txBody>
      </p:sp>
      <p:sp>
        <p:nvSpPr>
          <p:cNvPr id="551"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9.1 Überblick</a:t>
            </a:r>
            <a:endParaRPr b="0" lang="en-US" sz="4300" spc="-1" strike="noStrike">
              <a:solidFill>
                <a:srgbClr val="000000"/>
              </a:solidFill>
              <a:latin typeface="Gill Sans MT"/>
            </a:endParaRPr>
          </a:p>
        </p:txBody>
      </p:sp>
      <p:sp>
        <p:nvSpPr>
          <p:cNvPr id="553"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Wir haben jetzt Modellierung der letzten 30 Jahre betrachtet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Mathematische Modelle haben geholfen biologische Prozesse zu verstehen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verschiedenste Techniken und Hypothesen wurden geprüft und mit experimentellen Daten verglichen</a:t>
            </a:r>
            <a:endParaRPr b="0" lang="en-US" sz="3200" spc="-1" strike="noStrike">
              <a:solidFill>
                <a:srgbClr val="000000"/>
              </a:solidFill>
              <a:latin typeface="Gill Sans MT"/>
            </a:endParaRPr>
          </a:p>
          <a:p>
            <a:pPr marL="365760" indent="-282960">
              <a:lnSpc>
                <a:spcPct val="100000"/>
              </a:lnSpc>
              <a:spcBef>
                <a:spcPts val="601"/>
              </a:spcBef>
            </a:pPr>
            <a:r>
              <a:rPr b="0" lang="en-US" sz="3200" spc="-1" strike="noStrike">
                <a:solidFill>
                  <a:srgbClr val="000000"/>
                </a:solidFill>
                <a:latin typeface="Gill Sans MT"/>
              </a:rPr>
              <a:t>Es fehlen aber noch eine Reihe ab Elementen: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man weiß immer noch nicht genau, wie das System des Aufspürens und Reagierens funktioniert. bakterielle Systeme reagieren immer noch unvorhersehbar</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das räumliche Verhalten von Proteinen ist noch ziemlich unbekannt.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Modellierung verschiedener Rezeptortypen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gemixte Gitter verschiedener Rezeptoren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es gibt einfach noch kein aktuelles Modell das ein Bakterium vollständig beschreibt. Das liegt nicht daran, dass die Modellierung falsch ist, sondern dass wir einfach noch nicht verstehen was da genau vor sich geht.</a:t>
            </a:r>
            <a:endParaRPr b="0" lang="en-US" sz="3200" spc="-1" strike="noStrike">
              <a:solidFill>
                <a:srgbClr val="000000"/>
              </a:solidFill>
              <a:latin typeface="Gill Sans MT"/>
            </a:endParaRPr>
          </a:p>
        </p:txBody>
      </p:sp>
    </p:spTree>
  </p:cSld>
  <p:timing>
    <p:tnLst>
      <p:par>
        <p:cTn id="1274" dur="indefinite" restart="never" nodeType="tmRoot">
          <p:childTnLst>
            <p:seq>
              <p:cTn id="1275" dur="indefinite" nodeType="mainSeq">
                <p:childTnLst>
                  <p:par>
                    <p:cTn id="1276" fill="hold">
                      <p:stCondLst>
                        <p:cond delay="indefinite"/>
                      </p:stCondLst>
                      <p:childTnLst>
                        <p:par>
                          <p:cTn id="1277" fill="hold">
                            <p:stCondLst>
                              <p:cond delay="0"/>
                            </p:stCondLst>
                            <p:childTnLst>
                              <p:par>
                                <p:cTn id="1278" nodeType="clickEffect" fill="hold" presetClass="entr" presetID="1">
                                  <p:stCondLst>
                                    <p:cond delay="0"/>
                                  </p:stCondLst>
                                  <p:childTnLst>
                                    <p:set>
                                      <p:cBhvr>
                                        <p:cTn id="1279" dur="1" fill="hold">
                                          <p:stCondLst>
                                            <p:cond delay="0"/>
                                          </p:stCondLst>
                                        </p:cTn>
                                        <p:tgtEl>
                                          <p:spTgt spid="553">
                                            <p:txEl>
                                              <p:pRg st="0" end="0"/>
                                            </p:txEl>
                                          </p:spTgt>
                                        </p:tgtEl>
                                        <p:attrNameLst>
                                          <p:attrName>style.visibility</p:attrName>
                                        </p:attrNameLst>
                                      </p:cBhvr>
                                      <p:to>
                                        <p:strVal val="visible"/>
                                      </p:to>
                                    </p:set>
                                  </p:childTnLst>
                                </p:cTn>
                              </p:par>
                            </p:childTnLst>
                          </p:cTn>
                        </p:par>
                      </p:childTnLst>
                    </p:cTn>
                  </p:par>
                  <p:par>
                    <p:cTn id="1280" fill="hold">
                      <p:stCondLst>
                        <p:cond delay="indefinite"/>
                      </p:stCondLst>
                      <p:childTnLst>
                        <p:par>
                          <p:cTn id="1281" fill="hold">
                            <p:stCondLst>
                              <p:cond delay="0"/>
                            </p:stCondLst>
                            <p:childTnLst>
                              <p:par>
                                <p:cTn id="1282" nodeType="clickEffect" fill="hold" presetClass="entr" presetID="1">
                                  <p:stCondLst>
                                    <p:cond delay="0"/>
                                  </p:stCondLst>
                                  <p:childTnLst>
                                    <p:set>
                                      <p:cBhvr>
                                        <p:cTn id="1283" dur="1" fill="hold">
                                          <p:stCondLst>
                                            <p:cond delay="0"/>
                                          </p:stCondLst>
                                        </p:cTn>
                                        <p:tgtEl>
                                          <p:spTgt spid="553">
                                            <p:txEl>
                                              <p:pRg st="1" end="1"/>
                                            </p:txEl>
                                          </p:spTgt>
                                        </p:tgtEl>
                                        <p:attrNameLst>
                                          <p:attrName>style.visibility</p:attrName>
                                        </p:attrNameLst>
                                      </p:cBhvr>
                                      <p:to>
                                        <p:strVal val="visible"/>
                                      </p:to>
                                    </p:set>
                                  </p:childTnLst>
                                </p:cTn>
                              </p:par>
                            </p:childTnLst>
                          </p:cTn>
                        </p:par>
                      </p:childTnLst>
                    </p:cTn>
                  </p:par>
                  <p:par>
                    <p:cTn id="1284" fill="hold">
                      <p:stCondLst>
                        <p:cond delay="indefinite"/>
                      </p:stCondLst>
                      <p:childTnLst>
                        <p:par>
                          <p:cTn id="1285" fill="hold">
                            <p:stCondLst>
                              <p:cond delay="0"/>
                            </p:stCondLst>
                            <p:childTnLst>
                              <p:par>
                                <p:cTn id="1286" nodeType="clickEffect" fill="hold" presetClass="entr" presetID="1">
                                  <p:stCondLst>
                                    <p:cond delay="0"/>
                                  </p:stCondLst>
                                  <p:childTnLst>
                                    <p:set>
                                      <p:cBhvr>
                                        <p:cTn id="1287" dur="1" fill="hold">
                                          <p:stCondLst>
                                            <p:cond delay="0"/>
                                          </p:stCondLst>
                                        </p:cTn>
                                        <p:tgtEl>
                                          <p:spTgt spid="553">
                                            <p:txEl>
                                              <p:pRg st="2" end="2"/>
                                            </p:txEl>
                                          </p:spTgt>
                                        </p:tgtEl>
                                        <p:attrNameLst>
                                          <p:attrName>style.visibility</p:attrName>
                                        </p:attrNameLst>
                                      </p:cBhvr>
                                      <p:to>
                                        <p:strVal val="visible"/>
                                      </p:to>
                                    </p:set>
                                  </p:childTnLst>
                                </p:cTn>
                              </p:par>
                            </p:childTnLst>
                          </p:cTn>
                        </p:par>
                      </p:childTnLst>
                    </p:cTn>
                  </p:par>
                  <p:par>
                    <p:cTn id="1288" fill="hold">
                      <p:stCondLst>
                        <p:cond delay="indefinite"/>
                      </p:stCondLst>
                      <p:childTnLst>
                        <p:par>
                          <p:cTn id="1289" fill="hold">
                            <p:stCondLst>
                              <p:cond delay="0"/>
                            </p:stCondLst>
                            <p:childTnLst>
                              <p:par>
                                <p:cTn id="1290" nodeType="clickEffect" fill="hold" presetClass="entr" presetID="1">
                                  <p:stCondLst>
                                    <p:cond delay="0"/>
                                  </p:stCondLst>
                                  <p:childTnLst>
                                    <p:set>
                                      <p:cBhvr>
                                        <p:cTn id="1291" dur="1" fill="hold">
                                          <p:stCondLst>
                                            <p:cond delay="0"/>
                                          </p:stCondLst>
                                        </p:cTn>
                                        <p:tgtEl>
                                          <p:spTgt spid="553">
                                            <p:txEl>
                                              <p:pRg st="3" end="3"/>
                                            </p:txEl>
                                          </p:spTgt>
                                        </p:tgtEl>
                                        <p:attrNameLst>
                                          <p:attrName>style.visibility</p:attrName>
                                        </p:attrNameLst>
                                      </p:cBhvr>
                                      <p:to>
                                        <p:strVal val="visible"/>
                                      </p:to>
                                    </p:set>
                                  </p:childTnLst>
                                </p:cTn>
                              </p:par>
                            </p:childTnLst>
                          </p:cTn>
                        </p:par>
                      </p:childTnLst>
                    </p:cTn>
                  </p:par>
                  <p:par>
                    <p:cTn id="1292" fill="hold">
                      <p:stCondLst>
                        <p:cond delay="indefinite"/>
                      </p:stCondLst>
                      <p:childTnLst>
                        <p:par>
                          <p:cTn id="1293" fill="hold">
                            <p:stCondLst>
                              <p:cond delay="0"/>
                            </p:stCondLst>
                            <p:childTnLst>
                              <p:par>
                                <p:cTn id="1294" nodeType="clickEffect" fill="hold" presetClass="entr" presetID="1">
                                  <p:stCondLst>
                                    <p:cond delay="0"/>
                                  </p:stCondLst>
                                  <p:childTnLst>
                                    <p:set>
                                      <p:cBhvr>
                                        <p:cTn id="1295" dur="1" fill="hold">
                                          <p:stCondLst>
                                            <p:cond delay="0"/>
                                          </p:stCondLst>
                                        </p:cTn>
                                        <p:tgtEl>
                                          <p:spTgt spid="553">
                                            <p:txEl>
                                              <p:pRg st="4" end="4"/>
                                            </p:txEl>
                                          </p:spTgt>
                                        </p:tgtEl>
                                        <p:attrNameLst>
                                          <p:attrName>style.visibility</p:attrName>
                                        </p:attrNameLst>
                                      </p:cBhvr>
                                      <p:to>
                                        <p:strVal val="visible"/>
                                      </p:to>
                                    </p:set>
                                  </p:childTnLst>
                                </p:cTn>
                              </p:par>
                            </p:childTnLst>
                          </p:cTn>
                        </p:par>
                      </p:childTnLst>
                    </p:cTn>
                  </p:par>
                  <p:par>
                    <p:cTn id="1296" fill="hold">
                      <p:stCondLst>
                        <p:cond delay="indefinite"/>
                      </p:stCondLst>
                      <p:childTnLst>
                        <p:par>
                          <p:cTn id="1297" fill="hold">
                            <p:stCondLst>
                              <p:cond delay="0"/>
                            </p:stCondLst>
                            <p:childTnLst>
                              <p:par>
                                <p:cTn id="1298" nodeType="clickEffect" fill="hold" presetClass="entr" presetID="1">
                                  <p:stCondLst>
                                    <p:cond delay="0"/>
                                  </p:stCondLst>
                                  <p:childTnLst>
                                    <p:set>
                                      <p:cBhvr>
                                        <p:cTn id="1299" dur="1" fill="hold">
                                          <p:stCondLst>
                                            <p:cond delay="0"/>
                                          </p:stCondLst>
                                        </p:cTn>
                                        <p:tgtEl>
                                          <p:spTgt spid="553">
                                            <p:txEl>
                                              <p:pRg st="5" end="5"/>
                                            </p:txEl>
                                          </p:spTgt>
                                        </p:tgtEl>
                                        <p:attrNameLst>
                                          <p:attrName>style.visibility</p:attrName>
                                        </p:attrNameLst>
                                      </p:cBhvr>
                                      <p:to>
                                        <p:strVal val="visible"/>
                                      </p:to>
                                    </p:set>
                                  </p:childTnLst>
                                </p:cTn>
                              </p:par>
                            </p:childTnLst>
                          </p:cTn>
                        </p:par>
                      </p:childTnLst>
                    </p:cTn>
                  </p:par>
                  <p:par>
                    <p:cTn id="1300" fill="hold">
                      <p:stCondLst>
                        <p:cond delay="indefinite"/>
                      </p:stCondLst>
                      <p:childTnLst>
                        <p:par>
                          <p:cTn id="1301" fill="hold">
                            <p:stCondLst>
                              <p:cond delay="0"/>
                            </p:stCondLst>
                            <p:childTnLst>
                              <p:par>
                                <p:cTn id="1302" nodeType="clickEffect" fill="hold" presetClass="entr" presetID="1">
                                  <p:stCondLst>
                                    <p:cond delay="0"/>
                                  </p:stCondLst>
                                  <p:childTnLst>
                                    <p:set>
                                      <p:cBhvr>
                                        <p:cTn id="1303" dur="1" fill="hold">
                                          <p:stCondLst>
                                            <p:cond delay="0"/>
                                          </p:stCondLst>
                                        </p:cTn>
                                        <p:tgtEl>
                                          <p:spTgt spid="553">
                                            <p:txEl>
                                              <p:pRg st="6" end="6"/>
                                            </p:txEl>
                                          </p:spTgt>
                                        </p:tgtEl>
                                        <p:attrNameLst>
                                          <p:attrName>style.visibility</p:attrName>
                                        </p:attrNameLst>
                                      </p:cBhvr>
                                      <p:to>
                                        <p:strVal val="visible"/>
                                      </p:to>
                                    </p:set>
                                  </p:childTnLst>
                                </p:cTn>
                              </p:par>
                            </p:childTnLst>
                          </p:cTn>
                        </p:par>
                      </p:childTnLst>
                    </p:cTn>
                  </p:par>
                  <p:par>
                    <p:cTn id="1304" fill="hold">
                      <p:stCondLst>
                        <p:cond delay="indefinite"/>
                      </p:stCondLst>
                      <p:childTnLst>
                        <p:par>
                          <p:cTn id="1305" fill="hold">
                            <p:stCondLst>
                              <p:cond delay="0"/>
                            </p:stCondLst>
                            <p:childTnLst>
                              <p:par>
                                <p:cTn id="1306" nodeType="clickEffect" fill="hold" presetClass="entr" presetID="1">
                                  <p:stCondLst>
                                    <p:cond delay="0"/>
                                  </p:stCondLst>
                                  <p:childTnLst>
                                    <p:set>
                                      <p:cBhvr>
                                        <p:cTn id="1307" dur="1" fill="hold">
                                          <p:stCondLst>
                                            <p:cond delay="0"/>
                                          </p:stCondLst>
                                        </p:cTn>
                                        <p:tgtEl>
                                          <p:spTgt spid="553">
                                            <p:txEl>
                                              <p:pRg st="7" end="7"/>
                                            </p:txEl>
                                          </p:spTgt>
                                        </p:tgtEl>
                                        <p:attrNameLst>
                                          <p:attrName>style.visibility</p:attrName>
                                        </p:attrNameLst>
                                      </p:cBhvr>
                                      <p:to>
                                        <p:strVal val="visible"/>
                                      </p:to>
                                    </p:set>
                                  </p:childTnLst>
                                </p:cTn>
                              </p:par>
                            </p:childTnLst>
                          </p:cTn>
                        </p:par>
                      </p:childTnLst>
                    </p:cTn>
                  </p:par>
                  <p:par>
                    <p:cTn id="1308" fill="hold">
                      <p:stCondLst>
                        <p:cond delay="indefinite"/>
                      </p:stCondLst>
                      <p:childTnLst>
                        <p:par>
                          <p:cTn id="1309" fill="hold">
                            <p:stCondLst>
                              <p:cond delay="0"/>
                            </p:stCondLst>
                            <p:childTnLst>
                              <p:par>
                                <p:cTn id="1310" nodeType="clickEffect" fill="hold" presetClass="entr" presetID="1">
                                  <p:stCondLst>
                                    <p:cond delay="0"/>
                                  </p:stCondLst>
                                  <p:childTnLst>
                                    <p:set>
                                      <p:cBhvr>
                                        <p:cTn id="1311" dur="1" fill="hold">
                                          <p:stCondLst>
                                            <p:cond delay="0"/>
                                          </p:stCondLst>
                                        </p:cTn>
                                        <p:tgtEl>
                                          <p:spTgt spid="553">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1435680" y="428760"/>
            <a:ext cx="7497720" cy="5819400"/>
          </a:xfrm>
          <a:prstGeom prst="rect">
            <a:avLst/>
          </a:prstGeom>
          <a:noFill/>
          <a:ln>
            <a:noFill/>
          </a:ln>
        </p:spPr>
        <p:style>
          <a:lnRef idx="0"/>
          <a:fillRef idx="0"/>
          <a:effectRef idx="0"/>
          <a:fontRef idx="minor"/>
        </p:style>
        <p:txBody>
          <a:bodyPr lIns="90000" rIns="90000" tIns="45000" bIns="45000">
            <a:normAutofit/>
          </a:bodyPr>
          <a:p>
            <a:pPr marL="365760" indent="-282960">
              <a:lnSpc>
                <a:spcPct val="100000"/>
              </a:lnSpc>
              <a:spcBef>
                <a:spcPts val="601"/>
              </a:spcBef>
            </a:pPr>
            <a:r>
              <a:rPr b="0" lang="de-DE" sz="2000" spc="-1" strike="noStrike">
                <a:solidFill>
                  <a:srgbClr val="000000"/>
                </a:solidFill>
                <a:latin typeface="Gill Sans MT"/>
              </a:rPr>
              <a:t>Quellen:</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Hauptquelle: Overview of Mathematical Approaches Used to Model Bacterical Chemotaxis I; Tindall, Porter, Maini, Gaglia, Armitage; 2008</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The Gradient-Sensing Mechanism in Bacterial Chemotaxis, Macnab, Koshland 1972</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A model of excitation and adaption in bacterical chemotaxis; Spiro, Parkinson, Othmer; 1997</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A molecular mechansim for sensory adaption based in ligand-induced receptor modification; Knox, Devreotes, Goldbeter, Segel; 1985</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Effects of Diffusity und Chemotaxis, Dpt. of Mathematics;Tulane University; 2006</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Physics of Chemotaxis; Berg und Purcell; University of Colorado</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Model for Protein Concentration Gradients in the Cytoplasm; Lipkow, Odde; 2007</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http://de.wikipedia.org/wiki/Chemotaxis</a:t>
            </a:r>
            <a:endParaRPr b="0" lang="de-DE" sz="2000" spc="-1" strike="noStrike">
              <a:latin typeface="Arial"/>
            </a:endParaRPr>
          </a:p>
          <a:p>
            <a:pPr marL="365760" indent="-282960">
              <a:lnSpc>
                <a:spcPct val="100000"/>
              </a:lnSpc>
              <a:spcBef>
                <a:spcPts val="601"/>
              </a:spcBef>
              <a:buClr>
                <a:srgbClr val="3891a7"/>
              </a:buClr>
              <a:buSzPct val="80000"/>
              <a:buFont typeface="StarSymbol"/>
              <a:buChar char="-"/>
            </a:pPr>
            <a:r>
              <a:rPr b="0" lang="de-DE" sz="2000" spc="-1" strike="noStrike">
                <a:solidFill>
                  <a:srgbClr val="000000"/>
                </a:solidFill>
                <a:latin typeface="Gill Sans MT"/>
              </a:rPr>
              <a:t>http://en.wikipedia.org/wiki/Chemotaxis</a:t>
            </a:r>
            <a:endParaRPr b="0" lang="de-DE" sz="2000" spc="-1" strike="noStrike">
              <a:latin typeface="Arial"/>
            </a:endParaRPr>
          </a:p>
          <a:p>
            <a:pPr>
              <a:lnSpc>
                <a:spcPct val="100000"/>
              </a:lnSpc>
              <a:spcBef>
                <a:spcPts val="601"/>
              </a:spcBef>
            </a:pPr>
            <a:endParaRPr b="0" lang="de-DE" sz="20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2578320" y="2600280"/>
            <a:ext cx="6400440" cy="2285640"/>
          </a:xfrm>
          <a:prstGeom prst="rect">
            <a:avLst/>
          </a:prstGeom>
          <a:noFill/>
          <a:ln>
            <a:noFill/>
          </a:ln>
        </p:spPr>
        <p:txBody>
          <a:bodyPr lIns="90000" rIns="90000" tIns="45000" bIns="45000"/>
          <a:p>
            <a:pPr>
              <a:lnSpc>
                <a:spcPts val="4501"/>
              </a:lnSpc>
            </a:pPr>
            <a:r>
              <a:rPr b="1" lang="en-US" sz="4000" spc="-1" strike="noStrike" cap="all">
                <a:solidFill>
                  <a:srgbClr val="572314"/>
                </a:solidFill>
                <a:latin typeface="Gill Sans MT"/>
              </a:rPr>
              <a:t>Vielen Dank für eure AufmerksamkeiT!</a:t>
            </a:r>
            <a:endParaRPr b="0" lang="en-US" sz="4000" spc="-1" strike="noStrike">
              <a:solidFill>
                <a:srgbClr val="000000"/>
              </a:solidFill>
              <a:latin typeface="Gill Sans MT"/>
            </a:endParaRPr>
          </a:p>
        </p:txBody>
      </p:sp>
      <p:sp>
        <p:nvSpPr>
          <p:cNvPr id="556" name="TextShape 2"/>
          <p:cNvSpPr txBox="1"/>
          <p:nvPr/>
        </p:nvSpPr>
        <p:spPr>
          <a:xfrm>
            <a:off x="2578320" y="1066680"/>
            <a:ext cx="6400440" cy="1509480"/>
          </a:xfrm>
          <a:prstGeom prst="rect">
            <a:avLst/>
          </a:prstGeom>
          <a:noFill/>
          <a:ln>
            <a:noFill/>
          </a:ln>
        </p:spPr>
        <p:txBody>
          <a:bodyPr lIns="90000" rIns="90000" tIns="45000" bIns="45000" anchor="b"/>
          <a:p>
            <a:endParaRPr b="0" lang="en-US" sz="3200" spc="-1" strike="noStrike">
              <a:solidFill>
                <a:srgbClr val="000000"/>
              </a:solidFill>
              <a:latin typeface="Gill Sans MT"/>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928800" y="2500200"/>
            <a:ext cx="7497720" cy="3642840"/>
          </a:xfrm>
          <a:prstGeom prst="rect">
            <a:avLst/>
          </a:prstGeom>
          <a:noFill/>
          <a:ln>
            <a:noFill/>
          </a:ln>
        </p:spPr>
        <p:style>
          <a:lnRef idx="0"/>
          <a:fillRef idx="0"/>
          <a:effectRef idx="0"/>
          <a:fontRef idx="minor"/>
        </p:style>
      </p:sp>
      <p:sp>
        <p:nvSpPr>
          <p:cNvPr id="304" name="TextShape 2"/>
          <p:cNvSpPr txBox="1"/>
          <p:nvPr/>
        </p:nvSpPr>
        <p:spPr>
          <a:xfrm>
            <a:off x="1435680" y="274680"/>
            <a:ext cx="7497720" cy="1142640"/>
          </a:xfrm>
          <a:prstGeom prst="rect">
            <a:avLst/>
          </a:prstGeom>
          <a:noFill/>
          <a:ln>
            <a:noFill/>
          </a:ln>
        </p:spPr>
        <p:txBody>
          <a:bodyPr lIns="90000" rIns="90000" tIns="45000" bIns="45000" anchor="ctr">
            <a:normAutofit/>
          </a:bodyPr>
          <a:p>
            <a:pPr>
              <a:lnSpc>
                <a:spcPct val="100000"/>
              </a:lnSpc>
            </a:pPr>
            <a:r>
              <a:rPr b="0" lang="en-US" sz="4300" spc="-1" strike="noStrike">
                <a:solidFill>
                  <a:srgbClr val="572314"/>
                </a:solidFill>
                <a:latin typeface="Gill Sans MT"/>
              </a:rPr>
              <a:t>2.1 Geschichte der Chemotaxis</a:t>
            </a:r>
            <a:endParaRPr b="0" lang="en-US" sz="4300" spc="-1" strike="noStrike">
              <a:solidFill>
                <a:srgbClr val="000000"/>
              </a:solidFill>
              <a:latin typeface="Gill Sans MT"/>
            </a:endParaRPr>
          </a:p>
        </p:txBody>
      </p:sp>
      <p:sp>
        <p:nvSpPr>
          <p:cNvPr id="305" name="TextShape 3"/>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Zellenmigration wurde erstmals während der frühen Mikroskopentwicklung beobachtet (17. Jahrhundert)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Aktive Bewegung von Bakterien wurde jedoch erst durch Engelmann (1881) und Pfeffer (1884) festgestellt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 Wichtigkeit der Chemotaxis in der Biologie wurde erst in den 1930er anerkannt, während dieser Zeit wurden auch die Grundlegendsten Definitionen zu dem Thema entworfen</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In den 1960er und 1970er Jahren gelang durch moderne Biologie der Durchbruch und der Forschung</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Die ersten wichtigsten Studien zur Signalübertragung stammen von Adler</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Am 3. November 2006 wurde Dennis Bray der Cambridge Universität mit dem Microsoft European Science Award für seine Studien der Chemotaxis von E.coli</a:t>
            </a:r>
            <a:endParaRPr b="0" lang="en-US" sz="3200" spc="-1" strike="noStrike">
              <a:solidFill>
                <a:srgbClr val="000000"/>
              </a:solidFill>
              <a:latin typeface="Gill Sans MT"/>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30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30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305">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305">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30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2.2 Konzentrationsgradient</a:t>
            </a:r>
            <a:endParaRPr b="0" lang="en-US" sz="4300" spc="-1" strike="noStrike">
              <a:solidFill>
                <a:srgbClr val="000000"/>
              </a:solidFill>
              <a:latin typeface="Gill Sans MT"/>
            </a:endParaRPr>
          </a:p>
        </p:txBody>
      </p:sp>
      <p:sp>
        <p:nvSpPr>
          <p:cNvPr id="307"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Wir sprechen von einem Konzentrationsgradienten, wenn sich zwischen zwei Orten x</a:t>
            </a:r>
            <a:r>
              <a:rPr b="0" lang="en-US" sz="3200" spc="-1" strike="noStrike" baseline="-25000">
                <a:solidFill>
                  <a:srgbClr val="000000"/>
                </a:solidFill>
                <a:latin typeface="Gill Sans MT"/>
              </a:rPr>
              <a:t>0</a:t>
            </a:r>
            <a:r>
              <a:rPr b="0" lang="en-US" sz="3200" spc="-1" strike="noStrike">
                <a:solidFill>
                  <a:srgbClr val="000000"/>
                </a:solidFill>
                <a:latin typeface="Gill Sans MT"/>
              </a:rPr>
              <a:t> und x</a:t>
            </a:r>
            <a:r>
              <a:rPr b="0" lang="en-US" sz="3200" spc="-1" strike="noStrike" baseline="-25000">
                <a:solidFill>
                  <a:srgbClr val="000000"/>
                </a:solidFill>
                <a:latin typeface="Gill Sans MT"/>
              </a:rPr>
              <a:t>1</a:t>
            </a:r>
            <a:r>
              <a:rPr b="0" lang="en-US" sz="3200" spc="-1" strike="noStrike">
                <a:solidFill>
                  <a:srgbClr val="000000"/>
                </a:solidFill>
                <a:latin typeface="Gill Sans MT"/>
              </a:rPr>
              <a:t> die Konzentration eines Stoffes C unterscheidet</a:t>
            </a:r>
            <a:endParaRPr b="0" lang="en-US" sz="32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Ist C</a:t>
            </a:r>
            <a:r>
              <a:rPr b="0" lang="en-US" sz="3200" spc="-1" strike="noStrike" baseline="-25000">
                <a:solidFill>
                  <a:srgbClr val="000000"/>
                </a:solidFill>
                <a:latin typeface="Gill Sans MT"/>
              </a:rPr>
              <a:t>x1</a:t>
            </a:r>
            <a:r>
              <a:rPr b="0" lang="en-US" sz="3200" spc="-1" strike="noStrike">
                <a:solidFill>
                  <a:srgbClr val="000000"/>
                </a:solidFill>
                <a:latin typeface="Gill Sans MT"/>
              </a:rPr>
              <a:t> &gt; C</a:t>
            </a:r>
            <a:r>
              <a:rPr b="0" lang="en-US" sz="3200" spc="-1" strike="noStrike" baseline="-25000">
                <a:solidFill>
                  <a:srgbClr val="000000"/>
                </a:solidFill>
                <a:latin typeface="Gill Sans MT"/>
              </a:rPr>
              <a:t>x0</a:t>
            </a:r>
            <a:r>
              <a:rPr b="0" lang="en-US" sz="3200" spc="-1" strike="noStrike">
                <a:solidFill>
                  <a:srgbClr val="000000"/>
                </a:solidFill>
                <a:latin typeface="Gill Sans MT"/>
              </a:rPr>
              <a:t> </a:t>
            </a:r>
            <a:endParaRPr b="0" lang="en-US" sz="3200" spc="-1" strike="noStrike">
              <a:solidFill>
                <a:srgbClr val="000000"/>
              </a:solidFill>
              <a:latin typeface="Gill Sans MT"/>
            </a:endParaRPr>
          </a:p>
        </p:txBody>
      </p:sp>
    </p:spTree>
  </p:cSld>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1435680" y="274680"/>
            <a:ext cx="7497720" cy="1142640"/>
          </a:xfrm>
          <a:prstGeom prst="rect">
            <a:avLst/>
          </a:prstGeom>
          <a:noFill/>
          <a:ln>
            <a:noFill/>
          </a:ln>
        </p:spPr>
        <p:txBody>
          <a:bodyPr lIns="90000" rIns="90000" tIns="45000" bIns="45000" anchor="ctr"/>
          <a:p>
            <a:pPr>
              <a:lnSpc>
                <a:spcPct val="100000"/>
              </a:lnSpc>
            </a:pPr>
            <a:r>
              <a:rPr b="0" lang="en-US" sz="4300" spc="-1" strike="noStrike">
                <a:solidFill>
                  <a:srgbClr val="572314"/>
                </a:solidFill>
                <a:latin typeface="Gill Sans MT"/>
              </a:rPr>
              <a:t>2.3 Das Coli-Bakterium</a:t>
            </a:r>
            <a:endParaRPr b="0" lang="en-US" sz="4300" spc="-1" strike="noStrike">
              <a:solidFill>
                <a:srgbClr val="000000"/>
              </a:solidFill>
              <a:latin typeface="Gill Sans MT"/>
            </a:endParaRPr>
          </a:p>
        </p:txBody>
      </p:sp>
      <p:sp>
        <p:nvSpPr>
          <p:cNvPr id="309" name="TextShape 2"/>
          <p:cNvSpPr txBox="1"/>
          <p:nvPr/>
        </p:nvSpPr>
        <p:spPr>
          <a:xfrm>
            <a:off x="1435680" y="1447920"/>
            <a:ext cx="4421880" cy="4800240"/>
          </a:xfrm>
          <a:prstGeom prst="rect">
            <a:avLst/>
          </a:prstGeom>
          <a:noFill/>
          <a:ln>
            <a:noFill/>
          </a:ln>
        </p:spPr>
        <p:txBody>
          <a:bodyPr lIns="90000" rIns="90000" tIns="45000" bIns="45000"/>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rPr>
              <a:t>Stabförmig mit Schwimmärmchen, sogenannten  Flagella (Länge ca. 20</a:t>
            </a:r>
            <a:r>
              <a:rPr b="0" lang="en-US" sz="1400" spc="-1" strike="noStrike">
                <a:solidFill>
                  <a:srgbClr val="000000"/>
                </a:solidFill>
                <a:latin typeface="Cambria Math"/>
                <a:ea typeface="Cambria Math"/>
              </a:rPr>
              <a:t>μ</a:t>
            </a:r>
            <a:r>
              <a:rPr b="0" lang="en-US" sz="1400" spc="-1" strike="noStrike">
                <a:solidFill>
                  <a:srgbClr val="000000"/>
                </a:solidFill>
                <a:latin typeface="Gill Sans MT"/>
                <a:ea typeface="Cambria Math"/>
              </a:rPr>
              <a:t>), die an den Außenseiten zufällig verteilt sind</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ea typeface="Cambria Math"/>
              </a:rPr>
              <a:t>Größe des Bakteriums ca. 1</a:t>
            </a:r>
            <a:r>
              <a:rPr b="0" lang="en-US" sz="1400" spc="-1" strike="noStrike">
                <a:solidFill>
                  <a:srgbClr val="000000"/>
                </a:solidFill>
                <a:latin typeface="Cambria Math"/>
                <a:ea typeface="Cambria Math"/>
              </a:rPr>
              <a:t>μ</a:t>
            </a:r>
            <a:r>
              <a:rPr b="0" lang="en-US" sz="1400" spc="-1" strike="noStrike">
                <a:solidFill>
                  <a:srgbClr val="000000"/>
                </a:solidFill>
                <a:latin typeface="Gill Sans MT"/>
                <a:ea typeface="Cambria Math"/>
              </a:rPr>
              <a:t>m</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ea typeface="Cambria Math"/>
              </a:rPr>
              <a:t>Bakterium nutzt ein Netz an Membranrezeptoren die mit Proteinen gekoppelt sind, und durch intrazelluläre Signale auf Veränderungen seiner Umwelt einzugehen</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ea typeface="Cambria Math"/>
              </a:rPr>
              <a:t>An den Polen gibt es ein Gitter an Rezeptoren mit mehreren verschiedenen Rezeptor typen. Insgesamt stehen ca. 15.000 Rezeptoren zur Verfügung</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ea typeface="Cambria Math"/>
              </a:rPr>
              <a:t>Das Bakterium kann sich gezielt in Richtung einer Anhäufung von Nährstoffen bewegen, oder Säurekonzentrationen ausweichen</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ea typeface="Cambria Math"/>
              </a:rPr>
              <a:t>Es nimmt eine ganze Reihe an Lock und Schreckstoffen wahr</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ea typeface="Cambria Math"/>
              </a:rPr>
              <a:t>Schwimmt in einem „Random-Walk“ durch ein Medium</a:t>
            </a:r>
            <a:endParaRPr b="0" lang="en-US" sz="1400" spc="-1" strike="noStrike">
              <a:solidFill>
                <a:srgbClr val="000000"/>
              </a:solidFill>
              <a:latin typeface="Gill Sans MT"/>
            </a:endParaRPr>
          </a:p>
          <a:p>
            <a:pPr marL="365760" indent="-282960">
              <a:lnSpc>
                <a:spcPct val="100000"/>
              </a:lnSpc>
              <a:spcBef>
                <a:spcPts val="601"/>
              </a:spcBef>
              <a:buClr>
                <a:srgbClr val="3891a7"/>
              </a:buClr>
              <a:buSzPct val="80000"/>
              <a:buFont typeface="Wingdings 2" charset="2"/>
              <a:buChar char=""/>
            </a:pPr>
            <a:r>
              <a:rPr b="0" lang="en-US" sz="1400" spc="-1" strike="noStrike">
                <a:solidFill>
                  <a:srgbClr val="000000"/>
                </a:solidFill>
                <a:latin typeface="Gill Sans MT"/>
              </a:rPr>
              <a:t> </a:t>
            </a:r>
            <a:endParaRPr b="0" lang="en-US" sz="1400" spc="-1" strike="noStrike">
              <a:solidFill>
                <a:srgbClr val="000000"/>
              </a:solidFill>
              <a:latin typeface="Gill Sans MT"/>
            </a:endParaRPr>
          </a:p>
        </p:txBody>
      </p:sp>
      <p:pic>
        <p:nvPicPr>
          <p:cNvPr id="310" name="Grafik 3" descr=""/>
          <p:cNvPicPr/>
          <p:nvPr/>
        </p:nvPicPr>
        <p:blipFill>
          <a:blip r:embed="rId1"/>
          <a:stretch/>
        </p:blipFill>
        <p:spPr>
          <a:xfrm>
            <a:off x="6072120" y="1928880"/>
            <a:ext cx="2930760" cy="3571560"/>
          </a:xfrm>
          <a:prstGeom prst="rect">
            <a:avLst/>
          </a:prstGeom>
          <a:ln>
            <a:noFill/>
          </a:ln>
        </p:spPr>
      </p:pic>
    </p:spTree>
  </p:cSld>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309">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309">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309">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309">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309">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309">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30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0</TotalTime>
  <Application>LibreOffice/6.0.7.3$Linux_X86_64 LibreOffice_project/00m0$Build-3</Application>
  <Words>4571</Words>
  <Paragraphs>439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2009-06-30T07:33:15Z</dcterms:created>
  <dc:creator>Hendrik Dirks</dc:creator>
  <dc:description/>
  <dc:language>de-DE</dc:language>
  <cp:lastModifiedBy>Hendrik Dirks</cp:lastModifiedBy>
  <dcterms:modified xsi:type="dcterms:W3CDTF">2009-07-07T13:44:33Z</dcterms:modified>
  <cp:revision>754</cp:revision>
  <dc:subject/>
  <dc:title>Bakterielle Chemotaxis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Bildschirmpräsentation (4:3)</vt:lpwstr>
  </property>
  <property fmtid="{D5CDD505-2E9C-101B-9397-08002B2CF9AE}" pid="9" name="ScaleCrop">
    <vt:bool>0</vt:bool>
  </property>
  <property fmtid="{D5CDD505-2E9C-101B-9397-08002B2CF9AE}" pid="10" name="ShareDoc">
    <vt:bool>0</vt:bool>
  </property>
  <property fmtid="{D5CDD505-2E9C-101B-9397-08002B2CF9AE}" pid="11" name="Slides">
    <vt:i4>66</vt:i4>
  </property>
</Properties>
</file>