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279" r:id="rId26"/>
    <p:sldId id="280" r:id="rId27"/>
    <p:sldId id="281" r:id="rId28"/>
    <p:sldId id="282" r:id="rId29"/>
    <p:sldId id="283" r:id="rId30"/>
    <p:sldId id="284" r:id="rId31"/>
    <p:sldId id="285" r:id="rId32"/>
    <p:sldId id="286" r:id="rId33"/>
    <p:sldId id="287" r:id="rId34"/>
    <p:sldId id="288" r:id="rId35"/>
    <p:sldId id="299" r:id="rId36"/>
    <p:sldId id="300" r:id="rId37"/>
    <p:sldId id="302" r:id="rId38"/>
    <p:sldId id="303" r:id="rId39"/>
    <p:sldId id="304" r:id="rId40"/>
    <p:sldId id="289" r:id="rId41"/>
    <p:sldId id="290" r:id="rId42"/>
    <p:sldId id="291" r:id="rId43"/>
    <p:sldId id="293" r:id="rId44"/>
    <p:sldId id="294" r:id="rId45"/>
    <p:sldId id="295" r:id="rId46"/>
    <p:sldId id="292" r:id="rId47"/>
    <p:sldId id="298" r:id="rId48"/>
    <p:sldId id="301" r:id="rId49"/>
    <p:sldId id="296" r:id="rId50"/>
    <p:sldId id="297" r:id="rId51"/>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1E574-54C2-7145-EBB3-C6A70D499441}" v="9" dt="2021-01-30T13:26:53.655"/>
    <p1510:client id="{249345AC-F203-A65C-FB02-C4C2496257FE}" v="5915" dt="2021-01-27T22:01:38.645"/>
    <p1510:client id="{685CCD3C-5741-2672-18BE-51187E2EB50A}" v="3299" dt="2021-01-29T22:53:39.906"/>
    <p1510:client id="{82B6D593-6392-D7C4-96C7-F97402E6E48F}" v="3165" dt="2021-01-30T20:56:12.530"/>
    <p1510:client id="{F199FC93-7B96-4801-B947-7DF3713820CD}" v="3325" dt="2021-01-26T20:58:20.193"/>
  </p1510:revLst>
</p1510:revInfo>
</file>

<file path=ppt/tableStyles.xml><?xml version="1.0" encoding="utf-8"?>
<a:tblStyleLst xmlns:a="http://schemas.openxmlformats.org/drawingml/2006/main" def="{5C22544A-7EE6-4342-B048-85BDC9FD1C3A}">
  <a:tblStyle styleId="{5C22544A-7EE6-4342-B048-85BDC9FD1C3A}" styleName="Umereni stil 2 – Naglašav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 slajda">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sr-Latn-RS"/>
              <a:t>Kliknite i uredite naslov mastera</a:t>
            </a:r>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r-Latn-RS"/>
              <a:t>Kliknite i uredite stil podnaslova mastera</a:t>
            </a:r>
          </a:p>
        </p:txBody>
      </p:sp>
      <p:sp>
        <p:nvSpPr>
          <p:cNvPr id="4" name="Čuvar mesta za datum 3"/>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108265891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vertikalni tekst 2"/>
          <p:cNvSpPr>
            <a:spLocks noGrp="1"/>
          </p:cNvSpPr>
          <p:nvPr>
            <p:ph type="body" orient="vert" idx="1"/>
          </p:nvPr>
        </p:nvSpPr>
        <p:spPr/>
        <p:txBody>
          <a:bodyPr vert="eaVert"/>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37650693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kalni naslov 1"/>
          <p:cNvSpPr>
            <a:spLocks noGrp="1"/>
          </p:cNvSpPr>
          <p:nvPr>
            <p:ph type="title" orient="vert"/>
          </p:nvPr>
        </p:nvSpPr>
        <p:spPr>
          <a:xfrm>
            <a:off x="8724900" y="365125"/>
            <a:ext cx="2628900" cy="5811838"/>
          </a:xfrm>
        </p:spPr>
        <p:txBody>
          <a:bodyPr vert="eaVert"/>
          <a:lstStyle/>
          <a:p>
            <a:r>
              <a:rPr lang="sr-Latn-RS"/>
              <a:t>Kliknite i uredite naslov mastera</a:t>
            </a:r>
          </a:p>
        </p:txBody>
      </p:sp>
      <p:sp>
        <p:nvSpPr>
          <p:cNvPr id="3" name="Čuvar mesta za vertikalni tekst 2"/>
          <p:cNvSpPr>
            <a:spLocks noGrp="1"/>
          </p:cNvSpPr>
          <p:nvPr>
            <p:ph type="body" orient="vert" idx="1"/>
          </p:nvPr>
        </p:nvSpPr>
        <p:spPr>
          <a:xfrm>
            <a:off x="838200" y="365125"/>
            <a:ext cx="7734300" cy="5811838"/>
          </a:xfrm>
        </p:spPr>
        <p:txBody>
          <a:bodyPr vert="eaVert"/>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7033750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sadržaj 2"/>
          <p:cNvSpPr>
            <a:spLocks noGrp="1"/>
          </p:cNvSpPr>
          <p:nvPr>
            <p:ph idx="1"/>
          </p:nvPr>
        </p:nvSpPr>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88695450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eljka">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sr-Latn-RS"/>
              <a:t>Kliknite i uredite naslov mastera</a:t>
            </a:r>
          </a:p>
        </p:txBody>
      </p:sp>
      <p:sp>
        <p:nvSpPr>
          <p:cNvPr id="3" name="Čuvar mesta za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r-Latn-RS"/>
              <a:t>Kliknite i uredite tekst</a:t>
            </a:r>
          </a:p>
        </p:txBody>
      </p:sp>
      <p:sp>
        <p:nvSpPr>
          <p:cNvPr id="4" name="Čuvar mesta za datum 3"/>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5" name="Čuvar mesta za podnožje 4"/>
          <p:cNvSpPr>
            <a:spLocks noGrp="1"/>
          </p:cNvSpPr>
          <p:nvPr>
            <p:ph type="ftr" sz="quarter" idx="11"/>
          </p:nvPr>
        </p:nvSpPr>
        <p:spPr/>
        <p:txBody>
          <a:bodyPr/>
          <a:lstStyle/>
          <a:p>
            <a:endParaRPr lang="sr-Latn-RS"/>
          </a:p>
        </p:txBody>
      </p:sp>
      <p:sp>
        <p:nvSpPr>
          <p:cNvPr id="6" name="Čuvar mesta za broj slajda 5"/>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235900760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sadržaj 2"/>
          <p:cNvSpPr>
            <a:spLocks noGrp="1"/>
          </p:cNvSpPr>
          <p:nvPr>
            <p:ph sz="half" idx="1"/>
          </p:nvPr>
        </p:nvSpPr>
        <p:spPr>
          <a:xfrm>
            <a:off x="838200" y="1825625"/>
            <a:ext cx="5181600" cy="435133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sadržaj 3"/>
          <p:cNvSpPr>
            <a:spLocks noGrp="1"/>
          </p:cNvSpPr>
          <p:nvPr>
            <p:ph sz="half" idx="2"/>
          </p:nvPr>
        </p:nvSpPr>
        <p:spPr>
          <a:xfrm>
            <a:off x="6172200" y="1825625"/>
            <a:ext cx="5181600" cy="435133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5" name="Čuvar mesta za datum 4"/>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6" name="Čuvar mesta za podnožje 5"/>
          <p:cNvSpPr>
            <a:spLocks noGrp="1"/>
          </p:cNvSpPr>
          <p:nvPr>
            <p:ph type="ftr" sz="quarter" idx="11"/>
          </p:nvPr>
        </p:nvSpPr>
        <p:spPr/>
        <p:txBody>
          <a:bodyPr/>
          <a:lstStyle/>
          <a:p>
            <a:endParaRPr lang="sr-Latn-RS"/>
          </a:p>
        </p:txBody>
      </p:sp>
      <p:sp>
        <p:nvSpPr>
          <p:cNvPr id="7" name="Čuvar mesta za broj slajda 6"/>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78306048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sr-Latn-RS"/>
              <a:t>Kliknite i uredite naslov mastera</a:t>
            </a:r>
          </a:p>
        </p:txBody>
      </p:sp>
      <p:sp>
        <p:nvSpPr>
          <p:cNvPr id="3" name="Čuvar mesta za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RS"/>
              <a:t>Kliknite i uredite tekst</a:t>
            </a:r>
          </a:p>
        </p:txBody>
      </p:sp>
      <p:sp>
        <p:nvSpPr>
          <p:cNvPr id="4" name="Čuvar mesta za sadržaj 3"/>
          <p:cNvSpPr>
            <a:spLocks noGrp="1"/>
          </p:cNvSpPr>
          <p:nvPr>
            <p:ph sz="half" idx="2"/>
          </p:nvPr>
        </p:nvSpPr>
        <p:spPr>
          <a:xfrm>
            <a:off x="839788" y="2505075"/>
            <a:ext cx="5157787" cy="368458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5" name="Čuvar mesta za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RS"/>
              <a:t>Kliknite i uredite tekst</a:t>
            </a:r>
          </a:p>
        </p:txBody>
      </p:sp>
      <p:sp>
        <p:nvSpPr>
          <p:cNvPr id="6" name="Čuvar mesta za sadržaj 5"/>
          <p:cNvSpPr>
            <a:spLocks noGrp="1"/>
          </p:cNvSpPr>
          <p:nvPr>
            <p:ph sz="quarter" idx="4"/>
          </p:nvPr>
        </p:nvSpPr>
        <p:spPr>
          <a:xfrm>
            <a:off x="6172200" y="2505075"/>
            <a:ext cx="5183188" cy="3684588"/>
          </a:xfrm>
        </p:spPr>
        <p:txBody>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7" name="Čuvar mesta za datum 6"/>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8" name="Čuvar mesta za podnožje 7"/>
          <p:cNvSpPr>
            <a:spLocks noGrp="1"/>
          </p:cNvSpPr>
          <p:nvPr>
            <p:ph type="ftr" sz="quarter" idx="11"/>
          </p:nvPr>
        </p:nvSpPr>
        <p:spPr/>
        <p:txBody>
          <a:bodyPr/>
          <a:lstStyle/>
          <a:p>
            <a:endParaRPr lang="sr-Latn-RS"/>
          </a:p>
        </p:txBody>
      </p:sp>
      <p:sp>
        <p:nvSpPr>
          <p:cNvPr id="9" name="Čuvar mesta za broj slajda 8"/>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148148817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r-Latn-RS"/>
              <a:t>Kliknite i uredite naslov mastera</a:t>
            </a:r>
          </a:p>
        </p:txBody>
      </p:sp>
      <p:sp>
        <p:nvSpPr>
          <p:cNvPr id="3" name="Čuvar mesta za datum 2"/>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4" name="Čuvar mesta za podnožje 3"/>
          <p:cNvSpPr>
            <a:spLocks noGrp="1"/>
          </p:cNvSpPr>
          <p:nvPr>
            <p:ph type="ftr" sz="quarter" idx="11"/>
          </p:nvPr>
        </p:nvSpPr>
        <p:spPr/>
        <p:txBody>
          <a:bodyPr/>
          <a:lstStyle/>
          <a:p>
            <a:endParaRPr lang="sr-Latn-RS"/>
          </a:p>
        </p:txBody>
      </p:sp>
      <p:sp>
        <p:nvSpPr>
          <p:cNvPr id="5" name="Čuvar mesta za broj slajda 4"/>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83927435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Čuvar mesta za datum 1"/>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3" name="Čuvar mesta za podnožje 2"/>
          <p:cNvSpPr>
            <a:spLocks noGrp="1"/>
          </p:cNvSpPr>
          <p:nvPr>
            <p:ph type="ftr" sz="quarter" idx="11"/>
          </p:nvPr>
        </p:nvSpPr>
        <p:spPr/>
        <p:txBody>
          <a:bodyPr/>
          <a:lstStyle/>
          <a:p>
            <a:endParaRPr lang="sr-Latn-RS"/>
          </a:p>
        </p:txBody>
      </p:sp>
      <p:sp>
        <p:nvSpPr>
          <p:cNvPr id="4" name="Čuvar mesta za broj slajda 3"/>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314750624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nat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r-Latn-RS"/>
              <a:t>Kliknite i uredite naslov mastera</a:t>
            </a:r>
          </a:p>
        </p:txBody>
      </p:sp>
      <p:sp>
        <p:nvSpPr>
          <p:cNvPr id="3" name="Čuvar mesta za sadržaj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Latn-RS"/>
              <a:t>Kliknite i uredite tekst</a:t>
            </a:r>
          </a:p>
        </p:txBody>
      </p:sp>
      <p:sp>
        <p:nvSpPr>
          <p:cNvPr id="5" name="Čuvar mesta za datum 4"/>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6" name="Čuvar mesta za podnožje 5"/>
          <p:cNvSpPr>
            <a:spLocks noGrp="1"/>
          </p:cNvSpPr>
          <p:nvPr>
            <p:ph type="ftr" sz="quarter" idx="11"/>
          </p:nvPr>
        </p:nvSpPr>
        <p:spPr/>
        <p:txBody>
          <a:bodyPr/>
          <a:lstStyle/>
          <a:p>
            <a:endParaRPr lang="sr-Latn-RS"/>
          </a:p>
        </p:txBody>
      </p:sp>
      <p:sp>
        <p:nvSpPr>
          <p:cNvPr id="7" name="Čuvar mesta za broj slajda 6"/>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141076390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natpisom">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r-Latn-RS"/>
              <a:t>Kliknite i uredite naslov mastera</a:t>
            </a:r>
          </a:p>
        </p:txBody>
      </p:sp>
      <p:sp>
        <p:nvSpPr>
          <p:cNvPr id="3" name="Čuvar mesta za slik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Čuvar mesta za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Latn-RS"/>
              <a:t>Kliknite i uredite tekst</a:t>
            </a:r>
          </a:p>
        </p:txBody>
      </p:sp>
      <p:sp>
        <p:nvSpPr>
          <p:cNvPr id="5" name="Čuvar mesta za datum 4"/>
          <p:cNvSpPr>
            <a:spLocks noGrp="1"/>
          </p:cNvSpPr>
          <p:nvPr>
            <p:ph type="dt" sz="half" idx="10"/>
          </p:nvPr>
        </p:nvSpPr>
        <p:spPr/>
        <p:txBody>
          <a:bodyPr/>
          <a:lstStyle/>
          <a:p>
            <a:fld id="{AD67445C-DD5B-459E-BCAC-A8671F012926}" type="datetimeFigureOut">
              <a:rPr lang="sr-Latn-RS" smtClean="0"/>
              <a:t>30.1.2021.</a:t>
            </a:fld>
            <a:endParaRPr lang="sr-Latn-RS"/>
          </a:p>
        </p:txBody>
      </p:sp>
      <p:sp>
        <p:nvSpPr>
          <p:cNvPr id="6" name="Čuvar mesta za podnožje 5"/>
          <p:cNvSpPr>
            <a:spLocks noGrp="1"/>
          </p:cNvSpPr>
          <p:nvPr>
            <p:ph type="ftr" sz="quarter" idx="11"/>
          </p:nvPr>
        </p:nvSpPr>
        <p:spPr/>
        <p:txBody>
          <a:bodyPr/>
          <a:lstStyle/>
          <a:p>
            <a:endParaRPr lang="sr-Latn-RS"/>
          </a:p>
        </p:txBody>
      </p:sp>
      <p:sp>
        <p:nvSpPr>
          <p:cNvPr id="7" name="Čuvar mesta za broj slajda 6"/>
          <p:cNvSpPr>
            <a:spLocks noGrp="1"/>
          </p:cNvSpPr>
          <p:nvPr>
            <p:ph type="sldNum" sz="quarter" idx="12"/>
          </p:nvPr>
        </p:nvSpPr>
        <p:spPr/>
        <p:txBody>
          <a:bodyPr/>
          <a:lstStyle/>
          <a:p>
            <a:fld id="{1E7AEA06-49C7-4887-8C60-A1660BE83DC1}" type="slidenum">
              <a:rPr lang="sr-Latn-RS" smtClean="0"/>
              <a:t>‹#›</a:t>
            </a:fld>
            <a:endParaRPr lang="sr-Latn-RS"/>
          </a:p>
        </p:txBody>
      </p:sp>
    </p:spTree>
    <p:extLst>
      <p:ext uri="{BB962C8B-B14F-4D97-AF65-F5344CB8AC3E}">
        <p14:creationId xmlns:p14="http://schemas.microsoft.com/office/powerpoint/2010/main" val="348349734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Čuvar mesta za naslov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r-Latn-RS"/>
              <a:t>Kliknite i uredite naslov mastera</a:t>
            </a:r>
          </a:p>
        </p:txBody>
      </p:sp>
      <p:sp>
        <p:nvSpPr>
          <p:cNvPr id="3" name="Čuvar mesta za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r-Latn-RS"/>
              <a:t>Kliknite i uredite tekst</a:t>
            </a:r>
          </a:p>
          <a:p>
            <a:pPr lvl="1"/>
            <a:r>
              <a:rPr lang="sr-Latn-RS"/>
              <a:t>Drugi nivo</a:t>
            </a:r>
          </a:p>
          <a:p>
            <a:pPr lvl="2"/>
            <a:r>
              <a:rPr lang="sr-Latn-RS"/>
              <a:t>Treći nivo</a:t>
            </a:r>
          </a:p>
          <a:p>
            <a:pPr lvl="3"/>
            <a:r>
              <a:rPr lang="sr-Latn-RS"/>
              <a:t>Četvrti nivo</a:t>
            </a:r>
          </a:p>
          <a:p>
            <a:pPr lvl="4"/>
            <a:r>
              <a:rPr lang="sr-Latn-RS"/>
              <a:t>Peti nivo</a:t>
            </a:r>
          </a:p>
        </p:txBody>
      </p:sp>
      <p:sp>
        <p:nvSpPr>
          <p:cNvPr id="4" name="Čuvar mesta za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7445C-DD5B-459E-BCAC-A8671F012926}" type="datetimeFigureOut">
              <a:rPr lang="sr-Latn-RS" smtClean="0"/>
              <a:t>30.1.2021.</a:t>
            </a:fld>
            <a:endParaRPr lang="sr-Latn-RS"/>
          </a:p>
        </p:txBody>
      </p:sp>
      <p:sp>
        <p:nvSpPr>
          <p:cNvPr id="5" name="Čuvar mesta za podnožj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Čuvar mesta za broj slajd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AEA06-49C7-4887-8C60-A1660BE83DC1}" type="slidenum">
              <a:rPr lang="sr-Latn-RS" smtClean="0"/>
              <a:t>‹#›</a:t>
            </a:fld>
            <a:endParaRPr lang="sr-Latn-RS"/>
          </a:p>
        </p:txBody>
      </p:sp>
    </p:spTree>
    <p:extLst>
      <p:ext uri="{BB962C8B-B14F-4D97-AF65-F5344CB8AC3E}">
        <p14:creationId xmlns:p14="http://schemas.microsoft.com/office/powerpoint/2010/main" val="269480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Naslov 1"/>
          <p:cNvSpPr>
            <a:spLocks noGrp="1"/>
          </p:cNvSpPr>
          <p:nvPr>
            <p:ph type="ctrTitle"/>
          </p:nvPr>
        </p:nvSpPr>
        <p:spPr>
          <a:xfrm>
            <a:off x="6585882" y="4267832"/>
            <a:ext cx="4805996" cy="1401448"/>
          </a:xfrm>
        </p:spPr>
        <p:txBody>
          <a:bodyPr anchor="t">
            <a:normAutofit/>
          </a:bodyPr>
          <a:lstStyle/>
          <a:p>
            <a:pPr algn="l"/>
            <a:r>
              <a:rPr lang="sr-Latn-RS" sz="4400" b="1" dirty="0">
                <a:solidFill>
                  <a:srgbClr val="000000"/>
                </a:solidFill>
                <a:cs typeface="Calibri Light"/>
              </a:rPr>
              <a:t>C++</a:t>
            </a:r>
            <a:br>
              <a:rPr lang="sr-Latn-RS" sz="4400" b="1" dirty="0">
                <a:solidFill>
                  <a:srgbClr val="000000"/>
                </a:solidFill>
                <a:cs typeface="Calibri Light"/>
              </a:rPr>
            </a:br>
            <a:r>
              <a:rPr lang="sr-Latn-RS" sz="2800" b="1" dirty="0">
                <a:solidFill>
                  <a:srgbClr val="000000"/>
                </a:solidFill>
                <a:cs typeface="Calibri Light"/>
              </a:rPr>
              <a:t>(C++11,C++14,C++17,C++20)</a:t>
            </a:r>
            <a:endParaRPr lang="sr-Latn-RS" sz="4400" dirty="0">
              <a:solidFill>
                <a:srgbClr val="000000"/>
              </a:solidFill>
              <a:cs typeface="Calibri Light"/>
            </a:endParaRPr>
          </a:p>
        </p:txBody>
      </p:sp>
      <p:sp>
        <p:nvSpPr>
          <p:cNvPr id="3" name="Podnaslov 2"/>
          <p:cNvSpPr>
            <a:spLocks noGrp="1"/>
          </p:cNvSpPr>
          <p:nvPr>
            <p:ph type="subTitle" idx="1"/>
          </p:nvPr>
        </p:nvSpPr>
        <p:spPr>
          <a:xfrm>
            <a:off x="6586186" y="5668536"/>
            <a:ext cx="4805691" cy="838831"/>
          </a:xfrm>
        </p:spPr>
        <p:txBody>
          <a:bodyPr anchor="b">
            <a:normAutofit/>
          </a:bodyPr>
          <a:lstStyle/>
          <a:p>
            <a:pPr algn="l"/>
            <a:r>
              <a:rPr lang="sr-Latn-RS" sz="1800" dirty="0">
                <a:solidFill>
                  <a:srgbClr val="000000"/>
                </a:solidFill>
                <a:cs typeface="Calibri"/>
              </a:rPr>
              <a:t>Dragana </a:t>
            </a:r>
            <a:r>
              <a:rPr lang="sr-Latn-RS" sz="1800" dirty="0" err="1">
                <a:solidFill>
                  <a:srgbClr val="000000"/>
                </a:solidFill>
                <a:cs typeface="Calibri"/>
              </a:rPr>
              <a:t>Stojnev</a:t>
            </a:r>
            <a:r>
              <a:rPr lang="sr-Latn-RS" sz="1800" dirty="0">
                <a:solidFill>
                  <a:srgbClr val="000000"/>
                </a:solidFill>
                <a:cs typeface="Calibri"/>
              </a:rPr>
              <a:t> 1136</a:t>
            </a:r>
          </a:p>
          <a:p>
            <a:pPr algn="l"/>
            <a:r>
              <a:rPr lang="sr-Latn-RS" sz="1800" dirty="0">
                <a:solidFill>
                  <a:srgbClr val="000000"/>
                </a:solidFill>
                <a:cs typeface="Calibri"/>
              </a:rPr>
              <a:t>Milan </a:t>
            </a:r>
            <a:r>
              <a:rPr lang="sr-Latn-RS" sz="1800" dirty="0" err="1">
                <a:solidFill>
                  <a:srgbClr val="000000"/>
                </a:solidFill>
                <a:cs typeface="Calibri"/>
              </a:rPr>
              <a:t>Grujev</a:t>
            </a:r>
            <a:r>
              <a:rPr lang="sr-Latn-RS" sz="1800" dirty="0">
                <a:solidFill>
                  <a:srgbClr val="000000"/>
                </a:solidFill>
                <a:cs typeface="Calibri"/>
              </a:rPr>
              <a:t> 1137</a:t>
            </a:r>
          </a:p>
        </p:txBody>
      </p:sp>
      <p:sp>
        <p:nvSpPr>
          <p:cNvPr id="1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Slika 5">
            <a:extLst>
              <a:ext uri="{FF2B5EF4-FFF2-40B4-BE49-F238E27FC236}">
                <a16:creationId xmlns:a16="http://schemas.microsoft.com/office/drawing/2014/main" id="{6DEB9452-847D-4741-82A2-07A1452287E1}"/>
              </a:ext>
            </a:extLst>
          </p:cNvPr>
          <p:cNvPicPr>
            <a:picLocks noChangeAspect="1"/>
          </p:cNvPicPr>
          <p:nvPr/>
        </p:nvPicPr>
        <p:blipFill rotWithShape="1">
          <a:blip r:embed="rId3">
            <a:alphaModFix/>
          </a:blip>
          <a:srcRect r="2362" b="3"/>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7657075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PROMENLJIVE I INICIJALIZACIJA</a:t>
            </a:r>
            <a:endParaRPr lang="sr-Latn-RS" sz="4000" dirty="0">
              <a:solidFill>
                <a:srgbClr val="FFFFFF"/>
              </a:solidFill>
              <a:cs typeface="Calibri Light"/>
            </a:endParaRPr>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dirty="0">
                <a:cs typeface="Calibri" panose="020F0502020204030204"/>
              </a:rPr>
              <a:t>Povezivanje struktura</a:t>
            </a:r>
          </a:p>
          <a:p>
            <a:pPr marL="0" indent="0" algn="ctr">
              <a:buNone/>
            </a:pPr>
            <a:endParaRPr lang="sr-Latn-RS" b="1" dirty="0">
              <a:cs typeface="Calibri" panose="020F0502020204030204"/>
            </a:endParaRPr>
          </a:p>
          <a:p>
            <a:pPr marL="0" indent="0" algn="ctr">
              <a:buNone/>
            </a:pPr>
            <a:endParaRPr lang="sr-Latn-RS" b="1" dirty="0">
              <a:cs typeface="Calibri" panose="020F0502020204030204"/>
            </a:endParaRPr>
          </a:p>
          <a:p>
            <a:pPr marL="0" indent="0" algn="just">
              <a:buNone/>
            </a:pPr>
            <a:r>
              <a:rPr lang="sr-Latn-RS" sz="2000">
                <a:ea typeface="+mn-lt"/>
                <a:cs typeface="+mn-lt"/>
              </a:rPr>
              <a:t>Povezivanje struktura pruža funkcionalnost sličnu višestrukim povratnim vrednostima. U kombinaciji sa raznim kontejnerskim klasama predstavlja veoma moćno oružje C++-a.</a:t>
            </a:r>
            <a:endParaRPr lang="sr-Latn-RS" sz="200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5" descr="Slika na kojoj se nalazi tekst&#10;&#10;Opis je automatski generisan">
            <a:extLst>
              <a:ext uri="{FF2B5EF4-FFF2-40B4-BE49-F238E27FC236}">
                <a16:creationId xmlns:a16="http://schemas.microsoft.com/office/drawing/2014/main" id="{656E3102-140D-4660-8AA4-317DCEAEABAD}"/>
              </a:ext>
            </a:extLst>
          </p:cNvPr>
          <p:cNvPicPr>
            <a:picLocks noChangeAspect="1"/>
          </p:cNvPicPr>
          <p:nvPr/>
        </p:nvPicPr>
        <p:blipFill>
          <a:blip r:embed="rId2"/>
          <a:stretch>
            <a:fillRect/>
          </a:stretch>
        </p:blipFill>
        <p:spPr>
          <a:xfrm>
            <a:off x="2029522" y="2578059"/>
            <a:ext cx="8588297" cy="703676"/>
          </a:xfrm>
          <a:prstGeom prst="rect">
            <a:avLst/>
          </a:prstGeom>
        </p:spPr>
      </p:pic>
      <p:pic>
        <p:nvPicPr>
          <p:cNvPr id="6" name="Slika 6" descr="Slika na kojoj se nalazi tekst&#10;&#10;Opis je automatski generisan">
            <a:extLst>
              <a:ext uri="{FF2B5EF4-FFF2-40B4-BE49-F238E27FC236}">
                <a16:creationId xmlns:a16="http://schemas.microsoft.com/office/drawing/2014/main" id="{E28C1569-50C5-4E60-B7FB-4B1D6E18C6DC}"/>
              </a:ext>
            </a:extLst>
          </p:cNvPr>
          <p:cNvPicPr>
            <a:picLocks noChangeAspect="1"/>
          </p:cNvPicPr>
          <p:nvPr/>
        </p:nvPicPr>
        <p:blipFill>
          <a:blip r:embed="rId3"/>
          <a:stretch>
            <a:fillRect/>
          </a:stretch>
        </p:blipFill>
        <p:spPr>
          <a:xfrm>
            <a:off x="2735765" y="4331557"/>
            <a:ext cx="6720469" cy="1321118"/>
          </a:xfrm>
          <a:prstGeom prst="rect">
            <a:avLst/>
          </a:prstGeom>
        </p:spPr>
      </p:pic>
    </p:spTree>
    <p:extLst>
      <p:ext uri="{BB962C8B-B14F-4D97-AF65-F5344CB8AC3E}">
        <p14:creationId xmlns:p14="http://schemas.microsoft.com/office/powerpoint/2010/main" val="203947778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ZAKLJUČIVANJE TIPOVA</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endParaRPr lang="sr-Latn-RS" b="1" dirty="0">
              <a:cs typeface="Calibri" panose="020F0502020204030204"/>
            </a:endParaRPr>
          </a:p>
          <a:p>
            <a:pPr marL="0" indent="0" algn="just">
              <a:buNone/>
            </a:pPr>
            <a:r>
              <a:rPr lang="sr-Latn-RS" sz="2000" dirty="0">
                <a:cs typeface="Calibri" panose="020F0502020204030204"/>
              </a:rPr>
              <a:t>Tradicionalni C i C++ zahtevaju da tipovi parametara moraju biti jasno definisani. C++11 uvodi dve ključne reči </a:t>
            </a:r>
            <a:r>
              <a:rPr lang="sr-Latn-RS" sz="2000" b="1" i="1" dirty="0">
                <a:cs typeface="Calibri" panose="020F0502020204030204"/>
              </a:rPr>
              <a:t>auto</a:t>
            </a:r>
            <a:r>
              <a:rPr lang="sr-Latn-RS" sz="2000" i="1" dirty="0">
                <a:cs typeface="Calibri" panose="020F0502020204030204"/>
              </a:rPr>
              <a:t> </a:t>
            </a:r>
            <a:r>
              <a:rPr lang="sr-Latn-RS" sz="2000" dirty="0">
                <a:cs typeface="Calibri" panose="020F0502020204030204"/>
              </a:rPr>
              <a:t>i </a:t>
            </a:r>
            <a:r>
              <a:rPr lang="sr-Latn-RS" sz="2000" b="1" i="1" dirty="0">
                <a:cs typeface="Calibri" panose="020F0502020204030204"/>
              </a:rPr>
              <a:t>decltype</a:t>
            </a:r>
            <a:r>
              <a:rPr lang="sr-Latn-RS" sz="2000" b="1" dirty="0">
                <a:cs typeface="Calibri" panose="020F0502020204030204"/>
              </a:rPr>
              <a:t> </a:t>
            </a:r>
            <a:r>
              <a:rPr lang="sr-Latn-RS" sz="2000" dirty="0">
                <a:cs typeface="Calibri" panose="020F0502020204030204"/>
              </a:rPr>
              <a:t>za izvođenje tipova, omogućavajući kompajleru da sam </a:t>
            </a:r>
            <a:r>
              <a:rPr lang="sr-Latn-RS" sz="2000">
                <a:cs typeface="Calibri" panose="020F0502020204030204"/>
              </a:rPr>
              <a:t>brine o tipu promenljive.</a:t>
            </a: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r>
              <a:rPr lang="sr-Latn-RS" sz="2000">
                <a:cs typeface="Calibri" panose="020F0502020204030204"/>
              </a:rPr>
              <a:t>- </a:t>
            </a:r>
            <a:r>
              <a:rPr lang="sr-Latn-RS" sz="2000" b="1" i="1">
                <a:cs typeface="Calibri" panose="020F0502020204030204"/>
              </a:rPr>
              <a:t>auto</a:t>
            </a:r>
            <a:endParaRPr lang="sr-Latn-RS" sz="2000" i="1">
              <a:cs typeface="Calibri" panose="020F0502020204030204"/>
            </a:endParaRPr>
          </a:p>
          <a:p>
            <a:pPr marL="0" indent="0" algn="just">
              <a:buNone/>
            </a:pPr>
            <a:r>
              <a:rPr lang="sr-Latn-RS" sz="2000" i="1" dirty="0">
                <a:cs typeface="Calibri" panose="020F0502020204030204"/>
              </a:rPr>
              <a:t>- </a:t>
            </a:r>
            <a:r>
              <a:rPr lang="sr-Latn-RS" sz="2000" b="1" i="1">
                <a:cs typeface="Calibri" panose="020F0502020204030204"/>
              </a:rPr>
              <a:t>decltype</a:t>
            </a:r>
            <a:endParaRPr lang="sr-Latn-RS" sz="2000"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204417436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ZAKLJUČIVANJE TIPOVA</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i="1">
                <a:cs typeface="Calibri" panose="020F0502020204030204"/>
              </a:rPr>
              <a:t>auto</a:t>
            </a:r>
            <a:endParaRPr lang="sr-Latn-RS" b="1" dirty="0">
              <a:cs typeface="Calibri" panose="020F0502020204030204"/>
            </a:endParaRPr>
          </a:p>
          <a:p>
            <a:pPr marL="0" indent="0" algn="ctr">
              <a:buNone/>
            </a:pPr>
            <a:endParaRPr lang="sr-Latn-RS" b="1" i="1" dirty="0">
              <a:cs typeface="Calibri" panose="020F0502020204030204"/>
            </a:endParaRPr>
          </a:p>
          <a:p>
            <a:pPr marL="0" indent="0" algn="just">
              <a:buNone/>
            </a:pPr>
            <a:r>
              <a:rPr lang="sr-Latn-RS" sz="2000" dirty="0">
                <a:cs typeface="Calibri" panose="020F0502020204030204"/>
              </a:rPr>
              <a:t>Ključna reč </a:t>
            </a:r>
            <a:r>
              <a:rPr lang="sr-Latn-RS" sz="2000" b="1" i="1" dirty="0">
                <a:cs typeface="Calibri" panose="020F0502020204030204"/>
              </a:rPr>
              <a:t>auto </a:t>
            </a:r>
            <a:r>
              <a:rPr lang="sr-Latn-RS" sz="2000" dirty="0">
                <a:cs typeface="Calibri" panose="020F0502020204030204"/>
              </a:rPr>
              <a:t>dugo postoji u C++-u, ali kao indikator tipa skladištenja koegzistirajući sa </a:t>
            </a:r>
            <a:r>
              <a:rPr lang="sr-Latn-RS" sz="2000" b="1" dirty="0">
                <a:cs typeface="Calibri" panose="020F0502020204030204"/>
              </a:rPr>
              <a:t>register</a:t>
            </a:r>
            <a:r>
              <a:rPr lang="sr-Latn-RS" sz="2000" dirty="0">
                <a:cs typeface="Calibri" panose="020F0502020204030204"/>
              </a:rPr>
              <a:t>. Nakon izostavljanja </a:t>
            </a:r>
            <a:r>
              <a:rPr lang="sr-Latn-RS" sz="2000" b="1" i="1" dirty="0">
                <a:cs typeface="Calibri" panose="020F0502020204030204"/>
              </a:rPr>
              <a:t>register</a:t>
            </a:r>
            <a:r>
              <a:rPr lang="sr-Latn-RS" sz="2000" dirty="0">
                <a:cs typeface="Calibri" panose="020F0502020204030204"/>
              </a:rPr>
              <a:t>, semantička promena za </a:t>
            </a:r>
            <a:r>
              <a:rPr lang="sr-Latn-RS" sz="2000" b="1" i="1" dirty="0">
                <a:cs typeface="Calibri" panose="020F0502020204030204"/>
              </a:rPr>
              <a:t>auto</a:t>
            </a:r>
            <a:r>
              <a:rPr lang="sr-Latn-RS" sz="2000" dirty="0">
                <a:cs typeface="Calibri" panose="020F0502020204030204"/>
              </a:rPr>
              <a:t> je veoma prirodna. Jedan </a:t>
            </a:r>
            <a:r>
              <a:rPr lang="sr-Latn-RS" sz="2000">
                <a:cs typeface="Calibri" panose="020F0502020204030204"/>
              </a:rPr>
              <a:t>od najčešćih primera izvođenja tipova koristeći </a:t>
            </a:r>
            <a:r>
              <a:rPr lang="sr-Latn-RS" sz="2000" b="1" i="1">
                <a:cs typeface="Calibri" panose="020F0502020204030204"/>
              </a:rPr>
              <a:t>auto</a:t>
            </a:r>
            <a:r>
              <a:rPr lang="sr-Latn-RS" sz="2000">
                <a:cs typeface="Calibri" panose="020F0502020204030204"/>
              </a:rPr>
              <a:t> je iterator.</a:t>
            </a:r>
            <a:endParaRPr lang="sr-Latn-RS" sz="2000" i="1">
              <a:cs typeface="Calibri" panose="020F0502020204030204"/>
            </a:endParaRPr>
          </a:p>
          <a:p>
            <a:pPr marL="0" indent="0" algn="just">
              <a:buNone/>
            </a:pPr>
            <a:endParaRPr lang="sr-Latn-RS" sz="2000"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descr="Slika na kojoj se nalazi tekst&#10;&#10;Opis je automatski generisan">
            <a:extLst>
              <a:ext uri="{FF2B5EF4-FFF2-40B4-BE49-F238E27FC236}">
                <a16:creationId xmlns:a16="http://schemas.microsoft.com/office/drawing/2014/main" id="{E9073951-C548-4E79-8023-0C3DAD858054}"/>
              </a:ext>
            </a:extLst>
          </p:cNvPr>
          <p:cNvPicPr>
            <a:picLocks noChangeAspect="1"/>
          </p:cNvPicPr>
          <p:nvPr/>
        </p:nvPicPr>
        <p:blipFill>
          <a:blip r:embed="rId2"/>
          <a:stretch>
            <a:fillRect/>
          </a:stretch>
        </p:blipFill>
        <p:spPr>
          <a:xfrm>
            <a:off x="3672468" y="3955561"/>
            <a:ext cx="5317273" cy="2235764"/>
          </a:xfrm>
          <a:prstGeom prst="rect">
            <a:avLst/>
          </a:prstGeom>
        </p:spPr>
      </p:pic>
    </p:spTree>
    <p:extLst>
      <p:ext uri="{BB962C8B-B14F-4D97-AF65-F5344CB8AC3E}">
        <p14:creationId xmlns:p14="http://schemas.microsoft.com/office/powerpoint/2010/main" val="105258274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ZAKLJUČIVANJE TIPOVA</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i="1">
                <a:cs typeface="Calibri" panose="020F0502020204030204"/>
              </a:rPr>
              <a:t>decltype</a:t>
            </a:r>
          </a:p>
          <a:p>
            <a:pPr marL="0" indent="0" algn="ctr">
              <a:buNone/>
            </a:pPr>
            <a:endParaRPr lang="sr-Latn-RS" b="1" i="1" dirty="0">
              <a:cs typeface="Calibri" panose="020F0502020204030204"/>
            </a:endParaRPr>
          </a:p>
          <a:p>
            <a:pPr marL="0" indent="0" algn="just">
              <a:buNone/>
            </a:pPr>
            <a:r>
              <a:rPr lang="sr-Latn-RS" sz="2000" dirty="0">
                <a:cs typeface="Calibri" panose="020F0502020204030204"/>
              </a:rPr>
              <a:t>Ključna reč </a:t>
            </a:r>
            <a:r>
              <a:rPr lang="sr-Latn-RS" sz="2000" b="1" i="1" dirty="0">
                <a:cs typeface="Calibri" panose="020F0502020204030204"/>
              </a:rPr>
              <a:t>decltype</a:t>
            </a:r>
            <a:r>
              <a:rPr lang="sr-Latn-RS" sz="2000">
                <a:cs typeface="Calibri" panose="020F0502020204030204"/>
              </a:rPr>
              <a:t> se koristi da na osnovu nekog izraza zaključi o kom tipu se radi i taj tip </a:t>
            </a:r>
            <a:r>
              <a:rPr lang="sr-Latn-RS" sz="2000" dirty="0">
                <a:cs typeface="Calibri" panose="020F0502020204030204"/>
              </a:rPr>
              <a:t>iskoristi za deklaraciju nove promenljive.</a:t>
            </a: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ctr">
              <a:buNone/>
            </a:pPr>
            <a:r>
              <a:rPr lang="sr-Latn-RS" sz="2000" b="1" i="1">
                <a:cs typeface="Calibri" panose="020F0502020204030204"/>
              </a:rPr>
              <a:t>decltype(auto)  </a:t>
            </a:r>
            <a:r>
              <a:rPr lang="sr-Latn-RS" sz="2000">
                <a:cs typeface="Calibri" panose="020F0502020204030204"/>
              </a:rPr>
              <a:t>???</a:t>
            </a:r>
            <a:endParaRPr lang="sr-Latn-RS" sz="4000" b="1" i="1">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5" name="Slika 5">
            <a:extLst>
              <a:ext uri="{FF2B5EF4-FFF2-40B4-BE49-F238E27FC236}">
                <a16:creationId xmlns:a16="http://schemas.microsoft.com/office/drawing/2014/main" id="{D17CD986-B6F1-4C03-A261-AB2E01A0076E}"/>
              </a:ext>
            </a:extLst>
          </p:cNvPr>
          <p:cNvPicPr>
            <a:picLocks noChangeAspect="1"/>
          </p:cNvPicPr>
          <p:nvPr/>
        </p:nvPicPr>
        <p:blipFill>
          <a:blip r:embed="rId2"/>
          <a:stretch>
            <a:fillRect/>
          </a:stretch>
        </p:blipFill>
        <p:spPr>
          <a:xfrm>
            <a:off x="1276815" y="3793971"/>
            <a:ext cx="10075126" cy="403762"/>
          </a:xfrm>
          <a:prstGeom prst="rect">
            <a:avLst/>
          </a:prstGeom>
        </p:spPr>
      </p:pic>
      <p:pic>
        <p:nvPicPr>
          <p:cNvPr id="6" name="Slika 6" descr="Slika na kojoj se nalazi tekst&#10;&#10;Opis je automatski generisan">
            <a:extLst>
              <a:ext uri="{FF2B5EF4-FFF2-40B4-BE49-F238E27FC236}">
                <a16:creationId xmlns:a16="http://schemas.microsoft.com/office/drawing/2014/main" id="{D22C221A-ECD1-43FB-8FDD-8E38680769AB}"/>
              </a:ext>
            </a:extLst>
          </p:cNvPr>
          <p:cNvPicPr>
            <a:picLocks noChangeAspect="1"/>
          </p:cNvPicPr>
          <p:nvPr/>
        </p:nvPicPr>
        <p:blipFill>
          <a:blip r:embed="rId3"/>
          <a:stretch>
            <a:fillRect/>
          </a:stretch>
        </p:blipFill>
        <p:spPr>
          <a:xfrm>
            <a:off x="1276815" y="4856203"/>
            <a:ext cx="4480931" cy="1160032"/>
          </a:xfrm>
          <a:prstGeom prst="rect">
            <a:avLst/>
          </a:prstGeom>
        </p:spPr>
      </p:pic>
      <p:pic>
        <p:nvPicPr>
          <p:cNvPr id="7" name="Slika 8">
            <a:extLst>
              <a:ext uri="{FF2B5EF4-FFF2-40B4-BE49-F238E27FC236}">
                <a16:creationId xmlns:a16="http://schemas.microsoft.com/office/drawing/2014/main" id="{F44FBEEB-EF76-4E02-8DB8-61D61FDD4247}"/>
              </a:ext>
            </a:extLst>
          </p:cNvPr>
          <p:cNvPicPr>
            <a:picLocks noChangeAspect="1"/>
          </p:cNvPicPr>
          <p:nvPr/>
        </p:nvPicPr>
        <p:blipFill>
          <a:blip r:embed="rId4"/>
          <a:stretch>
            <a:fillRect/>
          </a:stretch>
        </p:blipFill>
        <p:spPr>
          <a:xfrm>
            <a:off x="5885985" y="5251886"/>
            <a:ext cx="5949175" cy="359373"/>
          </a:xfrm>
          <a:prstGeom prst="rect">
            <a:avLst/>
          </a:prstGeom>
        </p:spPr>
      </p:pic>
    </p:spTree>
    <p:extLst>
      <p:ext uri="{BB962C8B-B14F-4D97-AF65-F5344CB8AC3E}">
        <p14:creationId xmlns:p14="http://schemas.microsoft.com/office/powerpoint/2010/main" val="242058398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KONTROLA TOKA</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a:cs typeface="Calibri" panose="020F0502020204030204"/>
              </a:rPr>
              <a:t>Range-based</a:t>
            </a:r>
            <a:r>
              <a:rPr lang="sr-Latn-RS" b="1" i="1">
                <a:cs typeface="Calibri" panose="020F0502020204030204"/>
              </a:rPr>
              <a:t> for </a:t>
            </a:r>
            <a:r>
              <a:rPr lang="sr-Latn-RS" b="1">
                <a:cs typeface="Calibri" panose="020F0502020204030204"/>
              </a:rPr>
              <a:t>loop</a:t>
            </a:r>
            <a:endParaRPr lang="sr-Latn-RS" b="1" dirty="0">
              <a:cs typeface="Calibri" panose="020F0502020204030204"/>
            </a:endParaRPr>
          </a:p>
          <a:p>
            <a:pPr marL="0" indent="0" algn="ctr">
              <a:buNone/>
            </a:pPr>
            <a:endParaRPr lang="sr-Latn-RS" b="1" i="1" dirty="0">
              <a:cs typeface="Calibri" panose="020F0502020204030204"/>
            </a:endParaRPr>
          </a:p>
          <a:p>
            <a:pPr marL="0" indent="0" algn="just">
              <a:buNone/>
            </a:pPr>
            <a:r>
              <a:rPr lang="sr-Latn-RS" sz="2000" dirty="0">
                <a:cs typeface="Calibri" panose="020F0502020204030204"/>
              </a:rPr>
              <a:t>C++11 uvodi iterativnu petlju zasnovanu na opsegu i pruža nam se mogućnost da pišemo </a:t>
            </a:r>
            <a:r>
              <a:rPr lang="sr-Latn-RS" sz="2000" b="1" i="1" dirty="0">
                <a:cs typeface="Calibri" panose="020F0502020204030204"/>
              </a:rPr>
              <a:t>for</a:t>
            </a:r>
            <a:r>
              <a:rPr lang="sr-Latn-RS" sz="2000" dirty="0">
                <a:cs typeface="Calibri" panose="020F0502020204030204"/>
              </a:rPr>
              <a:t> petlje nalik </a:t>
            </a:r>
            <a:r>
              <a:rPr lang="sr-Latn-RS" sz="2000" b="1" i="1" dirty="0">
                <a:cs typeface="Calibri" panose="020F0502020204030204"/>
              </a:rPr>
              <a:t>for </a:t>
            </a:r>
            <a:r>
              <a:rPr lang="sr-Latn-RS" sz="2000" dirty="0">
                <a:cs typeface="Calibri" panose="020F0502020204030204"/>
              </a:rPr>
              <a:t>petljama u </a:t>
            </a:r>
            <a:r>
              <a:rPr lang="sr-Latn-RS" sz="2000" i="1">
                <a:cs typeface="Calibri" panose="020F0502020204030204"/>
              </a:rPr>
              <a:t>Python</a:t>
            </a:r>
            <a:r>
              <a:rPr lang="sr-Latn-RS" sz="2000">
                <a:cs typeface="Calibri" panose="020F0502020204030204"/>
              </a:rPr>
              <a:t>-u.</a:t>
            </a:r>
            <a:endParaRPr lang="sr-Latn-RS" sz="2000" b="1">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descr="Slika na kojoj se nalazi tekst&#10;&#10;Opis je automatski generisan">
            <a:extLst>
              <a:ext uri="{FF2B5EF4-FFF2-40B4-BE49-F238E27FC236}">
                <a16:creationId xmlns:a16="http://schemas.microsoft.com/office/drawing/2014/main" id="{03BDFD24-8BE9-4FCA-84C1-BD0083CD84B2}"/>
              </a:ext>
            </a:extLst>
          </p:cNvPr>
          <p:cNvPicPr>
            <a:picLocks noChangeAspect="1"/>
          </p:cNvPicPr>
          <p:nvPr/>
        </p:nvPicPr>
        <p:blipFill>
          <a:blip r:embed="rId2"/>
          <a:stretch>
            <a:fillRect/>
          </a:stretch>
        </p:blipFill>
        <p:spPr>
          <a:xfrm>
            <a:off x="3672468" y="3732537"/>
            <a:ext cx="5317273" cy="2235764"/>
          </a:xfrm>
          <a:prstGeom prst="rect">
            <a:avLst/>
          </a:prstGeom>
        </p:spPr>
      </p:pic>
    </p:spTree>
    <p:extLst>
      <p:ext uri="{BB962C8B-B14F-4D97-AF65-F5344CB8AC3E}">
        <p14:creationId xmlns:p14="http://schemas.microsoft.com/office/powerpoint/2010/main" val="6540000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OBJEKTNO ORIJENTISANA PARADIGMA</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just">
              <a:buNone/>
            </a:pPr>
            <a:r>
              <a:rPr lang="sr-Latn-RS" b="1" dirty="0">
                <a:cs typeface="Calibri" panose="020F0502020204030204"/>
              </a:rPr>
              <a:t>-</a:t>
            </a:r>
            <a:r>
              <a:rPr lang="sr-Latn-RS" dirty="0">
                <a:cs typeface="Calibri" panose="020F0502020204030204"/>
              </a:rPr>
              <a:t> </a:t>
            </a:r>
            <a:r>
              <a:rPr lang="sr-Latn-RS" b="1">
                <a:cs typeface="Calibri" panose="020F0502020204030204"/>
              </a:rPr>
              <a:t>delegate constructor</a:t>
            </a:r>
            <a:endParaRPr lang="sr-Latn-RS" b="1" dirty="0">
              <a:cs typeface="Calibri" panose="020F0502020204030204"/>
            </a:endParaRPr>
          </a:p>
          <a:p>
            <a:pPr marL="0" indent="0" algn="just">
              <a:buNone/>
            </a:pPr>
            <a:r>
              <a:rPr lang="sr-Latn-RS" b="1">
                <a:cs typeface="Calibri" panose="020F0502020204030204"/>
              </a:rPr>
              <a:t>- </a:t>
            </a:r>
            <a:r>
              <a:rPr lang="sr-Latn-RS" b="1" i="1">
                <a:cs typeface="Calibri" panose="020F0502020204030204"/>
              </a:rPr>
              <a:t>final</a:t>
            </a:r>
            <a:endParaRPr lang="sr-Latn-RS" b="1" dirty="0">
              <a:cs typeface="Calibri" panose="020F0502020204030204"/>
            </a:endParaRPr>
          </a:p>
          <a:p>
            <a:pPr marL="0" indent="0" algn="just">
              <a:buNone/>
            </a:pPr>
            <a:r>
              <a:rPr lang="sr-Latn-RS" b="1" i="1">
                <a:cs typeface="Calibri" panose="020F0502020204030204"/>
              </a:rPr>
              <a:t>- override</a:t>
            </a:r>
            <a:endParaRPr lang="sr-Latn-RS" b="1" i="1" dirty="0">
              <a:cs typeface="Calibri" panose="020F0502020204030204"/>
            </a:endParaRPr>
          </a:p>
          <a:p>
            <a:pPr marL="0" indent="0" algn="just">
              <a:buNone/>
            </a:pPr>
            <a:r>
              <a:rPr lang="sr-Latn-RS" b="1" i="1" dirty="0">
                <a:cs typeface="Calibri" panose="020F0502020204030204"/>
              </a:rPr>
              <a:t>- </a:t>
            </a:r>
            <a:r>
              <a:rPr lang="sr-Latn-RS" b="1" dirty="0">
                <a:cs typeface="Calibri" panose="020F0502020204030204"/>
              </a:rPr>
              <a:t>Explicit </a:t>
            </a:r>
            <a:r>
              <a:rPr lang="sr-Latn-RS" b="1" i="1" dirty="0">
                <a:cs typeface="Calibri" panose="020F0502020204030204"/>
              </a:rPr>
              <a:t>default delete </a:t>
            </a:r>
            <a:r>
              <a:rPr lang="sr-Latn-RS" b="1">
                <a:cs typeface="Calibri" panose="020F0502020204030204"/>
              </a:rPr>
              <a:t>function</a:t>
            </a: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5" name="Slika 5" descr="Slika na kojoj se nalazi tekst&#10;&#10;Opis je automatski generisan">
            <a:extLst>
              <a:ext uri="{FF2B5EF4-FFF2-40B4-BE49-F238E27FC236}">
                <a16:creationId xmlns:a16="http://schemas.microsoft.com/office/drawing/2014/main" id="{7267197A-26C7-4546-82F0-26F7B0362071}"/>
              </a:ext>
            </a:extLst>
          </p:cNvPr>
          <p:cNvPicPr>
            <a:picLocks noChangeAspect="1"/>
          </p:cNvPicPr>
          <p:nvPr/>
        </p:nvPicPr>
        <p:blipFill>
          <a:blip r:embed="rId2"/>
          <a:stretch>
            <a:fillRect/>
          </a:stretch>
        </p:blipFill>
        <p:spPr>
          <a:xfrm>
            <a:off x="7385825" y="2079006"/>
            <a:ext cx="3888058" cy="1547696"/>
          </a:xfrm>
          <a:prstGeom prst="rect">
            <a:avLst/>
          </a:prstGeom>
        </p:spPr>
      </p:pic>
      <p:pic>
        <p:nvPicPr>
          <p:cNvPr id="6" name="Slika 6">
            <a:extLst>
              <a:ext uri="{FF2B5EF4-FFF2-40B4-BE49-F238E27FC236}">
                <a16:creationId xmlns:a16="http://schemas.microsoft.com/office/drawing/2014/main" id="{2BE818D7-3F4F-46DB-B28B-59780E88665F}"/>
              </a:ext>
            </a:extLst>
          </p:cNvPr>
          <p:cNvPicPr>
            <a:picLocks noChangeAspect="1"/>
          </p:cNvPicPr>
          <p:nvPr/>
        </p:nvPicPr>
        <p:blipFill>
          <a:blip r:embed="rId3"/>
          <a:stretch>
            <a:fillRect/>
          </a:stretch>
        </p:blipFill>
        <p:spPr>
          <a:xfrm>
            <a:off x="2782229" y="4370173"/>
            <a:ext cx="6618248" cy="979800"/>
          </a:xfrm>
          <a:prstGeom prst="rect">
            <a:avLst/>
          </a:prstGeom>
        </p:spPr>
      </p:pic>
    </p:spTree>
    <p:extLst>
      <p:ext uri="{BB962C8B-B14F-4D97-AF65-F5344CB8AC3E}">
        <p14:creationId xmlns:p14="http://schemas.microsoft.com/office/powerpoint/2010/main" val="54802665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LAMBDA IZRAZI</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just">
              <a:buNone/>
            </a:pPr>
            <a:endParaRPr lang="sr-Latn-RS" b="1" dirty="0">
              <a:cs typeface="Calibri" panose="020F0502020204030204"/>
            </a:endParaRPr>
          </a:p>
          <a:p>
            <a:pPr marL="0" indent="0" algn="just">
              <a:buNone/>
            </a:pPr>
            <a:r>
              <a:rPr lang="sr-Latn-RS" dirty="0">
                <a:cs typeface="Calibri" panose="020F0502020204030204"/>
              </a:rPr>
              <a:t>Lambda izrazi su jedna od najvažnijih karakteristika modernog C++-a i oni predstavljaju anonimne funkcije. Anonimne funkcije su </a:t>
            </a:r>
            <a:r>
              <a:rPr lang="sr-Latn-RS">
                <a:cs typeface="Calibri" panose="020F0502020204030204"/>
              </a:rPr>
              <a:t>funkcije koje se koriste i pozivaju bez navođenja imena funkcije. One su postale standardni deo savremenih programskih jezika. </a:t>
            </a:r>
            <a:endParaRPr lang="sr-Latn-RS" b="1" dirty="0">
              <a:cs typeface="Calibri" panose="020F0502020204030204"/>
            </a:endParaRPr>
          </a:p>
          <a:p>
            <a:pPr marL="0" indent="0" algn="just">
              <a:buNone/>
            </a:pPr>
            <a:endParaRPr lang="sr-Latn-RS" dirty="0">
              <a:cs typeface="Calibri" panose="020F0502020204030204"/>
            </a:endParaRPr>
          </a:p>
          <a:p>
            <a:pPr marL="0" indent="0" algn="just">
              <a:buNone/>
            </a:pPr>
            <a:r>
              <a:rPr lang="sr-Latn-RS" b="1" dirty="0">
                <a:cs typeface="Calibri" panose="020F0502020204030204"/>
              </a:rPr>
              <a:t>[</a:t>
            </a:r>
            <a:r>
              <a:rPr lang="sr-Latn-RS" b="1" i="1" dirty="0">
                <a:cs typeface="Calibri" panose="020F0502020204030204"/>
              </a:rPr>
              <a:t>captures</a:t>
            </a:r>
            <a:r>
              <a:rPr lang="sr-Latn-RS" b="1" dirty="0">
                <a:cs typeface="Calibri" panose="020F0502020204030204"/>
              </a:rPr>
              <a:t>] (</a:t>
            </a:r>
            <a:r>
              <a:rPr lang="sr-Latn-RS" b="1" i="1" dirty="0">
                <a:cs typeface="Calibri" panose="020F0502020204030204"/>
              </a:rPr>
              <a:t>parameters</a:t>
            </a:r>
            <a:r>
              <a:rPr lang="sr-Latn-RS" b="1" dirty="0">
                <a:cs typeface="Calibri" panose="020F0502020204030204"/>
              </a:rPr>
              <a:t>) -&gt; </a:t>
            </a:r>
            <a:r>
              <a:rPr lang="sr-Latn-RS" b="1" i="1" dirty="0">
                <a:cs typeface="Calibri" panose="020F0502020204030204"/>
              </a:rPr>
              <a:t>return_type </a:t>
            </a:r>
            <a:r>
              <a:rPr lang="sr-Latn-RS" b="1">
                <a:cs typeface="Calibri" panose="020F0502020204030204"/>
              </a:rPr>
              <a:t>{ </a:t>
            </a:r>
            <a:r>
              <a:rPr lang="sr-Latn-RS" b="1" i="1">
                <a:cs typeface="Calibri" panose="020F0502020204030204"/>
              </a:rPr>
              <a:t>body</a:t>
            </a:r>
            <a:r>
              <a:rPr lang="sr-Latn-RS" b="1">
                <a:cs typeface="Calibri" panose="020F0502020204030204"/>
              </a:rPr>
              <a:t> }</a:t>
            </a: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270676576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LAMBDA IZRAZI</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just">
              <a:buNone/>
            </a:pPr>
            <a:endParaRPr lang="sr-Latn-RS" b="1"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descr="Slika na kojoj se nalazi tekst&#10;&#10;Opis je automatski generisan">
            <a:extLst>
              <a:ext uri="{FF2B5EF4-FFF2-40B4-BE49-F238E27FC236}">
                <a16:creationId xmlns:a16="http://schemas.microsoft.com/office/drawing/2014/main" id="{C72B3D83-9BE6-43C2-9641-0BE57334D5AD}"/>
              </a:ext>
            </a:extLst>
          </p:cNvPr>
          <p:cNvPicPr>
            <a:picLocks noChangeAspect="1"/>
          </p:cNvPicPr>
          <p:nvPr/>
        </p:nvPicPr>
        <p:blipFill>
          <a:blip r:embed="rId2"/>
          <a:stretch>
            <a:fillRect/>
          </a:stretch>
        </p:blipFill>
        <p:spPr>
          <a:xfrm>
            <a:off x="2856571" y="2180464"/>
            <a:ext cx="6469565" cy="3556437"/>
          </a:xfrm>
          <a:prstGeom prst="rect">
            <a:avLst/>
          </a:prstGeom>
        </p:spPr>
      </p:pic>
    </p:spTree>
    <p:extLst>
      <p:ext uri="{BB962C8B-B14F-4D97-AF65-F5344CB8AC3E}">
        <p14:creationId xmlns:p14="http://schemas.microsoft.com/office/powerpoint/2010/main" val="373939027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just">
              <a:buNone/>
            </a:pPr>
            <a:r>
              <a:rPr lang="sr-Latn-RS" dirty="0">
                <a:cs typeface="Calibri" panose="020F0502020204030204"/>
              </a:rPr>
              <a:t>Kontejnerske klase služe kao objekti za skladištenje drugih prostih ili složenih tipova kao elemente kontejnera. Implementirane su kao templejtske klase što im omogućava fleksibilnosti u pogledu elemenata koje će skladištiti. Kontejnerske klase sadrže funkcije za </a:t>
            </a:r>
            <a:r>
              <a:rPr lang="sr-Latn-RS">
                <a:cs typeface="Calibri" panose="020F0502020204030204"/>
              </a:rPr>
              <a:t>obradu elemenata kontejnera, bilo direktno ili pomoću iteratora.</a:t>
            </a:r>
            <a:endParaRPr lang="sr-Latn-RS" b="1">
              <a:cs typeface="Calibri" panose="020F0502020204030204"/>
            </a:endParaRPr>
          </a:p>
          <a:p>
            <a:pPr marL="0" indent="0" algn="just">
              <a:buNone/>
            </a:pPr>
            <a:endParaRPr lang="sr-Latn-RS" dirty="0">
              <a:cs typeface="Calibri" panose="020F0502020204030204"/>
            </a:endParaRPr>
          </a:p>
          <a:p>
            <a:pPr marL="0" indent="0" algn="just">
              <a:buNone/>
            </a:pPr>
            <a:r>
              <a:rPr lang="sr-Latn-RS" dirty="0">
                <a:cs typeface="Calibri" panose="020F0502020204030204"/>
              </a:rPr>
              <a:t>Kontejneri repliciraju strukture koje se vrlo često koriste u programiranju: dinamički nizovi, statički nizovi, redovi, stekovi, </a:t>
            </a:r>
            <a:r>
              <a:rPr lang="sr-Latn-RS">
                <a:cs typeface="Calibri" panose="020F0502020204030204"/>
              </a:rPr>
              <a:t>hipovi, stabla, liste, asocijativni nizovi...</a:t>
            </a:r>
            <a:endParaRPr lang="sr-Latn-RS"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246705653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fontScale="92500" lnSpcReduction="10000"/>
          </a:bodyPr>
          <a:lstStyle/>
          <a:p>
            <a:pPr marL="0" indent="0" algn="just">
              <a:buNone/>
            </a:pPr>
            <a:r>
              <a:rPr lang="sr-Latn-RS">
                <a:cs typeface="Calibri" panose="020F0502020204030204"/>
              </a:rPr>
              <a:t>Kontejnerske klase standardne biblioteke u C++-u:</a:t>
            </a:r>
            <a:endParaRPr lang="sr-Latn-RS" dirty="0">
              <a:cs typeface="Calibri" panose="020F0502020204030204"/>
            </a:endParaRPr>
          </a:p>
          <a:p>
            <a:pPr marL="0" indent="0" algn="just">
              <a:buNone/>
            </a:pPr>
            <a:r>
              <a:rPr lang="sr-Latn-RS" b="1" i="1">
                <a:cs typeface="Calibri" panose="020F0502020204030204"/>
              </a:rPr>
              <a:t>- std::vector</a:t>
            </a:r>
            <a:endParaRPr lang="sr-Latn-RS" dirty="0">
              <a:cs typeface="Calibri" panose="020F0502020204030204"/>
            </a:endParaRPr>
          </a:p>
          <a:p>
            <a:pPr marL="0" indent="0" algn="just">
              <a:buNone/>
            </a:pPr>
            <a:r>
              <a:rPr lang="sr-Latn-RS" b="1" i="1">
                <a:cs typeface="Calibri" panose="020F0502020204030204"/>
              </a:rPr>
              <a:t>- std::array</a:t>
            </a:r>
            <a:endParaRPr lang="sr-Latn-RS" b="1" i="1" dirty="0">
              <a:cs typeface="Calibri" panose="020F0502020204030204"/>
            </a:endParaRPr>
          </a:p>
          <a:p>
            <a:pPr marL="0" indent="0" algn="just">
              <a:buNone/>
            </a:pPr>
            <a:r>
              <a:rPr lang="sr-Latn-RS" b="1" i="1">
                <a:cs typeface="Calibri" panose="020F0502020204030204"/>
              </a:rPr>
              <a:t>- std::tuple</a:t>
            </a:r>
            <a:endParaRPr lang="sr-Latn-RS" b="1" i="1" dirty="0">
              <a:cs typeface="Calibri" panose="020F0502020204030204"/>
            </a:endParaRPr>
          </a:p>
          <a:p>
            <a:pPr marL="0" indent="0" algn="just">
              <a:buNone/>
            </a:pPr>
            <a:r>
              <a:rPr lang="sr-Latn-RS" b="1" i="1">
                <a:ea typeface="+mn-lt"/>
                <a:cs typeface="+mn-lt"/>
              </a:rPr>
              <a:t>- std::pair</a:t>
            </a:r>
            <a:endParaRPr lang="sr-Latn-RS"/>
          </a:p>
          <a:p>
            <a:pPr marL="0" indent="0" algn="just">
              <a:buNone/>
            </a:pPr>
            <a:r>
              <a:rPr lang="sr-Latn-RS" b="1" i="1">
                <a:cs typeface="Calibri" panose="020F0502020204030204"/>
              </a:rPr>
              <a:t>- std::bitset</a:t>
            </a:r>
            <a:endParaRPr lang="sr-Latn-RS" b="1" i="1" dirty="0">
              <a:cs typeface="Calibri" panose="020F0502020204030204"/>
            </a:endParaRPr>
          </a:p>
          <a:p>
            <a:pPr marL="0" indent="0" algn="just">
              <a:buNone/>
            </a:pPr>
            <a:r>
              <a:rPr lang="sr-Latn-RS" b="1" i="1">
                <a:cs typeface="Calibri" panose="020F0502020204030204"/>
              </a:rPr>
              <a:t>- std::set</a:t>
            </a:r>
            <a:endParaRPr lang="sr-Latn-RS" b="1" i="1" dirty="0">
              <a:cs typeface="Calibri" panose="020F0502020204030204"/>
            </a:endParaRPr>
          </a:p>
          <a:p>
            <a:pPr marL="0" indent="0" algn="just">
              <a:buNone/>
            </a:pPr>
            <a:r>
              <a:rPr lang="sr-Latn-RS" b="1" i="1">
                <a:cs typeface="Calibri" panose="020F0502020204030204"/>
              </a:rPr>
              <a:t>- std::map</a:t>
            </a:r>
            <a:endParaRPr lang="sr-Latn-RS" b="1" i="1" dirty="0">
              <a:cs typeface="Calibri" panose="020F0502020204030204"/>
            </a:endParaRPr>
          </a:p>
          <a:p>
            <a:pPr marL="0" indent="0" algn="just">
              <a:buNone/>
            </a:pPr>
            <a:r>
              <a:rPr lang="sr-Latn-RS" b="1" i="1">
                <a:cs typeface="Calibri" panose="020F0502020204030204"/>
              </a:rPr>
              <a:t>- std::multimap</a:t>
            </a: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322909970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97BC8E6B-B654-4720-BC32-7AF2F3B10E0E}"/>
              </a:ext>
            </a:extLst>
          </p:cNvPr>
          <p:cNvSpPr>
            <a:spLocks noGrp="1"/>
          </p:cNvSpPr>
          <p:nvPr>
            <p:ph type="title"/>
          </p:nvPr>
        </p:nvSpPr>
        <p:spPr>
          <a:xfrm>
            <a:off x="1371599" y="294538"/>
            <a:ext cx="9895951" cy="1033669"/>
          </a:xfrm>
        </p:spPr>
        <p:txBody>
          <a:bodyPr>
            <a:normAutofit/>
          </a:bodyPr>
          <a:lstStyle/>
          <a:p>
            <a:pPr algn="ctr"/>
            <a:r>
              <a:rPr lang="sr-Latn-RS" sz="4000" dirty="0">
                <a:solidFill>
                  <a:srgbClr val="FFFFFF"/>
                </a:solidFill>
                <a:cs typeface="Calibri Light"/>
              </a:rPr>
              <a:t>SADRŽAJ</a:t>
            </a:r>
            <a:endParaRPr lang="sr-Latn-RS"/>
          </a:p>
        </p:txBody>
      </p:sp>
      <p:sp>
        <p:nvSpPr>
          <p:cNvPr id="3" name="Čuvar mesta za sadržaj 2">
            <a:extLst>
              <a:ext uri="{FF2B5EF4-FFF2-40B4-BE49-F238E27FC236}">
                <a16:creationId xmlns:a16="http://schemas.microsoft.com/office/drawing/2014/main" id="{ABF69C7C-0ABC-414A-9C72-C71E5A517D01}"/>
              </a:ext>
            </a:extLst>
          </p:cNvPr>
          <p:cNvSpPr>
            <a:spLocks noGrp="1"/>
          </p:cNvSpPr>
          <p:nvPr>
            <p:ph idx="1"/>
          </p:nvPr>
        </p:nvSpPr>
        <p:spPr>
          <a:xfrm>
            <a:off x="1371599" y="2318197"/>
            <a:ext cx="9724031" cy="3683358"/>
          </a:xfrm>
        </p:spPr>
        <p:txBody>
          <a:bodyPr anchor="ctr">
            <a:normAutofit/>
          </a:bodyPr>
          <a:lstStyle/>
          <a:p>
            <a:pPr algn="just"/>
            <a:r>
              <a:rPr lang="sr-Latn-RS" sz="2400" dirty="0">
                <a:cs typeface="Calibri"/>
              </a:rPr>
              <a:t>Programski jezik C++</a:t>
            </a:r>
            <a:endParaRPr lang="sr-Latn-RS">
              <a:cs typeface="Calibri" panose="020F0502020204030204"/>
            </a:endParaRPr>
          </a:p>
          <a:p>
            <a:pPr algn="just"/>
            <a:r>
              <a:rPr lang="sr-Latn-RS" sz="2400" dirty="0">
                <a:cs typeface="Calibri"/>
              </a:rPr>
              <a:t>Standardi programskog jezika C++ (C++11,C++14,C++17,C++20)</a:t>
            </a:r>
          </a:p>
          <a:p>
            <a:pPr algn="just"/>
            <a:r>
              <a:rPr lang="sr-Latn-RS" sz="2400" dirty="0">
                <a:cs typeface="Calibri"/>
              </a:rPr>
              <a:t>Zaključak</a:t>
            </a:r>
          </a:p>
          <a:p>
            <a:endParaRPr lang="sr-Latn-RS" sz="2000" dirty="0">
              <a:cs typeface="Calibri"/>
            </a:endParaRPr>
          </a:p>
          <a:p>
            <a:endParaRPr lang="sr-Latn-RS" sz="2000" dirty="0">
              <a:cs typeface="Calibri"/>
            </a:endParaRPr>
          </a:p>
        </p:txBody>
      </p:sp>
    </p:spTree>
    <p:extLst>
      <p:ext uri="{BB962C8B-B14F-4D97-AF65-F5344CB8AC3E}">
        <p14:creationId xmlns:p14="http://schemas.microsoft.com/office/powerpoint/2010/main" val="184960337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i="1">
                <a:cs typeface="Calibri" panose="020F0502020204030204"/>
              </a:rPr>
              <a:t>std::vector</a:t>
            </a:r>
            <a:endParaRPr lang="sr-Latn-RS" dirty="0">
              <a:cs typeface="Calibri" panose="020F0502020204030204"/>
            </a:endParaRPr>
          </a:p>
          <a:p>
            <a:pPr marL="0" indent="0" algn="just">
              <a:buNone/>
            </a:pPr>
            <a:endParaRPr lang="sr-Latn-RS" b="1" i="1" dirty="0">
              <a:cs typeface="Calibri" panose="020F0502020204030204"/>
            </a:endParaRPr>
          </a:p>
          <a:p>
            <a:pPr marL="0" indent="0" algn="just">
              <a:buNone/>
            </a:pPr>
            <a:r>
              <a:rPr lang="sr-Latn-RS" dirty="0">
                <a:cs typeface="Calibri" panose="020F0502020204030204"/>
              </a:rPr>
              <a:t>Vektori su kontejnerska klasa koja modeluje dinamičke nizove. Vektori obično zauzimaju više prostora u memoriji nego statički nizovi, jer se vrši alociranje dodatnog prostora u memoriji kako bi </a:t>
            </a:r>
            <a:r>
              <a:rPr lang="sr-Latn-RS">
                <a:cs typeface="Calibri" panose="020F0502020204030204"/>
              </a:rPr>
              <a:t>se obradilo povećanje broja elemenata.</a:t>
            </a: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370226347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i="1">
                <a:cs typeface="Calibri" panose="020F0502020204030204"/>
              </a:rPr>
              <a:t>std::array</a:t>
            </a:r>
            <a:endParaRPr lang="sr-Latn-RS" dirty="0">
              <a:cs typeface="Calibri" panose="020F0502020204030204"/>
            </a:endParaRPr>
          </a:p>
          <a:p>
            <a:pPr marL="0" indent="0" algn="just">
              <a:buNone/>
            </a:pPr>
            <a:endParaRPr lang="sr-Latn-RS" b="1" i="1" dirty="0">
              <a:cs typeface="Calibri" panose="020F0502020204030204"/>
            </a:endParaRPr>
          </a:p>
          <a:p>
            <a:pPr marL="0" indent="0" algn="just">
              <a:buNone/>
            </a:pPr>
            <a:r>
              <a:rPr lang="sr-Latn-RS" dirty="0">
                <a:cs typeface="Calibri" panose="020F0502020204030204"/>
              </a:rPr>
              <a:t>Nizovi su kontejnerska klasa koja modeluje statičke nizove. Ova klasa napravljena je po uzoru na C-like nizove </a:t>
            </a:r>
            <a:r>
              <a:rPr lang="sr-Latn-RS" b="1" i="1">
                <a:cs typeface="Calibri" panose="020F0502020204030204"/>
              </a:rPr>
              <a:t>type</a:t>
            </a:r>
            <a:r>
              <a:rPr lang="sr-Latn-RS" b="1">
                <a:cs typeface="Calibri" panose="020F0502020204030204"/>
              </a:rPr>
              <a:t>[N]</a:t>
            </a:r>
            <a:r>
              <a:rPr lang="sr-Latn-RS">
                <a:cs typeface="Calibri" panose="020F0502020204030204"/>
              </a:rPr>
              <a:t>. </a:t>
            </a:r>
            <a:endParaRPr lang="sr-Latn-RS" sz="3200" b="1">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a:extLst>
              <a:ext uri="{FF2B5EF4-FFF2-40B4-BE49-F238E27FC236}">
                <a16:creationId xmlns:a16="http://schemas.microsoft.com/office/drawing/2014/main" id="{6EB06B5C-09A4-45DF-A189-80CCC26C12D0}"/>
              </a:ext>
            </a:extLst>
          </p:cNvPr>
          <p:cNvPicPr>
            <a:picLocks noChangeAspect="1"/>
          </p:cNvPicPr>
          <p:nvPr/>
        </p:nvPicPr>
        <p:blipFill>
          <a:blip r:embed="rId2"/>
          <a:stretch>
            <a:fillRect/>
          </a:stretch>
        </p:blipFill>
        <p:spPr>
          <a:xfrm>
            <a:off x="2150327" y="4090003"/>
            <a:ext cx="8337395" cy="787432"/>
          </a:xfrm>
          <a:prstGeom prst="rect">
            <a:avLst/>
          </a:prstGeom>
        </p:spPr>
      </p:pic>
    </p:spTree>
    <p:extLst>
      <p:ext uri="{BB962C8B-B14F-4D97-AF65-F5344CB8AC3E}">
        <p14:creationId xmlns:p14="http://schemas.microsoft.com/office/powerpoint/2010/main" val="124808818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CD27D80B-FC66-4055-81F1-B370C24CFB33}"/>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p>
        </p:txBody>
      </p:sp>
      <p:sp>
        <p:nvSpPr>
          <p:cNvPr id="3" name="Čuvar mesta za sadržaj 2">
            <a:extLst>
              <a:ext uri="{FF2B5EF4-FFF2-40B4-BE49-F238E27FC236}">
                <a16:creationId xmlns:a16="http://schemas.microsoft.com/office/drawing/2014/main" id="{8E97B5EC-0DBF-4115-883D-C70F0534FB01}"/>
              </a:ext>
            </a:extLst>
          </p:cNvPr>
          <p:cNvSpPr>
            <a:spLocks noGrp="1"/>
          </p:cNvSpPr>
          <p:nvPr>
            <p:ph idx="1"/>
          </p:nvPr>
        </p:nvSpPr>
        <p:spPr>
          <a:xfrm>
            <a:off x="1371599" y="2318197"/>
            <a:ext cx="4724568" cy="3683358"/>
          </a:xfrm>
        </p:spPr>
        <p:txBody>
          <a:bodyPr vert="horz" lIns="91440" tIns="45720" rIns="91440" bIns="45720" rtlCol="0" anchor="t">
            <a:normAutofit/>
          </a:bodyPr>
          <a:lstStyle/>
          <a:p>
            <a:pPr marL="0" indent="0" algn="ctr">
              <a:buNone/>
            </a:pPr>
            <a:r>
              <a:rPr lang="sr-Latn-RS" sz="2000" b="1" i="1">
                <a:cs typeface="Calibri" panose="020F0502020204030204"/>
              </a:rPr>
              <a:t>std::vector</a:t>
            </a:r>
          </a:p>
          <a:p>
            <a:pPr marL="0" indent="0" algn="ctr">
              <a:buNone/>
            </a:pPr>
            <a:endParaRPr lang="sr-Latn-RS" sz="2000" b="1" i="1" dirty="0">
              <a:cs typeface="Calibri" panose="020F0502020204030204"/>
            </a:endParaRPr>
          </a:p>
          <a:p>
            <a:pPr marL="0" indent="0" algn="just">
              <a:buNone/>
            </a:pPr>
            <a:r>
              <a:rPr lang="sr-Latn-RS" sz="2000" dirty="0">
                <a:cs typeface="Calibri" panose="020F0502020204030204"/>
              </a:rPr>
              <a:t>- iteratori </a:t>
            </a:r>
            <a:r>
              <a:rPr lang="sr-Latn-RS" sz="2000" b="1" dirty="0">
                <a:cs typeface="Calibri" panose="020F0502020204030204"/>
              </a:rPr>
              <a:t>(</a:t>
            </a:r>
            <a:r>
              <a:rPr lang="sr-Latn-RS" sz="2000" b="1" i="1">
                <a:cs typeface="Calibri" panose="020F0502020204030204"/>
              </a:rPr>
              <a:t>begin, end, rbegin, rend)</a:t>
            </a:r>
            <a:endParaRPr lang="sr-Latn-RS" sz="2000" dirty="0">
              <a:cs typeface="Calibri" panose="020F0502020204030204"/>
            </a:endParaRPr>
          </a:p>
          <a:p>
            <a:pPr marL="0" indent="0" algn="just">
              <a:buNone/>
            </a:pPr>
            <a:r>
              <a:rPr lang="sr-Latn-RS" sz="2000" dirty="0">
                <a:cs typeface="Calibri" panose="020F0502020204030204"/>
              </a:rPr>
              <a:t>- pristup </a:t>
            </a:r>
            <a:r>
              <a:rPr lang="sr-Latn-RS" sz="2000" b="1" dirty="0">
                <a:cs typeface="Calibri" panose="020F0502020204030204"/>
              </a:rPr>
              <a:t>(</a:t>
            </a:r>
            <a:r>
              <a:rPr lang="sr-Latn-RS" sz="2000" dirty="0">
                <a:cs typeface="Calibri" panose="020F0502020204030204"/>
              </a:rPr>
              <a:t> </a:t>
            </a:r>
            <a:r>
              <a:rPr lang="sr-Latn-RS" sz="2000" b="1" i="1">
                <a:cs typeface="Calibri" panose="020F0502020204030204"/>
              </a:rPr>
              <a:t>at, [], front, back, data</a:t>
            </a:r>
            <a:r>
              <a:rPr lang="sr-Latn-RS" sz="2000" b="1">
                <a:cs typeface="Calibri" panose="020F0502020204030204"/>
              </a:rPr>
              <a:t>)</a:t>
            </a:r>
            <a:endParaRPr lang="sr-Latn-RS" sz="2000" b="1" dirty="0">
              <a:cs typeface="Calibri" panose="020F0502020204030204"/>
            </a:endParaRPr>
          </a:p>
          <a:p>
            <a:pPr marL="0" indent="0" algn="just">
              <a:buNone/>
            </a:pPr>
            <a:r>
              <a:rPr lang="sr-Latn-RS" sz="2000" dirty="0">
                <a:cs typeface="Calibri" panose="020F0502020204030204"/>
              </a:rPr>
              <a:t>- kapacitet </a:t>
            </a:r>
            <a:r>
              <a:rPr lang="sr-Latn-RS" sz="2000" b="1" dirty="0">
                <a:cs typeface="Calibri" panose="020F0502020204030204"/>
              </a:rPr>
              <a:t>(</a:t>
            </a:r>
            <a:r>
              <a:rPr lang="sr-Latn-RS" sz="2000" b="1" i="1" dirty="0">
                <a:cs typeface="Calibri" panose="020F0502020204030204"/>
              </a:rPr>
              <a:t>empty, size, capacity, </a:t>
            </a:r>
            <a:r>
              <a:rPr lang="sr-Latn-RS" sz="2000" b="1" i="1">
                <a:cs typeface="Calibri" panose="020F0502020204030204"/>
              </a:rPr>
              <a:t>shrink_to_fit)</a:t>
            </a:r>
            <a:endParaRPr lang="sr-Latn-RS" sz="2000" dirty="0">
              <a:cs typeface="Calibri" panose="020F0502020204030204"/>
            </a:endParaRPr>
          </a:p>
          <a:p>
            <a:pPr marL="0" indent="0" algn="just">
              <a:buNone/>
            </a:pPr>
            <a:r>
              <a:rPr lang="sr-Latn-RS" sz="2000" dirty="0">
                <a:cs typeface="Calibri" panose="020F0502020204030204"/>
              </a:rPr>
              <a:t>- modifikatori </a:t>
            </a:r>
            <a:r>
              <a:rPr lang="sr-Latn-RS" sz="2000" b="1" dirty="0">
                <a:cs typeface="Calibri" panose="020F0502020204030204"/>
              </a:rPr>
              <a:t>(</a:t>
            </a:r>
            <a:r>
              <a:rPr lang="sr-Latn-RS" sz="2000" b="1" i="1" dirty="0">
                <a:cs typeface="Calibri" panose="020F0502020204030204"/>
              </a:rPr>
              <a:t>clear, insert, erase, </a:t>
            </a:r>
            <a:r>
              <a:rPr lang="sr-Latn-RS" sz="2000" b="1" i="1">
                <a:cs typeface="Calibri" panose="020F0502020204030204"/>
              </a:rPr>
              <a:t>push_back, pop_back, swap</a:t>
            </a:r>
            <a:r>
              <a:rPr lang="sr-Latn-RS" sz="2000" b="1">
                <a:cs typeface="Calibri" panose="020F0502020204030204"/>
              </a:rPr>
              <a:t>)</a:t>
            </a:r>
            <a:endParaRPr lang="sr-Latn-RS" sz="2000" b="1" dirty="0">
              <a:cs typeface="Calibri" panose="020F0502020204030204"/>
            </a:endParaRPr>
          </a:p>
        </p:txBody>
      </p:sp>
      <p:sp>
        <p:nvSpPr>
          <p:cNvPr id="4" name="Okvir za tekst 3">
            <a:extLst>
              <a:ext uri="{FF2B5EF4-FFF2-40B4-BE49-F238E27FC236}">
                <a16:creationId xmlns:a16="http://schemas.microsoft.com/office/drawing/2014/main" id="{27278622-657F-4C16-9D01-72651B393BC8}"/>
              </a:ext>
            </a:extLst>
          </p:cNvPr>
          <p:cNvSpPr txBox="1"/>
          <p:nvPr/>
        </p:nvSpPr>
        <p:spPr>
          <a:xfrm>
            <a:off x="6536473" y="2317596"/>
            <a:ext cx="4880517" cy="2395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sr-Latn-RS" sz="2000" b="1" i="1">
                <a:ea typeface="+mn-lt"/>
                <a:cs typeface="+mn-lt"/>
              </a:rPr>
              <a:t>std::array</a:t>
            </a:r>
            <a:endParaRPr lang="sr-Latn-RS" sz="2000">
              <a:ea typeface="+mn-lt"/>
              <a:cs typeface="+mn-lt"/>
            </a:endParaRPr>
          </a:p>
          <a:p>
            <a:pPr algn="ctr">
              <a:lnSpc>
                <a:spcPct val="90000"/>
              </a:lnSpc>
              <a:spcBef>
                <a:spcPts val="1000"/>
              </a:spcBef>
            </a:pPr>
            <a:endParaRPr lang="sr-Latn-RS" sz="2000" b="1" i="1" dirty="0">
              <a:ea typeface="+mn-lt"/>
              <a:cs typeface="+mn-lt"/>
            </a:endParaRPr>
          </a:p>
          <a:p>
            <a:pPr algn="just">
              <a:lnSpc>
                <a:spcPct val="90000"/>
              </a:lnSpc>
              <a:spcBef>
                <a:spcPts val="1000"/>
              </a:spcBef>
            </a:pPr>
            <a:r>
              <a:rPr lang="sr-Latn-RS" sz="2000">
                <a:ea typeface="+mn-lt"/>
                <a:cs typeface="+mn-lt"/>
              </a:rPr>
              <a:t>- iteratori </a:t>
            </a:r>
            <a:r>
              <a:rPr lang="sr-Latn-RS" sz="2000" b="1">
                <a:ea typeface="+mn-lt"/>
                <a:cs typeface="+mn-lt"/>
              </a:rPr>
              <a:t>(</a:t>
            </a:r>
            <a:r>
              <a:rPr lang="sr-Latn-RS" sz="2000" b="1" i="1">
                <a:ea typeface="+mn-lt"/>
                <a:cs typeface="+mn-lt"/>
              </a:rPr>
              <a:t>begin, end, rbegin, rend</a:t>
            </a:r>
            <a:r>
              <a:rPr lang="sr-Latn-RS" sz="2000" b="1" dirty="0">
                <a:ea typeface="+mn-lt"/>
                <a:cs typeface="+mn-lt"/>
              </a:rPr>
              <a:t>)</a:t>
            </a:r>
            <a:endParaRPr lang="en-US" sz="2000" b="1" dirty="0">
              <a:ea typeface="+mn-lt"/>
              <a:cs typeface="+mn-lt"/>
            </a:endParaRPr>
          </a:p>
          <a:p>
            <a:pPr algn="just">
              <a:lnSpc>
                <a:spcPct val="90000"/>
              </a:lnSpc>
              <a:spcBef>
                <a:spcPts val="1000"/>
              </a:spcBef>
            </a:pPr>
            <a:r>
              <a:rPr lang="sr-Latn-RS" sz="2000">
                <a:ea typeface="+mn-lt"/>
                <a:cs typeface="+mn-lt"/>
              </a:rPr>
              <a:t>- pristup </a:t>
            </a:r>
            <a:r>
              <a:rPr lang="sr-Latn-RS" sz="2000" b="1">
                <a:ea typeface="+mn-lt"/>
                <a:cs typeface="+mn-lt"/>
              </a:rPr>
              <a:t>(</a:t>
            </a:r>
            <a:r>
              <a:rPr lang="sr-Latn-RS" sz="2000">
                <a:ea typeface="+mn-lt"/>
                <a:cs typeface="+mn-lt"/>
              </a:rPr>
              <a:t> </a:t>
            </a:r>
            <a:r>
              <a:rPr lang="sr-Latn-RS" sz="2000" b="1" i="1">
                <a:ea typeface="+mn-lt"/>
                <a:cs typeface="+mn-lt"/>
              </a:rPr>
              <a:t>at, [], front, back, data</a:t>
            </a:r>
            <a:r>
              <a:rPr lang="sr-Latn-RS" sz="2000" b="1">
                <a:ea typeface="+mn-lt"/>
                <a:cs typeface="+mn-lt"/>
              </a:rPr>
              <a:t>)</a:t>
            </a:r>
          </a:p>
          <a:p>
            <a:pPr algn="just">
              <a:lnSpc>
                <a:spcPct val="90000"/>
              </a:lnSpc>
              <a:spcBef>
                <a:spcPts val="1000"/>
              </a:spcBef>
            </a:pPr>
            <a:r>
              <a:rPr lang="sr-Latn-RS" sz="2000" dirty="0">
                <a:ea typeface="+mn-lt"/>
                <a:cs typeface="+mn-lt"/>
              </a:rPr>
              <a:t>- kapacitet </a:t>
            </a:r>
            <a:r>
              <a:rPr lang="sr-Latn-RS" sz="2000" b="1" dirty="0">
                <a:ea typeface="+mn-lt"/>
                <a:cs typeface="+mn-lt"/>
              </a:rPr>
              <a:t>(</a:t>
            </a:r>
            <a:r>
              <a:rPr lang="sr-Latn-RS" sz="2000" b="1" i="1">
                <a:ea typeface="+mn-lt"/>
                <a:cs typeface="+mn-lt"/>
              </a:rPr>
              <a:t>empty, size, max_size</a:t>
            </a:r>
            <a:r>
              <a:rPr lang="sr-Latn-RS" sz="2000" b="1">
                <a:ea typeface="+mn-lt"/>
                <a:cs typeface="+mn-lt"/>
              </a:rPr>
              <a:t>)</a:t>
            </a:r>
            <a:endParaRPr lang="sr-Latn-RS" sz="2000" b="1" dirty="0">
              <a:ea typeface="+mn-lt"/>
              <a:cs typeface="+mn-lt"/>
            </a:endParaRPr>
          </a:p>
          <a:p>
            <a:pPr algn="just">
              <a:lnSpc>
                <a:spcPct val="90000"/>
              </a:lnSpc>
              <a:spcBef>
                <a:spcPts val="1000"/>
              </a:spcBef>
            </a:pPr>
            <a:r>
              <a:rPr lang="sr-Latn-RS" sz="2000" dirty="0">
                <a:cs typeface="Calibri"/>
              </a:rPr>
              <a:t>- modifikatori </a:t>
            </a:r>
            <a:r>
              <a:rPr lang="sr-Latn-RS" sz="2000" b="1" dirty="0">
                <a:cs typeface="Calibri"/>
              </a:rPr>
              <a:t>(</a:t>
            </a:r>
            <a:r>
              <a:rPr lang="sr-Latn-RS" sz="2000" b="1" i="1">
                <a:cs typeface="Calibri"/>
              </a:rPr>
              <a:t>fill, swap</a:t>
            </a:r>
            <a:r>
              <a:rPr lang="sr-Latn-RS" sz="2000" b="1">
                <a:cs typeface="Calibri"/>
              </a:rPr>
              <a:t>)</a:t>
            </a:r>
            <a:endParaRPr lang="sr-Latn-RS" sz="2000" dirty="0">
              <a:cs typeface="Calibri"/>
            </a:endParaRPr>
          </a:p>
        </p:txBody>
      </p:sp>
    </p:spTree>
    <p:extLst>
      <p:ext uri="{BB962C8B-B14F-4D97-AF65-F5344CB8AC3E}">
        <p14:creationId xmlns:p14="http://schemas.microsoft.com/office/powerpoint/2010/main" val="85526702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i="1">
                <a:cs typeface="Calibri" panose="020F0502020204030204"/>
              </a:rPr>
              <a:t>std::tuple</a:t>
            </a:r>
            <a:endParaRPr lang="sr-Latn-RS" dirty="0">
              <a:cs typeface="Calibri" panose="020F0502020204030204"/>
            </a:endParaRPr>
          </a:p>
          <a:p>
            <a:pPr marL="0" indent="0" algn="just">
              <a:buNone/>
            </a:pPr>
            <a:endParaRPr lang="sr-Latn-RS" b="1" i="1" dirty="0">
              <a:cs typeface="Calibri" panose="020F0502020204030204"/>
            </a:endParaRPr>
          </a:p>
          <a:p>
            <a:pPr marL="0" indent="0" algn="just">
              <a:buNone/>
            </a:pPr>
            <a:r>
              <a:rPr lang="sr-Latn-RS" b="1" i="1" dirty="0">
                <a:cs typeface="Calibri" panose="020F0502020204030204"/>
              </a:rPr>
              <a:t>Tuple-ovi </a:t>
            </a:r>
            <a:r>
              <a:rPr lang="sr-Latn-RS" dirty="0">
                <a:cs typeface="Calibri" panose="020F0502020204030204"/>
              </a:rPr>
              <a:t>predstavljaju kontejnerske strukture za skladištenje heterogenih elemenata. Svaki element u </a:t>
            </a:r>
            <a:r>
              <a:rPr lang="sr-Latn-RS" b="1" i="1" dirty="0">
                <a:cs typeface="Calibri" panose="020F0502020204030204"/>
              </a:rPr>
              <a:t>tuple</a:t>
            </a:r>
            <a:r>
              <a:rPr lang="sr-Latn-RS" dirty="0">
                <a:cs typeface="Calibri" panose="020F0502020204030204"/>
              </a:rPr>
              <a:t>-u može biti </a:t>
            </a:r>
            <a:r>
              <a:rPr lang="sr-Latn-RS">
                <a:cs typeface="Calibri" panose="020F0502020204030204"/>
              </a:rPr>
              <a:t>drugačijeg tipa. </a:t>
            </a: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a:extLst>
              <a:ext uri="{FF2B5EF4-FFF2-40B4-BE49-F238E27FC236}">
                <a16:creationId xmlns:a16="http://schemas.microsoft.com/office/drawing/2014/main" id="{47AFD955-F5FB-4D5A-8ACA-5993CFE66DE4}"/>
              </a:ext>
            </a:extLst>
          </p:cNvPr>
          <p:cNvPicPr>
            <a:picLocks noChangeAspect="1"/>
          </p:cNvPicPr>
          <p:nvPr/>
        </p:nvPicPr>
        <p:blipFill>
          <a:blip r:embed="rId2"/>
          <a:stretch>
            <a:fillRect/>
          </a:stretch>
        </p:blipFill>
        <p:spPr>
          <a:xfrm>
            <a:off x="1657815" y="4287329"/>
            <a:ext cx="8783443" cy="1117610"/>
          </a:xfrm>
          <a:prstGeom prst="rect">
            <a:avLst/>
          </a:prstGeom>
        </p:spPr>
      </p:pic>
    </p:spTree>
    <p:extLst>
      <p:ext uri="{BB962C8B-B14F-4D97-AF65-F5344CB8AC3E}">
        <p14:creationId xmlns:p14="http://schemas.microsoft.com/office/powerpoint/2010/main" val="341247032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i="1">
                <a:cs typeface="Calibri" panose="020F0502020204030204"/>
              </a:rPr>
              <a:t>std::pair</a:t>
            </a:r>
            <a:endParaRPr lang="sr-Latn-RS" dirty="0">
              <a:cs typeface="Calibri" panose="020F0502020204030204"/>
            </a:endParaRPr>
          </a:p>
          <a:p>
            <a:pPr marL="0" indent="0" algn="just">
              <a:buNone/>
            </a:pPr>
            <a:endParaRPr lang="sr-Latn-RS" b="1" i="1" dirty="0">
              <a:cs typeface="Calibri" panose="020F0502020204030204"/>
            </a:endParaRPr>
          </a:p>
          <a:p>
            <a:pPr marL="0" indent="0" algn="just">
              <a:buNone/>
            </a:pPr>
            <a:r>
              <a:rPr lang="sr-Latn-RS" dirty="0">
                <a:cs typeface="Calibri" panose="020F0502020204030204"/>
              </a:rPr>
              <a:t>Parovi predstavljaju kontejnerske strukture za skladištenje dvaju heterogenih elemenata. Generalizacija parova su zapravo </a:t>
            </a:r>
            <a:r>
              <a:rPr lang="sr-Latn-RS" b="1" i="1" dirty="0">
                <a:cs typeface="Calibri" panose="020F0502020204030204"/>
              </a:rPr>
              <a:t>tuple</a:t>
            </a:r>
            <a:r>
              <a:rPr lang="sr-Latn-RS" dirty="0">
                <a:cs typeface="Calibri" panose="020F0502020204030204"/>
              </a:rPr>
              <a:t>-</a:t>
            </a:r>
            <a:r>
              <a:rPr lang="sr-Latn-RS">
                <a:cs typeface="Calibri" panose="020F0502020204030204"/>
              </a:rPr>
              <a:t>ovi, pa se parovi mogu posmatrati kao specijalna vrsta </a:t>
            </a:r>
            <a:r>
              <a:rPr lang="sr-Latn-RS" b="1" i="1" dirty="0">
                <a:ea typeface="+mn-lt"/>
                <a:cs typeface="+mn-lt"/>
              </a:rPr>
              <a:t>tuple</a:t>
            </a:r>
            <a:r>
              <a:rPr lang="sr-Latn-RS">
                <a:ea typeface="+mn-lt"/>
                <a:cs typeface="+mn-lt"/>
              </a:rPr>
              <a:t>-ova koja se sastoji od dva</a:t>
            </a:r>
            <a:r>
              <a:rPr lang="sr-Latn-RS">
                <a:cs typeface="Calibri" panose="020F0502020204030204"/>
              </a:rPr>
              <a:t> elementa</a:t>
            </a:r>
            <a:r>
              <a:rPr lang="sr-Latn-RS" dirty="0">
                <a:cs typeface="Calibri" panose="020F0502020204030204"/>
              </a:rPr>
              <a:t>. </a:t>
            </a: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5" name="Slika 6" descr="Slika na kojoj se nalazi tekst&#10;&#10;Opis je automatski generisan">
            <a:extLst>
              <a:ext uri="{FF2B5EF4-FFF2-40B4-BE49-F238E27FC236}">
                <a16:creationId xmlns:a16="http://schemas.microsoft.com/office/drawing/2014/main" id="{352F1340-0801-4A64-92A8-4F83089C6825}"/>
              </a:ext>
            </a:extLst>
          </p:cNvPr>
          <p:cNvPicPr>
            <a:picLocks noChangeAspect="1"/>
          </p:cNvPicPr>
          <p:nvPr/>
        </p:nvPicPr>
        <p:blipFill>
          <a:blip r:embed="rId2"/>
          <a:stretch>
            <a:fillRect/>
          </a:stretch>
        </p:blipFill>
        <p:spPr>
          <a:xfrm>
            <a:off x="3126059" y="4586715"/>
            <a:ext cx="5642516" cy="1457397"/>
          </a:xfrm>
          <a:prstGeom prst="rect">
            <a:avLst/>
          </a:prstGeom>
        </p:spPr>
      </p:pic>
    </p:spTree>
    <p:extLst>
      <p:ext uri="{BB962C8B-B14F-4D97-AF65-F5344CB8AC3E}">
        <p14:creationId xmlns:p14="http://schemas.microsoft.com/office/powerpoint/2010/main" val="63968301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99477" y="2030125"/>
            <a:ext cx="9724031" cy="4101528"/>
          </a:xfrm>
        </p:spPr>
        <p:txBody>
          <a:bodyPr vert="horz" lIns="91440" tIns="45720" rIns="91440" bIns="45720" rtlCol="0" anchor="t">
            <a:normAutofit/>
          </a:bodyPr>
          <a:lstStyle/>
          <a:p>
            <a:pPr marL="0" indent="0" algn="ctr">
              <a:buNone/>
            </a:pPr>
            <a:r>
              <a:rPr lang="sr-Latn-RS" b="1" i="1">
                <a:cs typeface="Calibri" panose="020F0502020204030204"/>
              </a:rPr>
              <a:t>std::bitset</a:t>
            </a:r>
            <a:endParaRPr lang="sr-Latn-RS" dirty="0">
              <a:cs typeface="Calibri" panose="020F0502020204030204"/>
            </a:endParaRPr>
          </a:p>
          <a:p>
            <a:pPr marL="0" indent="0" algn="just">
              <a:buNone/>
            </a:pPr>
            <a:r>
              <a:rPr lang="sr-Latn-RS" b="1" i="1" dirty="0">
                <a:cs typeface="Calibri" panose="020F0502020204030204"/>
              </a:rPr>
              <a:t>Bitset</a:t>
            </a:r>
            <a:r>
              <a:rPr lang="sr-Latn-RS" dirty="0">
                <a:cs typeface="Calibri" panose="020F0502020204030204"/>
              </a:rPr>
              <a:t>-ovi predstavljaju sekvencu od N bitova. Njima se može </a:t>
            </a:r>
            <a:r>
              <a:rPr lang="sr-Latn-RS">
                <a:cs typeface="Calibri" panose="020F0502020204030204"/>
              </a:rPr>
              <a:t>manipulisati standardnim logičkim operatorima, ali je takođe laka konverzija u stringove i celobrojne podatke, kao i obrnuto. </a:t>
            </a:r>
            <a:endParaRPr lang="sr-Latn-RS"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5">
            <a:extLst>
              <a:ext uri="{FF2B5EF4-FFF2-40B4-BE49-F238E27FC236}">
                <a16:creationId xmlns:a16="http://schemas.microsoft.com/office/drawing/2014/main" id="{E6BCEB8A-C79A-4826-B032-5F63ECC9A03D}"/>
              </a:ext>
            </a:extLst>
          </p:cNvPr>
          <p:cNvPicPr>
            <a:picLocks noChangeAspect="1"/>
          </p:cNvPicPr>
          <p:nvPr/>
        </p:nvPicPr>
        <p:blipFill>
          <a:blip r:embed="rId2"/>
          <a:stretch>
            <a:fillRect/>
          </a:stretch>
        </p:blipFill>
        <p:spPr>
          <a:xfrm>
            <a:off x="3153937" y="4018854"/>
            <a:ext cx="5317273" cy="1180635"/>
          </a:xfrm>
          <a:prstGeom prst="rect">
            <a:avLst/>
          </a:prstGeom>
        </p:spPr>
      </p:pic>
    </p:spTree>
    <p:extLst>
      <p:ext uri="{BB962C8B-B14F-4D97-AF65-F5344CB8AC3E}">
        <p14:creationId xmlns:p14="http://schemas.microsoft.com/office/powerpoint/2010/main" val="331782974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99477" y="2030125"/>
            <a:ext cx="9724031" cy="4101528"/>
          </a:xfrm>
        </p:spPr>
        <p:txBody>
          <a:bodyPr vert="horz" lIns="91440" tIns="45720" rIns="91440" bIns="45720" rtlCol="0" anchor="t">
            <a:normAutofit/>
          </a:bodyPr>
          <a:lstStyle/>
          <a:p>
            <a:pPr marL="0" indent="0" algn="ctr">
              <a:buNone/>
            </a:pPr>
            <a:r>
              <a:rPr lang="sr-Latn-RS" b="1" i="1">
                <a:cs typeface="Calibri" panose="020F0502020204030204"/>
              </a:rPr>
              <a:t>std::bitset</a:t>
            </a:r>
            <a:endParaRPr lang="sr-Latn-RS" dirty="0">
              <a:cs typeface="Calibri" panose="020F0502020204030204"/>
            </a:endParaRPr>
          </a:p>
          <a:p>
            <a:pPr marL="0" indent="0" algn="ctr">
              <a:buNone/>
            </a:pPr>
            <a:endParaRPr lang="sr-Latn-RS" b="1" i="1" dirty="0">
              <a:cs typeface="Calibri" panose="020F0502020204030204"/>
            </a:endParaRPr>
          </a:p>
          <a:p>
            <a:pPr marL="0" indent="0" algn="just">
              <a:buNone/>
            </a:pPr>
            <a:r>
              <a:rPr lang="sr-Latn-RS" dirty="0">
                <a:cs typeface="Calibri" panose="020F0502020204030204"/>
              </a:rPr>
              <a:t>- prisup </a:t>
            </a:r>
            <a:r>
              <a:rPr lang="sr-Latn-RS" b="1" i="1">
                <a:cs typeface="Calibri" panose="020F0502020204030204"/>
              </a:rPr>
              <a:t>([], all, any, none, count, test)</a:t>
            </a:r>
            <a:endParaRPr lang="sr-Latn-RS">
              <a:cs typeface="Calibri" panose="020F0502020204030204"/>
            </a:endParaRPr>
          </a:p>
          <a:p>
            <a:pPr marL="0" indent="0" algn="just">
              <a:buNone/>
            </a:pPr>
            <a:r>
              <a:rPr lang="sr-Latn-RS" dirty="0">
                <a:cs typeface="Calibri" panose="020F0502020204030204"/>
              </a:rPr>
              <a:t>- kapacitet </a:t>
            </a:r>
            <a:r>
              <a:rPr lang="sr-Latn-RS" b="1" i="1">
                <a:cs typeface="Calibri" panose="020F0502020204030204"/>
              </a:rPr>
              <a:t>(size)</a:t>
            </a:r>
            <a:endParaRPr lang="sr-Latn-RS" b="1" i="1" dirty="0">
              <a:cs typeface="Calibri" panose="020F0502020204030204"/>
            </a:endParaRPr>
          </a:p>
          <a:p>
            <a:pPr marL="0" indent="0" algn="just">
              <a:buNone/>
            </a:pPr>
            <a:r>
              <a:rPr lang="sr-Latn-RS" dirty="0">
                <a:cs typeface="Calibri" panose="020F0502020204030204"/>
              </a:rPr>
              <a:t>- modifikatori </a:t>
            </a:r>
            <a:r>
              <a:rPr lang="sr-Latn-RS" b="1" i="1">
                <a:cs typeface="Calibri" panose="020F0502020204030204"/>
              </a:rPr>
              <a:t>( &amp;=, |=, ^=, ~, &lt;&lt;=, &gt;&gt;=, &lt;&lt;, &gt;&gt;, set, reset, flip)</a:t>
            </a:r>
            <a:endParaRPr lang="sr-Latn-RS" b="1" i="1" dirty="0">
              <a:cs typeface="Calibri" panose="020F0502020204030204"/>
            </a:endParaRPr>
          </a:p>
          <a:p>
            <a:pPr marL="0" indent="0" algn="just">
              <a:buNone/>
            </a:pPr>
            <a:r>
              <a:rPr lang="sr-Latn-RS">
                <a:cs typeface="Calibri" panose="020F0502020204030204"/>
              </a:rPr>
              <a:t>- konverzija </a:t>
            </a:r>
            <a:r>
              <a:rPr lang="sr-Latn-RS" b="1" i="1">
                <a:cs typeface="Calibri" panose="020F0502020204030204"/>
              </a:rPr>
              <a:t>(to_string, to_ulong, to_ullong)</a:t>
            </a:r>
            <a:endParaRPr lang="sr-Latn-RS" b="1" i="1"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112576824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99477" y="2030125"/>
            <a:ext cx="9724031" cy="4101528"/>
          </a:xfrm>
        </p:spPr>
        <p:txBody>
          <a:bodyPr vert="horz" lIns="91440" tIns="45720" rIns="91440" bIns="45720" rtlCol="0" anchor="t">
            <a:normAutofit/>
          </a:bodyPr>
          <a:lstStyle/>
          <a:p>
            <a:pPr marL="0" indent="0" algn="ctr">
              <a:buNone/>
            </a:pPr>
            <a:r>
              <a:rPr lang="sr-Latn-RS" b="1" i="1">
                <a:cs typeface="Calibri" panose="020F0502020204030204"/>
              </a:rPr>
              <a:t>std::set</a:t>
            </a:r>
            <a:endParaRPr lang="sr-Latn-RS" dirty="0">
              <a:cs typeface="Calibri" panose="020F0502020204030204"/>
            </a:endParaRPr>
          </a:p>
          <a:p>
            <a:pPr marL="0" indent="0" algn="just">
              <a:buNone/>
            </a:pPr>
            <a:r>
              <a:rPr lang="sr-Latn-RS" b="1" i="1" dirty="0">
                <a:cs typeface="Calibri" panose="020F0502020204030204"/>
              </a:rPr>
              <a:t>Set</a:t>
            </a:r>
            <a:r>
              <a:rPr lang="sr-Latn-RS" dirty="0">
                <a:cs typeface="Calibri" panose="020F0502020204030204"/>
              </a:rPr>
              <a:t>-ovi su asocijativni kontejneri za skladištenje elemenata istog tipa. S obzirom da oponašaju realne skupove nije moguće dupliranje elemenata. Dodatna karakteristika ovog kontejnera jeste uređenost elemenata skupa. Pretraga i brisanje elemenata, </a:t>
            </a:r>
            <a:r>
              <a:rPr lang="sr-Latn-RS">
                <a:cs typeface="Calibri" panose="020F0502020204030204"/>
              </a:rPr>
              <a:t>kao i sortiranje imaju logaritamsku složenost. </a:t>
            </a: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325168386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99477" y="2030125"/>
            <a:ext cx="9724031" cy="4101528"/>
          </a:xfrm>
        </p:spPr>
        <p:txBody>
          <a:bodyPr vert="horz" lIns="91440" tIns="45720" rIns="91440" bIns="45720" rtlCol="0" anchor="t">
            <a:normAutofit/>
          </a:bodyPr>
          <a:lstStyle/>
          <a:p>
            <a:pPr marL="0" indent="0" algn="ctr">
              <a:buNone/>
            </a:pPr>
            <a:r>
              <a:rPr lang="sr-Latn-RS" b="1" i="1">
                <a:cs typeface="Calibri" panose="020F0502020204030204"/>
              </a:rPr>
              <a:t>std::set</a:t>
            </a:r>
            <a:endParaRPr lang="sr-Latn-RS" dirty="0">
              <a:cs typeface="Calibri" panose="020F0502020204030204"/>
            </a:endParaRPr>
          </a:p>
          <a:p>
            <a:pPr marL="0" indent="0" algn="just">
              <a:buNone/>
            </a:pPr>
            <a:r>
              <a:rPr lang="sr-Latn-RS" b="1" i="1" dirty="0">
                <a:cs typeface="Calibri" panose="020F0502020204030204"/>
              </a:rPr>
              <a:t>Set</a:t>
            </a:r>
            <a:r>
              <a:rPr lang="sr-Latn-RS" dirty="0">
                <a:cs typeface="Calibri" panose="020F0502020204030204"/>
              </a:rPr>
              <a:t>-ovi su asocijativni kontejneri za skladištenje elemenata istog tipa. S obzirom da oponašaju realne skupove nije moguće dupliranje elemenata. Dodatna karakteristika ovog kontejnera jeste uređenost elemenata skupa. Pretraga i brisanje elemenata, </a:t>
            </a:r>
            <a:r>
              <a:rPr lang="sr-Latn-RS">
                <a:cs typeface="Calibri" panose="020F0502020204030204"/>
              </a:rPr>
              <a:t>kao i sortiranje imaju logaritamsku složenost. </a:t>
            </a: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36908725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99477" y="2030125"/>
            <a:ext cx="9724031" cy="4101528"/>
          </a:xfrm>
        </p:spPr>
        <p:txBody>
          <a:bodyPr vert="horz" lIns="91440" tIns="45720" rIns="91440" bIns="45720" rtlCol="0" anchor="t">
            <a:normAutofit/>
          </a:bodyPr>
          <a:lstStyle/>
          <a:p>
            <a:pPr marL="0" indent="0" algn="ctr">
              <a:buNone/>
            </a:pPr>
            <a:r>
              <a:rPr lang="sr-Latn-RS" b="1" i="1">
                <a:cs typeface="Calibri" panose="020F0502020204030204"/>
              </a:rPr>
              <a:t>std::set</a:t>
            </a:r>
            <a:endParaRPr lang="sr-Latn-RS" dirty="0">
              <a:cs typeface="Calibri" panose="020F0502020204030204"/>
            </a:endParaRPr>
          </a:p>
          <a:p>
            <a:pPr marL="0" indent="0" algn="ctr">
              <a:buNone/>
            </a:pPr>
            <a:endParaRPr lang="sr-Latn-RS" b="1" i="1" dirty="0">
              <a:cs typeface="Calibri" panose="020F0502020204030204"/>
            </a:endParaRPr>
          </a:p>
          <a:p>
            <a:pPr marL="0" indent="0" algn="just">
              <a:buNone/>
            </a:pPr>
            <a:r>
              <a:rPr lang="sr-Latn-RS">
                <a:cs typeface="Calibri" panose="020F0502020204030204"/>
              </a:rPr>
              <a:t>- iteratori </a:t>
            </a:r>
            <a:r>
              <a:rPr lang="sr-Latn-RS" b="1" i="1">
                <a:cs typeface="Calibri" panose="020F0502020204030204"/>
              </a:rPr>
              <a:t>(begin, end, rbegin, rend)</a:t>
            </a:r>
            <a:endParaRPr lang="sr-Latn-RS">
              <a:cs typeface="Calibri" panose="020F0502020204030204"/>
            </a:endParaRPr>
          </a:p>
          <a:p>
            <a:pPr marL="0" indent="0" algn="just">
              <a:buNone/>
            </a:pPr>
            <a:r>
              <a:rPr lang="sr-Latn-RS" dirty="0">
                <a:cs typeface="Calibri" panose="020F0502020204030204"/>
              </a:rPr>
              <a:t>- kapacitet </a:t>
            </a:r>
            <a:r>
              <a:rPr lang="sr-Latn-RS" b="1" i="1">
                <a:cs typeface="Calibri" panose="020F0502020204030204"/>
              </a:rPr>
              <a:t>(empty, size, max_size)</a:t>
            </a:r>
            <a:endParaRPr lang="sr-Latn-RS" b="1" i="1" dirty="0">
              <a:cs typeface="Calibri" panose="020F0502020204030204"/>
            </a:endParaRPr>
          </a:p>
          <a:p>
            <a:pPr marL="0" indent="0" algn="just">
              <a:buNone/>
            </a:pPr>
            <a:r>
              <a:rPr lang="sr-Latn-RS" dirty="0">
                <a:cs typeface="Calibri" panose="020F0502020204030204"/>
              </a:rPr>
              <a:t>- modifikatori </a:t>
            </a:r>
            <a:r>
              <a:rPr lang="sr-Latn-RS" b="1" i="1">
                <a:cs typeface="Calibri" panose="020F0502020204030204"/>
              </a:rPr>
              <a:t>(clear, insert, erase, swap, extract, merge)</a:t>
            </a:r>
            <a:endParaRPr lang="sr-Latn-RS" b="1" i="1" dirty="0">
              <a:cs typeface="Calibri" panose="020F0502020204030204"/>
            </a:endParaRPr>
          </a:p>
          <a:p>
            <a:pPr marL="0" indent="0" algn="just">
              <a:buNone/>
            </a:pPr>
            <a:r>
              <a:rPr lang="sr-Latn-RS">
                <a:cs typeface="Calibri" panose="020F0502020204030204"/>
              </a:rPr>
              <a:t>- pretraga </a:t>
            </a:r>
            <a:r>
              <a:rPr lang="sr-Latn-RS" b="1" i="1">
                <a:cs typeface="Calibri" panose="020F0502020204030204"/>
              </a:rPr>
              <a:t>(count, find, contains, equal_range, lower_bound, upper_bound)</a:t>
            </a:r>
            <a:endParaRPr lang="sr-Latn-RS" b="1" i="1" dirty="0">
              <a:cs typeface="Calibri" panose="020F0502020204030204"/>
            </a:endParaRPr>
          </a:p>
          <a:p>
            <a:pPr marL="0" indent="0" algn="just">
              <a:buNone/>
            </a:pPr>
            <a:endParaRPr lang="sr-Latn-RS"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49199831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1D8ADAFB-87CC-44E8-B9FD-4BFB2DB498F5}"/>
              </a:ext>
            </a:extLst>
          </p:cNvPr>
          <p:cNvSpPr>
            <a:spLocks noGrp="1"/>
          </p:cNvSpPr>
          <p:nvPr>
            <p:ph type="title"/>
          </p:nvPr>
        </p:nvSpPr>
        <p:spPr>
          <a:xfrm>
            <a:off x="1371599" y="294538"/>
            <a:ext cx="9895951" cy="1033669"/>
          </a:xfrm>
        </p:spPr>
        <p:txBody>
          <a:bodyPr>
            <a:normAutofit/>
          </a:bodyPr>
          <a:lstStyle/>
          <a:p>
            <a:pPr algn="ctr"/>
            <a:r>
              <a:rPr lang="sr-Latn-RS" sz="4000" dirty="0">
                <a:solidFill>
                  <a:srgbClr val="FFFFFF"/>
                </a:solidFill>
                <a:cs typeface="Calibri Light"/>
              </a:rPr>
              <a:t>PROGRAMSKI JEZIK C++</a:t>
            </a:r>
            <a:endParaRPr lang="sr-Latn-RS" sz="4000">
              <a:solidFill>
                <a:srgbClr val="FFFFFF"/>
              </a:solidFill>
              <a:cs typeface="Calibri Light" panose="020F0302020204030204"/>
            </a:endParaRPr>
          </a:p>
        </p:txBody>
      </p:sp>
      <p:sp>
        <p:nvSpPr>
          <p:cNvPr id="3" name="Čuvar mesta za sadržaj 2">
            <a:extLst>
              <a:ext uri="{FF2B5EF4-FFF2-40B4-BE49-F238E27FC236}">
                <a16:creationId xmlns:a16="http://schemas.microsoft.com/office/drawing/2014/main" id="{A82215E6-D516-4BE4-BC0C-64602B6A9BB9}"/>
              </a:ext>
            </a:extLst>
          </p:cNvPr>
          <p:cNvSpPr>
            <a:spLocks noGrp="1"/>
          </p:cNvSpPr>
          <p:nvPr>
            <p:ph idx="1"/>
          </p:nvPr>
        </p:nvSpPr>
        <p:spPr>
          <a:xfrm>
            <a:off x="1371599" y="2318197"/>
            <a:ext cx="9724031" cy="3683358"/>
          </a:xfrm>
        </p:spPr>
        <p:txBody>
          <a:bodyPr anchor="ctr">
            <a:normAutofit lnSpcReduction="10000"/>
          </a:bodyPr>
          <a:lstStyle/>
          <a:p>
            <a:pPr marL="0" indent="0" algn="just">
              <a:buNone/>
            </a:pPr>
            <a:r>
              <a:rPr lang="sr-Latn-RS" sz="2000" dirty="0">
                <a:cs typeface="Calibri" panose="020F0502020204030204"/>
              </a:rPr>
              <a:t>C++ je programski jezik opšte namene koji je kreirao </a:t>
            </a:r>
            <a:r>
              <a:rPr lang="sr-Latn-RS" sz="2000" err="1">
                <a:cs typeface="Calibri" panose="020F0502020204030204"/>
              </a:rPr>
              <a:t>Bjarne</a:t>
            </a:r>
            <a:r>
              <a:rPr lang="sr-Latn-RS" sz="2000" dirty="0">
                <a:cs typeface="Calibri" panose="020F0502020204030204"/>
              </a:rPr>
              <a:t> </a:t>
            </a:r>
            <a:r>
              <a:rPr lang="sr-Latn-RS" sz="2000" err="1">
                <a:cs typeface="Calibri" panose="020F0502020204030204"/>
              </a:rPr>
              <a:t>Stroustrup</a:t>
            </a:r>
            <a:r>
              <a:rPr lang="sr-Latn-RS" sz="2000" dirty="0">
                <a:cs typeface="Calibri" panose="020F0502020204030204"/>
              </a:rPr>
              <a:t> 1985. godine. Nastao je kao </a:t>
            </a:r>
            <a:r>
              <a:rPr lang="sr-Latn-RS" sz="2000" err="1">
                <a:cs typeface="Calibri" panose="020F0502020204030204"/>
              </a:rPr>
              <a:t>objektno</a:t>
            </a:r>
            <a:r>
              <a:rPr lang="sr-Latn-RS" sz="2000" dirty="0">
                <a:cs typeface="Calibri" panose="020F0502020204030204"/>
              </a:rPr>
              <a:t> orijentisani jezik koji predstavlja naslednika programskog jezika C. Ovo je </a:t>
            </a:r>
            <a:r>
              <a:rPr lang="sr-Latn-RS" sz="2000" err="1">
                <a:cs typeface="Calibri" panose="020F0502020204030204"/>
              </a:rPr>
              <a:t>kompajlerski</a:t>
            </a:r>
            <a:r>
              <a:rPr lang="sr-Latn-RS" sz="2000" dirty="0">
                <a:cs typeface="Calibri" panose="020F0502020204030204"/>
              </a:rPr>
              <a:t> jezik namenjen sistemskom programiranju, </a:t>
            </a:r>
            <a:r>
              <a:rPr lang="sr-Latn-RS" sz="2000" i="1" err="1">
                <a:cs typeface="Calibri" panose="020F0502020204030204"/>
              </a:rPr>
              <a:t>embedded</a:t>
            </a:r>
            <a:r>
              <a:rPr lang="sr-Latn-RS" sz="2000" dirty="0">
                <a:cs typeface="Calibri" panose="020F0502020204030204"/>
              </a:rPr>
              <a:t> sistemima sa ograničenim resursima i velikim sistemima kojima su performanse, efikasnost i fleksibilnost najvažniji zahtevi. C++ se pokazao korisnim i u mnogim drugim kontekstima, poput </a:t>
            </a:r>
            <a:r>
              <a:rPr lang="sr-Latn-RS" sz="2000" i="1" dirty="0">
                <a:cs typeface="Calibri" panose="020F0502020204030204"/>
              </a:rPr>
              <a:t>desktop</a:t>
            </a:r>
            <a:r>
              <a:rPr lang="sr-Latn-RS" sz="2000" dirty="0">
                <a:cs typeface="Calibri" panose="020F0502020204030204"/>
              </a:rPr>
              <a:t> aplikacija, video igara, servera, itd.</a:t>
            </a:r>
            <a:endParaRPr lang="sr-Latn-RS" dirty="0">
              <a:cs typeface="Calibri" panose="020F0502020204030204"/>
            </a:endParaRPr>
          </a:p>
          <a:p>
            <a:pPr marL="0" indent="0" algn="just">
              <a:buNone/>
            </a:pPr>
            <a:endParaRPr lang="sr-Latn-RS" sz="2000" dirty="0">
              <a:cs typeface="Calibri"/>
            </a:endParaRPr>
          </a:p>
          <a:p>
            <a:pPr marL="0" indent="0" algn="just">
              <a:buNone/>
            </a:pPr>
            <a:r>
              <a:rPr lang="sr-Latn-RS" sz="2000" dirty="0">
                <a:cs typeface="Calibri"/>
              </a:rPr>
              <a:t>Glavne karakteristike C++-a:</a:t>
            </a:r>
          </a:p>
          <a:p>
            <a:pPr algn="just"/>
            <a:r>
              <a:rPr lang="sr-Latn-RS" sz="2000" dirty="0">
                <a:cs typeface="Calibri"/>
              </a:rPr>
              <a:t>Podržava mnogo paradigmi programiranja</a:t>
            </a:r>
          </a:p>
          <a:p>
            <a:pPr algn="just"/>
            <a:r>
              <a:rPr lang="sr-Latn-RS" sz="2000">
                <a:cs typeface="Calibri"/>
              </a:rPr>
              <a:t>Nezavisnost</a:t>
            </a:r>
            <a:r>
              <a:rPr lang="sr-Latn-RS" sz="2000" dirty="0">
                <a:cs typeface="Calibri"/>
              </a:rPr>
              <a:t> od platforme</a:t>
            </a:r>
          </a:p>
          <a:p>
            <a:pPr algn="just"/>
            <a:r>
              <a:rPr lang="sr-Latn-RS" sz="2000" dirty="0">
                <a:cs typeface="Calibri"/>
              </a:rPr>
              <a:t>Upravljanje memorijom</a:t>
            </a:r>
          </a:p>
          <a:p>
            <a:pPr algn="just"/>
            <a:endParaRPr lang="sr-Latn-RS" sz="2000" dirty="0">
              <a:cs typeface="Calibri"/>
            </a:endParaRPr>
          </a:p>
        </p:txBody>
      </p:sp>
    </p:spTree>
    <p:extLst>
      <p:ext uri="{BB962C8B-B14F-4D97-AF65-F5344CB8AC3E}">
        <p14:creationId xmlns:p14="http://schemas.microsoft.com/office/powerpoint/2010/main" val="63288515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99477" y="2030125"/>
            <a:ext cx="9724031" cy="4101528"/>
          </a:xfrm>
        </p:spPr>
        <p:txBody>
          <a:bodyPr vert="horz" lIns="91440" tIns="45720" rIns="91440" bIns="45720" rtlCol="0" anchor="t">
            <a:normAutofit fontScale="92500" lnSpcReduction="20000"/>
          </a:bodyPr>
          <a:lstStyle/>
          <a:p>
            <a:pPr marL="0" indent="0" algn="ctr">
              <a:buNone/>
            </a:pPr>
            <a:r>
              <a:rPr lang="sr-Latn-RS" b="1" i="1">
                <a:cs typeface="Calibri" panose="020F0502020204030204"/>
              </a:rPr>
              <a:t>std::map</a:t>
            </a:r>
            <a:endParaRPr lang="sr-Latn-RS" dirty="0">
              <a:cs typeface="Calibri" panose="020F0502020204030204"/>
            </a:endParaRPr>
          </a:p>
          <a:p>
            <a:pPr marL="0" indent="0" algn="just">
              <a:buNone/>
            </a:pPr>
            <a:r>
              <a:rPr lang="sr-Latn-RS" dirty="0">
                <a:cs typeface="Calibri" panose="020F0502020204030204"/>
              </a:rPr>
              <a:t>Mape su sortirani asocijativni kontejneri bazirani na ideji čuvanja podataka u formi </a:t>
            </a:r>
            <a:r>
              <a:rPr lang="sr-Latn-RS" i="1" dirty="0">
                <a:cs typeface="Calibri" panose="020F0502020204030204"/>
              </a:rPr>
              <a:t>ključ-vrednost </a:t>
            </a:r>
            <a:r>
              <a:rPr lang="sr-Latn-RS" dirty="0">
                <a:cs typeface="Calibri" panose="020F0502020204030204"/>
              </a:rPr>
              <a:t>pri čemu su ključevi jedinstveni. Pretraga, brisanje i dodavanje elemenata su sa logaritamskom </a:t>
            </a:r>
            <a:r>
              <a:rPr lang="sr-Latn-RS">
                <a:cs typeface="Calibri" panose="020F0502020204030204"/>
              </a:rPr>
              <a:t>složenošću.</a:t>
            </a:r>
            <a:r>
              <a:rPr lang="sr-Latn-RS" i="1" dirty="0">
                <a:cs typeface="Calibri" panose="020F0502020204030204"/>
              </a:rPr>
              <a:t> </a:t>
            </a:r>
            <a:endParaRPr lang="sr-Latn-RS" b="1" i="1" dirty="0">
              <a:cs typeface="Calibri" panose="020F0502020204030204"/>
            </a:endParaRPr>
          </a:p>
          <a:p>
            <a:pPr marL="0" indent="0" algn="ctr">
              <a:buNone/>
            </a:pPr>
            <a:r>
              <a:rPr lang="sr-Latn-RS" b="1" i="1">
                <a:ea typeface="+mn-lt"/>
                <a:cs typeface="+mn-lt"/>
              </a:rPr>
              <a:t>std::multimap</a:t>
            </a:r>
            <a:endParaRPr lang="sr-Latn-RS">
              <a:ea typeface="+mn-lt"/>
              <a:cs typeface="+mn-lt"/>
            </a:endParaRPr>
          </a:p>
          <a:p>
            <a:pPr marL="0" indent="0" algn="just">
              <a:buNone/>
            </a:pPr>
            <a:r>
              <a:rPr lang="sr-Latn-RS" dirty="0">
                <a:ea typeface="+mn-lt"/>
                <a:cs typeface="+mn-lt"/>
              </a:rPr>
              <a:t>Multimape su sortirani asocijativni kontejneri bazirani na ideji čuvanja podataka u formi </a:t>
            </a:r>
            <a:r>
              <a:rPr lang="sr-Latn-RS" i="1" dirty="0">
                <a:ea typeface="+mn-lt"/>
                <a:cs typeface="+mn-lt"/>
              </a:rPr>
              <a:t>ključ-vrednost </a:t>
            </a:r>
            <a:r>
              <a:rPr lang="sr-Latn-RS" dirty="0">
                <a:ea typeface="+mn-lt"/>
                <a:cs typeface="+mn-lt"/>
              </a:rPr>
              <a:t>pri čemu je moguć scenario da više podataka ima iste ključeve. Redosled kojim će biti sačuvani elementi sa istim ključevima zavisi od redosleda dodavanja </a:t>
            </a:r>
            <a:r>
              <a:rPr lang="sr-Latn-RS">
                <a:ea typeface="+mn-lt"/>
                <a:cs typeface="+mn-lt"/>
              </a:rPr>
              <a:t>elemenata. Pretraga, brisanje i dodavanje </a:t>
            </a:r>
            <a:r>
              <a:rPr lang="sr-Latn-RS" dirty="0">
                <a:ea typeface="+mn-lt"/>
                <a:cs typeface="+mn-lt"/>
              </a:rPr>
              <a:t>elemenata su sa logaritamskom složenošću.</a:t>
            </a:r>
            <a:r>
              <a:rPr lang="sr-Latn-RS" i="1" dirty="0">
                <a:ea typeface="+mn-lt"/>
                <a:cs typeface="+mn-lt"/>
              </a:rPr>
              <a:t> </a:t>
            </a:r>
            <a:endParaRPr lang="sr-Latn-RS" dirty="0"/>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353198308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KONTEJNERSKE KLASE</a:t>
            </a:r>
            <a:endParaRPr lang="sr-Latn-RS"/>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99477" y="2030125"/>
            <a:ext cx="9724031" cy="4101528"/>
          </a:xfrm>
        </p:spPr>
        <p:txBody>
          <a:bodyPr vert="horz" lIns="91440" tIns="45720" rIns="91440" bIns="45720" rtlCol="0" anchor="t">
            <a:normAutofit/>
          </a:bodyPr>
          <a:lstStyle/>
          <a:p>
            <a:pPr marL="0" indent="0" algn="ctr">
              <a:buNone/>
            </a:pPr>
            <a:r>
              <a:rPr lang="sr-Latn-RS" b="1" i="1" dirty="0" err="1">
                <a:cs typeface="Calibri" panose="020F0502020204030204"/>
              </a:rPr>
              <a:t>std</a:t>
            </a:r>
            <a:r>
              <a:rPr lang="sr-Latn-RS" b="1" i="1" dirty="0">
                <a:cs typeface="Calibri" panose="020F0502020204030204"/>
              </a:rPr>
              <a:t>::</a:t>
            </a:r>
            <a:r>
              <a:rPr lang="sr-Latn-RS" b="1" i="1" dirty="0" err="1">
                <a:cs typeface="Calibri" panose="020F0502020204030204"/>
              </a:rPr>
              <a:t>map</a:t>
            </a:r>
            <a:r>
              <a:rPr lang="sr-Latn-RS" b="1" i="1" dirty="0">
                <a:cs typeface="Calibri" panose="020F0502020204030204"/>
              </a:rPr>
              <a:t>, </a:t>
            </a:r>
            <a:r>
              <a:rPr lang="sr-Latn-RS" b="1" i="1" dirty="0" err="1">
                <a:cs typeface="Calibri" panose="020F0502020204030204"/>
              </a:rPr>
              <a:t>std</a:t>
            </a:r>
            <a:r>
              <a:rPr lang="sr-Latn-RS" b="1" i="1" dirty="0">
                <a:cs typeface="Calibri" panose="020F0502020204030204"/>
              </a:rPr>
              <a:t>::</a:t>
            </a:r>
            <a:r>
              <a:rPr lang="sr-Latn-RS" b="1" i="1" dirty="0" err="1">
                <a:cs typeface="Calibri" panose="020F0502020204030204"/>
              </a:rPr>
              <a:t>multimap</a:t>
            </a:r>
            <a:r>
              <a:rPr lang="sr-Latn-RS" b="1" i="1" dirty="0">
                <a:cs typeface="Calibri" panose="020F0502020204030204"/>
              </a:rPr>
              <a:t>, </a:t>
            </a:r>
            <a:r>
              <a:rPr lang="sr-Latn-RS" b="1" i="1" dirty="0" err="1">
                <a:cs typeface="Calibri" panose="020F0502020204030204"/>
              </a:rPr>
              <a:t>std</a:t>
            </a:r>
            <a:r>
              <a:rPr lang="sr-Latn-RS" b="1" i="1" dirty="0">
                <a:cs typeface="Calibri" panose="020F0502020204030204"/>
              </a:rPr>
              <a:t>::set</a:t>
            </a:r>
            <a:endParaRPr lang="sr-Latn-RS" dirty="0">
              <a:cs typeface="Calibri" panose="020F0502020204030204"/>
            </a:endParaRPr>
          </a:p>
          <a:p>
            <a:pPr marL="0" indent="0" algn="ctr">
              <a:buNone/>
            </a:pPr>
            <a:endParaRPr lang="sr-Latn-RS" b="1" i="1" dirty="0">
              <a:cs typeface="Calibri" panose="020F0502020204030204"/>
            </a:endParaRPr>
          </a:p>
          <a:p>
            <a:pPr marL="0" indent="0" algn="just">
              <a:buNone/>
            </a:pPr>
            <a:r>
              <a:rPr lang="sr-Latn-RS" dirty="0">
                <a:cs typeface="Calibri" panose="020F0502020204030204"/>
              </a:rPr>
              <a:t>- </a:t>
            </a:r>
            <a:r>
              <a:rPr lang="sr-Latn-RS">
                <a:cs typeface="Calibri" panose="020F0502020204030204"/>
              </a:rPr>
              <a:t>iteratori </a:t>
            </a:r>
            <a:r>
              <a:rPr lang="sr-Latn-RS" b="1" i="1" dirty="0">
                <a:cs typeface="Calibri" panose="020F0502020204030204"/>
              </a:rPr>
              <a:t>(</a:t>
            </a:r>
            <a:r>
              <a:rPr lang="sr-Latn-RS" b="1" i="1" err="1">
                <a:cs typeface="Calibri" panose="020F0502020204030204"/>
              </a:rPr>
              <a:t>begin</a:t>
            </a:r>
            <a:r>
              <a:rPr lang="sr-Latn-RS" b="1" i="1" dirty="0">
                <a:cs typeface="Calibri" panose="020F0502020204030204"/>
              </a:rPr>
              <a:t>, </a:t>
            </a:r>
            <a:r>
              <a:rPr lang="sr-Latn-RS" b="1" i="1" err="1">
                <a:cs typeface="Calibri" panose="020F0502020204030204"/>
              </a:rPr>
              <a:t>end</a:t>
            </a:r>
            <a:r>
              <a:rPr lang="sr-Latn-RS" b="1" i="1" dirty="0">
                <a:cs typeface="Calibri" panose="020F0502020204030204"/>
              </a:rPr>
              <a:t>, </a:t>
            </a:r>
            <a:r>
              <a:rPr lang="sr-Latn-RS" b="1" i="1" err="1">
                <a:cs typeface="Calibri" panose="020F0502020204030204"/>
              </a:rPr>
              <a:t>rbegin</a:t>
            </a:r>
            <a:r>
              <a:rPr lang="sr-Latn-RS" b="1" i="1" dirty="0">
                <a:cs typeface="Calibri" panose="020F0502020204030204"/>
              </a:rPr>
              <a:t>, </a:t>
            </a:r>
            <a:r>
              <a:rPr lang="sr-Latn-RS" b="1" i="1" err="1">
                <a:cs typeface="Calibri" panose="020F0502020204030204"/>
              </a:rPr>
              <a:t>rend</a:t>
            </a:r>
            <a:r>
              <a:rPr lang="sr-Latn-RS" b="1" i="1" dirty="0">
                <a:cs typeface="Calibri" panose="020F0502020204030204"/>
              </a:rPr>
              <a:t>)</a:t>
            </a:r>
            <a:endParaRPr lang="sr-Latn-RS" dirty="0">
              <a:cs typeface="Calibri" panose="020F0502020204030204"/>
            </a:endParaRPr>
          </a:p>
          <a:p>
            <a:pPr marL="0" indent="0" algn="just">
              <a:buNone/>
            </a:pPr>
            <a:r>
              <a:rPr lang="sr-Latn-RS" dirty="0">
                <a:cs typeface="Calibri" panose="020F0502020204030204"/>
              </a:rPr>
              <a:t>- kapacitet </a:t>
            </a:r>
            <a:r>
              <a:rPr lang="sr-Latn-RS" b="1" i="1" dirty="0">
                <a:cs typeface="Calibri" panose="020F0502020204030204"/>
              </a:rPr>
              <a:t>(</a:t>
            </a:r>
            <a:r>
              <a:rPr lang="sr-Latn-RS" b="1" i="1" dirty="0" err="1">
                <a:cs typeface="Calibri" panose="020F0502020204030204"/>
              </a:rPr>
              <a:t>empty</a:t>
            </a:r>
            <a:r>
              <a:rPr lang="sr-Latn-RS" b="1" i="1" dirty="0">
                <a:cs typeface="Calibri" panose="020F0502020204030204"/>
              </a:rPr>
              <a:t>, </a:t>
            </a:r>
            <a:r>
              <a:rPr lang="sr-Latn-RS" b="1" i="1" dirty="0" err="1">
                <a:cs typeface="Calibri" panose="020F0502020204030204"/>
              </a:rPr>
              <a:t>size</a:t>
            </a:r>
            <a:r>
              <a:rPr lang="sr-Latn-RS" b="1" i="1" dirty="0">
                <a:cs typeface="Calibri" panose="020F0502020204030204"/>
              </a:rPr>
              <a:t>, </a:t>
            </a:r>
            <a:r>
              <a:rPr lang="sr-Latn-RS" b="1" i="1" dirty="0" err="1">
                <a:cs typeface="Calibri" panose="020F0502020204030204"/>
              </a:rPr>
              <a:t>max_size</a:t>
            </a:r>
            <a:r>
              <a:rPr lang="sr-Latn-RS" b="1" i="1" dirty="0">
                <a:cs typeface="Calibri" panose="020F0502020204030204"/>
              </a:rPr>
              <a:t>)</a:t>
            </a:r>
          </a:p>
          <a:p>
            <a:pPr marL="0" indent="0" algn="just">
              <a:buNone/>
            </a:pPr>
            <a:r>
              <a:rPr lang="sr-Latn-RS" dirty="0">
                <a:cs typeface="Calibri" panose="020F0502020204030204"/>
              </a:rPr>
              <a:t>- </a:t>
            </a:r>
            <a:r>
              <a:rPr lang="sr-Latn-RS" dirty="0" err="1">
                <a:cs typeface="Calibri" panose="020F0502020204030204"/>
              </a:rPr>
              <a:t>modifikatori</a:t>
            </a:r>
            <a:r>
              <a:rPr lang="sr-Latn-RS" dirty="0">
                <a:cs typeface="Calibri" panose="020F0502020204030204"/>
              </a:rPr>
              <a:t> </a:t>
            </a:r>
            <a:r>
              <a:rPr lang="sr-Latn-RS" b="1" i="1" dirty="0">
                <a:cs typeface="Calibri" panose="020F0502020204030204"/>
              </a:rPr>
              <a:t>(</a:t>
            </a:r>
            <a:r>
              <a:rPr lang="sr-Latn-RS" b="1" i="1" dirty="0" err="1">
                <a:cs typeface="Calibri" panose="020F0502020204030204"/>
              </a:rPr>
              <a:t>clear</a:t>
            </a:r>
            <a:r>
              <a:rPr lang="sr-Latn-RS" b="1" i="1" dirty="0">
                <a:cs typeface="Calibri" panose="020F0502020204030204"/>
              </a:rPr>
              <a:t>, insert, </a:t>
            </a:r>
            <a:r>
              <a:rPr lang="sr-Latn-RS" b="1" i="1" dirty="0" err="1">
                <a:cs typeface="Calibri" panose="020F0502020204030204"/>
              </a:rPr>
              <a:t>erase</a:t>
            </a:r>
            <a:r>
              <a:rPr lang="sr-Latn-RS" b="1" i="1" dirty="0">
                <a:cs typeface="Calibri" panose="020F0502020204030204"/>
              </a:rPr>
              <a:t>, </a:t>
            </a:r>
            <a:r>
              <a:rPr lang="sr-Latn-RS" b="1" i="1" dirty="0" err="1">
                <a:cs typeface="Calibri" panose="020F0502020204030204"/>
              </a:rPr>
              <a:t>swap</a:t>
            </a:r>
            <a:r>
              <a:rPr lang="sr-Latn-RS" b="1" i="1" dirty="0">
                <a:cs typeface="Calibri" panose="020F0502020204030204"/>
              </a:rPr>
              <a:t>, </a:t>
            </a:r>
            <a:r>
              <a:rPr lang="sr-Latn-RS" b="1" i="1" dirty="0" err="1">
                <a:cs typeface="Calibri" panose="020F0502020204030204"/>
              </a:rPr>
              <a:t>extract</a:t>
            </a:r>
            <a:r>
              <a:rPr lang="sr-Latn-RS" b="1" i="1" dirty="0">
                <a:cs typeface="Calibri" panose="020F0502020204030204"/>
              </a:rPr>
              <a:t>, </a:t>
            </a:r>
            <a:r>
              <a:rPr lang="sr-Latn-RS" b="1" i="1" dirty="0" err="1">
                <a:cs typeface="Calibri" panose="020F0502020204030204"/>
              </a:rPr>
              <a:t>merge</a:t>
            </a:r>
            <a:r>
              <a:rPr lang="sr-Latn-RS" b="1" i="1" dirty="0">
                <a:cs typeface="Calibri" panose="020F0502020204030204"/>
              </a:rPr>
              <a:t>)</a:t>
            </a:r>
          </a:p>
          <a:p>
            <a:pPr marL="0" indent="0" algn="just">
              <a:buNone/>
            </a:pPr>
            <a:r>
              <a:rPr lang="sr-Latn-RS">
                <a:cs typeface="Calibri" panose="020F0502020204030204"/>
              </a:rPr>
              <a:t>- pretraga </a:t>
            </a:r>
            <a:r>
              <a:rPr lang="sr-Latn-RS" b="1" i="1" dirty="0">
                <a:cs typeface="Calibri" panose="020F0502020204030204"/>
              </a:rPr>
              <a:t>(count, </a:t>
            </a:r>
            <a:r>
              <a:rPr lang="sr-Latn-RS" b="1" i="1" err="1">
                <a:cs typeface="Calibri" panose="020F0502020204030204"/>
              </a:rPr>
              <a:t>find</a:t>
            </a:r>
            <a:r>
              <a:rPr lang="sr-Latn-RS" b="1" i="1" dirty="0">
                <a:cs typeface="Calibri" panose="020F0502020204030204"/>
              </a:rPr>
              <a:t>, </a:t>
            </a:r>
            <a:r>
              <a:rPr lang="sr-Latn-RS" b="1" i="1" err="1">
                <a:cs typeface="Calibri" panose="020F0502020204030204"/>
              </a:rPr>
              <a:t>contains</a:t>
            </a:r>
            <a:r>
              <a:rPr lang="sr-Latn-RS" b="1" i="1" dirty="0">
                <a:cs typeface="Calibri" panose="020F0502020204030204"/>
              </a:rPr>
              <a:t>, </a:t>
            </a:r>
            <a:r>
              <a:rPr lang="sr-Latn-RS" b="1" i="1" err="1">
                <a:cs typeface="Calibri" panose="020F0502020204030204"/>
              </a:rPr>
              <a:t>equal_range</a:t>
            </a:r>
            <a:r>
              <a:rPr lang="sr-Latn-RS" b="1" i="1" dirty="0">
                <a:cs typeface="Calibri" panose="020F0502020204030204"/>
              </a:rPr>
              <a:t>, </a:t>
            </a:r>
            <a:r>
              <a:rPr lang="sr-Latn-RS" b="1" i="1" err="1">
                <a:cs typeface="Calibri" panose="020F0502020204030204"/>
              </a:rPr>
              <a:t>lower_bound</a:t>
            </a:r>
            <a:r>
              <a:rPr lang="sr-Latn-RS" b="1" i="1" dirty="0">
                <a:cs typeface="Calibri" panose="020F0502020204030204"/>
              </a:rPr>
              <a:t>, </a:t>
            </a:r>
            <a:r>
              <a:rPr lang="sr-Latn-RS" b="1" i="1" err="1">
                <a:cs typeface="Calibri" panose="020F0502020204030204"/>
              </a:rPr>
              <a:t>upper_bound</a:t>
            </a:r>
            <a:r>
              <a:rPr lang="sr-Latn-RS" b="1" i="1" dirty="0">
                <a:cs typeface="Calibri" panose="020F0502020204030204"/>
              </a:rPr>
              <a:t>)</a:t>
            </a:r>
          </a:p>
          <a:p>
            <a:pPr marL="0" indent="0" algn="just">
              <a:buNone/>
            </a:pPr>
            <a:endParaRPr lang="sr-Latn-RS"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258362439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4040380" y="2030125"/>
            <a:ext cx="7083128" cy="4299856"/>
          </a:xfrm>
        </p:spPr>
        <p:txBody>
          <a:bodyPr vert="horz" lIns="91440" tIns="45720" rIns="91440" bIns="45720" rtlCol="0" anchor="t">
            <a:normAutofit/>
          </a:bodyPr>
          <a:lstStyle/>
          <a:p>
            <a:pPr marL="0" indent="0" algn="ctr">
              <a:buNone/>
            </a:pPr>
            <a:endParaRPr lang="sr-Latn-RS" b="1" i="1" dirty="0">
              <a:cs typeface="Calibri" panose="020F0502020204030204"/>
            </a:endParaRPr>
          </a:p>
          <a:p>
            <a:pPr marL="0" indent="0">
              <a:buNone/>
            </a:pPr>
            <a:r>
              <a:rPr lang="sr-Latn-RS">
                <a:cs typeface="Calibri" panose="020F0502020204030204"/>
              </a:rPr>
              <a:t>Raspored memorije:</a:t>
            </a:r>
            <a:endParaRPr lang="sr-Latn-RS" b="1" i="1" dirty="0">
              <a:cs typeface="Calibri" panose="020F0502020204030204"/>
            </a:endParaRPr>
          </a:p>
          <a:p>
            <a:pPr marL="0" indent="0">
              <a:buNone/>
            </a:pPr>
            <a:r>
              <a:rPr lang="sr-Latn-RS" dirty="0">
                <a:cs typeface="Calibri" panose="020F0502020204030204"/>
              </a:rPr>
              <a:t>- </a:t>
            </a:r>
            <a:r>
              <a:rPr lang="sr-Latn-RS" b="1" i="1">
                <a:cs typeface="Calibri" panose="020F0502020204030204"/>
              </a:rPr>
              <a:t>stack </a:t>
            </a:r>
            <a:r>
              <a:rPr lang="sr-Latn-RS">
                <a:cs typeface="Calibri" panose="020F0502020204030204"/>
              </a:rPr>
              <a:t>(promenljive)</a:t>
            </a:r>
            <a:endParaRPr lang="sr-Latn-RS" b="1" dirty="0">
              <a:cs typeface="Calibri" panose="020F0502020204030204"/>
            </a:endParaRPr>
          </a:p>
          <a:p>
            <a:pPr marL="0" indent="0">
              <a:buNone/>
            </a:pPr>
            <a:r>
              <a:rPr lang="sr-Latn-RS" i="1" dirty="0">
                <a:cs typeface="Calibri" panose="020F0502020204030204"/>
              </a:rPr>
              <a:t>- </a:t>
            </a:r>
            <a:r>
              <a:rPr lang="sr-Latn-RS" b="1" i="1" dirty="0">
                <a:cs typeface="Calibri" panose="020F0502020204030204"/>
              </a:rPr>
              <a:t>heap </a:t>
            </a:r>
            <a:r>
              <a:rPr lang="sr-Latn-RS">
                <a:cs typeface="Calibri" panose="020F0502020204030204"/>
              </a:rPr>
              <a:t>(dinamički alocirana memorija)</a:t>
            </a:r>
            <a:endParaRPr lang="sr-Latn-RS" b="1" i="1" dirty="0">
              <a:cs typeface="Calibri" panose="020F0502020204030204"/>
            </a:endParaRPr>
          </a:p>
          <a:p>
            <a:pPr marL="0" indent="0">
              <a:buNone/>
            </a:pPr>
            <a:r>
              <a:rPr lang="sr-Latn-RS" i="1" dirty="0">
                <a:cs typeface="Calibri" panose="020F0502020204030204"/>
              </a:rPr>
              <a:t>- </a:t>
            </a:r>
            <a:r>
              <a:rPr lang="sr-Latn-RS" b="1" i="1" dirty="0">
                <a:cs typeface="Calibri" panose="020F0502020204030204"/>
              </a:rPr>
              <a:t>data </a:t>
            </a:r>
            <a:r>
              <a:rPr lang="sr-Latn-RS" dirty="0">
                <a:cs typeface="Calibri" panose="020F0502020204030204"/>
              </a:rPr>
              <a:t>(</a:t>
            </a:r>
            <a:r>
              <a:rPr lang="sr-Latn-RS" i="1" dirty="0">
                <a:cs typeface="Calibri" panose="020F0502020204030204"/>
              </a:rPr>
              <a:t>global </a:t>
            </a:r>
            <a:r>
              <a:rPr lang="sr-Latn-RS" dirty="0">
                <a:cs typeface="Calibri" panose="020F0502020204030204"/>
              </a:rPr>
              <a:t>i </a:t>
            </a:r>
            <a:r>
              <a:rPr lang="sr-Latn-RS" i="1" dirty="0">
                <a:cs typeface="Calibri" panose="020F0502020204030204"/>
              </a:rPr>
              <a:t>static </a:t>
            </a:r>
            <a:r>
              <a:rPr lang="sr-Latn-RS">
                <a:cs typeface="Calibri" panose="020F0502020204030204"/>
              </a:rPr>
              <a:t>promenljive)</a:t>
            </a:r>
            <a:endParaRPr lang="sr-Latn-RS" b="1" dirty="0">
              <a:cs typeface="Calibri" panose="020F0502020204030204"/>
            </a:endParaRPr>
          </a:p>
          <a:p>
            <a:pPr marL="0" indent="0" algn="just">
              <a:buNone/>
            </a:pPr>
            <a:r>
              <a:rPr lang="sr-Latn-RS" dirty="0">
                <a:cs typeface="Calibri" panose="020F0502020204030204"/>
              </a:rPr>
              <a:t>- </a:t>
            </a:r>
            <a:r>
              <a:rPr lang="sr-Latn-RS" b="1" i="1" dirty="0">
                <a:cs typeface="Calibri" panose="020F0502020204030204"/>
              </a:rPr>
              <a:t>text </a:t>
            </a:r>
            <a:r>
              <a:rPr lang="sr-Latn-RS">
                <a:cs typeface="Calibri" panose="020F0502020204030204"/>
              </a:rPr>
              <a:t>(kod)</a:t>
            </a:r>
            <a:endParaRPr lang="sr-Latn-RS"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descr="Slika na kojoj se nalazi sto&#10;&#10;Opis je automatski generisan">
            <a:extLst>
              <a:ext uri="{FF2B5EF4-FFF2-40B4-BE49-F238E27FC236}">
                <a16:creationId xmlns:a16="http://schemas.microsoft.com/office/drawing/2014/main" id="{3E58B13B-5F40-48F4-9ACF-BFC64FCE7C79}"/>
              </a:ext>
            </a:extLst>
          </p:cNvPr>
          <p:cNvPicPr>
            <a:picLocks noChangeAspect="1"/>
          </p:cNvPicPr>
          <p:nvPr/>
        </p:nvPicPr>
        <p:blipFill>
          <a:blip r:embed="rId2"/>
          <a:stretch>
            <a:fillRect/>
          </a:stretch>
        </p:blipFill>
        <p:spPr>
          <a:xfrm>
            <a:off x="456333" y="1729703"/>
            <a:ext cx="3578268" cy="4913649"/>
          </a:xfrm>
          <a:prstGeom prst="rect">
            <a:avLst/>
          </a:prstGeom>
        </p:spPr>
      </p:pic>
    </p:spTree>
    <p:extLst>
      <p:ext uri="{BB962C8B-B14F-4D97-AF65-F5344CB8AC3E}">
        <p14:creationId xmlns:p14="http://schemas.microsoft.com/office/powerpoint/2010/main" val="283835292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r>
              <a:rPr lang="sr-Latn-RS" b="1">
                <a:cs typeface="Calibri" panose="020F0502020204030204"/>
              </a:rPr>
              <a:t>Pokazivači i reference</a:t>
            </a:r>
            <a:endParaRPr lang="sr-Latn-RS" b="1"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a:extLst>
              <a:ext uri="{FF2B5EF4-FFF2-40B4-BE49-F238E27FC236}">
                <a16:creationId xmlns:a16="http://schemas.microsoft.com/office/drawing/2014/main" id="{E3CC2481-CB0E-498F-AB7F-9A0177982E84}"/>
              </a:ext>
            </a:extLst>
          </p:cNvPr>
          <p:cNvPicPr>
            <a:picLocks noChangeAspect="1"/>
          </p:cNvPicPr>
          <p:nvPr/>
        </p:nvPicPr>
        <p:blipFill>
          <a:blip r:embed="rId2"/>
          <a:stretch>
            <a:fillRect/>
          </a:stretch>
        </p:blipFill>
        <p:spPr>
          <a:xfrm>
            <a:off x="2586842" y="2383080"/>
            <a:ext cx="7008420" cy="3912722"/>
          </a:xfrm>
          <a:prstGeom prst="rect">
            <a:avLst/>
          </a:prstGeom>
        </p:spPr>
      </p:pic>
    </p:spTree>
    <p:extLst>
      <p:ext uri="{BB962C8B-B14F-4D97-AF65-F5344CB8AC3E}">
        <p14:creationId xmlns:p14="http://schemas.microsoft.com/office/powerpoint/2010/main" val="374190411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buNone/>
            </a:pPr>
            <a:r>
              <a:rPr lang="sr-Latn-RS" b="1">
                <a:cs typeface="Calibri" panose="020F0502020204030204"/>
              </a:rPr>
              <a:t>RAW pointers:</a:t>
            </a:r>
            <a:endParaRPr lang="sr-Latn-RS" b="1" dirty="0">
              <a:cs typeface="Calibri" panose="020F0502020204030204"/>
            </a:endParaRPr>
          </a:p>
          <a:p>
            <a:pPr marL="0" indent="0">
              <a:buNone/>
            </a:pPr>
            <a:r>
              <a:rPr lang="sr-Latn-RS" b="1" dirty="0">
                <a:cs typeface="Calibri" panose="020F0502020204030204"/>
              </a:rPr>
              <a:t>- </a:t>
            </a:r>
            <a:r>
              <a:rPr lang="sr-Latn-RS" b="1" i="1">
                <a:cs typeface="Calibri" panose="020F0502020204030204"/>
              </a:rPr>
              <a:t>type*</a:t>
            </a:r>
            <a:endParaRPr lang="sr-Latn-RS" b="1" dirty="0">
              <a:cs typeface="Calibri" panose="020F0502020204030204"/>
            </a:endParaRPr>
          </a:p>
          <a:p>
            <a:pPr marL="0" indent="0">
              <a:buNone/>
            </a:pPr>
            <a:endParaRPr lang="sr-Latn-RS" b="1" i="1" dirty="0">
              <a:cs typeface="Calibri" panose="020F0502020204030204"/>
            </a:endParaRPr>
          </a:p>
          <a:p>
            <a:pPr marL="0" indent="0">
              <a:buNone/>
            </a:pPr>
            <a:r>
              <a:rPr lang="sr-Latn-RS" b="1">
                <a:cs typeface="Calibri" panose="020F0502020204030204"/>
              </a:rPr>
              <a:t>SMART pointers:</a:t>
            </a:r>
            <a:endParaRPr lang="sr-Latn-RS" b="1" i="1" dirty="0">
              <a:cs typeface="Calibri" panose="020F0502020204030204"/>
            </a:endParaRPr>
          </a:p>
          <a:p>
            <a:pPr marL="0" indent="0">
              <a:buNone/>
            </a:pPr>
            <a:r>
              <a:rPr lang="sr-Latn-RS" b="1" dirty="0">
                <a:cs typeface="Calibri" panose="020F0502020204030204"/>
              </a:rPr>
              <a:t>- </a:t>
            </a:r>
            <a:r>
              <a:rPr lang="sr-Latn-RS" b="1" i="1">
                <a:cs typeface="Calibri" panose="020F0502020204030204"/>
              </a:rPr>
              <a:t>unique_ptr</a:t>
            </a:r>
            <a:endParaRPr lang="sr-Latn-RS" b="1" dirty="0">
              <a:cs typeface="Calibri" panose="020F0502020204030204"/>
            </a:endParaRPr>
          </a:p>
          <a:p>
            <a:pPr marL="0" indent="0">
              <a:buNone/>
            </a:pPr>
            <a:r>
              <a:rPr lang="sr-Latn-RS" b="1" i="1">
                <a:cs typeface="Calibri" panose="020F0502020204030204"/>
              </a:rPr>
              <a:t>- shared_ptr</a:t>
            </a:r>
            <a:endParaRPr lang="sr-Latn-RS" b="1" i="1" dirty="0">
              <a:cs typeface="Calibri" panose="020F0502020204030204"/>
            </a:endParaRPr>
          </a:p>
          <a:p>
            <a:pPr marL="0" indent="0">
              <a:buNone/>
            </a:pPr>
            <a:r>
              <a:rPr lang="sr-Latn-RS" b="1" i="1">
                <a:cs typeface="Calibri" panose="020F0502020204030204"/>
              </a:rPr>
              <a:t>- weak_ptr</a:t>
            </a:r>
            <a:endParaRPr lang="sr-Latn-RS" b="1" i="1"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333497411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r>
              <a:rPr lang="sr-Latn-RS" b="1" dirty="0">
                <a:cs typeface="Calibri" panose="020F0502020204030204"/>
              </a:rPr>
              <a:t>Curenje memorije</a:t>
            </a:r>
          </a:p>
          <a:p>
            <a:pPr marL="0" indent="0" algn="ctr">
              <a:buNone/>
            </a:pPr>
            <a:endParaRPr lang="sr-Latn-RS" b="1" dirty="0">
              <a:cs typeface="Calibri" panose="020F0502020204030204"/>
            </a:endParaRPr>
          </a:p>
          <a:p>
            <a:pPr marL="0" indent="0" algn="just">
              <a:buNone/>
            </a:pPr>
            <a:r>
              <a:rPr lang="sr-Latn-RS" sz="2000" dirty="0">
                <a:cs typeface="Calibri" panose="020F0502020204030204"/>
              </a:rPr>
              <a:t>U računarstvu, curenje memorije je vrsta curenja resursa do koje dolazi kada računarski program pogrešno upravlja dodeljivanjem memorije, na način da se memorija koja se više ne koristi ne oslobađa. Do curenja može doći kada se objekat uskladišti u memoriji, ali mu se ne može pristupiti. </a:t>
            </a:r>
            <a:endParaRPr lang="sr-Latn-RS" b="1" dirty="0">
              <a:cs typeface="Calibri" panose="020F0502020204030204"/>
            </a:endParaRPr>
          </a:p>
          <a:p>
            <a:pPr marL="0" indent="0" algn="just">
              <a:buNone/>
            </a:pPr>
            <a:endParaRPr lang="sr-Latn-RS" sz="2000" dirty="0">
              <a:cs typeface="Calibri" panose="020F0502020204030204"/>
            </a:endParaRPr>
          </a:p>
          <a:p>
            <a:pPr marL="0" indent="0" algn="just">
              <a:buNone/>
            </a:pPr>
            <a:r>
              <a:rPr lang="sr-Latn-RS" sz="2000" dirty="0">
                <a:cs typeface="Calibri" panose="020F0502020204030204"/>
              </a:rPr>
              <a:t>Osim curenja memorije, može doći i do curenja prostora. Za razliku od curenja memorije gde se memorija nikad ne oslobađa, do curenja prostora dolazi kada se memorija ne oslobađa na vreme. Memorija se koristi, ali oslobađa kasnije nego što se očekivalo.</a:t>
            </a: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424984612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r>
              <a:rPr lang="sr-Latn-RS" b="1" dirty="0">
                <a:cs typeface="Calibri" panose="020F0502020204030204"/>
              </a:rPr>
              <a:t>Curenje memorije</a:t>
            </a:r>
          </a:p>
          <a:p>
            <a:pPr marL="0" indent="0" algn="ctr">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a:extLst>
              <a:ext uri="{FF2B5EF4-FFF2-40B4-BE49-F238E27FC236}">
                <a16:creationId xmlns:a16="http://schemas.microsoft.com/office/drawing/2014/main" id="{7DE06D8A-BDAF-44E1-AFC0-587C65DB91C6}"/>
              </a:ext>
            </a:extLst>
          </p:cNvPr>
          <p:cNvPicPr>
            <a:picLocks noChangeAspect="1"/>
          </p:cNvPicPr>
          <p:nvPr/>
        </p:nvPicPr>
        <p:blipFill>
          <a:blip r:embed="rId2"/>
          <a:stretch>
            <a:fillRect/>
          </a:stretch>
        </p:blipFill>
        <p:spPr>
          <a:xfrm>
            <a:off x="2260134" y="2975952"/>
            <a:ext cx="8139830" cy="3223547"/>
          </a:xfrm>
          <a:prstGeom prst="rect">
            <a:avLst/>
          </a:prstGeom>
        </p:spPr>
      </p:pic>
    </p:spTree>
    <p:extLst>
      <p:ext uri="{BB962C8B-B14F-4D97-AF65-F5344CB8AC3E}">
        <p14:creationId xmlns:p14="http://schemas.microsoft.com/office/powerpoint/2010/main" val="113833176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r>
              <a:rPr lang="sr-Latn-RS" b="1" dirty="0">
                <a:cs typeface="Calibri" panose="020F0502020204030204"/>
              </a:rPr>
              <a:t>Curenje memorije</a:t>
            </a:r>
          </a:p>
          <a:p>
            <a:pPr marL="0" indent="0" algn="ctr">
              <a:buNone/>
            </a:pPr>
            <a:endParaRPr lang="sr-Latn-RS" b="1" dirty="0">
              <a:cs typeface="Calibri" panose="020F0502020204030204"/>
            </a:endParaRPr>
          </a:p>
          <a:p>
            <a:pPr marL="0" indent="0" algn="just">
              <a:buNone/>
            </a:pPr>
            <a:r>
              <a:rPr lang="sr-Latn-RS" sz="2000" dirty="0">
                <a:cs typeface="Calibri" panose="020F0502020204030204"/>
              </a:rPr>
              <a:t>Do curenja memorije u C++-u dolazi kada programeri </a:t>
            </a:r>
            <a:r>
              <a:rPr lang="sr-Latn-RS" sz="2000" dirty="0" err="1">
                <a:cs typeface="Calibri" panose="020F0502020204030204"/>
              </a:rPr>
              <a:t>alociraju</a:t>
            </a:r>
            <a:r>
              <a:rPr lang="sr-Latn-RS" sz="2000" dirty="0">
                <a:cs typeface="Calibri" panose="020F0502020204030204"/>
              </a:rPr>
              <a:t> memoriju pomoću ključne reči </a:t>
            </a:r>
            <a:r>
              <a:rPr lang="sr-Latn-RS" sz="2000" b="1" i="1" dirty="0" err="1">
                <a:cs typeface="Calibri" panose="020F0502020204030204"/>
              </a:rPr>
              <a:t>new</a:t>
            </a:r>
            <a:r>
              <a:rPr lang="sr-Latn-RS" sz="2000" dirty="0">
                <a:cs typeface="Calibri" panose="020F0502020204030204"/>
              </a:rPr>
              <a:t> i zaborave da je oslobode upotrebom funkcije </a:t>
            </a:r>
            <a:r>
              <a:rPr lang="sr-Latn-RS" sz="2000" b="1" i="1" dirty="0" err="1">
                <a:cs typeface="Calibri" panose="020F0502020204030204"/>
              </a:rPr>
              <a:t>delete</a:t>
            </a:r>
            <a:r>
              <a:rPr lang="sr-Latn-RS" sz="2000" dirty="0">
                <a:cs typeface="Calibri" panose="020F0502020204030204"/>
              </a:rPr>
              <a:t> ili operatorom </a:t>
            </a:r>
            <a:r>
              <a:rPr lang="sr-Latn-RS" sz="2000" b="1" i="1" dirty="0" err="1">
                <a:cs typeface="Calibri" panose="020F0502020204030204"/>
              </a:rPr>
              <a:t>delete</a:t>
            </a:r>
            <a:r>
              <a:rPr lang="sr-Latn-RS" sz="2000" b="1" i="1" dirty="0">
                <a:cs typeface="Calibri" panose="020F0502020204030204"/>
              </a:rPr>
              <a:t>[]</a:t>
            </a:r>
            <a:r>
              <a:rPr lang="sr-Latn-RS" sz="2000" dirty="0">
                <a:cs typeface="Calibri" panose="020F0502020204030204"/>
              </a:rPr>
              <a:t>. Najčešće do curenja memorije dolazi jer se upotrebljava pogrešan operator brisanja. </a:t>
            </a:r>
          </a:p>
          <a:p>
            <a:pPr marL="0" indent="0" algn="just">
              <a:buNone/>
            </a:pPr>
            <a:endParaRPr lang="sr-Latn-RS" sz="2000" dirty="0">
              <a:cs typeface="Calibri" panose="020F0502020204030204"/>
            </a:endParaRPr>
          </a:p>
          <a:p>
            <a:pPr marL="0" indent="0" algn="just">
              <a:buNone/>
            </a:pPr>
            <a:r>
              <a:rPr lang="sr-Latn-RS" sz="2000" dirty="0">
                <a:cs typeface="Calibri" panose="020F0502020204030204"/>
              </a:rPr>
              <a:t>- Funkcija </a:t>
            </a:r>
            <a:r>
              <a:rPr lang="sr-Latn-RS" sz="2000" b="1" i="1" dirty="0" err="1">
                <a:cs typeface="Calibri" panose="020F0502020204030204"/>
              </a:rPr>
              <a:t>delete</a:t>
            </a:r>
            <a:r>
              <a:rPr lang="sr-Latn-RS" sz="2000" b="1" i="1" dirty="0">
                <a:cs typeface="Calibri" panose="020F0502020204030204"/>
              </a:rPr>
              <a:t> </a:t>
            </a:r>
            <a:r>
              <a:rPr lang="sr-Latn-RS" sz="2000" dirty="0">
                <a:cs typeface="Calibri" panose="020F0502020204030204"/>
              </a:rPr>
              <a:t>koristi se za oslobađanje jednog dodeljenog memorijskog prostora.</a:t>
            </a:r>
          </a:p>
          <a:p>
            <a:pPr marL="0" indent="0" algn="just">
              <a:buNone/>
            </a:pPr>
            <a:r>
              <a:rPr lang="sr-Latn-RS" sz="2000" dirty="0">
                <a:cs typeface="Calibri" panose="020F0502020204030204"/>
              </a:rPr>
              <a:t>- Operator </a:t>
            </a:r>
            <a:r>
              <a:rPr lang="sr-Latn-RS" sz="2000" b="1" i="1" dirty="0" err="1">
                <a:cs typeface="Calibri" panose="020F0502020204030204"/>
              </a:rPr>
              <a:t>delete</a:t>
            </a:r>
            <a:r>
              <a:rPr lang="sr-Latn-RS" sz="2000" b="1" i="1" dirty="0">
                <a:cs typeface="Calibri" panose="020F0502020204030204"/>
              </a:rPr>
              <a:t>[]</a:t>
            </a:r>
            <a:r>
              <a:rPr lang="sr-Latn-RS" sz="2000" dirty="0">
                <a:cs typeface="Calibri" panose="020F0502020204030204"/>
              </a:rPr>
              <a:t> koristi za oslobađanje niza podataka. </a:t>
            </a:r>
            <a:endParaRPr lang="sr-Latn-RS"/>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58586026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just">
              <a:buNone/>
            </a:pPr>
            <a:r>
              <a:rPr lang="sr-Latn-RS" sz="2400" dirty="0">
                <a:cs typeface="Calibri" panose="020F0502020204030204"/>
              </a:rPr>
              <a:t>Ukoliko program ima curenje memorije, tada se upotreba memorije drastično povećava. Pošto svi sistemi imaju ograničene resurse, onda nastaju problemi.</a:t>
            </a:r>
            <a:endParaRPr lang="sr-Latn-RS" dirty="0">
              <a:cs typeface="Calibri" panose="020F0502020204030204"/>
            </a:endParaRPr>
          </a:p>
          <a:p>
            <a:pPr marL="0" indent="0" algn="just">
              <a:buNone/>
            </a:pPr>
            <a:endParaRPr lang="sr-Latn-RS" sz="2400" dirty="0">
              <a:cs typeface="Calibri" panose="020F0502020204030204"/>
            </a:endParaRPr>
          </a:p>
          <a:p>
            <a:pPr marL="0" indent="0" algn="ctr">
              <a:buNone/>
            </a:pPr>
            <a:r>
              <a:rPr lang="sr-Latn-RS" sz="2400" b="1" dirty="0">
                <a:cs typeface="Calibri" panose="020F0502020204030204"/>
              </a:rPr>
              <a:t>Kako izbeći curenje memorije?</a:t>
            </a:r>
          </a:p>
          <a:p>
            <a:pPr marL="0" indent="0" algn="ctr">
              <a:buNone/>
            </a:pPr>
            <a:endParaRPr lang="sr-Latn-RS" sz="2400" b="1" dirty="0">
              <a:cs typeface="Calibri" panose="020F0502020204030204"/>
            </a:endParaRPr>
          </a:p>
          <a:p>
            <a:pPr marL="0" indent="0" algn="just">
              <a:buNone/>
            </a:pPr>
            <a:r>
              <a:rPr lang="sr-Latn-RS" sz="2400" dirty="0">
                <a:cs typeface="Calibri" panose="020F0502020204030204"/>
              </a:rPr>
              <a:t>- Upotrebom </a:t>
            </a:r>
            <a:r>
              <a:rPr lang="sr-Latn-RS" sz="2400" i="1" dirty="0" err="1">
                <a:cs typeface="Calibri" panose="020F0502020204030204"/>
              </a:rPr>
              <a:t>smart</a:t>
            </a:r>
            <a:r>
              <a:rPr lang="sr-Latn-RS" sz="2400" i="1" dirty="0">
                <a:cs typeface="Calibri" panose="020F0502020204030204"/>
              </a:rPr>
              <a:t> pointer</a:t>
            </a:r>
            <a:r>
              <a:rPr lang="sr-Latn-RS" sz="2400" dirty="0">
                <a:cs typeface="Calibri" panose="020F0502020204030204"/>
              </a:rPr>
              <a:t>-a, umesto ručnog upravljanja memorije</a:t>
            </a:r>
            <a:endParaRPr lang="sr-Latn-RS" sz="2400" b="1" dirty="0">
              <a:cs typeface="Calibri" panose="020F0502020204030204"/>
            </a:endParaRPr>
          </a:p>
          <a:p>
            <a:pPr marL="0" indent="0" algn="just">
              <a:buNone/>
            </a:pPr>
            <a:r>
              <a:rPr lang="sr-Latn-RS" sz="2400" dirty="0">
                <a:cs typeface="Calibri" panose="020F0502020204030204"/>
              </a:rPr>
              <a:t>- Upotrebom </a:t>
            </a:r>
            <a:r>
              <a:rPr lang="sr-Latn-RS" sz="2400" b="1" i="1" dirty="0" err="1">
                <a:cs typeface="Calibri" panose="020F0502020204030204"/>
              </a:rPr>
              <a:t>std</a:t>
            </a:r>
            <a:r>
              <a:rPr lang="sr-Latn-RS" sz="2400" b="1" i="1" dirty="0">
                <a:cs typeface="Calibri" panose="020F0502020204030204"/>
              </a:rPr>
              <a:t>::string</a:t>
            </a:r>
            <a:r>
              <a:rPr lang="sr-Latn-RS" sz="2400" dirty="0">
                <a:cs typeface="Calibri" panose="020F0502020204030204"/>
              </a:rPr>
              <a:t> umesto </a:t>
            </a:r>
            <a:r>
              <a:rPr lang="sr-Latn-RS" sz="2400" b="1" i="1" dirty="0" err="1">
                <a:cs typeface="Calibri" panose="020F0502020204030204"/>
              </a:rPr>
              <a:t>char</a:t>
            </a:r>
            <a:r>
              <a:rPr lang="sr-Latn-RS" sz="2400" b="1" i="1" dirty="0">
                <a:cs typeface="Calibri" panose="020F0502020204030204"/>
              </a:rPr>
              <a:t>*</a:t>
            </a:r>
            <a:r>
              <a:rPr lang="sr-Latn-RS" sz="2400" dirty="0">
                <a:cs typeface="Calibri" panose="020F0502020204030204"/>
              </a:rPr>
              <a:t> (upravljanje memorijom i optimizacija)</a:t>
            </a:r>
          </a:p>
          <a:p>
            <a:pPr marL="0" indent="0" algn="just">
              <a:buNone/>
            </a:pPr>
            <a:r>
              <a:rPr lang="sr-Latn-RS" sz="2400" dirty="0">
                <a:cs typeface="Calibri" panose="020F0502020204030204"/>
              </a:rPr>
              <a:t>- Izbegavati </a:t>
            </a:r>
            <a:r>
              <a:rPr lang="sr-Latn-RS" sz="2400" b="1" i="1" dirty="0" err="1">
                <a:cs typeface="Calibri" panose="020F0502020204030204"/>
              </a:rPr>
              <a:t>raw</a:t>
            </a:r>
            <a:r>
              <a:rPr lang="sr-Latn-RS" sz="2400" dirty="0">
                <a:cs typeface="Calibri" panose="020F0502020204030204"/>
              </a:rPr>
              <a:t> pokazivače, osim za povezivanje sa starim bibliotekama</a:t>
            </a:r>
          </a:p>
          <a:p>
            <a:pPr marL="0" indent="0" algn="just">
              <a:buNone/>
            </a:pPr>
            <a:r>
              <a:rPr lang="sr-Latn-RS" sz="2400" dirty="0">
                <a:cs typeface="Calibri" panose="020F0502020204030204"/>
              </a:rPr>
              <a:t>- Što manje upotrebljavati </a:t>
            </a:r>
            <a:r>
              <a:rPr lang="sr-Latn-RS" sz="2400" b="1" i="1" dirty="0" err="1">
                <a:cs typeface="Calibri" panose="020F0502020204030204"/>
              </a:rPr>
              <a:t>new</a:t>
            </a:r>
            <a:r>
              <a:rPr lang="sr-Latn-RS" sz="2400" b="1" i="1" dirty="0">
                <a:cs typeface="Calibri" panose="020F0502020204030204"/>
              </a:rPr>
              <a:t> </a:t>
            </a:r>
            <a:r>
              <a:rPr lang="sr-Latn-RS" sz="2400" dirty="0">
                <a:cs typeface="Calibri" panose="020F0502020204030204"/>
              </a:rPr>
              <a:t>i </a:t>
            </a:r>
            <a:r>
              <a:rPr lang="sr-Latn-RS" sz="2400" b="1" i="1" dirty="0" err="1">
                <a:cs typeface="Calibri" panose="020F0502020204030204"/>
              </a:rPr>
              <a:t>delete</a:t>
            </a:r>
            <a:r>
              <a:rPr lang="sr-Latn-RS" sz="2400" b="1" i="1" dirty="0">
                <a:cs typeface="Calibri" panose="020F0502020204030204"/>
              </a:rPr>
              <a:t> </a:t>
            </a:r>
            <a:r>
              <a:rPr lang="sr-Latn-RS" sz="2400" dirty="0">
                <a:cs typeface="Calibri" panose="020F0502020204030204"/>
              </a:rPr>
              <a:t>(idealno nijednom), koristiti </a:t>
            </a:r>
            <a:r>
              <a:rPr lang="sr-Latn-RS" sz="2400" b="1" dirty="0">
                <a:cs typeface="Calibri" panose="020F0502020204030204"/>
              </a:rPr>
              <a:t>RAII</a:t>
            </a:r>
            <a:endParaRPr lang="sr-Latn-RS" sz="2400" dirty="0">
              <a:cs typeface="Calibri" panose="020F0502020204030204"/>
            </a:endParaRPr>
          </a:p>
          <a:p>
            <a:pPr marL="0" indent="0" algn="just">
              <a:buNone/>
            </a:pPr>
            <a:r>
              <a:rPr lang="sr-Latn-RS" sz="2400" dirty="0">
                <a:cs typeface="Calibri" panose="020F0502020204030204"/>
              </a:rPr>
              <a:t>- Ako upotrebite </a:t>
            </a:r>
            <a:r>
              <a:rPr lang="sr-Latn-RS" sz="2400" b="1" i="1" dirty="0" err="1">
                <a:cs typeface="Calibri" panose="020F0502020204030204"/>
              </a:rPr>
              <a:t>new</a:t>
            </a:r>
            <a:r>
              <a:rPr lang="sr-Latn-RS" sz="2400" dirty="0">
                <a:cs typeface="Calibri" panose="020F0502020204030204"/>
              </a:rPr>
              <a:t>, odmah napišite i </a:t>
            </a:r>
            <a:r>
              <a:rPr lang="sr-Latn-RS" sz="2400" b="1" i="1" dirty="0" err="1">
                <a:cs typeface="Calibri" panose="020F0502020204030204"/>
              </a:rPr>
              <a:t>delete</a:t>
            </a:r>
            <a:r>
              <a:rPr lang="sr-Latn-RS" sz="2400" dirty="0">
                <a:cs typeface="Calibri" panose="020F0502020204030204"/>
              </a:rPr>
              <a:t>, a zatim i sav kod između njih</a:t>
            </a:r>
          </a:p>
          <a:p>
            <a:pPr marL="0" indent="0" algn="ctr">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62879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endParaRPr lang="sr-Latn-RS" sz="2400" b="1" dirty="0">
              <a:cs typeface="Calibri" panose="020F0502020204030204"/>
            </a:endParaRPr>
          </a:p>
          <a:p>
            <a:pPr marL="0" indent="0" algn="ctr">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descr="Slika na kojoj se nalazi sto&#10;&#10;Opis je automatski generisan">
            <a:extLst>
              <a:ext uri="{FF2B5EF4-FFF2-40B4-BE49-F238E27FC236}">
                <a16:creationId xmlns:a16="http://schemas.microsoft.com/office/drawing/2014/main" id="{D54B52C1-9B29-400E-86C1-41B10601020F}"/>
              </a:ext>
            </a:extLst>
          </p:cNvPr>
          <p:cNvPicPr>
            <a:picLocks noChangeAspect="1"/>
          </p:cNvPicPr>
          <p:nvPr/>
        </p:nvPicPr>
        <p:blipFill>
          <a:blip r:embed="rId2"/>
          <a:stretch>
            <a:fillRect/>
          </a:stretch>
        </p:blipFill>
        <p:spPr>
          <a:xfrm>
            <a:off x="956154" y="2010366"/>
            <a:ext cx="10290130" cy="4048115"/>
          </a:xfrm>
          <a:prstGeom prst="rect">
            <a:avLst/>
          </a:prstGeom>
        </p:spPr>
      </p:pic>
    </p:spTree>
    <p:extLst>
      <p:ext uri="{BB962C8B-B14F-4D97-AF65-F5344CB8AC3E}">
        <p14:creationId xmlns:p14="http://schemas.microsoft.com/office/powerpoint/2010/main" val="347863301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1D8ADAFB-87CC-44E8-B9FD-4BFB2DB498F5}"/>
              </a:ext>
            </a:extLst>
          </p:cNvPr>
          <p:cNvSpPr>
            <a:spLocks noGrp="1"/>
          </p:cNvSpPr>
          <p:nvPr>
            <p:ph type="title"/>
          </p:nvPr>
        </p:nvSpPr>
        <p:spPr>
          <a:xfrm>
            <a:off x="1371599" y="294538"/>
            <a:ext cx="9895951" cy="1033669"/>
          </a:xfrm>
        </p:spPr>
        <p:txBody>
          <a:bodyPr>
            <a:normAutofit/>
          </a:bodyPr>
          <a:lstStyle/>
          <a:p>
            <a:pPr algn="ctr"/>
            <a:r>
              <a:rPr lang="sr-Latn-RS" sz="4000" dirty="0">
                <a:solidFill>
                  <a:srgbClr val="FFFFFF"/>
                </a:solidFill>
                <a:cs typeface="Calibri Light"/>
              </a:rPr>
              <a:t>PROGRAMSKI JEZIK C++</a:t>
            </a:r>
            <a:endParaRPr lang="sr-Latn-RS" sz="4000">
              <a:solidFill>
                <a:srgbClr val="FFFFFF"/>
              </a:solidFill>
              <a:cs typeface="Calibri Light" panose="020F0302020204030204"/>
            </a:endParaRPr>
          </a:p>
        </p:txBody>
      </p:sp>
      <p:sp>
        <p:nvSpPr>
          <p:cNvPr id="3" name="Čuvar mesta za sadržaj 2">
            <a:extLst>
              <a:ext uri="{FF2B5EF4-FFF2-40B4-BE49-F238E27FC236}">
                <a16:creationId xmlns:a16="http://schemas.microsoft.com/office/drawing/2014/main" id="{A82215E6-D516-4BE4-BC0C-64602B6A9BB9}"/>
              </a:ext>
            </a:extLst>
          </p:cNvPr>
          <p:cNvSpPr>
            <a:spLocks noGrp="1"/>
          </p:cNvSpPr>
          <p:nvPr>
            <p:ph idx="1"/>
          </p:nvPr>
        </p:nvSpPr>
        <p:spPr>
          <a:xfrm>
            <a:off x="1371599" y="2318197"/>
            <a:ext cx="9724031" cy="3683358"/>
          </a:xfrm>
        </p:spPr>
        <p:txBody>
          <a:bodyPr anchor="ctr">
            <a:normAutofit/>
          </a:bodyPr>
          <a:lstStyle/>
          <a:p>
            <a:pPr marL="0" indent="0" algn="just">
              <a:buNone/>
            </a:pPr>
            <a:endParaRPr lang="sr-Latn-RS" sz="2000" dirty="0">
              <a:cs typeface="Calibri" panose="020F0502020204030204"/>
            </a:endParaRPr>
          </a:p>
          <a:p>
            <a:pPr algn="just"/>
            <a:endParaRPr lang="sr-Latn-RS" sz="2000" dirty="0">
              <a:cs typeface="Calibri" panose="020F0502020204030204"/>
            </a:endParaRPr>
          </a:p>
        </p:txBody>
      </p:sp>
      <p:pic>
        <p:nvPicPr>
          <p:cNvPr id="4" name="Slika 4">
            <a:extLst>
              <a:ext uri="{FF2B5EF4-FFF2-40B4-BE49-F238E27FC236}">
                <a16:creationId xmlns:a16="http://schemas.microsoft.com/office/drawing/2014/main" id="{BC89E3CE-FB0F-4CD5-9FA3-F60F1A20E759}"/>
              </a:ext>
            </a:extLst>
          </p:cNvPr>
          <p:cNvPicPr>
            <a:picLocks noChangeAspect="1"/>
          </p:cNvPicPr>
          <p:nvPr/>
        </p:nvPicPr>
        <p:blipFill>
          <a:blip r:embed="rId2"/>
          <a:stretch>
            <a:fillRect/>
          </a:stretch>
        </p:blipFill>
        <p:spPr>
          <a:xfrm>
            <a:off x="1655523" y="1833884"/>
            <a:ext cx="8891391" cy="4651602"/>
          </a:xfrm>
          <a:prstGeom prst="rect">
            <a:avLst/>
          </a:prstGeom>
        </p:spPr>
      </p:pic>
    </p:spTree>
    <p:extLst>
      <p:ext uri="{BB962C8B-B14F-4D97-AF65-F5344CB8AC3E}">
        <p14:creationId xmlns:p14="http://schemas.microsoft.com/office/powerpoint/2010/main" val="160775571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r>
              <a:rPr lang="sr-Latn-RS" b="1" i="1">
                <a:cs typeface="Calibri" panose="020F0502020204030204"/>
              </a:rPr>
              <a:t>unique_ptr</a:t>
            </a:r>
            <a:endParaRPr lang="sr-Latn-RS" b="1" dirty="0">
              <a:cs typeface="Calibri" panose="020F0502020204030204"/>
            </a:endParaRPr>
          </a:p>
          <a:p>
            <a:pPr marL="0" indent="0" algn="ctr">
              <a:buNone/>
            </a:pPr>
            <a:endParaRPr lang="sr-Latn-RS" sz="2000" b="1" i="1" dirty="0">
              <a:cs typeface="Calibri" panose="020F0502020204030204"/>
            </a:endParaRPr>
          </a:p>
          <a:p>
            <a:pPr marL="0" indent="0" algn="just">
              <a:buNone/>
            </a:pPr>
            <a:r>
              <a:rPr lang="sr-Latn-RS" sz="2000" b="1" i="1" dirty="0">
                <a:cs typeface="Calibri" panose="020F0502020204030204"/>
              </a:rPr>
              <a:t>unique_ptr </a:t>
            </a:r>
            <a:r>
              <a:rPr lang="sr-Latn-RS" sz="2000" dirty="0">
                <a:cs typeface="Calibri" panose="020F0502020204030204"/>
              </a:rPr>
              <a:t>se pojavio u standardu C++11, kao zamena za </a:t>
            </a:r>
            <a:r>
              <a:rPr lang="sr-Latn-RS" sz="2000" b="1" i="1" dirty="0">
                <a:cs typeface="Calibri" panose="020F0502020204030204"/>
              </a:rPr>
              <a:t>auto_ptr</a:t>
            </a:r>
            <a:r>
              <a:rPr lang="sr-Latn-RS" sz="2000" dirty="0">
                <a:cs typeface="Calibri" panose="020F0502020204030204"/>
              </a:rPr>
              <a:t>, ima slične funkcionalnosti sa poboljšanom sigurnošću, dodatnim funkcijama i podrškom za rad da nizovima. Ovi pokazivači dozvoljavaju samo jednog vlasnika nad resursom. Kada se koristi </a:t>
            </a:r>
            <a:r>
              <a:rPr lang="sr-Latn-RS" sz="2000" b="1" i="1" dirty="0">
                <a:cs typeface="Calibri" panose="020F0502020204030204"/>
              </a:rPr>
              <a:t>unique_ptr</a:t>
            </a:r>
            <a:r>
              <a:rPr lang="sr-Latn-RS" sz="2000" dirty="0">
                <a:cs typeface="Calibri" panose="020F0502020204030204"/>
              </a:rPr>
              <a:t>, može postojati samo jedan takav pokazivač nad tim resursom i kada se taj pokazivač uništi, resurs se oslobađa. </a:t>
            </a:r>
            <a:r>
              <a:rPr lang="sr-Latn-RS" sz="2000">
                <a:cs typeface="Calibri" panose="020F0502020204030204"/>
              </a:rPr>
              <a:t>Pošto podržavaju politiku jednog vlasnika, pokušaj kopiranja prouzvokovaće grešku prilikom kompajliranja.</a:t>
            </a:r>
          </a:p>
          <a:p>
            <a:pPr marL="0" indent="0" algn="just">
              <a:buNone/>
            </a:pPr>
            <a:endParaRPr lang="sr-Latn-RS" sz="2000" dirty="0">
              <a:ea typeface="+mn-lt"/>
              <a:cs typeface="+mn-lt"/>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descr="Slika na kojoj se nalazi tekst&#10;&#10;Opis je automatski generisan">
            <a:extLst>
              <a:ext uri="{FF2B5EF4-FFF2-40B4-BE49-F238E27FC236}">
                <a16:creationId xmlns:a16="http://schemas.microsoft.com/office/drawing/2014/main" id="{2E5296C4-C028-45A6-9841-EF6CEABDDCB5}"/>
              </a:ext>
            </a:extLst>
          </p:cNvPr>
          <p:cNvPicPr>
            <a:picLocks noChangeAspect="1"/>
          </p:cNvPicPr>
          <p:nvPr/>
        </p:nvPicPr>
        <p:blipFill>
          <a:blip r:embed="rId2"/>
          <a:stretch>
            <a:fillRect/>
          </a:stretch>
        </p:blipFill>
        <p:spPr>
          <a:xfrm>
            <a:off x="3242153" y="4672457"/>
            <a:ext cx="6166980" cy="1343963"/>
          </a:xfrm>
          <a:prstGeom prst="rect">
            <a:avLst/>
          </a:prstGeom>
        </p:spPr>
      </p:pic>
    </p:spTree>
    <p:extLst>
      <p:ext uri="{BB962C8B-B14F-4D97-AF65-F5344CB8AC3E}">
        <p14:creationId xmlns:p14="http://schemas.microsoft.com/office/powerpoint/2010/main" val="1377740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lnSpcReduction="10000"/>
          </a:bodyPr>
          <a:lstStyle/>
          <a:p>
            <a:pPr marL="0" indent="0" algn="just">
              <a:buNone/>
            </a:pPr>
            <a:r>
              <a:rPr lang="sr-Latn-RS" b="1">
                <a:cs typeface="Calibri" panose="020F0502020204030204"/>
              </a:rPr>
              <a:t>Funkcije:</a:t>
            </a:r>
            <a:endParaRPr lang="sr-Latn-RS" b="1" i="1" dirty="0">
              <a:cs typeface="Calibri" panose="020F0502020204030204"/>
            </a:endParaRPr>
          </a:p>
          <a:p>
            <a:pPr marL="0" indent="0" algn="just">
              <a:buNone/>
            </a:pPr>
            <a:r>
              <a:rPr lang="sr-Latn-RS">
                <a:cs typeface="Calibri" panose="020F0502020204030204"/>
              </a:rPr>
              <a:t>- get</a:t>
            </a:r>
            <a:endParaRPr lang="sr-Latn-RS" b="1" dirty="0">
              <a:cs typeface="Calibri" panose="020F0502020204030204"/>
            </a:endParaRPr>
          </a:p>
          <a:p>
            <a:pPr marL="0" indent="0" algn="just">
              <a:buNone/>
            </a:pPr>
            <a:r>
              <a:rPr lang="sr-Latn-RS">
                <a:cs typeface="Calibri" panose="020F0502020204030204"/>
              </a:rPr>
              <a:t>- release</a:t>
            </a:r>
            <a:endParaRPr lang="sr-Latn-RS" dirty="0">
              <a:cs typeface="Calibri" panose="020F0502020204030204"/>
            </a:endParaRPr>
          </a:p>
          <a:p>
            <a:pPr marL="0" indent="0" algn="just">
              <a:buNone/>
            </a:pPr>
            <a:r>
              <a:rPr lang="sr-Latn-RS">
                <a:cs typeface="Calibri" panose="020F0502020204030204"/>
              </a:rPr>
              <a:t>- reset</a:t>
            </a:r>
            <a:endParaRPr lang="sr-Latn-RS" dirty="0">
              <a:cs typeface="Calibri" panose="020F0502020204030204"/>
            </a:endParaRPr>
          </a:p>
          <a:p>
            <a:pPr marL="0" indent="0" algn="just">
              <a:buNone/>
            </a:pPr>
            <a:r>
              <a:rPr lang="sr-Latn-RS">
                <a:cs typeface="Calibri" panose="020F0502020204030204"/>
              </a:rPr>
              <a:t>- swap</a:t>
            </a:r>
            <a:endParaRPr lang="sr-Latn-RS" dirty="0">
              <a:cs typeface="Calibri" panose="020F0502020204030204"/>
            </a:endParaRPr>
          </a:p>
          <a:p>
            <a:pPr marL="0" indent="0" algn="just">
              <a:buNone/>
            </a:pPr>
            <a:r>
              <a:rPr lang="sr-Latn-RS" b="1">
                <a:cs typeface="Calibri" panose="020F0502020204030204"/>
              </a:rPr>
              <a:t>Operatori:</a:t>
            </a:r>
            <a:endParaRPr lang="sr-Latn-RS" dirty="0">
              <a:cs typeface="Calibri" panose="020F0502020204030204"/>
            </a:endParaRPr>
          </a:p>
          <a:p>
            <a:pPr marL="0" indent="0" algn="just">
              <a:buNone/>
            </a:pPr>
            <a:r>
              <a:rPr lang="sr-Latn-RS">
                <a:cs typeface="Calibri" panose="020F0502020204030204"/>
              </a:rPr>
              <a:t>- *</a:t>
            </a:r>
            <a:endParaRPr lang="sr-Latn-RS" b="1" dirty="0">
              <a:cs typeface="Calibri" panose="020F0502020204030204"/>
            </a:endParaRPr>
          </a:p>
          <a:p>
            <a:pPr marL="0" indent="0" algn="just">
              <a:buNone/>
            </a:pPr>
            <a:r>
              <a:rPr lang="sr-Latn-RS">
                <a:cs typeface="Calibri" panose="020F0502020204030204"/>
              </a:rPr>
              <a:t>- -&gt;</a:t>
            </a:r>
            <a:endParaRPr lang="sr-Latn-RS" dirty="0">
              <a:cs typeface="Calibri" panose="020F0502020204030204"/>
            </a:endParaRPr>
          </a:p>
          <a:p>
            <a:pPr marL="0" indent="0" algn="just">
              <a:buNone/>
            </a:pPr>
            <a:r>
              <a:rPr lang="sr-Latn-RS">
                <a:ea typeface="+mn-lt"/>
                <a:cs typeface="+mn-lt"/>
              </a:rPr>
              <a:t>- []</a:t>
            </a:r>
            <a:endParaRPr lang="sr-Latn-RS" dirty="0">
              <a:ea typeface="+mn-lt"/>
              <a:cs typeface="+mn-lt"/>
            </a:endParaRPr>
          </a:p>
          <a:p>
            <a:pPr marL="0" indent="0" algn="ctr">
              <a:buNone/>
            </a:pPr>
            <a:endParaRPr lang="sr-Latn-RS" sz="2000" b="1" i="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239935173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r>
              <a:rPr lang="sr-Latn-RS" b="1" i="1">
                <a:ea typeface="+mn-lt"/>
                <a:cs typeface="+mn-lt"/>
              </a:rPr>
              <a:t>shared_ptr</a:t>
            </a:r>
            <a:endParaRPr lang="sr-Latn-RS" b="1" dirty="0">
              <a:ea typeface="+mn-lt"/>
              <a:cs typeface="+mn-lt"/>
            </a:endParaRPr>
          </a:p>
          <a:p>
            <a:pPr marL="0" indent="0" algn="ctr">
              <a:buNone/>
            </a:pPr>
            <a:endParaRPr lang="sr-Latn-RS" sz="2000" b="1" i="1" dirty="0">
              <a:cs typeface="Calibri" panose="020F0502020204030204"/>
            </a:endParaRPr>
          </a:p>
          <a:p>
            <a:pPr marL="0" indent="0" algn="just">
              <a:buNone/>
            </a:pPr>
            <a:r>
              <a:rPr lang="sr-Latn-RS" sz="2000" b="1" i="1" dirty="0">
                <a:cs typeface="Calibri" panose="020F0502020204030204"/>
              </a:rPr>
              <a:t>shared_ptr</a:t>
            </a:r>
            <a:r>
              <a:rPr lang="sr-Latn-RS" sz="2000" dirty="0">
                <a:cs typeface="Calibri" panose="020F0502020204030204"/>
              </a:rPr>
              <a:t> je vrsta pokazivača koja se zasniva na </a:t>
            </a:r>
            <a:r>
              <a:rPr lang="sr-Latn-RS" sz="2000" b="1" i="1" dirty="0">
                <a:cs typeface="Calibri" panose="020F0502020204030204"/>
              </a:rPr>
              <a:t>unique_ptr</a:t>
            </a:r>
            <a:r>
              <a:rPr lang="sr-Latn-RS" sz="2000" dirty="0">
                <a:cs typeface="Calibri" panose="020F0502020204030204"/>
              </a:rPr>
              <a:t> i za razliku od njih podržavaju više vlasnika nad istim resursom. Ova vrsta pokazivača sadrži brojač referenci. Brojač referenci nad jednim resursom održava se u saradnji sa svim primercima </a:t>
            </a:r>
            <a:r>
              <a:rPr lang="sr-Latn-RS" sz="2000" b="1" i="1" dirty="0">
                <a:cs typeface="Calibri" panose="020F0502020204030204"/>
              </a:rPr>
              <a:t>shared_ptr</a:t>
            </a:r>
            <a:r>
              <a:rPr lang="sr-Latn-RS" sz="2000" dirty="0">
                <a:cs typeface="Calibri" panose="020F0502020204030204"/>
              </a:rPr>
              <a:t> pokazivača koji ukazuju na taj resurs. Dakle, brojač referenci se inkrementira svaki put kada novi pokazivač poveže sa </a:t>
            </a:r>
            <a:r>
              <a:rPr lang="sr-Latn-RS" sz="2000">
                <a:cs typeface="Calibri" panose="020F0502020204030204"/>
              </a:rPr>
              <a:t>resursom, a dekrementira kada se pokazivač ukloni.</a:t>
            </a: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descr="Slika na kojoj se nalazi tekst&#10;&#10;Opis je automatski generisan">
            <a:extLst>
              <a:ext uri="{FF2B5EF4-FFF2-40B4-BE49-F238E27FC236}">
                <a16:creationId xmlns:a16="http://schemas.microsoft.com/office/drawing/2014/main" id="{30A74301-F066-4185-87C3-68A97F71390C}"/>
              </a:ext>
            </a:extLst>
          </p:cNvPr>
          <p:cNvPicPr>
            <a:picLocks noChangeAspect="1"/>
          </p:cNvPicPr>
          <p:nvPr/>
        </p:nvPicPr>
        <p:blipFill>
          <a:blip r:embed="rId2"/>
          <a:stretch>
            <a:fillRect/>
          </a:stretch>
        </p:blipFill>
        <p:spPr>
          <a:xfrm>
            <a:off x="3428010" y="4424258"/>
            <a:ext cx="5467610" cy="1634169"/>
          </a:xfrm>
          <a:prstGeom prst="rect">
            <a:avLst/>
          </a:prstGeom>
        </p:spPr>
      </p:pic>
    </p:spTree>
    <p:extLst>
      <p:ext uri="{BB962C8B-B14F-4D97-AF65-F5344CB8AC3E}">
        <p14:creationId xmlns:p14="http://schemas.microsoft.com/office/powerpoint/2010/main" val="377678002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fontScale="92500" lnSpcReduction="10000"/>
          </a:bodyPr>
          <a:lstStyle/>
          <a:p>
            <a:pPr marL="0" indent="0" algn="just">
              <a:buNone/>
            </a:pPr>
            <a:r>
              <a:rPr lang="sr-Latn-RS" b="1">
                <a:cs typeface="Calibri" panose="020F0502020204030204"/>
              </a:rPr>
              <a:t>Funkcije:</a:t>
            </a:r>
            <a:endParaRPr lang="sr-Latn-RS" b="1" i="1" dirty="0">
              <a:cs typeface="Calibri" panose="020F0502020204030204"/>
            </a:endParaRPr>
          </a:p>
          <a:p>
            <a:pPr marL="0" indent="0" algn="just">
              <a:buNone/>
            </a:pPr>
            <a:r>
              <a:rPr lang="sr-Latn-RS">
                <a:cs typeface="Calibri" panose="020F0502020204030204"/>
              </a:rPr>
              <a:t>- get</a:t>
            </a:r>
            <a:endParaRPr lang="sr-Latn-RS" b="1" dirty="0">
              <a:cs typeface="Calibri" panose="020F0502020204030204"/>
            </a:endParaRPr>
          </a:p>
          <a:p>
            <a:pPr marL="0" indent="0" algn="just">
              <a:buNone/>
            </a:pPr>
            <a:r>
              <a:rPr lang="sr-Latn-RS">
                <a:cs typeface="Calibri" panose="020F0502020204030204"/>
              </a:rPr>
              <a:t>- use_count</a:t>
            </a:r>
            <a:endParaRPr lang="sr-Latn-RS" dirty="0">
              <a:cs typeface="Calibri" panose="020F0502020204030204"/>
            </a:endParaRPr>
          </a:p>
          <a:p>
            <a:pPr marL="0" indent="0" algn="just">
              <a:buNone/>
            </a:pPr>
            <a:r>
              <a:rPr lang="sr-Latn-RS">
                <a:cs typeface="Calibri" panose="020F0502020204030204"/>
              </a:rPr>
              <a:t>- reset</a:t>
            </a:r>
            <a:endParaRPr lang="sr-Latn-RS" dirty="0">
              <a:cs typeface="Calibri" panose="020F0502020204030204"/>
            </a:endParaRPr>
          </a:p>
          <a:p>
            <a:pPr marL="0" indent="0" algn="just">
              <a:buNone/>
            </a:pPr>
            <a:r>
              <a:rPr lang="sr-Latn-RS">
                <a:cs typeface="Calibri" panose="020F0502020204030204"/>
              </a:rPr>
              <a:t>- swap</a:t>
            </a:r>
            <a:endParaRPr lang="sr-Latn-RS" dirty="0">
              <a:cs typeface="Calibri" panose="020F0502020204030204"/>
            </a:endParaRPr>
          </a:p>
          <a:p>
            <a:pPr marL="0" indent="0" algn="just">
              <a:buNone/>
            </a:pPr>
            <a:r>
              <a:rPr lang="sr-Latn-RS">
                <a:cs typeface="Calibri" panose="020F0502020204030204"/>
              </a:rPr>
              <a:t>- unique</a:t>
            </a:r>
            <a:endParaRPr lang="sr-Latn-RS" dirty="0">
              <a:cs typeface="Calibri" panose="020F0502020204030204"/>
            </a:endParaRPr>
          </a:p>
          <a:p>
            <a:pPr marL="0" indent="0" algn="just">
              <a:buNone/>
            </a:pPr>
            <a:r>
              <a:rPr lang="sr-Latn-RS" b="1">
                <a:cs typeface="Calibri" panose="020F0502020204030204"/>
              </a:rPr>
              <a:t>Operatori:</a:t>
            </a:r>
            <a:endParaRPr lang="sr-Latn-RS" dirty="0">
              <a:cs typeface="Calibri" panose="020F0502020204030204"/>
            </a:endParaRPr>
          </a:p>
          <a:p>
            <a:pPr marL="0" indent="0" algn="just">
              <a:buNone/>
            </a:pPr>
            <a:r>
              <a:rPr lang="sr-Latn-RS">
                <a:cs typeface="Calibri" panose="020F0502020204030204"/>
              </a:rPr>
              <a:t>- *</a:t>
            </a:r>
            <a:endParaRPr lang="sr-Latn-RS" b="1" dirty="0">
              <a:cs typeface="Calibri" panose="020F0502020204030204"/>
            </a:endParaRPr>
          </a:p>
          <a:p>
            <a:pPr marL="0" indent="0" algn="just">
              <a:buNone/>
            </a:pPr>
            <a:r>
              <a:rPr lang="sr-Latn-RS">
                <a:cs typeface="Calibri" panose="020F0502020204030204"/>
              </a:rPr>
              <a:t>- -&gt;</a:t>
            </a:r>
            <a:endParaRPr lang="sr-Latn-RS" dirty="0">
              <a:cs typeface="Calibri" panose="020F0502020204030204"/>
            </a:endParaRPr>
          </a:p>
          <a:p>
            <a:pPr marL="0" indent="0" algn="just">
              <a:buNone/>
            </a:pPr>
            <a:r>
              <a:rPr lang="sr-Latn-RS">
                <a:ea typeface="+mn-lt"/>
                <a:cs typeface="+mn-lt"/>
              </a:rPr>
              <a:t>- []</a:t>
            </a:r>
            <a:endParaRPr lang="sr-Latn-RS" dirty="0">
              <a:ea typeface="+mn-lt"/>
              <a:cs typeface="+mn-lt"/>
            </a:endParaRPr>
          </a:p>
          <a:p>
            <a:pPr marL="0" indent="0" algn="ctr">
              <a:buNone/>
            </a:pPr>
            <a:endParaRPr lang="sr-Latn-RS" sz="2000" b="1" i="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288317637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r>
              <a:rPr lang="sr-Latn-RS" b="1" i="1">
                <a:ea typeface="+mn-lt"/>
                <a:cs typeface="+mn-lt"/>
              </a:rPr>
              <a:t>weak_ptr</a:t>
            </a:r>
            <a:endParaRPr lang="sr-Latn-RS" b="1" dirty="0">
              <a:ea typeface="+mn-lt"/>
              <a:cs typeface="+mn-lt"/>
            </a:endParaRPr>
          </a:p>
          <a:p>
            <a:pPr marL="0" indent="0" algn="ctr">
              <a:buNone/>
            </a:pPr>
            <a:endParaRPr lang="sr-Latn-RS" sz="2000" b="1" i="1" dirty="0">
              <a:cs typeface="Calibri" panose="020F0502020204030204"/>
            </a:endParaRPr>
          </a:p>
          <a:p>
            <a:pPr marL="0" indent="0" algn="just">
              <a:buNone/>
            </a:pPr>
            <a:r>
              <a:rPr lang="sr-Latn-RS" sz="2000" b="1" i="1" dirty="0">
                <a:cs typeface="Calibri" panose="020F0502020204030204"/>
              </a:rPr>
              <a:t>weak_ptr</a:t>
            </a:r>
            <a:r>
              <a:rPr lang="sr-Latn-RS" sz="2000" dirty="0">
                <a:cs typeface="Calibri" panose="020F0502020204030204"/>
              </a:rPr>
              <a:t> je nastao kao kopija </a:t>
            </a:r>
            <a:r>
              <a:rPr lang="sr-Latn-RS" sz="2000" b="1" i="1" dirty="0">
                <a:cs typeface="Calibri" panose="020F0502020204030204"/>
              </a:rPr>
              <a:t>shared_ptr</a:t>
            </a:r>
            <a:r>
              <a:rPr lang="sr-Latn-RS" sz="2000" dirty="0">
                <a:cs typeface="Calibri" panose="020F0502020204030204"/>
              </a:rPr>
              <a:t>-a. Ovaj tip pokazivača pruža pristup objektu koji je u vlasništvu  jedne ili više instanci </a:t>
            </a:r>
            <a:r>
              <a:rPr lang="sr-Latn-RS" sz="2000" b="1" i="1" dirty="0">
                <a:cs typeface="Calibri" panose="020F0502020204030204"/>
              </a:rPr>
              <a:t>shared_ptr</a:t>
            </a:r>
            <a:r>
              <a:rPr lang="sr-Latn-RS" sz="2000" dirty="0">
                <a:cs typeface="Calibri" panose="020F0502020204030204"/>
              </a:rPr>
              <a:t>, ali ne učestvuje u brojanju referenci. Postojanje ili uništenje </a:t>
            </a:r>
            <a:r>
              <a:rPr lang="sr-Latn-RS" sz="2000" b="1" i="1" dirty="0">
                <a:cs typeface="Calibri" panose="020F0502020204030204"/>
              </a:rPr>
              <a:t>weak_ptr</a:t>
            </a:r>
            <a:r>
              <a:rPr lang="sr-Latn-RS" sz="2000" dirty="0">
                <a:cs typeface="Calibri" panose="020F0502020204030204"/>
              </a:rPr>
              <a:t>-a nema uticaja na </a:t>
            </a:r>
            <a:r>
              <a:rPr lang="sr-Latn-RS" sz="2000" b="1" i="1" dirty="0">
                <a:cs typeface="Calibri" panose="020F0502020204030204"/>
              </a:rPr>
              <a:t>shared_ptr</a:t>
            </a:r>
            <a:r>
              <a:rPr lang="sr-Latn-RS" sz="2000">
                <a:cs typeface="Calibri" panose="020F0502020204030204"/>
              </a:rPr>
              <a:t> ili njegove kopije. Glavni razlog uvođenja </a:t>
            </a:r>
            <a:r>
              <a:rPr lang="sr-Latn-RS" sz="2000" b="1" i="1">
                <a:cs typeface="Calibri" panose="020F0502020204030204"/>
              </a:rPr>
              <a:t>weak_ptr</a:t>
            </a:r>
            <a:r>
              <a:rPr lang="sr-Latn-RS" sz="2000">
                <a:cs typeface="Calibri" panose="020F0502020204030204"/>
              </a:rPr>
              <a:t>-a jeste problem cirkularnih referenci.</a:t>
            </a: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a:extLst>
              <a:ext uri="{FF2B5EF4-FFF2-40B4-BE49-F238E27FC236}">
                <a16:creationId xmlns:a16="http://schemas.microsoft.com/office/drawing/2014/main" id="{9E8BE601-37A7-4E65-8148-3D32B8CA31F3}"/>
              </a:ext>
            </a:extLst>
          </p:cNvPr>
          <p:cNvPicPr>
            <a:picLocks noChangeAspect="1"/>
          </p:cNvPicPr>
          <p:nvPr/>
        </p:nvPicPr>
        <p:blipFill>
          <a:blip r:embed="rId2"/>
          <a:stretch>
            <a:fillRect/>
          </a:stretch>
        </p:blipFill>
        <p:spPr>
          <a:xfrm>
            <a:off x="2220685" y="4024519"/>
            <a:ext cx="8025008" cy="2178652"/>
          </a:xfrm>
          <a:prstGeom prst="rect">
            <a:avLst/>
          </a:prstGeom>
        </p:spPr>
      </p:pic>
    </p:spTree>
    <p:extLst>
      <p:ext uri="{BB962C8B-B14F-4D97-AF65-F5344CB8AC3E}">
        <p14:creationId xmlns:p14="http://schemas.microsoft.com/office/powerpoint/2010/main" val="81434203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just">
              <a:buNone/>
            </a:pPr>
            <a:r>
              <a:rPr lang="sr-Latn-RS" b="1">
                <a:cs typeface="Calibri" panose="020F0502020204030204"/>
              </a:rPr>
              <a:t>Funkcije:</a:t>
            </a:r>
            <a:endParaRPr lang="sr-Latn-RS" b="1" i="1" dirty="0">
              <a:cs typeface="Calibri" panose="020F0502020204030204"/>
            </a:endParaRPr>
          </a:p>
          <a:p>
            <a:pPr marL="0" indent="0" algn="just">
              <a:buNone/>
            </a:pPr>
            <a:r>
              <a:rPr lang="sr-Latn-RS">
                <a:cs typeface="Calibri" panose="020F0502020204030204"/>
              </a:rPr>
              <a:t>- expired</a:t>
            </a:r>
            <a:endParaRPr lang="sr-Latn-RS" b="1" dirty="0">
              <a:cs typeface="Calibri" panose="020F0502020204030204"/>
            </a:endParaRPr>
          </a:p>
          <a:p>
            <a:pPr marL="0" indent="0" algn="just">
              <a:buNone/>
            </a:pPr>
            <a:r>
              <a:rPr lang="sr-Latn-RS">
                <a:cs typeface="Calibri" panose="020F0502020204030204"/>
              </a:rPr>
              <a:t>- use_count</a:t>
            </a:r>
            <a:endParaRPr lang="sr-Latn-RS" dirty="0">
              <a:cs typeface="Calibri" panose="020F0502020204030204"/>
            </a:endParaRPr>
          </a:p>
          <a:p>
            <a:pPr marL="0" indent="0" algn="just">
              <a:buNone/>
            </a:pPr>
            <a:r>
              <a:rPr lang="sr-Latn-RS">
                <a:cs typeface="Calibri" panose="020F0502020204030204"/>
              </a:rPr>
              <a:t>- reset</a:t>
            </a:r>
            <a:endParaRPr lang="sr-Latn-RS" dirty="0">
              <a:cs typeface="Calibri" panose="020F0502020204030204"/>
            </a:endParaRPr>
          </a:p>
          <a:p>
            <a:pPr marL="0" indent="0" algn="just">
              <a:buNone/>
            </a:pPr>
            <a:r>
              <a:rPr lang="sr-Latn-RS">
                <a:cs typeface="Calibri" panose="020F0502020204030204"/>
              </a:rPr>
              <a:t>- swap</a:t>
            </a:r>
            <a:endParaRPr lang="sr-Latn-RS" dirty="0">
              <a:cs typeface="Calibri" panose="020F0502020204030204"/>
            </a:endParaRPr>
          </a:p>
          <a:p>
            <a:pPr marL="0" indent="0" algn="just">
              <a:buNone/>
            </a:pPr>
            <a:r>
              <a:rPr lang="sr-Latn-RS">
                <a:cs typeface="Calibri" panose="020F0502020204030204"/>
              </a:rPr>
              <a:t>- lock</a:t>
            </a:r>
            <a:endParaRPr lang="sr-Latn-RS" dirty="0">
              <a:cs typeface="Calibri" panose="020F0502020204030204"/>
            </a:endParaRPr>
          </a:p>
          <a:p>
            <a:pPr marL="0" indent="0" algn="just">
              <a:buNone/>
            </a:pPr>
            <a:endParaRPr lang="sr-Latn-RS" b="1" dirty="0">
              <a:ea typeface="+mn-lt"/>
              <a:cs typeface="+mn-lt"/>
            </a:endParaRPr>
          </a:p>
          <a:p>
            <a:pPr marL="0" indent="0" algn="ctr">
              <a:buNone/>
            </a:pPr>
            <a:endParaRPr lang="sr-Latn-RS" sz="2000" b="1" i="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50483835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endParaRPr lang="sr-Latn-RS" b="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4" name="Slika 4">
            <a:extLst>
              <a:ext uri="{FF2B5EF4-FFF2-40B4-BE49-F238E27FC236}">
                <a16:creationId xmlns:a16="http://schemas.microsoft.com/office/drawing/2014/main" id="{73825869-756B-4E62-8446-F2F3C8F9C78B}"/>
              </a:ext>
            </a:extLst>
          </p:cNvPr>
          <p:cNvPicPr>
            <a:picLocks noChangeAspect="1"/>
          </p:cNvPicPr>
          <p:nvPr/>
        </p:nvPicPr>
        <p:blipFill>
          <a:blip r:embed="rId2"/>
          <a:stretch>
            <a:fillRect/>
          </a:stretch>
        </p:blipFill>
        <p:spPr>
          <a:xfrm>
            <a:off x="3670126" y="1994748"/>
            <a:ext cx="8066761" cy="4152421"/>
          </a:xfrm>
          <a:prstGeom prst="rect">
            <a:avLst/>
          </a:prstGeom>
        </p:spPr>
      </p:pic>
      <p:pic>
        <p:nvPicPr>
          <p:cNvPr id="5" name="Slika 5" descr="Slika na kojoj se nalazi strela&#10;&#10;Opis je automatski generisan">
            <a:extLst>
              <a:ext uri="{FF2B5EF4-FFF2-40B4-BE49-F238E27FC236}">
                <a16:creationId xmlns:a16="http://schemas.microsoft.com/office/drawing/2014/main" id="{BD4BA9CB-08E0-4D95-9A8E-550E5992E319}"/>
              </a:ext>
            </a:extLst>
          </p:cNvPr>
          <p:cNvPicPr>
            <a:picLocks noChangeAspect="1"/>
          </p:cNvPicPr>
          <p:nvPr/>
        </p:nvPicPr>
        <p:blipFill>
          <a:blip r:embed="rId3"/>
          <a:stretch>
            <a:fillRect/>
          </a:stretch>
        </p:blipFill>
        <p:spPr>
          <a:xfrm>
            <a:off x="455112" y="2741776"/>
            <a:ext cx="2743200" cy="2439162"/>
          </a:xfrm>
          <a:prstGeom prst="rect">
            <a:avLst/>
          </a:prstGeom>
        </p:spPr>
      </p:pic>
    </p:spTree>
    <p:extLst>
      <p:ext uri="{BB962C8B-B14F-4D97-AF65-F5344CB8AC3E}">
        <p14:creationId xmlns:p14="http://schemas.microsoft.com/office/powerpoint/2010/main" val="400101112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i="1" dirty="0">
                <a:solidFill>
                  <a:srgbClr val="FFFFFF"/>
                </a:solidFill>
                <a:cs typeface="Calibri Light"/>
              </a:rPr>
              <a:t>SMART POINTERS</a:t>
            </a:r>
            <a:endParaRPr lang="sr-Latn-RS" i="1" dirty="0"/>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ctr">
              <a:buNone/>
            </a:pPr>
            <a:endParaRPr lang="sr-Latn-RS" b="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6" name="Slika 6" descr="Slika na kojoj se nalazi tekst&#10;&#10;Opis je automatski generisan">
            <a:extLst>
              <a:ext uri="{FF2B5EF4-FFF2-40B4-BE49-F238E27FC236}">
                <a16:creationId xmlns:a16="http://schemas.microsoft.com/office/drawing/2014/main" id="{C1017EBF-4C75-451F-A21A-4E461CB7E1F5}"/>
              </a:ext>
            </a:extLst>
          </p:cNvPr>
          <p:cNvPicPr>
            <a:picLocks noChangeAspect="1"/>
          </p:cNvPicPr>
          <p:nvPr/>
        </p:nvPicPr>
        <p:blipFill>
          <a:blip r:embed="rId2"/>
          <a:stretch>
            <a:fillRect/>
          </a:stretch>
        </p:blipFill>
        <p:spPr>
          <a:xfrm>
            <a:off x="2761989" y="1904136"/>
            <a:ext cx="6678459" cy="4333644"/>
          </a:xfrm>
          <a:prstGeom prst="rect">
            <a:avLst/>
          </a:prstGeom>
        </p:spPr>
      </p:pic>
    </p:spTree>
    <p:extLst>
      <p:ext uri="{BB962C8B-B14F-4D97-AF65-F5344CB8AC3E}">
        <p14:creationId xmlns:p14="http://schemas.microsoft.com/office/powerpoint/2010/main" val="14737561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ZAKLJUČAK</a:t>
            </a:r>
            <a:endParaRPr lang="sr-Latn-RS" sz="4000" i="1" dirty="0">
              <a:solidFill>
                <a:srgbClr val="FFFFFF"/>
              </a:solidFill>
              <a:cs typeface="Calibri Light"/>
            </a:endParaRPr>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just">
              <a:buNone/>
            </a:pPr>
            <a:endParaRPr lang="sr-Latn-RS" sz="2400" dirty="0">
              <a:cs typeface="Calibri" panose="020F0502020204030204"/>
            </a:endParaRPr>
          </a:p>
          <a:p>
            <a:pPr marL="0" indent="0" algn="just">
              <a:buNone/>
            </a:pPr>
            <a:r>
              <a:rPr lang="sr-Latn-RS" dirty="0">
                <a:cs typeface="Calibri" panose="020F0502020204030204"/>
              </a:rPr>
              <a:t>Ovde smo upravo zagrebali površinu novih funkcionalnosti C++-a i mogućnosti njihovih primena. Moderni C++ se ne razvija samo u pogledu sintakse, već je dodato mnoštvo drugih karakteristika kao što su niti, regularni izrazi, </a:t>
            </a:r>
            <a:r>
              <a:rPr lang="sr-Latn-RS" b="1" i="1" dirty="0" err="1">
                <a:cs typeface="Calibri" panose="020F0502020204030204"/>
              </a:rPr>
              <a:t>Chrono</a:t>
            </a:r>
            <a:r>
              <a:rPr lang="sr-Latn-RS" dirty="0">
                <a:cs typeface="Calibri" panose="020F0502020204030204"/>
              </a:rPr>
              <a:t> biblioteka, </a:t>
            </a:r>
            <a:r>
              <a:rPr lang="sr-Latn-RS" b="1" i="1" dirty="0" err="1">
                <a:cs typeface="Calibri" panose="020F0502020204030204"/>
              </a:rPr>
              <a:t>random</a:t>
            </a:r>
            <a:r>
              <a:rPr lang="sr-Latn-RS" dirty="0">
                <a:cs typeface="Calibri" panose="020F0502020204030204"/>
              </a:rPr>
              <a:t> generator brojeva i mnogi algoritmi u </a:t>
            </a:r>
            <a:r>
              <a:rPr lang="sr-Latn-RS" b="1" i="1" dirty="0">
                <a:cs typeface="Calibri" panose="020F0502020204030204"/>
              </a:rPr>
              <a:t>STL </a:t>
            </a:r>
            <a:r>
              <a:rPr lang="sr-Latn-RS" dirty="0">
                <a:cs typeface="Calibri" panose="020F0502020204030204"/>
              </a:rPr>
              <a:t>biblioteci </a:t>
            </a:r>
            <a:r>
              <a:rPr lang="sr-Latn-RS" b="1" i="1" dirty="0">
                <a:cs typeface="Calibri" panose="020F0502020204030204"/>
              </a:rPr>
              <a:t>(</a:t>
            </a:r>
            <a:r>
              <a:rPr lang="sr-Latn-RS" b="1" i="1" dirty="0" err="1">
                <a:cs typeface="Calibri" panose="020F0502020204030204"/>
              </a:rPr>
              <a:t>any_of</a:t>
            </a:r>
            <a:r>
              <a:rPr lang="sr-Latn-RS" b="1" i="1" dirty="0">
                <a:cs typeface="Calibri" panose="020F0502020204030204"/>
              </a:rPr>
              <a:t>, </a:t>
            </a:r>
            <a:r>
              <a:rPr lang="sr-Latn-RS" b="1" i="1" dirty="0" err="1">
                <a:cs typeface="Calibri" panose="020F0502020204030204"/>
              </a:rPr>
              <a:t>all_of</a:t>
            </a:r>
            <a:r>
              <a:rPr lang="sr-Latn-RS" b="1" i="1" dirty="0">
                <a:cs typeface="Calibri" panose="020F0502020204030204"/>
              </a:rPr>
              <a:t>, </a:t>
            </a:r>
            <a:r>
              <a:rPr lang="sr-Latn-RS" b="1" i="1" dirty="0" err="1">
                <a:cs typeface="Calibri" panose="020F0502020204030204"/>
              </a:rPr>
              <a:t>none_of,minmax</a:t>
            </a:r>
            <a:r>
              <a:rPr lang="sr-Latn-RS" b="1" i="1" dirty="0">
                <a:cs typeface="Calibri" panose="020F0502020204030204"/>
              </a:rPr>
              <a:t>, </a:t>
            </a:r>
            <a:r>
              <a:rPr lang="sr-Latn-RS" b="1" i="1" dirty="0" err="1">
                <a:cs typeface="Calibri" panose="020F0502020204030204"/>
              </a:rPr>
              <a:t>shuffle</a:t>
            </a:r>
            <a:r>
              <a:rPr lang="sr-Latn-RS" b="1" i="1" dirty="0">
                <a:cs typeface="Calibri" panose="020F0502020204030204"/>
              </a:rPr>
              <a:t>, </a:t>
            </a:r>
            <a:r>
              <a:rPr lang="sr-Latn-RS" b="1" i="1" dirty="0" err="1">
                <a:cs typeface="Calibri" panose="020F0502020204030204"/>
              </a:rPr>
              <a:t>is_sorted</a:t>
            </a:r>
            <a:r>
              <a:rPr lang="sr-Latn-RS" b="1" i="1" dirty="0">
                <a:cs typeface="Calibri" panose="020F0502020204030204"/>
              </a:rPr>
              <a:t>...).</a:t>
            </a:r>
          </a:p>
          <a:p>
            <a:pPr marL="0" indent="0" algn="just">
              <a:buNone/>
            </a:pPr>
            <a:endParaRPr lang="sr-Latn-RS" b="1" dirty="0">
              <a:ea typeface="+mn-lt"/>
              <a:cs typeface="+mn-lt"/>
            </a:endParaRPr>
          </a:p>
          <a:p>
            <a:pPr marL="0" indent="0" algn="ctr">
              <a:buNone/>
            </a:pPr>
            <a:endParaRPr lang="sr-Latn-RS" sz="2000" b="1" i="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spTree>
    <p:extLst>
      <p:ext uri="{BB962C8B-B14F-4D97-AF65-F5344CB8AC3E}">
        <p14:creationId xmlns:p14="http://schemas.microsoft.com/office/powerpoint/2010/main" val="256446890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ZAKLJUČAK</a:t>
            </a:r>
            <a:endParaRPr lang="sr-Latn-RS" sz="4000" i="1" dirty="0">
              <a:solidFill>
                <a:srgbClr val="FFFFFF"/>
              </a:solidFill>
              <a:cs typeface="Calibri Light"/>
            </a:endParaRPr>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940189" y="1758728"/>
            <a:ext cx="10183319" cy="4539938"/>
          </a:xfrm>
        </p:spPr>
        <p:txBody>
          <a:bodyPr vert="horz" lIns="91440" tIns="45720" rIns="91440" bIns="45720" rtlCol="0" anchor="t">
            <a:normAutofit/>
          </a:bodyPr>
          <a:lstStyle/>
          <a:p>
            <a:pPr marL="0" indent="0" algn="just">
              <a:buNone/>
            </a:pPr>
            <a:r>
              <a:rPr lang="sr-Latn-RS" sz="2400" dirty="0">
                <a:cs typeface="Calibri" panose="020F0502020204030204"/>
              </a:rPr>
              <a:t>Sve ove izmene unapredile su C++ i omogućile da i dalje bude jedan od najpopularnijih jezika. Ove izmene su dosta olakšale programiranje u C++-u što </a:t>
            </a:r>
            <a:r>
              <a:rPr lang="sr-Latn-RS" sz="2400">
                <a:cs typeface="Calibri" panose="020F0502020204030204"/>
              </a:rPr>
              <a:t>će omogućiti tu popularnost među programerima. </a:t>
            </a:r>
            <a:endParaRPr lang="sr-Latn-RS" sz="2400" dirty="0">
              <a:cs typeface="Calibri" panose="020F0502020204030204"/>
            </a:endParaRPr>
          </a:p>
          <a:p>
            <a:pPr marL="0" indent="0" algn="just">
              <a:buNone/>
            </a:pPr>
            <a:endParaRPr lang="sr-Latn-RS" b="1" dirty="0">
              <a:ea typeface="+mn-lt"/>
              <a:cs typeface="+mn-lt"/>
            </a:endParaRPr>
          </a:p>
          <a:p>
            <a:pPr marL="0" indent="0" algn="ctr">
              <a:buNone/>
            </a:pPr>
            <a:endParaRPr lang="sr-Latn-RS" sz="2000" b="1" i="1"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sz="2000" dirty="0">
              <a:cs typeface="Calibri" panose="020F0502020204030204"/>
            </a:endParaRPr>
          </a:p>
          <a:p>
            <a:pPr marL="0" indent="0" algn="just">
              <a:buNone/>
            </a:pPr>
            <a:endParaRPr lang="sr-Latn-RS" dirty="0">
              <a:cs typeface="Calibri" panose="020F0502020204030204"/>
            </a:endParaRPr>
          </a:p>
          <a:p>
            <a:pPr marL="0" indent="0" algn="just">
              <a:buNone/>
            </a:pPr>
            <a:endParaRPr lang="sr-Latn-RS" b="1" i="1" dirty="0">
              <a:cs typeface="Calibri" panose="020F0502020204030204"/>
            </a:endParaRPr>
          </a:p>
          <a:p>
            <a:pPr marL="0" indent="0" algn="ctr">
              <a:buNone/>
            </a:pPr>
            <a:endParaRPr lang="sr-Latn-RS" b="1" i="1" dirty="0">
              <a:cs typeface="Calibri" panose="020F0502020204030204"/>
            </a:endParaRPr>
          </a:p>
          <a:p>
            <a:pPr marL="0" indent="0" algn="just">
              <a:buNone/>
            </a:pPr>
            <a:endParaRPr lang="sr-Latn-RS" b="1" dirty="0">
              <a:cs typeface="Calibri" panose="020F0502020204030204"/>
            </a:endParaRPr>
          </a:p>
          <a:p>
            <a:pPr marL="0" indent="0" algn="just">
              <a:buNone/>
            </a:pPr>
            <a:endParaRPr lang="sr-Latn-RS" sz="2000" dirty="0">
              <a:cs typeface="Calibri" panose="020F0502020204030204"/>
            </a:endParaRPr>
          </a:p>
          <a:p>
            <a:pPr marL="0" indent="0" algn="ctr">
              <a:buNone/>
            </a:pPr>
            <a:endParaRPr lang="sr-Latn-RS" sz="2000" dirty="0">
              <a:cs typeface="Calibri" panose="020F0502020204030204"/>
            </a:endParaRPr>
          </a:p>
          <a:p>
            <a:pPr marL="0" indent="0" algn="ctr">
              <a:buNone/>
            </a:pPr>
            <a:endParaRPr lang="sr-Latn-RS" b="1" i="1" dirty="0">
              <a:cs typeface="Calibri" panose="020F0502020204030204"/>
            </a:endParaRPr>
          </a:p>
        </p:txBody>
      </p:sp>
      <p:pic>
        <p:nvPicPr>
          <p:cNvPr id="5" name="Slika 5">
            <a:extLst>
              <a:ext uri="{FF2B5EF4-FFF2-40B4-BE49-F238E27FC236}">
                <a16:creationId xmlns:a16="http://schemas.microsoft.com/office/drawing/2014/main" id="{7A31EE27-58C9-4220-8247-E91A2538FA01}"/>
              </a:ext>
            </a:extLst>
          </p:cNvPr>
          <p:cNvPicPr>
            <a:picLocks noChangeAspect="1"/>
          </p:cNvPicPr>
          <p:nvPr/>
        </p:nvPicPr>
        <p:blipFill>
          <a:blip r:embed="rId2"/>
          <a:stretch>
            <a:fillRect/>
          </a:stretch>
        </p:blipFill>
        <p:spPr>
          <a:xfrm>
            <a:off x="2835057" y="3184290"/>
            <a:ext cx="6532323" cy="3109446"/>
          </a:xfrm>
          <a:prstGeom prst="rect">
            <a:avLst/>
          </a:prstGeom>
        </p:spPr>
      </p:pic>
    </p:spTree>
    <p:extLst>
      <p:ext uri="{BB962C8B-B14F-4D97-AF65-F5344CB8AC3E}">
        <p14:creationId xmlns:p14="http://schemas.microsoft.com/office/powerpoint/2010/main" val="415100179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4FD35D2C-1840-42FD-A741-062F2A89EF15}"/>
              </a:ext>
            </a:extLst>
          </p:cNvPr>
          <p:cNvSpPr>
            <a:spLocks noGrp="1"/>
          </p:cNvSpPr>
          <p:nvPr>
            <p:ph type="title"/>
          </p:nvPr>
        </p:nvSpPr>
        <p:spPr>
          <a:xfrm>
            <a:off x="1371599" y="294538"/>
            <a:ext cx="9895951" cy="1033669"/>
          </a:xfrm>
        </p:spPr>
        <p:txBody>
          <a:bodyPr>
            <a:normAutofit/>
          </a:bodyPr>
          <a:lstStyle/>
          <a:p>
            <a:pPr algn="ctr"/>
            <a:r>
              <a:rPr lang="sr-Latn-RS" sz="4000" dirty="0">
                <a:solidFill>
                  <a:srgbClr val="FFFFFF"/>
                </a:solidFill>
                <a:cs typeface="Calibri Light"/>
              </a:rPr>
              <a:t>STANDARDI PROGRAMSKOG JEZIKA C++</a:t>
            </a:r>
            <a:endParaRPr lang="sr-Latn-RS" sz="4000">
              <a:solidFill>
                <a:srgbClr val="FFFFFF"/>
              </a:solidFill>
              <a:cs typeface="Calibri Light" panose="020F0302020204030204"/>
            </a:endParaRPr>
          </a:p>
        </p:txBody>
      </p:sp>
      <p:graphicFrame>
        <p:nvGraphicFramePr>
          <p:cNvPr id="9" name="Tabela 10">
            <a:extLst>
              <a:ext uri="{FF2B5EF4-FFF2-40B4-BE49-F238E27FC236}">
                <a16:creationId xmlns:a16="http://schemas.microsoft.com/office/drawing/2014/main" id="{7222F330-567B-4CB5-8522-C6BC7F6DC67E}"/>
              </a:ext>
            </a:extLst>
          </p:cNvPr>
          <p:cNvGraphicFramePr>
            <a:graphicFrameLocks noGrp="1"/>
          </p:cNvGraphicFramePr>
          <p:nvPr>
            <p:ph idx="1"/>
            <p:extLst>
              <p:ext uri="{D42A27DB-BD31-4B8C-83A1-F6EECF244321}">
                <p14:modId xmlns:p14="http://schemas.microsoft.com/office/powerpoint/2010/main" val="520728297"/>
              </p:ext>
            </p:extLst>
          </p:nvPr>
        </p:nvGraphicFramePr>
        <p:xfrm>
          <a:off x="3010829" y="1904999"/>
          <a:ext cx="6188384" cy="4590584"/>
        </p:xfrm>
        <a:graphic>
          <a:graphicData uri="http://schemas.openxmlformats.org/drawingml/2006/table">
            <a:tbl>
              <a:tblPr firstRow="1" bandRow="1">
                <a:tableStyleId>{5C22544A-7EE6-4342-B048-85BDC9FD1C3A}</a:tableStyleId>
              </a:tblPr>
              <a:tblGrid>
                <a:gridCol w="3094192">
                  <a:extLst>
                    <a:ext uri="{9D8B030D-6E8A-4147-A177-3AD203B41FA5}">
                      <a16:colId xmlns:a16="http://schemas.microsoft.com/office/drawing/2014/main" val="3786670287"/>
                    </a:ext>
                  </a:extLst>
                </a:gridCol>
                <a:gridCol w="3094192">
                  <a:extLst>
                    <a:ext uri="{9D8B030D-6E8A-4147-A177-3AD203B41FA5}">
                      <a16:colId xmlns:a16="http://schemas.microsoft.com/office/drawing/2014/main" val="1581230681"/>
                    </a:ext>
                  </a:extLst>
                </a:gridCol>
              </a:tblGrid>
              <a:tr h="573823">
                <a:tc>
                  <a:txBody>
                    <a:bodyPr/>
                    <a:lstStyle/>
                    <a:p>
                      <a:pPr algn="ctr"/>
                      <a:r>
                        <a:rPr lang="sr-Latn-RS" dirty="0"/>
                        <a:t>Godina</a:t>
                      </a:r>
                    </a:p>
                  </a:txBody>
                  <a:tcPr anchor="ctr"/>
                </a:tc>
                <a:tc>
                  <a:txBody>
                    <a:bodyPr/>
                    <a:lstStyle/>
                    <a:p>
                      <a:pPr algn="ctr"/>
                      <a:r>
                        <a:rPr lang="sr-Latn-RS" dirty="0"/>
                        <a:t>Naziv standarda</a:t>
                      </a:r>
                    </a:p>
                  </a:txBody>
                  <a:tcPr anchor="ctr"/>
                </a:tc>
                <a:extLst>
                  <a:ext uri="{0D108BD9-81ED-4DB2-BD59-A6C34878D82A}">
                    <a16:rowId xmlns:a16="http://schemas.microsoft.com/office/drawing/2014/main" val="2878238603"/>
                  </a:ext>
                </a:extLst>
              </a:tr>
              <a:tr h="573823">
                <a:tc>
                  <a:txBody>
                    <a:bodyPr/>
                    <a:lstStyle/>
                    <a:p>
                      <a:pPr algn="ctr"/>
                      <a:r>
                        <a:rPr lang="sr-Latn-RS" dirty="0"/>
                        <a:t>1998</a:t>
                      </a:r>
                    </a:p>
                  </a:txBody>
                  <a:tcPr anchor="ctr">
                    <a:solidFill>
                      <a:srgbClr val="00B0F0"/>
                    </a:solidFill>
                  </a:tcPr>
                </a:tc>
                <a:tc>
                  <a:txBody>
                    <a:bodyPr/>
                    <a:lstStyle/>
                    <a:p>
                      <a:pPr algn="ctr"/>
                      <a:r>
                        <a:rPr lang="sr-Latn-RS" dirty="0"/>
                        <a:t>C++98</a:t>
                      </a:r>
                    </a:p>
                  </a:txBody>
                  <a:tcPr anchor="ctr">
                    <a:solidFill>
                      <a:srgbClr val="00B0F0"/>
                    </a:solidFill>
                  </a:tcPr>
                </a:tc>
                <a:extLst>
                  <a:ext uri="{0D108BD9-81ED-4DB2-BD59-A6C34878D82A}">
                    <a16:rowId xmlns:a16="http://schemas.microsoft.com/office/drawing/2014/main" val="2127523427"/>
                  </a:ext>
                </a:extLst>
              </a:tr>
              <a:tr h="573823">
                <a:tc>
                  <a:txBody>
                    <a:bodyPr/>
                    <a:lstStyle/>
                    <a:p>
                      <a:pPr algn="ctr"/>
                      <a:r>
                        <a:rPr lang="sr-Latn-RS" dirty="0"/>
                        <a:t>2003</a:t>
                      </a:r>
                    </a:p>
                  </a:txBody>
                  <a:tcPr anchor="ctr">
                    <a:solidFill>
                      <a:srgbClr val="00B0F0"/>
                    </a:solidFill>
                  </a:tcPr>
                </a:tc>
                <a:tc>
                  <a:txBody>
                    <a:bodyPr/>
                    <a:lstStyle/>
                    <a:p>
                      <a:pPr algn="ctr"/>
                      <a:r>
                        <a:rPr lang="sr-Latn-RS" dirty="0"/>
                        <a:t>C++03</a:t>
                      </a:r>
                    </a:p>
                  </a:txBody>
                  <a:tcPr anchor="ctr">
                    <a:solidFill>
                      <a:srgbClr val="00B0F0"/>
                    </a:solidFill>
                  </a:tcPr>
                </a:tc>
                <a:extLst>
                  <a:ext uri="{0D108BD9-81ED-4DB2-BD59-A6C34878D82A}">
                    <a16:rowId xmlns:a16="http://schemas.microsoft.com/office/drawing/2014/main" val="1333560678"/>
                  </a:ext>
                </a:extLst>
              </a:tr>
              <a:tr h="573823">
                <a:tc>
                  <a:txBody>
                    <a:bodyPr/>
                    <a:lstStyle/>
                    <a:p>
                      <a:pPr algn="ctr"/>
                      <a:r>
                        <a:rPr lang="sr-Latn-RS" dirty="0"/>
                        <a:t>2011</a:t>
                      </a:r>
                    </a:p>
                  </a:txBody>
                  <a:tcPr anchor="ctr">
                    <a:solidFill>
                      <a:srgbClr val="0070C0"/>
                    </a:solidFill>
                  </a:tcPr>
                </a:tc>
                <a:tc>
                  <a:txBody>
                    <a:bodyPr/>
                    <a:lstStyle/>
                    <a:p>
                      <a:pPr algn="ctr"/>
                      <a:r>
                        <a:rPr lang="sr-Latn-RS" dirty="0"/>
                        <a:t>C++11</a:t>
                      </a:r>
                    </a:p>
                  </a:txBody>
                  <a:tcPr anchor="ctr">
                    <a:solidFill>
                      <a:srgbClr val="0070C0"/>
                    </a:solidFill>
                  </a:tcPr>
                </a:tc>
                <a:extLst>
                  <a:ext uri="{0D108BD9-81ED-4DB2-BD59-A6C34878D82A}">
                    <a16:rowId xmlns:a16="http://schemas.microsoft.com/office/drawing/2014/main" val="1708436190"/>
                  </a:ext>
                </a:extLst>
              </a:tr>
              <a:tr h="573823">
                <a:tc>
                  <a:txBody>
                    <a:bodyPr/>
                    <a:lstStyle/>
                    <a:p>
                      <a:pPr algn="ctr"/>
                      <a:r>
                        <a:rPr lang="sr-Latn-RS" dirty="0"/>
                        <a:t>2014</a:t>
                      </a:r>
                    </a:p>
                  </a:txBody>
                  <a:tcPr anchor="ctr">
                    <a:solidFill>
                      <a:srgbClr val="0070C0"/>
                    </a:solidFill>
                  </a:tcPr>
                </a:tc>
                <a:tc>
                  <a:txBody>
                    <a:bodyPr/>
                    <a:lstStyle/>
                    <a:p>
                      <a:pPr algn="ctr"/>
                      <a:r>
                        <a:rPr lang="sr-Latn-RS" dirty="0"/>
                        <a:t>C++14</a:t>
                      </a:r>
                    </a:p>
                  </a:txBody>
                  <a:tcPr anchor="ctr">
                    <a:solidFill>
                      <a:srgbClr val="0070C0"/>
                    </a:solidFill>
                  </a:tcPr>
                </a:tc>
                <a:extLst>
                  <a:ext uri="{0D108BD9-81ED-4DB2-BD59-A6C34878D82A}">
                    <a16:rowId xmlns:a16="http://schemas.microsoft.com/office/drawing/2014/main" val="1354706064"/>
                  </a:ext>
                </a:extLst>
              </a:tr>
              <a:tr h="573823">
                <a:tc>
                  <a:txBody>
                    <a:bodyPr/>
                    <a:lstStyle/>
                    <a:p>
                      <a:pPr algn="ctr"/>
                      <a:r>
                        <a:rPr lang="sr-Latn-RS" dirty="0"/>
                        <a:t>2017</a:t>
                      </a:r>
                    </a:p>
                  </a:txBody>
                  <a:tcPr anchor="ctr">
                    <a:solidFill>
                      <a:srgbClr val="0070C0"/>
                    </a:solidFill>
                  </a:tcPr>
                </a:tc>
                <a:tc>
                  <a:txBody>
                    <a:bodyPr/>
                    <a:lstStyle/>
                    <a:p>
                      <a:pPr algn="ctr"/>
                      <a:r>
                        <a:rPr lang="sr-Latn-RS" dirty="0"/>
                        <a:t>C++17</a:t>
                      </a:r>
                    </a:p>
                  </a:txBody>
                  <a:tcPr anchor="ctr">
                    <a:solidFill>
                      <a:srgbClr val="0070C0"/>
                    </a:solidFill>
                  </a:tcPr>
                </a:tc>
                <a:extLst>
                  <a:ext uri="{0D108BD9-81ED-4DB2-BD59-A6C34878D82A}">
                    <a16:rowId xmlns:a16="http://schemas.microsoft.com/office/drawing/2014/main" val="3599828841"/>
                  </a:ext>
                </a:extLst>
              </a:tr>
              <a:tr h="573823">
                <a:tc>
                  <a:txBody>
                    <a:bodyPr/>
                    <a:lstStyle/>
                    <a:p>
                      <a:pPr algn="ctr"/>
                      <a:r>
                        <a:rPr lang="sr-Latn-RS" dirty="0"/>
                        <a:t>2020</a:t>
                      </a:r>
                    </a:p>
                  </a:txBody>
                  <a:tcPr anchor="ctr">
                    <a:solidFill>
                      <a:srgbClr val="0070C0"/>
                    </a:solidFill>
                  </a:tcPr>
                </a:tc>
                <a:tc>
                  <a:txBody>
                    <a:bodyPr/>
                    <a:lstStyle/>
                    <a:p>
                      <a:pPr algn="ctr"/>
                      <a:r>
                        <a:rPr lang="sr-Latn-RS" dirty="0"/>
                        <a:t>C++20</a:t>
                      </a:r>
                    </a:p>
                  </a:txBody>
                  <a:tcPr anchor="ctr">
                    <a:solidFill>
                      <a:srgbClr val="0070C0"/>
                    </a:solidFill>
                  </a:tcPr>
                </a:tc>
                <a:extLst>
                  <a:ext uri="{0D108BD9-81ED-4DB2-BD59-A6C34878D82A}">
                    <a16:rowId xmlns:a16="http://schemas.microsoft.com/office/drawing/2014/main" val="2414613620"/>
                  </a:ext>
                </a:extLst>
              </a:tr>
              <a:tr h="573823">
                <a:tc>
                  <a:txBody>
                    <a:bodyPr/>
                    <a:lstStyle/>
                    <a:p>
                      <a:pPr algn="ctr"/>
                      <a:r>
                        <a:rPr lang="sr-Latn-RS" dirty="0"/>
                        <a:t>/</a:t>
                      </a:r>
                    </a:p>
                  </a:txBody>
                  <a:tcPr anchor="ctr">
                    <a:solidFill>
                      <a:srgbClr val="002060"/>
                    </a:solidFill>
                  </a:tcPr>
                </a:tc>
                <a:tc>
                  <a:txBody>
                    <a:bodyPr/>
                    <a:lstStyle/>
                    <a:p>
                      <a:pPr algn="ctr"/>
                      <a:r>
                        <a:rPr lang="sr-Latn-RS" dirty="0"/>
                        <a:t>C++23</a:t>
                      </a:r>
                    </a:p>
                  </a:txBody>
                  <a:tcPr anchor="ctr">
                    <a:solidFill>
                      <a:srgbClr val="002060"/>
                    </a:solidFill>
                  </a:tcPr>
                </a:tc>
                <a:extLst>
                  <a:ext uri="{0D108BD9-81ED-4DB2-BD59-A6C34878D82A}">
                    <a16:rowId xmlns:a16="http://schemas.microsoft.com/office/drawing/2014/main" val="1836521103"/>
                  </a:ext>
                </a:extLst>
              </a:tr>
            </a:tbl>
          </a:graphicData>
        </a:graphic>
      </p:graphicFrame>
    </p:spTree>
    <p:extLst>
      <p:ext uri="{BB962C8B-B14F-4D97-AF65-F5344CB8AC3E}">
        <p14:creationId xmlns:p14="http://schemas.microsoft.com/office/powerpoint/2010/main" val="258317042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Slika 15">
            <a:extLst>
              <a:ext uri="{FF2B5EF4-FFF2-40B4-BE49-F238E27FC236}">
                <a16:creationId xmlns:a16="http://schemas.microsoft.com/office/drawing/2014/main" id="{F89EDE83-196A-495C-A5E8-5F34C7D37C29}"/>
              </a:ext>
            </a:extLst>
          </p:cNvPr>
          <p:cNvPicPr>
            <a:picLocks noGrp="1" noChangeAspect="1"/>
          </p:cNvPicPr>
          <p:nvPr>
            <p:ph idx="1"/>
          </p:nvPr>
        </p:nvPicPr>
        <p:blipFill rotWithShape="1">
          <a:blip r:embed="rId2"/>
          <a:srcRect r="1" b="392"/>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35012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D9EA2E66-E04E-410C-A832-D78F2061D726}"/>
              </a:ext>
            </a:extLst>
          </p:cNvPr>
          <p:cNvSpPr>
            <a:spLocks noGrp="1"/>
          </p:cNvSpPr>
          <p:nvPr>
            <p:ph type="title"/>
          </p:nvPr>
        </p:nvSpPr>
        <p:spPr>
          <a:xfrm>
            <a:off x="1371599" y="294538"/>
            <a:ext cx="9895951" cy="1033669"/>
          </a:xfrm>
        </p:spPr>
        <p:txBody>
          <a:bodyPr>
            <a:normAutofit/>
          </a:bodyPr>
          <a:lstStyle/>
          <a:p>
            <a:pPr algn="ctr"/>
            <a:r>
              <a:rPr lang="sr-Latn-RS" sz="4000" dirty="0">
                <a:solidFill>
                  <a:srgbClr val="FFFFFF"/>
                </a:solidFill>
                <a:cs typeface="Calibri Light"/>
              </a:rPr>
              <a:t>C++ ZASTARELE KARAKTERISTIKE</a:t>
            </a:r>
          </a:p>
        </p:txBody>
      </p:sp>
      <p:sp>
        <p:nvSpPr>
          <p:cNvPr id="3" name="Čuvar mesta za sadržaj 2">
            <a:extLst>
              <a:ext uri="{FF2B5EF4-FFF2-40B4-BE49-F238E27FC236}">
                <a16:creationId xmlns:a16="http://schemas.microsoft.com/office/drawing/2014/main" id="{224AB351-AD2D-43E7-A8E2-7E9879E688AF}"/>
              </a:ext>
            </a:extLst>
          </p:cNvPr>
          <p:cNvSpPr>
            <a:spLocks noGrp="1"/>
          </p:cNvSpPr>
          <p:nvPr>
            <p:ph idx="1"/>
          </p:nvPr>
        </p:nvSpPr>
        <p:spPr>
          <a:xfrm>
            <a:off x="1371599" y="2318197"/>
            <a:ext cx="9724031" cy="3683358"/>
          </a:xfrm>
        </p:spPr>
        <p:txBody>
          <a:bodyPr anchor="ctr">
            <a:normAutofit/>
          </a:bodyPr>
          <a:lstStyle/>
          <a:p>
            <a:pPr marL="0" indent="0">
              <a:buNone/>
            </a:pPr>
            <a:r>
              <a:rPr lang="sr-Latn-RS" sz="2000" i="1" dirty="0">
                <a:cs typeface="Calibri" panose="020F0502020204030204"/>
              </a:rPr>
              <a:t>- </a:t>
            </a:r>
            <a:r>
              <a:rPr lang="sr-Latn-RS" sz="2000" b="1" i="1" err="1">
                <a:cs typeface="Calibri" panose="020F0502020204030204"/>
              </a:rPr>
              <a:t>auto_ptr</a:t>
            </a:r>
            <a:r>
              <a:rPr lang="sr-Latn-RS" sz="2000" i="1" dirty="0">
                <a:cs typeface="Calibri" panose="020F0502020204030204"/>
              </a:rPr>
              <a:t> </a:t>
            </a:r>
            <a:r>
              <a:rPr lang="sr-Latn-RS" sz="2000" dirty="0">
                <a:cs typeface="Calibri" panose="020F0502020204030204"/>
              </a:rPr>
              <a:t>je zamenjen sa </a:t>
            </a:r>
            <a:r>
              <a:rPr lang="sr-Latn-RS" sz="2000" b="1" i="1" err="1">
                <a:cs typeface="Calibri" panose="020F0502020204030204"/>
              </a:rPr>
              <a:t>unique_ptr</a:t>
            </a:r>
            <a:endParaRPr lang="sr-Latn-RS" sz="2000" b="1" i="1">
              <a:cs typeface="Calibri" panose="020F0502020204030204"/>
            </a:endParaRPr>
          </a:p>
          <a:p>
            <a:pPr marL="0" indent="0">
              <a:buNone/>
            </a:pPr>
            <a:r>
              <a:rPr lang="sr-Latn-RS" sz="2000" i="1" dirty="0">
                <a:cs typeface="Calibri" panose="020F0502020204030204"/>
              </a:rPr>
              <a:t>- </a:t>
            </a:r>
            <a:r>
              <a:rPr lang="sr-Latn-RS" sz="2000" dirty="0">
                <a:cs typeface="Calibri" panose="020F0502020204030204"/>
              </a:rPr>
              <a:t>ključna reč </a:t>
            </a:r>
            <a:r>
              <a:rPr lang="sr-Latn-RS" sz="2000" b="1" i="1" err="1">
                <a:cs typeface="Calibri" panose="020F0502020204030204"/>
              </a:rPr>
              <a:t>register</a:t>
            </a:r>
            <a:r>
              <a:rPr lang="sr-Latn-RS" sz="2000" i="1" dirty="0">
                <a:cs typeface="Calibri" panose="020F0502020204030204"/>
              </a:rPr>
              <a:t> </a:t>
            </a:r>
            <a:r>
              <a:rPr lang="sr-Latn-RS" sz="2000" dirty="0">
                <a:cs typeface="Calibri" panose="020F0502020204030204"/>
              </a:rPr>
              <a:t>je izbačena</a:t>
            </a:r>
          </a:p>
          <a:p>
            <a:pPr marL="0" indent="0">
              <a:buNone/>
            </a:pPr>
            <a:r>
              <a:rPr lang="sr-Latn-RS" sz="2000" dirty="0">
                <a:cs typeface="Calibri" panose="020F0502020204030204"/>
              </a:rPr>
              <a:t>- klasični način konverzije </a:t>
            </a:r>
            <a:r>
              <a:rPr lang="sr-Latn-RS" sz="2000" i="1" dirty="0">
                <a:cs typeface="Calibri" panose="020F0502020204030204"/>
              </a:rPr>
              <a:t>(</a:t>
            </a:r>
            <a:r>
              <a:rPr lang="sr-Latn-RS" sz="2000" i="1" err="1">
                <a:cs typeface="Calibri" panose="020F0502020204030204"/>
              </a:rPr>
              <a:t>tip_konvezije</a:t>
            </a:r>
            <a:r>
              <a:rPr lang="sr-Latn-RS" sz="2000" i="1" dirty="0">
                <a:cs typeface="Calibri" panose="020F0502020204030204"/>
              </a:rPr>
              <a:t>) </a:t>
            </a:r>
            <a:r>
              <a:rPr lang="sr-Latn-RS" sz="2000" i="1" err="1">
                <a:cs typeface="Calibri" panose="020F0502020204030204"/>
              </a:rPr>
              <a:t>naziv_promenljive</a:t>
            </a:r>
            <a:r>
              <a:rPr lang="sr-Latn-RS" sz="2000" i="1" dirty="0">
                <a:cs typeface="Calibri" panose="020F0502020204030204"/>
              </a:rPr>
              <a:t> </a:t>
            </a:r>
            <a:r>
              <a:rPr lang="sr-Latn-RS" sz="2000" dirty="0">
                <a:cs typeface="Calibri" panose="020F0502020204030204"/>
              </a:rPr>
              <a:t>zamenjen je sa </a:t>
            </a:r>
            <a:r>
              <a:rPr lang="sr-Latn-RS" sz="2000" b="1" i="1" err="1">
                <a:cs typeface="Calibri" panose="020F0502020204030204"/>
              </a:rPr>
              <a:t>static_cast</a:t>
            </a:r>
            <a:r>
              <a:rPr lang="sr-Latn-RS" sz="2000" b="1" i="1" dirty="0">
                <a:cs typeface="Calibri" panose="020F0502020204030204"/>
              </a:rPr>
              <a:t> </a:t>
            </a:r>
            <a:r>
              <a:rPr lang="sr-Latn-RS" sz="2000" dirty="0">
                <a:cs typeface="Calibri" panose="020F0502020204030204"/>
              </a:rPr>
              <a:t>i </a:t>
            </a:r>
            <a:r>
              <a:rPr lang="sr-Latn-RS" sz="2000" b="1" i="1" err="1">
                <a:cs typeface="Calibri" panose="020F0502020204030204"/>
              </a:rPr>
              <a:t>dynamic_cast</a:t>
            </a:r>
            <a:endParaRPr lang="sr-Latn-RS" sz="2000" b="1" i="1">
              <a:cs typeface="Calibri" panose="020F0502020204030204"/>
            </a:endParaRPr>
          </a:p>
          <a:p>
            <a:pPr marL="0" indent="0">
              <a:buNone/>
            </a:pPr>
            <a:r>
              <a:rPr lang="sr-Latn-RS" sz="2000" dirty="0">
                <a:cs typeface="Calibri" panose="020F0502020204030204"/>
              </a:rPr>
              <a:t>-  </a:t>
            </a:r>
            <a:r>
              <a:rPr lang="sr-Latn-RS" sz="2000" b="1" i="1" err="1">
                <a:cs typeface="Calibri" panose="020F0502020204030204"/>
              </a:rPr>
              <a:t>char</a:t>
            </a:r>
            <a:r>
              <a:rPr lang="sr-Latn-RS" sz="2000" i="1" dirty="0">
                <a:cs typeface="Calibri" panose="020F0502020204030204"/>
              </a:rPr>
              <a:t> *</a:t>
            </a:r>
            <a:r>
              <a:rPr lang="sr-Latn-RS" sz="2000" i="1" err="1">
                <a:cs typeface="Calibri" panose="020F0502020204030204"/>
              </a:rPr>
              <a:t>str</a:t>
            </a:r>
            <a:r>
              <a:rPr lang="sr-Latn-RS" sz="2000" i="1" dirty="0">
                <a:cs typeface="Calibri" panose="020F0502020204030204"/>
              </a:rPr>
              <a:t> = "</a:t>
            </a:r>
            <a:r>
              <a:rPr lang="sr-Latn-RS" sz="2000" i="1" err="1">
                <a:cs typeface="Calibri" panose="020F0502020204030204"/>
              </a:rPr>
              <a:t>Hello</a:t>
            </a:r>
            <a:r>
              <a:rPr lang="sr-Latn-RS" sz="2000" i="1" dirty="0">
                <a:cs typeface="Calibri" panose="020F0502020204030204"/>
              </a:rPr>
              <a:t> </a:t>
            </a:r>
            <a:r>
              <a:rPr lang="sr-Latn-RS" sz="2000" i="1" err="1">
                <a:cs typeface="Calibri" panose="020F0502020204030204"/>
              </a:rPr>
              <a:t>world</a:t>
            </a:r>
            <a:r>
              <a:rPr lang="sr-Latn-RS" sz="2000" i="1" dirty="0">
                <a:cs typeface="Calibri" panose="020F0502020204030204"/>
              </a:rPr>
              <a:t>!"</a:t>
            </a:r>
            <a:r>
              <a:rPr lang="sr-Latn-RS" sz="2000" dirty="0">
                <a:cs typeface="Calibri" panose="020F0502020204030204"/>
              </a:rPr>
              <a:t>  -------&gt; </a:t>
            </a:r>
            <a:r>
              <a:rPr lang="sr-Latn-RS" sz="2000" b="1" i="1" err="1">
                <a:cs typeface="Calibri" panose="020F0502020204030204"/>
              </a:rPr>
              <a:t>const</a:t>
            </a:r>
            <a:r>
              <a:rPr lang="sr-Latn-RS" sz="2000" b="1" i="1" dirty="0">
                <a:cs typeface="Calibri" panose="020F0502020204030204"/>
              </a:rPr>
              <a:t> </a:t>
            </a:r>
            <a:r>
              <a:rPr lang="sr-Latn-RS" sz="2000" b="1" i="1" err="1">
                <a:cs typeface="Calibri" panose="020F0502020204030204"/>
              </a:rPr>
              <a:t>char</a:t>
            </a:r>
            <a:r>
              <a:rPr lang="sr-Latn-RS" sz="2000" b="1" i="1" dirty="0">
                <a:cs typeface="Calibri" panose="020F0502020204030204"/>
              </a:rPr>
              <a:t>*</a:t>
            </a:r>
            <a:r>
              <a:rPr lang="sr-Latn-RS" sz="2000" i="1" dirty="0">
                <a:cs typeface="Calibri" panose="020F0502020204030204"/>
              </a:rPr>
              <a:t> </a:t>
            </a:r>
            <a:r>
              <a:rPr lang="sr-Latn-RS" sz="2000" dirty="0">
                <a:cs typeface="Calibri" panose="020F0502020204030204"/>
              </a:rPr>
              <a:t>ili </a:t>
            </a:r>
            <a:r>
              <a:rPr lang="sr-Latn-RS" sz="2000" b="1" i="1" dirty="0">
                <a:cs typeface="Calibri" panose="020F0502020204030204"/>
              </a:rPr>
              <a:t>auto</a:t>
            </a:r>
          </a:p>
          <a:p>
            <a:pPr marL="0" indent="0">
              <a:buNone/>
            </a:pPr>
            <a:r>
              <a:rPr lang="sr-Latn-RS" sz="2000" i="1" dirty="0">
                <a:cs typeface="Calibri" panose="020F0502020204030204"/>
              </a:rPr>
              <a:t>- </a:t>
            </a:r>
            <a:r>
              <a:rPr lang="sr-Latn-RS" sz="2000" dirty="0">
                <a:cs typeface="Calibri" panose="020F0502020204030204"/>
              </a:rPr>
              <a:t>Ukoliko klasa ima destruktor, atributi klase koji se baziraju na korišćenju </a:t>
            </a:r>
            <a:r>
              <a:rPr lang="sr-Latn-RS" sz="2000" b="1" i="1" dirty="0">
                <a:cs typeface="Calibri" panose="020F0502020204030204"/>
              </a:rPr>
              <a:t>unique_ptr </a:t>
            </a:r>
            <a:r>
              <a:rPr lang="sr-Latn-RS" sz="2000" dirty="0">
                <a:cs typeface="Calibri" panose="020F0502020204030204"/>
              </a:rPr>
              <a:t>isključuju </a:t>
            </a:r>
            <a:r>
              <a:rPr lang="sr-Latn-RS" sz="2000" i="1" dirty="0">
                <a:cs typeface="Calibri" panose="020F0502020204030204"/>
              </a:rPr>
              <a:t>copy </a:t>
            </a:r>
            <a:r>
              <a:rPr lang="sr-Latn-RS" sz="2000" dirty="0">
                <a:cs typeface="Calibri" panose="020F0502020204030204"/>
              </a:rPr>
              <a:t>konstruktor i operator dodele (</a:t>
            </a:r>
            <a:r>
              <a:rPr lang="sr-Latn-RS" sz="2000" i="1">
                <a:cs typeface="Calibri" panose="020F0502020204030204"/>
              </a:rPr>
              <a:t>move constructor</a:t>
            </a:r>
            <a:r>
              <a:rPr lang="sr-Latn-RS" sz="2000">
                <a:cs typeface="Calibri" panose="020F0502020204030204"/>
              </a:rPr>
              <a:t>)</a:t>
            </a:r>
            <a:endParaRPr lang="sr-Latn-RS" sz="2000" i="1" dirty="0">
              <a:cs typeface="Calibri" panose="020F0502020204030204"/>
            </a:endParaRPr>
          </a:p>
        </p:txBody>
      </p:sp>
    </p:spTree>
    <p:extLst>
      <p:ext uri="{BB962C8B-B14F-4D97-AF65-F5344CB8AC3E}">
        <p14:creationId xmlns:p14="http://schemas.microsoft.com/office/powerpoint/2010/main" val="212207481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76BD8462-1C60-41C1-8256-3D5A409B99E8}"/>
              </a:ext>
            </a:extLst>
          </p:cNvPr>
          <p:cNvSpPr>
            <a:spLocks noGrp="1"/>
          </p:cNvSpPr>
          <p:nvPr>
            <p:ph type="title"/>
          </p:nvPr>
        </p:nvSpPr>
        <p:spPr>
          <a:xfrm>
            <a:off x="1371599" y="294538"/>
            <a:ext cx="9895951" cy="1033669"/>
          </a:xfrm>
        </p:spPr>
        <p:txBody>
          <a:bodyPr>
            <a:normAutofit/>
          </a:bodyPr>
          <a:lstStyle/>
          <a:p>
            <a:pPr algn="ctr"/>
            <a:r>
              <a:rPr lang="sr-Latn-RS" sz="4000" dirty="0">
                <a:solidFill>
                  <a:srgbClr val="FFFFFF"/>
                </a:solidFill>
                <a:cs typeface="Calibri Light"/>
              </a:rPr>
              <a:t>C++ NOVE KARAKTERISTIKE</a:t>
            </a:r>
          </a:p>
        </p:txBody>
      </p:sp>
      <p:sp>
        <p:nvSpPr>
          <p:cNvPr id="3" name="Čuvar mesta za sadržaj 2">
            <a:extLst>
              <a:ext uri="{FF2B5EF4-FFF2-40B4-BE49-F238E27FC236}">
                <a16:creationId xmlns:a16="http://schemas.microsoft.com/office/drawing/2014/main" id="{8C9747F8-C4DB-4BBB-BF1A-DE319DCF8924}"/>
              </a:ext>
            </a:extLst>
          </p:cNvPr>
          <p:cNvSpPr>
            <a:spLocks noGrp="1"/>
          </p:cNvSpPr>
          <p:nvPr>
            <p:ph idx="1"/>
          </p:nvPr>
        </p:nvSpPr>
        <p:spPr>
          <a:xfrm>
            <a:off x="1371599" y="2318197"/>
            <a:ext cx="9724031" cy="3683358"/>
          </a:xfrm>
        </p:spPr>
        <p:txBody>
          <a:bodyPr anchor="ctr">
            <a:normAutofit/>
          </a:bodyPr>
          <a:lstStyle/>
          <a:p>
            <a:pPr marL="342900" indent="-342900"/>
            <a:r>
              <a:rPr lang="sr-Latn-RS" sz="2000">
                <a:cs typeface="Calibri" panose="020F0502020204030204"/>
              </a:rPr>
              <a:t>Konstante</a:t>
            </a:r>
          </a:p>
          <a:p>
            <a:pPr marL="342900" indent="-342900"/>
            <a:r>
              <a:rPr lang="sr-Latn-RS" sz="2000">
                <a:cs typeface="Calibri" panose="020F0502020204030204"/>
              </a:rPr>
              <a:t>Promenljive i inicijalizacija</a:t>
            </a:r>
            <a:endParaRPr lang="sr-Latn-RS" sz="2000" dirty="0">
              <a:cs typeface="Calibri" panose="020F0502020204030204"/>
            </a:endParaRPr>
          </a:p>
          <a:p>
            <a:pPr marL="342900" indent="-342900"/>
            <a:r>
              <a:rPr lang="sr-Latn-RS" sz="2000">
                <a:cs typeface="Calibri" panose="020F0502020204030204"/>
              </a:rPr>
              <a:t>Zaključivanje tipova</a:t>
            </a:r>
          </a:p>
          <a:p>
            <a:pPr marL="342900" indent="-342900"/>
            <a:r>
              <a:rPr lang="sr-Latn-RS" sz="2000">
                <a:cs typeface="Calibri" panose="020F0502020204030204"/>
              </a:rPr>
              <a:t>Kontrola toka</a:t>
            </a:r>
          </a:p>
          <a:p>
            <a:pPr marL="342900" indent="-342900"/>
            <a:r>
              <a:rPr lang="sr-Latn-RS" sz="2000">
                <a:cs typeface="Calibri" panose="020F0502020204030204"/>
              </a:rPr>
              <a:t>Objektno orijentisana paradigma</a:t>
            </a:r>
          </a:p>
          <a:p>
            <a:pPr marL="342900" indent="-342900"/>
            <a:r>
              <a:rPr lang="sr-Latn-RS" sz="2000">
                <a:cs typeface="Calibri" panose="020F0502020204030204"/>
              </a:rPr>
              <a:t>Lambda izrazi</a:t>
            </a:r>
            <a:endParaRPr lang="sr-Latn-RS" sz="2000" dirty="0">
              <a:cs typeface="Calibri" panose="020F0502020204030204"/>
            </a:endParaRPr>
          </a:p>
          <a:p>
            <a:pPr marL="342900" indent="-342900"/>
            <a:r>
              <a:rPr lang="sr-Latn-RS" sz="2000">
                <a:cs typeface="Calibri" panose="020F0502020204030204"/>
              </a:rPr>
              <a:t>Kontejnerske klase</a:t>
            </a:r>
          </a:p>
          <a:p>
            <a:pPr marL="342900" indent="-342900"/>
            <a:r>
              <a:rPr lang="sr-Latn-RS" sz="2000" i="1">
                <a:cs typeface="Calibri" panose="020F0502020204030204"/>
              </a:rPr>
              <a:t>Smart pointers</a:t>
            </a:r>
            <a:endParaRPr lang="sr-Latn-RS" sz="2000" dirty="0">
              <a:cs typeface="Calibri" panose="020F0502020204030204"/>
            </a:endParaRPr>
          </a:p>
        </p:txBody>
      </p:sp>
    </p:spTree>
    <p:extLst>
      <p:ext uri="{BB962C8B-B14F-4D97-AF65-F5344CB8AC3E}">
        <p14:creationId xmlns:p14="http://schemas.microsoft.com/office/powerpoint/2010/main" val="281545195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44FE09AA-A68B-46F8-BD02-CCA2E647B0F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KONSTANTE</a:t>
            </a:r>
          </a:p>
        </p:txBody>
      </p:sp>
      <p:sp>
        <p:nvSpPr>
          <p:cNvPr id="3" name="Čuvar mesta za sadržaj 2">
            <a:extLst>
              <a:ext uri="{FF2B5EF4-FFF2-40B4-BE49-F238E27FC236}">
                <a16:creationId xmlns:a16="http://schemas.microsoft.com/office/drawing/2014/main" id="{19F52C48-2F1D-4382-9262-02685DF77606}"/>
              </a:ext>
            </a:extLst>
          </p:cNvPr>
          <p:cNvSpPr>
            <a:spLocks noGrp="1"/>
          </p:cNvSpPr>
          <p:nvPr>
            <p:ph idx="1"/>
          </p:nvPr>
        </p:nvSpPr>
        <p:spPr>
          <a:xfrm>
            <a:off x="1371599" y="1992953"/>
            <a:ext cx="9724031" cy="4008602"/>
          </a:xfrm>
        </p:spPr>
        <p:txBody>
          <a:bodyPr vert="horz" lIns="91440" tIns="45720" rIns="91440" bIns="45720" rtlCol="0" anchor="t">
            <a:normAutofit/>
          </a:bodyPr>
          <a:lstStyle/>
          <a:p>
            <a:pPr marL="0" indent="0" algn="ctr">
              <a:buNone/>
            </a:pPr>
            <a:r>
              <a:rPr lang="sr-Latn-RS" b="1" i="1">
                <a:cs typeface="Calibri"/>
              </a:rPr>
              <a:t>nullptr</a:t>
            </a:r>
            <a:endParaRPr lang="sr-Latn-RS">
              <a:cs typeface="Calibri"/>
            </a:endParaRPr>
          </a:p>
        </p:txBody>
      </p:sp>
      <p:pic>
        <p:nvPicPr>
          <p:cNvPr id="4" name="Slika 4" descr="Slika na kojoj se nalazi tekst&#10;&#10;Opis je automatski generisan">
            <a:extLst>
              <a:ext uri="{FF2B5EF4-FFF2-40B4-BE49-F238E27FC236}">
                <a16:creationId xmlns:a16="http://schemas.microsoft.com/office/drawing/2014/main" id="{99FB7277-D101-4F9D-8D39-12CA3AB705BF}"/>
              </a:ext>
            </a:extLst>
          </p:cNvPr>
          <p:cNvPicPr>
            <a:picLocks noChangeAspect="1"/>
          </p:cNvPicPr>
          <p:nvPr/>
        </p:nvPicPr>
        <p:blipFill>
          <a:blip r:embed="rId2"/>
          <a:stretch>
            <a:fillRect/>
          </a:stretch>
        </p:blipFill>
        <p:spPr>
          <a:xfrm>
            <a:off x="2717180" y="2658191"/>
            <a:ext cx="7203687" cy="3260763"/>
          </a:xfrm>
          <a:prstGeom prst="rect">
            <a:avLst/>
          </a:prstGeom>
        </p:spPr>
      </p:pic>
    </p:spTree>
    <p:extLst>
      <p:ext uri="{BB962C8B-B14F-4D97-AF65-F5344CB8AC3E}">
        <p14:creationId xmlns:p14="http://schemas.microsoft.com/office/powerpoint/2010/main" val="178447993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3368B7F-CEF5-4668-AD6B-BD12DB8271EA}"/>
              </a:ext>
            </a:extLst>
          </p:cNvPr>
          <p:cNvSpPr>
            <a:spLocks noGrp="1"/>
          </p:cNvSpPr>
          <p:nvPr>
            <p:ph type="title"/>
          </p:nvPr>
        </p:nvSpPr>
        <p:spPr>
          <a:xfrm>
            <a:off x="1371599" y="294538"/>
            <a:ext cx="9895951" cy="1033669"/>
          </a:xfrm>
        </p:spPr>
        <p:txBody>
          <a:bodyPr>
            <a:normAutofit/>
          </a:bodyPr>
          <a:lstStyle/>
          <a:p>
            <a:pPr algn="ctr"/>
            <a:r>
              <a:rPr lang="sr-Latn-RS" sz="4000">
                <a:solidFill>
                  <a:srgbClr val="FFFFFF"/>
                </a:solidFill>
                <a:cs typeface="Calibri Light"/>
              </a:rPr>
              <a:t>KONSTANTE</a:t>
            </a:r>
          </a:p>
        </p:txBody>
      </p:sp>
      <p:sp>
        <p:nvSpPr>
          <p:cNvPr id="3" name="Čuvar mesta za sadržaj 2">
            <a:extLst>
              <a:ext uri="{FF2B5EF4-FFF2-40B4-BE49-F238E27FC236}">
                <a16:creationId xmlns:a16="http://schemas.microsoft.com/office/drawing/2014/main" id="{0AD0AB0D-4609-4B24-8824-DE146EA1DEA2}"/>
              </a:ext>
            </a:extLst>
          </p:cNvPr>
          <p:cNvSpPr>
            <a:spLocks noGrp="1"/>
          </p:cNvSpPr>
          <p:nvPr>
            <p:ph idx="1"/>
          </p:nvPr>
        </p:nvSpPr>
        <p:spPr>
          <a:xfrm>
            <a:off x="1371599" y="1900027"/>
            <a:ext cx="9724031" cy="4101528"/>
          </a:xfrm>
        </p:spPr>
        <p:txBody>
          <a:bodyPr vert="horz" lIns="91440" tIns="45720" rIns="91440" bIns="45720" rtlCol="0" anchor="t">
            <a:normAutofit/>
          </a:bodyPr>
          <a:lstStyle/>
          <a:p>
            <a:pPr marL="0" indent="0" algn="ctr">
              <a:buNone/>
            </a:pPr>
            <a:r>
              <a:rPr lang="sr-Latn-RS" b="1" i="1">
                <a:cs typeface="Calibri" panose="020F0502020204030204"/>
              </a:rPr>
              <a:t>constexpr</a:t>
            </a:r>
            <a:endParaRPr lang="sr-Latn-RS" b="1" dirty="0">
              <a:cs typeface="Calibri" panose="020F0502020204030204"/>
            </a:endParaRPr>
          </a:p>
          <a:p>
            <a:pPr marL="0" indent="0" algn="ctr">
              <a:buNone/>
            </a:pPr>
            <a:endParaRPr lang="sr-Latn-RS" b="1" i="1" dirty="0">
              <a:cs typeface="Calibri" panose="020F0502020204030204"/>
            </a:endParaRPr>
          </a:p>
        </p:txBody>
      </p:sp>
      <p:pic>
        <p:nvPicPr>
          <p:cNvPr id="5" name="Slika 5" descr="Slika na kojoj se nalazi tekst&#10;&#10;Opis je automatski generisan">
            <a:extLst>
              <a:ext uri="{FF2B5EF4-FFF2-40B4-BE49-F238E27FC236}">
                <a16:creationId xmlns:a16="http://schemas.microsoft.com/office/drawing/2014/main" id="{D88CB44A-1778-4382-8DD0-7E9E9781D51E}"/>
              </a:ext>
            </a:extLst>
          </p:cNvPr>
          <p:cNvPicPr>
            <a:picLocks noChangeAspect="1"/>
          </p:cNvPicPr>
          <p:nvPr/>
        </p:nvPicPr>
        <p:blipFill>
          <a:blip r:embed="rId2"/>
          <a:stretch>
            <a:fillRect/>
          </a:stretch>
        </p:blipFill>
        <p:spPr>
          <a:xfrm>
            <a:off x="2429108" y="2434342"/>
            <a:ext cx="7593980" cy="4108046"/>
          </a:xfrm>
          <a:prstGeom prst="rect">
            <a:avLst/>
          </a:prstGeom>
        </p:spPr>
      </p:pic>
    </p:spTree>
    <p:extLst>
      <p:ext uri="{BB962C8B-B14F-4D97-AF65-F5344CB8AC3E}">
        <p14:creationId xmlns:p14="http://schemas.microsoft.com/office/powerpoint/2010/main" val="32210082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theme1.xml><?xml version="1.0" encoding="utf-8"?>
<a:theme xmlns:a="http://schemas.openxmlformats.org/drawingml/2006/main" name="Office tema">
  <a:themeElements>
    <a:clrScheme name="Kancelarij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celari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arij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Široki ekran</PresentationFormat>
  <Paragraphs>0</Paragraphs>
  <Slides>50</Slides>
  <Notes>0</Notes>
  <HiddenSlides>0</HiddenSlides>
  <MMClips>0</MMClips>
  <ScaleCrop>false</ScaleCrop>
  <HeadingPairs>
    <vt:vector size="4" baseType="variant">
      <vt:variant>
        <vt:lpstr>Tema</vt:lpstr>
      </vt:variant>
      <vt:variant>
        <vt:i4>1</vt:i4>
      </vt:variant>
      <vt:variant>
        <vt:lpstr>Naslovi slajdova</vt:lpstr>
      </vt:variant>
      <vt:variant>
        <vt:i4>50</vt:i4>
      </vt:variant>
    </vt:vector>
  </HeadingPairs>
  <TitlesOfParts>
    <vt:vector size="51" baseType="lpstr">
      <vt:lpstr>Office tema</vt:lpstr>
      <vt:lpstr>C++ (C++11,C++14,C++17,C++20)</vt:lpstr>
      <vt:lpstr>SADRŽAJ</vt:lpstr>
      <vt:lpstr>PROGRAMSKI JEZIK C++</vt:lpstr>
      <vt:lpstr>PROGRAMSKI JEZIK C++</vt:lpstr>
      <vt:lpstr>STANDARDI PROGRAMSKOG JEZIKA C++</vt:lpstr>
      <vt:lpstr>C++ ZASTARELE KARAKTERISTIKE</vt:lpstr>
      <vt:lpstr>C++ NOVE KARAKTERISTIKE</vt:lpstr>
      <vt:lpstr>KONSTANTE</vt:lpstr>
      <vt:lpstr>KONSTANTE</vt:lpstr>
      <vt:lpstr>PROMENLJIVE I INICIJALIZACIJA</vt:lpstr>
      <vt:lpstr>ZAKLJUČIVANJE TIPOVA</vt:lpstr>
      <vt:lpstr>ZAKLJUČIVANJE TIPOVA</vt:lpstr>
      <vt:lpstr>ZAKLJUČIVANJE TIPOVA</vt:lpstr>
      <vt:lpstr>KONTROLA TOKA</vt:lpstr>
      <vt:lpstr>OBJEKTNO ORIJENTISANA PARADIGMA</vt:lpstr>
      <vt:lpstr>LAMBDA IZRAZI</vt:lpstr>
      <vt:lpstr>LAMBDA IZRAZI</vt:lpstr>
      <vt:lpstr>KONTEJNERSKE KLASE</vt:lpstr>
      <vt:lpstr>KONTEJNERSKE KLASE</vt:lpstr>
      <vt:lpstr>KONTEJNERSKE KLASE</vt:lpstr>
      <vt:lpstr>KONTEJNERSKE KLASE</vt:lpstr>
      <vt:lpstr>KONTEJNERSKE KLASE</vt:lpstr>
      <vt:lpstr>KONTEJNERSKE KLASE</vt:lpstr>
      <vt:lpstr>KONTEJNERSKE KLASE</vt:lpstr>
      <vt:lpstr>KONTEJNERSKE KLASE</vt:lpstr>
      <vt:lpstr>KONTEJNERSKE KLASE</vt:lpstr>
      <vt:lpstr>KONTEJNERSKE KLASE</vt:lpstr>
      <vt:lpstr>KONTEJNERSKE KLASE</vt:lpstr>
      <vt:lpstr>KONTEJNERSKE KLASE</vt:lpstr>
      <vt:lpstr>KONTEJNERSKE KLASE</vt:lpstr>
      <vt:lpstr>KONTEJNERSKE KLASE</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ZAKLJUČAK</vt:lpstr>
      <vt:lpstr>ZAKLJUČAK</vt:lpstr>
      <vt:lpstr>PowerPoint prezentacija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
  <cp:lastModifiedBy/>
  <cp:revision>1340</cp:revision>
  <dcterms:created xsi:type="dcterms:W3CDTF">2021-01-26T17:54:40Z</dcterms:created>
  <dcterms:modified xsi:type="dcterms:W3CDTF">2021-01-30T21:00:50Z</dcterms:modified>
</cp:coreProperties>
</file>