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2" r:id="rId35"/>
    <p:sldId id="298" r:id="rId36"/>
    <p:sldId id="289" r:id="rId37"/>
    <p:sldId id="290" r:id="rId38"/>
    <p:sldId id="291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1E574-54C2-7145-EBB3-C6A70D499441}" v="9" dt="2021-01-30T13:26:53.655"/>
    <p1510:client id="{249345AC-F203-A65C-FB02-C4C2496257FE}" v="5915" dt="2021-01-27T22:01:38.645"/>
    <p1510:client id="{685CCD3C-5741-2672-18BE-51187E2EB50A}" v="3299" dt="2021-01-29T22:53:39.906"/>
    <p1510:client id="{F199FC93-7B96-4801-B947-7DF3713820CD}" v="3325" dt="2021-01-26T20:58:20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Umereni stil 2 – Naglašav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 slaj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r-Latn-RS"/>
              <a:t>Kliknite i uredite stil podnaslova mastera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30.1.2021.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8265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vertikaln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vertikalni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30.1.2021.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650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n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vertikalni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30.1.2021.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033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30.1.2021.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8695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30.1.2021.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5900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sadržaj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30.1.2021.</a:t>
            </a:fld>
            <a:endParaRPr lang="sr-Latn-RS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8306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eđe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4" name="Čuvar mesta za sadržaj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5" name="Čuvar mesta za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6" name="Čuvar mesta za sadržaj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7" name="Čuvar mesta za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30.1.2021.</a:t>
            </a:fld>
            <a:endParaRPr lang="sr-Latn-RS"/>
          </a:p>
        </p:txBody>
      </p:sp>
      <p:sp>
        <p:nvSpPr>
          <p:cNvPr id="8" name="Čuvar mesta za podnožj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Čuvar mesta za broj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8148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30.1.2021.</a:t>
            </a:fld>
            <a:endParaRPr lang="sr-Latn-RS"/>
          </a:p>
        </p:txBody>
      </p:sp>
      <p:sp>
        <p:nvSpPr>
          <p:cNvPr id="4" name="Čuvar mesta za podnožj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Čuvar mesta za broj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3927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30.1.2021.</a:t>
            </a:fld>
            <a:endParaRPr lang="sr-Latn-RS"/>
          </a:p>
        </p:txBody>
      </p:sp>
      <p:sp>
        <p:nvSpPr>
          <p:cNvPr id="3" name="Čuvar mesta za podnožj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4750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adržaj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30.1.2021.</a:t>
            </a:fld>
            <a:endParaRPr lang="sr-Latn-RS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1076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a nat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slik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Čuvar mesta za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r-Latn-RS"/>
              <a:t>Kliknite i uredite tekst</a:t>
            </a:r>
          </a:p>
        </p:txBody>
      </p:sp>
      <p:sp>
        <p:nvSpPr>
          <p:cNvPr id="5" name="Čuvar mesta za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445C-DD5B-459E-BCAC-A8671F012926}" type="datetimeFigureOut">
              <a:rPr lang="sr-Latn-RS" smtClean="0"/>
              <a:t>30.1.2021.</a:t>
            </a:fld>
            <a:endParaRPr lang="sr-Latn-RS"/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8349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naslov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r-Latn-RS"/>
              <a:t>Kliknite i uredite naslov mastera</a:t>
            </a:r>
          </a:p>
        </p:txBody>
      </p:sp>
      <p:sp>
        <p:nvSpPr>
          <p:cNvPr id="3" name="Čuvar mesta za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r-Latn-RS"/>
              <a:t>Kliknite i uredite tekst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4" name="Čuvar mesta za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445C-DD5B-459E-BCAC-A8671F012926}" type="datetimeFigureOut">
              <a:rPr lang="sr-Latn-RS" smtClean="0"/>
              <a:t>30.1.2021.</a:t>
            </a:fld>
            <a:endParaRPr lang="sr-Latn-RS"/>
          </a:p>
        </p:txBody>
      </p:sp>
      <p:sp>
        <p:nvSpPr>
          <p:cNvPr id="5" name="Čuvar mesta za podnožj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Čuvar mesta za broj slajd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AEA06-49C7-4887-8C60-A1660BE83DC1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948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sr-Latn-RS" sz="4400" b="1" dirty="0">
                <a:solidFill>
                  <a:srgbClr val="000000"/>
                </a:solidFill>
                <a:cs typeface="Calibri Light"/>
              </a:rPr>
              <a:t>C++</a:t>
            </a:r>
            <a:br>
              <a:rPr lang="sr-Latn-RS" sz="4400" b="1" dirty="0">
                <a:solidFill>
                  <a:srgbClr val="000000"/>
                </a:solidFill>
                <a:cs typeface="Calibri Light"/>
              </a:rPr>
            </a:br>
            <a:r>
              <a:rPr lang="sr-Latn-RS" sz="2800" b="1" dirty="0">
                <a:solidFill>
                  <a:srgbClr val="000000"/>
                </a:solidFill>
                <a:cs typeface="Calibri Light"/>
              </a:rPr>
              <a:t>(C++11,C++14,C++17,C++20)</a:t>
            </a:r>
            <a:endParaRPr lang="sr-Latn-RS" sz="4400" dirty="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6586186" y="5668536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sr-Latn-RS" sz="1800" dirty="0">
                <a:solidFill>
                  <a:srgbClr val="000000"/>
                </a:solidFill>
                <a:cs typeface="Calibri"/>
              </a:rPr>
              <a:t>Dragana </a:t>
            </a:r>
            <a:r>
              <a:rPr lang="sr-Latn-RS" sz="1800" dirty="0" err="1">
                <a:solidFill>
                  <a:srgbClr val="000000"/>
                </a:solidFill>
                <a:cs typeface="Calibri"/>
              </a:rPr>
              <a:t>Stojnev</a:t>
            </a:r>
            <a:r>
              <a:rPr lang="sr-Latn-RS" sz="1800" dirty="0">
                <a:solidFill>
                  <a:srgbClr val="000000"/>
                </a:solidFill>
                <a:cs typeface="Calibri"/>
              </a:rPr>
              <a:t> 1136</a:t>
            </a:r>
          </a:p>
          <a:p>
            <a:pPr algn="l"/>
            <a:r>
              <a:rPr lang="sr-Latn-RS" sz="1800" dirty="0">
                <a:solidFill>
                  <a:srgbClr val="000000"/>
                </a:solidFill>
                <a:cs typeface="Calibri"/>
              </a:rPr>
              <a:t>Milan </a:t>
            </a:r>
            <a:r>
              <a:rPr lang="sr-Latn-RS" sz="1800" dirty="0" err="1">
                <a:solidFill>
                  <a:srgbClr val="000000"/>
                </a:solidFill>
                <a:cs typeface="Calibri"/>
              </a:rPr>
              <a:t>Grujev</a:t>
            </a:r>
            <a:r>
              <a:rPr lang="sr-Latn-RS" sz="1800" dirty="0">
                <a:solidFill>
                  <a:srgbClr val="000000"/>
                </a:solidFill>
                <a:cs typeface="Calibri"/>
              </a:rPr>
              <a:t> 1137</a:t>
            </a:r>
          </a:p>
        </p:txBody>
      </p:sp>
      <p:sp>
        <p:nvSpPr>
          <p:cNvPr id="14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6DEB9452-847D-4741-82A2-07A1452287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2362" b="3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ZAKLJUČIVANJE TIPOVA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 dirty="0">
                <a:cs typeface="Calibri" panose="020F0502020204030204"/>
              </a:rPr>
              <a:t>Tradicionalni C i C++ zahtevaju da tipovi parametara moraju biti jasno definisani. C++11 uvodi dve ključne reči </a:t>
            </a:r>
            <a:r>
              <a:rPr lang="sr-Latn-RS" sz="2000" b="1" i="1" dirty="0">
                <a:cs typeface="Calibri" panose="020F0502020204030204"/>
              </a:rPr>
              <a:t>auto</a:t>
            </a:r>
            <a:r>
              <a:rPr lang="sr-Latn-RS" sz="2000" i="1" dirty="0">
                <a:cs typeface="Calibri" panose="020F0502020204030204"/>
              </a:rPr>
              <a:t> </a:t>
            </a:r>
            <a:r>
              <a:rPr lang="sr-Latn-RS" sz="2000" dirty="0">
                <a:cs typeface="Calibri" panose="020F0502020204030204"/>
              </a:rPr>
              <a:t>i </a:t>
            </a:r>
            <a:r>
              <a:rPr lang="sr-Latn-RS" sz="2000" b="1" i="1" dirty="0">
                <a:cs typeface="Calibri" panose="020F0502020204030204"/>
              </a:rPr>
              <a:t>decltype</a:t>
            </a:r>
            <a:r>
              <a:rPr lang="sr-Latn-RS" sz="2000" b="1" dirty="0">
                <a:cs typeface="Calibri" panose="020F0502020204030204"/>
              </a:rPr>
              <a:t> </a:t>
            </a:r>
            <a:r>
              <a:rPr lang="sr-Latn-RS" sz="2000" dirty="0">
                <a:cs typeface="Calibri" panose="020F0502020204030204"/>
              </a:rPr>
              <a:t>za izvođenje tipova, omogućavajući kompajleru da sam </a:t>
            </a:r>
            <a:r>
              <a:rPr lang="sr-Latn-RS" sz="2000">
                <a:cs typeface="Calibri" panose="020F0502020204030204"/>
              </a:rPr>
              <a:t>brine o tipu promenljive.</a:t>
            </a: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>
                <a:cs typeface="Calibri" panose="020F0502020204030204"/>
              </a:rPr>
              <a:t>- </a:t>
            </a:r>
            <a:r>
              <a:rPr lang="sr-Latn-RS" sz="2000" b="1" i="1">
                <a:cs typeface="Calibri" panose="020F0502020204030204"/>
              </a:rPr>
              <a:t>auto</a:t>
            </a:r>
            <a:endParaRPr lang="sr-Latn-RS" sz="2000" i="1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 i="1" dirty="0">
                <a:cs typeface="Calibri" panose="020F0502020204030204"/>
              </a:rPr>
              <a:t>- </a:t>
            </a:r>
            <a:r>
              <a:rPr lang="sr-Latn-RS" sz="2000" b="1" i="1">
                <a:cs typeface="Calibri" panose="020F0502020204030204"/>
              </a:rPr>
              <a:t>decltype</a:t>
            </a:r>
            <a:endParaRPr lang="sr-Latn-RS" sz="2000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441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ZAKLJUČIVANJE TIPOVA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auto</a:t>
            </a:r>
            <a:endParaRPr lang="sr-Latn-RS" b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 dirty="0">
                <a:cs typeface="Calibri" panose="020F0502020204030204"/>
              </a:rPr>
              <a:t>Ključna reč </a:t>
            </a:r>
            <a:r>
              <a:rPr lang="sr-Latn-RS" sz="2000" b="1" i="1" dirty="0">
                <a:cs typeface="Calibri" panose="020F0502020204030204"/>
              </a:rPr>
              <a:t>auto </a:t>
            </a:r>
            <a:r>
              <a:rPr lang="sr-Latn-RS" sz="2000" dirty="0">
                <a:cs typeface="Calibri" panose="020F0502020204030204"/>
              </a:rPr>
              <a:t>dugo postoji u C++-u, ali kao indikator tipa skladištenja koegzistirajući sa </a:t>
            </a:r>
            <a:r>
              <a:rPr lang="sr-Latn-RS" sz="2000" b="1" dirty="0">
                <a:cs typeface="Calibri" panose="020F0502020204030204"/>
              </a:rPr>
              <a:t>register</a:t>
            </a:r>
            <a:r>
              <a:rPr lang="sr-Latn-RS" sz="2000" dirty="0">
                <a:cs typeface="Calibri" panose="020F0502020204030204"/>
              </a:rPr>
              <a:t>. Nakon izostavljanja </a:t>
            </a:r>
            <a:r>
              <a:rPr lang="sr-Latn-RS" sz="2000" b="1" i="1" dirty="0">
                <a:cs typeface="Calibri" panose="020F0502020204030204"/>
              </a:rPr>
              <a:t>register</a:t>
            </a:r>
            <a:r>
              <a:rPr lang="sr-Latn-RS" sz="2000" dirty="0">
                <a:cs typeface="Calibri" panose="020F0502020204030204"/>
              </a:rPr>
              <a:t>, semantička promena za </a:t>
            </a:r>
            <a:r>
              <a:rPr lang="sr-Latn-RS" sz="2000" b="1" i="1" dirty="0">
                <a:cs typeface="Calibri" panose="020F0502020204030204"/>
              </a:rPr>
              <a:t>auto</a:t>
            </a:r>
            <a:r>
              <a:rPr lang="sr-Latn-RS" sz="2000" dirty="0">
                <a:cs typeface="Calibri" panose="020F0502020204030204"/>
              </a:rPr>
              <a:t> je veoma prirodna. Jedan </a:t>
            </a:r>
            <a:r>
              <a:rPr lang="sr-Latn-RS" sz="2000">
                <a:cs typeface="Calibri" panose="020F0502020204030204"/>
              </a:rPr>
              <a:t>od najčešćih primera izvođenja tipova koristeći </a:t>
            </a:r>
            <a:r>
              <a:rPr lang="sr-Latn-RS" sz="2000" b="1" i="1">
                <a:cs typeface="Calibri" panose="020F0502020204030204"/>
              </a:rPr>
              <a:t>auto</a:t>
            </a:r>
            <a:r>
              <a:rPr lang="sr-Latn-RS" sz="2000">
                <a:cs typeface="Calibri" panose="020F0502020204030204"/>
              </a:rPr>
              <a:t> je iterator.</a:t>
            </a:r>
            <a:endParaRPr lang="sr-Latn-RS" sz="2000" i="1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E9073951-C548-4E79-8023-0C3DAD858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468" y="3955561"/>
            <a:ext cx="5317273" cy="223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8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ZAKLJUČIVANJE TIPOVA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decltype</a:t>
            </a: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 dirty="0">
                <a:cs typeface="Calibri" panose="020F0502020204030204"/>
              </a:rPr>
              <a:t>Ključna reč </a:t>
            </a:r>
            <a:r>
              <a:rPr lang="sr-Latn-RS" sz="2000" b="1" i="1" dirty="0">
                <a:cs typeface="Calibri" panose="020F0502020204030204"/>
              </a:rPr>
              <a:t>decltype</a:t>
            </a:r>
            <a:r>
              <a:rPr lang="sr-Latn-RS" sz="2000">
                <a:cs typeface="Calibri" panose="020F0502020204030204"/>
              </a:rPr>
              <a:t> se koristi da na osnovu nekog izraza zaključi o kom tipu se radi i taj tip </a:t>
            </a:r>
            <a:r>
              <a:rPr lang="sr-Latn-RS" sz="2000" dirty="0">
                <a:cs typeface="Calibri" panose="020F0502020204030204"/>
              </a:rPr>
              <a:t>iskoristi za deklaraciju nove promenljive.</a:t>
            </a: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r>
              <a:rPr lang="sr-Latn-RS" sz="2000" b="1" i="1">
                <a:cs typeface="Calibri" panose="020F0502020204030204"/>
              </a:rPr>
              <a:t>decltype(auto)  </a:t>
            </a:r>
            <a:r>
              <a:rPr lang="sr-Latn-RS" sz="2000">
                <a:cs typeface="Calibri" panose="020F0502020204030204"/>
              </a:rPr>
              <a:t>???</a:t>
            </a:r>
            <a:endParaRPr lang="sr-Latn-RS" sz="4000" b="1" i="1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D17CD986-B6F1-4C03-A261-AB2E01A00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15" y="3793971"/>
            <a:ext cx="10075126" cy="403762"/>
          </a:xfrm>
          <a:prstGeom prst="rect">
            <a:avLst/>
          </a:prstGeom>
        </p:spPr>
      </p:pic>
      <p:pic>
        <p:nvPicPr>
          <p:cNvPr id="6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D22C221A-ECD1-43FB-8FDD-8E3868076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815" y="4856203"/>
            <a:ext cx="4480931" cy="1160032"/>
          </a:xfrm>
          <a:prstGeom prst="rect">
            <a:avLst/>
          </a:prstGeom>
        </p:spPr>
      </p:pic>
      <p:pic>
        <p:nvPicPr>
          <p:cNvPr id="7" name="Slika 8">
            <a:extLst>
              <a:ext uri="{FF2B5EF4-FFF2-40B4-BE49-F238E27FC236}">
                <a16:creationId xmlns:a16="http://schemas.microsoft.com/office/drawing/2014/main" id="{F44FBEEB-EF76-4E02-8DB8-61D61FDD4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985" y="5251886"/>
            <a:ext cx="5949175" cy="35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8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KONTROLA TOKA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>
                <a:cs typeface="Calibri" panose="020F0502020204030204"/>
              </a:rPr>
              <a:t>Range-based</a:t>
            </a:r>
            <a:r>
              <a:rPr lang="sr-Latn-RS" b="1" i="1">
                <a:cs typeface="Calibri" panose="020F0502020204030204"/>
              </a:rPr>
              <a:t> for </a:t>
            </a:r>
            <a:r>
              <a:rPr lang="sr-Latn-RS" b="1">
                <a:cs typeface="Calibri" panose="020F0502020204030204"/>
              </a:rPr>
              <a:t>loop</a:t>
            </a:r>
            <a:endParaRPr lang="sr-Latn-RS" b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 dirty="0">
                <a:cs typeface="Calibri" panose="020F0502020204030204"/>
              </a:rPr>
              <a:t>C++11 uvodi iterativnu petlju zasnovanu na opsegu i pruža nam se mogućnost da pišemo </a:t>
            </a:r>
            <a:r>
              <a:rPr lang="sr-Latn-RS" sz="2000" b="1" i="1" dirty="0">
                <a:cs typeface="Calibri" panose="020F0502020204030204"/>
              </a:rPr>
              <a:t>for</a:t>
            </a:r>
            <a:r>
              <a:rPr lang="sr-Latn-RS" sz="2000" dirty="0">
                <a:cs typeface="Calibri" panose="020F0502020204030204"/>
              </a:rPr>
              <a:t> petlje nalik </a:t>
            </a:r>
            <a:r>
              <a:rPr lang="sr-Latn-RS" sz="2000" b="1" i="1" dirty="0">
                <a:cs typeface="Calibri" panose="020F0502020204030204"/>
              </a:rPr>
              <a:t>for </a:t>
            </a:r>
            <a:r>
              <a:rPr lang="sr-Latn-RS" sz="2000" dirty="0">
                <a:cs typeface="Calibri" panose="020F0502020204030204"/>
              </a:rPr>
              <a:t>petljama u </a:t>
            </a:r>
            <a:r>
              <a:rPr lang="sr-Latn-RS" sz="2000" i="1">
                <a:cs typeface="Calibri" panose="020F0502020204030204"/>
              </a:rPr>
              <a:t>Python</a:t>
            </a:r>
            <a:r>
              <a:rPr lang="sr-Latn-RS" sz="2000">
                <a:cs typeface="Calibri" panose="020F0502020204030204"/>
              </a:rPr>
              <a:t>-u.</a:t>
            </a:r>
            <a:endParaRPr lang="sr-Latn-RS" sz="2000" b="1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03BDFD24-8BE9-4FCA-84C1-BD0083CD8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468" y="3732537"/>
            <a:ext cx="5317273" cy="223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OBJEKTNO ORIJENTISANA PARADIGMA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sr-Latn-RS" b="1" dirty="0">
                <a:cs typeface="Calibri" panose="020F0502020204030204"/>
              </a:rPr>
              <a:t>-</a:t>
            </a:r>
            <a:r>
              <a:rPr lang="sr-Latn-RS" dirty="0">
                <a:cs typeface="Calibri" panose="020F0502020204030204"/>
              </a:rPr>
              <a:t> </a:t>
            </a:r>
            <a:r>
              <a:rPr lang="sr-Latn-RS" b="1">
                <a:cs typeface="Calibri" panose="020F0502020204030204"/>
              </a:rPr>
              <a:t>delegate constructor</a:t>
            </a: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>
                <a:cs typeface="Calibri" panose="020F0502020204030204"/>
              </a:rPr>
              <a:t>- </a:t>
            </a:r>
            <a:r>
              <a:rPr lang="sr-Latn-RS" b="1" i="1">
                <a:cs typeface="Calibri" panose="020F0502020204030204"/>
              </a:rPr>
              <a:t>final</a:t>
            </a: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i="1">
                <a:cs typeface="Calibri" panose="020F0502020204030204"/>
              </a:rPr>
              <a:t>- override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i="1" dirty="0">
                <a:cs typeface="Calibri" panose="020F0502020204030204"/>
              </a:rPr>
              <a:t>- </a:t>
            </a:r>
            <a:r>
              <a:rPr lang="sr-Latn-RS" b="1" dirty="0">
                <a:cs typeface="Calibri" panose="020F0502020204030204"/>
              </a:rPr>
              <a:t>Explicit </a:t>
            </a:r>
            <a:r>
              <a:rPr lang="sr-Latn-RS" b="1" i="1" dirty="0">
                <a:cs typeface="Calibri" panose="020F0502020204030204"/>
              </a:rPr>
              <a:t>default delete </a:t>
            </a:r>
            <a:r>
              <a:rPr lang="sr-Latn-RS" b="1">
                <a:cs typeface="Calibri" panose="020F0502020204030204"/>
              </a:rPr>
              <a:t>function</a:t>
            </a: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7267197A-26C7-4546-82F0-26F7B036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825" y="2079006"/>
            <a:ext cx="3888058" cy="1547696"/>
          </a:xfrm>
          <a:prstGeom prst="rect">
            <a:avLst/>
          </a:prstGeom>
        </p:spPr>
      </p:pic>
      <p:pic>
        <p:nvPicPr>
          <p:cNvPr id="6" name="Slika 6">
            <a:extLst>
              <a:ext uri="{FF2B5EF4-FFF2-40B4-BE49-F238E27FC236}">
                <a16:creationId xmlns:a16="http://schemas.microsoft.com/office/drawing/2014/main" id="{2BE818D7-3F4F-46DB-B28B-59780E886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29" y="4370173"/>
            <a:ext cx="6618248" cy="9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2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LAMBDA IZRAZI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Lambda izrazi su jedna od najvažnijih karakteristika modernog C++-a i oni predstavljaju anonimne funkcije. Anonimne funkcije su </a:t>
            </a:r>
            <a:r>
              <a:rPr lang="sr-Latn-RS">
                <a:cs typeface="Calibri" panose="020F0502020204030204"/>
              </a:rPr>
              <a:t>funkcije koje se koriste i pozivaju bez navođenja imena funkcije. One su postale standardni deo savremenih programskih jezika. </a:t>
            </a: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dirty="0">
                <a:cs typeface="Calibri" panose="020F0502020204030204"/>
              </a:rPr>
              <a:t>[</a:t>
            </a:r>
            <a:r>
              <a:rPr lang="sr-Latn-RS" b="1" i="1" dirty="0">
                <a:cs typeface="Calibri" panose="020F0502020204030204"/>
              </a:rPr>
              <a:t>captures</a:t>
            </a:r>
            <a:r>
              <a:rPr lang="sr-Latn-RS" b="1" dirty="0">
                <a:cs typeface="Calibri" panose="020F0502020204030204"/>
              </a:rPr>
              <a:t>] (</a:t>
            </a:r>
            <a:r>
              <a:rPr lang="sr-Latn-RS" b="1" i="1" dirty="0">
                <a:cs typeface="Calibri" panose="020F0502020204030204"/>
              </a:rPr>
              <a:t>parameters</a:t>
            </a:r>
            <a:r>
              <a:rPr lang="sr-Latn-RS" b="1" dirty="0">
                <a:cs typeface="Calibri" panose="020F0502020204030204"/>
              </a:rPr>
              <a:t>) -&gt; </a:t>
            </a:r>
            <a:r>
              <a:rPr lang="sr-Latn-RS" b="1" i="1" dirty="0">
                <a:cs typeface="Calibri" panose="020F0502020204030204"/>
              </a:rPr>
              <a:t>return_type </a:t>
            </a:r>
            <a:r>
              <a:rPr lang="sr-Latn-RS" b="1">
                <a:cs typeface="Calibri" panose="020F0502020204030204"/>
              </a:rPr>
              <a:t>{ </a:t>
            </a:r>
            <a:r>
              <a:rPr lang="sr-Latn-RS" b="1" i="1">
                <a:cs typeface="Calibri" panose="020F0502020204030204"/>
              </a:rPr>
              <a:t>body</a:t>
            </a:r>
            <a:r>
              <a:rPr lang="sr-Latn-RS" b="1">
                <a:cs typeface="Calibri" panose="020F0502020204030204"/>
              </a:rPr>
              <a:t> }</a:t>
            </a: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676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LAMBDA IZRAZI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C72B3D83-9BE6-43C2-9641-0BE57334D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571" y="2180464"/>
            <a:ext cx="6469565" cy="355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9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Kontejnerske klase služe kao objekti za skladištenje drugih prostih ili složenih tipova kao elemente kontejnera. Implementirane su kao templejtske klase što im omogućava fleksibilnosti u pogledu elemenata koje će skladištiti. Kontejnerske klase sadrže funkcije za </a:t>
            </a:r>
            <a:r>
              <a:rPr lang="sr-Latn-RS">
                <a:cs typeface="Calibri" panose="020F0502020204030204"/>
              </a:rPr>
              <a:t>obradu elemenata kontejnera, bilo direktno ili pomoću iteratora.</a:t>
            </a:r>
            <a:endParaRPr lang="sr-Latn-RS" b="1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Kontejneri repliciraju strukture koje se vrlo često koriste u programiranju: dinamički nizovi, statički nizovi, redovi, stekovi, </a:t>
            </a:r>
            <a:r>
              <a:rPr lang="sr-Latn-RS">
                <a:cs typeface="Calibri" panose="020F0502020204030204"/>
              </a:rPr>
              <a:t>hipovi, stabla, liste, asocijativni nizovi...</a:t>
            </a:r>
            <a:endParaRPr lang="sr-Latn-RS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6705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Kontejnerske klase standardne biblioteke u C++-u: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i="1">
                <a:cs typeface="Calibri" panose="020F0502020204030204"/>
              </a:rPr>
              <a:t>- std::vector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i="1">
                <a:cs typeface="Calibri" panose="020F0502020204030204"/>
              </a:rPr>
              <a:t>- std::array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i="1">
                <a:cs typeface="Calibri" panose="020F0502020204030204"/>
              </a:rPr>
              <a:t>- std::tuple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i="1">
                <a:ea typeface="+mn-lt"/>
                <a:cs typeface="+mn-lt"/>
              </a:rPr>
              <a:t>- std::pair</a:t>
            </a:r>
            <a:endParaRPr lang="sr-Latn-RS"/>
          </a:p>
          <a:p>
            <a:pPr marL="0" indent="0" algn="just">
              <a:buNone/>
            </a:pPr>
            <a:r>
              <a:rPr lang="sr-Latn-RS" b="1" i="1">
                <a:cs typeface="Calibri" panose="020F0502020204030204"/>
              </a:rPr>
              <a:t>- std::bitset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i="1">
                <a:cs typeface="Calibri" panose="020F0502020204030204"/>
              </a:rPr>
              <a:t>- std::set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i="1">
                <a:cs typeface="Calibri" panose="020F0502020204030204"/>
              </a:rPr>
              <a:t>- std::map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i="1">
                <a:cs typeface="Calibri" panose="020F0502020204030204"/>
              </a:rPr>
              <a:t>- std::multimap</a:t>
            </a: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909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std::vector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Vektori su kontejnerska klasa koja modeluje dinamičke nizove. Vektori obično zauzimaju više prostora u memoriji nego statički nizovi, jer se vrši alociranje dodatnog prostora u memoriji kako bi </a:t>
            </a:r>
            <a:r>
              <a:rPr lang="sr-Latn-RS">
                <a:cs typeface="Calibri" panose="020F0502020204030204"/>
              </a:rPr>
              <a:t>se obradilo povećanje broja elemenata.</a:t>
            </a: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0226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7BC8E6B-B654-4720-BC32-7AF2F3B1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dirty="0">
                <a:solidFill>
                  <a:srgbClr val="FFFFFF"/>
                </a:solidFill>
                <a:cs typeface="Calibri Light"/>
              </a:rPr>
              <a:t>SADRŽAJ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BF69C7C-0ABC-414A-9C72-C71E5A517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algn="just"/>
            <a:r>
              <a:rPr lang="sr-Latn-RS" sz="2400" dirty="0">
                <a:cs typeface="Calibri"/>
              </a:rPr>
              <a:t>Programski jezik C++</a:t>
            </a:r>
            <a:endParaRPr lang="sr-Latn-RS">
              <a:cs typeface="Calibri" panose="020F0502020204030204"/>
            </a:endParaRPr>
          </a:p>
          <a:p>
            <a:pPr algn="just"/>
            <a:r>
              <a:rPr lang="sr-Latn-RS" sz="2400" dirty="0">
                <a:cs typeface="Calibri"/>
              </a:rPr>
              <a:t>Standardi programskog jezika C++ (C++11,C++14,C++17,C++20)</a:t>
            </a:r>
          </a:p>
          <a:p>
            <a:pPr algn="just"/>
            <a:r>
              <a:rPr lang="sr-Latn-RS" sz="2400" dirty="0">
                <a:cs typeface="Calibri"/>
              </a:rPr>
              <a:t>Zaključak</a:t>
            </a:r>
          </a:p>
          <a:p>
            <a:endParaRPr lang="sr-Latn-RS" sz="2000" dirty="0">
              <a:cs typeface="Calibri"/>
            </a:endParaRPr>
          </a:p>
          <a:p>
            <a:endParaRPr lang="sr-Latn-R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96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std::array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Nizovi su kontejnerska klasa koja modeluje statičke nizove. Ova klasa napravljena je po uzoru na C-like nizove </a:t>
            </a:r>
            <a:r>
              <a:rPr lang="sr-Latn-RS" b="1" i="1">
                <a:cs typeface="Calibri" panose="020F0502020204030204"/>
              </a:rPr>
              <a:t>type</a:t>
            </a:r>
            <a:r>
              <a:rPr lang="sr-Latn-RS" b="1">
                <a:cs typeface="Calibri" panose="020F0502020204030204"/>
              </a:rPr>
              <a:t>[N]</a:t>
            </a:r>
            <a:r>
              <a:rPr lang="sr-Latn-RS">
                <a:cs typeface="Calibri" panose="020F0502020204030204"/>
              </a:rPr>
              <a:t>. </a:t>
            </a:r>
            <a:endParaRPr lang="sr-Latn-RS" sz="3200" b="1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6EB06B5C-09A4-45DF-A189-80CCC26C1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327" y="4090003"/>
            <a:ext cx="8337395" cy="78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8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D27D80B-FC66-4055-81F1-B370C24CF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E97B5EC-0DBF-4115-883D-C70F0534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4724568" cy="36833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sz="2000" b="1" i="1">
                <a:cs typeface="Calibri" panose="020F0502020204030204"/>
              </a:rPr>
              <a:t>std::vector</a:t>
            </a:r>
          </a:p>
          <a:p>
            <a:pPr marL="0" indent="0" algn="ctr">
              <a:buNone/>
            </a:pPr>
            <a:endParaRPr lang="sr-Latn-RS" sz="2000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 dirty="0">
                <a:cs typeface="Calibri" panose="020F0502020204030204"/>
              </a:rPr>
              <a:t>- iteratori </a:t>
            </a:r>
            <a:r>
              <a:rPr lang="sr-Latn-RS" sz="2000" b="1" dirty="0">
                <a:cs typeface="Calibri" panose="020F0502020204030204"/>
              </a:rPr>
              <a:t>(</a:t>
            </a:r>
            <a:r>
              <a:rPr lang="sr-Latn-RS" sz="2000" b="1" i="1">
                <a:cs typeface="Calibri" panose="020F0502020204030204"/>
              </a:rPr>
              <a:t>begin, end, rbegin, rend)</a:t>
            </a: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 dirty="0">
                <a:cs typeface="Calibri" panose="020F0502020204030204"/>
              </a:rPr>
              <a:t>- pristup </a:t>
            </a:r>
            <a:r>
              <a:rPr lang="sr-Latn-RS" sz="2000" b="1" dirty="0">
                <a:cs typeface="Calibri" panose="020F0502020204030204"/>
              </a:rPr>
              <a:t>(</a:t>
            </a:r>
            <a:r>
              <a:rPr lang="sr-Latn-RS" sz="2000" dirty="0">
                <a:cs typeface="Calibri" panose="020F0502020204030204"/>
              </a:rPr>
              <a:t> </a:t>
            </a:r>
            <a:r>
              <a:rPr lang="sr-Latn-RS" sz="2000" b="1" i="1">
                <a:cs typeface="Calibri" panose="020F0502020204030204"/>
              </a:rPr>
              <a:t>at, [], front, back, data</a:t>
            </a:r>
            <a:r>
              <a:rPr lang="sr-Latn-RS" sz="2000" b="1">
                <a:cs typeface="Calibri" panose="020F0502020204030204"/>
              </a:rPr>
              <a:t>)</a:t>
            </a:r>
            <a:endParaRPr lang="sr-Latn-RS" sz="2000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 dirty="0">
                <a:cs typeface="Calibri" panose="020F0502020204030204"/>
              </a:rPr>
              <a:t>- kapacitet </a:t>
            </a:r>
            <a:r>
              <a:rPr lang="sr-Latn-RS" sz="2000" b="1" dirty="0">
                <a:cs typeface="Calibri" panose="020F0502020204030204"/>
              </a:rPr>
              <a:t>(</a:t>
            </a:r>
            <a:r>
              <a:rPr lang="sr-Latn-RS" sz="2000" b="1" i="1" dirty="0">
                <a:cs typeface="Calibri" panose="020F0502020204030204"/>
              </a:rPr>
              <a:t>empty, size, capacity, </a:t>
            </a:r>
            <a:r>
              <a:rPr lang="sr-Latn-RS" sz="2000" b="1" i="1">
                <a:cs typeface="Calibri" panose="020F0502020204030204"/>
              </a:rPr>
              <a:t>shrink_to_fit)</a:t>
            </a: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 dirty="0">
                <a:cs typeface="Calibri" panose="020F0502020204030204"/>
              </a:rPr>
              <a:t>- modifikatori </a:t>
            </a:r>
            <a:r>
              <a:rPr lang="sr-Latn-RS" sz="2000" b="1" dirty="0">
                <a:cs typeface="Calibri" panose="020F0502020204030204"/>
              </a:rPr>
              <a:t>(</a:t>
            </a:r>
            <a:r>
              <a:rPr lang="sr-Latn-RS" sz="2000" b="1" i="1" dirty="0">
                <a:cs typeface="Calibri" panose="020F0502020204030204"/>
              </a:rPr>
              <a:t>clear, insert, erase, </a:t>
            </a:r>
            <a:r>
              <a:rPr lang="sr-Latn-RS" sz="2000" b="1" i="1">
                <a:cs typeface="Calibri" panose="020F0502020204030204"/>
              </a:rPr>
              <a:t>push_back, pop_back, swap</a:t>
            </a:r>
            <a:r>
              <a:rPr lang="sr-Latn-RS" sz="2000" b="1">
                <a:cs typeface="Calibri" panose="020F0502020204030204"/>
              </a:rPr>
              <a:t>)</a:t>
            </a:r>
            <a:endParaRPr lang="sr-Latn-RS" sz="2000" b="1" dirty="0">
              <a:cs typeface="Calibri" panose="020F0502020204030204"/>
            </a:endParaRPr>
          </a:p>
        </p:txBody>
      </p: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27278622-657F-4C16-9D01-72651B393BC8}"/>
              </a:ext>
            </a:extLst>
          </p:cNvPr>
          <p:cNvSpPr txBox="1"/>
          <p:nvPr/>
        </p:nvSpPr>
        <p:spPr>
          <a:xfrm>
            <a:off x="6536473" y="2317596"/>
            <a:ext cx="4880517" cy="2395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sr-Latn-RS" sz="2000" b="1" i="1">
                <a:ea typeface="+mn-lt"/>
                <a:cs typeface="+mn-lt"/>
              </a:rPr>
              <a:t>std::array</a:t>
            </a:r>
            <a:endParaRPr lang="sr-Latn-RS" sz="2000">
              <a:ea typeface="+mn-lt"/>
              <a:cs typeface="+mn-lt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sr-Latn-RS" sz="2000" b="1" i="1" dirty="0">
              <a:ea typeface="+mn-lt"/>
              <a:cs typeface="+mn-lt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sr-Latn-RS" sz="2000">
                <a:ea typeface="+mn-lt"/>
                <a:cs typeface="+mn-lt"/>
              </a:rPr>
              <a:t>- iteratori </a:t>
            </a:r>
            <a:r>
              <a:rPr lang="sr-Latn-RS" sz="2000" b="1">
                <a:ea typeface="+mn-lt"/>
                <a:cs typeface="+mn-lt"/>
              </a:rPr>
              <a:t>(</a:t>
            </a:r>
            <a:r>
              <a:rPr lang="sr-Latn-RS" sz="2000" b="1" i="1">
                <a:ea typeface="+mn-lt"/>
                <a:cs typeface="+mn-lt"/>
              </a:rPr>
              <a:t>begin, end, rbegin, rend</a:t>
            </a:r>
            <a:r>
              <a:rPr lang="sr-Latn-RS" sz="2000" b="1" dirty="0">
                <a:ea typeface="+mn-lt"/>
                <a:cs typeface="+mn-lt"/>
              </a:rPr>
              <a:t>)</a:t>
            </a:r>
            <a:endParaRPr lang="en-US" sz="2000" b="1" dirty="0">
              <a:ea typeface="+mn-lt"/>
              <a:cs typeface="+mn-lt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sr-Latn-RS" sz="2000">
                <a:ea typeface="+mn-lt"/>
                <a:cs typeface="+mn-lt"/>
              </a:rPr>
              <a:t>- pristup </a:t>
            </a:r>
            <a:r>
              <a:rPr lang="sr-Latn-RS" sz="2000" b="1">
                <a:ea typeface="+mn-lt"/>
                <a:cs typeface="+mn-lt"/>
              </a:rPr>
              <a:t>(</a:t>
            </a:r>
            <a:r>
              <a:rPr lang="sr-Latn-RS" sz="2000">
                <a:ea typeface="+mn-lt"/>
                <a:cs typeface="+mn-lt"/>
              </a:rPr>
              <a:t> </a:t>
            </a:r>
            <a:r>
              <a:rPr lang="sr-Latn-RS" sz="2000" b="1" i="1">
                <a:ea typeface="+mn-lt"/>
                <a:cs typeface="+mn-lt"/>
              </a:rPr>
              <a:t>at, [], front, back, data</a:t>
            </a:r>
            <a:r>
              <a:rPr lang="sr-Latn-RS" sz="2000" b="1">
                <a:ea typeface="+mn-lt"/>
                <a:cs typeface="+mn-lt"/>
              </a:rPr>
              <a:t>)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sr-Latn-RS" sz="2000" dirty="0">
                <a:ea typeface="+mn-lt"/>
                <a:cs typeface="+mn-lt"/>
              </a:rPr>
              <a:t>- kapacitet </a:t>
            </a:r>
            <a:r>
              <a:rPr lang="sr-Latn-RS" sz="2000" b="1" dirty="0">
                <a:ea typeface="+mn-lt"/>
                <a:cs typeface="+mn-lt"/>
              </a:rPr>
              <a:t>(</a:t>
            </a:r>
            <a:r>
              <a:rPr lang="sr-Latn-RS" sz="2000" b="1" i="1">
                <a:ea typeface="+mn-lt"/>
                <a:cs typeface="+mn-lt"/>
              </a:rPr>
              <a:t>empty, size, max_size</a:t>
            </a:r>
            <a:r>
              <a:rPr lang="sr-Latn-RS" sz="2000" b="1">
                <a:ea typeface="+mn-lt"/>
                <a:cs typeface="+mn-lt"/>
              </a:rPr>
              <a:t>)</a:t>
            </a:r>
            <a:endParaRPr lang="sr-Latn-RS" sz="2000" b="1" dirty="0">
              <a:ea typeface="+mn-lt"/>
              <a:cs typeface="+mn-lt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sr-Latn-RS" sz="2000" dirty="0">
                <a:cs typeface="Calibri"/>
              </a:rPr>
              <a:t>- modifikatori </a:t>
            </a:r>
            <a:r>
              <a:rPr lang="sr-Latn-RS" sz="2000" b="1" dirty="0">
                <a:cs typeface="Calibri"/>
              </a:rPr>
              <a:t>(</a:t>
            </a:r>
            <a:r>
              <a:rPr lang="sr-Latn-RS" sz="2000" b="1" i="1">
                <a:cs typeface="Calibri"/>
              </a:rPr>
              <a:t>fill, swap</a:t>
            </a:r>
            <a:r>
              <a:rPr lang="sr-Latn-RS" sz="2000" b="1">
                <a:cs typeface="Calibri"/>
              </a:rPr>
              <a:t>)</a:t>
            </a:r>
            <a:endParaRPr lang="sr-Latn-R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526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std::tuple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i="1" dirty="0">
                <a:cs typeface="Calibri" panose="020F0502020204030204"/>
              </a:rPr>
              <a:t>Tuple-ovi </a:t>
            </a:r>
            <a:r>
              <a:rPr lang="sr-Latn-RS" dirty="0">
                <a:cs typeface="Calibri" panose="020F0502020204030204"/>
              </a:rPr>
              <a:t>predstavljaju kontejnerske strukture za skladištenje heterogenih elemenata. Svaki element u </a:t>
            </a:r>
            <a:r>
              <a:rPr lang="sr-Latn-RS" b="1" i="1" dirty="0">
                <a:cs typeface="Calibri" panose="020F0502020204030204"/>
              </a:rPr>
              <a:t>tuple</a:t>
            </a:r>
            <a:r>
              <a:rPr lang="sr-Latn-RS" dirty="0">
                <a:cs typeface="Calibri" panose="020F0502020204030204"/>
              </a:rPr>
              <a:t>-u može biti </a:t>
            </a:r>
            <a:r>
              <a:rPr lang="sr-Latn-RS">
                <a:cs typeface="Calibri" panose="020F0502020204030204"/>
              </a:rPr>
              <a:t>drugačijeg tipa. </a:t>
            </a: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47AFD955-F5FB-4D5A-8ACA-5993CFE66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15" y="4287329"/>
            <a:ext cx="8783443" cy="111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7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std::pair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Parovi predstavljaju kontejnerske strukture za skladištenje dvaju heterogenih elemenata. Generalizacija parova su zapravo </a:t>
            </a:r>
            <a:r>
              <a:rPr lang="sr-Latn-RS" b="1" i="1" dirty="0">
                <a:cs typeface="Calibri" panose="020F0502020204030204"/>
              </a:rPr>
              <a:t>tuple</a:t>
            </a:r>
            <a:r>
              <a:rPr lang="sr-Latn-RS" dirty="0">
                <a:cs typeface="Calibri" panose="020F0502020204030204"/>
              </a:rPr>
              <a:t>-</a:t>
            </a:r>
            <a:r>
              <a:rPr lang="sr-Latn-RS">
                <a:cs typeface="Calibri" panose="020F0502020204030204"/>
              </a:rPr>
              <a:t>ovi, pa se parovi mogu posmatrati kao specijalna vrsta </a:t>
            </a:r>
            <a:r>
              <a:rPr lang="sr-Latn-RS" b="1" i="1" dirty="0">
                <a:ea typeface="+mn-lt"/>
                <a:cs typeface="+mn-lt"/>
              </a:rPr>
              <a:t>tuple</a:t>
            </a:r>
            <a:r>
              <a:rPr lang="sr-Latn-RS">
                <a:ea typeface="+mn-lt"/>
                <a:cs typeface="+mn-lt"/>
              </a:rPr>
              <a:t>-ova koja se sastoji od dva</a:t>
            </a:r>
            <a:r>
              <a:rPr lang="sr-Latn-RS">
                <a:cs typeface="Calibri" panose="020F0502020204030204"/>
              </a:rPr>
              <a:t> elementa</a:t>
            </a:r>
            <a:r>
              <a:rPr lang="sr-Latn-RS" dirty="0">
                <a:cs typeface="Calibri" panose="020F0502020204030204"/>
              </a:rPr>
              <a:t>. </a:t>
            </a: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5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352F1340-0801-4A64-92A8-4F83089C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059" y="4586715"/>
            <a:ext cx="5642516" cy="145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8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477" y="2030125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std::bitset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i="1" dirty="0">
                <a:cs typeface="Calibri" panose="020F0502020204030204"/>
              </a:rPr>
              <a:t>Bitset</a:t>
            </a:r>
            <a:r>
              <a:rPr lang="sr-Latn-RS" dirty="0">
                <a:cs typeface="Calibri" panose="020F0502020204030204"/>
              </a:rPr>
              <a:t>-ovi predstavljaju sekvencu od N bitova. Njima se može </a:t>
            </a:r>
            <a:r>
              <a:rPr lang="sr-Latn-RS">
                <a:cs typeface="Calibri" panose="020F0502020204030204"/>
              </a:rPr>
              <a:t>manipulisati standardnim logičkim operatorima, ali je takođe laka konverzija u stringove i celobrojne podatke, kao i obrnuto. 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4" name="Slika 5">
            <a:extLst>
              <a:ext uri="{FF2B5EF4-FFF2-40B4-BE49-F238E27FC236}">
                <a16:creationId xmlns:a16="http://schemas.microsoft.com/office/drawing/2014/main" id="{E6BCEB8A-C79A-4826-B032-5F63ECC9A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937" y="4018854"/>
            <a:ext cx="5317273" cy="118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2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477" y="2030125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std::bitset</a:t>
            </a:r>
            <a:endParaRPr lang="sr-Latn-RS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- prisup </a:t>
            </a:r>
            <a:r>
              <a:rPr lang="sr-Latn-RS" b="1" i="1">
                <a:cs typeface="Calibri" panose="020F0502020204030204"/>
              </a:rPr>
              <a:t>([], all, any, none, count, test)</a:t>
            </a:r>
            <a:endParaRPr lang="sr-Latn-RS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- kapacitet </a:t>
            </a:r>
            <a:r>
              <a:rPr lang="sr-Latn-RS" b="1" i="1">
                <a:cs typeface="Calibri" panose="020F0502020204030204"/>
              </a:rPr>
              <a:t>(size)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- modifikatori </a:t>
            </a:r>
            <a:r>
              <a:rPr lang="sr-Latn-RS" b="1" i="1">
                <a:cs typeface="Calibri" panose="020F0502020204030204"/>
              </a:rPr>
              <a:t>( &amp;=, |=, ^=, ~, &lt;&lt;=, &gt;&gt;=, &lt;&lt;, &gt;&gt;, set, reset, flip)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konverzija </a:t>
            </a:r>
            <a:r>
              <a:rPr lang="sr-Latn-RS" b="1" i="1">
                <a:cs typeface="Calibri" panose="020F0502020204030204"/>
              </a:rPr>
              <a:t>(to_string, to_ulong, to_ullong)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257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477" y="2030125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std::set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i="1" dirty="0">
                <a:cs typeface="Calibri" panose="020F0502020204030204"/>
              </a:rPr>
              <a:t>Set</a:t>
            </a:r>
            <a:r>
              <a:rPr lang="sr-Latn-RS" dirty="0">
                <a:cs typeface="Calibri" panose="020F0502020204030204"/>
              </a:rPr>
              <a:t>-ovi su asocijativni kontejneri za skladištenje elemenata istog tipa. S obzirom da oponašaju realne skupove nije moguće dupliranje elemenata. Dodatna karakteristika ovog kontejnera jeste uređenost elemenata skupa. Pretraga i brisanje elemenata, </a:t>
            </a:r>
            <a:r>
              <a:rPr lang="sr-Latn-RS">
                <a:cs typeface="Calibri" panose="020F0502020204030204"/>
              </a:rPr>
              <a:t>kao i sortiranje imaju logaritamsku složenost. </a:t>
            </a: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5168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477" y="2030125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std::set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 i="1" dirty="0">
                <a:cs typeface="Calibri" panose="020F0502020204030204"/>
              </a:rPr>
              <a:t>Set</a:t>
            </a:r>
            <a:r>
              <a:rPr lang="sr-Latn-RS" dirty="0">
                <a:cs typeface="Calibri" panose="020F0502020204030204"/>
              </a:rPr>
              <a:t>-ovi su asocijativni kontejneri za skladištenje elemenata istog tipa. S obzirom da oponašaju realne skupove nije moguće dupliranje elemenata. Dodatna karakteristika ovog kontejnera jeste uređenost elemenata skupa. Pretraga i brisanje elemenata, </a:t>
            </a:r>
            <a:r>
              <a:rPr lang="sr-Latn-RS">
                <a:cs typeface="Calibri" panose="020F0502020204030204"/>
              </a:rPr>
              <a:t>kao i sortiranje imaju logaritamsku složenost. </a:t>
            </a: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908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477" y="2030125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std::set</a:t>
            </a:r>
            <a:endParaRPr lang="sr-Latn-RS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iteratori </a:t>
            </a:r>
            <a:r>
              <a:rPr lang="sr-Latn-RS" b="1" i="1">
                <a:cs typeface="Calibri" panose="020F0502020204030204"/>
              </a:rPr>
              <a:t>(begin, end, rbegin, rend)</a:t>
            </a:r>
            <a:endParaRPr lang="sr-Latn-RS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- kapacitet </a:t>
            </a:r>
            <a:r>
              <a:rPr lang="sr-Latn-RS" b="1" i="1">
                <a:cs typeface="Calibri" panose="020F0502020204030204"/>
              </a:rPr>
              <a:t>(empty, size, max_size)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- modifikatori </a:t>
            </a:r>
            <a:r>
              <a:rPr lang="sr-Latn-RS" b="1" i="1">
                <a:cs typeface="Calibri" panose="020F0502020204030204"/>
              </a:rPr>
              <a:t>(clear, insert, erase, swap, extract, merge)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pretraga </a:t>
            </a:r>
            <a:r>
              <a:rPr lang="sr-Latn-RS" b="1" i="1">
                <a:cs typeface="Calibri" panose="020F0502020204030204"/>
              </a:rPr>
              <a:t>(count, find, contains, equal_range, lower_bound, upper_bound)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9199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477" y="2030125"/>
            <a:ext cx="9724031" cy="410152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std::map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Mape su sortirani asocijativni kontejneri bazirani na ideji čuvanja podataka u formi </a:t>
            </a:r>
            <a:r>
              <a:rPr lang="sr-Latn-RS" i="1" dirty="0">
                <a:cs typeface="Calibri" panose="020F0502020204030204"/>
              </a:rPr>
              <a:t>ključ-vrednost </a:t>
            </a:r>
            <a:r>
              <a:rPr lang="sr-Latn-RS" dirty="0">
                <a:cs typeface="Calibri" panose="020F0502020204030204"/>
              </a:rPr>
              <a:t>pri čemu su ključevi jedinstveni. Pretraga, brisanje i dodavanje elemenata su sa logaritamskom </a:t>
            </a:r>
            <a:r>
              <a:rPr lang="sr-Latn-RS">
                <a:cs typeface="Calibri" panose="020F0502020204030204"/>
              </a:rPr>
              <a:t>složenošću.</a:t>
            </a:r>
            <a:r>
              <a:rPr lang="sr-Latn-RS" i="1" dirty="0">
                <a:cs typeface="Calibri" panose="020F0502020204030204"/>
              </a:rPr>
              <a:t> </a:t>
            </a: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r>
              <a:rPr lang="sr-Latn-RS" b="1" i="1">
                <a:ea typeface="+mn-lt"/>
                <a:cs typeface="+mn-lt"/>
              </a:rPr>
              <a:t>std::multimap</a:t>
            </a:r>
            <a:endParaRPr lang="sr-Latn-RS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sr-Latn-RS" dirty="0">
                <a:ea typeface="+mn-lt"/>
                <a:cs typeface="+mn-lt"/>
              </a:rPr>
              <a:t>Multimape su sortirani asocijativni kontejneri bazirani na ideji čuvanja podataka u formi </a:t>
            </a:r>
            <a:r>
              <a:rPr lang="sr-Latn-RS" i="1" dirty="0">
                <a:ea typeface="+mn-lt"/>
                <a:cs typeface="+mn-lt"/>
              </a:rPr>
              <a:t>ključ-vrednost </a:t>
            </a:r>
            <a:r>
              <a:rPr lang="sr-Latn-RS" dirty="0">
                <a:ea typeface="+mn-lt"/>
                <a:cs typeface="+mn-lt"/>
              </a:rPr>
              <a:t>pri čemu je moguć scenario da više podataka ima iste ključeve. Redosled kojim će biti sačuvani elementi sa istim ključevima zavisi od redosleda dodavanja </a:t>
            </a:r>
            <a:r>
              <a:rPr lang="sr-Latn-RS">
                <a:ea typeface="+mn-lt"/>
                <a:cs typeface="+mn-lt"/>
              </a:rPr>
              <a:t>elemenata. Pretraga, brisanje i dodavanje </a:t>
            </a:r>
            <a:r>
              <a:rPr lang="sr-Latn-RS" dirty="0">
                <a:ea typeface="+mn-lt"/>
                <a:cs typeface="+mn-lt"/>
              </a:rPr>
              <a:t>elemenata su sa logaritamskom složenošću.</a:t>
            </a:r>
            <a:r>
              <a:rPr lang="sr-Latn-RS" i="1" dirty="0">
                <a:ea typeface="+mn-lt"/>
                <a:cs typeface="+mn-lt"/>
              </a:rPr>
              <a:t> </a:t>
            </a:r>
            <a:endParaRPr lang="sr-Latn-RS" dirty="0"/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3198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D8ADAFB-87CC-44E8-B9FD-4BFB2DB4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dirty="0">
                <a:solidFill>
                  <a:srgbClr val="FFFFFF"/>
                </a:solidFill>
                <a:cs typeface="Calibri Light"/>
              </a:rPr>
              <a:t>PROGRAMSKI JEZIK C++</a:t>
            </a:r>
            <a:endParaRPr lang="sr-Latn-RS" sz="4000">
              <a:solidFill>
                <a:srgbClr val="FFFFFF"/>
              </a:solidFill>
              <a:cs typeface="Calibri Light" panose="020F0302020204030204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82215E6-D516-4BE4-BC0C-64602B6A9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pPr marL="0" indent="0" algn="just">
              <a:buNone/>
            </a:pPr>
            <a:r>
              <a:rPr lang="sr-Latn-RS" sz="2000" dirty="0">
                <a:cs typeface="Calibri" panose="020F0502020204030204"/>
              </a:rPr>
              <a:t>C++ je programski jezik opšte namene koji je kreirao </a:t>
            </a:r>
            <a:r>
              <a:rPr lang="sr-Latn-RS" sz="2000" err="1">
                <a:cs typeface="Calibri" panose="020F0502020204030204"/>
              </a:rPr>
              <a:t>Bjarne</a:t>
            </a:r>
            <a:r>
              <a:rPr lang="sr-Latn-RS" sz="2000" dirty="0">
                <a:cs typeface="Calibri" panose="020F0502020204030204"/>
              </a:rPr>
              <a:t> </a:t>
            </a:r>
            <a:r>
              <a:rPr lang="sr-Latn-RS" sz="2000" err="1">
                <a:cs typeface="Calibri" panose="020F0502020204030204"/>
              </a:rPr>
              <a:t>Stroustrup</a:t>
            </a:r>
            <a:r>
              <a:rPr lang="sr-Latn-RS" sz="2000" dirty="0">
                <a:cs typeface="Calibri" panose="020F0502020204030204"/>
              </a:rPr>
              <a:t> 1985. godine. Nastao je kao </a:t>
            </a:r>
            <a:r>
              <a:rPr lang="sr-Latn-RS" sz="2000" err="1">
                <a:cs typeface="Calibri" panose="020F0502020204030204"/>
              </a:rPr>
              <a:t>objektno</a:t>
            </a:r>
            <a:r>
              <a:rPr lang="sr-Latn-RS" sz="2000" dirty="0">
                <a:cs typeface="Calibri" panose="020F0502020204030204"/>
              </a:rPr>
              <a:t> orijentisani jezik koji predstavlja naslednika programskog jezika C. Ovo je </a:t>
            </a:r>
            <a:r>
              <a:rPr lang="sr-Latn-RS" sz="2000" err="1">
                <a:cs typeface="Calibri" panose="020F0502020204030204"/>
              </a:rPr>
              <a:t>kompajlerski</a:t>
            </a:r>
            <a:r>
              <a:rPr lang="sr-Latn-RS" sz="2000" dirty="0">
                <a:cs typeface="Calibri" panose="020F0502020204030204"/>
              </a:rPr>
              <a:t> jezik namenjen sistemskom programiranju, </a:t>
            </a:r>
            <a:r>
              <a:rPr lang="sr-Latn-RS" sz="2000" i="1" err="1">
                <a:cs typeface="Calibri" panose="020F0502020204030204"/>
              </a:rPr>
              <a:t>embedded</a:t>
            </a:r>
            <a:r>
              <a:rPr lang="sr-Latn-RS" sz="2000" dirty="0">
                <a:cs typeface="Calibri" panose="020F0502020204030204"/>
              </a:rPr>
              <a:t> sistemima sa ograničenim resursima i velikim sistemima kojima su performanse, efikasnost i fleksibilnost najvažniji zahtevi. C++ se pokazao korisnim i u mnogim drugim kontekstima, poput </a:t>
            </a:r>
            <a:r>
              <a:rPr lang="sr-Latn-RS" sz="2000" i="1" dirty="0">
                <a:cs typeface="Calibri" panose="020F0502020204030204"/>
              </a:rPr>
              <a:t>desktop</a:t>
            </a:r>
            <a:r>
              <a:rPr lang="sr-Latn-RS" sz="2000" dirty="0">
                <a:cs typeface="Calibri" panose="020F0502020204030204"/>
              </a:rPr>
              <a:t> aplikacija, video igara, servera, itd.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/>
            </a:endParaRPr>
          </a:p>
          <a:p>
            <a:pPr marL="0" indent="0" algn="just">
              <a:buNone/>
            </a:pPr>
            <a:r>
              <a:rPr lang="sr-Latn-RS" sz="2000" dirty="0">
                <a:cs typeface="Calibri"/>
              </a:rPr>
              <a:t>Glavne karakteristike C++-a:</a:t>
            </a:r>
          </a:p>
          <a:p>
            <a:pPr algn="just"/>
            <a:r>
              <a:rPr lang="sr-Latn-RS" sz="2000" dirty="0">
                <a:cs typeface="Calibri"/>
              </a:rPr>
              <a:t>Podržava mnogo paradigmi programiranja</a:t>
            </a:r>
          </a:p>
          <a:p>
            <a:pPr algn="just"/>
            <a:r>
              <a:rPr lang="sr-Latn-RS" sz="2000">
                <a:cs typeface="Calibri"/>
              </a:rPr>
              <a:t>Nezavisnost</a:t>
            </a:r>
            <a:r>
              <a:rPr lang="sr-Latn-RS" sz="2000" dirty="0">
                <a:cs typeface="Calibri"/>
              </a:rPr>
              <a:t> od platforme</a:t>
            </a:r>
          </a:p>
          <a:p>
            <a:pPr algn="just"/>
            <a:r>
              <a:rPr lang="sr-Latn-RS" sz="2000" dirty="0">
                <a:cs typeface="Calibri"/>
              </a:rPr>
              <a:t>Upravljanje memorijom</a:t>
            </a:r>
          </a:p>
          <a:p>
            <a:pPr algn="just"/>
            <a:endParaRPr lang="sr-Latn-R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288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KONTEJNERSKE KLASE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477" y="2030125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 dirty="0" err="1">
                <a:cs typeface="Calibri" panose="020F0502020204030204"/>
              </a:rPr>
              <a:t>std</a:t>
            </a:r>
            <a:r>
              <a:rPr lang="sr-Latn-RS" b="1" i="1" dirty="0">
                <a:cs typeface="Calibri" panose="020F0502020204030204"/>
              </a:rPr>
              <a:t>::</a:t>
            </a:r>
            <a:r>
              <a:rPr lang="sr-Latn-RS" b="1" i="1" dirty="0" err="1">
                <a:cs typeface="Calibri" panose="020F0502020204030204"/>
              </a:rPr>
              <a:t>map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dirty="0" err="1">
                <a:cs typeface="Calibri" panose="020F0502020204030204"/>
              </a:rPr>
              <a:t>std</a:t>
            </a:r>
            <a:r>
              <a:rPr lang="sr-Latn-RS" b="1" i="1" dirty="0">
                <a:cs typeface="Calibri" panose="020F0502020204030204"/>
              </a:rPr>
              <a:t>::</a:t>
            </a:r>
            <a:r>
              <a:rPr lang="sr-Latn-RS" b="1" i="1" dirty="0" err="1">
                <a:cs typeface="Calibri" panose="020F0502020204030204"/>
              </a:rPr>
              <a:t>multimap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dirty="0" err="1">
                <a:cs typeface="Calibri" panose="020F0502020204030204"/>
              </a:rPr>
              <a:t>std</a:t>
            </a:r>
            <a:r>
              <a:rPr lang="sr-Latn-RS" b="1" i="1" dirty="0">
                <a:cs typeface="Calibri" panose="020F0502020204030204"/>
              </a:rPr>
              <a:t>::set</a:t>
            </a:r>
            <a:endParaRPr lang="sr-Latn-RS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- </a:t>
            </a:r>
            <a:r>
              <a:rPr lang="sr-Latn-RS">
                <a:cs typeface="Calibri" panose="020F0502020204030204"/>
              </a:rPr>
              <a:t>iteratori </a:t>
            </a:r>
            <a:r>
              <a:rPr lang="sr-Latn-RS" b="1" i="1" dirty="0">
                <a:cs typeface="Calibri" panose="020F0502020204030204"/>
              </a:rPr>
              <a:t>(</a:t>
            </a:r>
            <a:r>
              <a:rPr lang="sr-Latn-RS" b="1" i="1" err="1">
                <a:cs typeface="Calibri" panose="020F0502020204030204"/>
              </a:rPr>
              <a:t>begin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err="1">
                <a:cs typeface="Calibri" panose="020F0502020204030204"/>
              </a:rPr>
              <a:t>end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err="1">
                <a:cs typeface="Calibri" panose="020F0502020204030204"/>
              </a:rPr>
              <a:t>rbegin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err="1">
                <a:cs typeface="Calibri" panose="020F0502020204030204"/>
              </a:rPr>
              <a:t>rend</a:t>
            </a:r>
            <a:r>
              <a:rPr lang="sr-Latn-RS" b="1" i="1" dirty="0">
                <a:cs typeface="Calibri" panose="020F0502020204030204"/>
              </a:rPr>
              <a:t>)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- kapacitet </a:t>
            </a:r>
            <a:r>
              <a:rPr lang="sr-Latn-RS" b="1" i="1" dirty="0">
                <a:cs typeface="Calibri" panose="020F0502020204030204"/>
              </a:rPr>
              <a:t>(</a:t>
            </a:r>
            <a:r>
              <a:rPr lang="sr-Latn-RS" b="1" i="1" dirty="0" err="1">
                <a:cs typeface="Calibri" panose="020F0502020204030204"/>
              </a:rPr>
              <a:t>empty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dirty="0" err="1">
                <a:cs typeface="Calibri" panose="020F0502020204030204"/>
              </a:rPr>
              <a:t>size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dirty="0" err="1">
                <a:cs typeface="Calibri" panose="020F0502020204030204"/>
              </a:rPr>
              <a:t>max_size</a:t>
            </a:r>
            <a:r>
              <a:rPr lang="sr-Latn-RS" b="1" i="1" dirty="0">
                <a:cs typeface="Calibri" panose="020F0502020204030204"/>
              </a:rPr>
              <a:t>)</a:t>
            </a: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- </a:t>
            </a:r>
            <a:r>
              <a:rPr lang="sr-Latn-RS" dirty="0" err="1">
                <a:cs typeface="Calibri" panose="020F0502020204030204"/>
              </a:rPr>
              <a:t>modifikatori</a:t>
            </a:r>
            <a:r>
              <a:rPr lang="sr-Latn-RS" dirty="0">
                <a:cs typeface="Calibri" panose="020F0502020204030204"/>
              </a:rPr>
              <a:t> </a:t>
            </a:r>
            <a:r>
              <a:rPr lang="sr-Latn-RS" b="1" i="1" dirty="0">
                <a:cs typeface="Calibri" panose="020F0502020204030204"/>
              </a:rPr>
              <a:t>(</a:t>
            </a:r>
            <a:r>
              <a:rPr lang="sr-Latn-RS" b="1" i="1" dirty="0" err="1">
                <a:cs typeface="Calibri" panose="020F0502020204030204"/>
              </a:rPr>
              <a:t>clear</a:t>
            </a:r>
            <a:r>
              <a:rPr lang="sr-Latn-RS" b="1" i="1" dirty="0">
                <a:cs typeface="Calibri" panose="020F0502020204030204"/>
              </a:rPr>
              <a:t>, insert, </a:t>
            </a:r>
            <a:r>
              <a:rPr lang="sr-Latn-RS" b="1" i="1" dirty="0" err="1">
                <a:cs typeface="Calibri" panose="020F0502020204030204"/>
              </a:rPr>
              <a:t>erase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dirty="0" err="1">
                <a:cs typeface="Calibri" panose="020F0502020204030204"/>
              </a:rPr>
              <a:t>swap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dirty="0" err="1">
                <a:cs typeface="Calibri" panose="020F0502020204030204"/>
              </a:rPr>
              <a:t>extract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dirty="0" err="1">
                <a:cs typeface="Calibri" panose="020F0502020204030204"/>
              </a:rPr>
              <a:t>merge</a:t>
            </a:r>
            <a:r>
              <a:rPr lang="sr-Latn-RS" b="1" i="1" dirty="0">
                <a:cs typeface="Calibri" panose="020F0502020204030204"/>
              </a:rPr>
              <a:t>)</a:t>
            </a: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pretraga </a:t>
            </a:r>
            <a:r>
              <a:rPr lang="sr-Latn-RS" b="1" i="1" dirty="0">
                <a:cs typeface="Calibri" panose="020F0502020204030204"/>
              </a:rPr>
              <a:t>(count, </a:t>
            </a:r>
            <a:r>
              <a:rPr lang="sr-Latn-RS" b="1" i="1" err="1">
                <a:cs typeface="Calibri" panose="020F0502020204030204"/>
              </a:rPr>
              <a:t>find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err="1">
                <a:cs typeface="Calibri" panose="020F0502020204030204"/>
              </a:rPr>
              <a:t>contains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err="1">
                <a:cs typeface="Calibri" panose="020F0502020204030204"/>
              </a:rPr>
              <a:t>equal_range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err="1">
                <a:cs typeface="Calibri" panose="020F0502020204030204"/>
              </a:rPr>
              <a:t>lower_bound</a:t>
            </a:r>
            <a:r>
              <a:rPr lang="sr-Latn-RS" b="1" i="1" dirty="0">
                <a:cs typeface="Calibri" panose="020F0502020204030204"/>
              </a:rPr>
              <a:t>, </a:t>
            </a:r>
            <a:r>
              <a:rPr lang="sr-Latn-RS" b="1" i="1" err="1">
                <a:cs typeface="Calibri" panose="020F0502020204030204"/>
              </a:rPr>
              <a:t>upper_bound</a:t>
            </a:r>
            <a:r>
              <a:rPr lang="sr-Latn-RS" b="1" i="1" dirty="0">
                <a:cs typeface="Calibri" panose="020F0502020204030204"/>
              </a:rPr>
              <a:t>)</a:t>
            </a: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8362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i="1" dirty="0">
                <a:solidFill>
                  <a:srgbClr val="FFFFFF"/>
                </a:solidFill>
                <a:cs typeface="Calibri Light"/>
              </a:rPr>
              <a:t>SMART POINTERS</a:t>
            </a:r>
            <a:endParaRPr lang="sr-Latn-RS" i="1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380" y="2030125"/>
            <a:ext cx="7083128" cy="42998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sr-Latn-RS">
                <a:cs typeface="Calibri" panose="020F0502020204030204"/>
              </a:rPr>
              <a:t>Raspored memorije:</a:t>
            </a:r>
            <a:endParaRPr lang="sr-Latn-RS" b="1" i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sr-Latn-RS" dirty="0">
                <a:cs typeface="Calibri" panose="020F0502020204030204"/>
              </a:rPr>
              <a:t>- </a:t>
            </a:r>
            <a:r>
              <a:rPr lang="sr-Latn-RS" b="1" i="1">
                <a:cs typeface="Calibri" panose="020F0502020204030204"/>
              </a:rPr>
              <a:t>stack </a:t>
            </a:r>
            <a:r>
              <a:rPr lang="sr-Latn-RS">
                <a:cs typeface="Calibri" panose="020F0502020204030204"/>
              </a:rPr>
              <a:t>(promenljive)</a:t>
            </a:r>
            <a:endParaRPr lang="sr-Latn-R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sr-Latn-RS" i="1" dirty="0">
                <a:cs typeface="Calibri" panose="020F0502020204030204"/>
              </a:rPr>
              <a:t>- </a:t>
            </a:r>
            <a:r>
              <a:rPr lang="sr-Latn-RS" b="1" i="1" dirty="0">
                <a:cs typeface="Calibri" panose="020F0502020204030204"/>
              </a:rPr>
              <a:t>heap </a:t>
            </a:r>
            <a:r>
              <a:rPr lang="sr-Latn-RS">
                <a:cs typeface="Calibri" panose="020F0502020204030204"/>
              </a:rPr>
              <a:t>(dinamički alocirana memorija)</a:t>
            </a:r>
            <a:endParaRPr lang="sr-Latn-RS" b="1" i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sr-Latn-RS" i="1" dirty="0">
                <a:cs typeface="Calibri" panose="020F0502020204030204"/>
              </a:rPr>
              <a:t>- </a:t>
            </a:r>
            <a:r>
              <a:rPr lang="sr-Latn-RS" b="1" i="1" dirty="0">
                <a:cs typeface="Calibri" panose="020F0502020204030204"/>
              </a:rPr>
              <a:t>data </a:t>
            </a:r>
            <a:r>
              <a:rPr lang="sr-Latn-RS" dirty="0">
                <a:cs typeface="Calibri" panose="020F0502020204030204"/>
              </a:rPr>
              <a:t>(</a:t>
            </a:r>
            <a:r>
              <a:rPr lang="sr-Latn-RS" i="1" dirty="0">
                <a:cs typeface="Calibri" panose="020F0502020204030204"/>
              </a:rPr>
              <a:t>global </a:t>
            </a:r>
            <a:r>
              <a:rPr lang="sr-Latn-RS" dirty="0">
                <a:cs typeface="Calibri" panose="020F0502020204030204"/>
              </a:rPr>
              <a:t>i </a:t>
            </a:r>
            <a:r>
              <a:rPr lang="sr-Latn-RS" i="1" dirty="0">
                <a:cs typeface="Calibri" panose="020F0502020204030204"/>
              </a:rPr>
              <a:t>static </a:t>
            </a:r>
            <a:r>
              <a:rPr lang="sr-Latn-RS">
                <a:cs typeface="Calibri" panose="020F0502020204030204"/>
              </a:rPr>
              <a:t>promenljive)</a:t>
            </a: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dirty="0">
                <a:cs typeface="Calibri" panose="020F0502020204030204"/>
              </a:rPr>
              <a:t>- </a:t>
            </a:r>
            <a:r>
              <a:rPr lang="sr-Latn-RS" b="1" i="1" dirty="0">
                <a:cs typeface="Calibri" panose="020F0502020204030204"/>
              </a:rPr>
              <a:t>text </a:t>
            </a:r>
            <a:r>
              <a:rPr lang="sr-Latn-RS">
                <a:cs typeface="Calibri" panose="020F0502020204030204"/>
              </a:rPr>
              <a:t>(kod)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4" name="Slika 4" descr="Slika na kojoj se nalazi sto&#10;&#10;Opis je automatski generisan">
            <a:extLst>
              <a:ext uri="{FF2B5EF4-FFF2-40B4-BE49-F238E27FC236}">
                <a16:creationId xmlns:a16="http://schemas.microsoft.com/office/drawing/2014/main" id="{3E58B13B-5F40-48F4-9ACF-BFC64FCE7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33" y="1729703"/>
            <a:ext cx="3578268" cy="491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5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i="1" dirty="0">
                <a:solidFill>
                  <a:srgbClr val="FFFFFF"/>
                </a:solidFill>
                <a:cs typeface="Calibri Light"/>
              </a:rPr>
              <a:t>SMART POINTERS</a:t>
            </a:r>
            <a:endParaRPr lang="sr-Latn-RS" i="1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89" y="1758728"/>
            <a:ext cx="10183319" cy="4539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>
                <a:cs typeface="Calibri" panose="020F0502020204030204"/>
              </a:rPr>
              <a:t>Pokazivači i reference</a:t>
            </a: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E3CC2481-CB0E-498F-AB7F-9A0177982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42" y="2383080"/>
            <a:ext cx="7008420" cy="39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0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i="1" dirty="0">
                <a:solidFill>
                  <a:srgbClr val="FFFFFF"/>
                </a:solidFill>
                <a:cs typeface="Calibri Light"/>
              </a:rPr>
              <a:t>SMART POINTERS</a:t>
            </a:r>
            <a:endParaRPr lang="sr-Latn-RS" i="1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89" y="1758728"/>
            <a:ext cx="10183319" cy="4539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r-Latn-RS" b="1">
                <a:cs typeface="Calibri" panose="020F0502020204030204"/>
              </a:rPr>
              <a:t>RAW pointers:</a:t>
            </a:r>
            <a:endParaRPr lang="sr-Latn-R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sr-Latn-RS" b="1" dirty="0">
                <a:cs typeface="Calibri" panose="020F0502020204030204"/>
              </a:rPr>
              <a:t>- </a:t>
            </a:r>
            <a:r>
              <a:rPr lang="sr-Latn-RS" b="1" i="1">
                <a:cs typeface="Calibri" panose="020F0502020204030204"/>
              </a:rPr>
              <a:t>type*</a:t>
            </a:r>
            <a:endParaRPr lang="sr-Latn-RS" b="1" dirty="0">
              <a:cs typeface="Calibri" panose="020F0502020204030204"/>
            </a:endParaRPr>
          </a:p>
          <a:p>
            <a:pPr marL="0" indent="0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sr-Latn-RS" b="1">
                <a:cs typeface="Calibri" panose="020F0502020204030204"/>
              </a:rPr>
              <a:t>SMART pointers:</a:t>
            </a:r>
            <a:endParaRPr lang="sr-Latn-RS" b="1" i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sr-Latn-RS" b="1" dirty="0">
                <a:cs typeface="Calibri" panose="020F0502020204030204"/>
              </a:rPr>
              <a:t>- </a:t>
            </a:r>
            <a:r>
              <a:rPr lang="sr-Latn-RS" b="1" i="1">
                <a:cs typeface="Calibri" panose="020F0502020204030204"/>
              </a:rPr>
              <a:t>unique_ptr</a:t>
            </a:r>
            <a:endParaRPr lang="sr-Latn-RS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sr-Latn-RS" b="1" i="1">
                <a:cs typeface="Calibri" panose="020F0502020204030204"/>
              </a:rPr>
              <a:t>- shared_ptr</a:t>
            </a:r>
            <a:endParaRPr lang="sr-Latn-RS" b="1" i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sr-Latn-RS" b="1" i="1">
                <a:cs typeface="Calibri" panose="020F0502020204030204"/>
              </a:rPr>
              <a:t>- weak_ptr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3497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i="1" dirty="0">
                <a:solidFill>
                  <a:srgbClr val="FFFFFF"/>
                </a:solidFill>
                <a:cs typeface="Calibri Light"/>
              </a:rPr>
              <a:t>SMART POINTERS</a:t>
            </a:r>
            <a:endParaRPr lang="sr-Latn-RS" i="1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89" y="1758728"/>
            <a:ext cx="10183319" cy="4539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73825869-756B-4E62-8446-F2F3C8F9C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126" y="1994748"/>
            <a:ext cx="8066761" cy="4152421"/>
          </a:xfrm>
          <a:prstGeom prst="rect">
            <a:avLst/>
          </a:prstGeom>
        </p:spPr>
      </p:pic>
      <p:pic>
        <p:nvPicPr>
          <p:cNvPr id="5" name="Slika 5" descr="Slika na kojoj se nalazi strela&#10;&#10;Opis je automatski generisan">
            <a:extLst>
              <a:ext uri="{FF2B5EF4-FFF2-40B4-BE49-F238E27FC236}">
                <a16:creationId xmlns:a16="http://schemas.microsoft.com/office/drawing/2014/main" id="{BD4BA9CB-08E0-4D95-9A8E-550E5992E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12" y="2741776"/>
            <a:ext cx="2743200" cy="243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1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i="1" dirty="0">
                <a:solidFill>
                  <a:srgbClr val="FFFFFF"/>
                </a:solidFill>
                <a:cs typeface="Calibri Light"/>
              </a:rPr>
              <a:t>SMART POINTERS</a:t>
            </a:r>
            <a:endParaRPr lang="sr-Latn-RS" i="1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89" y="1758728"/>
            <a:ext cx="10183319" cy="4539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6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C1017EBF-4C75-451F-A21A-4E461CB7E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989" y="1904136"/>
            <a:ext cx="6678459" cy="433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5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i="1" dirty="0">
                <a:solidFill>
                  <a:srgbClr val="FFFFFF"/>
                </a:solidFill>
                <a:cs typeface="Calibri Light"/>
              </a:rPr>
              <a:t>SMART POINTERS</a:t>
            </a:r>
            <a:endParaRPr lang="sr-Latn-RS" i="1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89" y="1758728"/>
            <a:ext cx="10183319" cy="4539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unique_ptr</a:t>
            </a:r>
            <a:endParaRPr lang="sr-Latn-RS" b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 b="1" i="1" dirty="0">
                <a:cs typeface="Calibri" panose="020F0502020204030204"/>
              </a:rPr>
              <a:t>unique_ptr </a:t>
            </a:r>
            <a:r>
              <a:rPr lang="sr-Latn-RS" sz="2000" dirty="0">
                <a:cs typeface="Calibri" panose="020F0502020204030204"/>
              </a:rPr>
              <a:t>se pojavio u standardu C++11, kao zamena za </a:t>
            </a:r>
            <a:r>
              <a:rPr lang="sr-Latn-RS" sz="2000" b="1" i="1" dirty="0">
                <a:cs typeface="Calibri" panose="020F0502020204030204"/>
              </a:rPr>
              <a:t>auto_ptr</a:t>
            </a:r>
            <a:r>
              <a:rPr lang="sr-Latn-RS" sz="2000" dirty="0">
                <a:cs typeface="Calibri" panose="020F0502020204030204"/>
              </a:rPr>
              <a:t>, ima slične funkcionalnosti sa poboljšanom sigurnošću, dodatnim funkcijama i podrškom za rad da nizovima. Ovi pokazivači dozvoljavaju samo jednog vlasnika nad resursom. Kada se koristi </a:t>
            </a:r>
            <a:r>
              <a:rPr lang="sr-Latn-RS" sz="2000" b="1" i="1" dirty="0">
                <a:cs typeface="Calibri" panose="020F0502020204030204"/>
              </a:rPr>
              <a:t>unique_ptr</a:t>
            </a:r>
            <a:r>
              <a:rPr lang="sr-Latn-RS" sz="2000" dirty="0">
                <a:cs typeface="Calibri" panose="020F0502020204030204"/>
              </a:rPr>
              <a:t>, može postojati samo jedan takav pokazivač nad tim resursom i kada se taj pokazivač uništi, resurs se oslobađa. </a:t>
            </a:r>
            <a:r>
              <a:rPr lang="sr-Latn-RS" sz="2000">
                <a:cs typeface="Calibri" panose="020F0502020204030204"/>
              </a:rPr>
              <a:t>Pošto podržavaju politiku jednog vlasnika, pokušaj kopiranja prouzvokovaće grešku prilikom kompajliranja.</a:t>
            </a:r>
          </a:p>
          <a:p>
            <a:pPr marL="0" indent="0" algn="just">
              <a:buNone/>
            </a:pPr>
            <a:endParaRPr lang="sr-Latn-RS" sz="2000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2E5296C4-C028-45A6-9841-EF6CEABDD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153" y="4672457"/>
            <a:ext cx="6166980" cy="134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i="1" dirty="0">
                <a:solidFill>
                  <a:srgbClr val="FFFFFF"/>
                </a:solidFill>
                <a:cs typeface="Calibri Light"/>
              </a:rPr>
              <a:t>SMART POINTERS</a:t>
            </a:r>
            <a:endParaRPr lang="sr-Latn-RS" i="1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89" y="1758728"/>
            <a:ext cx="10183319" cy="45399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sr-Latn-RS" b="1">
                <a:cs typeface="Calibri" panose="020F0502020204030204"/>
              </a:rPr>
              <a:t>Funkcije: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get</a:t>
            </a: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release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reset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swap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>
                <a:cs typeface="Calibri" panose="020F0502020204030204"/>
              </a:rPr>
              <a:t>Operatori: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*</a:t>
            </a: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-&gt;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ea typeface="+mn-lt"/>
                <a:cs typeface="+mn-lt"/>
              </a:rPr>
              <a:t>- []</a:t>
            </a:r>
            <a:endParaRPr lang="sr-Latn-RS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sr-Latn-RS" sz="2000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993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i="1" dirty="0">
                <a:solidFill>
                  <a:srgbClr val="FFFFFF"/>
                </a:solidFill>
                <a:cs typeface="Calibri Light"/>
              </a:rPr>
              <a:t>SMART POINTERS</a:t>
            </a:r>
            <a:endParaRPr lang="sr-Latn-RS" i="1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89" y="1758728"/>
            <a:ext cx="10183319" cy="4539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ea typeface="+mn-lt"/>
                <a:cs typeface="+mn-lt"/>
              </a:rPr>
              <a:t>shared_ptr</a:t>
            </a:r>
            <a:endParaRPr lang="sr-Latn-RS" b="1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sr-Latn-RS" sz="2000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 b="1" i="1" dirty="0">
                <a:cs typeface="Calibri" panose="020F0502020204030204"/>
              </a:rPr>
              <a:t>shared_ptr</a:t>
            </a:r>
            <a:r>
              <a:rPr lang="sr-Latn-RS" sz="2000" dirty="0">
                <a:cs typeface="Calibri" panose="020F0502020204030204"/>
              </a:rPr>
              <a:t> je vrsta pokazivača koja se zasniva na </a:t>
            </a:r>
            <a:r>
              <a:rPr lang="sr-Latn-RS" sz="2000" b="1" i="1" dirty="0">
                <a:cs typeface="Calibri" panose="020F0502020204030204"/>
              </a:rPr>
              <a:t>unique_ptr</a:t>
            </a:r>
            <a:r>
              <a:rPr lang="sr-Latn-RS" sz="2000" dirty="0">
                <a:cs typeface="Calibri" panose="020F0502020204030204"/>
              </a:rPr>
              <a:t> i za razliku od njih podržavaju više vlasnika nad istim resursom. Ova vrsta pokazivača sadrži brojač referenci. Brojač referenci nad jednim resursom održava se u saradnji sa svim primercima </a:t>
            </a:r>
            <a:r>
              <a:rPr lang="sr-Latn-RS" sz="2000" b="1" i="1" dirty="0">
                <a:cs typeface="Calibri" panose="020F0502020204030204"/>
              </a:rPr>
              <a:t>shared_ptr</a:t>
            </a:r>
            <a:r>
              <a:rPr lang="sr-Latn-RS" sz="2000" dirty="0">
                <a:cs typeface="Calibri" panose="020F0502020204030204"/>
              </a:rPr>
              <a:t> pokazivača koji ukazuju na taj resurs. Dakle, brojač referenci se inkrementira svaki put kada novi pokazivač poveže sa </a:t>
            </a:r>
            <a:r>
              <a:rPr lang="sr-Latn-RS" sz="2000">
                <a:cs typeface="Calibri" panose="020F0502020204030204"/>
              </a:rPr>
              <a:t>resursom, a dekrementira kada se pokazivač ukloni.</a:t>
            </a: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30A74301-F066-4185-87C3-68A97F713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010" y="4424258"/>
            <a:ext cx="5467610" cy="163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8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i="1" dirty="0">
                <a:solidFill>
                  <a:srgbClr val="FFFFFF"/>
                </a:solidFill>
                <a:cs typeface="Calibri Light"/>
              </a:rPr>
              <a:t>SMART POINTERS</a:t>
            </a:r>
            <a:endParaRPr lang="sr-Latn-RS" i="1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89" y="1758728"/>
            <a:ext cx="10183319" cy="45399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sr-Latn-RS" b="1">
                <a:cs typeface="Calibri" panose="020F0502020204030204"/>
              </a:rPr>
              <a:t>Funkcije: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get</a:t>
            </a: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use_count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reset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swap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unique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b="1">
                <a:cs typeface="Calibri" panose="020F0502020204030204"/>
              </a:rPr>
              <a:t>Operatori: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*</a:t>
            </a: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-&gt;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ea typeface="+mn-lt"/>
                <a:cs typeface="+mn-lt"/>
              </a:rPr>
              <a:t>- []</a:t>
            </a:r>
            <a:endParaRPr lang="sr-Latn-RS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sr-Latn-RS" sz="2000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8317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FD35D2C-1840-42FD-A741-062F2A89E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dirty="0">
                <a:solidFill>
                  <a:srgbClr val="FFFFFF"/>
                </a:solidFill>
                <a:cs typeface="Calibri Light"/>
              </a:rPr>
              <a:t>STANDARDI PROGRAMSKOG JEZIKA C++</a:t>
            </a:r>
            <a:endParaRPr lang="sr-Latn-RS" sz="4000">
              <a:solidFill>
                <a:srgbClr val="FFFFFF"/>
              </a:solidFill>
              <a:cs typeface="Calibri Light" panose="020F0302020204030204"/>
            </a:endParaRPr>
          </a:p>
        </p:txBody>
      </p:sp>
      <p:graphicFrame>
        <p:nvGraphicFramePr>
          <p:cNvPr id="9" name="Tabela 10">
            <a:extLst>
              <a:ext uri="{FF2B5EF4-FFF2-40B4-BE49-F238E27FC236}">
                <a16:creationId xmlns:a16="http://schemas.microsoft.com/office/drawing/2014/main" id="{7222F330-567B-4CB5-8522-C6BC7F6DC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728297"/>
              </p:ext>
            </p:extLst>
          </p:nvPr>
        </p:nvGraphicFramePr>
        <p:xfrm>
          <a:off x="3010829" y="1904999"/>
          <a:ext cx="6188384" cy="4590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192">
                  <a:extLst>
                    <a:ext uri="{9D8B030D-6E8A-4147-A177-3AD203B41FA5}">
                      <a16:colId xmlns:a16="http://schemas.microsoft.com/office/drawing/2014/main" val="3786670287"/>
                    </a:ext>
                  </a:extLst>
                </a:gridCol>
                <a:gridCol w="3094192">
                  <a:extLst>
                    <a:ext uri="{9D8B030D-6E8A-4147-A177-3AD203B41FA5}">
                      <a16:colId xmlns:a16="http://schemas.microsoft.com/office/drawing/2014/main" val="1581230681"/>
                    </a:ext>
                  </a:extLst>
                </a:gridCol>
              </a:tblGrid>
              <a:tr h="573823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Godina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Naziv standarda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238603"/>
                  </a:ext>
                </a:extLst>
              </a:tr>
              <a:tr h="573823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1998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C++98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523427"/>
                  </a:ext>
                </a:extLst>
              </a:tr>
              <a:tr h="573823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2003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C++03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560678"/>
                  </a:ext>
                </a:extLst>
              </a:tr>
              <a:tr h="573823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2011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C++11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436190"/>
                  </a:ext>
                </a:extLst>
              </a:tr>
              <a:tr h="573823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2014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C++14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706064"/>
                  </a:ext>
                </a:extLst>
              </a:tr>
              <a:tr h="573823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2017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C++17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828841"/>
                  </a:ext>
                </a:extLst>
              </a:tr>
              <a:tr h="573823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2020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C++20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613620"/>
                  </a:ext>
                </a:extLst>
              </a:tr>
              <a:tr h="573823"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/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dirty="0"/>
                        <a:t>C++23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521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17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i="1" dirty="0">
                <a:solidFill>
                  <a:srgbClr val="FFFFFF"/>
                </a:solidFill>
                <a:cs typeface="Calibri Light"/>
              </a:rPr>
              <a:t>SMART POINTERS</a:t>
            </a:r>
            <a:endParaRPr lang="sr-Latn-RS" i="1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89" y="1758728"/>
            <a:ext cx="10183319" cy="4539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ea typeface="+mn-lt"/>
                <a:cs typeface="+mn-lt"/>
              </a:rPr>
              <a:t>weak_ptr</a:t>
            </a:r>
            <a:endParaRPr lang="sr-Latn-RS" b="1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sr-Latn-RS" sz="2000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 b="1" i="1" dirty="0">
                <a:cs typeface="Calibri" panose="020F0502020204030204"/>
              </a:rPr>
              <a:t>weak_ptr</a:t>
            </a:r>
            <a:r>
              <a:rPr lang="sr-Latn-RS" sz="2000" dirty="0">
                <a:cs typeface="Calibri" panose="020F0502020204030204"/>
              </a:rPr>
              <a:t> je nastao kao kopija </a:t>
            </a:r>
            <a:r>
              <a:rPr lang="sr-Latn-RS" sz="2000" b="1" i="1" dirty="0">
                <a:cs typeface="Calibri" panose="020F0502020204030204"/>
              </a:rPr>
              <a:t>shared_ptr</a:t>
            </a:r>
            <a:r>
              <a:rPr lang="sr-Latn-RS" sz="2000" dirty="0">
                <a:cs typeface="Calibri" panose="020F0502020204030204"/>
              </a:rPr>
              <a:t>-a. Ovaj tip pokazivača pruža pristup objektu koji je u vlasništvu  jedne ili više instanci </a:t>
            </a:r>
            <a:r>
              <a:rPr lang="sr-Latn-RS" sz="2000" b="1" i="1" dirty="0">
                <a:cs typeface="Calibri" panose="020F0502020204030204"/>
              </a:rPr>
              <a:t>shared_ptr</a:t>
            </a:r>
            <a:r>
              <a:rPr lang="sr-Latn-RS" sz="2000" dirty="0">
                <a:cs typeface="Calibri" panose="020F0502020204030204"/>
              </a:rPr>
              <a:t>, ali ne učestvuje u brojanju referenci. Postojanje ili uništenje </a:t>
            </a:r>
            <a:r>
              <a:rPr lang="sr-Latn-RS" sz="2000" b="1" i="1" dirty="0">
                <a:cs typeface="Calibri" panose="020F0502020204030204"/>
              </a:rPr>
              <a:t>weak_ptr</a:t>
            </a:r>
            <a:r>
              <a:rPr lang="sr-Latn-RS" sz="2000" dirty="0">
                <a:cs typeface="Calibri" panose="020F0502020204030204"/>
              </a:rPr>
              <a:t>-a nema uticaja na </a:t>
            </a:r>
            <a:r>
              <a:rPr lang="sr-Latn-RS" sz="2000" b="1" i="1" dirty="0">
                <a:cs typeface="Calibri" panose="020F0502020204030204"/>
              </a:rPr>
              <a:t>shared_ptr</a:t>
            </a:r>
            <a:r>
              <a:rPr lang="sr-Latn-RS" sz="2000">
                <a:cs typeface="Calibri" panose="020F0502020204030204"/>
              </a:rPr>
              <a:t> ili njegove kopije. Glavni razlog uvođenja </a:t>
            </a:r>
            <a:r>
              <a:rPr lang="sr-Latn-RS" sz="2000" b="1" i="1">
                <a:cs typeface="Calibri" panose="020F0502020204030204"/>
              </a:rPr>
              <a:t>weak_ptr</a:t>
            </a:r>
            <a:r>
              <a:rPr lang="sr-Latn-RS" sz="2000">
                <a:cs typeface="Calibri" panose="020F0502020204030204"/>
              </a:rPr>
              <a:t>-a jeste problem cirkularnih referenci.</a:t>
            </a: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9E8BE601-37A7-4E65-8148-3D32B8CA3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85" y="4024519"/>
            <a:ext cx="8025008" cy="217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i="1" dirty="0">
                <a:solidFill>
                  <a:srgbClr val="FFFFFF"/>
                </a:solidFill>
                <a:cs typeface="Calibri Light"/>
              </a:rPr>
              <a:t>SMART POINTERS</a:t>
            </a:r>
            <a:endParaRPr lang="sr-Latn-RS" i="1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89" y="1758728"/>
            <a:ext cx="10183319" cy="4539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sr-Latn-RS" b="1">
                <a:cs typeface="Calibri" panose="020F0502020204030204"/>
              </a:rPr>
              <a:t>Funkcije:</a:t>
            </a: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expired</a:t>
            </a: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use_count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reset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swap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>
                <a:cs typeface="Calibri" panose="020F0502020204030204"/>
              </a:rPr>
              <a:t>- lock</a:t>
            </a: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sr-Latn-RS" sz="2000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0483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ZAKLJUČAK</a:t>
            </a:r>
            <a:endParaRPr lang="sr-Latn-RS" sz="4000" i="1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189" y="1758728"/>
            <a:ext cx="10183319" cy="4539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sr-Latn-RS" sz="2400" dirty="0">
                <a:cs typeface="Calibri" panose="020F0502020204030204"/>
              </a:rPr>
              <a:t>Sve ove izmene unapredile su C++ i omogućile da i dalje bude jedan od najpopularnijih jezika. Ove izmene su dosta olakšale programiranje u C++-u što </a:t>
            </a:r>
            <a:r>
              <a:rPr lang="sr-Latn-RS" sz="2400">
                <a:cs typeface="Calibri" panose="020F0502020204030204"/>
              </a:rPr>
              <a:t>će omogućiti tu popularnost među programerima. </a:t>
            </a:r>
            <a:endParaRPr lang="sr-Latn-RS" sz="24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sr-Latn-RS" sz="2000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7A31EE27-58C9-4220-8247-E91A2538F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057" y="3184290"/>
            <a:ext cx="6532323" cy="310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ka 15">
            <a:extLst>
              <a:ext uri="{FF2B5EF4-FFF2-40B4-BE49-F238E27FC236}">
                <a16:creationId xmlns:a16="http://schemas.microsoft.com/office/drawing/2014/main" id="{F89EDE83-196A-495C-A5E8-5F34C7D37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392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350121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9EA2E66-E04E-410C-A832-D78F2061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dirty="0">
                <a:solidFill>
                  <a:srgbClr val="FFFFFF"/>
                </a:solidFill>
                <a:cs typeface="Calibri Light"/>
              </a:rPr>
              <a:t>C++ ZASTARELE KARAKTERISTIKE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24AB351-AD2D-43E7-A8E2-7E9879E6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r-Latn-RS" sz="2000" i="1" dirty="0">
                <a:cs typeface="Calibri" panose="020F0502020204030204"/>
              </a:rPr>
              <a:t>- </a:t>
            </a:r>
            <a:r>
              <a:rPr lang="sr-Latn-RS" sz="2000" b="1" i="1" err="1">
                <a:cs typeface="Calibri" panose="020F0502020204030204"/>
              </a:rPr>
              <a:t>auto_ptr</a:t>
            </a:r>
            <a:r>
              <a:rPr lang="sr-Latn-RS" sz="2000" i="1" dirty="0">
                <a:cs typeface="Calibri" panose="020F0502020204030204"/>
              </a:rPr>
              <a:t> </a:t>
            </a:r>
            <a:r>
              <a:rPr lang="sr-Latn-RS" sz="2000" dirty="0">
                <a:cs typeface="Calibri" panose="020F0502020204030204"/>
              </a:rPr>
              <a:t>je zamenjen sa </a:t>
            </a:r>
            <a:r>
              <a:rPr lang="sr-Latn-RS" sz="2000" b="1" i="1" err="1">
                <a:cs typeface="Calibri" panose="020F0502020204030204"/>
              </a:rPr>
              <a:t>unique_ptr</a:t>
            </a:r>
            <a:endParaRPr lang="sr-Latn-RS" sz="2000" b="1" i="1">
              <a:cs typeface="Calibri" panose="020F0502020204030204"/>
            </a:endParaRPr>
          </a:p>
          <a:p>
            <a:pPr marL="0" indent="0">
              <a:buNone/>
            </a:pPr>
            <a:r>
              <a:rPr lang="sr-Latn-RS" sz="2000" i="1" dirty="0">
                <a:cs typeface="Calibri" panose="020F0502020204030204"/>
              </a:rPr>
              <a:t>- </a:t>
            </a:r>
            <a:r>
              <a:rPr lang="sr-Latn-RS" sz="2000" dirty="0">
                <a:cs typeface="Calibri" panose="020F0502020204030204"/>
              </a:rPr>
              <a:t>ključna reč </a:t>
            </a:r>
            <a:r>
              <a:rPr lang="sr-Latn-RS" sz="2000" b="1" i="1" err="1">
                <a:cs typeface="Calibri" panose="020F0502020204030204"/>
              </a:rPr>
              <a:t>register</a:t>
            </a:r>
            <a:r>
              <a:rPr lang="sr-Latn-RS" sz="2000" i="1" dirty="0">
                <a:cs typeface="Calibri" panose="020F0502020204030204"/>
              </a:rPr>
              <a:t> </a:t>
            </a:r>
            <a:r>
              <a:rPr lang="sr-Latn-RS" sz="2000" dirty="0">
                <a:cs typeface="Calibri" panose="020F0502020204030204"/>
              </a:rPr>
              <a:t>je izbačena</a:t>
            </a:r>
          </a:p>
          <a:p>
            <a:pPr marL="0" indent="0">
              <a:buNone/>
            </a:pPr>
            <a:r>
              <a:rPr lang="sr-Latn-RS" sz="2000" dirty="0">
                <a:cs typeface="Calibri" panose="020F0502020204030204"/>
              </a:rPr>
              <a:t>- klasični način konverzije </a:t>
            </a:r>
            <a:r>
              <a:rPr lang="sr-Latn-RS" sz="2000" i="1" dirty="0">
                <a:cs typeface="Calibri" panose="020F0502020204030204"/>
              </a:rPr>
              <a:t>(</a:t>
            </a:r>
            <a:r>
              <a:rPr lang="sr-Latn-RS" sz="2000" i="1" err="1">
                <a:cs typeface="Calibri" panose="020F0502020204030204"/>
              </a:rPr>
              <a:t>tip_konvezije</a:t>
            </a:r>
            <a:r>
              <a:rPr lang="sr-Latn-RS" sz="2000" i="1" dirty="0">
                <a:cs typeface="Calibri" panose="020F0502020204030204"/>
              </a:rPr>
              <a:t>) </a:t>
            </a:r>
            <a:r>
              <a:rPr lang="sr-Latn-RS" sz="2000" i="1" err="1">
                <a:cs typeface="Calibri" panose="020F0502020204030204"/>
              </a:rPr>
              <a:t>naziv_promenljive</a:t>
            </a:r>
            <a:r>
              <a:rPr lang="sr-Latn-RS" sz="2000" i="1" dirty="0">
                <a:cs typeface="Calibri" panose="020F0502020204030204"/>
              </a:rPr>
              <a:t> </a:t>
            </a:r>
            <a:r>
              <a:rPr lang="sr-Latn-RS" sz="2000" dirty="0">
                <a:cs typeface="Calibri" panose="020F0502020204030204"/>
              </a:rPr>
              <a:t>zamenjen je sa </a:t>
            </a:r>
            <a:r>
              <a:rPr lang="sr-Latn-RS" sz="2000" b="1" i="1" err="1">
                <a:cs typeface="Calibri" panose="020F0502020204030204"/>
              </a:rPr>
              <a:t>static_cast</a:t>
            </a:r>
            <a:r>
              <a:rPr lang="sr-Latn-RS" sz="2000" b="1" i="1" dirty="0">
                <a:cs typeface="Calibri" panose="020F0502020204030204"/>
              </a:rPr>
              <a:t> </a:t>
            </a:r>
            <a:r>
              <a:rPr lang="sr-Latn-RS" sz="2000" dirty="0">
                <a:cs typeface="Calibri" panose="020F0502020204030204"/>
              </a:rPr>
              <a:t>i </a:t>
            </a:r>
            <a:r>
              <a:rPr lang="sr-Latn-RS" sz="2000" b="1" i="1" err="1">
                <a:cs typeface="Calibri" panose="020F0502020204030204"/>
              </a:rPr>
              <a:t>dynamic_cast</a:t>
            </a:r>
            <a:endParaRPr lang="sr-Latn-RS" sz="2000" b="1" i="1">
              <a:cs typeface="Calibri" panose="020F0502020204030204"/>
            </a:endParaRPr>
          </a:p>
          <a:p>
            <a:pPr marL="0" indent="0">
              <a:buNone/>
            </a:pPr>
            <a:r>
              <a:rPr lang="sr-Latn-RS" sz="2000" dirty="0">
                <a:cs typeface="Calibri" panose="020F0502020204030204"/>
              </a:rPr>
              <a:t>-  </a:t>
            </a:r>
            <a:r>
              <a:rPr lang="sr-Latn-RS" sz="2000" b="1" i="1" err="1">
                <a:cs typeface="Calibri" panose="020F0502020204030204"/>
              </a:rPr>
              <a:t>char</a:t>
            </a:r>
            <a:r>
              <a:rPr lang="sr-Latn-RS" sz="2000" i="1" dirty="0">
                <a:cs typeface="Calibri" panose="020F0502020204030204"/>
              </a:rPr>
              <a:t> *</a:t>
            </a:r>
            <a:r>
              <a:rPr lang="sr-Latn-RS" sz="2000" i="1" err="1">
                <a:cs typeface="Calibri" panose="020F0502020204030204"/>
              </a:rPr>
              <a:t>str</a:t>
            </a:r>
            <a:r>
              <a:rPr lang="sr-Latn-RS" sz="2000" i="1" dirty="0">
                <a:cs typeface="Calibri" panose="020F0502020204030204"/>
              </a:rPr>
              <a:t> = "</a:t>
            </a:r>
            <a:r>
              <a:rPr lang="sr-Latn-RS" sz="2000" i="1" err="1">
                <a:cs typeface="Calibri" panose="020F0502020204030204"/>
              </a:rPr>
              <a:t>Hello</a:t>
            </a:r>
            <a:r>
              <a:rPr lang="sr-Latn-RS" sz="2000" i="1" dirty="0">
                <a:cs typeface="Calibri" panose="020F0502020204030204"/>
              </a:rPr>
              <a:t> </a:t>
            </a:r>
            <a:r>
              <a:rPr lang="sr-Latn-RS" sz="2000" i="1" err="1">
                <a:cs typeface="Calibri" panose="020F0502020204030204"/>
              </a:rPr>
              <a:t>world</a:t>
            </a:r>
            <a:r>
              <a:rPr lang="sr-Latn-RS" sz="2000" i="1" dirty="0">
                <a:cs typeface="Calibri" panose="020F0502020204030204"/>
              </a:rPr>
              <a:t>!"</a:t>
            </a:r>
            <a:r>
              <a:rPr lang="sr-Latn-RS" sz="2000" dirty="0">
                <a:cs typeface="Calibri" panose="020F0502020204030204"/>
              </a:rPr>
              <a:t>  -------&gt; </a:t>
            </a:r>
            <a:r>
              <a:rPr lang="sr-Latn-RS" sz="2000" b="1" i="1" err="1">
                <a:cs typeface="Calibri" panose="020F0502020204030204"/>
              </a:rPr>
              <a:t>const</a:t>
            </a:r>
            <a:r>
              <a:rPr lang="sr-Latn-RS" sz="2000" b="1" i="1" dirty="0">
                <a:cs typeface="Calibri" panose="020F0502020204030204"/>
              </a:rPr>
              <a:t> </a:t>
            </a:r>
            <a:r>
              <a:rPr lang="sr-Latn-RS" sz="2000" b="1" i="1" err="1">
                <a:cs typeface="Calibri" panose="020F0502020204030204"/>
              </a:rPr>
              <a:t>char</a:t>
            </a:r>
            <a:r>
              <a:rPr lang="sr-Latn-RS" sz="2000" b="1" i="1" dirty="0">
                <a:cs typeface="Calibri" panose="020F0502020204030204"/>
              </a:rPr>
              <a:t>*</a:t>
            </a:r>
            <a:r>
              <a:rPr lang="sr-Latn-RS" sz="2000" i="1" dirty="0">
                <a:cs typeface="Calibri" panose="020F0502020204030204"/>
              </a:rPr>
              <a:t> </a:t>
            </a:r>
            <a:r>
              <a:rPr lang="sr-Latn-RS" sz="2000" dirty="0">
                <a:cs typeface="Calibri" panose="020F0502020204030204"/>
              </a:rPr>
              <a:t>ili </a:t>
            </a:r>
            <a:r>
              <a:rPr lang="sr-Latn-RS" sz="2000" b="1" i="1" dirty="0">
                <a:cs typeface="Calibri" panose="020F0502020204030204"/>
              </a:rPr>
              <a:t>auto</a:t>
            </a:r>
          </a:p>
          <a:p>
            <a:pPr marL="0" indent="0">
              <a:buNone/>
            </a:pPr>
            <a:r>
              <a:rPr lang="sr-Latn-RS" sz="2000" i="1" dirty="0">
                <a:cs typeface="Calibri" panose="020F0502020204030204"/>
              </a:rPr>
              <a:t>- </a:t>
            </a:r>
            <a:r>
              <a:rPr lang="sr-Latn-RS" sz="2000" dirty="0">
                <a:cs typeface="Calibri" panose="020F0502020204030204"/>
              </a:rPr>
              <a:t>Ukoliko klasa ima destruktor, atributi klase koji se baziraju na korišćenju </a:t>
            </a:r>
            <a:r>
              <a:rPr lang="sr-Latn-RS" sz="2000" b="1" i="1" dirty="0">
                <a:cs typeface="Calibri" panose="020F0502020204030204"/>
              </a:rPr>
              <a:t>unique_ptr </a:t>
            </a:r>
            <a:r>
              <a:rPr lang="sr-Latn-RS" sz="2000" dirty="0">
                <a:cs typeface="Calibri" panose="020F0502020204030204"/>
              </a:rPr>
              <a:t>isključuju </a:t>
            </a:r>
            <a:r>
              <a:rPr lang="sr-Latn-RS" sz="2000" i="1" dirty="0">
                <a:cs typeface="Calibri" panose="020F0502020204030204"/>
              </a:rPr>
              <a:t>copy </a:t>
            </a:r>
            <a:r>
              <a:rPr lang="sr-Latn-RS" sz="2000" dirty="0">
                <a:cs typeface="Calibri" panose="020F0502020204030204"/>
              </a:rPr>
              <a:t>konstruktor i operator dodele (</a:t>
            </a:r>
            <a:r>
              <a:rPr lang="sr-Latn-RS" sz="2000" i="1">
                <a:cs typeface="Calibri" panose="020F0502020204030204"/>
              </a:rPr>
              <a:t>move constructor</a:t>
            </a:r>
            <a:r>
              <a:rPr lang="sr-Latn-RS" sz="2000">
                <a:cs typeface="Calibri" panose="020F0502020204030204"/>
              </a:rPr>
              <a:t>)</a:t>
            </a:r>
            <a:endParaRPr lang="sr-Latn-RS" sz="2000" i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2207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6BD8462-1C60-41C1-8256-3D5A409B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 dirty="0">
                <a:solidFill>
                  <a:srgbClr val="FFFFFF"/>
                </a:solidFill>
                <a:cs typeface="Calibri Light"/>
              </a:rPr>
              <a:t>C++ NOVE KARAKTERISTIKE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C9747F8-C4DB-4BBB-BF1A-DE319DCF8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342900" indent="-342900"/>
            <a:r>
              <a:rPr lang="sr-Latn-RS" sz="2000">
                <a:cs typeface="Calibri" panose="020F0502020204030204"/>
              </a:rPr>
              <a:t>Konstante</a:t>
            </a:r>
          </a:p>
          <a:p>
            <a:pPr marL="342900" indent="-342900"/>
            <a:r>
              <a:rPr lang="sr-Latn-RS" sz="2000">
                <a:cs typeface="Calibri" panose="020F0502020204030204"/>
              </a:rPr>
              <a:t>Promenljive i inicijalizacija</a:t>
            </a:r>
            <a:endParaRPr lang="sr-Latn-RS" sz="2000" dirty="0">
              <a:cs typeface="Calibri" panose="020F0502020204030204"/>
            </a:endParaRPr>
          </a:p>
          <a:p>
            <a:pPr marL="342900" indent="-342900"/>
            <a:r>
              <a:rPr lang="sr-Latn-RS" sz="2000">
                <a:cs typeface="Calibri" panose="020F0502020204030204"/>
              </a:rPr>
              <a:t>Zaključivanje tipova</a:t>
            </a:r>
          </a:p>
          <a:p>
            <a:pPr marL="342900" indent="-342900"/>
            <a:r>
              <a:rPr lang="sr-Latn-RS" sz="2000">
                <a:cs typeface="Calibri" panose="020F0502020204030204"/>
              </a:rPr>
              <a:t>Kontrola toka</a:t>
            </a:r>
          </a:p>
          <a:p>
            <a:pPr marL="342900" indent="-342900"/>
            <a:r>
              <a:rPr lang="sr-Latn-RS" sz="2000">
                <a:cs typeface="Calibri" panose="020F0502020204030204"/>
              </a:rPr>
              <a:t>Objektno orijentisana paradigma</a:t>
            </a:r>
          </a:p>
          <a:p>
            <a:pPr marL="342900" indent="-342900"/>
            <a:r>
              <a:rPr lang="sr-Latn-RS" sz="2000">
                <a:cs typeface="Calibri" panose="020F0502020204030204"/>
              </a:rPr>
              <a:t>Lambda izrazi</a:t>
            </a:r>
            <a:endParaRPr lang="sr-Latn-RS" sz="2000" dirty="0">
              <a:cs typeface="Calibri" panose="020F0502020204030204"/>
            </a:endParaRPr>
          </a:p>
          <a:p>
            <a:pPr marL="342900" indent="-342900"/>
            <a:r>
              <a:rPr lang="sr-Latn-RS" sz="2000">
                <a:cs typeface="Calibri" panose="020F0502020204030204"/>
              </a:rPr>
              <a:t>Kontejnerske klase</a:t>
            </a:r>
          </a:p>
          <a:p>
            <a:pPr marL="342900" indent="-342900"/>
            <a:r>
              <a:rPr lang="sr-Latn-RS" sz="2000" i="1">
                <a:cs typeface="Calibri" panose="020F0502020204030204"/>
              </a:rPr>
              <a:t>Smart pointers</a:t>
            </a:r>
            <a:endParaRPr lang="sr-Latn-R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1545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4FE09AA-A68B-46F8-BD02-CCA2E647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KONSTANTE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19F52C48-2F1D-4382-9262-02685DF77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92953"/>
            <a:ext cx="9724031" cy="4008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/>
              </a:rPr>
              <a:t>nullptr</a:t>
            </a:r>
            <a:endParaRPr lang="sr-Latn-RS">
              <a:cs typeface="Calibri"/>
            </a:endParaRP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99FB7277-D101-4F9D-8D39-12CA3AB70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180" y="2658191"/>
            <a:ext cx="7203687" cy="32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7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KONSTANTE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i="1">
                <a:cs typeface="Calibri" panose="020F0502020204030204"/>
              </a:rPr>
              <a:t>constexpr</a:t>
            </a:r>
            <a:endParaRPr lang="sr-Latn-RS" b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D88CB44A-1778-4382-8DD0-7E9E9781D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08" y="2434342"/>
            <a:ext cx="7593980" cy="410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3368B7F-CEF5-4668-AD6B-BD12DB82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sr-Latn-RS" sz="4000">
                <a:solidFill>
                  <a:srgbClr val="FFFFFF"/>
                </a:solidFill>
                <a:cs typeface="Calibri Light"/>
              </a:rPr>
              <a:t>PROMENLJIVE I INICIJALIZACIJA</a:t>
            </a:r>
            <a:endParaRPr lang="sr-Latn-RS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AD0AB0D-4609-4B24-8824-DE146EA1D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00027"/>
            <a:ext cx="9724031" cy="4101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sr-Latn-RS" b="1" dirty="0">
                <a:cs typeface="Calibri" panose="020F0502020204030204"/>
              </a:rPr>
              <a:t>Povezivanje struktura</a:t>
            </a:r>
          </a:p>
          <a:p>
            <a:pPr marL="0" indent="0" algn="ctr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dirty="0">
              <a:cs typeface="Calibri" panose="020F0502020204030204"/>
            </a:endParaRPr>
          </a:p>
          <a:p>
            <a:pPr marL="0" indent="0" algn="just">
              <a:buNone/>
            </a:pPr>
            <a:r>
              <a:rPr lang="sr-Latn-RS" sz="2000">
                <a:ea typeface="+mn-lt"/>
                <a:cs typeface="+mn-lt"/>
              </a:rPr>
              <a:t>Povezivanje struktura pruža funkcionalnost sličnu višestrukim povratnim vrednostima. U kombinaciji sa raznim kontejnerskim klasama predstavlja veoma moćno oružje C++-a.</a:t>
            </a:r>
            <a:endParaRPr lang="sr-Latn-RS" sz="2000">
              <a:cs typeface="Calibri" panose="020F0502020204030204"/>
            </a:endParaRPr>
          </a:p>
          <a:p>
            <a:pPr marL="0" indent="0" algn="ctr">
              <a:buNone/>
            </a:pPr>
            <a:endParaRPr lang="sr-Latn-RS" sz="2000" dirty="0">
              <a:cs typeface="Calibri" panose="020F0502020204030204"/>
            </a:endParaRPr>
          </a:p>
          <a:p>
            <a:pPr marL="0" indent="0" algn="ctr">
              <a:buNone/>
            </a:pPr>
            <a:endParaRPr lang="sr-Latn-RS" b="1" i="1" dirty="0">
              <a:cs typeface="Calibri" panose="020F0502020204030204"/>
            </a:endParaRPr>
          </a:p>
        </p:txBody>
      </p:sp>
      <p:pic>
        <p:nvPicPr>
          <p:cNvPr id="4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656E3102-140D-4660-8AA4-317DCEAEA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2" y="2578059"/>
            <a:ext cx="8588297" cy="703676"/>
          </a:xfrm>
          <a:prstGeom prst="rect">
            <a:avLst/>
          </a:prstGeom>
        </p:spPr>
      </p:pic>
      <p:pic>
        <p:nvPicPr>
          <p:cNvPr id="6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E28C1569-50C5-4E60-B7FB-4B1D6E18C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765" y="4331557"/>
            <a:ext cx="6720469" cy="132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7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">
  <a:themeElements>
    <a:clrScheme name="Kancelarij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ari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arij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ekran</PresentationFormat>
  <Paragraphs>0</Paragraphs>
  <Slides>43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43</vt:i4>
      </vt:variant>
    </vt:vector>
  </HeadingPairs>
  <TitlesOfParts>
    <vt:vector size="44" baseType="lpstr">
      <vt:lpstr>Office tema</vt:lpstr>
      <vt:lpstr>C++ (C++11,C++14,C++17,C++20)</vt:lpstr>
      <vt:lpstr>SADRŽAJ</vt:lpstr>
      <vt:lpstr>PROGRAMSKI JEZIK C++</vt:lpstr>
      <vt:lpstr>STANDARDI PROGRAMSKOG JEZIKA C++</vt:lpstr>
      <vt:lpstr>C++ ZASTARELE KARAKTERISTIKE</vt:lpstr>
      <vt:lpstr>C++ NOVE KARAKTERISTIKE</vt:lpstr>
      <vt:lpstr>KONSTANTE</vt:lpstr>
      <vt:lpstr>KONSTANTE</vt:lpstr>
      <vt:lpstr>PROMENLJIVE I INICIJALIZACIJA</vt:lpstr>
      <vt:lpstr>ZAKLJUČIVANJE TIPOVA</vt:lpstr>
      <vt:lpstr>ZAKLJUČIVANJE TIPOVA</vt:lpstr>
      <vt:lpstr>ZAKLJUČIVANJE TIPOVA</vt:lpstr>
      <vt:lpstr>KONTROLA TOKA</vt:lpstr>
      <vt:lpstr>OBJEKTNO ORIJENTISANA PARADIGMA</vt:lpstr>
      <vt:lpstr>LAMBDA IZRAZI</vt:lpstr>
      <vt:lpstr>LAMBDA IZRAZI</vt:lpstr>
      <vt:lpstr>KONTEJNERSKE KLASE</vt:lpstr>
      <vt:lpstr>KONTEJNERSKE KLASE</vt:lpstr>
      <vt:lpstr>KONTEJNERSKE KLASE</vt:lpstr>
      <vt:lpstr>KONTEJNERSKE KLASE</vt:lpstr>
      <vt:lpstr>KONTEJNERSKE KLASE</vt:lpstr>
      <vt:lpstr>KONTEJNERSKE KLASE</vt:lpstr>
      <vt:lpstr>KONTEJNERSKE KLASE</vt:lpstr>
      <vt:lpstr>KONTEJNERSKE KLASE</vt:lpstr>
      <vt:lpstr>KONTEJNERSKE KLASE</vt:lpstr>
      <vt:lpstr>KONTEJNERSKE KLASE</vt:lpstr>
      <vt:lpstr>KONTEJNERSKE KLASE</vt:lpstr>
      <vt:lpstr>KONTEJNERSKE KLASE</vt:lpstr>
      <vt:lpstr>KONTEJNERSKE KLASE</vt:lpstr>
      <vt:lpstr>KONTEJNERSKE KLASE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SMART POINTERS</vt:lpstr>
      <vt:lpstr>ZAKLJUČAK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1172</cp:revision>
  <dcterms:created xsi:type="dcterms:W3CDTF">2021-01-26T17:54:40Z</dcterms:created>
  <dcterms:modified xsi:type="dcterms:W3CDTF">2021-01-30T13:29:37Z</dcterms:modified>
</cp:coreProperties>
</file>