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Palatino Linotype"/>
      <p:regular r:id="rId28"/>
      <p:bold r:id="rId29"/>
      <p:italic r:id="rId30"/>
      <p:boldItalic r:id="rId31"/>
    </p:embeddedFont>
    <p:embeddedFont>
      <p:font typeface="Jim Nightshade"/>
      <p:regular r:id="rId32"/>
    </p:embeddedFon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7" roundtripDataSignature="AMtx7mjIeYttj8ETrC4IaWfabBVkcTDH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alatinoLinotyp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alatinoLinotyp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alatinoLinotype-boldItalic.fntdata"/><Relationship Id="rId30" Type="http://schemas.openxmlformats.org/officeDocument/2006/relationships/font" Target="fonts/PalatinoLinotype-italic.fntdata"/><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font" Target="fonts/JimNightshade-regular.fntdata"/><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Internationally, many collections work on mobilizing data associated with specimens they curate. It make sense that if we’re all working on the same tasks, with the same or similar goals, that we work together to not only benefit from collaboration, but to also work with a collective vision, an ecosystem, </a:t>
            </a:r>
            <a:r>
              <a:rPr b="1" lang="en-US"/>
              <a:t>an integrated infrastructure</a:t>
            </a:r>
            <a:r>
              <a:rPr lang="en-US"/>
              <a:t>, in mind. The rainforest ecosystem analogy – to make the point that all of us are needed. </a:t>
            </a:r>
            <a:r>
              <a:rPr b="1" lang="en-US"/>
              <a:t>(Many doors in Data Science Heaven). You can “change course” or “change speed.” We need to shed light on the abyss. (My turtle story).</a:t>
            </a:r>
            <a:endParaRPr b="1"/>
          </a:p>
        </p:txBody>
      </p:sp>
      <p:sp>
        <p:nvSpPr>
          <p:cNvPr id="204" name="Google Shape;2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9.jpg"/><Relationship Id="rId5" Type="http://schemas.openxmlformats.org/officeDocument/2006/relationships/image" Target="../media/image1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9.jpg"/><Relationship Id="rId5" Type="http://schemas.openxmlformats.org/officeDocument/2006/relationships/image" Target="../media/image1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hyperlink" Target="about:blank" TargetMode="External"/><Relationship Id="rId13" Type="http://schemas.openxmlformats.org/officeDocument/2006/relationships/image" Target="../media/image1.png"/><Relationship Id="rId12" Type="http://schemas.openxmlformats.org/officeDocument/2006/relationships/image" Target="../media/image10.png"/><Relationship Id="rId1" Type="http://schemas.openxmlformats.org/officeDocument/2006/relationships/slideMaster" Target="../slideMasters/slideMaster2.xml"/><Relationship Id="rId2" Type="http://schemas.openxmlformats.org/officeDocument/2006/relationships/hyperlink" Target="http://www.facebook.com/iDigBio" TargetMode="External"/><Relationship Id="rId3" Type="http://schemas.openxmlformats.org/officeDocument/2006/relationships/image" Target="../media/image6.png"/><Relationship Id="rId4" Type="http://schemas.openxmlformats.org/officeDocument/2006/relationships/hyperlink" Target="https://twitter.com/iDigBio" TargetMode="External"/><Relationship Id="rId9" Type="http://schemas.openxmlformats.org/officeDocument/2006/relationships/image" Target="../media/image7.png"/><Relationship Id="rId15" Type="http://schemas.openxmlformats.org/officeDocument/2006/relationships/image" Target="../media/image5.jpg"/><Relationship Id="rId14" Type="http://schemas.openxmlformats.org/officeDocument/2006/relationships/image" Target="../media/image2.jpg"/><Relationship Id="rId16" Type="http://schemas.openxmlformats.org/officeDocument/2006/relationships/image" Target="../media/image9.jpg"/><Relationship Id="rId5" Type="http://schemas.openxmlformats.org/officeDocument/2006/relationships/image" Target="../media/image4.png"/><Relationship Id="rId6" Type="http://schemas.openxmlformats.org/officeDocument/2006/relationships/hyperlink" Target="http://vimeo.com/idigbio" TargetMode="External"/><Relationship Id="rId7" Type="http://schemas.openxmlformats.org/officeDocument/2006/relationships/image" Target="../media/image3.png"/><Relationship Id="rId8" Type="http://schemas.openxmlformats.org/officeDocument/2006/relationships/hyperlink" Target="https://www.idigbio.org/rss-feed.xml"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hyperlink" Target="about:blank" TargetMode="External"/><Relationship Id="rId13" Type="http://schemas.openxmlformats.org/officeDocument/2006/relationships/image" Target="../media/image2.jpg"/><Relationship Id="rId12"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hyperlink" Target="http://www.facebook.com/iDigBio" TargetMode="External"/><Relationship Id="rId3" Type="http://schemas.openxmlformats.org/officeDocument/2006/relationships/image" Target="../media/image6.png"/><Relationship Id="rId4" Type="http://schemas.openxmlformats.org/officeDocument/2006/relationships/hyperlink" Target="https://twitter.com/iDigBio" TargetMode="External"/><Relationship Id="rId9" Type="http://schemas.openxmlformats.org/officeDocument/2006/relationships/image" Target="../media/image7.png"/><Relationship Id="rId15" Type="http://schemas.openxmlformats.org/officeDocument/2006/relationships/image" Target="../media/image9.jpg"/><Relationship Id="rId14" Type="http://schemas.openxmlformats.org/officeDocument/2006/relationships/image" Target="../media/image5.jpg"/><Relationship Id="rId5" Type="http://schemas.openxmlformats.org/officeDocument/2006/relationships/image" Target="../media/image4.png"/><Relationship Id="rId6" Type="http://schemas.openxmlformats.org/officeDocument/2006/relationships/hyperlink" Target="http://vimeo.com/idigbio" TargetMode="External"/><Relationship Id="rId7" Type="http://schemas.openxmlformats.org/officeDocument/2006/relationships/image" Target="../media/image3.png"/><Relationship Id="rId8" Type="http://schemas.openxmlformats.org/officeDocument/2006/relationships/hyperlink" Target="https://www.idigbio.org/rss-feed.xml"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3"/>
          <p:cNvSpPr/>
          <p:nvPr/>
        </p:nvSpPr>
        <p:spPr>
          <a:xfrm>
            <a:off x="0" y="713740"/>
            <a:ext cx="12192000" cy="46393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23"/>
          <p:cNvSpPr txBox="1"/>
          <p:nvPr>
            <p:ph type="ctrTitle"/>
          </p:nvPr>
        </p:nvSpPr>
        <p:spPr>
          <a:xfrm>
            <a:off x="914400" y="1797195"/>
            <a:ext cx="10363200" cy="94136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600"/>
              <a:buFont typeface="Helvetica Neue"/>
              <a:buNone/>
              <a:defRPr b="1" i="0" sz="36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3"/>
          <p:cNvSpPr txBox="1"/>
          <p:nvPr>
            <p:ph idx="1" type="subTitle"/>
          </p:nvPr>
        </p:nvSpPr>
        <p:spPr>
          <a:xfrm>
            <a:off x="914400" y="3352390"/>
            <a:ext cx="8534400" cy="141011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262626"/>
              </a:buClr>
              <a:buSzPts val="2200"/>
              <a:buNone/>
              <a:defRPr sz="2200">
                <a:solidFill>
                  <a:srgbClr val="262626"/>
                </a:solidFill>
                <a:latin typeface="Cambria"/>
                <a:ea typeface="Cambria"/>
                <a:cs typeface="Cambria"/>
                <a:sym typeface="Cambri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 name="Google Shape;17;p23"/>
          <p:cNvSpPr txBox="1"/>
          <p:nvPr/>
        </p:nvSpPr>
        <p:spPr>
          <a:xfrm>
            <a:off x="4667048" y="5924563"/>
            <a:ext cx="7160361"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900" u="none" cap="none" strike="noStrike">
                <a:solidFill>
                  <a:schemeClr val="dk1"/>
                </a:solidFill>
                <a:latin typeface="Calibri"/>
                <a:ea typeface="Calibri"/>
                <a:cs typeface="Calibri"/>
                <a:sym typeface="Calibri"/>
              </a:rPr>
              <a:t>iDigBio is funded by grants from the National Science Foundation's Advancing Digitization of Biodiversity Collections Program [DBI-1115210 (2011-2018) and DBI-1547229 (2016-2021)]. Any opinions, findings, and conclusions or recommendations expressed in this material are those of the author(s) and do not necessarily reflect the views of the National Science Foundation.</a:t>
            </a:r>
            <a:endParaRPr b="0" i="0" sz="1050" u="none" cap="none" strike="noStrike">
              <a:solidFill>
                <a:schemeClr val="dk1"/>
              </a:solidFill>
              <a:latin typeface="Calibri"/>
              <a:ea typeface="Calibri"/>
              <a:cs typeface="Calibri"/>
              <a:sym typeface="Calibri"/>
            </a:endParaRPr>
          </a:p>
        </p:txBody>
      </p:sp>
      <p:sp>
        <p:nvSpPr>
          <p:cNvPr id="18" name="Google Shape;18;p23"/>
          <p:cNvSpPr/>
          <p:nvPr/>
        </p:nvSpPr>
        <p:spPr>
          <a:xfrm>
            <a:off x="-1" y="0"/>
            <a:ext cx="12192000" cy="84127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 name="Google Shape;19;p23"/>
          <p:cNvPicPr preferRelativeResize="0"/>
          <p:nvPr/>
        </p:nvPicPr>
        <p:blipFill rotWithShape="1">
          <a:blip r:embed="rId2">
            <a:alphaModFix/>
          </a:blip>
          <a:srcRect b="0" l="0" r="0" t="0"/>
          <a:stretch/>
        </p:blipFill>
        <p:spPr>
          <a:xfrm>
            <a:off x="303524" y="123190"/>
            <a:ext cx="2580249" cy="590550"/>
          </a:xfrm>
          <a:prstGeom prst="rect">
            <a:avLst/>
          </a:prstGeom>
          <a:noFill/>
          <a:ln>
            <a:noFill/>
          </a:ln>
        </p:spPr>
      </p:pic>
      <p:sp>
        <p:nvSpPr>
          <p:cNvPr id="20" name="Google Shape;20;p23"/>
          <p:cNvSpPr/>
          <p:nvPr/>
        </p:nvSpPr>
        <p:spPr>
          <a:xfrm>
            <a:off x="0" y="0"/>
            <a:ext cx="12192000" cy="8565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een bar.jpg" id="21" name="Google Shape;21;p23"/>
          <p:cNvPicPr preferRelativeResize="0"/>
          <p:nvPr/>
        </p:nvPicPr>
        <p:blipFill rotWithShape="1">
          <a:blip r:embed="rId3">
            <a:alphaModFix/>
          </a:blip>
          <a:srcRect b="0" l="0" r="0" t="0"/>
          <a:stretch/>
        </p:blipFill>
        <p:spPr>
          <a:xfrm flipH="1" rot="10800000">
            <a:off x="0" y="6667500"/>
            <a:ext cx="12192000" cy="236218"/>
          </a:xfrm>
          <a:prstGeom prst="rect">
            <a:avLst/>
          </a:prstGeom>
          <a:noFill/>
          <a:ln>
            <a:noFill/>
          </a:ln>
        </p:spPr>
      </p:pic>
      <p:pic>
        <p:nvPicPr>
          <p:cNvPr descr="IdigBio-logo-bigger.jpg" id="22" name="Google Shape;22;p23"/>
          <p:cNvPicPr preferRelativeResize="0"/>
          <p:nvPr/>
        </p:nvPicPr>
        <p:blipFill rotWithShape="1">
          <a:blip r:embed="rId4">
            <a:alphaModFix/>
          </a:blip>
          <a:srcRect b="0" l="0" r="0" t="0"/>
          <a:stretch/>
        </p:blipFill>
        <p:spPr>
          <a:xfrm>
            <a:off x="547498" y="5847954"/>
            <a:ext cx="2904619" cy="611553"/>
          </a:xfrm>
          <a:prstGeom prst="rect">
            <a:avLst/>
          </a:prstGeom>
          <a:noFill/>
          <a:ln>
            <a:noFill/>
          </a:ln>
        </p:spPr>
      </p:pic>
      <p:pic>
        <p:nvPicPr>
          <p:cNvPr descr="Asset 8.jpg" id="23" name="Google Shape;23;p23"/>
          <p:cNvPicPr preferRelativeResize="0"/>
          <p:nvPr/>
        </p:nvPicPr>
        <p:blipFill rotWithShape="1">
          <a:blip r:embed="rId5">
            <a:alphaModFix/>
          </a:blip>
          <a:srcRect b="0" l="0" r="0" t="0"/>
          <a:stretch/>
        </p:blipFill>
        <p:spPr>
          <a:xfrm>
            <a:off x="245007" y="155022"/>
            <a:ext cx="11704320" cy="9452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87" name="Shape 87"/>
        <p:cNvGrpSpPr/>
        <p:nvPr/>
      </p:nvGrpSpPr>
      <p:grpSpPr>
        <a:xfrm>
          <a:off x="0" y="0"/>
          <a:ext cx="0" cy="0"/>
          <a:chOff x="0" y="0"/>
          <a:chExt cx="0" cy="0"/>
        </a:xfrm>
      </p:grpSpPr>
      <p:sp>
        <p:nvSpPr>
          <p:cNvPr id="88" name="Google Shape;88;p36"/>
          <p:cNvSpPr/>
          <p:nvPr/>
        </p:nvSpPr>
        <p:spPr>
          <a:xfrm>
            <a:off x="303521" y="760309"/>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36"/>
          <p:cNvSpPr txBox="1"/>
          <p:nvPr>
            <p:ph idx="1" type="body"/>
          </p:nvPr>
        </p:nvSpPr>
        <p:spPr>
          <a:xfrm rot="5400000">
            <a:off x="3882140" y="-1343911"/>
            <a:ext cx="4427721"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36"/>
          <p:cNvSpPr txBox="1"/>
          <p:nvPr>
            <p:ph type="title"/>
          </p:nvPr>
        </p:nvSpPr>
        <p:spPr>
          <a:xfrm>
            <a:off x="609600" y="953249"/>
            <a:ext cx="10972800" cy="80344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36"/>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36"/>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37"/>
          <p:cNvSpPr/>
          <p:nvPr/>
        </p:nvSpPr>
        <p:spPr>
          <a:xfrm>
            <a:off x="303521" y="76816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37"/>
          <p:cNvSpPr txBox="1"/>
          <p:nvPr>
            <p:ph type="title"/>
          </p:nvPr>
        </p:nvSpPr>
        <p:spPr>
          <a:xfrm rot="5400000">
            <a:off x="7220725" y="2512231"/>
            <a:ext cx="5462594" cy="222564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200"/>
              <a:buFont typeface="Helvetica Neue"/>
              <a:buNone/>
              <a:defRPr b="1" i="0" sz="32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37"/>
          <p:cNvSpPr txBox="1"/>
          <p:nvPr>
            <p:ph idx="1" type="body"/>
          </p:nvPr>
        </p:nvSpPr>
        <p:spPr>
          <a:xfrm rot="5400000">
            <a:off x="1891503" y="-388147"/>
            <a:ext cx="5462594"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37"/>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37"/>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5"/>
          <p:cNvSpPr/>
          <p:nvPr/>
        </p:nvSpPr>
        <p:spPr>
          <a:xfrm>
            <a:off x="303521" y="72127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25"/>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6" name="Google Shape;106;p25"/>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rgbClr val="FFFFFF"/>
                </a:solidFill>
                <a:latin typeface="Cambria"/>
                <a:ea typeface="Cambria"/>
                <a:cs typeface="Cambria"/>
                <a:sym typeface="Cambria"/>
              </a:rPr>
              <a:t>‹#›</a:t>
            </a:fld>
            <a:endParaRPr b="0" i="0" sz="900" u="none" cap="none" strike="noStrike">
              <a:solidFill>
                <a:srgbClr val="FFFFFF"/>
              </a:solidFill>
              <a:latin typeface="Cambria"/>
              <a:ea typeface="Cambria"/>
              <a:cs typeface="Cambria"/>
              <a:sym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7" name="Shape 107"/>
        <p:cNvGrpSpPr/>
        <p:nvPr/>
      </p:nvGrpSpPr>
      <p:grpSpPr>
        <a:xfrm>
          <a:off x="0" y="0"/>
          <a:ext cx="0" cy="0"/>
          <a:chOff x="0" y="0"/>
          <a:chExt cx="0" cy="0"/>
        </a:xfrm>
      </p:grpSpPr>
      <p:sp>
        <p:nvSpPr>
          <p:cNvPr id="108" name="Google Shape;108;p26"/>
          <p:cNvSpPr/>
          <p:nvPr/>
        </p:nvSpPr>
        <p:spPr>
          <a:xfrm>
            <a:off x="303521" y="72127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9" name="Google Shape;109;p26"/>
          <p:cNvSpPr txBox="1"/>
          <p:nvPr>
            <p:ph type="title"/>
          </p:nvPr>
        </p:nvSpPr>
        <p:spPr>
          <a:xfrm>
            <a:off x="609600" y="973137"/>
            <a:ext cx="10972800" cy="5715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Google Shape;110;p26"/>
          <p:cNvSpPr txBox="1"/>
          <p:nvPr>
            <p:ph idx="1" type="body"/>
          </p:nvPr>
        </p:nvSpPr>
        <p:spPr>
          <a:xfrm>
            <a:off x="609600" y="1709110"/>
            <a:ext cx="10972800" cy="470072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26"/>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 name="Google Shape;112;p26"/>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FFFFFF"/>
                </a:solidFill>
                <a:latin typeface="Cambria"/>
                <a:ea typeface="Cambria"/>
                <a:cs typeface="Cambria"/>
                <a:sym typeface="Cambria"/>
              </a:rPr>
              <a:t>‹#›</a:t>
            </a:fld>
            <a:endParaRPr sz="900">
              <a:solidFill>
                <a:srgbClr val="FFFFFF"/>
              </a:solidFill>
              <a:latin typeface="Cambria"/>
              <a:ea typeface="Cambria"/>
              <a:cs typeface="Cambria"/>
              <a:sym typeface="Cambr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3" name="Shape 113"/>
        <p:cNvGrpSpPr/>
        <p:nvPr/>
      </p:nvGrpSpPr>
      <p:grpSpPr>
        <a:xfrm>
          <a:off x="0" y="0"/>
          <a:ext cx="0" cy="0"/>
          <a:chOff x="0" y="0"/>
          <a:chExt cx="0" cy="0"/>
        </a:xfrm>
      </p:grpSpPr>
      <p:sp>
        <p:nvSpPr>
          <p:cNvPr id="114" name="Google Shape;114;p27"/>
          <p:cNvSpPr/>
          <p:nvPr/>
        </p:nvSpPr>
        <p:spPr>
          <a:xfrm>
            <a:off x="303521" y="72127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 name="Google Shape;115;p27"/>
          <p:cNvSpPr txBox="1"/>
          <p:nvPr>
            <p:ph type="title"/>
          </p:nvPr>
        </p:nvSpPr>
        <p:spPr>
          <a:xfrm>
            <a:off x="609600" y="962942"/>
            <a:ext cx="10972800" cy="6705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27"/>
          <p:cNvSpPr txBox="1"/>
          <p:nvPr>
            <p:ph idx="1" type="body"/>
          </p:nvPr>
        </p:nvSpPr>
        <p:spPr>
          <a:xfrm>
            <a:off x="609600" y="1850228"/>
            <a:ext cx="5384800" cy="450612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7" name="Google Shape;117;p27"/>
          <p:cNvSpPr txBox="1"/>
          <p:nvPr>
            <p:ph idx="2" type="body"/>
          </p:nvPr>
        </p:nvSpPr>
        <p:spPr>
          <a:xfrm>
            <a:off x="6197600" y="1850228"/>
            <a:ext cx="5384800" cy="450612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8" name="Google Shape;118;p27"/>
          <p:cNvSpPr txBox="1"/>
          <p:nvPr/>
        </p:nvSpPr>
        <p:spPr>
          <a:xfrm>
            <a:off x="11438921" y="5887852"/>
            <a:ext cx="6947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200">
              <a:solidFill>
                <a:srgbClr val="FFFFFF"/>
              </a:solidFill>
              <a:latin typeface="Cambria"/>
              <a:ea typeface="Cambria"/>
              <a:cs typeface="Cambria"/>
              <a:sym typeface="Cambria"/>
            </a:endParaRPr>
          </a:p>
        </p:txBody>
      </p:sp>
      <p:sp>
        <p:nvSpPr>
          <p:cNvPr id="119" name="Google Shape;119;p27"/>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0" name="Google Shape;120;p27"/>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FFFFFF"/>
                </a:solidFill>
                <a:latin typeface="Cambria"/>
                <a:ea typeface="Cambria"/>
                <a:cs typeface="Cambria"/>
                <a:sym typeface="Cambria"/>
              </a:rPr>
              <a:t>‹#›</a:t>
            </a:fld>
            <a:endParaRPr sz="900">
              <a:solidFill>
                <a:srgbClr val="FFFFFF"/>
              </a:solidFill>
              <a:latin typeface="Cambria"/>
              <a:ea typeface="Cambria"/>
              <a:cs typeface="Cambria"/>
              <a:sym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1" name="Shape 121"/>
        <p:cNvGrpSpPr/>
        <p:nvPr/>
      </p:nvGrpSpPr>
      <p:grpSpPr>
        <a:xfrm>
          <a:off x="0" y="0"/>
          <a:ext cx="0" cy="0"/>
          <a:chOff x="0" y="0"/>
          <a:chExt cx="0" cy="0"/>
        </a:xfrm>
      </p:grpSpPr>
      <p:sp>
        <p:nvSpPr>
          <p:cNvPr id="122" name="Google Shape;122;p38"/>
          <p:cNvSpPr/>
          <p:nvPr/>
        </p:nvSpPr>
        <p:spPr>
          <a:xfrm>
            <a:off x="0" y="713740"/>
            <a:ext cx="12192000" cy="46393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3" name="Google Shape;123;p38"/>
          <p:cNvSpPr txBox="1"/>
          <p:nvPr>
            <p:ph type="ctrTitle"/>
          </p:nvPr>
        </p:nvSpPr>
        <p:spPr>
          <a:xfrm>
            <a:off x="914400" y="1797195"/>
            <a:ext cx="10363200" cy="94136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600"/>
              <a:buFont typeface="Helvetica Neue"/>
              <a:buNone/>
              <a:defRPr b="1" i="0" sz="36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4" name="Google Shape;124;p38"/>
          <p:cNvSpPr txBox="1"/>
          <p:nvPr>
            <p:ph idx="1" type="subTitle"/>
          </p:nvPr>
        </p:nvSpPr>
        <p:spPr>
          <a:xfrm>
            <a:off x="914400" y="3352390"/>
            <a:ext cx="8534400" cy="141011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262626"/>
              </a:buClr>
              <a:buSzPts val="2200"/>
              <a:buNone/>
              <a:defRPr sz="2200">
                <a:solidFill>
                  <a:srgbClr val="262626"/>
                </a:solidFill>
                <a:latin typeface="Cambria"/>
                <a:ea typeface="Cambria"/>
                <a:cs typeface="Cambria"/>
                <a:sym typeface="Cambri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5" name="Google Shape;125;p38"/>
          <p:cNvSpPr txBox="1"/>
          <p:nvPr/>
        </p:nvSpPr>
        <p:spPr>
          <a:xfrm>
            <a:off x="4667048" y="5924563"/>
            <a:ext cx="7160361" cy="6694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900">
                <a:solidFill>
                  <a:srgbClr val="000000"/>
                </a:solidFill>
                <a:latin typeface="Calibri"/>
                <a:ea typeface="Calibri"/>
                <a:cs typeface="Calibri"/>
                <a:sym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
        <p:nvSpPr>
          <p:cNvPr id="126" name="Google Shape;126;p38"/>
          <p:cNvSpPr/>
          <p:nvPr/>
        </p:nvSpPr>
        <p:spPr>
          <a:xfrm>
            <a:off x="-1" y="0"/>
            <a:ext cx="12192000" cy="84127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127" name="Google Shape;127;p38"/>
          <p:cNvPicPr preferRelativeResize="0"/>
          <p:nvPr/>
        </p:nvPicPr>
        <p:blipFill rotWithShape="1">
          <a:blip r:embed="rId2">
            <a:alphaModFix/>
          </a:blip>
          <a:srcRect b="0" l="0" r="0" t="0"/>
          <a:stretch/>
        </p:blipFill>
        <p:spPr>
          <a:xfrm>
            <a:off x="303524" y="123190"/>
            <a:ext cx="2580249" cy="590550"/>
          </a:xfrm>
          <a:prstGeom prst="rect">
            <a:avLst/>
          </a:prstGeom>
          <a:noFill/>
          <a:ln>
            <a:noFill/>
          </a:ln>
        </p:spPr>
      </p:pic>
      <p:sp>
        <p:nvSpPr>
          <p:cNvPr id="128" name="Google Shape;128;p38"/>
          <p:cNvSpPr/>
          <p:nvPr/>
        </p:nvSpPr>
        <p:spPr>
          <a:xfrm>
            <a:off x="0" y="0"/>
            <a:ext cx="12192000" cy="8565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green bar.jpg" id="129" name="Google Shape;129;p38"/>
          <p:cNvPicPr preferRelativeResize="0"/>
          <p:nvPr/>
        </p:nvPicPr>
        <p:blipFill rotWithShape="1">
          <a:blip r:embed="rId3">
            <a:alphaModFix/>
          </a:blip>
          <a:srcRect b="0" l="0" r="0" t="0"/>
          <a:stretch/>
        </p:blipFill>
        <p:spPr>
          <a:xfrm flipH="1" rot="10800000">
            <a:off x="0" y="6667500"/>
            <a:ext cx="12192000" cy="236218"/>
          </a:xfrm>
          <a:prstGeom prst="rect">
            <a:avLst/>
          </a:prstGeom>
          <a:noFill/>
          <a:ln>
            <a:noFill/>
          </a:ln>
        </p:spPr>
      </p:pic>
      <p:pic>
        <p:nvPicPr>
          <p:cNvPr descr="IdigBio-logo-bigger.jpg" id="130" name="Google Shape;130;p38"/>
          <p:cNvPicPr preferRelativeResize="0"/>
          <p:nvPr/>
        </p:nvPicPr>
        <p:blipFill rotWithShape="1">
          <a:blip r:embed="rId4">
            <a:alphaModFix/>
          </a:blip>
          <a:srcRect b="0" l="0" r="0" t="0"/>
          <a:stretch/>
        </p:blipFill>
        <p:spPr>
          <a:xfrm>
            <a:off x="547498" y="5847954"/>
            <a:ext cx="2904619" cy="611553"/>
          </a:xfrm>
          <a:prstGeom prst="rect">
            <a:avLst/>
          </a:prstGeom>
          <a:noFill/>
          <a:ln>
            <a:noFill/>
          </a:ln>
        </p:spPr>
      </p:pic>
      <p:pic>
        <p:nvPicPr>
          <p:cNvPr descr="Asset 8.jpg" id="131" name="Google Shape;131;p38"/>
          <p:cNvPicPr preferRelativeResize="0"/>
          <p:nvPr/>
        </p:nvPicPr>
        <p:blipFill rotWithShape="1">
          <a:blip r:embed="rId5">
            <a:alphaModFix/>
          </a:blip>
          <a:srcRect b="0" l="0" r="0" t="0"/>
          <a:stretch/>
        </p:blipFill>
        <p:spPr>
          <a:xfrm>
            <a:off x="245007" y="155022"/>
            <a:ext cx="11704320" cy="94522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2" name="Shape 132"/>
        <p:cNvGrpSpPr/>
        <p:nvPr/>
      </p:nvGrpSpPr>
      <p:grpSpPr>
        <a:xfrm>
          <a:off x="0" y="0"/>
          <a:ext cx="0" cy="0"/>
          <a:chOff x="0" y="0"/>
          <a:chExt cx="0" cy="0"/>
        </a:xfrm>
      </p:grpSpPr>
      <p:sp>
        <p:nvSpPr>
          <p:cNvPr id="133" name="Google Shape;133;p39"/>
          <p:cNvSpPr/>
          <p:nvPr/>
        </p:nvSpPr>
        <p:spPr>
          <a:xfrm>
            <a:off x="303521" y="72127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4" name="Google Shape;134;p39"/>
          <p:cNvSpPr txBox="1"/>
          <p:nvPr>
            <p:ph type="title"/>
          </p:nvPr>
        </p:nvSpPr>
        <p:spPr>
          <a:xfrm>
            <a:off x="609600" y="912166"/>
            <a:ext cx="10972800" cy="80344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39"/>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6" name="Google Shape;136;p39"/>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FFFFFF"/>
                </a:solidFill>
                <a:latin typeface="Cambria"/>
                <a:ea typeface="Cambria"/>
                <a:cs typeface="Cambria"/>
                <a:sym typeface="Cambria"/>
              </a:rPr>
              <a:t>‹#›</a:t>
            </a:fld>
            <a:endParaRPr sz="900">
              <a:solidFill>
                <a:srgbClr val="FFFFFF"/>
              </a:solidFill>
              <a:latin typeface="Cambria"/>
              <a:ea typeface="Cambria"/>
              <a:cs typeface="Cambria"/>
              <a:sym typeface="Cambr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clusion Slide">
  <p:cSld name="Conclusion Slide">
    <p:spTree>
      <p:nvGrpSpPr>
        <p:cNvPr id="137" name="Shape 137"/>
        <p:cNvGrpSpPr/>
        <p:nvPr/>
      </p:nvGrpSpPr>
      <p:grpSpPr>
        <a:xfrm>
          <a:off x="0" y="0"/>
          <a:ext cx="0" cy="0"/>
          <a:chOff x="0" y="0"/>
          <a:chExt cx="0" cy="0"/>
        </a:xfrm>
      </p:grpSpPr>
      <p:sp>
        <p:nvSpPr>
          <p:cNvPr id="138" name="Google Shape;138;p40"/>
          <p:cNvSpPr/>
          <p:nvPr/>
        </p:nvSpPr>
        <p:spPr>
          <a:xfrm>
            <a:off x="0" y="1208586"/>
            <a:ext cx="12192000" cy="46393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9" name="Google Shape;139;p40"/>
          <p:cNvSpPr/>
          <p:nvPr/>
        </p:nvSpPr>
        <p:spPr>
          <a:xfrm>
            <a:off x="0" y="-24256"/>
            <a:ext cx="12192000" cy="8808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0" name="Google Shape;140;p40"/>
          <p:cNvSpPr txBox="1"/>
          <p:nvPr>
            <p:ph type="ctrTitle"/>
          </p:nvPr>
        </p:nvSpPr>
        <p:spPr>
          <a:xfrm>
            <a:off x="914400" y="1406783"/>
            <a:ext cx="10363200" cy="94136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600"/>
              <a:buFont typeface="Helvetica Neue"/>
              <a:buNone/>
              <a:defRPr b="1" i="0" sz="36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41" name="Google Shape;141;p40">
            <a:hlinkClick r:id="rId2"/>
          </p:cNvPr>
          <p:cNvPicPr preferRelativeResize="0"/>
          <p:nvPr/>
        </p:nvPicPr>
        <p:blipFill rotWithShape="1">
          <a:blip r:embed="rId3">
            <a:alphaModFix/>
          </a:blip>
          <a:srcRect b="0" l="0" r="0" t="0"/>
          <a:stretch/>
        </p:blipFill>
        <p:spPr>
          <a:xfrm>
            <a:off x="665119" y="3153286"/>
            <a:ext cx="402336" cy="402336"/>
          </a:xfrm>
          <a:prstGeom prst="rect">
            <a:avLst/>
          </a:prstGeom>
          <a:noFill/>
          <a:ln>
            <a:noFill/>
          </a:ln>
        </p:spPr>
      </p:pic>
      <p:pic>
        <p:nvPicPr>
          <p:cNvPr id="142" name="Google Shape;142;p40">
            <a:hlinkClick r:id="rId4"/>
          </p:cNvPr>
          <p:cNvPicPr preferRelativeResize="0"/>
          <p:nvPr/>
        </p:nvPicPr>
        <p:blipFill rotWithShape="1">
          <a:blip r:embed="rId5">
            <a:alphaModFix/>
          </a:blip>
          <a:srcRect b="0" l="0" r="0" t="0"/>
          <a:stretch/>
        </p:blipFill>
        <p:spPr>
          <a:xfrm>
            <a:off x="665119" y="3649599"/>
            <a:ext cx="402336" cy="402336"/>
          </a:xfrm>
          <a:prstGeom prst="rect">
            <a:avLst/>
          </a:prstGeom>
          <a:noFill/>
          <a:ln>
            <a:noFill/>
          </a:ln>
        </p:spPr>
      </p:pic>
      <p:pic>
        <p:nvPicPr>
          <p:cNvPr id="143" name="Google Shape;143;p40">
            <a:hlinkClick r:id="rId6"/>
          </p:cNvPr>
          <p:cNvPicPr preferRelativeResize="0"/>
          <p:nvPr/>
        </p:nvPicPr>
        <p:blipFill rotWithShape="1">
          <a:blip r:embed="rId7">
            <a:alphaModFix/>
          </a:blip>
          <a:srcRect b="0" l="0" r="0" t="0"/>
          <a:stretch/>
        </p:blipFill>
        <p:spPr>
          <a:xfrm>
            <a:off x="665119" y="4145912"/>
            <a:ext cx="402336" cy="301752"/>
          </a:xfrm>
          <a:prstGeom prst="rect">
            <a:avLst/>
          </a:prstGeom>
          <a:noFill/>
          <a:ln>
            <a:noFill/>
          </a:ln>
        </p:spPr>
      </p:pic>
      <p:pic>
        <p:nvPicPr>
          <p:cNvPr id="144" name="Google Shape;144;p40">
            <a:hlinkClick r:id="rId8"/>
          </p:cNvPr>
          <p:cNvPicPr preferRelativeResize="0"/>
          <p:nvPr/>
        </p:nvPicPr>
        <p:blipFill rotWithShape="1">
          <a:blip r:embed="rId9">
            <a:alphaModFix/>
          </a:blip>
          <a:srcRect b="0" l="0" r="0" t="0"/>
          <a:stretch/>
        </p:blipFill>
        <p:spPr>
          <a:xfrm>
            <a:off x="665119" y="4541641"/>
            <a:ext cx="402336" cy="402336"/>
          </a:xfrm>
          <a:prstGeom prst="rect">
            <a:avLst/>
          </a:prstGeom>
          <a:noFill/>
          <a:ln>
            <a:noFill/>
          </a:ln>
        </p:spPr>
      </p:pic>
      <p:pic>
        <p:nvPicPr>
          <p:cNvPr id="145" name="Google Shape;145;p40">
            <a:hlinkClick r:id="rId10"/>
          </p:cNvPr>
          <p:cNvPicPr preferRelativeResize="0"/>
          <p:nvPr/>
        </p:nvPicPr>
        <p:blipFill rotWithShape="1">
          <a:blip r:embed="rId11">
            <a:alphaModFix/>
          </a:blip>
          <a:srcRect b="0" l="0" r="0" t="0"/>
          <a:stretch/>
        </p:blipFill>
        <p:spPr>
          <a:xfrm>
            <a:off x="665119" y="5037954"/>
            <a:ext cx="402336" cy="402336"/>
          </a:xfrm>
          <a:prstGeom prst="rect">
            <a:avLst/>
          </a:prstGeom>
          <a:noFill/>
          <a:ln>
            <a:noFill/>
          </a:ln>
        </p:spPr>
      </p:pic>
      <p:sp>
        <p:nvSpPr>
          <p:cNvPr id="146" name="Google Shape;146;p40"/>
          <p:cNvSpPr txBox="1"/>
          <p:nvPr/>
        </p:nvSpPr>
        <p:spPr>
          <a:xfrm>
            <a:off x="9193856" y="5002130"/>
            <a:ext cx="1969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Helvetica Neue"/>
                <a:ea typeface="Helvetica Neue"/>
                <a:cs typeface="Helvetica Neue"/>
                <a:sym typeface="Helvetica Neue"/>
              </a:rPr>
              <a:t>www.idigbio.org</a:t>
            </a:r>
            <a:endParaRPr b="1" sz="1800">
              <a:solidFill>
                <a:srgbClr val="000000"/>
              </a:solidFill>
              <a:latin typeface="Helvetica Neue"/>
              <a:ea typeface="Helvetica Neue"/>
              <a:cs typeface="Helvetica Neue"/>
              <a:sym typeface="Helvetica Neue"/>
            </a:endParaRPr>
          </a:p>
        </p:txBody>
      </p:sp>
      <p:grpSp>
        <p:nvGrpSpPr>
          <p:cNvPr id="147" name="Google Shape;147;p40"/>
          <p:cNvGrpSpPr/>
          <p:nvPr/>
        </p:nvGrpSpPr>
        <p:grpSpPr>
          <a:xfrm>
            <a:off x="9729432" y="3972125"/>
            <a:ext cx="1133612" cy="920977"/>
            <a:chOff x="1252082" y="2742784"/>
            <a:chExt cx="850209" cy="920977"/>
          </a:xfrm>
        </p:grpSpPr>
        <p:pic>
          <p:nvPicPr>
            <p:cNvPr descr="idigbio_logo_rgb.eps" id="148" name="Google Shape;148;p40"/>
            <p:cNvPicPr preferRelativeResize="0"/>
            <p:nvPr/>
          </p:nvPicPr>
          <p:blipFill rotWithShape="1">
            <a:blip r:embed="rId12">
              <a:alphaModFix/>
            </a:blip>
            <a:srcRect b="0" l="0" r="67904" t="0"/>
            <a:stretch/>
          </p:blipFill>
          <p:spPr>
            <a:xfrm>
              <a:off x="1252082" y="2742784"/>
              <a:ext cx="713152" cy="920977"/>
            </a:xfrm>
            <a:prstGeom prst="rect">
              <a:avLst/>
            </a:prstGeom>
            <a:noFill/>
            <a:ln>
              <a:noFill/>
            </a:ln>
          </p:spPr>
        </p:pic>
        <p:sp>
          <p:nvSpPr>
            <p:cNvPr id="149" name="Google Shape;149;p40"/>
            <p:cNvSpPr/>
            <p:nvPr/>
          </p:nvSpPr>
          <p:spPr>
            <a:xfrm>
              <a:off x="1828176" y="3453056"/>
              <a:ext cx="274115" cy="2107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50" name="Google Shape;150;p40"/>
          <p:cNvSpPr txBox="1"/>
          <p:nvPr/>
        </p:nvSpPr>
        <p:spPr>
          <a:xfrm>
            <a:off x="1071466" y="3029363"/>
            <a:ext cx="7191164" cy="2677656"/>
          </a:xfrm>
          <a:prstGeom prst="rect">
            <a:avLst/>
          </a:prstGeom>
          <a:noFill/>
          <a:ln>
            <a:noFill/>
          </a:ln>
        </p:spPr>
        <p:txBody>
          <a:bodyPr anchorCtr="0" anchor="t" bIns="45700" lIns="91425" spcFirstLastPara="1" rIns="91425" wrap="square" tIns="45700">
            <a:spAutoFit/>
          </a:bodyPr>
          <a:lstStyle/>
          <a:p>
            <a:pPr indent="0" lvl="0" marL="0" marR="0" rtl="0" algn="l">
              <a:lnSpc>
                <a:spcPct val="225000"/>
              </a:lnSpc>
              <a:spcBef>
                <a:spcPts val="0"/>
              </a:spcBef>
              <a:spcAft>
                <a:spcPts val="0"/>
              </a:spcAft>
              <a:buNone/>
            </a:pPr>
            <a:r>
              <a:rPr lang="en-US" sz="1600">
                <a:solidFill>
                  <a:srgbClr val="000000"/>
                </a:solidFill>
                <a:latin typeface="Cambria"/>
                <a:ea typeface="Cambria"/>
                <a:cs typeface="Cambria"/>
                <a:sym typeface="Cambria"/>
              </a:rPr>
              <a:t>facebook.com/iDigBio</a:t>
            </a:r>
            <a:endParaRPr sz="1600">
              <a:solidFill>
                <a:srgbClr val="000000"/>
              </a:solidFill>
              <a:latin typeface="Cambria"/>
              <a:ea typeface="Cambria"/>
              <a:cs typeface="Cambria"/>
              <a:sym typeface="Cambria"/>
            </a:endParaRPr>
          </a:p>
          <a:p>
            <a:pPr indent="0" lvl="0" marL="0" marR="0" rtl="0" algn="l">
              <a:lnSpc>
                <a:spcPct val="225000"/>
              </a:lnSpc>
              <a:spcBef>
                <a:spcPts val="0"/>
              </a:spcBef>
              <a:spcAft>
                <a:spcPts val="0"/>
              </a:spcAft>
              <a:buNone/>
            </a:pPr>
            <a:r>
              <a:rPr lang="en-US" sz="1600">
                <a:solidFill>
                  <a:srgbClr val="000000"/>
                </a:solidFill>
                <a:latin typeface="Cambria"/>
                <a:ea typeface="Cambria"/>
                <a:cs typeface="Cambria"/>
                <a:sym typeface="Cambria"/>
              </a:rPr>
              <a:t>twitter.com/iDigBio</a:t>
            </a:r>
            <a:endParaRPr sz="1600">
              <a:solidFill>
                <a:srgbClr val="000000"/>
              </a:solidFill>
              <a:latin typeface="Cambria"/>
              <a:ea typeface="Cambria"/>
              <a:cs typeface="Cambria"/>
              <a:sym typeface="Cambria"/>
            </a:endParaRPr>
          </a:p>
          <a:p>
            <a:pPr indent="0" lvl="0" marL="0" marR="0" rtl="0" algn="l">
              <a:lnSpc>
                <a:spcPct val="225000"/>
              </a:lnSpc>
              <a:spcBef>
                <a:spcPts val="0"/>
              </a:spcBef>
              <a:spcAft>
                <a:spcPts val="0"/>
              </a:spcAft>
              <a:buNone/>
            </a:pPr>
            <a:r>
              <a:rPr lang="en-US" sz="1600">
                <a:solidFill>
                  <a:srgbClr val="000000"/>
                </a:solidFill>
                <a:latin typeface="Cambria"/>
                <a:ea typeface="Cambria"/>
                <a:cs typeface="Cambria"/>
                <a:sym typeface="Cambria"/>
              </a:rPr>
              <a:t>vimeo.com/idigbio</a:t>
            </a:r>
            <a:endParaRPr sz="1600">
              <a:solidFill>
                <a:srgbClr val="000000"/>
              </a:solidFill>
              <a:latin typeface="Cambria"/>
              <a:ea typeface="Cambria"/>
              <a:cs typeface="Cambria"/>
              <a:sym typeface="Cambria"/>
            </a:endParaRPr>
          </a:p>
          <a:p>
            <a:pPr indent="0" lvl="0" marL="0" marR="0" rtl="0" algn="l">
              <a:lnSpc>
                <a:spcPct val="225000"/>
              </a:lnSpc>
              <a:spcBef>
                <a:spcPts val="0"/>
              </a:spcBef>
              <a:spcAft>
                <a:spcPts val="0"/>
              </a:spcAft>
              <a:buNone/>
            </a:pPr>
            <a:r>
              <a:rPr lang="en-US" sz="1600">
                <a:solidFill>
                  <a:srgbClr val="000000"/>
                </a:solidFill>
                <a:latin typeface="Cambria"/>
                <a:ea typeface="Cambria"/>
                <a:cs typeface="Cambria"/>
                <a:sym typeface="Cambria"/>
              </a:rPr>
              <a:t>idigbio.org/rss-feed.xml</a:t>
            </a:r>
            <a:endParaRPr sz="1600">
              <a:solidFill>
                <a:srgbClr val="000000"/>
              </a:solidFill>
              <a:latin typeface="Cambria"/>
              <a:ea typeface="Cambria"/>
              <a:cs typeface="Cambria"/>
              <a:sym typeface="Cambria"/>
            </a:endParaRPr>
          </a:p>
          <a:p>
            <a:pPr indent="0" lvl="0" marL="0" marR="0" rtl="0" algn="l">
              <a:lnSpc>
                <a:spcPct val="225000"/>
              </a:lnSpc>
              <a:spcBef>
                <a:spcPts val="0"/>
              </a:spcBef>
              <a:spcAft>
                <a:spcPts val="0"/>
              </a:spcAft>
              <a:buNone/>
            </a:pPr>
            <a:r>
              <a:rPr lang="en-US" sz="1600">
                <a:solidFill>
                  <a:srgbClr val="000000"/>
                </a:solidFill>
                <a:latin typeface="Cambria"/>
                <a:ea typeface="Cambria"/>
                <a:cs typeface="Cambria"/>
                <a:sym typeface="Cambria"/>
              </a:rPr>
              <a:t>webcal://www.idigbio.org/events-calendar/export.ics</a:t>
            </a:r>
            <a:endParaRPr sz="1600">
              <a:solidFill>
                <a:srgbClr val="000000"/>
              </a:solidFill>
              <a:latin typeface="Cambria"/>
              <a:ea typeface="Cambria"/>
              <a:cs typeface="Cambria"/>
              <a:sym typeface="Cambria"/>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151" name="Google Shape;151;p40"/>
          <p:cNvPicPr preferRelativeResize="0"/>
          <p:nvPr/>
        </p:nvPicPr>
        <p:blipFill rotWithShape="1">
          <a:blip r:embed="rId13">
            <a:alphaModFix/>
          </a:blip>
          <a:srcRect b="0" l="0" r="0" t="0"/>
          <a:stretch/>
        </p:blipFill>
        <p:spPr>
          <a:xfrm>
            <a:off x="303524" y="123190"/>
            <a:ext cx="2580249" cy="590550"/>
          </a:xfrm>
          <a:prstGeom prst="rect">
            <a:avLst/>
          </a:prstGeom>
          <a:noFill/>
          <a:ln>
            <a:noFill/>
          </a:ln>
        </p:spPr>
      </p:pic>
      <p:sp>
        <p:nvSpPr>
          <p:cNvPr id="152" name="Google Shape;152;p40"/>
          <p:cNvSpPr/>
          <p:nvPr/>
        </p:nvSpPr>
        <p:spPr>
          <a:xfrm>
            <a:off x="0" y="-24256"/>
            <a:ext cx="12192000" cy="8808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rgbClr val="FFFFFF"/>
              </a:solidFill>
              <a:latin typeface="Calibri"/>
              <a:ea typeface="Calibri"/>
              <a:cs typeface="Calibri"/>
              <a:sym typeface="Calibri"/>
            </a:endParaRPr>
          </a:p>
        </p:txBody>
      </p:sp>
      <p:sp>
        <p:nvSpPr>
          <p:cNvPr id="153" name="Google Shape;153;p40"/>
          <p:cNvSpPr txBox="1"/>
          <p:nvPr/>
        </p:nvSpPr>
        <p:spPr>
          <a:xfrm>
            <a:off x="4667049" y="5924563"/>
            <a:ext cx="6685998" cy="6694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900">
                <a:solidFill>
                  <a:srgbClr val="000000"/>
                </a:solidFill>
                <a:latin typeface="Calibri"/>
                <a:ea typeface="Calibri"/>
                <a:cs typeface="Calibri"/>
                <a:sym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pic>
        <p:nvPicPr>
          <p:cNvPr descr="green bar.jpg" id="154" name="Google Shape;154;p40"/>
          <p:cNvPicPr preferRelativeResize="0"/>
          <p:nvPr/>
        </p:nvPicPr>
        <p:blipFill rotWithShape="1">
          <a:blip r:embed="rId14">
            <a:alphaModFix/>
          </a:blip>
          <a:srcRect b="0" l="0" r="541" t="0"/>
          <a:stretch/>
        </p:blipFill>
        <p:spPr>
          <a:xfrm flipH="1" rot="10800000">
            <a:off x="0" y="6667500"/>
            <a:ext cx="12192000" cy="236218"/>
          </a:xfrm>
          <a:prstGeom prst="rect">
            <a:avLst/>
          </a:prstGeom>
          <a:noFill/>
          <a:ln>
            <a:noFill/>
          </a:ln>
        </p:spPr>
      </p:pic>
      <p:pic>
        <p:nvPicPr>
          <p:cNvPr descr="Asset 12.jpg" id="155" name="Google Shape;155;p40"/>
          <p:cNvPicPr preferRelativeResize="0"/>
          <p:nvPr/>
        </p:nvPicPr>
        <p:blipFill rotWithShape="1">
          <a:blip r:embed="rId15">
            <a:alphaModFix/>
          </a:blip>
          <a:srcRect b="0" l="0" r="0" t="0"/>
          <a:stretch/>
        </p:blipFill>
        <p:spPr>
          <a:xfrm>
            <a:off x="243840" y="203480"/>
            <a:ext cx="11704320" cy="586113"/>
          </a:xfrm>
          <a:prstGeom prst="rect">
            <a:avLst/>
          </a:prstGeom>
          <a:noFill/>
          <a:ln>
            <a:noFill/>
          </a:ln>
        </p:spPr>
      </p:pic>
      <p:pic>
        <p:nvPicPr>
          <p:cNvPr descr="IdigBio-logo-bigger.jpg" id="156" name="Google Shape;156;p40"/>
          <p:cNvPicPr preferRelativeResize="0"/>
          <p:nvPr/>
        </p:nvPicPr>
        <p:blipFill rotWithShape="1">
          <a:blip r:embed="rId16">
            <a:alphaModFix/>
          </a:blip>
          <a:srcRect b="0" l="0" r="0" t="0"/>
          <a:stretch/>
        </p:blipFill>
        <p:spPr>
          <a:xfrm>
            <a:off x="547498" y="5847954"/>
            <a:ext cx="2904619" cy="6115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7" name="Shape 157"/>
        <p:cNvGrpSpPr/>
        <p:nvPr/>
      </p:nvGrpSpPr>
      <p:grpSpPr>
        <a:xfrm>
          <a:off x="0" y="0"/>
          <a:ext cx="0" cy="0"/>
          <a:chOff x="0" y="0"/>
          <a:chExt cx="0" cy="0"/>
        </a:xfrm>
      </p:grpSpPr>
      <p:sp>
        <p:nvSpPr>
          <p:cNvPr id="158" name="Google Shape;158;p41"/>
          <p:cNvSpPr/>
          <p:nvPr/>
        </p:nvSpPr>
        <p:spPr>
          <a:xfrm>
            <a:off x="303521" y="72127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9" name="Google Shape;159;p41"/>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0" name="Google Shape;160;p41"/>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Clr>
                <a:schemeClr val="dk1"/>
              </a:buClr>
              <a:buSzPts val="1800"/>
              <a:buNone/>
              <a:defRPr b="1" sz="18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1" name="Google Shape;161;p41"/>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2" name="Google Shape;162;p41"/>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Clr>
                <a:schemeClr val="dk1"/>
              </a:buClr>
              <a:buSzPts val="1800"/>
              <a:buNone/>
              <a:defRPr b="1" sz="18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3" name="Google Shape;163;p41"/>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4" name="Google Shape;164;p41"/>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5" name="Google Shape;165;p41"/>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FFFFFF"/>
                </a:solidFill>
                <a:latin typeface="Cambria"/>
                <a:ea typeface="Cambria"/>
                <a:cs typeface="Cambria"/>
                <a:sym typeface="Cambria"/>
              </a:rPr>
              <a:t>‹#›</a:t>
            </a:fld>
            <a:endParaRPr sz="900">
              <a:solidFill>
                <a:srgbClr val="FFFFFF"/>
              </a:solidFill>
              <a:latin typeface="Cambria"/>
              <a:ea typeface="Cambria"/>
              <a:cs typeface="Cambria"/>
              <a:sym typeface="Cambr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42"/>
          <p:cNvSpPr/>
          <p:nvPr/>
        </p:nvSpPr>
        <p:spPr>
          <a:xfrm>
            <a:off x="303521" y="72127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8" name="Google Shape;168;p42"/>
          <p:cNvSpPr txBox="1"/>
          <p:nvPr>
            <p:ph type="title"/>
          </p:nvPr>
        </p:nvSpPr>
        <p:spPr>
          <a:xfrm>
            <a:off x="609602" y="900862"/>
            <a:ext cx="4011084" cy="70887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9" name="Google Shape;169;p42"/>
          <p:cNvSpPr txBox="1"/>
          <p:nvPr>
            <p:ph idx="1" type="body"/>
          </p:nvPr>
        </p:nvSpPr>
        <p:spPr>
          <a:xfrm>
            <a:off x="4766733" y="900862"/>
            <a:ext cx="6815667" cy="5567626"/>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70" name="Google Shape;170;p42"/>
          <p:cNvSpPr txBox="1"/>
          <p:nvPr>
            <p:ph idx="2" type="body"/>
          </p:nvPr>
        </p:nvSpPr>
        <p:spPr>
          <a:xfrm>
            <a:off x="609602" y="1803189"/>
            <a:ext cx="4011084" cy="466529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atin typeface="Cambria"/>
                <a:ea typeface="Cambria"/>
                <a:cs typeface="Cambria"/>
                <a:sym typeface="Cambria"/>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1" name="Google Shape;171;p42"/>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2" name="Google Shape;172;p42"/>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FFFFFF"/>
                </a:solidFill>
                <a:latin typeface="Cambria"/>
                <a:ea typeface="Cambria"/>
                <a:cs typeface="Cambria"/>
                <a:sym typeface="Cambria"/>
              </a:rPr>
              <a:t>‹#›</a:t>
            </a:fld>
            <a:endParaRPr sz="900">
              <a:solidFill>
                <a:srgbClr val="FFFFFF"/>
              </a:solidFill>
              <a:latin typeface="Cambria"/>
              <a:ea typeface="Cambria"/>
              <a:cs typeface="Cambria"/>
              <a:sym typeface="Cambr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28"/>
          <p:cNvSpPr/>
          <p:nvPr/>
        </p:nvSpPr>
        <p:spPr>
          <a:xfrm>
            <a:off x="303521" y="754733"/>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28"/>
          <p:cNvSpPr txBox="1"/>
          <p:nvPr>
            <p:ph type="title"/>
          </p:nvPr>
        </p:nvSpPr>
        <p:spPr>
          <a:xfrm>
            <a:off x="609600" y="973137"/>
            <a:ext cx="10972800" cy="5715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28"/>
          <p:cNvSpPr txBox="1"/>
          <p:nvPr>
            <p:ph idx="1" type="body"/>
          </p:nvPr>
        </p:nvSpPr>
        <p:spPr>
          <a:xfrm>
            <a:off x="609600" y="1709110"/>
            <a:ext cx="10972800" cy="470072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8"/>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 name="Google Shape;29;p28"/>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43"/>
          <p:cNvSpPr/>
          <p:nvPr/>
        </p:nvSpPr>
        <p:spPr>
          <a:xfrm>
            <a:off x="303521" y="72127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5" name="Google Shape;175;p43"/>
          <p:cNvSpPr txBox="1"/>
          <p:nvPr>
            <p:ph type="title"/>
          </p:nvPr>
        </p:nvSpPr>
        <p:spPr>
          <a:xfrm>
            <a:off x="834339" y="5482639"/>
            <a:ext cx="7315200" cy="40521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6" name="Google Shape;176;p43"/>
          <p:cNvSpPr/>
          <p:nvPr>
            <p:ph idx="2" type="pic"/>
          </p:nvPr>
        </p:nvSpPr>
        <p:spPr>
          <a:xfrm>
            <a:off x="834341" y="987834"/>
            <a:ext cx="10604583" cy="4379504"/>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mbria"/>
                <a:ea typeface="Cambria"/>
                <a:cs typeface="Cambria"/>
                <a:sym typeface="Cambri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mbria"/>
                <a:ea typeface="Cambria"/>
                <a:cs typeface="Cambria"/>
                <a:sym typeface="Cambri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77" name="Google Shape;177;p43"/>
          <p:cNvSpPr txBox="1"/>
          <p:nvPr>
            <p:ph idx="1" type="body"/>
          </p:nvPr>
        </p:nvSpPr>
        <p:spPr>
          <a:xfrm>
            <a:off x="834339" y="5887852"/>
            <a:ext cx="7315200" cy="52051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8" name="Google Shape;178;p43"/>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9" name="Google Shape;179;p43"/>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FFFFFF"/>
                </a:solidFill>
                <a:latin typeface="Cambria"/>
                <a:ea typeface="Cambria"/>
                <a:cs typeface="Cambria"/>
                <a:sym typeface="Cambria"/>
              </a:rPr>
              <a:t>‹#›</a:t>
            </a:fld>
            <a:endParaRPr sz="900">
              <a:solidFill>
                <a:srgbClr val="FFFFFF"/>
              </a:solidFill>
              <a:latin typeface="Cambria"/>
              <a:ea typeface="Cambria"/>
              <a:cs typeface="Cambria"/>
              <a:sym typeface="Cambr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180" name="Shape 180"/>
        <p:cNvGrpSpPr/>
        <p:nvPr/>
      </p:nvGrpSpPr>
      <p:grpSpPr>
        <a:xfrm>
          <a:off x="0" y="0"/>
          <a:ext cx="0" cy="0"/>
          <a:chOff x="0" y="0"/>
          <a:chExt cx="0" cy="0"/>
        </a:xfrm>
      </p:grpSpPr>
      <p:sp>
        <p:nvSpPr>
          <p:cNvPr id="181" name="Google Shape;181;p44"/>
          <p:cNvSpPr/>
          <p:nvPr/>
        </p:nvSpPr>
        <p:spPr>
          <a:xfrm>
            <a:off x="303521" y="72127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2" name="Google Shape;182;p44"/>
          <p:cNvSpPr txBox="1"/>
          <p:nvPr>
            <p:ph idx="1" type="body"/>
          </p:nvPr>
        </p:nvSpPr>
        <p:spPr>
          <a:xfrm rot="5400000">
            <a:off x="3882140" y="-1343911"/>
            <a:ext cx="4427721"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44"/>
          <p:cNvSpPr txBox="1"/>
          <p:nvPr>
            <p:ph type="title"/>
          </p:nvPr>
        </p:nvSpPr>
        <p:spPr>
          <a:xfrm>
            <a:off x="609600" y="953249"/>
            <a:ext cx="10972800" cy="80344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4" name="Google Shape;184;p44"/>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5" name="Google Shape;185;p44"/>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FFFFFF"/>
                </a:solidFill>
                <a:latin typeface="Cambria"/>
                <a:ea typeface="Cambria"/>
                <a:cs typeface="Cambria"/>
                <a:sym typeface="Cambria"/>
              </a:rPr>
              <a:t>‹#›</a:t>
            </a:fld>
            <a:endParaRPr sz="900">
              <a:solidFill>
                <a:srgbClr val="FFFFFF"/>
              </a:solidFill>
              <a:latin typeface="Cambria"/>
              <a:ea typeface="Cambria"/>
              <a:cs typeface="Cambria"/>
              <a:sym typeface="Cambr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86" name="Shape 186"/>
        <p:cNvGrpSpPr/>
        <p:nvPr/>
      </p:nvGrpSpPr>
      <p:grpSpPr>
        <a:xfrm>
          <a:off x="0" y="0"/>
          <a:ext cx="0" cy="0"/>
          <a:chOff x="0" y="0"/>
          <a:chExt cx="0" cy="0"/>
        </a:xfrm>
      </p:grpSpPr>
      <p:sp>
        <p:nvSpPr>
          <p:cNvPr id="187" name="Google Shape;187;p45"/>
          <p:cNvSpPr/>
          <p:nvPr/>
        </p:nvSpPr>
        <p:spPr>
          <a:xfrm>
            <a:off x="303521" y="768167"/>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8" name="Google Shape;188;p45"/>
          <p:cNvSpPr txBox="1"/>
          <p:nvPr>
            <p:ph type="title"/>
          </p:nvPr>
        </p:nvSpPr>
        <p:spPr>
          <a:xfrm rot="5400000">
            <a:off x="7220725" y="2512231"/>
            <a:ext cx="5462594" cy="222564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200"/>
              <a:buFont typeface="Helvetica Neue"/>
              <a:buNone/>
              <a:defRPr b="0" i="0" sz="32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9" name="Google Shape;189;p45"/>
          <p:cNvSpPr txBox="1"/>
          <p:nvPr>
            <p:ph idx="1" type="body"/>
          </p:nvPr>
        </p:nvSpPr>
        <p:spPr>
          <a:xfrm rot="5400000">
            <a:off x="1891503" y="-388147"/>
            <a:ext cx="5462594"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45"/>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1" name="Google Shape;191;p45"/>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FFFFFF"/>
                </a:solidFill>
                <a:latin typeface="Cambria"/>
                <a:ea typeface="Cambria"/>
                <a:cs typeface="Cambria"/>
                <a:sym typeface="Cambria"/>
              </a:rPr>
              <a:t>‹#›</a:t>
            </a:fld>
            <a:endParaRPr sz="900">
              <a:solidFill>
                <a:srgbClr val="FFFFFF"/>
              </a:solidFill>
              <a:latin typeface="Cambria"/>
              <a:ea typeface="Cambria"/>
              <a:cs typeface="Cambria"/>
              <a:sym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clusion Slide">
  <p:cSld name="Conclusion Slide">
    <p:spTree>
      <p:nvGrpSpPr>
        <p:cNvPr id="30" name="Shape 30"/>
        <p:cNvGrpSpPr/>
        <p:nvPr/>
      </p:nvGrpSpPr>
      <p:grpSpPr>
        <a:xfrm>
          <a:off x="0" y="0"/>
          <a:ext cx="0" cy="0"/>
          <a:chOff x="0" y="0"/>
          <a:chExt cx="0" cy="0"/>
        </a:xfrm>
      </p:grpSpPr>
      <p:sp>
        <p:nvSpPr>
          <p:cNvPr id="31" name="Google Shape;31;p29"/>
          <p:cNvSpPr/>
          <p:nvPr/>
        </p:nvSpPr>
        <p:spPr>
          <a:xfrm>
            <a:off x="23241" y="856558"/>
            <a:ext cx="12192000" cy="46393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 name="Google Shape;32;p29"/>
          <p:cNvSpPr/>
          <p:nvPr/>
        </p:nvSpPr>
        <p:spPr>
          <a:xfrm>
            <a:off x="0" y="-24256"/>
            <a:ext cx="12192000" cy="8808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29"/>
          <p:cNvSpPr txBox="1"/>
          <p:nvPr>
            <p:ph type="ctrTitle"/>
          </p:nvPr>
        </p:nvSpPr>
        <p:spPr>
          <a:xfrm>
            <a:off x="914400" y="1406783"/>
            <a:ext cx="10363200" cy="94136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600"/>
              <a:buFont typeface="Helvetica Neue"/>
              <a:buNone/>
              <a:defRPr b="1" i="0" sz="36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4" name="Google Shape;34;p29">
            <a:hlinkClick r:id="rId2"/>
          </p:cNvPr>
          <p:cNvPicPr preferRelativeResize="0"/>
          <p:nvPr/>
        </p:nvPicPr>
        <p:blipFill rotWithShape="1">
          <a:blip r:embed="rId3">
            <a:alphaModFix/>
          </a:blip>
          <a:srcRect b="0" l="0" r="0" t="0"/>
          <a:stretch/>
        </p:blipFill>
        <p:spPr>
          <a:xfrm>
            <a:off x="10884088" y="3501888"/>
            <a:ext cx="402336" cy="402336"/>
          </a:xfrm>
          <a:prstGeom prst="rect">
            <a:avLst/>
          </a:prstGeom>
          <a:noFill/>
          <a:ln>
            <a:noFill/>
          </a:ln>
        </p:spPr>
      </p:pic>
      <p:pic>
        <p:nvPicPr>
          <p:cNvPr id="35" name="Google Shape;35;p29">
            <a:hlinkClick r:id="rId4"/>
          </p:cNvPr>
          <p:cNvPicPr preferRelativeResize="0"/>
          <p:nvPr/>
        </p:nvPicPr>
        <p:blipFill rotWithShape="1">
          <a:blip r:embed="rId5">
            <a:alphaModFix/>
          </a:blip>
          <a:srcRect b="0" l="0" r="0" t="0"/>
          <a:stretch/>
        </p:blipFill>
        <p:spPr>
          <a:xfrm>
            <a:off x="10884088" y="3998201"/>
            <a:ext cx="402336" cy="402336"/>
          </a:xfrm>
          <a:prstGeom prst="rect">
            <a:avLst/>
          </a:prstGeom>
          <a:noFill/>
          <a:ln>
            <a:noFill/>
          </a:ln>
        </p:spPr>
      </p:pic>
      <p:pic>
        <p:nvPicPr>
          <p:cNvPr id="36" name="Google Shape;36;p29">
            <a:hlinkClick r:id="rId6"/>
          </p:cNvPr>
          <p:cNvPicPr preferRelativeResize="0"/>
          <p:nvPr/>
        </p:nvPicPr>
        <p:blipFill rotWithShape="1">
          <a:blip r:embed="rId7">
            <a:alphaModFix/>
          </a:blip>
          <a:srcRect b="0" l="0" r="0" t="0"/>
          <a:stretch/>
        </p:blipFill>
        <p:spPr>
          <a:xfrm>
            <a:off x="10884088" y="4494514"/>
            <a:ext cx="402336" cy="301752"/>
          </a:xfrm>
          <a:prstGeom prst="rect">
            <a:avLst/>
          </a:prstGeom>
          <a:noFill/>
          <a:ln>
            <a:noFill/>
          </a:ln>
        </p:spPr>
      </p:pic>
      <p:pic>
        <p:nvPicPr>
          <p:cNvPr id="37" name="Google Shape;37;p29">
            <a:hlinkClick r:id="rId8"/>
          </p:cNvPr>
          <p:cNvPicPr preferRelativeResize="0"/>
          <p:nvPr/>
        </p:nvPicPr>
        <p:blipFill rotWithShape="1">
          <a:blip r:embed="rId9">
            <a:alphaModFix/>
          </a:blip>
          <a:srcRect b="0" l="0" r="0" t="0"/>
          <a:stretch/>
        </p:blipFill>
        <p:spPr>
          <a:xfrm>
            <a:off x="10884088" y="4890243"/>
            <a:ext cx="402336" cy="402336"/>
          </a:xfrm>
          <a:prstGeom prst="rect">
            <a:avLst/>
          </a:prstGeom>
          <a:noFill/>
          <a:ln>
            <a:noFill/>
          </a:ln>
        </p:spPr>
      </p:pic>
      <p:pic>
        <p:nvPicPr>
          <p:cNvPr id="38" name="Google Shape;38;p29">
            <a:hlinkClick r:id="rId10"/>
          </p:cNvPr>
          <p:cNvPicPr preferRelativeResize="0"/>
          <p:nvPr/>
        </p:nvPicPr>
        <p:blipFill rotWithShape="1">
          <a:blip r:embed="rId11">
            <a:alphaModFix/>
          </a:blip>
          <a:srcRect b="0" l="0" r="0" t="0"/>
          <a:stretch/>
        </p:blipFill>
        <p:spPr>
          <a:xfrm>
            <a:off x="10884088" y="5386556"/>
            <a:ext cx="402336" cy="402336"/>
          </a:xfrm>
          <a:prstGeom prst="rect">
            <a:avLst/>
          </a:prstGeom>
          <a:noFill/>
          <a:ln>
            <a:noFill/>
          </a:ln>
        </p:spPr>
      </p:pic>
      <p:sp>
        <p:nvSpPr>
          <p:cNvPr id="39" name="Google Shape;39;p29"/>
          <p:cNvSpPr txBox="1"/>
          <p:nvPr/>
        </p:nvSpPr>
        <p:spPr>
          <a:xfrm>
            <a:off x="450607" y="789593"/>
            <a:ext cx="1969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Helvetica Neue"/>
                <a:ea typeface="Helvetica Neue"/>
                <a:cs typeface="Helvetica Neue"/>
                <a:sym typeface="Helvetica Neue"/>
              </a:rPr>
              <a:t>www.idigbio.org</a:t>
            </a:r>
            <a:endParaRPr b="0" i="0" sz="1800">
              <a:solidFill>
                <a:schemeClr val="dk1"/>
              </a:solidFill>
              <a:latin typeface="Helvetica Neue"/>
              <a:ea typeface="Helvetica Neue"/>
              <a:cs typeface="Helvetica Neue"/>
              <a:sym typeface="Helvetica Neue"/>
            </a:endParaRPr>
          </a:p>
        </p:txBody>
      </p:sp>
      <p:sp>
        <p:nvSpPr>
          <p:cNvPr id="40" name="Google Shape;40;p29"/>
          <p:cNvSpPr txBox="1"/>
          <p:nvPr/>
        </p:nvSpPr>
        <p:spPr>
          <a:xfrm>
            <a:off x="5139390" y="3377965"/>
            <a:ext cx="5615408" cy="2400657"/>
          </a:xfrm>
          <a:prstGeom prst="rect">
            <a:avLst/>
          </a:prstGeom>
          <a:noFill/>
          <a:ln>
            <a:noFill/>
          </a:ln>
        </p:spPr>
        <p:txBody>
          <a:bodyPr anchorCtr="0" anchor="t" bIns="45700" lIns="91425" spcFirstLastPara="1" rIns="91425" wrap="square" tIns="45700">
            <a:spAutoFit/>
          </a:bodyPr>
          <a:lstStyle/>
          <a:p>
            <a:pPr indent="0" lvl="0" marL="0" marR="0" rtl="0" algn="r">
              <a:lnSpc>
                <a:spcPct val="225000"/>
              </a:lnSpc>
              <a:spcBef>
                <a:spcPts val="0"/>
              </a:spcBef>
              <a:spcAft>
                <a:spcPts val="0"/>
              </a:spcAft>
              <a:buNone/>
            </a:pPr>
            <a:r>
              <a:rPr lang="en-US" sz="1600">
                <a:solidFill>
                  <a:schemeClr val="dk1"/>
                </a:solidFill>
                <a:latin typeface="Cambria"/>
                <a:ea typeface="Cambria"/>
                <a:cs typeface="Cambria"/>
                <a:sym typeface="Cambria"/>
              </a:rPr>
              <a:t>facebook.com/iDigBio</a:t>
            </a:r>
            <a:endParaRPr sz="1600">
              <a:solidFill>
                <a:schemeClr val="dk1"/>
              </a:solidFill>
              <a:latin typeface="Cambria"/>
              <a:ea typeface="Cambria"/>
              <a:cs typeface="Cambria"/>
              <a:sym typeface="Cambria"/>
            </a:endParaRPr>
          </a:p>
          <a:p>
            <a:pPr indent="0" lvl="0" marL="0" marR="0" rtl="0" algn="r">
              <a:lnSpc>
                <a:spcPct val="225000"/>
              </a:lnSpc>
              <a:spcBef>
                <a:spcPts val="0"/>
              </a:spcBef>
              <a:spcAft>
                <a:spcPts val="0"/>
              </a:spcAft>
              <a:buNone/>
            </a:pPr>
            <a:r>
              <a:rPr lang="en-US" sz="1600">
                <a:solidFill>
                  <a:schemeClr val="dk1"/>
                </a:solidFill>
                <a:latin typeface="Cambria"/>
                <a:ea typeface="Cambria"/>
                <a:cs typeface="Cambria"/>
                <a:sym typeface="Cambria"/>
              </a:rPr>
              <a:t>twitter.com/iDigBio</a:t>
            </a:r>
            <a:endParaRPr sz="1600">
              <a:solidFill>
                <a:schemeClr val="dk1"/>
              </a:solidFill>
              <a:latin typeface="Cambria"/>
              <a:ea typeface="Cambria"/>
              <a:cs typeface="Cambria"/>
              <a:sym typeface="Cambria"/>
            </a:endParaRPr>
          </a:p>
          <a:p>
            <a:pPr indent="0" lvl="0" marL="0" marR="0" rtl="0" algn="r">
              <a:lnSpc>
                <a:spcPct val="225000"/>
              </a:lnSpc>
              <a:spcBef>
                <a:spcPts val="0"/>
              </a:spcBef>
              <a:spcAft>
                <a:spcPts val="0"/>
              </a:spcAft>
              <a:buNone/>
            </a:pPr>
            <a:r>
              <a:rPr lang="en-US" sz="1600">
                <a:solidFill>
                  <a:schemeClr val="dk1"/>
                </a:solidFill>
                <a:latin typeface="Cambria"/>
                <a:ea typeface="Cambria"/>
                <a:cs typeface="Cambria"/>
                <a:sym typeface="Cambria"/>
              </a:rPr>
              <a:t>vimeo.com/idigbio</a:t>
            </a:r>
            <a:endParaRPr sz="1600">
              <a:solidFill>
                <a:schemeClr val="dk1"/>
              </a:solidFill>
              <a:latin typeface="Cambria"/>
              <a:ea typeface="Cambria"/>
              <a:cs typeface="Cambria"/>
              <a:sym typeface="Cambria"/>
            </a:endParaRPr>
          </a:p>
          <a:p>
            <a:pPr indent="0" lvl="0" marL="0" marR="0" rtl="0" algn="r">
              <a:lnSpc>
                <a:spcPct val="225000"/>
              </a:lnSpc>
              <a:spcBef>
                <a:spcPts val="0"/>
              </a:spcBef>
              <a:spcAft>
                <a:spcPts val="0"/>
              </a:spcAft>
              <a:buNone/>
            </a:pPr>
            <a:r>
              <a:rPr lang="en-US" sz="1600">
                <a:solidFill>
                  <a:schemeClr val="dk1"/>
                </a:solidFill>
                <a:latin typeface="Cambria"/>
                <a:ea typeface="Cambria"/>
                <a:cs typeface="Cambria"/>
                <a:sym typeface="Cambria"/>
              </a:rPr>
              <a:t>idigbio.org/rss-feed.xml</a:t>
            </a:r>
            <a:endParaRPr sz="1600">
              <a:solidFill>
                <a:schemeClr val="dk1"/>
              </a:solidFill>
              <a:latin typeface="Cambria"/>
              <a:ea typeface="Cambria"/>
              <a:cs typeface="Cambria"/>
              <a:sym typeface="Cambria"/>
            </a:endParaRPr>
          </a:p>
          <a:p>
            <a:pPr indent="0" lvl="0" marL="0" marR="0" rtl="0" algn="r">
              <a:lnSpc>
                <a:spcPct val="225000"/>
              </a:lnSpc>
              <a:spcBef>
                <a:spcPts val="0"/>
              </a:spcBef>
              <a:spcAft>
                <a:spcPts val="0"/>
              </a:spcAft>
              <a:buNone/>
            </a:pPr>
            <a:r>
              <a:rPr lang="en-US" sz="1600">
                <a:solidFill>
                  <a:schemeClr val="dk1"/>
                </a:solidFill>
                <a:latin typeface="Cambria"/>
                <a:ea typeface="Cambria"/>
                <a:cs typeface="Cambria"/>
                <a:sym typeface="Cambria"/>
              </a:rPr>
              <a:t>webcal://www.idigbio.org/events-calendar/export.ics</a:t>
            </a:r>
            <a:endParaRPr sz="1600">
              <a:solidFill>
                <a:schemeClr val="dk1"/>
              </a:solidFill>
              <a:latin typeface="Cambria"/>
              <a:ea typeface="Cambria"/>
              <a:cs typeface="Cambria"/>
              <a:sym typeface="Cambria"/>
            </a:endParaRPr>
          </a:p>
        </p:txBody>
      </p:sp>
      <p:pic>
        <p:nvPicPr>
          <p:cNvPr id="41" name="Google Shape;41;p29"/>
          <p:cNvPicPr preferRelativeResize="0"/>
          <p:nvPr/>
        </p:nvPicPr>
        <p:blipFill rotWithShape="1">
          <a:blip r:embed="rId12">
            <a:alphaModFix/>
          </a:blip>
          <a:srcRect b="0" l="0" r="0" t="0"/>
          <a:stretch/>
        </p:blipFill>
        <p:spPr>
          <a:xfrm>
            <a:off x="303524" y="123190"/>
            <a:ext cx="2580249" cy="590550"/>
          </a:xfrm>
          <a:prstGeom prst="rect">
            <a:avLst/>
          </a:prstGeom>
          <a:noFill/>
          <a:ln>
            <a:noFill/>
          </a:ln>
        </p:spPr>
      </p:pic>
      <p:sp>
        <p:nvSpPr>
          <p:cNvPr id="42" name="Google Shape;42;p29"/>
          <p:cNvSpPr/>
          <p:nvPr/>
        </p:nvSpPr>
        <p:spPr>
          <a:xfrm>
            <a:off x="0" y="-24256"/>
            <a:ext cx="12192000" cy="8808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Calibri"/>
              <a:ea typeface="Calibri"/>
              <a:cs typeface="Calibri"/>
              <a:sym typeface="Calibri"/>
            </a:endParaRPr>
          </a:p>
        </p:txBody>
      </p:sp>
      <p:sp>
        <p:nvSpPr>
          <p:cNvPr id="43" name="Google Shape;43;p29"/>
          <p:cNvSpPr txBox="1"/>
          <p:nvPr/>
        </p:nvSpPr>
        <p:spPr>
          <a:xfrm>
            <a:off x="4667049" y="5924563"/>
            <a:ext cx="6693312"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900">
                <a:solidFill>
                  <a:schemeClr val="dk1"/>
                </a:solidFill>
                <a:latin typeface="Calibri"/>
                <a:ea typeface="Calibri"/>
                <a:cs typeface="Calibri"/>
                <a:sym typeface="Calibri"/>
              </a:rPr>
              <a:t>iDigBio is funded by grants from the National Science Foundation's Advancing Digitization of Biodiversity Collections Program [DBI-1115210 (2011-2018) and DBI-1547229 (2016-2021)]. Any opinions, findings, and conclusions or recommendations expressed in this material are those of the author(s) and do not necessarily reflect the views of the National Science Foundation.</a:t>
            </a:r>
            <a:endParaRPr sz="1050">
              <a:solidFill>
                <a:schemeClr val="dk1"/>
              </a:solidFill>
              <a:latin typeface="Calibri"/>
              <a:ea typeface="Calibri"/>
              <a:cs typeface="Calibri"/>
              <a:sym typeface="Calibri"/>
            </a:endParaRPr>
          </a:p>
        </p:txBody>
      </p:sp>
      <p:pic>
        <p:nvPicPr>
          <p:cNvPr descr="green bar.jpg" id="44" name="Google Shape;44;p29"/>
          <p:cNvPicPr preferRelativeResize="0"/>
          <p:nvPr/>
        </p:nvPicPr>
        <p:blipFill rotWithShape="1">
          <a:blip r:embed="rId13">
            <a:alphaModFix/>
          </a:blip>
          <a:srcRect b="0" l="0" r="541" t="0"/>
          <a:stretch/>
        </p:blipFill>
        <p:spPr>
          <a:xfrm flipH="1" rot="10800000">
            <a:off x="0" y="6667500"/>
            <a:ext cx="12192000" cy="236218"/>
          </a:xfrm>
          <a:prstGeom prst="rect">
            <a:avLst/>
          </a:prstGeom>
          <a:noFill/>
          <a:ln>
            <a:noFill/>
          </a:ln>
        </p:spPr>
      </p:pic>
      <p:pic>
        <p:nvPicPr>
          <p:cNvPr descr="Asset 12.jpg" id="45" name="Google Shape;45;p29"/>
          <p:cNvPicPr preferRelativeResize="0"/>
          <p:nvPr/>
        </p:nvPicPr>
        <p:blipFill rotWithShape="1">
          <a:blip r:embed="rId14">
            <a:alphaModFix/>
          </a:blip>
          <a:srcRect b="0" l="0" r="0" t="0"/>
          <a:stretch/>
        </p:blipFill>
        <p:spPr>
          <a:xfrm>
            <a:off x="243840" y="203480"/>
            <a:ext cx="11704320" cy="586113"/>
          </a:xfrm>
          <a:prstGeom prst="rect">
            <a:avLst/>
          </a:prstGeom>
          <a:noFill/>
          <a:ln>
            <a:noFill/>
          </a:ln>
        </p:spPr>
      </p:pic>
      <p:pic>
        <p:nvPicPr>
          <p:cNvPr descr="IdigBio-logo-bigger.jpg" id="46" name="Google Shape;46;p29"/>
          <p:cNvPicPr preferRelativeResize="0"/>
          <p:nvPr/>
        </p:nvPicPr>
        <p:blipFill rotWithShape="1">
          <a:blip r:embed="rId15">
            <a:alphaModFix/>
          </a:blip>
          <a:srcRect b="0" l="0" r="0" t="0"/>
          <a:stretch/>
        </p:blipFill>
        <p:spPr>
          <a:xfrm>
            <a:off x="547498" y="5847954"/>
            <a:ext cx="2904619" cy="61155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30"/>
          <p:cNvSpPr/>
          <p:nvPr/>
        </p:nvSpPr>
        <p:spPr>
          <a:xfrm>
            <a:off x="303521" y="765885"/>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30"/>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30"/>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30"/>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30"/>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30"/>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30"/>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 name="Google Shape;55;p30"/>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31"/>
          <p:cNvSpPr/>
          <p:nvPr/>
        </p:nvSpPr>
        <p:spPr>
          <a:xfrm>
            <a:off x="303521" y="765885"/>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31"/>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31"/>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0" name="Shape 60"/>
        <p:cNvGrpSpPr/>
        <p:nvPr/>
      </p:nvGrpSpPr>
      <p:grpSpPr>
        <a:xfrm>
          <a:off x="0" y="0"/>
          <a:ext cx="0" cy="0"/>
          <a:chOff x="0" y="0"/>
          <a:chExt cx="0" cy="0"/>
        </a:xfrm>
      </p:grpSpPr>
      <p:sp>
        <p:nvSpPr>
          <p:cNvPr id="61" name="Google Shape;61;p32"/>
          <p:cNvSpPr/>
          <p:nvPr/>
        </p:nvSpPr>
        <p:spPr>
          <a:xfrm>
            <a:off x="303521" y="754733"/>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32"/>
          <p:cNvSpPr txBox="1"/>
          <p:nvPr>
            <p:ph type="title"/>
          </p:nvPr>
        </p:nvSpPr>
        <p:spPr>
          <a:xfrm>
            <a:off x="609600" y="912166"/>
            <a:ext cx="10972800" cy="80344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32"/>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32"/>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5" name="Shape 65"/>
        <p:cNvGrpSpPr/>
        <p:nvPr/>
      </p:nvGrpSpPr>
      <p:grpSpPr>
        <a:xfrm>
          <a:off x="0" y="0"/>
          <a:ext cx="0" cy="0"/>
          <a:chOff x="0" y="0"/>
          <a:chExt cx="0" cy="0"/>
        </a:xfrm>
      </p:grpSpPr>
      <p:sp>
        <p:nvSpPr>
          <p:cNvPr id="66" name="Google Shape;66;p33"/>
          <p:cNvSpPr/>
          <p:nvPr/>
        </p:nvSpPr>
        <p:spPr>
          <a:xfrm>
            <a:off x="303521" y="760309"/>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33"/>
          <p:cNvSpPr txBox="1"/>
          <p:nvPr>
            <p:ph type="title"/>
          </p:nvPr>
        </p:nvSpPr>
        <p:spPr>
          <a:xfrm>
            <a:off x="609600" y="962942"/>
            <a:ext cx="10972800" cy="6705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33"/>
          <p:cNvSpPr txBox="1"/>
          <p:nvPr>
            <p:ph idx="1" type="body"/>
          </p:nvPr>
        </p:nvSpPr>
        <p:spPr>
          <a:xfrm>
            <a:off x="609600" y="1850228"/>
            <a:ext cx="5384800" cy="450612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33"/>
          <p:cNvSpPr txBox="1"/>
          <p:nvPr>
            <p:ph idx="2" type="body"/>
          </p:nvPr>
        </p:nvSpPr>
        <p:spPr>
          <a:xfrm>
            <a:off x="6197600" y="1850228"/>
            <a:ext cx="5384800" cy="450612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33"/>
          <p:cNvSpPr txBox="1"/>
          <p:nvPr/>
        </p:nvSpPr>
        <p:spPr>
          <a:xfrm>
            <a:off x="11438921" y="5887852"/>
            <a:ext cx="69475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200">
              <a:solidFill>
                <a:schemeClr val="lt1"/>
              </a:solidFill>
              <a:latin typeface="Cambria"/>
              <a:ea typeface="Cambria"/>
              <a:cs typeface="Cambria"/>
              <a:sym typeface="Cambria"/>
            </a:endParaRPr>
          </a:p>
        </p:txBody>
      </p:sp>
      <p:sp>
        <p:nvSpPr>
          <p:cNvPr id="71" name="Google Shape;71;p33"/>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 name="Google Shape;72;p33"/>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3" name="Shape 73"/>
        <p:cNvGrpSpPr/>
        <p:nvPr/>
      </p:nvGrpSpPr>
      <p:grpSpPr>
        <a:xfrm>
          <a:off x="0" y="0"/>
          <a:ext cx="0" cy="0"/>
          <a:chOff x="0" y="0"/>
          <a:chExt cx="0" cy="0"/>
        </a:xfrm>
      </p:grpSpPr>
      <p:sp>
        <p:nvSpPr>
          <p:cNvPr id="74" name="Google Shape;74;p34"/>
          <p:cNvSpPr/>
          <p:nvPr/>
        </p:nvSpPr>
        <p:spPr>
          <a:xfrm>
            <a:off x="303521" y="765885"/>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 name="Google Shape;75;p34"/>
          <p:cNvSpPr txBox="1"/>
          <p:nvPr>
            <p:ph type="title"/>
          </p:nvPr>
        </p:nvSpPr>
        <p:spPr>
          <a:xfrm>
            <a:off x="609602" y="900862"/>
            <a:ext cx="4011084" cy="70887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34"/>
          <p:cNvSpPr txBox="1"/>
          <p:nvPr>
            <p:ph idx="1" type="body"/>
          </p:nvPr>
        </p:nvSpPr>
        <p:spPr>
          <a:xfrm>
            <a:off x="4766733" y="900862"/>
            <a:ext cx="6815667" cy="5567626"/>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7" name="Google Shape;77;p34"/>
          <p:cNvSpPr txBox="1"/>
          <p:nvPr>
            <p:ph idx="2" type="body"/>
          </p:nvPr>
        </p:nvSpPr>
        <p:spPr>
          <a:xfrm>
            <a:off x="609602" y="1803189"/>
            <a:ext cx="4011084" cy="466529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atin typeface="Cambria"/>
                <a:ea typeface="Cambria"/>
                <a:cs typeface="Cambria"/>
                <a:sym typeface="Cambria"/>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34"/>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 name="Google Shape;79;p34"/>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0" name="Shape 80"/>
        <p:cNvGrpSpPr/>
        <p:nvPr/>
      </p:nvGrpSpPr>
      <p:grpSpPr>
        <a:xfrm>
          <a:off x="0" y="0"/>
          <a:ext cx="0" cy="0"/>
          <a:chOff x="0" y="0"/>
          <a:chExt cx="0" cy="0"/>
        </a:xfrm>
      </p:grpSpPr>
      <p:sp>
        <p:nvSpPr>
          <p:cNvPr id="81" name="Google Shape;81;p35"/>
          <p:cNvSpPr/>
          <p:nvPr/>
        </p:nvSpPr>
        <p:spPr>
          <a:xfrm>
            <a:off x="303521" y="754733"/>
            <a:ext cx="11627608" cy="59263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35"/>
          <p:cNvSpPr txBox="1"/>
          <p:nvPr>
            <p:ph type="title"/>
          </p:nvPr>
        </p:nvSpPr>
        <p:spPr>
          <a:xfrm>
            <a:off x="834339" y="5482639"/>
            <a:ext cx="7315200" cy="40521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35"/>
          <p:cNvSpPr/>
          <p:nvPr>
            <p:ph idx="2" type="pic"/>
          </p:nvPr>
        </p:nvSpPr>
        <p:spPr>
          <a:xfrm>
            <a:off x="834341" y="987834"/>
            <a:ext cx="10604583" cy="4379504"/>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mbria"/>
                <a:ea typeface="Cambria"/>
                <a:cs typeface="Cambria"/>
                <a:sym typeface="Cambri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mbria"/>
                <a:ea typeface="Cambria"/>
                <a:cs typeface="Cambria"/>
                <a:sym typeface="Cambri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4" name="Google Shape;84;p35"/>
          <p:cNvSpPr txBox="1"/>
          <p:nvPr>
            <p:ph idx="1" type="body"/>
          </p:nvPr>
        </p:nvSpPr>
        <p:spPr>
          <a:xfrm>
            <a:off x="834339" y="5887852"/>
            <a:ext cx="7315200" cy="52051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5" name="Google Shape;85;p35"/>
          <p:cNvSpPr/>
          <p:nvPr/>
        </p:nvSpPr>
        <p:spPr>
          <a:xfrm>
            <a:off x="11677158" y="6409840"/>
            <a:ext cx="514844" cy="3566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35"/>
          <p:cNvSpPr txBox="1"/>
          <p:nvPr/>
        </p:nvSpPr>
        <p:spPr>
          <a:xfrm>
            <a:off x="11438921" y="6475992"/>
            <a:ext cx="694752" cy="18710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lt1"/>
                </a:solidFill>
                <a:latin typeface="Cambria"/>
                <a:ea typeface="Cambria"/>
                <a:cs typeface="Cambria"/>
                <a:sym typeface="Cambria"/>
              </a:rPr>
              <a:t>‹#›</a:t>
            </a:fld>
            <a:endParaRPr sz="900">
              <a:solidFill>
                <a:schemeClr val="lt1"/>
              </a:solidFill>
              <a:latin typeface="Cambria"/>
              <a:ea typeface="Cambria"/>
              <a:cs typeface="Cambria"/>
              <a:sym typeface="Cambr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E2DC"/>
        </a:solidFill>
      </p:bgPr>
    </p:bg>
    <p:spTree>
      <p:nvGrpSpPr>
        <p:cNvPr id="9" name="Shape 9"/>
        <p:cNvGrpSpPr/>
        <p:nvPr/>
      </p:nvGrpSpPr>
      <p:grpSpPr>
        <a:xfrm>
          <a:off x="0" y="0"/>
          <a:ext cx="0" cy="0"/>
          <a:chOff x="0" y="0"/>
          <a:chExt cx="0" cy="0"/>
        </a:xfrm>
      </p:grpSpPr>
      <p:sp>
        <p:nvSpPr>
          <p:cNvPr id="10" name="Google Shape;10;p22"/>
          <p:cNvSpPr/>
          <p:nvPr/>
        </p:nvSpPr>
        <p:spPr>
          <a:xfrm>
            <a:off x="0" y="0"/>
            <a:ext cx="12192000" cy="6858000"/>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22"/>
          <p:cNvSpPr txBox="1"/>
          <p:nvPr>
            <p:ph idx="1" type="body"/>
          </p:nvPr>
        </p:nvSpPr>
        <p:spPr>
          <a:xfrm>
            <a:off x="609600" y="2170934"/>
            <a:ext cx="10972800" cy="4185419"/>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Asset 12.jpg" id="12" name="Google Shape;12;p22"/>
          <p:cNvPicPr preferRelativeResize="0"/>
          <p:nvPr/>
        </p:nvPicPr>
        <p:blipFill rotWithShape="1">
          <a:blip r:embed="rId1">
            <a:alphaModFix/>
          </a:blip>
          <a:srcRect b="0" l="0" r="0" t="0"/>
          <a:stretch/>
        </p:blipFill>
        <p:spPr>
          <a:xfrm>
            <a:off x="243840" y="155487"/>
            <a:ext cx="11704320" cy="5861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E2DC"/>
        </a:solidFill>
      </p:bgPr>
    </p:bg>
    <p:spTree>
      <p:nvGrpSpPr>
        <p:cNvPr id="99" name="Shape 99"/>
        <p:cNvGrpSpPr/>
        <p:nvPr/>
      </p:nvGrpSpPr>
      <p:grpSpPr>
        <a:xfrm>
          <a:off x="0" y="0"/>
          <a:ext cx="0" cy="0"/>
          <a:chOff x="0" y="0"/>
          <a:chExt cx="0" cy="0"/>
        </a:xfrm>
      </p:grpSpPr>
      <p:sp>
        <p:nvSpPr>
          <p:cNvPr id="100" name="Google Shape;100;p24"/>
          <p:cNvSpPr/>
          <p:nvPr/>
        </p:nvSpPr>
        <p:spPr>
          <a:xfrm>
            <a:off x="0" y="0"/>
            <a:ext cx="12192000" cy="6858000"/>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1" name="Google Shape;101;p24"/>
          <p:cNvSpPr txBox="1"/>
          <p:nvPr>
            <p:ph idx="1" type="body"/>
          </p:nvPr>
        </p:nvSpPr>
        <p:spPr>
          <a:xfrm>
            <a:off x="609600" y="2170934"/>
            <a:ext cx="10972800" cy="4185419"/>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Asset 12.jpg" id="102" name="Google Shape;102;p24"/>
          <p:cNvPicPr preferRelativeResize="0"/>
          <p:nvPr/>
        </p:nvPicPr>
        <p:blipFill rotWithShape="1">
          <a:blip r:embed="rId1">
            <a:alphaModFix/>
          </a:blip>
          <a:srcRect b="0" l="0" r="0" t="0"/>
          <a:stretch/>
        </p:blipFill>
        <p:spPr>
          <a:xfrm>
            <a:off x="243840" y="155487"/>
            <a:ext cx="11704320" cy="5861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
          <p:cNvSpPr txBox="1"/>
          <p:nvPr>
            <p:ph type="ctrTitle"/>
          </p:nvPr>
        </p:nvSpPr>
        <p:spPr>
          <a:xfrm>
            <a:off x="914400" y="1256359"/>
            <a:ext cx="10363200" cy="12422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Helvetica Neue"/>
              <a:buNone/>
            </a:pPr>
            <a:r>
              <a:rPr lang="en-US"/>
              <a:t>Lessons Learned from</a:t>
            </a:r>
            <a:br>
              <a:rPr lang="en-US"/>
            </a:br>
            <a:r>
              <a:rPr lang="en-US" sz="2800">
                <a:solidFill>
                  <a:srgbClr val="0070C0"/>
                </a:solidFill>
              </a:rPr>
              <a:t>Biodiversity Collections </a:t>
            </a:r>
            <a:r>
              <a:rPr i="1" lang="en-US" sz="2800">
                <a:solidFill>
                  <a:srgbClr val="0070C0"/>
                </a:solidFill>
              </a:rPr>
              <a:t>Index</a:t>
            </a:r>
            <a:r>
              <a:rPr lang="en-US" sz="2800">
                <a:solidFill>
                  <a:srgbClr val="0070C0"/>
                </a:solidFill>
              </a:rPr>
              <a:t> (</a:t>
            </a:r>
            <a:r>
              <a:rPr i="1" lang="en-US" sz="2800">
                <a:solidFill>
                  <a:srgbClr val="0070C0"/>
                </a:solidFill>
              </a:rPr>
              <a:t>BCI</a:t>
            </a:r>
            <a:r>
              <a:rPr lang="en-US" sz="2800">
                <a:solidFill>
                  <a:srgbClr val="0070C0"/>
                </a:solidFill>
              </a:rPr>
              <a:t>) </a:t>
            </a:r>
            <a:r>
              <a:rPr lang="en-US" sz="2800"/>
              <a:t>and the</a:t>
            </a:r>
            <a:br>
              <a:rPr lang="en-US" sz="2800"/>
            </a:br>
            <a:r>
              <a:rPr lang="en-US" sz="2800">
                <a:solidFill>
                  <a:srgbClr val="0070C0"/>
                </a:solidFill>
              </a:rPr>
              <a:t>Global Registry of Biological Repositories (GRBio)</a:t>
            </a:r>
            <a:endParaRPr sz="2800">
              <a:solidFill>
                <a:srgbClr val="0070C0"/>
              </a:solidFill>
            </a:endParaRPr>
          </a:p>
        </p:txBody>
      </p:sp>
      <p:sp>
        <p:nvSpPr>
          <p:cNvPr id="197" name="Google Shape;197;p1"/>
          <p:cNvSpPr txBox="1"/>
          <p:nvPr>
            <p:ph idx="1" type="subTitle"/>
          </p:nvPr>
        </p:nvSpPr>
        <p:spPr>
          <a:xfrm>
            <a:off x="2664481" y="4832392"/>
            <a:ext cx="6788359" cy="7387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1600"/>
              <a:buNone/>
            </a:pPr>
            <a:r>
              <a:rPr lang="en-US" sz="1600"/>
              <a:t>Collection Descriptions Task Group, </a:t>
            </a:r>
            <a:r>
              <a:rPr i="1" lang="en-US" sz="1600">
                <a:solidFill>
                  <a:srgbClr val="0070C0"/>
                </a:solidFill>
              </a:rPr>
              <a:t>Data Model Development Meeting</a:t>
            </a:r>
            <a:endParaRPr/>
          </a:p>
          <a:p>
            <a:pPr indent="0" lvl="0" marL="0" rtl="0" algn="l">
              <a:spcBef>
                <a:spcPts val="0"/>
              </a:spcBef>
              <a:spcAft>
                <a:spcPts val="0"/>
              </a:spcAft>
              <a:buClr>
                <a:srgbClr val="262626"/>
              </a:buClr>
              <a:buSzPts val="1600"/>
              <a:buNone/>
            </a:pPr>
            <a:r>
              <a:rPr lang="en-US" sz="1600"/>
              <a:t>10-11 September, 2019 Host: NHM London</a:t>
            </a:r>
            <a:endParaRPr/>
          </a:p>
          <a:p>
            <a:pPr indent="0" lvl="0" marL="0" rtl="0" algn="l">
              <a:spcBef>
                <a:spcPts val="0"/>
              </a:spcBef>
              <a:spcAft>
                <a:spcPts val="0"/>
              </a:spcAft>
              <a:buClr>
                <a:srgbClr val="262626"/>
              </a:buClr>
              <a:buSzPts val="1600"/>
              <a:buNone/>
            </a:pPr>
            <a:r>
              <a:rPr lang="en-US" sz="1600"/>
              <a:t>Deborah L. Paul, Digitization and Workforce Development Manager, iDigBio</a:t>
            </a:r>
            <a:endParaRPr/>
          </a:p>
        </p:txBody>
      </p:sp>
      <p:sp>
        <p:nvSpPr>
          <p:cNvPr id="198" name="Google Shape;198;p1"/>
          <p:cNvSpPr txBox="1"/>
          <p:nvPr/>
        </p:nvSpPr>
        <p:spPr>
          <a:xfrm>
            <a:off x="914400" y="2962318"/>
            <a:ext cx="8534400" cy="9435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2400"/>
              <a:buFont typeface="Arial"/>
              <a:buNone/>
            </a:pPr>
            <a:r>
              <a:rPr b="0" i="1" lang="en-US" sz="2400" u="none" cap="none" strike="noStrike">
                <a:solidFill>
                  <a:srgbClr val="262626"/>
                </a:solidFill>
                <a:latin typeface="Palatino Linotype"/>
                <a:ea typeface="Palatino Linotype"/>
                <a:cs typeface="Palatino Linotype"/>
                <a:sym typeface="Palatino Linotype"/>
              </a:rPr>
              <a:t>from data standards to websites and databases, clues we can glean for our individual and group attempts to move forward</a:t>
            </a:r>
            <a:endParaRPr/>
          </a:p>
        </p:txBody>
      </p:sp>
      <p:pic>
        <p:nvPicPr>
          <p:cNvPr id="199" name="Google Shape;199;p1"/>
          <p:cNvPicPr preferRelativeResize="0"/>
          <p:nvPr/>
        </p:nvPicPr>
        <p:blipFill rotWithShape="1">
          <a:blip r:embed="rId3">
            <a:alphaModFix/>
          </a:blip>
          <a:srcRect b="0" l="0" r="0" t="0"/>
          <a:stretch/>
        </p:blipFill>
        <p:spPr>
          <a:xfrm>
            <a:off x="914400" y="4796059"/>
            <a:ext cx="1493260" cy="786450"/>
          </a:xfrm>
          <a:prstGeom prst="rect">
            <a:avLst/>
          </a:prstGeom>
          <a:noFill/>
          <a:ln>
            <a:noFill/>
          </a:ln>
        </p:spPr>
      </p:pic>
      <p:pic>
        <p:nvPicPr>
          <p:cNvPr id="200" name="Google Shape;200;p1"/>
          <p:cNvPicPr preferRelativeResize="0"/>
          <p:nvPr/>
        </p:nvPicPr>
        <p:blipFill rotWithShape="1">
          <a:blip r:embed="rId4">
            <a:alphaModFix/>
          </a:blip>
          <a:srcRect b="0" l="0" r="0" t="0"/>
          <a:stretch/>
        </p:blipFill>
        <p:spPr>
          <a:xfrm>
            <a:off x="9740366" y="1572387"/>
            <a:ext cx="978818" cy="9788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3" name="Shape 273"/>
        <p:cNvGrpSpPr/>
        <p:nvPr/>
      </p:nvGrpSpPr>
      <p:grpSpPr>
        <a:xfrm>
          <a:off x="0" y="0"/>
          <a:ext cx="0" cy="0"/>
          <a:chOff x="0" y="0"/>
          <a:chExt cx="0" cy="0"/>
        </a:xfrm>
      </p:grpSpPr>
      <p:sp>
        <p:nvSpPr>
          <p:cNvPr id="274" name="Google Shape;274;p10"/>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hierarchies are hard for people</a:t>
            </a:r>
            <a:endParaRPr/>
          </a:p>
        </p:txBody>
      </p:sp>
      <p:sp>
        <p:nvSpPr>
          <p:cNvPr id="275" name="Google Shape;275;p10"/>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276" name="Google Shape;276;p10"/>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Hard to think in hierarchies</a:t>
            </a:r>
            <a:endParaRPr/>
          </a:p>
          <a:p>
            <a:pPr indent="-342900" lvl="0" marL="342900" rtl="0" algn="l">
              <a:spcBef>
                <a:spcPts val="480"/>
              </a:spcBef>
              <a:spcAft>
                <a:spcPts val="0"/>
              </a:spcAft>
              <a:buClr>
                <a:schemeClr val="dk1"/>
              </a:buClr>
              <a:buSzPts val="2400"/>
              <a:buChar char="•"/>
            </a:pPr>
            <a:r>
              <a:rPr lang="en-US"/>
              <a:t>Hard to agree on hierarchies</a:t>
            </a:r>
            <a:endParaRPr/>
          </a:p>
        </p:txBody>
      </p:sp>
      <p:sp>
        <p:nvSpPr>
          <p:cNvPr id="277" name="Google Shape;277;p10"/>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278" name="Google Shape;278;p10"/>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example: suggests “top-level” item is “herbarium”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2" name="Shape 282"/>
        <p:cNvGrpSpPr/>
        <p:nvPr/>
      </p:nvGrpSpPr>
      <p:grpSpPr>
        <a:xfrm>
          <a:off x="0" y="0"/>
          <a:ext cx="0" cy="0"/>
          <a:chOff x="0" y="0"/>
          <a:chExt cx="0" cy="0"/>
        </a:xfrm>
      </p:grpSpPr>
      <p:sp>
        <p:nvSpPr>
          <p:cNvPr id="283" name="Google Shape;283;p11"/>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humans are required to make this work</a:t>
            </a:r>
            <a:endParaRPr/>
          </a:p>
        </p:txBody>
      </p:sp>
      <p:sp>
        <p:nvSpPr>
          <p:cNvPr id="284" name="Google Shape;284;p11"/>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285" name="Google Shape;285;p11"/>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humans (will) need to actively go after the information</a:t>
            </a:r>
            <a:endParaRPr/>
          </a:p>
          <a:p>
            <a:pPr indent="-342900" lvl="0" marL="342900" rtl="0" algn="l">
              <a:spcBef>
                <a:spcPts val="480"/>
              </a:spcBef>
              <a:spcAft>
                <a:spcPts val="0"/>
              </a:spcAft>
              <a:buClr>
                <a:schemeClr val="dk1"/>
              </a:buClr>
              <a:buSzPts val="2400"/>
              <a:buChar char="•"/>
            </a:pPr>
            <a:r>
              <a:rPr lang="en-US"/>
              <a:t>likely need to be paid</a:t>
            </a:r>
            <a:endParaRPr/>
          </a:p>
          <a:p>
            <a:pPr indent="-342900" lvl="0" marL="342900" rtl="0" algn="l">
              <a:spcBef>
                <a:spcPts val="480"/>
              </a:spcBef>
              <a:spcAft>
                <a:spcPts val="0"/>
              </a:spcAft>
              <a:buClr>
                <a:schemeClr val="dk1"/>
              </a:buClr>
              <a:buSzPts val="2400"/>
              <a:buChar char="•"/>
            </a:pPr>
            <a:r>
              <a:rPr lang="en-US"/>
              <a:t>will need a reason, example:</a:t>
            </a:r>
            <a:endParaRPr/>
          </a:p>
          <a:p>
            <a:pPr indent="-285750" lvl="1" marL="742950" rtl="0" algn="l">
              <a:spcBef>
                <a:spcPts val="400"/>
              </a:spcBef>
              <a:spcAft>
                <a:spcPts val="0"/>
              </a:spcAft>
              <a:buClr>
                <a:schemeClr val="dk1"/>
              </a:buClr>
              <a:buSzPts val="2000"/>
              <a:buChar char="–"/>
            </a:pPr>
            <a:r>
              <a:rPr lang="en-US"/>
              <a:t>“we’re all going to digitize”</a:t>
            </a:r>
            <a:endParaRPr/>
          </a:p>
        </p:txBody>
      </p:sp>
      <p:sp>
        <p:nvSpPr>
          <p:cNvPr id="286" name="Google Shape;286;p11"/>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287" name="Google Shape;287;p11"/>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20"/>
              <a:buChar char="•"/>
            </a:pPr>
            <a:r>
              <a:rPr lang="en-US" sz="2220"/>
              <a:t>“regional-based” managers like Rob Cubey at RBGE - keeps data up-to-date for their institutions</a:t>
            </a:r>
            <a:endParaRPr/>
          </a:p>
          <a:p>
            <a:pPr indent="-342900" lvl="0" marL="342900" rtl="0" algn="l">
              <a:lnSpc>
                <a:spcPct val="80000"/>
              </a:lnSpc>
              <a:spcBef>
                <a:spcPts val="444"/>
              </a:spcBef>
              <a:spcAft>
                <a:spcPts val="0"/>
              </a:spcAft>
              <a:buClr>
                <a:schemeClr val="dk1"/>
              </a:buClr>
              <a:buSzPts val="2220"/>
              <a:buChar char="•"/>
            </a:pPr>
            <a:r>
              <a:rPr lang="en-US" sz="2220"/>
              <a:t>seems coordination and alignment needed across such as SPNHC, ICOMNATHIST, NatSCA, …</a:t>
            </a:r>
            <a:endParaRPr/>
          </a:p>
          <a:p>
            <a:pPr indent="-342900" lvl="0" marL="342900" rtl="0" algn="l">
              <a:lnSpc>
                <a:spcPct val="80000"/>
              </a:lnSpc>
              <a:spcBef>
                <a:spcPts val="444"/>
              </a:spcBef>
              <a:spcAft>
                <a:spcPts val="0"/>
              </a:spcAft>
              <a:buClr>
                <a:schemeClr val="dk1"/>
              </a:buClr>
              <a:buSzPts val="2220"/>
              <a:buChar char="•"/>
            </a:pPr>
            <a:r>
              <a:rPr lang="en-US" sz="2220"/>
              <a:t>policy</a:t>
            </a:r>
            <a:endParaRPr sz="2220"/>
          </a:p>
          <a:p>
            <a:pPr indent="-342900" lvl="0" marL="342900" rtl="0" algn="l">
              <a:lnSpc>
                <a:spcPct val="80000"/>
              </a:lnSpc>
              <a:spcBef>
                <a:spcPts val="444"/>
              </a:spcBef>
              <a:spcAft>
                <a:spcPts val="0"/>
              </a:spcAft>
              <a:buClr>
                <a:schemeClr val="dk1"/>
              </a:buClr>
              <a:buSzPts val="2220"/>
              <a:buChar char="•"/>
            </a:pPr>
            <a:r>
              <a:rPr lang="en-US" sz="2220"/>
              <a:t>cyberinfrastructure</a:t>
            </a:r>
            <a:endParaRPr/>
          </a:p>
          <a:p>
            <a:pPr indent="-342900" lvl="0" marL="342900" rtl="0" algn="l">
              <a:lnSpc>
                <a:spcPct val="80000"/>
              </a:lnSpc>
              <a:spcBef>
                <a:spcPts val="444"/>
              </a:spcBef>
              <a:spcAft>
                <a:spcPts val="0"/>
              </a:spcAft>
              <a:buClr>
                <a:schemeClr val="dk1"/>
              </a:buClr>
              <a:buSzPts val="2220"/>
              <a:buChar char="•"/>
            </a:pPr>
            <a:r>
              <a:rPr lang="en-US" sz="2220"/>
              <a:t>software</a:t>
            </a:r>
            <a:endParaRPr/>
          </a:p>
          <a:p>
            <a:pPr indent="-342900" lvl="0" marL="342900" rtl="0" algn="l">
              <a:lnSpc>
                <a:spcPct val="80000"/>
              </a:lnSpc>
              <a:spcBef>
                <a:spcPts val="444"/>
              </a:spcBef>
              <a:spcAft>
                <a:spcPts val="0"/>
              </a:spcAft>
              <a:buClr>
                <a:schemeClr val="dk1"/>
              </a:buClr>
              <a:buSzPts val="2220"/>
              <a:buChar char="•"/>
            </a:pPr>
            <a:r>
              <a:rPr lang="en-US" sz="2220"/>
              <a:t>carrots</a:t>
            </a:r>
            <a:endParaRPr/>
          </a:p>
          <a:p>
            <a:pPr indent="-342900" lvl="0" marL="342900" rtl="0" algn="l">
              <a:lnSpc>
                <a:spcPct val="80000"/>
              </a:lnSpc>
              <a:spcBef>
                <a:spcPts val="444"/>
              </a:spcBef>
              <a:spcAft>
                <a:spcPts val="0"/>
              </a:spcAft>
              <a:buClr>
                <a:schemeClr val="dk1"/>
              </a:buClr>
              <a:buSzPts val="2220"/>
              <a:buChar char="•"/>
            </a:pPr>
            <a:r>
              <a:rPr lang="en-US" sz="2220"/>
              <a:t>?</a:t>
            </a:r>
            <a:endParaRPr/>
          </a:p>
          <a:p>
            <a:pPr indent="-201930" lvl="0" marL="342900" rtl="0" algn="l">
              <a:lnSpc>
                <a:spcPct val="80000"/>
              </a:lnSpc>
              <a:spcBef>
                <a:spcPts val="444"/>
              </a:spcBef>
              <a:spcAft>
                <a:spcPts val="0"/>
              </a:spcAft>
              <a:buClr>
                <a:schemeClr val="dk1"/>
              </a:buClr>
              <a:buSzPts val="2220"/>
              <a:buNone/>
            </a:pPr>
            <a:r>
              <a:t/>
            </a:r>
            <a:endParaRPr sz="22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1" name="Shape 291"/>
        <p:cNvGrpSpPr/>
        <p:nvPr/>
      </p:nvGrpSpPr>
      <p:grpSpPr>
        <a:xfrm>
          <a:off x="0" y="0"/>
          <a:ext cx="0" cy="0"/>
          <a:chOff x="0" y="0"/>
          <a:chExt cx="0" cy="0"/>
        </a:xfrm>
      </p:grpSpPr>
      <p:sp>
        <p:nvSpPr>
          <p:cNvPr id="292" name="Google Shape;292;p12"/>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not a high priority for local collections</a:t>
            </a:r>
            <a:endParaRPr/>
          </a:p>
        </p:txBody>
      </p:sp>
      <p:sp>
        <p:nvSpPr>
          <p:cNvPr id="293" name="Google Shape;293;p12"/>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294" name="Google Shape;294;p12"/>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no direct reason for them to do this work (what’s in it for them)</a:t>
            </a:r>
            <a:endParaRPr/>
          </a:p>
          <a:p>
            <a:pPr indent="-342900" lvl="0" marL="342900" rtl="0" algn="l">
              <a:spcBef>
                <a:spcPts val="480"/>
              </a:spcBef>
              <a:spcAft>
                <a:spcPts val="0"/>
              </a:spcAft>
              <a:buClr>
                <a:schemeClr val="dk1"/>
              </a:buClr>
              <a:buSzPts val="2400"/>
              <a:buChar char="•"/>
            </a:pPr>
            <a:r>
              <a:rPr lang="en-US"/>
              <a:t>lack staffing resources</a:t>
            </a:r>
            <a:endParaRPr/>
          </a:p>
          <a:p>
            <a:pPr indent="-342900" lvl="0" marL="342900" rtl="0" algn="l">
              <a:spcBef>
                <a:spcPts val="480"/>
              </a:spcBef>
              <a:spcAft>
                <a:spcPts val="0"/>
              </a:spcAft>
              <a:buClr>
                <a:schemeClr val="dk1"/>
              </a:buClr>
              <a:buSzPts val="2400"/>
              <a:buChar char="•"/>
            </a:pPr>
            <a:r>
              <a:rPr lang="en-US"/>
              <a:t>no requirement for them to advertise themselves</a:t>
            </a:r>
            <a:endParaRPr/>
          </a:p>
          <a:p>
            <a:pPr indent="-285750" lvl="1" marL="742950" rtl="0" algn="l">
              <a:spcBef>
                <a:spcPts val="400"/>
              </a:spcBef>
              <a:spcAft>
                <a:spcPts val="0"/>
              </a:spcAft>
              <a:buClr>
                <a:schemeClr val="dk1"/>
              </a:buClr>
              <a:buSzPts val="2000"/>
              <a:buChar char="–"/>
            </a:pPr>
            <a:r>
              <a:rPr lang="en-US"/>
              <a:t>local science focus</a:t>
            </a:r>
            <a:endParaRPr/>
          </a:p>
          <a:p>
            <a:pPr indent="-285750" lvl="1" marL="742950" rtl="0" algn="l">
              <a:spcBef>
                <a:spcPts val="400"/>
              </a:spcBef>
              <a:spcAft>
                <a:spcPts val="0"/>
              </a:spcAft>
              <a:buClr>
                <a:schemeClr val="dk1"/>
              </a:buClr>
              <a:buSzPts val="2000"/>
              <a:buChar char="–"/>
            </a:pPr>
            <a:r>
              <a:rPr lang="en-US"/>
              <a:t>don’t see how aggregation work helps them</a:t>
            </a:r>
            <a:endParaRPr/>
          </a:p>
        </p:txBody>
      </p:sp>
      <p:sp>
        <p:nvSpPr>
          <p:cNvPr id="295" name="Google Shape;295;p12"/>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296" name="Google Shape;296;p12"/>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communication</a:t>
            </a:r>
            <a:endParaRPr/>
          </a:p>
          <a:p>
            <a:pPr indent="-342900" lvl="0" marL="342900" rtl="0" algn="l">
              <a:spcBef>
                <a:spcPts val="480"/>
              </a:spcBef>
              <a:spcAft>
                <a:spcPts val="0"/>
              </a:spcAft>
              <a:buClr>
                <a:schemeClr val="dk1"/>
              </a:buClr>
              <a:buSzPts val="2400"/>
              <a:buChar char="•"/>
            </a:pPr>
            <a:r>
              <a:rPr lang="en-US"/>
              <a:t>inclusion</a:t>
            </a:r>
            <a:endParaRPr/>
          </a:p>
          <a:p>
            <a:pPr indent="-342900" lvl="0" marL="342900" rtl="0" algn="l">
              <a:spcBef>
                <a:spcPts val="480"/>
              </a:spcBef>
              <a:spcAft>
                <a:spcPts val="0"/>
              </a:spcAft>
              <a:buClr>
                <a:schemeClr val="dk1"/>
              </a:buClr>
              <a:buSzPts val="2400"/>
              <a:buChar char="•"/>
            </a:pPr>
            <a:r>
              <a:rPr lang="en-US"/>
              <a:t>funding</a:t>
            </a:r>
            <a:endParaRPr/>
          </a:p>
          <a:p>
            <a:pPr indent="-342900" lvl="0" marL="342900" rtl="0" algn="l">
              <a:spcBef>
                <a:spcPts val="48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a:p>
            <a:pPr indent="-190500" lvl="0" marL="342900" rtl="0" algn="l">
              <a:spcBef>
                <a:spcPts val="480"/>
              </a:spcBef>
              <a:spcAft>
                <a:spcPts val="0"/>
              </a:spcAft>
              <a:buClr>
                <a:schemeClr val="dk1"/>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0" name="Shape 300"/>
        <p:cNvGrpSpPr/>
        <p:nvPr/>
      </p:nvGrpSpPr>
      <p:grpSpPr>
        <a:xfrm>
          <a:off x="0" y="0"/>
          <a:ext cx="0" cy="0"/>
          <a:chOff x="0" y="0"/>
          <a:chExt cx="0" cy="0"/>
        </a:xfrm>
      </p:grpSpPr>
      <p:sp>
        <p:nvSpPr>
          <p:cNvPr id="301" name="Google Shape;301;p13"/>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a:t>
            </a:r>
            <a:r>
              <a:rPr lang="en-US" sz="2400"/>
              <a:t>“finite resources trying to build something that will last forever”</a:t>
            </a:r>
            <a:endParaRPr sz="2400"/>
          </a:p>
        </p:txBody>
      </p:sp>
      <p:sp>
        <p:nvSpPr>
          <p:cNvPr id="302" name="Google Shape;302;p13"/>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303" name="Google Shape;303;p13"/>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sustainability</a:t>
            </a:r>
            <a:endParaRPr/>
          </a:p>
          <a:p>
            <a:pPr indent="-285750" lvl="1" marL="742950" rtl="0" algn="l">
              <a:spcBef>
                <a:spcPts val="400"/>
              </a:spcBef>
              <a:spcAft>
                <a:spcPts val="0"/>
              </a:spcAft>
              <a:buClr>
                <a:schemeClr val="dk1"/>
              </a:buClr>
              <a:buSzPts val="2000"/>
              <a:buChar char="–"/>
            </a:pPr>
            <a:r>
              <a:rPr lang="en-US"/>
              <a:t>need to repeatedly find funding to care for this resource</a:t>
            </a:r>
            <a:endParaRPr/>
          </a:p>
          <a:p>
            <a:pPr indent="-342900" lvl="0" marL="342900" rtl="0" algn="l">
              <a:spcBef>
                <a:spcPts val="480"/>
              </a:spcBef>
              <a:spcAft>
                <a:spcPts val="0"/>
              </a:spcAft>
              <a:buClr>
                <a:schemeClr val="dk1"/>
              </a:buClr>
              <a:buSzPts val="2400"/>
              <a:buChar char="•"/>
            </a:pPr>
            <a:r>
              <a:rPr lang="en-US"/>
              <a:t>need for shared long-term vision</a:t>
            </a:r>
            <a:endParaRPr/>
          </a:p>
          <a:p>
            <a:pPr indent="-285750" lvl="1" marL="742950" rtl="0" algn="l">
              <a:spcBef>
                <a:spcPts val="400"/>
              </a:spcBef>
              <a:spcAft>
                <a:spcPts val="0"/>
              </a:spcAft>
              <a:buClr>
                <a:schemeClr val="dk1"/>
              </a:buClr>
              <a:buSzPts val="2000"/>
              <a:buChar char="–"/>
            </a:pPr>
            <a:r>
              <a:rPr lang="en-US"/>
              <a:t>alignment</a:t>
            </a:r>
            <a:endParaRPr/>
          </a:p>
        </p:txBody>
      </p:sp>
      <p:sp>
        <p:nvSpPr>
          <p:cNvPr id="304" name="Google Shape;304;p13"/>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05" name="Google Shape;305;p13"/>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funding</a:t>
            </a:r>
            <a:endParaRPr/>
          </a:p>
          <a:p>
            <a:pPr indent="-342900" lvl="0" marL="342900" rtl="0" algn="l">
              <a:spcBef>
                <a:spcPts val="480"/>
              </a:spcBef>
              <a:spcAft>
                <a:spcPts val="0"/>
              </a:spcAft>
              <a:buClr>
                <a:schemeClr val="dk1"/>
              </a:buClr>
              <a:buSzPts val="2400"/>
              <a:buChar char="•"/>
            </a:pPr>
            <a:r>
              <a:rPr lang="en-US"/>
              <a:t>communication</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9" name="Shape 309"/>
        <p:cNvGrpSpPr/>
        <p:nvPr/>
      </p:nvGrpSpPr>
      <p:grpSpPr>
        <a:xfrm>
          <a:off x="0" y="0"/>
          <a:ext cx="0" cy="0"/>
          <a:chOff x="0" y="0"/>
          <a:chExt cx="0" cy="0"/>
        </a:xfrm>
      </p:grpSpPr>
      <p:sp>
        <p:nvSpPr>
          <p:cNvPr id="310" name="Google Shape;310;p14"/>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hard to define a collection</a:t>
            </a:r>
            <a:endParaRPr/>
          </a:p>
        </p:txBody>
      </p:sp>
      <p:sp>
        <p:nvSpPr>
          <p:cNvPr id="311" name="Google Shape;311;p14"/>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a:t>
            </a:r>
            <a:endParaRPr/>
          </a:p>
        </p:txBody>
      </p:sp>
      <p:sp>
        <p:nvSpPr>
          <p:cNvPr id="312" name="Google Shape;312;p14"/>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decided a collection was a “set of objects with a given numbering system.”</a:t>
            </a:r>
            <a:endParaRPr/>
          </a:p>
          <a:p>
            <a:pPr indent="-285750" lvl="1" marL="742950" rtl="0" algn="l">
              <a:spcBef>
                <a:spcPts val="400"/>
              </a:spcBef>
              <a:spcAft>
                <a:spcPts val="0"/>
              </a:spcAft>
              <a:buClr>
                <a:schemeClr val="dk1"/>
              </a:buClr>
              <a:buSzPts val="2000"/>
              <a:buChar char="–"/>
            </a:pPr>
            <a:r>
              <a:rPr lang="en-US"/>
              <a:t>if numbering system different, then a different collection.</a:t>
            </a:r>
            <a:endParaRPr/>
          </a:p>
          <a:p>
            <a:pPr indent="-285750" lvl="1" marL="742950" rtl="0" algn="l">
              <a:spcBef>
                <a:spcPts val="400"/>
              </a:spcBef>
              <a:spcAft>
                <a:spcPts val="0"/>
              </a:spcAft>
              <a:buClr>
                <a:schemeClr val="dk1"/>
              </a:buClr>
              <a:buSzPts val="2000"/>
              <a:buChar char="–"/>
            </a:pPr>
            <a:r>
              <a:rPr lang="en-US"/>
              <a:t>likely this definition is not suitable</a:t>
            </a:r>
            <a:endParaRPr/>
          </a:p>
          <a:p>
            <a:pPr indent="-342900" lvl="0" marL="342900" rtl="0" algn="l">
              <a:spcBef>
                <a:spcPts val="480"/>
              </a:spcBef>
              <a:spcAft>
                <a:spcPts val="0"/>
              </a:spcAft>
              <a:buClr>
                <a:schemeClr val="dk1"/>
              </a:buClr>
              <a:buSzPts val="2400"/>
              <a:buChar char="•"/>
            </a:pPr>
            <a:r>
              <a:rPr lang="en-US"/>
              <a:t>collections reside in the institution</a:t>
            </a:r>
            <a:endParaRPr/>
          </a:p>
        </p:txBody>
      </p:sp>
      <p:sp>
        <p:nvSpPr>
          <p:cNvPr id="313" name="Google Shape;313;p14"/>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14" name="Google Shape;314;p14"/>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define collection?</a:t>
            </a:r>
            <a:endParaRPr/>
          </a:p>
          <a:p>
            <a:pPr indent="-342900" lvl="0" marL="342900" rtl="0" algn="l">
              <a:spcBef>
                <a:spcPts val="480"/>
              </a:spcBef>
              <a:spcAft>
                <a:spcPts val="0"/>
              </a:spcAft>
              <a:buClr>
                <a:schemeClr val="dk1"/>
              </a:buClr>
              <a:buSzPts val="2400"/>
              <a:buChar char="•"/>
            </a:pPr>
            <a:r>
              <a:rPr lang="en-US"/>
              <a:t>flexible (but defined) model</a:t>
            </a:r>
            <a:endParaRPr/>
          </a:p>
          <a:p>
            <a:pPr indent="-342900" lvl="0" marL="342900" rtl="0" algn="l">
              <a:spcBef>
                <a:spcPts val="48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8" name="Shape 318"/>
        <p:cNvGrpSpPr/>
        <p:nvPr/>
      </p:nvGrpSpPr>
      <p:grpSpPr>
        <a:xfrm>
          <a:off x="0" y="0"/>
          <a:ext cx="0" cy="0"/>
          <a:chOff x="0" y="0"/>
          <a:chExt cx="0" cy="0"/>
        </a:xfrm>
      </p:grpSpPr>
      <p:sp>
        <p:nvSpPr>
          <p:cNvPr id="319" name="Google Shape;319;p15"/>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new stakeholders wanted new functions</a:t>
            </a:r>
            <a:endParaRPr/>
          </a:p>
        </p:txBody>
      </p:sp>
      <p:sp>
        <p:nvSpPr>
          <p:cNvPr id="320" name="Google Shape;320;p15"/>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a:t>
            </a:r>
            <a:endParaRPr/>
          </a:p>
        </p:txBody>
      </p:sp>
      <p:sp>
        <p:nvSpPr>
          <p:cNvPr id="321" name="Google Shape;321;p15"/>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started out with search by taxon and country</a:t>
            </a:r>
            <a:endParaRPr/>
          </a:p>
          <a:p>
            <a:pPr indent="-342900" lvl="0" marL="342900" rtl="0" algn="l">
              <a:spcBef>
                <a:spcPts val="480"/>
              </a:spcBef>
              <a:spcAft>
                <a:spcPts val="0"/>
              </a:spcAft>
              <a:buClr>
                <a:schemeClr val="dk1"/>
              </a:buClr>
              <a:buSzPts val="2400"/>
              <a:buChar char="•"/>
            </a:pPr>
            <a:r>
              <a:rPr lang="en-US"/>
              <a:t>needed search by gene sequence, body size, drought resistance, (other traits)</a:t>
            </a:r>
            <a:endParaRPr/>
          </a:p>
        </p:txBody>
      </p:sp>
      <p:sp>
        <p:nvSpPr>
          <p:cNvPr id="322" name="Google Shape;322;p15"/>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23" name="Google Shape;323;p15"/>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data model flexibility</a:t>
            </a:r>
            <a:endParaRPr/>
          </a:p>
          <a:p>
            <a:pPr indent="-342900" lvl="0" marL="342900" rtl="0" algn="l">
              <a:spcBef>
                <a:spcPts val="480"/>
              </a:spcBef>
              <a:spcAft>
                <a:spcPts val="0"/>
              </a:spcAft>
              <a:buClr>
                <a:schemeClr val="dk1"/>
              </a:buClr>
              <a:buSzPts val="2400"/>
              <a:buChar char="•"/>
            </a:pPr>
            <a:r>
              <a:rPr lang="en-US"/>
              <a:t>database flexibility</a:t>
            </a:r>
            <a:endParaRPr/>
          </a:p>
          <a:p>
            <a:pPr indent="-342900" lvl="0" marL="342900" rtl="0" algn="l">
              <a:spcBef>
                <a:spcPts val="48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a:p>
            <a:pPr indent="-190500" lvl="0" marL="342900" rtl="0" algn="l">
              <a:spcBef>
                <a:spcPts val="48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7" name="Shape 327"/>
        <p:cNvGrpSpPr/>
        <p:nvPr/>
      </p:nvGrpSpPr>
      <p:grpSpPr>
        <a:xfrm>
          <a:off x="0" y="0"/>
          <a:ext cx="0" cy="0"/>
          <a:chOff x="0" y="0"/>
          <a:chExt cx="0" cy="0"/>
        </a:xfrm>
      </p:grpSpPr>
      <p:sp>
        <p:nvSpPr>
          <p:cNvPr id="328" name="Google Shape;328;p16"/>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no leverage</a:t>
            </a:r>
            <a:endParaRPr/>
          </a:p>
        </p:txBody>
      </p:sp>
      <p:sp>
        <p:nvSpPr>
          <p:cNvPr id="329" name="Google Shape;329;p16"/>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a:t>
            </a:r>
            <a:endParaRPr/>
          </a:p>
        </p:txBody>
      </p:sp>
      <p:sp>
        <p:nvSpPr>
          <p:cNvPr id="330" name="Google Shape;330;p16"/>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trying to resolve institution codes and collection codes</a:t>
            </a:r>
            <a:endParaRPr/>
          </a:p>
          <a:p>
            <a:pPr indent="-342900" lvl="0" marL="342900" rtl="0" algn="l">
              <a:spcBef>
                <a:spcPts val="480"/>
              </a:spcBef>
              <a:spcAft>
                <a:spcPts val="0"/>
              </a:spcAft>
              <a:buClr>
                <a:schemeClr val="dk1"/>
              </a:buClr>
              <a:buSzPts val="2400"/>
              <a:buChar char="•"/>
            </a:pPr>
            <a:r>
              <a:rPr lang="en-US"/>
              <a:t>most ambiguities (duplications) were between animal / plant collections</a:t>
            </a:r>
            <a:endParaRPr/>
          </a:p>
          <a:p>
            <a:pPr indent="-342900" lvl="0" marL="342900" rtl="0" algn="l">
              <a:spcBef>
                <a:spcPts val="480"/>
              </a:spcBef>
              <a:spcAft>
                <a:spcPts val="0"/>
              </a:spcAft>
              <a:buClr>
                <a:schemeClr val="dk1"/>
              </a:buClr>
              <a:buSzPts val="2400"/>
              <a:buChar char="•"/>
            </a:pPr>
            <a:r>
              <a:rPr lang="en-US"/>
              <a:t>no authority to get these changed</a:t>
            </a:r>
            <a:endParaRPr/>
          </a:p>
          <a:p>
            <a:pPr indent="-285750" lvl="1" marL="742950" rtl="0" algn="l">
              <a:spcBef>
                <a:spcPts val="400"/>
              </a:spcBef>
              <a:spcAft>
                <a:spcPts val="0"/>
              </a:spcAft>
              <a:buClr>
                <a:schemeClr val="dk1"/>
              </a:buClr>
              <a:buSzPts val="2000"/>
              <a:buChar char="–"/>
            </a:pPr>
            <a:r>
              <a:rPr lang="en-US"/>
              <a:t>some refused</a:t>
            </a:r>
            <a:endParaRPr/>
          </a:p>
        </p:txBody>
      </p:sp>
      <p:sp>
        <p:nvSpPr>
          <p:cNvPr id="331" name="Google Shape;331;p16"/>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32" name="Google Shape;332;p16"/>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model using GUIDS (not depending on codes to be unique)</a:t>
            </a:r>
            <a:endParaRPr/>
          </a:p>
          <a:p>
            <a:pPr indent="-342900" lvl="0" marL="342900" rtl="0" algn="l">
              <a:spcBef>
                <a:spcPts val="48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6" name="Shape 336"/>
        <p:cNvGrpSpPr/>
        <p:nvPr/>
      </p:nvGrpSpPr>
      <p:grpSpPr>
        <a:xfrm>
          <a:off x="0" y="0"/>
          <a:ext cx="0" cy="0"/>
          <a:chOff x="0" y="0"/>
          <a:chExt cx="0" cy="0"/>
        </a:xfrm>
      </p:grpSpPr>
      <p:sp>
        <p:nvSpPr>
          <p:cNvPr id="337" name="Google Shape;337;p17"/>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need to be able to show researcher and institution impact</a:t>
            </a:r>
            <a:endParaRPr/>
          </a:p>
        </p:txBody>
      </p:sp>
      <p:sp>
        <p:nvSpPr>
          <p:cNvPr id="338" name="Google Shape;338;p17"/>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339" name="Google Shape;339;p17"/>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registries not seen as important until impact factors are affected</a:t>
            </a:r>
            <a:endParaRPr/>
          </a:p>
          <a:p>
            <a:pPr indent="-342900" lvl="0" marL="342900" rtl="0" algn="l">
              <a:spcBef>
                <a:spcPts val="480"/>
              </a:spcBef>
              <a:spcAft>
                <a:spcPts val="0"/>
              </a:spcAft>
              <a:buClr>
                <a:schemeClr val="dk1"/>
              </a:buClr>
              <a:buSzPts val="2400"/>
              <a:buChar char="•"/>
            </a:pPr>
            <a:r>
              <a:rPr lang="en-US"/>
              <a:t>no standards for how researchers cite or attribute collections or specimens used in research or policy</a:t>
            </a:r>
            <a:endParaRPr/>
          </a:p>
        </p:txBody>
      </p:sp>
      <p:sp>
        <p:nvSpPr>
          <p:cNvPr id="340" name="Google Shape;340;p17"/>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41" name="Google Shape;341;p17"/>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metrics</a:t>
            </a:r>
            <a:endParaRPr/>
          </a:p>
          <a:p>
            <a:pPr indent="-342900" lvl="0" marL="342900" rtl="0" algn="l">
              <a:spcBef>
                <a:spcPts val="480"/>
              </a:spcBef>
              <a:spcAft>
                <a:spcPts val="0"/>
              </a:spcAft>
              <a:buClr>
                <a:schemeClr val="dk1"/>
              </a:buClr>
              <a:buSzPts val="2400"/>
              <a:buChar char="•"/>
            </a:pPr>
            <a:r>
              <a:rPr lang="en-US"/>
              <a:t>linking</a:t>
            </a:r>
            <a:endParaRPr/>
          </a:p>
          <a:p>
            <a:pPr indent="-342900" lvl="0" marL="342900" rtl="0" algn="l">
              <a:spcBef>
                <a:spcPts val="48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5" name="Shape 345"/>
        <p:cNvGrpSpPr/>
        <p:nvPr/>
      </p:nvGrpSpPr>
      <p:grpSpPr>
        <a:xfrm>
          <a:off x="0" y="0"/>
          <a:ext cx="0" cy="0"/>
          <a:chOff x="0" y="0"/>
          <a:chExt cx="0" cy="0"/>
        </a:xfrm>
      </p:grpSpPr>
      <p:sp>
        <p:nvSpPr>
          <p:cNvPr id="346" name="Google Shape;346;p18"/>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need to link data curation to ability of collection to document its impact</a:t>
            </a:r>
            <a:endParaRPr/>
          </a:p>
        </p:txBody>
      </p:sp>
      <p:sp>
        <p:nvSpPr>
          <p:cNvPr id="347" name="Google Shape;347;p18"/>
          <p:cNvSpPr txBox="1"/>
          <p:nvPr>
            <p:ph idx="1" type="body"/>
          </p:nvPr>
        </p:nvSpPr>
        <p:spPr>
          <a:xfrm>
            <a:off x="609600" y="2034585"/>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348" name="Google Shape;348;p18"/>
          <p:cNvSpPr txBox="1"/>
          <p:nvPr>
            <p:ph idx="2" type="body"/>
          </p:nvPr>
        </p:nvSpPr>
        <p:spPr>
          <a:xfrm>
            <a:off x="609600" y="2573245"/>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need to show value-added for the investment</a:t>
            </a:r>
            <a:endParaRPr/>
          </a:p>
          <a:p>
            <a:pPr indent="-285750" lvl="1" marL="742950" rtl="0" algn="l">
              <a:spcBef>
                <a:spcPts val="400"/>
              </a:spcBef>
              <a:spcAft>
                <a:spcPts val="0"/>
              </a:spcAft>
              <a:buClr>
                <a:schemeClr val="dk1"/>
              </a:buClr>
              <a:buSzPts val="2000"/>
              <a:buChar char="–"/>
            </a:pPr>
            <a:r>
              <a:rPr lang="en-US"/>
              <a:t>sequencing</a:t>
            </a:r>
            <a:endParaRPr/>
          </a:p>
          <a:p>
            <a:pPr indent="-285750" lvl="1" marL="742950" rtl="0" algn="l">
              <a:spcBef>
                <a:spcPts val="400"/>
              </a:spcBef>
              <a:spcAft>
                <a:spcPts val="0"/>
              </a:spcAft>
              <a:buClr>
                <a:schemeClr val="dk1"/>
              </a:buClr>
              <a:buSzPts val="2000"/>
              <a:buChar char="–"/>
            </a:pPr>
            <a:r>
              <a:rPr lang="en-US"/>
              <a:t>digitization</a:t>
            </a:r>
            <a:endParaRPr/>
          </a:p>
          <a:p>
            <a:pPr indent="-228600" lvl="2" marL="1143000" rtl="0" algn="l">
              <a:spcBef>
                <a:spcPts val="360"/>
              </a:spcBef>
              <a:spcAft>
                <a:spcPts val="0"/>
              </a:spcAft>
              <a:buClr>
                <a:schemeClr val="dk1"/>
              </a:buClr>
              <a:buSzPts val="1800"/>
              <a:buChar char="•"/>
            </a:pPr>
            <a:r>
              <a:rPr lang="en-US"/>
              <a:t>imaging</a:t>
            </a:r>
            <a:endParaRPr/>
          </a:p>
          <a:p>
            <a:pPr indent="-285750" lvl="1" marL="742950" rtl="0" algn="l">
              <a:spcBef>
                <a:spcPts val="400"/>
              </a:spcBef>
              <a:spcAft>
                <a:spcPts val="0"/>
              </a:spcAft>
              <a:buClr>
                <a:schemeClr val="dk1"/>
              </a:buClr>
              <a:buSzPts val="2000"/>
              <a:buChar char="–"/>
            </a:pPr>
            <a:r>
              <a:rPr lang="en-US"/>
              <a:t>publications</a:t>
            </a:r>
            <a:endParaRPr/>
          </a:p>
          <a:p>
            <a:pPr indent="-285750" lvl="1" marL="742950" rtl="0" algn="l">
              <a:spcBef>
                <a:spcPts val="400"/>
              </a:spcBef>
              <a:spcAft>
                <a:spcPts val="0"/>
              </a:spcAft>
              <a:buClr>
                <a:schemeClr val="dk1"/>
              </a:buClr>
              <a:buSzPts val="2000"/>
              <a:buChar char="–"/>
            </a:pPr>
            <a:r>
              <a:rPr lang="en-US"/>
              <a:t>policy / economic impact</a:t>
            </a:r>
            <a:endParaRPr/>
          </a:p>
        </p:txBody>
      </p:sp>
      <p:sp>
        <p:nvSpPr>
          <p:cNvPr id="349" name="Google Shape;349;p18"/>
          <p:cNvSpPr txBox="1"/>
          <p:nvPr>
            <p:ph idx="3" type="body"/>
          </p:nvPr>
        </p:nvSpPr>
        <p:spPr>
          <a:xfrm>
            <a:off x="6193369" y="2034585"/>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50" name="Google Shape;350;p18"/>
          <p:cNvSpPr txBox="1"/>
          <p:nvPr>
            <p:ph idx="4" type="body"/>
          </p:nvPr>
        </p:nvSpPr>
        <p:spPr>
          <a:xfrm>
            <a:off x="6193369" y="2573245"/>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Bloodhound-tracker.net</a:t>
            </a:r>
            <a:endParaRPr/>
          </a:p>
          <a:p>
            <a:pPr indent="-342900" lvl="0" marL="342900" rtl="0" algn="l">
              <a:spcBef>
                <a:spcPts val="48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4" name="Shape 354"/>
        <p:cNvGrpSpPr/>
        <p:nvPr/>
      </p:nvGrpSpPr>
      <p:grpSpPr>
        <a:xfrm>
          <a:off x="0" y="0"/>
          <a:ext cx="0" cy="0"/>
          <a:chOff x="0" y="0"/>
          <a:chExt cx="0" cy="0"/>
        </a:xfrm>
      </p:grpSpPr>
      <p:sp>
        <p:nvSpPr>
          <p:cNvPr id="355" name="Google Shape;355;p19"/>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need automated APIs</a:t>
            </a:r>
            <a:endParaRPr/>
          </a:p>
        </p:txBody>
      </p:sp>
      <p:sp>
        <p:nvSpPr>
          <p:cNvPr id="356" name="Google Shape;356;p19"/>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357" name="Google Shape;357;p19"/>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plan was to build API between IH and GRBio (GRSciColl)</a:t>
            </a:r>
            <a:endParaRPr/>
          </a:p>
          <a:p>
            <a:pPr indent="-285750" lvl="1" marL="742950" rtl="0" algn="l">
              <a:spcBef>
                <a:spcPts val="400"/>
              </a:spcBef>
              <a:spcAft>
                <a:spcPts val="0"/>
              </a:spcAft>
              <a:buClr>
                <a:schemeClr val="dk1"/>
              </a:buClr>
              <a:buSzPts val="2000"/>
              <a:buChar char="–"/>
            </a:pPr>
            <a:r>
              <a:rPr lang="en-US"/>
              <a:t>it never happened</a:t>
            </a:r>
            <a:endParaRPr/>
          </a:p>
        </p:txBody>
      </p:sp>
      <p:sp>
        <p:nvSpPr>
          <p:cNvPr id="358" name="Google Shape;358;p19"/>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59" name="Google Shape;359;p19"/>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a:t>alignment</a:t>
            </a:r>
            <a:endParaRPr/>
          </a:p>
          <a:p>
            <a:pPr indent="-342900" lvl="0" marL="342900" rtl="0" algn="l">
              <a:lnSpc>
                <a:spcPct val="90000"/>
              </a:lnSpc>
              <a:spcBef>
                <a:spcPts val="480"/>
              </a:spcBef>
              <a:spcAft>
                <a:spcPts val="0"/>
              </a:spcAft>
              <a:buClr>
                <a:schemeClr val="dk1"/>
              </a:buClr>
              <a:buSzPts val="2400"/>
              <a:buChar char="•"/>
            </a:pPr>
            <a:r>
              <a:rPr lang="en-US"/>
              <a:t>sustainability</a:t>
            </a:r>
            <a:endParaRPr/>
          </a:p>
          <a:p>
            <a:pPr indent="-342900" lvl="0" marL="342900" rtl="0" algn="l">
              <a:lnSpc>
                <a:spcPct val="90000"/>
              </a:lnSpc>
              <a:spcBef>
                <a:spcPts val="480"/>
              </a:spcBef>
              <a:spcAft>
                <a:spcPts val="0"/>
              </a:spcAft>
              <a:buClr>
                <a:schemeClr val="dk1"/>
              </a:buClr>
              <a:buSzPts val="2400"/>
              <a:buChar char="•"/>
            </a:pPr>
            <a:r>
              <a:rPr lang="en-US"/>
              <a:t>communication</a:t>
            </a:r>
            <a:endParaRPr/>
          </a:p>
          <a:p>
            <a:pPr indent="-342900" lvl="0" marL="342900" rtl="0" algn="l">
              <a:lnSpc>
                <a:spcPct val="90000"/>
              </a:lnSpc>
              <a:spcBef>
                <a:spcPts val="480"/>
              </a:spcBef>
              <a:spcAft>
                <a:spcPts val="0"/>
              </a:spcAft>
              <a:buClr>
                <a:schemeClr val="dk1"/>
              </a:buClr>
              <a:buSzPts val="2400"/>
              <a:buChar char="•"/>
            </a:pPr>
            <a:r>
              <a:rPr lang="en-US"/>
              <a:t>staffing</a:t>
            </a:r>
            <a:endParaRPr/>
          </a:p>
          <a:p>
            <a:pPr indent="-342900" lvl="0" marL="342900" rtl="0" algn="l">
              <a:lnSpc>
                <a:spcPct val="90000"/>
              </a:lnSpc>
              <a:spcBef>
                <a:spcPts val="480"/>
              </a:spcBef>
              <a:spcAft>
                <a:spcPts val="0"/>
              </a:spcAft>
              <a:buClr>
                <a:schemeClr val="dk1"/>
              </a:buClr>
              <a:buSzPts val="2400"/>
              <a:buChar char="•"/>
            </a:pPr>
            <a:r>
              <a:rPr lang="en-US"/>
              <a:t>policy</a:t>
            </a:r>
            <a:endParaRPr/>
          </a:p>
          <a:p>
            <a:pPr indent="-342900" lvl="0" marL="342900" rtl="0" algn="l">
              <a:lnSpc>
                <a:spcPct val="90000"/>
              </a:lnSpc>
              <a:spcBef>
                <a:spcPts val="480"/>
              </a:spcBef>
              <a:spcAft>
                <a:spcPts val="0"/>
              </a:spcAft>
              <a:buClr>
                <a:schemeClr val="dk1"/>
              </a:buClr>
              <a:buSzPts val="2400"/>
              <a:buChar char="•"/>
            </a:pPr>
            <a:r>
              <a:rPr lang="en-US"/>
              <a:t>cyberinfrastructure</a:t>
            </a:r>
            <a:endParaRPr/>
          </a:p>
          <a:p>
            <a:pPr indent="-342900" lvl="0" marL="342900" rtl="0" algn="l">
              <a:lnSpc>
                <a:spcPct val="90000"/>
              </a:lnSpc>
              <a:spcBef>
                <a:spcPts val="480"/>
              </a:spcBef>
              <a:spcAft>
                <a:spcPts val="0"/>
              </a:spcAft>
              <a:buClr>
                <a:schemeClr val="dk1"/>
              </a:buClr>
              <a:buSzPts val="2400"/>
              <a:buChar char="•"/>
            </a:pPr>
            <a:r>
              <a:rPr lang="en-US"/>
              <a:t>software</a:t>
            </a:r>
            <a:endParaRPr/>
          </a:p>
          <a:p>
            <a:pPr indent="-342900" lvl="0" marL="342900" rtl="0" algn="l">
              <a:lnSpc>
                <a:spcPct val="90000"/>
              </a:lnSpc>
              <a:spcBef>
                <a:spcPts val="480"/>
              </a:spcBef>
              <a:spcAft>
                <a:spcPts val="0"/>
              </a:spcAft>
              <a:buClr>
                <a:schemeClr val="dk1"/>
              </a:buClr>
              <a:buSzPts val="2400"/>
              <a:buChar char="•"/>
            </a:pPr>
            <a:r>
              <a:rPr lang="en-US"/>
              <a:t>carrots</a:t>
            </a:r>
            <a:endParaRPr/>
          </a:p>
          <a:p>
            <a:pPr indent="-342900" lvl="0" marL="342900" rtl="0" algn="l">
              <a:lnSpc>
                <a:spcPct val="90000"/>
              </a:lnSpc>
              <a:spcBef>
                <a:spcPts val="480"/>
              </a:spcBef>
              <a:spcAft>
                <a:spcPts val="0"/>
              </a:spcAft>
              <a:buClr>
                <a:schemeClr val="dk1"/>
              </a:buClr>
              <a:buSzPts val="2400"/>
              <a:buChar char="•"/>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
          <p:cNvSpPr/>
          <p:nvPr/>
        </p:nvSpPr>
        <p:spPr>
          <a:xfrm>
            <a:off x="2398029" y="157963"/>
            <a:ext cx="9707174" cy="6716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07" name="Google Shape;207;p2"/>
          <p:cNvGrpSpPr/>
          <p:nvPr/>
        </p:nvGrpSpPr>
        <p:grpSpPr>
          <a:xfrm>
            <a:off x="175504" y="-610770"/>
            <a:ext cx="5842644" cy="7734940"/>
            <a:chOff x="175504" y="-610770"/>
            <a:chExt cx="5842644" cy="7734940"/>
          </a:xfrm>
        </p:grpSpPr>
        <p:grpSp>
          <p:nvGrpSpPr>
            <p:cNvPr id="208" name="Google Shape;208;p2"/>
            <p:cNvGrpSpPr/>
            <p:nvPr/>
          </p:nvGrpSpPr>
          <p:grpSpPr>
            <a:xfrm>
              <a:off x="175504" y="-610770"/>
              <a:ext cx="5787414" cy="7734940"/>
              <a:chOff x="0" y="-567169"/>
              <a:chExt cx="5787414" cy="7734940"/>
            </a:xfrm>
          </p:grpSpPr>
          <p:pic>
            <p:nvPicPr>
              <p:cNvPr id="209" name="Google Shape;209;p2"/>
              <p:cNvPicPr preferRelativeResize="0"/>
              <p:nvPr/>
            </p:nvPicPr>
            <p:blipFill rotWithShape="1">
              <a:blip r:embed="rId3">
                <a:alphaModFix/>
              </a:blip>
              <a:srcRect b="0" l="0" r="0" t="0"/>
              <a:stretch/>
            </p:blipFill>
            <p:spPr>
              <a:xfrm>
                <a:off x="0" y="-523568"/>
                <a:ext cx="5787414" cy="7691340"/>
              </a:xfrm>
              <a:prstGeom prst="rect">
                <a:avLst/>
              </a:prstGeom>
              <a:noFill/>
              <a:ln>
                <a:noFill/>
              </a:ln>
            </p:spPr>
          </p:pic>
          <p:sp>
            <p:nvSpPr>
              <p:cNvPr id="210" name="Google Shape;210;p2"/>
              <p:cNvSpPr/>
              <p:nvPr/>
            </p:nvSpPr>
            <p:spPr>
              <a:xfrm rot="-232947">
                <a:off x="2029073" y="187546"/>
                <a:ext cx="1022601" cy="5526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1" name="Google Shape;211;p2"/>
              <p:cNvSpPr/>
              <p:nvPr/>
            </p:nvSpPr>
            <p:spPr>
              <a:xfrm rot="-419858">
                <a:off x="1803922" y="-513030"/>
                <a:ext cx="929149" cy="6604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2" name="Google Shape;212;p2"/>
              <p:cNvSpPr txBox="1"/>
              <p:nvPr/>
            </p:nvSpPr>
            <p:spPr>
              <a:xfrm>
                <a:off x="1909305" y="285171"/>
                <a:ext cx="123263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0033CC"/>
                    </a:solidFill>
                    <a:latin typeface="Jim Nightshade"/>
                    <a:ea typeface="Jim Nightshade"/>
                    <a:cs typeface="Jim Nightshade"/>
                    <a:sym typeface="Jim Nightshade"/>
                  </a:rPr>
                  <a:t>Collections</a:t>
                </a:r>
                <a:endParaRPr b="1" sz="2400">
                  <a:solidFill>
                    <a:srgbClr val="0033CC"/>
                  </a:solidFill>
                  <a:latin typeface="Jim Nightshade"/>
                  <a:ea typeface="Jim Nightshade"/>
                  <a:cs typeface="Jim Nightshade"/>
                  <a:sym typeface="Jim Nightshade"/>
                </a:endParaRPr>
              </a:p>
            </p:txBody>
          </p:sp>
        </p:grpSp>
        <p:sp>
          <p:nvSpPr>
            <p:cNvPr id="213" name="Google Shape;213;p2"/>
            <p:cNvSpPr/>
            <p:nvPr/>
          </p:nvSpPr>
          <p:spPr>
            <a:xfrm>
              <a:off x="4362502" y="6506293"/>
              <a:ext cx="16556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33CC"/>
                  </a:solidFill>
                  <a:latin typeface="Calibri"/>
                  <a:ea typeface="Calibri"/>
                  <a:cs typeface="Calibri"/>
                  <a:sym typeface="Calibri"/>
                </a:rPr>
                <a:t>@GoodStickLtd</a:t>
              </a:r>
              <a:endParaRPr/>
            </a:p>
          </p:txBody>
        </p:sp>
      </p:grpSp>
      <p:pic>
        <p:nvPicPr>
          <p:cNvPr id="214" name="Google Shape;214;p2"/>
          <p:cNvPicPr preferRelativeResize="0"/>
          <p:nvPr/>
        </p:nvPicPr>
        <p:blipFill rotWithShape="1">
          <a:blip r:embed="rId4">
            <a:alphaModFix/>
          </a:blip>
          <a:srcRect b="0" l="669" r="0" t="0"/>
          <a:stretch/>
        </p:blipFill>
        <p:spPr>
          <a:xfrm>
            <a:off x="6643025" y="53845"/>
            <a:ext cx="4905060" cy="6662496"/>
          </a:xfrm>
          <a:prstGeom prst="rect">
            <a:avLst/>
          </a:prstGeom>
          <a:noFill/>
          <a:ln cap="flat" cmpd="sng" w="9525">
            <a:solidFill>
              <a:srgbClr val="D8D8D8"/>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3" name="Shape 363"/>
        <p:cNvGrpSpPr/>
        <p:nvPr/>
      </p:nvGrpSpPr>
      <p:grpSpPr>
        <a:xfrm>
          <a:off x="0" y="0"/>
          <a:ext cx="0" cy="0"/>
          <a:chOff x="0" y="0"/>
          <a:chExt cx="0" cy="0"/>
        </a:xfrm>
      </p:grpSpPr>
      <p:sp>
        <p:nvSpPr>
          <p:cNvPr id="364" name="Google Shape;364;p20"/>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resource(s) need a secure home</a:t>
            </a:r>
            <a:endParaRPr/>
          </a:p>
        </p:txBody>
      </p:sp>
      <p:sp>
        <p:nvSpPr>
          <p:cNvPr id="365" name="Google Shape;365;p20"/>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366" name="Google Shape;366;p20"/>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hard to develop and sustain without a sense the resource will be around in the long term</a:t>
            </a:r>
            <a:endParaRPr/>
          </a:p>
          <a:p>
            <a:pPr indent="-342900" lvl="0" marL="342900" rtl="0" algn="l">
              <a:spcBef>
                <a:spcPts val="480"/>
              </a:spcBef>
              <a:spcAft>
                <a:spcPts val="0"/>
              </a:spcAft>
              <a:buClr>
                <a:schemeClr val="dk1"/>
              </a:buClr>
              <a:buSzPts val="2400"/>
              <a:buChar char="•"/>
            </a:pPr>
            <a:r>
              <a:rPr lang="en-US"/>
              <a:t>difficult to get “buy-in”</a:t>
            </a:r>
            <a:endParaRPr/>
          </a:p>
        </p:txBody>
      </p:sp>
      <p:sp>
        <p:nvSpPr>
          <p:cNvPr id="367" name="Google Shape;367;p20"/>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68" name="Google Shape;368;p20"/>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inclusion</a:t>
            </a:r>
            <a:endParaRPr/>
          </a:p>
          <a:p>
            <a:pPr indent="-342900" lvl="0" marL="342900" rtl="0" algn="l">
              <a:spcBef>
                <a:spcPts val="480"/>
              </a:spcBef>
              <a:spcAft>
                <a:spcPts val="0"/>
              </a:spcAft>
              <a:buClr>
                <a:schemeClr val="dk1"/>
              </a:buClr>
              <a:buSzPts val="2400"/>
              <a:buChar char="•"/>
            </a:pPr>
            <a:r>
              <a:rPr lang="en-US"/>
              <a:t>alignment</a:t>
            </a:r>
            <a:endParaRPr/>
          </a:p>
          <a:p>
            <a:pPr indent="-342900" lvl="0" marL="342900" rtl="0" algn="l">
              <a:spcBef>
                <a:spcPts val="480"/>
              </a:spcBef>
              <a:spcAft>
                <a:spcPts val="0"/>
              </a:spcAft>
              <a:buClr>
                <a:schemeClr val="dk1"/>
              </a:buClr>
              <a:buSzPts val="2400"/>
              <a:buChar char="•"/>
            </a:pPr>
            <a:r>
              <a:rPr lang="en-US"/>
              <a:t>sustainability</a:t>
            </a:r>
            <a:endParaRPr/>
          </a:p>
          <a:p>
            <a:pPr indent="-342900" lvl="0" marL="342900" rtl="0" algn="l">
              <a:spcBef>
                <a:spcPts val="48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2" name="Shape 372"/>
        <p:cNvGrpSpPr/>
        <p:nvPr/>
      </p:nvGrpSpPr>
      <p:grpSpPr>
        <a:xfrm>
          <a:off x="0" y="0"/>
          <a:ext cx="0" cy="0"/>
          <a:chOff x="0" y="0"/>
          <a:chExt cx="0" cy="0"/>
        </a:xfrm>
      </p:grpSpPr>
      <p:sp>
        <p:nvSpPr>
          <p:cNvPr id="373" name="Google Shape;373;p21"/>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lack of leadership and commitment </a:t>
            </a:r>
            <a:endParaRPr/>
          </a:p>
        </p:txBody>
      </p:sp>
      <p:sp>
        <p:nvSpPr>
          <p:cNvPr id="374" name="Google Shape;374;p21"/>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375" name="Google Shape;375;p21"/>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lack of leadership</a:t>
            </a:r>
            <a:endParaRPr/>
          </a:p>
          <a:p>
            <a:pPr indent="-342900" lvl="0" marL="342900" rtl="0" algn="l">
              <a:spcBef>
                <a:spcPts val="480"/>
              </a:spcBef>
              <a:spcAft>
                <a:spcPts val="0"/>
              </a:spcAft>
              <a:buClr>
                <a:schemeClr val="dk1"/>
              </a:buClr>
              <a:buSzPts val="2400"/>
              <a:buChar char="•"/>
            </a:pPr>
            <a:r>
              <a:rPr lang="en-US"/>
              <a:t>lack of commitment </a:t>
            </a:r>
            <a:endParaRPr/>
          </a:p>
          <a:p>
            <a:pPr indent="-342900" lvl="0" marL="342900" rtl="0" algn="l">
              <a:spcBef>
                <a:spcPts val="480"/>
              </a:spcBef>
              <a:spcAft>
                <a:spcPts val="0"/>
              </a:spcAft>
              <a:buClr>
                <a:schemeClr val="dk1"/>
              </a:buClr>
              <a:buSzPts val="2400"/>
              <a:buChar char="•"/>
            </a:pPr>
            <a:r>
              <a:rPr lang="en-US"/>
              <a:t>recovery of results not important</a:t>
            </a:r>
            <a:endParaRPr/>
          </a:p>
          <a:p>
            <a:pPr indent="-342900" lvl="0" marL="342900" rtl="0" algn="l">
              <a:spcBef>
                <a:spcPts val="480"/>
              </a:spcBef>
              <a:spcAft>
                <a:spcPts val="0"/>
              </a:spcAft>
              <a:buClr>
                <a:schemeClr val="dk1"/>
              </a:buClr>
              <a:buSzPts val="2400"/>
              <a:buChar char="•"/>
            </a:pPr>
            <a:r>
              <a:rPr lang="en-US"/>
              <a:t>use of the data – yes</a:t>
            </a:r>
            <a:endParaRPr/>
          </a:p>
          <a:p>
            <a:pPr indent="-342900" lvl="0" marL="342900" rtl="0" algn="l">
              <a:spcBef>
                <a:spcPts val="480"/>
              </a:spcBef>
              <a:spcAft>
                <a:spcPts val="0"/>
              </a:spcAft>
              <a:buClr>
                <a:schemeClr val="dk1"/>
              </a:buClr>
              <a:buSzPts val="2400"/>
              <a:buChar char="•"/>
            </a:pPr>
            <a:r>
              <a:rPr lang="en-US"/>
              <a:t>but not on recovering</a:t>
            </a:r>
            <a:endParaRPr/>
          </a:p>
          <a:p>
            <a:pPr indent="-285750" lvl="1" marL="742950" rtl="0" algn="l">
              <a:spcBef>
                <a:spcPts val="400"/>
              </a:spcBef>
              <a:spcAft>
                <a:spcPts val="0"/>
              </a:spcAft>
              <a:buClr>
                <a:schemeClr val="dk1"/>
              </a:buClr>
              <a:buSzPts val="2000"/>
              <a:buChar char="–"/>
            </a:pPr>
            <a:r>
              <a:rPr lang="en-US"/>
              <a:t>how often do we (specimens / institutions) show up in reports, workshops, symposia, data products, etc.</a:t>
            </a:r>
            <a:endParaRPr/>
          </a:p>
        </p:txBody>
      </p:sp>
      <p:sp>
        <p:nvSpPr>
          <p:cNvPr id="376" name="Google Shape;376;p21"/>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377" name="Google Shape;377;p21"/>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a:p>
            <a:pPr indent="-190500" lvl="0" marL="342900" rtl="0" algn="l">
              <a:spcBef>
                <a:spcPts val="48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
          <p:cNvSpPr txBox="1"/>
          <p:nvPr>
            <p:ph type="title"/>
          </p:nvPr>
        </p:nvSpPr>
        <p:spPr>
          <a:xfrm>
            <a:off x="609600" y="973137"/>
            <a:ext cx="10972800" cy="571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Keep these lessons in mind for multiple purposes </a:t>
            </a:r>
            <a:br>
              <a:rPr lang="en-US"/>
            </a:br>
            <a:r>
              <a:rPr i="1" lang="en-US" sz="2400"/>
              <a:t>such as the development of</a:t>
            </a:r>
            <a:endParaRPr i="1" sz="2400"/>
          </a:p>
        </p:txBody>
      </p:sp>
      <p:sp>
        <p:nvSpPr>
          <p:cNvPr id="220" name="Google Shape;220;p3"/>
          <p:cNvSpPr txBox="1"/>
          <p:nvPr>
            <p:ph idx="1" type="body"/>
          </p:nvPr>
        </p:nvSpPr>
        <p:spPr>
          <a:xfrm>
            <a:off x="609601" y="2113415"/>
            <a:ext cx="5888090" cy="42964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a Collection Description </a:t>
            </a:r>
            <a:r>
              <a:rPr i="1" lang="en-US" sz="2800">
                <a:solidFill>
                  <a:srgbClr val="0070C0"/>
                </a:solidFill>
              </a:rPr>
              <a:t>Standard</a:t>
            </a:r>
            <a:endParaRPr/>
          </a:p>
          <a:p>
            <a:pPr indent="-285750" lvl="1" marL="742950" rtl="0" algn="l">
              <a:spcBef>
                <a:spcPts val="480"/>
              </a:spcBef>
              <a:spcAft>
                <a:spcPts val="0"/>
              </a:spcAft>
              <a:buClr>
                <a:srgbClr val="0070C0"/>
              </a:buClr>
              <a:buSzPts val="2400"/>
              <a:buChar char="–"/>
            </a:pPr>
            <a:r>
              <a:rPr i="1" lang="en-US" sz="2400">
                <a:solidFill>
                  <a:srgbClr val="0070C0"/>
                </a:solidFill>
              </a:rPr>
              <a:t>and the data model for it</a:t>
            </a:r>
            <a:endParaRPr i="1" sz="2400">
              <a:solidFill>
                <a:srgbClr val="0070C0"/>
              </a:solidFill>
            </a:endParaRPr>
          </a:p>
          <a:p>
            <a:pPr indent="-342900" lvl="0" marL="342900" rtl="0" algn="l">
              <a:spcBef>
                <a:spcPts val="560"/>
              </a:spcBef>
              <a:spcAft>
                <a:spcPts val="0"/>
              </a:spcAft>
              <a:buClr>
                <a:schemeClr val="dk1"/>
              </a:buClr>
              <a:buSzPts val="2800"/>
              <a:buChar char="•"/>
            </a:pPr>
            <a:r>
              <a:rPr lang="en-US" sz="2800"/>
              <a:t>any collection metadata </a:t>
            </a:r>
            <a:r>
              <a:rPr lang="en-US" sz="2800">
                <a:solidFill>
                  <a:srgbClr val="68A54D"/>
                </a:solidFill>
              </a:rPr>
              <a:t>databases</a:t>
            </a:r>
            <a:endParaRPr sz="2800">
              <a:solidFill>
                <a:srgbClr val="68A54D"/>
              </a:solidFill>
            </a:endParaRPr>
          </a:p>
          <a:p>
            <a:pPr indent="-342900" lvl="0" marL="342900" rtl="0" algn="l">
              <a:spcBef>
                <a:spcPts val="560"/>
              </a:spcBef>
              <a:spcAft>
                <a:spcPts val="0"/>
              </a:spcAft>
              <a:buClr>
                <a:schemeClr val="dk1"/>
              </a:buClr>
              <a:buSzPts val="2800"/>
              <a:buChar char="•"/>
            </a:pPr>
            <a:r>
              <a:rPr lang="en-US" sz="2800"/>
              <a:t>any </a:t>
            </a:r>
            <a:r>
              <a:rPr i="1" lang="en-US" sz="2800">
                <a:solidFill>
                  <a:srgbClr val="E36C09"/>
                </a:solidFill>
              </a:rPr>
              <a:t>websites</a:t>
            </a:r>
            <a:r>
              <a:rPr lang="en-US" sz="2800"/>
              <a:t> to access collection metadata</a:t>
            </a:r>
            <a:endParaRPr/>
          </a:p>
          <a:p>
            <a:pPr indent="-342900" lvl="0" marL="342900" rtl="0" algn="l">
              <a:spcBef>
                <a:spcPts val="560"/>
              </a:spcBef>
              <a:spcAft>
                <a:spcPts val="0"/>
              </a:spcAft>
              <a:buClr>
                <a:schemeClr val="dk1"/>
              </a:buClr>
              <a:buSzPts val="2800"/>
              <a:buChar char="•"/>
            </a:pPr>
            <a:r>
              <a:rPr lang="en-US" sz="2800"/>
              <a:t>any </a:t>
            </a:r>
            <a:r>
              <a:rPr i="1" lang="en-US" sz="2800">
                <a:solidFill>
                  <a:schemeClr val="accent4"/>
                </a:solidFill>
              </a:rPr>
              <a:t>data exchange</a:t>
            </a:r>
            <a:endParaRPr i="1" sz="2800">
              <a:solidFill>
                <a:schemeClr val="accent4"/>
              </a:solidFill>
            </a:endParaRPr>
          </a:p>
        </p:txBody>
      </p:sp>
      <p:pic>
        <p:nvPicPr>
          <p:cNvPr descr="http://alistapart.com/d/topic-illustrations/content.jpg" id="221" name="Google Shape;221;p3"/>
          <p:cNvPicPr preferRelativeResize="0"/>
          <p:nvPr/>
        </p:nvPicPr>
        <p:blipFill rotWithShape="1">
          <a:blip r:embed="rId3">
            <a:alphaModFix/>
          </a:blip>
          <a:srcRect b="0" l="0" r="0" t="0"/>
          <a:stretch/>
        </p:blipFill>
        <p:spPr>
          <a:xfrm>
            <a:off x="6847498" y="2113415"/>
            <a:ext cx="4110969" cy="24633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
          <p:cNvSpPr txBox="1"/>
          <p:nvPr>
            <p:ph type="title"/>
          </p:nvPr>
        </p:nvSpPr>
        <p:spPr>
          <a:xfrm>
            <a:off x="609600" y="962942"/>
            <a:ext cx="10972800" cy="6705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Lessons learned from </a:t>
            </a:r>
            <a:r>
              <a:rPr lang="en-US">
                <a:solidFill>
                  <a:srgbClr val="0070C0"/>
                </a:solidFill>
              </a:rPr>
              <a:t>Biodiversity Collections </a:t>
            </a:r>
            <a:r>
              <a:rPr i="1" lang="en-US">
                <a:solidFill>
                  <a:srgbClr val="0070C0"/>
                </a:solidFill>
              </a:rPr>
              <a:t>Index</a:t>
            </a:r>
            <a:r>
              <a:rPr lang="en-US">
                <a:solidFill>
                  <a:srgbClr val="0070C0"/>
                </a:solidFill>
              </a:rPr>
              <a:t> (</a:t>
            </a:r>
            <a:r>
              <a:rPr i="1" lang="en-US">
                <a:solidFill>
                  <a:srgbClr val="0070C0"/>
                </a:solidFill>
              </a:rPr>
              <a:t>BCI</a:t>
            </a:r>
            <a:r>
              <a:rPr lang="en-US">
                <a:solidFill>
                  <a:srgbClr val="0070C0"/>
                </a:solidFill>
              </a:rPr>
              <a:t>) </a:t>
            </a:r>
            <a:br>
              <a:rPr lang="en-US">
                <a:solidFill>
                  <a:srgbClr val="0070C0"/>
                </a:solidFill>
              </a:rPr>
            </a:br>
            <a:r>
              <a:rPr i="1" lang="en-US" sz="2000">
                <a:solidFill>
                  <a:srgbClr val="0070C0"/>
                </a:solidFill>
              </a:rPr>
              <a:t>insights from Roger Hyam</a:t>
            </a:r>
            <a:endParaRPr i="1" sz="2000">
              <a:solidFill>
                <a:srgbClr val="0070C0"/>
              </a:solidFill>
            </a:endParaRPr>
          </a:p>
        </p:txBody>
      </p:sp>
      <p:sp>
        <p:nvSpPr>
          <p:cNvPr id="227" name="Google Shape;227;p4"/>
          <p:cNvSpPr txBox="1"/>
          <p:nvPr>
            <p:ph idx="1" type="body"/>
          </p:nvPr>
        </p:nvSpPr>
        <p:spPr>
          <a:xfrm>
            <a:off x="609600" y="1850228"/>
            <a:ext cx="5486400" cy="450612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5"/>
              <a:buChar char="•"/>
            </a:pPr>
            <a:r>
              <a:rPr lang="en-US" sz="2405"/>
              <a:t>who needs this and why should I care? (impetus)</a:t>
            </a:r>
            <a:endParaRPr/>
          </a:p>
          <a:p>
            <a:pPr indent="-342900" lvl="0" marL="342900" rtl="0" algn="l">
              <a:lnSpc>
                <a:spcPct val="90000"/>
              </a:lnSpc>
              <a:spcBef>
                <a:spcPts val="1081"/>
              </a:spcBef>
              <a:spcAft>
                <a:spcPts val="0"/>
              </a:spcAft>
              <a:buClr>
                <a:schemeClr val="dk1"/>
              </a:buClr>
              <a:buSzPts val="2405"/>
              <a:buChar char="•"/>
            </a:pPr>
            <a:r>
              <a:rPr lang="en-US" sz="2405"/>
              <a:t>difficult to keep data up-to-date</a:t>
            </a:r>
            <a:endParaRPr/>
          </a:p>
          <a:p>
            <a:pPr indent="-342900" lvl="0" marL="342900" rtl="0" algn="l">
              <a:lnSpc>
                <a:spcPct val="90000"/>
              </a:lnSpc>
              <a:spcBef>
                <a:spcPts val="1081"/>
              </a:spcBef>
              <a:spcAft>
                <a:spcPts val="0"/>
              </a:spcAft>
              <a:buClr>
                <a:schemeClr val="dk1"/>
              </a:buClr>
              <a:buSzPts val="2405"/>
              <a:buChar char="•"/>
            </a:pPr>
            <a:r>
              <a:rPr lang="en-US" sz="2405"/>
              <a:t>hierarchies are hard for people</a:t>
            </a:r>
            <a:endParaRPr/>
          </a:p>
          <a:p>
            <a:pPr indent="-342900" lvl="0" marL="342900" rtl="0" algn="l">
              <a:lnSpc>
                <a:spcPct val="90000"/>
              </a:lnSpc>
              <a:spcBef>
                <a:spcPts val="1081"/>
              </a:spcBef>
              <a:spcAft>
                <a:spcPts val="0"/>
              </a:spcAft>
              <a:buClr>
                <a:schemeClr val="dk1"/>
              </a:buClr>
              <a:buSzPts val="2405"/>
              <a:buChar char="•"/>
            </a:pPr>
            <a:r>
              <a:rPr lang="en-US" sz="2405"/>
              <a:t>humans are required to make this work</a:t>
            </a:r>
            <a:endParaRPr/>
          </a:p>
          <a:p>
            <a:pPr indent="-342900" lvl="0" marL="342900" rtl="0" algn="l">
              <a:lnSpc>
                <a:spcPct val="90000"/>
              </a:lnSpc>
              <a:spcBef>
                <a:spcPts val="1081"/>
              </a:spcBef>
              <a:spcAft>
                <a:spcPts val="0"/>
              </a:spcAft>
              <a:buClr>
                <a:schemeClr val="dk1"/>
              </a:buClr>
              <a:buSzPts val="2405"/>
              <a:buChar char="•"/>
            </a:pPr>
            <a:r>
              <a:rPr lang="en-US" sz="2405"/>
              <a:t>not a high priority for local collections</a:t>
            </a:r>
            <a:endParaRPr/>
          </a:p>
          <a:p>
            <a:pPr indent="-342900" lvl="0" marL="342900" rtl="0" algn="l">
              <a:lnSpc>
                <a:spcPct val="90000"/>
              </a:lnSpc>
              <a:spcBef>
                <a:spcPts val="1081"/>
              </a:spcBef>
              <a:spcAft>
                <a:spcPts val="0"/>
              </a:spcAft>
              <a:buClr>
                <a:schemeClr val="dk1"/>
              </a:buClr>
              <a:buSzPts val="2405"/>
              <a:buChar char="•"/>
            </a:pPr>
            <a:r>
              <a:rPr lang="en-US" sz="2405"/>
              <a:t>“finite resources trying to build something that will last forever”</a:t>
            </a:r>
            <a:endParaRPr/>
          </a:p>
        </p:txBody>
      </p:sp>
      <p:sp>
        <p:nvSpPr>
          <p:cNvPr id="228" name="Google Shape;228;p4"/>
          <p:cNvSpPr txBox="1"/>
          <p:nvPr>
            <p:ph idx="2" type="body"/>
          </p:nvPr>
        </p:nvSpPr>
        <p:spPr>
          <a:xfrm>
            <a:off x="6794416" y="1850228"/>
            <a:ext cx="4787984" cy="450612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590"/>
              <a:buFont typeface="Noto Sans Symbols"/>
              <a:buChar char="❑"/>
            </a:pPr>
            <a:r>
              <a:rPr lang="en-US" sz="2590"/>
              <a:t>policy</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alignment</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sustainability</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cyberinfrastructure</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software</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standard</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metrics</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definitions</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carrots</a:t>
            </a:r>
            <a:endParaRPr/>
          </a:p>
          <a:p>
            <a:pPr indent="-342900" lvl="0" marL="342900" rtl="0" algn="l">
              <a:lnSpc>
                <a:spcPct val="90000"/>
              </a:lnSpc>
              <a:spcBef>
                <a:spcPts val="518"/>
              </a:spcBef>
              <a:spcAft>
                <a:spcPts val="0"/>
              </a:spcAft>
              <a:buClr>
                <a:schemeClr val="dk1"/>
              </a:buClr>
              <a:buSzPts val="2590"/>
              <a:buFont typeface="Noto Sans Symbols"/>
              <a:buChar char="❑"/>
            </a:pPr>
            <a:r>
              <a:rPr lang="en-US" sz="2590"/>
              <a:t>human infrastructure</a:t>
            </a:r>
            <a:endParaRPr/>
          </a:p>
          <a:p>
            <a:pPr indent="-178435" lvl="0" marL="342900" rtl="0" algn="l">
              <a:lnSpc>
                <a:spcPct val="90000"/>
              </a:lnSpc>
              <a:spcBef>
                <a:spcPts val="518"/>
              </a:spcBef>
              <a:spcAft>
                <a:spcPts val="0"/>
              </a:spcAft>
              <a:buClr>
                <a:schemeClr val="dk1"/>
              </a:buClr>
              <a:buSzPts val="2590"/>
              <a:buNone/>
            </a:pPr>
            <a:r>
              <a:t/>
            </a:r>
            <a:endParaRPr sz="2590"/>
          </a:p>
        </p:txBody>
      </p:sp>
      <p:cxnSp>
        <p:nvCxnSpPr>
          <p:cNvPr id="229" name="Google Shape;229;p4"/>
          <p:cNvCxnSpPr/>
          <p:nvPr/>
        </p:nvCxnSpPr>
        <p:spPr>
          <a:xfrm>
            <a:off x="6534024" y="1850228"/>
            <a:ext cx="0" cy="4181179"/>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pic>
        <p:nvPicPr>
          <p:cNvPr id="230" name="Google Shape;230;p4"/>
          <p:cNvPicPr preferRelativeResize="0"/>
          <p:nvPr/>
        </p:nvPicPr>
        <p:blipFill rotWithShape="1">
          <a:blip r:embed="rId3">
            <a:alphaModFix/>
          </a:blip>
          <a:srcRect b="0" l="0" r="0" t="0"/>
          <a:stretch/>
        </p:blipFill>
        <p:spPr>
          <a:xfrm>
            <a:off x="10023433" y="205892"/>
            <a:ext cx="1937811" cy="1287054"/>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5"/>
          <p:cNvSpPr txBox="1"/>
          <p:nvPr>
            <p:ph type="title"/>
          </p:nvPr>
        </p:nvSpPr>
        <p:spPr>
          <a:xfrm>
            <a:off x="609600" y="962942"/>
            <a:ext cx="10972800" cy="6705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Lessons from the </a:t>
            </a:r>
            <a:r>
              <a:rPr lang="en-US">
                <a:solidFill>
                  <a:srgbClr val="0070C0"/>
                </a:solidFill>
              </a:rPr>
              <a:t>Global Registry of Biological Repositories (GRBio)</a:t>
            </a:r>
            <a:br>
              <a:rPr lang="en-US">
                <a:solidFill>
                  <a:srgbClr val="0070C0"/>
                </a:solidFill>
              </a:rPr>
            </a:br>
            <a:r>
              <a:rPr i="1" lang="en-US" sz="2000">
                <a:solidFill>
                  <a:srgbClr val="0070C0"/>
                </a:solidFill>
              </a:rPr>
              <a:t>insights from David Schindel</a:t>
            </a:r>
            <a:endParaRPr i="1" sz="2000"/>
          </a:p>
        </p:txBody>
      </p:sp>
      <p:sp>
        <p:nvSpPr>
          <p:cNvPr id="236" name="Google Shape;236;p5"/>
          <p:cNvSpPr txBox="1"/>
          <p:nvPr>
            <p:ph idx="1" type="body"/>
          </p:nvPr>
        </p:nvSpPr>
        <p:spPr>
          <a:xfrm>
            <a:off x="609600" y="1850228"/>
            <a:ext cx="5384800" cy="4506121"/>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380"/>
              <a:buChar char="•"/>
            </a:pPr>
            <a:r>
              <a:rPr lang="en-US" sz="2380"/>
              <a:t>hard to define a collection</a:t>
            </a:r>
            <a:endParaRPr/>
          </a:p>
          <a:p>
            <a:pPr indent="-342900" lvl="0" marL="342900" rtl="0" algn="l">
              <a:lnSpc>
                <a:spcPct val="80000"/>
              </a:lnSpc>
              <a:spcBef>
                <a:spcPts val="1076"/>
              </a:spcBef>
              <a:spcAft>
                <a:spcPts val="0"/>
              </a:spcAft>
              <a:buClr>
                <a:schemeClr val="dk1"/>
              </a:buClr>
              <a:buSzPts val="2380"/>
              <a:buChar char="•"/>
            </a:pPr>
            <a:r>
              <a:rPr lang="en-US" sz="2380"/>
              <a:t>new stakeholders wanted new functions</a:t>
            </a:r>
            <a:endParaRPr/>
          </a:p>
          <a:p>
            <a:pPr indent="-342900" lvl="0" marL="342900" rtl="0" algn="l">
              <a:lnSpc>
                <a:spcPct val="80000"/>
              </a:lnSpc>
              <a:spcBef>
                <a:spcPts val="1076"/>
              </a:spcBef>
              <a:spcAft>
                <a:spcPts val="0"/>
              </a:spcAft>
              <a:buClr>
                <a:schemeClr val="dk1"/>
              </a:buClr>
              <a:buSzPts val="2380"/>
              <a:buChar char="•"/>
            </a:pPr>
            <a:r>
              <a:rPr lang="en-US" sz="2380"/>
              <a:t>no leverage</a:t>
            </a:r>
            <a:endParaRPr/>
          </a:p>
          <a:p>
            <a:pPr indent="-342900" lvl="0" marL="342900" rtl="0" algn="l">
              <a:lnSpc>
                <a:spcPct val="80000"/>
              </a:lnSpc>
              <a:spcBef>
                <a:spcPts val="1076"/>
              </a:spcBef>
              <a:spcAft>
                <a:spcPts val="0"/>
              </a:spcAft>
              <a:buClr>
                <a:schemeClr val="dk1"/>
              </a:buClr>
              <a:buSzPts val="2380"/>
              <a:buChar char="•"/>
            </a:pPr>
            <a:r>
              <a:rPr lang="en-US" sz="2380"/>
              <a:t>need to be able to show researcher and institution impact</a:t>
            </a:r>
            <a:endParaRPr/>
          </a:p>
          <a:p>
            <a:pPr indent="-342900" lvl="0" marL="342900" rtl="0" algn="l">
              <a:lnSpc>
                <a:spcPct val="80000"/>
              </a:lnSpc>
              <a:spcBef>
                <a:spcPts val="1076"/>
              </a:spcBef>
              <a:spcAft>
                <a:spcPts val="0"/>
              </a:spcAft>
              <a:buClr>
                <a:schemeClr val="dk1"/>
              </a:buClr>
              <a:buSzPts val="2380"/>
              <a:buChar char="•"/>
            </a:pPr>
            <a:r>
              <a:rPr lang="en-US" sz="2380"/>
              <a:t>need to link data curation to ability of collection to document its impact</a:t>
            </a:r>
            <a:endParaRPr/>
          </a:p>
          <a:p>
            <a:pPr indent="-342900" lvl="0" marL="342900" rtl="0" algn="l">
              <a:lnSpc>
                <a:spcPct val="80000"/>
              </a:lnSpc>
              <a:spcBef>
                <a:spcPts val="1076"/>
              </a:spcBef>
              <a:spcAft>
                <a:spcPts val="0"/>
              </a:spcAft>
              <a:buClr>
                <a:schemeClr val="dk1"/>
              </a:buClr>
              <a:buSzPts val="2380"/>
              <a:buChar char="•"/>
            </a:pPr>
            <a:r>
              <a:rPr lang="en-US" sz="2380"/>
              <a:t>need automated APIs</a:t>
            </a:r>
            <a:endParaRPr/>
          </a:p>
          <a:p>
            <a:pPr indent="-342900" lvl="0" marL="342900" rtl="0" algn="l">
              <a:lnSpc>
                <a:spcPct val="80000"/>
              </a:lnSpc>
              <a:spcBef>
                <a:spcPts val="1076"/>
              </a:spcBef>
              <a:spcAft>
                <a:spcPts val="0"/>
              </a:spcAft>
              <a:buClr>
                <a:schemeClr val="dk1"/>
              </a:buClr>
              <a:buSzPts val="2380"/>
              <a:buChar char="•"/>
            </a:pPr>
            <a:r>
              <a:rPr lang="en-US" sz="2380"/>
              <a:t>resource(s) need a secure home</a:t>
            </a:r>
            <a:endParaRPr/>
          </a:p>
          <a:p>
            <a:pPr indent="-342900" lvl="0" marL="342900" rtl="0" algn="l">
              <a:lnSpc>
                <a:spcPct val="80000"/>
              </a:lnSpc>
              <a:spcBef>
                <a:spcPts val="1076"/>
              </a:spcBef>
              <a:spcAft>
                <a:spcPts val="0"/>
              </a:spcAft>
              <a:buClr>
                <a:schemeClr val="dk1"/>
              </a:buClr>
              <a:buSzPts val="2380"/>
              <a:buChar char="•"/>
            </a:pPr>
            <a:r>
              <a:rPr lang="en-US" sz="2380"/>
              <a:t>lack of leadership and commitment </a:t>
            </a:r>
            <a:endParaRPr/>
          </a:p>
        </p:txBody>
      </p:sp>
      <p:sp>
        <p:nvSpPr>
          <p:cNvPr id="237" name="Google Shape;237;p5"/>
          <p:cNvSpPr txBox="1"/>
          <p:nvPr>
            <p:ph idx="2" type="body"/>
          </p:nvPr>
        </p:nvSpPr>
        <p:spPr>
          <a:xfrm>
            <a:off x="6794416" y="1850228"/>
            <a:ext cx="4787984" cy="4506121"/>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805"/>
              <a:buFont typeface="Noto Sans Symbols"/>
              <a:buChar char="❑"/>
            </a:pPr>
            <a:r>
              <a:rPr lang="en-US" sz="2805"/>
              <a:t>policy</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alignment</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sustainability</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cyberinfrastructure</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software</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standard</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metrics</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definitions</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carrots</a:t>
            </a:r>
            <a:endParaRPr/>
          </a:p>
          <a:p>
            <a:pPr indent="-342900" lvl="0" marL="342900" rtl="0" algn="l">
              <a:lnSpc>
                <a:spcPct val="80000"/>
              </a:lnSpc>
              <a:spcBef>
                <a:spcPts val="561"/>
              </a:spcBef>
              <a:spcAft>
                <a:spcPts val="0"/>
              </a:spcAft>
              <a:buClr>
                <a:schemeClr val="dk1"/>
              </a:buClr>
              <a:buSzPts val="2805"/>
              <a:buFont typeface="Noto Sans Symbols"/>
              <a:buChar char="❑"/>
            </a:pPr>
            <a:r>
              <a:rPr lang="en-US" sz="2805"/>
              <a:t>human infrastructure</a:t>
            </a:r>
            <a:endParaRPr/>
          </a:p>
          <a:p>
            <a:pPr indent="-191770" lvl="0" marL="342900" rtl="0" algn="l">
              <a:lnSpc>
                <a:spcPct val="80000"/>
              </a:lnSpc>
              <a:spcBef>
                <a:spcPts val="476"/>
              </a:spcBef>
              <a:spcAft>
                <a:spcPts val="0"/>
              </a:spcAft>
              <a:buClr>
                <a:schemeClr val="dk1"/>
              </a:buClr>
              <a:buSzPts val="2380"/>
              <a:buNone/>
            </a:pPr>
            <a:r>
              <a:t/>
            </a:r>
            <a:endParaRPr sz="2380"/>
          </a:p>
        </p:txBody>
      </p:sp>
      <p:cxnSp>
        <p:nvCxnSpPr>
          <p:cNvPr id="238" name="Google Shape;238;p5"/>
          <p:cNvCxnSpPr/>
          <p:nvPr/>
        </p:nvCxnSpPr>
        <p:spPr>
          <a:xfrm>
            <a:off x="6534024" y="1850228"/>
            <a:ext cx="0" cy="4181179"/>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6"/>
          <p:cNvSpPr txBox="1"/>
          <p:nvPr>
            <p:ph type="title"/>
          </p:nvPr>
        </p:nvSpPr>
        <p:spPr>
          <a:xfrm>
            <a:off x="609600" y="973137"/>
            <a:ext cx="10972800" cy="571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do you need to build this?</a:t>
            </a:r>
            <a:endParaRPr/>
          </a:p>
        </p:txBody>
      </p:sp>
      <p:sp>
        <p:nvSpPr>
          <p:cNvPr id="245" name="Google Shape;245;p6"/>
          <p:cNvSpPr txBox="1"/>
          <p:nvPr>
            <p:ph idx="1" type="body"/>
          </p:nvPr>
        </p:nvSpPr>
        <p:spPr>
          <a:xfrm>
            <a:off x="609600" y="1709110"/>
            <a:ext cx="10972800" cy="470072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What about photos of collections?</a:t>
            </a:r>
            <a:endParaRPr/>
          </a:p>
          <a:p>
            <a:pPr indent="-285750" lvl="1" marL="742950" rtl="0" algn="l">
              <a:spcBef>
                <a:spcPts val="560"/>
              </a:spcBef>
              <a:spcAft>
                <a:spcPts val="0"/>
              </a:spcAft>
              <a:buClr>
                <a:schemeClr val="dk1"/>
              </a:buClr>
              <a:buSzPts val="2800"/>
              <a:buChar char="–"/>
            </a:pPr>
            <a:r>
              <a:rPr lang="en-US"/>
              <a:t>have the public itemize what’s in the photos.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7"/>
          <p:cNvSpPr txBox="1"/>
          <p:nvPr>
            <p:ph type="ctrTitle"/>
          </p:nvPr>
        </p:nvSpPr>
        <p:spPr>
          <a:xfrm>
            <a:off x="914400" y="1406783"/>
            <a:ext cx="10363200" cy="94136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b="0" lang="en-US" sz="2800">
                <a:latin typeface="Helvetica Neue"/>
                <a:ea typeface="Helvetica Neue"/>
                <a:cs typeface="Helvetica Neue"/>
                <a:sym typeface="Helvetica Neue"/>
              </a:rPr>
              <a:t>Ideas to keep in mind</a:t>
            </a:r>
            <a:br>
              <a:rPr b="0" lang="en-US" sz="2800">
                <a:latin typeface="Helvetica Neue"/>
                <a:ea typeface="Helvetica Neue"/>
                <a:cs typeface="Helvetica Neue"/>
                <a:sym typeface="Helvetica Neue"/>
              </a:rPr>
            </a:br>
            <a:r>
              <a:rPr b="0" lang="en-US" sz="2800">
                <a:latin typeface="Helvetica Neue"/>
                <a:ea typeface="Helvetica Neue"/>
                <a:cs typeface="Helvetica Neue"/>
                <a:sym typeface="Helvetica Neue"/>
              </a:rPr>
              <a:t>- for the Collection Description Standard</a:t>
            </a:r>
            <a:br>
              <a:rPr b="0" lang="en-US" sz="2800">
                <a:latin typeface="Helvetica Neue"/>
                <a:ea typeface="Helvetica Neue"/>
                <a:cs typeface="Helvetica Neue"/>
                <a:sym typeface="Helvetica Neue"/>
              </a:rPr>
            </a:br>
            <a:r>
              <a:rPr b="0" lang="en-US" sz="2800">
                <a:latin typeface="Helvetica Neue"/>
                <a:ea typeface="Helvetica Neue"/>
                <a:cs typeface="Helvetica Neue"/>
                <a:sym typeface="Helvetica Neue"/>
              </a:rPr>
              <a:t>- for any collection metadata databases</a:t>
            </a:r>
            <a:br>
              <a:rPr b="0" lang="en-US" sz="2800">
                <a:latin typeface="Helvetica Neue"/>
                <a:ea typeface="Helvetica Neue"/>
                <a:cs typeface="Helvetica Neue"/>
                <a:sym typeface="Helvetica Neue"/>
              </a:rPr>
            </a:br>
            <a:r>
              <a:rPr b="0" lang="en-US" sz="2800">
                <a:latin typeface="Helvetica Neue"/>
                <a:ea typeface="Helvetica Neue"/>
                <a:cs typeface="Helvetica Neue"/>
                <a:sym typeface="Helvetica Neue"/>
              </a:rPr>
              <a:t>- for any websites</a:t>
            </a:r>
            <a:br>
              <a:rPr b="0" lang="en-US" sz="2800">
                <a:latin typeface="Helvetica Neue"/>
                <a:ea typeface="Helvetica Neue"/>
                <a:cs typeface="Helvetica Neue"/>
                <a:sym typeface="Helvetica Neue"/>
              </a:rPr>
            </a:br>
            <a:r>
              <a:rPr b="0" lang="en-US" sz="2800">
                <a:latin typeface="Helvetica Neue"/>
                <a:ea typeface="Helvetica Neue"/>
                <a:cs typeface="Helvetica Neue"/>
                <a:sym typeface="Helvetica Neue"/>
              </a:rPr>
              <a:t>- for any data exchange</a:t>
            </a:r>
            <a:endParaRPr b="0" sz="2800">
              <a:latin typeface="Helvetica Neue"/>
              <a:ea typeface="Helvetica Neue"/>
              <a:cs typeface="Helvetica Neue"/>
              <a:sym typeface="Helvetica Neue"/>
            </a:endParaRPr>
          </a:p>
        </p:txBody>
      </p:sp>
      <p:pic>
        <p:nvPicPr>
          <p:cNvPr id="251" name="Google Shape;251;p7"/>
          <p:cNvPicPr preferRelativeResize="0"/>
          <p:nvPr/>
        </p:nvPicPr>
        <p:blipFill rotWithShape="1">
          <a:blip r:embed="rId3">
            <a:alphaModFix/>
          </a:blip>
          <a:srcRect b="0" l="0" r="0" t="0"/>
          <a:stretch/>
        </p:blipFill>
        <p:spPr>
          <a:xfrm>
            <a:off x="974956" y="3893771"/>
            <a:ext cx="1493260" cy="78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5" name="Shape 255"/>
        <p:cNvGrpSpPr/>
        <p:nvPr/>
      </p:nvGrpSpPr>
      <p:grpSpPr>
        <a:xfrm>
          <a:off x="0" y="0"/>
          <a:ext cx="0" cy="0"/>
          <a:chOff x="0" y="0"/>
          <a:chExt cx="0" cy="0"/>
        </a:xfrm>
      </p:grpSpPr>
      <p:sp>
        <p:nvSpPr>
          <p:cNvPr id="256" name="Google Shape;256;p8"/>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who needs this and why should I care? (Impetus)</a:t>
            </a:r>
            <a:endParaRPr/>
          </a:p>
        </p:txBody>
      </p:sp>
      <p:sp>
        <p:nvSpPr>
          <p:cNvPr id="257" name="Google Shape;257;p8"/>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258" name="Google Shape;258;p8"/>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a:t>too many agendas</a:t>
            </a:r>
            <a:endParaRPr/>
          </a:p>
          <a:p>
            <a:pPr indent="-285750" lvl="1" marL="742950" rtl="0" algn="l">
              <a:lnSpc>
                <a:spcPct val="90000"/>
              </a:lnSpc>
              <a:spcBef>
                <a:spcPts val="480"/>
              </a:spcBef>
              <a:spcAft>
                <a:spcPts val="0"/>
              </a:spcAft>
              <a:buClr>
                <a:schemeClr val="dk1"/>
              </a:buClr>
              <a:buSzPts val="2400"/>
              <a:buChar char="–"/>
            </a:pPr>
            <a:r>
              <a:rPr lang="en-US" sz="2400"/>
              <a:t>different projects and programs want different resources serving different purposes</a:t>
            </a:r>
            <a:endParaRPr/>
          </a:p>
          <a:p>
            <a:pPr indent="-285750" lvl="1" marL="742950" rtl="0" algn="l">
              <a:lnSpc>
                <a:spcPct val="90000"/>
              </a:lnSpc>
              <a:spcBef>
                <a:spcPts val="480"/>
              </a:spcBef>
              <a:spcAft>
                <a:spcPts val="0"/>
              </a:spcAft>
              <a:buClr>
                <a:schemeClr val="dk1"/>
              </a:buClr>
              <a:buSzPts val="2400"/>
              <a:buChar char="–"/>
            </a:pPr>
            <a:r>
              <a:rPr lang="en-US" sz="2400"/>
              <a:t>governments, funders, nations, museums, disciplines, individuals</a:t>
            </a:r>
            <a:endParaRPr/>
          </a:p>
          <a:p>
            <a:pPr indent="-228600" lvl="2" marL="1143000" rtl="0" algn="l">
              <a:lnSpc>
                <a:spcPct val="90000"/>
              </a:lnSpc>
              <a:spcBef>
                <a:spcPts val="400"/>
              </a:spcBef>
              <a:spcAft>
                <a:spcPts val="0"/>
              </a:spcAft>
              <a:buClr>
                <a:schemeClr val="dk1"/>
              </a:buClr>
              <a:buSzPts val="2000"/>
              <a:buChar char="•"/>
            </a:pPr>
            <a:r>
              <a:rPr lang="en-US" sz="2000"/>
              <a:t>different agendas</a:t>
            </a:r>
            <a:endParaRPr/>
          </a:p>
          <a:p>
            <a:pPr indent="-285750" lvl="1" marL="742950" rtl="0" algn="l">
              <a:lnSpc>
                <a:spcPct val="90000"/>
              </a:lnSpc>
              <a:spcBef>
                <a:spcPts val="480"/>
              </a:spcBef>
              <a:spcAft>
                <a:spcPts val="0"/>
              </a:spcAft>
              <a:buClr>
                <a:schemeClr val="dk1"/>
              </a:buClr>
              <a:buSzPts val="2400"/>
              <a:buChar char="–"/>
            </a:pPr>
            <a:r>
              <a:rPr lang="en-US" sz="2400"/>
              <a:t>not all see what might be in it for them</a:t>
            </a:r>
            <a:endParaRPr/>
          </a:p>
          <a:p>
            <a:pPr indent="-228600" lvl="2" marL="1143000" rtl="0" algn="l">
              <a:lnSpc>
                <a:spcPct val="90000"/>
              </a:lnSpc>
              <a:spcBef>
                <a:spcPts val="440"/>
              </a:spcBef>
              <a:spcAft>
                <a:spcPts val="0"/>
              </a:spcAft>
              <a:buClr>
                <a:schemeClr val="dk1"/>
              </a:buClr>
              <a:buSzPts val="2200"/>
              <a:buChar char="•"/>
            </a:pPr>
            <a:r>
              <a:rPr lang="en-US" sz="2200"/>
              <a:t>provider vs other stakeholders</a:t>
            </a:r>
            <a:endParaRPr sz="2200"/>
          </a:p>
        </p:txBody>
      </p:sp>
      <p:sp>
        <p:nvSpPr>
          <p:cNvPr id="259" name="Google Shape;259;p8"/>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260" name="Google Shape;260;p8"/>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prioritize stakeholders to serve</a:t>
            </a:r>
            <a:endParaRPr/>
          </a:p>
          <a:p>
            <a:pPr indent="-342900" lvl="0" marL="342900" rtl="0" algn="l">
              <a:spcBef>
                <a:spcPts val="480"/>
              </a:spcBef>
              <a:spcAft>
                <a:spcPts val="0"/>
              </a:spcAft>
              <a:buClr>
                <a:schemeClr val="dk1"/>
              </a:buClr>
              <a:buSzPts val="2400"/>
              <a:buChar char="•"/>
            </a:pPr>
            <a:r>
              <a:rPr lang="en-US"/>
              <a:t>set policies to support</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4" name="Shape 264"/>
        <p:cNvGrpSpPr/>
        <p:nvPr/>
      </p:nvGrpSpPr>
      <p:grpSpPr>
        <a:xfrm>
          <a:off x="0" y="0"/>
          <a:ext cx="0" cy="0"/>
          <a:chOff x="0" y="0"/>
          <a:chExt cx="0" cy="0"/>
        </a:xfrm>
      </p:grpSpPr>
      <p:sp>
        <p:nvSpPr>
          <p:cNvPr id="265" name="Google Shape;265;p9"/>
          <p:cNvSpPr txBox="1"/>
          <p:nvPr>
            <p:ph type="title"/>
          </p:nvPr>
        </p:nvSpPr>
        <p:spPr>
          <a:xfrm>
            <a:off x="609600" y="968930"/>
            <a:ext cx="10972800" cy="803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Helvetica Neue"/>
              <a:buNone/>
            </a:pPr>
            <a:r>
              <a:rPr lang="en-US"/>
              <a:t>Lesson – difficult to keep data up-to-date</a:t>
            </a:r>
            <a:endParaRPr/>
          </a:p>
        </p:txBody>
      </p:sp>
      <p:sp>
        <p:nvSpPr>
          <p:cNvPr id="266" name="Google Shape;266;p9"/>
          <p:cNvSpPr txBox="1"/>
          <p:nvPr>
            <p:ph idx="1" type="body"/>
          </p:nvPr>
        </p:nvSpPr>
        <p:spPr>
          <a:xfrm>
            <a:off x="609600" y="1907409"/>
            <a:ext cx="5386917"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Issues</a:t>
            </a:r>
            <a:endParaRPr/>
          </a:p>
        </p:txBody>
      </p:sp>
      <p:sp>
        <p:nvSpPr>
          <p:cNvPr id="267" name="Google Shape;267;p9"/>
          <p:cNvSpPr txBox="1"/>
          <p:nvPr>
            <p:ph idx="2" type="body"/>
          </p:nvPr>
        </p:nvSpPr>
        <p:spPr>
          <a:xfrm>
            <a:off x="609600" y="2446069"/>
            <a:ext cx="5386917"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naively thought people would do it</a:t>
            </a:r>
            <a:endParaRPr/>
          </a:p>
          <a:p>
            <a:pPr indent="-285750" lvl="1" marL="742950" rtl="0" algn="l">
              <a:spcBef>
                <a:spcPts val="400"/>
              </a:spcBef>
              <a:spcAft>
                <a:spcPts val="0"/>
              </a:spcAft>
              <a:buClr>
                <a:schemeClr val="dk1"/>
              </a:buClr>
              <a:buSzPts val="2000"/>
              <a:buChar char="–"/>
            </a:pPr>
            <a:r>
              <a:rPr lang="en-US"/>
              <a:t>doesn’t happen</a:t>
            </a:r>
            <a:endParaRPr/>
          </a:p>
        </p:txBody>
      </p:sp>
      <p:sp>
        <p:nvSpPr>
          <p:cNvPr id="268" name="Google Shape;268;p9"/>
          <p:cNvSpPr txBox="1"/>
          <p:nvPr>
            <p:ph idx="3" type="body"/>
          </p:nvPr>
        </p:nvSpPr>
        <p:spPr>
          <a:xfrm>
            <a:off x="6193369" y="1907409"/>
            <a:ext cx="5389033" cy="3979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Actions</a:t>
            </a:r>
            <a:endParaRPr/>
          </a:p>
        </p:txBody>
      </p:sp>
      <p:sp>
        <p:nvSpPr>
          <p:cNvPr id="269" name="Google Shape;269;p9"/>
          <p:cNvSpPr txBox="1"/>
          <p:nvPr>
            <p:ph idx="4" type="body"/>
          </p:nvPr>
        </p:nvSpPr>
        <p:spPr>
          <a:xfrm>
            <a:off x="6193369" y="2446069"/>
            <a:ext cx="5389033" cy="36800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policy</a:t>
            </a:r>
            <a:endParaRPr/>
          </a:p>
          <a:p>
            <a:pPr indent="-342900" lvl="0" marL="342900" rtl="0" algn="l">
              <a:spcBef>
                <a:spcPts val="480"/>
              </a:spcBef>
              <a:spcAft>
                <a:spcPts val="0"/>
              </a:spcAft>
              <a:buClr>
                <a:schemeClr val="dk1"/>
              </a:buClr>
              <a:buSzPts val="2400"/>
              <a:buChar char="•"/>
            </a:pPr>
            <a:r>
              <a:rPr lang="en-US"/>
              <a:t>cyberinfrastructure</a:t>
            </a:r>
            <a:endParaRPr/>
          </a:p>
          <a:p>
            <a:pPr indent="-342900" lvl="0" marL="342900" rtl="0" algn="l">
              <a:spcBef>
                <a:spcPts val="480"/>
              </a:spcBef>
              <a:spcAft>
                <a:spcPts val="0"/>
              </a:spcAft>
              <a:buClr>
                <a:schemeClr val="dk1"/>
              </a:buClr>
              <a:buSzPts val="2400"/>
              <a:buChar char="•"/>
            </a:pPr>
            <a:r>
              <a:rPr lang="en-US"/>
              <a:t>software</a:t>
            </a:r>
            <a:endParaRPr/>
          </a:p>
          <a:p>
            <a:pPr indent="-342900" lvl="0" marL="342900" rtl="0" algn="l">
              <a:spcBef>
                <a:spcPts val="480"/>
              </a:spcBef>
              <a:spcAft>
                <a:spcPts val="0"/>
              </a:spcAft>
              <a:buClr>
                <a:schemeClr val="dk1"/>
              </a:buClr>
              <a:buSzPts val="2400"/>
              <a:buChar char="•"/>
            </a:pPr>
            <a:r>
              <a:rPr lang="en-US"/>
              <a:t>carrots</a:t>
            </a:r>
            <a:endParaRPr/>
          </a:p>
          <a:p>
            <a:pPr indent="-342900" lvl="0" marL="342900" rtl="0" algn="l">
              <a:spcBef>
                <a:spcPts val="480"/>
              </a:spcBef>
              <a:spcAft>
                <a:spcPts val="0"/>
              </a:spcAft>
              <a:buClr>
                <a:schemeClr val="dk1"/>
              </a:buClr>
              <a:buSzPts val="2400"/>
              <a:buChar char="•"/>
            </a:pPr>
            <a:r>
              <a:rPr lang="en-US"/>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idigbio201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digbio201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2014-08-01T13:08:34Z</dcterms:created>
  <dc:creator>Jeremy Spinks</dc:creator>
</cp:coreProperties>
</file>