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67" r:id="rId2"/>
    <p:sldId id="281" r:id="rId3"/>
    <p:sldId id="278" r:id="rId4"/>
    <p:sldId id="279" r:id="rId5"/>
    <p:sldId id="280" r:id="rId6"/>
    <p:sldId id="261" r:id="rId7"/>
    <p:sldId id="271" r:id="rId8"/>
    <p:sldId id="272" r:id="rId9"/>
    <p:sldId id="275" r:id="rId10"/>
    <p:sldId id="276" r:id="rId11"/>
    <p:sldId id="269" r:id="rId12"/>
    <p:sldId id="262" r:id="rId13"/>
    <p:sldId id="263" r:id="rId14"/>
    <p:sldId id="264" r:id="rId15"/>
    <p:sldId id="265" r:id="rId16"/>
    <p:sldId id="273" r:id="rId17"/>
    <p:sldId id="27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419" autoAdjust="0"/>
  </p:normalViewPr>
  <p:slideViewPr>
    <p:cSldViewPr>
      <p:cViewPr varScale="1">
        <p:scale>
          <a:sx n="108" d="100"/>
          <a:sy n="108" d="100"/>
        </p:scale>
        <p:origin x="1704"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F5FD97-6125-40D7-B729-F92452E02A0F}" type="datetimeFigureOut">
              <a:rPr lang="en-GB" smtClean="0"/>
              <a:t>09/09/2019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2AB749-3438-407C-939F-9CEF16EC859A}" type="slidenum">
              <a:rPr lang="en-GB" smtClean="0"/>
              <a:t>‹#›</a:t>
            </a:fld>
            <a:endParaRPr lang="en-GB"/>
          </a:p>
        </p:txBody>
      </p:sp>
    </p:spTree>
    <p:extLst>
      <p:ext uri="{BB962C8B-B14F-4D97-AF65-F5344CB8AC3E}">
        <p14:creationId xmlns:p14="http://schemas.microsoft.com/office/powerpoint/2010/main" val="1626337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12AB749-3438-407C-939F-9CEF16EC859A}" type="slidenum">
              <a:rPr lang="en-GB" smtClean="0"/>
              <a:t>4</a:t>
            </a:fld>
            <a:endParaRPr lang="en-GB"/>
          </a:p>
        </p:txBody>
      </p:sp>
    </p:spTree>
    <p:extLst>
      <p:ext uri="{BB962C8B-B14F-4D97-AF65-F5344CB8AC3E}">
        <p14:creationId xmlns:p14="http://schemas.microsoft.com/office/powerpoint/2010/main" val="10016419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know that mapping and harmonisation of standards between systems is not always straightforward, and that records don’t always have the metadata on them that we might want, we’re also likely to want to link item-level records directly to CDs. For example, ‘catalogue records 543594, 8957434 and 34238 are part of Join the Dots unit ‘X’ (CD ID 2364)’, or ‘catalogue records 543594, 8957434 and 999423 are part of the Darwin Collection Description (CD ID 99476)’. We can again use a common mechanism to handle those links, rather than a different one for each CD scheme.</a:t>
            </a:r>
          </a:p>
        </p:txBody>
      </p:sp>
      <p:sp>
        <p:nvSpPr>
          <p:cNvPr id="4" name="Slide Number Placeholder 3"/>
          <p:cNvSpPr>
            <a:spLocks noGrp="1"/>
          </p:cNvSpPr>
          <p:nvPr>
            <p:ph type="sldNum" sz="quarter" idx="5"/>
          </p:nvPr>
        </p:nvSpPr>
        <p:spPr/>
        <p:txBody>
          <a:bodyPr/>
          <a:lstStyle/>
          <a:p>
            <a:fld id="{212AB749-3438-407C-939F-9CEF16EC859A}" type="slidenum">
              <a:rPr lang="en-GB" smtClean="0"/>
              <a:t>14</a:t>
            </a:fld>
            <a:endParaRPr lang="en-GB"/>
          </a:p>
        </p:txBody>
      </p:sp>
    </p:spTree>
    <p:extLst>
      <p:ext uri="{BB962C8B-B14F-4D97-AF65-F5344CB8AC3E}">
        <p14:creationId xmlns:p14="http://schemas.microsoft.com/office/powerpoint/2010/main" val="2234705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Finally, the common CD structure used will be based on, and conform to, the TDWG CD data standards that we’re developing. By this method, we’ll have the potential to link any of our CD schemes to those of external organisations, such as that in the DiSSCo/SYNTHESYS+ data architecture for Virtual Access and Digitisation on Demand, and to automate the submission of information for CETAF passports.</a:t>
            </a:r>
          </a:p>
          <a:p>
            <a:endParaRPr lang="en-GB" dirty="0"/>
          </a:p>
          <a:p>
            <a:r>
              <a:rPr lang="en-GB" dirty="0"/>
              <a:t>The TDWG CD standards are also the key to linking our CDs (and potentially catalogue records) to external services and standards, helping to validate, link and enrich our data.</a:t>
            </a:r>
          </a:p>
        </p:txBody>
      </p:sp>
      <p:sp>
        <p:nvSpPr>
          <p:cNvPr id="4" name="Slide Number Placeholder 3"/>
          <p:cNvSpPr>
            <a:spLocks noGrp="1"/>
          </p:cNvSpPr>
          <p:nvPr>
            <p:ph type="sldNum" sz="quarter" idx="5"/>
          </p:nvPr>
        </p:nvSpPr>
        <p:spPr/>
        <p:txBody>
          <a:bodyPr/>
          <a:lstStyle/>
          <a:p>
            <a:fld id="{212AB749-3438-407C-939F-9CEF16EC859A}" type="slidenum">
              <a:rPr lang="en-GB" smtClean="0"/>
              <a:t>15</a:t>
            </a:fld>
            <a:endParaRPr lang="en-GB"/>
          </a:p>
        </p:txBody>
      </p:sp>
    </p:spTree>
    <p:extLst>
      <p:ext uri="{BB962C8B-B14F-4D97-AF65-F5344CB8AC3E}">
        <p14:creationId xmlns:p14="http://schemas.microsoft.com/office/powerpoint/2010/main" val="2650924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12AB749-3438-407C-939F-9CEF16EC859A}" type="slidenum">
              <a:rPr lang="en-GB" smtClean="0"/>
              <a:t>17</a:t>
            </a:fld>
            <a:endParaRPr lang="en-GB"/>
          </a:p>
        </p:txBody>
      </p:sp>
    </p:spTree>
    <p:extLst>
      <p:ext uri="{BB962C8B-B14F-4D97-AF65-F5344CB8AC3E}">
        <p14:creationId xmlns:p14="http://schemas.microsoft.com/office/powerpoint/2010/main" val="934235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 no hierarchy on the collection description.</a:t>
            </a:r>
          </a:p>
        </p:txBody>
      </p:sp>
      <p:sp>
        <p:nvSpPr>
          <p:cNvPr id="4" name="Slide Number Placeholder 3"/>
          <p:cNvSpPr>
            <a:spLocks noGrp="1"/>
          </p:cNvSpPr>
          <p:nvPr>
            <p:ph type="sldNum" sz="quarter" idx="5"/>
          </p:nvPr>
        </p:nvSpPr>
        <p:spPr/>
        <p:txBody>
          <a:bodyPr/>
          <a:lstStyle/>
          <a:p>
            <a:fld id="{212AB749-3438-407C-939F-9CEF16EC859A}" type="slidenum">
              <a:rPr lang="en-GB" smtClean="0"/>
              <a:t>5</a:t>
            </a:fld>
            <a:endParaRPr lang="en-GB"/>
          </a:p>
        </p:txBody>
      </p:sp>
    </p:spTree>
    <p:extLst>
      <p:ext uri="{BB962C8B-B14F-4D97-AF65-F5344CB8AC3E}">
        <p14:creationId xmlns:p14="http://schemas.microsoft.com/office/powerpoint/2010/main" val="2336123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idea of the CD standard can be thought of as a template which contains all of the possible attributes metrics that might be needed to fulfil any of the CD use cases.</a:t>
            </a:r>
          </a:p>
        </p:txBody>
      </p:sp>
      <p:sp>
        <p:nvSpPr>
          <p:cNvPr id="4" name="Slide Number Placeholder 3"/>
          <p:cNvSpPr>
            <a:spLocks noGrp="1"/>
          </p:cNvSpPr>
          <p:nvPr>
            <p:ph type="sldNum" sz="quarter" idx="5"/>
          </p:nvPr>
        </p:nvSpPr>
        <p:spPr/>
        <p:txBody>
          <a:bodyPr/>
          <a:lstStyle/>
          <a:p>
            <a:fld id="{212AB749-3438-407C-939F-9CEF16EC859A}" type="slidenum">
              <a:rPr lang="en-GB" smtClean="0"/>
              <a:t>6</a:t>
            </a:fld>
            <a:endParaRPr lang="en-GB"/>
          </a:p>
        </p:txBody>
      </p:sp>
    </p:spTree>
    <p:extLst>
      <p:ext uri="{BB962C8B-B14F-4D97-AF65-F5344CB8AC3E}">
        <p14:creationId xmlns:p14="http://schemas.microsoft.com/office/powerpoint/2010/main" val="2084922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Each CD scheme will have a profile which focuses on a subset of those attributes and metrics. E.g. Join the Dots prioritises the following attributes and metrics, which are a reflection of the purposes of Join the Dots as a CD scheme.</a:t>
            </a:r>
          </a:p>
        </p:txBody>
      </p:sp>
      <p:sp>
        <p:nvSpPr>
          <p:cNvPr id="4" name="Slide Number Placeholder 3"/>
          <p:cNvSpPr>
            <a:spLocks noGrp="1"/>
          </p:cNvSpPr>
          <p:nvPr>
            <p:ph type="sldNum" sz="quarter" idx="5"/>
          </p:nvPr>
        </p:nvSpPr>
        <p:spPr/>
        <p:txBody>
          <a:bodyPr/>
          <a:lstStyle/>
          <a:p>
            <a:fld id="{212AB749-3438-407C-939F-9CEF16EC859A}" type="slidenum">
              <a:rPr lang="en-GB" smtClean="0"/>
              <a:t>7</a:t>
            </a:fld>
            <a:endParaRPr lang="en-GB"/>
          </a:p>
        </p:txBody>
      </p:sp>
    </p:spTree>
    <p:extLst>
      <p:ext uri="{BB962C8B-B14F-4D97-AF65-F5344CB8AC3E}">
        <p14:creationId xmlns:p14="http://schemas.microsoft.com/office/powerpoint/2010/main" val="3479011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different CD scheme, e.g. one which focuses on collections grouped by collector, would focus on a different set of attributes and metrics from the same template. Some would be in common with Join the Dots, others would be different, reflecting the different purposes of the CD scheme. Those that are in common between the two, e.g. collections hierarchy, responsible curator and taxonomy, can be used to make links between the data in the two schemes.</a:t>
            </a:r>
          </a:p>
        </p:txBody>
      </p:sp>
      <p:sp>
        <p:nvSpPr>
          <p:cNvPr id="4" name="Slide Number Placeholder 3"/>
          <p:cNvSpPr>
            <a:spLocks noGrp="1"/>
          </p:cNvSpPr>
          <p:nvPr>
            <p:ph type="sldNum" sz="quarter" idx="5"/>
          </p:nvPr>
        </p:nvSpPr>
        <p:spPr/>
        <p:txBody>
          <a:bodyPr/>
          <a:lstStyle/>
          <a:p>
            <a:fld id="{212AB749-3438-407C-939F-9CEF16EC859A}" type="slidenum">
              <a:rPr lang="en-GB" smtClean="0"/>
              <a:t>8</a:t>
            </a:fld>
            <a:endParaRPr lang="en-GB"/>
          </a:p>
        </p:txBody>
      </p:sp>
    </p:spTree>
    <p:extLst>
      <p:ext uri="{BB962C8B-B14F-4D97-AF65-F5344CB8AC3E}">
        <p14:creationId xmlns:p14="http://schemas.microsoft.com/office/powerpoint/2010/main" val="508425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different CD scheme, e.g. one which focuses on collections grouped by collector, would focus on a different set of attributes and metrics from the same template. Some would be in common with Join the Dots, others would be different, reflecting the different purposes of the CD scheme. Those that are in common between the two, e.g. collections hierarchy, responsible curator and taxonomy, can be used to make links between the data in the two schemes.</a:t>
            </a:r>
          </a:p>
        </p:txBody>
      </p:sp>
      <p:sp>
        <p:nvSpPr>
          <p:cNvPr id="4" name="Slide Number Placeholder 3"/>
          <p:cNvSpPr>
            <a:spLocks noGrp="1"/>
          </p:cNvSpPr>
          <p:nvPr>
            <p:ph type="sldNum" sz="quarter" idx="5"/>
          </p:nvPr>
        </p:nvSpPr>
        <p:spPr/>
        <p:txBody>
          <a:bodyPr/>
          <a:lstStyle/>
          <a:p>
            <a:fld id="{212AB749-3438-407C-939F-9CEF16EC859A}" type="slidenum">
              <a:rPr lang="en-GB" smtClean="0"/>
              <a:t>9</a:t>
            </a:fld>
            <a:endParaRPr lang="en-GB"/>
          </a:p>
        </p:txBody>
      </p:sp>
    </p:spTree>
    <p:extLst>
      <p:ext uri="{BB962C8B-B14F-4D97-AF65-F5344CB8AC3E}">
        <p14:creationId xmlns:p14="http://schemas.microsoft.com/office/powerpoint/2010/main" val="4151148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Within the NHM, we would therefore have a number of Collection Description schemes, of which Join the Dots is one. Each would be a different use case, with a different purpose and potentially audience, and so have a different profile of attributes and metrics within the CD template. </a:t>
            </a:r>
          </a:p>
        </p:txBody>
      </p:sp>
      <p:sp>
        <p:nvSpPr>
          <p:cNvPr id="4" name="Slide Number Placeholder 3"/>
          <p:cNvSpPr>
            <a:spLocks noGrp="1"/>
          </p:cNvSpPr>
          <p:nvPr>
            <p:ph type="sldNum" sz="quarter" idx="5"/>
          </p:nvPr>
        </p:nvSpPr>
        <p:spPr/>
        <p:txBody>
          <a:bodyPr/>
          <a:lstStyle/>
          <a:p>
            <a:fld id="{212AB749-3438-407C-939F-9CEF16EC859A}" type="slidenum">
              <a:rPr lang="en-GB" smtClean="0"/>
              <a:t>11</a:t>
            </a:fld>
            <a:endParaRPr lang="en-GB"/>
          </a:p>
        </p:txBody>
      </p:sp>
    </p:spTree>
    <p:extLst>
      <p:ext uri="{BB962C8B-B14F-4D97-AF65-F5344CB8AC3E}">
        <p14:creationId xmlns:p14="http://schemas.microsoft.com/office/powerpoint/2010/main" val="224343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CD template is represented by a common CD structure, with shared vocabularies, attribute definitions and metric definitions that are standardised across all CD schemes. E.g. the collection hierarchy would be the same for all schemes, as would the definition of the ‘historical significance’ text attribute, and the definition of the ‘item count’ metric. This means that data can be linked between schemes using these common attributes, and metrics are potentially comparable. While the fact that the different schemes are split down to different levels using different attributes means that not everything will fit neatly together, the common standards give the best chance of retaining comparability and reducing duplicated effort as much as is feasible.</a:t>
            </a:r>
          </a:p>
        </p:txBody>
      </p:sp>
      <p:sp>
        <p:nvSpPr>
          <p:cNvPr id="4" name="Slide Number Placeholder 3"/>
          <p:cNvSpPr>
            <a:spLocks noGrp="1"/>
          </p:cNvSpPr>
          <p:nvPr>
            <p:ph type="sldNum" sz="quarter" idx="5"/>
          </p:nvPr>
        </p:nvSpPr>
        <p:spPr/>
        <p:txBody>
          <a:bodyPr/>
          <a:lstStyle/>
          <a:p>
            <a:fld id="{212AB749-3438-407C-939F-9CEF16EC859A}" type="slidenum">
              <a:rPr lang="en-GB" smtClean="0"/>
              <a:t>12</a:t>
            </a:fld>
            <a:endParaRPr lang="en-GB"/>
          </a:p>
        </p:txBody>
      </p:sp>
    </p:spTree>
    <p:extLst>
      <p:ext uri="{BB962C8B-B14F-4D97-AF65-F5344CB8AC3E}">
        <p14:creationId xmlns:p14="http://schemas.microsoft.com/office/powerpoint/2010/main" val="3510318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common standards can also be harmonised or mapped to vocabularies and fields in EMu and other CMSs (e.g. Library), providing a degree of linkage to item-level records. With common standards, this mapping only has occur once rather than be defined for each individual CD scheme.</a:t>
            </a:r>
          </a:p>
        </p:txBody>
      </p:sp>
      <p:sp>
        <p:nvSpPr>
          <p:cNvPr id="4" name="Slide Number Placeholder 3"/>
          <p:cNvSpPr>
            <a:spLocks noGrp="1"/>
          </p:cNvSpPr>
          <p:nvPr>
            <p:ph type="sldNum" sz="quarter" idx="5"/>
          </p:nvPr>
        </p:nvSpPr>
        <p:spPr/>
        <p:txBody>
          <a:bodyPr/>
          <a:lstStyle/>
          <a:p>
            <a:fld id="{212AB749-3438-407C-939F-9CEF16EC859A}" type="slidenum">
              <a:rPr lang="en-GB" smtClean="0"/>
              <a:t>13</a:t>
            </a:fld>
            <a:endParaRPr lang="en-GB"/>
          </a:p>
        </p:txBody>
      </p:sp>
    </p:spTree>
    <p:extLst>
      <p:ext uri="{BB962C8B-B14F-4D97-AF65-F5344CB8AC3E}">
        <p14:creationId xmlns:p14="http://schemas.microsoft.com/office/powerpoint/2010/main" val="17084793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99695" y="1865248"/>
            <a:ext cx="7772400" cy="1470025"/>
          </a:xfrm>
        </p:spPr>
        <p:txBody>
          <a:bodyPr lIns="0" tIns="0" rIns="0" bIns="0">
            <a:normAutofit/>
          </a:bodyPr>
          <a:lstStyle>
            <a:lvl1pPr algn="l">
              <a:defRPr sz="3800">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99695" y="3669871"/>
            <a:ext cx="6400800" cy="1494128"/>
          </a:xfrm>
        </p:spPr>
        <p:txBody>
          <a:bodyPr lIns="0" tIns="0" rIns="0" bIns="0">
            <a:normAutofit/>
          </a:bodyPr>
          <a:lstStyle>
            <a:lvl1pPr marL="0" indent="0" algn="l">
              <a:buNone/>
              <a:defRPr sz="2400">
                <a:solidFill>
                  <a:srgbClr val="BFDDE5"/>
                </a:solidFill>
              </a:defRPr>
            </a:lvl1pPr>
            <a:lvl2pPr marL="457141" indent="0" algn="ctr">
              <a:buNone/>
              <a:defRPr>
                <a:solidFill>
                  <a:schemeClr val="tx1">
                    <a:tint val="75000"/>
                  </a:schemeClr>
                </a:solidFill>
              </a:defRPr>
            </a:lvl2pPr>
            <a:lvl3pPr marL="914284" indent="0" algn="ctr">
              <a:buNone/>
              <a:defRPr>
                <a:solidFill>
                  <a:schemeClr val="tx1">
                    <a:tint val="75000"/>
                  </a:schemeClr>
                </a:solidFill>
              </a:defRPr>
            </a:lvl3pPr>
            <a:lvl4pPr marL="1371425" indent="0" algn="ctr">
              <a:buNone/>
              <a:defRPr>
                <a:solidFill>
                  <a:schemeClr val="tx1">
                    <a:tint val="75000"/>
                  </a:schemeClr>
                </a:solidFill>
              </a:defRPr>
            </a:lvl4pPr>
            <a:lvl5pPr marL="1828566" indent="0" algn="ctr">
              <a:buNone/>
              <a:defRPr>
                <a:solidFill>
                  <a:schemeClr val="tx1">
                    <a:tint val="75000"/>
                  </a:schemeClr>
                </a:solidFill>
              </a:defRPr>
            </a:lvl5pPr>
            <a:lvl6pPr marL="2285706" indent="0" algn="ctr">
              <a:buNone/>
              <a:defRPr>
                <a:solidFill>
                  <a:schemeClr val="tx1">
                    <a:tint val="75000"/>
                  </a:schemeClr>
                </a:solidFill>
              </a:defRPr>
            </a:lvl6pPr>
            <a:lvl7pPr marL="2742849" indent="0" algn="ctr">
              <a:buNone/>
              <a:defRPr>
                <a:solidFill>
                  <a:schemeClr val="tx1">
                    <a:tint val="75000"/>
                  </a:schemeClr>
                </a:solidFill>
              </a:defRPr>
            </a:lvl7pPr>
            <a:lvl8pPr marL="3199990" indent="0" algn="ctr">
              <a:buNone/>
              <a:defRPr>
                <a:solidFill>
                  <a:schemeClr val="tx1">
                    <a:tint val="75000"/>
                  </a:schemeClr>
                </a:solidFill>
              </a:defRPr>
            </a:lvl8pPr>
            <a:lvl9pPr marL="3657132" indent="0" algn="ctr">
              <a:buNone/>
              <a:defRPr>
                <a:solidFill>
                  <a:schemeClr val="tx1">
                    <a:tint val="75000"/>
                  </a:schemeClr>
                </a:solidFill>
              </a:defRPr>
            </a:lvl9pPr>
          </a:lstStyle>
          <a:p>
            <a:r>
              <a:rPr lang="en-GB" dirty="0"/>
              <a:t>Sub heading / Speaker</a:t>
            </a:r>
          </a:p>
          <a:p>
            <a:r>
              <a:rPr lang="en-GB" dirty="0"/>
              <a:t>Date</a:t>
            </a:r>
            <a:endParaRPr lang="en-US" dirty="0"/>
          </a:p>
        </p:txBody>
      </p:sp>
    </p:spTree>
    <p:extLst>
      <p:ext uri="{BB962C8B-B14F-4D97-AF65-F5344CB8AC3E}">
        <p14:creationId xmlns:p14="http://schemas.microsoft.com/office/powerpoint/2010/main" val="1590419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Break">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8" name="Subtitle 2"/>
          <p:cNvSpPr>
            <a:spLocks noGrp="1"/>
          </p:cNvSpPr>
          <p:nvPr>
            <p:ph type="subTitle" idx="1" hasCustomPrompt="1"/>
          </p:nvPr>
        </p:nvSpPr>
        <p:spPr>
          <a:xfrm>
            <a:off x="1781372" y="3105379"/>
            <a:ext cx="5531737" cy="1374739"/>
          </a:xfrm>
        </p:spPr>
        <p:txBody>
          <a:bodyPr lIns="0" tIns="0" rIns="0" bIns="0">
            <a:normAutofit/>
          </a:bodyPr>
          <a:lstStyle>
            <a:lvl1pPr marL="0" indent="0" algn="l">
              <a:buNone/>
              <a:defRPr sz="2400" baseline="0">
                <a:solidFill>
                  <a:schemeClr val="bg1"/>
                </a:solidFill>
              </a:defRPr>
            </a:lvl1pPr>
            <a:lvl2pPr marL="457141" indent="0" algn="ctr">
              <a:buNone/>
              <a:defRPr>
                <a:solidFill>
                  <a:schemeClr val="tx1">
                    <a:tint val="75000"/>
                  </a:schemeClr>
                </a:solidFill>
              </a:defRPr>
            </a:lvl2pPr>
            <a:lvl3pPr marL="914284" indent="0" algn="ctr">
              <a:buNone/>
              <a:defRPr>
                <a:solidFill>
                  <a:schemeClr val="tx1">
                    <a:tint val="75000"/>
                  </a:schemeClr>
                </a:solidFill>
              </a:defRPr>
            </a:lvl3pPr>
            <a:lvl4pPr marL="1371425" indent="0" algn="ctr">
              <a:buNone/>
              <a:defRPr>
                <a:solidFill>
                  <a:schemeClr val="tx1">
                    <a:tint val="75000"/>
                  </a:schemeClr>
                </a:solidFill>
              </a:defRPr>
            </a:lvl4pPr>
            <a:lvl5pPr marL="1828566" indent="0" algn="ctr">
              <a:buNone/>
              <a:defRPr>
                <a:solidFill>
                  <a:schemeClr val="tx1">
                    <a:tint val="75000"/>
                  </a:schemeClr>
                </a:solidFill>
              </a:defRPr>
            </a:lvl5pPr>
            <a:lvl6pPr marL="2285706" indent="0" algn="ctr">
              <a:buNone/>
              <a:defRPr>
                <a:solidFill>
                  <a:schemeClr val="tx1">
                    <a:tint val="75000"/>
                  </a:schemeClr>
                </a:solidFill>
              </a:defRPr>
            </a:lvl6pPr>
            <a:lvl7pPr marL="2742849" indent="0" algn="ctr">
              <a:buNone/>
              <a:defRPr>
                <a:solidFill>
                  <a:schemeClr val="tx1">
                    <a:tint val="75000"/>
                  </a:schemeClr>
                </a:solidFill>
              </a:defRPr>
            </a:lvl7pPr>
            <a:lvl8pPr marL="3199990" indent="0" algn="ctr">
              <a:buNone/>
              <a:defRPr>
                <a:solidFill>
                  <a:schemeClr val="tx1">
                    <a:tint val="75000"/>
                  </a:schemeClr>
                </a:solidFill>
              </a:defRPr>
            </a:lvl8pPr>
            <a:lvl9pPr marL="3657132" indent="0" algn="ctr">
              <a:buNone/>
              <a:defRPr>
                <a:solidFill>
                  <a:schemeClr val="tx1">
                    <a:tint val="75000"/>
                  </a:schemeClr>
                </a:solidFill>
              </a:defRPr>
            </a:lvl9pPr>
          </a:lstStyle>
          <a:p>
            <a:r>
              <a:rPr lang="en-US" dirty="0"/>
              <a:t>Brief introduction to the new section</a:t>
            </a:r>
          </a:p>
        </p:txBody>
      </p:sp>
      <p:sp>
        <p:nvSpPr>
          <p:cNvPr id="11" name="Text Placeholder 10"/>
          <p:cNvSpPr>
            <a:spLocks noGrp="1"/>
          </p:cNvSpPr>
          <p:nvPr>
            <p:ph type="body" sz="quarter" idx="10"/>
          </p:nvPr>
        </p:nvSpPr>
        <p:spPr>
          <a:xfrm>
            <a:off x="1781370" y="2410594"/>
            <a:ext cx="5532438" cy="527050"/>
          </a:xfrm>
        </p:spPr>
        <p:txBody>
          <a:bodyPr>
            <a:normAutofit/>
          </a:bodyPr>
          <a:lstStyle>
            <a:lvl1pPr marL="0" indent="0">
              <a:buNone/>
              <a:defRPr sz="32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753443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3" name="Title Placeholder 1"/>
          <p:cNvSpPr>
            <a:spLocks noGrp="1"/>
          </p:cNvSpPr>
          <p:nvPr>
            <p:ph type="title"/>
          </p:nvPr>
        </p:nvSpPr>
        <p:spPr>
          <a:xfrm>
            <a:off x="980562" y="991959"/>
            <a:ext cx="7176902" cy="105270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6" name="Text Placeholder 5"/>
          <p:cNvSpPr>
            <a:spLocks noGrp="1"/>
          </p:cNvSpPr>
          <p:nvPr>
            <p:ph type="body" sz="quarter" idx="10"/>
          </p:nvPr>
        </p:nvSpPr>
        <p:spPr>
          <a:xfrm>
            <a:off x="981076" y="2178050"/>
            <a:ext cx="7177088" cy="384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5121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Slide">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4578350" y="0"/>
            <a:ext cx="4565650" cy="6858000"/>
          </a:xfrm>
        </p:spPr>
        <p:txBody>
          <a:bodyPr/>
          <a:lstStyle/>
          <a:p>
            <a:r>
              <a:rPr lang="en-US"/>
              <a:t>Click icon to add picture</a:t>
            </a:r>
            <a:endParaRPr lang="en-US" dirty="0"/>
          </a:p>
        </p:txBody>
      </p:sp>
      <p:sp>
        <p:nvSpPr>
          <p:cNvPr id="9" name="Title Placeholder 1"/>
          <p:cNvSpPr>
            <a:spLocks noGrp="1"/>
          </p:cNvSpPr>
          <p:nvPr>
            <p:ph type="title"/>
          </p:nvPr>
        </p:nvSpPr>
        <p:spPr>
          <a:xfrm>
            <a:off x="687477" y="991959"/>
            <a:ext cx="3206592" cy="105270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10" name="Text Placeholder 5"/>
          <p:cNvSpPr>
            <a:spLocks noGrp="1"/>
          </p:cNvSpPr>
          <p:nvPr>
            <p:ph type="body" sz="quarter" idx="11"/>
          </p:nvPr>
        </p:nvSpPr>
        <p:spPr>
          <a:xfrm>
            <a:off x="687991" y="2178050"/>
            <a:ext cx="3206676" cy="384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descr="Corporate_bluegrey_sidefram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028399" y="369854"/>
            <a:ext cx="3745992" cy="6071616"/>
          </a:xfrm>
          <a:prstGeom prst="rect">
            <a:avLst/>
          </a:prstGeom>
        </p:spPr>
      </p:pic>
    </p:spTree>
    <p:extLst>
      <p:ext uri="{BB962C8B-B14F-4D97-AF65-F5344CB8AC3E}">
        <p14:creationId xmlns:p14="http://schemas.microsoft.com/office/powerpoint/2010/main" val="3543344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Slide 2">
    <p:bg>
      <p:bgPr>
        <a:solidFill>
          <a:schemeClr val="bg1"/>
        </a:solidFill>
        <a:effectLst/>
      </p:bgPr>
    </p:bg>
    <p:spTree>
      <p:nvGrpSpPr>
        <p:cNvPr id="1" name=""/>
        <p:cNvGrpSpPr/>
        <p:nvPr/>
      </p:nvGrpSpPr>
      <p:grpSpPr>
        <a:xfrm>
          <a:off x="0" y="0"/>
          <a:ext cx="0" cy="0"/>
          <a:chOff x="0" y="0"/>
          <a:chExt cx="0" cy="0"/>
        </a:xfrm>
      </p:grpSpPr>
      <p:sp>
        <p:nvSpPr>
          <p:cNvPr id="3" name="Picture Placeholder 6"/>
          <p:cNvSpPr>
            <a:spLocks noGrp="1"/>
          </p:cNvSpPr>
          <p:nvPr>
            <p:ph type="pic" sz="quarter" idx="10"/>
          </p:nvPr>
        </p:nvSpPr>
        <p:spPr>
          <a:xfrm>
            <a:off x="0" y="0"/>
            <a:ext cx="9144000" cy="6858000"/>
          </a:xfrm>
        </p:spPr>
        <p:txBody>
          <a:bodyPr/>
          <a:lstStyle/>
          <a:p>
            <a:r>
              <a:rPr lang="en-US"/>
              <a:t>Click icon to add picture</a:t>
            </a:r>
          </a:p>
        </p:txBody>
      </p:sp>
    </p:spTree>
    <p:extLst>
      <p:ext uri="{BB962C8B-B14F-4D97-AF65-F5344CB8AC3E}">
        <p14:creationId xmlns:p14="http://schemas.microsoft.com/office/powerpoint/2010/main" val="702159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Slide">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3969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ogo slide">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2095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9"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80562" y="991959"/>
            <a:ext cx="7176902" cy="105270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980562" y="2219124"/>
            <a:ext cx="7176902" cy="3761347"/>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7178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457141" rtl="0" eaLnBrk="1" latinLnBrk="0" hangingPunct="1">
        <a:spcBef>
          <a:spcPct val="0"/>
        </a:spcBef>
        <a:buNone/>
        <a:defRPr sz="3200" kern="1200">
          <a:solidFill>
            <a:srgbClr val="1D3277"/>
          </a:solidFill>
          <a:latin typeface="Arial"/>
          <a:ea typeface="+mj-ea"/>
          <a:cs typeface="Arial"/>
        </a:defRPr>
      </a:lvl1pPr>
    </p:titleStyle>
    <p:bodyStyle>
      <a:lvl1pPr marL="342856" indent="-342856" algn="l" defTabSz="457141" rtl="0" eaLnBrk="1" latinLnBrk="0" hangingPunct="1">
        <a:spcBef>
          <a:spcPct val="20000"/>
        </a:spcBef>
        <a:buFont typeface="Arial"/>
        <a:buChar char="•"/>
        <a:defRPr sz="2400" kern="1200">
          <a:solidFill>
            <a:schemeClr val="tx1"/>
          </a:solidFill>
          <a:latin typeface="Arial"/>
          <a:ea typeface="+mn-ea"/>
          <a:cs typeface="Arial"/>
        </a:defRPr>
      </a:lvl1pPr>
      <a:lvl2pPr marL="742856" indent="-285713" algn="l" defTabSz="457141" rtl="0" eaLnBrk="1" latinLnBrk="0" hangingPunct="1">
        <a:spcBef>
          <a:spcPct val="20000"/>
        </a:spcBef>
        <a:buFont typeface="Arial"/>
        <a:buChar char="–"/>
        <a:defRPr sz="2000" kern="1200">
          <a:solidFill>
            <a:schemeClr val="tx1"/>
          </a:solidFill>
          <a:latin typeface="Arial"/>
          <a:ea typeface="+mn-ea"/>
          <a:cs typeface="Arial"/>
        </a:defRPr>
      </a:lvl2pPr>
      <a:lvl3pPr marL="1142854" indent="-228571" algn="l" defTabSz="457141" rtl="0" eaLnBrk="1" latinLnBrk="0" hangingPunct="1">
        <a:spcBef>
          <a:spcPct val="20000"/>
        </a:spcBef>
        <a:buFont typeface="Arial"/>
        <a:buChar char="•"/>
        <a:defRPr sz="1800" kern="1200">
          <a:solidFill>
            <a:schemeClr val="tx1"/>
          </a:solidFill>
          <a:latin typeface="Arial"/>
          <a:ea typeface="+mn-ea"/>
          <a:cs typeface="Arial"/>
        </a:defRPr>
      </a:lvl3pPr>
      <a:lvl4pPr marL="1599996" indent="-228571" algn="l" defTabSz="457141" rtl="0" eaLnBrk="1" latinLnBrk="0" hangingPunct="1">
        <a:spcBef>
          <a:spcPct val="20000"/>
        </a:spcBef>
        <a:buFont typeface="Arial"/>
        <a:buChar char="–"/>
        <a:defRPr sz="1600" kern="1200">
          <a:solidFill>
            <a:schemeClr val="tx1"/>
          </a:solidFill>
          <a:latin typeface="Arial"/>
          <a:ea typeface="+mn-ea"/>
          <a:cs typeface="Arial"/>
        </a:defRPr>
      </a:lvl4pPr>
      <a:lvl5pPr marL="2057136" indent="-228571" algn="l" defTabSz="457141" rtl="0" eaLnBrk="1" latinLnBrk="0" hangingPunct="1">
        <a:spcBef>
          <a:spcPct val="20000"/>
        </a:spcBef>
        <a:buFont typeface="Arial"/>
        <a:buChar char="»"/>
        <a:defRPr sz="1400" kern="1200">
          <a:solidFill>
            <a:schemeClr val="tx1"/>
          </a:solidFill>
          <a:latin typeface="Arial"/>
          <a:ea typeface="+mn-ea"/>
          <a:cs typeface="Arial"/>
        </a:defRPr>
      </a:lvl5pPr>
      <a:lvl6pPr marL="2514278" indent="-228571" algn="l" defTabSz="457141" rtl="0" eaLnBrk="1" latinLnBrk="0" hangingPunct="1">
        <a:spcBef>
          <a:spcPct val="20000"/>
        </a:spcBef>
        <a:buFont typeface="Arial"/>
        <a:buChar char="•"/>
        <a:defRPr sz="2000" kern="1200">
          <a:solidFill>
            <a:schemeClr val="tx1"/>
          </a:solidFill>
          <a:latin typeface="+mn-lt"/>
          <a:ea typeface="+mn-ea"/>
          <a:cs typeface="+mn-cs"/>
        </a:defRPr>
      </a:lvl6pPr>
      <a:lvl7pPr marL="2971420" indent="-228571" algn="l" defTabSz="457141" rtl="0" eaLnBrk="1" latinLnBrk="0" hangingPunct="1">
        <a:spcBef>
          <a:spcPct val="20000"/>
        </a:spcBef>
        <a:buFont typeface="Arial"/>
        <a:buChar char="•"/>
        <a:defRPr sz="2000" kern="1200">
          <a:solidFill>
            <a:schemeClr val="tx1"/>
          </a:solidFill>
          <a:latin typeface="+mn-lt"/>
          <a:ea typeface="+mn-ea"/>
          <a:cs typeface="+mn-cs"/>
        </a:defRPr>
      </a:lvl7pPr>
      <a:lvl8pPr marL="3428562" indent="-228571" algn="l" defTabSz="457141" rtl="0" eaLnBrk="1" latinLnBrk="0" hangingPunct="1">
        <a:spcBef>
          <a:spcPct val="20000"/>
        </a:spcBef>
        <a:buFont typeface="Arial"/>
        <a:buChar char="•"/>
        <a:defRPr sz="2000" kern="1200">
          <a:solidFill>
            <a:schemeClr val="tx1"/>
          </a:solidFill>
          <a:latin typeface="+mn-lt"/>
          <a:ea typeface="+mn-ea"/>
          <a:cs typeface="+mn-cs"/>
        </a:defRPr>
      </a:lvl8pPr>
      <a:lvl9pPr marL="3885702" indent="-228571" algn="l" defTabSz="457141"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41" rtl="0" eaLnBrk="1" latinLnBrk="0" hangingPunct="1">
        <a:defRPr sz="1800" kern="1200">
          <a:solidFill>
            <a:schemeClr val="tx1"/>
          </a:solidFill>
          <a:latin typeface="+mn-lt"/>
          <a:ea typeface="+mn-ea"/>
          <a:cs typeface="+mn-cs"/>
        </a:defRPr>
      </a:lvl1pPr>
      <a:lvl2pPr marL="457141" algn="l" defTabSz="457141" rtl="0" eaLnBrk="1" latinLnBrk="0" hangingPunct="1">
        <a:defRPr sz="1800" kern="1200">
          <a:solidFill>
            <a:schemeClr val="tx1"/>
          </a:solidFill>
          <a:latin typeface="+mn-lt"/>
          <a:ea typeface="+mn-ea"/>
          <a:cs typeface="+mn-cs"/>
        </a:defRPr>
      </a:lvl2pPr>
      <a:lvl3pPr marL="914284" algn="l" defTabSz="457141" rtl="0" eaLnBrk="1" latinLnBrk="0" hangingPunct="1">
        <a:defRPr sz="1800" kern="1200">
          <a:solidFill>
            <a:schemeClr val="tx1"/>
          </a:solidFill>
          <a:latin typeface="+mn-lt"/>
          <a:ea typeface="+mn-ea"/>
          <a:cs typeface="+mn-cs"/>
        </a:defRPr>
      </a:lvl3pPr>
      <a:lvl4pPr marL="1371425" algn="l" defTabSz="457141" rtl="0" eaLnBrk="1" latinLnBrk="0" hangingPunct="1">
        <a:defRPr sz="1800" kern="1200">
          <a:solidFill>
            <a:schemeClr val="tx1"/>
          </a:solidFill>
          <a:latin typeface="+mn-lt"/>
          <a:ea typeface="+mn-ea"/>
          <a:cs typeface="+mn-cs"/>
        </a:defRPr>
      </a:lvl4pPr>
      <a:lvl5pPr marL="1828566" algn="l" defTabSz="457141" rtl="0" eaLnBrk="1" latinLnBrk="0" hangingPunct="1">
        <a:defRPr sz="1800" kern="1200">
          <a:solidFill>
            <a:schemeClr val="tx1"/>
          </a:solidFill>
          <a:latin typeface="+mn-lt"/>
          <a:ea typeface="+mn-ea"/>
          <a:cs typeface="+mn-cs"/>
        </a:defRPr>
      </a:lvl5pPr>
      <a:lvl6pPr marL="2285706" algn="l" defTabSz="457141" rtl="0" eaLnBrk="1" latinLnBrk="0" hangingPunct="1">
        <a:defRPr sz="1800" kern="1200">
          <a:solidFill>
            <a:schemeClr val="tx1"/>
          </a:solidFill>
          <a:latin typeface="+mn-lt"/>
          <a:ea typeface="+mn-ea"/>
          <a:cs typeface="+mn-cs"/>
        </a:defRPr>
      </a:lvl6pPr>
      <a:lvl7pPr marL="2742849" algn="l" defTabSz="457141" rtl="0" eaLnBrk="1" latinLnBrk="0" hangingPunct="1">
        <a:defRPr sz="1800" kern="1200">
          <a:solidFill>
            <a:schemeClr val="tx1"/>
          </a:solidFill>
          <a:latin typeface="+mn-lt"/>
          <a:ea typeface="+mn-ea"/>
          <a:cs typeface="+mn-cs"/>
        </a:defRPr>
      </a:lvl7pPr>
      <a:lvl8pPr marL="3199990" algn="l" defTabSz="457141" rtl="0" eaLnBrk="1" latinLnBrk="0" hangingPunct="1">
        <a:defRPr sz="1800" kern="1200">
          <a:solidFill>
            <a:schemeClr val="tx1"/>
          </a:solidFill>
          <a:latin typeface="+mn-lt"/>
          <a:ea typeface="+mn-ea"/>
          <a:cs typeface="+mn-cs"/>
        </a:defRPr>
      </a:lvl8pPr>
      <a:lvl9pPr marL="3657132" algn="l" defTabSz="45714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hyperlink" Target="https://app.powerbi.com/view?r=eyJrIjoiYmMwODFmMTYtZjk0MC00NTkzLWJjNWMtYjlkYTMwODBmZjFhIiwidCI6IjczYTI5YzAxLTRlNzgtNDM3Zi1hMGQ0LWM4NTUzZTE5NjBjMSIsImMiOjh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50CEA36-EAFB-4969-9A3D-F0834504F7B9}"/>
              </a:ext>
            </a:extLst>
          </p:cNvPr>
          <p:cNvSpPr txBox="1">
            <a:spLocks/>
          </p:cNvSpPr>
          <p:nvPr/>
        </p:nvSpPr>
        <p:spPr>
          <a:xfrm>
            <a:off x="395536" y="260648"/>
            <a:ext cx="8280920" cy="720080"/>
          </a:xfrm>
          <a:prstGeom prst="rect">
            <a:avLst/>
          </a:prstGeom>
        </p:spPr>
        <p:txBody>
          <a:bodyPr>
            <a:normAutofit/>
          </a:bodyPr>
          <a:lstStyle>
            <a:lvl1pPr marL="342856" indent="-342856" algn="l" defTabSz="457141" rtl="0" eaLnBrk="1" latinLnBrk="0" hangingPunct="1">
              <a:spcBef>
                <a:spcPct val="20000"/>
              </a:spcBef>
              <a:buFont typeface="Arial"/>
              <a:buChar char="•"/>
              <a:defRPr sz="2400" kern="1200">
                <a:solidFill>
                  <a:schemeClr val="tx1"/>
                </a:solidFill>
                <a:latin typeface="Arial"/>
                <a:ea typeface="+mn-ea"/>
                <a:cs typeface="Arial"/>
              </a:defRPr>
            </a:lvl1pPr>
            <a:lvl2pPr marL="742856" indent="-285713" algn="l" defTabSz="457141" rtl="0" eaLnBrk="1" latinLnBrk="0" hangingPunct="1">
              <a:spcBef>
                <a:spcPct val="20000"/>
              </a:spcBef>
              <a:buFont typeface="Arial"/>
              <a:buChar char="–"/>
              <a:defRPr sz="2000" kern="1200">
                <a:solidFill>
                  <a:schemeClr val="tx1"/>
                </a:solidFill>
                <a:latin typeface="Arial"/>
                <a:ea typeface="+mn-ea"/>
                <a:cs typeface="Arial"/>
              </a:defRPr>
            </a:lvl2pPr>
            <a:lvl3pPr marL="1142854" indent="-228571" algn="l" defTabSz="457141" rtl="0" eaLnBrk="1" latinLnBrk="0" hangingPunct="1">
              <a:spcBef>
                <a:spcPct val="20000"/>
              </a:spcBef>
              <a:buFont typeface="Arial"/>
              <a:buChar char="•"/>
              <a:defRPr sz="1800" kern="1200">
                <a:solidFill>
                  <a:schemeClr val="tx1"/>
                </a:solidFill>
                <a:latin typeface="Arial"/>
                <a:ea typeface="+mn-ea"/>
                <a:cs typeface="Arial"/>
              </a:defRPr>
            </a:lvl3pPr>
            <a:lvl4pPr marL="1599996" indent="-228571" algn="l" defTabSz="457141" rtl="0" eaLnBrk="1" latinLnBrk="0" hangingPunct="1">
              <a:spcBef>
                <a:spcPct val="20000"/>
              </a:spcBef>
              <a:buFont typeface="Arial"/>
              <a:buChar char="–"/>
              <a:defRPr sz="1600" kern="1200">
                <a:solidFill>
                  <a:schemeClr val="tx1"/>
                </a:solidFill>
                <a:latin typeface="Arial"/>
                <a:ea typeface="+mn-ea"/>
                <a:cs typeface="Arial"/>
              </a:defRPr>
            </a:lvl4pPr>
            <a:lvl5pPr marL="2057136" indent="-228571" algn="l" defTabSz="457141" rtl="0" eaLnBrk="1" latinLnBrk="0" hangingPunct="1">
              <a:spcBef>
                <a:spcPct val="20000"/>
              </a:spcBef>
              <a:buFont typeface="Arial"/>
              <a:buChar char="»"/>
              <a:defRPr sz="1400" kern="1200">
                <a:solidFill>
                  <a:schemeClr val="tx1"/>
                </a:solidFill>
                <a:latin typeface="Arial"/>
                <a:ea typeface="+mn-ea"/>
                <a:cs typeface="Arial"/>
              </a:defRPr>
            </a:lvl5pPr>
            <a:lvl6pPr marL="2514278" indent="-228571" algn="l" defTabSz="457141" rtl="0" eaLnBrk="1" latinLnBrk="0" hangingPunct="1">
              <a:spcBef>
                <a:spcPct val="20000"/>
              </a:spcBef>
              <a:buFont typeface="Arial"/>
              <a:buChar char="•"/>
              <a:defRPr sz="2000" kern="1200">
                <a:solidFill>
                  <a:schemeClr val="tx1"/>
                </a:solidFill>
                <a:latin typeface="+mn-lt"/>
                <a:ea typeface="+mn-ea"/>
                <a:cs typeface="+mn-cs"/>
              </a:defRPr>
            </a:lvl6pPr>
            <a:lvl7pPr marL="2971420" indent="-228571" algn="l" defTabSz="457141" rtl="0" eaLnBrk="1" latinLnBrk="0" hangingPunct="1">
              <a:spcBef>
                <a:spcPct val="20000"/>
              </a:spcBef>
              <a:buFont typeface="Arial"/>
              <a:buChar char="•"/>
              <a:defRPr sz="2000" kern="1200">
                <a:solidFill>
                  <a:schemeClr val="tx1"/>
                </a:solidFill>
                <a:latin typeface="+mn-lt"/>
                <a:ea typeface="+mn-ea"/>
                <a:cs typeface="+mn-cs"/>
              </a:defRPr>
            </a:lvl7pPr>
            <a:lvl8pPr marL="3428562" indent="-228571" algn="l" defTabSz="457141" rtl="0" eaLnBrk="1" latinLnBrk="0" hangingPunct="1">
              <a:spcBef>
                <a:spcPct val="20000"/>
              </a:spcBef>
              <a:buFont typeface="Arial"/>
              <a:buChar char="•"/>
              <a:defRPr sz="2000" kern="1200">
                <a:solidFill>
                  <a:schemeClr val="tx1"/>
                </a:solidFill>
                <a:latin typeface="+mn-lt"/>
                <a:ea typeface="+mn-ea"/>
                <a:cs typeface="+mn-cs"/>
              </a:defRPr>
            </a:lvl8pPr>
            <a:lvl9pPr marL="3885702" indent="-228571" algn="l" defTabSz="457141"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3600" b="1" dirty="0"/>
              <a:t>What is a ‘Collection’?</a:t>
            </a:r>
          </a:p>
        </p:txBody>
      </p:sp>
      <p:sp>
        <p:nvSpPr>
          <p:cNvPr id="4" name="Subtitle 2">
            <a:extLst>
              <a:ext uri="{FF2B5EF4-FFF2-40B4-BE49-F238E27FC236}">
                <a16:creationId xmlns:a16="http://schemas.microsoft.com/office/drawing/2014/main" id="{B9140FF2-1EFC-44C6-A136-12AAFAA55AFA}"/>
              </a:ext>
            </a:extLst>
          </p:cNvPr>
          <p:cNvSpPr txBox="1">
            <a:spLocks/>
          </p:cNvSpPr>
          <p:nvPr/>
        </p:nvSpPr>
        <p:spPr>
          <a:xfrm>
            <a:off x="395536" y="1052736"/>
            <a:ext cx="8280920" cy="5400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GB" sz="2400" dirty="0">
                <a:solidFill>
                  <a:schemeClr val="tx1"/>
                </a:solidFill>
              </a:rPr>
              <a:t>We can’t agree on a common collections hierarchy, because they:</a:t>
            </a:r>
          </a:p>
          <a:p>
            <a:pPr marL="342900" indent="-342900" algn="l">
              <a:buFont typeface="Arial" panose="020B0604020202020204" pitchFamily="34" charset="0"/>
              <a:buChar char="•"/>
            </a:pPr>
            <a:r>
              <a:rPr lang="en-GB" sz="2400" dirty="0">
                <a:solidFill>
                  <a:schemeClr val="tx1"/>
                </a:solidFill>
              </a:rPr>
              <a:t>differ between institutions:</a:t>
            </a:r>
          </a:p>
          <a:p>
            <a:pPr marL="800100" lvl="1" indent="-342900" algn="l">
              <a:buFont typeface="Arial" panose="020B0604020202020204" pitchFamily="34" charset="0"/>
              <a:buChar char="•"/>
            </a:pPr>
            <a:r>
              <a:rPr lang="en-GB" sz="2000" dirty="0">
                <a:solidFill>
                  <a:schemeClr val="tx1"/>
                </a:solidFill>
              </a:rPr>
              <a:t>Historical arrangement of the collections</a:t>
            </a:r>
          </a:p>
          <a:p>
            <a:pPr marL="800100" lvl="1" indent="-342900" algn="l">
              <a:buFont typeface="Arial" panose="020B0604020202020204" pitchFamily="34" charset="0"/>
              <a:buChar char="•"/>
            </a:pPr>
            <a:r>
              <a:rPr lang="en-GB" sz="2000" dirty="0">
                <a:solidFill>
                  <a:schemeClr val="tx1"/>
                </a:solidFill>
              </a:rPr>
              <a:t>Differences (and changes over time) in organisational structure</a:t>
            </a:r>
          </a:p>
          <a:p>
            <a:pPr marL="342900" indent="-342900" algn="l">
              <a:buFont typeface="Arial" panose="020B0604020202020204" pitchFamily="34" charset="0"/>
              <a:buChar char="•"/>
            </a:pPr>
            <a:r>
              <a:rPr lang="en-GB" sz="2400" dirty="0">
                <a:solidFill>
                  <a:schemeClr val="tx1"/>
                </a:solidFill>
              </a:rPr>
              <a:t>… and between audiences: taxonomic, famous collectors, collecting trips, storage location for condition management, preservation method for digitisation, different granularities e.g. country vs continent level…</a:t>
            </a:r>
          </a:p>
          <a:p>
            <a:pPr algn="l"/>
            <a:endParaRPr lang="en-GB" sz="2400" dirty="0">
              <a:solidFill>
                <a:schemeClr val="tx1"/>
              </a:solidFill>
            </a:endParaRPr>
          </a:p>
          <a:p>
            <a:pPr algn="l"/>
            <a:r>
              <a:rPr lang="en-GB" sz="2400" dirty="0">
                <a:solidFill>
                  <a:schemeClr val="tx1"/>
                </a:solidFill>
              </a:rPr>
              <a:t>We need a way to reflect these different contexts, but to maximise interoperability between them.</a:t>
            </a:r>
          </a:p>
        </p:txBody>
      </p:sp>
    </p:spTree>
    <p:extLst>
      <p:ext uri="{BB962C8B-B14F-4D97-AF65-F5344CB8AC3E}">
        <p14:creationId xmlns:p14="http://schemas.microsoft.com/office/powerpoint/2010/main" val="100620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50CEA36-EAFB-4969-9A3D-F0834504F7B9}"/>
              </a:ext>
            </a:extLst>
          </p:cNvPr>
          <p:cNvSpPr txBox="1">
            <a:spLocks/>
          </p:cNvSpPr>
          <p:nvPr/>
        </p:nvSpPr>
        <p:spPr>
          <a:xfrm>
            <a:off x="395536" y="260648"/>
            <a:ext cx="8280920" cy="720080"/>
          </a:xfrm>
          <a:prstGeom prst="rect">
            <a:avLst/>
          </a:prstGeom>
        </p:spPr>
        <p:txBody>
          <a:bodyPr>
            <a:normAutofit/>
          </a:bodyPr>
          <a:lstStyle>
            <a:lvl1pPr marL="342856" indent="-342856" algn="l" defTabSz="457141" rtl="0" eaLnBrk="1" latinLnBrk="0" hangingPunct="1">
              <a:spcBef>
                <a:spcPct val="20000"/>
              </a:spcBef>
              <a:buFont typeface="Arial"/>
              <a:buChar char="•"/>
              <a:defRPr sz="2400" kern="1200">
                <a:solidFill>
                  <a:schemeClr val="tx1"/>
                </a:solidFill>
                <a:latin typeface="Arial"/>
                <a:ea typeface="+mn-ea"/>
                <a:cs typeface="Arial"/>
              </a:defRPr>
            </a:lvl1pPr>
            <a:lvl2pPr marL="742856" indent="-285713" algn="l" defTabSz="457141" rtl="0" eaLnBrk="1" latinLnBrk="0" hangingPunct="1">
              <a:spcBef>
                <a:spcPct val="20000"/>
              </a:spcBef>
              <a:buFont typeface="Arial"/>
              <a:buChar char="–"/>
              <a:defRPr sz="2000" kern="1200">
                <a:solidFill>
                  <a:schemeClr val="tx1"/>
                </a:solidFill>
                <a:latin typeface="Arial"/>
                <a:ea typeface="+mn-ea"/>
                <a:cs typeface="Arial"/>
              </a:defRPr>
            </a:lvl2pPr>
            <a:lvl3pPr marL="1142854" indent="-228571" algn="l" defTabSz="457141" rtl="0" eaLnBrk="1" latinLnBrk="0" hangingPunct="1">
              <a:spcBef>
                <a:spcPct val="20000"/>
              </a:spcBef>
              <a:buFont typeface="Arial"/>
              <a:buChar char="•"/>
              <a:defRPr sz="1800" kern="1200">
                <a:solidFill>
                  <a:schemeClr val="tx1"/>
                </a:solidFill>
                <a:latin typeface="Arial"/>
                <a:ea typeface="+mn-ea"/>
                <a:cs typeface="Arial"/>
              </a:defRPr>
            </a:lvl3pPr>
            <a:lvl4pPr marL="1599996" indent="-228571" algn="l" defTabSz="457141" rtl="0" eaLnBrk="1" latinLnBrk="0" hangingPunct="1">
              <a:spcBef>
                <a:spcPct val="20000"/>
              </a:spcBef>
              <a:buFont typeface="Arial"/>
              <a:buChar char="–"/>
              <a:defRPr sz="1600" kern="1200">
                <a:solidFill>
                  <a:schemeClr val="tx1"/>
                </a:solidFill>
                <a:latin typeface="Arial"/>
                <a:ea typeface="+mn-ea"/>
                <a:cs typeface="Arial"/>
              </a:defRPr>
            </a:lvl4pPr>
            <a:lvl5pPr marL="2057136" indent="-228571" algn="l" defTabSz="457141" rtl="0" eaLnBrk="1" latinLnBrk="0" hangingPunct="1">
              <a:spcBef>
                <a:spcPct val="20000"/>
              </a:spcBef>
              <a:buFont typeface="Arial"/>
              <a:buChar char="»"/>
              <a:defRPr sz="1400" kern="1200">
                <a:solidFill>
                  <a:schemeClr val="tx1"/>
                </a:solidFill>
                <a:latin typeface="Arial"/>
                <a:ea typeface="+mn-ea"/>
                <a:cs typeface="Arial"/>
              </a:defRPr>
            </a:lvl5pPr>
            <a:lvl6pPr marL="2514278" indent="-228571" algn="l" defTabSz="457141" rtl="0" eaLnBrk="1" latinLnBrk="0" hangingPunct="1">
              <a:spcBef>
                <a:spcPct val="20000"/>
              </a:spcBef>
              <a:buFont typeface="Arial"/>
              <a:buChar char="•"/>
              <a:defRPr sz="2000" kern="1200">
                <a:solidFill>
                  <a:schemeClr val="tx1"/>
                </a:solidFill>
                <a:latin typeface="+mn-lt"/>
                <a:ea typeface="+mn-ea"/>
                <a:cs typeface="+mn-cs"/>
              </a:defRPr>
            </a:lvl6pPr>
            <a:lvl7pPr marL="2971420" indent="-228571" algn="l" defTabSz="457141" rtl="0" eaLnBrk="1" latinLnBrk="0" hangingPunct="1">
              <a:spcBef>
                <a:spcPct val="20000"/>
              </a:spcBef>
              <a:buFont typeface="Arial"/>
              <a:buChar char="•"/>
              <a:defRPr sz="2000" kern="1200">
                <a:solidFill>
                  <a:schemeClr val="tx1"/>
                </a:solidFill>
                <a:latin typeface="+mn-lt"/>
                <a:ea typeface="+mn-ea"/>
                <a:cs typeface="+mn-cs"/>
              </a:defRPr>
            </a:lvl7pPr>
            <a:lvl8pPr marL="3428562" indent="-228571" algn="l" defTabSz="457141" rtl="0" eaLnBrk="1" latinLnBrk="0" hangingPunct="1">
              <a:spcBef>
                <a:spcPct val="20000"/>
              </a:spcBef>
              <a:buFont typeface="Arial"/>
              <a:buChar char="•"/>
              <a:defRPr sz="2000" kern="1200">
                <a:solidFill>
                  <a:schemeClr val="tx1"/>
                </a:solidFill>
                <a:latin typeface="+mn-lt"/>
                <a:ea typeface="+mn-ea"/>
                <a:cs typeface="+mn-cs"/>
              </a:defRPr>
            </a:lvl8pPr>
            <a:lvl9pPr marL="3885702" indent="-228571" algn="l" defTabSz="457141"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3600" b="1" dirty="0"/>
              <a:t>CD scheme rules</a:t>
            </a:r>
          </a:p>
        </p:txBody>
      </p:sp>
      <p:sp>
        <p:nvSpPr>
          <p:cNvPr id="4" name="Subtitle 2">
            <a:extLst>
              <a:ext uri="{FF2B5EF4-FFF2-40B4-BE49-F238E27FC236}">
                <a16:creationId xmlns:a16="http://schemas.microsoft.com/office/drawing/2014/main" id="{B9140FF2-1EFC-44C6-A136-12AAFAA55AFA}"/>
              </a:ext>
            </a:extLst>
          </p:cNvPr>
          <p:cNvSpPr txBox="1">
            <a:spLocks/>
          </p:cNvSpPr>
          <p:nvPr/>
        </p:nvSpPr>
        <p:spPr>
          <a:xfrm>
            <a:off x="395536" y="1052736"/>
            <a:ext cx="8280920" cy="5400600"/>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GB" sz="2400" dirty="0">
                <a:solidFill>
                  <a:schemeClr val="tx1"/>
                </a:solidFill>
              </a:rPr>
              <a:t>While the CD data model and standards must be wide and flexible enough to support all of the use cases, CD scheme metadata can be used to make constraints on a specific implementation e.g.</a:t>
            </a:r>
          </a:p>
          <a:p>
            <a:pPr marL="457200" indent="-457200" algn="l">
              <a:buFont typeface="Arial" panose="020B0604020202020204" pitchFamily="34" charset="0"/>
              <a:buChar char="•"/>
            </a:pPr>
            <a:r>
              <a:rPr lang="en-GB" sz="2400" dirty="0">
                <a:solidFill>
                  <a:schemeClr val="tx1"/>
                </a:solidFill>
              </a:rPr>
              <a:t> Define rules</a:t>
            </a:r>
          </a:p>
          <a:p>
            <a:pPr marL="914400" lvl="1" indent="-457200" algn="l">
              <a:buFont typeface="Arial" panose="020B0604020202020204" pitchFamily="34" charset="0"/>
              <a:buChar char="•"/>
            </a:pPr>
            <a:r>
              <a:rPr lang="en-GB" sz="2000" dirty="0">
                <a:solidFill>
                  <a:schemeClr val="tx1"/>
                </a:solidFill>
              </a:rPr>
              <a:t>Whether it’s intended to reflect all, or just parts, of an institution’s collection</a:t>
            </a:r>
          </a:p>
          <a:p>
            <a:pPr marL="914400" lvl="1" indent="-457200" algn="l">
              <a:buFont typeface="Arial" panose="020B0604020202020204" pitchFamily="34" charset="0"/>
              <a:buChar char="•"/>
            </a:pPr>
            <a:r>
              <a:rPr lang="en-GB" sz="2000" dirty="0">
                <a:solidFill>
                  <a:schemeClr val="tx1"/>
                </a:solidFill>
              </a:rPr>
              <a:t>Which dimensions, properties and metrics are applicable</a:t>
            </a:r>
          </a:p>
          <a:p>
            <a:pPr marL="914400" lvl="1" indent="-457200" algn="l">
              <a:buFont typeface="Arial" panose="020B0604020202020204" pitchFamily="34" charset="0"/>
              <a:buChar char="•"/>
            </a:pPr>
            <a:r>
              <a:rPr lang="en-GB" sz="2000" dirty="0">
                <a:solidFill>
                  <a:schemeClr val="tx1"/>
                </a:solidFill>
              </a:rPr>
              <a:t>Which dimensions, properties and metrics are mandatory</a:t>
            </a:r>
          </a:p>
          <a:p>
            <a:pPr marL="914400" lvl="1" indent="-457200" algn="l">
              <a:buFont typeface="Arial" panose="020B0604020202020204" pitchFamily="34" charset="0"/>
              <a:buChar char="•"/>
            </a:pPr>
            <a:r>
              <a:rPr lang="en-GB" sz="2000" dirty="0">
                <a:solidFill>
                  <a:schemeClr val="tx1"/>
                </a:solidFill>
              </a:rPr>
              <a:t>Which controlled vocabularies etc are used for each dimension or term</a:t>
            </a:r>
          </a:p>
          <a:p>
            <a:pPr marL="914400" lvl="1" indent="-457200" algn="l">
              <a:buFont typeface="Arial" panose="020B0604020202020204" pitchFamily="34" charset="0"/>
              <a:buChar char="•"/>
            </a:pPr>
            <a:r>
              <a:rPr lang="en-GB" sz="2000" dirty="0">
                <a:solidFill>
                  <a:schemeClr val="tx1"/>
                </a:solidFill>
              </a:rPr>
              <a:t>To what level of a hierarchical dimension the collection should be split…</a:t>
            </a:r>
          </a:p>
          <a:p>
            <a:pPr marL="457200" indent="-457200" algn="l">
              <a:buFont typeface="Arial" panose="020B0604020202020204" pitchFamily="34" charset="0"/>
              <a:buChar char="•"/>
            </a:pPr>
            <a:r>
              <a:rPr lang="en-GB" sz="2400" dirty="0">
                <a:solidFill>
                  <a:schemeClr val="tx1"/>
                </a:solidFill>
              </a:rPr>
              <a:t>Prevent double counting i.e. a query should aggregate item counts from CD Scheme A only</a:t>
            </a:r>
          </a:p>
          <a:p>
            <a:pPr marL="914400" lvl="1" indent="-457200" algn="l">
              <a:buFont typeface="Arial" panose="020B0604020202020204" pitchFamily="34" charset="0"/>
              <a:buChar char="•"/>
            </a:pPr>
            <a:endParaRPr lang="en-GB" sz="2000" dirty="0">
              <a:solidFill>
                <a:schemeClr val="tx1"/>
              </a:solidFill>
            </a:endParaRPr>
          </a:p>
        </p:txBody>
      </p:sp>
    </p:spTree>
    <p:extLst>
      <p:ext uri="{BB962C8B-B14F-4D97-AF65-F5344CB8AC3E}">
        <p14:creationId xmlns:p14="http://schemas.microsoft.com/office/powerpoint/2010/main" val="361422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B48E5F-5D50-4A02-B1B2-B5CA1DEBF5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600" y="601200"/>
            <a:ext cx="3063240" cy="6111240"/>
          </a:xfrm>
          <a:prstGeom prst="rect">
            <a:avLst/>
          </a:prstGeom>
        </p:spPr>
      </p:pic>
      <p:sp>
        <p:nvSpPr>
          <p:cNvPr id="4" name="Subtitle 2">
            <a:extLst>
              <a:ext uri="{FF2B5EF4-FFF2-40B4-BE49-F238E27FC236}">
                <a16:creationId xmlns:a16="http://schemas.microsoft.com/office/drawing/2014/main" id="{C8972666-E9EC-46F1-B748-53D1FD206BF1}"/>
              </a:ext>
            </a:extLst>
          </p:cNvPr>
          <p:cNvSpPr txBox="1">
            <a:spLocks/>
          </p:cNvSpPr>
          <p:nvPr/>
        </p:nvSpPr>
        <p:spPr>
          <a:xfrm>
            <a:off x="41800" y="77760"/>
            <a:ext cx="8280920" cy="398912"/>
          </a:xfrm>
          <a:prstGeom prst="rect">
            <a:avLst/>
          </a:prstGeom>
        </p:spPr>
        <p:txBody>
          <a:bodyPr>
            <a:normAutofit/>
          </a:bodyPr>
          <a:lstStyle>
            <a:lvl1pPr marL="342856" indent="-342856" algn="l" defTabSz="457141" rtl="0" eaLnBrk="1" latinLnBrk="0" hangingPunct="1">
              <a:spcBef>
                <a:spcPct val="20000"/>
              </a:spcBef>
              <a:buFont typeface="Arial"/>
              <a:buChar char="•"/>
              <a:defRPr sz="2400" kern="1200">
                <a:solidFill>
                  <a:schemeClr val="tx1"/>
                </a:solidFill>
                <a:latin typeface="Arial"/>
                <a:ea typeface="+mn-ea"/>
                <a:cs typeface="Arial"/>
              </a:defRPr>
            </a:lvl1pPr>
            <a:lvl2pPr marL="742856" indent="-285713" algn="l" defTabSz="457141" rtl="0" eaLnBrk="1" latinLnBrk="0" hangingPunct="1">
              <a:spcBef>
                <a:spcPct val="20000"/>
              </a:spcBef>
              <a:buFont typeface="Arial"/>
              <a:buChar char="–"/>
              <a:defRPr sz="2000" kern="1200">
                <a:solidFill>
                  <a:schemeClr val="tx1"/>
                </a:solidFill>
                <a:latin typeface="Arial"/>
                <a:ea typeface="+mn-ea"/>
                <a:cs typeface="Arial"/>
              </a:defRPr>
            </a:lvl2pPr>
            <a:lvl3pPr marL="1142854" indent="-228571" algn="l" defTabSz="457141" rtl="0" eaLnBrk="1" latinLnBrk="0" hangingPunct="1">
              <a:spcBef>
                <a:spcPct val="20000"/>
              </a:spcBef>
              <a:buFont typeface="Arial"/>
              <a:buChar char="•"/>
              <a:defRPr sz="1800" kern="1200">
                <a:solidFill>
                  <a:schemeClr val="tx1"/>
                </a:solidFill>
                <a:latin typeface="Arial"/>
                <a:ea typeface="+mn-ea"/>
                <a:cs typeface="Arial"/>
              </a:defRPr>
            </a:lvl3pPr>
            <a:lvl4pPr marL="1599996" indent="-228571" algn="l" defTabSz="457141" rtl="0" eaLnBrk="1" latinLnBrk="0" hangingPunct="1">
              <a:spcBef>
                <a:spcPct val="20000"/>
              </a:spcBef>
              <a:buFont typeface="Arial"/>
              <a:buChar char="–"/>
              <a:defRPr sz="1600" kern="1200">
                <a:solidFill>
                  <a:schemeClr val="tx1"/>
                </a:solidFill>
                <a:latin typeface="Arial"/>
                <a:ea typeface="+mn-ea"/>
                <a:cs typeface="Arial"/>
              </a:defRPr>
            </a:lvl4pPr>
            <a:lvl5pPr marL="2057136" indent="-228571" algn="l" defTabSz="457141" rtl="0" eaLnBrk="1" latinLnBrk="0" hangingPunct="1">
              <a:spcBef>
                <a:spcPct val="20000"/>
              </a:spcBef>
              <a:buFont typeface="Arial"/>
              <a:buChar char="»"/>
              <a:defRPr sz="1400" kern="1200">
                <a:solidFill>
                  <a:schemeClr val="tx1"/>
                </a:solidFill>
                <a:latin typeface="Arial"/>
                <a:ea typeface="+mn-ea"/>
                <a:cs typeface="Arial"/>
              </a:defRPr>
            </a:lvl5pPr>
            <a:lvl6pPr marL="2514278" indent="-228571" algn="l" defTabSz="457141" rtl="0" eaLnBrk="1" latinLnBrk="0" hangingPunct="1">
              <a:spcBef>
                <a:spcPct val="20000"/>
              </a:spcBef>
              <a:buFont typeface="Arial"/>
              <a:buChar char="•"/>
              <a:defRPr sz="2000" kern="1200">
                <a:solidFill>
                  <a:schemeClr val="tx1"/>
                </a:solidFill>
                <a:latin typeface="+mn-lt"/>
                <a:ea typeface="+mn-ea"/>
                <a:cs typeface="+mn-cs"/>
              </a:defRPr>
            </a:lvl6pPr>
            <a:lvl7pPr marL="2971420" indent="-228571" algn="l" defTabSz="457141" rtl="0" eaLnBrk="1" latinLnBrk="0" hangingPunct="1">
              <a:spcBef>
                <a:spcPct val="20000"/>
              </a:spcBef>
              <a:buFont typeface="Arial"/>
              <a:buChar char="•"/>
              <a:defRPr sz="2000" kern="1200">
                <a:solidFill>
                  <a:schemeClr val="tx1"/>
                </a:solidFill>
                <a:latin typeface="+mn-lt"/>
                <a:ea typeface="+mn-ea"/>
                <a:cs typeface="+mn-cs"/>
              </a:defRPr>
            </a:lvl7pPr>
            <a:lvl8pPr marL="3428562" indent="-228571" algn="l" defTabSz="457141" rtl="0" eaLnBrk="1" latinLnBrk="0" hangingPunct="1">
              <a:spcBef>
                <a:spcPct val="20000"/>
              </a:spcBef>
              <a:buFont typeface="Arial"/>
              <a:buChar char="•"/>
              <a:defRPr sz="2000" kern="1200">
                <a:solidFill>
                  <a:schemeClr val="tx1"/>
                </a:solidFill>
                <a:latin typeface="+mn-lt"/>
                <a:ea typeface="+mn-ea"/>
                <a:cs typeface="+mn-cs"/>
              </a:defRPr>
            </a:lvl8pPr>
            <a:lvl9pPr marL="3885702" indent="-228571" algn="l" defTabSz="457141"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b="1" dirty="0"/>
              <a:t>Managing multiple schemes</a:t>
            </a:r>
          </a:p>
        </p:txBody>
      </p:sp>
    </p:spTree>
    <p:extLst>
      <p:ext uri="{BB962C8B-B14F-4D97-AF65-F5344CB8AC3E}">
        <p14:creationId xmlns:p14="http://schemas.microsoft.com/office/powerpoint/2010/main" val="1364408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9DAF39-BA56-4315-B80F-3CE697FF6A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600" y="601200"/>
            <a:ext cx="5554980" cy="6111240"/>
          </a:xfrm>
          <a:prstGeom prst="rect">
            <a:avLst/>
          </a:prstGeom>
        </p:spPr>
      </p:pic>
      <p:sp>
        <p:nvSpPr>
          <p:cNvPr id="4" name="Subtitle 2">
            <a:extLst>
              <a:ext uri="{FF2B5EF4-FFF2-40B4-BE49-F238E27FC236}">
                <a16:creationId xmlns:a16="http://schemas.microsoft.com/office/drawing/2014/main" id="{E99E6090-C15C-49E4-B3CF-59C2C52B48B6}"/>
              </a:ext>
            </a:extLst>
          </p:cNvPr>
          <p:cNvSpPr txBox="1">
            <a:spLocks/>
          </p:cNvSpPr>
          <p:nvPr/>
        </p:nvSpPr>
        <p:spPr>
          <a:xfrm>
            <a:off x="41800" y="77760"/>
            <a:ext cx="8280920" cy="398912"/>
          </a:xfrm>
          <a:prstGeom prst="rect">
            <a:avLst/>
          </a:prstGeom>
        </p:spPr>
        <p:txBody>
          <a:bodyPr>
            <a:normAutofit/>
          </a:bodyPr>
          <a:lstStyle>
            <a:lvl1pPr marL="342856" indent="-342856" algn="l" defTabSz="457141" rtl="0" eaLnBrk="1" latinLnBrk="0" hangingPunct="1">
              <a:spcBef>
                <a:spcPct val="20000"/>
              </a:spcBef>
              <a:buFont typeface="Arial"/>
              <a:buChar char="•"/>
              <a:defRPr sz="2400" kern="1200">
                <a:solidFill>
                  <a:schemeClr val="tx1"/>
                </a:solidFill>
                <a:latin typeface="Arial"/>
                <a:ea typeface="+mn-ea"/>
                <a:cs typeface="Arial"/>
              </a:defRPr>
            </a:lvl1pPr>
            <a:lvl2pPr marL="742856" indent="-285713" algn="l" defTabSz="457141" rtl="0" eaLnBrk="1" latinLnBrk="0" hangingPunct="1">
              <a:spcBef>
                <a:spcPct val="20000"/>
              </a:spcBef>
              <a:buFont typeface="Arial"/>
              <a:buChar char="–"/>
              <a:defRPr sz="2000" kern="1200">
                <a:solidFill>
                  <a:schemeClr val="tx1"/>
                </a:solidFill>
                <a:latin typeface="Arial"/>
                <a:ea typeface="+mn-ea"/>
                <a:cs typeface="Arial"/>
              </a:defRPr>
            </a:lvl2pPr>
            <a:lvl3pPr marL="1142854" indent="-228571" algn="l" defTabSz="457141" rtl="0" eaLnBrk="1" latinLnBrk="0" hangingPunct="1">
              <a:spcBef>
                <a:spcPct val="20000"/>
              </a:spcBef>
              <a:buFont typeface="Arial"/>
              <a:buChar char="•"/>
              <a:defRPr sz="1800" kern="1200">
                <a:solidFill>
                  <a:schemeClr val="tx1"/>
                </a:solidFill>
                <a:latin typeface="Arial"/>
                <a:ea typeface="+mn-ea"/>
                <a:cs typeface="Arial"/>
              </a:defRPr>
            </a:lvl3pPr>
            <a:lvl4pPr marL="1599996" indent="-228571" algn="l" defTabSz="457141" rtl="0" eaLnBrk="1" latinLnBrk="0" hangingPunct="1">
              <a:spcBef>
                <a:spcPct val="20000"/>
              </a:spcBef>
              <a:buFont typeface="Arial"/>
              <a:buChar char="–"/>
              <a:defRPr sz="1600" kern="1200">
                <a:solidFill>
                  <a:schemeClr val="tx1"/>
                </a:solidFill>
                <a:latin typeface="Arial"/>
                <a:ea typeface="+mn-ea"/>
                <a:cs typeface="Arial"/>
              </a:defRPr>
            </a:lvl4pPr>
            <a:lvl5pPr marL="2057136" indent="-228571" algn="l" defTabSz="457141" rtl="0" eaLnBrk="1" latinLnBrk="0" hangingPunct="1">
              <a:spcBef>
                <a:spcPct val="20000"/>
              </a:spcBef>
              <a:buFont typeface="Arial"/>
              <a:buChar char="»"/>
              <a:defRPr sz="1400" kern="1200">
                <a:solidFill>
                  <a:schemeClr val="tx1"/>
                </a:solidFill>
                <a:latin typeface="Arial"/>
                <a:ea typeface="+mn-ea"/>
                <a:cs typeface="Arial"/>
              </a:defRPr>
            </a:lvl5pPr>
            <a:lvl6pPr marL="2514278" indent="-228571" algn="l" defTabSz="457141" rtl="0" eaLnBrk="1" latinLnBrk="0" hangingPunct="1">
              <a:spcBef>
                <a:spcPct val="20000"/>
              </a:spcBef>
              <a:buFont typeface="Arial"/>
              <a:buChar char="•"/>
              <a:defRPr sz="2000" kern="1200">
                <a:solidFill>
                  <a:schemeClr val="tx1"/>
                </a:solidFill>
                <a:latin typeface="+mn-lt"/>
                <a:ea typeface="+mn-ea"/>
                <a:cs typeface="+mn-cs"/>
              </a:defRPr>
            </a:lvl6pPr>
            <a:lvl7pPr marL="2971420" indent="-228571" algn="l" defTabSz="457141" rtl="0" eaLnBrk="1" latinLnBrk="0" hangingPunct="1">
              <a:spcBef>
                <a:spcPct val="20000"/>
              </a:spcBef>
              <a:buFont typeface="Arial"/>
              <a:buChar char="•"/>
              <a:defRPr sz="2000" kern="1200">
                <a:solidFill>
                  <a:schemeClr val="tx1"/>
                </a:solidFill>
                <a:latin typeface="+mn-lt"/>
                <a:ea typeface="+mn-ea"/>
                <a:cs typeface="+mn-cs"/>
              </a:defRPr>
            </a:lvl7pPr>
            <a:lvl8pPr marL="3428562" indent="-228571" algn="l" defTabSz="457141" rtl="0" eaLnBrk="1" latinLnBrk="0" hangingPunct="1">
              <a:spcBef>
                <a:spcPct val="20000"/>
              </a:spcBef>
              <a:buFont typeface="Arial"/>
              <a:buChar char="•"/>
              <a:defRPr sz="2000" kern="1200">
                <a:solidFill>
                  <a:schemeClr val="tx1"/>
                </a:solidFill>
                <a:latin typeface="+mn-lt"/>
                <a:ea typeface="+mn-ea"/>
                <a:cs typeface="+mn-cs"/>
              </a:defRPr>
            </a:lvl8pPr>
            <a:lvl9pPr marL="3885702" indent="-228571" algn="l" defTabSz="457141"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b="1" dirty="0"/>
              <a:t>Using a common structure and standards</a:t>
            </a:r>
          </a:p>
        </p:txBody>
      </p:sp>
    </p:spTree>
    <p:extLst>
      <p:ext uri="{BB962C8B-B14F-4D97-AF65-F5344CB8AC3E}">
        <p14:creationId xmlns:p14="http://schemas.microsoft.com/office/powerpoint/2010/main" val="4003191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E63099-EF0A-4ECF-8B3B-6E9E5B52ED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600" y="601200"/>
            <a:ext cx="8702040" cy="6111240"/>
          </a:xfrm>
          <a:prstGeom prst="rect">
            <a:avLst/>
          </a:prstGeom>
        </p:spPr>
      </p:pic>
      <p:sp>
        <p:nvSpPr>
          <p:cNvPr id="4" name="Subtitle 2">
            <a:extLst>
              <a:ext uri="{FF2B5EF4-FFF2-40B4-BE49-F238E27FC236}">
                <a16:creationId xmlns:a16="http://schemas.microsoft.com/office/drawing/2014/main" id="{6C5CC60C-4793-492A-8316-5847B98E20E9}"/>
              </a:ext>
            </a:extLst>
          </p:cNvPr>
          <p:cNvSpPr txBox="1">
            <a:spLocks/>
          </p:cNvSpPr>
          <p:nvPr/>
        </p:nvSpPr>
        <p:spPr>
          <a:xfrm>
            <a:off x="41800" y="77760"/>
            <a:ext cx="8280920" cy="398912"/>
          </a:xfrm>
          <a:prstGeom prst="rect">
            <a:avLst/>
          </a:prstGeom>
        </p:spPr>
        <p:txBody>
          <a:bodyPr>
            <a:normAutofit/>
          </a:bodyPr>
          <a:lstStyle>
            <a:lvl1pPr marL="342856" indent="-342856" algn="l" defTabSz="457141" rtl="0" eaLnBrk="1" latinLnBrk="0" hangingPunct="1">
              <a:spcBef>
                <a:spcPct val="20000"/>
              </a:spcBef>
              <a:buFont typeface="Arial"/>
              <a:buChar char="•"/>
              <a:defRPr sz="2400" kern="1200">
                <a:solidFill>
                  <a:schemeClr val="tx1"/>
                </a:solidFill>
                <a:latin typeface="Arial"/>
                <a:ea typeface="+mn-ea"/>
                <a:cs typeface="Arial"/>
              </a:defRPr>
            </a:lvl1pPr>
            <a:lvl2pPr marL="742856" indent="-285713" algn="l" defTabSz="457141" rtl="0" eaLnBrk="1" latinLnBrk="0" hangingPunct="1">
              <a:spcBef>
                <a:spcPct val="20000"/>
              </a:spcBef>
              <a:buFont typeface="Arial"/>
              <a:buChar char="–"/>
              <a:defRPr sz="2000" kern="1200">
                <a:solidFill>
                  <a:schemeClr val="tx1"/>
                </a:solidFill>
                <a:latin typeface="Arial"/>
                <a:ea typeface="+mn-ea"/>
                <a:cs typeface="Arial"/>
              </a:defRPr>
            </a:lvl2pPr>
            <a:lvl3pPr marL="1142854" indent="-228571" algn="l" defTabSz="457141" rtl="0" eaLnBrk="1" latinLnBrk="0" hangingPunct="1">
              <a:spcBef>
                <a:spcPct val="20000"/>
              </a:spcBef>
              <a:buFont typeface="Arial"/>
              <a:buChar char="•"/>
              <a:defRPr sz="1800" kern="1200">
                <a:solidFill>
                  <a:schemeClr val="tx1"/>
                </a:solidFill>
                <a:latin typeface="Arial"/>
                <a:ea typeface="+mn-ea"/>
                <a:cs typeface="Arial"/>
              </a:defRPr>
            </a:lvl3pPr>
            <a:lvl4pPr marL="1599996" indent="-228571" algn="l" defTabSz="457141" rtl="0" eaLnBrk="1" latinLnBrk="0" hangingPunct="1">
              <a:spcBef>
                <a:spcPct val="20000"/>
              </a:spcBef>
              <a:buFont typeface="Arial"/>
              <a:buChar char="–"/>
              <a:defRPr sz="1600" kern="1200">
                <a:solidFill>
                  <a:schemeClr val="tx1"/>
                </a:solidFill>
                <a:latin typeface="Arial"/>
                <a:ea typeface="+mn-ea"/>
                <a:cs typeface="Arial"/>
              </a:defRPr>
            </a:lvl4pPr>
            <a:lvl5pPr marL="2057136" indent="-228571" algn="l" defTabSz="457141" rtl="0" eaLnBrk="1" latinLnBrk="0" hangingPunct="1">
              <a:spcBef>
                <a:spcPct val="20000"/>
              </a:spcBef>
              <a:buFont typeface="Arial"/>
              <a:buChar char="»"/>
              <a:defRPr sz="1400" kern="1200">
                <a:solidFill>
                  <a:schemeClr val="tx1"/>
                </a:solidFill>
                <a:latin typeface="Arial"/>
                <a:ea typeface="+mn-ea"/>
                <a:cs typeface="Arial"/>
              </a:defRPr>
            </a:lvl5pPr>
            <a:lvl6pPr marL="2514278" indent="-228571" algn="l" defTabSz="457141" rtl="0" eaLnBrk="1" latinLnBrk="0" hangingPunct="1">
              <a:spcBef>
                <a:spcPct val="20000"/>
              </a:spcBef>
              <a:buFont typeface="Arial"/>
              <a:buChar char="•"/>
              <a:defRPr sz="2000" kern="1200">
                <a:solidFill>
                  <a:schemeClr val="tx1"/>
                </a:solidFill>
                <a:latin typeface="+mn-lt"/>
                <a:ea typeface="+mn-ea"/>
                <a:cs typeface="+mn-cs"/>
              </a:defRPr>
            </a:lvl6pPr>
            <a:lvl7pPr marL="2971420" indent="-228571" algn="l" defTabSz="457141" rtl="0" eaLnBrk="1" latinLnBrk="0" hangingPunct="1">
              <a:spcBef>
                <a:spcPct val="20000"/>
              </a:spcBef>
              <a:buFont typeface="Arial"/>
              <a:buChar char="•"/>
              <a:defRPr sz="2000" kern="1200">
                <a:solidFill>
                  <a:schemeClr val="tx1"/>
                </a:solidFill>
                <a:latin typeface="+mn-lt"/>
                <a:ea typeface="+mn-ea"/>
                <a:cs typeface="+mn-cs"/>
              </a:defRPr>
            </a:lvl7pPr>
            <a:lvl8pPr marL="3428562" indent="-228571" algn="l" defTabSz="457141" rtl="0" eaLnBrk="1" latinLnBrk="0" hangingPunct="1">
              <a:spcBef>
                <a:spcPct val="20000"/>
              </a:spcBef>
              <a:buFont typeface="Arial"/>
              <a:buChar char="•"/>
              <a:defRPr sz="2000" kern="1200">
                <a:solidFill>
                  <a:schemeClr val="tx1"/>
                </a:solidFill>
                <a:latin typeface="+mn-lt"/>
                <a:ea typeface="+mn-ea"/>
                <a:cs typeface="+mn-cs"/>
              </a:defRPr>
            </a:lvl8pPr>
            <a:lvl9pPr marL="3885702" indent="-228571" algn="l" defTabSz="457141"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b="1" dirty="0"/>
              <a:t>Linked to specimen records using common standards</a:t>
            </a:r>
          </a:p>
        </p:txBody>
      </p:sp>
    </p:spTree>
    <p:extLst>
      <p:ext uri="{BB962C8B-B14F-4D97-AF65-F5344CB8AC3E}">
        <p14:creationId xmlns:p14="http://schemas.microsoft.com/office/powerpoint/2010/main" val="90931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0FD00C-DFCE-4E5D-8DA3-EE0DC2D5CC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600" y="601200"/>
            <a:ext cx="8702040" cy="6111240"/>
          </a:xfrm>
          <a:prstGeom prst="rect">
            <a:avLst/>
          </a:prstGeom>
        </p:spPr>
      </p:pic>
      <p:sp>
        <p:nvSpPr>
          <p:cNvPr id="4" name="Subtitle 2">
            <a:extLst>
              <a:ext uri="{FF2B5EF4-FFF2-40B4-BE49-F238E27FC236}">
                <a16:creationId xmlns:a16="http://schemas.microsoft.com/office/drawing/2014/main" id="{7BBDD04D-3590-4CCF-8A3F-5ED011AAB0B8}"/>
              </a:ext>
            </a:extLst>
          </p:cNvPr>
          <p:cNvSpPr txBox="1">
            <a:spLocks/>
          </p:cNvSpPr>
          <p:nvPr/>
        </p:nvSpPr>
        <p:spPr>
          <a:xfrm>
            <a:off x="41800" y="77760"/>
            <a:ext cx="8280920" cy="398912"/>
          </a:xfrm>
          <a:prstGeom prst="rect">
            <a:avLst/>
          </a:prstGeom>
        </p:spPr>
        <p:txBody>
          <a:bodyPr>
            <a:normAutofit/>
          </a:bodyPr>
          <a:lstStyle>
            <a:lvl1pPr marL="342856" indent="-342856" algn="l" defTabSz="457141" rtl="0" eaLnBrk="1" latinLnBrk="0" hangingPunct="1">
              <a:spcBef>
                <a:spcPct val="20000"/>
              </a:spcBef>
              <a:buFont typeface="Arial"/>
              <a:buChar char="•"/>
              <a:defRPr sz="2400" kern="1200">
                <a:solidFill>
                  <a:schemeClr val="tx1"/>
                </a:solidFill>
                <a:latin typeface="Arial"/>
                <a:ea typeface="+mn-ea"/>
                <a:cs typeface="Arial"/>
              </a:defRPr>
            </a:lvl1pPr>
            <a:lvl2pPr marL="742856" indent="-285713" algn="l" defTabSz="457141" rtl="0" eaLnBrk="1" latinLnBrk="0" hangingPunct="1">
              <a:spcBef>
                <a:spcPct val="20000"/>
              </a:spcBef>
              <a:buFont typeface="Arial"/>
              <a:buChar char="–"/>
              <a:defRPr sz="2000" kern="1200">
                <a:solidFill>
                  <a:schemeClr val="tx1"/>
                </a:solidFill>
                <a:latin typeface="Arial"/>
                <a:ea typeface="+mn-ea"/>
                <a:cs typeface="Arial"/>
              </a:defRPr>
            </a:lvl2pPr>
            <a:lvl3pPr marL="1142854" indent="-228571" algn="l" defTabSz="457141" rtl="0" eaLnBrk="1" latinLnBrk="0" hangingPunct="1">
              <a:spcBef>
                <a:spcPct val="20000"/>
              </a:spcBef>
              <a:buFont typeface="Arial"/>
              <a:buChar char="•"/>
              <a:defRPr sz="1800" kern="1200">
                <a:solidFill>
                  <a:schemeClr val="tx1"/>
                </a:solidFill>
                <a:latin typeface="Arial"/>
                <a:ea typeface="+mn-ea"/>
                <a:cs typeface="Arial"/>
              </a:defRPr>
            </a:lvl3pPr>
            <a:lvl4pPr marL="1599996" indent="-228571" algn="l" defTabSz="457141" rtl="0" eaLnBrk="1" latinLnBrk="0" hangingPunct="1">
              <a:spcBef>
                <a:spcPct val="20000"/>
              </a:spcBef>
              <a:buFont typeface="Arial"/>
              <a:buChar char="–"/>
              <a:defRPr sz="1600" kern="1200">
                <a:solidFill>
                  <a:schemeClr val="tx1"/>
                </a:solidFill>
                <a:latin typeface="Arial"/>
                <a:ea typeface="+mn-ea"/>
                <a:cs typeface="Arial"/>
              </a:defRPr>
            </a:lvl4pPr>
            <a:lvl5pPr marL="2057136" indent="-228571" algn="l" defTabSz="457141" rtl="0" eaLnBrk="1" latinLnBrk="0" hangingPunct="1">
              <a:spcBef>
                <a:spcPct val="20000"/>
              </a:spcBef>
              <a:buFont typeface="Arial"/>
              <a:buChar char="»"/>
              <a:defRPr sz="1400" kern="1200">
                <a:solidFill>
                  <a:schemeClr val="tx1"/>
                </a:solidFill>
                <a:latin typeface="Arial"/>
                <a:ea typeface="+mn-ea"/>
                <a:cs typeface="Arial"/>
              </a:defRPr>
            </a:lvl5pPr>
            <a:lvl6pPr marL="2514278" indent="-228571" algn="l" defTabSz="457141" rtl="0" eaLnBrk="1" latinLnBrk="0" hangingPunct="1">
              <a:spcBef>
                <a:spcPct val="20000"/>
              </a:spcBef>
              <a:buFont typeface="Arial"/>
              <a:buChar char="•"/>
              <a:defRPr sz="2000" kern="1200">
                <a:solidFill>
                  <a:schemeClr val="tx1"/>
                </a:solidFill>
                <a:latin typeface="+mn-lt"/>
                <a:ea typeface="+mn-ea"/>
                <a:cs typeface="+mn-cs"/>
              </a:defRPr>
            </a:lvl6pPr>
            <a:lvl7pPr marL="2971420" indent="-228571" algn="l" defTabSz="457141" rtl="0" eaLnBrk="1" latinLnBrk="0" hangingPunct="1">
              <a:spcBef>
                <a:spcPct val="20000"/>
              </a:spcBef>
              <a:buFont typeface="Arial"/>
              <a:buChar char="•"/>
              <a:defRPr sz="2000" kern="1200">
                <a:solidFill>
                  <a:schemeClr val="tx1"/>
                </a:solidFill>
                <a:latin typeface="+mn-lt"/>
                <a:ea typeface="+mn-ea"/>
                <a:cs typeface="+mn-cs"/>
              </a:defRPr>
            </a:lvl7pPr>
            <a:lvl8pPr marL="3428562" indent="-228571" algn="l" defTabSz="457141" rtl="0" eaLnBrk="1" latinLnBrk="0" hangingPunct="1">
              <a:spcBef>
                <a:spcPct val="20000"/>
              </a:spcBef>
              <a:buFont typeface="Arial"/>
              <a:buChar char="•"/>
              <a:defRPr sz="2000" kern="1200">
                <a:solidFill>
                  <a:schemeClr val="tx1"/>
                </a:solidFill>
                <a:latin typeface="+mn-lt"/>
                <a:ea typeface="+mn-ea"/>
                <a:cs typeface="+mn-cs"/>
              </a:defRPr>
            </a:lvl8pPr>
            <a:lvl9pPr marL="3885702" indent="-228571" algn="l" defTabSz="457141"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b="1" dirty="0"/>
              <a:t>Linked explicitly to specimen records using a common mechanism</a:t>
            </a:r>
          </a:p>
        </p:txBody>
      </p:sp>
    </p:spTree>
    <p:extLst>
      <p:ext uri="{BB962C8B-B14F-4D97-AF65-F5344CB8AC3E}">
        <p14:creationId xmlns:p14="http://schemas.microsoft.com/office/powerpoint/2010/main" val="2913993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85A056-C9C6-4BBB-ADDA-D96F79DCE9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 y="601913"/>
            <a:ext cx="8702040" cy="6111240"/>
          </a:xfrm>
          <a:prstGeom prst="rect">
            <a:avLst/>
          </a:prstGeom>
        </p:spPr>
      </p:pic>
      <p:sp>
        <p:nvSpPr>
          <p:cNvPr id="4" name="Subtitle 2">
            <a:extLst>
              <a:ext uri="{FF2B5EF4-FFF2-40B4-BE49-F238E27FC236}">
                <a16:creationId xmlns:a16="http://schemas.microsoft.com/office/drawing/2014/main" id="{7EF3BC79-E623-4D73-AEC2-E69D398B12DC}"/>
              </a:ext>
            </a:extLst>
          </p:cNvPr>
          <p:cNvSpPr txBox="1">
            <a:spLocks/>
          </p:cNvSpPr>
          <p:nvPr/>
        </p:nvSpPr>
        <p:spPr>
          <a:xfrm>
            <a:off x="41800" y="77760"/>
            <a:ext cx="8778672" cy="398912"/>
          </a:xfrm>
          <a:prstGeom prst="rect">
            <a:avLst/>
          </a:prstGeom>
        </p:spPr>
        <p:txBody>
          <a:bodyPr>
            <a:normAutofit/>
          </a:bodyPr>
          <a:lstStyle>
            <a:lvl1pPr marL="342856" indent="-342856" algn="l" defTabSz="457141" rtl="0" eaLnBrk="1" latinLnBrk="0" hangingPunct="1">
              <a:spcBef>
                <a:spcPct val="20000"/>
              </a:spcBef>
              <a:buFont typeface="Arial"/>
              <a:buChar char="•"/>
              <a:defRPr sz="2400" kern="1200">
                <a:solidFill>
                  <a:schemeClr val="tx1"/>
                </a:solidFill>
                <a:latin typeface="Arial"/>
                <a:ea typeface="+mn-ea"/>
                <a:cs typeface="Arial"/>
              </a:defRPr>
            </a:lvl1pPr>
            <a:lvl2pPr marL="742856" indent="-285713" algn="l" defTabSz="457141" rtl="0" eaLnBrk="1" latinLnBrk="0" hangingPunct="1">
              <a:spcBef>
                <a:spcPct val="20000"/>
              </a:spcBef>
              <a:buFont typeface="Arial"/>
              <a:buChar char="–"/>
              <a:defRPr sz="2000" kern="1200">
                <a:solidFill>
                  <a:schemeClr val="tx1"/>
                </a:solidFill>
                <a:latin typeface="Arial"/>
                <a:ea typeface="+mn-ea"/>
                <a:cs typeface="Arial"/>
              </a:defRPr>
            </a:lvl2pPr>
            <a:lvl3pPr marL="1142854" indent="-228571" algn="l" defTabSz="457141" rtl="0" eaLnBrk="1" latinLnBrk="0" hangingPunct="1">
              <a:spcBef>
                <a:spcPct val="20000"/>
              </a:spcBef>
              <a:buFont typeface="Arial"/>
              <a:buChar char="•"/>
              <a:defRPr sz="1800" kern="1200">
                <a:solidFill>
                  <a:schemeClr val="tx1"/>
                </a:solidFill>
                <a:latin typeface="Arial"/>
                <a:ea typeface="+mn-ea"/>
                <a:cs typeface="Arial"/>
              </a:defRPr>
            </a:lvl3pPr>
            <a:lvl4pPr marL="1599996" indent="-228571" algn="l" defTabSz="457141" rtl="0" eaLnBrk="1" latinLnBrk="0" hangingPunct="1">
              <a:spcBef>
                <a:spcPct val="20000"/>
              </a:spcBef>
              <a:buFont typeface="Arial"/>
              <a:buChar char="–"/>
              <a:defRPr sz="1600" kern="1200">
                <a:solidFill>
                  <a:schemeClr val="tx1"/>
                </a:solidFill>
                <a:latin typeface="Arial"/>
                <a:ea typeface="+mn-ea"/>
                <a:cs typeface="Arial"/>
              </a:defRPr>
            </a:lvl4pPr>
            <a:lvl5pPr marL="2057136" indent="-228571" algn="l" defTabSz="457141" rtl="0" eaLnBrk="1" latinLnBrk="0" hangingPunct="1">
              <a:spcBef>
                <a:spcPct val="20000"/>
              </a:spcBef>
              <a:buFont typeface="Arial"/>
              <a:buChar char="»"/>
              <a:defRPr sz="1400" kern="1200">
                <a:solidFill>
                  <a:schemeClr val="tx1"/>
                </a:solidFill>
                <a:latin typeface="Arial"/>
                <a:ea typeface="+mn-ea"/>
                <a:cs typeface="Arial"/>
              </a:defRPr>
            </a:lvl5pPr>
            <a:lvl6pPr marL="2514278" indent="-228571" algn="l" defTabSz="457141" rtl="0" eaLnBrk="1" latinLnBrk="0" hangingPunct="1">
              <a:spcBef>
                <a:spcPct val="20000"/>
              </a:spcBef>
              <a:buFont typeface="Arial"/>
              <a:buChar char="•"/>
              <a:defRPr sz="2000" kern="1200">
                <a:solidFill>
                  <a:schemeClr val="tx1"/>
                </a:solidFill>
                <a:latin typeface="+mn-lt"/>
                <a:ea typeface="+mn-ea"/>
                <a:cs typeface="+mn-cs"/>
              </a:defRPr>
            </a:lvl6pPr>
            <a:lvl7pPr marL="2971420" indent="-228571" algn="l" defTabSz="457141" rtl="0" eaLnBrk="1" latinLnBrk="0" hangingPunct="1">
              <a:spcBef>
                <a:spcPct val="20000"/>
              </a:spcBef>
              <a:buFont typeface="Arial"/>
              <a:buChar char="•"/>
              <a:defRPr sz="2000" kern="1200">
                <a:solidFill>
                  <a:schemeClr val="tx1"/>
                </a:solidFill>
                <a:latin typeface="+mn-lt"/>
                <a:ea typeface="+mn-ea"/>
                <a:cs typeface="+mn-cs"/>
              </a:defRPr>
            </a:lvl7pPr>
            <a:lvl8pPr marL="3428562" indent="-228571" algn="l" defTabSz="457141" rtl="0" eaLnBrk="1" latinLnBrk="0" hangingPunct="1">
              <a:spcBef>
                <a:spcPct val="20000"/>
              </a:spcBef>
              <a:buFont typeface="Arial"/>
              <a:buChar char="•"/>
              <a:defRPr sz="2000" kern="1200">
                <a:solidFill>
                  <a:schemeClr val="tx1"/>
                </a:solidFill>
                <a:latin typeface="+mn-lt"/>
                <a:ea typeface="+mn-ea"/>
                <a:cs typeface="+mn-cs"/>
              </a:defRPr>
            </a:lvl8pPr>
            <a:lvl9pPr marL="3885702" indent="-228571" algn="l" defTabSz="457141"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b="1" dirty="0"/>
              <a:t>Linked to community CDs and resources using TDWG standards</a:t>
            </a:r>
          </a:p>
        </p:txBody>
      </p:sp>
    </p:spTree>
    <p:extLst>
      <p:ext uri="{BB962C8B-B14F-4D97-AF65-F5344CB8AC3E}">
        <p14:creationId xmlns:p14="http://schemas.microsoft.com/office/powerpoint/2010/main" val="1567632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50CEA36-EAFB-4969-9A3D-F0834504F7B9}"/>
              </a:ext>
            </a:extLst>
          </p:cNvPr>
          <p:cNvSpPr txBox="1">
            <a:spLocks/>
          </p:cNvSpPr>
          <p:nvPr/>
        </p:nvSpPr>
        <p:spPr>
          <a:xfrm>
            <a:off x="395536" y="260648"/>
            <a:ext cx="8280920" cy="720080"/>
          </a:xfrm>
          <a:prstGeom prst="rect">
            <a:avLst/>
          </a:prstGeom>
        </p:spPr>
        <p:txBody>
          <a:bodyPr>
            <a:normAutofit/>
          </a:bodyPr>
          <a:lstStyle>
            <a:lvl1pPr marL="342856" indent="-342856" algn="l" defTabSz="457141" rtl="0" eaLnBrk="1" latinLnBrk="0" hangingPunct="1">
              <a:spcBef>
                <a:spcPct val="20000"/>
              </a:spcBef>
              <a:buFont typeface="Arial"/>
              <a:buChar char="•"/>
              <a:defRPr sz="2400" kern="1200">
                <a:solidFill>
                  <a:schemeClr val="tx1"/>
                </a:solidFill>
                <a:latin typeface="Arial"/>
                <a:ea typeface="+mn-ea"/>
                <a:cs typeface="Arial"/>
              </a:defRPr>
            </a:lvl1pPr>
            <a:lvl2pPr marL="742856" indent="-285713" algn="l" defTabSz="457141" rtl="0" eaLnBrk="1" latinLnBrk="0" hangingPunct="1">
              <a:spcBef>
                <a:spcPct val="20000"/>
              </a:spcBef>
              <a:buFont typeface="Arial"/>
              <a:buChar char="–"/>
              <a:defRPr sz="2000" kern="1200">
                <a:solidFill>
                  <a:schemeClr val="tx1"/>
                </a:solidFill>
                <a:latin typeface="Arial"/>
                <a:ea typeface="+mn-ea"/>
                <a:cs typeface="Arial"/>
              </a:defRPr>
            </a:lvl2pPr>
            <a:lvl3pPr marL="1142854" indent="-228571" algn="l" defTabSz="457141" rtl="0" eaLnBrk="1" latinLnBrk="0" hangingPunct="1">
              <a:spcBef>
                <a:spcPct val="20000"/>
              </a:spcBef>
              <a:buFont typeface="Arial"/>
              <a:buChar char="•"/>
              <a:defRPr sz="1800" kern="1200">
                <a:solidFill>
                  <a:schemeClr val="tx1"/>
                </a:solidFill>
                <a:latin typeface="Arial"/>
                <a:ea typeface="+mn-ea"/>
                <a:cs typeface="Arial"/>
              </a:defRPr>
            </a:lvl3pPr>
            <a:lvl4pPr marL="1599996" indent="-228571" algn="l" defTabSz="457141" rtl="0" eaLnBrk="1" latinLnBrk="0" hangingPunct="1">
              <a:spcBef>
                <a:spcPct val="20000"/>
              </a:spcBef>
              <a:buFont typeface="Arial"/>
              <a:buChar char="–"/>
              <a:defRPr sz="1600" kern="1200">
                <a:solidFill>
                  <a:schemeClr val="tx1"/>
                </a:solidFill>
                <a:latin typeface="Arial"/>
                <a:ea typeface="+mn-ea"/>
                <a:cs typeface="Arial"/>
              </a:defRPr>
            </a:lvl4pPr>
            <a:lvl5pPr marL="2057136" indent="-228571" algn="l" defTabSz="457141" rtl="0" eaLnBrk="1" latinLnBrk="0" hangingPunct="1">
              <a:spcBef>
                <a:spcPct val="20000"/>
              </a:spcBef>
              <a:buFont typeface="Arial"/>
              <a:buChar char="»"/>
              <a:defRPr sz="1400" kern="1200">
                <a:solidFill>
                  <a:schemeClr val="tx1"/>
                </a:solidFill>
                <a:latin typeface="Arial"/>
                <a:ea typeface="+mn-ea"/>
                <a:cs typeface="Arial"/>
              </a:defRPr>
            </a:lvl5pPr>
            <a:lvl6pPr marL="2514278" indent="-228571" algn="l" defTabSz="457141" rtl="0" eaLnBrk="1" latinLnBrk="0" hangingPunct="1">
              <a:spcBef>
                <a:spcPct val="20000"/>
              </a:spcBef>
              <a:buFont typeface="Arial"/>
              <a:buChar char="•"/>
              <a:defRPr sz="2000" kern="1200">
                <a:solidFill>
                  <a:schemeClr val="tx1"/>
                </a:solidFill>
                <a:latin typeface="+mn-lt"/>
                <a:ea typeface="+mn-ea"/>
                <a:cs typeface="+mn-cs"/>
              </a:defRPr>
            </a:lvl6pPr>
            <a:lvl7pPr marL="2971420" indent="-228571" algn="l" defTabSz="457141" rtl="0" eaLnBrk="1" latinLnBrk="0" hangingPunct="1">
              <a:spcBef>
                <a:spcPct val="20000"/>
              </a:spcBef>
              <a:buFont typeface="Arial"/>
              <a:buChar char="•"/>
              <a:defRPr sz="2000" kern="1200">
                <a:solidFill>
                  <a:schemeClr val="tx1"/>
                </a:solidFill>
                <a:latin typeface="+mn-lt"/>
                <a:ea typeface="+mn-ea"/>
                <a:cs typeface="+mn-cs"/>
              </a:defRPr>
            </a:lvl7pPr>
            <a:lvl8pPr marL="3428562" indent="-228571" algn="l" defTabSz="457141" rtl="0" eaLnBrk="1" latinLnBrk="0" hangingPunct="1">
              <a:spcBef>
                <a:spcPct val="20000"/>
              </a:spcBef>
              <a:buFont typeface="Arial"/>
              <a:buChar char="•"/>
              <a:defRPr sz="2000" kern="1200">
                <a:solidFill>
                  <a:schemeClr val="tx1"/>
                </a:solidFill>
                <a:latin typeface="+mn-lt"/>
                <a:ea typeface="+mn-ea"/>
                <a:cs typeface="+mn-cs"/>
              </a:defRPr>
            </a:lvl8pPr>
            <a:lvl9pPr marL="3885702" indent="-228571" algn="l" defTabSz="457141"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3600" b="1" dirty="0"/>
              <a:t>Benefits to a common structure</a:t>
            </a:r>
          </a:p>
        </p:txBody>
      </p:sp>
      <p:sp>
        <p:nvSpPr>
          <p:cNvPr id="4" name="Subtitle 2">
            <a:extLst>
              <a:ext uri="{FF2B5EF4-FFF2-40B4-BE49-F238E27FC236}">
                <a16:creationId xmlns:a16="http://schemas.microsoft.com/office/drawing/2014/main" id="{B9140FF2-1EFC-44C6-A136-12AAFAA55AFA}"/>
              </a:ext>
            </a:extLst>
          </p:cNvPr>
          <p:cNvSpPr txBox="1">
            <a:spLocks/>
          </p:cNvSpPr>
          <p:nvPr/>
        </p:nvSpPr>
        <p:spPr>
          <a:xfrm>
            <a:off x="395536" y="1052736"/>
            <a:ext cx="8280920" cy="518457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800100" lvl="1" indent="-342900" algn="l">
              <a:buFont typeface="Arial" panose="020B0604020202020204" pitchFamily="34" charset="0"/>
              <a:buChar char="•"/>
            </a:pPr>
            <a:endParaRPr lang="en-GB" sz="2400" dirty="0">
              <a:solidFill>
                <a:schemeClr val="tx1"/>
              </a:solidFill>
            </a:endParaRPr>
          </a:p>
          <a:p>
            <a:pPr marL="800100" lvl="1" indent="-342900" algn="l">
              <a:buFont typeface="Arial" panose="020B0604020202020204" pitchFamily="34" charset="0"/>
              <a:buChar char="•"/>
            </a:pPr>
            <a:r>
              <a:rPr lang="en-GB" sz="2400" dirty="0">
                <a:solidFill>
                  <a:schemeClr val="tx1"/>
                </a:solidFill>
              </a:rPr>
              <a:t>Distinct CD schemes to avoid confusion of purpose</a:t>
            </a:r>
          </a:p>
          <a:p>
            <a:pPr marL="800100" lvl="1" indent="-342900" algn="l">
              <a:buFont typeface="Arial" panose="020B0604020202020204" pitchFamily="34" charset="0"/>
              <a:buChar char="•"/>
            </a:pPr>
            <a:r>
              <a:rPr lang="en-GB" sz="2400" dirty="0">
                <a:solidFill>
                  <a:schemeClr val="tx1"/>
                </a:solidFill>
              </a:rPr>
              <a:t>Avoid duplication of effort as much as possible</a:t>
            </a:r>
          </a:p>
          <a:p>
            <a:pPr marL="800100" lvl="1" indent="-342900" algn="l">
              <a:buFont typeface="Arial" panose="020B0604020202020204" pitchFamily="34" charset="0"/>
              <a:buChar char="•"/>
            </a:pPr>
            <a:r>
              <a:rPr lang="en-GB" sz="2400" dirty="0">
                <a:solidFill>
                  <a:schemeClr val="tx1"/>
                </a:solidFill>
              </a:rPr>
              <a:t>Starting template for any new schemes</a:t>
            </a:r>
          </a:p>
          <a:p>
            <a:pPr marL="800100" lvl="1" indent="-342900" algn="l">
              <a:buFont typeface="Arial" panose="020B0604020202020204" pitchFamily="34" charset="0"/>
              <a:buChar char="•"/>
            </a:pPr>
            <a:r>
              <a:rPr lang="en-GB" sz="2400" dirty="0">
                <a:solidFill>
                  <a:schemeClr val="tx1"/>
                </a:solidFill>
              </a:rPr>
              <a:t>A single mechanism for associating with specimen records</a:t>
            </a:r>
          </a:p>
          <a:p>
            <a:pPr marL="800100" lvl="1" indent="-342900" algn="l">
              <a:buFont typeface="Arial" panose="020B0604020202020204" pitchFamily="34" charset="0"/>
              <a:buChar char="•"/>
            </a:pPr>
            <a:r>
              <a:rPr lang="en-GB" sz="2400" dirty="0">
                <a:solidFill>
                  <a:schemeClr val="tx1"/>
                </a:solidFill>
              </a:rPr>
              <a:t>Richer experience from semantic links between CD schemes using shared attributes</a:t>
            </a:r>
          </a:p>
          <a:p>
            <a:pPr marL="800100" lvl="1" indent="-342900" algn="l">
              <a:buFont typeface="Arial" panose="020B0604020202020204" pitchFamily="34" charset="0"/>
              <a:buChar char="•"/>
            </a:pPr>
            <a:r>
              <a:rPr lang="en-GB" sz="2400" dirty="0">
                <a:solidFill>
                  <a:schemeClr val="tx1"/>
                </a:solidFill>
              </a:rPr>
              <a:t>Common standards for sharing data in SYNTHESYS+ (e.g. Virtual Access, Digitisation on Demand), </a:t>
            </a:r>
            <a:r>
              <a:rPr lang="en-GB" sz="2400" dirty="0" err="1">
                <a:solidFill>
                  <a:schemeClr val="tx1"/>
                </a:solidFill>
              </a:rPr>
              <a:t>DiSSCo</a:t>
            </a:r>
            <a:r>
              <a:rPr lang="en-GB" sz="2400" dirty="0">
                <a:solidFill>
                  <a:schemeClr val="tx1"/>
                </a:solidFill>
              </a:rPr>
              <a:t>, GBIF etc</a:t>
            </a:r>
          </a:p>
          <a:p>
            <a:pPr marL="800100" lvl="1" indent="-342900" algn="l">
              <a:buFont typeface="Arial" panose="020B0604020202020204" pitchFamily="34" charset="0"/>
              <a:buChar char="•"/>
            </a:pPr>
            <a:r>
              <a:rPr lang="en-GB" sz="2400" dirty="0">
                <a:solidFill>
                  <a:schemeClr val="tx1"/>
                </a:solidFill>
              </a:rPr>
              <a:t>Sustainable, growing resource of collections data for answering external questions</a:t>
            </a:r>
          </a:p>
        </p:txBody>
      </p:sp>
    </p:spTree>
    <p:extLst>
      <p:ext uri="{BB962C8B-B14F-4D97-AF65-F5344CB8AC3E}">
        <p14:creationId xmlns:p14="http://schemas.microsoft.com/office/powerpoint/2010/main" val="3386900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71266EF5-CDB9-4804-BDDE-AE05D0442B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32656"/>
            <a:ext cx="9144000" cy="5647765"/>
          </a:xfrm>
          <a:prstGeom prst="rect">
            <a:avLst/>
          </a:prstGeom>
        </p:spPr>
      </p:pic>
      <p:sp>
        <p:nvSpPr>
          <p:cNvPr id="6" name="TextBox 5">
            <a:hlinkClick r:id="rId4"/>
            <a:extLst>
              <a:ext uri="{FF2B5EF4-FFF2-40B4-BE49-F238E27FC236}">
                <a16:creationId xmlns:a16="http://schemas.microsoft.com/office/drawing/2014/main" id="{BEF23D77-1978-47F6-9D76-DFAAB52E1F77}"/>
              </a:ext>
            </a:extLst>
          </p:cNvPr>
          <p:cNvSpPr txBox="1"/>
          <p:nvPr/>
        </p:nvSpPr>
        <p:spPr>
          <a:xfrm>
            <a:off x="107504" y="6340678"/>
            <a:ext cx="648072" cy="369332"/>
          </a:xfrm>
          <a:prstGeom prst="rect">
            <a:avLst/>
          </a:prstGeom>
          <a:noFill/>
        </p:spPr>
        <p:txBody>
          <a:bodyPr wrap="square" rtlCol="0">
            <a:spAutoFit/>
          </a:bodyPr>
          <a:lstStyle/>
          <a:p>
            <a:r>
              <a:rPr lang="en-GB" dirty="0"/>
              <a:t>Link</a:t>
            </a:r>
          </a:p>
        </p:txBody>
      </p:sp>
    </p:spTree>
    <p:extLst>
      <p:ext uri="{BB962C8B-B14F-4D97-AF65-F5344CB8AC3E}">
        <p14:creationId xmlns:p14="http://schemas.microsoft.com/office/powerpoint/2010/main" val="643666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50CEA36-EAFB-4969-9A3D-F0834504F7B9}"/>
              </a:ext>
            </a:extLst>
          </p:cNvPr>
          <p:cNvSpPr txBox="1">
            <a:spLocks/>
          </p:cNvSpPr>
          <p:nvPr/>
        </p:nvSpPr>
        <p:spPr>
          <a:xfrm>
            <a:off x="395536" y="260648"/>
            <a:ext cx="8280920" cy="720080"/>
          </a:xfrm>
          <a:prstGeom prst="rect">
            <a:avLst/>
          </a:prstGeom>
        </p:spPr>
        <p:txBody>
          <a:bodyPr>
            <a:normAutofit/>
          </a:bodyPr>
          <a:lstStyle>
            <a:lvl1pPr marL="342856" indent="-342856" algn="l" defTabSz="457141" rtl="0" eaLnBrk="1" latinLnBrk="0" hangingPunct="1">
              <a:spcBef>
                <a:spcPct val="20000"/>
              </a:spcBef>
              <a:buFont typeface="Arial"/>
              <a:buChar char="•"/>
              <a:defRPr sz="2400" kern="1200">
                <a:solidFill>
                  <a:schemeClr val="tx1"/>
                </a:solidFill>
                <a:latin typeface="Arial"/>
                <a:ea typeface="+mn-ea"/>
                <a:cs typeface="Arial"/>
              </a:defRPr>
            </a:lvl1pPr>
            <a:lvl2pPr marL="742856" indent="-285713" algn="l" defTabSz="457141" rtl="0" eaLnBrk="1" latinLnBrk="0" hangingPunct="1">
              <a:spcBef>
                <a:spcPct val="20000"/>
              </a:spcBef>
              <a:buFont typeface="Arial"/>
              <a:buChar char="–"/>
              <a:defRPr sz="2000" kern="1200">
                <a:solidFill>
                  <a:schemeClr val="tx1"/>
                </a:solidFill>
                <a:latin typeface="Arial"/>
                <a:ea typeface="+mn-ea"/>
                <a:cs typeface="Arial"/>
              </a:defRPr>
            </a:lvl2pPr>
            <a:lvl3pPr marL="1142854" indent="-228571" algn="l" defTabSz="457141" rtl="0" eaLnBrk="1" latinLnBrk="0" hangingPunct="1">
              <a:spcBef>
                <a:spcPct val="20000"/>
              </a:spcBef>
              <a:buFont typeface="Arial"/>
              <a:buChar char="•"/>
              <a:defRPr sz="1800" kern="1200">
                <a:solidFill>
                  <a:schemeClr val="tx1"/>
                </a:solidFill>
                <a:latin typeface="Arial"/>
                <a:ea typeface="+mn-ea"/>
                <a:cs typeface="Arial"/>
              </a:defRPr>
            </a:lvl3pPr>
            <a:lvl4pPr marL="1599996" indent="-228571" algn="l" defTabSz="457141" rtl="0" eaLnBrk="1" latinLnBrk="0" hangingPunct="1">
              <a:spcBef>
                <a:spcPct val="20000"/>
              </a:spcBef>
              <a:buFont typeface="Arial"/>
              <a:buChar char="–"/>
              <a:defRPr sz="1600" kern="1200">
                <a:solidFill>
                  <a:schemeClr val="tx1"/>
                </a:solidFill>
                <a:latin typeface="Arial"/>
                <a:ea typeface="+mn-ea"/>
                <a:cs typeface="Arial"/>
              </a:defRPr>
            </a:lvl4pPr>
            <a:lvl5pPr marL="2057136" indent="-228571" algn="l" defTabSz="457141" rtl="0" eaLnBrk="1" latinLnBrk="0" hangingPunct="1">
              <a:spcBef>
                <a:spcPct val="20000"/>
              </a:spcBef>
              <a:buFont typeface="Arial"/>
              <a:buChar char="»"/>
              <a:defRPr sz="1400" kern="1200">
                <a:solidFill>
                  <a:schemeClr val="tx1"/>
                </a:solidFill>
                <a:latin typeface="Arial"/>
                <a:ea typeface="+mn-ea"/>
                <a:cs typeface="Arial"/>
              </a:defRPr>
            </a:lvl5pPr>
            <a:lvl6pPr marL="2514278" indent="-228571" algn="l" defTabSz="457141" rtl="0" eaLnBrk="1" latinLnBrk="0" hangingPunct="1">
              <a:spcBef>
                <a:spcPct val="20000"/>
              </a:spcBef>
              <a:buFont typeface="Arial"/>
              <a:buChar char="•"/>
              <a:defRPr sz="2000" kern="1200">
                <a:solidFill>
                  <a:schemeClr val="tx1"/>
                </a:solidFill>
                <a:latin typeface="+mn-lt"/>
                <a:ea typeface="+mn-ea"/>
                <a:cs typeface="+mn-cs"/>
              </a:defRPr>
            </a:lvl6pPr>
            <a:lvl7pPr marL="2971420" indent="-228571" algn="l" defTabSz="457141" rtl="0" eaLnBrk="1" latinLnBrk="0" hangingPunct="1">
              <a:spcBef>
                <a:spcPct val="20000"/>
              </a:spcBef>
              <a:buFont typeface="Arial"/>
              <a:buChar char="•"/>
              <a:defRPr sz="2000" kern="1200">
                <a:solidFill>
                  <a:schemeClr val="tx1"/>
                </a:solidFill>
                <a:latin typeface="+mn-lt"/>
                <a:ea typeface="+mn-ea"/>
                <a:cs typeface="+mn-cs"/>
              </a:defRPr>
            </a:lvl7pPr>
            <a:lvl8pPr marL="3428562" indent="-228571" algn="l" defTabSz="457141" rtl="0" eaLnBrk="1" latinLnBrk="0" hangingPunct="1">
              <a:spcBef>
                <a:spcPct val="20000"/>
              </a:spcBef>
              <a:buFont typeface="Arial"/>
              <a:buChar char="•"/>
              <a:defRPr sz="2000" kern="1200">
                <a:solidFill>
                  <a:schemeClr val="tx1"/>
                </a:solidFill>
                <a:latin typeface="+mn-lt"/>
                <a:ea typeface="+mn-ea"/>
                <a:cs typeface="+mn-cs"/>
              </a:defRPr>
            </a:lvl8pPr>
            <a:lvl9pPr marL="3885702" indent="-228571" algn="l" defTabSz="457141"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3600" b="1" dirty="0"/>
              <a:t>What is a Collection Description?</a:t>
            </a:r>
          </a:p>
        </p:txBody>
      </p:sp>
      <p:sp>
        <p:nvSpPr>
          <p:cNvPr id="4" name="Subtitle 2">
            <a:extLst>
              <a:ext uri="{FF2B5EF4-FFF2-40B4-BE49-F238E27FC236}">
                <a16:creationId xmlns:a16="http://schemas.microsoft.com/office/drawing/2014/main" id="{B9140FF2-1EFC-44C6-A136-12AAFAA55AFA}"/>
              </a:ext>
            </a:extLst>
          </p:cNvPr>
          <p:cNvSpPr txBox="1">
            <a:spLocks/>
          </p:cNvSpPr>
          <p:nvPr/>
        </p:nvSpPr>
        <p:spPr>
          <a:xfrm>
            <a:off x="395536" y="1052736"/>
            <a:ext cx="8280920" cy="5400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GB" sz="2400" dirty="0">
                <a:solidFill>
                  <a:schemeClr val="tx1"/>
                </a:solidFill>
              </a:rPr>
              <a:t>The use cases have different audiences and aims, but all are variants of the same requirement:</a:t>
            </a:r>
          </a:p>
          <a:p>
            <a:pPr algn="l"/>
            <a:endParaRPr lang="en-GB" sz="1000" dirty="0">
              <a:solidFill>
                <a:schemeClr val="tx1"/>
              </a:solidFill>
            </a:endParaRPr>
          </a:p>
          <a:p>
            <a:pPr marL="914400" lvl="1" indent="-457200" algn="l">
              <a:buFont typeface="+mj-lt"/>
              <a:buAutoNum type="arabicPeriod"/>
            </a:pPr>
            <a:r>
              <a:rPr lang="en-GB" sz="2000" dirty="0">
                <a:solidFill>
                  <a:schemeClr val="tx1"/>
                </a:solidFill>
              </a:rPr>
              <a:t>to identify subsets of an institution’s collection</a:t>
            </a:r>
          </a:p>
          <a:p>
            <a:pPr marL="914400" lvl="1" indent="-457200" algn="l">
              <a:buFont typeface="+mj-lt"/>
              <a:buAutoNum type="arabicPeriod"/>
            </a:pPr>
            <a:r>
              <a:rPr lang="en-GB" sz="2000" dirty="0">
                <a:solidFill>
                  <a:schemeClr val="tx1"/>
                </a:solidFill>
              </a:rPr>
              <a:t>to describe them using various attributes</a:t>
            </a:r>
          </a:p>
          <a:p>
            <a:pPr marL="914400" lvl="1" indent="-457200" algn="l">
              <a:buFont typeface="+mj-lt"/>
              <a:buAutoNum type="arabicPeriod"/>
            </a:pPr>
            <a:r>
              <a:rPr lang="en-GB" sz="2000" dirty="0">
                <a:solidFill>
                  <a:schemeClr val="tx1"/>
                </a:solidFill>
              </a:rPr>
              <a:t>to attach metrics such as numbers of items and taxa, assessment scores, volume</a:t>
            </a:r>
          </a:p>
          <a:p>
            <a:pPr algn="l"/>
            <a:endParaRPr lang="en-GB" sz="1000" dirty="0">
              <a:solidFill>
                <a:schemeClr val="tx1"/>
              </a:solidFill>
            </a:endParaRPr>
          </a:p>
          <a:p>
            <a:pPr algn="l">
              <a:spcAft>
                <a:spcPts val="600"/>
              </a:spcAft>
            </a:pPr>
            <a:r>
              <a:rPr lang="en-GB" sz="2400" dirty="0">
                <a:solidFill>
                  <a:schemeClr val="tx1"/>
                </a:solidFill>
              </a:rPr>
              <a:t>This means that we should be able to use the same generic data model and standards to support all of them, and link between them.</a:t>
            </a:r>
          </a:p>
          <a:p>
            <a:pPr algn="l">
              <a:spcAft>
                <a:spcPts val="600"/>
              </a:spcAft>
            </a:pPr>
            <a:r>
              <a:rPr lang="en-GB" sz="2400" dirty="0">
                <a:solidFill>
                  <a:schemeClr val="tx1"/>
                </a:solidFill>
              </a:rPr>
              <a:t>Each example (e.g. divisional summaries, Join the Dots, historical collections, collecting voyages) can be considered as different CD schemes, with different profiles.</a:t>
            </a:r>
          </a:p>
        </p:txBody>
      </p:sp>
    </p:spTree>
    <p:extLst>
      <p:ext uri="{BB962C8B-B14F-4D97-AF65-F5344CB8AC3E}">
        <p14:creationId xmlns:p14="http://schemas.microsoft.com/office/powerpoint/2010/main" val="1964954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3D44BD46-70C2-40B2-878C-4EC8F30187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904" y="1268760"/>
            <a:ext cx="1304925" cy="4143375"/>
          </a:xfrm>
          <a:prstGeom prst="rect">
            <a:avLst/>
          </a:prstGeom>
        </p:spPr>
      </p:pic>
    </p:spTree>
    <p:extLst>
      <p:ext uri="{BB962C8B-B14F-4D97-AF65-F5344CB8AC3E}">
        <p14:creationId xmlns:p14="http://schemas.microsoft.com/office/powerpoint/2010/main" val="2107115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lose up of a device&#10;&#10;Description automatically generated">
            <a:extLst>
              <a:ext uri="{FF2B5EF4-FFF2-40B4-BE49-F238E27FC236}">
                <a16:creationId xmlns:a16="http://schemas.microsoft.com/office/drawing/2014/main" id="{14A35F2D-0B54-4553-BF9A-8CD5F5CB84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1196752"/>
            <a:ext cx="5248275" cy="4143375"/>
          </a:xfrm>
          <a:prstGeom prst="rect">
            <a:avLst/>
          </a:prstGeom>
        </p:spPr>
      </p:pic>
    </p:spTree>
    <p:extLst>
      <p:ext uri="{BB962C8B-B14F-4D97-AF65-F5344CB8AC3E}">
        <p14:creationId xmlns:p14="http://schemas.microsoft.com/office/powerpoint/2010/main" val="1616188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device&#10;&#10;Description automatically generated">
            <a:extLst>
              <a:ext uri="{FF2B5EF4-FFF2-40B4-BE49-F238E27FC236}">
                <a16:creationId xmlns:a16="http://schemas.microsoft.com/office/drawing/2014/main" id="{1319E898-0216-48C2-9552-63822C7BD1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692696"/>
            <a:ext cx="5248275" cy="5000625"/>
          </a:xfrm>
          <a:prstGeom prst="rect">
            <a:avLst/>
          </a:prstGeom>
        </p:spPr>
      </p:pic>
    </p:spTree>
    <p:extLst>
      <p:ext uri="{BB962C8B-B14F-4D97-AF65-F5344CB8AC3E}">
        <p14:creationId xmlns:p14="http://schemas.microsoft.com/office/powerpoint/2010/main" val="1015036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E7F291ED-2481-4688-B810-07918A16E0D2}"/>
              </a:ext>
            </a:extLst>
          </p:cNvPr>
          <p:cNvSpPr txBox="1">
            <a:spLocks/>
          </p:cNvSpPr>
          <p:nvPr/>
        </p:nvSpPr>
        <p:spPr>
          <a:xfrm>
            <a:off x="395536" y="260648"/>
            <a:ext cx="8280920" cy="720080"/>
          </a:xfrm>
          <a:prstGeom prst="rect">
            <a:avLst/>
          </a:prstGeom>
        </p:spPr>
        <p:txBody>
          <a:bodyPr>
            <a:normAutofit/>
          </a:bodyPr>
          <a:lstStyle>
            <a:lvl1pPr marL="342856" indent="-342856" algn="l" defTabSz="457141" rtl="0" eaLnBrk="1" latinLnBrk="0" hangingPunct="1">
              <a:spcBef>
                <a:spcPct val="20000"/>
              </a:spcBef>
              <a:buFont typeface="Arial"/>
              <a:buChar char="•"/>
              <a:defRPr sz="2400" kern="1200">
                <a:solidFill>
                  <a:schemeClr val="tx1"/>
                </a:solidFill>
                <a:latin typeface="Arial"/>
                <a:ea typeface="+mn-ea"/>
                <a:cs typeface="Arial"/>
              </a:defRPr>
            </a:lvl1pPr>
            <a:lvl2pPr marL="742856" indent="-285713" algn="l" defTabSz="457141" rtl="0" eaLnBrk="1" latinLnBrk="0" hangingPunct="1">
              <a:spcBef>
                <a:spcPct val="20000"/>
              </a:spcBef>
              <a:buFont typeface="Arial"/>
              <a:buChar char="–"/>
              <a:defRPr sz="2000" kern="1200">
                <a:solidFill>
                  <a:schemeClr val="tx1"/>
                </a:solidFill>
                <a:latin typeface="Arial"/>
                <a:ea typeface="+mn-ea"/>
                <a:cs typeface="Arial"/>
              </a:defRPr>
            </a:lvl2pPr>
            <a:lvl3pPr marL="1142854" indent="-228571" algn="l" defTabSz="457141" rtl="0" eaLnBrk="1" latinLnBrk="0" hangingPunct="1">
              <a:spcBef>
                <a:spcPct val="20000"/>
              </a:spcBef>
              <a:buFont typeface="Arial"/>
              <a:buChar char="•"/>
              <a:defRPr sz="1800" kern="1200">
                <a:solidFill>
                  <a:schemeClr val="tx1"/>
                </a:solidFill>
                <a:latin typeface="Arial"/>
                <a:ea typeface="+mn-ea"/>
                <a:cs typeface="Arial"/>
              </a:defRPr>
            </a:lvl3pPr>
            <a:lvl4pPr marL="1599996" indent="-228571" algn="l" defTabSz="457141" rtl="0" eaLnBrk="1" latinLnBrk="0" hangingPunct="1">
              <a:spcBef>
                <a:spcPct val="20000"/>
              </a:spcBef>
              <a:buFont typeface="Arial"/>
              <a:buChar char="–"/>
              <a:defRPr sz="1600" kern="1200">
                <a:solidFill>
                  <a:schemeClr val="tx1"/>
                </a:solidFill>
                <a:latin typeface="Arial"/>
                <a:ea typeface="+mn-ea"/>
                <a:cs typeface="Arial"/>
              </a:defRPr>
            </a:lvl4pPr>
            <a:lvl5pPr marL="2057136" indent="-228571" algn="l" defTabSz="457141" rtl="0" eaLnBrk="1" latinLnBrk="0" hangingPunct="1">
              <a:spcBef>
                <a:spcPct val="20000"/>
              </a:spcBef>
              <a:buFont typeface="Arial"/>
              <a:buChar char="»"/>
              <a:defRPr sz="1400" kern="1200">
                <a:solidFill>
                  <a:schemeClr val="tx1"/>
                </a:solidFill>
                <a:latin typeface="Arial"/>
                <a:ea typeface="+mn-ea"/>
                <a:cs typeface="Arial"/>
              </a:defRPr>
            </a:lvl5pPr>
            <a:lvl6pPr marL="2514278" indent="-228571" algn="l" defTabSz="457141" rtl="0" eaLnBrk="1" latinLnBrk="0" hangingPunct="1">
              <a:spcBef>
                <a:spcPct val="20000"/>
              </a:spcBef>
              <a:buFont typeface="Arial"/>
              <a:buChar char="•"/>
              <a:defRPr sz="2000" kern="1200">
                <a:solidFill>
                  <a:schemeClr val="tx1"/>
                </a:solidFill>
                <a:latin typeface="+mn-lt"/>
                <a:ea typeface="+mn-ea"/>
                <a:cs typeface="+mn-cs"/>
              </a:defRPr>
            </a:lvl6pPr>
            <a:lvl7pPr marL="2971420" indent="-228571" algn="l" defTabSz="457141" rtl="0" eaLnBrk="1" latinLnBrk="0" hangingPunct="1">
              <a:spcBef>
                <a:spcPct val="20000"/>
              </a:spcBef>
              <a:buFont typeface="Arial"/>
              <a:buChar char="•"/>
              <a:defRPr sz="2000" kern="1200">
                <a:solidFill>
                  <a:schemeClr val="tx1"/>
                </a:solidFill>
                <a:latin typeface="+mn-lt"/>
                <a:ea typeface="+mn-ea"/>
                <a:cs typeface="+mn-cs"/>
              </a:defRPr>
            </a:lvl7pPr>
            <a:lvl8pPr marL="3428562" indent="-228571" algn="l" defTabSz="457141" rtl="0" eaLnBrk="1" latinLnBrk="0" hangingPunct="1">
              <a:spcBef>
                <a:spcPct val="20000"/>
              </a:spcBef>
              <a:buFont typeface="Arial"/>
              <a:buChar char="•"/>
              <a:defRPr sz="2000" kern="1200">
                <a:solidFill>
                  <a:schemeClr val="tx1"/>
                </a:solidFill>
                <a:latin typeface="+mn-lt"/>
                <a:ea typeface="+mn-ea"/>
                <a:cs typeface="+mn-cs"/>
              </a:defRPr>
            </a:lvl8pPr>
            <a:lvl9pPr marL="3885702" indent="-228571" algn="l" defTabSz="457141"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3600" b="1" dirty="0"/>
              <a:t>CD standard as a template</a:t>
            </a:r>
          </a:p>
        </p:txBody>
      </p:sp>
      <p:grpSp>
        <p:nvGrpSpPr>
          <p:cNvPr id="22" name="Group 21">
            <a:extLst>
              <a:ext uri="{FF2B5EF4-FFF2-40B4-BE49-F238E27FC236}">
                <a16:creationId xmlns:a16="http://schemas.microsoft.com/office/drawing/2014/main" id="{1C7ADD0F-E019-49BA-A488-1C3F66F7840E}"/>
              </a:ext>
            </a:extLst>
          </p:cNvPr>
          <p:cNvGrpSpPr/>
          <p:nvPr/>
        </p:nvGrpSpPr>
        <p:grpSpPr>
          <a:xfrm>
            <a:off x="508380" y="1124744"/>
            <a:ext cx="8136904" cy="3438786"/>
            <a:chOff x="323528" y="1502382"/>
            <a:chExt cx="8136904" cy="3438786"/>
          </a:xfrm>
        </p:grpSpPr>
        <p:sp>
          <p:nvSpPr>
            <p:cNvPr id="13" name="Rectangle: Diagonal Corners Rounded 12">
              <a:extLst>
                <a:ext uri="{FF2B5EF4-FFF2-40B4-BE49-F238E27FC236}">
                  <a16:creationId xmlns:a16="http://schemas.microsoft.com/office/drawing/2014/main" id="{A4F97971-28FF-4418-8287-0AC7ABCC247A}"/>
                </a:ext>
              </a:extLst>
            </p:cNvPr>
            <p:cNvSpPr/>
            <p:nvPr/>
          </p:nvSpPr>
          <p:spPr>
            <a:xfrm>
              <a:off x="323528" y="1502382"/>
              <a:ext cx="8136904" cy="3438786"/>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t" anchorCtr="0"/>
            <a:lstStyle/>
            <a:p>
              <a:r>
                <a:rPr lang="en-GB" sz="2400" b="1" dirty="0"/>
                <a:t>Dimensions</a:t>
              </a:r>
            </a:p>
          </p:txBody>
        </p:sp>
        <p:sp>
          <p:nvSpPr>
            <p:cNvPr id="6" name="Rectangle: Rounded Corners 5">
              <a:extLst>
                <a:ext uri="{FF2B5EF4-FFF2-40B4-BE49-F238E27FC236}">
                  <a16:creationId xmlns:a16="http://schemas.microsoft.com/office/drawing/2014/main" id="{2467FA23-D23E-42AE-8B96-63B583770200}"/>
                </a:ext>
              </a:extLst>
            </p:cNvPr>
            <p:cNvSpPr/>
            <p:nvPr/>
          </p:nvSpPr>
          <p:spPr>
            <a:xfrm>
              <a:off x="6894548" y="2276871"/>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Taxonomy</a:t>
              </a:r>
            </a:p>
          </p:txBody>
        </p:sp>
        <p:sp>
          <p:nvSpPr>
            <p:cNvPr id="7" name="Rectangle: Rounded Corners 6">
              <a:extLst>
                <a:ext uri="{FF2B5EF4-FFF2-40B4-BE49-F238E27FC236}">
                  <a16:creationId xmlns:a16="http://schemas.microsoft.com/office/drawing/2014/main" id="{DC148983-9F3D-40AB-A1E3-64B776B5C634}"/>
                </a:ext>
              </a:extLst>
            </p:cNvPr>
            <p:cNvSpPr/>
            <p:nvPr/>
          </p:nvSpPr>
          <p:spPr>
            <a:xfrm>
              <a:off x="539552" y="2276871"/>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Stratigraphy</a:t>
              </a:r>
            </a:p>
          </p:txBody>
        </p:sp>
        <p:sp>
          <p:nvSpPr>
            <p:cNvPr id="8" name="Rectangle: Rounded Corners 7">
              <a:extLst>
                <a:ext uri="{FF2B5EF4-FFF2-40B4-BE49-F238E27FC236}">
                  <a16:creationId xmlns:a16="http://schemas.microsoft.com/office/drawing/2014/main" id="{0B49E6EA-F18C-432C-A520-DC525E1CC2EC}"/>
                </a:ext>
              </a:extLst>
            </p:cNvPr>
            <p:cNvSpPr/>
            <p:nvPr/>
          </p:nvSpPr>
          <p:spPr>
            <a:xfrm>
              <a:off x="539552" y="3151247"/>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Location</a:t>
              </a:r>
            </a:p>
          </p:txBody>
        </p:sp>
        <p:sp>
          <p:nvSpPr>
            <p:cNvPr id="9" name="Rectangle: Rounded Corners 8">
              <a:extLst>
                <a:ext uri="{FF2B5EF4-FFF2-40B4-BE49-F238E27FC236}">
                  <a16:creationId xmlns:a16="http://schemas.microsoft.com/office/drawing/2014/main" id="{8DAC7E6D-34C2-4D04-86EA-6CBC81C7C692}"/>
                </a:ext>
              </a:extLst>
            </p:cNvPr>
            <p:cNvSpPr/>
            <p:nvPr/>
          </p:nvSpPr>
          <p:spPr>
            <a:xfrm>
              <a:off x="2128301" y="3151247"/>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Collections hierarchy</a:t>
              </a:r>
            </a:p>
          </p:txBody>
        </p:sp>
        <p:sp>
          <p:nvSpPr>
            <p:cNvPr id="10" name="Rectangle: Rounded Corners 9">
              <a:extLst>
                <a:ext uri="{FF2B5EF4-FFF2-40B4-BE49-F238E27FC236}">
                  <a16:creationId xmlns:a16="http://schemas.microsoft.com/office/drawing/2014/main" id="{C8260583-2202-40A5-81FD-F99748AE7657}"/>
                </a:ext>
              </a:extLst>
            </p:cNvPr>
            <p:cNvSpPr/>
            <p:nvPr/>
          </p:nvSpPr>
          <p:spPr>
            <a:xfrm>
              <a:off x="5305799" y="2276871"/>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Responsible curator</a:t>
              </a:r>
            </a:p>
          </p:txBody>
        </p:sp>
        <p:sp>
          <p:nvSpPr>
            <p:cNvPr id="11" name="Rectangle: Rounded Corners 10">
              <a:extLst>
                <a:ext uri="{FF2B5EF4-FFF2-40B4-BE49-F238E27FC236}">
                  <a16:creationId xmlns:a16="http://schemas.microsoft.com/office/drawing/2014/main" id="{DEF5580B-471C-4304-ADF8-1A4A222CCF32}"/>
                </a:ext>
              </a:extLst>
            </p:cNvPr>
            <p:cNvSpPr/>
            <p:nvPr/>
          </p:nvSpPr>
          <p:spPr>
            <a:xfrm>
              <a:off x="2128301" y="4015343"/>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Curatorial unit type</a:t>
              </a:r>
            </a:p>
          </p:txBody>
        </p:sp>
        <p:sp>
          <p:nvSpPr>
            <p:cNvPr id="14" name="Rectangle: Rounded Corners 13">
              <a:extLst>
                <a:ext uri="{FF2B5EF4-FFF2-40B4-BE49-F238E27FC236}">
                  <a16:creationId xmlns:a16="http://schemas.microsoft.com/office/drawing/2014/main" id="{412CB193-716D-4856-96CA-B773EE18109D}"/>
                </a:ext>
              </a:extLst>
            </p:cNvPr>
            <p:cNvSpPr/>
            <p:nvPr/>
          </p:nvSpPr>
          <p:spPr>
            <a:xfrm>
              <a:off x="2128301" y="2276871"/>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Collection name</a:t>
              </a:r>
            </a:p>
          </p:txBody>
        </p:sp>
        <p:sp>
          <p:nvSpPr>
            <p:cNvPr id="15" name="Rectangle: Rounded Corners 14">
              <a:extLst>
                <a:ext uri="{FF2B5EF4-FFF2-40B4-BE49-F238E27FC236}">
                  <a16:creationId xmlns:a16="http://schemas.microsoft.com/office/drawing/2014/main" id="{63EF56B9-3720-40EC-B27F-CF98E328E645}"/>
                </a:ext>
              </a:extLst>
            </p:cNvPr>
            <p:cNvSpPr/>
            <p:nvPr/>
          </p:nvSpPr>
          <p:spPr>
            <a:xfrm>
              <a:off x="3717050" y="2276871"/>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Short summary</a:t>
              </a:r>
            </a:p>
          </p:txBody>
        </p:sp>
        <p:sp>
          <p:nvSpPr>
            <p:cNvPr id="16" name="Rectangle: Rounded Corners 15">
              <a:extLst>
                <a:ext uri="{FF2B5EF4-FFF2-40B4-BE49-F238E27FC236}">
                  <a16:creationId xmlns:a16="http://schemas.microsoft.com/office/drawing/2014/main" id="{01F017B8-85D5-4566-B010-20AFE92FD8E7}"/>
                </a:ext>
              </a:extLst>
            </p:cNvPr>
            <p:cNvSpPr/>
            <p:nvPr/>
          </p:nvSpPr>
          <p:spPr>
            <a:xfrm>
              <a:off x="3717050" y="3151247"/>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Collector</a:t>
              </a:r>
            </a:p>
          </p:txBody>
        </p:sp>
        <p:sp>
          <p:nvSpPr>
            <p:cNvPr id="17" name="Rectangle: Rounded Corners 16">
              <a:extLst>
                <a:ext uri="{FF2B5EF4-FFF2-40B4-BE49-F238E27FC236}">
                  <a16:creationId xmlns:a16="http://schemas.microsoft.com/office/drawing/2014/main" id="{80EE6771-9BC0-40E5-B360-37982E28A48D}"/>
                </a:ext>
              </a:extLst>
            </p:cNvPr>
            <p:cNvSpPr/>
            <p:nvPr/>
          </p:nvSpPr>
          <p:spPr>
            <a:xfrm>
              <a:off x="5305799" y="3151247"/>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History</a:t>
              </a:r>
            </a:p>
          </p:txBody>
        </p:sp>
        <p:sp>
          <p:nvSpPr>
            <p:cNvPr id="18" name="Rectangle: Rounded Corners 17">
              <a:extLst>
                <a:ext uri="{FF2B5EF4-FFF2-40B4-BE49-F238E27FC236}">
                  <a16:creationId xmlns:a16="http://schemas.microsoft.com/office/drawing/2014/main" id="{9C7281B9-CFB8-4A72-9DF4-64AE574EC418}"/>
                </a:ext>
              </a:extLst>
            </p:cNvPr>
            <p:cNvSpPr/>
            <p:nvPr/>
          </p:nvSpPr>
          <p:spPr>
            <a:xfrm>
              <a:off x="3717050" y="4015343"/>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Acquisition details</a:t>
              </a:r>
            </a:p>
          </p:txBody>
        </p:sp>
        <p:sp>
          <p:nvSpPr>
            <p:cNvPr id="19" name="Rectangle: Rounded Corners 18">
              <a:extLst>
                <a:ext uri="{FF2B5EF4-FFF2-40B4-BE49-F238E27FC236}">
                  <a16:creationId xmlns:a16="http://schemas.microsoft.com/office/drawing/2014/main" id="{332E4C28-B639-4384-ABA8-163700C62478}"/>
                </a:ext>
              </a:extLst>
            </p:cNvPr>
            <p:cNvSpPr/>
            <p:nvPr/>
          </p:nvSpPr>
          <p:spPr>
            <a:xfrm>
              <a:off x="6894548" y="3151247"/>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Collection dates</a:t>
              </a:r>
            </a:p>
          </p:txBody>
        </p:sp>
        <p:sp>
          <p:nvSpPr>
            <p:cNvPr id="20" name="Rectangle: Rounded Corners 19">
              <a:extLst>
                <a:ext uri="{FF2B5EF4-FFF2-40B4-BE49-F238E27FC236}">
                  <a16:creationId xmlns:a16="http://schemas.microsoft.com/office/drawing/2014/main" id="{35DC6849-1F97-4ADB-8ECD-C5B3CEECFF88}"/>
                </a:ext>
              </a:extLst>
            </p:cNvPr>
            <p:cNvSpPr/>
            <p:nvPr/>
          </p:nvSpPr>
          <p:spPr>
            <a:xfrm>
              <a:off x="539552" y="4015343"/>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Significance and strengths</a:t>
              </a:r>
            </a:p>
          </p:txBody>
        </p:sp>
        <p:sp>
          <p:nvSpPr>
            <p:cNvPr id="21" name="Rectangle: Rounded Corners 20">
              <a:extLst>
                <a:ext uri="{FF2B5EF4-FFF2-40B4-BE49-F238E27FC236}">
                  <a16:creationId xmlns:a16="http://schemas.microsoft.com/office/drawing/2014/main" id="{DCF30178-CE6E-474F-B40A-8227A1E8DB73}"/>
                </a:ext>
              </a:extLst>
            </p:cNvPr>
            <p:cNvSpPr/>
            <p:nvPr/>
          </p:nvSpPr>
          <p:spPr>
            <a:xfrm>
              <a:off x="5305799" y="4015343"/>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Geographic coverage</a:t>
              </a:r>
            </a:p>
          </p:txBody>
        </p:sp>
      </p:grpSp>
      <p:sp>
        <p:nvSpPr>
          <p:cNvPr id="24" name="Rectangle: Diagonal Corners Rounded 23">
            <a:extLst>
              <a:ext uri="{FF2B5EF4-FFF2-40B4-BE49-F238E27FC236}">
                <a16:creationId xmlns:a16="http://schemas.microsoft.com/office/drawing/2014/main" id="{D16A6328-9F65-4B12-B2DE-ADEB2B99C544}"/>
              </a:ext>
            </a:extLst>
          </p:cNvPr>
          <p:cNvSpPr/>
          <p:nvPr/>
        </p:nvSpPr>
        <p:spPr>
          <a:xfrm>
            <a:off x="507170" y="4869350"/>
            <a:ext cx="8136904" cy="1583986"/>
          </a:xfrm>
          <a:prstGeom prst="round2DiagRect">
            <a:avLst/>
          </a:prstGeom>
          <a:gradFill>
            <a:gsLst>
              <a:gs pos="0">
                <a:schemeClr val="accent3">
                  <a:lumMod val="75000"/>
                </a:schemeClr>
              </a:gs>
              <a:gs pos="100000">
                <a:schemeClr val="accent3">
                  <a:lumMod val="60000"/>
                  <a:lumOff val="40000"/>
                </a:schemeClr>
              </a:gs>
            </a:gsLst>
          </a:gradFill>
        </p:spPr>
        <p:style>
          <a:lnRef idx="1">
            <a:schemeClr val="accent1"/>
          </a:lnRef>
          <a:fillRef idx="3">
            <a:schemeClr val="accent1"/>
          </a:fillRef>
          <a:effectRef idx="2">
            <a:schemeClr val="accent1"/>
          </a:effectRef>
          <a:fontRef idx="minor">
            <a:schemeClr val="lt1"/>
          </a:fontRef>
        </p:style>
        <p:txBody>
          <a:bodyPr rtlCol="0" anchor="t" anchorCtr="0"/>
          <a:lstStyle/>
          <a:p>
            <a:r>
              <a:rPr lang="en-GB" sz="2400" b="1" dirty="0"/>
              <a:t>Metrics</a:t>
            </a:r>
          </a:p>
        </p:txBody>
      </p:sp>
      <p:sp>
        <p:nvSpPr>
          <p:cNvPr id="25" name="Rectangle: Rounded Corners 24">
            <a:extLst>
              <a:ext uri="{FF2B5EF4-FFF2-40B4-BE49-F238E27FC236}">
                <a16:creationId xmlns:a16="http://schemas.microsoft.com/office/drawing/2014/main" id="{FA662C18-6196-42E1-8ADA-B52A69C73305}"/>
              </a:ext>
            </a:extLst>
          </p:cNvPr>
          <p:cNvSpPr/>
          <p:nvPr/>
        </p:nvSpPr>
        <p:spPr>
          <a:xfrm>
            <a:off x="7127836" y="5527511"/>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Species count</a:t>
            </a:r>
          </a:p>
        </p:txBody>
      </p:sp>
      <p:sp>
        <p:nvSpPr>
          <p:cNvPr id="26" name="Rectangle: Rounded Corners 25">
            <a:extLst>
              <a:ext uri="{FF2B5EF4-FFF2-40B4-BE49-F238E27FC236}">
                <a16:creationId xmlns:a16="http://schemas.microsoft.com/office/drawing/2014/main" id="{37D9B2DB-C583-4F9D-9393-4BFB71E96D8A}"/>
              </a:ext>
            </a:extLst>
          </p:cNvPr>
          <p:cNvSpPr/>
          <p:nvPr/>
        </p:nvSpPr>
        <p:spPr>
          <a:xfrm>
            <a:off x="772840" y="5527511"/>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Item count</a:t>
            </a:r>
          </a:p>
        </p:txBody>
      </p:sp>
      <p:sp>
        <p:nvSpPr>
          <p:cNvPr id="29" name="Rectangle: Rounded Corners 28">
            <a:extLst>
              <a:ext uri="{FF2B5EF4-FFF2-40B4-BE49-F238E27FC236}">
                <a16:creationId xmlns:a16="http://schemas.microsoft.com/office/drawing/2014/main" id="{1A0F5B94-8A66-4D2F-A392-08CB7CC99DB5}"/>
              </a:ext>
            </a:extLst>
          </p:cNvPr>
          <p:cNvSpPr/>
          <p:nvPr/>
        </p:nvSpPr>
        <p:spPr>
          <a:xfrm>
            <a:off x="5539087" y="5527511"/>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Assessment scores</a:t>
            </a:r>
          </a:p>
        </p:txBody>
      </p:sp>
      <p:sp>
        <p:nvSpPr>
          <p:cNvPr id="31" name="Rectangle: Rounded Corners 30">
            <a:extLst>
              <a:ext uri="{FF2B5EF4-FFF2-40B4-BE49-F238E27FC236}">
                <a16:creationId xmlns:a16="http://schemas.microsoft.com/office/drawing/2014/main" id="{2151551B-3E22-4773-93D8-FCE671677B5E}"/>
              </a:ext>
            </a:extLst>
          </p:cNvPr>
          <p:cNvSpPr/>
          <p:nvPr/>
        </p:nvSpPr>
        <p:spPr>
          <a:xfrm>
            <a:off x="2361589" y="5527511"/>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Curatorial unit count</a:t>
            </a:r>
          </a:p>
        </p:txBody>
      </p:sp>
      <p:sp>
        <p:nvSpPr>
          <p:cNvPr id="32" name="Rectangle: Rounded Corners 31">
            <a:extLst>
              <a:ext uri="{FF2B5EF4-FFF2-40B4-BE49-F238E27FC236}">
                <a16:creationId xmlns:a16="http://schemas.microsoft.com/office/drawing/2014/main" id="{5726095C-7DE8-47A7-9829-C3EDC7CFC687}"/>
              </a:ext>
            </a:extLst>
          </p:cNvPr>
          <p:cNvSpPr/>
          <p:nvPr/>
        </p:nvSpPr>
        <p:spPr>
          <a:xfrm>
            <a:off x="3950338" y="5527511"/>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 barcoded</a:t>
            </a:r>
          </a:p>
        </p:txBody>
      </p:sp>
      <p:sp>
        <p:nvSpPr>
          <p:cNvPr id="27" name="Rectangle: Rounded Corners 26">
            <a:extLst>
              <a:ext uri="{FF2B5EF4-FFF2-40B4-BE49-F238E27FC236}">
                <a16:creationId xmlns:a16="http://schemas.microsoft.com/office/drawing/2014/main" id="{64941D25-C53A-4EF3-91C3-CAC9754B70A6}"/>
              </a:ext>
            </a:extLst>
          </p:cNvPr>
          <p:cNvSpPr/>
          <p:nvPr/>
        </p:nvSpPr>
        <p:spPr>
          <a:xfrm>
            <a:off x="7079400" y="3645024"/>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Institution</a:t>
            </a:r>
          </a:p>
        </p:txBody>
      </p:sp>
    </p:spTree>
    <p:extLst>
      <p:ext uri="{BB962C8B-B14F-4D97-AF65-F5344CB8AC3E}">
        <p14:creationId xmlns:p14="http://schemas.microsoft.com/office/powerpoint/2010/main" val="3235352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E7F291ED-2481-4688-B810-07918A16E0D2}"/>
              </a:ext>
            </a:extLst>
          </p:cNvPr>
          <p:cNvSpPr txBox="1">
            <a:spLocks/>
          </p:cNvSpPr>
          <p:nvPr/>
        </p:nvSpPr>
        <p:spPr>
          <a:xfrm>
            <a:off x="395536" y="260648"/>
            <a:ext cx="8280920" cy="720080"/>
          </a:xfrm>
          <a:prstGeom prst="rect">
            <a:avLst/>
          </a:prstGeom>
        </p:spPr>
        <p:txBody>
          <a:bodyPr>
            <a:normAutofit/>
          </a:bodyPr>
          <a:lstStyle>
            <a:lvl1pPr marL="342856" indent="-342856" algn="l" defTabSz="457141" rtl="0" eaLnBrk="1" latinLnBrk="0" hangingPunct="1">
              <a:spcBef>
                <a:spcPct val="20000"/>
              </a:spcBef>
              <a:buFont typeface="Arial"/>
              <a:buChar char="•"/>
              <a:defRPr sz="2400" kern="1200">
                <a:solidFill>
                  <a:schemeClr val="tx1"/>
                </a:solidFill>
                <a:latin typeface="Arial"/>
                <a:ea typeface="+mn-ea"/>
                <a:cs typeface="Arial"/>
              </a:defRPr>
            </a:lvl1pPr>
            <a:lvl2pPr marL="742856" indent="-285713" algn="l" defTabSz="457141" rtl="0" eaLnBrk="1" latinLnBrk="0" hangingPunct="1">
              <a:spcBef>
                <a:spcPct val="20000"/>
              </a:spcBef>
              <a:buFont typeface="Arial"/>
              <a:buChar char="–"/>
              <a:defRPr sz="2000" kern="1200">
                <a:solidFill>
                  <a:schemeClr val="tx1"/>
                </a:solidFill>
                <a:latin typeface="Arial"/>
                <a:ea typeface="+mn-ea"/>
                <a:cs typeface="Arial"/>
              </a:defRPr>
            </a:lvl2pPr>
            <a:lvl3pPr marL="1142854" indent="-228571" algn="l" defTabSz="457141" rtl="0" eaLnBrk="1" latinLnBrk="0" hangingPunct="1">
              <a:spcBef>
                <a:spcPct val="20000"/>
              </a:spcBef>
              <a:buFont typeface="Arial"/>
              <a:buChar char="•"/>
              <a:defRPr sz="1800" kern="1200">
                <a:solidFill>
                  <a:schemeClr val="tx1"/>
                </a:solidFill>
                <a:latin typeface="Arial"/>
                <a:ea typeface="+mn-ea"/>
                <a:cs typeface="Arial"/>
              </a:defRPr>
            </a:lvl3pPr>
            <a:lvl4pPr marL="1599996" indent="-228571" algn="l" defTabSz="457141" rtl="0" eaLnBrk="1" latinLnBrk="0" hangingPunct="1">
              <a:spcBef>
                <a:spcPct val="20000"/>
              </a:spcBef>
              <a:buFont typeface="Arial"/>
              <a:buChar char="–"/>
              <a:defRPr sz="1600" kern="1200">
                <a:solidFill>
                  <a:schemeClr val="tx1"/>
                </a:solidFill>
                <a:latin typeface="Arial"/>
                <a:ea typeface="+mn-ea"/>
                <a:cs typeface="Arial"/>
              </a:defRPr>
            </a:lvl4pPr>
            <a:lvl5pPr marL="2057136" indent="-228571" algn="l" defTabSz="457141" rtl="0" eaLnBrk="1" latinLnBrk="0" hangingPunct="1">
              <a:spcBef>
                <a:spcPct val="20000"/>
              </a:spcBef>
              <a:buFont typeface="Arial"/>
              <a:buChar char="»"/>
              <a:defRPr sz="1400" kern="1200">
                <a:solidFill>
                  <a:schemeClr val="tx1"/>
                </a:solidFill>
                <a:latin typeface="Arial"/>
                <a:ea typeface="+mn-ea"/>
                <a:cs typeface="Arial"/>
              </a:defRPr>
            </a:lvl5pPr>
            <a:lvl6pPr marL="2514278" indent="-228571" algn="l" defTabSz="457141" rtl="0" eaLnBrk="1" latinLnBrk="0" hangingPunct="1">
              <a:spcBef>
                <a:spcPct val="20000"/>
              </a:spcBef>
              <a:buFont typeface="Arial"/>
              <a:buChar char="•"/>
              <a:defRPr sz="2000" kern="1200">
                <a:solidFill>
                  <a:schemeClr val="tx1"/>
                </a:solidFill>
                <a:latin typeface="+mn-lt"/>
                <a:ea typeface="+mn-ea"/>
                <a:cs typeface="+mn-cs"/>
              </a:defRPr>
            </a:lvl6pPr>
            <a:lvl7pPr marL="2971420" indent="-228571" algn="l" defTabSz="457141" rtl="0" eaLnBrk="1" latinLnBrk="0" hangingPunct="1">
              <a:spcBef>
                <a:spcPct val="20000"/>
              </a:spcBef>
              <a:buFont typeface="Arial"/>
              <a:buChar char="•"/>
              <a:defRPr sz="2000" kern="1200">
                <a:solidFill>
                  <a:schemeClr val="tx1"/>
                </a:solidFill>
                <a:latin typeface="+mn-lt"/>
                <a:ea typeface="+mn-ea"/>
                <a:cs typeface="+mn-cs"/>
              </a:defRPr>
            </a:lvl7pPr>
            <a:lvl8pPr marL="3428562" indent="-228571" algn="l" defTabSz="457141" rtl="0" eaLnBrk="1" latinLnBrk="0" hangingPunct="1">
              <a:spcBef>
                <a:spcPct val="20000"/>
              </a:spcBef>
              <a:buFont typeface="Arial"/>
              <a:buChar char="•"/>
              <a:defRPr sz="2000" kern="1200">
                <a:solidFill>
                  <a:schemeClr val="tx1"/>
                </a:solidFill>
                <a:latin typeface="+mn-lt"/>
                <a:ea typeface="+mn-ea"/>
                <a:cs typeface="+mn-cs"/>
              </a:defRPr>
            </a:lvl8pPr>
            <a:lvl9pPr marL="3885702" indent="-228571" algn="l" defTabSz="457141"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b="1" dirty="0"/>
              <a:t>CD scheme profile: Join the Dots</a:t>
            </a:r>
          </a:p>
        </p:txBody>
      </p:sp>
      <p:grpSp>
        <p:nvGrpSpPr>
          <p:cNvPr id="22" name="Group 21">
            <a:extLst>
              <a:ext uri="{FF2B5EF4-FFF2-40B4-BE49-F238E27FC236}">
                <a16:creationId xmlns:a16="http://schemas.microsoft.com/office/drawing/2014/main" id="{1C7ADD0F-E019-49BA-A488-1C3F66F7840E}"/>
              </a:ext>
            </a:extLst>
          </p:cNvPr>
          <p:cNvGrpSpPr/>
          <p:nvPr/>
        </p:nvGrpSpPr>
        <p:grpSpPr>
          <a:xfrm>
            <a:off x="508380" y="1124744"/>
            <a:ext cx="8136904" cy="3438786"/>
            <a:chOff x="323528" y="1502382"/>
            <a:chExt cx="8136904" cy="3438786"/>
          </a:xfrm>
        </p:grpSpPr>
        <p:sp>
          <p:nvSpPr>
            <p:cNvPr id="13" name="Rectangle: Diagonal Corners Rounded 12">
              <a:extLst>
                <a:ext uri="{FF2B5EF4-FFF2-40B4-BE49-F238E27FC236}">
                  <a16:creationId xmlns:a16="http://schemas.microsoft.com/office/drawing/2014/main" id="{A4F97971-28FF-4418-8287-0AC7ABCC247A}"/>
                </a:ext>
              </a:extLst>
            </p:cNvPr>
            <p:cNvSpPr/>
            <p:nvPr/>
          </p:nvSpPr>
          <p:spPr>
            <a:xfrm>
              <a:off x="323528" y="1502382"/>
              <a:ext cx="8136904" cy="3438786"/>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t" anchorCtr="0"/>
            <a:lstStyle/>
            <a:p>
              <a:r>
                <a:rPr lang="en-GB" sz="2400" b="1" dirty="0"/>
                <a:t>Dimensions</a:t>
              </a:r>
            </a:p>
          </p:txBody>
        </p:sp>
        <p:sp>
          <p:nvSpPr>
            <p:cNvPr id="6" name="Rectangle: Rounded Corners 5">
              <a:extLst>
                <a:ext uri="{FF2B5EF4-FFF2-40B4-BE49-F238E27FC236}">
                  <a16:creationId xmlns:a16="http://schemas.microsoft.com/office/drawing/2014/main" id="{2467FA23-D23E-42AE-8B96-63B583770200}"/>
                </a:ext>
              </a:extLst>
            </p:cNvPr>
            <p:cNvSpPr/>
            <p:nvPr/>
          </p:nvSpPr>
          <p:spPr>
            <a:xfrm>
              <a:off x="6894548" y="2276871"/>
              <a:ext cx="1349860" cy="709801"/>
            </a:xfrm>
            <a:prstGeom prst="roundRect">
              <a:avLst>
                <a:gd name="adj" fmla="val 50000"/>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solidFill>
                    <a:schemeClr val="bg1"/>
                  </a:solidFill>
                </a:rPr>
                <a:t>Taxonomy</a:t>
              </a:r>
            </a:p>
          </p:txBody>
        </p:sp>
        <p:sp>
          <p:nvSpPr>
            <p:cNvPr id="7" name="Rectangle: Rounded Corners 6">
              <a:extLst>
                <a:ext uri="{FF2B5EF4-FFF2-40B4-BE49-F238E27FC236}">
                  <a16:creationId xmlns:a16="http://schemas.microsoft.com/office/drawing/2014/main" id="{DC148983-9F3D-40AB-A1E3-64B776B5C634}"/>
                </a:ext>
              </a:extLst>
            </p:cNvPr>
            <p:cNvSpPr/>
            <p:nvPr/>
          </p:nvSpPr>
          <p:spPr>
            <a:xfrm>
              <a:off x="539552" y="2276871"/>
              <a:ext cx="1349860" cy="709801"/>
            </a:xfrm>
            <a:prstGeom prst="roundRect">
              <a:avLst>
                <a:gd name="adj" fmla="val 50000"/>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solidFill>
                    <a:schemeClr val="bg1"/>
                  </a:solidFill>
                </a:rPr>
                <a:t>Stratigraphy</a:t>
              </a:r>
            </a:p>
          </p:txBody>
        </p:sp>
        <p:sp>
          <p:nvSpPr>
            <p:cNvPr id="8" name="Rectangle: Rounded Corners 7">
              <a:extLst>
                <a:ext uri="{FF2B5EF4-FFF2-40B4-BE49-F238E27FC236}">
                  <a16:creationId xmlns:a16="http://schemas.microsoft.com/office/drawing/2014/main" id="{0B49E6EA-F18C-432C-A520-DC525E1CC2EC}"/>
                </a:ext>
              </a:extLst>
            </p:cNvPr>
            <p:cNvSpPr/>
            <p:nvPr/>
          </p:nvSpPr>
          <p:spPr>
            <a:xfrm>
              <a:off x="539552" y="3151247"/>
              <a:ext cx="1349860" cy="709801"/>
            </a:xfrm>
            <a:prstGeom prst="roundRect">
              <a:avLst>
                <a:gd name="adj" fmla="val 50000"/>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solidFill>
                    <a:schemeClr val="bg1"/>
                  </a:solidFill>
                </a:rPr>
                <a:t>Location</a:t>
              </a:r>
            </a:p>
          </p:txBody>
        </p:sp>
        <p:sp>
          <p:nvSpPr>
            <p:cNvPr id="9" name="Rectangle: Rounded Corners 8">
              <a:extLst>
                <a:ext uri="{FF2B5EF4-FFF2-40B4-BE49-F238E27FC236}">
                  <a16:creationId xmlns:a16="http://schemas.microsoft.com/office/drawing/2014/main" id="{8DAC7E6D-34C2-4D04-86EA-6CBC81C7C692}"/>
                </a:ext>
              </a:extLst>
            </p:cNvPr>
            <p:cNvSpPr/>
            <p:nvPr/>
          </p:nvSpPr>
          <p:spPr>
            <a:xfrm>
              <a:off x="2128301" y="3151247"/>
              <a:ext cx="1349860" cy="709801"/>
            </a:xfrm>
            <a:prstGeom prst="roundRect">
              <a:avLst>
                <a:gd name="adj" fmla="val 50000"/>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solidFill>
                    <a:schemeClr val="bg1"/>
                  </a:solidFill>
                </a:rPr>
                <a:t>Collections hierarchy</a:t>
              </a:r>
            </a:p>
          </p:txBody>
        </p:sp>
        <p:sp>
          <p:nvSpPr>
            <p:cNvPr id="10" name="Rectangle: Rounded Corners 9">
              <a:extLst>
                <a:ext uri="{FF2B5EF4-FFF2-40B4-BE49-F238E27FC236}">
                  <a16:creationId xmlns:a16="http://schemas.microsoft.com/office/drawing/2014/main" id="{C8260583-2202-40A5-81FD-F99748AE7657}"/>
                </a:ext>
              </a:extLst>
            </p:cNvPr>
            <p:cNvSpPr/>
            <p:nvPr/>
          </p:nvSpPr>
          <p:spPr>
            <a:xfrm>
              <a:off x="5305799" y="2276871"/>
              <a:ext cx="1349860" cy="709801"/>
            </a:xfrm>
            <a:prstGeom prst="roundRect">
              <a:avLst>
                <a:gd name="adj" fmla="val 50000"/>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solidFill>
                    <a:schemeClr val="bg1"/>
                  </a:solidFill>
                </a:rPr>
                <a:t>Responsible curator</a:t>
              </a:r>
            </a:p>
          </p:txBody>
        </p:sp>
        <p:sp>
          <p:nvSpPr>
            <p:cNvPr id="11" name="Rectangle: Rounded Corners 10">
              <a:extLst>
                <a:ext uri="{FF2B5EF4-FFF2-40B4-BE49-F238E27FC236}">
                  <a16:creationId xmlns:a16="http://schemas.microsoft.com/office/drawing/2014/main" id="{DEF5580B-471C-4304-ADF8-1A4A222CCF32}"/>
                </a:ext>
              </a:extLst>
            </p:cNvPr>
            <p:cNvSpPr/>
            <p:nvPr/>
          </p:nvSpPr>
          <p:spPr>
            <a:xfrm>
              <a:off x="2128301" y="4015343"/>
              <a:ext cx="1349860" cy="709801"/>
            </a:xfrm>
            <a:prstGeom prst="roundRect">
              <a:avLst>
                <a:gd name="adj" fmla="val 50000"/>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solidFill>
                    <a:schemeClr val="bg1"/>
                  </a:solidFill>
                </a:rPr>
                <a:t>Curatorial unit type</a:t>
              </a:r>
            </a:p>
          </p:txBody>
        </p:sp>
        <p:sp>
          <p:nvSpPr>
            <p:cNvPr id="14" name="Rectangle: Rounded Corners 13">
              <a:extLst>
                <a:ext uri="{FF2B5EF4-FFF2-40B4-BE49-F238E27FC236}">
                  <a16:creationId xmlns:a16="http://schemas.microsoft.com/office/drawing/2014/main" id="{412CB193-716D-4856-96CA-B773EE18109D}"/>
                </a:ext>
              </a:extLst>
            </p:cNvPr>
            <p:cNvSpPr/>
            <p:nvPr/>
          </p:nvSpPr>
          <p:spPr>
            <a:xfrm>
              <a:off x="2128301" y="2276871"/>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Collection name</a:t>
              </a:r>
            </a:p>
          </p:txBody>
        </p:sp>
        <p:sp>
          <p:nvSpPr>
            <p:cNvPr id="15" name="Rectangle: Rounded Corners 14">
              <a:extLst>
                <a:ext uri="{FF2B5EF4-FFF2-40B4-BE49-F238E27FC236}">
                  <a16:creationId xmlns:a16="http://schemas.microsoft.com/office/drawing/2014/main" id="{63EF56B9-3720-40EC-B27F-CF98E328E645}"/>
                </a:ext>
              </a:extLst>
            </p:cNvPr>
            <p:cNvSpPr/>
            <p:nvPr/>
          </p:nvSpPr>
          <p:spPr>
            <a:xfrm>
              <a:off x="3717050" y="2276871"/>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Short summary</a:t>
              </a:r>
            </a:p>
          </p:txBody>
        </p:sp>
        <p:sp>
          <p:nvSpPr>
            <p:cNvPr id="16" name="Rectangle: Rounded Corners 15">
              <a:extLst>
                <a:ext uri="{FF2B5EF4-FFF2-40B4-BE49-F238E27FC236}">
                  <a16:creationId xmlns:a16="http://schemas.microsoft.com/office/drawing/2014/main" id="{01F017B8-85D5-4566-B010-20AFE92FD8E7}"/>
                </a:ext>
              </a:extLst>
            </p:cNvPr>
            <p:cNvSpPr/>
            <p:nvPr/>
          </p:nvSpPr>
          <p:spPr>
            <a:xfrm>
              <a:off x="3717050" y="3151247"/>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Collector</a:t>
              </a:r>
            </a:p>
          </p:txBody>
        </p:sp>
        <p:sp>
          <p:nvSpPr>
            <p:cNvPr id="17" name="Rectangle: Rounded Corners 16">
              <a:extLst>
                <a:ext uri="{FF2B5EF4-FFF2-40B4-BE49-F238E27FC236}">
                  <a16:creationId xmlns:a16="http://schemas.microsoft.com/office/drawing/2014/main" id="{80EE6771-9BC0-40E5-B360-37982E28A48D}"/>
                </a:ext>
              </a:extLst>
            </p:cNvPr>
            <p:cNvSpPr/>
            <p:nvPr/>
          </p:nvSpPr>
          <p:spPr>
            <a:xfrm>
              <a:off x="5305799" y="3151247"/>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History</a:t>
              </a:r>
            </a:p>
          </p:txBody>
        </p:sp>
        <p:sp>
          <p:nvSpPr>
            <p:cNvPr id="18" name="Rectangle: Rounded Corners 17">
              <a:extLst>
                <a:ext uri="{FF2B5EF4-FFF2-40B4-BE49-F238E27FC236}">
                  <a16:creationId xmlns:a16="http://schemas.microsoft.com/office/drawing/2014/main" id="{9C7281B9-CFB8-4A72-9DF4-64AE574EC418}"/>
                </a:ext>
              </a:extLst>
            </p:cNvPr>
            <p:cNvSpPr/>
            <p:nvPr/>
          </p:nvSpPr>
          <p:spPr>
            <a:xfrm>
              <a:off x="3717050" y="4015343"/>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Acquisition details</a:t>
              </a:r>
            </a:p>
          </p:txBody>
        </p:sp>
        <p:sp>
          <p:nvSpPr>
            <p:cNvPr id="19" name="Rectangle: Rounded Corners 18">
              <a:extLst>
                <a:ext uri="{FF2B5EF4-FFF2-40B4-BE49-F238E27FC236}">
                  <a16:creationId xmlns:a16="http://schemas.microsoft.com/office/drawing/2014/main" id="{332E4C28-B639-4384-ABA8-163700C62478}"/>
                </a:ext>
              </a:extLst>
            </p:cNvPr>
            <p:cNvSpPr/>
            <p:nvPr/>
          </p:nvSpPr>
          <p:spPr>
            <a:xfrm>
              <a:off x="6894548" y="3151247"/>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Collection dates</a:t>
              </a:r>
            </a:p>
          </p:txBody>
        </p:sp>
        <p:sp>
          <p:nvSpPr>
            <p:cNvPr id="20" name="Rectangle: Rounded Corners 19">
              <a:extLst>
                <a:ext uri="{FF2B5EF4-FFF2-40B4-BE49-F238E27FC236}">
                  <a16:creationId xmlns:a16="http://schemas.microsoft.com/office/drawing/2014/main" id="{35DC6849-1F97-4ADB-8ECD-C5B3CEECFF88}"/>
                </a:ext>
              </a:extLst>
            </p:cNvPr>
            <p:cNvSpPr/>
            <p:nvPr/>
          </p:nvSpPr>
          <p:spPr>
            <a:xfrm>
              <a:off x="539552" y="4015343"/>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Significance and strengths</a:t>
              </a:r>
            </a:p>
          </p:txBody>
        </p:sp>
        <p:sp>
          <p:nvSpPr>
            <p:cNvPr id="21" name="Rectangle: Rounded Corners 20">
              <a:extLst>
                <a:ext uri="{FF2B5EF4-FFF2-40B4-BE49-F238E27FC236}">
                  <a16:creationId xmlns:a16="http://schemas.microsoft.com/office/drawing/2014/main" id="{DCF30178-CE6E-474F-B40A-8227A1E8DB73}"/>
                </a:ext>
              </a:extLst>
            </p:cNvPr>
            <p:cNvSpPr/>
            <p:nvPr/>
          </p:nvSpPr>
          <p:spPr>
            <a:xfrm>
              <a:off x="5305799" y="4015343"/>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Geographic coverage</a:t>
              </a:r>
            </a:p>
          </p:txBody>
        </p:sp>
      </p:grpSp>
      <p:sp>
        <p:nvSpPr>
          <p:cNvPr id="24" name="Rectangle: Diagonal Corners Rounded 23">
            <a:extLst>
              <a:ext uri="{FF2B5EF4-FFF2-40B4-BE49-F238E27FC236}">
                <a16:creationId xmlns:a16="http://schemas.microsoft.com/office/drawing/2014/main" id="{D16A6328-9F65-4B12-B2DE-ADEB2B99C544}"/>
              </a:ext>
            </a:extLst>
          </p:cNvPr>
          <p:cNvSpPr/>
          <p:nvPr/>
        </p:nvSpPr>
        <p:spPr>
          <a:xfrm>
            <a:off x="507170" y="4869350"/>
            <a:ext cx="8136904" cy="1583986"/>
          </a:xfrm>
          <a:prstGeom prst="round2DiagRect">
            <a:avLst/>
          </a:prstGeom>
          <a:gradFill>
            <a:gsLst>
              <a:gs pos="0">
                <a:schemeClr val="accent3">
                  <a:lumMod val="75000"/>
                </a:schemeClr>
              </a:gs>
              <a:gs pos="100000">
                <a:schemeClr val="accent3">
                  <a:lumMod val="60000"/>
                  <a:lumOff val="40000"/>
                </a:schemeClr>
              </a:gs>
            </a:gsLst>
          </a:gradFill>
        </p:spPr>
        <p:style>
          <a:lnRef idx="1">
            <a:schemeClr val="accent1"/>
          </a:lnRef>
          <a:fillRef idx="3">
            <a:schemeClr val="accent1"/>
          </a:fillRef>
          <a:effectRef idx="2">
            <a:schemeClr val="accent1"/>
          </a:effectRef>
          <a:fontRef idx="minor">
            <a:schemeClr val="lt1"/>
          </a:fontRef>
        </p:style>
        <p:txBody>
          <a:bodyPr rtlCol="0" anchor="t" anchorCtr="0"/>
          <a:lstStyle/>
          <a:p>
            <a:r>
              <a:rPr lang="en-GB" sz="2400" b="1" dirty="0"/>
              <a:t>Metrics</a:t>
            </a:r>
          </a:p>
        </p:txBody>
      </p:sp>
      <p:sp>
        <p:nvSpPr>
          <p:cNvPr id="25" name="Rectangle: Rounded Corners 24">
            <a:extLst>
              <a:ext uri="{FF2B5EF4-FFF2-40B4-BE49-F238E27FC236}">
                <a16:creationId xmlns:a16="http://schemas.microsoft.com/office/drawing/2014/main" id="{FA662C18-6196-42E1-8ADA-B52A69C73305}"/>
              </a:ext>
            </a:extLst>
          </p:cNvPr>
          <p:cNvSpPr/>
          <p:nvPr/>
        </p:nvSpPr>
        <p:spPr>
          <a:xfrm>
            <a:off x="7127836" y="5527511"/>
            <a:ext cx="1349860" cy="709801"/>
          </a:xfrm>
          <a:prstGeom prst="roundRect">
            <a:avLst>
              <a:gd name="adj" fmla="val 50000"/>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solidFill>
                  <a:schemeClr val="bg1"/>
                </a:solidFill>
              </a:rPr>
              <a:t>No. digitised</a:t>
            </a:r>
          </a:p>
        </p:txBody>
      </p:sp>
      <p:sp>
        <p:nvSpPr>
          <p:cNvPr id="26" name="Rectangle: Rounded Corners 25">
            <a:extLst>
              <a:ext uri="{FF2B5EF4-FFF2-40B4-BE49-F238E27FC236}">
                <a16:creationId xmlns:a16="http://schemas.microsoft.com/office/drawing/2014/main" id="{37D9B2DB-C583-4F9D-9393-4BFB71E96D8A}"/>
              </a:ext>
            </a:extLst>
          </p:cNvPr>
          <p:cNvSpPr/>
          <p:nvPr/>
        </p:nvSpPr>
        <p:spPr>
          <a:xfrm>
            <a:off x="772840" y="5527511"/>
            <a:ext cx="1349860" cy="709801"/>
          </a:xfrm>
          <a:prstGeom prst="roundRect">
            <a:avLst>
              <a:gd name="adj" fmla="val 50000"/>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solidFill>
                  <a:schemeClr val="bg1"/>
                </a:solidFill>
              </a:rPr>
              <a:t>Item count</a:t>
            </a:r>
          </a:p>
        </p:txBody>
      </p:sp>
      <p:sp>
        <p:nvSpPr>
          <p:cNvPr id="29" name="Rectangle: Rounded Corners 28">
            <a:extLst>
              <a:ext uri="{FF2B5EF4-FFF2-40B4-BE49-F238E27FC236}">
                <a16:creationId xmlns:a16="http://schemas.microsoft.com/office/drawing/2014/main" id="{1A0F5B94-8A66-4D2F-A392-08CB7CC99DB5}"/>
              </a:ext>
            </a:extLst>
          </p:cNvPr>
          <p:cNvSpPr/>
          <p:nvPr/>
        </p:nvSpPr>
        <p:spPr>
          <a:xfrm>
            <a:off x="5539087" y="5527511"/>
            <a:ext cx="1349860" cy="709801"/>
          </a:xfrm>
          <a:prstGeom prst="roundRect">
            <a:avLst>
              <a:gd name="adj" fmla="val 50000"/>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solidFill>
                  <a:schemeClr val="bg1"/>
                </a:solidFill>
              </a:rPr>
              <a:t>Assessment scores</a:t>
            </a:r>
          </a:p>
        </p:txBody>
      </p:sp>
      <p:sp>
        <p:nvSpPr>
          <p:cNvPr id="31" name="Rectangle: Rounded Corners 30">
            <a:extLst>
              <a:ext uri="{FF2B5EF4-FFF2-40B4-BE49-F238E27FC236}">
                <a16:creationId xmlns:a16="http://schemas.microsoft.com/office/drawing/2014/main" id="{2151551B-3E22-4773-93D8-FCE671677B5E}"/>
              </a:ext>
            </a:extLst>
          </p:cNvPr>
          <p:cNvSpPr/>
          <p:nvPr/>
        </p:nvSpPr>
        <p:spPr>
          <a:xfrm>
            <a:off x="2361589" y="5527511"/>
            <a:ext cx="1349860" cy="709801"/>
          </a:xfrm>
          <a:prstGeom prst="roundRect">
            <a:avLst>
              <a:gd name="adj" fmla="val 50000"/>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solidFill>
                  <a:schemeClr val="bg1"/>
                </a:solidFill>
              </a:rPr>
              <a:t>Curatorial unit count</a:t>
            </a:r>
          </a:p>
        </p:txBody>
      </p:sp>
      <p:sp>
        <p:nvSpPr>
          <p:cNvPr id="32" name="Rectangle: Rounded Corners 31">
            <a:extLst>
              <a:ext uri="{FF2B5EF4-FFF2-40B4-BE49-F238E27FC236}">
                <a16:creationId xmlns:a16="http://schemas.microsoft.com/office/drawing/2014/main" id="{5726095C-7DE8-47A7-9829-C3EDC7CFC687}"/>
              </a:ext>
            </a:extLst>
          </p:cNvPr>
          <p:cNvSpPr/>
          <p:nvPr/>
        </p:nvSpPr>
        <p:spPr>
          <a:xfrm>
            <a:off x="3950338" y="5527511"/>
            <a:ext cx="1349860" cy="709801"/>
          </a:xfrm>
          <a:prstGeom prst="roundRect">
            <a:avLst>
              <a:gd name="adj" fmla="val 50000"/>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solidFill>
                  <a:schemeClr val="bg1"/>
                </a:solidFill>
              </a:rPr>
              <a:t>% barcoded</a:t>
            </a:r>
          </a:p>
        </p:txBody>
      </p:sp>
      <p:sp>
        <p:nvSpPr>
          <p:cNvPr id="27" name="Rectangle: Rounded Corners 26">
            <a:extLst>
              <a:ext uri="{FF2B5EF4-FFF2-40B4-BE49-F238E27FC236}">
                <a16:creationId xmlns:a16="http://schemas.microsoft.com/office/drawing/2014/main" id="{64FA2999-D9B5-459F-A47C-6B623B8B3D0A}"/>
              </a:ext>
            </a:extLst>
          </p:cNvPr>
          <p:cNvSpPr/>
          <p:nvPr/>
        </p:nvSpPr>
        <p:spPr>
          <a:xfrm>
            <a:off x="7079400" y="3645024"/>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Institution</a:t>
            </a:r>
          </a:p>
        </p:txBody>
      </p:sp>
    </p:spTree>
    <p:extLst>
      <p:ext uri="{BB962C8B-B14F-4D97-AF65-F5344CB8AC3E}">
        <p14:creationId xmlns:p14="http://schemas.microsoft.com/office/powerpoint/2010/main" val="3835654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E7F291ED-2481-4688-B810-07918A16E0D2}"/>
              </a:ext>
            </a:extLst>
          </p:cNvPr>
          <p:cNvSpPr txBox="1">
            <a:spLocks/>
          </p:cNvSpPr>
          <p:nvPr/>
        </p:nvSpPr>
        <p:spPr>
          <a:xfrm>
            <a:off x="395536" y="260648"/>
            <a:ext cx="8280920" cy="720080"/>
          </a:xfrm>
          <a:prstGeom prst="rect">
            <a:avLst/>
          </a:prstGeom>
        </p:spPr>
        <p:txBody>
          <a:bodyPr>
            <a:normAutofit/>
          </a:bodyPr>
          <a:lstStyle>
            <a:defPPr>
              <a:defRPr lang="en-US"/>
            </a:defPPr>
            <a:lvl1pPr indent="0" defTabSz="457141">
              <a:spcBef>
                <a:spcPct val="20000"/>
              </a:spcBef>
              <a:buFont typeface="Arial"/>
              <a:buNone/>
              <a:defRPr sz="2800" b="1">
                <a:latin typeface="Arial"/>
                <a:cs typeface="Arial"/>
              </a:defRPr>
            </a:lvl1pPr>
            <a:lvl2pPr marL="742856" indent="-285713" defTabSz="457141">
              <a:spcBef>
                <a:spcPct val="20000"/>
              </a:spcBef>
              <a:buFont typeface="Arial"/>
              <a:buChar char="–"/>
              <a:defRPr sz="2000">
                <a:latin typeface="Arial"/>
                <a:cs typeface="Arial"/>
              </a:defRPr>
            </a:lvl2pPr>
            <a:lvl3pPr marL="1142854" indent="-228571" defTabSz="457141">
              <a:spcBef>
                <a:spcPct val="20000"/>
              </a:spcBef>
              <a:buFont typeface="Arial"/>
              <a:buChar char="•"/>
              <a:defRPr>
                <a:latin typeface="Arial"/>
                <a:cs typeface="Arial"/>
              </a:defRPr>
            </a:lvl3pPr>
            <a:lvl4pPr marL="1599996" indent="-228571" defTabSz="457141">
              <a:spcBef>
                <a:spcPct val="20000"/>
              </a:spcBef>
              <a:buFont typeface="Arial"/>
              <a:buChar char="–"/>
              <a:defRPr sz="1600">
                <a:latin typeface="Arial"/>
                <a:cs typeface="Arial"/>
              </a:defRPr>
            </a:lvl4pPr>
            <a:lvl5pPr marL="2057136" indent="-228571" defTabSz="457141">
              <a:spcBef>
                <a:spcPct val="20000"/>
              </a:spcBef>
              <a:buFont typeface="Arial"/>
              <a:buChar char="»"/>
              <a:defRPr sz="1400">
                <a:latin typeface="Arial"/>
                <a:cs typeface="Arial"/>
              </a:defRPr>
            </a:lvl5pPr>
            <a:lvl6pPr marL="2514278" indent="-228571" defTabSz="457141">
              <a:spcBef>
                <a:spcPct val="20000"/>
              </a:spcBef>
              <a:buFont typeface="Arial"/>
              <a:buChar char="•"/>
              <a:defRPr sz="2000"/>
            </a:lvl6pPr>
            <a:lvl7pPr marL="2971420" indent="-228571" defTabSz="457141">
              <a:spcBef>
                <a:spcPct val="20000"/>
              </a:spcBef>
              <a:buFont typeface="Arial"/>
              <a:buChar char="•"/>
              <a:defRPr sz="2000"/>
            </a:lvl7pPr>
            <a:lvl8pPr marL="3428562" indent="-228571" defTabSz="457141">
              <a:spcBef>
                <a:spcPct val="20000"/>
              </a:spcBef>
              <a:buFont typeface="Arial"/>
              <a:buChar char="•"/>
              <a:defRPr sz="2000"/>
            </a:lvl8pPr>
            <a:lvl9pPr marL="3885702" indent="-228571" defTabSz="457141">
              <a:spcBef>
                <a:spcPct val="20000"/>
              </a:spcBef>
              <a:buFont typeface="Arial"/>
              <a:buChar char="•"/>
              <a:defRPr sz="2000"/>
            </a:lvl9pPr>
          </a:lstStyle>
          <a:p>
            <a:r>
              <a:rPr lang="en-GB" sz="2400" dirty="0"/>
              <a:t>CD scheme profile: Collectors</a:t>
            </a:r>
          </a:p>
        </p:txBody>
      </p:sp>
      <p:grpSp>
        <p:nvGrpSpPr>
          <p:cNvPr id="22" name="Group 21">
            <a:extLst>
              <a:ext uri="{FF2B5EF4-FFF2-40B4-BE49-F238E27FC236}">
                <a16:creationId xmlns:a16="http://schemas.microsoft.com/office/drawing/2014/main" id="{1C7ADD0F-E019-49BA-A488-1C3F66F7840E}"/>
              </a:ext>
            </a:extLst>
          </p:cNvPr>
          <p:cNvGrpSpPr/>
          <p:nvPr/>
        </p:nvGrpSpPr>
        <p:grpSpPr>
          <a:xfrm>
            <a:off x="508380" y="1124744"/>
            <a:ext cx="8136904" cy="3438786"/>
            <a:chOff x="323528" y="1502382"/>
            <a:chExt cx="8136904" cy="3438786"/>
          </a:xfrm>
        </p:grpSpPr>
        <p:sp>
          <p:nvSpPr>
            <p:cNvPr id="13" name="Rectangle: Diagonal Corners Rounded 12">
              <a:extLst>
                <a:ext uri="{FF2B5EF4-FFF2-40B4-BE49-F238E27FC236}">
                  <a16:creationId xmlns:a16="http://schemas.microsoft.com/office/drawing/2014/main" id="{A4F97971-28FF-4418-8287-0AC7ABCC247A}"/>
                </a:ext>
              </a:extLst>
            </p:cNvPr>
            <p:cNvSpPr/>
            <p:nvPr/>
          </p:nvSpPr>
          <p:spPr>
            <a:xfrm>
              <a:off x="323528" y="1502382"/>
              <a:ext cx="8136904" cy="3438786"/>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t" anchorCtr="0"/>
            <a:lstStyle/>
            <a:p>
              <a:r>
                <a:rPr lang="en-GB" sz="2400" b="1" dirty="0"/>
                <a:t>Dimensions</a:t>
              </a:r>
            </a:p>
          </p:txBody>
        </p:sp>
        <p:sp>
          <p:nvSpPr>
            <p:cNvPr id="6" name="Rectangle: Rounded Corners 5">
              <a:extLst>
                <a:ext uri="{FF2B5EF4-FFF2-40B4-BE49-F238E27FC236}">
                  <a16:creationId xmlns:a16="http://schemas.microsoft.com/office/drawing/2014/main" id="{2467FA23-D23E-42AE-8B96-63B583770200}"/>
                </a:ext>
              </a:extLst>
            </p:cNvPr>
            <p:cNvSpPr/>
            <p:nvPr/>
          </p:nvSpPr>
          <p:spPr>
            <a:xfrm>
              <a:off x="6894548" y="2276871"/>
              <a:ext cx="1349860" cy="709801"/>
            </a:xfrm>
            <a:prstGeom prst="roundRect">
              <a:avLst>
                <a:gd name="adj" fmla="val 50000"/>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solidFill>
                    <a:schemeClr val="bg1"/>
                  </a:solidFill>
                </a:rPr>
                <a:t>Taxonomy</a:t>
              </a:r>
            </a:p>
          </p:txBody>
        </p:sp>
        <p:sp>
          <p:nvSpPr>
            <p:cNvPr id="7" name="Rectangle: Rounded Corners 6">
              <a:extLst>
                <a:ext uri="{FF2B5EF4-FFF2-40B4-BE49-F238E27FC236}">
                  <a16:creationId xmlns:a16="http://schemas.microsoft.com/office/drawing/2014/main" id="{DC148983-9F3D-40AB-A1E3-64B776B5C634}"/>
                </a:ext>
              </a:extLst>
            </p:cNvPr>
            <p:cNvSpPr/>
            <p:nvPr/>
          </p:nvSpPr>
          <p:spPr>
            <a:xfrm>
              <a:off x="539552" y="2276871"/>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Stratigraphy</a:t>
              </a:r>
            </a:p>
          </p:txBody>
        </p:sp>
        <p:sp>
          <p:nvSpPr>
            <p:cNvPr id="8" name="Rectangle: Rounded Corners 7">
              <a:extLst>
                <a:ext uri="{FF2B5EF4-FFF2-40B4-BE49-F238E27FC236}">
                  <a16:creationId xmlns:a16="http://schemas.microsoft.com/office/drawing/2014/main" id="{0B49E6EA-F18C-432C-A520-DC525E1CC2EC}"/>
                </a:ext>
              </a:extLst>
            </p:cNvPr>
            <p:cNvSpPr/>
            <p:nvPr/>
          </p:nvSpPr>
          <p:spPr>
            <a:xfrm>
              <a:off x="539552" y="3151247"/>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Location</a:t>
              </a:r>
            </a:p>
          </p:txBody>
        </p:sp>
        <p:sp>
          <p:nvSpPr>
            <p:cNvPr id="9" name="Rectangle: Rounded Corners 8">
              <a:extLst>
                <a:ext uri="{FF2B5EF4-FFF2-40B4-BE49-F238E27FC236}">
                  <a16:creationId xmlns:a16="http://schemas.microsoft.com/office/drawing/2014/main" id="{8DAC7E6D-34C2-4D04-86EA-6CBC81C7C692}"/>
                </a:ext>
              </a:extLst>
            </p:cNvPr>
            <p:cNvSpPr/>
            <p:nvPr/>
          </p:nvSpPr>
          <p:spPr>
            <a:xfrm>
              <a:off x="2128301" y="3151247"/>
              <a:ext cx="1349860" cy="709801"/>
            </a:xfrm>
            <a:prstGeom prst="roundRect">
              <a:avLst>
                <a:gd name="adj" fmla="val 50000"/>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solidFill>
                    <a:schemeClr val="bg1"/>
                  </a:solidFill>
                </a:rPr>
                <a:t>Collections hierarchy</a:t>
              </a:r>
            </a:p>
          </p:txBody>
        </p:sp>
        <p:sp>
          <p:nvSpPr>
            <p:cNvPr id="10" name="Rectangle: Rounded Corners 9">
              <a:extLst>
                <a:ext uri="{FF2B5EF4-FFF2-40B4-BE49-F238E27FC236}">
                  <a16:creationId xmlns:a16="http://schemas.microsoft.com/office/drawing/2014/main" id="{C8260583-2202-40A5-81FD-F99748AE7657}"/>
                </a:ext>
              </a:extLst>
            </p:cNvPr>
            <p:cNvSpPr/>
            <p:nvPr/>
          </p:nvSpPr>
          <p:spPr>
            <a:xfrm>
              <a:off x="5305799" y="2276871"/>
              <a:ext cx="1349860" cy="709801"/>
            </a:xfrm>
            <a:prstGeom prst="roundRect">
              <a:avLst>
                <a:gd name="adj" fmla="val 50000"/>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solidFill>
                    <a:schemeClr val="bg1"/>
                  </a:solidFill>
                </a:rPr>
                <a:t>Responsible curator</a:t>
              </a:r>
            </a:p>
          </p:txBody>
        </p:sp>
        <p:sp>
          <p:nvSpPr>
            <p:cNvPr id="11" name="Rectangle: Rounded Corners 10">
              <a:extLst>
                <a:ext uri="{FF2B5EF4-FFF2-40B4-BE49-F238E27FC236}">
                  <a16:creationId xmlns:a16="http://schemas.microsoft.com/office/drawing/2014/main" id="{DEF5580B-471C-4304-ADF8-1A4A222CCF32}"/>
                </a:ext>
              </a:extLst>
            </p:cNvPr>
            <p:cNvSpPr/>
            <p:nvPr/>
          </p:nvSpPr>
          <p:spPr>
            <a:xfrm>
              <a:off x="2128301" y="4015343"/>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Curatorial unit type</a:t>
              </a:r>
            </a:p>
          </p:txBody>
        </p:sp>
        <p:sp>
          <p:nvSpPr>
            <p:cNvPr id="14" name="Rectangle: Rounded Corners 13">
              <a:extLst>
                <a:ext uri="{FF2B5EF4-FFF2-40B4-BE49-F238E27FC236}">
                  <a16:creationId xmlns:a16="http://schemas.microsoft.com/office/drawing/2014/main" id="{412CB193-716D-4856-96CA-B773EE18109D}"/>
                </a:ext>
              </a:extLst>
            </p:cNvPr>
            <p:cNvSpPr/>
            <p:nvPr/>
          </p:nvSpPr>
          <p:spPr>
            <a:xfrm>
              <a:off x="2128301" y="2276871"/>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Collection name</a:t>
              </a:r>
            </a:p>
          </p:txBody>
        </p:sp>
        <p:sp>
          <p:nvSpPr>
            <p:cNvPr id="15" name="Rectangle: Rounded Corners 14">
              <a:extLst>
                <a:ext uri="{FF2B5EF4-FFF2-40B4-BE49-F238E27FC236}">
                  <a16:creationId xmlns:a16="http://schemas.microsoft.com/office/drawing/2014/main" id="{63EF56B9-3720-40EC-B27F-CF98E328E645}"/>
                </a:ext>
              </a:extLst>
            </p:cNvPr>
            <p:cNvSpPr/>
            <p:nvPr/>
          </p:nvSpPr>
          <p:spPr>
            <a:xfrm>
              <a:off x="3717050" y="2276871"/>
              <a:ext cx="1349860" cy="709801"/>
            </a:xfrm>
            <a:prstGeom prst="roundRect">
              <a:avLst>
                <a:gd name="adj" fmla="val 50000"/>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solidFill>
                    <a:schemeClr val="bg1"/>
                  </a:solidFill>
                </a:rPr>
                <a:t>Short summary</a:t>
              </a:r>
            </a:p>
          </p:txBody>
        </p:sp>
        <p:sp>
          <p:nvSpPr>
            <p:cNvPr id="16" name="Rectangle: Rounded Corners 15">
              <a:extLst>
                <a:ext uri="{FF2B5EF4-FFF2-40B4-BE49-F238E27FC236}">
                  <a16:creationId xmlns:a16="http://schemas.microsoft.com/office/drawing/2014/main" id="{01F017B8-85D5-4566-B010-20AFE92FD8E7}"/>
                </a:ext>
              </a:extLst>
            </p:cNvPr>
            <p:cNvSpPr/>
            <p:nvPr/>
          </p:nvSpPr>
          <p:spPr>
            <a:xfrm>
              <a:off x="3717050" y="3151247"/>
              <a:ext cx="1349860" cy="709801"/>
            </a:xfrm>
            <a:prstGeom prst="roundRect">
              <a:avLst>
                <a:gd name="adj" fmla="val 50000"/>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solidFill>
                    <a:schemeClr val="bg1"/>
                  </a:solidFill>
                </a:rPr>
                <a:t>Collector</a:t>
              </a:r>
            </a:p>
          </p:txBody>
        </p:sp>
        <p:sp>
          <p:nvSpPr>
            <p:cNvPr id="17" name="Rectangle: Rounded Corners 16">
              <a:extLst>
                <a:ext uri="{FF2B5EF4-FFF2-40B4-BE49-F238E27FC236}">
                  <a16:creationId xmlns:a16="http://schemas.microsoft.com/office/drawing/2014/main" id="{80EE6771-9BC0-40E5-B360-37982E28A48D}"/>
                </a:ext>
              </a:extLst>
            </p:cNvPr>
            <p:cNvSpPr/>
            <p:nvPr/>
          </p:nvSpPr>
          <p:spPr>
            <a:xfrm>
              <a:off x="5305799" y="3151247"/>
              <a:ext cx="1349860" cy="709801"/>
            </a:xfrm>
            <a:prstGeom prst="roundRect">
              <a:avLst>
                <a:gd name="adj" fmla="val 50000"/>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solidFill>
                    <a:schemeClr val="bg1"/>
                  </a:solidFill>
                </a:rPr>
                <a:t>History</a:t>
              </a:r>
            </a:p>
          </p:txBody>
        </p:sp>
        <p:sp>
          <p:nvSpPr>
            <p:cNvPr id="18" name="Rectangle: Rounded Corners 17">
              <a:extLst>
                <a:ext uri="{FF2B5EF4-FFF2-40B4-BE49-F238E27FC236}">
                  <a16:creationId xmlns:a16="http://schemas.microsoft.com/office/drawing/2014/main" id="{9C7281B9-CFB8-4A72-9DF4-64AE574EC418}"/>
                </a:ext>
              </a:extLst>
            </p:cNvPr>
            <p:cNvSpPr/>
            <p:nvPr/>
          </p:nvSpPr>
          <p:spPr>
            <a:xfrm>
              <a:off x="3717050" y="4015343"/>
              <a:ext cx="1349860" cy="709801"/>
            </a:xfrm>
            <a:prstGeom prst="roundRect">
              <a:avLst>
                <a:gd name="adj" fmla="val 50000"/>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solidFill>
                    <a:schemeClr val="bg1"/>
                  </a:solidFill>
                </a:rPr>
                <a:t>Acquisition details</a:t>
              </a:r>
            </a:p>
          </p:txBody>
        </p:sp>
        <p:sp>
          <p:nvSpPr>
            <p:cNvPr id="19" name="Rectangle: Rounded Corners 18">
              <a:extLst>
                <a:ext uri="{FF2B5EF4-FFF2-40B4-BE49-F238E27FC236}">
                  <a16:creationId xmlns:a16="http://schemas.microsoft.com/office/drawing/2014/main" id="{332E4C28-B639-4384-ABA8-163700C62478}"/>
                </a:ext>
              </a:extLst>
            </p:cNvPr>
            <p:cNvSpPr/>
            <p:nvPr/>
          </p:nvSpPr>
          <p:spPr>
            <a:xfrm>
              <a:off x="6894548" y="3151247"/>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Collection dates</a:t>
              </a:r>
            </a:p>
          </p:txBody>
        </p:sp>
        <p:sp>
          <p:nvSpPr>
            <p:cNvPr id="20" name="Rectangle: Rounded Corners 19">
              <a:extLst>
                <a:ext uri="{FF2B5EF4-FFF2-40B4-BE49-F238E27FC236}">
                  <a16:creationId xmlns:a16="http://schemas.microsoft.com/office/drawing/2014/main" id="{35DC6849-1F97-4ADB-8ECD-C5B3CEECFF88}"/>
                </a:ext>
              </a:extLst>
            </p:cNvPr>
            <p:cNvSpPr/>
            <p:nvPr/>
          </p:nvSpPr>
          <p:spPr>
            <a:xfrm>
              <a:off x="539552" y="4015343"/>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Significance and strengths</a:t>
              </a:r>
            </a:p>
          </p:txBody>
        </p:sp>
        <p:sp>
          <p:nvSpPr>
            <p:cNvPr id="21" name="Rectangle: Rounded Corners 20">
              <a:extLst>
                <a:ext uri="{FF2B5EF4-FFF2-40B4-BE49-F238E27FC236}">
                  <a16:creationId xmlns:a16="http://schemas.microsoft.com/office/drawing/2014/main" id="{DCF30178-CE6E-474F-B40A-8227A1E8DB73}"/>
                </a:ext>
              </a:extLst>
            </p:cNvPr>
            <p:cNvSpPr/>
            <p:nvPr/>
          </p:nvSpPr>
          <p:spPr>
            <a:xfrm>
              <a:off x="5305799" y="4015343"/>
              <a:ext cx="1349860" cy="709801"/>
            </a:xfrm>
            <a:prstGeom prst="roundRect">
              <a:avLst>
                <a:gd name="adj" fmla="val 50000"/>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solidFill>
                    <a:schemeClr val="bg1"/>
                  </a:solidFill>
                </a:rPr>
                <a:t>Geographic coverage</a:t>
              </a:r>
            </a:p>
          </p:txBody>
        </p:sp>
      </p:grpSp>
      <p:sp>
        <p:nvSpPr>
          <p:cNvPr id="24" name="Rectangle: Diagonal Corners Rounded 23">
            <a:extLst>
              <a:ext uri="{FF2B5EF4-FFF2-40B4-BE49-F238E27FC236}">
                <a16:creationId xmlns:a16="http://schemas.microsoft.com/office/drawing/2014/main" id="{D16A6328-9F65-4B12-B2DE-ADEB2B99C544}"/>
              </a:ext>
            </a:extLst>
          </p:cNvPr>
          <p:cNvSpPr/>
          <p:nvPr/>
        </p:nvSpPr>
        <p:spPr>
          <a:xfrm>
            <a:off x="507170" y="4869350"/>
            <a:ext cx="8136904" cy="1583986"/>
          </a:xfrm>
          <a:prstGeom prst="round2DiagRect">
            <a:avLst/>
          </a:prstGeom>
          <a:gradFill>
            <a:gsLst>
              <a:gs pos="0">
                <a:schemeClr val="accent3">
                  <a:lumMod val="75000"/>
                </a:schemeClr>
              </a:gs>
              <a:gs pos="100000">
                <a:schemeClr val="accent3">
                  <a:lumMod val="60000"/>
                  <a:lumOff val="40000"/>
                </a:schemeClr>
              </a:gs>
            </a:gsLst>
          </a:gradFill>
        </p:spPr>
        <p:style>
          <a:lnRef idx="1">
            <a:schemeClr val="accent1"/>
          </a:lnRef>
          <a:fillRef idx="3">
            <a:schemeClr val="accent1"/>
          </a:fillRef>
          <a:effectRef idx="2">
            <a:schemeClr val="accent1"/>
          </a:effectRef>
          <a:fontRef idx="minor">
            <a:schemeClr val="lt1"/>
          </a:fontRef>
        </p:style>
        <p:txBody>
          <a:bodyPr rtlCol="0" anchor="t" anchorCtr="0"/>
          <a:lstStyle/>
          <a:p>
            <a:r>
              <a:rPr lang="en-GB" sz="2400" b="1" dirty="0"/>
              <a:t>Metrics</a:t>
            </a:r>
          </a:p>
        </p:txBody>
      </p:sp>
      <p:sp>
        <p:nvSpPr>
          <p:cNvPr id="25" name="Rectangle: Rounded Corners 24">
            <a:extLst>
              <a:ext uri="{FF2B5EF4-FFF2-40B4-BE49-F238E27FC236}">
                <a16:creationId xmlns:a16="http://schemas.microsoft.com/office/drawing/2014/main" id="{FA662C18-6196-42E1-8ADA-B52A69C73305}"/>
              </a:ext>
            </a:extLst>
          </p:cNvPr>
          <p:cNvSpPr/>
          <p:nvPr/>
        </p:nvSpPr>
        <p:spPr>
          <a:xfrm>
            <a:off x="7127836" y="5527511"/>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No. digitised</a:t>
            </a:r>
          </a:p>
        </p:txBody>
      </p:sp>
      <p:sp>
        <p:nvSpPr>
          <p:cNvPr id="26" name="Rectangle: Rounded Corners 25">
            <a:extLst>
              <a:ext uri="{FF2B5EF4-FFF2-40B4-BE49-F238E27FC236}">
                <a16:creationId xmlns:a16="http://schemas.microsoft.com/office/drawing/2014/main" id="{37D9B2DB-C583-4F9D-9393-4BFB71E96D8A}"/>
              </a:ext>
            </a:extLst>
          </p:cNvPr>
          <p:cNvSpPr/>
          <p:nvPr/>
        </p:nvSpPr>
        <p:spPr>
          <a:xfrm>
            <a:off x="772840" y="5527511"/>
            <a:ext cx="1349860" cy="709801"/>
          </a:xfrm>
          <a:prstGeom prst="roundRect">
            <a:avLst>
              <a:gd name="adj" fmla="val 50000"/>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solidFill>
                  <a:schemeClr val="bg1"/>
                </a:solidFill>
              </a:rPr>
              <a:t>Item count</a:t>
            </a:r>
          </a:p>
        </p:txBody>
      </p:sp>
      <p:sp>
        <p:nvSpPr>
          <p:cNvPr id="29" name="Rectangle: Rounded Corners 28">
            <a:extLst>
              <a:ext uri="{FF2B5EF4-FFF2-40B4-BE49-F238E27FC236}">
                <a16:creationId xmlns:a16="http://schemas.microsoft.com/office/drawing/2014/main" id="{1A0F5B94-8A66-4D2F-A392-08CB7CC99DB5}"/>
              </a:ext>
            </a:extLst>
          </p:cNvPr>
          <p:cNvSpPr/>
          <p:nvPr/>
        </p:nvSpPr>
        <p:spPr>
          <a:xfrm>
            <a:off x="5539087" y="5527511"/>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Assessment scores</a:t>
            </a:r>
          </a:p>
        </p:txBody>
      </p:sp>
      <p:sp>
        <p:nvSpPr>
          <p:cNvPr id="31" name="Rectangle: Rounded Corners 30">
            <a:extLst>
              <a:ext uri="{FF2B5EF4-FFF2-40B4-BE49-F238E27FC236}">
                <a16:creationId xmlns:a16="http://schemas.microsoft.com/office/drawing/2014/main" id="{2151551B-3E22-4773-93D8-FCE671677B5E}"/>
              </a:ext>
            </a:extLst>
          </p:cNvPr>
          <p:cNvSpPr/>
          <p:nvPr/>
        </p:nvSpPr>
        <p:spPr>
          <a:xfrm>
            <a:off x="2361589" y="5527511"/>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Curatorial unit count</a:t>
            </a:r>
          </a:p>
        </p:txBody>
      </p:sp>
      <p:sp>
        <p:nvSpPr>
          <p:cNvPr id="32" name="Rectangle: Rounded Corners 31">
            <a:extLst>
              <a:ext uri="{FF2B5EF4-FFF2-40B4-BE49-F238E27FC236}">
                <a16:creationId xmlns:a16="http://schemas.microsoft.com/office/drawing/2014/main" id="{5726095C-7DE8-47A7-9829-C3EDC7CFC687}"/>
              </a:ext>
            </a:extLst>
          </p:cNvPr>
          <p:cNvSpPr/>
          <p:nvPr/>
        </p:nvSpPr>
        <p:spPr>
          <a:xfrm>
            <a:off x="3950338" y="5527511"/>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 barcoded</a:t>
            </a:r>
          </a:p>
        </p:txBody>
      </p:sp>
      <p:sp>
        <p:nvSpPr>
          <p:cNvPr id="27" name="Rectangle: Rounded Corners 26">
            <a:extLst>
              <a:ext uri="{FF2B5EF4-FFF2-40B4-BE49-F238E27FC236}">
                <a16:creationId xmlns:a16="http://schemas.microsoft.com/office/drawing/2014/main" id="{24174A0C-E812-4354-A2FE-CC85CE0FC7CC}"/>
              </a:ext>
            </a:extLst>
          </p:cNvPr>
          <p:cNvSpPr/>
          <p:nvPr/>
        </p:nvSpPr>
        <p:spPr>
          <a:xfrm>
            <a:off x="7079400" y="3645024"/>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Institution</a:t>
            </a:r>
          </a:p>
        </p:txBody>
      </p:sp>
    </p:spTree>
    <p:extLst>
      <p:ext uri="{BB962C8B-B14F-4D97-AF65-F5344CB8AC3E}">
        <p14:creationId xmlns:p14="http://schemas.microsoft.com/office/powerpoint/2010/main" val="3698006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E7F291ED-2481-4688-B810-07918A16E0D2}"/>
              </a:ext>
            </a:extLst>
          </p:cNvPr>
          <p:cNvSpPr txBox="1">
            <a:spLocks/>
          </p:cNvSpPr>
          <p:nvPr/>
        </p:nvSpPr>
        <p:spPr>
          <a:xfrm>
            <a:off x="395536" y="260648"/>
            <a:ext cx="8280920" cy="720080"/>
          </a:xfrm>
          <a:prstGeom prst="rect">
            <a:avLst/>
          </a:prstGeom>
        </p:spPr>
        <p:txBody>
          <a:bodyPr>
            <a:normAutofit fontScale="85000" lnSpcReduction="10000"/>
          </a:bodyPr>
          <a:lstStyle>
            <a:lvl1pPr marL="342856" indent="-342856" algn="l" defTabSz="457141" rtl="0" eaLnBrk="1" latinLnBrk="0" hangingPunct="1">
              <a:spcBef>
                <a:spcPct val="20000"/>
              </a:spcBef>
              <a:buFont typeface="Arial"/>
              <a:buChar char="•"/>
              <a:defRPr sz="2400" kern="1200">
                <a:solidFill>
                  <a:schemeClr val="tx1"/>
                </a:solidFill>
                <a:latin typeface="Arial"/>
                <a:ea typeface="+mn-ea"/>
                <a:cs typeface="Arial"/>
              </a:defRPr>
            </a:lvl1pPr>
            <a:lvl2pPr marL="742856" indent="-285713" algn="l" defTabSz="457141" rtl="0" eaLnBrk="1" latinLnBrk="0" hangingPunct="1">
              <a:spcBef>
                <a:spcPct val="20000"/>
              </a:spcBef>
              <a:buFont typeface="Arial"/>
              <a:buChar char="–"/>
              <a:defRPr sz="2000" kern="1200">
                <a:solidFill>
                  <a:schemeClr val="tx1"/>
                </a:solidFill>
                <a:latin typeface="Arial"/>
                <a:ea typeface="+mn-ea"/>
                <a:cs typeface="Arial"/>
              </a:defRPr>
            </a:lvl2pPr>
            <a:lvl3pPr marL="1142854" indent="-228571" algn="l" defTabSz="457141" rtl="0" eaLnBrk="1" latinLnBrk="0" hangingPunct="1">
              <a:spcBef>
                <a:spcPct val="20000"/>
              </a:spcBef>
              <a:buFont typeface="Arial"/>
              <a:buChar char="•"/>
              <a:defRPr sz="1800" kern="1200">
                <a:solidFill>
                  <a:schemeClr val="tx1"/>
                </a:solidFill>
                <a:latin typeface="Arial"/>
                <a:ea typeface="+mn-ea"/>
                <a:cs typeface="Arial"/>
              </a:defRPr>
            </a:lvl3pPr>
            <a:lvl4pPr marL="1599996" indent="-228571" algn="l" defTabSz="457141" rtl="0" eaLnBrk="1" latinLnBrk="0" hangingPunct="1">
              <a:spcBef>
                <a:spcPct val="20000"/>
              </a:spcBef>
              <a:buFont typeface="Arial"/>
              <a:buChar char="–"/>
              <a:defRPr sz="1600" kern="1200">
                <a:solidFill>
                  <a:schemeClr val="tx1"/>
                </a:solidFill>
                <a:latin typeface="Arial"/>
                <a:ea typeface="+mn-ea"/>
                <a:cs typeface="Arial"/>
              </a:defRPr>
            </a:lvl4pPr>
            <a:lvl5pPr marL="2057136" indent="-228571" algn="l" defTabSz="457141" rtl="0" eaLnBrk="1" latinLnBrk="0" hangingPunct="1">
              <a:spcBef>
                <a:spcPct val="20000"/>
              </a:spcBef>
              <a:buFont typeface="Arial"/>
              <a:buChar char="»"/>
              <a:defRPr sz="1400" kern="1200">
                <a:solidFill>
                  <a:schemeClr val="tx1"/>
                </a:solidFill>
                <a:latin typeface="Arial"/>
                <a:ea typeface="+mn-ea"/>
                <a:cs typeface="Arial"/>
              </a:defRPr>
            </a:lvl5pPr>
            <a:lvl6pPr marL="2514278" indent="-228571" algn="l" defTabSz="457141" rtl="0" eaLnBrk="1" latinLnBrk="0" hangingPunct="1">
              <a:spcBef>
                <a:spcPct val="20000"/>
              </a:spcBef>
              <a:buFont typeface="Arial"/>
              <a:buChar char="•"/>
              <a:defRPr sz="2000" kern="1200">
                <a:solidFill>
                  <a:schemeClr val="tx1"/>
                </a:solidFill>
                <a:latin typeface="+mn-lt"/>
                <a:ea typeface="+mn-ea"/>
                <a:cs typeface="+mn-cs"/>
              </a:defRPr>
            </a:lvl6pPr>
            <a:lvl7pPr marL="2971420" indent="-228571" algn="l" defTabSz="457141" rtl="0" eaLnBrk="1" latinLnBrk="0" hangingPunct="1">
              <a:spcBef>
                <a:spcPct val="20000"/>
              </a:spcBef>
              <a:buFont typeface="Arial"/>
              <a:buChar char="•"/>
              <a:defRPr sz="2000" kern="1200">
                <a:solidFill>
                  <a:schemeClr val="tx1"/>
                </a:solidFill>
                <a:latin typeface="+mn-lt"/>
                <a:ea typeface="+mn-ea"/>
                <a:cs typeface="+mn-cs"/>
              </a:defRPr>
            </a:lvl7pPr>
            <a:lvl8pPr marL="3428562" indent="-228571" algn="l" defTabSz="457141" rtl="0" eaLnBrk="1" latinLnBrk="0" hangingPunct="1">
              <a:spcBef>
                <a:spcPct val="20000"/>
              </a:spcBef>
              <a:buFont typeface="Arial"/>
              <a:buChar char="•"/>
              <a:defRPr sz="2000" kern="1200">
                <a:solidFill>
                  <a:schemeClr val="tx1"/>
                </a:solidFill>
                <a:latin typeface="+mn-lt"/>
                <a:ea typeface="+mn-ea"/>
                <a:cs typeface="+mn-cs"/>
              </a:defRPr>
            </a:lvl8pPr>
            <a:lvl9pPr marL="3885702" indent="-228571" algn="l" defTabSz="457141"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800" b="1" dirty="0"/>
              <a:t>CD scheme profile: Collections Digitisation Dashboard</a:t>
            </a:r>
          </a:p>
        </p:txBody>
      </p:sp>
      <p:grpSp>
        <p:nvGrpSpPr>
          <p:cNvPr id="22" name="Group 21">
            <a:extLst>
              <a:ext uri="{FF2B5EF4-FFF2-40B4-BE49-F238E27FC236}">
                <a16:creationId xmlns:a16="http://schemas.microsoft.com/office/drawing/2014/main" id="{1C7ADD0F-E019-49BA-A488-1C3F66F7840E}"/>
              </a:ext>
            </a:extLst>
          </p:cNvPr>
          <p:cNvGrpSpPr/>
          <p:nvPr/>
        </p:nvGrpSpPr>
        <p:grpSpPr>
          <a:xfrm>
            <a:off x="508380" y="1124744"/>
            <a:ext cx="8136904" cy="3438786"/>
            <a:chOff x="323528" y="1502382"/>
            <a:chExt cx="8136904" cy="3438786"/>
          </a:xfrm>
        </p:grpSpPr>
        <p:sp>
          <p:nvSpPr>
            <p:cNvPr id="13" name="Rectangle: Diagonal Corners Rounded 12">
              <a:extLst>
                <a:ext uri="{FF2B5EF4-FFF2-40B4-BE49-F238E27FC236}">
                  <a16:creationId xmlns:a16="http://schemas.microsoft.com/office/drawing/2014/main" id="{A4F97971-28FF-4418-8287-0AC7ABCC247A}"/>
                </a:ext>
              </a:extLst>
            </p:cNvPr>
            <p:cNvSpPr/>
            <p:nvPr/>
          </p:nvSpPr>
          <p:spPr>
            <a:xfrm>
              <a:off x="323528" y="1502382"/>
              <a:ext cx="8136904" cy="3438786"/>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t" anchorCtr="0"/>
            <a:lstStyle/>
            <a:p>
              <a:r>
                <a:rPr lang="en-GB" sz="2400" b="1" dirty="0"/>
                <a:t>Dimensions</a:t>
              </a:r>
            </a:p>
          </p:txBody>
        </p:sp>
        <p:sp>
          <p:nvSpPr>
            <p:cNvPr id="6" name="Rectangle: Rounded Corners 5">
              <a:extLst>
                <a:ext uri="{FF2B5EF4-FFF2-40B4-BE49-F238E27FC236}">
                  <a16:creationId xmlns:a16="http://schemas.microsoft.com/office/drawing/2014/main" id="{2467FA23-D23E-42AE-8B96-63B583770200}"/>
                </a:ext>
              </a:extLst>
            </p:cNvPr>
            <p:cNvSpPr/>
            <p:nvPr/>
          </p:nvSpPr>
          <p:spPr>
            <a:xfrm>
              <a:off x="6894548" y="2276871"/>
              <a:ext cx="1349860" cy="709801"/>
            </a:xfrm>
            <a:prstGeom prst="roundRect">
              <a:avLst>
                <a:gd name="adj" fmla="val 50000"/>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solidFill>
                    <a:schemeClr val="bg1"/>
                  </a:solidFill>
                </a:rPr>
                <a:t>Taxonomy</a:t>
              </a:r>
            </a:p>
          </p:txBody>
        </p:sp>
        <p:sp>
          <p:nvSpPr>
            <p:cNvPr id="7" name="Rectangle: Rounded Corners 6">
              <a:extLst>
                <a:ext uri="{FF2B5EF4-FFF2-40B4-BE49-F238E27FC236}">
                  <a16:creationId xmlns:a16="http://schemas.microsoft.com/office/drawing/2014/main" id="{DC148983-9F3D-40AB-A1E3-64B776B5C634}"/>
                </a:ext>
              </a:extLst>
            </p:cNvPr>
            <p:cNvSpPr/>
            <p:nvPr/>
          </p:nvSpPr>
          <p:spPr>
            <a:xfrm>
              <a:off x="539552" y="2276871"/>
              <a:ext cx="1349860" cy="709801"/>
            </a:xfrm>
            <a:prstGeom prst="roundRect">
              <a:avLst>
                <a:gd name="adj" fmla="val 50000"/>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solidFill>
                    <a:schemeClr val="bg1"/>
                  </a:solidFill>
                </a:rPr>
                <a:t>Stratigraphy</a:t>
              </a:r>
            </a:p>
          </p:txBody>
        </p:sp>
        <p:sp>
          <p:nvSpPr>
            <p:cNvPr id="8" name="Rectangle: Rounded Corners 7">
              <a:extLst>
                <a:ext uri="{FF2B5EF4-FFF2-40B4-BE49-F238E27FC236}">
                  <a16:creationId xmlns:a16="http://schemas.microsoft.com/office/drawing/2014/main" id="{0B49E6EA-F18C-432C-A520-DC525E1CC2EC}"/>
                </a:ext>
              </a:extLst>
            </p:cNvPr>
            <p:cNvSpPr/>
            <p:nvPr/>
          </p:nvSpPr>
          <p:spPr>
            <a:xfrm>
              <a:off x="539552" y="3151247"/>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Location</a:t>
              </a:r>
            </a:p>
          </p:txBody>
        </p:sp>
        <p:sp>
          <p:nvSpPr>
            <p:cNvPr id="9" name="Rectangle: Rounded Corners 8">
              <a:extLst>
                <a:ext uri="{FF2B5EF4-FFF2-40B4-BE49-F238E27FC236}">
                  <a16:creationId xmlns:a16="http://schemas.microsoft.com/office/drawing/2014/main" id="{8DAC7E6D-34C2-4D04-86EA-6CBC81C7C692}"/>
                </a:ext>
              </a:extLst>
            </p:cNvPr>
            <p:cNvSpPr/>
            <p:nvPr/>
          </p:nvSpPr>
          <p:spPr>
            <a:xfrm>
              <a:off x="2128301" y="3151247"/>
              <a:ext cx="1349860" cy="709801"/>
            </a:xfrm>
            <a:prstGeom prst="roundRect">
              <a:avLst>
                <a:gd name="adj" fmla="val 50000"/>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solidFill>
                    <a:schemeClr val="bg1"/>
                  </a:solidFill>
                </a:rPr>
                <a:t>Collections hierarchy</a:t>
              </a:r>
            </a:p>
          </p:txBody>
        </p:sp>
        <p:sp>
          <p:nvSpPr>
            <p:cNvPr id="10" name="Rectangle: Rounded Corners 9">
              <a:extLst>
                <a:ext uri="{FF2B5EF4-FFF2-40B4-BE49-F238E27FC236}">
                  <a16:creationId xmlns:a16="http://schemas.microsoft.com/office/drawing/2014/main" id="{C8260583-2202-40A5-81FD-F99748AE7657}"/>
                </a:ext>
              </a:extLst>
            </p:cNvPr>
            <p:cNvSpPr/>
            <p:nvPr/>
          </p:nvSpPr>
          <p:spPr>
            <a:xfrm>
              <a:off x="5305799" y="2276871"/>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Responsible curator</a:t>
              </a:r>
            </a:p>
          </p:txBody>
        </p:sp>
        <p:sp>
          <p:nvSpPr>
            <p:cNvPr id="11" name="Rectangle: Rounded Corners 10">
              <a:extLst>
                <a:ext uri="{FF2B5EF4-FFF2-40B4-BE49-F238E27FC236}">
                  <a16:creationId xmlns:a16="http://schemas.microsoft.com/office/drawing/2014/main" id="{DEF5580B-471C-4304-ADF8-1A4A222CCF32}"/>
                </a:ext>
              </a:extLst>
            </p:cNvPr>
            <p:cNvSpPr/>
            <p:nvPr/>
          </p:nvSpPr>
          <p:spPr>
            <a:xfrm>
              <a:off x="2128301" y="4015343"/>
              <a:ext cx="1349860" cy="709801"/>
            </a:xfrm>
            <a:prstGeom prst="roundRect">
              <a:avLst>
                <a:gd name="adj" fmla="val 50000"/>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solidFill>
                    <a:schemeClr val="bg1"/>
                  </a:solidFill>
                </a:rPr>
                <a:t>Curatorial unit type</a:t>
              </a:r>
            </a:p>
          </p:txBody>
        </p:sp>
        <p:sp>
          <p:nvSpPr>
            <p:cNvPr id="14" name="Rectangle: Rounded Corners 13">
              <a:extLst>
                <a:ext uri="{FF2B5EF4-FFF2-40B4-BE49-F238E27FC236}">
                  <a16:creationId xmlns:a16="http://schemas.microsoft.com/office/drawing/2014/main" id="{412CB193-716D-4856-96CA-B773EE18109D}"/>
                </a:ext>
              </a:extLst>
            </p:cNvPr>
            <p:cNvSpPr/>
            <p:nvPr/>
          </p:nvSpPr>
          <p:spPr>
            <a:xfrm>
              <a:off x="2128301" y="2276871"/>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Collection name</a:t>
              </a:r>
            </a:p>
          </p:txBody>
        </p:sp>
        <p:sp>
          <p:nvSpPr>
            <p:cNvPr id="15" name="Rectangle: Rounded Corners 14">
              <a:extLst>
                <a:ext uri="{FF2B5EF4-FFF2-40B4-BE49-F238E27FC236}">
                  <a16:creationId xmlns:a16="http://schemas.microsoft.com/office/drawing/2014/main" id="{63EF56B9-3720-40EC-B27F-CF98E328E645}"/>
                </a:ext>
              </a:extLst>
            </p:cNvPr>
            <p:cNvSpPr/>
            <p:nvPr/>
          </p:nvSpPr>
          <p:spPr>
            <a:xfrm>
              <a:off x="3717050" y="2276871"/>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Short summary</a:t>
              </a:r>
            </a:p>
          </p:txBody>
        </p:sp>
        <p:sp>
          <p:nvSpPr>
            <p:cNvPr id="16" name="Rectangle: Rounded Corners 15">
              <a:extLst>
                <a:ext uri="{FF2B5EF4-FFF2-40B4-BE49-F238E27FC236}">
                  <a16:creationId xmlns:a16="http://schemas.microsoft.com/office/drawing/2014/main" id="{01F017B8-85D5-4566-B010-20AFE92FD8E7}"/>
                </a:ext>
              </a:extLst>
            </p:cNvPr>
            <p:cNvSpPr/>
            <p:nvPr/>
          </p:nvSpPr>
          <p:spPr>
            <a:xfrm>
              <a:off x="3717050" y="3151247"/>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Collector</a:t>
              </a:r>
            </a:p>
          </p:txBody>
        </p:sp>
        <p:sp>
          <p:nvSpPr>
            <p:cNvPr id="17" name="Rectangle: Rounded Corners 16">
              <a:extLst>
                <a:ext uri="{FF2B5EF4-FFF2-40B4-BE49-F238E27FC236}">
                  <a16:creationId xmlns:a16="http://schemas.microsoft.com/office/drawing/2014/main" id="{80EE6771-9BC0-40E5-B360-37982E28A48D}"/>
                </a:ext>
              </a:extLst>
            </p:cNvPr>
            <p:cNvSpPr/>
            <p:nvPr/>
          </p:nvSpPr>
          <p:spPr>
            <a:xfrm>
              <a:off x="5305799" y="3151247"/>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History</a:t>
              </a:r>
            </a:p>
          </p:txBody>
        </p:sp>
        <p:sp>
          <p:nvSpPr>
            <p:cNvPr id="18" name="Rectangle: Rounded Corners 17">
              <a:extLst>
                <a:ext uri="{FF2B5EF4-FFF2-40B4-BE49-F238E27FC236}">
                  <a16:creationId xmlns:a16="http://schemas.microsoft.com/office/drawing/2014/main" id="{9C7281B9-CFB8-4A72-9DF4-64AE574EC418}"/>
                </a:ext>
              </a:extLst>
            </p:cNvPr>
            <p:cNvSpPr/>
            <p:nvPr/>
          </p:nvSpPr>
          <p:spPr>
            <a:xfrm>
              <a:off x="3717050" y="4015343"/>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Acquisition details</a:t>
              </a:r>
            </a:p>
          </p:txBody>
        </p:sp>
        <p:sp>
          <p:nvSpPr>
            <p:cNvPr id="19" name="Rectangle: Rounded Corners 18">
              <a:extLst>
                <a:ext uri="{FF2B5EF4-FFF2-40B4-BE49-F238E27FC236}">
                  <a16:creationId xmlns:a16="http://schemas.microsoft.com/office/drawing/2014/main" id="{332E4C28-B639-4384-ABA8-163700C62478}"/>
                </a:ext>
              </a:extLst>
            </p:cNvPr>
            <p:cNvSpPr/>
            <p:nvPr/>
          </p:nvSpPr>
          <p:spPr>
            <a:xfrm>
              <a:off x="6894548" y="3151247"/>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Collection dates</a:t>
              </a:r>
            </a:p>
          </p:txBody>
        </p:sp>
        <p:sp>
          <p:nvSpPr>
            <p:cNvPr id="20" name="Rectangle: Rounded Corners 19">
              <a:extLst>
                <a:ext uri="{FF2B5EF4-FFF2-40B4-BE49-F238E27FC236}">
                  <a16:creationId xmlns:a16="http://schemas.microsoft.com/office/drawing/2014/main" id="{35DC6849-1F97-4ADB-8ECD-C5B3CEECFF88}"/>
                </a:ext>
              </a:extLst>
            </p:cNvPr>
            <p:cNvSpPr/>
            <p:nvPr/>
          </p:nvSpPr>
          <p:spPr>
            <a:xfrm>
              <a:off x="539552" y="4015343"/>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Significance and strengths</a:t>
              </a:r>
            </a:p>
          </p:txBody>
        </p:sp>
        <p:sp>
          <p:nvSpPr>
            <p:cNvPr id="21" name="Rectangle: Rounded Corners 20">
              <a:extLst>
                <a:ext uri="{FF2B5EF4-FFF2-40B4-BE49-F238E27FC236}">
                  <a16:creationId xmlns:a16="http://schemas.microsoft.com/office/drawing/2014/main" id="{DCF30178-CE6E-474F-B40A-8227A1E8DB73}"/>
                </a:ext>
              </a:extLst>
            </p:cNvPr>
            <p:cNvSpPr/>
            <p:nvPr/>
          </p:nvSpPr>
          <p:spPr>
            <a:xfrm>
              <a:off x="5305799" y="4015343"/>
              <a:ext cx="1349860" cy="709801"/>
            </a:xfrm>
            <a:prstGeom prst="roundRect">
              <a:avLst>
                <a:gd name="adj" fmla="val 50000"/>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solidFill>
                    <a:schemeClr val="bg1"/>
                  </a:solidFill>
                </a:rPr>
                <a:t>Geographic coverage</a:t>
              </a:r>
            </a:p>
          </p:txBody>
        </p:sp>
      </p:grpSp>
      <p:sp>
        <p:nvSpPr>
          <p:cNvPr id="24" name="Rectangle: Diagonal Corners Rounded 23">
            <a:extLst>
              <a:ext uri="{FF2B5EF4-FFF2-40B4-BE49-F238E27FC236}">
                <a16:creationId xmlns:a16="http://schemas.microsoft.com/office/drawing/2014/main" id="{D16A6328-9F65-4B12-B2DE-ADEB2B99C544}"/>
              </a:ext>
            </a:extLst>
          </p:cNvPr>
          <p:cNvSpPr/>
          <p:nvPr/>
        </p:nvSpPr>
        <p:spPr>
          <a:xfrm>
            <a:off x="507170" y="4869350"/>
            <a:ext cx="8136904" cy="1583986"/>
          </a:xfrm>
          <a:prstGeom prst="round2DiagRect">
            <a:avLst/>
          </a:prstGeom>
          <a:gradFill>
            <a:gsLst>
              <a:gs pos="0">
                <a:schemeClr val="accent3">
                  <a:lumMod val="75000"/>
                </a:schemeClr>
              </a:gs>
              <a:gs pos="100000">
                <a:schemeClr val="accent3">
                  <a:lumMod val="60000"/>
                  <a:lumOff val="40000"/>
                </a:schemeClr>
              </a:gs>
            </a:gsLst>
          </a:gradFill>
        </p:spPr>
        <p:style>
          <a:lnRef idx="1">
            <a:schemeClr val="accent1"/>
          </a:lnRef>
          <a:fillRef idx="3">
            <a:schemeClr val="accent1"/>
          </a:fillRef>
          <a:effectRef idx="2">
            <a:schemeClr val="accent1"/>
          </a:effectRef>
          <a:fontRef idx="minor">
            <a:schemeClr val="lt1"/>
          </a:fontRef>
        </p:style>
        <p:txBody>
          <a:bodyPr rtlCol="0" anchor="t" anchorCtr="0"/>
          <a:lstStyle/>
          <a:p>
            <a:r>
              <a:rPr lang="en-GB" sz="2400" b="1" dirty="0"/>
              <a:t>Metrics</a:t>
            </a:r>
          </a:p>
        </p:txBody>
      </p:sp>
      <p:sp>
        <p:nvSpPr>
          <p:cNvPr id="25" name="Rectangle: Rounded Corners 24">
            <a:extLst>
              <a:ext uri="{FF2B5EF4-FFF2-40B4-BE49-F238E27FC236}">
                <a16:creationId xmlns:a16="http://schemas.microsoft.com/office/drawing/2014/main" id="{FA662C18-6196-42E1-8ADA-B52A69C73305}"/>
              </a:ext>
            </a:extLst>
          </p:cNvPr>
          <p:cNvSpPr/>
          <p:nvPr/>
        </p:nvSpPr>
        <p:spPr>
          <a:xfrm>
            <a:off x="7127836" y="5527511"/>
            <a:ext cx="1349860" cy="709801"/>
          </a:xfrm>
          <a:prstGeom prst="roundRect">
            <a:avLst>
              <a:gd name="adj" fmla="val 50000"/>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solidFill>
                  <a:schemeClr val="bg1"/>
                </a:solidFill>
              </a:rPr>
              <a:t>No. digitised</a:t>
            </a:r>
          </a:p>
        </p:txBody>
      </p:sp>
      <p:sp>
        <p:nvSpPr>
          <p:cNvPr id="26" name="Rectangle: Rounded Corners 25">
            <a:extLst>
              <a:ext uri="{FF2B5EF4-FFF2-40B4-BE49-F238E27FC236}">
                <a16:creationId xmlns:a16="http://schemas.microsoft.com/office/drawing/2014/main" id="{37D9B2DB-C583-4F9D-9393-4BFB71E96D8A}"/>
              </a:ext>
            </a:extLst>
          </p:cNvPr>
          <p:cNvSpPr/>
          <p:nvPr/>
        </p:nvSpPr>
        <p:spPr>
          <a:xfrm>
            <a:off x="772840" y="5527511"/>
            <a:ext cx="1349860" cy="709801"/>
          </a:xfrm>
          <a:prstGeom prst="roundRect">
            <a:avLst>
              <a:gd name="adj" fmla="val 50000"/>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solidFill>
                  <a:schemeClr val="bg1"/>
                </a:solidFill>
              </a:rPr>
              <a:t>Item count</a:t>
            </a:r>
          </a:p>
        </p:txBody>
      </p:sp>
      <p:sp>
        <p:nvSpPr>
          <p:cNvPr id="29" name="Rectangle: Rounded Corners 28">
            <a:extLst>
              <a:ext uri="{FF2B5EF4-FFF2-40B4-BE49-F238E27FC236}">
                <a16:creationId xmlns:a16="http://schemas.microsoft.com/office/drawing/2014/main" id="{1A0F5B94-8A66-4D2F-A392-08CB7CC99DB5}"/>
              </a:ext>
            </a:extLst>
          </p:cNvPr>
          <p:cNvSpPr/>
          <p:nvPr/>
        </p:nvSpPr>
        <p:spPr>
          <a:xfrm>
            <a:off x="5539087" y="5527511"/>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Assessment scores</a:t>
            </a:r>
          </a:p>
        </p:txBody>
      </p:sp>
      <p:sp>
        <p:nvSpPr>
          <p:cNvPr id="31" name="Rectangle: Rounded Corners 30">
            <a:extLst>
              <a:ext uri="{FF2B5EF4-FFF2-40B4-BE49-F238E27FC236}">
                <a16:creationId xmlns:a16="http://schemas.microsoft.com/office/drawing/2014/main" id="{2151551B-3E22-4773-93D8-FCE671677B5E}"/>
              </a:ext>
            </a:extLst>
          </p:cNvPr>
          <p:cNvSpPr/>
          <p:nvPr/>
        </p:nvSpPr>
        <p:spPr>
          <a:xfrm>
            <a:off x="2361589" y="5527511"/>
            <a:ext cx="1349860" cy="709801"/>
          </a:xfrm>
          <a:prstGeom prst="roundRect">
            <a:avLst>
              <a:gd name="adj" fmla="val 50000"/>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solidFill>
                  <a:schemeClr val="bg1"/>
                </a:solidFill>
              </a:rPr>
              <a:t>Curatorial unit count</a:t>
            </a:r>
          </a:p>
        </p:txBody>
      </p:sp>
      <p:sp>
        <p:nvSpPr>
          <p:cNvPr id="32" name="Rectangle: Rounded Corners 31">
            <a:extLst>
              <a:ext uri="{FF2B5EF4-FFF2-40B4-BE49-F238E27FC236}">
                <a16:creationId xmlns:a16="http://schemas.microsoft.com/office/drawing/2014/main" id="{5726095C-7DE8-47A7-9829-C3EDC7CFC687}"/>
              </a:ext>
            </a:extLst>
          </p:cNvPr>
          <p:cNvSpPr/>
          <p:nvPr/>
        </p:nvSpPr>
        <p:spPr>
          <a:xfrm>
            <a:off x="3950338" y="5527511"/>
            <a:ext cx="1349860" cy="709801"/>
          </a:xfrm>
          <a:prstGeom prst="roundRect">
            <a:avLst>
              <a:gd name="adj" fmla="val 50000"/>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t>% barcoded</a:t>
            </a:r>
          </a:p>
        </p:txBody>
      </p:sp>
      <p:sp>
        <p:nvSpPr>
          <p:cNvPr id="27" name="Rectangle: Rounded Corners 26">
            <a:extLst>
              <a:ext uri="{FF2B5EF4-FFF2-40B4-BE49-F238E27FC236}">
                <a16:creationId xmlns:a16="http://schemas.microsoft.com/office/drawing/2014/main" id="{335F3F29-0E32-4A0D-8BB0-0C94EAD56445}"/>
              </a:ext>
            </a:extLst>
          </p:cNvPr>
          <p:cNvSpPr/>
          <p:nvPr/>
        </p:nvSpPr>
        <p:spPr>
          <a:xfrm>
            <a:off x="7079400" y="3645024"/>
            <a:ext cx="1349860" cy="709801"/>
          </a:xfrm>
          <a:prstGeom prst="roundRect">
            <a:avLst>
              <a:gd name="adj" fmla="val 50000"/>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400" dirty="0">
                <a:solidFill>
                  <a:schemeClr val="bg1"/>
                </a:solidFill>
              </a:rPr>
              <a:t>Institution</a:t>
            </a:r>
          </a:p>
        </p:txBody>
      </p:sp>
    </p:spTree>
    <p:extLst>
      <p:ext uri="{BB962C8B-B14F-4D97-AF65-F5344CB8AC3E}">
        <p14:creationId xmlns:p14="http://schemas.microsoft.com/office/powerpoint/2010/main" val="4072566502"/>
      </p:ext>
    </p:extLst>
  </p:cSld>
  <p:clrMapOvr>
    <a:masterClrMapping/>
  </p:clrMapOvr>
</p:sld>
</file>

<file path=ppt/theme/theme1.xml><?xml version="1.0" encoding="utf-8"?>
<a:theme xmlns:a="http://schemas.openxmlformats.org/drawingml/2006/main" name="nhm_pp_corporate_blue_grey (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1366</Words>
  <Application>Microsoft Office PowerPoint</Application>
  <PresentationFormat>On-screen Show (4:3)</PresentationFormat>
  <Paragraphs>157</Paragraphs>
  <Slides>17</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nhm_pp_corporate_blue_grey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Collections (Level) Descriptions</dc:title>
  <dc:creator>Matt Woodburn</dc:creator>
  <cp:lastModifiedBy>Matt Woodburn</cp:lastModifiedBy>
  <cp:revision>31</cp:revision>
  <dcterms:created xsi:type="dcterms:W3CDTF">2019-05-09T22:44:16Z</dcterms:created>
  <dcterms:modified xsi:type="dcterms:W3CDTF">2019-09-09T23:10:16Z</dcterms:modified>
</cp:coreProperties>
</file>