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ED2B0A-E7C0-41F8-B73C-F81EFA50AD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760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792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D847FF-23B8-4643-840C-D510C15489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76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76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79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79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E7E51-920B-4C23-8218-7800717035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76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76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76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792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792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792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B9AB4-868D-4F57-9AB8-84FC289CEB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760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33828D-EBF7-4F19-81F5-989898BF73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760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05389A-E3AA-4973-9769-7A58446481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76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76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92A017-1A7F-4D23-B610-3969473D52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682710-B72F-4D32-85DC-D84F084D39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0240"/>
            <a:ext cx="9071640" cy="58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EDFF68-838E-409A-82F7-02027EA42D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76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76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79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CE7767-0DDF-49E6-885E-2E3CE4B8DB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76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76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79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4C48E3-F97B-4978-9FD4-CFA3C87F8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86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76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76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792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6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821A98-9CD6-489D-A815-F5EF6293A4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5860" spc="-1" strike="noStrike">
                <a:latin typeface="Arial"/>
              </a:rPr>
              <a:t>Click to edit </a:t>
            </a:r>
            <a:r>
              <a:rPr b="0" lang="en-US" sz="5860" spc="-1" strike="noStrike">
                <a:latin typeface="Arial"/>
              </a:rPr>
              <a:t>the title text </a:t>
            </a:r>
            <a:r>
              <a:rPr b="0" lang="en-US" sz="5860" spc="-1" strike="noStrike">
                <a:latin typeface="Arial"/>
              </a:rPr>
              <a:t>format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760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8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latin typeface="Arial"/>
              </a:rPr>
              <a:t>Click to edit the outline text format</a:t>
            </a:r>
            <a:endParaRPr b="0" lang="en-US" sz="4260" spc="-1" strike="noStrike">
              <a:latin typeface="Arial"/>
            </a:endParaRPr>
          </a:p>
          <a:p>
            <a:pPr lvl="1" marL="864000" indent="-324000">
              <a:spcBef>
                <a:spcPts val="15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20" spc="-1" strike="noStrike">
                <a:latin typeface="Arial"/>
              </a:rPr>
              <a:t>Second Outline Level</a:t>
            </a:r>
            <a:endParaRPr b="0" lang="en-US" sz="3720" spc="-1" strike="noStrike">
              <a:latin typeface="Arial"/>
            </a:endParaRPr>
          </a:p>
          <a:p>
            <a:pPr lvl="2" marL="1296000" indent="-288000">
              <a:spcBef>
                <a:spcPts val="11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3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60" spc="-1" strike="noStrike">
                <a:latin typeface="Arial"/>
              </a:rPr>
              <a:t>Fourth Outline Level</a:t>
            </a:r>
            <a:endParaRPr b="0" lang="en-US" sz="2660" spc="-1" strike="noStrike">
              <a:latin typeface="Arial"/>
            </a:endParaRPr>
          </a:p>
          <a:p>
            <a:pPr lvl="4" marL="2160000" indent="-216000">
              <a:spcBef>
                <a:spcPts val="3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latin typeface="Arial"/>
              </a:rPr>
              <a:t>Fifth Outline Level</a:t>
            </a:r>
            <a:endParaRPr b="0" lang="en-US" sz="2660" spc="-1" strike="noStrike">
              <a:latin typeface="Arial"/>
            </a:endParaRPr>
          </a:p>
          <a:p>
            <a:pPr lvl="5" marL="2592000" indent="-216000">
              <a:spcBef>
                <a:spcPts val="3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latin typeface="Arial"/>
              </a:rPr>
              <a:t>Sixth Outline Level</a:t>
            </a:r>
            <a:endParaRPr b="0" lang="en-US" sz="2660" spc="-1" strike="noStrike">
              <a:latin typeface="Arial"/>
            </a:endParaRPr>
          </a:p>
          <a:p>
            <a:pPr lvl="6" marL="3024000" indent="-216000">
              <a:spcBef>
                <a:spcPts val="3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latin typeface="Arial"/>
              </a:rPr>
              <a:t>Seventh Outline Level</a:t>
            </a:r>
            <a:endParaRPr b="0" lang="en-US" sz="266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6080"/>
            <a:ext cx="234828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6886080"/>
            <a:ext cx="319500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6886080"/>
            <a:ext cx="234828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2460E98-D5AB-43BE-B3BB-FDFD17B432A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114120" y="798120"/>
            <a:ext cx="9829800" cy="498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51"/>
              </a:spcBef>
              <a:buNone/>
            </a:pPr>
            <a:r>
              <a:rPr b="1" lang="en-US" sz="4200" spc="-1" strike="noStrike">
                <a:latin typeface="Arial"/>
              </a:rPr>
              <a:t>nf-core/pathogensurveillance</a:t>
            </a:r>
            <a:endParaRPr b="0" lang="en-US" sz="4200" spc="-1" strike="noStrike">
              <a:latin typeface="Arial"/>
            </a:endParaRPr>
          </a:p>
          <a:p>
            <a:pPr algn="ctr">
              <a:spcBef>
                <a:spcPts val="1151"/>
              </a:spcBef>
              <a:buNone/>
            </a:pPr>
            <a:r>
              <a:rPr b="0" lang="en-US" sz="3800" spc="-1" strike="noStrike">
                <a:latin typeface="Arial"/>
              </a:rPr>
              <a:t> </a:t>
            </a:r>
            <a:endParaRPr b="0" lang="en-US" sz="3800" spc="-1" strike="noStrike">
              <a:latin typeface="Arial"/>
            </a:endParaRPr>
          </a:p>
          <a:p>
            <a:pPr algn="ctr">
              <a:spcBef>
                <a:spcPts val="1151"/>
              </a:spcBef>
              <a:buNone/>
            </a:pPr>
            <a:r>
              <a:rPr b="0" lang="en-US" sz="3800" spc="-1" strike="noStrike">
                <a:latin typeface="Arial"/>
              </a:rPr>
              <a:t>Automated Analysis of Whole Genome Sequencing Data for the Identification and Surveillance of Pathogen Populations</a:t>
            </a:r>
            <a:endParaRPr b="0" lang="en-US" sz="3800" spc="-1" strike="noStrike">
              <a:latin typeface="Arial"/>
            </a:endParaRPr>
          </a:p>
          <a:p>
            <a:pPr algn="ctr">
              <a:spcBef>
                <a:spcPts val="1151"/>
              </a:spcBef>
              <a:buNone/>
            </a:pPr>
            <a:endParaRPr b="0" lang="en-US" sz="3800" spc="-1" strike="noStrike">
              <a:latin typeface="Arial"/>
            </a:endParaRPr>
          </a:p>
          <a:p>
            <a:pPr algn="ctr">
              <a:spcBef>
                <a:spcPts val="1151"/>
              </a:spcBef>
              <a:buNone/>
            </a:pPr>
            <a:r>
              <a:rPr b="0" lang="en-US" sz="2400" spc="-1" strike="noStrike">
                <a:latin typeface="Arial"/>
              </a:rPr>
              <a:t>Zachary S.L. Foster, Fernanda I. Bocardo, Hung Phan, Marina Witherell, Alexandra J. Weisberg, Melodie L. Putnam, Jeff H. Chang, Niklaus J. Grünwald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744200" y="6256800"/>
            <a:ext cx="6335280" cy="104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rcRect l="1792" t="1507" r="4284" b="1725"/>
          <a:stretch/>
        </p:blipFill>
        <p:spPr>
          <a:xfrm>
            <a:off x="4523400" y="114120"/>
            <a:ext cx="5486040" cy="731484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36000" y="120600"/>
            <a:ext cx="4572000" cy="742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pc="-1" strike="noStrike" u="sng">
                <a:uFillTx/>
                <a:latin typeface="Arial"/>
              </a:rPr>
              <a:t>Features implemented</a:t>
            </a:r>
            <a:endParaRPr b="0" lang="en-US" sz="28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"/>
              </a:rPr>
              <a:t>Takes raw reads as input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"/>
              </a:rPr>
              <a:t>R</a:t>
            </a:r>
            <a:r>
              <a:rPr b="0" lang="en-US" sz="2000" spc="-1" strike="noStrike">
                <a:latin typeface="Arial"/>
              </a:rPr>
              <a:t>apid initial identification based on k-mer sketches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Automated selection and downloading of reference assemblies from NCBI RefSeq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Genome assembly and annotation (Prokaryotes only)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Core genome phylogeny with RefSeq genomes for context (Prokaryotes only)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Variant calling with a user-defined reference or one selected from RefSeq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 minimum spanning network and SNP phylogeny from variant data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Makes reports for each group of samples as interactive HTML or static PDF documents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rcRect l="1792" t="1507" r="4284" b="1725"/>
          <a:stretch/>
        </p:blipFill>
        <p:spPr>
          <a:xfrm>
            <a:off x="4523400" y="114120"/>
            <a:ext cx="5486040" cy="731484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36000" y="120600"/>
            <a:ext cx="4572000" cy="685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u="sng">
                <a:uFillTx/>
                <a:latin typeface="Arial"/>
              </a:rPr>
              <a:t>Built using Nextflow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All programs needed to run the pipeline are installed automatically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Processes are run in parallel when possible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Can run on personal computers, high performance clusters, or commercial cloud services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Inputs, outputs, and the pipeline code itself can be stored on the internet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Samples can be added to an analysis without rerunning the entire pipeline.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The pipeline can pick up where it left off if interrupted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Each process is run in its own docker/singularity container or conda environment, enabling reproducibility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62720" y="4914720"/>
            <a:ext cx="9674640" cy="2358000"/>
          </a:xfrm>
          <a:prstGeom prst="rect">
            <a:avLst/>
          </a:prstGeom>
          <a:ln w="0">
            <a:solidFill>
              <a:srgbClr val="333333"/>
            </a:solidFill>
          </a:ln>
        </p:spPr>
      </p:pic>
      <p:sp>
        <p:nvSpPr>
          <p:cNvPr id="48" name=""/>
          <p:cNvSpPr txBox="1"/>
          <p:nvPr/>
        </p:nvSpPr>
        <p:spPr>
          <a:xfrm>
            <a:off x="114120" y="114120"/>
            <a:ext cx="9715680" cy="383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u="sng">
                <a:uFillTx/>
                <a:latin typeface="Arial"/>
              </a:rPr>
              <a:t>Inputs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primary input is a spreadsheet with file paths or URLs to input files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Each row corresponds to a sample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Input files can be on the local computer or online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Users can define references for variant calling or let the pipeline find and download them from NCBI RefSeq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Each sample can be assigned to one or more “report groups”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 report will be made for all the samples in each report group</a:t>
            </a:r>
            <a:endParaRPr b="0" lang="en-US" sz="22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49120" y="727920"/>
            <a:ext cx="9538200" cy="6587280"/>
          </a:xfrm>
          <a:prstGeom prst="rect">
            <a:avLst/>
          </a:prstGeom>
          <a:ln w="0">
            <a:solidFill>
              <a:srgbClr val="333333"/>
            </a:solidFill>
          </a:ln>
        </p:spPr>
      </p:pic>
      <p:sp>
        <p:nvSpPr>
          <p:cNvPr id="50" name=""/>
          <p:cNvSpPr txBox="1"/>
          <p:nvPr/>
        </p:nvSpPr>
        <p:spPr>
          <a:xfrm>
            <a:off x="114120" y="114480"/>
            <a:ext cx="9715680" cy="377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51"/>
              </a:spcBef>
              <a:buNone/>
            </a:pPr>
            <a:r>
              <a:rPr b="1" lang="en-US" sz="2800" spc="-1" strike="noStrike" u="sng">
                <a:uFillTx/>
                <a:latin typeface="Arial"/>
              </a:rPr>
              <a:t>HTML report output (under development)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2023-08-22T12:52:07Z</dcterms:created>
  <dc:creator>Zachary Foster</dc:creator>
  <dc:description/>
  <dc:language>en-US</dc:language>
  <cp:lastModifiedBy>Zachary Foster</cp:lastModifiedBy>
  <dcterms:modified xsi:type="dcterms:W3CDTF">2023-08-22T23:38:54Z</dcterms:modified>
  <cp:revision>10</cp:revision>
  <dc:subject/>
  <dc:title/>
</cp:coreProperties>
</file>