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6E6B90-C4D0-4602-9CA3-95066CF740BB}">
  <a:tblStyle styleId="{F46E6B90-C4D0-4602-9CA3-95066CF740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9e67e54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9e67e54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928a10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928a10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928a10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928a10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928a10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928a10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18093ac6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18093ac6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9e67e54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9e67e54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19e67e54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19e67e54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b96d50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1b96d50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8093ac6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18093ac6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18093ac6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18093ac6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88bff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88bff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8093ac6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18093ac6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8093ac6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8093ac6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8093ac6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8093ac6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18093ac6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18093ac6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8093ac6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8093ac6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8093ac6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8093ac6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18093ac64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18093ac64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e8b716e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e8b716e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8093ac6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8093ac6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928a10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928a10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8093ac6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8093ac6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28a10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28a10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8093ac64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8093ac64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28a10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28a10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://www.bibliocodi.tk" TargetMode="External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://www.programa-me.com/2020/reg/online/" TargetMode="External"/><Relationship Id="rId11" Type="http://schemas.openxmlformats.org/officeDocument/2006/relationships/hyperlink" Target="https://scratch.infor.uva.es/" TargetMode="External"/><Relationship Id="rId10" Type="http://schemas.openxmlformats.org/officeDocument/2006/relationships/hyperlink" Target="https://www.codechef.com/" TargetMode="External"/><Relationship Id="rId12" Type="http://schemas.openxmlformats.org/officeDocument/2006/relationships/hyperlink" Target="https://www.bq.com/es/campus-bq" TargetMode="External"/><Relationship Id="rId9" Type="http://schemas.openxmlformats.org/officeDocument/2006/relationships/hyperlink" Target="http://www.nachocabanes.com/retos/propuestos.php" TargetMode="External"/><Relationship Id="rId5" Type="http://schemas.openxmlformats.org/officeDocument/2006/relationships/hyperlink" Target="https://ieeextreme.org/" TargetMode="External"/><Relationship Id="rId6" Type="http://schemas.openxmlformats.org/officeDocument/2006/relationships/hyperlink" Target="http://hpcodewars.org/" TargetMode="External"/><Relationship Id="rId7" Type="http://schemas.openxmlformats.org/officeDocument/2006/relationships/hyperlink" Target="https://www.codechef.com/" TargetMode="External"/><Relationship Id="rId8" Type="http://schemas.openxmlformats.org/officeDocument/2006/relationships/hyperlink" Target="https://codingcompetitions.withgoogle.com/codeja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://www.bibliocodi.tk" TargetMode="External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www.facebook.com/groups/3454919937857412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://www.bibliocodi.t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7772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chemeClr val="accent5">
                <a:alpha val="2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BIBLIOCODI</a:t>
            </a:r>
            <a:endParaRPr b="1" sz="3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4: GUIES D’INICIACIÓ I UTILITZACIÓ 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531750" y="1397300"/>
            <a:ext cx="33093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GUIES: </a:t>
            </a:r>
            <a:endParaRPr b="1"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Guies d’utilització i d’iniciació tipus infogrames que siguin atractives i fàcils d’utilitzar tant per infants com per adults.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Enllaç als esbossos de les guies: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guia scratch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14796">
            <a:off x="6781775" y="916775"/>
            <a:ext cx="1471601" cy="367902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5: “ENGAGEMENT”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531750" y="1397300"/>
            <a:ext cx="34689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CAMPANYA SÓC BIBLIO&lt;CODER/&gt;</a:t>
            </a:r>
            <a:endParaRPr b="1"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Es tractaria de demanar una subvenció per regalar polseres als “bibliocoders” i així es puguin reconèixer els uns als altres mitjançant el distintiu per poder formar no només una comunitat virtual sinó que es puguin ajudar personalment.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650" y="1787825"/>
            <a:ext cx="31337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5: “ENGAGEMENT”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531750" y="1397300"/>
            <a:ext cx="34689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CONCURSOS I ALTRES</a:t>
            </a:r>
            <a:endParaRPr b="1"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Crear el concurs </a:t>
            </a:r>
            <a:r>
              <a:rPr b="1"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BIBLIO&lt;CODERS/&gt; </a:t>
            </a: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on es faria una competició durant dos dies per biblioteques. Hi hauria premis individuals i per biblioteca.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 més tenim un llistat de concursos, webs amb reptes i campaments de programació.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850" y="1397300"/>
            <a:ext cx="3252600" cy="3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5: “ENGAGEMENT”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531750" y="1397300"/>
            <a:ext cx="59526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CONCURSOS</a:t>
            </a:r>
            <a:endParaRPr b="1"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ca" sz="1000" u="sng">
                <a:solidFill>
                  <a:schemeClr val="hlink"/>
                </a:solidFill>
                <a:hlinkClick r:id="rId4"/>
              </a:rPr>
              <a:t>http://www.programa-me.com/2020/reg/online/</a:t>
            </a:r>
            <a:endParaRPr sz="1000" u="sng">
              <a:solidFill>
                <a:schemeClr val="hlink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ca" sz="1000" u="sng">
                <a:solidFill>
                  <a:schemeClr val="hlink"/>
                </a:solidFill>
                <a:hlinkClick r:id="rId5"/>
              </a:rPr>
              <a:t>https://ieeextreme.org/</a:t>
            </a:r>
            <a:endParaRPr sz="1000" u="sng">
              <a:solidFill>
                <a:schemeClr val="hlink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ca" sz="1000" u="sng">
                <a:solidFill>
                  <a:schemeClr val="hlink"/>
                </a:solidFill>
                <a:hlinkClick r:id="rId6"/>
              </a:rPr>
              <a:t>http://hpcodewars.org/</a:t>
            </a:r>
            <a:endParaRPr sz="1000" u="sng">
              <a:solidFill>
                <a:schemeClr val="hlink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ca" sz="1000" u="sng">
                <a:solidFill>
                  <a:schemeClr val="hlink"/>
                </a:solidFill>
                <a:hlinkClick r:id="rId7"/>
              </a:rPr>
              <a:t>https://www.codechef.com/</a:t>
            </a:r>
            <a:endParaRPr sz="1000" u="sng">
              <a:solidFill>
                <a:schemeClr val="hlink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ca" sz="1000" u="sng">
                <a:solidFill>
                  <a:schemeClr val="hlink"/>
                </a:solidFill>
                <a:hlinkClick r:id="rId8"/>
              </a:rPr>
              <a:t>https://codingcompetitions.withgoogle.com/codejam</a:t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00">
                <a:solidFill>
                  <a:srgbClr val="000000"/>
                </a:solidFill>
              </a:rPr>
              <a:t>REPTES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ca" sz="1000" u="sng">
                <a:solidFill>
                  <a:schemeClr val="hlink"/>
                </a:solidFill>
                <a:hlinkClick r:id="rId9"/>
              </a:rPr>
              <a:t>http://www.nachocabanes.com/retos/propuestos.php</a:t>
            </a:r>
            <a:endParaRPr sz="1000" u="sng">
              <a:solidFill>
                <a:schemeClr val="hlink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ca" sz="1000" u="sng">
                <a:solidFill>
                  <a:schemeClr val="hlink"/>
                </a:solidFill>
                <a:hlinkClick r:id="rId10"/>
              </a:rPr>
              <a:t>https://www.codechef.com/</a:t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00">
                <a:solidFill>
                  <a:srgbClr val="000000"/>
                </a:solidFill>
              </a:rPr>
              <a:t>CAMPAMENTS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ca" sz="1000" u="sng">
                <a:solidFill>
                  <a:schemeClr val="hlink"/>
                </a:solidFill>
                <a:hlinkClick r:id="rId11"/>
              </a:rPr>
              <a:t>https://scratch.infor.uva.es/</a:t>
            </a:r>
            <a:endParaRPr sz="1000" u="sng">
              <a:solidFill>
                <a:schemeClr val="hlink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ca" sz="1000" u="sng">
                <a:solidFill>
                  <a:schemeClr val="hlink"/>
                </a:solidFill>
                <a:hlinkClick r:id="rId12"/>
              </a:rPr>
              <a:t>https://www.bq.com/es/campus-bq</a:t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428425" y="1302750"/>
            <a:ext cx="4584600" cy="48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JUSTIFICACIÓ DEL REPOSITORI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388250" y="1926700"/>
            <a:ext cx="50931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ESTRUCTURA DEL RESPOSITORI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JUSTIFICACIÓ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REPOSITORI: estructura del repositori i els seus programes associats.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1531750" y="1397300"/>
            <a:ext cx="59526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1697350" y="155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{F46E6B90-C4D0-4602-9CA3-95066CF740BB}</a:tableStyleId>
              </a:tblPr>
              <a:tblGrid>
                <a:gridCol w="1407725"/>
                <a:gridCol w="1407725"/>
                <a:gridCol w="1407725"/>
                <a:gridCol w="1407725"/>
              </a:tblGrid>
              <a:tr h="26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Menors de 14 anys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14 - 18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18+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193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Inicialització: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Scratch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Codingame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Scratch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codemonkey.com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checkio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Terminal: w3schools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codecombat.com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Terminal: w3schools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3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Mig: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Scratch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Codingame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Terminal: edx.org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</a:t>
                      </a:r>
                      <a:r>
                        <a:rPr lang="ca" sz="1000"/>
                        <a:t>: code.org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checkio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codewars.com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Terminal: w3schools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Terminal: coderbyte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3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Avançat: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codewars.com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codewars.com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Terminal: edx.org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Terminal:</a:t>
                      </a:r>
                      <a:r>
                        <a:rPr lang="ca" sz="1000"/>
                        <a:t>: code.org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Terminal: w3schools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Gràfic: codewars.com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Terminal: coderbyte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REPOSITORI: JUSTIFICACIÓ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1317325" y="1397300"/>
            <a:ext cx="6413400" cy="9744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283700" y="1397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1317325" y="2639300"/>
            <a:ext cx="6413400" cy="10125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83700" y="2639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317325" y="3881300"/>
            <a:ext cx="6413400" cy="9744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83700" y="3881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MODEL [1] PER COPIAR - NO TOCAR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1531750" y="1397300"/>
            <a:ext cx="59526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MODEL [1-i] PER COPIAR - NO TOCAR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1531750" y="1397300"/>
            <a:ext cx="33093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150" y="1397300"/>
            <a:ext cx="36385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123384" y="519838"/>
            <a:ext cx="5996400" cy="678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ÍNDEX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746700" y="1456027"/>
            <a:ext cx="83973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000"/>
              <a:buFont typeface="Roboto"/>
              <a:buAutoNum type="arabicPeriod"/>
            </a:pPr>
            <a:r>
              <a:rPr b="1" lang="ca" sz="300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Fases d'implantació del projecte.</a:t>
            </a:r>
            <a:endParaRPr b="1" sz="300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000"/>
              <a:buFont typeface="Roboto"/>
              <a:buAutoNum type="arabicPeriod"/>
            </a:pPr>
            <a:r>
              <a:rPr b="1" lang="ca" sz="300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Justificació del repositori.</a:t>
            </a:r>
            <a:endParaRPr b="1" sz="300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MODEL [1-i2] PER COPIAR - NO TOCAR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1324725" y="1397300"/>
            <a:ext cx="3247200" cy="14928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283700" y="1397300"/>
            <a:ext cx="845100" cy="14928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825" y="1409700"/>
            <a:ext cx="36385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725" y="3066400"/>
            <a:ext cx="3050677" cy="19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MODEL [2] PER COPIAR - NO TOCAR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1317325" y="1397300"/>
            <a:ext cx="6413400" cy="1296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283700" y="1397300"/>
            <a:ext cx="845100" cy="12966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1317325" y="3094350"/>
            <a:ext cx="6413400" cy="1296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283700" y="3094350"/>
            <a:ext cx="845100" cy="12966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MODEL [2-i] PER COPIAR - NO TOCAR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1317325" y="1397300"/>
            <a:ext cx="3254700" cy="1296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283700" y="1397300"/>
            <a:ext cx="845100" cy="12966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425" y="1409700"/>
            <a:ext cx="36385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1317325" y="3094375"/>
            <a:ext cx="3254700" cy="1296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283700" y="3094375"/>
            <a:ext cx="845100" cy="12966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MODEL [3] PER COPIAR - NO TOCAR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1317325" y="1397300"/>
            <a:ext cx="6413400" cy="9744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283700" y="1397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1317325" y="2639300"/>
            <a:ext cx="6413400" cy="10125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283700" y="2639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1317325" y="3881300"/>
            <a:ext cx="6413400" cy="9744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283700" y="3881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MODEL [3-i] PER COPIAR - NO TOCAR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1317325" y="1397300"/>
            <a:ext cx="3254700" cy="9744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283700" y="1397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1317325" y="2639300"/>
            <a:ext cx="3254700" cy="10125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283700" y="2639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317325" y="3881300"/>
            <a:ext cx="3254700" cy="9744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283700" y="3881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225" y="1409700"/>
            <a:ext cx="36385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MODEL [i] PER COPIAR - NO TOCAR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750" y="1194725"/>
            <a:ext cx="5873075" cy="37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MODEL [i2] PER COPIAR - NO TOCAR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00" y="1728175"/>
            <a:ext cx="3801250" cy="24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80138"/>
            <a:ext cx="36385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428425" y="1302750"/>
            <a:ext cx="4584600" cy="48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FASES D’IMPLANTACIÓ DEL PROJECTE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388250" y="1926700"/>
            <a:ext cx="50931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FASE 1: CAPTAR USUARIS, “ENGAGEMENT”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FASE 2: TEST INICIAL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FASE 3: GUIES D’INICIACIÓ I UTILITZACIÓ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FASE 4: SEGUIMENT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oboto"/>
                <a:ea typeface="Roboto"/>
                <a:cs typeface="Roboto"/>
                <a:sym typeface="Roboto"/>
              </a:rPr>
              <a:t>FASE 5: ENGAGEMENT (CAMPANYES, CONCURSOS I ALTRES)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1: CAPTAR USUARIS, “ENGAGEMENT”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1587" l="0" r="0" t="1587"/>
          <a:stretch/>
        </p:blipFill>
        <p:spPr>
          <a:xfrm>
            <a:off x="4796700" y="1861550"/>
            <a:ext cx="3638549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531750" y="1397300"/>
            <a:ext cx="33411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180000" dist="57150">
              <a:srgbClr val="000000">
                <a:alpha val="2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oboto"/>
              <a:buChar char="●"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Creació d’una campanya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oboto"/>
              <a:buChar char="●"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Xarxes socials.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oboto"/>
              <a:buChar char="●"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Pàgina Web.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oboto"/>
              <a:buChar char="●"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Cartells i flyers.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1: CAPTAR USUARIS, “ENGAGEMENT”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75" y="1397300"/>
            <a:ext cx="3300400" cy="33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396519" y="1397300"/>
            <a:ext cx="33897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580000" dist="38100">
              <a:srgbClr val="000000">
                <a:alpha val="2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CAMPANYA PUBLICITÀRIA</a:t>
            </a: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per a les xarxes socials, cartells, flyers, …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En el cas dels banners a les xarxes el link informa’t aquí et durà a la web. I desde la web podràs fer el teu qüestionari de nivellament.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4148469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1: CAPTAR USUARIS, “ENGAGEMENT”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317325" y="1397300"/>
            <a:ext cx="5350800" cy="9744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Twitter</a:t>
            </a:r>
            <a:b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Snails </a:t>
            </a:r>
            <a:b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@Snails04159411</a:t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283700" y="1397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17325" y="2639300"/>
            <a:ext cx="5350800" cy="10125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Facebook</a:t>
            </a:r>
            <a:b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Snails Real</a:t>
            </a:r>
            <a:b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Grup Facebook: </a:t>
            </a:r>
            <a:r>
              <a:rPr lang="ca" sz="1100" u="sng">
                <a:solidFill>
                  <a:schemeClr val="hlink"/>
                </a:solidFill>
                <a:hlinkClick r:id="rId4"/>
              </a:rPr>
              <a:t>https://www.facebook.com/groups/3454919937857412/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283700" y="2639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317325" y="3881300"/>
            <a:ext cx="5350800" cy="9744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Instagram</a:t>
            </a:r>
            <a:b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ca" sz="1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@grupsnails</a:t>
            </a:r>
            <a:endParaRPr sz="1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83700" y="3881300"/>
            <a:ext cx="845100" cy="9744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6325" y="1397300"/>
            <a:ext cx="974400" cy="9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6325" y="2639300"/>
            <a:ext cx="974400" cy="9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7823" y="3881300"/>
            <a:ext cx="1732253" cy="97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1: CAPTAR USUARIS, “ENGAGEMENT”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396519" y="1397300"/>
            <a:ext cx="33897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580000" dist="38100">
              <a:srgbClr val="000000">
                <a:alpha val="2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PÀGINA</a:t>
            </a:r>
            <a:r>
              <a:rPr b="1"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WEB:</a:t>
            </a:r>
            <a:endParaRPr b="1"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Desde la pàgina web volem crear una comunitat que a part de que es puguin descarregar tots els continguts (guies, manuals, ...) es pugui crear un feed-back entre els usuaris que són “Bibliocoders” (més endavant comentarem la campanya sóc bibliocoder i el concurs bibliocoders).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148469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59575" y="414337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Esboç a </a:t>
            </a:r>
            <a:r>
              <a:rPr lang="ca" u="sng">
                <a:solidFill>
                  <a:schemeClr val="hlink"/>
                </a:solidFill>
                <a:hlinkClick r:id="rId4"/>
              </a:rPr>
              <a:t>www.bibliocodi.tk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2: TEST INICIAL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531750" y="1397300"/>
            <a:ext cx="33897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580000" dist="38100">
              <a:srgbClr val="000000">
                <a:alpha val="2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Formulari per saber el nivell dels usuaris mitjançant una sèrie de preguntes.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Demana el rang d’edat i el nivell de programació i recomana diferents pàgines per aprendre programació.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094" y="1397294"/>
            <a:ext cx="3433801" cy="27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128799" y="4832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FASE 3: SEGUIMENT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531750" y="1397300"/>
            <a:ext cx="3309300" cy="3252600"/>
          </a:xfrm>
          <a:prstGeom prst="rect">
            <a:avLst/>
          </a:prstGeom>
          <a:solidFill>
            <a:srgbClr val="B3EBE7"/>
          </a:solidFill>
          <a:ln cap="flat" cmpd="sng" w="28575">
            <a:solidFill>
              <a:srgbClr val="B3EB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940000" dist="104775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oboto"/>
              <a:buChar char="●"/>
            </a:pPr>
            <a:r>
              <a:rPr b="1"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Formularis d’autoavaluació </a:t>
            </a: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per saber si tenim assolits alguns coneixements i així donar seguretat a l’hora de seguir aprenent.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oboto"/>
              <a:buChar char="●"/>
            </a:pP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Assignació d’un </a:t>
            </a:r>
            <a:r>
              <a:rPr b="1"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tutor online </a:t>
            </a:r>
            <a:r>
              <a:rPr lang="ca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(voluntari de la plataforma) que respondrà als dubtes de l’usuari.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83700" y="1397300"/>
            <a:ext cx="1041000" cy="3252600"/>
          </a:xfrm>
          <a:prstGeom prst="homePlate">
            <a:avLst>
              <a:gd fmla="val 48472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