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2"/>
  </p:sldMasterIdLst>
  <p:notesMasterIdLst>
    <p:notesMasterId r:id="rId27"/>
  </p:notesMasterIdLst>
  <p:handoutMasterIdLst>
    <p:handoutMasterId r:id="rId28"/>
  </p:handoutMasterIdLst>
  <p:sldIdLst>
    <p:sldId id="394" r:id="rId3"/>
    <p:sldId id="571" r:id="rId4"/>
    <p:sldId id="616" r:id="rId5"/>
    <p:sldId id="604" r:id="rId6"/>
    <p:sldId id="605" r:id="rId7"/>
    <p:sldId id="606" r:id="rId8"/>
    <p:sldId id="607" r:id="rId9"/>
    <p:sldId id="608" r:id="rId10"/>
    <p:sldId id="609" r:id="rId11"/>
    <p:sldId id="610" r:id="rId12"/>
    <p:sldId id="611" r:id="rId13"/>
    <p:sldId id="612" r:id="rId14"/>
    <p:sldId id="613" r:id="rId15"/>
    <p:sldId id="603" r:id="rId16"/>
    <p:sldId id="596" r:id="rId17"/>
    <p:sldId id="597" r:id="rId18"/>
    <p:sldId id="598" r:id="rId19"/>
    <p:sldId id="599" r:id="rId20"/>
    <p:sldId id="600" r:id="rId21"/>
    <p:sldId id="614" r:id="rId22"/>
    <p:sldId id="601" r:id="rId23"/>
    <p:sldId id="617" r:id="rId24"/>
    <p:sldId id="615" r:id="rId25"/>
    <p:sldId id="481" r:id="rId26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24A0C46C-CB9A-4592-BCF1-658E28E13DCE}">
          <p14:sldIdLst>
            <p14:sldId id="394"/>
            <p14:sldId id="571"/>
          </p14:sldIdLst>
        </p14:section>
        <p14:section name="Defining Classes" id="{4D8D727E-84C7-4630-A66C-856F968D0379}">
          <p14:sldIdLst>
            <p14:sldId id="616"/>
            <p14:sldId id="604"/>
            <p14:sldId id="605"/>
            <p14:sldId id="606"/>
            <p14:sldId id="607"/>
            <p14:sldId id="608"/>
            <p14:sldId id="609"/>
            <p14:sldId id="610"/>
            <p14:sldId id="611"/>
            <p14:sldId id="612"/>
            <p14:sldId id="613"/>
            <p14:sldId id="603"/>
            <p14:sldId id="596"/>
            <p14:sldId id="597"/>
            <p14:sldId id="598"/>
            <p14:sldId id="599"/>
            <p14:sldId id="600"/>
            <p14:sldId id="614"/>
          </p14:sldIdLst>
        </p14:section>
        <p14:section name="Conclusion" id="{41D7DE39-2971-48C4-AAA3-3CA585E7463E}">
          <p14:sldIdLst>
            <p14:sldId id="601"/>
            <p14:sldId id="617"/>
            <p14:sldId id="615"/>
            <p14:sldId id="48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72A"/>
    <a:srgbClr val="FFF0D9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10" autoAdjust="0"/>
    <p:restoredTop sz="94533" autoAdjust="0"/>
  </p:normalViewPr>
  <p:slideViewPr>
    <p:cSldViewPr>
      <p:cViewPr varScale="1">
        <p:scale>
          <a:sx n="86" d="100"/>
          <a:sy n="86" d="100"/>
        </p:scale>
        <p:origin x="490" y="58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2" d="100"/>
          <a:sy n="62" d="100"/>
        </p:scale>
        <p:origin x="3154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  <p:sp>
        <p:nvSpPr>
          <p:cNvPr id="4" name="Footer Placeholder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Created by the </a:t>
            </a:r>
            <a:r>
              <a:rPr lang="en-US" sz="1000" b="1" dirty="0"/>
              <a:t>Software University Foundation</a:t>
            </a:r>
            <a:r>
              <a:rPr lang="en-US" sz="1000" dirty="0"/>
              <a:t> – </a:t>
            </a:r>
            <a:r>
              <a:rPr lang="en-US" sz="1000" u="sng" dirty="0">
                <a:hlinkClick r:id="rId2"/>
              </a:rPr>
              <a:t>https://softuni.foundation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Date Placeholder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10/16/2021</a:t>
            </a:fld>
            <a:endParaRPr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2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3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  <p:sp>
        <p:nvSpPr>
          <p:cNvPr id="5" name="Slide Notes Placeholder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4" name="Slide Image Placeholder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3" name="Date Placeholder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10/16/2021</a:t>
            </a:fld>
            <a:endParaRPr lang="en-US"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AF10248D-4C89-4281-8AF3-AF0797AA14E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42080108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5A111BD0-6FEF-4546-9E59-1EB6324A517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5348134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5A111BD0-6FEF-4546-9E59-1EB6324A517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1609995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5A111BD0-6FEF-4546-9E59-1EB6324A517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0203207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5A111BD0-6FEF-4546-9E59-1EB6324A517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7070646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5A111BD0-6FEF-4546-9E59-1EB6324A517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8906809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4FA3075D-0236-490C-A167-761A21AC913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1728806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419EDA9E-8E6E-4D02-BBF9-CF7D41445DF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7753271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4554861B-9F3C-4864-9833-0786E1DF728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5678307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01EA4161-40DE-4ECE-BB3E-C157E42AFF6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8758610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1F51EE34-231A-4166-88EE-7A6A4C4C2D9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8834782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7D0197EB-7F83-4672-AA1E-DC72B114174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47139062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1F51EE34-231A-4166-88EE-7A6A4C4C2D9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55943213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E65B3B-E6E2-4525-8F2E-49AC8F612DB9}" type="slidenum">
              <a:rPr lang="en-US"/>
              <a:pPr/>
              <a:t>21</a:t>
            </a:fld>
            <a:r>
              <a:rPr lang="en-US" dirty="0"/>
              <a:t>##</a:t>
            </a:r>
          </a:p>
        </p:txBody>
      </p:sp>
      <p:sp>
        <p:nvSpPr>
          <p:cNvPr id="435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5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Footer Placeholder">
            <a:extLst>
              <a:ext uri="{FF2B5EF4-FFF2-40B4-BE49-F238E27FC236}">
                <a16:creationId xmlns:a16="http://schemas.microsoft.com/office/drawing/2014/main" id="{7101E073-70C8-469B-AE1E-E1FE1690464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411980660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E65B3B-E6E2-4525-8F2E-49AC8F612DB9}" type="slidenum">
              <a:rPr lang="en-US"/>
              <a:pPr/>
              <a:t>22</a:t>
            </a:fld>
            <a:r>
              <a:rPr lang="en-US" dirty="0"/>
              <a:t>##</a:t>
            </a:r>
          </a:p>
        </p:txBody>
      </p:sp>
      <p:sp>
        <p:nvSpPr>
          <p:cNvPr id="435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5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Footer Placeholder">
            <a:extLst>
              <a:ext uri="{FF2B5EF4-FFF2-40B4-BE49-F238E27FC236}">
                <a16:creationId xmlns:a16="http://schemas.microsoft.com/office/drawing/2014/main" id="{7101E073-70C8-469B-AE1E-E1FE1690464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46635904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E65B3B-E6E2-4525-8F2E-49AC8F612DB9}" type="slidenum">
              <a:rPr lang="en-US"/>
              <a:pPr/>
              <a:t>23</a:t>
            </a:fld>
            <a:r>
              <a:rPr lang="en-US" dirty="0"/>
              <a:t>##</a:t>
            </a:r>
          </a:p>
        </p:txBody>
      </p:sp>
      <p:sp>
        <p:nvSpPr>
          <p:cNvPr id="435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5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Footer Placeholder">
            <a:extLst>
              <a:ext uri="{FF2B5EF4-FFF2-40B4-BE49-F238E27FC236}">
                <a16:creationId xmlns:a16="http://schemas.microsoft.com/office/drawing/2014/main" id="{7101E073-70C8-469B-AE1E-E1FE1690464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92438677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24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2786AF74-4094-45EB-B667-FC8AA4912BE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7090836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5A111BD0-6FEF-4546-9E59-1EB6324A517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5926323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5A111BD0-6FEF-4546-9E59-1EB6324A517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7462119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5A111BD0-6FEF-4546-9E59-1EB6324A517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3362131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5A111BD0-6FEF-4546-9E59-1EB6324A517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516948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5A111BD0-6FEF-4546-9E59-1EB6324A517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01349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5A111BD0-6FEF-4546-9E59-1EB6324A517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804340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5A111BD0-6FEF-4546-9E59-1EB6324A517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4673158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mpany Web Site Placeholder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4" name="Company Name Placeholder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3" name="Author Web Site Placeholder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24988"/>
            <a:ext cx="3187613" cy="369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2" name="Author Position Placeholder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68556"/>
            <a:ext cx="3187614" cy="37519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25" name="Author Name Placeholder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76826"/>
            <a:ext cx="3187613" cy="49964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Slide Picture Placeholder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" name="Presentation Subtitle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" name="Presentation Title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5849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Slide Content Placeholder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0482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9958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Subtitle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15740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1978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23173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9AAFB65-F193-4484-85C5-7FFA43021634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607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565"/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 defTabSz="1218565"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Slide Text Placeholder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2" name="Slide Title Placeholder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16344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</p:sldLayoutIdLst>
  <p:hf hdr="0" ftr="0" dt="0"/>
  <p:txStyles>
    <p:titleStyle>
      <a:lvl1pPr algn="l" defTabSz="1218565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800" indent="-304800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92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40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1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29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7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5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7" Type="http://schemas.openxmlformats.org/officeDocument/2006/relationships/hyperlink" Target="https://it-kariera.mon.bg/e-learnin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3c5FM4a0ikM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hyperlink" Target="https://creativecommons.org/licenses/by-nc-sa/4.0" TargetMode="External"/><Relationship Id="rId7" Type="http://schemas.openxmlformats.org/officeDocument/2006/relationships/hyperlink" Target="https://mon.bg/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hyperlink" Target="https://softuni.foundation/" TargetMode="External"/><Relationship Id="rId10" Type="http://schemas.openxmlformats.org/officeDocument/2006/relationships/image" Target="../media/image18.jpeg"/><Relationship Id="rId4" Type="http://schemas.openxmlformats.org/officeDocument/2006/relationships/image" Target="../media/image15.png"/><Relationship Id="rId9" Type="http://schemas.openxmlformats.org/officeDocument/2006/relationships/hyperlink" Target="https://it-kariera.mon.bg/e-learning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4"/>
          <p:cNvSpPr txBox="1">
            <a:spLocks/>
          </p:cNvSpPr>
          <p:nvPr/>
        </p:nvSpPr>
        <p:spPr>
          <a:xfrm>
            <a:off x="3351212" y="762000"/>
            <a:ext cx="8215099" cy="1171552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r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F6D18E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bg-BG" dirty="0"/>
              <a:t>Дефиниране на класове</a:t>
            </a:r>
            <a:endParaRPr lang="en-US" dirty="0"/>
          </a:p>
        </p:txBody>
      </p:sp>
      <p:sp>
        <p:nvSpPr>
          <p:cNvPr id="22" name="Subtitle 5"/>
          <p:cNvSpPr txBox="1">
            <a:spLocks/>
          </p:cNvSpPr>
          <p:nvPr/>
        </p:nvSpPr>
        <p:spPr>
          <a:xfrm>
            <a:off x="3503612" y="1915602"/>
            <a:ext cx="8062699" cy="13350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r" defTabSz="1218987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4000" b="0" kern="1200" cap="none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493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 sz="32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8987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None/>
              <a:defRPr sz="30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480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None/>
              <a:defRPr sz="28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7972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None/>
              <a:defRPr sz="26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466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0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45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94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7558" y="3735977"/>
            <a:ext cx="4652811" cy="2543175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A0ADD6E4-664D-4B27-BE61-5A56E60D9702}"/>
              </a:ext>
            </a:extLst>
          </p:cNvPr>
          <p:cNvGrpSpPr/>
          <p:nvPr/>
        </p:nvGrpSpPr>
        <p:grpSpPr>
          <a:xfrm>
            <a:off x="745783" y="3624633"/>
            <a:ext cx="5812658" cy="2524722"/>
            <a:chOff x="745783" y="3624633"/>
            <a:chExt cx="5812658" cy="2524722"/>
          </a:xfrm>
        </p:grpSpPr>
        <p:pic>
          <p:nvPicPr>
            <p:cNvPr id="24" name="Picture 23" descr="http://softuni.bg">
              <a:extLst>
                <a:ext uri="{FF2B5EF4-FFF2-40B4-BE49-F238E27FC236}">
                  <a16:creationId xmlns:a16="http://schemas.microsoft.com/office/drawing/2014/main" id="{09FAB067-40A6-4A38-93D1-07FB4AB7C79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960812" y="3624633"/>
              <a:ext cx="1828798" cy="2006988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F5A4366-F5D6-4393-BD7A-141ED3660C17}"/>
                </a:ext>
              </a:extLst>
            </p:cNvPr>
            <p:cNvSpPr txBox="1"/>
            <p:nvPr/>
          </p:nvSpPr>
          <p:spPr>
            <a:xfrm rot="576164">
              <a:off x="5020391" y="3707206"/>
              <a:ext cx="1538050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bg-BG" sz="2000" b="1" spc="50" dirty="0">
                  <a:ln w="9525" cmpd="sng">
                    <a:solidFill>
                      <a:srgbClr val="FFA72A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rgbClr val="F0A22E">
                        <a:alpha val="40000"/>
                      </a:srgbClr>
                    </a:glow>
                  </a:effectLst>
                </a:rPr>
                <a:t>Увод в ООП</a:t>
              </a:r>
              <a:endParaRPr lang="en-US" sz="2000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endParaRPr>
            </a:p>
          </p:txBody>
        </p:sp>
        <p:pic>
          <p:nvPicPr>
            <p:cNvPr id="26" name="Picture 4" title="CC-BY-NC-SA License">
              <a:hlinkClick r:id="rId5" tooltip="This work is licensed under the &quot;Creative Commons Attribution-NonCommercial-ShareAlike 4.0 International&quot; license"/>
              <a:extLst>
                <a:ext uri="{FF2B5EF4-FFF2-40B4-BE49-F238E27FC236}">
                  <a16:creationId xmlns:a16="http://schemas.microsoft.com/office/drawing/2014/main" id="{56E2204D-C57C-439A-9210-E0B131EC6C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745783" y="4076772"/>
              <a:ext cx="2175525" cy="761165"/>
            </a:xfrm>
            <a:prstGeom prst="roundRect">
              <a:avLst>
                <a:gd name="adj" fmla="val 3940"/>
              </a:avLst>
            </a:prstGeom>
            <a:solidFill>
              <a:srgbClr val="231F20">
                <a:alpha val="50000"/>
              </a:srgbClr>
            </a:solidFill>
            <a:ln>
              <a:solidFill>
                <a:schemeClr val="accent1">
                  <a:lumMod val="75000"/>
                  <a:alpha val="50000"/>
                </a:schemeClr>
              </a:solidFill>
            </a:ln>
          </p:spPr>
        </p:pic>
        <p:sp>
          <p:nvSpPr>
            <p:cNvPr id="27" name="Text Placeholder 7">
              <a:extLst>
                <a:ext uri="{FF2B5EF4-FFF2-40B4-BE49-F238E27FC236}">
                  <a16:creationId xmlns:a16="http://schemas.microsoft.com/office/drawing/2014/main" id="{DEC0E384-8CE2-4278-814B-20BBC04E2118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3" y="4998598"/>
              <a:ext cx="3187614" cy="444343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300" b="1" kern="1200" dirty="0" smtClean="0">
                  <a:solidFill>
                    <a:srgbClr val="F4B36C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noProof="1"/>
                <a:t>Учителски</a:t>
              </a:r>
              <a:r>
                <a:rPr lang="bg-BG"/>
                <a:t> екип</a:t>
              </a:r>
            </a:p>
          </p:txBody>
        </p:sp>
        <p:sp>
          <p:nvSpPr>
            <p:cNvPr id="28" name="Text Placeholder 10">
              <a:extLst>
                <a:ext uri="{FF2B5EF4-FFF2-40B4-BE49-F238E27FC236}">
                  <a16:creationId xmlns:a16="http://schemas.microsoft.com/office/drawing/2014/main" id="{6B9D00F6-6C28-4C4E-8777-DB21EB7CFB3A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403725"/>
              <a:ext cx="3187613" cy="382788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000" b="1" kern="1200" dirty="0" smtClean="0">
                  <a:solidFill>
                    <a:schemeClr val="accent1">
                      <a:lumMod val="40000"/>
                      <a:lumOff val="60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/>
                <a:t>Обучение за ИТ кариера</a:t>
              </a:r>
            </a:p>
          </p:txBody>
        </p:sp>
        <p:sp>
          <p:nvSpPr>
            <p:cNvPr id="29" name="Text Placeholder 11">
              <a:extLst>
                <a:ext uri="{FF2B5EF4-FFF2-40B4-BE49-F238E27FC236}">
                  <a16:creationId xmlns:a16="http://schemas.microsoft.com/office/drawing/2014/main" id="{F4228145-6F82-4534-95DE-2617A32E17BF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690893"/>
              <a:ext cx="3810000" cy="458462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1800" b="1" kern="1200" dirty="0" smtClean="0">
                  <a:solidFill>
                    <a:srgbClr val="F27A44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>
                  <a:hlinkClick r:id="rId7"/>
                </a:rPr>
                <a:t>https://it-kariera.mon.bg/e-learning/</a:t>
              </a:r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5034130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542799" cy="537388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bg-BG" dirty="0"/>
              <a:t>6.</a:t>
            </a:r>
            <a:r>
              <a:rPr lang="ru-RU" dirty="0"/>
              <a:t> </a:t>
            </a:r>
            <a:r>
              <a:rPr lang="ru-RU" b="1" dirty="0"/>
              <a:t>Методи (methods)</a:t>
            </a:r>
            <a:r>
              <a:rPr lang="ru-RU" dirty="0"/>
              <a:t> – методите представляват именувани блокове програмен код. Те извършват някакви действия и чрез тях реализират поведението на обектите от този клас. В методите се изпълняват алгоритмите и се обработват данните на обекта.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Елементи на класа</a:t>
            </a:r>
          </a:p>
        </p:txBody>
      </p:sp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53D335CB-5CA2-4B8A-97E9-3BC16EE030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1312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4608599" cy="5373881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2900" dirty="0">
                <a:solidFill>
                  <a:srgbClr val="00B050"/>
                </a:solidFill>
              </a:rPr>
              <a:t>// Class declaration</a:t>
            </a:r>
          </a:p>
          <a:p>
            <a:pPr marL="0" indent="0">
              <a:buNone/>
            </a:pPr>
            <a:r>
              <a:rPr lang="en-US" dirty="0"/>
              <a:t>public class Dog</a:t>
            </a:r>
          </a:p>
          <a:p>
            <a:pPr marL="0" indent="0">
              <a:buNone/>
            </a:pPr>
            <a:r>
              <a:rPr lang="en-US" dirty="0"/>
              <a:t>{     </a:t>
            </a:r>
            <a:r>
              <a:rPr lang="en-US" sz="2900" dirty="0">
                <a:solidFill>
                  <a:srgbClr val="00B050"/>
                </a:solidFill>
              </a:rPr>
              <a:t>// Opening brace of the class body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dirty="0"/>
              <a:t> </a:t>
            </a:r>
            <a:r>
              <a:rPr lang="en-US" sz="2900" dirty="0">
                <a:solidFill>
                  <a:srgbClr val="00B050"/>
                </a:solidFill>
              </a:rPr>
              <a:t>     // Field declaration</a:t>
            </a:r>
          </a:p>
          <a:p>
            <a:pPr marL="0" indent="0">
              <a:buNone/>
            </a:pPr>
            <a:r>
              <a:rPr lang="en-US" dirty="0"/>
              <a:t>      private string name;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dirty="0"/>
              <a:t>  </a:t>
            </a:r>
            <a:r>
              <a:rPr lang="en-US" sz="2900" dirty="0">
                <a:solidFill>
                  <a:srgbClr val="00B050"/>
                </a:solidFill>
              </a:rPr>
              <a:t>    // Constructor declaration</a:t>
            </a:r>
          </a:p>
          <a:p>
            <a:pPr marL="0" indent="0">
              <a:buNone/>
            </a:pPr>
            <a:r>
              <a:rPr lang="en-US" dirty="0"/>
              <a:t>      public Dog()</a:t>
            </a:r>
          </a:p>
          <a:p>
            <a:pPr marL="0" indent="0">
              <a:buNone/>
            </a:pPr>
            <a:r>
              <a:rPr lang="en-US" dirty="0"/>
              <a:t>      {</a:t>
            </a:r>
          </a:p>
          <a:p>
            <a:pPr marL="0" indent="0">
              <a:buNone/>
            </a:pPr>
            <a:r>
              <a:rPr lang="en-US" dirty="0"/>
              <a:t>            this.name = "Balkan";</a:t>
            </a:r>
          </a:p>
          <a:p>
            <a:pPr marL="0" indent="0">
              <a:buNone/>
            </a:pPr>
            <a:r>
              <a:rPr lang="en-US" dirty="0"/>
              <a:t>      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Елементи на класа</a:t>
            </a:r>
          </a:p>
        </p:txBody>
      </p:sp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53D335CB-5CA2-4B8A-97E9-3BC16EE030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0090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4379999" cy="53738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00B050"/>
                </a:solidFill>
              </a:rPr>
              <a:t>// Another constructor declaration</a:t>
            </a:r>
          </a:p>
          <a:p>
            <a:pPr marL="0" indent="0">
              <a:buNone/>
            </a:pPr>
            <a:r>
              <a:rPr lang="en-US" sz="2000" dirty="0"/>
              <a:t>      public Dog(string name)</a:t>
            </a:r>
          </a:p>
          <a:p>
            <a:pPr marL="0" indent="0">
              <a:buNone/>
            </a:pPr>
            <a:r>
              <a:rPr lang="en-US" sz="2000" dirty="0"/>
              <a:t>      {</a:t>
            </a:r>
          </a:p>
          <a:p>
            <a:pPr marL="0" indent="0">
              <a:buNone/>
            </a:pPr>
            <a:r>
              <a:rPr lang="en-US" sz="2000" dirty="0"/>
              <a:t>           this.name = name;</a:t>
            </a:r>
          </a:p>
          <a:p>
            <a:pPr marL="0" indent="0">
              <a:buNone/>
            </a:pPr>
            <a:r>
              <a:rPr lang="en-US" sz="2000" dirty="0"/>
              <a:t>      }</a:t>
            </a:r>
          </a:p>
          <a:p>
            <a:pPr marL="0" indent="0">
              <a:buNone/>
            </a:pPr>
            <a:r>
              <a:rPr lang="en-US" sz="2000" dirty="0"/>
              <a:t>   </a:t>
            </a:r>
            <a:r>
              <a:rPr lang="en-US" sz="1600" dirty="0">
                <a:solidFill>
                  <a:srgbClr val="00B050"/>
                </a:solidFill>
              </a:rPr>
              <a:t>   // Property declaration</a:t>
            </a:r>
          </a:p>
          <a:p>
            <a:pPr marL="0" indent="0">
              <a:buNone/>
            </a:pPr>
            <a:r>
              <a:rPr lang="en-US" sz="2000" dirty="0"/>
              <a:t>      public string Name</a:t>
            </a:r>
          </a:p>
          <a:p>
            <a:pPr marL="0" indent="0">
              <a:buNone/>
            </a:pPr>
            <a:r>
              <a:rPr lang="en-US" sz="2000" dirty="0"/>
              <a:t>      {</a:t>
            </a:r>
          </a:p>
          <a:p>
            <a:pPr marL="0" indent="0">
              <a:buNone/>
            </a:pPr>
            <a:r>
              <a:rPr lang="en-US" sz="2000" dirty="0"/>
              <a:t>            get { return name; }</a:t>
            </a:r>
          </a:p>
          <a:p>
            <a:pPr marL="0" indent="0">
              <a:buNone/>
            </a:pPr>
            <a:r>
              <a:rPr lang="en-US" sz="2000" dirty="0"/>
              <a:t>            set { name = value; }</a:t>
            </a:r>
            <a:r>
              <a:rPr lang="bg-BG" sz="2000" dirty="0"/>
              <a:t>		</a:t>
            </a:r>
            <a:r>
              <a:rPr lang="en-US" sz="2000" dirty="0"/>
              <a:t>   </a:t>
            </a:r>
            <a:endParaRPr lang="bg-BG" sz="2000" dirty="0"/>
          </a:p>
          <a:p>
            <a:pPr marL="0" indent="0">
              <a:buNone/>
            </a:pPr>
            <a:r>
              <a:rPr lang="en-US" sz="2000" dirty="0"/>
              <a:t>   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Елементи на класа</a:t>
            </a:r>
          </a:p>
        </p:txBody>
      </p:sp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53D335CB-5CA2-4B8A-97E9-3BC16EE030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5014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6513599" cy="53738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B050"/>
                </a:solidFill>
              </a:rPr>
              <a:t>// Method declaration</a:t>
            </a:r>
          </a:p>
          <a:p>
            <a:pPr marL="0" indent="0">
              <a:buNone/>
            </a:pPr>
            <a:r>
              <a:rPr lang="en-US" sz="2000" dirty="0"/>
              <a:t>      public void Bark()</a:t>
            </a:r>
          </a:p>
          <a:p>
            <a:pPr marL="0" indent="0">
              <a:buNone/>
            </a:pPr>
            <a:r>
              <a:rPr lang="en-US" sz="2000" dirty="0"/>
              <a:t>      {</a:t>
            </a:r>
          </a:p>
          <a:p>
            <a:pPr marL="0" indent="0">
              <a:buNone/>
            </a:pPr>
            <a:r>
              <a:rPr lang="en-US" sz="2000" dirty="0"/>
              <a:t>            </a:t>
            </a:r>
            <a:r>
              <a:rPr lang="en-US" sz="2000" dirty="0" err="1"/>
              <a:t>Console.WriteLine</a:t>
            </a:r>
            <a:r>
              <a:rPr lang="en-US" sz="2000" dirty="0"/>
              <a:t>("{0} said: Wow-wow!", name);</a:t>
            </a:r>
          </a:p>
          <a:p>
            <a:pPr marL="0" indent="0">
              <a:buNone/>
            </a:pPr>
            <a:r>
              <a:rPr lang="en-US" sz="2000" dirty="0"/>
              <a:t>      }</a:t>
            </a:r>
          </a:p>
          <a:p>
            <a:pPr marL="0" indent="0">
              <a:buNone/>
            </a:pPr>
            <a:r>
              <a:rPr lang="en-US" sz="2000" dirty="0"/>
              <a:t>}    </a:t>
            </a:r>
            <a:r>
              <a:rPr lang="en-US" sz="1800" dirty="0">
                <a:solidFill>
                  <a:srgbClr val="00B050"/>
                </a:solidFill>
              </a:rPr>
              <a:t> // Closing brace of the class body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Елементи на класа</a:t>
            </a:r>
          </a:p>
        </p:txBody>
      </p:sp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53D335CB-5CA2-4B8A-97E9-3BC16EE030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9830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Нека първо да създадем файл за този клас:</a:t>
            </a:r>
            <a:br>
              <a:rPr lang="bg-BG" dirty="0"/>
            </a:br>
            <a:r>
              <a:rPr lang="en-US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[Project]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 [Add Class] </a:t>
            </a:r>
            <a:r>
              <a:rPr lang="bg-BG" dirty="0">
                <a:sym typeface="Wingdings" panose="05000000000000000000" pitchFamily="2" charset="2"/>
              </a:rPr>
              <a:t>или:</a:t>
            </a:r>
            <a:br>
              <a:rPr lang="bg-BG" dirty="0">
                <a:sym typeface="Wingdings" panose="05000000000000000000" pitchFamily="2" charset="2"/>
              </a:rPr>
            </a:br>
            <a:r>
              <a:rPr lang="bg-BG" dirty="0">
                <a:sym typeface="Wingdings" panose="05000000000000000000" pitchFamily="2" charset="2"/>
              </a:rPr>
              <a:t>десен бутон върху проекта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[Add]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 [New Item]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 [Class]</a:t>
            </a:r>
          </a:p>
          <a:p>
            <a:endParaRPr lang="en-US" dirty="0">
              <a:solidFill>
                <a:schemeClr val="tx2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endParaRPr lang="en-US" dirty="0">
              <a:solidFill>
                <a:schemeClr val="tx2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endParaRPr lang="en-US" dirty="0">
              <a:solidFill>
                <a:schemeClr val="tx2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endParaRPr lang="en-US" dirty="0">
              <a:solidFill>
                <a:schemeClr val="tx2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r>
              <a:rPr lang="bg-BG" dirty="0">
                <a:sym typeface="Wingdings" panose="05000000000000000000" pitchFamily="2" charset="2"/>
              </a:rPr>
              <a:t>Внимавайте с именуването на класа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Дефиниране на клас </a:t>
            </a:r>
            <a:r>
              <a:rPr lang="en-US" dirty="0"/>
              <a:t>Dice</a:t>
            </a:r>
          </a:p>
        </p:txBody>
      </p:sp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53D335CB-5CA2-4B8A-97E9-3BC16EE030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57502" t="50585" r="23743" b="24438"/>
          <a:stretch/>
        </p:blipFill>
        <p:spPr>
          <a:xfrm>
            <a:off x="4418012" y="3276600"/>
            <a:ext cx="2895600" cy="216916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l="76882" t="24437" r="5613" b="46666"/>
          <a:stretch/>
        </p:blipFill>
        <p:spPr>
          <a:xfrm>
            <a:off x="1598612" y="3332480"/>
            <a:ext cx="2647852" cy="2458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43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Класовете служат за създаване на „имплементация“ на АТД</a:t>
            </a:r>
            <a:endParaRPr lang="en-US" dirty="0"/>
          </a:p>
          <a:p>
            <a:r>
              <a:rPr lang="bg-BG" dirty="0"/>
              <a:t>Класовете ни дават начин да опишем и създадем обекти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Дефиниране на прост клас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45935" y="3077761"/>
            <a:ext cx="10693778" cy="31000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4800" dirty="0">
                <a:solidFill>
                  <a:schemeClr val="tx2">
                    <a:lumMod val="75000"/>
                  </a:schemeClr>
                </a:solidFill>
              </a:rPr>
              <a:t>class Dice </a:t>
            </a:r>
          </a:p>
          <a:p>
            <a:r>
              <a:rPr lang="en-US" sz="4800" dirty="0"/>
              <a:t>{</a:t>
            </a:r>
          </a:p>
          <a:p>
            <a:r>
              <a:rPr lang="en-US" sz="4800" dirty="0"/>
              <a:t>  …</a:t>
            </a:r>
          </a:p>
          <a:p>
            <a:r>
              <a:rPr lang="en-US" sz="4800" dirty="0"/>
              <a:t>}</a:t>
            </a: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4570412" y="2819400"/>
            <a:ext cx="2286000" cy="948166"/>
          </a:xfrm>
          <a:prstGeom prst="wedgeRoundRectCallout">
            <a:avLst>
              <a:gd name="adj1" fmla="val -61310"/>
              <a:gd name="adj2" fmla="val 2610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dirty="0">
                <a:solidFill>
                  <a:srgbClr val="FFFFFF"/>
                </a:solidFill>
              </a:rPr>
              <a:t>Име  на класа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1784736" y="5555131"/>
            <a:ext cx="2480876" cy="568254"/>
          </a:xfrm>
          <a:prstGeom prst="wedgeRoundRectCallout">
            <a:avLst>
              <a:gd name="adj1" fmla="val -49213"/>
              <a:gd name="adj2" fmla="val -9721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dirty="0">
                <a:solidFill>
                  <a:schemeClr val="tx1"/>
                </a:solidFill>
              </a:rPr>
              <a:t>Тяло на клас</a:t>
            </a:r>
            <a:endParaRPr lang="en-US" sz="2800" b="1" noProof="1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4787" y="3810000"/>
            <a:ext cx="2943338" cy="2367824"/>
          </a:xfrm>
          <a:prstGeom prst="rect">
            <a:avLst/>
          </a:prstGeom>
        </p:spPr>
      </p:pic>
      <p:sp>
        <p:nvSpPr>
          <p:cNvPr id="12" name="AutoShape 6"/>
          <p:cNvSpPr>
            <a:spLocks noChangeArrowheads="1"/>
          </p:cNvSpPr>
          <p:nvPr/>
        </p:nvSpPr>
        <p:spPr bwMode="auto">
          <a:xfrm>
            <a:off x="5856771" y="4799876"/>
            <a:ext cx="2360255" cy="921534"/>
          </a:xfrm>
          <a:prstGeom prst="wedgeRoundRectCallout">
            <a:avLst>
              <a:gd name="adj1" fmla="val 92592"/>
              <a:gd name="adj2" fmla="val 3029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noProof="1">
                <a:solidFill>
                  <a:srgbClr val="FFFFFF"/>
                </a:solidFill>
              </a:rPr>
              <a:t>Клас в отделен файл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608012" y="2532992"/>
            <a:ext cx="2494713" cy="501316"/>
          </a:xfrm>
          <a:prstGeom prst="wedgeRoundRectCallout">
            <a:avLst>
              <a:gd name="adj1" fmla="val -25693"/>
              <a:gd name="adj2" fmla="val 12177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dirty="0">
                <a:solidFill>
                  <a:srgbClr val="FFFFFF"/>
                </a:solidFill>
              </a:rPr>
              <a:t>Ключова дума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94BFAB35-03AE-4364-AA34-D7E67E20FA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3157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  <p:bldP spid="12" grpId="0" animBg="1"/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59045"/>
            <a:ext cx="11804822" cy="5570355"/>
          </a:xfrm>
        </p:spPr>
        <p:txBody>
          <a:bodyPr/>
          <a:lstStyle/>
          <a:p>
            <a:r>
              <a:rPr lang="bg-BG" dirty="0"/>
              <a:t>Класовете са</a:t>
            </a:r>
            <a:r>
              <a:rPr lang="en-US" dirty="0"/>
              <a:t>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PascalCase</a:t>
            </a:r>
          </a:p>
          <a:p>
            <a:r>
              <a:rPr lang="bg-BG" dirty="0"/>
              <a:t>Използвайте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описателни съществителни</a:t>
            </a:r>
            <a:endParaRPr lang="en-GB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Избягвайте абревиатури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GB" dirty="0"/>
              <a:t>(</a:t>
            </a:r>
            <a:r>
              <a:rPr lang="bg-BG" dirty="0"/>
              <a:t>освен известни:</a:t>
            </a:r>
            <a:r>
              <a:rPr lang="en-GB" dirty="0"/>
              <a:t> URL, HTTP,</a:t>
            </a:r>
            <a:r>
              <a:rPr lang="bg-BG" dirty="0"/>
              <a:t> и др.</a:t>
            </a:r>
            <a:r>
              <a:rPr lang="en-GB" dirty="0"/>
              <a:t>)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Именуване на класове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34634" y="3177866"/>
            <a:ext cx="10693778" cy="162273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200" dirty="0">
                <a:solidFill>
                  <a:schemeClr val="tx2"/>
                </a:solidFill>
              </a:rPr>
              <a:t>class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Dice</a:t>
            </a:r>
            <a:r>
              <a:rPr lang="en-US" sz="3200" dirty="0">
                <a:solidFill>
                  <a:schemeClr val="tx2"/>
                </a:solidFill>
              </a:rPr>
              <a:t> { … }</a:t>
            </a:r>
          </a:p>
          <a:p>
            <a:r>
              <a:rPr lang="en-US" sz="3200" dirty="0">
                <a:solidFill>
                  <a:schemeClr val="tx2"/>
                </a:solidFill>
              </a:rPr>
              <a:t>class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BankAccount</a:t>
            </a:r>
            <a:r>
              <a:rPr lang="en-US" sz="3200" dirty="0">
                <a:solidFill>
                  <a:schemeClr val="tx2"/>
                </a:solidFill>
              </a:rPr>
              <a:t> { … }</a:t>
            </a:r>
          </a:p>
          <a:p>
            <a:r>
              <a:rPr lang="en-US" sz="3200" dirty="0">
                <a:solidFill>
                  <a:schemeClr val="tx2"/>
                </a:solidFill>
              </a:rPr>
              <a:t>class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IntegerCalculator</a:t>
            </a:r>
            <a:r>
              <a:rPr lang="en-US" sz="3200" dirty="0">
                <a:solidFill>
                  <a:schemeClr val="tx2"/>
                </a:solidFill>
              </a:rPr>
              <a:t> { … }</a:t>
            </a:r>
          </a:p>
        </p:txBody>
      </p:sp>
      <p:pic>
        <p:nvPicPr>
          <p:cNvPr id="13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772162" y="3506704"/>
            <a:ext cx="1293108" cy="1162526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 Placeholder 5"/>
          <p:cNvSpPr txBox="1">
            <a:spLocks/>
          </p:cNvSpPr>
          <p:nvPr/>
        </p:nvSpPr>
        <p:spPr>
          <a:xfrm>
            <a:off x="734634" y="4902536"/>
            <a:ext cx="10693778" cy="162273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200" dirty="0">
                <a:solidFill>
                  <a:schemeClr val="tx2"/>
                </a:solidFill>
              </a:rPr>
              <a:t>class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TPMF</a:t>
            </a:r>
            <a:r>
              <a:rPr lang="en-US" sz="3200" dirty="0">
                <a:solidFill>
                  <a:schemeClr val="tx2"/>
                </a:solidFill>
              </a:rPr>
              <a:t> { … }</a:t>
            </a:r>
          </a:p>
          <a:p>
            <a:r>
              <a:rPr lang="en-US" sz="3200" dirty="0">
                <a:solidFill>
                  <a:schemeClr val="tx2"/>
                </a:solidFill>
              </a:rPr>
              <a:t>class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bankaccount</a:t>
            </a:r>
            <a:r>
              <a:rPr lang="en-US" sz="3200" dirty="0">
                <a:solidFill>
                  <a:schemeClr val="tx2"/>
                </a:solidFill>
              </a:rPr>
              <a:t> { … }</a:t>
            </a:r>
          </a:p>
          <a:p>
            <a:r>
              <a:rPr lang="en-US" sz="3200" dirty="0">
                <a:solidFill>
                  <a:schemeClr val="tx2"/>
                </a:solidFill>
              </a:rPr>
              <a:t>class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intcalc</a:t>
            </a:r>
            <a:r>
              <a:rPr lang="en-US" sz="3200" dirty="0">
                <a:solidFill>
                  <a:schemeClr val="tx2"/>
                </a:solidFill>
              </a:rPr>
              <a:t> { … }</a:t>
            </a:r>
          </a:p>
        </p:txBody>
      </p:sp>
      <p:pic>
        <p:nvPicPr>
          <p:cNvPr id="14" name="Picture 13" descr="approve, block, cancel, delete, reject icon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66220" y="5181600"/>
            <a:ext cx="1104992" cy="1093528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lide Number Placeholder">
            <a:extLst>
              <a:ext uri="{FF2B5EF4-FFF2-40B4-BE49-F238E27FC236}">
                <a16:creationId xmlns:a16="http://schemas.microsoft.com/office/drawing/2014/main" id="{015C3646-5736-4E92-B4E6-76DB40A486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9358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Класа съдържа състояния и действия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bg-BG" dirty="0"/>
              <a:t>Полетата съдържат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състоянието</a:t>
            </a:r>
            <a:endParaRPr lang="en-GB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bg-BG" dirty="0"/>
              <a:t>Методите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описват действието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Членове на класа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849275" y="3300739"/>
            <a:ext cx="6692937" cy="31000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class Dice {</a:t>
            </a:r>
          </a:p>
          <a:p>
            <a:r>
              <a:rPr lang="en-US" sz="3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int sides;</a:t>
            </a:r>
          </a:p>
          <a:p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 string type;</a:t>
            </a:r>
          </a:p>
          <a:p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 void Roll(){ … }</a:t>
            </a:r>
          </a:p>
          <a:p>
            <a:r>
              <a:rPr lang="en-US" sz="3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}</a:t>
            </a: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4494212" y="3741849"/>
            <a:ext cx="1676400" cy="533400"/>
          </a:xfrm>
          <a:prstGeom prst="wedgeRoundRectCallout">
            <a:avLst>
              <a:gd name="adj1" fmla="val -108621"/>
              <a:gd name="adj2" fmla="val 3404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dirty="0">
                <a:solidFill>
                  <a:srgbClr val="FFFFFF"/>
                </a:solidFill>
              </a:rPr>
              <a:t>Полета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5632532" y="5616758"/>
            <a:ext cx="1676400" cy="593469"/>
          </a:xfrm>
          <a:prstGeom prst="wedgeRoundRectCallout">
            <a:avLst>
              <a:gd name="adj1" fmla="val -76131"/>
              <a:gd name="adj2" fmla="val -4992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dirty="0">
                <a:solidFill>
                  <a:srgbClr val="FFFFFF"/>
                </a:solidFill>
              </a:rPr>
              <a:t>Методи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D7C16C1C-E036-486E-BDF2-79DAB94ED0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4642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Класът може да има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много инстанции</a:t>
            </a:r>
            <a:r>
              <a:rPr lang="en-US" dirty="0"/>
              <a:t> (</a:t>
            </a:r>
            <a:r>
              <a:rPr lang="bg-BG" dirty="0"/>
              <a:t>обекти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обект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60412" y="2362200"/>
            <a:ext cx="7010400" cy="31000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200" dirty="0">
                <a:solidFill>
                  <a:schemeClr val="tx2"/>
                </a:solidFill>
              </a:rPr>
              <a:t>class Program {</a:t>
            </a:r>
          </a:p>
          <a:p>
            <a:r>
              <a:rPr lang="en-US" sz="3200" dirty="0">
                <a:solidFill>
                  <a:schemeClr val="tx2"/>
                </a:solidFill>
              </a:rPr>
              <a:t>  public static void Main() {</a:t>
            </a:r>
          </a:p>
          <a:p>
            <a:r>
              <a:rPr lang="en-US" sz="3200" dirty="0">
                <a:solidFill>
                  <a:schemeClr val="tx2"/>
                </a:solidFill>
              </a:rPr>
              <a:t>    Dice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diceD6</a:t>
            </a:r>
            <a:r>
              <a:rPr lang="en-US" sz="3200" dirty="0">
                <a:solidFill>
                  <a:schemeClr val="tx2"/>
                </a:solidFill>
              </a:rPr>
              <a:t> =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new</a:t>
            </a:r>
            <a:r>
              <a:rPr lang="en-US" sz="3200" dirty="0">
                <a:solidFill>
                  <a:schemeClr val="tx2"/>
                </a:solidFill>
              </a:rPr>
              <a:t> Dice();</a:t>
            </a:r>
          </a:p>
          <a:p>
            <a:r>
              <a:rPr lang="en-US" sz="3200" dirty="0">
                <a:solidFill>
                  <a:schemeClr val="tx2"/>
                </a:solidFill>
              </a:rPr>
              <a:t>    Dice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diceD8</a:t>
            </a:r>
            <a:r>
              <a:rPr lang="en-US" sz="3200" dirty="0">
                <a:solidFill>
                  <a:schemeClr val="tx2"/>
                </a:solidFill>
              </a:rPr>
              <a:t> =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new</a:t>
            </a:r>
            <a:r>
              <a:rPr lang="en-US" sz="3200" dirty="0">
                <a:solidFill>
                  <a:schemeClr val="tx2"/>
                </a:solidFill>
              </a:rPr>
              <a:t> Dice();</a:t>
            </a:r>
          </a:p>
          <a:p>
            <a:r>
              <a:rPr lang="en-US" sz="3200" dirty="0">
                <a:solidFill>
                  <a:schemeClr val="tx2"/>
                </a:solidFill>
              </a:rPr>
              <a:t>  }</a:t>
            </a:r>
          </a:p>
          <a:p>
            <a:r>
              <a:rPr lang="en-US" sz="3200" dirty="0">
                <a:solidFill>
                  <a:schemeClr val="tx2"/>
                </a:solidFill>
              </a:rPr>
              <a:t>}</a:t>
            </a: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5040051" y="4818456"/>
            <a:ext cx="2425961" cy="921534"/>
          </a:xfrm>
          <a:prstGeom prst="wedgeRoundRectCallout">
            <a:avLst>
              <a:gd name="adj1" fmla="val -32390"/>
              <a:gd name="adj2" fmla="val -9346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dirty="0">
                <a:solidFill>
                  <a:srgbClr val="FFFFFF"/>
                </a:solidFill>
              </a:rPr>
              <a:t>Използвайте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new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1795670" y="4815520"/>
            <a:ext cx="2677558" cy="1356679"/>
          </a:xfrm>
          <a:prstGeom prst="wedgeRoundRectCallout">
            <a:avLst>
              <a:gd name="adj1" fmla="val 32665"/>
              <a:gd name="adj2" fmla="val -9755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dirty="0">
                <a:solidFill>
                  <a:srgbClr val="FFFFFF"/>
                </a:solidFill>
              </a:rPr>
              <a:t>Променливите съдържат</a:t>
            </a:r>
            <a:r>
              <a:rPr lang="en-US" sz="2800" dirty="0">
                <a:solidFill>
                  <a:srgbClr val="FFFFFF"/>
                </a:solidFill>
              </a:rPr>
              <a:t> </a:t>
            </a:r>
            <a:r>
              <a:rPr lang="bg-BG" sz="2800" b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референции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10" name="Slide Number Placeholder">
            <a:extLst>
              <a:ext uri="{FF2B5EF4-FFF2-40B4-BE49-F238E27FC236}">
                <a16:creationId xmlns:a16="http://schemas.microsoft.com/office/drawing/2014/main" id="{331447E3-57A6-4112-83CF-157075CE10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9080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8815" y="990601"/>
            <a:ext cx="11806420" cy="5730876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ru-RU" dirty="0"/>
              <a:t>За да можем да използваме някой клас, първо трябва да създадем обект от него. За целта използваме ключовата дума </a:t>
            </a:r>
            <a:r>
              <a:rPr lang="ru-RU" b="1" dirty="0"/>
              <a:t>new</a:t>
            </a:r>
            <a:r>
              <a:rPr lang="ru-RU" dirty="0"/>
              <a:t> в комбинация с някой от конструкторите на класа. Това ще създаде обект от дадения клас (тип).</a:t>
            </a:r>
          </a:p>
          <a:p>
            <a:pPr algn="just"/>
            <a:r>
              <a:rPr lang="ru-RU" dirty="0"/>
              <a:t>За да можем да манипулираме новосъздадения обект, ще трябва да го присвоим на променлива от типа на неговия клас. По този начин в тази променлива ще бъде запазена връзка (референция) към него.</a:t>
            </a:r>
          </a:p>
          <a:p>
            <a:pPr algn="just"/>
            <a:r>
              <a:rPr lang="ru-RU" dirty="0"/>
              <a:t>Чрез променливата, използвайки точкова нотация, можем да извикваме методите, свойствата на обекта, както и да достъпваме поле­тата (член-променливите) и свойствата му.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11804822" cy="874059"/>
          </a:xfrm>
        </p:spPr>
        <p:txBody>
          <a:bodyPr/>
          <a:lstStyle/>
          <a:p>
            <a:r>
              <a:rPr lang="ru-RU" dirty="0"/>
              <a:t>Как да използваме дефиниран от нас клас?</a:t>
            </a:r>
          </a:p>
        </p:txBody>
      </p:sp>
      <p:sp>
        <p:nvSpPr>
          <p:cNvPr id="14" name="Slide Number Placeholder">
            <a:extLst>
              <a:ext uri="{FF2B5EF4-FFF2-40B4-BE49-F238E27FC236}">
                <a16:creationId xmlns:a16="http://schemas.microsoft.com/office/drawing/2014/main" id="{7D70CB5D-2CA4-4BC5-838D-BB94632368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0019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04212" y="2057400"/>
            <a:ext cx="3429001" cy="4421449"/>
          </a:xfrm>
          <a:prstGeom prst="rect">
            <a:avLst/>
          </a:prstGeom>
        </p:spPr>
      </p:pic>
      <p:sp>
        <p:nvSpPr>
          <p:cNvPr id="8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bg-BG" dirty="0"/>
              <a:t>Дефиниране </a:t>
            </a:r>
            <a:r>
              <a:rPr lang="bg-BG"/>
              <a:t>на клас</a:t>
            </a:r>
            <a:endParaRPr lang="en-US" dirty="0"/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bg-BG" dirty="0"/>
              <a:t>Използване на обекти</a:t>
            </a:r>
            <a:endParaRPr lang="en-US" dirty="0"/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bg-BG" dirty="0"/>
              <a:t>Дефиниране на по-сложен клас</a:t>
            </a:r>
            <a:endParaRPr lang="en-US" dirty="0"/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D9A49962-234B-4BC4-812B-78E623A17B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205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Декларирането на променлива създава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референция </a:t>
            </a:r>
            <a:endParaRPr lang="en-US" dirty="0"/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new</a:t>
            </a:r>
            <a:r>
              <a:rPr lang="en-US" dirty="0"/>
              <a:t> </a:t>
            </a:r>
            <a:r>
              <a:rPr lang="bg-BG" dirty="0"/>
              <a:t>заделя място</a:t>
            </a:r>
            <a:endParaRPr lang="en-US" dirty="0"/>
          </a:p>
        </p:txBody>
      </p:sp>
      <p:sp>
        <p:nvSpPr>
          <p:cNvPr id="12" name="Rectangle: Rounded Corners 11"/>
          <p:cNvSpPr/>
          <p:nvPr/>
        </p:nvSpPr>
        <p:spPr>
          <a:xfrm>
            <a:off x="1783490" y="3581400"/>
            <a:ext cx="3091722" cy="2895600"/>
          </a:xfrm>
          <a:prstGeom prst="roundRect">
            <a:avLst>
              <a:gd name="adj" fmla="val 5385"/>
            </a:avLst>
          </a:prstGeom>
          <a:solidFill>
            <a:srgbClr val="F0A22E">
              <a:alpha val="25098"/>
            </a:srgbClr>
          </a:solidFill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GB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Stack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Обектна референция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34634" y="2500996"/>
            <a:ext cx="6807578" cy="69940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600" dirty="0">
                <a:solidFill>
                  <a:schemeClr val="tx2"/>
                </a:solidFill>
              </a:rPr>
              <a:t>Dice 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diceD6</a:t>
            </a:r>
            <a:r>
              <a:rPr lang="en-US" sz="3600" dirty="0">
                <a:solidFill>
                  <a:schemeClr val="tx2"/>
                </a:solidFill>
              </a:rPr>
              <a:t> = 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new</a:t>
            </a:r>
            <a:r>
              <a:rPr lang="en-US" sz="3600" dirty="0">
                <a:solidFill>
                  <a:schemeClr val="tx2"/>
                </a:solidFill>
              </a:rPr>
              <a:t> Dice();</a:t>
            </a: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307627" y="3276600"/>
            <a:ext cx="2586385" cy="1442550"/>
          </a:xfrm>
          <a:prstGeom prst="wedgeRoundRectCallout">
            <a:avLst>
              <a:gd name="adj1" fmla="val 57571"/>
              <a:gd name="adj2" fmla="val 4577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dirty="0">
                <a:solidFill>
                  <a:srgbClr val="FFFFFF"/>
                </a:solidFill>
              </a:rPr>
              <a:t>Референцията има фиксиран размер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0" name="Rectangle: Rounded Corners 9"/>
          <p:cNvSpPr/>
          <p:nvPr/>
        </p:nvSpPr>
        <p:spPr>
          <a:xfrm>
            <a:off x="2158347" y="4731904"/>
            <a:ext cx="2385552" cy="954791"/>
          </a:xfrm>
          <a:prstGeom prst="roundRect">
            <a:avLst>
              <a:gd name="adj" fmla="val 5385"/>
            </a:avLst>
          </a:prstGeom>
          <a:solidFill>
            <a:srgbClr val="F0A22E">
              <a:alpha val="25098"/>
            </a:srgbClr>
          </a:solidFill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diceD6</a:t>
            </a:r>
          </a:p>
          <a:p>
            <a:pPr algn="ctr"/>
            <a:r>
              <a:rPr lang="en-GB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(1540e19d)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ectangle: Rounded Corners 12"/>
          <p:cNvSpPr/>
          <p:nvPr/>
        </p:nvSpPr>
        <p:spPr>
          <a:xfrm>
            <a:off x="6246812" y="3581400"/>
            <a:ext cx="4815935" cy="2895600"/>
          </a:xfrm>
          <a:prstGeom prst="roundRect">
            <a:avLst>
              <a:gd name="adj" fmla="val 5385"/>
            </a:avLst>
          </a:prstGeom>
          <a:solidFill>
            <a:srgbClr val="F0A22E">
              <a:alpha val="25098"/>
            </a:srgbClr>
          </a:solidFill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GB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Heap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: Rounded Corners 10"/>
          <p:cNvSpPr/>
          <p:nvPr/>
        </p:nvSpPr>
        <p:spPr>
          <a:xfrm>
            <a:off x="6468289" y="3750440"/>
            <a:ext cx="2499264" cy="1121480"/>
          </a:xfrm>
          <a:prstGeom prst="roundRect">
            <a:avLst>
              <a:gd name="adj" fmla="val 5385"/>
            </a:avLst>
          </a:prstGeom>
          <a:solidFill>
            <a:srgbClr val="F0A22E">
              <a:alpha val="25098"/>
            </a:srgbClr>
          </a:solidFill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 = null</a:t>
            </a:r>
            <a:br>
              <a:rPr lang="en-GB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sides = 0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7" name="Straight Arrow Connector 6"/>
          <p:cNvCxnSpPr>
            <a:cxnSpLocks/>
            <a:stCxn id="10" idx="3"/>
            <a:endCxn id="11" idx="1"/>
          </p:cNvCxnSpPr>
          <p:nvPr/>
        </p:nvCxnSpPr>
        <p:spPr>
          <a:xfrm flipV="1">
            <a:off x="4543899" y="4311180"/>
            <a:ext cx="1924390" cy="898120"/>
          </a:xfrm>
          <a:prstGeom prst="straightConnector1">
            <a:avLst/>
          </a:prstGeom>
          <a:ln w="889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AutoShape 6"/>
          <p:cNvSpPr>
            <a:spLocks noChangeArrowheads="1"/>
          </p:cNvSpPr>
          <p:nvPr/>
        </p:nvSpPr>
        <p:spPr bwMode="auto">
          <a:xfrm>
            <a:off x="9346650" y="5048078"/>
            <a:ext cx="2434173" cy="921534"/>
          </a:xfrm>
          <a:prstGeom prst="wedgeRoundRectCallout">
            <a:avLst>
              <a:gd name="adj1" fmla="val -60867"/>
              <a:gd name="adj2" fmla="val -4991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dirty="0">
                <a:solidFill>
                  <a:srgbClr val="FFFFFF"/>
                </a:solidFill>
              </a:rPr>
              <a:t>Състоянието се пази в </a:t>
            </a:r>
            <a:r>
              <a:rPr lang="en-US" sz="2800" dirty="0">
                <a:solidFill>
                  <a:srgbClr val="FFFFFF"/>
                </a:solidFill>
              </a:rPr>
              <a:t>heap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4" name="Slide Number Placeholder">
            <a:extLst>
              <a:ext uri="{FF2B5EF4-FFF2-40B4-BE49-F238E27FC236}">
                <a16:creationId xmlns:a16="http://schemas.microsoft.com/office/drawing/2014/main" id="{7D70CB5D-2CA4-4BC5-838D-BB94632368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6263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  <p:bldP spid="1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Съхранение на собствени класове</a:t>
            </a:r>
          </a:p>
        </p:txBody>
      </p:sp>
      <p:sp>
        <p:nvSpPr>
          <p:cNvPr id="434179" name="Rectangle 3"/>
          <p:cNvSpPr>
            <a:spLocks noGrp="1" noChangeArrowheads="1"/>
          </p:cNvSpPr>
          <p:nvPr>
            <p:ph idx="1"/>
          </p:nvPr>
        </p:nvSpPr>
        <p:spPr>
          <a:xfrm>
            <a:off x="190412" y="1138652"/>
            <a:ext cx="11542800" cy="5109748"/>
          </a:xfrm>
        </p:spPr>
        <p:txBody>
          <a:bodyPr>
            <a:noAutofit/>
          </a:bodyPr>
          <a:lstStyle/>
          <a:p>
            <a:pPr marL="358775" indent="-358775" algn="just">
              <a:lnSpc>
                <a:spcPct val="150000"/>
              </a:lnSpc>
            </a:pPr>
            <a:r>
              <a:rPr lang="ru-RU" sz="3200" dirty="0"/>
              <a:t>В C# единственото ограничение относно съхранението на наши собствени класове е те да са във файлове с разширение </a:t>
            </a:r>
            <a:r>
              <a:rPr lang="ru-RU" sz="3200" b="1" dirty="0"/>
              <a:t>.cs</a:t>
            </a:r>
            <a:r>
              <a:rPr lang="ru-RU" sz="3200" dirty="0"/>
              <a:t>. В един такъв файл може да има няколко класа, структури и други типове. Въпреки че компилаторът не го изисква, е препоръчително всеки клас да се съхранява в отделен файл, който съответства на името му, т.е. класът </a:t>
            </a:r>
            <a:r>
              <a:rPr lang="ru-RU" sz="3200" b="1" dirty="0"/>
              <a:t>Dog</a:t>
            </a:r>
            <a:r>
              <a:rPr lang="ru-RU" sz="3200" dirty="0"/>
              <a:t> трябва да е записан във файл с име </a:t>
            </a:r>
            <a:r>
              <a:rPr lang="ru-RU" sz="3200" b="1" dirty="0"/>
              <a:t>Dog.cs</a:t>
            </a:r>
            <a:r>
              <a:rPr lang="ru-RU" sz="3200" dirty="0"/>
              <a:t>.</a:t>
            </a:r>
            <a:endParaRPr lang="bg-BG" sz="3000" dirty="0"/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1DB4C176-D04B-4F0F-89A2-43AB4379ED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4046642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Namespaces</a:t>
            </a:r>
            <a:endParaRPr lang="bg-BG" dirty="0"/>
          </a:p>
        </p:txBody>
      </p:sp>
      <p:sp>
        <p:nvSpPr>
          <p:cNvPr id="434179" name="Rectangle 3"/>
          <p:cNvSpPr>
            <a:spLocks noGrp="1" noChangeArrowheads="1"/>
          </p:cNvSpPr>
          <p:nvPr>
            <p:ph idx="1"/>
          </p:nvPr>
        </p:nvSpPr>
        <p:spPr>
          <a:xfrm>
            <a:off x="190412" y="1138652"/>
            <a:ext cx="11542800" cy="5109748"/>
          </a:xfrm>
        </p:spPr>
        <p:txBody>
          <a:bodyPr>
            <a:noAutofit/>
          </a:bodyPr>
          <a:lstStyle/>
          <a:p>
            <a:pPr marL="358775" indent="-358775" algn="just">
              <a:lnSpc>
                <a:spcPct val="150000"/>
              </a:lnSpc>
            </a:pPr>
            <a:r>
              <a:rPr lang="bg-BG" sz="3200" dirty="0"/>
              <a:t>Пространствата</a:t>
            </a:r>
            <a:r>
              <a:rPr lang="ru-RU" sz="3200" dirty="0"/>
              <a:t> от имена в </a:t>
            </a:r>
            <a:r>
              <a:rPr lang="en-US" sz="3200" dirty="0"/>
              <a:t>C#</a:t>
            </a:r>
            <a:r>
              <a:rPr lang="bg-BG" sz="3200" dirty="0"/>
              <a:t> представляват именувани групи  класове, които са логически свързани, без да има специално изискване как да бъдат разположени във файловата система.</a:t>
            </a:r>
          </a:p>
          <a:p>
            <a:pPr marL="358775" indent="-358775" algn="just">
              <a:lnSpc>
                <a:spcPct val="150000"/>
              </a:lnSpc>
            </a:pPr>
            <a:endParaRPr lang="bg-BG" sz="3200" dirty="0"/>
          </a:p>
          <a:p>
            <a:pPr marL="358775" indent="-358775" algn="just">
              <a:lnSpc>
                <a:spcPct val="150000"/>
              </a:lnSpc>
            </a:pPr>
            <a:r>
              <a:rPr lang="en-GB" sz="3000" dirty="0">
                <a:hlinkClick r:id="rId3"/>
              </a:rPr>
              <a:t>https://www.youtube.com/watch?v=3c5FM4a0ikM</a:t>
            </a:r>
            <a:endParaRPr lang="bg-BG" sz="3200" dirty="0"/>
          </a:p>
          <a:p>
            <a:pPr marL="358775" indent="-358775" algn="just">
              <a:lnSpc>
                <a:spcPct val="150000"/>
              </a:lnSpc>
            </a:pPr>
            <a:r>
              <a:rPr lang="en-US" sz="3200"/>
              <a:t>https://www.youtube.com/watch?v=7uX-Dt95hMs</a:t>
            </a:r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1DB4C176-D04B-4F0F-89A2-43AB4379ED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0379516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научихме?</a:t>
            </a:r>
          </a:p>
        </p:txBody>
      </p:sp>
      <p:sp>
        <p:nvSpPr>
          <p:cNvPr id="434179" name="Rectangle 3"/>
          <p:cNvSpPr>
            <a:spLocks noGrp="1" noChangeArrowheads="1"/>
          </p:cNvSpPr>
          <p:nvPr>
            <p:ph idx="1"/>
          </p:nvPr>
        </p:nvSpPr>
        <p:spPr>
          <a:xfrm>
            <a:off x="190412" y="1138652"/>
            <a:ext cx="11804822" cy="5033547"/>
          </a:xfrm>
        </p:spPr>
        <p:txBody>
          <a:bodyPr>
            <a:noAutofit/>
          </a:bodyPr>
          <a:lstStyle/>
          <a:p>
            <a:pPr marL="358775" indent="-358775">
              <a:lnSpc>
                <a:spcPct val="110000"/>
              </a:lnSpc>
            </a:pPr>
            <a:r>
              <a:rPr lang="bg-BG" sz="3200" dirty="0"/>
              <a:t>Класовете ни дават начини да създаваме обекти</a:t>
            </a:r>
            <a:endParaRPr lang="en-US" sz="3200" dirty="0"/>
          </a:p>
          <a:p>
            <a:pPr marL="706438" lvl="1" indent="-358775">
              <a:lnSpc>
                <a:spcPct val="110000"/>
              </a:lnSpc>
            </a:pPr>
            <a:r>
              <a:rPr lang="bg-BG" sz="3000" dirty="0"/>
              <a:t>Обектите са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инстанция на класа</a:t>
            </a:r>
          </a:p>
          <a:p>
            <a:pPr marL="706438" lvl="1" indent="-358775">
              <a:lnSpc>
                <a:spcPct val="110000"/>
              </a:lnSpc>
            </a:pPr>
            <a:r>
              <a:rPr lang="bg-BG" sz="2800" dirty="0"/>
              <a:t>Класовете дефинират</a:t>
            </a:r>
            <a:r>
              <a:rPr lang="en-US" sz="2800" dirty="0"/>
              <a:t> 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полета</a:t>
            </a:r>
            <a:r>
              <a:rPr lang="en-US" sz="2800" dirty="0"/>
              <a:t>, 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методи</a:t>
            </a:r>
            <a:r>
              <a:rPr lang="bg-BG" sz="2800" dirty="0"/>
              <a:t> и други</a:t>
            </a:r>
            <a:br>
              <a:rPr lang="bg-BG" sz="2800" dirty="0"/>
            </a:br>
            <a:r>
              <a:rPr lang="bg-BG" sz="2800" dirty="0"/>
              <a:t>членове</a:t>
            </a:r>
          </a:p>
          <a:p>
            <a:pPr marL="706438" lvl="1" indent="-358775">
              <a:lnSpc>
                <a:spcPct val="110000"/>
              </a:lnSpc>
            </a:pPr>
            <a:r>
              <a:rPr lang="bg-BG" sz="2800" dirty="0"/>
              <a:t>При създаването на обект променливата </a:t>
            </a:r>
            <a:br>
              <a:rPr lang="bg-BG" sz="2800" dirty="0"/>
            </a:br>
            <a:r>
              <a:rPr lang="bg-BG" sz="2800" dirty="0"/>
              <a:t>съдържа само </a:t>
            </a:r>
            <a:r>
              <a:rPr lang="bg-BG" sz="2800" dirty="0">
                <a:solidFill>
                  <a:srgbClr val="F6D18E"/>
                </a:solidFill>
              </a:rPr>
              <a:t>референция</a:t>
            </a:r>
            <a:r>
              <a:rPr lang="bg-BG" sz="2800" dirty="0"/>
              <a:t> към обекта,</a:t>
            </a:r>
            <a:br>
              <a:rPr lang="bg-BG" sz="2800" dirty="0"/>
            </a:br>
            <a:r>
              <a:rPr lang="bg-BG" sz="2800" dirty="0"/>
              <a:t>а самият той се намира в </a:t>
            </a:r>
            <a:r>
              <a:rPr lang="en-US" sz="2800" dirty="0"/>
              <a:t>heap-</a:t>
            </a:r>
            <a:r>
              <a:rPr lang="bg-BG" sz="2800" dirty="0"/>
              <a:t>а</a:t>
            </a:r>
          </a:p>
          <a:p>
            <a:pPr marL="706438" lvl="1" indent="-358775">
              <a:lnSpc>
                <a:spcPct val="110000"/>
              </a:lnSpc>
            </a:pPr>
            <a:endParaRPr lang="en-US" sz="3000" dirty="0">
              <a:solidFill>
                <a:schemeClr val="tx2">
                  <a:lumMod val="75000"/>
                </a:schemeClr>
              </a:solidFill>
            </a:endParaRPr>
          </a:p>
          <a:p>
            <a:pPr marL="663521" lvl="1" indent="-358775">
              <a:lnSpc>
                <a:spcPct val="110000"/>
              </a:lnSpc>
            </a:pPr>
            <a:endParaRPr lang="bg-BG" sz="3000" dirty="0"/>
          </a:p>
        </p:txBody>
      </p:sp>
      <p:pic>
        <p:nvPicPr>
          <p:cNvPr id="5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8012" y="3819917"/>
            <a:ext cx="3478910" cy="2580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1DB4C176-D04B-4F0F-89A2-43AB4379ED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8382744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Content"/>
          <p:cNvSpPr>
            <a:spLocks noGrp="1"/>
          </p:cNvSpPr>
          <p:nvPr>
            <p:ph idx="1"/>
          </p:nvPr>
        </p:nvSpPr>
        <p:spPr>
          <a:xfrm>
            <a:off x="146037" y="1066799"/>
            <a:ext cx="11891975" cy="5654677"/>
          </a:xfrm>
        </p:spPr>
        <p:txBody>
          <a:bodyPr>
            <a:normAutofit/>
          </a:bodyPr>
          <a:lstStyle/>
          <a:p>
            <a:r>
              <a:rPr lang="bg-BG" sz="2900" dirty="0"/>
              <a:t>Настоящият курс </a:t>
            </a:r>
            <a:r>
              <a:rPr lang="en-US" sz="2900" dirty="0"/>
              <a:t>(</a:t>
            </a:r>
            <a:r>
              <a:rPr lang="bg-BG" sz="2900" dirty="0"/>
              <a:t>презентации</a:t>
            </a:r>
            <a:r>
              <a:rPr lang="en-US" sz="2900" dirty="0"/>
              <a:t>, </a:t>
            </a:r>
            <a:r>
              <a:rPr lang="bg-BG" sz="2900" dirty="0"/>
              <a:t>примери</a:t>
            </a:r>
            <a:r>
              <a:rPr lang="en-US" sz="2900" dirty="0"/>
              <a:t>, </a:t>
            </a:r>
            <a:r>
              <a:rPr lang="bg-BG" sz="2900" dirty="0"/>
              <a:t>задачи, упражнения и др.</a:t>
            </a:r>
            <a:r>
              <a:rPr lang="en-US" sz="2900" dirty="0"/>
              <a:t>)</a:t>
            </a:r>
            <a:r>
              <a:rPr lang="bg-BG" sz="2900" dirty="0"/>
              <a:t> е разработен за нуждите на Национална програма "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Обучение за ИТ кариера</a:t>
            </a:r>
            <a:r>
              <a:rPr lang="bg-BG" sz="2900" dirty="0"/>
              <a:t>" на МОН за подготовка по професия "Приложен програмист"</a:t>
            </a:r>
          </a:p>
          <a:p>
            <a:endParaRPr lang="bg-BG" sz="2900" dirty="0"/>
          </a:p>
          <a:p>
            <a:endParaRPr lang="bg-BG" sz="2900" dirty="0"/>
          </a:p>
          <a:p>
            <a:r>
              <a:rPr lang="bg-BG" sz="2900" dirty="0"/>
              <a:t>Курсът е базиран на учебно съдържание и методика, предоставени от 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фондация "Софтуерен университет" </a:t>
            </a:r>
            <a:r>
              <a:rPr lang="bg-BG" sz="2900" dirty="0"/>
              <a:t>и се разпространява под свободен</a:t>
            </a:r>
            <a:r>
              <a:rPr lang="bg-BG" sz="29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2900" dirty="0"/>
              <a:t>лиценз</a:t>
            </a:r>
            <a:r>
              <a:rPr lang="en-US" sz="2900" b="1" dirty="0">
                <a:solidFill>
                  <a:schemeClr val="tx2">
                    <a:lumMod val="75000"/>
                  </a:schemeClr>
                </a:solidFill>
              </a:rPr>
              <a:t> CC-BY-NC-SA</a:t>
            </a:r>
            <a:endParaRPr lang="bg-BG" sz="2900" b="1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6" name="Group Logos">
            <a:extLst>
              <a:ext uri="{FF2B5EF4-FFF2-40B4-BE49-F238E27FC236}">
                <a16:creationId xmlns:a16="http://schemas.microsoft.com/office/drawing/2014/main" id="{40A26E2B-FAAA-4165-9B90-2760644E8132}"/>
              </a:ext>
            </a:extLst>
          </p:cNvPr>
          <p:cNvGrpSpPr/>
          <p:nvPr/>
        </p:nvGrpSpPr>
        <p:grpSpPr>
          <a:xfrm>
            <a:off x="2970212" y="5553269"/>
            <a:ext cx="6016452" cy="873381"/>
            <a:chOff x="2970212" y="5562600"/>
            <a:chExt cx="6016452" cy="873381"/>
          </a:xfrm>
        </p:grpSpPr>
        <p:pic>
          <p:nvPicPr>
            <p:cNvPr id="22" name="Logo CC-BY-NC-SA">
              <a:hlinkClick r:id="rId3"/>
              <a:extLst>
                <a:ext uri="{FF2B5EF4-FFF2-40B4-BE49-F238E27FC236}">
                  <a16:creationId xmlns:a16="http://schemas.microsoft.com/office/drawing/2014/main" id="{F7FF078B-D7E3-4FDC-B697-3E0B738E78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51612" y="5562600"/>
              <a:ext cx="2435052" cy="873380"/>
            </a:xfrm>
            <a:prstGeom prst="rect">
              <a:avLst/>
            </a:prstGeom>
          </p:spPr>
        </p:pic>
        <p:pic>
          <p:nvPicPr>
            <p:cNvPr id="20" name="Logo SoftUni Foundation" descr="A picture containing plate, drawing&#10;&#10;Description automatically generated">
              <a:hlinkClick r:id="rId5"/>
              <a:extLst>
                <a:ext uri="{FF2B5EF4-FFF2-40B4-BE49-F238E27FC236}">
                  <a16:creationId xmlns:a16="http://schemas.microsoft.com/office/drawing/2014/main" id="{99622D04-ADD1-4DB1-A02F-2D61BE27A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0212" y="5562600"/>
              <a:ext cx="3121158" cy="873381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</p:grpSp>
      <p:grpSp>
        <p:nvGrpSpPr>
          <p:cNvPr id="5" name="Group Logos">
            <a:extLst>
              <a:ext uri="{FF2B5EF4-FFF2-40B4-BE49-F238E27FC236}">
                <a16:creationId xmlns:a16="http://schemas.microsoft.com/office/drawing/2014/main" id="{0602D838-02AF-4A2B-9E34-F6768ABCBB84}"/>
              </a:ext>
            </a:extLst>
          </p:cNvPr>
          <p:cNvGrpSpPr/>
          <p:nvPr/>
        </p:nvGrpSpPr>
        <p:grpSpPr>
          <a:xfrm>
            <a:off x="3112083" y="2715207"/>
            <a:ext cx="5709475" cy="970203"/>
            <a:chOff x="3112083" y="2705876"/>
            <a:chExt cx="5709475" cy="970203"/>
          </a:xfrm>
        </p:grpSpPr>
        <p:pic>
          <p:nvPicPr>
            <p:cNvPr id="10" name="Logo IT Career" descr="A close up of a logo&#10;&#10;Description automatically generated">
              <a:hlinkClick r:id="rId7"/>
              <a:extLst>
                <a:ext uri="{FF2B5EF4-FFF2-40B4-BE49-F238E27FC236}">
                  <a16:creationId xmlns:a16="http://schemas.microsoft.com/office/drawing/2014/main" id="{C6B4761B-EE8B-460E-A5AF-6A003F25524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2083" y="2705879"/>
              <a:ext cx="2837416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  <p:pic>
          <p:nvPicPr>
            <p:cNvPr id="12" name="Logo Ministry of Education">
              <a:hlinkClick r:id="rId9"/>
              <a:extLst>
                <a:ext uri="{FF2B5EF4-FFF2-40B4-BE49-F238E27FC236}">
                  <a16:creationId xmlns:a16="http://schemas.microsoft.com/office/drawing/2014/main" id="{E65F853D-4D5F-404D-B9AA-6840D11022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16718" y="2705876"/>
              <a:ext cx="2104840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188815" y="40341"/>
            <a:ext cx="11849197" cy="1110780"/>
          </a:xfrm>
        </p:spPr>
        <p:txBody>
          <a:bodyPr>
            <a:normAutofit/>
          </a:bodyPr>
          <a:lstStyle/>
          <a:p>
            <a:r>
              <a:rPr lang="bg-BG" dirty="0"/>
              <a:t>Министерство на образованието и науката (МОН)</a:t>
            </a:r>
            <a:endParaRPr lang="en-US" dirty="0"/>
          </a:p>
        </p:txBody>
      </p:sp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63D76708-1E90-4543-A930-4100BF4A9F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3905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b="1" dirty="0"/>
              <a:t>Клас</a:t>
            </a:r>
            <a:r>
              <a:rPr lang="ru-RU" dirty="0"/>
              <a:t> (</a:t>
            </a:r>
            <a:r>
              <a:rPr lang="ru-RU" b="1" dirty="0"/>
              <a:t>class</a:t>
            </a:r>
            <a:r>
              <a:rPr lang="ru-RU" dirty="0"/>
              <a:t>) в ООП наричаме описание (спецификация) на даден клас обекти от реал­ността. Класът представлява шаблон, който описва видо­вете състояния и поведението на конкретните обекти (екземплярите), които биват създа­вани от този клас (шаблон).</a:t>
            </a:r>
          </a:p>
          <a:p>
            <a:pPr algn="just"/>
            <a:r>
              <a:rPr lang="ru-RU" b="1" dirty="0"/>
              <a:t>Обект</a:t>
            </a:r>
            <a:r>
              <a:rPr lang="ru-RU" dirty="0"/>
              <a:t> (</a:t>
            </a:r>
            <a:r>
              <a:rPr lang="ru-RU" b="1" dirty="0"/>
              <a:t>object</a:t>
            </a:r>
            <a:r>
              <a:rPr lang="ru-RU" dirty="0"/>
              <a:t>) наричаме екземпляр създаден по дефиницията (описание­то) на даден клас. Когато един обект е създаден по описанието, което един клас дефинира, казваме, че </a:t>
            </a:r>
            <a:r>
              <a:rPr lang="ru-RU" b="1" dirty="0"/>
              <a:t>обектът е от тип "името на този клас"</a:t>
            </a:r>
            <a:r>
              <a:rPr lang="ru-RU" dirty="0"/>
              <a:t>.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Определения</a:t>
            </a:r>
            <a:endParaRPr lang="en-US" dirty="0"/>
          </a:p>
        </p:txBody>
      </p:sp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53D335CB-5CA2-4B8A-97E9-3BC16EE030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2772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/>
              <a:t>Всеки клас съдържа дефиниция на това какви данни трябва да се съдържат в един обект, за да се опише състоянието му. Обектът (конкретния екземпляр от този клас) съдържа самите данни. Тези данни дефинират състоянието му.</a:t>
            </a:r>
          </a:p>
          <a:p>
            <a:pPr algn="just"/>
            <a:r>
              <a:rPr lang="ru-RU" dirty="0"/>
              <a:t>Освен състоянието, в класа също се описва и поведението на обектите. Поведението се изразява в действията, които могат да бъдат извършвани от обектите. Средството на ООП, чрез което можем да описваме поведе­нието на обектите от даден клас, е декларирането на методи в класа.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съдържа един клас?</a:t>
            </a:r>
          </a:p>
        </p:txBody>
      </p:sp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53D335CB-5CA2-4B8A-97E9-3BC16EE030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8434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412" y="1151121"/>
            <a:ext cx="11353800" cy="5173479"/>
          </a:xfrm>
        </p:spPr>
        <p:txBody>
          <a:bodyPr/>
          <a:lstStyle/>
          <a:p>
            <a:pPr marL="0" indent="0" algn="just">
              <a:buNone/>
            </a:pPr>
            <a:r>
              <a:rPr lang="ru-RU" dirty="0"/>
              <a:t>Основните елементи на класовете в C# са следните:</a:t>
            </a:r>
          </a:p>
          <a:p>
            <a:pPr algn="just"/>
            <a:endParaRPr lang="ru-RU" dirty="0"/>
          </a:p>
          <a:p>
            <a:pPr marL="0" indent="0" algn="just">
              <a:buNone/>
            </a:pPr>
            <a:r>
              <a:rPr lang="ru-RU" dirty="0"/>
              <a:t>1. </a:t>
            </a:r>
            <a:r>
              <a:rPr lang="ru-RU" b="1" dirty="0"/>
              <a:t>Декларация на класа (class declaration) </a:t>
            </a:r>
            <a:r>
              <a:rPr lang="ru-RU" dirty="0"/>
              <a:t>– това е редът, на който декларираме името на класа. </a:t>
            </a:r>
          </a:p>
          <a:p>
            <a:pPr marL="0" indent="0" algn="just">
              <a:buNone/>
            </a:pPr>
            <a:r>
              <a:rPr lang="ru-RU" dirty="0"/>
              <a:t>Например:</a:t>
            </a:r>
          </a:p>
          <a:p>
            <a:pPr marL="0" indent="0" algn="just">
              <a:buNone/>
            </a:pPr>
            <a:r>
              <a:rPr lang="en-US" dirty="0"/>
              <a:t>public class Dog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13767" y="152400"/>
            <a:ext cx="10172797" cy="910378"/>
          </a:xfrm>
        </p:spPr>
        <p:txBody>
          <a:bodyPr/>
          <a:lstStyle/>
          <a:p>
            <a:r>
              <a:rPr lang="bg-BG" dirty="0"/>
              <a:t>Елементи на класа</a:t>
            </a:r>
          </a:p>
        </p:txBody>
      </p:sp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53D335CB-5CA2-4B8A-97E9-3BC16EE030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8205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bg-BG" dirty="0"/>
              <a:t>2. </a:t>
            </a:r>
            <a:r>
              <a:rPr lang="ru-RU" b="1" dirty="0"/>
              <a:t>Тяло на клас </a:t>
            </a:r>
            <a:r>
              <a:rPr lang="ru-RU" dirty="0"/>
              <a:t>– по подобие на методите, класовете също имат част, която следва декларацията им, оградена с фигурни скоби – "</a:t>
            </a:r>
            <a:r>
              <a:rPr lang="ru-RU" b="1" dirty="0"/>
              <a:t>{</a:t>
            </a:r>
            <a:r>
              <a:rPr lang="ru-RU" dirty="0"/>
              <a:t>" и "</a:t>
            </a:r>
            <a:r>
              <a:rPr lang="ru-RU" b="1" dirty="0"/>
              <a:t>}</a:t>
            </a:r>
            <a:r>
              <a:rPr lang="ru-RU" dirty="0"/>
              <a:t>" между които се намира съдържанието на класа. Тя се нарича тяло на класа. Елементите на класа, които се описват в тялото му са изброени в следващите точки.</a:t>
            </a:r>
          </a:p>
          <a:p>
            <a:pPr marL="0" indent="0">
              <a:buNone/>
            </a:pPr>
            <a:r>
              <a:rPr lang="en-US" dirty="0"/>
              <a:t>public class Dog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     </a:t>
            </a:r>
            <a:r>
              <a:rPr lang="en-US" sz="2800" dirty="0">
                <a:solidFill>
                  <a:srgbClr val="00B050"/>
                </a:solidFill>
              </a:rPr>
              <a:t> // ... The body of the class comes here ...</a:t>
            </a:r>
          </a:p>
          <a:p>
            <a:pPr marL="0" indent="0">
              <a:buNone/>
            </a:pPr>
            <a:r>
              <a:rPr lang="en-US" dirty="0"/>
              <a:t>}</a:t>
            </a:r>
            <a:r>
              <a:rPr lang="bg-BG" dirty="0"/>
              <a:t> </a:t>
            </a:r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Елементи на класа</a:t>
            </a:r>
          </a:p>
        </p:txBody>
      </p:sp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53D335CB-5CA2-4B8A-97E9-3BC16EE030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5347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542799" cy="537388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bg-BG" dirty="0"/>
              <a:t>3. </a:t>
            </a:r>
            <a:r>
              <a:rPr lang="ru-RU" b="1" dirty="0"/>
              <a:t>Конструктор (constructor)</a:t>
            </a:r>
            <a:r>
              <a:rPr lang="ru-RU" dirty="0"/>
              <a:t> – това е псевдометод, който се из­пол­зва за създа­ване на нови обекти. Така изглежда един конструктор:</a:t>
            </a:r>
          </a:p>
          <a:p>
            <a:pPr marL="0" indent="0">
              <a:buNone/>
            </a:pPr>
            <a:endParaRPr lang="bg-BG" dirty="0"/>
          </a:p>
          <a:p>
            <a:pPr marL="0" indent="0">
              <a:buNone/>
            </a:pPr>
            <a:r>
              <a:rPr lang="en-US" dirty="0"/>
              <a:t>public Dog()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     </a:t>
            </a:r>
            <a:r>
              <a:rPr lang="en-US" sz="2400" dirty="0">
                <a:solidFill>
                  <a:srgbClr val="00B050"/>
                </a:solidFill>
              </a:rPr>
              <a:t> // ... Some code ...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 algn="just">
              <a:buNone/>
            </a:pPr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Елементи на класа</a:t>
            </a:r>
          </a:p>
        </p:txBody>
      </p:sp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53D335CB-5CA2-4B8A-97E9-3BC16EE030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5825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542799" cy="537388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bg-BG" dirty="0"/>
              <a:t>4. </a:t>
            </a:r>
            <a:r>
              <a:rPr lang="ru-RU" b="1" dirty="0"/>
              <a:t>Полета (fields)</a:t>
            </a:r>
            <a:r>
              <a:rPr lang="ru-RU" dirty="0"/>
              <a:t> – те са променливи, декларирани в класа (някъде в лите­ратурата се срещат като </a:t>
            </a:r>
            <a:r>
              <a:rPr lang="ru-RU" b="1" dirty="0"/>
              <a:t>член-променливи</a:t>
            </a:r>
            <a:r>
              <a:rPr lang="ru-RU" dirty="0"/>
              <a:t>). В тях се пазят данни, които отразяват състоянието на обекта и са нужни за работата на методите на класа. Стойността, която се пази в полетата, отразява конкретното състояние на дадения обект, но съществуват и такива полета, наречени </a:t>
            </a:r>
            <a:r>
              <a:rPr lang="ru-RU" b="1" dirty="0"/>
              <a:t>статични</a:t>
            </a:r>
            <a:r>
              <a:rPr lang="ru-RU" dirty="0"/>
              <a:t>, които са общи за всички обекти.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B050"/>
                </a:solidFill>
              </a:rPr>
              <a:t>// Field definition</a:t>
            </a:r>
          </a:p>
          <a:p>
            <a:pPr marL="0" indent="0">
              <a:buNone/>
            </a:pPr>
            <a:r>
              <a:rPr lang="en-US" dirty="0"/>
              <a:t>private string name;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Елементи на класа</a:t>
            </a:r>
          </a:p>
        </p:txBody>
      </p:sp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53D335CB-5CA2-4B8A-97E9-3BC16EE030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2640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542799" cy="537388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bg-BG" dirty="0"/>
              <a:t>5. </a:t>
            </a:r>
            <a:r>
              <a:rPr lang="ru-RU" b="1" dirty="0"/>
              <a:t>Свойства (properties)</a:t>
            </a:r>
            <a:r>
              <a:rPr lang="ru-RU" dirty="0"/>
              <a:t> – така наричаме характеристиките на даден клас. Обикновено стойността на тези характеристики се пази в полета. Подобно на полетата, свойствата могат да бъдат притежа­вани само от конкретен обект или да са споделени между всички обекти от тип даден клас.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B050"/>
                </a:solidFill>
              </a:rPr>
              <a:t>// Property definition</a:t>
            </a:r>
          </a:p>
          <a:p>
            <a:pPr marL="0" indent="0">
              <a:buNone/>
            </a:pPr>
            <a:r>
              <a:rPr lang="en-US" dirty="0"/>
              <a:t>private string Name { get; set; 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Елементи на класа</a:t>
            </a:r>
          </a:p>
        </p:txBody>
      </p:sp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53D335CB-5CA2-4B8A-97E9-3BC16EE030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5265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7324</TotalTime>
  <Words>1951</Words>
  <Application>Microsoft Office PowerPoint</Application>
  <PresentationFormat>По избор</PresentationFormat>
  <Paragraphs>254</Paragraphs>
  <Slides>24</Slides>
  <Notes>24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24</vt:i4>
      </vt:variant>
    </vt:vector>
  </HeadingPairs>
  <TitlesOfParts>
    <vt:vector size="30" baseType="lpstr">
      <vt:lpstr>Arial</vt:lpstr>
      <vt:lpstr>Calibri</vt:lpstr>
      <vt:lpstr>Consolas</vt:lpstr>
      <vt:lpstr>Wingdings</vt:lpstr>
      <vt:lpstr>Wingdings 2</vt:lpstr>
      <vt:lpstr>SoftUni 16x9</vt:lpstr>
      <vt:lpstr>Презентация на PowerPoint</vt:lpstr>
      <vt:lpstr>Съдържание</vt:lpstr>
      <vt:lpstr>Определения</vt:lpstr>
      <vt:lpstr>Какво съдържа един клас?</vt:lpstr>
      <vt:lpstr>Елементи на класа</vt:lpstr>
      <vt:lpstr>Елементи на класа</vt:lpstr>
      <vt:lpstr>Елементи на класа</vt:lpstr>
      <vt:lpstr>Елементи на класа</vt:lpstr>
      <vt:lpstr>Елементи на класа</vt:lpstr>
      <vt:lpstr>Елементи на класа</vt:lpstr>
      <vt:lpstr>Елементи на класа</vt:lpstr>
      <vt:lpstr>Елементи на класа</vt:lpstr>
      <vt:lpstr>Елементи на класа</vt:lpstr>
      <vt:lpstr>Дефиниране на клас Dice</vt:lpstr>
      <vt:lpstr>Дефиниране на прост клас</vt:lpstr>
      <vt:lpstr>Именуване на класове</vt:lpstr>
      <vt:lpstr>Членове на класа</vt:lpstr>
      <vt:lpstr>Създаване на обект</vt:lpstr>
      <vt:lpstr>Как да използваме дефиниран от нас клас?</vt:lpstr>
      <vt:lpstr>Обектна референция</vt:lpstr>
      <vt:lpstr>Съхранение на собствени класове</vt:lpstr>
      <vt:lpstr>Namespaces</vt:lpstr>
      <vt:lpstr>Какво научихме?</vt:lpstr>
      <vt:lpstr>Министерство на образованието и науката (МОН)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Defining Classes</dc:title>
  <dc:subject>C# Basics Course</dc:subject>
  <dc:creator>Software University Foundation</dc:creator>
  <cp:keywords>C#; class; object; fields; methods; properties; constructors; static</cp:keywords>
  <dc:description>Фондация "Софтуерен университет" - http://softuni.foundation</dc:description>
  <cp:lastModifiedBy>Боряна Т. Герджикова</cp:lastModifiedBy>
  <cp:revision>331</cp:revision>
  <dcterms:created xsi:type="dcterms:W3CDTF">2014-01-02T17:00:34Z</dcterms:created>
  <dcterms:modified xsi:type="dcterms:W3CDTF">2021-10-16T19:27:31Z</dcterms:modified>
  <cp:category>programming; software engineering; C#; OOP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