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  <Override PartName="/ppt/media/image7.jpeg" ContentType="image/jpeg"/>
  <Override PartName="/ppt/media/image2.jpeg" ContentType="image/jpeg"/>
  <Override PartName="/ppt/media/image8.png" ContentType="image/png"/>
  <Override PartName="/ppt/media/image3.png" ContentType="image/png"/>
  <Override PartName="/ppt/media/image4.png" ContentType="image/png"/>
  <Override PartName="/ppt/media/image6.jpeg" ContentType="image/jpeg"/>
  <Override PartName="/ppt/media/image5.png" ContentType="image/png"/>
  <Override PartName="/ppt/media/image9.jpeg" ContentType="image/jpeg"/>
  <Override PartName="/ppt/media/image10.jpeg" ContentType="image/jpe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32404050" cy="432054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E44ECF3-0C48-42F1-9660-7A7CA9457B2E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Img"/>
          </p:nvPr>
        </p:nvSpPr>
        <p:spPr>
          <a:xfrm>
            <a:off x="2143080" y="685800"/>
            <a:ext cx="2571480" cy="3428640"/>
          </a:xfrm>
          <a:prstGeom prst="rect">
            <a:avLst/>
          </a:prstGeom>
          <a:ln w="0">
            <a:noFill/>
          </a:ln>
        </p:spPr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60CC44-2164-48AF-A921-5A268F50C188}" type="slidenum">
              <a:rPr b="0" lang="pt-BR" sz="12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93E1B2-53EF-4FC0-A1CB-922EA104158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620000" y="10109880"/>
            <a:ext cx="29162880" cy="119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1620000" y="23198400"/>
            <a:ext cx="29162880" cy="119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85D4DC-532B-4AAF-835B-6A5BDECA32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620000" y="10109880"/>
            <a:ext cx="14231160" cy="119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6563240" y="10109880"/>
            <a:ext cx="14231160" cy="119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1620000" y="23198400"/>
            <a:ext cx="14231160" cy="119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16563240" y="23198400"/>
            <a:ext cx="14231160" cy="119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82AE4D-93EA-4351-A066-4A5E9386EC7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620000" y="10109880"/>
            <a:ext cx="9390240" cy="119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11480040" y="10109880"/>
            <a:ext cx="9390240" cy="119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21340440" y="10109880"/>
            <a:ext cx="9390240" cy="119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1620000" y="23198400"/>
            <a:ext cx="9390240" cy="119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11480040" y="23198400"/>
            <a:ext cx="9390240" cy="119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21340440" y="23198400"/>
            <a:ext cx="9390240" cy="119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30B877-83AA-4B21-969F-8E269230CCB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620000" y="10109880"/>
            <a:ext cx="29162880" cy="2505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9E55F5-F3C3-4B25-8F31-BD38632A00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1620000" y="10109880"/>
            <a:ext cx="29162880" cy="2505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D5387D-80C1-468C-9CEE-9B0A1E12CF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620000" y="10109880"/>
            <a:ext cx="14231160" cy="2505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16563240" y="10109880"/>
            <a:ext cx="14231160" cy="2505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58B22B-E87A-4E95-BDC9-1E23C874420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4A7846-4A67-40AD-8A19-3827E17703E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620000" y="1723680"/>
            <a:ext cx="29162880" cy="3344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43BE46-CD7F-4AED-B035-26041CA423D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620000" y="10109880"/>
            <a:ext cx="14231160" cy="119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16563240" y="10109880"/>
            <a:ext cx="14231160" cy="2505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1620000" y="23198400"/>
            <a:ext cx="14231160" cy="119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D74D62-B5ED-4683-9C26-168E1F4B75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620000" y="10109880"/>
            <a:ext cx="14231160" cy="2505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16563240" y="10109880"/>
            <a:ext cx="14231160" cy="119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6563240" y="23198400"/>
            <a:ext cx="14231160" cy="119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418568-E339-411F-B47E-CA6D06189F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620000" y="10109880"/>
            <a:ext cx="14231160" cy="119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16563240" y="10109880"/>
            <a:ext cx="14231160" cy="119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620000" y="23198400"/>
            <a:ext cx="29162880" cy="119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A5FB14-DB24-4A1C-905B-47C2A804E5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11066400" y="39349440"/>
            <a:ext cx="10270440" cy="2998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226440" rIns="226440" tIns="113040" bIns="113040" anchor="t">
            <a:noAutofit/>
          </a:bodyPr>
          <a:lstStyle>
            <a:lvl1pPr algn="ctr">
              <a:lnSpc>
                <a:spcPct val="100000"/>
              </a:lnSpc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23221800" y="39349440"/>
            <a:ext cx="7562160" cy="2998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226440" rIns="226440" tIns="113040" bIns="113040" anchor="t">
            <a:noAutofit/>
          </a:bodyPr>
          <a:lstStyle>
            <a:lvl1pPr algn="r">
              <a:lnSpc>
                <a:spcPct val="100000"/>
              </a:lnSpc>
              <a:buNone/>
              <a:defRPr b="0" lang="pt-BR" sz="37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2FDC6A-D2CF-43FB-A956-00C1941425CE}" type="slidenum">
              <a:rPr b="0" lang="pt-BR" sz="37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pt-BR" sz="37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1619280" y="39349440"/>
            <a:ext cx="7562160" cy="2998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226440" rIns="226440" tIns="113040" bIns="113040" anchor="t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png"/><Relationship Id="rId9" Type="http://schemas.openxmlformats.org/officeDocument/2006/relationships/image" Target="../media/image9.jpeg"/><Relationship Id="rId10" Type="http://schemas.openxmlformats.org/officeDocument/2006/relationships/image" Target="../media/image10.jpe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1"/>
          <p:cNvSpPr/>
          <p:nvPr/>
        </p:nvSpPr>
        <p:spPr>
          <a:xfrm>
            <a:off x="5272200" y="11665440"/>
            <a:ext cx="6265080" cy="12535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226440" rIns="226440" tIns="113040" bIns="1130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t-BR" sz="6000" spc="-1" strike="noStrike">
                <a:solidFill>
                  <a:srgbClr val="006666"/>
                </a:solidFill>
                <a:latin typeface="Arial"/>
                <a:ea typeface="DejaVu Sans"/>
              </a:rPr>
              <a:t>Introdução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46" name="Rectangle 12"/>
          <p:cNvSpPr/>
          <p:nvPr/>
        </p:nvSpPr>
        <p:spPr>
          <a:xfrm>
            <a:off x="485640" y="11315880"/>
            <a:ext cx="15429960" cy="28202760"/>
          </a:xfrm>
          <a:prstGeom prst="rect">
            <a:avLst/>
          </a:prstGeom>
          <a:noFill/>
          <a:ln w="88900">
            <a:solidFill>
              <a:srgbClr val="2d2d8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Text Box 50"/>
          <p:cNvSpPr/>
          <p:nvPr/>
        </p:nvSpPr>
        <p:spPr>
          <a:xfrm>
            <a:off x="1057320" y="13201920"/>
            <a:ext cx="14286960" cy="9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t">
            <a:spAutoFit/>
          </a:bodyPr>
          <a:p>
            <a:pPr algn="just">
              <a:lnSpc>
                <a:spcPts val="4419"/>
              </a:lnSpc>
              <a:buNone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DejaVu Sans"/>
              </a:rPr>
              <a:t>O Projeto Auto Market está em desenvolvimento há dois trimestres por alunos e professores da disciplina de Projetos de Automação Industrial do 3º ano do ensino técnico integrado do IFMG-Ouro Preto. O propósito do projeto é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implementar um protótipo de supermercado automatizado a fim de agilizar o processo de compra, oferecendo a possibilidade de escolher os produtos e realizar o pagamento por intermédio de um aplicativo, tornando o ato de realizar compras no supermercado mais rápido e prático, excluindo a necessidade do atendimento feito por um funcionário. Ou seja, o Projeto Auto Market é um sistema que fornece a automatização de compras em geral em lojas físicas de qualquer ramo, criando plataformas de compra (aplicativos e sites) e todo o processo físico (esteiras, tótens de compra, telas, motores e sensores) para que os clientes dos contratantes do nosso serviço possam comprar sem esperar em filas e toda a demora de processamento da compra por colaboradores, gerando mais eficiência para todos.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48" name="Rectangle 67"/>
          <p:cNvSpPr/>
          <p:nvPr/>
        </p:nvSpPr>
        <p:spPr>
          <a:xfrm>
            <a:off x="4168800" y="23690880"/>
            <a:ext cx="8063640" cy="1343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226440" rIns="226440" tIns="113040" bIns="1130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t-BR" sz="6000" spc="-1" strike="noStrike">
                <a:solidFill>
                  <a:srgbClr val="006666"/>
                </a:solidFill>
                <a:latin typeface="Arial"/>
                <a:ea typeface="DejaVu Sans"/>
              </a:rPr>
              <a:t>Materiais e Métodos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49" name="Rectangle 68"/>
          <p:cNvSpPr/>
          <p:nvPr/>
        </p:nvSpPr>
        <p:spPr>
          <a:xfrm>
            <a:off x="19416600" y="11691000"/>
            <a:ext cx="10153080" cy="1345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226440" rIns="226440" tIns="113040" bIns="1130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t-BR" sz="6000" spc="-1" strike="noStrike">
                <a:solidFill>
                  <a:srgbClr val="006666"/>
                </a:solidFill>
                <a:latin typeface="Arial"/>
                <a:ea typeface="DejaVu Sans"/>
              </a:rPr>
              <a:t>Resultados e Discussões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50" name="Rectangle 69"/>
          <p:cNvSpPr/>
          <p:nvPr/>
        </p:nvSpPr>
        <p:spPr>
          <a:xfrm>
            <a:off x="20234520" y="31250520"/>
            <a:ext cx="8063640" cy="1343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226440" rIns="226440" tIns="113040" bIns="1130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t-BR" sz="6000" spc="-1" strike="noStrike">
                <a:solidFill>
                  <a:srgbClr val="006666"/>
                </a:solidFill>
                <a:latin typeface="Arial"/>
                <a:ea typeface="DejaVu Sans"/>
              </a:rPr>
              <a:t>Conclusões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51" name="Rectangle 70"/>
          <p:cNvSpPr/>
          <p:nvPr/>
        </p:nvSpPr>
        <p:spPr>
          <a:xfrm>
            <a:off x="20284920" y="35918640"/>
            <a:ext cx="8065440" cy="1343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226440" rIns="226440" tIns="113040" bIns="1130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t-BR" sz="6000" spc="-1" strike="noStrike">
                <a:solidFill>
                  <a:srgbClr val="006666"/>
                </a:solidFill>
                <a:latin typeface="Arial"/>
                <a:ea typeface="DejaVu Sans"/>
              </a:rPr>
              <a:t>Agradecimentos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52" name="Text Box 73"/>
          <p:cNvSpPr/>
          <p:nvPr/>
        </p:nvSpPr>
        <p:spPr>
          <a:xfrm>
            <a:off x="16886520" y="32510520"/>
            <a:ext cx="14329800" cy="338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t">
            <a:spAutoFit/>
          </a:bodyPr>
          <a:p>
            <a:pPr algn="just">
              <a:lnSpc>
                <a:spcPct val="100000"/>
              </a:lnSpc>
              <a:spcBef>
                <a:spcPts val="1800"/>
              </a:spcBef>
              <a:buNone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DejaVu Sans"/>
              </a:rPr>
              <a:t>O projeto proposto otimizará o tempo necessário para a realização de compras e resolverá o problema com as filas e demoras em caixas. Dessa forma, o nosso contratante conseguirá obter mais lucro devido à menor quantidade de colaboradores considerados necessários, e também conseguirá atrair mais clientes por eficiência, que é essencial nos dias atuais.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53" name="Rectangle 77"/>
          <p:cNvSpPr/>
          <p:nvPr/>
        </p:nvSpPr>
        <p:spPr>
          <a:xfrm>
            <a:off x="0" y="20558160"/>
            <a:ext cx="183600" cy="6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Rectangle 92"/>
          <p:cNvSpPr/>
          <p:nvPr/>
        </p:nvSpPr>
        <p:spPr>
          <a:xfrm>
            <a:off x="17059320" y="37194120"/>
            <a:ext cx="1428984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just">
              <a:lnSpc>
                <a:spcPct val="100000"/>
              </a:lnSpc>
              <a:spcBef>
                <a:spcPts val="1800"/>
              </a:spcBef>
              <a:buNone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</a:t>
            </a: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DejaVu Sans"/>
              </a:rPr>
              <a:t>Os autores agradecem o apoio dos professores que nos ajudaram no desenvolvimento do projeto e aos demais que colaboraram com o sucesso deste. 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55" name="Rectangle 12"/>
          <p:cNvSpPr/>
          <p:nvPr/>
        </p:nvSpPr>
        <p:spPr>
          <a:xfrm>
            <a:off x="16273440" y="11315880"/>
            <a:ext cx="15715440" cy="28220400"/>
          </a:xfrm>
          <a:prstGeom prst="rect">
            <a:avLst/>
          </a:prstGeom>
          <a:noFill/>
          <a:ln w="88900">
            <a:solidFill>
              <a:srgbClr val="2d2d8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Text Box 50"/>
          <p:cNvSpPr/>
          <p:nvPr/>
        </p:nvSpPr>
        <p:spPr>
          <a:xfrm>
            <a:off x="16773480" y="13201920"/>
            <a:ext cx="14787000" cy="393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t">
            <a:spAutoFit/>
          </a:bodyPr>
          <a:p>
            <a:pPr algn="just">
              <a:lnSpc>
                <a:spcPct val="100000"/>
              </a:lnSpc>
              <a:spcBef>
                <a:spcPts val="1800"/>
              </a:spcBef>
              <a:buNone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DejaVu Sans"/>
              </a:rPr>
              <a:t>As pessoas estão cada vez mais ocupadas e sem tempo para realizar algumas ações ultimamente. Pensando nisso, a implementação do sistema proposto permitirá que as pessoas possam fazer compras físicas de forma cada vez mais fácil, rápida e eficaz, sem perder tempo em filas e demoras em caixas de lojas em geral. O aplicativo já está em desenvolvimento e possibilitará que as ações de selecionar produtos, de comprar e de fazer o pagamento, sejam efetivamente realizadas. 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57" name="Text Box 50"/>
          <p:cNvSpPr/>
          <p:nvPr/>
        </p:nvSpPr>
        <p:spPr>
          <a:xfrm>
            <a:off x="1128600" y="25035480"/>
            <a:ext cx="14286960" cy="526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t">
            <a:spAutoFit/>
          </a:bodyPr>
          <a:p>
            <a:pPr algn="just">
              <a:lnSpc>
                <a:spcPct val="100000"/>
              </a:lnSpc>
              <a:spcBef>
                <a:spcPts val="1800"/>
              </a:spcBef>
              <a:buNone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DejaVu Sans"/>
              </a:rPr>
              <a:t>A metodologia do  projeto envolve ações diversas na qual cada um realiza uma função das seguintes: desenvolvedor de software, desenvolvedor de hardware, coordenador do projeto e responsável por relatórios. Os orientadores são responsáveis por auxiliar e fiscalizar o andamento do projeto. </a:t>
            </a:r>
            <a:endParaRPr b="0" lang="pt-BR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800"/>
              </a:spcBef>
              <a:buNone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DejaVu Sans"/>
              </a:rPr>
              <a:t>Para funcionamento do projeto será necessário os seguintes materiais: Arduino UNO, módulo Bluetooth, Sensores Infravermelhos, Motor de Corrente Contínua (esteira), Servos Motores e um dispositivo móvel com Android.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58" name="Retângulo 52"/>
          <p:cNvSpPr/>
          <p:nvPr/>
        </p:nvSpPr>
        <p:spPr>
          <a:xfrm>
            <a:off x="628560" y="39820680"/>
            <a:ext cx="26931240" cy="30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1. Aluno do curso técnico em Automação Industrial, 3° ano integrado, IFMG-OP-MG, e-mail: luiseduardobastos5446@gmail.com </a:t>
            </a:r>
            <a:br>
              <a:rPr sz="2800"/>
            </a:b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2. Aluno do curso técnico em Automação Industrial, 3° ano integrado, IFMG-OP-MG, e-mail: geovana1255@outlook.com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3. Aluno do curso técnico em Automação Industrial, 3° ano integrado, IFMG-OP-MG, e-mail: filipehcunha@hotmail.com </a:t>
            </a:r>
            <a:br>
              <a:rPr sz="2800"/>
            </a:b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4. Aluno do curso técnico em Automação Industrial, 3° ano integrado, IFMG-OP-MG, e-mail: brunocordeiro1704@gmail.com </a:t>
            </a:r>
            <a:br>
              <a:rPr sz="2800"/>
            </a:b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5. Aluno do curso técnico em Automação Industrial, 3° ano integrado, IFMG-OP-MG, vitornascimento@pm.me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6. Orientador, Engo. Mecatrônico, D. Sc, IFMG-OP- MG, e-mail: lucas.emiliano@ifmg.edu.br </a:t>
            </a:r>
            <a:br>
              <a:rPr sz="2800"/>
            </a:b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7. Orientador, Engo. Eletricista, D. Sc, IFMG-OP- MG, e-mail: paulo.pinto@ifmg.edu.br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59" name="AutoShape 4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AutoShape 46"/>
          <p:cNvSpPr/>
          <p:nvPr/>
        </p:nvSpPr>
        <p:spPr>
          <a:xfrm>
            <a:off x="307800" y="792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AutoShape 48"/>
          <p:cNvSpPr/>
          <p:nvPr/>
        </p:nvSpPr>
        <p:spPr>
          <a:xfrm>
            <a:off x="460440" y="16020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AutoShape 50"/>
          <p:cNvSpPr/>
          <p:nvPr/>
        </p:nvSpPr>
        <p:spPr>
          <a:xfrm>
            <a:off x="612720" y="31284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3" name="Picture 51" descr=""/>
          <p:cNvPicPr/>
          <p:nvPr/>
        </p:nvPicPr>
        <p:blipFill>
          <a:blip r:embed="rId1"/>
          <a:stretch/>
        </p:blipFill>
        <p:spPr>
          <a:xfrm>
            <a:off x="24339600" y="468720"/>
            <a:ext cx="7487280" cy="2987280"/>
          </a:xfrm>
          <a:prstGeom prst="rect">
            <a:avLst/>
          </a:prstGeom>
          <a:ln w="0">
            <a:noFill/>
          </a:ln>
        </p:spPr>
      </p:pic>
      <p:sp>
        <p:nvSpPr>
          <p:cNvPr id="64" name="Retângulo 31"/>
          <p:cNvSpPr/>
          <p:nvPr/>
        </p:nvSpPr>
        <p:spPr>
          <a:xfrm>
            <a:off x="1374840" y="4793400"/>
            <a:ext cx="19390680" cy="26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4000" spc="-1" strike="noStrike">
                <a:solidFill>
                  <a:srgbClr val="006666"/>
                </a:solidFill>
                <a:latin typeface="Arial"/>
                <a:ea typeface="DejaVu Sans"/>
              </a:rPr>
              <a:t>Auto Market</a:t>
            </a:r>
            <a:endParaRPr b="0" lang="pt-BR" sz="14000" spc="-1" strike="noStrike">
              <a:latin typeface="Arial"/>
            </a:endParaRPr>
          </a:p>
          <a:p>
            <a:pPr algn="ctr">
              <a:lnSpc>
                <a:spcPts val="3251"/>
              </a:lnSpc>
              <a:buNone/>
            </a:pPr>
            <a:r>
              <a:rPr b="0" lang="en-US" sz="5400" spc="-1" strike="noStrike">
                <a:solidFill>
                  <a:srgbClr val="006666"/>
                </a:solidFill>
                <a:latin typeface="Montserrat"/>
                <a:ea typeface="DejaVu Sans"/>
              </a:rPr>
              <a:t>Automatização do processo de compras em lojas físicas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65" name="Retângulo 44"/>
          <p:cNvSpPr/>
          <p:nvPr/>
        </p:nvSpPr>
        <p:spPr>
          <a:xfrm>
            <a:off x="1296360" y="8471160"/>
            <a:ext cx="193906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DejaVu Sans"/>
              </a:rPr>
              <a:t>Luis Eduardo Bastos Rocha</a:t>
            </a:r>
            <a:r>
              <a:rPr b="0" lang="pt-BR" sz="3600" spc="-1" strike="noStrike" baseline="30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DejaVu Sans"/>
              </a:rPr>
              <a:t>, Geovana Oliveira Gomes</a:t>
            </a:r>
            <a:r>
              <a:rPr b="0" lang="pt-BR" sz="3600" spc="-1" strike="noStrike" baseline="30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DejaVu Sans"/>
              </a:rPr>
              <a:t>, Filipe Hermenegildo da Cunha</a:t>
            </a:r>
            <a:r>
              <a:rPr b="0" lang="pt-BR" sz="3600" spc="-1" strike="noStrike" baseline="30000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DejaVu Sans"/>
              </a:rPr>
              <a:t>, Bruno Cordeiro Ribeiro</a:t>
            </a:r>
            <a:r>
              <a:rPr b="0" lang="pt-BR" sz="3600" spc="-1" strike="noStrike" baseline="30000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DejaVu Sans"/>
              </a:rPr>
              <a:t>, Vitor Matheus do Nascimento Moreira</a:t>
            </a:r>
            <a:r>
              <a:rPr b="0" lang="pt-BR" sz="3600" spc="-1" strike="noStrike" baseline="30000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DejaVu Sans"/>
              </a:rPr>
              <a:t>, Paulo Raimundo Pinto</a:t>
            </a:r>
            <a:r>
              <a:rPr b="0" lang="pt-BR" sz="3600" spc="-1" strike="noStrike" baseline="30000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endParaRPr b="0" lang="pt-BR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DejaVu Sans"/>
              </a:rPr>
              <a:t>Lucas Emiliano de Souza</a:t>
            </a:r>
            <a:r>
              <a:rPr b="0" lang="pt-BR" sz="3600" spc="-1" strike="noStrike" baseline="30000">
                <a:solidFill>
                  <a:srgbClr val="000000"/>
                </a:solidFill>
                <a:latin typeface="Arial"/>
                <a:ea typeface="DejaVu Sans"/>
              </a:rPr>
              <a:t>7 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66" name="Conector reto 10"/>
          <p:cNvSpPr/>
          <p:nvPr/>
        </p:nvSpPr>
        <p:spPr>
          <a:xfrm>
            <a:off x="716040" y="3960720"/>
            <a:ext cx="31361040" cy="360"/>
          </a:xfrm>
          <a:prstGeom prst="line">
            <a:avLst/>
          </a:prstGeom>
          <a:ln w="76200">
            <a:solidFill>
              <a:srgbClr val="006666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67" name="AutoShape 2"/>
          <p:cNvSpPr/>
          <p:nvPr/>
        </p:nvSpPr>
        <p:spPr>
          <a:xfrm>
            <a:off x="765000" y="46512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aixaDeTexto 9"/>
          <p:cNvSpPr/>
          <p:nvPr/>
        </p:nvSpPr>
        <p:spPr>
          <a:xfrm>
            <a:off x="765000" y="37666440"/>
            <a:ext cx="700344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Figura 1. Fluxograma do Projeto Auto Market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69" name="Imagem 37" descr=""/>
          <p:cNvPicPr/>
          <p:nvPr/>
        </p:nvPicPr>
        <p:blipFill>
          <a:blip r:embed="rId2"/>
          <a:stretch/>
        </p:blipFill>
        <p:spPr>
          <a:xfrm>
            <a:off x="26778240" y="17537400"/>
            <a:ext cx="2919960" cy="593676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70" name="Imagem 38" descr=""/>
          <p:cNvPicPr/>
          <p:nvPr/>
        </p:nvPicPr>
        <p:blipFill>
          <a:blip r:embed="rId3"/>
          <a:stretch/>
        </p:blipFill>
        <p:spPr>
          <a:xfrm>
            <a:off x="18328680" y="17570160"/>
            <a:ext cx="3273840" cy="582912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71" name="CaixaDeTexto 12"/>
          <p:cNvSpPr/>
          <p:nvPr/>
        </p:nvSpPr>
        <p:spPr>
          <a:xfrm>
            <a:off x="17308440" y="23528880"/>
            <a:ext cx="558972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Figura 3. Tela de escolha de atendimento no aplicativo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72" name="CaixaDeTexto 13"/>
          <p:cNvSpPr/>
          <p:nvPr/>
        </p:nvSpPr>
        <p:spPr>
          <a:xfrm>
            <a:off x="26091720" y="23546880"/>
            <a:ext cx="451836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Figura 4. Tela inicial do aplicativo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73" name="Picture 2" descr="F:\Projetos de Automação\Projeto\Quinzena 07\Logo.png"/>
          <p:cNvPicPr/>
          <p:nvPr/>
        </p:nvPicPr>
        <p:blipFill>
          <a:blip r:embed="rId4"/>
          <a:stretch/>
        </p:blipFill>
        <p:spPr>
          <a:xfrm>
            <a:off x="23016600" y="4372920"/>
            <a:ext cx="6506280" cy="6506280"/>
          </a:xfrm>
          <a:prstGeom prst="rect">
            <a:avLst/>
          </a:prstGeom>
          <a:ln w="0">
            <a:noFill/>
          </a:ln>
          <a:effectLst>
            <a:softEdge rad="63360"/>
          </a:effectLst>
        </p:spPr>
      </p:pic>
      <p:sp>
        <p:nvSpPr>
          <p:cNvPr id="74" name="AutoShape 4"/>
          <p:cNvSpPr/>
          <p:nvPr/>
        </p:nvSpPr>
        <p:spPr>
          <a:xfrm>
            <a:off x="917640" y="61740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AutoShape 6"/>
          <p:cNvSpPr/>
          <p:nvPr/>
        </p:nvSpPr>
        <p:spPr>
          <a:xfrm>
            <a:off x="1069920" y="77004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6" name="Picture 7" descr="F:\Projetos de Automação\Projeto\Quinzena 07\técnico-em-automação-industrial.png"/>
          <p:cNvPicPr/>
          <p:nvPr/>
        </p:nvPicPr>
        <p:blipFill>
          <a:blip r:embed="rId5"/>
          <a:stretch/>
        </p:blipFill>
        <p:spPr>
          <a:xfrm>
            <a:off x="917640" y="504360"/>
            <a:ext cx="9143280" cy="2856960"/>
          </a:xfrm>
          <a:prstGeom prst="rect">
            <a:avLst/>
          </a:prstGeom>
          <a:ln w="0">
            <a:noFill/>
          </a:ln>
        </p:spPr>
      </p:pic>
      <p:pic>
        <p:nvPicPr>
          <p:cNvPr id="77" name="Imagem 40" descr=""/>
          <p:cNvPicPr/>
          <p:nvPr/>
        </p:nvPicPr>
        <p:blipFill>
          <a:blip r:embed="rId6"/>
          <a:stretch/>
        </p:blipFill>
        <p:spPr>
          <a:xfrm>
            <a:off x="18501840" y="24634440"/>
            <a:ext cx="3146040" cy="578880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78" name="CaixaDeTexto 41"/>
          <p:cNvSpPr/>
          <p:nvPr/>
        </p:nvSpPr>
        <p:spPr>
          <a:xfrm>
            <a:off x="17354160" y="30531600"/>
            <a:ext cx="558972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Figura 5. Tela de compra dos produtos no aplicativo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79" name="Imagem 42" descr=""/>
          <p:cNvPicPr/>
          <p:nvPr/>
        </p:nvPicPr>
        <p:blipFill>
          <a:blip r:embed="rId7"/>
          <a:stretch/>
        </p:blipFill>
        <p:spPr>
          <a:xfrm>
            <a:off x="26664840" y="24670440"/>
            <a:ext cx="3146040" cy="578880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80" name="CaixaDeTexto 43"/>
          <p:cNvSpPr/>
          <p:nvPr/>
        </p:nvSpPr>
        <p:spPr>
          <a:xfrm>
            <a:off x="24797880" y="30585600"/>
            <a:ext cx="688500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Figura 6. Tela de acompanhamento do pedido no aplicativo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81" name="Imagem 3" descr=""/>
          <p:cNvPicPr/>
          <p:nvPr/>
        </p:nvPicPr>
        <p:blipFill>
          <a:blip r:embed="rId8"/>
          <a:stretch/>
        </p:blipFill>
        <p:spPr>
          <a:xfrm>
            <a:off x="724680" y="31080240"/>
            <a:ext cx="6850800" cy="6390000"/>
          </a:xfrm>
          <a:prstGeom prst="rect">
            <a:avLst/>
          </a:prstGeom>
          <a:ln w="0">
            <a:noFill/>
          </a:ln>
        </p:spPr>
      </p:pic>
      <p:pic>
        <p:nvPicPr>
          <p:cNvPr id="82" name="image3.png" descr=""/>
          <p:cNvPicPr/>
          <p:nvPr/>
        </p:nvPicPr>
        <p:blipFill>
          <a:blip r:embed="rId9"/>
          <a:stretch/>
        </p:blipFill>
        <p:spPr>
          <a:xfrm>
            <a:off x="7841520" y="31485960"/>
            <a:ext cx="7855920" cy="5454000"/>
          </a:xfrm>
          <a:prstGeom prst="rect">
            <a:avLst/>
          </a:prstGeom>
          <a:ln w="0">
            <a:noFill/>
          </a:ln>
        </p:spPr>
      </p:pic>
      <p:sp>
        <p:nvSpPr>
          <p:cNvPr id="83" name="CaixaDeTexto 47"/>
          <p:cNvSpPr/>
          <p:nvPr/>
        </p:nvSpPr>
        <p:spPr>
          <a:xfrm>
            <a:off x="8340840" y="37666440"/>
            <a:ext cx="700344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Figura 2. Protótipo do Projeto Auto Market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84" name="Imagem 83" descr=""/>
          <p:cNvPicPr/>
          <p:nvPr/>
        </p:nvPicPr>
        <p:blipFill>
          <a:blip r:embed="rId10"/>
          <a:srcRect l="0" t="11772" r="0" b="13663"/>
          <a:stretch/>
        </p:blipFill>
        <p:spPr>
          <a:xfrm>
            <a:off x="12420000" y="180000"/>
            <a:ext cx="7619400" cy="341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944</TotalTime>
  <Application>LibreOffice/7.3.5.2$Windows_X86_64 LibreOffice_project/184fe81b8c8c30d8b5082578aee2fed2ea847c01</Application>
  <AppVersion>15.0000</AppVersion>
  <Words>709</Words>
  <Paragraphs>25</Paragraphs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2003-05-23T06:08:44Z</dcterms:created>
  <dc:creator>paulo</dc:creator>
  <dc:description/>
  <dc:language>pt-BR</dc:language>
  <cp:lastModifiedBy/>
  <dcterms:modified xsi:type="dcterms:W3CDTF">2023-02-02T19:50:51Z</dcterms:modified>
  <cp:revision>98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Personalizar</vt:lpwstr>
  </property>
  <property fmtid="{D5CDD505-2E9C-101B-9397-08002B2CF9AE}" pid="4" name="Slides">
    <vt:i4>1</vt:i4>
  </property>
</Properties>
</file>