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76" r:id="rId5"/>
    <p:sldId id="277" r:id="rId6"/>
    <p:sldId id="278" r:id="rId7"/>
    <p:sldId id="258" r:id="rId8"/>
    <p:sldId id="259" r:id="rId9"/>
    <p:sldId id="260" r:id="rId10"/>
    <p:sldId id="261" r:id="rId11"/>
    <p:sldId id="262" r:id="rId12"/>
    <p:sldId id="263" r:id="rId13"/>
    <p:sldId id="279" r:id="rId14"/>
    <p:sldId id="280" r:id="rId15"/>
    <p:sldId id="264" r:id="rId16"/>
    <p:sldId id="265" r:id="rId17"/>
    <p:sldId id="291" r:id="rId18"/>
    <p:sldId id="266" r:id="rId19"/>
    <p:sldId id="267" r:id="rId20"/>
    <p:sldId id="268" r:id="rId21"/>
    <p:sldId id="269" r:id="rId22"/>
    <p:sldId id="270" r:id="rId23"/>
    <p:sldId id="271" r:id="rId24"/>
    <p:sldId id="272" r:id="rId25"/>
    <p:sldId id="273" r:id="rId26"/>
    <p:sldId id="274" r:id="rId27"/>
    <p:sldId id="275" r:id="rId28"/>
    <p:sldId id="289" r:id="rId29"/>
    <p:sldId id="281" r:id="rId30"/>
    <p:sldId id="282" r:id="rId31"/>
    <p:sldId id="288" r:id="rId32"/>
    <p:sldId id="283" r:id="rId33"/>
    <p:sldId id="292" r:id="rId34"/>
    <p:sldId id="293" r:id="rId35"/>
    <p:sldId id="285" r:id="rId36"/>
    <p:sldId id="286" r:id="rId37"/>
    <p:sldId id="330" r:id="rId38"/>
    <p:sldId id="294"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287" r:id="rId6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0AE605F-8F89-41A9-BFA5-29912BD8F654}" type="datetimeFigureOut">
              <a:rPr lang="es-ES" smtClean="0"/>
              <a:t>05/06/2015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0F977D4-6FD1-40B9-A043-802A257D17AA}"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0AE605F-8F89-41A9-BFA5-29912BD8F654}" type="datetimeFigureOut">
              <a:rPr lang="es-ES" smtClean="0"/>
              <a:t>05/06/2015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0F977D4-6FD1-40B9-A043-802A257D17AA}"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0AE605F-8F89-41A9-BFA5-29912BD8F654}" type="datetimeFigureOut">
              <a:rPr lang="es-ES" smtClean="0"/>
              <a:t>05/06/2015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0F977D4-6FD1-40B9-A043-802A257D17AA}" type="slidenum">
              <a:rPr lang="es-ES" smtClean="0"/>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0AE605F-8F89-41A9-BFA5-29912BD8F654}" type="datetimeFigureOut">
              <a:rPr lang="es-ES" smtClean="0"/>
              <a:t>05/06/2015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0F977D4-6FD1-40B9-A043-802A257D17AA}" type="slidenum">
              <a:rPr lang="es-ES" smtClean="0"/>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AE605F-8F89-41A9-BFA5-29912BD8F654}" type="datetimeFigureOut">
              <a:rPr lang="es-ES" smtClean="0"/>
              <a:t>05/06/2015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0F977D4-6FD1-40B9-A043-802A257D17AA}"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30AE605F-8F89-41A9-BFA5-29912BD8F654}" type="datetimeFigureOut">
              <a:rPr lang="es-ES" smtClean="0"/>
              <a:t>05/06/2015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0F977D4-6FD1-40B9-A043-802A257D17AA}" type="slidenum">
              <a:rPr lang="es-ES" smtClean="0"/>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0AE605F-8F89-41A9-BFA5-29912BD8F654}" type="datetimeFigureOut">
              <a:rPr lang="es-ES" smtClean="0"/>
              <a:t>05/06/2015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0F977D4-6FD1-40B9-A043-802A257D17AA}"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30AE605F-8F89-41A9-BFA5-29912BD8F654}" type="datetimeFigureOut">
              <a:rPr lang="es-ES" smtClean="0"/>
              <a:t>05/06/2015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0F977D4-6FD1-40B9-A043-802A257D17AA}"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0AE605F-8F89-41A9-BFA5-29912BD8F654}" type="datetimeFigureOut">
              <a:rPr lang="es-ES" smtClean="0"/>
              <a:t>05/06/2015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0F977D4-6FD1-40B9-A043-802A257D17AA}"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0AE605F-8F89-41A9-BFA5-29912BD8F654}" type="datetimeFigureOut">
              <a:rPr lang="es-ES" smtClean="0"/>
              <a:t>05/06/2015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0F977D4-6FD1-40B9-A043-802A257D17AA}" type="slidenum">
              <a:rPr lang="es-ES" smtClean="0"/>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0AE605F-8F89-41A9-BFA5-29912BD8F654}" type="datetimeFigureOut">
              <a:rPr lang="es-ES" smtClean="0"/>
              <a:t>05/06/2015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0F977D4-6FD1-40B9-A043-802A257D17AA}" type="slidenum">
              <a:rPr lang="es-ES" smtClean="0"/>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0AE605F-8F89-41A9-BFA5-29912BD8F654}" type="datetimeFigureOut">
              <a:rPr lang="es-ES" smtClean="0"/>
              <a:t>05/06/2015</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0F977D4-6FD1-40B9-A043-802A257D17AA}" type="slidenum">
              <a:rPr lang="es-ES" smtClean="0"/>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LEY DE TRANSPARENCIA Y PORTALES DE TRANSPARENCIA</a:t>
            </a:r>
            <a:endParaRPr lang="es-ES" dirty="0"/>
          </a:p>
        </p:txBody>
      </p:sp>
      <p:sp>
        <p:nvSpPr>
          <p:cNvPr id="3" name="2 Subtítulo"/>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60875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0000" lnSpcReduction="20000"/>
          </a:bodyPr>
          <a:lstStyle/>
          <a:p>
            <a:r>
              <a:rPr lang="es-ES" dirty="0"/>
              <a:t>e) Las </a:t>
            </a:r>
            <a:r>
              <a:rPr lang="es-ES" dirty="0">
                <a:solidFill>
                  <a:srgbClr val="FF0000"/>
                </a:solidFill>
              </a:rPr>
              <a:t>corporaciones de Derecho Público</a:t>
            </a:r>
            <a:r>
              <a:rPr lang="es-ES" dirty="0"/>
              <a:t>, en lo relativo a sus actividades sujetas a Derecho Administrativo.</a:t>
            </a:r>
          </a:p>
          <a:p>
            <a:r>
              <a:rPr lang="es-ES" dirty="0"/>
              <a:t>f) La </a:t>
            </a:r>
            <a:r>
              <a:rPr lang="es-ES" dirty="0">
                <a:solidFill>
                  <a:srgbClr val="FF0000"/>
                </a:solidFill>
              </a:rPr>
              <a:t>Casa de su Majestad el Rey</a:t>
            </a:r>
            <a:r>
              <a:rPr lang="es-ES" dirty="0"/>
              <a:t>, el </a:t>
            </a:r>
            <a:r>
              <a:rPr lang="es-ES" dirty="0">
                <a:solidFill>
                  <a:srgbClr val="FF0000"/>
                </a:solidFill>
              </a:rPr>
              <a:t>Congreso</a:t>
            </a:r>
            <a:r>
              <a:rPr lang="es-ES" dirty="0"/>
              <a:t> de los Diputados, el </a:t>
            </a:r>
            <a:r>
              <a:rPr lang="es-ES" dirty="0">
                <a:solidFill>
                  <a:srgbClr val="FF0000"/>
                </a:solidFill>
              </a:rPr>
              <a:t>Senado</a:t>
            </a:r>
            <a:r>
              <a:rPr lang="es-ES" dirty="0"/>
              <a:t>, el Tribunal Constitucional y el Consejo General del Poder Judicial, así como el Banco de España, el Consejo de Estado, el Defensor del Pueblo, el Tribunal de Cuentas, el Consejo Económico y Social y las instituciones autonómicas análogas, en relación con sus actividades sujetas a Derecho Administrativo.</a:t>
            </a:r>
          </a:p>
          <a:p>
            <a:r>
              <a:rPr lang="es-ES" dirty="0"/>
              <a:t>g) Las </a:t>
            </a:r>
            <a:r>
              <a:rPr lang="es-ES" dirty="0">
                <a:solidFill>
                  <a:srgbClr val="FF0000"/>
                </a:solidFill>
              </a:rPr>
              <a:t>sociedades mercantiles </a:t>
            </a:r>
            <a:r>
              <a:rPr lang="es-ES" dirty="0"/>
              <a:t>en cuyo capital social la participación, directa o indirecta, de las entidades previstas en este artículo sea superior al 50 por 100.</a:t>
            </a:r>
          </a:p>
          <a:p>
            <a:r>
              <a:rPr lang="es-ES" dirty="0"/>
              <a:t>h) Las </a:t>
            </a:r>
            <a:r>
              <a:rPr lang="es-ES" dirty="0">
                <a:solidFill>
                  <a:srgbClr val="FF0000"/>
                </a:solidFill>
              </a:rPr>
              <a:t>fundaciones</a:t>
            </a:r>
            <a:r>
              <a:rPr lang="es-ES" dirty="0"/>
              <a:t> del sector público previstas en la legislación en materia de fundaciones.</a:t>
            </a:r>
          </a:p>
          <a:p>
            <a:r>
              <a:rPr lang="es-ES" dirty="0"/>
              <a:t>i) Las asociaciones constituidas por las Administraciones, organismos y entidades previstos en este artículo.</a:t>
            </a:r>
          </a:p>
          <a:p>
            <a:pPr marL="0" indent="0">
              <a:buNone/>
            </a:pPr>
            <a:endParaRPr lang="es-ES" dirty="0"/>
          </a:p>
        </p:txBody>
      </p:sp>
      <p:sp>
        <p:nvSpPr>
          <p:cNvPr id="2" name="1 Título"/>
          <p:cNvSpPr>
            <a:spLocks noGrp="1"/>
          </p:cNvSpPr>
          <p:nvPr>
            <p:ph type="title"/>
          </p:nvPr>
        </p:nvSpPr>
        <p:spPr/>
        <p:txBody>
          <a:bodyPr/>
          <a:lstStyle/>
          <a:p>
            <a:r>
              <a:rPr lang="es-ES" dirty="0" smtClean="0"/>
              <a:t>DESTINATARIOS</a:t>
            </a:r>
            <a:endParaRPr lang="es-ES" dirty="0"/>
          </a:p>
        </p:txBody>
      </p:sp>
    </p:spTree>
    <p:extLst>
      <p:ext uri="{BB962C8B-B14F-4D97-AF65-F5344CB8AC3E}">
        <p14:creationId xmlns:p14="http://schemas.microsoft.com/office/powerpoint/2010/main" val="13590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ES" dirty="0" smtClean="0"/>
              <a:t>Las </a:t>
            </a:r>
            <a:r>
              <a:rPr lang="es-ES" dirty="0"/>
              <a:t>disposiciones del capítulo II </a:t>
            </a:r>
            <a:r>
              <a:rPr lang="es-ES" dirty="0" smtClean="0"/>
              <a:t>del título  I serán </a:t>
            </a:r>
            <a:r>
              <a:rPr lang="es-ES" dirty="0"/>
              <a:t>también aplicables a:</a:t>
            </a:r>
          </a:p>
          <a:p>
            <a:r>
              <a:rPr lang="es-ES" dirty="0"/>
              <a:t>a) Los </a:t>
            </a:r>
            <a:r>
              <a:rPr lang="es-ES" dirty="0">
                <a:solidFill>
                  <a:srgbClr val="FF0000"/>
                </a:solidFill>
              </a:rPr>
              <a:t>partidos políticos</a:t>
            </a:r>
            <a:r>
              <a:rPr lang="es-ES" dirty="0"/>
              <a:t>, organizaciones </a:t>
            </a:r>
            <a:r>
              <a:rPr lang="es-ES" dirty="0">
                <a:solidFill>
                  <a:srgbClr val="FF0000"/>
                </a:solidFill>
              </a:rPr>
              <a:t>sindicales</a:t>
            </a:r>
            <a:r>
              <a:rPr lang="es-ES" dirty="0"/>
              <a:t> y organizaciones </a:t>
            </a:r>
            <a:r>
              <a:rPr lang="es-ES" dirty="0">
                <a:solidFill>
                  <a:srgbClr val="FF0000"/>
                </a:solidFill>
              </a:rPr>
              <a:t>empresariales</a:t>
            </a:r>
            <a:r>
              <a:rPr lang="es-ES" dirty="0"/>
              <a:t>.</a:t>
            </a:r>
          </a:p>
          <a:p>
            <a:r>
              <a:rPr lang="es-ES" dirty="0"/>
              <a:t>b) Las entidades privadas que perciban durante el período de un año ayudas o subvenciones públicas en una cuantía superior a 100.000 euros o cuando al menos el 40 % del total de sus ingresos anuales tengan carácter de ayuda o subvención pública, siempre que alcancen como mínimo la cantidad de 5.000 euros.</a:t>
            </a:r>
          </a:p>
          <a:p>
            <a:endParaRPr lang="es-ES" dirty="0"/>
          </a:p>
        </p:txBody>
      </p:sp>
      <p:sp>
        <p:nvSpPr>
          <p:cNvPr id="2" name="1 Título"/>
          <p:cNvSpPr>
            <a:spLocks noGrp="1"/>
          </p:cNvSpPr>
          <p:nvPr>
            <p:ph type="title"/>
          </p:nvPr>
        </p:nvSpPr>
        <p:spPr/>
        <p:txBody>
          <a:bodyPr>
            <a:normAutofit fontScale="90000"/>
          </a:bodyPr>
          <a:lstStyle/>
          <a:p>
            <a:r>
              <a:rPr lang="es-ES" dirty="0" smtClean="0"/>
              <a:t/>
            </a:r>
            <a:br>
              <a:rPr lang="es-ES" dirty="0" smtClean="0"/>
            </a:br>
            <a:r>
              <a:rPr lang="es-ES" dirty="0" smtClean="0"/>
              <a:t>OTROS SUJETOS OBLIGADOS.</a:t>
            </a:r>
            <a:br>
              <a:rPr lang="es-ES" dirty="0" smtClean="0"/>
            </a:br>
            <a:endParaRPr lang="es-ES" dirty="0"/>
          </a:p>
        </p:txBody>
      </p:sp>
    </p:spTree>
    <p:extLst>
      <p:ext uri="{BB962C8B-B14F-4D97-AF65-F5344CB8AC3E}">
        <p14:creationId xmlns:p14="http://schemas.microsoft.com/office/powerpoint/2010/main" val="50215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b="1" dirty="0" smtClean="0"/>
              <a:t>Principios </a:t>
            </a:r>
            <a:r>
              <a:rPr lang="es-ES" b="1" dirty="0"/>
              <a:t>generales.</a:t>
            </a:r>
          </a:p>
          <a:p>
            <a:r>
              <a:rPr lang="es-ES" dirty="0" smtClean="0"/>
              <a:t>Los entes citados en el art. 2.1 publicarán </a:t>
            </a:r>
            <a:r>
              <a:rPr lang="es-ES" dirty="0"/>
              <a:t>de forma periódica y actualizada la información cuyo conocimiento sea relevante para garantizar la transparencia de su actividad relacionada con el funcionamiento y control de la actuación pública</a:t>
            </a:r>
            <a:r>
              <a:rPr lang="es-ES" dirty="0" smtClean="0"/>
              <a:t>.</a:t>
            </a:r>
            <a:endParaRPr lang="es-ES" dirty="0"/>
          </a:p>
        </p:txBody>
      </p:sp>
      <p:sp>
        <p:nvSpPr>
          <p:cNvPr id="2" name="1 Título"/>
          <p:cNvSpPr>
            <a:spLocks noGrp="1"/>
          </p:cNvSpPr>
          <p:nvPr>
            <p:ph type="title"/>
          </p:nvPr>
        </p:nvSpPr>
        <p:spPr/>
        <p:txBody>
          <a:bodyPr>
            <a:normAutofit/>
          </a:bodyPr>
          <a:lstStyle/>
          <a:p>
            <a:r>
              <a:rPr lang="es-ES" dirty="0" smtClean="0"/>
              <a:t>PUBLICIDAD ACTIVA</a:t>
            </a:r>
            <a:endParaRPr lang="es-ES" dirty="0"/>
          </a:p>
        </p:txBody>
      </p:sp>
    </p:spTree>
    <p:extLst>
      <p:ext uri="{BB962C8B-B14F-4D97-AF65-F5344CB8AC3E}">
        <p14:creationId xmlns:p14="http://schemas.microsoft.com/office/powerpoint/2010/main" val="36262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dirty="0" smtClean="0"/>
              <a:t>Las </a:t>
            </a:r>
            <a:r>
              <a:rPr lang="es-ES" dirty="0"/>
              <a:t>obligaciones de </a:t>
            </a:r>
            <a:r>
              <a:rPr lang="es-ES" dirty="0" smtClean="0"/>
              <a:t>transparencia se </a:t>
            </a:r>
            <a:r>
              <a:rPr lang="es-ES" dirty="0"/>
              <a:t>entienden sin perjuicio de la aplicación de la normativa autonómica correspondiente o de otras disposiciones específicas que prevean un régimen más amplio en materia de publicidad.</a:t>
            </a:r>
          </a:p>
          <a:p>
            <a:r>
              <a:rPr lang="es-ES" dirty="0"/>
              <a:t>Ley 1/2014, de 24 de junio, de Transparencia Pública de </a:t>
            </a:r>
            <a:r>
              <a:rPr lang="es-ES" dirty="0" smtClean="0"/>
              <a:t>Andalucía.</a:t>
            </a:r>
            <a:endParaRPr lang="es-ES" dirty="0"/>
          </a:p>
        </p:txBody>
      </p:sp>
      <p:sp>
        <p:nvSpPr>
          <p:cNvPr id="3" name="2 Título"/>
          <p:cNvSpPr>
            <a:spLocks noGrp="1"/>
          </p:cNvSpPr>
          <p:nvPr>
            <p:ph type="title"/>
          </p:nvPr>
        </p:nvSpPr>
        <p:spPr/>
        <p:txBody>
          <a:bodyPr/>
          <a:lstStyle/>
          <a:p>
            <a:r>
              <a:rPr lang="es-ES" dirty="0" smtClean="0"/>
              <a:t>PUBLICIDAD ACTIVA</a:t>
            </a:r>
            <a:endParaRPr lang="es-ES" dirty="0"/>
          </a:p>
        </p:txBody>
      </p:sp>
    </p:spTree>
    <p:extLst>
      <p:ext uri="{BB962C8B-B14F-4D97-AF65-F5344CB8AC3E}">
        <p14:creationId xmlns:p14="http://schemas.microsoft.com/office/powerpoint/2010/main" val="157358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Serán </a:t>
            </a:r>
            <a:r>
              <a:rPr lang="es-ES" dirty="0"/>
              <a:t>de aplicación, en su caso, los </a:t>
            </a:r>
            <a:r>
              <a:rPr lang="es-ES" dirty="0" smtClean="0">
                <a:solidFill>
                  <a:srgbClr val="FF0000"/>
                </a:solidFill>
              </a:rPr>
              <a:t>LÍMITES</a:t>
            </a:r>
            <a:r>
              <a:rPr lang="es-ES" dirty="0" smtClean="0"/>
              <a:t> </a:t>
            </a:r>
            <a:r>
              <a:rPr lang="es-ES" dirty="0"/>
              <a:t>al derecho de acceso a la información pública previstos en el artículo 14 y, especialmente, el derivado de la protección de datos de carácter personal, regulado en el artículo 15. </a:t>
            </a:r>
            <a:endParaRPr lang="es-ES" dirty="0" smtClean="0"/>
          </a:p>
          <a:p>
            <a:r>
              <a:rPr lang="es-ES" dirty="0" smtClean="0"/>
              <a:t>A </a:t>
            </a:r>
            <a:r>
              <a:rPr lang="es-ES" dirty="0"/>
              <a:t>este respecto, cuando la información contuviera datos especialmente protegidos, la publicidad sólo se llevará a cabo previa disociación de los mismos.</a:t>
            </a:r>
          </a:p>
          <a:p>
            <a:endParaRPr lang="es-ES" dirty="0"/>
          </a:p>
        </p:txBody>
      </p:sp>
      <p:sp>
        <p:nvSpPr>
          <p:cNvPr id="3" name="2 Título"/>
          <p:cNvSpPr>
            <a:spLocks noGrp="1"/>
          </p:cNvSpPr>
          <p:nvPr>
            <p:ph type="title"/>
          </p:nvPr>
        </p:nvSpPr>
        <p:spPr/>
        <p:txBody>
          <a:bodyPr/>
          <a:lstStyle/>
          <a:p>
            <a:r>
              <a:rPr lang="es-ES" dirty="0" smtClean="0"/>
              <a:t>PUBLICIDAD ACTIVA</a:t>
            </a:r>
            <a:endParaRPr lang="es-ES" dirty="0"/>
          </a:p>
        </p:txBody>
      </p:sp>
    </p:spTree>
    <p:extLst>
      <p:ext uri="{BB962C8B-B14F-4D97-AF65-F5344CB8AC3E}">
        <p14:creationId xmlns:p14="http://schemas.microsoft.com/office/powerpoint/2010/main" val="176927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ES" dirty="0" smtClean="0"/>
              <a:t>PROCEDIMIENTO:</a:t>
            </a:r>
          </a:p>
          <a:p>
            <a:r>
              <a:rPr lang="es-ES" dirty="0" smtClean="0"/>
              <a:t>La </a:t>
            </a:r>
            <a:r>
              <a:rPr lang="es-ES" dirty="0"/>
              <a:t>información sujeta a las obligaciones de transparencia será publicada en las correspondientes </a:t>
            </a:r>
            <a:r>
              <a:rPr lang="es-ES" dirty="0">
                <a:solidFill>
                  <a:srgbClr val="FF0000"/>
                </a:solidFill>
              </a:rPr>
              <a:t>sedes electrónicas </a:t>
            </a:r>
            <a:r>
              <a:rPr lang="es-ES" dirty="0"/>
              <a:t>o páginas </a:t>
            </a:r>
            <a:r>
              <a:rPr lang="es-ES" dirty="0">
                <a:solidFill>
                  <a:srgbClr val="FF0000"/>
                </a:solidFill>
              </a:rPr>
              <a:t>web</a:t>
            </a:r>
            <a:r>
              <a:rPr lang="es-ES" dirty="0"/>
              <a:t> y de una manera clara, estructurada y entendible para los interesados y, preferiblemente, en formatos reutilizables. Se establecerán los mecanismos adecuados para facilitar la accesibilidad, la interoperabilidad, la calidad y la reutilización de la información publicada así como su identificación y localización.</a:t>
            </a:r>
          </a:p>
          <a:p>
            <a:endParaRPr lang="es-ES" dirty="0"/>
          </a:p>
        </p:txBody>
      </p:sp>
      <p:sp>
        <p:nvSpPr>
          <p:cNvPr id="2" name="1 Título"/>
          <p:cNvSpPr>
            <a:spLocks noGrp="1"/>
          </p:cNvSpPr>
          <p:nvPr>
            <p:ph type="title"/>
          </p:nvPr>
        </p:nvSpPr>
        <p:spPr/>
        <p:txBody>
          <a:bodyPr/>
          <a:lstStyle/>
          <a:p>
            <a:r>
              <a:rPr lang="es-ES" dirty="0" smtClean="0"/>
              <a:t>PUBLICIDAD ACTIVA</a:t>
            </a:r>
            <a:endParaRPr lang="es-ES" dirty="0"/>
          </a:p>
        </p:txBody>
      </p:sp>
    </p:spTree>
    <p:extLst>
      <p:ext uri="{BB962C8B-B14F-4D97-AF65-F5344CB8AC3E}">
        <p14:creationId xmlns:p14="http://schemas.microsoft.com/office/powerpoint/2010/main" val="2136236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dirty="0"/>
              <a:t>Toda la información será </a:t>
            </a:r>
            <a:r>
              <a:rPr lang="es-ES" dirty="0">
                <a:solidFill>
                  <a:srgbClr val="FF0000"/>
                </a:solidFill>
              </a:rPr>
              <a:t>comprensible</a:t>
            </a:r>
            <a:r>
              <a:rPr lang="es-ES" dirty="0"/>
              <a:t>, de acceso </a:t>
            </a:r>
            <a:r>
              <a:rPr lang="es-ES" dirty="0">
                <a:solidFill>
                  <a:srgbClr val="FF0000"/>
                </a:solidFill>
              </a:rPr>
              <a:t>fácil </a:t>
            </a:r>
            <a:r>
              <a:rPr lang="es-ES" dirty="0"/>
              <a:t>y </a:t>
            </a:r>
            <a:r>
              <a:rPr lang="es-ES" dirty="0">
                <a:solidFill>
                  <a:srgbClr val="FF0000"/>
                </a:solidFill>
              </a:rPr>
              <a:t>gratuito</a:t>
            </a:r>
            <a:r>
              <a:rPr lang="es-ES" dirty="0"/>
              <a:t> y estará a disposición de las personas con discapacidad en una modalidad suministrada por medios o en formatos adecuados de manera que resulten accesibles y comprensibles, conforme al principio de accesibilidad universal y diseño para todos.</a:t>
            </a:r>
          </a:p>
          <a:p>
            <a:pPr marL="0" indent="0">
              <a:buNone/>
            </a:pPr>
            <a:r>
              <a:rPr lang="es-ES" dirty="0"/>
              <a:t/>
            </a:r>
            <a:br>
              <a:rPr lang="es-ES" dirty="0"/>
            </a:br>
            <a:endParaRPr lang="es-ES" dirty="0"/>
          </a:p>
          <a:p>
            <a:endParaRPr lang="es-ES" dirty="0"/>
          </a:p>
        </p:txBody>
      </p:sp>
      <p:sp>
        <p:nvSpPr>
          <p:cNvPr id="2" name="1 Título"/>
          <p:cNvSpPr>
            <a:spLocks noGrp="1"/>
          </p:cNvSpPr>
          <p:nvPr>
            <p:ph type="title"/>
          </p:nvPr>
        </p:nvSpPr>
        <p:spPr/>
        <p:txBody>
          <a:bodyPr/>
          <a:lstStyle/>
          <a:p>
            <a:r>
              <a:rPr lang="es-ES" dirty="0" smtClean="0"/>
              <a:t>PUBLICIDAD ACTIVA</a:t>
            </a:r>
            <a:endParaRPr lang="es-ES" dirty="0"/>
          </a:p>
        </p:txBody>
      </p:sp>
    </p:spTree>
    <p:extLst>
      <p:ext uri="{BB962C8B-B14F-4D97-AF65-F5344CB8AC3E}">
        <p14:creationId xmlns:p14="http://schemas.microsoft.com/office/powerpoint/2010/main" val="240673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INFORMACIÓN INSTITUCIONAL</a:t>
            </a:r>
          </a:p>
          <a:p>
            <a:r>
              <a:rPr lang="es-ES" dirty="0" smtClean="0"/>
              <a:t>INFORMACIÓN DE RELEVANCIA JURÍDICA</a:t>
            </a:r>
          </a:p>
          <a:p>
            <a:r>
              <a:rPr lang="es-ES" dirty="0" smtClean="0"/>
              <a:t>INFORMACIÓN ECONÓMICA</a:t>
            </a:r>
            <a:endParaRPr lang="es-ES" dirty="0"/>
          </a:p>
        </p:txBody>
      </p:sp>
      <p:sp>
        <p:nvSpPr>
          <p:cNvPr id="3" name="2 Título"/>
          <p:cNvSpPr>
            <a:spLocks noGrp="1"/>
          </p:cNvSpPr>
          <p:nvPr>
            <p:ph type="title"/>
          </p:nvPr>
        </p:nvSpPr>
        <p:spPr/>
        <p:txBody>
          <a:bodyPr>
            <a:normAutofit fontScale="90000"/>
          </a:bodyPr>
          <a:lstStyle/>
          <a:p>
            <a:r>
              <a:rPr lang="es-ES" dirty="0" smtClean="0"/>
              <a:t>QUÉ DEBE SER OBJETO DE DICHA PUBLICIDAD?</a:t>
            </a:r>
            <a:endParaRPr lang="es-ES" dirty="0"/>
          </a:p>
        </p:txBody>
      </p:sp>
    </p:spTree>
    <p:extLst>
      <p:ext uri="{BB962C8B-B14F-4D97-AF65-F5344CB8AC3E}">
        <p14:creationId xmlns:p14="http://schemas.microsoft.com/office/powerpoint/2010/main" val="361361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Los </a:t>
            </a:r>
            <a:r>
              <a:rPr lang="es-ES" dirty="0"/>
              <a:t>sujetos </a:t>
            </a:r>
            <a:r>
              <a:rPr lang="es-ES" dirty="0" smtClean="0"/>
              <a:t>citados publicarán </a:t>
            </a:r>
            <a:r>
              <a:rPr lang="es-ES" dirty="0"/>
              <a:t>información relativa </a:t>
            </a:r>
            <a:r>
              <a:rPr lang="es-ES" dirty="0" smtClean="0"/>
              <a:t>a:</a:t>
            </a:r>
          </a:p>
          <a:p>
            <a:pPr lvl="1"/>
            <a:r>
              <a:rPr lang="es-ES" dirty="0" smtClean="0"/>
              <a:t>las </a:t>
            </a:r>
            <a:r>
              <a:rPr lang="es-ES" dirty="0"/>
              <a:t>funciones que desarrollan, </a:t>
            </a:r>
            <a:endParaRPr lang="es-ES" dirty="0" smtClean="0"/>
          </a:p>
          <a:p>
            <a:pPr lvl="1"/>
            <a:r>
              <a:rPr lang="es-ES" dirty="0" smtClean="0"/>
              <a:t>la </a:t>
            </a:r>
            <a:r>
              <a:rPr lang="es-ES" dirty="0"/>
              <a:t>normativa que les sea de aplicación </a:t>
            </a:r>
            <a:endParaRPr lang="es-ES" dirty="0" smtClean="0"/>
          </a:p>
          <a:p>
            <a:pPr lvl="1"/>
            <a:r>
              <a:rPr lang="es-ES" dirty="0" smtClean="0"/>
              <a:t>así </a:t>
            </a:r>
            <a:r>
              <a:rPr lang="es-ES" dirty="0"/>
              <a:t>como a su estructura organizativa. </a:t>
            </a:r>
            <a:endParaRPr lang="es-ES" dirty="0" smtClean="0"/>
          </a:p>
          <a:p>
            <a:pPr lvl="1"/>
            <a:r>
              <a:rPr lang="es-ES" dirty="0" smtClean="0"/>
              <a:t>A </a:t>
            </a:r>
            <a:r>
              <a:rPr lang="es-ES" dirty="0"/>
              <a:t>estos efectos, incluirán un organigrama actualizado </a:t>
            </a:r>
          </a:p>
          <a:p>
            <a:pPr lvl="2"/>
            <a:r>
              <a:rPr lang="es-ES" dirty="0" smtClean="0"/>
              <a:t>que </a:t>
            </a:r>
            <a:r>
              <a:rPr lang="es-ES" dirty="0"/>
              <a:t>identifique a los responsables de los diferentes órganos y </a:t>
            </a:r>
            <a:endParaRPr lang="es-ES" dirty="0" smtClean="0"/>
          </a:p>
          <a:p>
            <a:pPr lvl="2"/>
            <a:r>
              <a:rPr lang="es-ES" dirty="0" smtClean="0"/>
              <a:t>su </a:t>
            </a:r>
            <a:r>
              <a:rPr lang="es-ES" dirty="0"/>
              <a:t>perfil y trayectoria profesional.</a:t>
            </a:r>
          </a:p>
          <a:p>
            <a:endParaRPr lang="es-ES" dirty="0"/>
          </a:p>
        </p:txBody>
      </p:sp>
      <p:sp>
        <p:nvSpPr>
          <p:cNvPr id="2" name="1 Título"/>
          <p:cNvSpPr>
            <a:spLocks noGrp="1"/>
          </p:cNvSpPr>
          <p:nvPr>
            <p:ph type="title"/>
          </p:nvPr>
        </p:nvSpPr>
        <p:spPr/>
        <p:txBody>
          <a:bodyPr>
            <a:normAutofit fontScale="90000"/>
          </a:bodyPr>
          <a:lstStyle/>
          <a:p>
            <a:r>
              <a:rPr lang="es-ES" dirty="0" smtClean="0"/>
              <a:t>INFORMACIÓN INSTITUCIONAL, ORGANIZATIVA Y DE PLANIFICACIÓN</a:t>
            </a:r>
            <a:endParaRPr lang="es-ES" dirty="0"/>
          </a:p>
        </p:txBody>
      </p:sp>
    </p:spTree>
    <p:extLst>
      <p:ext uri="{BB962C8B-B14F-4D97-AF65-F5344CB8AC3E}">
        <p14:creationId xmlns:p14="http://schemas.microsoft.com/office/powerpoint/2010/main" val="399070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62500" lnSpcReduction="20000"/>
          </a:bodyPr>
          <a:lstStyle/>
          <a:p>
            <a:r>
              <a:rPr lang="es-ES" dirty="0" smtClean="0"/>
              <a:t>Las </a:t>
            </a:r>
            <a:r>
              <a:rPr lang="es-ES" dirty="0"/>
              <a:t>Administraciones Públicas, en el ámbito de sus competencias, publicarán:</a:t>
            </a:r>
          </a:p>
          <a:p>
            <a:r>
              <a:rPr lang="es-ES" dirty="0"/>
              <a:t>a) Las directrices, instrucciones, </a:t>
            </a:r>
            <a:r>
              <a:rPr lang="es-ES" dirty="0">
                <a:solidFill>
                  <a:srgbClr val="FF0000"/>
                </a:solidFill>
              </a:rPr>
              <a:t>acuerdos</a:t>
            </a:r>
            <a:r>
              <a:rPr lang="es-ES" dirty="0"/>
              <a:t>, circulares o respuestas a consultas planteadas por los particulares u otros órganos en la medida en que supongan una interpretación del Derecho o tengan efectos jurídicos.</a:t>
            </a:r>
          </a:p>
          <a:p>
            <a:r>
              <a:rPr lang="es-ES" dirty="0"/>
              <a:t>b) Los </a:t>
            </a:r>
            <a:r>
              <a:rPr lang="es-ES" dirty="0">
                <a:solidFill>
                  <a:srgbClr val="FF0000"/>
                </a:solidFill>
              </a:rPr>
              <a:t>Anteproyectos</a:t>
            </a:r>
            <a:r>
              <a:rPr lang="es-ES" dirty="0"/>
              <a:t> de Ley y los </a:t>
            </a:r>
            <a:r>
              <a:rPr lang="es-ES" dirty="0">
                <a:solidFill>
                  <a:srgbClr val="FF0000"/>
                </a:solidFill>
              </a:rPr>
              <a:t>proyectos</a:t>
            </a:r>
            <a:r>
              <a:rPr lang="es-ES" dirty="0"/>
              <a:t> de Decretos Legislativos cuya iniciativa les corresponda, cuando se soliciten los dictámenes a los órganos consultivos correspondientes. En el caso en que no sea preceptivo ningún dictamen la publicación se realizará en el momento de su aprobación.</a:t>
            </a:r>
          </a:p>
          <a:p>
            <a:r>
              <a:rPr lang="es-ES" dirty="0"/>
              <a:t>c) Los proyectos de </a:t>
            </a:r>
            <a:r>
              <a:rPr lang="es-ES" dirty="0">
                <a:solidFill>
                  <a:srgbClr val="FF0000"/>
                </a:solidFill>
              </a:rPr>
              <a:t>Reglamentos</a:t>
            </a:r>
            <a:r>
              <a:rPr lang="es-ES" dirty="0"/>
              <a:t> cuya iniciativa les corresponda. Cuando sea preceptiva la solicitud de dictámenes, la publicación se producirá una vez que estos hayan sido solicitados a los órganos consultivos correspondientes sin que ello suponga, necesariamente, la apertura de un trámite de audiencia pública.</a:t>
            </a:r>
          </a:p>
          <a:p>
            <a:r>
              <a:rPr lang="es-ES" dirty="0"/>
              <a:t>d) Las </a:t>
            </a:r>
            <a:r>
              <a:rPr lang="es-ES" dirty="0">
                <a:solidFill>
                  <a:srgbClr val="FF0000"/>
                </a:solidFill>
              </a:rPr>
              <a:t>memorias e informes </a:t>
            </a:r>
            <a:r>
              <a:rPr lang="es-ES" dirty="0"/>
              <a:t>que conformen los expedientes de elaboración de los textos normativos, en particular, la memoria del análisis de impacto normativo regulada por el Real Decreto 1083/2009, de 3 de julio.</a:t>
            </a:r>
          </a:p>
          <a:p>
            <a:r>
              <a:rPr lang="es-ES" dirty="0"/>
              <a:t>e) Los </a:t>
            </a:r>
            <a:r>
              <a:rPr lang="es-ES" dirty="0">
                <a:solidFill>
                  <a:srgbClr val="FF0000"/>
                </a:solidFill>
              </a:rPr>
              <a:t>documentos</a:t>
            </a:r>
            <a:r>
              <a:rPr lang="es-ES" dirty="0"/>
              <a:t> que, conforme a la legislación sectorial vigente, deban ser sometidos a un período de </a:t>
            </a:r>
            <a:r>
              <a:rPr lang="es-ES" dirty="0">
                <a:solidFill>
                  <a:srgbClr val="FF0000"/>
                </a:solidFill>
              </a:rPr>
              <a:t>información pública </a:t>
            </a:r>
            <a:r>
              <a:rPr lang="es-ES" dirty="0"/>
              <a:t>durante su tramitación.</a:t>
            </a:r>
          </a:p>
          <a:p>
            <a:endParaRPr lang="es-ES" dirty="0"/>
          </a:p>
        </p:txBody>
      </p:sp>
      <p:sp>
        <p:nvSpPr>
          <p:cNvPr id="2" name="1 Título"/>
          <p:cNvSpPr>
            <a:spLocks noGrp="1"/>
          </p:cNvSpPr>
          <p:nvPr>
            <p:ph type="title"/>
          </p:nvPr>
        </p:nvSpPr>
        <p:spPr/>
        <p:txBody>
          <a:bodyPr>
            <a:normAutofit fontScale="90000"/>
          </a:bodyPr>
          <a:lstStyle/>
          <a:p>
            <a:r>
              <a:rPr lang="es-ES" dirty="0" smtClean="0"/>
              <a:t>INFORMACIÓN</a:t>
            </a:r>
            <a:br>
              <a:rPr lang="es-ES" dirty="0" smtClean="0"/>
            </a:br>
            <a:r>
              <a:rPr lang="es-ES" dirty="0" smtClean="0"/>
              <a:t> DE RELEVANCIA JURÍDICA</a:t>
            </a:r>
            <a:endParaRPr lang="es-ES" dirty="0"/>
          </a:p>
        </p:txBody>
      </p:sp>
    </p:spTree>
    <p:extLst>
      <p:ext uri="{BB962C8B-B14F-4D97-AF65-F5344CB8AC3E}">
        <p14:creationId xmlns:p14="http://schemas.microsoft.com/office/powerpoint/2010/main" val="299129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Sin control no hay democracia.</a:t>
            </a:r>
          </a:p>
          <a:p>
            <a:r>
              <a:rPr lang="es-ES" dirty="0" smtClean="0"/>
              <a:t>Para controlar se necesita información.</a:t>
            </a:r>
          </a:p>
          <a:p>
            <a:r>
              <a:rPr lang="es-ES" dirty="0" smtClean="0"/>
              <a:t>Para informarnos necesitamos transparencia.</a:t>
            </a:r>
            <a:endParaRPr lang="es-ES" dirty="0"/>
          </a:p>
        </p:txBody>
      </p:sp>
      <p:sp>
        <p:nvSpPr>
          <p:cNvPr id="2" name="1 Título"/>
          <p:cNvSpPr>
            <a:spLocks noGrp="1"/>
          </p:cNvSpPr>
          <p:nvPr>
            <p:ph type="title"/>
          </p:nvPr>
        </p:nvSpPr>
        <p:spPr/>
        <p:txBody>
          <a:bodyPr>
            <a:normAutofit fontScale="90000"/>
          </a:bodyPr>
          <a:lstStyle/>
          <a:p>
            <a:r>
              <a:rPr lang="es-ES" dirty="0" smtClean="0"/>
              <a:t>DEMOCRACIA, TRANSPARENCIA Y CONTROL</a:t>
            </a:r>
            <a:endParaRPr lang="es-ES" dirty="0"/>
          </a:p>
        </p:txBody>
      </p:sp>
    </p:spTree>
    <p:extLst>
      <p:ext uri="{BB962C8B-B14F-4D97-AF65-F5344CB8AC3E}">
        <p14:creationId xmlns:p14="http://schemas.microsoft.com/office/powerpoint/2010/main" val="149841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55000" lnSpcReduction="20000"/>
          </a:bodyPr>
          <a:lstStyle/>
          <a:p>
            <a:r>
              <a:rPr lang="es-ES" dirty="0" smtClean="0"/>
              <a:t>Los </a:t>
            </a:r>
            <a:r>
              <a:rPr lang="es-ES" dirty="0"/>
              <a:t>sujetos incluidos en el ámbito de aplicación de este título deberán hacer pública, como mínimo, la información relativa a los actos de gestión administrativa con repercusión económica o presupuestaria que se indican a continuación:</a:t>
            </a:r>
          </a:p>
          <a:p>
            <a:r>
              <a:rPr lang="es-ES" dirty="0"/>
              <a:t>a) Todos los </a:t>
            </a:r>
            <a:r>
              <a:rPr lang="es-ES" dirty="0" smtClean="0">
                <a:solidFill>
                  <a:srgbClr val="FF0000"/>
                </a:solidFill>
              </a:rPr>
              <a:t>CONTRATOS</a:t>
            </a:r>
            <a:r>
              <a:rPr lang="es-ES" dirty="0" smtClean="0"/>
              <a:t>, </a:t>
            </a:r>
            <a:r>
              <a:rPr lang="es-ES" dirty="0"/>
              <a:t>con indicación del objeto, duración, el importe de licitación y de adjudicación, el procedimiento utilizado para su celebración, los instrumentos a través de los que, en su caso, se ha publicitado, el número de licitadores participantes en el procedimiento y la identidad del adjudicatario, así como las modificaciones del contrato. Igualmente serán objeto de publicación las decisiones de desistimiento y renuncia de los contratos. La publicación de la información relativa a los contratos menores podrá realizarse trimestralmente.</a:t>
            </a:r>
          </a:p>
          <a:p>
            <a:r>
              <a:rPr lang="es-ES" dirty="0"/>
              <a:t>Asimismo, se publicarán datos estadísticos sobre el porcentaje en volumen presupuestario de contratos adjudicados a través de cada uno de los procedimientos previstos en la legislación de contratos del sector público.</a:t>
            </a:r>
          </a:p>
          <a:p>
            <a:r>
              <a:rPr lang="es-ES" dirty="0"/>
              <a:t>b) La relación de los </a:t>
            </a:r>
            <a:r>
              <a:rPr lang="es-ES" dirty="0" smtClean="0">
                <a:solidFill>
                  <a:srgbClr val="FF0000"/>
                </a:solidFill>
              </a:rPr>
              <a:t>CONVENIOS</a:t>
            </a:r>
            <a:r>
              <a:rPr lang="es-ES" dirty="0" smtClean="0"/>
              <a:t> </a:t>
            </a:r>
            <a:r>
              <a:rPr lang="es-ES" dirty="0"/>
              <a:t>suscritos, con mención de las partes firmantes, su objeto, plazo de duración, modificaciones realizadas, obligados a la realización de las prestaciones y, en su caso, las obligaciones económicas convenidas. Igualmente, se publicarán las encomiendas de gestión que se firmen, con indicación de su objeto, presupuesto, duración, obligaciones económicas y las subcontrataciones que se realicen con mención de los adjudicatarios, procedimiento seguido para la adjudicación e importe de la misma.</a:t>
            </a:r>
          </a:p>
          <a:p>
            <a:r>
              <a:rPr lang="es-ES" dirty="0"/>
              <a:t>c) Las </a:t>
            </a:r>
            <a:r>
              <a:rPr lang="es-ES" dirty="0" smtClean="0">
                <a:solidFill>
                  <a:srgbClr val="FF0000"/>
                </a:solidFill>
              </a:rPr>
              <a:t>SUBVENCIONES</a:t>
            </a:r>
            <a:r>
              <a:rPr lang="es-ES" dirty="0" smtClean="0"/>
              <a:t> </a:t>
            </a:r>
            <a:r>
              <a:rPr lang="es-ES" dirty="0"/>
              <a:t>y ayudas públicas concedidas con indicación de su importe, objetivo o finalidad y beneficiarios.</a:t>
            </a:r>
          </a:p>
          <a:p>
            <a:endParaRPr lang="es-ES" dirty="0"/>
          </a:p>
        </p:txBody>
      </p:sp>
      <p:sp>
        <p:nvSpPr>
          <p:cNvPr id="2" name="1 Título"/>
          <p:cNvSpPr>
            <a:spLocks noGrp="1"/>
          </p:cNvSpPr>
          <p:nvPr>
            <p:ph type="title"/>
          </p:nvPr>
        </p:nvSpPr>
        <p:spPr/>
        <p:txBody>
          <a:bodyPr>
            <a:normAutofit fontScale="90000"/>
          </a:bodyPr>
          <a:lstStyle/>
          <a:p>
            <a:r>
              <a:rPr lang="es-ES" dirty="0" smtClean="0"/>
              <a:t>INFORMACIÓN ECONÓMICA, PRESUPUESTARIA Y ESTADÍSTICA</a:t>
            </a:r>
            <a:endParaRPr lang="es-ES" dirty="0"/>
          </a:p>
        </p:txBody>
      </p:sp>
    </p:spTree>
    <p:extLst>
      <p:ext uri="{BB962C8B-B14F-4D97-AF65-F5344CB8AC3E}">
        <p14:creationId xmlns:p14="http://schemas.microsoft.com/office/powerpoint/2010/main" val="4250809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1200" dirty="0"/>
              <a:t>d) </a:t>
            </a:r>
            <a:r>
              <a:rPr lang="es-ES" sz="1200" dirty="0" smtClean="0">
                <a:solidFill>
                  <a:srgbClr val="FF0000"/>
                </a:solidFill>
              </a:rPr>
              <a:t>LOS PRESUPUESTOS</a:t>
            </a:r>
            <a:r>
              <a:rPr lang="es-ES" sz="1200" dirty="0" smtClean="0"/>
              <a:t>, </a:t>
            </a:r>
            <a:r>
              <a:rPr lang="es-ES" sz="1200" dirty="0"/>
              <a:t>con descripción de las principales partidas presupuestarias e información actualizada y comprensible sobre su estado de ejecución y sobre el cumplimiento de los objetivos de estabilidad presupuestaria y sostenibilidad financiera de las Administraciones Públicas.</a:t>
            </a:r>
          </a:p>
          <a:p>
            <a:r>
              <a:rPr lang="es-ES" sz="1200" dirty="0"/>
              <a:t>e) Las </a:t>
            </a:r>
            <a:r>
              <a:rPr lang="es-ES" sz="1200" dirty="0" smtClean="0">
                <a:solidFill>
                  <a:srgbClr val="FF0000"/>
                </a:solidFill>
              </a:rPr>
              <a:t>CUENTAS ANUALES </a:t>
            </a:r>
            <a:r>
              <a:rPr lang="es-ES" sz="1200" dirty="0" smtClean="0"/>
              <a:t>que </a:t>
            </a:r>
            <a:r>
              <a:rPr lang="es-ES" sz="1200" dirty="0"/>
              <a:t>deban rendirse y los informes de auditoría de cuentas y de fiscalización por parte de los órganos de control externo que sobre ellos se emitan.</a:t>
            </a:r>
          </a:p>
          <a:p>
            <a:r>
              <a:rPr lang="es-ES" sz="1200" dirty="0"/>
              <a:t>f) Las </a:t>
            </a:r>
            <a:r>
              <a:rPr lang="es-ES" sz="1200" dirty="0" smtClean="0">
                <a:solidFill>
                  <a:srgbClr val="FF0000"/>
                </a:solidFill>
              </a:rPr>
              <a:t>RETRIBUCIONES</a:t>
            </a:r>
            <a:r>
              <a:rPr lang="es-ES" sz="1200" dirty="0" smtClean="0"/>
              <a:t> </a:t>
            </a:r>
            <a:r>
              <a:rPr lang="es-ES" sz="1200" dirty="0"/>
              <a:t>percibidas anualmente por los altos cargos y máximos responsables de las entidades incluidas en el ámbito de la aplicación de este título. Igualmente, se harán públicas las indemnizaciones percibidas, en su caso, con ocasión del abandono del cargo.</a:t>
            </a:r>
          </a:p>
          <a:p>
            <a:r>
              <a:rPr lang="es-ES" sz="1200" dirty="0"/>
              <a:t>g) Las resoluciones de autorización o reconocimiento de </a:t>
            </a:r>
            <a:r>
              <a:rPr lang="es-ES" sz="1200" dirty="0" smtClean="0">
                <a:solidFill>
                  <a:srgbClr val="FF0000"/>
                </a:solidFill>
              </a:rPr>
              <a:t>COMPATIBILIDAD </a:t>
            </a:r>
            <a:r>
              <a:rPr lang="es-ES" sz="1200" dirty="0" smtClean="0"/>
              <a:t>que </a:t>
            </a:r>
            <a:r>
              <a:rPr lang="es-ES" sz="1200" dirty="0"/>
              <a:t>afecten a los empleados públicos así como las que autoricen el ejercicio de actividad privada al cese de los altos cargos de la Administración General del Estado o asimilados según la normativa autonómica o local.</a:t>
            </a:r>
          </a:p>
          <a:p>
            <a:r>
              <a:rPr lang="es-ES" sz="1200" dirty="0"/>
              <a:t>h) Las </a:t>
            </a:r>
            <a:r>
              <a:rPr lang="es-ES" sz="1200" dirty="0" smtClean="0"/>
              <a:t>de </a:t>
            </a:r>
            <a:r>
              <a:rPr lang="es-ES" sz="1200" dirty="0"/>
              <a:t>los representantes locales, en los términos previstos en la Ley 7/1985, de 2 de abril</a:t>
            </a:r>
            <a:r>
              <a:rPr lang="es-ES" sz="1200" dirty="0" smtClean="0"/>
              <a:t>,</a:t>
            </a:r>
            <a:r>
              <a:rPr lang="es-ES" sz="1200" dirty="0">
                <a:solidFill>
                  <a:srgbClr val="FF0000"/>
                </a:solidFill>
              </a:rPr>
              <a:t> DECLARACIONES ANUALES DE BIENES Y ACTIVIDADES </a:t>
            </a:r>
            <a:r>
              <a:rPr lang="es-ES" sz="1200" dirty="0" smtClean="0"/>
              <a:t> </a:t>
            </a:r>
            <a:r>
              <a:rPr lang="es-ES" sz="1200" dirty="0"/>
              <a:t>Reguladora de las Bases del Régimen Local. Cuando el reglamento no fije los términos en que han de hacerse públicas estas declaraciones se aplicará lo dispuesto en la normativa de conflictos de intereses en el ámbito de la Administración General del Estado. En todo caso, se omitirán los datos relativos a la localización concreta de los bienes inmuebles y se garantizará la privacidad y seguridad de sus titulares.</a:t>
            </a:r>
          </a:p>
          <a:p>
            <a:r>
              <a:rPr lang="es-ES" sz="1200" dirty="0"/>
              <a:t>i) La </a:t>
            </a:r>
            <a:r>
              <a:rPr lang="es-ES" sz="1200" dirty="0">
                <a:solidFill>
                  <a:srgbClr val="FF0000"/>
                </a:solidFill>
              </a:rPr>
              <a:t>información estadística </a:t>
            </a:r>
            <a:r>
              <a:rPr lang="es-ES" sz="1200" dirty="0"/>
              <a:t>necesaria para valorar el grado de cumplimiento y calidad de los servicios públicos que sean de su competencia, en los términos que defina cada administración competente.</a:t>
            </a:r>
          </a:p>
        </p:txBody>
      </p:sp>
      <p:sp>
        <p:nvSpPr>
          <p:cNvPr id="2" name="1 Título"/>
          <p:cNvSpPr>
            <a:spLocks noGrp="1"/>
          </p:cNvSpPr>
          <p:nvPr>
            <p:ph type="title"/>
          </p:nvPr>
        </p:nvSpPr>
        <p:spPr/>
        <p:txBody>
          <a:bodyPr>
            <a:normAutofit fontScale="90000"/>
          </a:bodyPr>
          <a:lstStyle/>
          <a:p>
            <a:r>
              <a:rPr lang="es-ES" dirty="0"/>
              <a:t>INFORMACIÓN ECONÓMICA, PRESUPUESTARIA Y ESTADÍSTICA</a:t>
            </a:r>
          </a:p>
        </p:txBody>
      </p:sp>
    </p:spTree>
    <p:extLst>
      <p:ext uri="{BB962C8B-B14F-4D97-AF65-F5344CB8AC3E}">
        <p14:creationId xmlns:p14="http://schemas.microsoft.com/office/powerpoint/2010/main" val="58564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 dirty="0" smtClean="0"/>
              <a:t>El </a:t>
            </a:r>
            <a:r>
              <a:rPr lang="es-ES" dirty="0"/>
              <a:t>cumplimiento por la Administración General del Estado de las obligaciones contenidas en este capítulo será objeto de control por parte del </a:t>
            </a:r>
            <a:r>
              <a:rPr lang="es-ES" dirty="0" smtClean="0"/>
              <a:t>CONSEJO DE TRANSPARENCIA Y BUEN GOBIERNO.</a:t>
            </a:r>
          </a:p>
          <a:p>
            <a:endParaRPr lang="es-ES" dirty="0"/>
          </a:p>
          <a:p>
            <a:r>
              <a:rPr lang="es-ES" dirty="0" smtClean="0"/>
              <a:t>En </a:t>
            </a:r>
            <a:r>
              <a:rPr lang="es-ES" dirty="0"/>
              <a:t>ejercicio de la competencia prevista en el apartado anterior, el Consejo de Transparencia y Buen Gobierno, de acuerdo con el procedimiento que se prevea reglamentariamente, podrá dictar resoluciones en las que se establezcan las medidas que sea necesario adoptar para el cese del incumplimiento y el inicio de las actuaciones disciplinarias que procedan.</a:t>
            </a:r>
          </a:p>
          <a:p>
            <a:endParaRPr lang="es-ES" dirty="0"/>
          </a:p>
        </p:txBody>
      </p:sp>
      <p:sp>
        <p:nvSpPr>
          <p:cNvPr id="2" name="1 Título"/>
          <p:cNvSpPr>
            <a:spLocks noGrp="1"/>
          </p:cNvSpPr>
          <p:nvPr>
            <p:ph type="title"/>
          </p:nvPr>
        </p:nvSpPr>
        <p:spPr/>
        <p:txBody>
          <a:bodyPr/>
          <a:lstStyle/>
          <a:p>
            <a:r>
              <a:rPr lang="es-ES" dirty="0" smtClean="0"/>
              <a:t>CONTROL</a:t>
            </a:r>
            <a:endParaRPr lang="es-ES" dirty="0"/>
          </a:p>
        </p:txBody>
      </p:sp>
    </p:spTree>
    <p:extLst>
      <p:ext uri="{BB962C8B-B14F-4D97-AF65-F5344CB8AC3E}">
        <p14:creationId xmlns:p14="http://schemas.microsoft.com/office/powerpoint/2010/main" val="1724087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a:bodyPr>
          <a:lstStyle/>
          <a:p>
            <a:r>
              <a:rPr lang="es-ES" dirty="0" smtClean="0"/>
              <a:t>La </a:t>
            </a:r>
            <a:r>
              <a:rPr lang="es-ES" dirty="0"/>
              <a:t>Administración General del Estado desarrollará un Portal de la Transparencia, dependiente del Ministerio de la Presidencia, que facilitará el acceso de los ciudadanos a toda la información a la que se refieren los artículos anteriores relativa a su ámbito de actuación.</a:t>
            </a:r>
          </a:p>
          <a:p>
            <a:r>
              <a:rPr lang="es-ES" dirty="0" smtClean="0"/>
              <a:t>El Portal </a:t>
            </a:r>
            <a:r>
              <a:rPr lang="es-ES" dirty="0"/>
              <a:t>de la Transparencia incluirá, en los términos que se establezcan reglamentariamente, la información de la Administración General del Estado, cuyo acceso se solicite con mayor frecuencia.</a:t>
            </a:r>
          </a:p>
          <a:p>
            <a:endParaRPr lang="es-ES" dirty="0"/>
          </a:p>
        </p:txBody>
      </p:sp>
      <p:sp>
        <p:nvSpPr>
          <p:cNvPr id="2" name="1 Título"/>
          <p:cNvSpPr>
            <a:spLocks noGrp="1"/>
          </p:cNvSpPr>
          <p:nvPr>
            <p:ph type="title"/>
          </p:nvPr>
        </p:nvSpPr>
        <p:spPr/>
        <p:txBody>
          <a:bodyPr/>
          <a:lstStyle/>
          <a:p>
            <a:r>
              <a:rPr lang="es-ES" dirty="0" smtClean="0"/>
              <a:t>PORTAL DE LA TRANSPARENCIA </a:t>
            </a:r>
            <a:endParaRPr lang="es-ES" dirty="0"/>
          </a:p>
        </p:txBody>
      </p:sp>
    </p:spTree>
    <p:extLst>
      <p:ext uri="{BB962C8B-B14F-4D97-AF65-F5344CB8AC3E}">
        <p14:creationId xmlns:p14="http://schemas.microsoft.com/office/powerpoint/2010/main" val="3849513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Todas </a:t>
            </a:r>
            <a:r>
              <a:rPr lang="es-ES" dirty="0"/>
              <a:t>las personas tienen derecho a acceder a la información pública, en los términos previstos en el artículo 105.b) de la Constitución </a:t>
            </a:r>
            <a:r>
              <a:rPr lang="es-ES" dirty="0" smtClean="0"/>
              <a:t>Española, y por la Ley de Transparencia.</a:t>
            </a:r>
            <a:endParaRPr lang="es-ES" dirty="0"/>
          </a:p>
          <a:p>
            <a:r>
              <a:rPr lang="es-ES" dirty="0"/>
              <a:t>Asimismo, y en el ámbito de sus respectivas competencias, será de aplicación la correspondiente normativa autonómica.</a:t>
            </a:r>
          </a:p>
          <a:p>
            <a:endParaRPr lang="es-ES" dirty="0"/>
          </a:p>
        </p:txBody>
      </p:sp>
      <p:sp>
        <p:nvSpPr>
          <p:cNvPr id="2" name="1 Título"/>
          <p:cNvSpPr>
            <a:spLocks noGrp="1"/>
          </p:cNvSpPr>
          <p:nvPr>
            <p:ph type="title"/>
          </p:nvPr>
        </p:nvSpPr>
        <p:spPr/>
        <p:txBody>
          <a:bodyPr>
            <a:normAutofit fontScale="90000"/>
          </a:bodyPr>
          <a:lstStyle/>
          <a:p>
            <a:r>
              <a:rPr lang="es-ES" dirty="0" smtClean="0"/>
              <a:t>DERECHO DE ACCESO A LA INFORMACIÓN PÚBLICA</a:t>
            </a:r>
            <a:endParaRPr lang="es-ES" dirty="0"/>
          </a:p>
        </p:txBody>
      </p:sp>
    </p:spTree>
    <p:extLst>
      <p:ext uri="{BB962C8B-B14F-4D97-AF65-F5344CB8AC3E}">
        <p14:creationId xmlns:p14="http://schemas.microsoft.com/office/powerpoint/2010/main" val="825754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Se </a:t>
            </a:r>
            <a:r>
              <a:rPr lang="es-ES" dirty="0"/>
              <a:t>entiende por información pública los contenidos o documentos, cualquiera que sea su formato o soporte, que obren en poder de alguno de los sujetos incluidos en el ámbito de aplicación </a:t>
            </a:r>
            <a:r>
              <a:rPr lang="es-ES" dirty="0" smtClean="0"/>
              <a:t>del Título I de la ley y </a:t>
            </a:r>
            <a:r>
              <a:rPr lang="es-ES" dirty="0"/>
              <a:t>que hayan sido elaborados o adquiridos en el ejercicio de sus funciones.</a:t>
            </a:r>
          </a:p>
          <a:p>
            <a:endParaRPr lang="es-ES" dirty="0"/>
          </a:p>
        </p:txBody>
      </p:sp>
      <p:sp>
        <p:nvSpPr>
          <p:cNvPr id="2" name="1 Título"/>
          <p:cNvSpPr>
            <a:spLocks noGrp="1"/>
          </p:cNvSpPr>
          <p:nvPr>
            <p:ph type="title"/>
          </p:nvPr>
        </p:nvSpPr>
        <p:spPr/>
        <p:txBody>
          <a:bodyPr/>
          <a:lstStyle/>
          <a:p>
            <a:r>
              <a:rPr lang="es-ES" dirty="0" smtClean="0"/>
              <a:t>INFORMACIÓN PÚBLICA</a:t>
            </a:r>
            <a:endParaRPr lang="es-ES" dirty="0"/>
          </a:p>
        </p:txBody>
      </p:sp>
    </p:spTree>
    <p:extLst>
      <p:ext uri="{BB962C8B-B14F-4D97-AF65-F5344CB8AC3E}">
        <p14:creationId xmlns:p14="http://schemas.microsoft.com/office/powerpoint/2010/main" val="3003049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55000" lnSpcReduction="20000"/>
          </a:bodyPr>
          <a:lstStyle/>
          <a:p>
            <a:r>
              <a:rPr lang="es-ES" sz="2500" dirty="0" smtClean="0"/>
              <a:t>El </a:t>
            </a:r>
            <a:r>
              <a:rPr lang="es-ES" sz="2500" dirty="0"/>
              <a:t>derecho de acceso podrá ser limitado cuando acceder a la información suponga un perjuicio para:</a:t>
            </a:r>
          </a:p>
          <a:p>
            <a:r>
              <a:rPr lang="es-ES" sz="2500" dirty="0"/>
              <a:t>a) La seguridad nacional.</a:t>
            </a:r>
          </a:p>
          <a:p>
            <a:r>
              <a:rPr lang="es-ES" sz="2500" dirty="0"/>
              <a:t>b) La defensa.</a:t>
            </a:r>
          </a:p>
          <a:p>
            <a:r>
              <a:rPr lang="es-ES" sz="2500" dirty="0"/>
              <a:t>c) Las relaciones exteriores.</a:t>
            </a:r>
          </a:p>
          <a:p>
            <a:r>
              <a:rPr lang="es-ES" sz="2500" dirty="0"/>
              <a:t>d) La seguridad pública.</a:t>
            </a:r>
          </a:p>
          <a:p>
            <a:r>
              <a:rPr lang="es-ES" sz="2500" dirty="0"/>
              <a:t>e) La prevención, investigación y sanción de los ilícitos penales, administrativos o disciplinarios.</a:t>
            </a:r>
          </a:p>
          <a:p>
            <a:r>
              <a:rPr lang="es-ES" sz="2500" dirty="0"/>
              <a:t>f) La igualdad de las partes en los procesos judiciales y la tutela judicial efectiva.</a:t>
            </a:r>
          </a:p>
          <a:p>
            <a:r>
              <a:rPr lang="es-ES" sz="2500" dirty="0"/>
              <a:t>g) Las funciones administrativas de vigilancia, inspección y control.</a:t>
            </a:r>
          </a:p>
          <a:p>
            <a:r>
              <a:rPr lang="es-ES" sz="2500" dirty="0"/>
              <a:t>h) Los intereses económicos y comerciales.</a:t>
            </a:r>
          </a:p>
          <a:p>
            <a:r>
              <a:rPr lang="es-ES" sz="2500" dirty="0"/>
              <a:t>i) La política económica y monetaria.</a:t>
            </a:r>
          </a:p>
          <a:p>
            <a:r>
              <a:rPr lang="es-ES" sz="2500" dirty="0"/>
              <a:t>j) El secreto profesional y la propiedad intelectual e industrial.</a:t>
            </a:r>
          </a:p>
          <a:p>
            <a:r>
              <a:rPr lang="es-ES" sz="2500" dirty="0"/>
              <a:t>k) La garantía de la confidencialidad o el secreto requerido en procesos de toma de decisión.</a:t>
            </a:r>
          </a:p>
          <a:p>
            <a:r>
              <a:rPr lang="es-ES" sz="2500" dirty="0"/>
              <a:t>l) La protección del medio ambiente.</a:t>
            </a:r>
          </a:p>
          <a:p>
            <a:endParaRPr lang="es-ES" dirty="0"/>
          </a:p>
        </p:txBody>
      </p:sp>
      <p:sp>
        <p:nvSpPr>
          <p:cNvPr id="2" name="1 Título"/>
          <p:cNvSpPr>
            <a:spLocks noGrp="1"/>
          </p:cNvSpPr>
          <p:nvPr>
            <p:ph type="title"/>
          </p:nvPr>
        </p:nvSpPr>
        <p:spPr/>
        <p:txBody>
          <a:bodyPr/>
          <a:lstStyle/>
          <a:p>
            <a:r>
              <a:rPr lang="es-ES" dirty="0" smtClean="0"/>
              <a:t>LÍMITES AL DERECHO DE ACCESO</a:t>
            </a:r>
            <a:endParaRPr lang="es-ES" dirty="0"/>
          </a:p>
        </p:txBody>
      </p:sp>
    </p:spTree>
    <p:extLst>
      <p:ext uri="{BB962C8B-B14F-4D97-AF65-F5344CB8AC3E}">
        <p14:creationId xmlns:p14="http://schemas.microsoft.com/office/powerpoint/2010/main" val="420861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1600" dirty="0"/>
              <a:t>Si la información solicitada contuviera datos especialmente protegidos a los que se refiere el apartado 2 del artículo 7 de la Ley Orgánica 15/1999, de 13 de diciembre, de Protección de Datos de Carácter Personal, el acceso únicamente se podrá autorizar en caso de que se contase con el consentimiento expreso y por escrito del afectado, a menos que dicho afectado hubiese hecho manifiestamente públicos los datos con anterioridad a que se solicitase el acceso</a:t>
            </a:r>
            <a:r>
              <a:rPr lang="es-ES" sz="1600" dirty="0" smtClean="0"/>
              <a:t>.</a:t>
            </a:r>
          </a:p>
          <a:p>
            <a:pPr lvl="1"/>
            <a:r>
              <a:rPr lang="es-ES" sz="1400" dirty="0" smtClean="0"/>
              <a:t>7.2 LOPD.- Sólo </a:t>
            </a:r>
            <a:r>
              <a:rPr lang="es-ES" sz="1400" dirty="0"/>
              <a:t>con el </a:t>
            </a:r>
            <a:r>
              <a:rPr lang="es-ES" sz="1400" b="1" dirty="0"/>
              <a:t>consentimiento</a:t>
            </a:r>
            <a:r>
              <a:rPr lang="es-ES" sz="1400" dirty="0"/>
              <a:t> expreso y por escrito del afectado podrán ser objeto de tratamiento los datos de carácter personal que revelen </a:t>
            </a:r>
            <a:r>
              <a:rPr lang="es-ES" sz="1400" dirty="0">
                <a:solidFill>
                  <a:srgbClr val="FF0000"/>
                </a:solidFill>
              </a:rPr>
              <a:t>la ideología, afiliación sindical, religión y creencias</a:t>
            </a:r>
            <a:r>
              <a:rPr lang="es-ES" sz="1400" dirty="0"/>
              <a:t>. Se exceptúan los ficheros mantenidos por los partidos políticos, sindicatos, iglesias, confesiones o comunidades religiosas y asociaciones, fundaciones y otras entidades sin ánimo de lucro, cuya finalidad sea política, filosófica, religiosa o sindical, en cuanto a los datos relativos a sus asociados o miembros, sin perjuicio de que la cesión de dichos datos precisará siempre el previo consentimiento del afectado.</a:t>
            </a:r>
          </a:p>
          <a:p>
            <a:endParaRPr lang="es-ES" sz="1600" dirty="0"/>
          </a:p>
        </p:txBody>
      </p:sp>
      <p:sp>
        <p:nvSpPr>
          <p:cNvPr id="2" name="1 Título"/>
          <p:cNvSpPr>
            <a:spLocks noGrp="1"/>
          </p:cNvSpPr>
          <p:nvPr>
            <p:ph type="title"/>
          </p:nvPr>
        </p:nvSpPr>
        <p:spPr/>
        <p:txBody>
          <a:bodyPr/>
          <a:lstStyle/>
          <a:p>
            <a:endParaRPr lang="es-ES"/>
          </a:p>
        </p:txBody>
      </p:sp>
    </p:spTree>
    <p:extLst>
      <p:ext uri="{BB962C8B-B14F-4D97-AF65-F5344CB8AC3E}">
        <p14:creationId xmlns:p14="http://schemas.microsoft.com/office/powerpoint/2010/main" val="3721089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ES" dirty="0"/>
              <a:t>Si la información incluyese datos especialmente protegidos a los que se refiere el apartado 3 del artículo 7 de la Ley Orgánica 15/1999, de 13 de diciembre, o datos relativos a la comisión de infracciones penales o administrativas que no conllevasen la amonestación pública al infractor, el acceso sólo se podrá autorizar en caso de que se cuente con el consentimiento expreso del afectado o si aquél estuviera amparado por una norma con rango de Ley.</a:t>
            </a:r>
          </a:p>
          <a:p>
            <a:pPr lvl="1"/>
            <a:r>
              <a:rPr lang="es-ES" dirty="0" smtClean="0"/>
              <a:t>7.3.- LOPD </a:t>
            </a:r>
            <a:r>
              <a:rPr lang="es-ES" dirty="0"/>
              <a:t>Los datos de carácter personal que hagan referencia al </a:t>
            </a:r>
            <a:r>
              <a:rPr lang="es-ES" dirty="0">
                <a:solidFill>
                  <a:srgbClr val="FF0000"/>
                </a:solidFill>
              </a:rPr>
              <a:t>origen racial, a la salud y a la vida sexual </a:t>
            </a:r>
            <a:r>
              <a:rPr lang="es-ES" dirty="0"/>
              <a:t>sólo podrán ser recabados, tratados y cedidos cuando, por razones de interés general, así lo disponga una ley o el afectado consienta expresamente.</a:t>
            </a:r>
          </a:p>
        </p:txBody>
      </p:sp>
      <p:sp>
        <p:nvSpPr>
          <p:cNvPr id="3" name="2 Título"/>
          <p:cNvSpPr>
            <a:spLocks noGrp="1"/>
          </p:cNvSpPr>
          <p:nvPr>
            <p:ph type="title"/>
          </p:nvPr>
        </p:nvSpPr>
        <p:spPr/>
        <p:txBody>
          <a:bodyPr/>
          <a:lstStyle/>
          <a:p>
            <a:endParaRPr lang="es-ES"/>
          </a:p>
        </p:txBody>
      </p:sp>
    </p:spTree>
    <p:extLst>
      <p:ext uri="{BB962C8B-B14F-4D97-AF65-F5344CB8AC3E}">
        <p14:creationId xmlns:p14="http://schemas.microsoft.com/office/powerpoint/2010/main" val="3945872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62500" lnSpcReduction="20000"/>
          </a:bodyPr>
          <a:lstStyle/>
          <a:p>
            <a:r>
              <a:rPr lang="es-ES" dirty="0" smtClean="0"/>
              <a:t>El </a:t>
            </a:r>
            <a:r>
              <a:rPr lang="es-ES" dirty="0"/>
              <a:t>procedimiento para el ejercicio del derecho de acceso se iniciará con la presentación de la correspondiente </a:t>
            </a:r>
            <a:r>
              <a:rPr lang="es-ES" dirty="0" smtClean="0">
                <a:solidFill>
                  <a:srgbClr val="FF0000"/>
                </a:solidFill>
              </a:rPr>
              <a:t>SOLICITUD,</a:t>
            </a:r>
            <a:r>
              <a:rPr lang="es-ES" dirty="0" smtClean="0"/>
              <a:t> </a:t>
            </a:r>
            <a:r>
              <a:rPr lang="es-ES" dirty="0"/>
              <a:t>que deberá dirigirse al titular del órgano administrativo o entidad que posea la información. Cuando se trate de información en posesión de personas físicas o jurídicas que presten servicios públicos o ejerzan potestades administrativas, la solicitud se dirigirá a la Administración, organismo o entidad de las previstas en el artículo 2.1 a las que se encuentren vinculadas</a:t>
            </a:r>
            <a:r>
              <a:rPr lang="es-ES" dirty="0" smtClean="0"/>
              <a:t>.</a:t>
            </a:r>
          </a:p>
          <a:p>
            <a:endParaRPr lang="es-ES" dirty="0"/>
          </a:p>
          <a:p>
            <a:r>
              <a:rPr lang="es-ES" dirty="0" smtClean="0"/>
              <a:t>La </a:t>
            </a:r>
            <a:r>
              <a:rPr lang="es-ES" dirty="0"/>
              <a:t>solicitud podrá presentarse por cualquier medio que permita tener constancia de:</a:t>
            </a:r>
          </a:p>
          <a:p>
            <a:pPr lvl="1"/>
            <a:r>
              <a:rPr lang="es-ES" dirty="0"/>
              <a:t>a) La identidad del solicitante.</a:t>
            </a:r>
          </a:p>
          <a:p>
            <a:pPr lvl="1"/>
            <a:r>
              <a:rPr lang="es-ES" dirty="0"/>
              <a:t>b) La información que se solicita.</a:t>
            </a:r>
          </a:p>
          <a:p>
            <a:pPr lvl="1"/>
            <a:r>
              <a:rPr lang="es-ES" dirty="0"/>
              <a:t>c) Una dirección de contacto, preferentemente electrónica, a efectos de comunicaciones.</a:t>
            </a:r>
          </a:p>
          <a:p>
            <a:pPr lvl="1"/>
            <a:r>
              <a:rPr lang="es-ES" dirty="0"/>
              <a:t>d) En su caso, la modalidad que se prefiera para acceder a la información solicitada.</a:t>
            </a:r>
          </a:p>
          <a:p>
            <a:endParaRPr lang="es-ES" dirty="0"/>
          </a:p>
        </p:txBody>
      </p:sp>
      <p:sp>
        <p:nvSpPr>
          <p:cNvPr id="3" name="2 Título"/>
          <p:cNvSpPr>
            <a:spLocks noGrp="1"/>
          </p:cNvSpPr>
          <p:nvPr>
            <p:ph type="title"/>
          </p:nvPr>
        </p:nvSpPr>
        <p:spPr/>
        <p:txBody>
          <a:bodyPr/>
          <a:lstStyle/>
          <a:p>
            <a:r>
              <a:rPr lang="es-ES" dirty="0" smtClean="0"/>
              <a:t>SOLICITUD DE ACCESO</a:t>
            </a:r>
            <a:endParaRPr lang="es-ES" dirty="0"/>
          </a:p>
        </p:txBody>
      </p:sp>
    </p:spTree>
    <p:extLst>
      <p:ext uri="{BB962C8B-B14F-4D97-AF65-F5344CB8AC3E}">
        <p14:creationId xmlns:p14="http://schemas.microsoft.com/office/powerpoint/2010/main" val="249371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Entendimiento correcto de la democracia.</a:t>
            </a:r>
          </a:p>
          <a:p>
            <a:r>
              <a:rPr lang="es-ES" dirty="0" smtClean="0"/>
              <a:t>Corrupción.</a:t>
            </a:r>
          </a:p>
          <a:p>
            <a:r>
              <a:rPr lang="es-ES" dirty="0" smtClean="0"/>
              <a:t>Crisis económica.</a:t>
            </a:r>
            <a:endParaRPr lang="es-ES" dirty="0"/>
          </a:p>
        </p:txBody>
      </p:sp>
      <p:sp>
        <p:nvSpPr>
          <p:cNvPr id="3" name="2 Título"/>
          <p:cNvSpPr>
            <a:spLocks noGrp="1"/>
          </p:cNvSpPr>
          <p:nvPr>
            <p:ph type="title"/>
          </p:nvPr>
        </p:nvSpPr>
        <p:spPr/>
        <p:txBody>
          <a:bodyPr/>
          <a:lstStyle/>
          <a:p>
            <a:endParaRPr lang="es-ES"/>
          </a:p>
        </p:txBody>
      </p:sp>
    </p:spTree>
    <p:extLst>
      <p:ext uri="{BB962C8B-B14F-4D97-AF65-F5344CB8AC3E}">
        <p14:creationId xmlns:p14="http://schemas.microsoft.com/office/powerpoint/2010/main" val="808102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r>
              <a:rPr lang="es-ES" dirty="0" smtClean="0"/>
              <a:t>Se </a:t>
            </a:r>
            <a:r>
              <a:rPr lang="es-ES" dirty="0"/>
              <a:t>inadmitirán a trámite, mediante resolución motivada, las solicitudes:</a:t>
            </a:r>
          </a:p>
          <a:p>
            <a:r>
              <a:rPr lang="es-ES" dirty="0"/>
              <a:t>a) Que se refieran a información que esté en curso de elaboración o de publicación general.</a:t>
            </a:r>
          </a:p>
          <a:p>
            <a:r>
              <a:rPr lang="es-ES" dirty="0"/>
              <a:t>b) Referidas a información que tenga carácter auxiliar o de apoyo como la contenida en notas, borradores, opiniones, resúmenes, comunicaciones e informes internos o entre órganos o entidades administrativas.</a:t>
            </a:r>
          </a:p>
          <a:p>
            <a:r>
              <a:rPr lang="es-ES" dirty="0"/>
              <a:t>c) Relativas a información para cuya divulgación sea necesaria una acción previa de reelaboración.</a:t>
            </a:r>
          </a:p>
          <a:p>
            <a:r>
              <a:rPr lang="es-ES" dirty="0"/>
              <a:t>d) Dirigidas a un órgano en cuyo poder no obre la información cuando se desconozca el competente.</a:t>
            </a:r>
          </a:p>
          <a:p>
            <a:r>
              <a:rPr lang="es-ES" dirty="0"/>
              <a:t>e) Que sean manifiestamente repetitivas o tengan un carácter abusivo no justificado con la finalidad de transparencia de esta Ley.</a:t>
            </a:r>
          </a:p>
          <a:p>
            <a:endParaRPr lang="es-ES" dirty="0"/>
          </a:p>
        </p:txBody>
      </p:sp>
      <p:sp>
        <p:nvSpPr>
          <p:cNvPr id="3" name="2 Título"/>
          <p:cNvSpPr>
            <a:spLocks noGrp="1"/>
          </p:cNvSpPr>
          <p:nvPr>
            <p:ph type="title"/>
          </p:nvPr>
        </p:nvSpPr>
        <p:spPr/>
        <p:txBody>
          <a:bodyPr/>
          <a:lstStyle/>
          <a:p>
            <a:r>
              <a:rPr lang="es-ES" dirty="0" smtClean="0"/>
              <a:t>CAUSAS DE INADMISIÓN</a:t>
            </a:r>
            <a:endParaRPr lang="es-ES" dirty="0"/>
          </a:p>
        </p:txBody>
      </p:sp>
    </p:spTree>
    <p:extLst>
      <p:ext uri="{BB962C8B-B14F-4D97-AF65-F5344CB8AC3E}">
        <p14:creationId xmlns:p14="http://schemas.microsoft.com/office/powerpoint/2010/main" val="3691802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r>
              <a:rPr lang="es-ES" b="1" dirty="0" smtClean="0"/>
              <a:t>Ámbito </a:t>
            </a:r>
            <a:r>
              <a:rPr lang="es-ES" b="1" dirty="0"/>
              <a:t>de aplicación.</a:t>
            </a:r>
          </a:p>
          <a:p>
            <a:r>
              <a:rPr lang="es-ES" dirty="0" smtClean="0"/>
              <a:t>En </a:t>
            </a:r>
            <a:r>
              <a:rPr lang="es-ES" dirty="0"/>
              <a:t>el ámbito de la Administración General del Estado las disposiciones de este título se aplicarán a los miembros del Gobierno, a los Secretarios de Estado y al resto de los altos cargos de la Administración General del Estado y de las entidades del sector público estatal, de Derecho público o privado, vinculadas o dependientes de aquella.</a:t>
            </a:r>
          </a:p>
          <a:p>
            <a:r>
              <a:rPr lang="es-ES" dirty="0"/>
              <a:t>A estos efectos, se considerarán altos cargos los que tengan tal consideración en aplicación de la normativa en materia de conflictos de intereses.</a:t>
            </a:r>
          </a:p>
          <a:p>
            <a:endParaRPr lang="es-ES" dirty="0"/>
          </a:p>
          <a:p>
            <a:r>
              <a:rPr lang="es-ES" dirty="0" smtClean="0"/>
              <a:t>Este </a:t>
            </a:r>
            <a:r>
              <a:rPr lang="es-ES" dirty="0"/>
              <a:t>título será de aplicación a los altos cargos o asimilados que, de acuerdo con la normativa autonómica o local que sea de aplicación, tengan tal consideración, incluidos los miembros de las Juntas de Gobierno de las Entidades Locales.</a:t>
            </a:r>
          </a:p>
          <a:p>
            <a:endParaRPr lang="es-ES" dirty="0"/>
          </a:p>
        </p:txBody>
      </p:sp>
      <p:sp>
        <p:nvSpPr>
          <p:cNvPr id="3" name="2 Título"/>
          <p:cNvSpPr>
            <a:spLocks noGrp="1"/>
          </p:cNvSpPr>
          <p:nvPr>
            <p:ph type="title"/>
          </p:nvPr>
        </p:nvSpPr>
        <p:spPr/>
        <p:txBody>
          <a:bodyPr/>
          <a:lstStyle/>
          <a:p>
            <a:r>
              <a:rPr lang="es-ES" dirty="0" smtClean="0"/>
              <a:t>BUEN GOBIERNO</a:t>
            </a:r>
            <a:endParaRPr lang="es-ES" dirty="0"/>
          </a:p>
        </p:txBody>
      </p:sp>
    </p:spTree>
    <p:extLst>
      <p:ext uri="{BB962C8B-B14F-4D97-AF65-F5344CB8AC3E}">
        <p14:creationId xmlns:p14="http://schemas.microsoft.com/office/powerpoint/2010/main" val="2886408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dirty="0" smtClean="0"/>
              <a:t> </a:t>
            </a:r>
            <a:r>
              <a:rPr lang="es-ES" dirty="0"/>
              <a:t>Las personas comprendidas en el ámbito de aplicación de este título observarán en el ejercicio de sus funciones lo dispuesto en la Constitución Española y en el resto del ordenamiento jurídico y promoverán el respeto a los derechos fundamentales y a las libertades públicas.</a:t>
            </a:r>
          </a:p>
          <a:p>
            <a:endParaRPr lang="es-ES" dirty="0"/>
          </a:p>
        </p:txBody>
      </p:sp>
      <p:sp>
        <p:nvSpPr>
          <p:cNvPr id="3" name="2 Título"/>
          <p:cNvSpPr>
            <a:spLocks noGrp="1"/>
          </p:cNvSpPr>
          <p:nvPr>
            <p:ph type="title"/>
          </p:nvPr>
        </p:nvSpPr>
        <p:spPr/>
        <p:txBody>
          <a:bodyPr/>
          <a:lstStyle/>
          <a:p>
            <a:r>
              <a:rPr lang="es-ES" dirty="0" smtClean="0"/>
              <a:t>PRINCIPIOS DE BUEN GOBIERNO</a:t>
            </a:r>
            <a:endParaRPr lang="es-ES" dirty="0"/>
          </a:p>
        </p:txBody>
      </p:sp>
    </p:spTree>
    <p:extLst>
      <p:ext uri="{BB962C8B-B14F-4D97-AF65-F5344CB8AC3E}">
        <p14:creationId xmlns:p14="http://schemas.microsoft.com/office/powerpoint/2010/main" val="111826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55000" lnSpcReduction="20000"/>
          </a:bodyPr>
          <a:lstStyle/>
          <a:p>
            <a:pPr marL="0" indent="0">
              <a:buNone/>
            </a:pPr>
            <a:r>
              <a:rPr lang="es-ES" sz="3400" dirty="0" smtClean="0"/>
              <a:t>Asimismo</a:t>
            </a:r>
            <a:r>
              <a:rPr lang="es-ES" sz="3400" dirty="0"/>
              <a:t>, adecuarán su actividad a los siguientes:</a:t>
            </a:r>
          </a:p>
          <a:p>
            <a:r>
              <a:rPr lang="es-ES" sz="3400" dirty="0"/>
              <a:t>a) Principios generales</a:t>
            </a:r>
            <a:r>
              <a:rPr lang="es-ES" sz="3400" dirty="0" smtClean="0"/>
              <a:t>:</a:t>
            </a:r>
          </a:p>
          <a:p>
            <a:endParaRPr lang="es-ES" sz="3400" dirty="0"/>
          </a:p>
          <a:p>
            <a:r>
              <a:rPr lang="es-ES" sz="3400" dirty="0"/>
              <a:t>1.º Actuarán con transparencia en la gestión de los asuntos públicos, de acuerdo con los principios de eficacia, economía y eficiencia y con el objetivo de satisfacer el interés general.</a:t>
            </a:r>
          </a:p>
          <a:p>
            <a:r>
              <a:rPr lang="es-ES" sz="3400" dirty="0"/>
              <a:t>2.º Ejercerán sus funciones con dedicación al servicio público, absteniéndose de cualquier conducta que sea contraria a estos principios.</a:t>
            </a:r>
          </a:p>
          <a:p>
            <a:r>
              <a:rPr lang="es-ES" sz="3400" dirty="0"/>
              <a:t>3.º Respetarán el principio de imparcialidad, de modo que mantengan un criterio independiente y ajeno a todo interés particular.</a:t>
            </a:r>
          </a:p>
          <a:p>
            <a:endParaRPr lang="es-ES" dirty="0"/>
          </a:p>
        </p:txBody>
      </p:sp>
      <p:sp>
        <p:nvSpPr>
          <p:cNvPr id="3" name="2 Título"/>
          <p:cNvSpPr>
            <a:spLocks noGrp="1"/>
          </p:cNvSpPr>
          <p:nvPr>
            <p:ph type="title"/>
          </p:nvPr>
        </p:nvSpPr>
        <p:spPr/>
        <p:txBody>
          <a:bodyPr/>
          <a:lstStyle/>
          <a:p>
            <a:r>
              <a:rPr lang="es-ES" dirty="0"/>
              <a:t>PRINCIPIOS DE BUEN GOBIERNO</a:t>
            </a:r>
          </a:p>
        </p:txBody>
      </p:sp>
    </p:spTree>
    <p:extLst>
      <p:ext uri="{BB962C8B-B14F-4D97-AF65-F5344CB8AC3E}">
        <p14:creationId xmlns:p14="http://schemas.microsoft.com/office/powerpoint/2010/main" val="2231805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ES" dirty="0"/>
              <a:t>4.º Asegurarán un trato igual y sin discriminaciones de ningún tipo en el ejercicio de sus funciones.</a:t>
            </a:r>
          </a:p>
          <a:p>
            <a:r>
              <a:rPr lang="es-ES" dirty="0"/>
              <a:t>5.º Actuarán con la diligencia debida en el cumplimiento de sus obligaciones y fomentarán la calidad en la prestación de servicios públicos.</a:t>
            </a:r>
          </a:p>
          <a:p>
            <a:r>
              <a:rPr lang="es-ES" dirty="0"/>
              <a:t>6.º Mantendrán una conducta digna y tratarán a los ciudadanos con esmerada corrección.</a:t>
            </a:r>
          </a:p>
          <a:p>
            <a:r>
              <a:rPr lang="es-ES" dirty="0"/>
              <a:t>7.º Asumirán la responsabilidad de las decisiones y actuaciones propias y de los organismos que dirigen, sin perjuicio de otras que fueran exigibles legalmente.</a:t>
            </a:r>
          </a:p>
          <a:p>
            <a:endParaRPr lang="es-ES" dirty="0"/>
          </a:p>
        </p:txBody>
      </p:sp>
      <p:sp>
        <p:nvSpPr>
          <p:cNvPr id="3" name="2 Título"/>
          <p:cNvSpPr>
            <a:spLocks noGrp="1"/>
          </p:cNvSpPr>
          <p:nvPr>
            <p:ph type="title"/>
          </p:nvPr>
        </p:nvSpPr>
        <p:spPr/>
        <p:txBody>
          <a:bodyPr/>
          <a:lstStyle/>
          <a:p>
            <a:r>
              <a:rPr lang="es-ES" dirty="0"/>
              <a:t>PRINCIPIOS DE BUEN GOBIERNO</a:t>
            </a:r>
          </a:p>
        </p:txBody>
      </p:sp>
    </p:spTree>
    <p:extLst>
      <p:ext uri="{BB962C8B-B14F-4D97-AF65-F5344CB8AC3E}">
        <p14:creationId xmlns:p14="http://schemas.microsoft.com/office/powerpoint/2010/main" val="3076577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62500" lnSpcReduction="20000"/>
          </a:bodyPr>
          <a:lstStyle/>
          <a:p>
            <a:r>
              <a:rPr lang="es-ES" sz="2900" dirty="0"/>
              <a:t>Principios de actuación:</a:t>
            </a:r>
          </a:p>
          <a:p>
            <a:r>
              <a:rPr lang="es-ES" sz="2900" dirty="0"/>
              <a:t>1.º Desempeñarán su actividad con plena dedicación y con pleno respeto a la normativa reguladora de las incompatibilidades y los conflictos de intereses.</a:t>
            </a:r>
          </a:p>
          <a:p>
            <a:r>
              <a:rPr lang="es-ES" sz="2900" dirty="0"/>
              <a:t>2.º Guardarán la debida reserva respecto a los hechos o informaciones conocidos con motivo u ocasión del ejercicio de sus competencias.</a:t>
            </a:r>
          </a:p>
          <a:p>
            <a:r>
              <a:rPr lang="es-ES" sz="2900" dirty="0"/>
              <a:t>3.º Pondrán en conocimiento de los órganos competentes cualquier actuación irregular de la cual tengan conocimiento.</a:t>
            </a:r>
          </a:p>
          <a:p>
            <a:r>
              <a:rPr lang="es-ES" sz="2900" dirty="0"/>
              <a:t>4.º Ejercerán los poderes que les atribuye la normativa vigente con la finalidad exclusiva para la que fueron otorgados y evitarán toda acción que pueda poner en riesgo el interés público o el patrimonio de las Administraciones.</a:t>
            </a:r>
          </a:p>
          <a:p>
            <a:endParaRPr lang="es-ES" dirty="0"/>
          </a:p>
        </p:txBody>
      </p:sp>
      <p:sp>
        <p:nvSpPr>
          <p:cNvPr id="3" name="2 Título"/>
          <p:cNvSpPr>
            <a:spLocks noGrp="1"/>
          </p:cNvSpPr>
          <p:nvPr>
            <p:ph type="title"/>
          </p:nvPr>
        </p:nvSpPr>
        <p:spPr/>
        <p:txBody>
          <a:bodyPr/>
          <a:lstStyle/>
          <a:p>
            <a:r>
              <a:rPr lang="es-ES" dirty="0"/>
              <a:t>PRINCIPIOS DE BUEN GOBIERNO</a:t>
            </a:r>
          </a:p>
        </p:txBody>
      </p:sp>
    </p:spTree>
    <p:extLst>
      <p:ext uri="{BB962C8B-B14F-4D97-AF65-F5344CB8AC3E}">
        <p14:creationId xmlns:p14="http://schemas.microsoft.com/office/powerpoint/2010/main" val="1888459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r>
              <a:rPr lang="es-ES" dirty="0"/>
              <a:t>5.º No se implicarán en situaciones, actividades o intereses incompatibles con sus funciones y se abstendrán de intervenir en los asuntos en que concurra alguna causa que pueda afectar a su objetividad.</a:t>
            </a:r>
          </a:p>
          <a:p>
            <a:r>
              <a:rPr lang="es-ES" dirty="0"/>
              <a:t>6.º No aceptarán para sí regalos que superen los usos habituales, sociales o de cortesía, ni favores o servicios en condiciones ventajosas que puedan condicionar el desarrollo de sus funciones. En el caso de obsequios de una mayor relevancia institucional se procederá a su incorporación al patrimonio de la Administración Pública correspondiente.</a:t>
            </a:r>
          </a:p>
          <a:p>
            <a:r>
              <a:rPr lang="es-ES" dirty="0"/>
              <a:t>7.º Desempeñarán sus funciones con transparencia.</a:t>
            </a:r>
          </a:p>
          <a:p>
            <a:r>
              <a:rPr lang="es-ES" dirty="0"/>
              <a:t>8.º Gestionarán, protegerán y conservarán adecuadamente los recursos públicos, que no podrán ser utilizados para actividades que no sean las permitidas por la normativa que sea de aplicación.</a:t>
            </a:r>
          </a:p>
          <a:p>
            <a:r>
              <a:rPr lang="es-ES" dirty="0"/>
              <a:t>9.º No se valdrán de su posición en la Administración para obtener ventajas personales o materiales.</a:t>
            </a:r>
          </a:p>
          <a:p>
            <a:endParaRPr lang="es-ES" dirty="0"/>
          </a:p>
        </p:txBody>
      </p:sp>
      <p:sp>
        <p:nvSpPr>
          <p:cNvPr id="3" name="2 Título"/>
          <p:cNvSpPr>
            <a:spLocks noGrp="1"/>
          </p:cNvSpPr>
          <p:nvPr>
            <p:ph type="title"/>
          </p:nvPr>
        </p:nvSpPr>
        <p:spPr/>
        <p:txBody>
          <a:bodyPr/>
          <a:lstStyle/>
          <a:p>
            <a:r>
              <a:rPr lang="es-ES" dirty="0"/>
              <a:t>PRINCIPIOS DE BUEN GOBIERNO</a:t>
            </a:r>
          </a:p>
        </p:txBody>
      </p:sp>
    </p:spTree>
    <p:extLst>
      <p:ext uri="{BB962C8B-B14F-4D97-AF65-F5344CB8AC3E}">
        <p14:creationId xmlns:p14="http://schemas.microsoft.com/office/powerpoint/2010/main" val="668795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0" indent="0" algn="ctr">
              <a:buNone/>
            </a:pPr>
            <a:r>
              <a:rPr lang="es-ES" sz="4400" dirty="0" smtClean="0"/>
              <a:t>LOS LÍMITES Y GARANTÍAS DEL INFORMADOR:</a:t>
            </a:r>
          </a:p>
          <a:p>
            <a:pPr marL="0" indent="0" algn="ctr">
              <a:buNone/>
            </a:pPr>
            <a:r>
              <a:rPr lang="es-ES" sz="4400" dirty="0" smtClean="0"/>
              <a:t>EL SECRETO PROFESIONAL</a:t>
            </a:r>
            <a:endParaRPr lang="es-ES" sz="4400" dirty="0"/>
          </a:p>
        </p:txBody>
      </p:sp>
      <p:sp>
        <p:nvSpPr>
          <p:cNvPr id="3" name="2 Título"/>
          <p:cNvSpPr>
            <a:spLocks noGrp="1"/>
          </p:cNvSpPr>
          <p:nvPr>
            <p:ph type="title"/>
          </p:nvPr>
        </p:nvSpPr>
        <p:spPr/>
        <p:txBody>
          <a:bodyPr/>
          <a:lstStyle/>
          <a:p>
            <a:endParaRPr lang="es-ES"/>
          </a:p>
        </p:txBody>
      </p:sp>
    </p:spTree>
    <p:extLst>
      <p:ext uri="{BB962C8B-B14F-4D97-AF65-F5344CB8AC3E}">
        <p14:creationId xmlns:p14="http://schemas.microsoft.com/office/powerpoint/2010/main" val="3447850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b="1" dirty="0"/>
              <a:t>Artículo 20 </a:t>
            </a:r>
          </a:p>
          <a:p>
            <a:pPr lvl="1"/>
            <a:r>
              <a:rPr lang="es-ES" dirty="0"/>
              <a:t>Se reconocen y protegen los derechos: </a:t>
            </a:r>
          </a:p>
          <a:p>
            <a:pPr lvl="1"/>
            <a:r>
              <a:rPr lang="es-ES" i="1" dirty="0"/>
              <a:t>a)</a:t>
            </a:r>
            <a:r>
              <a:rPr lang="es-ES" dirty="0"/>
              <a:t> A expresar y difundir libremente los pensamientos, ideas y opiniones mediante la palabra, el escrito o cualquier otro medio de reproducción. </a:t>
            </a:r>
          </a:p>
          <a:p>
            <a:pPr lvl="1"/>
            <a:r>
              <a:rPr lang="es-ES" i="1" dirty="0"/>
              <a:t>b)</a:t>
            </a:r>
            <a:r>
              <a:rPr lang="es-ES" dirty="0"/>
              <a:t> A la producción y creación literaria, artística, científica y técnica. </a:t>
            </a:r>
          </a:p>
          <a:p>
            <a:pPr lvl="1"/>
            <a:r>
              <a:rPr lang="es-ES" i="1" dirty="0"/>
              <a:t>c)</a:t>
            </a:r>
            <a:r>
              <a:rPr lang="es-ES" dirty="0"/>
              <a:t> A la libertad de cátedra. </a:t>
            </a:r>
          </a:p>
          <a:p>
            <a:pPr lvl="1"/>
            <a:r>
              <a:rPr lang="es-ES" i="1" dirty="0"/>
              <a:t>d)</a:t>
            </a:r>
            <a:r>
              <a:rPr lang="es-ES" dirty="0"/>
              <a:t> A comunicar o recibir libremente información veraz por cualquier medio de difusión. La </a:t>
            </a:r>
            <a:r>
              <a:rPr lang="es-ES" dirty="0">
                <a:solidFill>
                  <a:srgbClr val="FF0000"/>
                </a:solidFill>
              </a:rPr>
              <a:t>ley</a:t>
            </a:r>
            <a:r>
              <a:rPr lang="es-ES" dirty="0"/>
              <a:t> regulará el derecho a la cláusula de conciencia y al </a:t>
            </a:r>
            <a:r>
              <a:rPr lang="es-ES" dirty="0">
                <a:solidFill>
                  <a:srgbClr val="FF0000"/>
                </a:solidFill>
              </a:rPr>
              <a:t>secreto profesional </a:t>
            </a:r>
            <a:r>
              <a:rPr lang="es-ES" dirty="0"/>
              <a:t>en el ejercicio de estas libertades.</a:t>
            </a:r>
          </a:p>
          <a:p>
            <a:endParaRPr lang="es-ES" dirty="0"/>
          </a:p>
        </p:txBody>
      </p:sp>
      <p:sp>
        <p:nvSpPr>
          <p:cNvPr id="3" name="2 Título"/>
          <p:cNvSpPr>
            <a:spLocks noGrp="1"/>
          </p:cNvSpPr>
          <p:nvPr>
            <p:ph type="title"/>
          </p:nvPr>
        </p:nvSpPr>
        <p:spPr/>
        <p:txBody>
          <a:bodyPr/>
          <a:lstStyle/>
          <a:p>
            <a:r>
              <a:rPr lang="es-ES" dirty="0" smtClean="0"/>
              <a:t>RÉGIMEN CONSTITUCIONAL</a:t>
            </a:r>
            <a:endParaRPr lang="es-ES" dirty="0"/>
          </a:p>
        </p:txBody>
      </p:sp>
    </p:spTree>
    <p:extLst>
      <p:ext uri="{BB962C8B-B14F-4D97-AF65-F5344CB8AC3E}">
        <p14:creationId xmlns:p14="http://schemas.microsoft.com/office/powerpoint/2010/main" val="594253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CONCEPTO</a:t>
            </a:r>
            <a:endParaRPr lang="es-ES" dirty="0"/>
          </a:p>
        </p:txBody>
      </p:sp>
      <p:sp>
        <p:nvSpPr>
          <p:cNvPr id="3" name="2 Marcador de contenido"/>
          <p:cNvSpPr>
            <a:spLocks noGrp="1"/>
          </p:cNvSpPr>
          <p:nvPr>
            <p:ph idx="1"/>
          </p:nvPr>
        </p:nvSpPr>
        <p:spPr/>
        <p:txBody>
          <a:bodyPr/>
          <a:lstStyle/>
          <a:p>
            <a:r>
              <a:rPr lang="es-ES" dirty="0" smtClean="0"/>
              <a:t>DERECHO DE LOS PROFESIONALES DE LA INFORMACIÓN</a:t>
            </a:r>
          </a:p>
          <a:p>
            <a:r>
              <a:rPr lang="es-ES" dirty="0" smtClean="0"/>
              <a:t>A NO REVELAR LAS FUENTES DE LA MISMA</a:t>
            </a:r>
          </a:p>
          <a:p>
            <a:r>
              <a:rPr lang="es-ES" dirty="0" smtClean="0"/>
              <a:t>NO DECLARAR ANTE LOS JUECES SOBRE HECHOS QUE ELLOS REVELEN EN SUS INFORMACIONES</a:t>
            </a:r>
          </a:p>
          <a:p>
            <a:r>
              <a:rPr lang="es-ES" dirty="0" smtClean="0"/>
              <a:t>NO ENTREGAR MATERIAL INFORMATIVO</a:t>
            </a:r>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39</a:t>
            </a:fld>
            <a:endParaRPr lang="es-ES"/>
          </a:p>
        </p:txBody>
      </p:sp>
    </p:spTree>
    <p:extLst>
      <p:ext uri="{BB962C8B-B14F-4D97-AF65-F5344CB8AC3E}">
        <p14:creationId xmlns:p14="http://schemas.microsoft.com/office/powerpoint/2010/main" val="4120097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ES" dirty="0" smtClean="0"/>
              <a:t>Artículo</a:t>
            </a:r>
            <a:r>
              <a:rPr lang="es-ES" dirty="0"/>
              <a:t> 105.b) </a:t>
            </a:r>
            <a:r>
              <a:rPr lang="es-ES" dirty="0" smtClean="0"/>
              <a:t> Constitución Española: </a:t>
            </a:r>
          </a:p>
          <a:p>
            <a:pPr marL="0" indent="0">
              <a:buNone/>
            </a:pPr>
            <a:r>
              <a:rPr lang="es-ES" dirty="0"/>
              <a:t>	</a:t>
            </a:r>
            <a:r>
              <a:rPr lang="es-ES" dirty="0" smtClean="0"/>
              <a:t>La </a:t>
            </a:r>
            <a:r>
              <a:rPr lang="es-ES" dirty="0"/>
              <a:t>ley regulará:</a:t>
            </a:r>
          </a:p>
          <a:p>
            <a:pPr marL="0" indent="0">
              <a:buNone/>
            </a:pPr>
            <a:r>
              <a:rPr lang="es-ES" b="1" dirty="0" smtClean="0"/>
              <a:t>	b</a:t>
            </a:r>
            <a:r>
              <a:rPr lang="es-ES" b="1" dirty="0"/>
              <a:t>) </a:t>
            </a:r>
            <a:r>
              <a:rPr lang="es-ES" dirty="0"/>
              <a:t>El acceso de los ciudadanos a los archivos y registros </a:t>
            </a:r>
            <a:r>
              <a:rPr lang="es-ES" dirty="0" smtClean="0"/>
              <a:t>	administrativos</a:t>
            </a:r>
            <a:r>
              <a:rPr lang="es-ES" dirty="0"/>
              <a:t>, salvo en lo que afecte a la seguridad y </a:t>
            </a:r>
            <a:r>
              <a:rPr lang="es-ES" dirty="0" smtClean="0"/>
              <a:t>	defensa </a:t>
            </a:r>
            <a:r>
              <a:rPr lang="es-ES" dirty="0"/>
              <a:t>del Estado, la averiguación de los delitos y la </a:t>
            </a:r>
            <a:r>
              <a:rPr lang="es-ES" dirty="0" smtClean="0"/>
              <a:t>	intimidad </a:t>
            </a:r>
            <a:r>
              <a:rPr lang="es-ES" dirty="0"/>
              <a:t>de las personas.</a:t>
            </a:r>
          </a:p>
          <a:p>
            <a:endParaRPr lang="es-ES" dirty="0" smtClean="0"/>
          </a:p>
          <a:p>
            <a:r>
              <a:rPr lang="es-ES" dirty="0" smtClean="0"/>
              <a:t>Ley</a:t>
            </a:r>
            <a:r>
              <a:rPr lang="es-ES" dirty="0"/>
              <a:t> 30/1992, de 26 de noviembre, de Régimen Jurídico de las Administraciones Públicas y del Procedimiento Administrativo Común, desarrolla en su artículo 37 el derecho de los ciudadanos a acceder a los registros y documentos que se encuentren en los archivos administrativos.</a:t>
            </a:r>
          </a:p>
        </p:txBody>
      </p:sp>
      <p:sp>
        <p:nvSpPr>
          <p:cNvPr id="3" name="2 Título"/>
          <p:cNvSpPr>
            <a:spLocks noGrp="1"/>
          </p:cNvSpPr>
          <p:nvPr>
            <p:ph type="title"/>
          </p:nvPr>
        </p:nvSpPr>
        <p:spPr/>
        <p:txBody>
          <a:bodyPr/>
          <a:lstStyle/>
          <a:p>
            <a:r>
              <a:rPr lang="es-ES" dirty="0" smtClean="0"/>
              <a:t>ANTECEDENTES</a:t>
            </a:r>
            <a:endParaRPr lang="es-ES" dirty="0"/>
          </a:p>
        </p:txBody>
      </p:sp>
    </p:spTree>
    <p:extLst>
      <p:ext uri="{BB962C8B-B14F-4D97-AF65-F5344CB8AC3E}">
        <p14:creationId xmlns:p14="http://schemas.microsoft.com/office/powerpoint/2010/main" val="3016477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NATURALEZA</a:t>
            </a:r>
            <a:endParaRPr lang="es-ES" dirty="0"/>
          </a:p>
        </p:txBody>
      </p:sp>
      <p:sp>
        <p:nvSpPr>
          <p:cNvPr id="3" name="2 Marcador de contenido"/>
          <p:cNvSpPr>
            <a:spLocks noGrp="1"/>
          </p:cNvSpPr>
          <p:nvPr>
            <p:ph idx="1"/>
          </p:nvPr>
        </p:nvSpPr>
        <p:spPr/>
        <p:txBody>
          <a:bodyPr/>
          <a:lstStyle/>
          <a:p>
            <a:r>
              <a:rPr lang="es-ES" dirty="0" smtClean="0"/>
              <a:t>DERECHO: FRENTE A LOS PODERES PÚBLICOS Y TERCEROS</a:t>
            </a:r>
          </a:p>
          <a:p>
            <a:r>
              <a:rPr lang="es-ES" dirty="0" smtClean="0"/>
              <a:t>DEBER: ANTE LA FUENTE INFORMATIVA</a:t>
            </a:r>
          </a:p>
          <a:p>
            <a:r>
              <a:rPr lang="es-ES" dirty="0" smtClean="0"/>
              <a:t>DOBLE NATURALEZA: JURÍDICA Y MORAL</a:t>
            </a:r>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40</a:t>
            </a:fld>
            <a:endParaRPr lang="es-ES"/>
          </a:p>
        </p:txBody>
      </p:sp>
    </p:spTree>
    <p:extLst>
      <p:ext uri="{BB962C8B-B14F-4D97-AF65-F5344CB8AC3E}">
        <p14:creationId xmlns:p14="http://schemas.microsoft.com/office/powerpoint/2010/main" val="1289771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FUNDAMENTO</a:t>
            </a:r>
            <a:endParaRPr lang="es-ES" dirty="0"/>
          </a:p>
        </p:txBody>
      </p:sp>
      <p:sp>
        <p:nvSpPr>
          <p:cNvPr id="3" name="2 Marcador de contenido"/>
          <p:cNvSpPr>
            <a:spLocks noGrp="1"/>
          </p:cNvSpPr>
          <p:nvPr>
            <p:ph idx="1"/>
          </p:nvPr>
        </p:nvSpPr>
        <p:spPr/>
        <p:txBody>
          <a:bodyPr/>
          <a:lstStyle/>
          <a:p>
            <a:r>
              <a:rPr lang="es-ES" dirty="0" smtClean="0"/>
              <a:t>PROTECCIÓN DE LA FUENTE DE POSIBLE CONSECUENCIAS ADVERSAS</a:t>
            </a:r>
          </a:p>
          <a:p>
            <a:r>
              <a:rPr lang="es-ES" dirty="0" smtClean="0"/>
              <a:t>SALVAGUARDAR LA CREDIBILIDAD Y DISCRECCIÓN DEL PERIODISTA</a:t>
            </a:r>
          </a:p>
          <a:p>
            <a:r>
              <a:rPr lang="es-ES" dirty="0" smtClean="0"/>
              <a:t>GARANTIZAR LA FLUIDEZ INFORMATIVA</a:t>
            </a:r>
          </a:p>
          <a:p>
            <a:r>
              <a:rPr lang="es-ES" dirty="0" smtClean="0"/>
              <a:t>PROTEGER EL DERECHO A LA INFORMACIÓN</a:t>
            </a:r>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41</a:t>
            </a:fld>
            <a:endParaRPr lang="es-ES"/>
          </a:p>
        </p:txBody>
      </p:sp>
    </p:spTree>
    <p:extLst>
      <p:ext uri="{BB962C8B-B14F-4D97-AF65-F5344CB8AC3E}">
        <p14:creationId xmlns:p14="http://schemas.microsoft.com/office/powerpoint/2010/main" val="1808545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TITULARIDAD</a:t>
            </a:r>
            <a:endParaRPr lang="es-ES" dirty="0"/>
          </a:p>
        </p:txBody>
      </p:sp>
      <p:sp>
        <p:nvSpPr>
          <p:cNvPr id="3" name="2 Marcador de contenido"/>
          <p:cNvSpPr>
            <a:spLocks noGrp="1"/>
          </p:cNvSpPr>
          <p:nvPr>
            <p:ph idx="1"/>
          </p:nvPr>
        </p:nvSpPr>
        <p:spPr/>
        <p:txBody>
          <a:bodyPr/>
          <a:lstStyle/>
          <a:p>
            <a:r>
              <a:rPr lang="es-ES" dirty="0" smtClean="0"/>
              <a:t>PROFESIONALES DE LA INFORMACIÓN:</a:t>
            </a:r>
          </a:p>
          <a:p>
            <a:pPr lvl="1"/>
            <a:r>
              <a:rPr lang="es-ES" dirty="0" smtClean="0"/>
              <a:t>REGULARIDAD</a:t>
            </a:r>
          </a:p>
          <a:p>
            <a:pPr lvl="1"/>
            <a:r>
              <a:rPr lang="es-ES" dirty="0" smtClean="0"/>
              <a:t>RETRIBUCIÓN</a:t>
            </a:r>
          </a:p>
          <a:p>
            <a:pPr lvl="1"/>
            <a:r>
              <a:rPr lang="es-ES" dirty="0" smtClean="0"/>
              <a:t>TITULACION?</a:t>
            </a:r>
          </a:p>
          <a:p>
            <a:pPr lvl="1"/>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42</a:t>
            </a:fld>
            <a:endParaRPr lang="es-ES"/>
          </a:p>
        </p:txBody>
      </p:sp>
    </p:spTree>
    <p:extLst>
      <p:ext uri="{BB962C8B-B14F-4D97-AF65-F5344CB8AC3E}">
        <p14:creationId xmlns:p14="http://schemas.microsoft.com/office/powerpoint/2010/main" val="1842027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DESTINATARIOS</a:t>
            </a:r>
            <a:endParaRPr lang="es-ES" dirty="0"/>
          </a:p>
        </p:txBody>
      </p:sp>
      <p:sp>
        <p:nvSpPr>
          <p:cNvPr id="3" name="2 Marcador de contenido"/>
          <p:cNvSpPr>
            <a:spLocks noGrp="1"/>
          </p:cNvSpPr>
          <p:nvPr>
            <p:ph idx="1"/>
          </p:nvPr>
        </p:nvSpPr>
        <p:spPr/>
        <p:txBody>
          <a:bodyPr/>
          <a:lstStyle/>
          <a:p>
            <a:r>
              <a:rPr lang="es-ES" dirty="0" smtClean="0"/>
              <a:t>PODER JUDICIAL</a:t>
            </a:r>
          </a:p>
          <a:p>
            <a:r>
              <a:rPr lang="es-ES" dirty="0" smtClean="0"/>
              <a:t>PODER LEGISLATIVO</a:t>
            </a:r>
          </a:p>
          <a:p>
            <a:r>
              <a:rPr lang="es-ES" dirty="0" smtClean="0"/>
              <a:t>TERCEROS:</a:t>
            </a:r>
          </a:p>
          <a:p>
            <a:pPr lvl="1"/>
            <a:r>
              <a:rPr lang="es-ES" dirty="0" smtClean="0"/>
              <a:t>EMPRESA PERIODÍSTICA</a:t>
            </a:r>
          </a:p>
          <a:p>
            <a:pPr lvl="1"/>
            <a:r>
              <a:rPr lang="es-ES" dirty="0" smtClean="0"/>
              <a:t>OTROS</a:t>
            </a:r>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43</a:t>
            </a:fld>
            <a:endParaRPr lang="es-ES"/>
          </a:p>
        </p:txBody>
      </p:sp>
    </p:spTree>
    <p:extLst>
      <p:ext uri="{BB962C8B-B14F-4D97-AF65-F5344CB8AC3E}">
        <p14:creationId xmlns:p14="http://schemas.microsoft.com/office/powerpoint/2010/main" val="3500291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DESARROLLO DEL DERECHO</a:t>
            </a:r>
            <a:endParaRPr lang="es-ES" dirty="0"/>
          </a:p>
        </p:txBody>
      </p:sp>
      <p:sp>
        <p:nvSpPr>
          <p:cNvPr id="3" name="2 Marcador de contenido"/>
          <p:cNvSpPr>
            <a:spLocks noGrp="1"/>
          </p:cNvSpPr>
          <p:nvPr>
            <p:ph idx="1"/>
          </p:nvPr>
        </p:nvSpPr>
        <p:spPr/>
        <p:txBody>
          <a:bodyPr/>
          <a:lstStyle/>
          <a:p>
            <a:r>
              <a:rPr lang="es-ES" dirty="0"/>
              <a:t>E</a:t>
            </a:r>
            <a:r>
              <a:rPr lang="es-ES" dirty="0" smtClean="0"/>
              <a:t>l </a:t>
            </a:r>
            <a:r>
              <a:rPr lang="es-ES" dirty="0"/>
              <a:t>legislador no ha desarrollado aún el derecho al secreto profesional. </a:t>
            </a:r>
            <a:endParaRPr lang="es-ES" dirty="0" smtClean="0"/>
          </a:p>
          <a:p>
            <a:r>
              <a:rPr lang="es-ES" dirty="0" smtClean="0"/>
              <a:t>La </a:t>
            </a:r>
            <a:r>
              <a:rPr lang="es-ES" dirty="0"/>
              <a:t>ausencia de desarrollo es muy probablemente fruto de la creencia de los propios profesionales de la información –no compartida por la mayoría de la doctrina constitucionalista- de que es más garantista acogerse a este derecho invocando directamente el artículo 20.1.d) CE, sin ninguna norma intermedia. </a:t>
            </a:r>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44</a:t>
            </a:fld>
            <a:endParaRPr lang="es-ES"/>
          </a:p>
        </p:txBody>
      </p:sp>
    </p:spTree>
    <p:extLst>
      <p:ext uri="{BB962C8B-B14F-4D97-AF65-F5344CB8AC3E}">
        <p14:creationId xmlns:p14="http://schemas.microsoft.com/office/powerpoint/2010/main" val="17190185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DESARROLLO</a:t>
            </a:r>
            <a:endParaRPr lang="es-ES" dirty="0"/>
          </a:p>
        </p:txBody>
      </p:sp>
      <p:sp>
        <p:nvSpPr>
          <p:cNvPr id="3" name="2 Marcador de contenido"/>
          <p:cNvSpPr>
            <a:spLocks noGrp="1"/>
          </p:cNvSpPr>
          <p:nvPr>
            <p:ph idx="1"/>
          </p:nvPr>
        </p:nvSpPr>
        <p:spPr/>
        <p:txBody>
          <a:bodyPr/>
          <a:lstStyle/>
          <a:p>
            <a:r>
              <a:rPr lang="es-ES" dirty="0"/>
              <a:t>La inexistencia, pues, de norma de desarrollo obliga a caracterizar el derecho exclusivamente sobre la base de su reconocimiento por la norma constitucional y (desde la STEDH </a:t>
            </a:r>
            <a:r>
              <a:rPr lang="es-ES" dirty="0" err="1" smtClean="0"/>
              <a:t>Goodwin</a:t>
            </a:r>
            <a:r>
              <a:rPr lang="es-ES" dirty="0" smtClean="0"/>
              <a:t>, </a:t>
            </a:r>
            <a:r>
              <a:rPr lang="es-ES" dirty="0"/>
              <a:t>de 25 de marzo de 1996) por la CEDH.</a:t>
            </a:r>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45</a:t>
            </a:fld>
            <a:endParaRPr lang="es-ES"/>
          </a:p>
        </p:txBody>
      </p:sp>
    </p:spTree>
    <p:extLst>
      <p:ext uri="{BB962C8B-B14F-4D97-AF65-F5344CB8AC3E}">
        <p14:creationId xmlns:p14="http://schemas.microsoft.com/office/powerpoint/2010/main" val="209603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GOODWIN</a:t>
            </a:r>
            <a:endParaRPr lang="es-ES" dirty="0"/>
          </a:p>
        </p:txBody>
      </p:sp>
      <p:sp>
        <p:nvSpPr>
          <p:cNvPr id="3" name="2 Marcador de contenido"/>
          <p:cNvSpPr>
            <a:spLocks noGrp="1"/>
          </p:cNvSpPr>
          <p:nvPr>
            <p:ph idx="1"/>
          </p:nvPr>
        </p:nvSpPr>
        <p:spPr/>
        <p:txBody>
          <a:bodyPr/>
          <a:lstStyle/>
          <a:p>
            <a:r>
              <a:rPr lang="es-ES" dirty="0" smtClean="0"/>
              <a:t>Demanda </a:t>
            </a:r>
            <a:r>
              <a:rPr lang="es-ES" dirty="0"/>
              <a:t>en defensa del secreto profesional de los periodistas. </a:t>
            </a:r>
            <a:endParaRPr lang="es-ES" dirty="0" smtClean="0"/>
          </a:p>
          <a:p>
            <a:r>
              <a:rPr lang="es-ES" dirty="0" smtClean="0"/>
              <a:t>Fue </a:t>
            </a:r>
            <a:r>
              <a:rPr lang="es-ES" dirty="0"/>
              <a:t>planteada por el británico </a:t>
            </a:r>
            <a:r>
              <a:rPr lang="es-ES" dirty="0" smtClean="0"/>
              <a:t>William </a:t>
            </a:r>
            <a:r>
              <a:rPr lang="es-ES" dirty="0" err="1" smtClean="0"/>
              <a:t>Goodwin</a:t>
            </a:r>
            <a:r>
              <a:rPr lang="es-ES" dirty="0" smtClean="0"/>
              <a:t>.</a:t>
            </a:r>
          </a:p>
          <a:p>
            <a:r>
              <a:rPr lang="es-ES" dirty="0" smtClean="0"/>
              <a:t>Se </a:t>
            </a:r>
            <a:r>
              <a:rPr lang="es-ES" dirty="0"/>
              <a:t>negó a revelar la identidad de una </a:t>
            </a:r>
            <a:r>
              <a:rPr lang="es-ES" dirty="0" smtClean="0"/>
              <a:t>fuente. </a:t>
            </a:r>
          </a:p>
          <a:p>
            <a:r>
              <a:rPr lang="es-ES" dirty="0" smtClean="0"/>
              <a:t>Por </a:t>
            </a:r>
            <a:r>
              <a:rPr lang="es-ES" dirty="0"/>
              <a:t>lo que resultó condenado en su país a una multa de 5.000 libras </a:t>
            </a:r>
            <a:r>
              <a:rPr lang="es-ES" dirty="0" smtClean="0"/>
              <a:t>esterlinas. </a:t>
            </a:r>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46</a:t>
            </a:fld>
            <a:endParaRPr lang="es-ES"/>
          </a:p>
        </p:txBody>
      </p:sp>
    </p:spTree>
    <p:extLst>
      <p:ext uri="{BB962C8B-B14F-4D97-AF65-F5344CB8AC3E}">
        <p14:creationId xmlns:p14="http://schemas.microsoft.com/office/powerpoint/2010/main" val="968426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GOODWIN</a:t>
            </a:r>
            <a:endParaRPr lang="es-ES" dirty="0"/>
          </a:p>
        </p:txBody>
      </p:sp>
      <p:sp>
        <p:nvSpPr>
          <p:cNvPr id="3" name="2 Marcador de contenido"/>
          <p:cNvSpPr>
            <a:spLocks noGrp="1"/>
          </p:cNvSpPr>
          <p:nvPr>
            <p:ph idx="1"/>
          </p:nvPr>
        </p:nvSpPr>
        <p:spPr/>
        <p:txBody>
          <a:bodyPr>
            <a:normAutofit fontScale="92500" lnSpcReduction="10000"/>
          </a:bodyPr>
          <a:lstStyle/>
          <a:p>
            <a:r>
              <a:rPr lang="es-ES" dirty="0"/>
              <a:t>En noviembre de 1989, una persona telefoneó al periodista -que trabajaba para la revista </a:t>
            </a:r>
            <a:r>
              <a:rPr lang="es-ES" i="1" dirty="0" err="1"/>
              <a:t>The</a:t>
            </a:r>
            <a:r>
              <a:rPr lang="es-ES" i="1" dirty="0"/>
              <a:t> </a:t>
            </a:r>
            <a:r>
              <a:rPr lang="es-ES" i="1" dirty="0" err="1"/>
              <a:t>Engineer</a:t>
            </a:r>
            <a:r>
              <a:rPr lang="es-ES" i="1" dirty="0"/>
              <a:t>-</a:t>
            </a:r>
            <a:r>
              <a:rPr lang="es-ES" dirty="0"/>
              <a:t> </a:t>
            </a:r>
            <a:r>
              <a:rPr lang="es-ES" i="1" dirty="0"/>
              <a:t>y</a:t>
            </a:r>
            <a:r>
              <a:rPr lang="es-ES" dirty="0"/>
              <a:t> le facilitó informaciones sobre problemas financieros de una empresa. El periodista llamó a esa sociedad para verificar los datos. Pero la empresa estimó que procedían de un documento confidencial desaparecido y logró que un tribunal bloqueara la publicación del artículo.</a:t>
            </a:r>
          </a:p>
          <a:p>
            <a:r>
              <a:rPr lang="es-ES" dirty="0"/>
              <a:t>El juez exigió además la entrega de las notas del periodista y la revelación de la fuente. El periodista se negó a ello y fue condenado a una multa de 5.000 libras.</a:t>
            </a:r>
          </a:p>
          <a:p>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47</a:t>
            </a:fld>
            <a:endParaRPr lang="es-ES"/>
          </a:p>
        </p:txBody>
      </p:sp>
    </p:spTree>
    <p:extLst>
      <p:ext uri="{BB962C8B-B14F-4D97-AF65-F5344CB8AC3E}">
        <p14:creationId xmlns:p14="http://schemas.microsoft.com/office/powerpoint/2010/main" val="520700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ANALISIS DOCTRINAL</a:t>
            </a:r>
            <a:endParaRPr lang="es-ES" dirty="0"/>
          </a:p>
        </p:txBody>
      </p:sp>
      <p:sp>
        <p:nvSpPr>
          <p:cNvPr id="3" name="2 Marcador de contenido"/>
          <p:cNvSpPr>
            <a:spLocks noGrp="1"/>
          </p:cNvSpPr>
          <p:nvPr>
            <p:ph idx="1"/>
          </p:nvPr>
        </p:nvSpPr>
        <p:spPr/>
        <p:txBody>
          <a:bodyPr>
            <a:normAutofit lnSpcReduction="10000"/>
          </a:bodyPr>
          <a:lstStyle/>
          <a:p>
            <a:r>
              <a:rPr lang="es-ES" dirty="0"/>
              <a:t>Serían sus notas principales las siguientes:</a:t>
            </a:r>
            <a:br>
              <a:rPr lang="es-ES" dirty="0"/>
            </a:br>
            <a:r>
              <a:rPr lang="es-ES" dirty="0"/>
              <a:t/>
            </a:r>
            <a:br>
              <a:rPr lang="es-ES" dirty="0"/>
            </a:br>
            <a:r>
              <a:rPr lang="es-ES" dirty="0"/>
              <a:t>a) El secreto al que se refiere el artículo 20.1.d) CE constitucionaliza el derecho que ostentan los periodistas a no revelar la identidad de sus fuentes ni el material de trabajo en que se basan para publicar una determinada información (también puede ejercerse por el director de un medio para no revelar la identidad de quien publica una carta al director: STC 15/1993, FJ 2). </a:t>
            </a:r>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48</a:t>
            </a:fld>
            <a:endParaRPr lang="es-ES"/>
          </a:p>
        </p:txBody>
      </p:sp>
    </p:spTree>
    <p:extLst>
      <p:ext uri="{BB962C8B-B14F-4D97-AF65-F5344CB8AC3E}">
        <p14:creationId xmlns:p14="http://schemas.microsoft.com/office/powerpoint/2010/main" val="1949609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ANALISIS DOCTRINAL</a:t>
            </a:r>
            <a:endParaRPr lang="es-ES" dirty="0"/>
          </a:p>
        </p:txBody>
      </p:sp>
      <p:sp>
        <p:nvSpPr>
          <p:cNvPr id="3" name="2 Marcador de contenido"/>
          <p:cNvSpPr>
            <a:spLocks noGrp="1"/>
          </p:cNvSpPr>
          <p:nvPr>
            <p:ph idx="1"/>
          </p:nvPr>
        </p:nvSpPr>
        <p:spPr/>
        <p:txBody>
          <a:bodyPr/>
          <a:lstStyle/>
          <a:p>
            <a:r>
              <a:rPr lang="es-ES" dirty="0"/>
              <a:t>Para la mayoría de la doctrina, estamos ante un derecho a no revelar estos datos que, a diferencia del secreto profesional contemplado en el artículo 24.2 CE, no protege las fuentes, sino sólo al periodista, con independencia de que pueda pesar también sobre éste una obligación deontológica o jurídica, pero basada en otras normas (contractuales, por ejemplo) de no revelar su identidad. </a:t>
            </a:r>
            <a:br>
              <a:rPr lang="es-ES" dirty="0"/>
            </a:br>
            <a:endParaRPr lang="es-ES" dirty="0"/>
          </a:p>
          <a:p>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49</a:t>
            </a:fld>
            <a:endParaRPr lang="es-ES"/>
          </a:p>
        </p:txBody>
      </p:sp>
    </p:spTree>
    <p:extLst>
      <p:ext uri="{BB962C8B-B14F-4D97-AF65-F5344CB8AC3E}">
        <p14:creationId xmlns:p14="http://schemas.microsoft.com/office/powerpoint/2010/main" val="2117681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dirty="0" smtClean="0"/>
              <a:t>Ley</a:t>
            </a:r>
            <a:r>
              <a:rPr lang="es-ES" dirty="0"/>
              <a:t> 27/2006, de 18 de julio, por la que se regulan los derechos de acceso a la información, de participación pública y de acceso a la justicia en materia de medio </a:t>
            </a:r>
            <a:r>
              <a:rPr lang="es-ES" dirty="0" smtClean="0"/>
              <a:t>ambiente. </a:t>
            </a:r>
          </a:p>
          <a:p>
            <a:r>
              <a:rPr lang="es-ES" dirty="0"/>
              <a:t>Directiva 2003/4/CE, del Parlamento Europeo y del Consejo, de 28 de enero de 2003, sobre el acceso del público a la información ambiental y por la que se deroga la Directiva 90/313/CEE, del </a:t>
            </a:r>
            <a:r>
              <a:rPr lang="es-ES" dirty="0" smtClean="0"/>
              <a:t>Consejo.</a:t>
            </a:r>
          </a:p>
          <a:p>
            <a:r>
              <a:rPr lang="es-ES" dirty="0" smtClean="0"/>
              <a:t>Directiva </a:t>
            </a:r>
            <a:r>
              <a:rPr lang="es-ES" dirty="0"/>
              <a:t>2003/35/CE, del Parlamento Europeo y del Consejo, de 26 de mayo de 2003, por la que se establecen medidas para la participación del público en determinados planes y programas relacionados con el medio </a:t>
            </a:r>
            <a:r>
              <a:rPr lang="es-ES" dirty="0" smtClean="0"/>
              <a:t>ambiente.</a:t>
            </a:r>
          </a:p>
        </p:txBody>
      </p:sp>
      <p:sp>
        <p:nvSpPr>
          <p:cNvPr id="3" name="2 Título"/>
          <p:cNvSpPr>
            <a:spLocks noGrp="1"/>
          </p:cNvSpPr>
          <p:nvPr>
            <p:ph type="title"/>
          </p:nvPr>
        </p:nvSpPr>
        <p:spPr/>
        <p:txBody>
          <a:bodyPr/>
          <a:lstStyle/>
          <a:p>
            <a:r>
              <a:rPr lang="es-ES" dirty="0" smtClean="0"/>
              <a:t>ANTECEDENTES</a:t>
            </a:r>
            <a:endParaRPr lang="es-ES" dirty="0"/>
          </a:p>
        </p:txBody>
      </p:sp>
    </p:spTree>
    <p:extLst>
      <p:ext uri="{BB962C8B-B14F-4D97-AF65-F5344CB8AC3E}">
        <p14:creationId xmlns:p14="http://schemas.microsoft.com/office/powerpoint/2010/main" val="3397968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ANÁLISIS DOCTRINAL</a:t>
            </a:r>
            <a:endParaRPr lang="es-ES" dirty="0"/>
          </a:p>
        </p:txBody>
      </p:sp>
      <p:sp>
        <p:nvSpPr>
          <p:cNvPr id="3" name="2 Marcador de contenido"/>
          <p:cNvSpPr>
            <a:spLocks noGrp="1"/>
          </p:cNvSpPr>
          <p:nvPr>
            <p:ph idx="1"/>
          </p:nvPr>
        </p:nvSpPr>
        <p:spPr/>
        <p:txBody>
          <a:bodyPr/>
          <a:lstStyle/>
          <a:p>
            <a:r>
              <a:rPr lang="es-ES" dirty="0"/>
              <a:t>b) El derecho al secreto se ejerce frente a cualquier instancia pública que pudiera requerir al periodista para revelarlo (administrativas, parlamentarias o judiciales) y le exime de las responsabilidades que se derivan de no cooperar con esas instancias. </a:t>
            </a:r>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50</a:t>
            </a:fld>
            <a:endParaRPr lang="es-ES"/>
          </a:p>
        </p:txBody>
      </p:sp>
    </p:spTree>
    <p:extLst>
      <p:ext uri="{BB962C8B-B14F-4D97-AF65-F5344CB8AC3E}">
        <p14:creationId xmlns:p14="http://schemas.microsoft.com/office/powerpoint/2010/main" val="7336856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ANÁLISIS DOCTRINAL</a:t>
            </a:r>
            <a:endParaRPr lang="es-ES" dirty="0"/>
          </a:p>
        </p:txBody>
      </p:sp>
      <p:sp>
        <p:nvSpPr>
          <p:cNvPr id="3" name="2 Marcador de contenido"/>
          <p:cNvSpPr>
            <a:spLocks noGrp="1"/>
          </p:cNvSpPr>
          <p:nvPr>
            <p:ph idx="1"/>
          </p:nvPr>
        </p:nvSpPr>
        <p:spPr/>
        <p:txBody>
          <a:bodyPr>
            <a:normAutofit fontScale="92500"/>
          </a:bodyPr>
          <a:lstStyle/>
          <a:p>
            <a:r>
              <a:rPr lang="es-ES" dirty="0"/>
              <a:t>En los procedimientos judiciales, el derecho al secreto se ejerce siempre que el periodista comparezca como </a:t>
            </a:r>
            <a:r>
              <a:rPr lang="es-ES" dirty="0" smtClean="0"/>
              <a:t>testigo.</a:t>
            </a:r>
          </a:p>
          <a:p>
            <a:r>
              <a:rPr lang="es-ES" dirty="0" smtClean="0"/>
              <a:t>Pues</a:t>
            </a:r>
            <a:r>
              <a:rPr lang="es-ES" dirty="0"/>
              <a:t>, si lo hiciera como imputado, se incluiría en el general a no declarar contra sí mismo del artículo 24 CE. En esos casos, sin embargo, la alegación genérica del secreto profesional para no determinar las fuentes utilizadas no exonera al periodista de probar por otros medios que se ha actuado con la suficiente diligencia profesional (STC 123/1993, FJ 4). </a:t>
            </a:r>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51</a:t>
            </a:fld>
            <a:endParaRPr lang="es-ES"/>
          </a:p>
        </p:txBody>
      </p:sp>
    </p:spTree>
    <p:extLst>
      <p:ext uri="{BB962C8B-B14F-4D97-AF65-F5344CB8AC3E}">
        <p14:creationId xmlns:p14="http://schemas.microsoft.com/office/powerpoint/2010/main" val="39471213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ANÁLISIS DOCTRINAL</a:t>
            </a:r>
            <a:endParaRPr lang="es-ES" dirty="0"/>
          </a:p>
        </p:txBody>
      </p:sp>
      <p:sp>
        <p:nvSpPr>
          <p:cNvPr id="3" name="2 Marcador de contenido"/>
          <p:cNvSpPr>
            <a:spLocks noGrp="1"/>
          </p:cNvSpPr>
          <p:nvPr>
            <p:ph idx="1"/>
          </p:nvPr>
        </p:nvSpPr>
        <p:spPr/>
        <p:txBody>
          <a:bodyPr/>
          <a:lstStyle/>
          <a:p>
            <a:r>
              <a:rPr lang="es-ES" dirty="0"/>
              <a:t>c) En ausencia de norma de desarrollo, queda a la ponderación jurisprudencial la determinación de los casos en los que, estando en juego lesiones irreparables de derechos fundamentales y cuando no hubiera otro medio de averiguar la verdad, el derecho al secreto profesional debería ceder ante estos otros bienes constitucionales, aplicando siempre el principio de proporcionalidad.</a:t>
            </a:r>
          </a:p>
          <a:p>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52</a:t>
            </a:fld>
            <a:endParaRPr lang="es-ES"/>
          </a:p>
        </p:txBody>
      </p:sp>
    </p:spTree>
    <p:extLst>
      <p:ext uri="{BB962C8B-B14F-4D97-AF65-F5344CB8AC3E}">
        <p14:creationId xmlns:p14="http://schemas.microsoft.com/office/powerpoint/2010/main" val="38378850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AMBITO JUDICIAL</a:t>
            </a:r>
            <a:endParaRPr lang="es-ES" dirty="0"/>
          </a:p>
        </p:txBody>
      </p:sp>
      <p:sp>
        <p:nvSpPr>
          <p:cNvPr id="3" name="2 Marcador de contenido"/>
          <p:cNvSpPr>
            <a:spLocks noGrp="1"/>
          </p:cNvSpPr>
          <p:nvPr>
            <p:ph idx="1"/>
          </p:nvPr>
        </p:nvSpPr>
        <p:spPr/>
        <p:txBody>
          <a:bodyPr>
            <a:normAutofit lnSpcReduction="10000"/>
          </a:bodyPr>
          <a:lstStyle/>
          <a:p>
            <a:r>
              <a:rPr lang="es-ES" b="1" i="1" dirty="0"/>
              <a:t>Artículo 263 </a:t>
            </a:r>
            <a:r>
              <a:rPr lang="es-ES" b="1" i="1" dirty="0" smtClean="0"/>
              <a:t>LECR: OBLIGACIÓN DE DENUNCIA</a:t>
            </a:r>
            <a:endParaRPr lang="es-ES" dirty="0"/>
          </a:p>
          <a:p>
            <a:pPr>
              <a:buNone/>
            </a:pPr>
            <a:r>
              <a:rPr lang="es-ES" dirty="0" smtClean="0"/>
              <a:t>	La </a:t>
            </a:r>
            <a:r>
              <a:rPr lang="es-ES" dirty="0"/>
              <a:t>obligación impuesta en el párrafo primero del artículo anterior no comprenderá a los </a:t>
            </a:r>
            <a:r>
              <a:rPr lang="es-ES" dirty="0">
                <a:solidFill>
                  <a:srgbClr val="FF0000"/>
                </a:solidFill>
              </a:rPr>
              <a:t>Abogados</a:t>
            </a:r>
            <a:r>
              <a:rPr lang="es-ES" dirty="0"/>
              <a:t> ni a los </a:t>
            </a:r>
            <a:r>
              <a:rPr lang="es-ES" dirty="0">
                <a:solidFill>
                  <a:srgbClr val="FF0000"/>
                </a:solidFill>
              </a:rPr>
              <a:t>Procuradores</a:t>
            </a:r>
            <a:r>
              <a:rPr lang="es-ES" dirty="0"/>
              <a:t> respecto de las instrucciones o explicaciones que recibieren de sus clientes. Tampoco comprenderá a los </a:t>
            </a:r>
            <a:r>
              <a:rPr lang="es-ES" dirty="0">
                <a:solidFill>
                  <a:srgbClr val="FF0000"/>
                </a:solidFill>
              </a:rPr>
              <a:t>eclesiásticos</a:t>
            </a:r>
            <a:r>
              <a:rPr lang="es-ES" dirty="0"/>
              <a:t> y </a:t>
            </a:r>
            <a:r>
              <a:rPr lang="es-ES" dirty="0">
                <a:solidFill>
                  <a:srgbClr val="FF0000"/>
                </a:solidFill>
              </a:rPr>
              <a:t>ministros</a:t>
            </a:r>
            <a:r>
              <a:rPr lang="es-ES" dirty="0"/>
              <a:t> de cultos disidentes respecto de las noticias que se les hubieren revelado en el ejercicio de las funciones de su ministerio.</a:t>
            </a:r>
          </a:p>
          <a:p>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53</a:t>
            </a:fld>
            <a:endParaRPr lang="es-ES"/>
          </a:p>
        </p:txBody>
      </p:sp>
    </p:spTree>
    <p:extLst>
      <p:ext uri="{BB962C8B-B14F-4D97-AF65-F5344CB8AC3E}">
        <p14:creationId xmlns:p14="http://schemas.microsoft.com/office/powerpoint/2010/main" val="16089273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LEY ENJUICIAMIENTO CRIMINAL</a:t>
            </a:r>
            <a:endParaRPr lang="es-ES" dirty="0"/>
          </a:p>
        </p:txBody>
      </p:sp>
      <p:sp>
        <p:nvSpPr>
          <p:cNvPr id="3" name="2 Marcador de contenido"/>
          <p:cNvSpPr>
            <a:spLocks noGrp="1"/>
          </p:cNvSpPr>
          <p:nvPr>
            <p:ph idx="1"/>
          </p:nvPr>
        </p:nvSpPr>
        <p:spPr/>
        <p:txBody>
          <a:bodyPr>
            <a:normAutofit fontScale="92500"/>
          </a:bodyPr>
          <a:lstStyle/>
          <a:p>
            <a:r>
              <a:rPr lang="es-ES" b="1" dirty="0"/>
              <a:t>Artículo </a:t>
            </a:r>
            <a:r>
              <a:rPr lang="es-ES" b="1" dirty="0" smtClean="0"/>
              <a:t>416 OBLIGACIÓN DE DECLARAR</a:t>
            </a:r>
            <a:endParaRPr lang="es-ES" dirty="0"/>
          </a:p>
          <a:p>
            <a:pPr>
              <a:buNone/>
            </a:pPr>
            <a:r>
              <a:rPr lang="es-ES" dirty="0"/>
              <a:t>Están dispensados de la obligación de declarar:</a:t>
            </a:r>
          </a:p>
          <a:p>
            <a:pPr marL="0" lvl="0" indent="0">
              <a:buNone/>
            </a:pPr>
            <a:endParaRPr lang="es-ES" dirty="0"/>
          </a:p>
          <a:p>
            <a:pPr lvl="0">
              <a:buNone/>
            </a:pPr>
            <a:r>
              <a:rPr lang="es-ES" b="1" dirty="0"/>
              <a:t>1.</a:t>
            </a:r>
            <a:r>
              <a:rPr lang="es-ES" dirty="0"/>
              <a:t> Los </a:t>
            </a:r>
            <a:r>
              <a:rPr lang="es-ES" dirty="0">
                <a:solidFill>
                  <a:srgbClr val="FF0000"/>
                </a:solidFill>
              </a:rPr>
              <a:t>parientes</a:t>
            </a:r>
            <a:r>
              <a:rPr lang="es-ES" dirty="0"/>
              <a:t> del procesado en líneas directa ascendente y descendente, su cónyuge o persona unida por relación de hecho análoga a la matrimonial, sus hermanos consanguíneos o uterinos y los colaterales consanguíneos hasta el segundo grado civil, así como los parientes a que se refiere el número 3 del artículo 261.</a:t>
            </a:r>
          </a:p>
          <a:p>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54</a:t>
            </a:fld>
            <a:endParaRPr lang="es-ES"/>
          </a:p>
        </p:txBody>
      </p:sp>
    </p:spTree>
    <p:extLst>
      <p:ext uri="{BB962C8B-B14F-4D97-AF65-F5344CB8AC3E}">
        <p14:creationId xmlns:p14="http://schemas.microsoft.com/office/powerpoint/2010/main" val="26319866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LEY ENJUICIAMIENTO CRIMINAL</a:t>
            </a:r>
          </a:p>
        </p:txBody>
      </p:sp>
      <p:sp>
        <p:nvSpPr>
          <p:cNvPr id="3" name="2 Marcador de contenido"/>
          <p:cNvSpPr>
            <a:spLocks noGrp="1"/>
          </p:cNvSpPr>
          <p:nvPr>
            <p:ph idx="1"/>
          </p:nvPr>
        </p:nvSpPr>
        <p:spPr/>
        <p:txBody>
          <a:bodyPr/>
          <a:lstStyle/>
          <a:p>
            <a:r>
              <a:rPr lang="es-ES" dirty="0"/>
              <a:t>El Juez instructor advertirá al testigo que se halle comprendido en el párrafo anterior que </a:t>
            </a:r>
            <a:r>
              <a:rPr lang="es-ES" dirty="0">
                <a:solidFill>
                  <a:srgbClr val="FF0000"/>
                </a:solidFill>
              </a:rPr>
              <a:t>no tiene obligación de declarar en contra del procesado</a:t>
            </a:r>
            <a:r>
              <a:rPr lang="es-ES" dirty="0"/>
              <a:t>; pero que puede hacer las manifestaciones que considere oportunas, y el Secretario judicial consignará la contestación que diere a esta advertencia</a:t>
            </a:r>
            <a:r>
              <a:rPr lang="es-ES" dirty="0" smtClean="0"/>
              <a:t>.</a:t>
            </a:r>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55</a:t>
            </a:fld>
            <a:endParaRPr lang="es-ES"/>
          </a:p>
        </p:txBody>
      </p:sp>
    </p:spTree>
    <p:extLst>
      <p:ext uri="{BB962C8B-B14F-4D97-AF65-F5344CB8AC3E}">
        <p14:creationId xmlns:p14="http://schemas.microsoft.com/office/powerpoint/2010/main" val="176001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LEY ENJUICIAMIENTO CRIMINAL</a:t>
            </a:r>
            <a:endParaRPr lang="es-ES" dirty="0"/>
          </a:p>
        </p:txBody>
      </p:sp>
      <p:sp>
        <p:nvSpPr>
          <p:cNvPr id="3" name="2 Marcador de contenido"/>
          <p:cNvSpPr>
            <a:spLocks noGrp="1"/>
          </p:cNvSpPr>
          <p:nvPr>
            <p:ph idx="1"/>
          </p:nvPr>
        </p:nvSpPr>
        <p:spPr/>
        <p:txBody>
          <a:bodyPr>
            <a:normAutofit lnSpcReduction="10000"/>
          </a:bodyPr>
          <a:lstStyle/>
          <a:p>
            <a:pPr lvl="0"/>
            <a:r>
              <a:rPr lang="es-ES" b="1" dirty="0"/>
              <a:t>2.</a:t>
            </a:r>
            <a:r>
              <a:rPr lang="es-ES" dirty="0"/>
              <a:t> El </a:t>
            </a:r>
            <a:r>
              <a:rPr lang="es-ES" dirty="0">
                <a:solidFill>
                  <a:srgbClr val="FF0000"/>
                </a:solidFill>
              </a:rPr>
              <a:t>Abogado del procesado </a:t>
            </a:r>
            <a:r>
              <a:rPr lang="es-ES" dirty="0"/>
              <a:t>respecto a los hechos que éste le hubiese confiado en su calidad de defensor.</a:t>
            </a:r>
          </a:p>
          <a:p>
            <a:pPr>
              <a:buNone/>
            </a:pPr>
            <a:r>
              <a:rPr lang="es-ES" dirty="0" smtClean="0"/>
              <a:t>	Si </a:t>
            </a:r>
            <a:r>
              <a:rPr lang="es-ES" dirty="0"/>
              <a:t>alguno de los testigos se encontrase en las relaciones indicadas en los párrafos precedentes con uno o varios de los procesados, estará obligado a declarar respecto a los demás, a no ser que su declaración pudiera comprometer a su pariente o defendido.</a:t>
            </a:r>
          </a:p>
          <a:p>
            <a:endParaRPr lang="es-ES" dirty="0"/>
          </a:p>
          <a:p>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56</a:t>
            </a:fld>
            <a:endParaRPr lang="es-ES"/>
          </a:p>
        </p:txBody>
      </p:sp>
    </p:spTree>
    <p:extLst>
      <p:ext uri="{BB962C8B-B14F-4D97-AF65-F5344CB8AC3E}">
        <p14:creationId xmlns:p14="http://schemas.microsoft.com/office/powerpoint/2010/main" val="32464529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LEY ENJUICIAMIENTO CRIMINAL</a:t>
            </a:r>
            <a:endParaRPr lang="es-ES" dirty="0"/>
          </a:p>
        </p:txBody>
      </p:sp>
      <p:sp>
        <p:nvSpPr>
          <p:cNvPr id="3" name="2 Marcador de contenido"/>
          <p:cNvSpPr>
            <a:spLocks noGrp="1"/>
          </p:cNvSpPr>
          <p:nvPr>
            <p:ph idx="1"/>
          </p:nvPr>
        </p:nvSpPr>
        <p:spPr/>
        <p:txBody>
          <a:bodyPr/>
          <a:lstStyle/>
          <a:p>
            <a:r>
              <a:rPr lang="es-ES" b="1" dirty="0"/>
              <a:t>Artículo 417</a:t>
            </a:r>
            <a:endParaRPr lang="es-ES" dirty="0"/>
          </a:p>
          <a:p>
            <a:pPr>
              <a:buNone/>
            </a:pPr>
            <a:r>
              <a:rPr lang="es-ES" dirty="0"/>
              <a:t>No podrán ser obligados a declarar como testigos</a:t>
            </a:r>
            <a:r>
              <a:rPr lang="es-ES" dirty="0" smtClean="0"/>
              <a:t>:</a:t>
            </a:r>
            <a:endParaRPr lang="es-ES" dirty="0"/>
          </a:p>
          <a:p>
            <a:pPr lvl="0">
              <a:buNone/>
            </a:pPr>
            <a:r>
              <a:rPr lang="es-ES" b="1" dirty="0"/>
              <a:t>1.º </a:t>
            </a:r>
            <a:r>
              <a:rPr lang="es-ES" dirty="0"/>
              <a:t>Los </a:t>
            </a:r>
            <a:r>
              <a:rPr lang="es-ES" dirty="0">
                <a:solidFill>
                  <a:srgbClr val="FF0000"/>
                </a:solidFill>
              </a:rPr>
              <a:t>eclesiásticos y ministros </a:t>
            </a:r>
            <a:r>
              <a:rPr lang="es-ES" dirty="0"/>
              <a:t>de los cultos disidentes sobre los hechos que les fueren revelados en el ejercicio de las funciones de su ministerio</a:t>
            </a:r>
            <a:r>
              <a:rPr lang="es-ES" dirty="0" smtClean="0"/>
              <a:t>.</a:t>
            </a:r>
            <a:endParaRPr lang="es-ES" dirty="0"/>
          </a:p>
          <a:p>
            <a:pPr lvl="0"/>
            <a:endParaRPr lang="es-ES" dirty="0"/>
          </a:p>
          <a:p>
            <a:pPr marL="0" indent="0">
              <a:buNone/>
            </a:pPr>
            <a:r>
              <a:rPr lang="es-ES" dirty="0"/>
              <a:t> </a:t>
            </a:r>
          </a:p>
          <a:p>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57</a:t>
            </a:fld>
            <a:endParaRPr lang="es-ES"/>
          </a:p>
        </p:txBody>
      </p:sp>
    </p:spTree>
    <p:extLst>
      <p:ext uri="{BB962C8B-B14F-4D97-AF65-F5344CB8AC3E}">
        <p14:creationId xmlns:p14="http://schemas.microsoft.com/office/powerpoint/2010/main" val="39300789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LEY ENJUICIAMIENTO  CRIMINAL</a:t>
            </a:r>
            <a:endParaRPr lang="es-ES" dirty="0"/>
          </a:p>
        </p:txBody>
      </p:sp>
      <p:sp>
        <p:nvSpPr>
          <p:cNvPr id="3" name="2 Marcador de contenido"/>
          <p:cNvSpPr>
            <a:spLocks noGrp="1"/>
          </p:cNvSpPr>
          <p:nvPr>
            <p:ph idx="1"/>
          </p:nvPr>
        </p:nvSpPr>
        <p:spPr/>
        <p:txBody>
          <a:bodyPr>
            <a:normAutofit lnSpcReduction="10000"/>
          </a:bodyPr>
          <a:lstStyle/>
          <a:p>
            <a:pPr lvl="0">
              <a:buNone/>
            </a:pPr>
            <a:r>
              <a:rPr lang="es-ES" b="1" dirty="0"/>
              <a:t>2.º </a:t>
            </a:r>
            <a:r>
              <a:rPr lang="es-ES" dirty="0"/>
              <a:t>Los </a:t>
            </a:r>
            <a:r>
              <a:rPr lang="es-ES" dirty="0">
                <a:solidFill>
                  <a:srgbClr val="FF0000"/>
                </a:solidFill>
              </a:rPr>
              <a:t>funcionarios públicos</a:t>
            </a:r>
            <a:r>
              <a:rPr lang="es-ES" dirty="0"/>
              <a:t>, tanto civiles como militares, de cualquier clase que sean, cuando no pudieren declarar sin violar el secreto que por razón de sus cargos estuviesen obligados a guardar, o cuando, procediendo en virtud de obediencia debida, no fueren autorizados por su superior jerárquico para prestar la declaración que se les pida.</a:t>
            </a:r>
          </a:p>
          <a:p>
            <a:pPr marL="0" lvl="0" indent="0">
              <a:buNone/>
            </a:pPr>
            <a:endParaRPr lang="es-ES" dirty="0"/>
          </a:p>
          <a:p>
            <a:pPr lvl="0">
              <a:buNone/>
            </a:pPr>
            <a:r>
              <a:rPr lang="es-ES" b="1" dirty="0"/>
              <a:t>3.º </a:t>
            </a:r>
            <a:r>
              <a:rPr lang="es-ES" dirty="0"/>
              <a:t>Los </a:t>
            </a:r>
            <a:r>
              <a:rPr lang="es-ES" dirty="0">
                <a:solidFill>
                  <a:srgbClr val="FF0000"/>
                </a:solidFill>
              </a:rPr>
              <a:t>incapacitados</a:t>
            </a:r>
            <a:r>
              <a:rPr lang="es-ES" dirty="0"/>
              <a:t> física o moralmente</a:t>
            </a:r>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58</a:t>
            </a:fld>
            <a:endParaRPr lang="es-ES"/>
          </a:p>
        </p:txBody>
      </p:sp>
    </p:spTree>
    <p:extLst>
      <p:ext uri="{BB962C8B-B14F-4D97-AF65-F5344CB8AC3E}">
        <p14:creationId xmlns:p14="http://schemas.microsoft.com/office/powerpoint/2010/main" val="153837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LEY ENJUICIAMIENTO CIVIL</a:t>
            </a:r>
            <a:endParaRPr lang="es-ES" dirty="0"/>
          </a:p>
        </p:txBody>
      </p:sp>
      <p:sp>
        <p:nvSpPr>
          <p:cNvPr id="3" name="2 Marcador de contenido"/>
          <p:cNvSpPr>
            <a:spLocks noGrp="1"/>
          </p:cNvSpPr>
          <p:nvPr>
            <p:ph idx="1"/>
          </p:nvPr>
        </p:nvSpPr>
        <p:spPr/>
        <p:txBody>
          <a:bodyPr/>
          <a:lstStyle/>
          <a:p>
            <a:pPr lvl="0"/>
            <a:r>
              <a:rPr lang="es-ES" b="1" dirty="0"/>
              <a:t>Artículo 371. Testigos con deber de guardar secreto.</a:t>
            </a:r>
            <a:endParaRPr lang="es-ES" dirty="0"/>
          </a:p>
          <a:p>
            <a:pPr lvl="0">
              <a:buNone/>
            </a:pPr>
            <a:r>
              <a:rPr lang="es-ES" dirty="0"/>
              <a:t>1. Cuando, por su </a:t>
            </a:r>
            <a:r>
              <a:rPr lang="es-ES" dirty="0">
                <a:solidFill>
                  <a:srgbClr val="FF0000"/>
                </a:solidFill>
              </a:rPr>
              <a:t>estado o profesión</a:t>
            </a:r>
            <a:r>
              <a:rPr lang="es-ES" dirty="0"/>
              <a:t>, el testigo tenga el deber de guardar secreto respecto de hechos por los que se le interrogue, lo manifestará razonadamente y el tribunal, considerando el fundamento de la negativa a declarar, resolverá, mediante providencia, lo que proceda en Derecho. Si el testigo quedare liberado de responder, se hará constar así en el acta.</a:t>
            </a:r>
          </a:p>
          <a:p>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59</a:t>
            </a:fld>
            <a:endParaRPr lang="es-ES"/>
          </a:p>
        </p:txBody>
      </p:sp>
    </p:spTree>
    <p:extLst>
      <p:ext uri="{BB962C8B-B14F-4D97-AF65-F5344CB8AC3E}">
        <p14:creationId xmlns:p14="http://schemas.microsoft.com/office/powerpoint/2010/main" val="4184369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Ley 37/2007, de 16 de noviembre, sobre reutilización de la información del sector público, que regula el uso privado de documentos en poder de Administraciones y organismos del sector </a:t>
            </a:r>
            <a:r>
              <a:rPr lang="es-ES" dirty="0" smtClean="0"/>
              <a:t>público.</a:t>
            </a:r>
          </a:p>
          <a:p>
            <a:r>
              <a:rPr lang="es-ES" dirty="0" smtClean="0"/>
              <a:t>Ley</a:t>
            </a:r>
            <a:r>
              <a:rPr lang="es-ES" dirty="0"/>
              <a:t> 11/2007, de 22 de junio, de acceso electrónico de los ciudadanos a los Servicios </a:t>
            </a:r>
            <a:r>
              <a:rPr lang="es-ES" dirty="0" smtClean="0"/>
              <a:t>Públicos.</a:t>
            </a:r>
            <a:endParaRPr lang="es-ES" dirty="0"/>
          </a:p>
          <a:p>
            <a:endParaRPr lang="es-ES" dirty="0"/>
          </a:p>
        </p:txBody>
      </p:sp>
      <p:sp>
        <p:nvSpPr>
          <p:cNvPr id="3" name="2 Título"/>
          <p:cNvSpPr>
            <a:spLocks noGrp="1"/>
          </p:cNvSpPr>
          <p:nvPr>
            <p:ph type="title"/>
          </p:nvPr>
        </p:nvSpPr>
        <p:spPr/>
        <p:txBody>
          <a:bodyPr/>
          <a:lstStyle/>
          <a:p>
            <a:r>
              <a:rPr lang="es-ES" dirty="0" smtClean="0"/>
              <a:t>ANTECEDENTES</a:t>
            </a:r>
            <a:endParaRPr lang="es-ES" dirty="0"/>
          </a:p>
        </p:txBody>
      </p:sp>
    </p:spTree>
    <p:extLst>
      <p:ext uri="{BB962C8B-B14F-4D97-AF65-F5344CB8AC3E}">
        <p14:creationId xmlns:p14="http://schemas.microsoft.com/office/powerpoint/2010/main" val="4512365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ÁMBITO PARLAMENTARIO</a:t>
            </a:r>
            <a:endParaRPr lang="es-ES" dirty="0"/>
          </a:p>
        </p:txBody>
      </p:sp>
      <p:sp>
        <p:nvSpPr>
          <p:cNvPr id="3" name="2 Marcador de contenido"/>
          <p:cNvSpPr>
            <a:spLocks noGrp="1"/>
          </p:cNvSpPr>
          <p:nvPr>
            <p:ph idx="1"/>
          </p:nvPr>
        </p:nvSpPr>
        <p:spPr/>
        <p:txBody>
          <a:bodyPr>
            <a:normAutofit lnSpcReduction="10000"/>
          </a:bodyPr>
          <a:lstStyle/>
          <a:p>
            <a:pPr>
              <a:buNone/>
            </a:pPr>
            <a:r>
              <a:rPr lang="es-ES" b="1" dirty="0"/>
              <a:t>Ley Orgánica 5/1984, de 24 de mayo, de comparecencia ante las Comisiones de Investigación del Congreso y del Senado o de ambas Cámaras</a:t>
            </a:r>
            <a:r>
              <a:rPr lang="es-ES" b="1" dirty="0" smtClean="0"/>
              <a:t>.</a:t>
            </a:r>
          </a:p>
          <a:p>
            <a:pPr>
              <a:buNone/>
            </a:pPr>
            <a:r>
              <a:rPr lang="es-ES" i="1" dirty="0"/>
              <a:t>Artículo 1</a:t>
            </a:r>
            <a:r>
              <a:rPr lang="es-ES" dirty="0"/>
              <a:t> </a:t>
            </a:r>
          </a:p>
          <a:p>
            <a:pPr>
              <a:buNone/>
            </a:pPr>
            <a:r>
              <a:rPr lang="es-ES" b="1" dirty="0"/>
              <a:t>1. </a:t>
            </a:r>
            <a:r>
              <a:rPr lang="es-ES" dirty="0"/>
              <a:t>Todos los ciudadanos españoles y los extranjeros que residan en España están </a:t>
            </a:r>
            <a:r>
              <a:rPr lang="es-ES" dirty="0">
                <a:solidFill>
                  <a:srgbClr val="FF0000"/>
                </a:solidFill>
              </a:rPr>
              <a:t>obligados a comparecer </a:t>
            </a:r>
            <a:r>
              <a:rPr lang="es-ES" dirty="0"/>
              <a:t>personalmente para informar, a requerimiento de las Comisiones de Investigación nombradas por las Cámaras Legislativas.</a:t>
            </a:r>
          </a:p>
          <a:p>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60</a:t>
            </a:fld>
            <a:endParaRPr lang="es-ES"/>
          </a:p>
        </p:txBody>
      </p:sp>
    </p:spTree>
    <p:extLst>
      <p:ext uri="{BB962C8B-B14F-4D97-AF65-F5344CB8AC3E}">
        <p14:creationId xmlns:p14="http://schemas.microsoft.com/office/powerpoint/2010/main" val="5586947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b="1" dirty="0"/>
              <a:t>2. </a:t>
            </a:r>
            <a:r>
              <a:rPr lang="es-ES" dirty="0"/>
              <a:t>Las Mesas de las Cámaras velarán por que ante las Comisiones de Investigación queden salvaguardados el respeto a la intimidad y el honor de las personas, el </a:t>
            </a:r>
            <a:r>
              <a:rPr lang="es-ES" dirty="0">
                <a:solidFill>
                  <a:srgbClr val="FF0000"/>
                </a:solidFill>
              </a:rPr>
              <a:t>secreto profesional</a:t>
            </a:r>
            <a:r>
              <a:rPr lang="es-ES" dirty="0"/>
              <a:t>, la </a:t>
            </a:r>
            <a:r>
              <a:rPr lang="es-ES" dirty="0">
                <a:solidFill>
                  <a:srgbClr val="FF0000"/>
                </a:solidFill>
              </a:rPr>
              <a:t>cláusula de conciencia </a:t>
            </a:r>
            <a:r>
              <a:rPr lang="es-ES" dirty="0"/>
              <a:t>y los demás derechos constitucionales.</a:t>
            </a:r>
          </a:p>
          <a:p>
            <a:pPr marL="0" indent="0">
              <a:buNone/>
            </a:pPr>
            <a:endParaRPr lang="es-ES" dirty="0"/>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61</a:t>
            </a:fld>
            <a:endParaRPr lang="es-ES"/>
          </a:p>
        </p:txBody>
      </p:sp>
    </p:spTree>
    <p:extLst>
      <p:ext uri="{BB962C8B-B14F-4D97-AF65-F5344CB8AC3E}">
        <p14:creationId xmlns:p14="http://schemas.microsoft.com/office/powerpoint/2010/main" val="4702471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a:t>
            </a:r>
            <a:endParaRPr lang="es-ES" dirty="0"/>
          </a:p>
        </p:txBody>
      </p:sp>
      <p:sp>
        <p:nvSpPr>
          <p:cNvPr id="3" name="2 Marcador de contenido"/>
          <p:cNvSpPr>
            <a:spLocks noGrp="1"/>
          </p:cNvSpPr>
          <p:nvPr>
            <p:ph idx="1"/>
          </p:nvPr>
        </p:nvSpPr>
        <p:spPr/>
        <p:txBody>
          <a:bodyPr/>
          <a:lstStyle/>
          <a:p>
            <a:r>
              <a:rPr lang="es-ES" dirty="0"/>
              <a:t>Los límites del secreto</a:t>
            </a:r>
            <a:r>
              <a:rPr lang="es-ES" dirty="0" smtClean="0"/>
              <a:t>, </a:t>
            </a:r>
            <a:r>
              <a:rPr lang="es-ES" dirty="0"/>
              <a:t>serían el conflicto con otros derechos fundamentales o en interés de la </a:t>
            </a:r>
            <a:r>
              <a:rPr lang="es-ES" dirty="0" smtClean="0"/>
              <a:t>Justicia.</a:t>
            </a:r>
          </a:p>
          <a:p>
            <a:r>
              <a:rPr lang="es-ES" dirty="0" smtClean="0"/>
              <a:t>Actualmente</a:t>
            </a:r>
            <a:r>
              <a:rPr lang="es-ES" dirty="0"/>
              <a:t>, sin embargo, debería estudiarse el caso concreto, ya que a la ausencia de ley se une que el Tribunal Constitucional no se ha pronunciado sobre estos posibles límites.</a:t>
            </a:r>
          </a:p>
        </p:txBody>
      </p:sp>
      <p:sp>
        <p:nvSpPr>
          <p:cNvPr id="4" name="3 Marcador de número de diapositiva"/>
          <p:cNvSpPr>
            <a:spLocks noGrp="1"/>
          </p:cNvSpPr>
          <p:nvPr>
            <p:ph type="sldNum" sz="quarter" idx="10"/>
          </p:nvPr>
        </p:nvSpPr>
        <p:spPr/>
        <p:txBody>
          <a:bodyPr/>
          <a:lstStyle/>
          <a:p>
            <a:pPr>
              <a:defRPr/>
            </a:pPr>
            <a:fld id="{FEFF69EC-BCF6-4F30-9348-1A63F2154D5A}" type="slidenum">
              <a:rPr lang="es-ES" smtClean="0"/>
              <a:pPr>
                <a:defRPr/>
              </a:pPr>
              <a:t>62</a:t>
            </a:fld>
            <a:endParaRPr lang="es-ES"/>
          </a:p>
        </p:txBody>
      </p:sp>
    </p:spTree>
    <p:extLst>
      <p:ext uri="{BB962C8B-B14F-4D97-AF65-F5344CB8AC3E}">
        <p14:creationId xmlns:p14="http://schemas.microsoft.com/office/powerpoint/2010/main" val="22026554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sz="6000" dirty="0" smtClean="0"/>
              <a:t>MUCHAS GRACIAS.-</a:t>
            </a:r>
            <a:endParaRPr lang="es-ES" sz="6000" dirty="0"/>
          </a:p>
        </p:txBody>
      </p:sp>
      <p:sp>
        <p:nvSpPr>
          <p:cNvPr id="3" name="2 Título"/>
          <p:cNvSpPr>
            <a:spLocks noGrp="1"/>
          </p:cNvSpPr>
          <p:nvPr>
            <p:ph type="title"/>
          </p:nvPr>
        </p:nvSpPr>
        <p:spPr/>
        <p:txBody>
          <a:bodyPr/>
          <a:lstStyle/>
          <a:p>
            <a:endParaRPr lang="es-ES" dirty="0"/>
          </a:p>
        </p:txBody>
      </p:sp>
    </p:spTree>
    <p:extLst>
      <p:ext uri="{BB962C8B-B14F-4D97-AF65-F5344CB8AC3E}">
        <p14:creationId xmlns:p14="http://schemas.microsoft.com/office/powerpoint/2010/main" val="240504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ctr">
              <a:buNone/>
            </a:pPr>
            <a:r>
              <a:rPr lang="es-ES" sz="4000" dirty="0" smtClean="0"/>
              <a:t>LEY 19/2013, DE 9 DE DICIEMBRE, DE TRANSPARENCIA, ACCESO A LA INFORMACIÓN PÚBLICA </a:t>
            </a:r>
          </a:p>
          <a:p>
            <a:pPr marL="0" indent="0" algn="ctr">
              <a:buNone/>
            </a:pPr>
            <a:r>
              <a:rPr lang="es-ES" sz="4000" dirty="0" smtClean="0"/>
              <a:t>Y BUEN GOBIERNO.</a:t>
            </a:r>
            <a:endParaRPr lang="es-ES" sz="4000" dirty="0"/>
          </a:p>
        </p:txBody>
      </p:sp>
      <p:sp>
        <p:nvSpPr>
          <p:cNvPr id="2" name="1 Título"/>
          <p:cNvSpPr>
            <a:spLocks noGrp="1"/>
          </p:cNvSpPr>
          <p:nvPr>
            <p:ph type="title"/>
          </p:nvPr>
        </p:nvSpPr>
        <p:spPr/>
        <p:txBody>
          <a:bodyPr/>
          <a:lstStyle/>
          <a:p>
            <a:endParaRPr lang="es-ES" dirty="0"/>
          </a:p>
        </p:txBody>
      </p:sp>
    </p:spTree>
    <p:extLst>
      <p:ext uri="{BB962C8B-B14F-4D97-AF65-F5344CB8AC3E}">
        <p14:creationId xmlns:p14="http://schemas.microsoft.com/office/powerpoint/2010/main" val="64801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A</a:t>
            </a:r>
            <a:r>
              <a:rPr lang="es-ES" dirty="0" smtClean="0"/>
              <a:t>mpliar </a:t>
            </a:r>
            <a:r>
              <a:rPr lang="es-ES" dirty="0"/>
              <a:t>y reforzar la transparencia de la actividad pública, regular y garantizar el derecho de acceso a la información relativa a aquella actividad y establecer las obligaciones de buen gobierno que deben cumplir los responsables públicos así como las consecuencias derivadas de su incumplimiento.</a:t>
            </a:r>
          </a:p>
        </p:txBody>
      </p:sp>
      <p:sp>
        <p:nvSpPr>
          <p:cNvPr id="2" name="1 Título"/>
          <p:cNvSpPr>
            <a:spLocks noGrp="1"/>
          </p:cNvSpPr>
          <p:nvPr>
            <p:ph type="title"/>
          </p:nvPr>
        </p:nvSpPr>
        <p:spPr/>
        <p:txBody>
          <a:bodyPr/>
          <a:lstStyle/>
          <a:p>
            <a:r>
              <a:rPr lang="es-ES" dirty="0" smtClean="0"/>
              <a:t>OBJETO</a:t>
            </a:r>
            <a:endParaRPr lang="es-ES" dirty="0"/>
          </a:p>
        </p:txBody>
      </p:sp>
    </p:spTree>
    <p:extLst>
      <p:ext uri="{BB962C8B-B14F-4D97-AF65-F5344CB8AC3E}">
        <p14:creationId xmlns:p14="http://schemas.microsoft.com/office/powerpoint/2010/main" val="349541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0000" lnSpcReduction="20000"/>
          </a:bodyPr>
          <a:lstStyle/>
          <a:p>
            <a:r>
              <a:rPr lang="es-ES" dirty="0"/>
              <a:t>a) La Administración General del </a:t>
            </a:r>
            <a:r>
              <a:rPr lang="es-ES" dirty="0">
                <a:solidFill>
                  <a:srgbClr val="FF0000"/>
                </a:solidFill>
              </a:rPr>
              <a:t>Estado</a:t>
            </a:r>
            <a:r>
              <a:rPr lang="es-ES" dirty="0"/>
              <a:t>, las Administraciones de las </a:t>
            </a:r>
            <a:r>
              <a:rPr lang="es-ES" dirty="0">
                <a:solidFill>
                  <a:srgbClr val="FF0000"/>
                </a:solidFill>
              </a:rPr>
              <a:t>Comunidades Autónomas </a:t>
            </a:r>
            <a:r>
              <a:rPr lang="es-ES" dirty="0"/>
              <a:t>y de las Ciudades de Ceuta y Melilla y las entidades que integran la </a:t>
            </a:r>
            <a:r>
              <a:rPr lang="es-ES" dirty="0">
                <a:solidFill>
                  <a:srgbClr val="FF0000"/>
                </a:solidFill>
              </a:rPr>
              <a:t>Administración Local</a:t>
            </a:r>
            <a:r>
              <a:rPr lang="es-ES" dirty="0"/>
              <a:t>.</a:t>
            </a:r>
          </a:p>
          <a:p>
            <a:r>
              <a:rPr lang="es-ES" dirty="0"/>
              <a:t>b) Las entidades gestoras y los servicios comunes de la </a:t>
            </a:r>
            <a:r>
              <a:rPr lang="es-ES" dirty="0">
                <a:solidFill>
                  <a:srgbClr val="FF0000"/>
                </a:solidFill>
              </a:rPr>
              <a:t>Seguridad Social </a:t>
            </a:r>
            <a:r>
              <a:rPr lang="es-ES" dirty="0"/>
              <a:t>así como las </a:t>
            </a:r>
            <a:r>
              <a:rPr lang="es-ES" dirty="0">
                <a:solidFill>
                  <a:srgbClr val="FF0000"/>
                </a:solidFill>
              </a:rPr>
              <a:t>mutuas</a:t>
            </a:r>
            <a:r>
              <a:rPr lang="es-ES" dirty="0"/>
              <a:t> de accidentes de trabajo y enfermedades profesionales colaboradoras de la Seguridad Social.</a:t>
            </a:r>
          </a:p>
          <a:p>
            <a:r>
              <a:rPr lang="es-ES" dirty="0"/>
              <a:t>c) Los </a:t>
            </a:r>
            <a:r>
              <a:rPr lang="es-ES" dirty="0">
                <a:solidFill>
                  <a:srgbClr val="FF0000"/>
                </a:solidFill>
              </a:rPr>
              <a:t>organismos autónomos</a:t>
            </a:r>
            <a:r>
              <a:rPr lang="es-ES" dirty="0"/>
              <a:t>, las </a:t>
            </a:r>
            <a:r>
              <a:rPr lang="es-ES" dirty="0">
                <a:solidFill>
                  <a:srgbClr val="FF0000"/>
                </a:solidFill>
              </a:rPr>
              <a:t>Agencias</a:t>
            </a:r>
            <a:r>
              <a:rPr lang="es-ES" dirty="0"/>
              <a:t> Estatales, las entidades públicas empresariales y las entidades de Derecho Público que, con independencia funcional o con una especial autonomía reconocida por la Ley, tengan atribuidas funciones de regulación o supervisión de carácter externo sobre un determinado sector o actividad.</a:t>
            </a:r>
          </a:p>
          <a:p>
            <a:r>
              <a:rPr lang="es-ES" dirty="0"/>
              <a:t>d) Las </a:t>
            </a:r>
            <a:r>
              <a:rPr lang="es-ES" dirty="0">
                <a:solidFill>
                  <a:srgbClr val="FF0000"/>
                </a:solidFill>
              </a:rPr>
              <a:t>entidades de Derecho Público </a:t>
            </a:r>
            <a:r>
              <a:rPr lang="es-ES" dirty="0"/>
              <a:t>con personalidad jurídica propia, vinculadas a cualquiera de las Administraciones Públicas o dependientes de ellas, incluidas las </a:t>
            </a:r>
            <a:r>
              <a:rPr lang="es-ES" dirty="0">
                <a:solidFill>
                  <a:srgbClr val="FF0000"/>
                </a:solidFill>
              </a:rPr>
              <a:t>Universidades públicas</a:t>
            </a:r>
            <a:r>
              <a:rPr lang="es-ES" dirty="0" smtClean="0"/>
              <a:t>.</a:t>
            </a:r>
            <a:endParaRPr lang="es-ES" dirty="0"/>
          </a:p>
        </p:txBody>
      </p:sp>
      <p:sp>
        <p:nvSpPr>
          <p:cNvPr id="2" name="1 Título"/>
          <p:cNvSpPr>
            <a:spLocks noGrp="1"/>
          </p:cNvSpPr>
          <p:nvPr>
            <p:ph type="title"/>
          </p:nvPr>
        </p:nvSpPr>
        <p:spPr/>
        <p:txBody>
          <a:bodyPr/>
          <a:lstStyle/>
          <a:p>
            <a:r>
              <a:rPr lang="es-ES" dirty="0" smtClean="0"/>
              <a:t>DESTINATARIOS</a:t>
            </a:r>
            <a:endParaRPr lang="es-ES" dirty="0"/>
          </a:p>
        </p:txBody>
      </p:sp>
    </p:spTree>
    <p:extLst>
      <p:ext uri="{BB962C8B-B14F-4D97-AF65-F5344CB8AC3E}">
        <p14:creationId xmlns:p14="http://schemas.microsoft.com/office/powerpoint/2010/main" val="2590381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142</TotalTime>
  <Words>3743</Words>
  <Application>Microsoft Office PowerPoint</Application>
  <PresentationFormat>Presentación en pantalla (4:3)</PresentationFormat>
  <Paragraphs>281</Paragraphs>
  <Slides>63</Slides>
  <Notes>0</Notes>
  <HiddenSlides>0</HiddenSlides>
  <MMClips>0</MMClips>
  <ScaleCrop>false</ScaleCrop>
  <HeadingPairs>
    <vt:vector size="4" baseType="variant">
      <vt:variant>
        <vt:lpstr>Tema</vt:lpstr>
      </vt:variant>
      <vt:variant>
        <vt:i4>1</vt:i4>
      </vt:variant>
      <vt:variant>
        <vt:lpstr>Títulos de diapositiva</vt:lpstr>
      </vt:variant>
      <vt:variant>
        <vt:i4>63</vt:i4>
      </vt:variant>
    </vt:vector>
  </HeadingPairs>
  <TitlesOfParts>
    <vt:vector size="64" baseType="lpstr">
      <vt:lpstr>Forma de onda</vt:lpstr>
      <vt:lpstr>LEY DE TRANSPARENCIA Y PORTALES DE TRANSPARENCIA</vt:lpstr>
      <vt:lpstr>DEMOCRACIA, TRANSPARENCIA Y CONTROL</vt:lpstr>
      <vt:lpstr>Presentación de PowerPoint</vt:lpstr>
      <vt:lpstr>ANTECEDENTES</vt:lpstr>
      <vt:lpstr>ANTECEDENTES</vt:lpstr>
      <vt:lpstr>ANTECEDENTES</vt:lpstr>
      <vt:lpstr>Presentación de PowerPoint</vt:lpstr>
      <vt:lpstr>OBJETO</vt:lpstr>
      <vt:lpstr>DESTINATARIOS</vt:lpstr>
      <vt:lpstr>DESTINATARIOS</vt:lpstr>
      <vt:lpstr> OTROS SUJETOS OBLIGADOS. </vt:lpstr>
      <vt:lpstr>PUBLICIDAD ACTIVA</vt:lpstr>
      <vt:lpstr>PUBLICIDAD ACTIVA</vt:lpstr>
      <vt:lpstr>PUBLICIDAD ACTIVA</vt:lpstr>
      <vt:lpstr>PUBLICIDAD ACTIVA</vt:lpstr>
      <vt:lpstr>PUBLICIDAD ACTIVA</vt:lpstr>
      <vt:lpstr>QUÉ DEBE SER OBJETO DE DICHA PUBLICIDAD?</vt:lpstr>
      <vt:lpstr>INFORMACIÓN INSTITUCIONAL, ORGANIZATIVA Y DE PLANIFICACIÓN</vt:lpstr>
      <vt:lpstr>INFORMACIÓN  DE RELEVANCIA JURÍDICA</vt:lpstr>
      <vt:lpstr>INFORMACIÓN ECONÓMICA, PRESUPUESTARIA Y ESTADÍSTICA</vt:lpstr>
      <vt:lpstr>INFORMACIÓN ECONÓMICA, PRESUPUESTARIA Y ESTADÍSTICA</vt:lpstr>
      <vt:lpstr>CONTROL</vt:lpstr>
      <vt:lpstr>PORTAL DE LA TRANSPARENCIA </vt:lpstr>
      <vt:lpstr>DERECHO DE ACCESO A LA INFORMACIÓN PÚBLICA</vt:lpstr>
      <vt:lpstr>INFORMACIÓN PÚBLICA</vt:lpstr>
      <vt:lpstr>LÍMITES AL DERECHO DE ACCESO</vt:lpstr>
      <vt:lpstr>Presentación de PowerPoint</vt:lpstr>
      <vt:lpstr>Presentación de PowerPoint</vt:lpstr>
      <vt:lpstr>SOLICITUD DE ACCESO</vt:lpstr>
      <vt:lpstr>CAUSAS DE INADMISIÓN</vt:lpstr>
      <vt:lpstr>BUEN GOBIERNO</vt:lpstr>
      <vt:lpstr>PRINCIPIOS DE BUEN GOBIERNO</vt:lpstr>
      <vt:lpstr>PRINCIPIOS DE BUEN GOBIERNO</vt:lpstr>
      <vt:lpstr>PRINCIPIOS DE BUEN GOBIERNO</vt:lpstr>
      <vt:lpstr>PRINCIPIOS DE BUEN GOBIERNO</vt:lpstr>
      <vt:lpstr>PRINCIPIOS DE BUEN GOBIERNO</vt:lpstr>
      <vt:lpstr>Presentación de PowerPoint</vt:lpstr>
      <vt:lpstr>RÉGIMEN CONSTITUCIONAL</vt:lpstr>
      <vt:lpstr>CONCEPTO</vt:lpstr>
      <vt:lpstr>NATURALEZA</vt:lpstr>
      <vt:lpstr>FUNDAMENTO</vt:lpstr>
      <vt:lpstr>TITULARIDAD</vt:lpstr>
      <vt:lpstr>DESTINATARIOS</vt:lpstr>
      <vt:lpstr>DESARROLLO DEL DERECHO</vt:lpstr>
      <vt:lpstr>DESARROLLO</vt:lpstr>
      <vt:lpstr>CASO GOODWIN</vt:lpstr>
      <vt:lpstr>CASO GOODWIN</vt:lpstr>
      <vt:lpstr>ANALISIS DOCTRINAL</vt:lpstr>
      <vt:lpstr>ANALISIS DOCTRINAL</vt:lpstr>
      <vt:lpstr>ANÁLISIS DOCTRINAL</vt:lpstr>
      <vt:lpstr>ANÁLISIS DOCTRINAL</vt:lpstr>
      <vt:lpstr>ANÁLISIS DOCTRINAL</vt:lpstr>
      <vt:lpstr>AMBITO JUDICIAL</vt:lpstr>
      <vt:lpstr>LEY ENJUICIAMIENTO CRIMINAL</vt:lpstr>
      <vt:lpstr>LEY ENJUICIAMIENTO CRIMINAL</vt:lpstr>
      <vt:lpstr>LEY ENJUICIAMIENTO CRIMINAL</vt:lpstr>
      <vt:lpstr>LEY ENJUICIAMIENTO CRIMINAL</vt:lpstr>
      <vt:lpstr>LEY ENJUICIAMIENTO  CRIMINAL</vt:lpstr>
      <vt:lpstr>LEY ENJUICIAMIENTO CIVIL</vt:lpstr>
      <vt:lpstr>ÁMBITO PARLAMENTARIO</vt:lpstr>
      <vt:lpstr>Presentación de PowerPoint</vt:lpstr>
      <vt:lpstr>CONCLUSIONES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TRANSPARENCIA</dc:title>
  <dc:creator>ual</dc:creator>
  <cp:lastModifiedBy>ual</cp:lastModifiedBy>
  <cp:revision>13</cp:revision>
  <dcterms:created xsi:type="dcterms:W3CDTF">2015-06-04T09:13:26Z</dcterms:created>
  <dcterms:modified xsi:type="dcterms:W3CDTF">2015-06-05T09:11:28Z</dcterms:modified>
</cp:coreProperties>
</file>