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3" r:id="rId4"/>
    <p:sldId id="264" r:id="rId5"/>
    <p:sldId id="266" r:id="rId6"/>
    <p:sldId id="265" r:id="rId7"/>
    <p:sldId id="267" r:id="rId8"/>
    <p:sldId id="268" r:id="rId9"/>
    <p:sldId id="259" r:id="rId10"/>
    <p:sldId id="260" r:id="rId11"/>
    <p:sldId id="261" r:id="rId12"/>
    <p:sldId id="262" r:id="rId13"/>
    <p:sldId id="269" r:id="rId14"/>
    <p:sldId id="270" r:id="rId15"/>
    <p:sldId id="271" r:id="rId16"/>
    <p:sldId id="276" r:id="rId17"/>
    <p:sldId id="272" r:id="rId18"/>
    <p:sldId id="273" r:id="rId19"/>
    <p:sldId id="277" r:id="rId20"/>
    <p:sldId id="278" r:id="rId21"/>
    <p:sldId id="279" r:id="rId22"/>
    <p:sldId id="280" r:id="rId23"/>
    <p:sldId id="275" r:id="rId24"/>
  </p:sldIdLst>
  <p:sldSz cx="18288000" cy="10287000"/>
  <p:notesSz cx="6858000" cy="9144000"/>
  <p:embeddedFontLst>
    <p:embeddedFont>
      <p:font typeface="Montserrat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BE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43" d="100"/>
          <a:sy n="43" d="100"/>
        </p:scale>
        <p:origin x="9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B0951944-02CF-3857-8432-3BD9E741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>
            <a:extLst>
              <a:ext uri="{FF2B5EF4-FFF2-40B4-BE49-F238E27FC236}">
                <a16:creationId xmlns:a16="http://schemas.microsoft.com/office/drawing/2014/main" id="{38A5D035-7274-48B0-2946-C44A75B8FC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>
            <a:extLst>
              <a:ext uri="{FF2B5EF4-FFF2-40B4-BE49-F238E27FC236}">
                <a16:creationId xmlns:a16="http://schemas.microsoft.com/office/drawing/2014/main" id="{D151D80C-E3E6-EB84-357B-D2BEDBE564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7317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E0C50EF8-F56C-15AA-60CD-199823C25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>
            <a:extLst>
              <a:ext uri="{FF2B5EF4-FFF2-40B4-BE49-F238E27FC236}">
                <a16:creationId xmlns:a16="http://schemas.microsoft.com/office/drawing/2014/main" id="{92F404C9-F770-F819-AD03-F8CCC1ED2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>
            <a:extLst>
              <a:ext uri="{FF2B5EF4-FFF2-40B4-BE49-F238E27FC236}">
                <a16:creationId xmlns:a16="http://schemas.microsoft.com/office/drawing/2014/main" id="{82396BD0-74A4-233A-B742-F1D4B143E5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8096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D979B3ED-2EED-D91F-B9A9-3336BA9BC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>
            <a:extLst>
              <a:ext uri="{FF2B5EF4-FFF2-40B4-BE49-F238E27FC236}">
                <a16:creationId xmlns:a16="http://schemas.microsoft.com/office/drawing/2014/main" id="{F5E5115E-D9EC-8745-8C1C-3CE6CDBAA5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>
            <a:extLst>
              <a:ext uri="{FF2B5EF4-FFF2-40B4-BE49-F238E27FC236}">
                <a16:creationId xmlns:a16="http://schemas.microsoft.com/office/drawing/2014/main" id="{4523C3D6-DEAC-99AA-DC71-5253AD434F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6471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1923F5A0-8E6F-9095-E64F-6CB782383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>
            <a:extLst>
              <a:ext uri="{FF2B5EF4-FFF2-40B4-BE49-F238E27FC236}">
                <a16:creationId xmlns:a16="http://schemas.microsoft.com/office/drawing/2014/main" id="{4B44082E-82D6-EE8A-1A03-08A1EBCCE4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>
            <a:extLst>
              <a:ext uri="{FF2B5EF4-FFF2-40B4-BE49-F238E27FC236}">
                <a16:creationId xmlns:a16="http://schemas.microsoft.com/office/drawing/2014/main" id="{612AC935-A6B9-BEC5-E2ED-BA71C86F5F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470713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DF474E57-4161-FE85-21A9-864BA0830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>
            <a:extLst>
              <a:ext uri="{FF2B5EF4-FFF2-40B4-BE49-F238E27FC236}">
                <a16:creationId xmlns:a16="http://schemas.microsoft.com/office/drawing/2014/main" id="{2A514E6D-75D1-CCC9-9AEB-92D63DEE10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>
            <a:extLst>
              <a:ext uri="{FF2B5EF4-FFF2-40B4-BE49-F238E27FC236}">
                <a16:creationId xmlns:a16="http://schemas.microsoft.com/office/drawing/2014/main" id="{2742E47A-70F5-6A40-E362-FE135EBA52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5651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832d4744_1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2832d4744_1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429260" y="7508240"/>
            <a:ext cx="636016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Curso:  React Front End</a:t>
            </a:r>
            <a:endParaRPr sz="32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Profº: Kleber Vilhena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 sz="32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 sz="32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191895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496820" y="1272540"/>
            <a:ext cx="972121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Eventos (onclick, onsubmit, listeners)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100" y="2259450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Um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evento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qualquer intera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do usu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rio ou do navegador, como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um clique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pt-BR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desde de um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envio de formul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rio, digita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ou carregamento da p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gina.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endParaRPr lang="en-US" altLang="pt-BR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Tipos comuns de eventos: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onclick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→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quando o usu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rio clica em algo.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onsubmit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→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quando um formul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rio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enviado.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onmouseover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→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quando o mouse passa sobre um elemento.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addEventListener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→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forma moderna e recomendada para capturar eventos.</a:t>
            </a:r>
          </a:p>
        </p:txBody>
      </p:sp>
      <p:pic>
        <p:nvPicPr>
          <p:cNvPr id="2" name="Imagem 1" descr="ChatGPT Image 18 de set. de 2025, 18_58_57"/>
          <p:cNvPicPr>
            <a:picLocks noChangeAspect="1"/>
          </p:cNvPicPr>
          <p:nvPr/>
        </p:nvPicPr>
        <p:blipFill>
          <a:blip r:embed="rId5"/>
          <a:srcRect l="5524" t="25879" r="4902" b="26232"/>
          <a:stretch>
            <a:fillRect/>
          </a:stretch>
        </p:blipFill>
        <p:spPr>
          <a:xfrm>
            <a:off x="11328400" y="4104005"/>
            <a:ext cx="6322060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24546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787015" y="1272540"/>
            <a:ext cx="1122235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Fun</a:t>
            </a:r>
            <a:r>
              <a:rPr lang="en-US" altLang="en-US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çõ</a:t>
            </a: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 de ordem superior e callbacks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100" y="2259450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 JavaScript, fun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podem ser tratadas como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valores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ou seja, podemos pass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-las como argumentos, retorn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-las de outras fun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ou guard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-las em vari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de ordem superior: 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fun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que recebem outras fun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como par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â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metro ou retornam fun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Callback: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fun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passada como par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â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metro para ser executada dentro da outra.</a:t>
            </a:r>
          </a:p>
        </p:txBody>
      </p:sp>
      <p:pic>
        <p:nvPicPr>
          <p:cNvPr id="2" name="Imagem 1"/>
          <p:cNvPicPr/>
          <p:nvPr/>
        </p:nvPicPr>
        <p:blipFill>
          <a:blip r:embed="rId5"/>
          <a:stretch>
            <a:fillRect/>
          </a:stretch>
        </p:blipFill>
        <p:spPr>
          <a:xfrm>
            <a:off x="3127375" y="5818505"/>
            <a:ext cx="5055235" cy="292544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6980" y="5777230"/>
            <a:ext cx="5613400" cy="29667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701290" y="1272540"/>
            <a:ext cx="1174178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Introdu</a:t>
            </a:r>
            <a:r>
              <a:rPr lang="en-US" altLang="en-US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çã</a:t>
            </a: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 a Promises e async/await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100" y="2260085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 muitas situa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es, o JavaScript precisa lidar com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tarefas ass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í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ncronas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ou seja, que 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acontecem imediatamente, como carregar dados de um servidor ou esperar um tempo antes de executar uma a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 tratar essas situa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es, surgiram as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Promises</a:t>
            </a:r>
            <a:r>
              <a:rPr lang="pt-BR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p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ara facilitar ainda mais, o JavaScript tamb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introduziu o async/await</a:t>
            </a:r>
            <a:r>
              <a:rPr lang="pt-BR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§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Promises representam tarefas que ser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conclu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í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das no futuro.”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§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“O async/await facilita a leitura de c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digo ass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í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ncrono, deixando-o mais claro e organizado.”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701290" y="1272540"/>
            <a:ext cx="11741785" cy="139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Explorando Conceitos Essenciais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330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161213" y="2260085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Closure: 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Uma </a:t>
            </a:r>
            <a:r>
              <a:rPr 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closure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é quando uma função se lembra do escopo em que foi criada, mesmo que seja executada fora desse escopo. Isso permite que a função interna acesse as variáveis da função externa.</a:t>
            </a:r>
          </a:p>
          <a:p>
            <a:br>
              <a:rPr lang="pt-BR" sz="2800" dirty="0"/>
            </a:b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Hoisting: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comportamento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do JavaScript de mover as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declara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vari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 fun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para o topo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seus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escopos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durante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fase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compila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</a:t>
            </a:r>
          </a:p>
        </p:txBody>
      </p:sp>
      <p:pic>
        <p:nvPicPr>
          <p:cNvPr id="4" name="Imagem 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71" y="5122047"/>
            <a:ext cx="4084428" cy="3679628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08" y="5523367"/>
            <a:ext cx="4992370" cy="270700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79751" y="5464946"/>
            <a:ext cx="4765040" cy="2823845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F78A4BA6-B9D5-0D9C-045F-62A4D8CC9BE4}"/>
              </a:ext>
            </a:extLst>
          </p:cNvPr>
          <p:cNvSpPr/>
          <p:nvPr/>
        </p:nvSpPr>
        <p:spPr>
          <a:xfrm>
            <a:off x="11066295" y="6564634"/>
            <a:ext cx="1460438" cy="624468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701290" y="1272540"/>
            <a:ext cx="1174178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altLang="pt-BR" sz="33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Prototipagem</a:t>
            </a: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e Orienta</a:t>
            </a:r>
            <a:r>
              <a:rPr lang="" altLang="en-US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ç</a:t>
            </a:r>
            <a:r>
              <a:rPr lang="en-US" altLang="en-US" sz="33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ã</a:t>
            </a:r>
            <a:r>
              <a:rPr lang="en-US" altLang="pt-BR" sz="33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lang="en-US" altLang="pt-BR" sz="33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Objetos</a:t>
            </a:r>
            <a:endParaRPr lang="en-US" altLang="pt-BR" sz="3300" b="1" dirty="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183515" y="2260085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Prototipagem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 JavaScript, a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heran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</a:t>
            </a:r>
            <a:r>
              <a:rPr lang="en-US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baseada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prot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tipos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Cada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objeto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tem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uma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propriedade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interna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chamada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[Prototype]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que </a:t>
            </a:r>
            <a:r>
              <a:rPr lang="en-US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uma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refer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ê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ncia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outro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objeto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pt-BR" altLang="en-US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rienta</a:t>
            </a:r>
            <a:r>
              <a:rPr lang="" altLang="en-US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en-US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objetos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(POO)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um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paradigma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programa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que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organiza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digo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torno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objetos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que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representa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de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entidades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do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mundo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real com dados (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atributos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e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comportamentos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US" altLang="en-US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todos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</a:t>
            </a:r>
            <a:r>
              <a:rPr lang="en-US" altLang="en-US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prios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</a:t>
            </a:r>
          </a:p>
        </p:txBody>
      </p:sp>
      <p:pic>
        <p:nvPicPr>
          <p:cNvPr id="3" name="Imagem 2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73FF8EC2-66CD-8275-32B9-62A87E6425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73" t="10789" r="8766" b="10451"/>
          <a:stretch>
            <a:fillRect/>
          </a:stretch>
        </p:blipFill>
        <p:spPr>
          <a:xfrm>
            <a:off x="3271185" y="5143499"/>
            <a:ext cx="4663440" cy="3449466"/>
          </a:xfrm>
          <a:prstGeom prst="rect">
            <a:avLst/>
          </a:prstGeom>
        </p:spPr>
      </p:pic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4F4E2DFF-7E92-D4CB-52F7-A848453A6EB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502" t="8778" r="7709" b="9085"/>
          <a:stretch>
            <a:fillRect/>
          </a:stretch>
        </p:blipFill>
        <p:spPr>
          <a:xfrm>
            <a:off x="10022295" y="5040311"/>
            <a:ext cx="4196625" cy="3561174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EC625665-BB7E-0E0D-E072-92FA07743F31}"/>
              </a:ext>
            </a:extLst>
          </p:cNvPr>
          <p:cNvSpPr/>
          <p:nvPr/>
        </p:nvSpPr>
        <p:spPr>
          <a:xfrm>
            <a:off x="8221102" y="6541228"/>
            <a:ext cx="1525065" cy="65400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701290" y="1272540"/>
            <a:ext cx="1174178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Event Loop e Call Stack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183515" y="2260085"/>
            <a:ext cx="13833300" cy="6527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Call Stack: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Onde as funções são empilhadas para execução. A última a entrar é a primeira a sair (LIFO).</a:t>
            </a:r>
          </a:p>
          <a:p>
            <a:endParaRPr lang="pt-BR" sz="2800" dirty="0"/>
          </a:p>
          <a:p>
            <a:r>
              <a:rPr 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Thread Pool: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Grupo de threads auxiliares responsáveis por executar operações de forma </a:t>
            </a:r>
            <a:r>
              <a:rPr 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assincrona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</a:p>
          <a:p>
            <a:endParaRPr lang="pt-BR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Callback</a:t>
            </a:r>
            <a:r>
              <a:rPr 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Queue</a:t>
            </a:r>
            <a:r>
              <a:rPr 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: 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Quando uma operação da thread pool termina, sua função de </a:t>
            </a:r>
            <a:r>
              <a:rPr 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callback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é colocada nesta fila.</a:t>
            </a:r>
          </a:p>
          <a:p>
            <a:br>
              <a:rPr lang="pt-BR" sz="2800" dirty="0"/>
            </a:b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Event Loop: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Sua função é verificar constantemente: "A </a:t>
            </a:r>
            <a:r>
              <a:rPr 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Stack está vazia?". Se estiver, ele pega a primeira função da </a:t>
            </a:r>
            <a:r>
              <a:rPr 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Callback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Queue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e a joga na </a:t>
            </a:r>
            <a:r>
              <a:rPr 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Call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Stack para ser executada.</a:t>
            </a:r>
          </a:p>
          <a:p>
            <a:endParaRPr lang="pt-BR" altLang="en-US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v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JavaScript </a:t>
            </a:r>
            <a:r>
              <a:rPr lang="en-US" altLang="en-US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single-threaded (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uma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ú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nica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thread), mas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lida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com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assincronia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forma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US" altLang="en-US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bloqueante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atrav</a:t>
            </a:r>
            <a:r>
              <a:rPr lang="en-US" altLang="en-US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do Event Loop.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altLang="pt-BR" sz="2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8B7668CF-463C-636A-E050-3DAB1B886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81B227E5-29B4-5155-ACB3-E0B5D8FA54F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22303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E5CDB3CB-1F15-5951-C73D-3F101F760921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01B20218-F750-612D-F7DE-18500762BF0A}"/>
              </a:ext>
            </a:extLst>
          </p:cNvPr>
          <p:cNvSpPr txBox="1"/>
          <p:nvPr/>
        </p:nvSpPr>
        <p:spPr>
          <a:xfrm>
            <a:off x="2701290" y="1272540"/>
            <a:ext cx="1174178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Event Loop e Call Stack</a:t>
            </a:r>
          </a:p>
        </p:txBody>
      </p:sp>
      <p:pic>
        <p:nvPicPr>
          <p:cNvPr id="1028" name="Picture 4" descr="What is Call Stack in JavaScript? Devlane">
            <a:extLst>
              <a:ext uri="{FF2B5EF4-FFF2-40B4-BE49-F238E27FC236}">
                <a16:creationId xmlns:a16="http://schemas.microsoft.com/office/drawing/2014/main" id="{1B8DA27D-7BBD-DC02-8F40-3021D8467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46" y="2379390"/>
            <a:ext cx="9827941" cy="552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E1A5AB3-2629-A627-721F-5BD2106D81F5}"/>
              </a:ext>
            </a:extLst>
          </p:cNvPr>
          <p:cNvSpPr/>
          <p:nvPr/>
        </p:nvSpPr>
        <p:spPr>
          <a:xfrm>
            <a:off x="8586439" y="5143500"/>
            <a:ext cx="1538868" cy="298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6C4F60-8EA2-55CA-E888-78556118912E}"/>
              </a:ext>
            </a:extLst>
          </p:cNvPr>
          <p:cNvSpPr txBox="1"/>
          <p:nvPr/>
        </p:nvSpPr>
        <p:spPr>
          <a:xfrm>
            <a:off x="8586439" y="5092592"/>
            <a:ext cx="2297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Thread Pool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4EDF31-4B9F-8D08-3CF1-75F2E622A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t="7783" r="7216" b="8746"/>
          <a:stretch>
            <a:fillRect/>
          </a:stretch>
        </p:blipFill>
        <p:spPr bwMode="auto">
          <a:xfrm>
            <a:off x="11894633" y="3965466"/>
            <a:ext cx="4884235" cy="434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714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701290" y="1272540"/>
            <a:ext cx="1174178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Node.js: Fora do Navegador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183515" y="2260085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altLang="pt-BR" sz="2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Node.js: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Um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ambiente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execu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para o JavaScript no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lado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servidor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Permite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criar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APIs,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servi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backend e ferramentas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linha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comando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altLang="pt-BR" sz="2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Por que </a:t>
            </a:r>
            <a:r>
              <a:rPr lang="en-US" altLang="en-US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importante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?: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pt-BR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epresenta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um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marco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evolu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desenvolvimento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software. Ao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levar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o JavaScript para 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lado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servidor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ele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simplificou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o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processo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aplica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modernas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pidas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escal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Seu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modelo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baseado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eventos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aliado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ecossistema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robusto</a:t>
            </a:r>
            <a:endParaRPr lang="en-US" altLang="pt-BR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701290" y="1272540"/>
            <a:ext cx="11741785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Frameworks Modernos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183515" y="2260085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altLang="pt-BR" sz="2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Frameworks: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Ferramentas que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ajudam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construir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aplica</a:t>
            </a:r>
            <a:r>
              <a:rPr lang="" altLang="en-US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complexas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forma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mais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pida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organizada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altLang="pt-BR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React: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Biblioteca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para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construir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interfaces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usu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rio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com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componentes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reutiliz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altLang="pt-BR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Vue: 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Framework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progressivo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r>
              <a:rPr lang="en-US" altLang="en-US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cil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</a:t>
            </a:r>
            <a:r>
              <a:rPr lang="en-US" alt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aprender</a:t>
            </a:r>
            <a:r>
              <a:rPr lang="en-US" alt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ideal para SPAs (Single Page Applications).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altLang="pt-BR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Express.js: 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Framework </a:t>
            </a:r>
            <a:r>
              <a:rPr lang="pt-BR" sz="28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back-end</a:t>
            </a:r>
            <a:r>
              <a:rPr lang="pt-BR" sz="28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 minimalista e flexível</a:t>
            </a:r>
            <a:endParaRPr lang="en-US" altLang="pt-BR" sz="28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EDD365B5-6368-65C2-986C-1E6DD95C1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B0C36C5B-48A6-93AF-811C-C6556F7C36DA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177E0811-74BC-3FE8-C95C-97D58F851FE8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B790CBF8-E309-DEBA-30B9-BC40221465B6}"/>
              </a:ext>
            </a:extLst>
          </p:cNvPr>
          <p:cNvSpPr txBox="1"/>
          <p:nvPr/>
        </p:nvSpPr>
        <p:spPr>
          <a:xfrm>
            <a:off x="2701290" y="1037451"/>
            <a:ext cx="11741785" cy="81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JVM: O que é a JVM? Como </a:t>
            </a:r>
            <a:r>
              <a:rPr lang="en-US" altLang="pt-BR" sz="33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ela</a:t>
            </a: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altLang="pt-BR" sz="33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Funciona</a:t>
            </a: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1ADA92D0-6DC3-86A6-7CD0-D2BD5D99652F}"/>
              </a:ext>
            </a:extLst>
          </p:cNvPr>
          <p:cNvSpPr txBox="1"/>
          <p:nvPr/>
        </p:nvSpPr>
        <p:spPr>
          <a:xfrm>
            <a:off x="1183515" y="2260085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Definição: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uma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"Máquina Virtual"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um programa que simula um computador completo, criando uma camada de isolamento entre o seu código e o sistema operacional/hardware real. Write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Anywhere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(WORA) - Escreva uma vez, rode em qualquer lugar.</a:t>
            </a: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Propósito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Principal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"Write Once, Run Anywhere" (WORA).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Seu código é compilado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vez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 um formato universal chamado </a:t>
            </a:r>
            <a:r>
              <a:rPr lang="pt-BR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bytecode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pode ser executado em qualquer dispositivo (Windows, Linux,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macOS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etc.) que tenha uma JVM instalada.</a:t>
            </a:r>
            <a:endParaRPr lang="en-US" altLang="pt-BR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751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50" y="868600"/>
            <a:ext cx="6549949" cy="1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179175" y="1310075"/>
            <a:ext cx="4237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Sumário</a:t>
            </a:r>
            <a:endParaRPr sz="330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1038225" y="2259330"/>
            <a:ext cx="8105140" cy="634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Breve hist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ria (Netscape 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→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padr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ECMAScript).</a:t>
            </a:r>
            <a:r>
              <a:rPr lang="pt-BR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</a:t>
            </a:r>
            <a:endParaRPr lang="en-US" altLang="pt-BR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Onde 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usado (navegadores, Node.js, etc.).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Tipos de dados primitivos.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Vari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 (var, let, const).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</a:t>
            </a:r>
            <a:r>
              <a:rPr lang="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e escopo.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Estruturas de controle (if, for, while).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Manipula</a:t>
            </a:r>
            <a:r>
              <a:rPr lang="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de DOM.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Eventos (onclick, onsubmit, listeners).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</a:t>
            </a:r>
            <a:r>
              <a:rPr lang="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de ordem superior e callbacks.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Introdu</a:t>
            </a:r>
            <a:r>
              <a:rPr lang="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a Promises e async/await.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endParaRPr lang="en-US" altLang="pt-BR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Caixa de Texto 0"/>
          <p:cNvSpPr txBox="1"/>
          <p:nvPr/>
        </p:nvSpPr>
        <p:spPr>
          <a:xfrm>
            <a:off x="8903049" y="1564025"/>
            <a:ext cx="6084190" cy="999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Conceito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 Closure e Hoisting.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Prototipagem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orienta</a:t>
            </a:r>
            <a:r>
              <a:rPr lang="en-US" altLang="en-US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objetos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em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JS.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Event Loop e Call Stack.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Node.js: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execu</a:t>
            </a:r>
            <a:r>
              <a:rPr lang="en-US" altLang="en-US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fora do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navegador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Frameworks </a:t>
            </a:r>
            <a:r>
              <a:rPr lang="en-US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modernos</a:t>
            </a:r>
            <a:r>
              <a:rPr lang="en-US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React, Vue, Node.js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JVM: O que é a JVM? Como ela Funciona?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JVM: Onde é usado? 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altLang="pt-BR" sz="2800" b="1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Diferanças</a:t>
            </a:r>
            <a:r>
              <a:rPr lang="pt-BR" altLang="pt-BR" sz="2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entre JAVA, JVM e JAVASCRIPT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altLang="pt-BR" sz="2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altLang="pt-BR" sz="2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altLang="pt-BR" sz="2800"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endParaRPr lang="pt-BR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5E99E774-D57C-8C69-7802-61AF3ECC6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C4CC5652-7889-3756-610B-B2C78E29A11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9EE6FA48-531C-2D98-758C-E9559B67A77B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935A603B-BE65-DA19-72A1-0B8673FBA58A}"/>
              </a:ext>
            </a:extLst>
          </p:cNvPr>
          <p:cNvSpPr txBox="1"/>
          <p:nvPr/>
        </p:nvSpPr>
        <p:spPr>
          <a:xfrm>
            <a:off x="2701290" y="1037451"/>
            <a:ext cx="11741785" cy="81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JVM: Onde é </a:t>
            </a:r>
            <a:r>
              <a:rPr lang="en-US" altLang="pt-BR" sz="33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usado</a:t>
            </a: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? </a:t>
            </a: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BDF3A6DE-6119-872A-83BF-99C109A40BAB}"/>
              </a:ext>
            </a:extLst>
          </p:cNvPr>
          <p:cNvSpPr txBox="1"/>
          <p:nvPr/>
        </p:nvSpPr>
        <p:spPr>
          <a:xfrm>
            <a:off x="1183515" y="2260085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</a:t>
            </a:r>
            <a:r>
              <a:rPr lang="pt-BR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Corporativo: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a espinha dorsal de sistemas críticos em bancos,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grandes empresas, usando frameworks como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Big Data: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 a plataforma dominante para processamento de dados em larga escala.</a:t>
            </a: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Aplicações Android: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base para o desenvolvimento de bilhões de aplicativos. As linguagens oficiais (Java e </a:t>
            </a:r>
            <a:r>
              <a:rPr lang="pt-BR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são linguagens da JVM.</a:t>
            </a: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Aplicações Científicas e Financeiras: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Usada para simulações de alta performance e em plataformas de negociação do mercado financeiro.</a:t>
            </a: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Ferramentas de Desenvolvimento: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Muitas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IDEs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populares, como </a:t>
            </a:r>
            <a:r>
              <a:rPr lang="pt-BR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IntelliJ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IDEA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Eclipse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são, elas mesmas, aplicações Java complexas.</a:t>
            </a:r>
            <a:endParaRPr lang="en-US" altLang="pt-BR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5087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589B405A-83C7-BA1B-1B00-8C869100C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778D0D3F-0A5D-0CF4-DA7B-90CAED225020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B11075D6-C0E7-11AE-FE8B-9B428A0DC9D4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7AC260E0-0404-A423-64BB-D8312A226A48}"/>
              </a:ext>
            </a:extLst>
          </p:cNvPr>
          <p:cNvSpPr txBox="1"/>
          <p:nvPr/>
        </p:nvSpPr>
        <p:spPr>
          <a:xfrm>
            <a:off x="2701290" y="1037451"/>
            <a:ext cx="11741785" cy="81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Diferanças</a:t>
            </a: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entre JAVA, JVM e JAVASCRIPT</a:t>
            </a: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C24AFABA-B904-C374-6756-3388B12C8AD2}"/>
              </a:ext>
            </a:extLst>
          </p:cNvPr>
          <p:cNvSpPr txBox="1"/>
          <p:nvPr/>
        </p:nvSpPr>
        <p:spPr>
          <a:xfrm>
            <a:off x="1183515" y="2260085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0" lvl="0" indent="-45720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v"/>
            </a:pP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 está para </a:t>
            </a:r>
            <a:r>
              <a:rPr lang="pt-BR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assim como Carro está para Carpete.</a:t>
            </a: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altLang="pt-BR" sz="2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JAVA</a:t>
            </a:r>
            <a:r>
              <a:rPr lang="pt-BR" altLang="pt-BR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: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linguagem de programação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orientada a objetos, fortemente e estaticamente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tipada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alta verbosidade (exige que você seja explícito), foco em segurança e estabilidade, e um modelo de concorrência baseado em múltiplas threads.</a:t>
            </a: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altLang="pt-BR" sz="2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JVM</a:t>
            </a:r>
            <a:r>
              <a:rPr lang="pt-BR" altLang="pt-BR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: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plataforma de execução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uma máquina virtual que simula um computador.</a:t>
            </a: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pt-BR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08000" lvl="0" indent="-457200" algn="just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pt-BR" altLang="pt-BR" sz="2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JAVASCRIPT</a:t>
            </a:r>
            <a:r>
              <a:rPr lang="pt-BR" altLang="pt-BR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: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Uma 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linguagem de script 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alto nível, fracamente e dinamicamente </a:t>
            </a:r>
            <a:r>
              <a:rPr lang="pt-BR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tipada</a:t>
            </a:r>
            <a:r>
              <a:rPr lang="pt-BR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alta flexibilidade, sintaxe concisa, modelo de concorrência baseado em uma única thread com um Event Loop.</a:t>
            </a:r>
            <a:endParaRPr lang="en-US" altLang="pt-BR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7566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7B8296ED-0ABD-0F48-5D9B-D72BFAC47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7D25D74F-7B56-EFA6-19CD-D1516996021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-74164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0BC20218-CBB9-F0D8-83B4-8AE777503EE6}"/>
              </a:ext>
            </a:extLst>
          </p:cNvPr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3679170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01147B6A-E1C2-5F5C-5633-771EA69E69A6}"/>
              </a:ext>
            </a:extLst>
          </p:cNvPr>
          <p:cNvSpPr txBox="1"/>
          <p:nvPr/>
        </p:nvSpPr>
        <p:spPr>
          <a:xfrm>
            <a:off x="2701290" y="1037451"/>
            <a:ext cx="11741785" cy="814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Diferanças</a:t>
            </a:r>
            <a:r>
              <a:rPr lang="en-US" altLang="pt-BR" sz="33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entre JAVA, JVM e JAVASCRIPT</a:t>
            </a:r>
          </a:p>
        </p:txBody>
      </p:sp>
      <p:sp>
        <p:nvSpPr>
          <p:cNvPr id="93" name="Google Shape;93;p14">
            <a:extLst>
              <a:ext uri="{FF2B5EF4-FFF2-40B4-BE49-F238E27FC236}">
                <a16:creationId xmlns:a16="http://schemas.microsoft.com/office/drawing/2014/main" id="{7CF5A780-86C5-3FB2-1D5F-0B85B7C9B4F7}"/>
              </a:ext>
            </a:extLst>
          </p:cNvPr>
          <p:cNvSpPr txBox="1"/>
          <p:nvPr/>
        </p:nvSpPr>
        <p:spPr>
          <a:xfrm>
            <a:off x="1183515" y="2260085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algn="ctr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2800"/>
            </a:pPr>
            <a:endParaRPr lang="en-US" altLang="pt-BR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 panose="020F050202020403020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9AA5137E-7F78-6E0C-DE5D-C582EB075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88179"/>
              </p:ext>
            </p:extLst>
          </p:nvPr>
        </p:nvGraphicFramePr>
        <p:xfrm>
          <a:off x="763905" y="2259330"/>
          <a:ext cx="14044020" cy="733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005">
                  <a:extLst>
                    <a:ext uri="{9D8B030D-6E8A-4147-A177-3AD203B41FA5}">
                      <a16:colId xmlns:a16="http://schemas.microsoft.com/office/drawing/2014/main" val="1095441988"/>
                    </a:ext>
                  </a:extLst>
                </a:gridCol>
                <a:gridCol w="3511005">
                  <a:extLst>
                    <a:ext uri="{9D8B030D-6E8A-4147-A177-3AD203B41FA5}">
                      <a16:colId xmlns:a16="http://schemas.microsoft.com/office/drawing/2014/main" val="3307918970"/>
                    </a:ext>
                  </a:extLst>
                </a:gridCol>
                <a:gridCol w="3511005">
                  <a:extLst>
                    <a:ext uri="{9D8B030D-6E8A-4147-A177-3AD203B41FA5}">
                      <a16:colId xmlns:a16="http://schemas.microsoft.com/office/drawing/2014/main" val="2909904030"/>
                    </a:ext>
                  </a:extLst>
                </a:gridCol>
                <a:gridCol w="3511005">
                  <a:extLst>
                    <a:ext uri="{9D8B030D-6E8A-4147-A177-3AD203B41FA5}">
                      <a16:colId xmlns:a16="http://schemas.microsoft.com/office/drawing/2014/main" val="733065930"/>
                    </a:ext>
                  </a:extLst>
                </a:gridCol>
              </a:tblGrid>
              <a:tr h="639594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Característica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8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JVM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JavaScript</a:t>
                      </a:r>
                      <a:endParaRPr lang="pt-BR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631738"/>
                  </a:ext>
                </a:extLst>
              </a:tr>
              <a:tr h="639594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Tipo Fundamental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Linguagem de Programação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Plataforma de Execução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Linguagem de Script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94457"/>
                  </a:ext>
                </a:extLst>
              </a:tr>
              <a:tr h="86598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Relação entre Eles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Roda NA JVM. O Java depende da JVM para ser executado.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Executa o </a:t>
                      </a:r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bytecode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gerado pelo Java e outras linguagens (</a:t>
                      </a:r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Kotlin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Scala).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NÃO TEM RELAÇÃO TÉCNICA. É uma linguagem independente com seu próprio ecossistema.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925742"/>
                  </a:ext>
                </a:extLst>
              </a:tr>
              <a:tr h="1496236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Tipagem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Estática e Forte. Tipos são verificados em tempo de compilação. Erros de tipo impedem o programa de compilar.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Dinâmica e Fraca. Tipos são verificados em tempo de execução. Erros de tipo só aparecem quando a linha é executada. 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22334"/>
                  </a:ext>
                </a:extLst>
              </a:tr>
              <a:tr h="709682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Paradigma OO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Baseado em Classes. Herança é explícita e rígida.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N/A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Baseado em Protótipos. Herança é mais flexível e dinâmica.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09124"/>
                  </a:ext>
                </a:extLst>
              </a:tr>
              <a:tr h="1257150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Como Roda?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Código .java → Compilador (javac) → Bytecode .class → JVM (que interpreta e depois compila com JIT).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Pega o Bytecode .class e o executa, usando um Intérprete + Compilador JIT.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Código .</a:t>
                      </a:r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js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→ Motor JS (V8) (que interpreta e depois compila com JIT).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07488"/>
                  </a:ext>
                </a:extLst>
              </a:tr>
              <a:tr h="1576014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Modelo de Concorrência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Multi-thread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O desenvolvedor gerencia múltiplas threads de execução, o que é poderoso, mas complexo (exige sincronização, </a:t>
                      </a:r>
                      <a:r>
                        <a:rPr lang="pt-BR" sz="20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locks</a:t>
                      </a: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etc.).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Fornece o ambiente para a execução de múltiplas threads.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pt-BR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Single-thread + Event Loop. O seu código roda em uma única thread, e operações de I/O são tratadas de forma assíncrona, sem bloquear a execução.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BE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043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9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6316344" y="4130675"/>
            <a:ext cx="6574465" cy="2025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9600" b="1" dirty="0" err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Obrigado</a:t>
            </a:r>
            <a:r>
              <a:rPr lang="en-US" altLang="pt-BR" sz="9600" b="1" dirty="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3300" b="1" dirty="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3300" b="1" dirty="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3300" b="1" dirty="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3300" b="1" dirty="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3300" b="1" dirty="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3300" b="1" dirty="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US" altLang="pt-BR" sz="3300" b="1" dirty="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194752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687955" y="1272540"/>
            <a:ext cx="651256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 Hist</a:t>
            </a:r>
            <a:r>
              <a:rPr lang="en-US" altLang="en-US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ó</a:t>
            </a: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ria do JavaScript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100" y="2259450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1995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Criado por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Brendan Eich na Netscape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A ideia era ter uma linguagem de script leve para o navegador, que pudesse manipular p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ginas da web.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Evolu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Para padronizar a linguagem e garantir que ela funcionasse em todos os navegadores, a Netscape a submeteu a um comit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ê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 Isso resultou na cria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do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ECMAScript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a especifica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t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cnica da linguagem.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endParaRPr lang="en-US" altLang="pt-BR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0" lvl="0" indent="-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v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Hoje, ECMAScript 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especifica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e JavaScript 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linguagem. Pense em ECMAScript como o manual de regras e JavaScript como a aplica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pr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tica dessas regras.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50" y="868600"/>
            <a:ext cx="6549949" cy="1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179175" y="1310075"/>
            <a:ext cx="423720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Onde </a:t>
            </a:r>
            <a:r>
              <a:rPr lang="en-US" altLang="en-US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é</a:t>
            </a: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usado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100" y="2259450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Navegadores (Front-end): O uso mais tradicional para criar sites din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â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micos.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Ex: Facebook, Google Maps.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endParaRPr lang="en-US" altLang="pt-BR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Servidores (Back-end): Gra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as ao Node.js.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Ex: APIs, aplica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de rede.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endParaRPr lang="en-US" altLang="pt-BR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Outros Usos: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Aplicativos mobile (React Native)</a:t>
            </a:r>
          </a:p>
          <a:p>
            <a:pPr marL="508000" lvl="0" indent="-457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Aplica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çõ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 de desktop (Electron)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218374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511425" y="1272540"/>
            <a:ext cx="868934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Tipos de Dados Primitivos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225" y="2259330"/>
            <a:ext cx="13783310" cy="659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Tipos de dados primitivos s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os blocos de constru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mais b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sicos em JavaScript. Eles representam um 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ú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nico valor.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endParaRPr lang="en-US" altLang="pt-BR" sz="28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Strings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Textos.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Ex: "Ol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"</a:t>
            </a: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Numbers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ú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meros.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Ex: 10, 3.14</a:t>
            </a: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Booleans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Verdadeiro ou Falso.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Ex: true, false</a:t>
            </a: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Undefined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Vari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vel sem valor.</a:t>
            </a: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Null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Aus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ê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ncia intencional de valor.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185" y="3945255"/>
            <a:ext cx="7816215" cy="34474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218374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511425" y="1272540"/>
            <a:ext cx="868934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</a:t>
            </a:r>
            <a:r>
              <a:rPr lang="en-US" altLang="en-US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á</a:t>
            </a: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veis 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225" y="2259330"/>
            <a:ext cx="13783310" cy="659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Vari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 s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"cont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ê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ineres" para armazenar valores. O JavaScript tem tr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ê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 palavras-chave para declarar vari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veis, cada uma com um escopo e comportamento diferentes.</a:t>
            </a: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var</a:t>
            </a:r>
            <a:r>
              <a:rPr lang="pt-BR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→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A forma mais antiga de declarar vari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</a:t>
            </a: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→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escopo de bloco, mais seguro para vari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 que mudam.</a:t>
            </a: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→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para valores constantes que 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podem ser reatribu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í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790" y="6311900"/>
            <a:ext cx="9522460" cy="1964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218374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511425" y="1272540"/>
            <a:ext cx="868934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Fun</a:t>
            </a:r>
            <a:r>
              <a:rPr lang="en-US" altLang="en-US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çõ</a:t>
            </a: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 e Escopo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225" y="2259330"/>
            <a:ext cx="13783310" cy="659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Fun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Um bloco de c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digo reutiliz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vel que pode ser chamado para executar uma tarefa.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Escopo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O escopo define a "visibilidade" de uma vari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vel.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Global: Vari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 declaradas fora de tudo. Acess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í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 de qualquer lugar.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 Fun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o: Vari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 dentro de uma fun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o. S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acess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í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 l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dentro.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 Bloco: Vari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veis com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let 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const</a:t>
            </a:r>
            <a:r>
              <a:rPr lang="pt-BR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dentro de um bloco ({}).</a:t>
            </a:r>
          </a:p>
          <a:p>
            <a:pPr marL="622300" lvl="0" indent="-571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Ø"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405" y="3006090"/>
            <a:ext cx="8732520" cy="24847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1218374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511425" y="1272540"/>
            <a:ext cx="868934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Controle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225" y="2259330"/>
            <a:ext cx="13783310" cy="6592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if / else: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Tomada de decis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Executa um c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digo se uma condi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for verdadeira.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for: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Loop com contador.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Ideal para repetir um c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digo um n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ú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mero exato de vezes.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while: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Loop condicional.</a:t>
            </a: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Repete o c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ó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digo enquanto uma condi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for verdadeira.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9895" y="3887470"/>
            <a:ext cx="6478270" cy="2234565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89895" y="6399530"/>
            <a:ext cx="6805295" cy="1904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63905" y="868680"/>
            <a:ext cx="9084945" cy="13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2179320" y="1272540"/>
            <a:ext cx="7476490" cy="58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Manipula</a:t>
            </a:r>
            <a:r>
              <a:rPr lang="en-US" altLang="en-US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çã</a:t>
            </a:r>
            <a:r>
              <a:rPr lang="en-US" altLang="pt-BR" sz="330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 de DOM</a:t>
            </a:r>
          </a:p>
        </p:txBody>
      </p:sp>
      <p:sp>
        <p:nvSpPr>
          <p:cNvPr id="93" name="Google Shape;93;p14"/>
          <p:cNvSpPr txBox="1"/>
          <p:nvPr/>
        </p:nvSpPr>
        <p:spPr>
          <a:xfrm>
            <a:off x="1038100" y="2297550"/>
            <a:ext cx="13833300" cy="6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Char char="●"/>
            </a:pP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que é </a:t>
            </a:r>
            <a:r>
              <a:rPr lang="pt-BR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DOM </a:t>
            </a:r>
            <a:r>
              <a:rPr 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?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DOM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(Document Object Model) 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a representa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de uma p</a:t>
            </a:r>
            <a:r>
              <a:rPr lang="en-US" alt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gina web em forma de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á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rvore de elementos</a:t>
            </a: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</a:p>
          <a:p>
            <a:pPr marL="5080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 panose="020F0502020204030204"/>
              <a:buNone/>
            </a:pP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que 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é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poss</a:t>
            </a:r>
            <a:r>
              <a:rPr lang="en-US" altLang="en-US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í</a:t>
            </a:r>
            <a:r>
              <a:rPr lang="en-US" altLang="pt-BR" sz="2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vel fazer com o DOM: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Alterar textos e atributos (innerText, innerHTML, setAttribute).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Modificar estilos CSS dinamicamente (element.style).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pt-BR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Criar ou remover elementos (createElement, appendChild, remove).</a:t>
            </a:r>
          </a:p>
          <a:p>
            <a:pPr marL="565150" lvl="0" indent="-51435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endParaRPr lang="en-US" altLang="pt-BR"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65150" lvl="0" indent="-5143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charset="0"/>
              <a:buChar char="v"/>
            </a:pPr>
            <a:r>
              <a:rPr lang="pt-BR" altLang="en-US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altLang="pt-BR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partir da quinta vers</a:t>
            </a:r>
            <a:r>
              <a:rPr lang="en-US" altLang="en-US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ã</a:t>
            </a:r>
            <a:r>
              <a:rPr lang="en-US" altLang="pt-BR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</a:t>
            </a:r>
            <a:r>
              <a:rPr lang="pt-BR" altLang="en-US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</a:t>
            </a:r>
            <a:r>
              <a:rPr lang="en-US" altLang="pt-BR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HTML ganhou interatividade com a cria</a:t>
            </a:r>
            <a:r>
              <a:rPr lang="en-US" altLang="en-US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da </a:t>
            </a:r>
            <a:r>
              <a:rPr lang="pt-BR" altLang="en-US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pt-BR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Linguagem de programa</a:t>
            </a:r>
            <a:r>
              <a:rPr lang="en-US" altLang="en-US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çã</a:t>
            </a:r>
            <a:r>
              <a:rPr lang="en-US" altLang="pt-BR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 JavaScript</a:t>
            </a:r>
            <a:r>
              <a:rPr lang="pt-BR" altLang="en-US" sz="27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/>
          <a:srcRect l="898" t="4044" r="2026" b="5182"/>
          <a:stretch>
            <a:fillRect/>
          </a:stretch>
        </p:blipFill>
        <p:spPr>
          <a:xfrm>
            <a:off x="12019915" y="5452745"/>
            <a:ext cx="5684520" cy="18421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27890" y="3944620"/>
            <a:ext cx="5069205" cy="13576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1940</Words>
  <Application>Microsoft Office PowerPoint</Application>
  <PresentationFormat>Personalizar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Montserrat</vt:lpstr>
      <vt:lpstr>Wingdings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emeson neves</cp:lastModifiedBy>
  <cp:revision>4</cp:revision>
  <dcterms:created xsi:type="dcterms:W3CDTF">2025-09-18T22:43:00Z</dcterms:created>
  <dcterms:modified xsi:type="dcterms:W3CDTF">2025-09-23T00:58:56Z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B5ECBD7F98DB4F5CA4B438F1ECF75B4D_12</vt:lpwstr>
  </property>
  <property fmtid="{D5CDD505-2E9C-101B-9397-08002B2CF9AE}" pid="3" name="KSOProductBuildVer">
    <vt:lpwstr>1046-12.2.0.22549</vt:lpwstr>
  </property>
</Properties>
</file>