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ac4e2385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ac4e2385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9ac92b0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9ac92b0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64fa9ceb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64fa9ceb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64fa9ceb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64fa9ceb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aaaefb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aaaefb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64fa9ce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64fa9ce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ac12d928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ac12d928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ac12d9282_1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ac12d9282_1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64fa9ceb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64fa9ceb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so.org/files/live/sites/isoorg/files/store/en/PUB100377.pdf" TargetMode="External"/><Relationship Id="rId4" Type="http://schemas.openxmlformats.org/officeDocument/2006/relationships/hyperlink" Target="https://www.iso.org/standard/67963.html" TargetMode="External"/><Relationship Id="rId5" Type="http://schemas.openxmlformats.org/officeDocument/2006/relationships/hyperlink" Target="http://www.digemid.minsa.gob.pe/UpLoad/UpLoaded/PDF/Normatividad/2020/DS_003-2020-SA.pdf" TargetMode="External"/><Relationship Id="rId6" Type="http://schemas.openxmlformats.org/officeDocument/2006/relationships/hyperlink" Target="https://www.comexperu.org.pe/upload/articles/reportes/informe-calidad-001.pdf" TargetMode="External"/><Relationship Id="rId7" Type="http://schemas.openxmlformats.org/officeDocument/2006/relationships/hyperlink" Target="https://europa.eu/youreurope/business/product-requirements/labels-markings/ce-marking/index_es.htm" TargetMode="External"/><Relationship Id="rId8" Type="http://schemas.openxmlformats.org/officeDocument/2006/relationships/hyperlink" Target="https://ec.europa.eu/growth/single-market/ce-marking/manufacturers_e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usinessadn.com/blog/design-thinking-concepto/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hyperlink" Target="https://www.beracahmedica.mx/tu_empresa/monitor-de-signos-vitales-mod-vista-120-a-cat-dag-v120a-drager.html" TargetMode="External"/><Relationship Id="rId7" Type="http://schemas.openxmlformats.org/officeDocument/2006/relationships/hyperlink" Target="https://www.medicalexpo.es/prod/unimed-medical-supplies/product-129265-956937.html" TargetMode="External"/><Relationship Id="rId8" Type="http://schemas.openxmlformats.org/officeDocument/2006/relationships/hyperlink" Target="https://www.philips.com.pe/healthcare/product/HCM1193A/reutilizableneonatalenvolturasensorspo2neonatalmanopiesens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x-mol.com/paper/article/1397699464565080064" TargetMode="External"/><Relationship Id="rId4" Type="http://schemas.openxmlformats.org/officeDocument/2006/relationships/hyperlink" Target="http://repositorio.espe.edu.ec/bitstream/21000/15618/1/T-ESPEL-IPE-0025.pdf" TargetMode="External"/><Relationship Id="rId5" Type="http://schemas.openxmlformats.org/officeDocument/2006/relationships/hyperlink" Target="https://www.beracahmedica.mx/tu_empresa/monitor-de-signos-vitales-mod-vista-120-a-cat-dag-v120a-drager.html" TargetMode="External"/><Relationship Id="rId6" Type="http://schemas.openxmlformats.org/officeDocument/2006/relationships/hyperlink" Target="https://www.medicalexpo.es/prod/unimed-medical-supplies/product-129265-956937.html" TargetMode="External"/><Relationship Id="rId7" Type="http://schemas.openxmlformats.org/officeDocument/2006/relationships/hyperlink" Target="https://www.philips.com.pe/healthcare/product/HCM1193A/reutilizableneonatalenvolturasensorspo2neonatalmanopiesensor" TargetMode="External"/><Relationship Id="rId8" Type="http://schemas.openxmlformats.org/officeDocument/2006/relationships/hyperlink" Target="https://servicios.inacal.gob.pe/cidalerta/biblioteca-detalle.aspx?id=249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831600" y="1210650"/>
            <a:ext cx="43119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“Diseño de un monitor de signos vitales (temperatura, frecuencia de pulso, presión sanguínea y saturación de oxígeno) ad hoc para niños durante intervención quirúrgica.”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HITO 2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31600" y="3011850"/>
            <a:ext cx="46761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Integrantes: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Víctor Castillo Tello; Vivian Loli Torres; Astrid Morán Álvarez; Mateo Portal von Hesse; Sebastián Rodríguez Ríos; Tayel Saavedra Barboza 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Asesora: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MSc. PhD Candidate Rossana Rivas Tarazona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25" y="230650"/>
            <a:ext cx="18383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675" y="297325"/>
            <a:ext cx="1838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385" name="Google Shape;385;p22"/>
          <p:cNvSpPr txBox="1"/>
          <p:nvPr>
            <p:ph idx="1" type="body"/>
          </p:nvPr>
        </p:nvSpPr>
        <p:spPr>
          <a:xfrm>
            <a:off x="623825" y="1287725"/>
            <a:ext cx="8132100" cy="3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“International Organization for Standardization: 13485”. [Online]. Available: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https://www.iso.org/files/live/sites/isoorg/files/store/en/PUB100377.pdf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“International Organization for Standardization: 80601-2-61:2017”. [Online]. Available: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https://www.iso.org/standard/67963.html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“Dirección general de medicamentos: Publicación Normas legales publicadas en El Peruano 2020”. [Online]. Available: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http://www.digemid.minsa.gob.pe/UpLoad/UpLoaded/PDF/Normatividad/2020/DS_003-2020-SA.pdf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MINSA: “Informe de Calidad del Gasto Público en Salud 2019” [Online].  (accessed Oct. 20, 2021).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https://www.comexperu.org.pe/upload/articles/reportes/informe-calidad-001.pdf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 J. Brekke, L. H. Puntervoll, P. B. Pedersen, J. Kellett, and M. Brabrand, “The value of vital sign trends in predicting and monitoring clinical deterioration: A systematic review,” PLOS ONE, vol. 14, no. 1, p. e0210875, Jan. 2019, doi: 10.1371/journal.pone.0210875.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"Marcado CE: obtención del certificado, requisitos de la UE", Your Europe, 2021. [Online]. Available: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https://europa.eu/youreurope/business/product-requirements/labels-markings/ce-marking/index_es.htm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[Accessed: 19- Oct- 2021].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"Manufacturers - Internal Market, Industry, Entrepreneurship and SMEs - European Commission", Internal Market, Industry, Entrepreneurship and SMEs - European Commission, 2021. [Online]. Available: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https://ec.europa.eu/growth/single-market/ce-marking/manufacturers_en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[Accessed: 22- Oct- 2021].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D. Alvarez, “Diseño de un prototipo de monitor oxímetrico Adulto-Pediátrico hospitalario” ́ Facultad de Ingeniería, UTP. Lima, junio de 2019. Available: https://repositorio.utp.edu.pe/bitstream/handle/20.500.12867/2470/David%20Alvarez_Trabajo%20de%20Suficiencia%20Profesional_Titulo%20Profesional_2019.pdf?sequence=4&amp;isAllowed=y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Diseñar conceptualmente un dispositivo específico para la monitorización continua de signos vitales en neonatos que permita un enfoque económico y biocompatible que tenga un alcance a nivel nacional.</a:t>
            </a:r>
            <a:endParaRPr/>
          </a:p>
        </p:txBody>
      </p:sp>
      <p:sp>
        <p:nvSpPr>
          <p:cNvPr id="287" name="Google Shape;287;p14"/>
          <p:cNvSpPr txBox="1"/>
          <p:nvPr>
            <p:ph idx="2" type="body"/>
          </p:nvPr>
        </p:nvSpPr>
        <p:spPr>
          <a:xfrm>
            <a:off x="5216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Estudiar el estado del arte actual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Plantear los deseos y requerimientos necesarios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Esquematizar las funciones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Seleccionar la propuesta de solución más idónea</a:t>
            </a:r>
            <a:endParaRPr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1303800" y="1445475"/>
            <a:ext cx="34305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500"/>
              <a:t>General</a:t>
            </a:r>
            <a:endParaRPr b="1" sz="1500"/>
          </a:p>
        </p:txBody>
      </p:sp>
      <p:sp>
        <p:nvSpPr>
          <p:cNvPr id="289" name="Google Shape;289;p14"/>
          <p:cNvSpPr txBox="1"/>
          <p:nvPr>
            <p:ph idx="1" type="body"/>
          </p:nvPr>
        </p:nvSpPr>
        <p:spPr>
          <a:xfrm>
            <a:off x="5056050" y="1445475"/>
            <a:ext cx="34305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500"/>
              <a:t>Específicos</a:t>
            </a:r>
            <a:endParaRPr b="1" sz="1500"/>
          </a:p>
        </p:txBody>
      </p:sp>
      <p:pic>
        <p:nvPicPr>
          <p:cNvPr id="290" name="Google Shape;2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938" y="3277799"/>
            <a:ext cx="1597825" cy="15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 txBox="1"/>
          <p:nvPr>
            <p:ph idx="2" type="body"/>
          </p:nvPr>
        </p:nvSpPr>
        <p:spPr>
          <a:xfrm>
            <a:off x="5216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Estudiar el estado del arte actual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Plantear los deseos y requerimientos necesarios</a:t>
            </a:r>
            <a:endParaRPr/>
          </a:p>
        </p:txBody>
      </p:sp>
      <p:sp>
        <p:nvSpPr>
          <p:cNvPr id="292" name="Google Shape;292;p14"/>
          <p:cNvSpPr txBox="1"/>
          <p:nvPr>
            <p:ph idx="2" type="body"/>
          </p:nvPr>
        </p:nvSpPr>
        <p:spPr>
          <a:xfrm>
            <a:off x="5216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Estudiar el estado del arte actual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Plantear los deseos y requerimientos necesarios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Esquematizar las funciones</a:t>
            </a:r>
            <a:endParaRPr/>
          </a:p>
        </p:txBody>
      </p:sp>
      <p:sp>
        <p:nvSpPr>
          <p:cNvPr id="293" name="Google Shape;293;p14"/>
          <p:cNvSpPr txBox="1"/>
          <p:nvPr>
            <p:ph idx="2" type="body"/>
          </p:nvPr>
        </p:nvSpPr>
        <p:spPr>
          <a:xfrm>
            <a:off x="5216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Estudiar el estado del arte actual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y alcance</a:t>
            </a:r>
            <a:endParaRPr/>
          </a:p>
        </p:txBody>
      </p:sp>
      <p:sp>
        <p:nvSpPr>
          <p:cNvPr id="299" name="Google Shape;299;p15"/>
          <p:cNvSpPr txBox="1"/>
          <p:nvPr>
            <p:ph idx="1" type="body"/>
          </p:nvPr>
        </p:nvSpPr>
        <p:spPr>
          <a:xfrm>
            <a:off x="2341350" y="4425550"/>
            <a:ext cx="4461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Imagen extraída de: </a:t>
            </a:r>
            <a:r>
              <a:rPr lang="es" sz="900" u="sng">
                <a:solidFill>
                  <a:schemeClr val="hlink"/>
                </a:solidFill>
                <a:hlinkClick r:id="rId3"/>
              </a:rPr>
              <a:t>https://www.businessadn.com/blog/design-thinking-concepto/</a:t>
            </a:r>
            <a:endParaRPr sz="900"/>
          </a:p>
        </p:txBody>
      </p:sp>
      <p:pic>
        <p:nvPicPr>
          <p:cNvPr id="300" name="Google Shape;3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225" y="1396675"/>
            <a:ext cx="5731551" cy="286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/>
        </p:nvSpPr>
        <p:spPr>
          <a:xfrm flipH="1">
            <a:off x="1054856" y="2918388"/>
            <a:ext cx="3309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2. Dispositivo y método no invasivo de medición de parámetros fisiológicos</a:t>
            </a:r>
            <a:endParaRPr sz="1800"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 flipH="1">
            <a:off x="1054859" y="828088"/>
            <a:ext cx="2937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Monitor clínico y dispositivo de rescate pediátrico</a:t>
            </a:r>
            <a:endParaRPr sz="1800"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 b="8147" l="0" r="0" t="0"/>
          <a:stretch/>
        </p:blipFill>
        <p:spPr>
          <a:xfrm>
            <a:off x="1656325" y="1313199"/>
            <a:ext cx="2053551" cy="12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0150" y="3464952"/>
            <a:ext cx="2446001" cy="102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2652" y="1189505"/>
            <a:ext cx="1739204" cy="156143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 txBox="1"/>
          <p:nvPr/>
        </p:nvSpPr>
        <p:spPr>
          <a:xfrm flipH="1">
            <a:off x="4872638" y="3335988"/>
            <a:ext cx="3309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4. Dispositivo de monitoreo y almacenamiento para determinar el riesgo en la cirugía del paciente</a:t>
            </a:r>
            <a:endParaRPr sz="1800"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4872670" y="784588"/>
            <a:ext cx="28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3. Oxímetro flexible para neonatos</a:t>
            </a:r>
            <a:endParaRPr i="0" sz="1400" u="none" cap="none" strike="noStrike"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 txBox="1"/>
          <p:nvPr>
            <p:ph type="title"/>
          </p:nvPr>
        </p:nvSpPr>
        <p:spPr>
          <a:xfrm>
            <a:off x="1116975" y="191688"/>
            <a:ext cx="3089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33"/>
              <a:t>Patentes</a:t>
            </a:r>
            <a:endParaRPr sz="3133"/>
          </a:p>
        </p:txBody>
      </p:sp>
      <p:sp>
        <p:nvSpPr>
          <p:cNvPr id="313" name="Google Shape;313;p16"/>
          <p:cNvSpPr txBox="1"/>
          <p:nvPr/>
        </p:nvSpPr>
        <p:spPr>
          <a:xfrm>
            <a:off x="565875" y="2518488"/>
            <a:ext cx="4407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Han Ting Guo, “ Pediatric clinical monitoring and rescuing device”, 2020 [Online]. (Accessed: 14- Oct- 2021) https://patents.google.com/patent/CN111202498A/en?q=Vital+signs+pediatric+monitor&amp;after=priority:20180101</a:t>
            </a:r>
            <a:endParaRPr sz="1100"/>
          </a:p>
        </p:txBody>
      </p:sp>
      <p:sp>
        <p:nvSpPr>
          <p:cNvPr id="314" name="Google Shape;314;p16"/>
          <p:cNvSpPr txBox="1"/>
          <p:nvPr/>
        </p:nvSpPr>
        <p:spPr>
          <a:xfrm>
            <a:off x="4973450" y="4230000"/>
            <a:ext cx="38775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Cao Hanzhong, “ Monitor method, processor, monitoring device and the storage device of patients surgery risk”, 2018 [Online]. (Accessed: 14- Oct- 2021) https://patents.google.com/patent/CN109147942A/en?q=Vital+signs+pediatric+monitor&amp;after=priority:20180101</a:t>
            </a:r>
            <a:endParaRPr sz="1100"/>
          </a:p>
        </p:txBody>
      </p:sp>
      <p:sp>
        <p:nvSpPr>
          <p:cNvPr id="315" name="Google Shape;315;p16"/>
          <p:cNvSpPr txBox="1"/>
          <p:nvPr/>
        </p:nvSpPr>
        <p:spPr>
          <a:xfrm>
            <a:off x="565875" y="4487625"/>
            <a:ext cx="41919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J. A. Rogers et al., “Apparatus and method for non-invasively measuring physiological parameters of mammal subject and applications thereof.” https://patents.google.com/patent/WO2020092786A1/en?q=Pediatric+monitor+of+vital+signs&amp;before=priority:20220101&amp;after=priority:20180101.</a:t>
            </a:r>
            <a:endParaRPr sz="650"/>
          </a:p>
        </p:txBody>
      </p:sp>
      <p:sp>
        <p:nvSpPr>
          <p:cNvPr id="316" name="Google Shape;316;p16"/>
          <p:cNvSpPr txBox="1"/>
          <p:nvPr/>
        </p:nvSpPr>
        <p:spPr>
          <a:xfrm>
            <a:off x="4973475" y="2678925"/>
            <a:ext cx="40278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S. Abdollahi, E. J. Markvicka, C. Majidi, and A. W. Feinberg, “3D Printing Silicone Elastomer for Patient‐Specific Wearable Pulse Oximeter,” Advanced Healthcare Materials, vol. 9, no. 15, p. 1901735, Jun. 2020, doi: 10.1002/adhm.201901735.</a:t>
            </a:r>
            <a:endParaRPr sz="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533875" y="95250"/>
            <a:ext cx="6483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33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Sistemas comerciales</a:t>
            </a:r>
            <a:endParaRPr b="1" sz="1800"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50" y="692100"/>
            <a:ext cx="2266950" cy="15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088" y="754800"/>
            <a:ext cx="2266950" cy="15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450" y="692100"/>
            <a:ext cx="2138950" cy="15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p17"/>
          <p:cNvSpPr txBox="1"/>
          <p:nvPr/>
        </p:nvSpPr>
        <p:spPr>
          <a:xfrm>
            <a:off x="762475" y="2417550"/>
            <a:ext cx="226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Vista 120(Dragerwerk)</a:t>
            </a:r>
            <a:endParaRPr b="1" sz="1500"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3444075" y="2461950"/>
            <a:ext cx="240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F533-16</a:t>
            </a:r>
            <a:r>
              <a:rPr b="1" lang="es" sz="1500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(NIhon-Kohden)</a:t>
            </a:r>
            <a:endParaRPr b="1" sz="1500"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6192200" y="2461950"/>
            <a:ext cx="213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Sensor SpO2 </a:t>
            </a:r>
            <a:r>
              <a:rPr b="1" lang="es" sz="1500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(Philips)</a:t>
            </a:r>
            <a:endParaRPr b="1" sz="1500"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657625" y="2774150"/>
            <a:ext cx="247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ISO 91060-2012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Adquirido al por mayor por el gobierno peruano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8 </a:t>
            </a: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parámetros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Usado por pacientes adultos, </a:t>
            </a: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pediátricos</a:t>
            </a: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 y neonatales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3444075" y="2877450"/>
            <a:ext cx="247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Certificado por la FDA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De un solo uso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Microespuma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Diseño para pieles sensibles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Precio reducido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6192225" y="2774150"/>
            <a:ext cx="247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Marcado CE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Únicamente</a:t>
            </a: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 compatible con productos Philips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Reutilizable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Nunito"/>
              <a:buChar char="-"/>
            </a:pPr>
            <a:r>
              <a:rPr lang="es">
                <a:solidFill>
                  <a:srgbClr val="232323"/>
                </a:solidFill>
                <a:latin typeface="Nunito"/>
                <a:ea typeface="Nunito"/>
                <a:cs typeface="Nunito"/>
                <a:sym typeface="Nunito"/>
              </a:rPr>
              <a:t>Puede usarse en manos y pies</a:t>
            </a:r>
            <a:endParaRPr>
              <a:solidFill>
                <a:srgbClr val="2323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470975" y="4522250"/>
            <a:ext cx="287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“Monitor para paciente de signos vitales Mod. Vista 120 A Cat. DAG-V120A Drager,” www.beracahmedica.mx. </a:t>
            </a: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https://www.beracahmedica.mx/tu_empresa/monitor-de-signos-vitales-mod-vista-120-a-cat-dag-v120a-drager.html</a:t>
            </a: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 (accessed Oct. 16, 2021).</a:t>
            </a:r>
            <a:endParaRPr sz="650">
              <a:solidFill>
                <a:srgbClr val="232323"/>
              </a:solidFill>
              <a:highlight>
                <a:schemeClr val="lt1"/>
              </a:highlight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3535100" y="4522250"/>
            <a:ext cx="257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“Sensor SpO2 de dedo Unimed Medical Supplies,” http://twitter.com/MedicalExpoNews, 2018. </a:t>
            </a: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https://www.medicalexpo.es/prod/unimed-medical-supplies/product-129265-956937.html</a:t>
            </a: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 (accessed Oct. 17, 2021).</a:t>
            </a:r>
            <a:endParaRPr sz="650">
              <a:solidFill>
                <a:srgbClr val="232323"/>
              </a:solidFill>
              <a:highlight>
                <a:schemeClr val="lt1"/>
              </a:highlight>
            </a:endParaRPr>
          </a:p>
        </p:txBody>
      </p:sp>
      <p:sp>
        <p:nvSpPr>
          <p:cNvPr id="333" name="Google Shape;333;p17"/>
          <p:cNvSpPr txBox="1"/>
          <p:nvPr/>
        </p:nvSpPr>
        <p:spPr>
          <a:xfrm>
            <a:off x="6370500" y="4446050"/>
            <a:ext cx="24003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“Sensor para oximetría de envoltura reutilizable para recién nacidos SpO2,” Philips, 2018. </a:t>
            </a: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https://www.philips.com.pe/healthcare/product/HCM1193A/reutilizableneonatalenvolturasensorspo2neonatalmanopiesensor</a:t>
            </a:r>
            <a:r>
              <a:rPr lang="es" sz="650">
                <a:solidFill>
                  <a:srgbClr val="232323"/>
                </a:solidFill>
                <a:highlight>
                  <a:schemeClr val="lt1"/>
                </a:highlight>
              </a:rPr>
              <a:t> (accessed Oct. 17, 2021).</a:t>
            </a:r>
            <a:endParaRPr sz="650">
              <a:solidFill>
                <a:srgbClr val="23232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type="title"/>
          </p:nvPr>
        </p:nvSpPr>
        <p:spPr>
          <a:xfrm>
            <a:off x="126427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NORMATIVAS</a:t>
            </a:r>
            <a:endParaRPr/>
          </a:p>
        </p:txBody>
      </p:sp>
      <p:pic>
        <p:nvPicPr>
          <p:cNvPr id="339" name="Google Shape;3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0" y="2041280"/>
            <a:ext cx="4218499" cy="20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25" y="2313938"/>
            <a:ext cx="463623" cy="30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675" y="3163613"/>
            <a:ext cx="463607" cy="3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 txBox="1"/>
          <p:nvPr/>
        </p:nvSpPr>
        <p:spPr>
          <a:xfrm>
            <a:off x="322775" y="1754800"/>
            <a:ext cx="2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1746100" y="2161800"/>
            <a:ext cx="3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587075" y="3072488"/>
            <a:ext cx="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3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4706475" y="1423100"/>
            <a:ext cx="3923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Internacional: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ISO 13485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ISO 80601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Unión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Europea: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Perú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DIGEMID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Artículo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Artículo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INECAL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			NTP - ISO 13485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1598" y="1521675"/>
            <a:ext cx="1260525" cy="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8"/>
          <p:cNvPicPr preferRelativeResize="0"/>
          <p:nvPr/>
        </p:nvPicPr>
        <p:blipFill rotWithShape="1">
          <a:blip r:embed="rId7">
            <a:alphaModFix/>
          </a:blip>
          <a:srcRect b="29029" l="0" r="0" t="24693"/>
          <a:stretch/>
        </p:blipFill>
        <p:spPr>
          <a:xfrm>
            <a:off x="7385000" y="2388937"/>
            <a:ext cx="1209624" cy="5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30666" y="3163616"/>
            <a:ext cx="662350" cy="6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30665" y="3979150"/>
            <a:ext cx="662350" cy="6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Diseño</a:t>
            </a:r>
            <a:endParaRPr/>
          </a:p>
        </p:txBody>
      </p:sp>
      <p:cxnSp>
        <p:nvCxnSpPr>
          <p:cNvPr id="355" name="Google Shape;355;p19"/>
          <p:cNvCxnSpPr>
            <a:stCxn id="356" idx="2"/>
            <a:endCxn id="357" idx="1"/>
          </p:cNvCxnSpPr>
          <p:nvPr/>
        </p:nvCxnSpPr>
        <p:spPr>
          <a:xfrm>
            <a:off x="2318850" y="3028950"/>
            <a:ext cx="609600" cy="9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9"/>
          <p:cNvCxnSpPr>
            <a:stCxn id="356" idx="2"/>
            <a:endCxn id="359" idx="1"/>
          </p:cNvCxnSpPr>
          <p:nvPr/>
        </p:nvCxnSpPr>
        <p:spPr>
          <a:xfrm flipH="1" rot="10800000">
            <a:off x="2318850" y="2133150"/>
            <a:ext cx="609600" cy="89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19"/>
          <p:cNvSpPr/>
          <p:nvPr/>
        </p:nvSpPr>
        <p:spPr>
          <a:xfrm rot="-5400000">
            <a:off x="435600" y="2766300"/>
            <a:ext cx="3241200" cy="5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Requerimientos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2928450" y="1870374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Funcionales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2928450" y="3689974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funcionales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5482350" y="1407388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Mandatorios</a:t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5482350" y="2313688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 mandatorios</a:t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5482350" y="3218888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Mandatorios</a:t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5482350" y="4125188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 mandatorios</a:t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4" name="Google Shape;364;p19"/>
          <p:cNvCxnSpPr>
            <a:stCxn id="359" idx="3"/>
            <a:endCxn id="360" idx="1"/>
          </p:cNvCxnSpPr>
          <p:nvPr/>
        </p:nvCxnSpPr>
        <p:spPr>
          <a:xfrm flipH="1" rot="10800000">
            <a:off x="4948950" y="1670124"/>
            <a:ext cx="533400" cy="4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9"/>
          <p:cNvCxnSpPr>
            <a:stCxn id="359" idx="3"/>
            <a:endCxn id="361" idx="1"/>
          </p:cNvCxnSpPr>
          <p:nvPr/>
        </p:nvCxnSpPr>
        <p:spPr>
          <a:xfrm>
            <a:off x="4948950" y="2133024"/>
            <a:ext cx="5334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9"/>
          <p:cNvCxnSpPr>
            <a:stCxn id="362" idx="1"/>
            <a:endCxn id="357" idx="3"/>
          </p:cNvCxnSpPr>
          <p:nvPr/>
        </p:nvCxnSpPr>
        <p:spPr>
          <a:xfrm flipH="1">
            <a:off x="4948950" y="3481538"/>
            <a:ext cx="533400" cy="47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19"/>
          <p:cNvCxnSpPr>
            <a:stCxn id="363" idx="1"/>
            <a:endCxn id="357" idx="3"/>
          </p:cNvCxnSpPr>
          <p:nvPr/>
        </p:nvCxnSpPr>
        <p:spPr>
          <a:xfrm rot="10800000">
            <a:off x="4948950" y="3952538"/>
            <a:ext cx="533400" cy="43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Diseño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0" y="1674075"/>
            <a:ext cx="8560551" cy="26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379" name="Google Shape;379;p21"/>
          <p:cNvSpPr txBox="1"/>
          <p:nvPr/>
        </p:nvSpPr>
        <p:spPr>
          <a:xfrm>
            <a:off x="612775" y="1295400"/>
            <a:ext cx="8195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highlight>
                  <a:srgbClr val="FFFFFF"/>
                </a:highlight>
              </a:rPr>
              <a:t>S. Abdollahi, E. J. Markvicka, C. Majidi, and A. W. Feinberg, “3D Printing Silicone Elastomer for Patient‐Specific Wearable Pulse Oximeter,” Advanced Healthcare Materials, vol. 9, no. 15, p. 1901735, Jun. 2020, doi: 10.1002/adhm.201901735.</a:t>
            </a:r>
            <a:endParaRPr sz="1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highlight>
                  <a:srgbClr val="FFFFFF"/>
                </a:highlight>
              </a:rPr>
              <a:t>“Silicone-based biomaterials for biomedical applications: Antimicrobial strategies and 3D printing technologies,” en.x-mol.com.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https://en.x-mol.com/paper/article/1397699464565080064</a:t>
            </a:r>
            <a:r>
              <a:rPr lang="es" sz="1000">
                <a:highlight>
                  <a:srgbClr val="FFFFFF"/>
                </a:highlight>
              </a:rPr>
              <a:t> (accessed Oct. 16, 2021).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highlight>
                  <a:srgbClr val="FFFFFF"/>
                </a:highlight>
              </a:rPr>
              <a:t>“DEPARTAMENTO DE CIENCIAS DE LA ENERGÍA Y MECÁNICA.” [Online]. Available: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http://repositorio.espe.edu.ec/bitstream/21000/15618/1/T-ESPEL-IPE-0025.pdf</a:t>
            </a:r>
            <a:r>
              <a:rPr lang="es" sz="1000">
                <a:highlight>
                  <a:srgbClr val="FFFFFF"/>
                </a:highlight>
              </a:rPr>
              <a:t>.</a:t>
            </a:r>
            <a:endParaRPr sz="1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highlight>
                  <a:srgbClr val="FFFFFF"/>
                </a:highlight>
              </a:rPr>
              <a:t>“Monitor para paciente de signos vitales Mod. Vista 120 A Cat. DAG-V120A Drager,” www.beracahmedica.mx.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https://www.beracahmedica.mx/tu_empresa/monitor-de-signos-vitales-mod-vista-120-a-cat-dag-v120a-drager.html</a:t>
            </a:r>
            <a:r>
              <a:rPr lang="es" sz="1000">
                <a:highlight>
                  <a:srgbClr val="FFFFFF"/>
                </a:highlight>
              </a:rPr>
              <a:t> (accessed Oct. 16, 2021).</a:t>
            </a:r>
            <a:endParaRPr sz="1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highlight>
                  <a:srgbClr val="FFFFFF"/>
                </a:highlight>
              </a:rPr>
              <a:t>“Sensor SpO2 de dedo Unimed Medical Supplies,” http://twitter.com/MedicalExpoNews, 2018.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https://www.medicalexpo.es/prod/unimed-medical-supplies/product-129265-956937.html</a:t>
            </a:r>
            <a:r>
              <a:rPr lang="es" sz="1000">
                <a:highlight>
                  <a:srgbClr val="FFFFFF"/>
                </a:highlight>
              </a:rPr>
              <a:t> (accessed Oct. 17, 2021).</a:t>
            </a:r>
            <a:endParaRPr sz="1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highlight>
                  <a:srgbClr val="FFFFFF"/>
                </a:highlight>
              </a:rPr>
              <a:t>“Sensor para oximetría de envoltura reutilizable para recién nacidos SpO2,” Philips, 2018. 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https://www.philips.com.pe/healthcare/product/HCM1193A/reutilizableneonatalenvolturasensorspo2neonatalmanopiesensor</a:t>
            </a:r>
            <a:r>
              <a:rPr lang="es" sz="1000">
                <a:highlight>
                  <a:srgbClr val="FFFFFF"/>
                </a:highlight>
              </a:rPr>
              <a:t> (accessed Oct. 17, 2021).</a:t>
            </a:r>
            <a:endParaRPr sz="1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highlight>
                  <a:srgbClr val="FFFFFF"/>
                </a:highlight>
              </a:rPr>
              <a:t>“Instituto Nacional de Calidad: Norma Técnica Peruana para dispositivos médicos” [Online]. Available:	</a:t>
            </a:r>
            <a:r>
              <a:rPr lang="es" sz="1000" u="sng">
                <a:solidFill>
                  <a:srgbClr val="1155CC"/>
                </a:solidFill>
                <a:highlight>
                  <a:srgbClr val="FFFFFF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https://servicios.inacal.gob.pe/cidalerta/biblioteca-detalle.aspx?id=24925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