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2db06f860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2db06f860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2db06f860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f2db06f860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2db06f860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f2db06f860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f2db06f860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f2db06f860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2cf7274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2cf7274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2cf7274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2cf7274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2db06f86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2db06f86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2cf7274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2cf7274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2cf72746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2cf72746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2cf72746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2cf72746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2db06f86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f2db06f86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914400" rtl="0" algn="just">
              <a:spcBef>
                <a:spcPts val="0"/>
              </a:spcBef>
              <a:spcAft>
                <a:spcPts val="0"/>
              </a:spcAft>
              <a:buClr>
                <a:schemeClr val="dk1"/>
              </a:buClr>
              <a:buSzPts val="1200"/>
              <a:buFont typeface="Liberation Serif"/>
              <a:buChar char="●"/>
            </a:pPr>
            <a:r>
              <a:rPr b="1" lang="es">
                <a:solidFill>
                  <a:schemeClr val="dk1"/>
                </a:solidFill>
                <a:latin typeface="Liberation Serif"/>
                <a:ea typeface="Liberation Serif"/>
                <a:cs typeface="Liberation Serif"/>
                <a:sym typeface="Liberation Serif"/>
              </a:rPr>
              <a:t>Se “adaptan” los sensores de adultos para niños:</a:t>
            </a:r>
            <a:r>
              <a:rPr lang="es">
                <a:solidFill>
                  <a:schemeClr val="dk1"/>
                </a:solidFill>
                <a:latin typeface="Liberation Serif"/>
                <a:ea typeface="Liberation Serif"/>
                <a:cs typeface="Liberation Serif"/>
                <a:sym typeface="Liberation Serif"/>
              </a:rPr>
              <a:t> Debido a la falta de dispositivos especializados para el uso en niños y el alto costo de los mismos mencionado anteriormente,</a:t>
            </a:r>
            <a:r>
              <a:rPr lang="es">
                <a:solidFill>
                  <a:schemeClr val="dk1"/>
                </a:solidFill>
              </a:rPr>
              <a:t> l</a:t>
            </a:r>
            <a:r>
              <a:rPr lang="es">
                <a:solidFill>
                  <a:schemeClr val="dk1"/>
                </a:solidFill>
                <a:latin typeface="Liberation Serif"/>
                <a:ea typeface="Liberation Serif"/>
                <a:cs typeface="Liberation Serif"/>
                <a:sym typeface="Liberation Serif"/>
              </a:rPr>
              <a:t>a opción que toman los hospitales con bajos recursos es adaptar sensores ya existentes y usados en adultos para el uso en niños. Medimos el impacto de este efecto como un 4/5 ya que esto causaria imprecisión al medir los signos vitales en el paciente.</a:t>
            </a:r>
            <a:endParaRPr>
              <a:solidFill>
                <a:schemeClr val="dk1"/>
              </a:solidFill>
              <a:latin typeface="Liberation Serif"/>
              <a:ea typeface="Liberation Serif"/>
              <a:cs typeface="Liberation Serif"/>
              <a:sym typeface="Liberation Serif"/>
            </a:endParaRPr>
          </a:p>
          <a:p>
            <a:pPr indent="0" lvl="0" marL="0" rtl="0" algn="just">
              <a:spcBef>
                <a:spcPts val="0"/>
              </a:spcBef>
              <a:spcAft>
                <a:spcPts val="0"/>
              </a:spcAft>
              <a:buClr>
                <a:schemeClr val="dk1"/>
              </a:buClr>
              <a:buSzPts val="1100"/>
              <a:buFont typeface="Arial"/>
              <a:buNone/>
            </a:pPr>
            <a:r>
              <a:rPr b="1" lang="es" sz="1200">
                <a:solidFill>
                  <a:schemeClr val="dk1"/>
                </a:solidFill>
                <a:latin typeface="Liberation Serif"/>
                <a:ea typeface="Liberation Serif"/>
                <a:cs typeface="Liberation Serif"/>
                <a:sym typeface="Liberation Serif"/>
              </a:rPr>
              <a:t>  IMPACTO: 4 / 5</a:t>
            </a:r>
            <a:endParaRPr b="1" sz="1200">
              <a:solidFill>
                <a:schemeClr val="dk1"/>
              </a:solidFill>
              <a:latin typeface="Liberation Serif"/>
              <a:ea typeface="Liberation Serif"/>
              <a:cs typeface="Liberation Serif"/>
              <a:sym typeface="Liberation Serif"/>
            </a:endParaRPr>
          </a:p>
          <a:p>
            <a:pPr indent="0" lvl="0" marL="0" rtl="0" algn="just">
              <a:spcBef>
                <a:spcPts val="0"/>
              </a:spcBef>
              <a:spcAft>
                <a:spcPts val="0"/>
              </a:spcAft>
              <a:buClr>
                <a:schemeClr val="dk1"/>
              </a:buClr>
              <a:buSzPts val="1100"/>
              <a:buFont typeface="Arial"/>
              <a:buNone/>
            </a:pPr>
            <a:r>
              <a:t/>
            </a:r>
            <a:endParaRPr>
              <a:solidFill>
                <a:schemeClr val="dk1"/>
              </a:solidFill>
              <a:latin typeface="Liberation Serif"/>
              <a:ea typeface="Liberation Serif"/>
              <a:cs typeface="Liberation Serif"/>
              <a:sym typeface="Liberation Serif"/>
            </a:endParaRPr>
          </a:p>
          <a:p>
            <a:pPr indent="0" lvl="0" marL="0" rtl="0" algn="just">
              <a:spcBef>
                <a:spcPts val="0"/>
              </a:spcBef>
              <a:spcAft>
                <a:spcPts val="0"/>
              </a:spcAft>
              <a:buClr>
                <a:schemeClr val="dk1"/>
              </a:buClr>
              <a:buSzPts val="1100"/>
              <a:buFont typeface="Arial"/>
              <a:buNone/>
            </a:pPr>
            <a:r>
              <a:t/>
            </a:r>
            <a:endParaRPr>
              <a:solidFill>
                <a:schemeClr val="dk1"/>
              </a:solidFill>
              <a:latin typeface="Liberation Serif"/>
              <a:ea typeface="Liberation Serif"/>
              <a:cs typeface="Liberation Serif"/>
              <a:sym typeface="Liberation Serif"/>
            </a:endParaRPr>
          </a:p>
          <a:p>
            <a:pPr indent="-304800" lvl="0" marL="914400" rtl="0" algn="just">
              <a:spcBef>
                <a:spcPts val="0"/>
              </a:spcBef>
              <a:spcAft>
                <a:spcPts val="0"/>
              </a:spcAft>
              <a:buClr>
                <a:schemeClr val="dk1"/>
              </a:buClr>
              <a:buSzPts val="1200"/>
              <a:buFont typeface="Liberation Serif"/>
              <a:buChar char="●"/>
            </a:pPr>
            <a:r>
              <a:rPr b="1" lang="es">
                <a:solidFill>
                  <a:schemeClr val="dk1"/>
                </a:solidFill>
                <a:latin typeface="Liberation Serif"/>
                <a:ea typeface="Liberation Serif"/>
                <a:cs typeface="Liberation Serif"/>
                <a:sym typeface="Liberation Serif"/>
              </a:rPr>
              <a:t>Cirugías más riesgosas: </a:t>
            </a:r>
            <a:r>
              <a:rPr lang="es">
                <a:solidFill>
                  <a:schemeClr val="dk1"/>
                </a:solidFill>
                <a:latin typeface="Liberation Serif"/>
                <a:ea typeface="Liberation Serif"/>
                <a:cs typeface="Liberation Serif"/>
                <a:sym typeface="Liberation Serif"/>
              </a:rPr>
              <a:t>En las entrevistas realizadas, se nos comentó que para los médicos es esencial tener un buen equipamiento médico capaz de cumplir todas las funciones necesarias. Sin los dispositivos adecuados aumentan las probabilidades de fracaso en la operación,lo cual generaria una mayor preocupación y desconfianza en los padres, los cuales no pueden estar tranquilos sabiendo que no se está operando a su hijo en las mejores condiciones</a:t>
            </a:r>
            <a:r>
              <a:rPr lang="es" sz="1200">
                <a:solidFill>
                  <a:schemeClr val="dk1"/>
                </a:solidFill>
                <a:latin typeface="Liberation Serif"/>
                <a:ea typeface="Liberation Serif"/>
                <a:cs typeface="Liberation Serif"/>
                <a:sym typeface="Liberation Serif"/>
              </a:rPr>
              <a:t>. </a:t>
            </a:r>
            <a:endParaRPr sz="1200">
              <a:solidFill>
                <a:schemeClr val="dk1"/>
              </a:solidFill>
              <a:latin typeface="Liberation Serif"/>
              <a:ea typeface="Liberation Serif"/>
              <a:cs typeface="Liberation Serif"/>
              <a:sym typeface="Liberation Serif"/>
            </a:endParaRPr>
          </a:p>
          <a:p>
            <a:pPr indent="0" lvl="0" marL="89999" rtl="0" algn="just">
              <a:spcBef>
                <a:spcPts val="0"/>
              </a:spcBef>
              <a:spcAft>
                <a:spcPts val="0"/>
              </a:spcAft>
              <a:buClr>
                <a:schemeClr val="dk1"/>
              </a:buClr>
              <a:buSzPts val="1100"/>
              <a:buFont typeface="Arial"/>
              <a:buNone/>
            </a:pPr>
            <a:r>
              <a:rPr b="1" lang="es" sz="1200">
                <a:solidFill>
                  <a:schemeClr val="dk1"/>
                </a:solidFill>
                <a:latin typeface="Liberation Serif"/>
                <a:ea typeface="Liberation Serif"/>
                <a:cs typeface="Liberation Serif"/>
                <a:sym typeface="Liberation Serif"/>
              </a:rPr>
              <a:t>IMPACTO: 4 / 5</a:t>
            </a:r>
            <a:endParaRPr b="1">
              <a:solidFill>
                <a:schemeClr val="dk1"/>
              </a:solidFill>
              <a:latin typeface="Liberation Serif"/>
              <a:ea typeface="Liberation Serif"/>
              <a:cs typeface="Liberation Serif"/>
              <a:sym typeface="Liberation Serif"/>
            </a:endParaRPr>
          </a:p>
          <a:p>
            <a:pPr indent="-76200" lvl="0" marL="89999" rtl="0" algn="just">
              <a:spcBef>
                <a:spcPts val="1000"/>
              </a:spcBef>
              <a:spcAft>
                <a:spcPts val="0"/>
              </a:spcAft>
              <a:buClr>
                <a:schemeClr val="dk1"/>
              </a:buClr>
              <a:buSzPts val="1200"/>
              <a:buFont typeface="Liberation Serif"/>
              <a:buChar char="●"/>
            </a:pPr>
            <a:r>
              <a:rPr b="1" lang="es">
                <a:solidFill>
                  <a:schemeClr val="dk1"/>
                </a:solidFill>
                <a:latin typeface="Liberation Serif"/>
                <a:ea typeface="Liberation Serif"/>
                <a:cs typeface="Liberation Serif"/>
                <a:sym typeface="Liberation Serif"/>
              </a:rPr>
              <a:t>Dificultad en realizar mediciones continuas: </a:t>
            </a:r>
            <a:r>
              <a:rPr lang="es">
                <a:solidFill>
                  <a:schemeClr val="dk1"/>
                </a:solidFill>
                <a:latin typeface="Liberation Serif"/>
                <a:ea typeface="Liberation Serif"/>
                <a:cs typeface="Liberation Serif"/>
                <a:sym typeface="Liberation Serif"/>
              </a:rPr>
              <a:t>Como se menciona en </a:t>
            </a:r>
            <a:r>
              <a:rPr lang="es" sz="1200">
                <a:solidFill>
                  <a:schemeClr val="dk1"/>
                </a:solidFill>
                <a:latin typeface="Liberation Serif"/>
                <a:ea typeface="Liberation Serif"/>
                <a:cs typeface="Liberation Serif"/>
                <a:sym typeface="Liberation Serif"/>
              </a:rPr>
              <a:t>"</a:t>
            </a:r>
            <a:r>
              <a:rPr lang="es">
                <a:solidFill>
                  <a:schemeClr val="dk1"/>
                </a:solidFill>
                <a:latin typeface="Liberation Serif"/>
                <a:ea typeface="Liberation Serif"/>
                <a:cs typeface="Liberation Serif"/>
                <a:sym typeface="Liberation Serif"/>
              </a:rPr>
              <a:t>Journal of medical economy" el monitoreo continuo de un paciente sometido a una operación es fundamental para el éxito de la misma</a:t>
            </a:r>
            <a:r>
              <a:rPr lang="es">
                <a:solidFill>
                  <a:schemeClr val="dk1"/>
                </a:solidFill>
              </a:rPr>
              <a:t>.[12] </a:t>
            </a:r>
            <a:r>
              <a:rPr lang="es">
                <a:solidFill>
                  <a:schemeClr val="dk1"/>
                </a:solidFill>
                <a:latin typeface="Liberation Serif"/>
                <a:ea typeface="Liberation Serif"/>
                <a:cs typeface="Liberation Serif"/>
                <a:sym typeface="Liberation Serif"/>
              </a:rPr>
              <a:t>Sabemos q un dispositivo adaptado nunca podrá funcionar de igual forma que un dispositivo especializado, la probabilidad de que estos fallen en medio de la operación es mucho más alta, lo cual perjudicaria enormemente al paciente.</a:t>
            </a:r>
            <a:endParaRPr sz="1200">
              <a:solidFill>
                <a:schemeClr val="dk1"/>
              </a:solidFill>
              <a:latin typeface="Liberation Serif"/>
              <a:ea typeface="Liberation Serif"/>
              <a:cs typeface="Liberation Serif"/>
              <a:sym typeface="Liberation Serif"/>
            </a:endParaRPr>
          </a:p>
          <a:p>
            <a:pPr indent="0" lvl="0" marL="89999" rtl="0" algn="just">
              <a:spcBef>
                <a:spcPts val="0"/>
              </a:spcBef>
              <a:spcAft>
                <a:spcPts val="0"/>
              </a:spcAft>
              <a:buClr>
                <a:schemeClr val="dk1"/>
              </a:buClr>
              <a:buSzPts val="1100"/>
              <a:buFont typeface="Arial"/>
              <a:buNone/>
            </a:pPr>
            <a:r>
              <a:rPr b="1" lang="es" sz="1200">
                <a:solidFill>
                  <a:schemeClr val="dk1"/>
                </a:solidFill>
                <a:latin typeface="Liberation Serif"/>
                <a:ea typeface="Liberation Serif"/>
                <a:cs typeface="Liberation Serif"/>
                <a:sym typeface="Liberation Serif"/>
              </a:rPr>
              <a:t>IMPACTO: 5 / 5</a:t>
            </a:r>
            <a:endParaRPr b="1" sz="1200">
              <a:solidFill>
                <a:schemeClr val="dk1"/>
              </a:solidFill>
              <a:latin typeface="Liberation Serif"/>
              <a:ea typeface="Liberation Serif"/>
              <a:cs typeface="Liberation Serif"/>
              <a:sym typeface="Liberation Serif"/>
            </a:endParaRPr>
          </a:p>
          <a:p>
            <a:pPr indent="-76200" lvl="0" marL="89999" rtl="0" algn="just">
              <a:spcBef>
                <a:spcPts val="1000"/>
              </a:spcBef>
              <a:spcAft>
                <a:spcPts val="0"/>
              </a:spcAft>
              <a:buClr>
                <a:schemeClr val="dk1"/>
              </a:buClr>
              <a:buSzPts val="1200"/>
              <a:buFont typeface="Liberation Serif"/>
              <a:buChar char="●"/>
            </a:pPr>
            <a:r>
              <a:rPr b="1" lang="es">
                <a:solidFill>
                  <a:schemeClr val="dk1"/>
                </a:solidFill>
                <a:latin typeface="Liberation Serif"/>
                <a:ea typeface="Liberation Serif"/>
                <a:cs typeface="Liberation Serif"/>
                <a:sym typeface="Liberation Serif"/>
              </a:rPr>
              <a:t>Mayor riesgo de que el niño sufra descompensaciones durante la intervención quirúrgica: </a:t>
            </a:r>
            <a:r>
              <a:rPr lang="es">
                <a:solidFill>
                  <a:schemeClr val="dk1"/>
                </a:solidFill>
                <a:latin typeface="Liberation Serif"/>
                <a:ea typeface="Liberation Serif"/>
                <a:cs typeface="Liberation Serif"/>
                <a:sym typeface="Liberation Serif"/>
              </a:rPr>
              <a:t>Durante una operación las probabilidades de un paro cardiaco siempre están presentes y hay pacientes que por sus condiciones físicas tienen mas probabilidades de sufrir uno . De hecho, según la sociedad argentina de pediatría, en niños hospitalizados con enfermedades cardiacas la frecuencia de un paro cardiaco es 10 veces mayor que en aquellos sin enfermedades cardiovasculares.</a:t>
            </a:r>
            <a:r>
              <a:rPr lang="es">
                <a:solidFill>
                  <a:schemeClr val="dk1"/>
                </a:solidFill>
              </a:rPr>
              <a:t> Y el dato es más preocupante teniendo en cuenta que el índice de supervivencia tras estos incidentes es del 37%.[18] Es por esto que prevenir un paro cardíaco es determinante en las operaciones y se requiere de equipos médicos especializados para conseguirlo y poder actuar en consecuencia.</a:t>
            </a:r>
            <a:endParaRPr b="1" sz="1200">
              <a:solidFill>
                <a:schemeClr val="dk1"/>
              </a:solidFill>
              <a:latin typeface="Liberation Serif"/>
              <a:ea typeface="Liberation Serif"/>
              <a:cs typeface="Liberation Serif"/>
              <a:sym typeface="Liberation Serif"/>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2db06f86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2db06f86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89999" rtl="0" algn="just">
              <a:lnSpc>
                <a:spcPct val="115000"/>
              </a:lnSpc>
              <a:spcBef>
                <a:spcPts val="1000"/>
              </a:spcBef>
              <a:spcAft>
                <a:spcPts val="0"/>
              </a:spcAft>
              <a:buClr>
                <a:schemeClr val="dk1"/>
              </a:buClr>
              <a:buSzPts val="1100"/>
              <a:buFont typeface="Liberation Serif"/>
              <a:buChar char="●"/>
            </a:pPr>
            <a:r>
              <a:rPr b="1" lang="es">
                <a:solidFill>
                  <a:schemeClr val="dk1"/>
                </a:solidFill>
              </a:rPr>
              <a:t>Inoperatividad de monitores multiparamétricos para neonatos: </a:t>
            </a:r>
            <a:r>
              <a:rPr lang="es">
                <a:solidFill>
                  <a:schemeClr val="dk1"/>
                </a:solidFill>
              </a:rPr>
              <a:t>De acuerdo a un reciente reporte de la Defensoría del Pueblo en el cual se investigó el área neonatal de 50 hospitales de todo el Perú, se encontró que en la mitad de ellos hay al menos un monitor multiparamétrico inoperativo, dejando varios de estos hospitales sin monitores funcionales.[20] Esto deja en evidencia la escasez de dispositivos de signos vitales especializados en niños en los hospitales de nuestro país .</a:t>
            </a:r>
            <a:r>
              <a:rPr lang="es" sz="1200">
                <a:solidFill>
                  <a:schemeClr val="dk1"/>
                </a:solidFill>
              </a:rPr>
              <a:t>‌</a:t>
            </a:r>
            <a:r>
              <a:rPr lang="es">
                <a:solidFill>
                  <a:schemeClr val="dk1"/>
                </a:solidFill>
              </a:rPr>
              <a:t> </a:t>
            </a:r>
            <a:endParaRPr>
              <a:solidFill>
                <a:schemeClr val="dk1"/>
              </a:solidFill>
            </a:endParaRPr>
          </a:p>
          <a:p>
            <a:pPr indent="-69850" lvl="0" marL="89999" rtl="0" algn="just">
              <a:lnSpc>
                <a:spcPct val="115000"/>
              </a:lnSpc>
              <a:spcBef>
                <a:spcPts val="1000"/>
              </a:spcBef>
              <a:spcAft>
                <a:spcPts val="0"/>
              </a:spcAft>
              <a:buClr>
                <a:schemeClr val="dk1"/>
              </a:buClr>
              <a:buSzPts val="1100"/>
              <a:buFont typeface="Liberation Serif"/>
              <a:buChar char="●"/>
            </a:pPr>
            <a:r>
              <a:rPr b="1" lang="es">
                <a:solidFill>
                  <a:schemeClr val="dk1"/>
                </a:solidFill>
              </a:rPr>
              <a:t>Los valores biométricos de los niños difieren de un adulto: </a:t>
            </a:r>
            <a:r>
              <a:rPr lang="es">
                <a:solidFill>
                  <a:schemeClr val="dk1"/>
                </a:solidFill>
              </a:rPr>
              <a:t>Como ya se ha mencionado anteriormente un niño y un adulto tienen unos estandares en sus signos vitales muy diferentes.</a:t>
            </a:r>
            <a:endParaRPr sz="1000">
              <a:solidFill>
                <a:schemeClr val="dk1"/>
              </a:solidFill>
            </a:endParaRPr>
          </a:p>
          <a:p>
            <a:pPr indent="0" lvl="0" marL="89999" rtl="0" algn="just">
              <a:lnSpc>
                <a:spcPct val="115000"/>
              </a:lnSpc>
              <a:spcBef>
                <a:spcPts val="0"/>
              </a:spcBef>
              <a:spcAft>
                <a:spcPts val="0"/>
              </a:spcAft>
              <a:buClr>
                <a:schemeClr val="dk1"/>
              </a:buClr>
              <a:buSzPts val="1100"/>
              <a:buFont typeface="Arial"/>
              <a:buNone/>
            </a:pPr>
            <a:r>
              <a:rPr lang="es">
                <a:solidFill>
                  <a:schemeClr val="dk1"/>
                </a:solidFill>
              </a:rPr>
              <a:t>Por lo tanto, un dispositivo adaptado de adultos para niños puede tener errores en la lectura que arrojen resultados incorrectos o imprecisos que interfieran en el desarrollo de la operación.</a:t>
            </a:r>
            <a:endParaRPr>
              <a:solidFill>
                <a:schemeClr val="dk1"/>
              </a:solidFill>
            </a:endParaRPr>
          </a:p>
          <a:p>
            <a:pPr indent="0" lvl="0" marL="0" rtl="0" algn="just">
              <a:lnSpc>
                <a:spcPct val="115000"/>
              </a:lnSpc>
              <a:spcBef>
                <a:spcPts val="1000"/>
              </a:spcBef>
              <a:spcAft>
                <a:spcPts val="0"/>
              </a:spcAft>
              <a:buNone/>
            </a:pPr>
            <a:r>
              <a:t/>
            </a:r>
            <a:endParaRPr b="1">
              <a:solidFill>
                <a:schemeClr val="dk1"/>
              </a:solidFill>
            </a:endParaRPr>
          </a:p>
          <a:p>
            <a:pPr indent="0" lvl="0" marL="0" rtl="0" algn="just">
              <a:lnSpc>
                <a:spcPct val="115000"/>
              </a:lnSpc>
              <a:spcBef>
                <a:spcPts val="1000"/>
              </a:spcBef>
              <a:spcAft>
                <a:spcPts val="0"/>
              </a:spcAft>
              <a:buNone/>
            </a:pPr>
            <a:r>
              <a:rPr b="1" lang="es">
                <a:solidFill>
                  <a:schemeClr val="dk1"/>
                </a:solidFill>
              </a:rPr>
              <a:t>Los signos vitales de un neonato suelen tener variaciones menos perceptibles:</a:t>
            </a:r>
            <a:r>
              <a:rPr lang="es">
                <a:solidFill>
                  <a:schemeClr val="dk1"/>
                </a:solidFill>
              </a:rPr>
              <a:t> los signos vitales de un recien nacido tienen unos rangos mas cortos que los de un adulto. Esto hace que un dispositivo originalmente diseñado para identificar cambios en los signos vitales de adultos, no reconozcan las variaciones en un neonato. Como consecuencia de esto la medición no se podría realizar de manera continua y adecuada. </a:t>
            </a:r>
            <a:endParaRPr>
              <a:solidFill>
                <a:schemeClr val="dk1"/>
              </a:solidFill>
            </a:endParaRPr>
          </a:p>
          <a:p>
            <a:pPr indent="0" lvl="0" marL="89999" rtl="0" algn="just">
              <a:lnSpc>
                <a:spcPct val="115000"/>
              </a:lnSpc>
              <a:spcBef>
                <a:spcPts val="0"/>
              </a:spcBef>
              <a:spcAft>
                <a:spcPts val="0"/>
              </a:spcAft>
              <a:buClr>
                <a:schemeClr val="dk1"/>
              </a:buClr>
              <a:buSzPts val="1100"/>
              <a:buFont typeface="Arial"/>
              <a:buNone/>
            </a:pPr>
            <a:r>
              <a:t/>
            </a:r>
            <a:endParaRPr>
              <a:solidFill>
                <a:schemeClr val="dk1"/>
              </a:solidFill>
            </a:endParaRPr>
          </a:p>
          <a:p>
            <a:pPr indent="-69850" lvl="0" marL="89999" rtl="0" algn="just">
              <a:lnSpc>
                <a:spcPct val="115000"/>
              </a:lnSpc>
              <a:spcBef>
                <a:spcPts val="1000"/>
              </a:spcBef>
              <a:spcAft>
                <a:spcPts val="0"/>
              </a:spcAft>
              <a:buClr>
                <a:schemeClr val="dk1"/>
              </a:buClr>
              <a:buSzPts val="1100"/>
              <a:buFont typeface="Liberation Serif"/>
              <a:buChar char="●"/>
            </a:pPr>
            <a:r>
              <a:rPr b="1" lang="es">
                <a:solidFill>
                  <a:schemeClr val="dk1"/>
                </a:solidFill>
              </a:rPr>
              <a:t>Las dimensiones corporales de un neonato son mucho menores que las de un adulto:</a:t>
            </a:r>
            <a:r>
              <a:rPr lang="es">
                <a:solidFill>
                  <a:schemeClr val="dk1"/>
                </a:solidFill>
              </a:rPr>
              <a:t> Es evidente que el cuerpo de un neonato no es igual a de un adulto,Como podemos ver en la tabla de la derecha inferior estas diferencias son muy notorias.  Ademas de eso durante las entrevistas realizadas se nos menciono q la piel de los neonatos es mucho más sensible que la de un adulto, por lo que el material de los sensores debería ser especializado para no hacerles daño. Es por esto que es necesario el uso de disposi</a:t>
            </a:r>
            <a:r>
              <a:rPr lang="es">
                <a:solidFill>
                  <a:schemeClr val="dk1"/>
                </a:solidFill>
                <a:latin typeface="Liberation Serif"/>
                <a:ea typeface="Liberation Serif"/>
                <a:cs typeface="Liberation Serif"/>
                <a:sym typeface="Liberation Serif"/>
              </a:rPr>
              <a:t>tivos diseñados específicamente para los neonatos.</a:t>
            </a:r>
            <a:endParaRPr>
              <a:solidFill>
                <a:schemeClr val="dk1"/>
              </a:solidFill>
              <a:latin typeface="Liberation Serif"/>
              <a:ea typeface="Liberation Serif"/>
              <a:cs typeface="Liberation Serif"/>
              <a:sym typeface="Liberation Serif"/>
            </a:endParaRPr>
          </a:p>
          <a:p>
            <a:pPr indent="0" lvl="0" marL="0" rtl="0" algn="l">
              <a:lnSpc>
                <a:spcPct val="115000"/>
              </a:lnSpc>
              <a:spcBef>
                <a:spcPts val="0"/>
              </a:spcBef>
              <a:spcAft>
                <a:spcPts val="0"/>
              </a:spcAft>
              <a:buClr>
                <a:schemeClr val="dk1"/>
              </a:buClr>
              <a:buSzPts val="1100"/>
              <a:buFont typeface="Arial"/>
              <a:buNone/>
            </a:pPr>
            <a:r>
              <a:t/>
            </a:r>
            <a:endParaRPr u="sng">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eisamed.com/importancia-del-monitoreo-de-los-signos-vitales-en-hospitales" TargetMode="External"/><Relationship Id="rId4" Type="http://schemas.openxmlformats.org/officeDocument/2006/relationships/hyperlink" Target="https://www.paho.org/es/documentos/tabla-presion-arterial-media-signos-vitales" TargetMode="External"/><Relationship Id="rId9" Type="http://schemas.openxmlformats.org/officeDocument/2006/relationships/hyperlink" Target="https://www.inei.gob.pe/estadisticas/indice-tematico/health-sector-establishments/" TargetMode="External"/><Relationship Id="rId5" Type="http://schemas.openxmlformats.org/officeDocument/2006/relationships/hyperlink" Target="https://openknowledge.worldbank.org/bitstream/handle/10986/34959/9789264973497.pdf?sequence=4&amp;isAllowed=y" TargetMode="External"/><Relationship Id="rId6" Type="http://schemas.openxmlformats.org/officeDocument/2006/relationships/hyperlink" Target="https://www.bancomundial.org/es/news/press-release/2020/06/16/latin-america-caribbean-health-emergency-covid-19" TargetMode="External"/><Relationship Id="rId7" Type="http://schemas.openxmlformats.org/officeDocument/2006/relationships/hyperlink" Target="https://www.mef.gob.pe/contenidos/presu_publ/documentac/guia_orientacion_ciudadano2021_proyectoley.pdf" TargetMode="External"/><Relationship Id="rId8" Type="http://schemas.openxmlformats.org/officeDocument/2006/relationships/hyperlink" Target="https://cdn.www.gob.pe/uploads/document/file/1585852/Resoluci%C3%B3n%20Ministerial%20N%C2%B0%20098-2021-MINSA.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atos.bancomundial.org/indicator/GC.XPN.TOTL.GD.ZS?end=2020&amp;name_desc=false&amp;start=1972" TargetMode="External"/><Relationship Id="rId4" Type="http://schemas.openxmlformats.org/officeDocument/2006/relationships/hyperlink" Target="http://www.scielo.org.pe/scielo.php?pid=S2308-05312021000200326&amp;script=sci_arttext&amp;tlng=en" TargetMode="External"/><Relationship Id="rId10" Type="http://schemas.openxmlformats.org/officeDocument/2006/relationships/hyperlink" Target="http://www.essalud.gob.pe/transparencia/procesos_procedimientos/MPP_HNERM_Departamento_Cirujia_Pediatrica.pdf" TargetMode="External"/><Relationship Id="rId9" Type="http://schemas.openxmlformats.org/officeDocument/2006/relationships/hyperlink" Target="https://www.dge.gob.pe/portal/docs/vigilancia/sala/2021/SE07/mneonatal.pdf" TargetMode="External"/><Relationship Id="rId5" Type="http://schemas.openxmlformats.org/officeDocument/2006/relationships/hyperlink" Target="https://childmortality.org/" TargetMode="External"/><Relationship Id="rId6" Type="http://schemas.openxmlformats.org/officeDocument/2006/relationships/hyperlink" Target="https://data.unicef.org/topic/child-survival/neonatal-mortality/" TargetMode="External"/><Relationship Id="rId7" Type="http://schemas.openxmlformats.org/officeDocument/2006/relationships/hyperlink" Target="https://www.tandfonline.com/doi/full/10.1080/13696998.2020.1747474" TargetMode="External"/><Relationship Id="rId8" Type="http://schemas.openxmlformats.org/officeDocument/2006/relationships/hyperlink" Target="https://cdn.www.gob.pe/uploads/document/file/2040124/Documento.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dn.www.gob.pe/uploads/document/file/2051365/R.D.%20N%C2%BA%20148-2021-DG-HNAL.pdf.pdf" TargetMode="External"/><Relationship Id="rId4" Type="http://schemas.openxmlformats.org/officeDocument/2006/relationships/hyperlink" Target="https://cdn.www.gob.pe/uploads/document/file/1062067/0699-201820200729-107894-1ifpow4.pdf" TargetMode="External"/><Relationship Id="rId5" Type="http://schemas.openxmlformats.org/officeDocument/2006/relationships/hyperlink" Target="https://www.sap.org.ar/docs/CursosTop/RCP/story_content/external_files/reanimacion.pdf" TargetMode="External"/><Relationship Id="rId6" Type="http://schemas.openxmlformats.org/officeDocument/2006/relationships/hyperlink" Target="https://www.defensoria.gob.pe/wp-content/uploads/2020/02/IA-10-2019-AAE-Supervisi%C3%B3n-Nacional-a-los-Servicios-de-Neonatolog%C3%ADa-y-UCI-neonatal.pdf" TargetMode="External"/><Relationship Id="rId7" Type="http://schemas.openxmlformats.org/officeDocument/2006/relationships/hyperlink" Target="http://famen.ujed.mx/doc/manual-de-practicas/a-2016/03_Prac_01.pdf" TargetMode="External"/><Relationship Id="rId8" Type="http://schemas.openxmlformats.org/officeDocument/2006/relationships/hyperlink" Target="https://www.valerialanas.com/es/escuela/tabla-de-equivalencias-de-las-medidas-por-tall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penknowledge.worldbank.org/bitstream/handle/10986/34959/9789264973497.pdf?sequence=4&amp;isAllowed=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340100" y="924850"/>
            <a:ext cx="6463800" cy="180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1600">
                <a:latin typeface="Nunito"/>
                <a:ea typeface="Nunito"/>
                <a:cs typeface="Nunito"/>
                <a:sym typeface="Nunito"/>
              </a:rPr>
              <a:t>“Diseño de un monitor de signos vitales (temperatura, frecuencia de pulso, presión sanguínea y saturación de oxígeno) ad hoc para niños durante intervención quirúrgica.”</a:t>
            </a:r>
            <a:endParaRPr/>
          </a:p>
        </p:txBody>
      </p:sp>
      <p:sp>
        <p:nvSpPr>
          <p:cNvPr id="278" name="Google Shape;278;p13"/>
          <p:cNvSpPr txBox="1"/>
          <p:nvPr>
            <p:ph idx="1" type="subTitle"/>
          </p:nvPr>
        </p:nvSpPr>
        <p:spPr>
          <a:xfrm>
            <a:off x="1195825" y="2636800"/>
            <a:ext cx="4914300" cy="17028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s"/>
              <a:t>Integrantes:</a:t>
            </a:r>
            <a:endParaRPr b="1"/>
          </a:p>
          <a:p>
            <a:pPr indent="0" lvl="0" marL="0" rtl="0" algn="just">
              <a:spcBef>
                <a:spcPts val="0"/>
              </a:spcBef>
              <a:spcAft>
                <a:spcPts val="0"/>
              </a:spcAft>
              <a:buNone/>
            </a:pPr>
            <a:r>
              <a:rPr lang="es"/>
              <a:t>Víctor Castillo Tello; Astrid Morán Alvarez; Mateo </a:t>
            </a:r>
            <a:r>
              <a:rPr lang="es"/>
              <a:t>Portal von Hesse</a:t>
            </a:r>
            <a:r>
              <a:rPr lang="es"/>
              <a:t>; Sebastián </a:t>
            </a:r>
            <a:r>
              <a:rPr lang="es"/>
              <a:t>Rodríguez Ríos</a:t>
            </a:r>
            <a:r>
              <a:rPr lang="es"/>
              <a:t>; Tayel </a:t>
            </a:r>
            <a:r>
              <a:rPr lang="es"/>
              <a:t>Saavedra Barboza </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s"/>
              <a:t>Asesora:</a:t>
            </a:r>
            <a:endParaRPr b="1"/>
          </a:p>
          <a:p>
            <a:pPr indent="0" lvl="0" marL="0" rtl="0" algn="just">
              <a:spcBef>
                <a:spcPts val="0"/>
              </a:spcBef>
              <a:spcAft>
                <a:spcPts val="0"/>
              </a:spcAft>
              <a:buNone/>
            </a:pPr>
            <a:r>
              <a:rPr lang="es"/>
              <a:t>MSc PhD Candidate Rossana Rivas Tarazona</a:t>
            </a:r>
            <a:endParaRPr/>
          </a:p>
        </p:txBody>
      </p:sp>
      <p:pic>
        <p:nvPicPr>
          <p:cNvPr id="279" name="Google Shape;279;p13"/>
          <p:cNvPicPr preferRelativeResize="0"/>
          <p:nvPr/>
        </p:nvPicPr>
        <p:blipFill>
          <a:blip r:embed="rId3">
            <a:alphaModFix/>
          </a:blip>
          <a:stretch>
            <a:fillRect/>
          </a:stretch>
        </p:blipFill>
        <p:spPr>
          <a:xfrm>
            <a:off x="670925" y="230650"/>
            <a:ext cx="1838325" cy="809625"/>
          </a:xfrm>
          <a:prstGeom prst="rect">
            <a:avLst/>
          </a:prstGeom>
          <a:noFill/>
          <a:ln>
            <a:noFill/>
          </a:ln>
        </p:spPr>
      </p:pic>
      <p:sp>
        <p:nvSpPr>
          <p:cNvPr id="280" name="Google Shape;280;p13"/>
          <p:cNvSpPr txBox="1"/>
          <p:nvPr/>
        </p:nvSpPr>
        <p:spPr>
          <a:xfrm>
            <a:off x="1217575" y="4075650"/>
            <a:ext cx="4870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lt1"/>
                </a:solidFill>
                <a:latin typeface="Nunito"/>
                <a:ea typeface="Nunito"/>
                <a:cs typeface="Nunito"/>
                <a:sym typeface="Nunito"/>
              </a:rPr>
              <a:t>Curso:</a:t>
            </a:r>
            <a:endParaRPr b="1" sz="1600">
              <a:solidFill>
                <a:schemeClr val="lt1"/>
              </a:solidFill>
              <a:latin typeface="Nunito"/>
              <a:ea typeface="Nunito"/>
              <a:cs typeface="Nunito"/>
              <a:sym typeface="Nunito"/>
            </a:endParaRPr>
          </a:p>
          <a:p>
            <a:pPr indent="0" lvl="0" marL="0" rtl="0" algn="l">
              <a:spcBef>
                <a:spcPts val="0"/>
              </a:spcBef>
              <a:spcAft>
                <a:spcPts val="0"/>
              </a:spcAft>
              <a:buNone/>
            </a:pPr>
            <a:r>
              <a:rPr lang="es" sz="1600">
                <a:solidFill>
                  <a:schemeClr val="lt1"/>
                </a:solidFill>
                <a:latin typeface="Nunito"/>
                <a:ea typeface="Nunito"/>
                <a:cs typeface="Nunito"/>
                <a:sym typeface="Nunito"/>
              </a:rPr>
              <a:t>Proyectos de Biodiseño</a:t>
            </a:r>
            <a:endParaRPr sz="1600">
              <a:solidFill>
                <a:schemeClr val="lt1"/>
              </a:solidFill>
              <a:latin typeface="Nunito"/>
              <a:ea typeface="Nunito"/>
              <a:cs typeface="Nunito"/>
              <a:sym typeface="Nunito"/>
            </a:endParaRPr>
          </a:p>
        </p:txBody>
      </p:sp>
      <p:pic>
        <p:nvPicPr>
          <p:cNvPr id="281" name="Google Shape;281;p13"/>
          <p:cNvPicPr preferRelativeResize="0"/>
          <p:nvPr/>
        </p:nvPicPr>
        <p:blipFill>
          <a:blip r:embed="rId4">
            <a:alphaModFix/>
          </a:blip>
          <a:stretch>
            <a:fillRect/>
          </a:stretch>
        </p:blipFill>
        <p:spPr>
          <a:xfrm>
            <a:off x="6160300" y="297325"/>
            <a:ext cx="1838325" cy="67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2"/>
          <p:cNvSpPr txBox="1"/>
          <p:nvPr>
            <p:ph type="title"/>
          </p:nvPr>
        </p:nvSpPr>
        <p:spPr>
          <a:xfrm>
            <a:off x="1662200" y="1613825"/>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Muchas gracias por su atención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3"/>
          <p:cNvSpPr txBox="1"/>
          <p:nvPr>
            <p:ph type="title"/>
          </p:nvPr>
        </p:nvSpPr>
        <p:spPr>
          <a:xfrm>
            <a:off x="1303800" y="137150"/>
            <a:ext cx="7030500" cy="58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BIBLIOGRAFÍA</a:t>
            </a:r>
            <a:endParaRPr/>
          </a:p>
        </p:txBody>
      </p:sp>
      <p:sp>
        <p:nvSpPr>
          <p:cNvPr id="401" name="Google Shape;401;p23"/>
          <p:cNvSpPr txBox="1"/>
          <p:nvPr>
            <p:ph idx="1" type="body"/>
          </p:nvPr>
        </p:nvSpPr>
        <p:spPr>
          <a:xfrm>
            <a:off x="1477050" y="717350"/>
            <a:ext cx="6684000" cy="42432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00000"/>
              </a:lnSpc>
              <a:spcBef>
                <a:spcPts val="0"/>
              </a:spcBef>
              <a:spcAft>
                <a:spcPts val="0"/>
              </a:spcAft>
              <a:buNone/>
            </a:pPr>
            <a:r>
              <a:rPr lang="es" sz="1100">
                <a:solidFill>
                  <a:srgbClr val="000000"/>
                </a:solidFill>
                <a:latin typeface="Arial"/>
                <a:ea typeface="Arial"/>
                <a:cs typeface="Arial"/>
                <a:sym typeface="Arial"/>
              </a:rPr>
              <a:t>Seisamed, “Importancia del monitoreo de los signos vitales en hospitales,” SeisaMed La Solución Inteligente, Nov. 13, 2020. </a:t>
            </a:r>
            <a:r>
              <a:rPr lang="es" sz="1100" u="sng">
                <a:solidFill>
                  <a:srgbClr val="1155CC"/>
                </a:solidFill>
                <a:latin typeface="Arial"/>
                <a:ea typeface="Arial"/>
                <a:cs typeface="Arial"/>
                <a:sym typeface="Arial"/>
                <a:hlinkClick r:id="rId3">
                  <a:extLst>
                    <a:ext uri="{A12FA001-AC4F-418D-AE19-62706E023703}">
                      <ahyp:hlinkClr val="tx"/>
                    </a:ext>
                  </a:extLst>
                </a:hlinkClick>
              </a:rPr>
              <a:t>https://www.seisamed.com/importancia-del-monitoreo-de-los-signos-vitales-en-hospitales</a:t>
            </a:r>
            <a:r>
              <a:rPr lang="es" sz="1100">
                <a:solidFill>
                  <a:srgbClr val="000000"/>
                </a:solidFill>
                <a:latin typeface="Arial"/>
                <a:ea typeface="Arial"/>
                <a:cs typeface="Arial"/>
                <a:sym typeface="Arial"/>
              </a:rPr>
              <a:t> (accessed Sep. 7, 2021).</a:t>
            </a:r>
            <a:endParaRPr sz="1100">
              <a:solidFill>
                <a:srgbClr val="000000"/>
              </a:solidFill>
              <a:latin typeface="Arial"/>
              <a:ea typeface="Arial"/>
              <a:cs typeface="Arial"/>
              <a:sym typeface="Arial"/>
            </a:endParaRPr>
          </a:p>
          <a:p>
            <a:pPr indent="-228600" lvl="0" marL="0" rtl="0" algn="just">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s" sz="1100">
                <a:solidFill>
                  <a:srgbClr val="000000"/>
                </a:solidFill>
                <a:latin typeface="Arial"/>
                <a:ea typeface="Arial"/>
                <a:cs typeface="Arial"/>
                <a:sym typeface="Arial"/>
              </a:rPr>
              <a:t>“Tabla presión arterial media y signos vitales. - OPS/OMS | Organización Panamericana de la Salud,” Paho.org, 2020. </a:t>
            </a:r>
            <a:r>
              <a:rPr lang="es" sz="1100" u="sng">
                <a:solidFill>
                  <a:srgbClr val="1155CC"/>
                </a:solidFill>
                <a:latin typeface="Arial"/>
                <a:ea typeface="Arial"/>
                <a:cs typeface="Arial"/>
                <a:sym typeface="Arial"/>
                <a:hlinkClick r:id="rId4">
                  <a:extLst>
                    <a:ext uri="{A12FA001-AC4F-418D-AE19-62706E023703}">
                      <ahyp:hlinkClr val="tx"/>
                    </a:ext>
                  </a:extLst>
                </a:hlinkClick>
              </a:rPr>
              <a:t>https://www.paho.org/es/documentos/tabla-presion-arterial-media-signos-vitales</a:t>
            </a:r>
            <a:r>
              <a:rPr lang="es" sz="1100">
                <a:solidFill>
                  <a:srgbClr val="000000"/>
                </a:solidFill>
                <a:latin typeface="Arial"/>
                <a:ea typeface="Arial"/>
                <a:cs typeface="Arial"/>
                <a:sym typeface="Arial"/>
              </a:rPr>
              <a:t>  (accessed Sep. 11, 2021)</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s" sz="1100">
                <a:solidFill>
                  <a:srgbClr val="000000"/>
                </a:solidFill>
                <a:latin typeface="Liberation Serif"/>
                <a:ea typeface="Liberation Serif"/>
                <a:cs typeface="Liberation Serif"/>
                <a:sym typeface="Liberation Serif"/>
              </a:rPr>
              <a:t>“Panorama de la Salud: Latinoamérica y el Caribe 2020.” (accessed: Sep. 18, 2021). [Online]. Available: </a:t>
            </a:r>
            <a:r>
              <a:rPr lang="es" sz="1100" u="sng">
                <a:solidFill>
                  <a:srgbClr val="1155CC"/>
                </a:solidFill>
                <a:latin typeface="Liberation Serif"/>
                <a:ea typeface="Liberation Serif"/>
                <a:cs typeface="Liberation Serif"/>
                <a:sym typeface="Liberation Serif"/>
                <a:hlinkClick r:id="rId5">
                  <a:extLst>
                    <a:ext uri="{A12FA001-AC4F-418D-AE19-62706E023703}">
                      <ahyp:hlinkClr val="tx"/>
                    </a:ext>
                  </a:extLst>
                </a:hlinkClick>
              </a:rPr>
              <a:t>https://openknowledge.worldbank.org/bitstream/handle/10986/34959/9789264973497.pdf?sequence=4&amp;isAllowed=y</a:t>
            </a:r>
            <a:r>
              <a:rPr lang="es" sz="1100">
                <a:solidFill>
                  <a:srgbClr val="000000"/>
                </a:solidFill>
                <a:latin typeface="Liberation Serif"/>
                <a:ea typeface="Liberation Serif"/>
                <a:cs typeface="Liberation Serif"/>
                <a:sym typeface="Liberation Serif"/>
              </a:rPr>
              <a:t> .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s" sz="1100">
                <a:solidFill>
                  <a:srgbClr val="000000"/>
                </a:solidFill>
                <a:highlight>
                  <a:srgbClr val="FFFFFF"/>
                </a:highlight>
                <a:latin typeface="Arial"/>
                <a:ea typeface="Arial"/>
                <a:cs typeface="Arial"/>
                <a:sym typeface="Arial"/>
              </a:rPr>
              <a:t>Banco Mundial, "Los países de Latinoamérica y el Caribe necesitan gastar más y mejor en salud para poder enfrentar una emergencia de salud pública como el COVID-19 de manera efectiva", 2020. </a:t>
            </a:r>
            <a:r>
              <a:rPr lang="es" sz="1100">
                <a:solidFill>
                  <a:srgbClr val="000000"/>
                </a:solidFill>
                <a:latin typeface="Liberation Serif"/>
                <a:ea typeface="Liberation Serif"/>
                <a:cs typeface="Liberation Serif"/>
                <a:sym typeface="Liberation Serif"/>
              </a:rPr>
              <a:t>(accessed Sep. 18, 2021)</a:t>
            </a:r>
            <a:r>
              <a:rPr lang="es" sz="1100">
                <a:solidFill>
                  <a:srgbClr val="000000"/>
                </a:solidFill>
                <a:highlight>
                  <a:srgbClr val="FFFFFF"/>
                </a:highlight>
                <a:latin typeface="Arial"/>
                <a:ea typeface="Arial"/>
                <a:cs typeface="Arial"/>
                <a:sym typeface="Arial"/>
              </a:rPr>
              <a:t> </a:t>
            </a:r>
            <a:r>
              <a:rPr lang="es" sz="1100" u="sng">
                <a:solidFill>
                  <a:srgbClr val="1155CC"/>
                </a:solidFill>
                <a:highlight>
                  <a:srgbClr val="FFFFFF"/>
                </a:highlight>
                <a:latin typeface="Arial"/>
                <a:ea typeface="Arial"/>
                <a:cs typeface="Arial"/>
                <a:sym typeface="Arial"/>
                <a:hlinkClick r:id="rId6">
                  <a:extLst>
                    <a:ext uri="{A12FA001-AC4F-418D-AE19-62706E023703}">
                      <ahyp:hlinkClr val="tx"/>
                    </a:ext>
                  </a:extLst>
                </a:hlinkClick>
              </a:rPr>
              <a:t>https://www.bancomundial.org/es/news/press-release/2020/06/16/latin-america-caribbean-health-emergency-covid-19</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s" sz="1100">
                <a:solidFill>
                  <a:srgbClr val="000000"/>
                </a:solidFill>
                <a:highlight>
                  <a:srgbClr val="FFFFFF"/>
                </a:highlight>
                <a:latin typeface="Arial"/>
                <a:ea typeface="Arial"/>
                <a:cs typeface="Arial"/>
                <a:sym typeface="Arial"/>
              </a:rPr>
              <a:t>Ministerio de Economía y Finanzas, "Guía de Orientación al Ciudadano del presupuesto público 2021", Ministerio de Economía y Finanzas, Lima, 2021.</a:t>
            </a:r>
            <a:r>
              <a:rPr lang="es" sz="1100">
                <a:solidFill>
                  <a:srgbClr val="000000"/>
                </a:solidFill>
                <a:latin typeface="Liberation Serif"/>
                <a:ea typeface="Liberation Serif"/>
                <a:cs typeface="Liberation Serif"/>
                <a:sym typeface="Liberation Serif"/>
              </a:rPr>
              <a:t>(accessed Sep. 20, 2021) </a:t>
            </a:r>
            <a:r>
              <a:rPr lang="es" sz="1100">
                <a:solidFill>
                  <a:srgbClr val="000000"/>
                </a:solidFill>
                <a:highlight>
                  <a:srgbClr val="FFFFFF"/>
                </a:highlight>
                <a:latin typeface="Arial"/>
                <a:ea typeface="Arial"/>
                <a:cs typeface="Arial"/>
                <a:sym typeface="Arial"/>
              </a:rPr>
              <a:t> </a:t>
            </a:r>
            <a:r>
              <a:rPr lang="es" sz="1100" u="sng">
                <a:solidFill>
                  <a:srgbClr val="1155CC"/>
                </a:solidFill>
                <a:highlight>
                  <a:srgbClr val="FFFFFF"/>
                </a:highlight>
                <a:latin typeface="Arial"/>
                <a:ea typeface="Arial"/>
                <a:cs typeface="Arial"/>
                <a:sym typeface="Arial"/>
                <a:hlinkClick r:id="rId7">
                  <a:extLst>
                    <a:ext uri="{A12FA001-AC4F-418D-AE19-62706E023703}">
                      <ahyp:hlinkClr val="tx"/>
                    </a:ext>
                  </a:extLst>
                </a:hlinkClick>
              </a:rPr>
              <a:t>https://www.mef.gob.pe/contenidos/presu_publ/documentac/guia_orientacion_ciudadano2021_proyectoley.pdf</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s" sz="1100">
                <a:solidFill>
                  <a:srgbClr val="000000"/>
                </a:solidFill>
                <a:highlight>
                  <a:srgbClr val="FFFFFF"/>
                </a:highlight>
                <a:latin typeface="Arial"/>
                <a:ea typeface="Arial"/>
                <a:cs typeface="Arial"/>
                <a:sym typeface="Arial"/>
              </a:rPr>
              <a:t>MINSA, "Resolución Ministerial N° 098-2021-MINSA", Ministerio de Salud, Lima, 2021. </a:t>
            </a:r>
            <a:r>
              <a:rPr lang="es" sz="1100">
                <a:solidFill>
                  <a:srgbClr val="000000"/>
                </a:solidFill>
                <a:latin typeface="Liberation Serif"/>
                <a:ea typeface="Liberation Serif"/>
                <a:cs typeface="Liberation Serif"/>
                <a:sym typeface="Liberation Serif"/>
              </a:rPr>
              <a:t>(accessed Sep. 22, 2021) </a:t>
            </a:r>
            <a:r>
              <a:rPr lang="es" sz="1100" u="sng">
                <a:solidFill>
                  <a:srgbClr val="1155CC"/>
                </a:solidFill>
                <a:highlight>
                  <a:srgbClr val="FFFFFF"/>
                </a:highlight>
                <a:latin typeface="Arial"/>
                <a:ea typeface="Arial"/>
                <a:cs typeface="Arial"/>
                <a:sym typeface="Arial"/>
                <a:hlinkClick r:id="rId8">
                  <a:extLst>
                    <a:ext uri="{A12FA001-AC4F-418D-AE19-62706E023703}">
                      <ahyp:hlinkClr val="tx"/>
                    </a:ext>
                  </a:extLst>
                </a:hlinkClick>
              </a:rPr>
              <a:t>https://cdn.www.gob.pe/uploads/document/file/1585852/Resoluci%C3%B3n%20Ministerial%20N%C2%B0%20098-2021-MINSA.pdf</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1200"/>
              </a:spcAft>
              <a:buNone/>
            </a:pPr>
            <a:r>
              <a:rPr lang="es" sz="1100">
                <a:solidFill>
                  <a:srgbClr val="000000"/>
                </a:solidFill>
                <a:latin typeface="Liberation Serif"/>
                <a:ea typeface="Liberation Serif"/>
                <a:cs typeface="Liberation Serif"/>
                <a:sym typeface="Liberation Serif"/>
              </a:rPr>
              <a:t>“PERÚ Instituto Nacional de Estadística e Informática INEI,” </a:t>
            </a:r>
            <a:r>
              <a:rPr i="1" lang="es" sz="1100">
                <a:solidFill>
                  <a:srgbClr val="000000"/>
                </a:solidFill>
                <a:latin typeface="Liberation Serif"/>
                <a:ea typeface="Liberation Serif"/>
                <a:cs typeface="Liberation Serif"/>
                <a:sym typeface="Liberation Serif"/>
              </a:rPr>
              <a:t>Infraestructura del sector salud según departamento</a:t>
            </a:r>
            <a:r>
              <a:rPr lang="es" sz="1100">
                <a:solidFill>
                  <a:srgbClr val="000000"/>
                </a:solidFill>
                <a:latin typeface="Liberation Serif"/>
                <a:ea typeface="Liberation Serif"/>
                <a:cs typeface="Liberation Serif"/>
                <a:sym typeface="Liberation Serif"/>
              </a:rPr>
              <a:t>, 2019. (accessed Sep. 11, 2021). </a:t>
            </a:r>
            <a:r>
              <a:rPr lang="es" sz="1100" u="sng">
                <a:solidFill>
                  <a:srgbClr val="1155CC"/>
                </a:solidFill>
                <a:latin typeface="Liberation Serif"/>
                <a:ea typeface="Liberation Serif"/>
                <a:cs typeface="Liberation Serif"/>
                <a:sym typeface="Liberation Serif"/>
                <a:hlinkClick r:id="rId9">
                  <a:extLst>
                    <a:ext uri="{A12FA001-AC4F-418D-AE19-62706E023703}">
                      <ahyp:hlinkClr val="tx"/>
                    </a:ext>
                  </a:extLst>
                </a:hlinkClick>
              </a:rPr>
              <a:t>https://www.inei.gob.pe/estadisticas/indice-tematico/health-sector-establishments/</a:t>
            </a:r>
            <a:r>
              <a:rPr lang="es" sz="1100">
                <a:solidFill>
                  <a:srgbClr val="000000"/>
                </a:solidFill>
                <a:latin typeface="Liberation Serif"/>
                <a:ea typeface="Liberation Serif"/>
                <a:cs typeface="Liberation Serif"/>
                <a:sym typeface="Liberation Serif"/>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4"/>
          <p:cNvSpPr txBox="1"/>
          <p:nvPr>
            <p:ph idx="1" type="body"/>
          </p:nvPr>
        </p:nvSpPr>
        <p:spPr>
          <a:xfrm>
            <a:off x="1279000" y="385800"/>
            <a:ext cx="7030500" cy="4757700"/>
          </a:xfrm>
          <a:prstGeom prst="rect">
            <a:avLst/>
          </a:prstGeom>
        </p:spPr>
        <p:txBody>
          <a:bodyPr anchorCtr="0" anchor="t" bIns="91425" lIns="91425" spcFirstLastPara="1" rIns="91425" wrap="square" tIns="91425">
            <a:normAutofit lnSpcReduction="20000"/>
          </a:bodyPr>
          <a:lstStyle/>
          <a:p>
            <a:pPr indent="0" lvl="0" marL="0" rtl="0" algn="just">
              <a:lnSpc>
                <a:spcPct val="100000"/>
              </a:lnSpc>
              <a:spcBef>
                <a:spcPts val="1200"/>
              </a:spcBef>
              <a:spcAft>
                <a:spcPts val="0"/>
              </a:spcAft>
              <a:buNone/>
            </a:pPr>
            <a:r>
              <a:rPr lang="es" sz="1100">
                <a:solidFill>
                  <a:srgbClr val="000000"/>
                </a:solidFill>
                <a:latin typeface="Arial"/>
                <a:ea typeface="Arial"/>
                <a:cs typeface="Arial"/>
                <a:sym typeface="Arial"/>
              </a:rPr>
              <a:t>Gasto (% del PIB) | Data,” </a:t>
            </a:r>
            <a:r>
              <a:rPr i="1" lang="es" sz="1100">
                <a:solidFill>
                  <a:srgbClr val="000000"/>
                </a:solidFill>
                <a:latin typeface="Arial"/>
                <a:ea typeface="Arial"/>
                <a:cs typeface="Arial"/>
                <a:sym typeface="Arial"/>
              </a:rPr>
              <a:t>Bancomundial.org</a:t>
            </a:r>
            <a:r>
              <a:rPr lang="es" sz="1100">
                <a:solidFill>
                  <a:srgbClr val="000000"/>
                </a:solidFill>
                <a:latin typeface="Arial"/>
                <a:ea typeface="Arial"/>
                <a:cs typeface="Arial"/>
                <a:sym typeface="Arial"/>
              </a:rPr>
              <a:t>, 2021.  (accessed Sep. 19, 2021).</a:t>
            </a:r>
            <a:r>
              <a:rPr lang="es" sz="1100" u="sng">
                <a:solidFill>
                  <a:srgbClr val="1155CC"/>
                </a:solidFill>
                <a:latin typeface="Arial"/>
                <a:ea typeface="Arial"/>
                <a:cs typeface="Arial"/>
                <a:sym typeface="Arial"/>
                <a:hlinkClick r:id="rId3">
                  <a:extLst>
                    <a:ext uri="{A12FA001-AC4F-418D-AE19-62706E023703}">
                      <ahyp:hlinkClr val="tx"/>
                    </a:ext>
                  </a:extLst>
                </a:hlinkClick>
              </a:rPr>
              <a:t>https://datos.bancomundial.org/indicator/GC.XPN.TOTL.GD.ZS?end=2020&amp;name_desc=false&amp;start=1972</a:t>
            </a: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s" sz="1100">
                <a:solidFill>
                  <a:srgbClr val="000000"/>
                </a:solidFill>
                <a:latin typeface="Arial"/>
                <a:ea typeface="Arial"/>
                <a:cs typeface="Arial"/>
                <a:sym typeface="Arial"/>
              </a:rPr>
              <a:t>M. G. Flores López, A. Soto Tarazona, and J. A. De La Cruz-Vargas, “Regional distribution of COVID-19 mortality in Peru,” </a:t>
            </a:r>
            <a:r>
              <a:rPr i="1" lang="es" sz="1100">
                <a:solidFill>
                  <a:srgbClr val="000000"/>
                </a:solidFill>
                <a:latin typeface="Arial"/>
                <a:ea typeface="Arial"/>
                <a:cs typeface="Arial"/>
                <a:sym typeface="Arial"/>
              </a:rPr>
              <a:t>Revista de la Facultad de Medicina Humana</a:t>
            </a:r>
            <a:r>
              <a:rPr lang="es" sz="1100">
                <a:solidFill>
                  <a:srgbClr val="000000"/>
                </a:solidFill>
                <a:latin typeface="Arial"/>
                <a:ea typeface="Arial"/>
                <a:cs typeface="Arial"/>
                <a:sym typeface="Arial"/>
              </a:rPr>
              <a:t>, vol. 21, no. 2, pp. 326–334. (accesed Sep 19, 201) </a:t>
            </a:r>
            <a:r>
              <a:rPr lang="es" sz="1100" u="sng">
                <a:solidFill>
                  <a:srgbClr val="1155CC"/>
                </a:solidFill>
                <a:latin typeface="Arial"/>
                <a:ea typeface="Arial"/>
                <a:cs typeface="Arial"/>
                <a:sym typeface="Arial"/>
                <a:hlinkClick r:id="rId4">
                  <a:extLst>
                    <a:ext uri="{A12FA001-AC4F-418D-AE19-62706E023703}">
                      <ahyp:hlinkClr val="tx"/>
                    </a:ext>
                  </a:extLst>
                </a:hlinkClick>
              </a:rPr>
              <a:t>http://www.scielo.org.pe/scielo.php?pid=S2308-05312021000200326&amp;script=sci_arttext&amp;tlng=en</a:t>
            </a: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s" sz="1100">
                <a:solidFill>
                  <a:srgbClr val="000000"/>
                </a:solidFill>
                <a:latin typeface="Arial"/>
                <a:ea typeface="Arial"/>
                <a:cs typeface="Arial"/>
                <a:sym typeface="Arial"/>
              </a:rPr>
              <a:t>“CME Info - Child Mortality Estimates,” Childmortality.org, 2021. (accessed Sep. 19, 2021) </a:t>
            </a:r>
            <a:r>
              <a:rPr lang="es" sz="1100" u="sng">
                <a:solidFill>
                  <a:srgbClr val="1155CC"/>
                </a:solidFill>
                <a:latin typeface="Arial"/>
                <a:ea typeface="Arial"/>
                <a:cs typeface="Arial"/>
                <a:sym typeface="Arial"/>
                <a:hlinkClick r:id="rId5">
                  <a:extLst>
                    <a:ext uri="{A12FA001-AC4F-418D-AE19-62706E023703}">
                      <ahyp:hlinkClr val="tx"/>
                    </a:ext>
                  </a:extLst>
                </a:hlinkClick>
              </a:rPr>
              <a:t>https://childmortality.org/</a:t>
            </a: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s" sz="1100">
                <a:solidFill>
                  <a:srgbClr val="000000"/>
                </a:solidFill>
                <a:latin typeface="Arial"/>
                <a:ea typeface="Arial"/>
                <a:cs typeface="Arial"/>
                <a:sym typeface="Arial"/>
              </a:rPr>
              <a:t>“Neonatal mortality - UNICEF DATA,” </a:t>
            </a:r>
            <a:r>
              <a:rPr i="1" lang="es" sz="1100">
                <a:solidFill>
                  <a:srgbClr val="000000"/>
                </a:solidFill>
                <a:latin typeface="Arial"/>
                <a:ea typeface="Arial"/>
                <a:cs typeface="Arial"/>
                <a:sym typeface="Arial"/>
              </a:rPr>
              <a:t>UNICEF DATA</a:t>
            </a:r>
            <a:r>
              <a:rPr lang="es" sz="1100">
                <a:solidFill>
                  <a:srgbClr val="000000"/>
                </a:solidFill>
                <a:latin typeface="Arial"/>
                <a:ea typeface="Arial"/>
                <a:cs typeface="Arial"/>
                <a:sym typeface="Arial"/>
              </a:rPr>
              <a:t>, Jul. 20, 2021. (accessed Sep 19, 2021). </a:t>
            </a:r>
            <a:r>
              <a:rPr lang="es" sz="1100" u="sng">
                <a:solidFill>
                  <a:srgbClr val="1155CC"/>
                </a:solidFill>
                <a:latin typeface="Arial"/>
                <a:ea typeface="Arial"/>
                <a:cs typeface="Arial"/>
                <a:sym typeface="Arial"/>
                <a:hlinkClick r:id="rId6">
                  <a:extLst>
                    <a:ext uri="{A12FA001-AC4F-418D-AE19-62706E023703}">
                      <ahyp:hlinkClr val="tx"/>
                    </a:ext>
                  </a:extLst>
                </a:hlinkClick>
              </a:rPr>
              <a:t>https://data.unicef.org/topic/child-survival/neonatal-mortality/</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s" sz="1100">
                <a:solidFill>
                  <a:srgbClr val="000000"/>
                </a:solidFill>
                <a:latin typeface="Arial"/>
                <a:ea typeface="Arial"/>
                <a:cs typeface="Arial"/>
                <a:sym typeface="Arial"/>
              </a:rPr>
              <a:t>Cost utility analysis of continuous and intermittent versus intermittent vital signs monitoring in patients admitted to surgical wards,” </a:t>
            </a:r>
            <a:r>
              <a:rPr i="1" lang="es" sz="1100">
                <a:solidFill>
                  <a:srgbClr val="000000"/>
                </a:solidFill>
                <a:latin typeface="Arial"/>
                <a:ea typeface="Arial"/>
                <a:cs typeface="Arial"/>
                <a:sym typeface="Arial"/>
              </a:rPr>
              <a:t>Journal of Medical Economics</a:t>
            </a:r>
            <a:r>
              <a:rPr lang="es" sz="1100">
                <a:solidFill>
                  <a:srgbClr val="000000"/>
                </a:solidFill>
                <a:latin typeface="Arial"/>
                <a:ea typeface="Arial"/>
                <a:cs typeface="Arial"/>
                <a:sym typeface="Arial"/>
              </a:rPr>
              <a:t>, 2020. (accessed Sep. 20, 2021).  </a:t>
            </a:r>
            <a:r>
              <a:rPr lang="es" sz="1100" u="sng">
                <a:solidFill>
                  <a:srgbClr val="1155CC"/>
                </a:solidFill>
                <a:latin typeface="Arial"/>
                <a:ea typeface="Arial"/>
                <a:cs typeface="Arial"/>
                <a:sym typeface="Arial"/>
                <a:hlinkClick r:id="rId7">
                  <a:extLst>
                    <a:ext uri="{A12FA001-AC4F-418D-AE19-62706E023703}">
                      <ahyp:hlinkClr val="tx"/>
                    </a:ext>
                  </a:extLst>
                </a:hlinkClick>
              </a:rPr>
              <a:t>https://www.tandfonline.com/doi/full/10.1080/13696998.2020.1747474</a:t>
            </a: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s" sz="1100">
                <a:solidFill>
                  <a:srgbClr val="000000"/>
                </a:solidFill>
                <a:highlight>
                  <a:srgbClr val="FFFFFF"/>
                </a:highlight>
                <a:latin typeface="Arial"/>
                <a:ea typeface="Arial"/>
                <a:cs typeface="Arial"/>
                <a:sym typeface="Arial"/>
              </a:rPr>
              <a:t>MINSA, 2020. </a:t>
            </a:r>
            <a:r>
              <a:rPr i="1" lang="es" sz="1100">
                <a:solidFill>
                  <a:srgbClr val="000000"/>
                </a:solidFill>
                <a:highlight>
                  <a:srgbClr val="FFFFFF"/>
                </a:highlight>
                <a:latin typeface="Arial"/>
                <a:ea typeface="Arial"/>
                <a:cs typeface="Arial"/>
                <a:sym typeface="Arial"/>
              </a:rPr>
              <a:t>Información de Recursos Humanos en el Sector Salud en el Marco de la Pandemia COVID – 19</a:t>
            </a:r>
            <a:r>
              <a:rPr lang="es" sz="1100">
                <a:solidFill>
                  <a:srgbClr val="000000"/>
                </a:solidFill>
                <a:highlight>
                  <a:srgbClr val="FFFFFF"/>
                </a:highlight>
                <a:latin typeface="Arial"/>
                <a:ea typeface="Arial"/>
                <a:cs typeface="Arial"/>
                <a:sym typeface="Arial"/>
              </a:rPr>
              <a:t>. Lima. (accessed Sep 19, 2021) </a:t>
            </a:r>
            <a:r>
              <a:rPr lang="es" sz="1100" u="sng">
                <a:solidFill>
                  <a:srgbClr val="1155CC"/>
                </a:solidFill>
                <a:highlight>
                  <a:srgbClr val="FFFFFF"/>
                </a:highlight>
                <a:latin typeface="Arial"/>
                <a:ea typeface="Arial"/>
                <a:cs typeface="Arial"/>
                <a:sym typeface="Arial"/>
                <a:hlinkClick r:id="rId8">
                  <a:extLst>
                    <a:ext uri="{A12FA001-AC4F-418D-AE19-62706E023703}">
                      <ahyp:hlinkClr val="tx"/>
                    </a:ext>
                  </a:extLst>
                </a:hlinkClick>
              </a:rPr>
              <a:t>https://cdn.www.gob.pe/uploads/document/file/2040124/Documento.pdf</a:t>
            </a:r>
            <a:endParaRPr sz="1100">
              <a:solidFill>
                <a:srgbClr val="000000"/>
              </a:solidFill>
              <a:highlight>
                <a:srgbClr val="FFFFFF"/>
              </a:highlight>
              <a:latin typeface="Arial"/>
              <a:ea typeface="Arial"/>
              <a:cs typeface="Arial"/>
              <a:sym typeface="Arial"/>
            </a:endParaRPr>
          </a:p>
          <a:p>
            <a:pPr indent="0" lvl="0" marL="0" rtl="0" algn="just">
              <a:lnSpc>
                <a:spcPct val="100000"/>
              </a:lnSpc>
              <a:spcBef>
                <a:spcPts val="1200"/>
              </a:spcBef>
              <a:spcAft>
                <a:spcPts val="0"/>
              </a:spcAft>
              <a:buNone/>
            </a:pPr>
            <a:r>
              <a:rPr lang="es" sz="1200">
                <a:solidFill>
                  <a:srgbClr val="000000"/>
                </a:solidFill>
                <a:highlight>
                  <a:srgbClr val="FFFFFF"/>
                </a:highlight>
                <a:latin typeface="Arial"/>
                <a:ea typeface="Arial"/>
                <a:cs typeface="Arial"/>
                <a:sym typeface="Arial"/>
              </a:rPr>
              <a:t>Ministerio de Salud, “.: REUNIS :. Repositorio Único Nacional de Información en Salud - Ministerio de Salud, Minsa.gob.pe, 2021. </a:t>
            </a:r>
            <a:r>
              <a:rPr lang="es" sz="1200" u="sng">
                <a:solidFill>
                  <a:srgbClr val="1155CC"/>
                </a:solidFill>
                <a:highlight>
                  <a:srgbClr val="FFFFFF"/>
                </a:highlight>
                <a:latin typeface="Arial"/>
                <a:ea typeface="Arial"/>
                <a:cs typeface="Arial"/>
                <a:sym typeface="Arial"/>
                <a:hlinkClick r:id="rId9">
                  <a:extLst>
                    <a:ext uri="{A12FA001-AC4F-418D-AE19-62706E023703}">
                      <ahyp:hlinkClr val="tx"/>
                    </a:ext>
                  </a:extLst>
                </a:hlinkClick>
              </a:rPr>
              <a:t>https://www.dge.gob.pe/portal/docs/vigilancia/sala/2021/SE07/mneonatal.pdf</a:t>
            </a:r>
            <a:r>
              <a:rPr lang="es" sz="1200">
                <a:solidFill>
                  <a:srgbClr val="000000"/>
                </a:solidFill>
                <a:highlight>
                  <a:srgbClr val="FFFFFF"/>
                </a:highlight>
                <a:latin typeface="Arial"/>
                <a:ea typeface="Arial"/>
                <a:cs typeface="Arial"/>
                <a:sym typeface="Arial"/>
              </a:rPr>
              <a:t> (Accessed Sep. 25, 2021).</a:t>
            </a:r>
            <a:r>
              <a:rPr lang="es"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s" sz="1100">
                <a:solidFill>
                  <a:srgbClr val="000000"/>
                </a:solidFill>
                <a:highlight>
                  <a:srgbClr val="FFFFFF"/>
                </a:highlight>
                <a:latin typeface="Arial"/>
                <a:ea typeface="Arial"/>
                <a:cs typeface="Arial"/>
                <a:sym typeface="Arial"/>
              </a:rPr>
              <a:t>EsSalud. MANUAL DE PROCESOS Y PROCEDIMIENTOS DEL PROCESO DE CIRUGÍA PEDIÁTRICA. Enero de 2020. (accessed Sep 23, 2021) </a:t>
            </a:r>
            <a:r>
              <a:rPr lang="es" sz="1100" u="sng">
                <a:solidFill>
                  <a:srgbClr val="1155CC"/>
                </a:solidFill>
                <a:highlight>
                  <a:srgbClr val="FFFFFF"/>
                </a:highlight>
                <a:latin typeface="Arial"/>
                <a:ea typeface="Arial"/>
                <a:cs typeface="Arial"/>
                <a:sym typeface="Arial"/>
                <a:hlinkClick r:id="rId10">
                  <a:extLst>
                    <a:ext uri="{A12FA001-AC4F-418D-AE19-62706E023703}">
                      <ahyp:hlinkClr val="tx"/>
                    </a:ext>
                  </a:extLst>
                </a:hlinkClick>
              </a:rPr>
              <a:t>http://www.essalud.gob.pe/transparencia/procesos_procedimientos/MPP_HNERM_Departamento_Cirujia_Pediatrica.pdf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5"/>
          <p:cNvSpPr txBox="1"/>
          <p:nvPr>
            <p:ph idx="1" type="body"/>
          </p:nvPr>
        </p:nvSpPr>
        <p:spPr>
          <a:xfrm>
            <a:off x="1303800" y="488100"/>
            <a:ext cx="7030500" cy="41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100">
                <a:solidFill>
                  <a:srgbClr val="000000"/>
                </a:solidFill>
                <a:highlight>
                  <a:srgbClr val="FFFFFF"/>
                </a:highlight>
                <a:latin typeface="Arial"/>
                <a:ea typeface="Arial"/>
                <a:cs typeface="Arial"/>
                <a:sym typeface="Arial"/>
              </a:rPr>
              <a:t>MINSA, 2021. Recursos médicos. (accessed Sep 23, 2021) </a:t>
            </a:r>
            <a:r>
              <a:rPr i="1" lang="es" sz="1100" u="sng">
                <a:solidFill>
                  <a:srgbClr val="1155CC"/>
                </a:solidFill>
                <a:latin typeface="Arial"/>
                <a:ea typeface="Arial"/>
                <a:cs typeface="Arial"/>
                <a:sym typeface="Arial"/>
                <a:hlinkClick r:id="rId3">
                  <a:extLst>
                    <a:ext uri="{A12FA001-AC4F-418D-AE19-62706E023703}">
                      <ahyp:hlinkClr val="tx"/>
                    </a:ext>
                  </a:extLst>
                </a:hlinkClick>
              </a:rPr>
              <a:t>https://cdn.www.gob.pe/uploads/document/file/2051365/R.D.%20N%C2%BA%20148-2021-DG-HNAL.pdf.pdf</a:t>
            </a:r>
            <a:r>
              <a:rPr i="1" lang="es" sz="1100">
                <a:solidFill>
                  <a:srgbClr val="000000"/>
                </a:solidFill>
                <a:latin typeface="Arial"/>
                <a:ea typeface="Arial"/>
                <a:cs typeface="Arial"/>
                <a:sym typeface="Arial"/>
              </a:rPr>
              <a:t> </a:t>
            </a:r>
            <a:endParaRPr i="1"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s" sz="1100">
                <a:solidFill>
                  <a:srgbClr val="000000"/>
                </a:solidFill>
                <a:latin typeface="Liberation Serif"/>
                <a:ea typeface="Liberation Serif"/>
                <a:cs typeface="Liberation Serif"/>
                <a:sym typeface="Liberation Serif"/>
              </a:rPr>
              <a:t>Ministerio de Economía y Finanzas, Tribunal de Contrataciones del Estado, 2021. </a:t>
            </a:r>
            <a:r>
              <a:rPr lang="es" sz="1100" u="sng">
                <a:solidFill>
                  <a:srgbClr val="1155CC"/>
                </a:solidFill>
                <a:latin typeface="Liberation Serif"/>
                <a:ea typeface="Liberation Serif"/>
                <a:cs typeface="Liberation Serif"/>
                <a:sym typeface="Liberation Serif"/>
                <a:hlinkClick r:id="rId4">
                  <a:extLst>
                    <a:ext uri="{A12FA001-AC4F-418D-AE19-62706E023703}">
                      <ahyp:hlinkClr val="tx"/>
                    </a:ext>
                  </a:extLst>
                </a:hlinkClick>
              </a:rPr>
              <a:t>https://cdn.www.gob.pe/uploads/document/file/1062067/0699-201820200729-107894-1ifpow4.pdf</a:t>
            </a:r>
            <a:r>
              <a:rPr lang="es" sz="1100">
                <a:solidFill>
                  <a:srgbClr val="000000"/>
                </a:solidFill>
                <a:latin typeface="Liberation Serif"/>
                <a:ea typeface="Liberation Serif"/>
                <a:cs typeface="Liberation Serif"/>
                <a:sym typeface="Liberation Serif"/>
              </a:rPr>
              <a:t> (accessed Sep. 8, 2021).</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s" sz="1100">
                <a:solidFill>
                  <a:srgbClr val="000000"/>
                </a:solidFill>
                <a:latin typeface="Arial"/>
                <a:ea typeface="Arial"/>
                <a:cs typeface="Arial"/>
                <a:sym typeface="Arial"/>
              </a:rPr>
              <a:t>Sociedad Argentina de Pediatría, “Reanimación Cardiopulmonar en el Paciente con Cardiopatía Congénita. [Online] </a:t>
            </a:r>
            <a:r>
              <a:rPr lang="es" sz="1100">
                <a:solidFill>
                  <a:srgbClr val="000000"/>
                </a:solidFill>
                <a:highlight>
                  <a:srgbClr val="FFFFFF"/>
                </a:highlight>
                <a:latin typeface="Arial"/>
                <a:ea typeface="Arial"/>
                <a:cs typeface="Arial"/>
                <a:sym typeface="Arial"/>
              </a:rPr>
              <a:t> (Accessed: 25- Sep- 2021) Available: </a:t>
            </a:r>
            <a:r>
              <a:rPr lang="es" sz="1100" u="sng">
                <a:solidFill>
                  <a:srgbClr val="1155CC"/>
                </a:solidFill>
                <a:latin typeface="Arial"/>
                <a:ea typeface="Arial"/>
                <a:cs typeface="Arial"/>
                <a:sym typeface="Arial"/>
                <a:hlinkClick r:id="rId5">
                  <a:extLst>
                    <a:ext uri="{A12FA001-AC4F-418D-AE19-62706E023703}">
                      <ahyp:hlinkClr val="tx"/>
                    </a:ext>
                  </a:extLst>
                </a:hlinkClick>
              </a:rPr>
              <a:t>https://www.sap.org.ar/docs/CursosTop/RCP/story_content/external_files/reanimacion.pdf</a:t>
            </a: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i="1" lang="es" sz="1100">
                <a:solidFill>
                  <a:srgbClr val="000000"/>
                </a:solidFill>
                <a:highlight>
                  <a:srgbClr val="FFFFFF"/>
                </a:highlight>
                <a:latin typeface="Arial"/>
                <a:ea typeface="Arial"/>
                <a:cs typeface="Arial"/>
                <a:sym typeface="Arial"/>
              </a:rPr>
              <a:t>Defensoría del Pueblo, "Supervisión Nacional a los Servicios de Neonatología y UCI Neonatal", Lima, 2019. </a:t>
            </a:r>
            <a:r>
              <a:rPr lang="es" sz="1100">
                <a:solidFill>
                  <a:srgbClr val="000000"/>
                </a:solidFill>
                <a:highlight>
                  <a:srgbClr val="FFFFFF"/>
                </a:highlight>
                <a:latin typeface="Arial"/>
                <a:ea typeface="Arial"/>
                <a:cs typeface="Arial"/>
                <a:sym typeface="Arial"/>
              </a:rPr>
              <a:t> (Accessed: 18- Sep- 2021) Available: </a:t>
            </a:r>
            <a:r>
              <a:rPr i="1" lang="es" sz="1100" u="sng">
                <a:solidFill>
                  <a:srgbClr val="1155CC"/>
                </a:solidFill>
                <a:highlight>
                  <a:srgbClr val="FFFFFF"/>
                </a:highlight>
                <a:latin typeface="Arial"/>
                <a:ea typeface="Arial"/>
                <a:cs typeface="Arial"/>
                <a:sym typeface="Arial"/>
                <a:hlinkClick r:id="rId6">
                  <a:extLst>
                    <a:ext uri="{A12FA001-AC4F-418D-AE19-62706E023703}">
                      <ahyp:hlinkClr val="tx"/>
                    </a:ext>
                  </a:extLst>
                </a:hlinkClick>
              </a:rPr>
              <a:t>https://www.defensoria.gob.pe/wp-content/uploads/2020/02/IA-10-2019-AAE-Supervisi%C3%B3n-Nacional-a-los-Servicios-de-Neonatolog%C3%ADa-y-UCI-neonatal.pdf</a:t>
            </a:r>
            <a:r>
              <a:rPr i="1" lang="es" sz="1100">
                <a:solidFill>
                  <a:srgbClr val="000000"/>
                </a:solidFill>
                <a:highlight>
                  <a:srgbClr val="FFFFFF"/>
                </a:highlight>
                <a:latin typeface="Arial"/>
                <a:ea typeface="Arial"/>
                <a:cs typeface="Arial"/>
                <a:sym typeface="Arial"/>
              </a:rPr>
              <a:t> </a:t>
            </a:r>
            <a:endParaRPr i="1"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lang="es" sz="1100">
                <a:solidFill>
                  <a:srgbClr val="000000"/>
                </a:solidFill>
                <a:latin typeface="Arial"/>
                <a:ea typeface="Arial"/>
                <a:cs typeface="Arial"/>
                <a:sym typeface="Arial"/>
              </a:rPr>
              <a:t>“UNIVERSIDAD JUÁREZ DEL ESTADO DE DURANGO FACULTAD DE MEDICINA Y NUTRICIÓN,.” [Online]. </a:t>
            </a:r>
            <a:r>
              <a:rPr lang="es" sz="1100">
                <a:solidFill>
                  <a:srgbClr val="000000"/>
                </a:solidFill>
                <a:highlight>
                  <a:srgbClr val="FFFFFF"/>
                </a:highlight>
                <a:latin typeface="Arial"/>
                <a:ea typeface="Arial"/>
                <a:cs typeface="Arial"/>
                <a:sym typeface="Arial"/>
              </a:rPr>
              <a:t> (Accessed: 25- Sep- 2021)</a:t>
            </a:r>
            <a:r>
              <a:rPr lang="es" sz="1100">
                <a:solidFill>
                  <a:srgbClr val="000000"/>
                </a:solidFill>
                <a:latin typeface="Arial"/>
                <a:ea typeface="Arial"/>
                <a:cs typeface="Arial"/>
                <a:sym typeface="Arial"/>
              </a:rPr>
              <a:t> Available: </a:t>
            </a:r>
            <a:r>
              <a:rPr lang="es" sz="1100" u="sng">
                <a:solidFill>
                  <a:srgbClr val="1155CC"/>
                </a:solidFill>
                <a:latin typeface="Arial"/>
                <a:ea typeface="Arial"/>
                <a:cs typeface="Arial"/>
                <a:sym typeface="Arial"/>
                <a:hlinkClick r:id="rId7">
                  <a:extLst>
                    <a:ext uri="{A12FA001-AC4F-418D-AE19-62706E023703}">
                      <ahyp:hlinkClr val="tx"/>
                    </a:ext>
                  </a:extLst>
                </a:hlinkClick>
              </a:rPr>
              <a:t>http://famen.ujed.mx/doc/manual-de-practicas/a-2016/03_Prac_01.pdf</a:t>
            </a: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1200"/>
              </a:spcAft>
              <a:buNone/>
            </a:pPr>
            <a:r>
              <a:rPr lang="es" sz="1100">
                <a:solidFill>
                  <a:srgbClr val="000000"/>
                </a:solidFill>
                <a:highlight>
                  <a:srgbClr val="FFFFFF"/>
                </a:highlight>
                <a:latin typeface="Arial"/>
                <a:ea typeface="Arial"/>
                <a:cs typeface="Arial"/>
                <a:sym typeface="Arial"/>
              </a:rPr>
              <a:t>"Tabla de equivalencias de las medidas por tallas", </a:t>
            </a:r>
            <a:r>
              <a:rPr i="1" lang="es" sz="1100">
                <a:solidFill>
                  <a:srgbClr val="000000"/>
                </a:solidFill>
                <a:highlight>
                  <a:srgbClr val="FFFFFF"/>
                </a:highlight>
                <a:latin typeface="Arial"/>
                <a:ea typeface="Arial"/>
                <a:cs typeface="Arial"/>
                <a:sym typeface="Arial"/>
              </a:rPr>
              <a:t>Valeria Lanas</a:t>
            </a:r>
            <a:r>
              <a:rPr lang="es" sz="1100">
                <a:solidFill>
                  <a:srgbClr val="000000"/>
                </a:solidFill>
                <a:highlight>
                  <a:srgbClr val="FFFFFF"/>
                </a:highlight>
                <a:latin typeface="Arial"/>
                <a:ea typeface="Arial"/>
                <a:cs typeface="Arial"/>
                <a:sym typeface="Arial"/>
              </a:rPr>
              <a:t>. [Online].  (Accessed: 25- Sep- 2021) Available: </a:t>
            </a:r>
            <a:r>
              <a:rPr lang="es" sz="1100" u="sng">
                <a:solidFill>
                  <a:srgbClr val="1155CC"/>
                </a:solidFill>
                <a:highlight>
                  <a:srgbClr val="FFFFFF"/>
                </a:highlight>
                <a:latin typeface="Arial"/>
                <a:ea typeface="Arial"/>
                <a:cs typeface="Arial"/>
                <a:sym typeface="Arial"/>
                <a:hlinkClick r:id="rId8">
                  <a:extLst>
                    <a:ext uri="{A12FA001-AC4F-418D-AE19-62706E023703}">
                      <ahyp:hlinkClr val="tx"/>
                    </a:ext>
                  </a:extLst>
                </a:hlinkClick>
              </a:rPr>
              <a:t>https://www.valerialanas.com/es/escuela/tabla-de-equivalencias-de-las-medidas-por-tallas/</a:t>
            </a:r>
            <a:r>
              <a:rPr lang="es" sz="1100">
                <a:solidFill>
                  <a:srgbClr val="000000"/>
                </a:solidFill>
                <a:highlight>
                  <a:srgbClr val="FFFFFF"/>
                </a:highlight>
                <a:latin typeface="Arial"/>
                <a:ea typeface="Arial"/>
                <a:cs typeface="Arial"/>
                <a:sym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VARIACIONES DE SIGNOS VITALES DE ACUERDO A EDAD</a:t>
            </a:r>
            <a:endParaRPr/>
          </a:p>
        </p:txBody>
      </p:sp>
      <p:sp>
        <p:nvSpPr>
          <p:cNvPr id="287" name="Google Shape;287;p14"/>
          <p:cNvSpPr txBox="1"/>
          <p:nvPr>
            <p:ph idx="1" type="body"/>
          </p:nvPr>
        </p:nvSpPr>
        <p:spPr>
          <a:xfrm>
            <a:off x="4669125" y="4470100"/>
            <a:ext cx="4197900" cy="484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i="1" lang="es" sz="1100">
                <a:solidFill>
                  <a:srgbClr val="000000"/>
                </a:solidFill>
                <a:latin typeface="Liberation Serif"/>
                <a:ea typeface="Liberation Serif"/>
                <a:cs typeface="Liberation Serif"/>
                <a:sym typeface="Liberation Serif"/>
              </a:rPr>
              <a:t>Figura 1. Tabla de presión arterial en rango de 7 días a 18 años. OPS, septiembre del 2020  [2]</a:t>
            </a:r>
            <a:endParaRPr b="1" i="1" sz="1100">
              <a:solidFill>
                <a:srgbClr val="000000"/>
              </a:solidFill>
              <a:latin typeface="Liberation Serif"/>
              <a:ea typeface="Liberation Serif"/>
              <a:cs typeface="Liberation Serif"/>
              <a:sym typeface="Liberation Serif"/>
            </a:endParaRPr>
          </a:p>
          <a:p>
            <a:pPr indent="0" lvl="0" marL="0" rtl="0" algn="l">
              <a:spcBef>
                <a:spcPts val="0"/>
              </a:spcBef>
              <a:spcAft>
                <a:spcPts val="0"/>
              </a:spcAft>
              <a:buNone/>
            </a:pPr>
            <a:r>
              <a:rPr b="1" i="1" lang="es" sz="1100">
                <a:solidFill>
                  <a:srgbClr val="000000"/>
                </a:solidFill>
                <a:latin typeface="Liberation Serif"/>
                <a:ea typeface="Liberation Serif"/>
                <a:cs typeface="Liberation Serif"/>
                <a:sym typeface="Liberation Serif"/>
              </a:rPr>
              <a:t>Figura 2. Tabla de frecuencia cardiaca y respiratoria. OPS, septiembre del 2020 [2]</a:t>
            </a:r>
            <a:endParaRPr/>
          </a:p>
        </p:txBody>
      </p:sp>
      <p:pic>
        <p:nvPicPr>
          <p:cNvPr id="288" name="Google Shape;288;p14"/>
          <p:cNvPicPr preferRelativeResize="0"/>
          <p:nvPr/>
        </p:nvPicPr>
        <p:blipFill rotWithShape="1">
          <a:blip r:embed="rId3">
            <a:alphaModFix/>
          </a:blip>
          <a:srcRect b="51660" l="0" r="0" t="0"/>
          <a:stretch/>
        </p:blipFill>
        <p:spPr>
          <a:xfrm>
            <a:off x="805325" y="1959150"/>
            <a:ext cx="3766675" cy="2149676"/>
          </a:xfrm>
          <a:prstGeom prst="rect">
            <a:avLst/>
          </a:prstGeom>
          <a:noFill/>
          <a:ln>
            <a:noFill/>
          </a:ln>
        </p:spPr>
      </p:pic>
      <p:pic>
        <p:nvPicPr>
          <p:cNvPr id="289" name="Google Shape;289;p14"/>
          <p:cNvPicPr preferRelativeResize="0"/>
          <p:nvPr/>
        </p:nvPicPr>
        <p:blipFill>
          <a:blip r:embed="rId4">
            <a:alphaModFix/>
          </a:blip>
          <a:stretch>
            <a:fillRect/>
          </a:stretch>
        </p:blipFill>
        <p:spPr>
          <a:xfrm>
            <a:off x="4942200" y="2227650"/>
            <a:ext cx="3392100" cy="170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316200" y="672925"/>
            <a:ext cx="7124100" cy="72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CONTEXTO ECONÓMICO LATINOAMERICANO</a:t>
            </a:r>
            <a:endParaRPr/>
          </a:p>
        </p:txBody>
      </p:sp>
      <p:sp>
        <p:nvSpPr>
          <p:cNvPr id="295" name="Google Shape;295;p15"/>
          <p:cNvSpPr/>
          <p:nvPr/>
        </p:nvSpPr>
        <p:spPr>
          <a:xfrm>
            <a:off x="481013" y="1772350"/>
            <a:ext cx="1861500" cy="23919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En </a:t>
            </a:r>
            <a:r>
              <a:rPr b="1" lang="es">
                <a:solidFill>
                  <a:schemeClr val="lt1"/>
                </a:solidFill>
              </a:rPr>
              <a:t>Latinoamérica</a:t>
            </a:r>
            <a:r>
              <a:rPr lang="es"/>
              <a:t> </a:t>
            </a:r>
            <a:r>
              <a:rPr lang="es"/>
              <a:t>existe un </a:t>
            </a:r>
            <a:r>
              <a:rPr b="1" lang="es">
                <a:solidFill>
                  <a:schemeClr val="lt1"/>
                </a:solidFill>
              </a:rPr>
              <a:t>acceso desigual</a:t>
            </a:r>
            <a:r>
              <a:rPr lang="es"/>
              <a:t> a los servicios de </a:t>
            </a:r>
            <a:r>
              <a:rPr b="1" lang="es">
                <a:solidFill>
                  <a:schemeClr val="lt1"/>
                </a:solidFill>
              </a:rPr>
              <a:t>salud.</a:t>
            </a:r>
            <a:endParaRPr b="1">
              <a:solidFill>
                <a:schemeClr val="lt1"/>
              </a:solidFill>
            </a:endParaRPr>
          </a:p>
        </p:txBody>
      </p:sp>
      <p:sp>
        <p:nvSpPr>
          <p:cNvPr id="296" name="Google Shape;296;p15"/>
          <p:cNvSpPr/>
          <p:nvPr/>
        </p:nvSpPr>
        <p:spPr>
          <a:xfrm>
            <a:off x="2434214" y="1772350"/>
            <a:ext cx="2606400" cy="2391900"/>
          </a:xfrm>
          <a:prstGeom prst="roundRect">
            <a:avLst>
              <a:gd fmla="val 16667"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b="1" lang="es" sz="1500">
                <a:solidFill>
                  <a:schemeClr val="accent1"/>
                </a:solidFill>
              </a:rPr>
              <a:t>Gasto total en salud en PBI </a:t>
            </a:r>
            <a:endParaRPr b="1" sz="1500">
              <a:solidFill>
                <a:schemeClr val="accent1"/>
              </a:solidFill>
            </a:endParaRPr>
          </a:p>
          <a:p>
            <a:pPr indent="0" lvl="0" marL="0" rtl="0" algn="ctr">
              <a:lnSpc>
                <a:spcPct val="100000"/>
              </a:lnSpc>
              <a:spcBef>
                <a:spcPts val="1200"/>
              </a:spcBef>
              <a:spcAft>
                <a:spcPts val="0"/>
              </a:spcAft>
              <a:buNone/>
            </a:pPr>
            <a:r>
              <a:rPr b="1" lang="es" sz="1900">
                <a:solidFill>
                  <a:schemeClr val="lt1"/>
                </a:solidFill>
              </a:rPr>
              <a:t>6,6% </a:t>
            </a:r>
            <a:r>
              <a:rPr lang="es" sz="1300"/>
              <a:t>en países de </a:t>
            </a:r>
            <a:r>
              <a:rPr b="1" lang="es" sz="1300">
                <a:solidFill>
                  <a:schemeClr val="accent1"/>
                </a:solidFill>
              </a:rPr>
              <a:t>América Latina</a:t>
            </a:r>
            <a:endParaRPr b="1" sz="1300">
              <a:solidFill>
                <a:schemeClr val="accent1"/>
              </a:solidFill>
            </a:endParaRPr>
          </a:p>
          <a:p>
            <a:pPr indent="0" lvl="0" marL="0" rtl="0" algn="ctr">
              <a:lnSpc>
                <a:spcPct val="100000"/>
              </a:lnSpc>
              <a:spcBef>
                <a:spcPts val="1200"/>
              </a:spcBef>
              <a:spcAft>
                <a:spcPts val="0"/>
              </a:spcAft>
              <a:buNone/>
            </a:pPr>
            <a:r>
              <a:rPr b="1" lang="es" sz="1300"/>
              <a:t>vs.</a:t>
            </a:r>
            <a:endParaRPr b="1" sz="1300"/>
          </a:p>
          <a:p>
            <a:pPr indent="0" lvl="0" marL="0" rtl="0" algn="ctr">
              <a:lnSpc>
                <a:spcPct val="115000"/>
              </a:lnSpc>
              <a:spcBef>
                <a:spcPts val="1200"/>
              </a:spcBef>
              <a:spcAft>
                <a:spcPts val="1200"/>
              </a:spcAft>
              <a:buNone/>
            </a:pPr>
            <a:r>
              <a:rPr b="1" lang="es" sz="1900">
                <a:solidFill>
                  <a:schemeClr val="lt1"/>
                </a:solidFill>
              </a:rPr>
              <a:t>8,8%</a:t>
            </a:r>
            <a:r>
              <a:rPr b="1" lang="es" sz="1800">
                <a:solidFill>
                  <a:schemeClr val="lt1"/>
                </a:solidFill>
              </a:rPr>
              <a:t> </a:t>
            </a:r>
            <a:r>
              <a:rPr lang="es" sz="1300"/>
              <a:t>en países de la </a:t>
            </a:r>
            <a:r>
              <a:rPr b="1" lang="es" sz="1300">
                <a:solidFill>
                  <a:schemeClr val="accent1"/>
                </a:solidFill>
              </a:rPr>
              <a:t>OCDE.</a:t>
            </a:r>
            <a:endParaRPr b="1" sz="1300">
              <a:solidFill>
                <a:schemeClr val="accent1"/>
              </a:solidFill>
            </a:endParaRPr>
          </a:p>
        </p:txBody>
      </p:sp>
      <p:sp>
        <p:nvSpPr>
          <p:cNvPr id="297" name="Google Shape;297;p15"/>
          <p:cNvSpPr/>
          <p:nvPr/>
        </p:nvSpPr>
        <p:spPr>
          <a:xfrm>
            <a:off x="5131982" y="1772492"/>
            <a:ext cx="1577700" cy="23919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chemeClr val="lt1"/>
                </a:solidFill>
              </a:rPr>
              <a:t>Banco Mundial </a:t>
            </a:r>
            <a:endParaRPr b="1" sz="1500">
              <a:solidFill>
                <a:schemeClr val="lt1"/>
              </a:solidFill>
            </a:endParaRPr>
          </a:p>
          <a:p>
            <a:pPr indent="0" lvl="0" marL="0" rtl="0" algn="ctr">
              <a:spcBef>
                <a:spcPts val="0"/>
              </a:spcBef>
              <a:spcAft>
                <a:spcPts val="0"/>
              </a:spcAft>
              <a:buNone/>
            </a:pPr>
            <a:r>
              <a:t/>
            </a:r>
            <a:endParaRPr sz="1300">
              <a:solidFill>
                <a:schemeClr val="lt1"/>
              </a:solidFill>
            </a:endParaRPr>
          </a:p>
          <a:p>
            <a:pPr indent="0" lvl="0" marL="0" rtl="0" algn="ctr">
              <a:spcBef>
                <a:spcPts val="0"/>
              </a:spcBef>
              <a:spcAft>
                <a:spcPts val="0"/>
              </a:spcAft>
              <a:buNone/>
            </a:pPr>
            <a:r>
              <a:rPr lang="es"/>
              <a:t>comunica que los países de América Latina deben invertir más en salud pública.</a:t>
            </a:r>
            <a:endParaRPr/>
          </a:p>
        </p:txBody>
      </p:sp>
      <p:sp>
        <p:nvSpPr>
          <p:cNvPr id="298" name="Google Shape;298;p15"/>
          <p:cNvSpPr/>
          <p:nvPr/>
        </p:nvSpPr>
        <p:spPr>
          <a:xfrm>
            <a:off x="6801483" y="1772350"/>
            <a:ext cx="1861500" cy="23919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b="1" lang="es" sz="1500">
                <a:solidFill>
                  <a:schemeClr val="lt1"/>
                </a:solidFill>
              </a:rPr>
              <a:t>Repercusión </a:t>
            </a:r>
            <a:endParaRPr b="1" sz="1500">
              <a:solidFill>
                <a:schemeClr val="lt1"/>
              </a:solidFill>
            </a:endParaRPr>
          </a:p>
          <a:p>
            <a:pPr indent="0" lvl="0" marL="0" rtl="0" algn="ctr">
              <a:lnSpc>
                <a:spcPct val="115000"/>
              </a:lnSpc>
              <a:spcBef>
                <a:spcPts val="1200"/>
              </a:spcBef>
              <a:spcAft>
                <a:spcPts val="1200"/>
              </a:spcAft>
              <a:buNone/>
            </a:pPr>
            <a:r>
              <a:rPr lang="es"/>
              <a:t>en calidad de infraestructura de centros médicos y adquisición de dispositivos médicos </a:t>
            </a:r>
            <a:r>
              <a:rPr b="1" lang="es">
                <a:solidFill>
                  <a:schemeClr val="accent1"/>
                </a:solidFill>
              </a:rPr>
              <a:t>(monitores de signos vitales).</a:t>
            </a:r>
            <a:endParaRPr b="1">
              <a:solidFill>
                <a:schemeClr val="accent1"/>
              </a:solidFill>
            </a:endParaRPr>
          </a:p>
        </p:txBody>
      </p:sp>
      <p:sp>
        <p:nvSpPr>
          <p:cNvPr id="299" name="Google Shape;299;p15"/>
          <p:cNvSpPr txBox="1"/>
          <p:nvPr/>
        </p:nvSpPr>
        <p:spPr>
          <a:xfrm>
            <a:off x="3048925" y="4375350"/>
            <a:ext cx="5763300" cy="969600"/>
          </a:xfrm>
          <a:prstGeom prst="rect">
            <a:avLst/>
          </a:prstGeom>
          <a:noFill/>
          <a:ln>
            <a:noFill/>
          </a:ln>
        </p:spPr>
        <p:txBody>
          <a:bodyPr anchorCtr="0" anchor="t" bIns="91425" lIns="91425" spcFirstLastPara="1" rIns="91425" wrap="square" tIns="91425">
            <a:spAutoFit/>
          </a:bodyPr>
          <a:lstStyle/>
          <a:p>
            <a:pPr indent="0" lvl="0" marL="457200" rtl="0" algn="just">
              <a:spcBef>
                <a:spcPts val="1200"/>
              </a:spcBef>
              <a:spcAft>
                <a:spcPts val="0"/>
              </a:spcAft>
              <a:buNone/>
            </a:pPr>
            <a:r>
              <a:rPr b="1" i="1" lang="es" sz="900">
                <a:latin typeface="Liberation Serif"/>
                <a:ea typeface="Liberation Serif"/>
                <a:cs typeface="Liberation Serif"/>
                <a:sym typeface="Liberation Serif"/>
              </a:rPr>
              <a:t>Fuente: “Panorama de la Salud: Latinoamérica y el Caribe 2020. OCDE ”[Online]. Available: </a:t>
            </a:r>
            <a:r>
              <a:rPr b="1" i="1" lang="es" sz="900">
                <a:uFill>
                  <a:noFill/>
                </a:uFill>
                <a:latin typeface="Liberation Serif"/>
                <a:ea typeface="Liberation Serif"/>
                <a:cs typeface="Liberation Serif"/>
                <a:sym typeface="Liberation Serif"/>
                <a:hlinkClick r:id="rId3"/>
              </a:rPr>
              <a:t>https://openknowledge.worldbank.org/bitstream/handle/10986/34959/9789264973497.pdf?sequence=4&amp;isAllowed=y</a:t>
            </a:r>
            <a:r>
              <a:rPr b="1" i="1" lang="es" sz="900">
                <a:latin typeface="Liberation Serif"/>
                <a:ea typeface="Liberation Serif"/>
                <a:cs typeface="Liberation Serif"/>
                <a:sym typeface="Liberation Serif"/>
              </a:rPr>
              <a:t> </a:t>
            </a:r>
            <a:r>
              <a:rPr lang="es" sz="900">
                <a:latin typeface="Liberation Serif"/>
                <a:ea typeface="Liberation Serif"/>
                <a:cs typeface="Liberation Serif"/>
                <a:sym typeface="Liberation Serif"/>
              </a:rPr>
              <a:t>. </a:t>
            </a:r>
            <a:endParaRPr sz="900"/>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txBox="1"/>
          <p:nvPr>
            <p:ph type="title"/>
          </p:nvPr>
        </p:nvSpPr>
        <p:spPr>
          <a:xfrm>
            <a:off x="1303800" y="491175"/>
            <a:ext cx="7030500" cy="7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CONTEXTO ECONÓMICO NACIONAL</a:t>
            </a:r>
            <a:endParaRPr/>
          </a:p>
        </p:txBody>
      </p:sp>
      <p:sp>
        <p:nvSpPr>
          <p:cNvPr id="305" name="Google Shape;305;p16"/>
          <p:cNvSpPr txBox="1"/>
          <p:nvPr>
            <p:ph idx="1" type="body"/>
          </p:nvPr>
        </p:nvSpPr>
        <p:spPr>
          <a:xfrm>
            <a:off x="6519225" y="2352975"/>
            <a:ext cx="1871400" cy="1756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400">
                <a:solidFill>
                  <a:srgbClr val="000000"/>
                </a:solidFill>
                <a:latin typeface="Arial"/>
                <a:ea typeface="Arial"/>
                <a:cs typeface="Arial"/>
                <a:sym typeface="Arial"/>
              </a:rPr>
              <a:t>Fuente: “Guía de Orientación al Ciudadano del presupuesto público 2021” - MEF</a:t>
            </a:r>
            <a:endParaRPr sz="1600"/>
          </a:p>
        </p:txBody>
      </p:sp>
      <p:pic>
        <p:nvPicPr>
          <p:cNvPr id="306" name="Google Shape;306;p16"/>
          <p:cNvPicPr preferRelativeResize="0"/>
          <p:nvPr/>
        </p:nvPicPr>
        <p:blipFill>
          <a:blip r:embed="rId3">
            <a:alphaModFix/>
          </a:blip>
          <a:stretch>
            <a:fillRect/>
          </a:stretch>
        </p:blipFill>
        <p:spPr>
          <a:xfrm>
            <a:off x="598538" y="1358375"/>
            <a:ext cx="5604166" cy="3374175"/>
          </a:xfrm>
          <a:prstGeom prst="rect">
            <a:avLst/>
          </a:prstGeom>
          <a:noFill/>
          <a:ln>
            <a:noFill/>
          </a:ln>
        </p:spPr>
      </p:pic>
      <p:sp>
        <p:nvSpPr>
          <p:cNvPr id="307" name="Google Shape;307;p16"/>
          <p:cNvSpPr/>
          <p:nvPr/>
        </p:nvSpPr>
        <p:spPr>
          <a:xfrm>
            <a:off x="2139750" y="2471575"/>
            <a:ext cx="257100" cy="1682400"/>
          </a:xfrm>
          <a:prstGeom prst="rightBrace">
            <a:avLst>
              <a:gd fmla="val 50000"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16"/>
          <p:cNvCxnSpPr/>
          <p:nvPr/>
        </p:nvCxnSpPr>
        <p:spPr>
          <a:xfrm>
            <a:off x="1186075" y="4218225"/>
            <a:ext cx="4714800" cy="10800"/>
          </a:xfrm>
          <a:prstGeom prst="straightConnector1">
            <a:avLst/>
          </a:prstGeom>
          <a:noFill/>
          <a:ln cap="flat" cmpd="sng" w="28575">
            <a:solidFill>
              <a:schemeClr val="dk1"/>
            </a:solidFill>
            <a:prstDash val="solid"/>
            <a:round/>
            <a:headEnd len="med" w="med" type="none"/>
            <a:tailEnd len="med" w="med" type="none"/>
          </a:ln>
        </p:spPr>
      </p:cxnSp>
      <p:pic>
        <p:nvPicPr>
          <p:cNvPr id="309" name="Google Shape;309;p16"/>
          <p:cNvPicPr preferRelativeResize="0"/>
          <p:nvPr/>
        </p:nvPicPr>
        <p:blipFill>
          <a:blip r:embed="rId4">
            <a:alphaModFix/>
          </a:blip>
          <a:stretch>
            <a:fillRect/>
          </a:stretch>
        </p:blipFill>
        <p:spPr>
          <a:xfrm>
            <a:off x="2654100" y="3033862"/>
            <a:ext cx="632225" cy="63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7"/>
          <p:cNvSpPr txBox="1"/>
          <p:nvPr>
            <p:ph type="title"/>
          </p:nvPr>
        </p:nvSpPr>
        <p:spPr>
          <a:xfrm>
            <a:off x="1303800" y="492025"/>
            <a:ext cx="7030500" cy="68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CONTEXTO SOCIAL</a:t>
            </a:r>
            <a:endParaRPr/>
          </a:p>
        </p:txBody>
      </p:sp>
      <p:pic>
        <p:nvPicPr>
          <p:cNvPr id="315" name="Google Shape;315;p17"/>
          <p:cNvPicPr preferRelativeResize="0"/>
          <p:nvPr/>
        </p:nvPicPr>
        <p:blipFill rotWithShape="1">
          <a:blip r:embed="rId3">
            <a:alphaModFix/>
          </a:blip>
          <a:srcRect b="0" l="951" r="941" t="0"/>
          <a:stretch/>
        </p:blipFill>
        <p:spPr>
          <a:xfrm>
            <a:off x="3329675" y="1279050"/>
            <a:ext cx="5667375" cy="3295650"/>
          </a:xfrm>
          <a:prstGeom prst="rect">
            <a:avLst/>
          </a:prstGeom>
          <a:noFill/>
          <a:ln>
            <a:noFill/>
          </a:ln>
        </p:spPr>
      </p:pic>
      <p:sp>
        <p:nvSpPr>
          <p:cNvPr id="316" name="Google Shape;316;p17"/>
          <p:cNvSpPr txBox="1"/>
          <p:nvPr/>
        </p:nvSpPr>
        <p:spPr>
          <a:xfrm>
            <a:off x="3516600" y="4681325"/>
            <a:ext cx="5293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sz="900">
                <a:latin typeface="Liberation Serif"/>
                <a:ea typeface="Liberation Serif"/>
                <a:cs typeface="Liberation Serif"/>
                <a:sym typeface="Liberation Serif"/>
              </a:rPr>
              <a:t>Fuente: Tasa anual de mortalidad neonatal e infantil. IGME-2020</a:t>
            </a:r>
            <a:endParaRPr b="1" i="1" sz="900">
              <a:latin typeface="Liberation Serif"/>
              <a:ea typeface="Liberation Serif"/>
              <a:cs typeface="Liberation Serif"/>
              <a:sym typeface="Liberation Serif"/>
            </a:endParaRPr>
          </a:p>
        </p:txBody>
      </p:sp>
      <p:sp>
        <p:nvSpPr>
          <p:cNvPr id="317" name="Google Shape;317;p17"/>
          <p:cNvSpPr/>
          <p:nvPr/>
        </p:nvSpPr>
        <p:spPr>
          <a:xfrm>
            <a:off x="359425" y="1703775"/>
            <a:ext cx="2669526" cy="108487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1"/>
                </a:solidFill>
                <a:latin typeface="Arial"/>
              </a:rPr>
              <a:t>47%</a:t>
            </a:r>
          </a:p>
        </p:txBody>
      </p:sp>
      <p:sp>
        <p:nvSpPr>
          <p:cNvPr id="318" name="Google Shape;318;p17"/>
          <p:cNvSpPr txBox="1"/>
          <p:nvPr/>
        </p:nvSpPr>
        <p:spPr>
          <a:xfrm>
            <a:off x="247650" y="3079750"/>
            <a:ext cx="2781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solidFill>
                  <a:schemeClr val="accent1"/>
                </a:solidFill>
              </a:rPr>
              <a:t>Son muertes neonatales</a:t>
            </a:r>
            <a:endParaRPr b="1" sz="2000">
              <a:solidFill>
                <a:schemeClr val="accent1"/>
              </a:solidFill>
            </a:endParaRPr>
          </a:p>
        </p:txBody>
      </p:sp>
      <p:sp>
        <p:nvSpPr>
          <p:cNvPr id="319" name="Google Shape;319;p17"/>
          <p:cNvSpPr txBox="1"/>
          <p:nvPr/>
        </p:nvSpPr>
        <p:spPr>
          <a:xfrm>
            <a:off x="247650" y="3993850"/>
            <a:ext cx="278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solidFill>
                  <a:schemeClr val="accent5"/>
                </a:solidFill>
              </a:rPr>
              <a:t>Neonato: 1-29 días</a:t>
            </a:r>
            <a:endParaRPr b="1" sz="20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p:nvPr/>
        </p:nvSpPr>
        <p:spPr>
          <a:xfrm>
            <a:off x="0" y="209400"/>
            <a:ext cx="4520100" cy="4934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4520200" y="209400"/>
            <a:ext cx="4438500" cy="49341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6" name="Google Shape;326;p18"/>
          <p:cNvPicPr preferRelativeResize="0"/>
          <p:nvPr/>
        </p:nvPicPr>
        <p:blipFill>
          <a:blip r:embed="rId3">
            <a:alphaModFix/>
          </a:blip>
          <a:stretch>
            <a:fillRect/>
          </a:stretch>
        </p:blipFill>
        <p:spPr>
          <a:xfrm>
            <a:off x="4667375" y="390450"/>
            <a:ext cx="3989700" cy="4410150"/>
          </a:xfrm>
          <a:prstGeom prst="rect">
            <a:avLst/>
          </a:prstGeom>
          <a:noFill/>
          <a:ln>
            <a:noFill/>
          </a:ln>
        </p:spPr>
      </p:pic>
      <p:sp>
        <p:nvSpPr>
          <p:cNvPr id="327" name="Google Shape;327;p18"/>
          <p:cNvSpPr/>
          <p:nvPr/>
        </p:nvSpPr>
        <p:spPr>
          <a:xfrm>
            <a:off x="258350" y="664375"/>
            <a:ext cx="3989700" cy="269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4796400" y="664375"/>
            <a:ext cx="3989700" cy="8001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9" name="Google Shape;329;p18"/>
          <p:cNvPicPr preferRelativeResize="0"/>
          <p:nvPr/>
        </p:nvPicPr>
        <p:blipFill>
          <a:blip r:embed="rId4">
            <a:alphaModFix/>
          </a:blip>
          <a:stretch>
            <a:fillRect/>
          </a:stretch>
        </p:blipFill>
        <p:spPr>
          <a:xfrm>
            <a:off x="206550" y="342750"/>
            <a:ext cx="3989700" cy="4498787"/>
          </a:xfrm>
          <a:prstGeom prst="rect">
            <a:avLst/>
          </a:prstGeom>
          <a:noFill/>
          <a:ln>
            <a:noFill/>
          </a:ln>
        </p:spPr>
      </p:pic>
      <p:sp>
        <p:nvSpPr>
          <p:cNvPr id="330" name="Google Shape;330;p18"/>
          <p:cNvSpPr/>
          <p:nvPr/>
        </p:nvSpPr>
        <p:spPr>
          <a:xfrm>
            <a:off x="171450" y="531025"/>
            <a:ext cx="4305300" cy="590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txBox="1"/>
          <p:nvPr/>
        </p:nvSpPr>
        <p:spPr>
          <a:xfrm>
            <a:off x="0" y="4800600"/>
            <a:ext cx="4520100" cy="3387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sz="1000">
                <a:solidFill>
                  <a:schemeClr val="lt1"/>
                </a:solidFill>
                <a:latin typeface="Liberation Serif"/>
                <a:ea typeface="Liberation Serif"/>
                <a:cs typeface="Liberation Serif"/>
                <a:sym typeface="Liberation Serif"/>
              </a:rPr>
              <a:t>Fuente: Perú: Muerte fetal y neonatal.MINSA-2021</a:t>
            </a:r>
            <a:endParaRPr sz="1200">
              <a:solidFill>
                <a:schemeClr val="lt1"/>
              </a:solidFill>
            </a:endParaRPr>
          </a:p>
        </p:txBody>
      </p:sp>
      <p:sp>
        <p:nvSpPr>
          <p:cNvPr id="332" name="Google Shape;332;p18"/>
          <p:cNvSpPr txBox="1"/>
          <p:nvPr/>
        </p:nvSpPr>
        <p:spPr>
          <a:xfrm>
            <a:off x="4520200" y="4800600"/>
            <a:ext cx="4438500" cy="3387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sz="1000">
                <a:solidFill>
                  <a:schemeClr val="lt1"/>
                </a:solidFill>
                <a:latin typeface="Liberation Serif"/>
                <a:ea typeface="Liberation Serif"/>
                <a:cs typeface="Liberation Serif"/>
                <a:sym typeface="Liberation Serif"/>
              </a:rPr>
              <a:t>Fuente:Ranking de médicos hábiles según departamento.CMP-2021</a:t>
            </a:r>
            <a:endParaRPr sz="11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9"/>
          <p:cNvSpPr txBox="1"/>
          <p:nvPr>
            <p:ph type="title"/>
          </p:nvPr>
        </p:nvSpPr>
        <p:spPr>
          <a:xfrm>
            <a:off x="3190350" y="762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ÁRBOL</a:t>
            </a:r>
            <a:r>
              <a:rPr lang="es"/>
              <a:t> DE PROBLEMAS</a:t>
            </a:r>
            <a:endParaRPr/>
          </a:p>
        </p:txBody>
      </p:sp>
      <p:pic>
        <p:nvPicPr>
          <p:cNvPr id="338" name="Google Shape;338;p19"/>
          <p:cNvPicPr preferRelativeResize="0"/>
          <p:nvPr/>
        </p:nvPicPr>
        <p:blipFill rotWithShape="1">
          <a:blip r:embed="rId3">
            <a:alphaModFix/>
          </a:blip>
          <a:srcRect b="13596" l="35958" r="25020" t="22329"/>
          <a:stretch/>
        </p:blipFill>
        <p:spPr>
          <a:xfrm>
            <a:off x="4424650" y="642950"/>
            <a:ext cx="4560974" cy="4131250"/>
          </a:xfrm>
          <a:prstGeom prst="rect">
            <a:avLst/>
          </a:prstGeom>
          <a:noFill/>
          <a:ln>
            <a:noFill/>
          </a:ln>
        </p:spPr>
      </p:pic>
      <p:sp>
        <p:nvSpPr>
          <p:cNvPr id="339" name="Google Shape;339;p19"/>
          <p:cNvSpPr txBox="1"/>
          <p:nvPr/>
        </p:nvSpPr>
        <p:spPr>
          <a:xfrm>
            <a:off x="5154100" y="4774200"/>
            <a:ext cx="3323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sz="900">
                <a:latin typeface="Liberation Serif"/>
                <a:ea typeface="Liberation Serif"/>
                <a:cs typeface="Liberation Serif"/>
                <a:sym typeface="Liberation Serif"/>
              </a:rPr>
              <a:t>Fuente: Árbol de problemas. Elaboración propia</a:t>
            </a:r>
            <a:endParaRPr b="1" i="1" sz="1200">
              <a:latin typeface="Nunito"/>
              <a:ea typeface="Nunito"/>
              <a:cs typeface="Nunito"/>
              <a:sym typeface="Nunito"/>
            </a:endParaRPr>
          </a:p>
        </p:txBody>
      </p:sp>
      <p:sp>
        <p:nvSpPr>
          <p:cNvPr id="340" name="Google Shape;340;p19"/>
          <p:cNvSpPr/>
          <p:nvPr/>
        </p:nvSpPr>
        <p:spPr>
          <a:xfrm>
            <a:off x="533100" y="1354625"/>
            <a:ext cx="4038900" cy="3296700"/>
          </a:xfrm>
          <a:prstGeom prst="roundRect">
            <a:avLst>
              <a:gd fmla="val 16667"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just">
              <a:spcBef>
                <a:spcPts val="0"/>
              </a:spcBef>
              <a:spcAft>
                <a:spcPts val="0"/>
              </a:spcAft>
              <a:buNone/>
            </a:pPr>
            <a:r>
              <a:rPr lang="es"/>
              <a:t>La población de neonatos es la más vulnerable entre todos los grupos de niños en comparación con edades superiores. </a:t>
            </a:r>
            <a:endParaRPr/>
          </a:p>
          <a:p>
            <a:pPr indent="0" lvl="0" marL="0" rtl="0" algn="just">
              <a:spcBef>
                <a:spcPts val="0"/>
              </a:spcBef>
              <a:spcAft>
                <a:spcPts val="0"/>
              </a:spcAft>
              <a:buNone/>
            </a:pPr>
            <a:r>
              <a:t/>
            </a:r>
            <a:endParaRPr/>
          </a:p>
          <a:p>
            <a:pPr indent="0" lvl="0" marL="0" rtl="0" algn="l">
              <a:spcBef>
                <a:spcPts val="0"/>
              </a:spcBef>
              <a:spcAft>
                <a:spcPts val="0"/>
              </a:spcAft>
              <a:buNone/>
            </a:pPr>
            <a:r>
              <a:rPr b="1" lang="es"/>
              <a:t>Problemática: </a:t>
            </a:r>
            <a:endParaRPr/>
          </a:p>
          <a:p>
            <a:pPr indent="0" lvl="0" marL="0" rtl="0" algn="just">
              <a:spcBef>
                <a:spcPts val="0"/>
              </a:spcBef>
              <a:spcAft>
                <a:spcPts val="0"/>
              </a:spcAft>
              <a:buNone/>
            </a:pPr>
            <a:r>
              <a:rPr lang="es"/>
              <a:t>Falta de monitoreo continuo de signos vitales en neonatos</a:t>
            </a:r>
            <a:r>
              <a:rPr lang="es"/>
              <a:t>, los cuales son importantes para la ejecución de una buena labor del personal médico durante una cirugía.</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p20"/>
          <p:cNvGrpSpPr/>
          <p:nvPr/>
        </p:nvGrpSpPr>
        <p:grpSpPr>
          <a:xfrm>
            <a:off x="1892040" y="666148"/>
            <a:ext cx="5201613" cy="3811193"/>
            <a:chOff x="2820225" y="891450"/>
            <a:chExt cx="3175200" cy="3175200"/>
          </a:xfrm>
        </p:grpSpPr>
        <p:sp>
          <p:nvSpPr>
            <p:cNvPr id="346" name="Google Shape;346;p20"/>
            <p:cNvSpPr/>
            <p:nvPr/>
          </p:nvSpPr>
          <p:spPr>
            <a:xfrm rot="10800000">
              <a:off x="2820225" y="891450"/>
              <a:ext cx="3175200" cy="3175200"/>
            </a:xfrm>
            <a:prstGeom prst="blockArc">
              <a:avLst>
                <a:gd fmla="val 5399801" name="adj1"/>
                <a:gd fmla="val 3012680" name="adj2"/>
                <a:gd fmla="val 6939" name="adj3"/>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rot="10800000">
              <a:off x="3268540" y="1126331"/>
              <a:ext cx="450600" cy="45060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20"/>
          <p:cNvGrpSpPr/>
          <p:nvPr/>
        </p:nvGrpSpPr>
        <p:grpSpPr>
          <a:xfrm>
            <a:off x="6301975" y="2114400"/>
            <a:ext cx="1332300" cy="914700"/>
            <a:chOff x="5130375" y="2422675"/>
            <a:chExt cx="1332300" cy="914700"/>
          </a:xfrm>
        </p:grpSpPr>
        <p:sp>
          <p:nvSpPr>
            <p:cNvPr id="349" name="Google Shape;349;p20"/>
            <p:cNvSpPr/>
            <p:nvPr/>
          </p:nvSpPr>
          <p:spPr>
            <a:xfrm>
              <a:off x="5130375" y="2707675"/>
              <a:ext cx="1332300" cy="629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800">
                  <a:solidFill>
                    <a:srgbClr val="FFFFFF"/>
                  </a:solidFill>
                  <a:latin typeface="Roboto"/>
                  <a:ea typeface="Roboto"/>
                  <a:cs typeface="Roboto"/>
                  <a:sym typeface="Roboto"/>
                </a:rPr>
                <a:t>Cirugías más riesgosas.</a:t>
              </a:r>
              <a:endParaRPr>
                <a:solidFill>
                  <a:srgbClr val="FFFFFF"/>
                </a:solidFill>
              </a:endParaRPr>
            </a:p>
          </p:txBody>
        </p:sp>
        <p:sp>
          <p:nvSpPr>
            <p:cNvPr id="350" name="Google Shape;350;p20"/>
            <p:cNvSpPr/>
            <p:nvPr/>
          </p:nvSpPr>
          <p:spPr>
            <a:xfrm>
              <a:off x="5130375" y="2422675"/>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grpSp>
      <p:grpSp>
        <p:nvGrpSpPr>
          <p:cNvPr id="351" name="Google Shape;351;p20"/>
          <p:cNvGrpSpPr/>
          <p:nvPr/>
        </p:nvGrpSpPr>
        <p:grpSpPr>
          <a:xfrm>
            <a:off x="3798075" y="483925"/>
            <a:ext cx="1332300" cy="914700"/>
            <a:chOff x="3798075" y="709250"/>
            <a:chExt cx="1332300" cy="914700"/>
          </a:xfrm>
        </p:grpSpPr>
        <p:sp>
          <p:nvSpPr>
            <p:cNvPr id="352" name="Google Shape;352;p20"/>
            <p:cNvSpPr/>
            <p:nvPr/>
          </p:nvSpPr>
          <p:spPr>
            <a:xfrm>
              <a:off x="3798075" y="994250"/>
              <a:ext cx="1332300" cy="629700"/>
            </a:xfrm>
            <a:prstGeom prst="rect">
              <a:avLst/>
            </a:prstGeom>
            <a:solidFill>
              <a:srgbClr val="1B786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800">
                  <a:solidFill>
                    <a:srgbClr val="FFFFFF"/>
                  </a:solidFill>
                  <a:latin typeface="Roboto"/>
                  <a:ea typeface="Roboto"/>
                  <a:cs typeface="Roboto"/>
                  <a:sym typeface="Roboto"/>
                </a:rPr>
                <a:t>Se “adaptan” los sensores de adultos para niños.</a:t>
              </a:r>
              <a:endParaRPr sz="800">
                <a:solidFill>
                  <a:srgbClr val="FFFFFF"/>
                </a:solidFill>
                <a:latin typeface="Roboto"/>
                <a:ea typeface="Roboto"/>
                <a:cs typeface="Roboto"/>
                <a:sym typeface="Roboto"/>
              </a:endParaRPr>
            </a:p>
            <a:p>
              <a:pPr indent="0" lvl="0" marL="0" rtl="0" algn="l">
                <a:spcBef>
                  <a:spcPts val="0"/>
                </a:spcBef>
                <a:spcAft>
                  <a:spcPts val="0"/>
                </a:spcAft>
                <a:buNone/>
              </a:pPr>
              <a:r>
                <a:t/>
              </a:r>
              <a:endParaRPr sz="800">
                <a:solidFill>
                  <a:srgbClr val="FFFFFF"/>
                </a:solidFill>
                <a:latin typeface="Roboto"/>
                <a:ea typeface="Roboto"/>
                <a:cs typeface="Roboto"/>
                <a:sym typeface="Roboto"/>
              </a:endParaRPr>
            </a:p>
          </p:txBody>
        </p:sp>
        <p:sp>
          <p:nvSpPr>
            <p:cNvPr id="353" name="Google Shape;353;p20"/>
            <p:cNvSpPr/>
            <p:nvPr/>
          </p:nvSpPr>
          <p:spPr>
            <a:xfrm>
              <a:off x="3798075" y="709250"/>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grpSp>
      <p:grpSp>
        <p:nvGrpSpPr>
          <p:cNvPr id="354" name="Google Shape;354;p20"/>
          <p:cNvGrpSpPr/>
          <p:nvPr/>
        </p:nvGrpSpPr>
        <p:grpSpPr>
          <a:xfrm>
            <a:off x="1384275" y="2114400"/>
            <a:ext cx="1332300" cy="1159200"/>
            <a:chOff x="2465775" y="2422675"/>
            <a:chExt cx="1332300" cy="1159200"/>
          </a:xfrm>
        </p:grpSpPr>
        <p:sp>
          <p:nvSpPr>
            <p:cNvPr id="355" name="Google Shape;355;p20"/>
            <p:cNvSpPr/>
            <p:nvPr/>
          </p:nvSpPr>
          <p:spPr>
            <a:xfrm>
              <a:off x="2465775" y="2707675"/>
              <a:ext cx="1332300" cy="874200"/>
            </a:xfrm>
            <a:prstGeom prst="rect">
              <a:avLst/>
            </a:prstGeom>
            <a:solidFill>
              <a:srgbClr val="1B786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800">
                  <a:solidFill>
                    <a:srgbClr val="FFFFFF"/>
                  </a:solidFill>
                  <a:latin typeface="Roboto"/>
                  <a:ea typeface="Roboto"/>
                  <a:cs typeface="Roboto"/>
                  <a:sym typeface="Roboto"/>
                </a:rPr>
                <a:t>Mayor riesgo de que el niño sufra descompensaciones durante la intervención quirúrgica.</a:t>
              </a:r>
              <a:endParaRPr>
                <a:solidFill>
                  <a:srgbClr val="FFFFFF"/>
                </a:solidFill>
              </a:endParaRPr>
            </a:p>
          </p:txBody>
        </p:sp>
        <p:sp>
          <p:nvSpPr>
            <p:cNvPr id="356" name="Google Shape;356;p20"/>
            <p:cNvSpPr/>
            <p:nvPr/>
          </p:nvSpPr>
          <p:spPr>
            <a:xfrm>
              <a:off x="2465775" y="2422675"/>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grpSp>
      <p:grpSp>
        <p:nvGrpSpPr>
          <p:cNvPr id="357" name="Google Shape;357;p20"/>
          <p:cNvGrpSpPr/>
          <p:nvPr/>
        </p:nvGrpSpPr>
        <p:grpSpPr>
          <a:xfrm>
            <a:off x="3798075" y="3878075"/>
            <a:ext cx="1332300" cy="914700"/>
            <a:chOff x="5130375" y="2422675"/>
            <a:chExt cx="1332300" cy="914700"/>
          </a:xfrm>
        </p:grpSpPr>
        <p:sp>
          <p:nvSpPr>
            <p:cNvPr id="358" name="Google Shape;358;p20"/>
            <p:cNvSpPr/>
            <p:nvPr/>
          </p:nvSpPr>
          <p:spPr>
            <a:xfrm>
              <a:off x="5130375" y="2707675"/>
              <a:ext cx="1332300" cy="629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800">
                  <a:solidFill>
                    <a:srgbClr val="FFFFFF"/>
                  </a:solidFill>
                  <a:latin typeface="Roboto"/>
                  <a:ea typeface="Roboto"/>
                  <a:cs typeface="Roboto"/>
                  <a:sym typeface="Roboto"/>
                </a:rPr>
                <a:t>Dificultad en realizar mediciones continuas.</a:t>
              </a:r>
              <a:endParaRPr>
                <a:solidFill>
                  <a:srgbClr val="FFFFFF"/>
                </a:solidFill>
              </a:endParaRPr>
            </a:p>
          </p:txBody>
        </p:sp>
        <p:sp>
          <p:nvSpPr>
            <p:cNvPr id="359" name="Google Shape;359;p20"/>
            <p:cNvSpPr/>
            <p:nvPr/>
          </p:nvSpPr>
          <p:spPr>
            <a:xfrm>
              <a:off x="5130375" y="2422675"/>
              <a:ext cx="1332300" cy="2850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grpSp>
      <p:sp>
        <p:nvSpPr>
          <p:cNvPr id="360" name="Google Shape;360;p20"/>
          <p:cNvSpPr txBox="1"/>
          <p:nvPr>
            <p:ph type="title"/>
          </p:nvPr>
        </p:nvSpPr>
        <p:spPr>
          <a:xfrm>
            <a:off x="2832825" y="2138700"/>
            <a:ext cx="32628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EFECTOS Y SU IMPACTO</a:t>
            </a:r>
            <a:endParaRPr/>
          </a:p>
        </p:txBody>
      </p:sp>
      <p:pic>
        <p:nvPicPr>
          <p:cNvPr id="361" name="Google Shape;361;p20"/>
          <p:cNvPicPr preferRelativeResize="0"/>
          <p:nvPr/>
        </p:nvPicPr>
        <p:blipFill>
          <a:blip r:embed="rId3">
            <a:alphaModFix/>
          </a:blip>
          <a:stretch>
            <a:fillRect/>
          </a:stretch>
        </p:blipFill>
        <p:spPr>
          <a:xfrm>
            <a:off x="3821075" y="157325"/>
            <a:ext cx="1231750" cy="957425"/>
          </a:xfrm>
          <a:prstGeom prst="rect">
            <a:avLst/>
          </a:prstGeom>
          <a:noFill/>
          <a:ln>
            <a:noFill/>
          </a:ln>
        </p:spPr>
      </p:pic>
      <p:pic>
        <p:nvPicPr>
          <p:cNvPr id="362" name="Google Shape;362;p20"/>
          <p:cNvPicPr preferRelativeResize="0"/>
          <p:nvPr/>
        </p:nvPicPr>
        <p:blipFill>
          <a:blip r:embed="rId3">
            <a:alphaModFix/>
          </a:blip>
          <a:stretch>
            <a:fillRect/>
          </a:stretch>
        </p:blipFill>
        <p:spPr>
          <a:xfrm>
            <a:off x="6352250" y="1827575"/>
            <a:ext cx="1231750" cy="838625"/>
          </a:xfrm>
          <a:prstGeom prst="rect">
            <a:avLst/>
          </a:prstGeom>
          <a:noFill/>
          <a:ln>
            <a:noFill/>
          </a:ln>
        </p:spPr>
      </p:pic>
      <p:pic>
        <p:nvPicPr>
          <p:cNvPr id="363" name="Google Shape;363;p20"/>
          <p:cNvPicPr preferRelativeResize="0"/>
          <p:nvPr/>
        </p:nvPicPr>
        <p:blipFill>
          <a:blip r:embed="rId4">
            <a:alphaModFix/>
          </a:blip>
          <a:stretch>
            <a:fillRect/>
          </a:stretch>
        </p:blipFill>
        <p:spPr>
          <a:xfrm>
            <a:off x="3848350" y="3906050"/>
            <a:ext cx="1231750" cy="241725"/>
          </a:xfrm>
          <a:prstGeom prst="rect">
            <a:avLst/>
          </a:prstGeom>
          <a:noFill/>
          <a:ln>
            <a:noFill/>
          </a:ln>
        </p:spPr>
      </p:pic>
      <p:pic>
        <p:nvPicPr>
          <p:cNvPr id="364" name="Google Shape;364;p20"/>
          <p:cNvPicPr preferRelativeResize="0"/>
          <p:nvPr/>
        </p:nvPicPr>
        <p:blipFill>
          <a:blip r:embed="rId4">
            <a:alphaModFix/>
          </a:blip>
          <a:stretch>
            <a:fillRect/>
          </a:stretch>
        </p:blipFill>
        <p:spPr>
          <a:xfrm>
            <a:off x="1394725" y="2130275"/>
            <a:ext cx="1231750" cy="24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grpSp>
        <p:nvGrpSpPr>
          <p:cNvPr id="369" name="Google Shape;369;p21"/>
          <p:cNvGrpSpPr/>
          <p:nvPr/>
        </p:nvGrpSpPr>
        <p:grpSpPr>
          <a:xfrm>
            <a:off x="5663791" y="2813425"/>
            <a:ext cx="3281961" cy="1877300"/>
            <a:chOff x="4891825" y="2632163"/>
            <a:chExt cx="3632497" cy="1994158"/>
          </a:xfrm>
        </p:grpSpPr>
        <p:pic>
          <p:nvPicPr>
            <p:cNvPr id="370" name="Google Shape;370;p21"/>
            <p:cNvPicPr preferRelativeResize="0"/>
            <p:nvPr/>
          </p:nvPicPr>
          <p:blipFill rotWithShape="1">
            <a:blip r:embed="rId3">
              <a:alphaModFix/>
            </a:blip>
            <a:srcRect b="33236" l="26192" r="55993" t="23452"/>
            <a:stretch/>
          </p:blipFill>
          <p:spPr>
            <a:xfrm>
              <a:off x="4891825" y="2652338"/>
              <a:ext cx="1780061" cy="1953801"/>
            </a:xfrm>
            <a:prstGeom prst="rect">
              <a:avLst/>
            </a:prstGeom>
            <a:noFill/>
            <a:ln>
              <a:noFill/>
            </a:ln>
          </p:spPr>
        </p:pic>
        <p:pic>
          <p:nvPicPr>
            <p:cNvPr id="371" name="Google Shape;371;p21"/>
            <p:cNvPicPr preferRelativeResize="0"/>
            <p:nvPr/>
          </p:nvPicPr>
          <p:blipFill rotWithShape="1">
            <a:blip r:embed="rId4">
              <a:alphaModFix/>
            </a:blip>
            <a:srcRect b="45126" l="26253" r="57414" t="26589"/>
            <a:stretch/>
          </p:blipFill>
          <p:spPr>
            <a:xfrm>
              <a:off x="6744271" y="2632163"/>
              <a:ext cx="1780051" cy="1994158"/>
            </a:xfrm>
            <a:prstGeom prst="rect">
              <a:avLst/>
            </a:prstGeom>
            <a:noFill/>
            <a:ln>
              <a:noFill/>
            </a:ln>
          </p:spPr>
        </p:pic>
      </p:grpSp>
      <p:pic>
        <p:nvPicPr>
          <p:cNvPr id="372" name="Google Shape;372;p21"/>
          <p:cNvPicPr preferRelativeResize="0"/>
          <p:nvPr/>
        </p:nvPicPr>
        <p:blipFill rotWithShape="1">
          <a:blip r:embed="rId5">
            <a:alphaModFix/>
          </a:blip>
          <a:srcRect b="51578" l="0" r="0" t="0"/>
          <a:stretch/>
        </p:blipFill>
        <p:spPr>
          <a:xfrm>
            <a:off x="5663800" y="304625"/>
            <a:ext cx="3195250" cy="1997525"/>
          </a:xfrm>
          <a:prstGeom prst="rect">
            <a:avLst/>
          </a:prstGeom>
          <a:noFill/>
          <a:ln>
            <a:noFill/>
          </a:ln>
        </p:spPr>
      </p:pic>
      <p:sp>
        <p:nvSpPr>
          <p:cNvPr id="373" name="Google Shape;373;p21"/>
          <p:cNvSpPr txBox="1"/>
          <p:nvPr/>
        </p:nvSpPr>
        <p:spPr>
          <a:xfrm>
            <a:off x="5663775" y="2302150"/>
            <a:ext cx="3195300" cy="38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s" sz="600">
                <a:latin typeface="Liberation Serif"/>
                <a:ea typeface="Liberation Serif"/>
                <a:cs typeface="Liberation Serif"/>
                <a:sym typeface="Liberation Serif"/>
              </a:rPr>
              <a:t>Fuente: </a:t>
            </a:r>
            <a:r>
              <a:rPr b="1" i="1" lang="es" sz="600">
                <a:latin typeface="Liberation Serif"/>
                <a:ea typeface="Liberation Serif"/>
                <a:cs typeface="Liberation Serif"/>
                <a:sym typeface="Liberation Serif"/>
              </a:rPr>
              <a:t>Tabla d</a:t>
            </a:r>
            <a:r>
              <a:rPr b="1" i="1" lang="es" sz="600"/>
              <a:t>e presión arterial en rango de 7 días a 18 años. OPS, septiembre del 2020. </a:t>
            </a:r>
            <a:endParaRPr sz="900"/>
          </a:p>
        </p:txBody>
      </p:sp>
      <p:sp>
        <p:nvSpPr>
          <p:cNvPr id="374" name="Google Shape;374;p21"/>
          <p:cNvSpPr txBox="1"/>
          <p:nvPr/>
        </p:nvSpPr>
        <p:spPr>
          <a:xfrm>
            <a:off x="5663775" y="4690725"/>
            <a:ext cx="3727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sz="600"/>
              <a:t>Fuente: </a:t>
            </a:r>
            <a:r>
              <a:rPr b="1" i="1" lang="es" sz="600"/>
              <a:t>Medidas corporales de Bebes y Hombres. Valeria Lanas </a:t>
            </a:r>
            <a:endParaRPr b="1" i="1" sz="600"/>
          </a:p>
        </p:txBody>
      </p:sp>
      <p:pic>
        <p:nvPicPr>
          <p:cNvPr id="375" name="Google Shape;375;p21"/>
          <p:cNvPicPr preferRelativeResize="0"/>
          <p:nvPr/>
        </p:nvPicPr>
        <p:blipFill>
          <a:blip r:embed="rId6">
            <a:alphaModFix/>
          </a:blip>
          <a:stretch>
            <a:fillRect/>
          </a:stretch>
        </p:blipFill>
        <p:spPr>
          <a:xfrm>
            <a:off x="93100" y="228550"/>
            <a:ext cx="1492375" cy="1492375"/>
          </a:xfrm>
          <a:prstGeom prst="rect">
            <a:avLst/>
          </a:prstGeom>
          <a:noFill/>
          <a:ln>
            <a:noFill/>
          </a:ln>
        </p:spPr>
      </p:pic>
      <p:grpSp>
        <p:nvGrpSpPr>
          <p:cNvPr id="376" name="Google Shape;376;p21"/>
          <p:cNvGrpSpPr/>
          <p:nvPr/>
        </p:nvGrpSpPr>
        <p:grpSpPr>
          <a:xfrm>
            <a:off x="327566" y="490847"/>
            <a:ext cx="4879346" cy="4344464"/>
            <a:chOff x="2095350" y="410488"/>
            <a:chExt cx="5092200" cy="4322420"/>
          </a:xfrm>
        </p:grpSpPr>
        <p:sp>
          <p:nvSpPr>
            <p:cNvPr id="377" name="Google Shape;377;p21"/>
            <p:cNvSpPr/>
            <p:nvPr/>
          </p:nvSpPr>
          <p:spPr>
            <a:xfrm>
              <a:off x="2095350" y="410500"/>
              <a:ext cx="5092200" cy="4322400"/>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21"/>
            <p:cNvGrpSpPr/>
            <p:nvPr/>
          </p:nvGrpSpPr>
          <p:grpSpPr>
            <a:xfrm>
              <a:off x="3614360" y="410488"/>
              <a:ext cx="2166000" cy="2166000"/>
              <a:chOff x="3614360" y="410488"/>
              <a:chExt cx="2166000" cy="2166000"/>
            </a:xfrm>
          </p:grpSpPr>
          <p:sp>
            <p:nvSpPr>
              <p:cNvPr id="379" name="Google Shape;379;p21"/>
              <p:cNvSpPr/>
              <p:nvPr/>
            </p:nvSpPr>
            <p:spPr>
              <a:xfrm>
                <a:off x="3614360" y="410488"/>
                <a:ext cx="2166000" cy="2166000"/>
              </a:xfrm>
              <a:prstGeom prst="ellipse">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txBox="1"/>
              <p:nvPr/>
            </p:nvSpPr>
            <p:spPr>
              <a:xfrm>
                <a:off x="3961563" y="924350"/>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Inoperatividad de monitores multiparamétricos para neonatos.</a:t>
                </a:r>
                <a:endParaRPr sz="1000">
                  <a:solidFill>
                    <a:srgbClr val="FFFFFF"/>
                  </a:solidFill>
                  <a:latin typeface="Roboto"/>
                  <a:ea typeface="Roboto"/>
                  <a:cs typeface="Roboto"/>
                  <a:sym typeface="Roboto"/>
                </a:endParaRPr>
              </a:p>
            </p:txBody>
          </p:sp>
        </p:grpSp>
        <p:grpSp>
          <p:nvGrpSpPr>
            <p:cNvPr id="381" name="Google Shape;381;p21"/>
            <p:cNvGrpSpPr/>
            <p:nvPr/>
          </p:nvGrpSpPr>
          <p:grpSpPr>
            <a:xfrm>
              <a:off x="2519466" y="1493908"/>
              <a:ext cx="2166000" cy="2166000"/>
              <a:chOff x="2519466" y="1493908"/>
              <a:chExt cx="2166000" cy="2166000"/>
            </a:xfrm>
          </p:grpSpPr>
          <p:sp>
            <p:nvSpPr>
              <p:cNvPr id="382" name="Google Shape;382;p21"/>
              <p:cNvSpPr/>
              <p:nvPr/>
            </p:nvSpPr>
            <p:spPr>
              <a:xfrm>
                <a:off x="2519466" y="1493908"/>
                <a:ext cx="2166000" cy="2166000"/>
              </a:xfrm>
              <a:prstGeom prst="ellipse">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txBox="1"/>
              <p:nvPr/>
            </p:nvSpPr>
            <p:spPr>
              <a:xfrm>
                <a:off x="2601163" y="2232100"/>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Los signos vitales de un neonato suelen tener variaciones menos perceptibles.</a:t>
                </a:r>
                <a:endParaRPr sz="1000">
                  <a:solidFill>
                    <a:srgbClr val="FFFFFF"/>
                  </a:solidFill>
                  <a:latin typeface="Roboto"/>
                  <a:ea typeface="Roboto"/>
                  <a:cs typeface="Roboto"/>
                  <a:sym typeface="Roboto"/>
                </a:endParaRPr>
              </a:p>
            </p:txBody>
          </p:sp>
        </p:grpSp>
        <p:grpSp>
          <p:nvGrpSpPr>
            <p:cNvPr id="384" name="Google Shape;384;p21"/>
            <p:cNvGrpSpPr/>
            <p:nvPr/>
          </p:nvGrpSpPr>
          <p:grpSpPr>
            <a:xfrm>
              <a:off x="3614356" y="2566908"/>
              <a:ext cx="2166000" cy="2166000"/>
              <a:chOff x="3614356" y="2566908"/>
              <a:chExt cx="2166000" cy="2166000"/>
            </a:xfrm>
          </p:grpSpPr>
          <p:sp>
            <p:nvSpPr>
              <p:cNvPr id="385" name="Google Shape;385;p21"/>
              <p:cNvSpPr/>
              <p:nvPr/>
            </p:nvSpPr>
            <p:spPr>
              <a:xfrm>
                <a:off x="3614356" y="2566908"/>
                <a:ext cx="2166000" cy="2166000"/>
              </a:xfrm>
              <a:prstGeom prst="ellips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txBox="1"/>
              <p:nvPr/>
            </p:nvSpPr>
            <p:spPr>
              <a:xfrm>
                <a:off x="3961563" y="3539875"/>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Las dimensiones corporales de un neonato son mucho menores que las de un adulto.</a:t>
                </a:r>
                <a:endParaRPr sz="1000">
                  <a:solidFill>
                    <a:srgbClr val="FFFFFF"/>
                  </a:solidFill>
                  <a:latin typeface="Roboto"/>
                  <a:ea typeface="Roboto"/>
                  <a:cs typeface="Roboto"/>
                  <a:sym typeface="Roboto"/>
                </a:endParaRPr>
              </a:p>
            </p:txBody>
          </p:sp>
        </p:grpSp>
        <p:grpSp>
          <p:nvGrpSpPr>
            <p:cNvPr id="387" name="Google Shape;387;p21"/>
            <p:cNvGrpSpPr/>
            <p:nvPr/>
          </p:nvGrpSpPr>
          <p:grpSpPr>
            <a:xfrm>
              <a:off x="4701894" y="1493874"/>
              <a:ext cx="2166000" cy="2166000"/>
              <a:chOff x="4701894" y="1493874"/>
              <a:chExt cx="2166000" cy="2166000"/>
            </a:xfrm>
          </p:grpSpPr>
          <p:sp>
            <p:nvSpPr>
              <p:cNvPr id="388" name="Google Shape;388;p21"/>
              <p:cNvSpPr/>
              <p:nvPr/>
            </p:nvSpPr>
            <p:spPr>
              <a:xfrm>
                <a:off x="4701894" y="1493874"/>
                <a:ext cx="2166000" cy="2166000"/>
              </a:xfrm>
              <a:prstGeom prst="ellipse">
                <a:avLst/>
              </a:prstGeom>
              <a:solidFill>
                <a:srgbClr val="BE2F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txBox="1"/>
              <p:nvPr/>
            </p:nvSpPr>
            <p:spPr>
              <a:xfrm>
                <a:off x="5295688" y="2220300"/>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Los valores biométricos de los niños difieren de un adulto.</a:t>
                </a:r>
                <a:endParaRPr sz="1000">
                  <a:solidFill>
                    <a:srgbClr val="FFFFFF"/>
                  </a:solidFill>
                  <a:latin typeface="Roboto"/>
                  <a:ea typeface="Roboto"/>
                  <a:cs typeface="Roboto"/>
                  <a:sym typeface="Roboto"/>
                </a:endParaRPr>
              </a:p>
            </p:txBody>
          </p:sp>
        </p:grpSp>
        <p:sp>
          <p:nvSpPr>
            <p:cNvPr id="390" name="Google Shape;390;p21"/>
            <p:cNvSpPr/>
            <p:nvPr/>
          </p:nvSpPr>
          <p:spPr>
            <a:xfrm>
              <a:off x="3940575" y="1880650"/>
              <a:ext cx="1510800" cy="1382100"/>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CAUSAS Y SUS FACTORES</a:t>
              </a:r>
              <a:endParaRPr b="1" sz="1200"/>
            </a:p>
          </p:txBody>
        </p:sp>
      </p:gr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