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63" r:id="rId4"/>
    <p:sldId id="259" r:id="rId5"/>
    <p:sldId id="269" r:id="rId6"/>
    <p:sldId id="271" r:id="rId7"/>
    <p:sldId id="274" r:id="rId8"/>
    <p:sldId id="273" r:id="rId9"/>
    <p:sldId id="275"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14" y="5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33C4A-2443-44AB-BCDA-FA3416F2C2B6}"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es-CO"/>
        </a:p>
      </dgm:t>
    </dgm:pt>
    <dgm:pt modelId="{8C96F2F3-56E1-4E8E-A826-0E472E6B39F3}">
      <dgm:prSet phldrT="[Texto]"/>
      <dgm:spPr/>
      <dgm:t>
        <a:bodyPr/>
        <a:lstStyle/>
        <a:p>
          <a:r>
            <a:rPr lang="es-CO" b="1" dirty="0"/>
            <a:t>GRUPO AL QUE VA DIRIGIDO</a:t>
          </a:r>
          <a:r>
            <a:rPr lang="es-CO" b="1" dirty="0" smtClean="0"/>
            <a:t>:</a:t>
          </a:r>
        </a:p>
        <a:p>
          <a:endParaRPr lang="es-CO" dirty="0"/>
        </a:p>
        <a:p>
          <a:r>
            <a:rPr lang="es-CO" dirty="0"/>
            <a:t>Sistemas de producción ubicados en el país y en zonas urbanas y periurbanas (zonas con acceso a internet)</a:t>
          </a:r>
        </a:p>
      </dgm:t>
    </dgm:pt>
    <dgm:pt modelId="{7A5344A1-4F03-441C-9F56-C357A8B74AA2}" type="parTrans" cxnId="{10802244-91D2-4CFB-A357-C3A52E32CC17}">
      <dgm:prSet/>
      <dgm:spPr/>
      <dgm:t>
        <a:bodyPr/>
        <a:lstStyle/>
        <a:p>
          <a:endParaRPr lang="es-CO"/>
        </a:p>
      </dgm:t>
    </dgm:pt>
    <dgm:pt modelId="{7F852D93-554E-4398-831A-E65896315A44}" type="sibTrans" cxnId="{10802244-91D2-4CFB-A357-C3A52E32CC17}">
      <dgm:prSet/>
      <dgm:spPr/>
      <dgm:t>
        <a:bodyPr/>
        <a:lstStyle/>
        <a:p>
          <a:endParaRPr lang="es-CO"/>
        </a:p>
      </dgm:t>
    </dgm:pt>
    <dgm:pt modelId="{6F01A3B4-3B22-45AC-BA7A-B5610CE3199F}">
      <dgm:prSet phldrT="[Texto]"/>
      <dgm:spPr/>
      <dgm:t>
        <a:bodyPr/>
        <a:lstStyle/>
        <a:p>
          <a:r>
            <a:rPr lang="es-CO" b="1" dirty="0"/>
            <a:t>FUNCIONALIDADES</a:t>
          </a:r>
          <a:r>
            <a:rPr lang="es-CO" b="1" dirty="0" smtClean="0"/>
            <a:t>:</a:t>
          </a:r>
          <a:endParaRPr lang="es-CO" b="1" dirty="0"/>
        </a:p>
        <a:p>
          <a:r>
            <a:rPr lang="es-CO" dirty="0"/>
            <a:t>Modulo productivo</a:t>
          </a:r>
        </a:p>
        <a:p>
          <a:r>
            <a:rPr lang="es-CO" dirty="0"/>
            <a:t>Modulo contable</a:t>
          </a:r>
        </a:p>
        <a:p>
          <a:r>
            <a:rPr lang="es-CO" dirty="0"/>
            <a:t>Impresión de informes y punto de equilibrio y de tablas contables.</a:t>
          </a:r>
        </a:p>
        <a:p>
          <a:r>
            <a:rPr lang="es-CO" dirty="0"/>
            <a:t>Vinculación con cuentas externas (Google)</a:t>
          </a:r>
        </a:p>
        <a:p>
          <a:r>
            <a:rPr lang="es-CO" dirty="0"/>
            <a:t>Interfaz gráfica adaptable a celulares, tablas y computadores.</a:t>
          </a:r>
        </a:p>
      </dgm:t>
    </dgm:pt>
    <dgm:pt modelId="{FF1E2389-9A81-4478-A424-C7A3705110FF}" type="parTrans" cxnId="{EFF325CA-AE23-4D5C-A3DC-DDC53682CCFA}">
      <dgm:prSet/>
      <dgm:spPr/>
      <dgm:t>
        <a:bodyPr/>
        <a:lstStyle/>
        <a:p>
          <a:endParaRPr lang="es-CO"/>
        </a:p>
      </dgm:t>
    </dgm:pt>
    <dgm:pt modelId="{D27143C8-1F1E-4B06-B740-D93D9F086C08}" type="sibTrans" cxnId="{EFF325CA-AE23-4D5C-A3DC-DDC53682CCFA}">
      <dgm:prSet/>
      <dgm:spPr/>
      <dgm:t>
        <a:bodyPr/>
        <a:lstStyle/>
        <a:p>
          <a:endParaRPr lang="es-CO"/>
        </a:p>
      </dgm:t>
    </dgm:pt>
    <dgm:pt modelId="{B3ECD041-731C-4F4B-994F-314BAB44846C}">
      <dgm:prSet phldrT="[Texto]"/>
      <dgm:spPr/>
      <dgm:t>
        <a:bodyPr/>
        <a:lstStyle/>
        <a:p>
          <a:r>
            <a:rPr lang="es-CO" b="1" dirty="0"/>
            <a:t>AREAS APOYADAS</a:t>
          </a:r>
          <a:r>
            <a:rPr lang="es-CO" b="1" dirty="0" smtClean="0"/>
            <a:t>:</a:t>
          </a:r>
        </a:p>
        <a:p>
          <a:endParaRPr lang="es-CO" dirty="0"/>
        </a:p>
        <a:p>
          <a:r>
            <a:rPr lang="es-CO" dirty="0"/>
            <a:t>El sistema contendrá los registros zootécnicos y de costos, por lo tanto va dirigida íntegramente a la producción de huevo para la venta.</a:t>
          </a:r>
        </a:p>
      </dgm:t>
    </dgm:pt>
    <dgm:pt modelId="{9F7B7BC3-AC25-4E8E-ADC7-BBD0FE3B538B}" type="parTrans" cxnId="{1A9B08C5-B87C-4936-9407-AE0E84A34B10}">
      <dgm:prSet/>
      <dgm:spPr/>
      <dgm:t>
        <a:bodyPr/>
        <a:lstStyle/>
        <a:p>
          <a:endParaRPr lang="es-CO"/>
        </a:p>
      </dgm:t>
    </dgm:pt>
    <dgm:pt modelId="{B5F57F02-386F-4E59-80CB-C545D027AC59}" type="sibTrans" cxnId="{1A9B08C5-B87C-4936-9407-AE0E84A34B10}">
      <dgm:prSet/>
      <dgm:spPr/>
      <dgm:t>
        <a:bodyPr/>
        <a:lstStyle/>
        <a:p>
          <a:endParaRPr lang="es-CO"/>
        </a:p>
      </dgm:t>
    </dgm:pt>
    <dgm:pt modelId="{E0B42E42-3D9D-4FBB-908C-8843310842B6}">
      <dgm:prSet phldrT="[Texto]"/>
      <dgm:spPr/>
      <dgm:t>
        <a:bodyPr/>
        <a:lstStyle/>
        <a:p>
          <a:r>
            <a:rPr lang="es-CO" b="1" dirty="0"/>
            <a:t>TIEMPO REQUERIDO PARA EL DESARROLLO </a:t>
          </a:r>
          <a:r>
            <a:rPr lang="es-CO" b="1" dirty="0" smtClean="0"/>
            <a:t>DEL </a:t>
          </a:r>
          <a:r>
            <a:rPr lang="es-CO" b="1" dirty="0"/>
            <a:t>PROYECTO</a:t>
          </a:r>
          <a:r>
            <a:rPr lang="es-CO" b="1" dirty="0" smtClean="0"/>
            <a:t>:</a:t>
          </a:r>
        </a:p>
        <a:p>
          <a:endParaRPr lang="es-CO" dirty="0"/>
        </a:p>
        <a:p>
          <a:r>
            <a:rPr lang="es-CO" dirty="0"/>
            <a:t>Seis trimestres (equivalente al trámite del curso de Análisis y desarrollo de sistemas de información) </a:t>
          </a:r>
        </a:p>
      </dgm:t>
    </dgm:pt>
    <dgm:pt modelId="{CF21059D-E5D6-43FD-8C94-1920B830CDA1}" type="sibTrans" cxnId="{1F6F9CD8-B75D-476B-9D72-62799A7FC3C3}">
      <dgm:prSet/>
      <dgm:spPr/>
      <dgm:t>
        <a:bodyPr/>
        <a:lstStyle/>
        <a:p>
          <a:endParaRPr lang="es-CO"/>
        </a:p>
      </dgm:t>
    </dgm:pt>
    <dgm:pt modelId="{B280DBD9-01C3-4E08-9D73-BC524803B7CA}" type="parTrans" cxnId="{1F6F9CD8-B75D-476B-9D72-62799A7FC3C3}">
      <dgm:prSet/>
      <dgm:spPr/>
      <dgm:t>
        <a:bodyPr/>
        <a:lstStyle/>
        <a:p>
          <a:endParaRPr lang="es-CO"/>
        </a:p>
      </dgm:t>
    </dgm:pt>
    <dgm:pt modelId="{820DAF1A-C07F-42A0-AD81-70ADD4DD5225}" type="pres">
      <dgm:prSet presAssocID="{5E933C4A-2443-44AB-BCDA-FA3416F2C2B6}" presName="diagram" presStyleCnt="0">
        <dgm:presLayoutVars>
          <dgm:dir/>
          <dgm:resizeHandles val="exact"/>
        </dgm:presLayoutVars>
      </dgm:prSet>
      <dgm:spPr/>
      <dgm:t>
        <a:bodyPr/>
        <a:lstStyle/>
        <a:p>
          <a:endParaRPr lang="es-CO"/>
        </a:p>
      </dgm:t>
    </dgm:pt>
    <dgm:pt modelId="{44CD2F48-0F08-49E3-9D4D-2145CD75256C}" type="pres">
      <dgm:prSet presAssocID="{8C96F2F3-56E1-4E8E-A826-0E472E6B39F3}" presName="node" presStyleLbl="node1" presStyleIdx="0" presStyleCnt="4">
        <dgm:presLayoutVars>
          <dgm:bulletEnabled val="1"/>
        </dgm:presLayoutVars>
      </dgm:prSet>
      <dgm:spPr/>
      <dgm:t>
        <a:bodyPr/>
        <a:lstStyle/>
        <a:p>
          <a:endParaRPr lang="es-CO"/>
        </a:p>
      </dgm:t>
    </dgm:pt>
    <dgm:pt modelId="{E9AF3BB7-D4EB-481E-86C8-E4D748016D09}" type="pres">
      <dgm:prSet presAssocID="{7F852D93-554E-4398-831A-E65896315A44}" presName="sibTrans" presStyleCnt="0"/>
      <dgm:spPr/>
    </dgm:pt>
    <dgm:pt modelId="{2873AB58-A510-4185-BDA1-5CC42DD679BD}" type="pres">
      <dgm:prSet presAssocID="{E0B42E42-3D9D-4FBB-908C-8843310842B6}" presName="node" presStyleLbl="node1" presStyleIdx="1" presStyleCnt="4">
        <dgm:presLayoutVars>
          <dgm:bulletEnabled val="1"/>
        </dgm:presLayoutVars>
      </dgm:prSet>
      <dgm:spPr/>
      <dgm:t>
        <a:bodyPr/>
        <a:lstStyle/>
        <a:p>
          <a:endParaRPr lang="es-CO"/>
        </a:p>
      </dgm:t>
    </dgm:pt>
    <dgm:pt modelId="{1A14DFD1-31CD-46CE-A866-603DBB5E2ED6}" type="pres">
      <dgm:prSet presAssocID="{CF21059D-E5D6-43FD-8C94-1920B830CDA1}" presName="sibTrans" presStyleCnt="0"/>
      <dgm:spPr/>
    </dgm:pt>
    <dgm:pt modelId="{86F27AD0-C055-4A8B-9ADE-FB88BE9EC50A}" type="pres">
      <dgm:prSet presAssocID="{B3ECD041-731C-4F4B-994F-314BAB44846C}" presName="node" presStyleLbl="node1" presStyleIdx="2" presStyleCnt="4">
        <dgm:presLayoutVars>
          <dgm:bulletEnabled val="1"/>
        </dgm:presLayoutVars>
      </dgm:prSet>
      <dgm:spPr/>
      <dgm:t>
        <a:bodyPr/>
        <a:lstStyle/>
        <a:p>
          <a:endParaRPr lang="es-CO"/>
        </a:p>
      </dgm:t>
    </dgm:pt>
    <dgm:pt modelId="{62E92C66-B7CF-4AA2-BC5B-55C05F15E182}" type="pres">
      <dgm:prSet presAssocID="{B5F57F02-386F-4E59-80CB-C545D027AC59}" presName="sibTrans" presStyleCnt="0"/>
      <dgm:spPr/>
    </dgm:pt>
    <dgm:pt modelId="{39E9FF4F-379B-41DC-8AB4-F4A30ED0794A}" type="pres">
      <dgm:prSet presAssocID="{6F01A3B4-3B22-45AC-BA7A-B5610CE3199F}" presName="node" presStyleLbl="node1" presStyleIdx="3" presStyleCnt="4">
        <dgm:presLayoutVars>
          <dgm:bulletEnabled val="1"/>
        </dgm:presLayoutVars>
      </dgm:prSet>
      <dgm:spPr/>
      <dgm:t>
        <a:bodyPr/>
        <a:lstStyle/>
        <a:p>
          <a:endParaRPr lang="es-CO"/>
        </a:p>
      </dgm:t>
    </dgm:pt>
  </dgm:ptLst>
  <dgm:cxnLst>
    <dgm:cxn modelId="{EFF325CA-AE23-4D5C-A3DC-DDC53682CCFA}" srcId="{5E933C4A-2443-44AB-BCDA-FA3416F2C2B6}" destId="{6F01A3B4-3B22-45AC-BA7A-B5610CE3199F}" srcOrd="3" destOrd="0" parTransId="{FF1E2389-9A81-4478-A424-C7A3705110FF}" sibTransId="{D27143C8-1F1E-4B06-B740-D93D9F086C08}"/>
    <dgm:cxn modelId="{5644D8A7-E073-43BC-ABC4-D96049C0161A}" type="presOf" srcId="{6F01A3B4-3B22-45AC-BA7A-B5610CE3199F}" destId="{39E9FF4F-379B-41DC-8AB4-F4A30ED0794A}" srcOrd="0" destOrd="0" presId="urn:microsoft.com/office/officeart/2005/8/layout/default"/>
    <dgm:cxn modelId="{E196815E-1040-4EEE-AB6F-DC908616BC15}" type="presOf" srcId="{8C96F2F3-56E1-4E8E-A826-0E472E6B39F3}" destId="{44CD2F48-0F08-49E3-9D4D-2145CD75256C}" srcOrd="0" destOrd="0" presId="urn:microsoft.com/office/officeart/2005/8/layout/default"/>
    <dgm:cxn modelId="{EC5BD13F-FE2A-479B-ABE4-A9FCF6916BCC}" type="presOf" srcId="{5E933C4A-2443-44AB-BCDA-FA3416F2C2B6}" destId="{820DAF1A-C07F-42A0-AD81-70ADD4DD5225}" srcOrd="0" destOrd="0" presId="urn:microsoft.com/office/officeart/2005/8/layout/default"/>
    <dgm:cxn modelId="{1F6F9CD8-B75D-476B-9D72-62799A7FC3C3}" srcId="{5E933C4A-2443-44AB-BCDA-FA3416F2C2B6}" destId="{E0B42E42-3D9D-4FBB-908C-8843310842B6}" srcOrd="1" destOrd="0" parTransId="{B280DBD9-01C3-4E08-9D73-BC524803B7CA}" sibTransId="{CF21059D-E5D6-43FD-8C94-1920B830CDA1}"/>
    <dgm:cxn modelId="{5D0EE6E4-F959-46B4-9DF5-192FBBD1CC05}" type="presOf" srcId="{E0B42E42-3D9D-4FBB-908C-8843310842B6}" destId="{2873AB58-A510-4185-BDA1-5CC42DD679BD}" srcOrd="0" destOrd="0" presId="urn:microsoft.com/office/officeart/2005/8/layout/default"/>
    <dgm:cxn modelId="{070E625E-C8E2-4486-ACED-CB9A01FD3CD6}" type="presOf" srcId="{B3ECD041-731C-4F4B-994F-314BAB44846C}" destId="{86F27AD0-C055-4A8B-9ADE-FB88BE9EC50A}" srcOrd="0" destOrd="0" presId="urn:microsoft.com/office/officeart/2005/8/layout/default"/>
    <dgm:cxn modelId="{1A9B08C5-B87C-4936-9407-AE0E84A34B10}" srcId="{5E933C4A-2443-44AB-BCDA-FA3416F2C2B6}" destId="{B3ECD041-731C-4F4B-994F-314BAB44846C}" srcOrd="2" destOrd="0" parTransId="{9F7B7BC3-AC25-4E8E-ADC7-BBD0FE3B538B}" sibTransId="{B5F57F02-386F-4E59-80CB-C545D027AC59}"/>
    <dgm:cxn modelId="{10802244-91D2-4CFB-A357-C3A52E32CC17}" srcId="{5E933C4A-2443-44AB-BCDA-FA3416F2C2B6}" destId="{8C96F2F3-56E1-4E8E-A826-0E472E6B39F3}" srcOrd="0" destOrd="0" parTransId="{7A5344A1-4F03-441C-9F56-C357A8B74AA2}" sibTransId="{7F852D93-554E-4398-831A-E65896315A44}"/>
    <dgm:cxn modelId="{640568EE-ACD4-4305-AC82-56E147F6D04A}" type="presParOf" srcId="{820DAF1A-C07F-42A0-AD81-70ADD4DD5225}" destId="{44CD2F48-0F08-49E3-9D4D-2145CD75256C}" srcOrd="0" destOrd="0" presId="urn:microsoft.com/office/officeart/2005/8/layout/default"/>
    <dgm:cxn modelId="{BCB90B4D-44D6-4432-AFF1-9C8D9B83BFAF}" type="presParOf" srcId="{820DAF1A-C07F-42A0-AD81-70ADD4DD5225}" destId="{E9AF3BB7-D4EB-481E-86C8-E4D748016D09}" srcOrd="1" destOrd="0" presId="urn:microsoft.com/office/officeart/2005/8/layout/default"/>
    <dgm:cxn modelId="{951587C6-53BE-4322-987A-11AA5EB1BF4A}" type="presParOf" srcId="{820DAF1A-C07F-42A0-AD81-70ADD4DD5225}" destId="{2873AB58-A510-4185-BDA1-5CC42DD679BD}" srcOrd="2" destOrd="0" presId="urn:microsoft.com/office/officeart/2005/8/layout/default"/>
    <dgm:cxn modelId="{AFCE8AD1-0E95-49F8-9DD1-8C751102AA39}" type="presParOf" srcId="{820DAF1A-C07F-42A0-AD81-70ADD4DD5225}" destId="{1A14DFD1-31CD-46CE-A866-603DBB5E2ED6}" srcOrd="3" destOrd="0" presId="urn:microsoft.com/office/officeart/2005/8/layout/default"/>
    <dgm:cxn modelId="{9A9280DB-626A-4460-BDB9-05B336F63863}" type="presParOf" srcId="{820DAF1A-C07F-42A0-AD81-70ADD4DD5225}" destId="{86F27AD0-C055-4A8B-9ADE-FB88BE9EC50A}" srcOrd="4" destOrd="0" presId="urn:microsoft.com/office/officeart/2005/8/layout/default"/>
    <dgm:cxn modelId="{3F49F638-0610-4192-AAAB-4F0751F82415}" type="presParOf" srcId="{820DAF1A-C07F-42A0-AD81-70ADD4DD5225}" destId="{62E92C66-B7CF-4AA2-BC5B-55C05F15E182}" srcOrd="5" destOrd="0" presId="urn:microsoft.com/office/officeart/2005/8/layout/default"/>
    <dgm:cxn modelId="{74CB65F0-E371-4499-9563-89749966886D}" type="presParOf" srcId="{820DAF1A-C07F-42A0-AD81-70ADD4DD5225}" destId="{39E9FF4F-379B-41DC-8AB4-F4A30ED0794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D2F48-0F08-49E3-9D4D-2145CD75256C}">
      <dsp:nvSpPr>
        <dsp:cNvPr id="0" name=""/>
        <dsp:cNvSpPr/>
      </dsp:nvSpPr>
      <dsp:spPr>
        <a:xfrm>
          <a:off x="852658" y="711"/>
          <a:ext cx="2688448" cy="1613069"/>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a:t>GRUPO AL QUE VA DIRIGIDO</a:t>
          </a:r>
          <a:r>
            <a:rPr lang="es-CO" sz="1100" b="1" kern="1200" dirty="0" smtClean="0"/>
            <a:t>:</a:t>
          </a:r>
        </a:p>
        <a:p>
          <a:pPr lvl="0" algn="ctr" defTabSz="488950">
            <a:lnSpc>
              <a:spcPct val="90000"/>
            </a:lnSpc>
            <a:spcBef>
              <a:spcPct val="0"/>
            </a:spcBef>
            <a:spcAft>
              <a:spcPct val="35000"/>
            </a:spcAft>
          </a:pPr>
          <a:endParaRPr lang="es-CO" sz="1100" kern="1200" dirty="0"/>
        </a:p>
        <a:p>
          <a:pPr lvl="0" algn="ctr" defTabSz="488950">
            <a:lnSpc>
              <a:spcPct val="90000"/>
            </a:lnSpc>
            <a:spcBef>
              <a:spcPct val="0"/>
            </a:spcBef>
            <a:spcAft>
              <a:spcPct val="35000"/>
            </a:spcAft>
          </a:pPr>
          <a:r>
            <a:rPr lang="es-CO" sz="1100" kern="1200" dirty="0"/>
            <a:t>Sistemas de producción ubicados en el país y en zonas urbanas y periurbanas (zonas con acceso a internet)</a:t>
          </a:r>
        </a:p>
      </dsp:txBody>
      <dsp:txXfrm>
        <a:off x="852658" y="711"/>
        <a:ext cx="2688448" cy="1613069"/>
      </dsp:txXfrm>
    </dsp:sp>
    <dsp:sp modelId="{2873AB58-A510-4185-BDA1-5CC42DD679BD}">
      <dsp:nvSpPr>
        <dsp:cNvPr id="0" name=""/>
        <dsp:cNvSpPr/>
      </dsp:nvSpPr>
      <dsp:spPr>
        <a:xfrm>
          <a:off x="3809951" y="711"/>
          <a:ext cx="2688448" cy="1613069"/>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a:t>TIEMPO REQUERIDO PARA EL DESARROLLO </a:t>
          </a:r>
          <a:r>
            <a:rPr lang="es-CO" sz="1100" b="1" kern="1200" dirty="0" smtClean="0"/>
            <a:t>DEL </a:t>
          </a:r>
          <a:r>
            <a:rPr lang="es-CO" sz="1100" b="1" kern="1200" dirty="0"/>
            <a:t>PROYECTO</a:t>
          </a:r>
          <a:r>
            <a:rPr lang="es-CO" sz="1100" b="1" kern="1200" dirty="0" smtClean="0"/>
            <a:t>:</a:t>
          </a:r>
        </a:p>
        <a:p>
          <a:pPr lvl="0" algn="ctr" defTabSz="488950">
            <a:lnSpc>
              <a:spcPct val="90000"/>
            </a:lnSpc>
            <a:spcBef>
              <a:spcPct val="0"/>
            </a:spcBef>
            <a:spcAft>
              <a:spcPct val="35000"/>
            </a:spcAft>
          </a:pPr>
          <a:endParaRPr lang="es-CO" sz="1100" kern="1200" dirty="0"/>
        </a:p>
        <a:p>
          <a:pPr lvl="0" algn="ctr" defTabSz="488950">
            <a:lnSpc>
              <a:spcPct val="90000"/>
            </a:lnSpc>
            <a:spcBef>
              <a:spcPct val="0"/>
            </a:spcBef>
            <a:spcAft>
              <a:spcPct val="35000"/>
            </a:spcAft>
          </a:pPr>
          <a:r>
            <a:rPr lang="es-CO" sz="1100" kern="1200" dirty="0"/>
            <a:t>Seis trimestres (equivalente al trámite del curso de Análisis y desarrollo de sistemas de información) </a:t>
          </a:r>
        </a:p>
      </dsp:txBody>
      <dsp:txXfrm>
        <a:off x="3809951" y="711"/>
        <a:ext cx="2688448" cy="1613069"/>
      </dsp:txXfrm>
    </dsp:sp>
    <dsp:sp modelId="{86F27AD0-C055-4A8B-9ADE-FB88BE9EC50A}">
      <dsp:nvSpPr>
        <dsp:cNvPr id="0" name=""/>
        <dsp:cNvSpPr/>
      </dsp:nvSpPr>
      <dsp:spPr>
        <a:xfrm>
          <a:off x="852658" y="1882625"/>
          <a:ext cx="2688448" cy="1613069"/>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a:t>AREAS APOYADAS</a:t>
          </a:r>
          <a:r>
            <a:rPr lang="es-CO" sz="1100" b="1" kern="1200" dirty="0" smtClean="0"/>
            <a:t>:</a:t>
          </a:r>
        </a:p>
        <a:p>
          <a:pPr lvl="0" algn="ctr" defTabSz="488950">
            <a:lnSpc>
              <a:spcPct val="90000"/>
            </a:lnSpc>
            <a:spcBef>
              <a:spcPct val="0"/>
            </a:spcBef>
            <a:spcAft>
              <a:spcPct val="35000"/>
            </a:spcAft>
          </a:pPr>
          <a:endParaRPr lang="es-CO" sz="1100" kern="1200" dirty="0"/>
        </a:p>
        <a:p>
          <a:pPr lvl="0" algn="ctr" defTabSz="488950">
            <a:lnSpc>
              <a:spcPct val="90000"/>
            </a:lnSpc>
            <a:spcBef>
              <a:spcPct val="0"/>
            </a:spcBef>
            <a:spcAft>
              <a:spcPct val="35000"/>
            </a:spcAft>
          </a:pPr>
          <a:r>
            <a:rPr lang="es-CO" sz="1100" kern="1200" dirty="0"/>
            <a:t>El sistema contendrá los registros zootécnicos y de costos, por lo tanto va dirigida íntegramente a la producción de huevo para la venta.</a:t>
          </a:r>
        </a:p>
      </dsp:txBody>
      <dsp:txXfrm>
        <a:off x="852658" y="1882625"/>
        <a:ext cx="2688448" cy="1613069"/>
      </dsp:txXfrm>
    </dsp:sp>
    <dsp:sp modelId="{39E9FF4F-379B-41DC-8AB4-F4A30ED0794A}">
      <dsp:nvSpPr>
        <dsp:cNvPr id="0" name=""/>
        <dsp:cNvSpPr/>
      </dsp:nvSpPr>
      <dsp:spPr>
        <a:xfrm>
          <a:off x="3809951" y="1882625"/>
          <a:ext cx="2688448" cy="161306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a:t>FUNCIONALIDADES</a:t>
          </a:r>
          <a:r>
            <a:rPr lang="es-CO" sz="1100" b="1" kern="1200" dirty="0" smtClean="0"/>
            <a:t>:</a:t>
          </a:r>
          <a:endParaRPr lang="es-CO" sz="1100" b="1" kern="1200" dirty="0"/>
        </a:p>
        <a:p>
          <a:pPr lvl="0" algn="ctr" defTabSz="488950">
            <a:lnSpc>
              <a:spcPct val="90000"/>
            </a:lnSpc>
            <a:spcBef>
              <a:spcPct val="0"/>
            </a:spcBef>
            <a:spcAft>
              <a:spcPct val="35000"/>
            </a:spcAft>
          </a:pPr>
          <a:r>
            <a:rPr lang="es-CO" sz="1100" kern="1200" dirty="0"/>
            <a:t>Modulo productivo</a:t>
          </a:r>
        </a:p>
        <a:p>
          <a:pPr lvl="0" algn="ctr" defTabSz="488950">
            <a:lnSpc>
              <a:spcPct val="90000"/>
            </a:lnSpc>
            <a:spcBef>
              <a:spcPct val="0"/>
            </a:spcBef>
            <a:spcAft>
              <a:spcPct val="35000"/>
            </a:spcAft>
          </a:pPr>
          <a:r>
            <a:rPr lang="es-CO" sz="1100" kern="1200" dirty="0"/>
            <a:t>Modulo contable</a:t>
          </a:r>
        </a:p>
        <a:p>
          <a:pPr lvl="0" algn="ctr" defTabSz="488950">
            <a:lnSpc>
              <a:spcPct val="90000"/>
            </a:lnSpc>
            <a:spcBef>
              <a:spcPct val="0"/>
            </a:spcBef>
            <a:spcAft>
              <a:spcPct val="35000"/>
            </a:spcAft>
          </a:pPr>
          <a:r>
            <a:rPr lang="es-CO" sz="1100" kern="1200" dirty="0"/>
            <a:t>Impresión de informes y punto de equilibrio y de tablas contables.</a:t>
          </a:r>
        </a:p>
        <a:p>
          <a:pPr lvl="0" algn="ctr" defTabSz="488950">
            <a:lnSpc>
              <a:spcPct val="90000"/>
            </a:lnSpc>
            <a:spcBef>
              <a:spcPct val="0"/>
            </a:spcBef>
            <a:spcAft>
              <a:spcPct val="35000"/>
            </a:spcAft>
          </a:pPr>
          <a:r>
            <a:rPr lang="es-CO" sz="1100" kern="1200" dirty="0"/>
            <a:t>Vinculación con cuentas externas (Google)</a:t>
          </a:r>
        </a:p>
        <a:p>
          <a:pPr lvl="0" algn="ctr" defTabSz="488950">
            <a:lnSpc>
              <a:spcPct val="90000"/>
            </a:lnSpc>
            <a:spcBef>
              <a:spcPct val="0"/>
            </a:spcBef>
            <a:spcAft>
              <a:spcPct val="35000"/>
            </a:spcAft>
          </a:pPr>
          <a:r>
            <a:rPr lang="es-CO" sz="1100" kern="1200" dirty="0"/>
            <a:t>Interfaz gráfica adaptable a celulares, tablas y computadores.</a:t>
          </a:r>
        </a:p>
      </dsp:txBody>
      <dsp:txXfrm>
        <a:off x="3809951" y="1882625"/>
        <a:ext cx="2688448" cy="16130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8D6DF-BF8D-413E-BEE8-4AB16A23F187}" type="datetimeFigureOut">
              <a:rPr lang="es-CO" smtClean="0"/>
              <a:t>22/01/2021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FE13-9837-4721-8A52-C5998DD2B452}" type="slidenum">
              <a:rPr lang="es-CO" smtClean="0"/>
              <a:t>‹Nº›</a:t>
            </a:fld>
            <a:endParaRPr lang="es-CO"/>
          </a:p>
        </p:txBody>
      </p:sp>
    </p:spTree>
    <p:extLst>
      <p:ext uri="{BB962C8B-B14F-4D97-AF65-F5344CB8AC3E}">
        <p14:creationId xmlns:p14="http://schemas.microsoft.com/office/powerpoint/2010/main" val="40418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a:t>
            </a:fld>
            <a:endParaRPr lang="es-CO"/>
          </a:p>
        </p:txBody>
      </p:sp>
    </p:spTree>
    <p:extLst>
      <p:ext uri="{BB962C8B-B14F-4D97-AF65-F5344CB8AC3E}">
        <p14:creationId xmlns:p14="http://schemas.microsoft.com/office/powerpoint/2010/main" val="264784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5</a:t>
            </a:fld>
            <a:endParaRPr lang="es-CO"/>
          </a:p>
        </p:txBody>
      </p:sp>
    </p:spTree>
    <p:extLst>
      <p:ext uri="{BB962C8B-B14F-4D97-AF65-F5344CB8AC3E}">
        <p14:creationId xmlns:p14="http://schemas.microsoft.com/office/powerpoint/2010/main" val="229342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6</a:t>
            </a:fld>
            <a:endParaRPr lang="es-CO"/>
          </a:p>
        </p:txBody>
      </p:sp>
    </p:spTree>
    <p:extLst>
      <p:ext uri="{BB962C8B-B14F-4D97-AF65-F5344CB8AC3E}">
        <p14:creationId xmlns:p14="http://schemas.microsoft.com/office/powerpoint/2010/main" val="339197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7</a:t>
            </a:fld>
            <a:endParaRPr lang="es-CO"/>
          </a:p>
        </p:txBody>
      </p:sp>
    </p:spTree>
    <p:extLst>
      <p:ext uri="{BB962C8B-B14F-4D97-AF65-F5344CB8AC3E}">
        <p14:creationId xmlns:p14="http://schemas.microsoft.com/office/powerpoint/2010/main" val="302907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8</a:t>
            </a:fld>
            <a:endParaRPr lang="es-CO"/>
          </a:p>
        </p:txBody>
      </p:sp>
    </p:spTree>
    <p:extLst>
      <p:ext uri="{BB962C8B-B14F-4D97-AF65-F5344CB8AC3E}">
        <p14:creationId xmlns:p14="http://schemas.microsoft.com/office/powerpoint/2010/main" val="56379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9</a:t>
            </a:fld>
            <a:endParaRPr lang="es-CO"/>
          </a:p>
        </p:txBody>
      </p:sp>
    </p:spTree>
    <p:extLst>
      <p:ext uri="{BB962C8B-B14F-4D97-AF65-F5344CB8AC3E}">
        <p14:creationId xmlns:p14="http://schemas.microsoft.com/office/powerpoint/2010/main" val="1052784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22/01/2021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22/01/2021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22/01/2021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22/01/2021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22/01/2021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32468/dtseru.214"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s://nacionesunidas.org.co/onu-internacional/la-pandemia-de-covid-19-provoca-un-aumento-del-hambre-en-america-latina/" TargetMode="External"/><Relationship Id="rId5" Type="http://schemas.openxmlformats.org/officeDocument/2006/relationships/hyperlink" Target="https://www.larepublica.co/economia/consumo-de-huevo-crecio-48-en-10-anos-y-cerrara-el-ano-en-293-unidades-por-colombiano-2781321" TargetMode="External"/><Relationship Id="rId4" Type="http://schemas.openxmlformats.org/officeDocument/2006/relationships/hyperlink" Target="http://www.fao.org/poultry-production-products/production/production-systems/family-poultry-productio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523220"/>
          </a:xfrm>
          <a:prstGeom prst="rect">
            <a:avLst/>
          </a:prstGeom>
          <a:noFill/>
        </p:spPr>
        <p:txBody>
          <a:bodyPr wrap="square" rtlCol="0">
            <a:spAutoFit/>
          </a:bodyPr>
          <a:lstStyle/>
          <a:p>
            <a:pPr algn="r"/>
            <a:r>
              <a:rPr lang="es-ES" sz="2800" b="1" dirty="0" smtClean="0">
                <a:solidFill>
                  <a:schemeClr val="tx1">
                    <a:lumMod val="75000"/>
                    <a:lumOff val="25000"/>
                  </a:schemeClr>
                </a:solidFill>
              </a:rPr>
              <a:t>Proyecto SENA</a:t>
            </a:r>
            <a:endParaRPr lang="es-ES" sz="2800" b="1" dirty="0">
              <a:solidFill>
                <a:schemeClr val="tx1">
                  <a:lumMod val="75000"/>
                  <a:lumOff val="25000"/>
                </a:schemeClr>
              </a:solidFill>
            </a:endParaRPr>
          </a:p>
        </p:txBody>
      </p:sp>
      <p:sp>
        <p:nvSpPr>
          <p:cNvPr id="2" name="CuadroTexto 1"/>
          <p:cNvSpPr txBox="1"/>
          <p:nvPr/>
        </p:nvSpPr>
        <p:spPr>
          <a:xfrm>
            <a:off x="2375646" y="1645302"/>
            <a:ext cx="4150659" cy="1661993"/>
          </a:xfrm>
          <a:prstGeom prst="rect">
            <a:avLst/>
          </a:prstGeom>
          <a:noFill/>
        </p:spPr>
        <p:txBody>
          <a:bodyPr wrap="square" rtlCol="0">
            <a:spAutoFit/>
          </a:bodyPr>
          <a:lstStyle/>
          <a:p>
            <a:pPr algn="ctr"/>
            <a:r>
              <a:rPr lang="es-CO" sz="1200" b="1" dirty="0"/>
              <a:t>Grupo de trabajo</a:t>
            </a:r>
            <a:r>
              <a:rPr lang="es-CO" sz="1200" b="1" dirty="0" smtClean="0"/>
              <a:t>:</a:t>
            </a:r>
          </a:p>
          <a:p>
            <a:pPr algn="ctr"/>
            <a:endParaRPr lang="es-CO" sz="1200" b="1" dirty="0" smtClean="0"/>
          </a:p>
          <a:p>
            <a:pPr algn="ctr"/>
            <a:r>
              <a:rPr lang="es-CO" sz="1200" dirty="0" smtClean="0"/>
              <a:t>Eliseo </a:t>
            </a:r>
            <a:r>
              <a:rPr lang="es-CO" sz="1200" dirty="0"/>
              <a:t>Ricaurte Romero</a:t>
            </a:r>
          </a:p>
          <a:p>
            <a:pPr algn="ctr"/>
            <a:r>
              <a:rPr lang="es-CO" sz="1200" dirty="0"/>
              <a:t>Juan Carlos Suarez Ibañez</a:t>
            </a:r>
          </a:p>
          <a:p>
            <a:pPr algn="ctr"/>
            <a:r>
              <a:rPr lang="es-CO" sz="1200" dirty="0"/>
              <a:t>María de los Ángeles Ordoñez Rojas</a:t>
            </a:r>
          </a:p>
          <a:p>
            <a:pPr algn="ctr"/>
            <a:r>
              <a:rPr lang="es-CO" sz="1200" dirty="0"/>
              <a:t>Nicolás Rodríguez Ricardo</a:t>
            </a:r>
          </a:p>
          <a:p>
            <a:pPr algn="ctr"/>
            <a:r>
              <a:rPr lang="es-CO" sz="1200" dirty="0" err="1"/>
              <a:t>Yeiner</a:t>
            </a:r>
            <a:r>
              <a:rPr lang="es-CO" sz="1200" dirty="0"/>
              <a:t> </a:t>
            </a:r>
            <a:r>
              <a:rPr lang="es-CO" sz="1200" dirty="0" err="1"/>
              <a:t>Duvan</a:t>
            </a:r>
            <a:r>
              <a:rPr lang="es-CO" sz="1200" dirty="0"/>
              <a:t> Vicaria Sánchez</a:t>
            </a:r>
          </a:p>
          <a:p>
            <a:endParaRPr lang="es-CO" dirty="0"/>
          </a:p>
        </p:txBody>
      </p:sp>
      <p:sp>
        <p:nvSpPr>
          <p:cNvPr id="4" name="CuadroTexto 3"/>
          <p:cNvSpPr txBox="1"/>
          <p:nvPr/>
        </p:nvSpPr>
        <p:spPr>
          <a:xfrm>
            <a:off x="4903694" y="523691"/>
            <a:ext cx="4150659" cy="276999"/>
          </a:xfrm>
          <a:prstGeom prst="rect">
            <a:avLst/>
          </a:prstGeom>
          <a:noFill/>
        </p:spPr>
        <p:txBody>
          <a:bodyPr wrap="square" rtlCol="0">
            <a:spAutoFit/>
          </a:bodyPr>
          <a:lstStyle/>
          <a:p>
            <a:r>
              <a:rPr lang="es-CO" sz="1200" b="1" dirty="0"/>
              <a:t>Análisis y desarrollo de sistemas de información –</a:t>
            </a:r>
            <a:r>
              <a:rPr lang="es-CO" sz="1200" b="1" dirty="0" smtClean="0"/>
              <a:t>ADSI-</a:t>
            </a:r>
            <a:endParaRPr lang="es-CO" sz="1200" dirty="0"/>
          </a:p>
        </p:txBody>
      </p:sp>
      <p:sp>
        <p:nvSpPr>
          <p:cNvPr id="5" name="CuadroTexto 4"/>
          <p:cNvSpPr txBox="1"/>
          <p:nvPr/>
        </p:nvSpPr>
        <p:spPr>
          <a:xfrm>
            <a:off x="2375647" y="2993530"/>
            <a:ext cx="4150659" cy="923330"/>
          </a:xfrm>
          <a:prstGeom prst="rect">
            <a:avLst/>
          </a:prstGeom>
          <a:noFill/>
        </p:spPr>
        <p:txBody>
          <a:bodyPr wrap="square" rtlCol="0">
            <a:spAutoFit/>
          </a:bodyPr>
          <a:lstStyle/>
          <a:p>
            <a:r>
              <a:rPr lang="es-CO" sz="1200" b="1" dirty="0"/>
              <a:t> </a:t>
            </a:r>
            <a:endParaRPr lang="es-CO" sz="1200" dirty="0"/>
          </a:p>
          <a:p>
            <a:pPr algn="ctr"/>
            <a:r>
              <a:rPr lang="es-CO" sz="1200" b="1" dirty="0"/>
              <a:t>Instructora</a:t>
            </a:r>
            <a:endParaRPr lang="es-CO" sz="1200" dirty="0"/>
          </a:p>
          <a:p>
            <a:pPr algn="ctr"/>
            <a:r>
              <a:rPr lang="es-CO" sz="1200" dirty="0"/>
              <a:t>Sandra Milena Peñaranda</a:t>
            </a:r>
          </a:p>
          <a:p>
            <a:pPr algn="ctr"/>
            <a:endParaRPr lang="es-CO" dirty="0"/>
          </a:p>
        </p:txBody>
      </p:sp>
      <p:sp>
        <p:nvSpPr>
          <p:cNvPr id="6" name="CuadroTexto 5"/>
          <p:cNvSpPr txBox="1"/>
          <p:nvPr/>
        </p:nvSpPr>
        <p:spPr>
          <a:xfrm>
            <a:off x="4661647" y="3825433"/>
            <a:ext cx="4150659" cy="1107996"/>
          </a:xfrm>
          <a:prstGeom prst="rect">
            <a:avLst/>
          </a:prstGeom>
          <a:noFill/>
        </p:spPr>
        <p:txBody>
          <a:bodyPr wrap="square" rtlCol="0">
            <a:spAutoFit/>
          </a:bodyPr>
          <a:lstStyle/>
          <a:p>
            <a:r>
              <a:rPr lang="es-CO" sz="1200" b="1" dirty="0"/>
              <a:t> </a:t>
            </a:r>
            <a:endParaRPr lang="es-CO" sz="1200" dirty="0"/>
          </a:p>
          <a:p>
            <a:pPr algn="ctr"/>
            <a:r>
              <a:rPr lang="es-CO" sz="1200" b="1" dirty="0"/>
              <a:t>Servicio Nacional de Aprendizaje –SENA-</a:t>
            </a:r>
            <a:endParaRPr lang="es-CO" sz="1200" dirty="0"/>
          </a:p>
          <a:p>
            <a:pPr algn="ctr"/>
            <a:r>
              <a:rPr lang="es-CO" sz="1200" b="1" dirty="0"/>
              <a:t>Centro de electricidad, electrónica y telecomunicaciones -CEET-</a:t>
            </a:r>
            <a:endParaRPr lang="es-CO" sz="1200" dirty="0"/>
          </a:p>
          <a:p>
            <a:pPr algn="ctr"/>
            <a:endParaRPr lang="es-CO" dirty="0"/>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45459" y="1638552"/>
            <a:ext cx="7566212" cy="707886"/>
          </a:xfrm>
          <a:prstGeom prst="rect">
            <a:avLst/>
          </a:prstGeom>
          <a:noFill/>
        </p:spPr>
        <p:txBody>
          <a:bodyPr wrap="square" rtlCol="0">
            <a:spAutoFit/>
          </a:bodyPr>
          <a:lstStyle/>
          <a:p>
            <a:r>
              <a:rPr lang="es-CO" sz="2000" b="1" dirty="0" smtClean="0">
                <a:solidFill>
                  <a:schemeClr val="tx1">
                    <a:lumMod val="75000"/>
                    <a:lumOff val="25000"/>
                  </a:schemeClr>
                </a:solidFill>
              </a:rPr>
              <a:t>Sistema de información para producciones avícolas de traspatio urbanas y periurbanas con vocación de postura.</a:t>
            </a:r>
            <a:endParaRPr lang="es-ES" sz="2000" b="1" dirty="0">
              <a:solidFill>
                <a:schemeClr val="tx1">
                  <a:lumMod val="75000"/>
                  <a:lumOff val="25000"/>
                </a:schemeClr>
              </a:solidFill>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t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509" y="0"/>
            <a:ext cx="3983650" cy="5143500"/>
          </a:xfrm>
          <a:prstGeom prst="rect">
            <a:avLst/>
          </a:prstGeom>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771491" y="1217209"/>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Objetivos</a:t>
            </a:r>
            <a:endParaRPr lang="es-ES" sz="3600" b="1" dirty="0">
              <a:solidFill>
                <a:schemeClr val="tx1">
                  <a:lumMod val="75000"/>
                  <a:lumOff val="25000"/>
                </a:schemeClr>
              </a:solidFill>
            </a:endParaRPr>
          </a:p>
        </p:txBody>
      </p:sp>
      <p:sp>
        <p:nvSpPr>
          <p:cNvPr id="6" name="CuadroTexto 5"/>
          <p:cNvSpPr txBox="1"/>
          <p:nvPr/>
        </p:nvSpPr>
        <p:spPr>
          <a:xfrm>
            <a:off x="771491" y="2109434"/>
            <a:ext cx="3743814" cy="1569660"/>
          </a:xfrm>
          <a:prstGeom prst="rect">
            <a:avLst/>
          </a:prstGeom>
          <a:noFill/>
        </p:spPr>
        <p:txBody>
          <a:bodyPr wrap="square" rtlCol="0">
            <a:spAutoFit/>
          </a:bodyPr>
          <a:lstStyle/>
          <a:p>
            <a:r>
              <a:rPr lang="es-CO" sz="1600" dirty="0" smtClean="0"/>
              <a:t>Desarrollar </a:t>
            </a:r>
            <a:r>
              <a:rPr lang="es-CO" sz="1600" dirty="0"/>
              <a:t>el sistema de información orientado a la web para la gestión de registros productivos y contables, en unidades urbanas y periurbanas de producción avícola con vocación de postura</a:t>
            </a:r>
            <a:r>
              <a:rPr lang="es-CO" sz="1600" dirty="0" smtClean="0"/>
              <a:t>.</a:t>
            </a:r>
            <a:endParaRPr lang="es-CO"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056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8535945" cy="2062103"/>
          </a:xfrm>
          <a:prstGeom prst="rect">
            <a:avLst/>
          </a:prstGeom>
          <a:noFill/>
        </p:spPr>
        <p:txBody>
          <a:bodyPr wrap="square" rtlCol="0">
            <a:spAutoFit/>
          </a:bodyPr>
          <a:lstStyle/>
          <a:p>
            <a:pPr marL="285750" indent="-285750">
              <a:buFont typeface="Arial" panose="020B0604020202020204" pitchFamily="34" charset="0"/>
              <a:buChar char="•"/>
            </a:pPr>
            <a:r>
              <a:rPr lang="es-CO" sz="1600" dirty="0"/>
              <a:t>Gestionar el sistema de información de unidades urbanas y periurbanas de producción avícola con vocación de postura</a:t>
            </a:r>
            <a:r>
              <a:rPr lang="es-CO" sz="1600" dirty="0" smtClean="0"/>
              <a:t>.</a:t>
            </a:r>
            <a:endParaRPr lang="es-CO" sz="1600" dirty="0"/>
          </a:p>
          <a:p>
            <a:pPr marL="285750" indent="-285750">
              <a:buFont typeface="Arial" panose="020B0604020202020204" pitchFamily="34" charset="0"/>
              <a:buChar char="•"/>
            </a:pPr>
            <a:r>
              <a:rPr lang="es-CO" sz="1600" dirty="0"/>
              <a:t>Gestionar el proceso productivo avícola con vocación de postura</a:t>
            </a:r>
            <a:r>
              <a:rPr lang="es-CO" sz="1600" dirty="0" smtClean="0"/>
              <a:t>.</a:t>
            </a:r>
            <a:endParaRPr lang="es-CO" sz="1600" dirty="0"/>
          </a:p>
          <a:p>
            <a:pPr marL="285750" indent="-285750">
              <a:buFont typeface="Arial" panose="020B0604020202020204" pitchFamily="34" charset="0"/>
              <a:buChar char="•"/>
            </a:pPr>
            <a:r>
              <a:rPr lang="es-CO" sz="1600" dirty="0"/>
              <a:t>Gestionar los módulos contables de unidades de producción avícola de postura</a:t>
            </a:r>
            <a:r>
              <a:rPr lang="es-CO" sz="1600" dirty="0" smtClean="0"/>
              <a:t>.</a:t>
            </a:r>
            <a:endParaRPr lang="es-CO" sz="1600" dirty="0"/>
          </a:p>
          <a:p>
            <a:pPr marL="285750" indent="-285750">
              <a:buFont typeface="Arial" panose="020B0604020202020204" pitchFamily="34" charset="0"/>
              <a:buChar char="•"/>
            </a:pPr>
            <a:r>
              <a:rPr lang="es-CO" sz="1600" dirty="0"/>
              <a:t>Gestionar los informes de punto de equilibrio, así como de </a:t>
            </a:r>
            <a:r>
              <a:rPr lang="es-CO" sz="1600" dirty="0" smtClean="0"/>
              <a:t>costos e ingresos.</a:t>
            </a:r>
            <a:endParaRPr lang="es-CO" sz="1600" dirty="0"/>
          </a:p>
          <a:p>
            <a:pPr marL="285750" indent="-285750">
              <a:buFont typeface="Arial" panose="020B0604020202020204" pitchFamily="34" charset="0"/>
              <a:buChar char="•"/>
            </a:pPr>
            <a:r>
              <a:rPr lang="es-CO" sz="1600" dirty="0"/>
              <a:t>Gestionar la vinculación con cuentas externas (Google) para la consulta del historial de registros productivos y punto de equilibrio</a:t>
            </a:r>
            <a:r>
              <a:rPr lang="es-CO" sz="1600" dirty="0" smtClean="0"/>
              <a:t>.</a:t>
            </a:r>
            <a:endParaRPr lang="es-CO" sz="1600" dirty="0"/>
          </a:p>
          <a:p>
            <a:pPr marL="285750" indent="-285750">
              <a:buFont typeface="Arial" panose="020B0604020202020204" pitchFamily="34" charset="0"/>
              <a:buChar char="•"/>
            </a:pPr>
            <a:r>
              <a:rPr lang="es-CO" sz="1600" dirty="0"/>
              <a:t>Desarrollar una interfaz gráfica que se adapte a computadores, tabletas y celulares.</a:t>
            </a:r>
          </a:p>
        </p:txBody>
      </p:sp>
      <p:sp>
        <p:nvSpPr>
          <p:cNvPr id="5" name="CuadroTexto 4"/>
          <p:cNvSpPr txBox="1"/>
          <p:nvPr/>
        </p:nvSpPr>
        <p:spPr>
          <a:xfrm>
            <a:off x="392902" y="466725"/>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Específicos</a:t>
            </a:r>
            <a:endParaRPr lang="es-ES" sz="3600" b="1" dirty="0">
              <a:solidFill>
                <a:schemeClr val="tx1">
                  <a:lumMod val="75000"/>
                  <a:lumOff val="25000"/>
                </a:schemeClr>
              </a:solidFill>
            </a:endParaRPr>
          </a:p>
        </p:txBody>
      </p:sp>
    </p:spTree>
    <p:extLst>
      <p:ext uri="{BB962C8B-B14F-4D97-AF65-F5344CB8AC3E}">
        <p14:creationId xmlns:p14="http://schemas.microsoft.com/office/powerpoint/2010/main" val="21929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448236" y="1238579"/>
            <a:ext cx="8319246" cy="3108543"/>
          </a:xfrm>
          <a:prstGeom prst="rect">
            <a:avLst/>
          </a:prstGeom>
        </p:spPr>
        <p:txBody>
          <a:bodyPr wrap="square">
            <a:spAutoFit/>
          </a:bodyPr>
          <a:lstStyle/>
          <a:p>
            <a:r>
              <a:rPr lang="es-CO" sz="1400" dirty="0"/>
              <a:t>La búsqueda de fuentes de alimentación es uno de los principales retos de la actividad pecuaria y de la nutrición animal (Rodríguez, 2006) es así, que la avicultura familiar y la cual hace referencia distintos sistemas de producción avícola a pequeña escala en las zonas rurales, urbanas y periurbanas (FAO, 2021) brinda acceso a proteínas de alto valor biológico como son el huevo y la carne (Rodríguez, 2006). </a:t>
            </a:r>
            <a:endParaRPr lang="es-CO" sz="1400" dirty="0" smtClean="0"/>
          </a:p>
          <a:p>
            <a:endParaRPr lang="es-CO" sz="1400" dirty="0"/>
          </a:p>
          <a:p>
            <a:endParaRPr lang="es-CO" sz="1400" dirty="0"/>
          </a:p>
          <a:p>
            <a:r>
              <a:rPr lang="es-CO" sz="1400" dirty="0"/>
              <a:t>Por otra parte, la propagación del Coronavirus (Sars-Cov-2) causante del Covid-19, que junto con las problemáticas propias de la región como son la desigualdad y la vulnerabilidad frente a fenómenos naturales; ha incrementado la inseguridad alimentaria y por consiguiente el hambre (Naciones Unidas Colombia, 2020) es importante explorar de esta </a:t>
            </a:r>
            <a:r>
              <a:rPr lang="es-CO" sz="1400" dirty="0" smtClean="0"/>
              <a:t>manera, </a:t>
            </a:r>
            <a:r>
              <a:rPr lang="es-CO" sz="1400" dirty="0"/>
              <a:t>alternativas en fuentes de alimentación y para ello la avicultura de traspatio urbana y periurbana, donde se desarrollan procesos productivos con especies como pollos, gallinas, pavos, patos, gansos, pichones, faisanes y codornices; siendo las dos primeras las de mayor consumo (Secretaría de Agricultura y Desarrollo Rural, 2016) convirtiéndose </a:t>
            </a:r>
            <a:r>
              <a:rPr lang="es-CO" sz="1400" dirty="0" smtClean="0"/>
              <a:t>en </a:t>
            </a:r>
            <a:r>
              <a:rPr lang="es-CO" sz="1400" dirty="0"/>
              <a:t>una alternativa de trabajo, alimentos e ingresos de baja inversión inicial y en la que se busca la eficiencia productiva y la rentabilidad (Rodríguez, 2006</a:t>
            </a:r>
            <a:r>
              <a:rPr lang="es-CO" sz="1400" dirty="0" smtClean="0"/>
              <a:t>).</a:t>
            </a:r>
            <a:endParaRPr lang="es-CO" sz="1400" dirty="0"/>
          </a:p>
        </p:txBody>
      </p:sp>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448236" y="1761799"/>
            <a:ext cx="8319246" cy="1015663"/>
          </a:xfrm>
          <a:prstGeom prst="rect">
            <a:avLst/>
          </a:prstGeom>
        </p:spPr>
        <p:txBody>
          <a:bodyPr wrap="square">
            <a:spAutoFit/>
          </a:bodyPr>
          <a:lstStyle/>
          <a:p>
            <a:r>
              <a:rPr lang="es-CO" sz="2000" b="1" dirty="0">
                <a:solidFill>
                  <a:schemeClr val="tx1">
                    <a:lumMod val="75000"/>
                    <a:lumOff val="25000"/>
                  </a:schemeClr>
                </a:solidFill>
              </a:rPr>
              <a:t>¿De qué manera se puede orientar al productor avícola urbano y periurbano con vocación de postura, a tener el control contable de su unidad productiva y qué su negocio sea rentable? </a:t>
            </a:r>
          </a:p>
        </p:txBody>
      </p:sp>
      <p:sp>
        <p:nvSpPr>
          <p:cNvPr id="4" name="Rectángulo 3"/>
          <p:cNvSpPr/>
          <p:nvPr/>
        </p:nvSpPr>
        <p:spPr>
          <a:xfrm>
            <a:off x="2137038" y="3033043"/>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577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a:solidFill>
                  <a:schemeClr val="bg1"/>
                </a:solidFill>
              </a:rPr>
              <a:t>Alcance del proyecto</a:t>
            </a:r>
          </a:p>
        </p:txBody>
      </p:sp>
      <p:graphicFrame>
        <p:nvGraphicFramePr>
          <p:cNvPr id="4" name="Diagrama 3"/>
          <p:cNvGraphicFramePr/>
          <p:nvPr>
            <p:extLst>
              <p:ext uri="{D42A27DB-BD31-4B8C-83A1-F6EECF244321}">
                <p14:modId xmlns:p14="http://schemas.microsoft.com/office/powerpoint/2010/main" val="677380990"/>
              </p:ext>
            </p:extLst>
          </p:nvPr>
        </p:nvGraphicFramePr>
        <p:xfrm>
          <a:off x="815787" y="1285143"/>
          <a:ext cx="7351059" cy="3496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40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5" name="Rectángulo 4"/>
          <p:cNvSpPr/>
          <p:nvPr/>
        </p:nvSpPr>
        <p:spPr>
          <a:xfrm>
            <a:off x="448236" y="1238579"/>
            <a:ext cx="8319246" cy="3231654"/>
          </a:xfrm>
          <a:prstGeom prst="rect">
            <a:avLst/>
          </a:prstGeom>
        </p:spPr>
        <p:txBody>
          <a:bodyPr wrap="square">
            <a:spAutoFit/>
          </a:bodyPr>
          <a:lstStyle/>
          <a:p>
            <a:r>
              <a:rPr lang="es-CO" sz="1200" dirty="0"/>
              <a:t>A nivel mundial la producción de huevo </a:t>
            </a:r>
            <a:r>
              <a:rPr lang="es-CO" sz="1200" dirty="0" smtClean="0"/>
              <a:t>en los últimos 50 años creció </a:t>
            </a:r>
            <a:r>
              <a:rPr lang="es-CO" sz="1200" dirty="0"/>
              <a:t>en promedio un 3.0% </a:t>
            </a:r>
            <a:r>
              <a:rPr lang="es-CO" sz="1200" dirty="0" smtClean="0"/>
              <a:t>anual, </a:t>
            </a:r>
            <a:r>
              <a:rPr lang="es-CO" sz="1200" dirty="0"/>
              <a:t>pasando de 269.140,5 miles de millones en 1961 a 1.249.123,6 en 2012. Los mayores productores son China (39,2%) Estados Unidos (7,4%), India (5,2%), México (3,7%), Japón (3,3%), Brasil (3,3%) y Rusia (3,3%); mientras que Colombia ocupa el puesto 25 a nivel mundial con el 0,8%, de </a:t>
            </a:r>
            <a:r>
              <a:rPr lang="es-CO" sz="1200" dirty="0" smtClean="0"/>
              <a:t>la producción (Aguilera</a:t>
            </a:r>
            <a:r>
              <a:rPr lang="es-CO" sz="1200" dirty="0"/>
              <a:t>, 2014). Por otra parte, el sector avícola de postura Colombiano tuvo en promedio una tasa de crecimiento del 12.7% entre los periodos de enero a julio de 2020, acumulando 565.301 toneladas en este mismo trascurso de tiempo (FENAVI, 2021) lo cual se ajusta a las proyecciones de </a:t>
            </a:r>
            <a:r>
              <a:rPr lang="es-CO" sz="1200" dirty="0" smtClean="0"/>
              <a:t>crecimiento, </a:t>
            </a:r>
            <a:r>
              <a:rPr lang="es-CO" sz="1200" dirty="0"/>
              <a:t>en donde se evidencia un consumo en promedio de 293 huevos per cápita, uno de los más altos de la región, tan solo por debajo de México (La República, 2018). Es así el negocio avícola de postura se presenta como un alternativa viable para centenares de familias </a:t>
            </a:r>
            <a:r>
              <a:rPr lang="es-CO" sz="1200" dirty="0" smtClean="0"/>
              <a:t>colombianas, </a:t>
            </a:r>
            <a:r>
              <a:rPr lang="es-CO" sz="1200" dirty="0"/>
              <a:t>las cuales en épocas de pandemia se han visto sujetas a la inseguridad alimentaria (Naciones Unidas Colombia, 2020).</a:t>
            </a:r>
          </a:p>
          <a:p>
            <a:endParaRPr lang="es-CO" sz="1200" dirty="0"/>
          </a:p>
          <a:p>
            <a:r>
              <a:rPr lang="es-CO" sz="1200" dirty="0"/>
              <a:t>Teniendo claro que la producción avícola con vocación de postura es una alternativa viable para el emprendimiento en épocas de pandemia, es importante determinar la herramienta que evalué la rentabilidad del negocio y en la que encontramos el punto de equilibrio, que se encuentra definido como como el vértice donde se encuentran </a:t>
            </a:r>
            <a:r>
              <a:rPr lang="es-CO" sz="1200" dirty="0" smtClean="0"/>
              <a:t>los ingresos </a:t>
            </a:r>
            <a:r>
              <a:rPr lang="es-CO" sz="1200" dirty="0"/>
              <a:t>y los gastos, es decir, donde no existen perdidas ni ganancias (Reyes, 2005) adicional de ser una técnica aplicable a la gestión de las empresas agropecuarias, contribuyendo a la mejora en la toma de decisiones de índole productivo y financiero (Helguera &amp; </a:t>
            </a:r>
            <a:r>
              <a:rPr lang="es-CO" sz="1200" dirty="0" err="1"/>
              <a:t>Lanfranco</a:t>
            </a:r>
            <a:r>
              <a:rPr lang="es-CO" sz="1200" dirty="0"/>
              <a:t>, 2006). Es así, que el sistema de información </a:t>
            </a:r>
            <a:r>
              <a:rPr lang="es-CO" sz="1200" dirty="0" smtClean="0"/>
              <a:t>transaccional </a:t>
            </a:r>
            <a:r>
              <a:rPr lang="es-CO" sz="1200" dirty="0"/>
              <a:t>requiere de la adopción </a:t>
            </a:r>
            <a:r>
              <a:rPr lang="es-CO" sz="1200" dirty="0" smtClean="0"/>
              <a:t>del </a:t>
            </a:r>
            <a:r>
              <a:rPr lang="es-CO" sz="1200" dirty="0"/>
              <a:t>modulo contable que calcule en base de los costos fijos, variables y la mano obra, el punto de equilibrio de los emprendimientos interesados y que sirva de guía en la gestión del negocio.</a:t>
            </a:r>
          </a:p>
        </p:txBody>
      </p:sp>
    </p:spTree>
    <p:extLst>
      <p:ext uri="{BB962C8B-B14F-4D97-AF65-F5344CB8AC3E}">
        <p14:creationId xmlns:p14="http://schemas.microsoft.com/office/powerpoint/2010/main" val="205027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Referencias</a:t>
            </a:r>
            <a:endParaRPr lang="es-ES" sz="3600" b="1" dirty="0">
              <a:solidFill>
                <a:schemeClr val="bg1"/>
              </a:solidFill>
            </a:endParaRPr>
          </a:p>
        </p:txBody>
      </p:sp>
      <p:sp>
        <p:nvSpPr>
          <p:cNvPr id="5" name="Rectángulo 4"/>
          <p:cNvSpPr/>
          <p:nvPr/>
        </p:nvSpPr>
        <p:spPr>
          <a:xfrm>
            <a:off x="448236" y="1238579"/>
            <a:ext cx="8319246" cy="3485570"/>
          </a:xfrm>
          <a:prstGeom prst="rect">
            <a:avLst/>
          </a:prstGeom>
        </p:spPr>
        <p:txBody>
          <a:bodyPr wrap="square">
            <a:spAutoFit/>
          </a:bodyPr>
          <a:lstStyle/>
          <a:p>
            <a:pPr marL="285750" indent="-285750">
              <a:buFont typeface="Arial" panose="020B0604020202020204" pitchFamily="34" charset="0"/>
              <a:buChar char="•"/>
            </a:pPr>
            <a:r>
              <a:rPr lang="es-CO" sz="1050" dirty="0"/>
              <a:t>Aguilera, M. (2014). Determinantes del desarrollo en la avicultura en Colombia: Instituciones, organizaciones y tecnología. Banco de la República. </a:t>
            </a:r>
            <a:r>
              <a:rPr lang="es-CO" sz="1050" dirty="0">
                <a:hlinkClick r:id="rId3"/>
              </a:rPr>
              <a:t>https://</a:t>
            </a:r>
            <a:r>
              <a:rPr lang="es-CO" sz="1050" dirty="0" smtClean="0">
                <a:hlinkClick r:id="rId3"/>
              </a:rPr>
              <a:t>doi.org/10.32468/dtseru.214</a:t>
            </a:r>
            <a:endParaRPr lang="es-CO" sz="1050" dirty="0" smtClean="0"/>
          </a:p>
          <a:p>
            <a:endParaRPr lang="es-CO" sz="1050" dirty="0"/>
          </a:p>
          <a:p>
            <a:pPr marL="285750" indent="-285750">
              <a:buFont typeface="Arial" panose="020B0604020202020204" pitchFamily="34" charset="0"/>
              <a:buChar char="•"/>
            </a:pPr>
            <a:r>
              <a:rPr lang="es-CO" sz="1050" dirty="0"/>
              <a:t>FAO. (2021). Producción avícola familiar. </a:t>
            </a:r>
            <a:r>
              <a:rPr lang="es-CO" sz="1050" dirty="0">
                <a:hlinkClick r:id="rId4"/>
              </a:rPr>
              <a:t>http://www.fao.org/poultry-production-products/production/production-systems/family-poultry-production/es</a:t>
            </a:r>
            <a:r>
              <a:rPr lang="es-CO" sz="1050" dirty="0" smtClean="0">
                <a:hlinkClick r:id="rId4"/>
              </a:rPr>
              <a:t>/</a:t>
            </a:r>
            <a:endParaRPr lang="es-CO" sz="1050" dirty="0" smtClean="0"/>
          </a:p>
          <a:p>
            <a:endParaRPr lang="es-CO" sz="1050" dirty="0"/>
          </a:p>
          <a:p>
            <a:pPr marL="285750" indent="-285750">
              <a:buFont typeface="Arial" panose="020B0604020202020204" pitchFamily="34" charset="0"/>
              <a:buChar char="•"/>
            </a:pPr>
            <a:r>
              <a:rPr lang="es-CO" sz="1050" dirty="0"/>
              <a:t>Helguera, L., &amp; </a:t>
            </a:r>
            <a:r>
              <a:rPr lang="es-CO" sz="1050" dirty="0" err="1"/>
              <a:t>Lanfranco</a:t>
            </a:r>
            <a:r>
              <a:rPr lang="es-CO" sz="1050" dirty="0"/>
              <a:t>, B. (2006). Análisis del punto de equilibrio empresarial. Revista del Plan Agropecuario, 117, 50-55</a:t>
            </a:r>
            <a:r>
              <a:rPr lang="es-CO" sz="1050" dirty="0" smtClean="0"/>
              <a:t>.</a:t>
            </a:r>
          </a:p>
          <a:p>
            <a:endParaRPr lang="es-CO" sz="1050" dirty="0"/>
          </a:p>
          <a:p>
            <a:pPr marL="285750" indent="-285750">
              <a:buFont typeface="Arial" panose="020B0604020202020204" pitchFamily="34" charset="0"/>
              <a:buChar char="•"/>
            </a:pPr>
            <a:r>
              <a:rPr lang="es-CO" sz="1050" dirty="0"/>
              <a:t>La República, E. (2018, octubre 12). Consumo de huevo creció 48% en 10 años y cerrará el año en 293 unidades por colombiano. </a:t>
            </a:r>
            <a:r>
              <a:rPr lang="es-CO" sz="1050" dirty="0">
                <a:hlinkClick r:id="rId5"/>
              </a:rPr>
              <a:t>https://</a:t>
            </a:r>
            <a:r>
              <a:rPr lang="es-CO" sz="1050" dirty="0" smtClean="0">
                <a:hlinkClick r:id="rId5"/>
              </a:rPr>
              <a:t>www.larepublica.co/economia/consumo-de-huevo-crecio-48-en-10-anos-y-cerrara-el-ano-en-293-unidades-por-colombiano-2781321</a:t>
            </a:r>
            <a:endParaRPr lang="es-CO" sz="1050" dirty="0" smtClean="0"/>
          </a:p>
          <a:p>
            <a:endParaRPr lang="es-CO" sz="1050" dirty="0"/>
          </a:p>
          <a:p>
            <a:pPr marL="285750" indent="-285750">
              <a:buFont typeface="Arial" panose="020B0604020202020204" pitchFamily="34" charset="0"/>
              <a:buChar char="•"/>
            </a:pPr>
            <a:r>
              <a:rPr lang="es-CO" sz="1050" dirty="0"/>
              <a:t>Naciones Unidas Colombia. (2020, julio 29). La pandemia de COVID-19 provoca un aumento del hambre en América Latina. Naciones Unidas Colombia | CINU. </a:t>
            </a:r>
            <a:r>
              <a:rPr lang="es-CO" sz="1050" dirty="0">
                <a:hlinkClick r:id="rId6"/>
              </a:rPr>
              <a:t>https://nacionesunidas.org.co/onu-internacional/la-pandemia-de-covid-19-provoca-un-aumento-del-hambre-en-america-latina</a:t>
            </a:r>
            <a:r>
              <a:rPr lang="es-CO" sz="1050" dirty="0" smtClean="0">
                <a:hlinkClick r:id="rId6"/>
              </a:rPr>
              <a:t>/</a:t>
            </a:r>
            <a:endParaRPr lang="es-CO" sz="1050" dirty="0" smtClean="0"/>
          </a:p>
          <a:p>
            <a:endParaRPr lang="es-CO" sz="1050" dirty="0"/>
          </a:p>
          <a:p>
            <a:pPr marL="285750" indent="-285750">
              <a:buFont typeface="Arial" panose="020B0604020202020204" pitchFamily="34" charset="0"/>
              <a:buChar char="•"/>
            </a:pPr>
            <a:r>
              <a:rPr lang="es-CO" sz="1050" dirty="0"/>
              <a:t>Reyes, E. (2005). Contabilidad de costos / </a:t>
            </a:r>
            <a:r>
              <a:rPr lang="es-CO" sz="1050" dirty="0" err="1"/>
              <a:t>Cost</a:t>
            </a:r>
            <a:r>
              <a:rPr lang="es-CO" sz="1050" dirty="0"/>
              <a:t> </a:t>
            </a:r>
            <a:r>
              <a:rPr lang="es-CO" sz="1050" dirty="0" err="1"/>
              <a:t>Accounting</a:t>
            </a:r>
            <a:r>
              <a:rPr lang="es-CO" sz="1050" dirty="0"/>
              <a:t>. Editorial </a:t>
            </a:r>
            <a:r>
              <a:rPr lang="es-CO" sz="1050" dirty="0" err="1"/>
              <a:t>Limusa</a:t>
            </a:r>
            <a:r>
              <a:rPr lang="es-CO" sz="1050" dirty="0" smtClean="0"/>
              <a:t>.</a:t>
            </a:r>
          </a:p>
          <a:p>
            <a:endParaRPr lang="es-CO" sz="1050" dirty="0"/>
          </a:p>
          <a:p>
            <a:pPr marL="285750" indent="-285750">
              <a:buFont typeface="Arial" panose="020B0604020202020204" pitchFamily="34" charset="0"/>
              <a:buChar char="•"/>
            </a:pPr>
            <a:r>
              <a:rPr lang="es-CO" sz="1050" dirty="0"/>
              <a:t>Rodríguez, N. (2006). LA AVICULTURA URBANA EN LA COMUNIDAD; UNA DÉCADA DE EXPERIENCIA EN VELASCO. Notas Técnicas, 3</a:t>
            </a:r>
            <a:r>
              <a:rPr lang="es-CO" sz="1050" dirty="0" smtClean="0"/>
              <a:t>.</a:t>
            </a:r>
          </a:p>
          <a:p>
            <a:endParaRPr lang="es-CO" sz="1050" dirty="0"/>
          </a:p>
          <a:p>
            <a:pPr marL="285750" indent="-285750">
              <a:buFont typeface="Arial" panose="020B0604020202020204" pitchFamily="34" charset="0"/>
              <a:buChar char="•"/>
            </a:pPr>
            <a:r>
              <a:rPr lang="es-CO" sz="1050" dirty="0"/>
              <a:t>Secretaría de Agricultura y Desarrollo Rural. (2016, julio 6). ¿Sabías de la existencia de granjas urbanas de aves? gob.mx. http://www.gob.mx/agricultura/es</a:t>
            </a:r>
          </a:p>
        </p:txBody>
      </p:sp>
    </p:spTree>
    <p:extLst>
      <p:ext uri="{BB962C8B-B14F-4D97-AF65-F5344CB8AC3E}">
        <p14:creationId xmlns:p14="http://schemas.microsoft.com/office/powerpoint/2010/main" val="19413942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1154</Words>
  <Application>Microsoft Office PowerPoint</Application>
  <PresentationFormat>Presentación en pantalla (16:9)</PresentationFormat>
  <Paragraphs>74</Paragraphs>
  <Slides>10</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Juan Carlos Suarez Ibañez</cp:lastModifiedBy>
  <cp:revision>17</cp:revision>
  <dcterms:created xsi:type="dcterms:W3CDTF">2019-11-27T03:16:21Z</dcterms:created>
  <dcterms:modified xsi:type="dcterms:W3CDTF">2021-01-23T01:36:18Z</dcterms:modified>
</cp:coreProperties>
</file>