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74" r:id="rId3"/>
    <p:sldId id="293" r:id="rId4"/>
    <p:sldId id="294" r:id="rId5"/>
    <p:sldId id="295" r:id="rId6"/>
    <p:sldId id="296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62" r:id="rId2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70A9E-7F18-4D23-8653-5DA38AEC7E54}" type="datetimeFigureOut">
              <a:rPr lang="es-CO" smtClean="0"/>
              <a:t>26/09/2021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54B0D-176E-4F14-A97A-B914D92429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02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4B0D-176E-4F14-A97A-B914D9242991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63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phpmyadmin/index.php?route=/sql&amp;db=sipgau&amp;table=rol&amp;pos=0&amp;sql_signature=c993af61b377f950303cf3e85a6f28579eac7c936310d8e1afd70a99817ed36c&amp;sql_query=SELECT+%2A+FROM+%60sipgau%60.%60rol%60+WHERE+%60idRol%60+%3D+2" TargetMode="External"/><Relationship Id="rId13" Type="http://schemas.openxmlformats.org/officeDocument/2006/relationships/hyperlink" Target="http://localhost/phpmyadmin/index.php?route=/sql&amp;db=sipgau&amp;table=ciudad&amp;pos=0&amp;sql_signature=1916fc096e72e091f246c6cf049fbd022cc08350a7698eeb74867f348547668e&amp;sql_query=SELECT+%2A+FROM+%60sipgau%60.%60ciudad%60+WHERE+%60idCiudad%60+%3D+20" TargetMode="External"/><Relationship Id="rId3" Type="http://schemas.openxmlformats.org/officeDocument/2006/relationships/hyperlink" Target="http://localhost/phpmyadmin/index.php?route=/sql&amp;db=sipgau&amp;table=genero&amp;pos=0&amp;sql_signature=4af1893a986c9719e0a9aa1ba841f1edce0b966e64990ae0a66c10e195f813cf&amp;sql_query=SELECT+%2A+FROM+%60sipgau%60.%60genero%60+WHERE+%60idGenero%60+%3D+1" TargetMode="External"/><Relationship Id="rId7" Type="http://schemas.openxmlformats.org/officeDocument/2006/relationships/hyperlink" Target="http://localhost/phpmyadmin/index.php?route=/sql&amp;db=sipgau&amp;table=ciudad&amp;pos=0&amp;sql_signature=0c369a679e50490acf59cb52c1e505b96b2b8ac63135297cc3bb918d9731e798&amp;sql_query=SELECT+%2A+FROM+%60sipgau%60.%60ciudad%60+WHERE+%60idCiudad%60+%3D+9" TargetMode="External"/><Relationship Id="rId12" Type="http://schemas.openxmlformats.org/officeDocument/2006/relationships/hyperlink" Target="http://localhost/phpmyadmin/index.php?route=/sql&amp;db=sipgau&amp;table=informaciondeproduccion&amp;pos=0&amp;sql_signature=1127192157d150933e8fb5736afc95416f4f6fd1c72d26666a54cdeb08e280dc&amp;sql_query=SELECT+%2A+FROM+%60sipgau%60.%60informaciondeproduccion%60+WHERE+%60idInformacionDeProduccion%60+%3D+10" TargetMode="External"/><Relationship Id="rId2" Type="http://schemas.openxmlformats.org/officeDocument/2006/relationships/hyperlink" Target="http://localhost/phpmyadmin/index.php?route=/sql&amp;db=sipgau&amp;table=tipodeidentificacion&amp;pos=0&amp;sql_signature=53897df32d7a999adb29cd1f3db87981ffd3a5c0980c2001255d4a4ee2094632&amp;sql_query=SELECT+%2A+FROM+%60sipgau%60.%60tipodeidentificacion%60+WHERE+%60idTipoDeIdentificacion%60+%3D+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calhost/phpmyadmin/index.php?route=/sql&amp;db=sipgau&amp;table=informaciondeproduccion&amp;pos=0&amp;sql_signature=0aa8bc0badd7013829b45aa78ca1cfe1f11e77b40e22b440da652973782eb298&amp;sql_query=SELECT+%2A+FROM+%60sipgau%60.%60informaciondeproduccion%60+WHERE+%60idInformacionDeProduccion%60+%3D+8" TargetMode="External"/><Relationship Id="rId11" Type="http://schemas.openxmlformats.org/officeDocument/2006/relationships/hyperlink" Target="http://localhost/phpmyadmin/index.php?route=/sql&amp;db=sipgau&amp;table=ciudad&amp;pos=0&amp;sql_signature=8ced47305c5816781b979351e93ca5d9253b7eaf5a583bc0216ccede9d71ee8f&amp;sql_query=SELECT+%2A+FROM+%60sipgau%60.%60ciudad%60+WHERE+%60idCiudad%60+%3D+4" TargetMode="External"/><Relationship Id="rId5" Type="http://schemas.openxmlformats.org/officeDocument/2006/relationships/hyperlink" Target="http://localhost/phpmyadmin/index.php?route=/sql&amp;db=sipgau&amp;table=rol&amp;pos=0&amp;sql_signature=c9d6e6e97ddc6050a6fb0ddab8f0c65e96fc550ebaa06138640ecffe6299c5ab&amp;sql_query=SELECT+%2A+FROM+%60sipgau%60.%60rol%60+WHERE+%60idRol%60+%3D+1" TargetMode="External"/><Relationship Id="rId10" Type="http://schemas.openxmlformats.org/officeDocument/2006/relationships/hyperlink" Target="http://localhost/phpmyadmin/index.php?route=/sql&amp;db=sipgau&amp;table=genero&amp;pos=0&amp;sql_signature=cf20fd654ab49ace667d43fc448f32bcb927cc3bf1bcc55ea26f3c157bcfd26b&amp;sql_query=SELECT+%2A+FROM+%60sipgau%60.%60genero%60+WHERE+%60idGenero%60+%3D+2" TargetMode="External"/><Relationship Id="rId4" Type="http://schemas.openxmlformats.org/officeDocument/2006/relationships/hyperlink" Target="http://localhost/phpmyadmin/index.php?route=/sql&amp;db=sipgau&amp;table=ciudad&amp;pos=0&amp;sql_signature=ca222f7946fc43c170c207af1095a35464bb4531298314cdc36a789dd42315e8&amp;sql_query=SELECT+%2A+FROM+%60sipgau%60.%60ciudad%60+WHERE+%60idCiudad%60+%3D+5" TargetMode="External"/><Relationship Id="rId9" Type="http://schemas.openxmlformats.org/officeDocument/2006/relationships/hyperlink" Target="http://localhost/phpmyadmin/index.php?route=/sql&amp;db=sipgau&amp;table=informaciondeproduccion&amp;pos=0&amp;sql_signature=159eb76881e69c6adade4e26a75381ec3ed6bf2f2bd13a6b8bd9b2483da7e189&amp;sql_query=SELECT+%2A+FROM+%60sipgau%60.%60informaciondeproduccion%60+WHERE+%60idInformacionDeProduccion%60+%3D+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12372" y="785658"/>
            <a:ext cx="6772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faltantes del II trimestre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14A8373-7C24-4A83-9E70-BC0ECBB21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40541"/>
              </p:ext>
            </p:extLst>
          </p:nvPr>
        </p:nvGraphicFramePr>
        <p:xfrm>
          <a:off x="1438940" y="284569"/>
          <a:ext cx="6096000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52662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2437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4658229"/>
                    </a:ext>
                  </a:extLst>
                </a:gridCol>
              </a:tblGrid>
              <a:tr h="31131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IdTipodeAnimal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IdEspecieAvicola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34011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Pavo domestico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857505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Pavo común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992596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Pato Domestico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708952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Codorniz Negro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5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492576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Codorniz Ciollo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5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643136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Gallina Blanca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849351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Faisan Común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022676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39EF04E-A3AC-4C17-9985-895336CD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58730"/>
              </p:ext>
            </p:extLst>
          </p:nvPr>
        </p:nvGraphicFramePr>
        <p:xfrm>
          <a:off x="1438940" y="3474336"/>
          <a:ext cx="6096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2075822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5285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IdTipodeVentilación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4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Cenital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86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Túnel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3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Cruzada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61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81D47B9-BC5D-4BB9-AD40-B6CF33705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99470"/>
              </p:ext>
            </p:extLst>
          </p:nvPr>
        </p:nvGraphicFramePr>
        <p:xfrm>
          <a:off x="1524000" y="879992"/>
          <a:ext cx="6096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722440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84871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IdTipodeBebedero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52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Cubeta o Contenedor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34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Agua Autocontenida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81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Campana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29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Automático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Tazan o Pezón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tolvas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23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Canal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04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54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8AA68C3-D149-42A2-9561-8F586B357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11626"/>
              </p:ext>
            </p:extLst>
          </p:nvPr>
        </p:nvGraphicFramePr>
        <p:xfrm>
          <a:off x="1458432" y="741769"/>
          <a:ext cx="6227136" cy="34474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13568">
                  <a:extLst>
                    <a:ext uri="{9D8B030D-6E8A-4147-A177-3AD203B41FA5}">
                      <a16:colId xmlns:a16="http://schemas.microsoft.com/office/drawing/2014/main" val="85923556"/>
                    </a:ext>
                  </a:extLst>
                </a:gridCol>
                <a:gridCol w="3113568">
                  <a:extLst>
                    <a:ext uri="{9D8B030D-6E8A-4147-A177-3AD203B41FA5}">
                      <a16:colId xmlns:a16="http://schemas.microsoft.com/office/drawing/2014/main" val="2026573666"/>
                    </a:ext>
                  </a:extLst>
                </a:gridCol>
              </a:tblGrid>
              <a:tr h="4309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IdTipodeComedor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26389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Bandeja para alimento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196213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con rejilla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647937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AL-1 para crianza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82576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AL-5 sin cuerda de suspensión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499877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AL-5 Cono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242280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AL-5 Varilla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16653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AL-18 Cono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44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95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6DD50A0-271F-4FD1-9E12-0F00CFCD1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88499"/>
              </p:ext>
            </p:extLst>
          </p:nvPr>
        </p:nvGraphicFramePr>
        <p:xfrm>
          <a:off x="1346791" y="996950"/>
          <a:ext cx="6096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229448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9823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IdTipodeAlimento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2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Maíz Blanco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70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Maíz Amarillo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79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Trigo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94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Cebada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35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Avena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34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Sorgo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40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Arroz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53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6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E759AE5-BAF1-4205-A5A8-CCA7E79D7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73474"/>
              </p:ext>
            </p:extLst>
          </p:nvPr>
        </p:nvGraphicFramePr>
        <p:xfrm>
          <a:off x="202018" y="1251836"/>
          <a:ext cx="8739963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1107">
                  <a:extLst>
                    <a:ext uri="{9D8B030D-6E8A-4147-A177-3AD203B41FA5}">
                      <a16:colId xmlns:a16="http://schemas.microsoft.com/office/drawing/2014/main" val="683120909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856035448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373016368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3751282940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1035705657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665223725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4056696820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4076381839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84191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idInformacionDeProduccion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fechaInicioProduccion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ValorPasivoDeProduccion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idTipoDeAnimal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idTipoDeVentilacion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idTipoDeBebedero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idTipoDeComedero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idTipoDeAlimento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asistenciaTecnica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1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2021-02-15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5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8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0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2021-04-05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14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8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12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9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1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2021-04-15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7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6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4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2021-05-20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3000000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8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8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11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65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2021-05-28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7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8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8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32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2021-06-15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450000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5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12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58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3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DC674E6-8965-410C-BDC7-37AE045D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21950"/>
              </p:ext>
            </p:extLst>
          </p:nvPr>
        </p:nvGraphicFramePr>
        <p:xfrm>
          <a:off x="101009" y="826829"/>
          <a:ext cx="8941982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8713">
                  <a:extLst>
                    <a:ext uri="{9D8B030D-6E8A-4147-A177-3AD203B41FA5}">
                      <a16:colId xmlns:a16="http://schemas.microsoft.com/office/drawing/2014/main" val="2596436518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3424241752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1002647095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1023469498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4125502785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3547197944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2583746315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185421024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470649313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731714797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3348481369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135868429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2123632251"/>
                    </a:ext>
                  </a:extLst>
                </a:gridCol>
                <a:gridCol w="638713">
                  <a:extLst>
                    <a:ext uri="{9D8B030D-6E8A-4147-A177-3AD203B41FA5}">
                      <a16:colId xmlns:a16="http://schemas.microsoft.com/office/drawing/2014/main" val="481072646"/>
                    </a:ext>
                  </a:extLst>
                </a:gridCol>
              </a:tblGrid>
              <a:tr h="66672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numeroIdentificacion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idTipoDeIdentificacion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idGenero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razonSocial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fechaDeNacimiento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correoElectronico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numeroTelefonico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Direccion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idCiudad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idRol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idInformacionDeProduccion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contraseña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89821"/>
                  </a:ext>
                </a:extLst>
              </a:tr>
              <a:tr h="6667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3854721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2" tooltip="Pasaporte"/>
                        </a:rPr>
                        <a:t>2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3" tooltip="Masculino"/>
                        </a:rPr>
                        <a:t>1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Juan Carlos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Suarez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Natural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1985-06-20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juacsuarez8@misena.edu.co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3143174487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CLL 67a # 15-45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4" tooltip="AMAGA"/>
                        </a:rPr>
                        <a:t>5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5" tooltip="Administrador"/>
                        </a:rPr>
                        <a:t>1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6"/>
                        </a:rPr>
                        <a:t>8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f5a5cc56d2d81f30dc6b4a0717d8b269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807186"/>
                  </a:ext>
                </a:extLst>
              </a:tr>
              <a:tr h="6667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103568452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2" tooltip="Pasaporte"/>
                        </a:rPr>
                        <a:t>2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3" tooltip="Masculino"/>
                        </a:rPr>
                        <a:t>1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Nicolas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Rodriguez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Natural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1998-03-10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nrodriguez482@misena.edu.co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3178287705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CLL 19 # 57h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7" tooltip="ANGOSTURA"/>
                        </a:rPr>
                        <a:t>9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rgbClr val="235A81"/>
                          </a:solidFill>
                          <a:effectLst/>
                          <a:hlinkClick r:id="rId8" tooltip="Empleado"/>
                        </a:rPr>
                        <a:t>2</a:t>
                      </a:r>
                      <a:endParaRPr lang="es-CO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9"/>
                        </a:rPr>
                        <a:t>1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0161411aec5d0f0c9c0944d98f77290e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796636"/>
                  </a:ext>
                </a:extLst>
              </a:tr>
              <a:tr h="6667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1012383580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2" tooltip="Pasaporte"/>
                        </a:rPr>
                        <a:t>2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10" tooltip="Femenino"/>
                        </a:rPr>
                        <a:t>2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Paola Andrea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Osorio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Natural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1991-11-08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paosorio08@misena.edu.co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3125538515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CLL 57g # 72d 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11" tooltip="ALEJANDRIA"/>
                        </a:rPr>
                        <a:t>4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8" tooltip="Empleado"/>
                        </a:rPr>
                        <a:t>2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rgbClr val="235A81"/>
                          </a:solidFill>
                          <a:effectLst/>
                          <a:hlinkClick r:id="rId12"/>
                        </a:rPr>
                        <a:t>10</a:t>
                      </a:r>
                      <a:endParaRPr lang="es-CO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efdf361098693c662d2f2c0c3f0569d6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02597"/>
                  </a:ext>
                </a:extLst>
              </a:tr>
              <a:tr h="6667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1024587625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2" tooltip="Pasaporte"/>
                        </a:rPr>
                        <a:t>2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3" tooltip="Masculino"/>
                        </a:rPr>
                        <a:t>1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Eliseo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Ricaurte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Natural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2000-12-05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ericaurte49@misena.edu.co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3125117501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>
                          <a:effectLst/>
                        </a:rPr>
                        <a:t>CLL 87 # 60A 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13" tooltip="BETANIA"/>
                        </a:rPr>
                        <a:t>20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8" tooltip="Empleado"/>
                        </a:rPr>
                        <a:t>2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rgbClr val="235A81"/>
                          </a:solidFill>
                          <a:effectLst/>
                          <a:hlinkClick r:id="rId6"/>
                        </a:rPr>
                        <a:t>8</a:t>
                      </a:r>
                      <a:endParaRPr lang="es-CO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dirty="0">
                          <a:effectLst/>
                        </a:rPr>
                        <a:t>ea39be46f4497c72ce8bfd91abd75b91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59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65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341851E-EB4A-456B-B03C-B7EB481D1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21793"/>
              </p:ext>
            </p:extLst>
          </p:nvPr>
        </p:nvGraphicFramePr>
        <p:xfrm>
          <a:off x="212652" y="1018143"/>
          <a:ext cx="8718696" cy="35963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116">
                  <a:extLst>
                    <a:ext uri="{9D8B030D-6E8A-4147-A177-3AD203B41FA5}">
                      <a16:colId xmlns:a16="http://schemas.microsoft.com/office/drawing/2014/main" val="1244242077"/>
                    </a:ext>
                  </a:extLst>
                </a:gridCol>
                <a:gridCol w="1453116">
                  <a:extLst>
                    <a:ext uri="{9D8B030D-6E8A-4147-A177-3AD203B41FA5}">
                      <a16:colId xmlns:a16="http://schemas.microsoft.com/office/drawing/2014/main" val="870037437"/>
                    </a:ext>
                  </a:extLst>
                </a:gridCol>
                <a:gridCol w="1453116">
                  <a:extLst>
                    <a:ext uri="{9D8B030D-6E8A-4147-A177-3AD203B41FA5}">
                      <a16:colId xmlns:a16="http://schemas.microsoft.com/office/drawing/2014/main" val="2346660953"/>
                    </a:ext>
                  </a:extLst>
                </a:gridCol>
                <a:gridCol w="1453116">
                  <a:extLst>
                    <a:ext uri="{9D8B030D-6E8A-4147-A177-3AD203B41FA5}">
                      <a16:colId xmlns:a16="http://schemas.microsoft.com/office/drawing/2014/main" val="2453764120"/>
                    </a:ext>
                  </a:extLst>
                </a:gridCol>
                <a:gridCol w="1453116">
                  <a:extLst>
                    <a:ext uri="{9D8B030D-6E8A-4147-A177-3AD203B41FA5}">
                      <a16:colId xmlns:a16="http://schemas.microsoft.com/office/drawing/2014/main" val="1775674662"/>
                    </a:ext>
                  </a:extLst>
                </a:gridCol>
                <a:gridCol w="1453116">
                  <a:extLst>
                    <a:ext uri="{9D8B030D-6E8A-4147-A177-3AD203B41FA5}">
                      <a16:colId xmlns:a16="http://schemas.microsoft.com/office/drawing/2014/main" val="4254409055"/>
                    </a:ext>
                  </a:extLst>
                </a:gridCol>
              </a:tblGrid>
              <a:tr h="449539">
                <a:tc>
                  <a:txBody>
                    <a:bodyPr/>
                    <a:lstStyle/>
                    <a:p>
                      <a:pPr algn="ctr"/>
                      <a:r>
                        <a:rPr lang="es-CO" sz="1050" dirty="0"/>
                        <a:t>idRegistroZootecnico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/>
                        <a:t>fechaRegistro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/>
                        <a:t>pesoGanado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/>
                        <a:t>conversionAlimenticia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/>
                        <a:t>huevoProducido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/>
                        <a:t>huevoAveria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69955"/>
                  </a:ext>
                </a:extLst>
              </a:tr>
              <a:tr h="4495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2020-02-20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924192"/>
                  </a:ext>
                </a:extLst>
              </a:tr>
              <a:tr h="4495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2021-04-10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98263"/>
                  </a:ext>
                </a:extLst>
              </a:tr>
              <a:tr h="4495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2021-04-28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850134"/>
                  </a:ext>
                </a:extLst>
              </a:tr>
              <a:tr h="4495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2021-05-20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1020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824139"/>
                  </a:ext>
                </a:extLst>
              </a:tr>
              <a:tr h="4495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2021-06-30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524261"/>
                  </a:ext>
                </a:extLst>
              </a:tr>
              <a:tr h="4495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2021-07-15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655977"/>
                  </a:ext>
                </a:extLst>
              </a:tr>
              <a:tr h="4495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2021-08-20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87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26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559019A-8725-4886-ACA0-47E231785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31017"/>
              </p:ext>
            </p:extLst>
          </p:nvPr>
        </p:nvGraphicFramePr>
        <p:xfrm>
          <a:off x="260496" y="994439"/>
          <a:ext cx="8623008" cy="3479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7168">
                  <a:extLst>
                    <a:ext uri="{9D8B030D-6E8A-4147-A177-3AD203B41FA5}">
                      <a16:colId xmlns:a16="http://schemas.microsoft.com/office/drawing/2014/main" val="553848843"/>
                    </a:ext>
                  </a:extLst>
                </a:gridCol>
                <a:gridCol w="1437168">
                  <a:extLst>
                    <a:ext uri="{9D8B030D-6E8A-4147-A177-3AD203B41FA5}">
                      <a16:colId xmlns:a16="http://schemas.microsoft.com/office/drawing/2014/main" val="3013438159"/>
                    </a:ext>
                  </a:extLst>
                </a:gridCol>
                <a:gridCol w="1437168">
                  <a:extLst>
                    <a:ext uri="{9D8B030D-6E8A-4147-A177-3AD203B41FA5}">
                      <a16:colId xmlns:a16="http://schemas.microsoft.com/office/drawing/2014/main" val="3316639114"/>
                    </a:ext>
                  </a:extLst>
                </a:gridCol>
                <a:gridCol w="1437168">
                  <a:extLst>
                    <a:ext uri="{9D8B030D-6E8A-4147-A177-3AD203B41FA5}">
                      <a16:colId xmlns:a16="http://schemas.microsoft.com/office/drawing/2014/main" val="3142250081"/>
                    </a:ext>
                  </a:extLst>
                </a:gridCol>
                <a:gridCol w="1437168">
                  <a:extLst>
                    <a:ext uri="{9D8B030D-6E8A-4147-A177-3AD203B41FA5}">
                      <a16:colId xmlns:a16="http://schemas.microsoft.com/office/drawing/2014/main" val="2598043376"/>
                    </a:ext>
                  </a:extLst>
                </a:gridCol>
                <a:gridCol w="1437168">
                  <a:extLst>
                    <a:ext uri="{9D8B030D-6E8A-4147-A177-3AD203B41FA5}">
                      <a16:colId xmlns:a16="http://schemas.microsoft.com/office/drawing/2014/main" val="3657007323"/>
                    </a:ext>
                  </a:extLst>
                </a:gridCol>
              </a:tblGrid>
              <a:tr h="695872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idProveedor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numeroTelefonico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Direccion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correoElectronico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idCiudad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574304"/>
                  </a:ext>
                </a:extLst>
              </a:tr>
              <a:tr h="6958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Agroindustria LTDA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3700202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Cll 17 # 32-28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agroindustria@ltda.com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522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747377"/>
                  </a:ext>
                </a:extLst>
              </a:tr>
              <a:tr h="6958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Avícola Colombiana S.A.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2658200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dirty="0">
                          <a:effectLst/>
                        </a:rPr>
                        <a:t>Carrera 4 A bis No. 34-43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avicolacolombiana@colombia.com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962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21359"/>
                  </a:ext>
                </a:extLst>
              </a:tr>
              <a:tr h="6958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Alimentos consentrados del caribe S.A.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3743211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>
                          <a:effectLst/>
                        </a:rPr>
                        <a:t>Autopista el Dorado carretera soledad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consentrados@caribe.com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145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149245"/>
                  </a:ext>
                </a:extLst>
              </a:tr>
              <a:tr h="6958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Incubacol S.A.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3382655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Calle 37 No. 14-46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incubacion@incubalco.com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149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5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324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59FEC06-0793-48CF-A429-070760863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6361"/>
              </p:ext>
            </p:extLst>
          </p:nvPr>
        </p:nvGraphicFramePr>
        <p:xfrm>
          <a:off x="287078" y="941133"/>
          <a:ext cx="8697435" cy="36946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9487">
                  <a:extLst>
                    <a:ext uri="{9D8B030D-6E8A-4147-A177-3AD203B41FA5}">
                      <a16:colId xmlns:a16="http://schemas.microsoft.com/office/drawing/2014/main" val="514740043"/>
                    </a:ext>
                  </a:extLst>
                </a:gridCol>
                <a:gridCol w="1739487">
                  <a:extLst>
                    <a:ext uri="{9D8B030D-6E8A-4147-A177-3AD203B41FA5}">
                      <a16:colId xmlns:a16="http://schemas.microsoft.com/office/drawing/2014/main" val="3072623445"/>
                    </a:ext>
                  </a:extLst>
                </a:gridCol>
                <a:gridCol w="1739487">
                  <a:extLst>
                    <a:ext uri="{9D8B030D-6E8A-4147-A177-3AD203B41FA5}">
                      <a16:colId xmlns:a16="http://schemas.microsoft.com/office/drawing/2014/main" val="283548760"/>
                    </a:ext>
                  </a:extLst>
                </a:gridCol>
                <a:gridCol w="1739487">
                  <a:extLst>
                    <a:ext uri="{9D8B030D-6E8A-4147-A177-3AD203B41FA5}">
                      <a16:colId xmlns:a16="http://schemas.microsoft.com/office/drawing/2014/main" val="1708045262"/>
                    </a:ext>
                  </a:extLst>
                </a:gridCol>
                <a:gridCol w="1739487">
                  <a:extLst>
                    <a:ext uri="{9D8B030D-6E8A-4147-A177-3AD203B41FA5}">
                      <a16:colId xmlns:a16="http://schemas.microsoft.com/office/drawing/2014/main" val="2183483181"/>
                    </a:ext>
                  </a:extLst>
                </a:gridCol>
              </a:tblGrid>
              <a:tr h="46183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idProducto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nombreProducto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idProveedor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2388"/>
                  </a:ext>
                </a:extLst>
              </a:tr>
              <a:tr h="4618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SOLLA roiler I Dorado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>
                          <a:effectLst/>
                        </a:rPr>
                        <a:t>producto elaborado con materias primas de 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99200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718369"/>
                  </a:ext>
                </a:extLst>
              </a:tr>
              <a:tr h="4618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Maíz Amarillo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dirty="0">
                          <a:effectLst/>
                        </a:rPr>
                        <a:t>Semillas Maíz Clima Templado por 5 kilos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199700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653596"/>
                  </a:ext>
                </a:extLst>
              </a:tr>
              <a:tr h="4618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Maiz Blanco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Forraje De Maíz Blanco Importado por 50 Kilo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109900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498517"/>
                  </a:ext>
                </a:extLst>
              </a:tr>
              <a:tr h="4618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comedero para aves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comedero automatico en plastico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45000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078575"/>
                  </a:ext>
                </a:extLst>
              </a:tr>
              <a:tr h="4618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bebederos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en pastico o aluminio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60000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433117"/>
                  </a:ext>
                </a:extLst>
              </a:tr>
              <a:tr h="4618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Caja huevo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dirty="0">
                          <a:effectLst/>
                        </a:rPr>
                        <a:t>caja para guardar 12 unidades de huevos, por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154500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306277"/>
                  </a:ext>
                </a:extLst>
              </a:tr>
              <a:tr h="4618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Caja huevo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>
                          <a:effectLst/>
                        </a:rPr>
                        <a:t>caja para guardar 30 unidades de huevos, por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>
                          <a:effectLst/>
                        </a:rPr>
                        <a:t>230000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75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74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F2C90CC3-C75D-4347-8279-3877E59FA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49736"/>
              </p:ext>
            </p:extLst>
          </p:nvPr>
        </p:nvGraphicFramePr>
        <p:xfrm>
          <a:off x="1524000" y="1050113"/>
          <a:ext cx="60960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5319869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212944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49797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3116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idTipoHuevo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abreviatura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6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Jumbo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78 gr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96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triple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67-77 gr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8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Doble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60-66 gr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0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Tipo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53-59 gr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Tipo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47-52 gr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57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46 gr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57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9522A9-E104-4A34-9E16-AA611DCFCFD7}"/>
              </a:ext>
            </a:extLst>
          </p:cNvPr>
          <p:cNvSpPr txBox="1"/>
          <p:nvPr/>
        </p:nvSpPr>
        <p:spPr>
          <a:xfrm>
            <a:off x="1503493" y="1326216"/>
            <a:ext cx="6137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Primer Normalización</a:t>
            </a:r>
          </a:p>
        </p:txBody>
      </p:sp>
    </p:spTree>
    <p:extLst>
      <p:ext uri="{BB962C8B-B14F-4D97-AF65-F5344CB8AC3E}">
        <p14:creationId xmlns:p14="http://schemas.microsoft.com/office/powerpoint/2010/main" val="173075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825FF0D-09E2-4DB7-8891-2F0AED25F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12645"/>
              </p:ext>
            </p:extLst>
          </p:nvPr>
        </p:nvGraphicFramePr>
        <p:xfrm>
          <a:off x="239232" y="1092642"/>
          <a:ext cx="8665536" cy="354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2054288273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413845872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2852076745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395988705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76454837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3909895597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517059278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262701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400" dirty="0"/>
                        <a:t>idDatoDeProduccion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numeroIdentificacion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idRegistroZootecnico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fechaGestionDato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valorCostos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numeroHuevoProducido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idTipoHuevo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idProducto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1012383580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6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2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1012383580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6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13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103568452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7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47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1012383580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7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45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1024587625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3000000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6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15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3854721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7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07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44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24955D76-8790-4D62-86F0-F392C45E1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95727"/>
              </p:ext>
            </p:extLst>
          </p:nvPr>
        </p:nvGraphicFramePr>
        <p:xfrm>
          <a:off x="1609061" y="1088390"/>
          <a:ext cx="6096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199786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0563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2411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idRaza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nombreRaza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pesoPromedio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06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pirocas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31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saraviadas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55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amarillas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1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pescuezo pelado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2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frijolas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99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blancas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1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patimoradas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29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387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3019853-0288-4608-AC25-4E590128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17157"/>
              </p:ext>
            </p:extLst>
          </p:nvPr>
        </p:nvGraphicFramePr>
        <p:xfrm>
          <a:off x="93921" y="1002443"/>
          <a:ext cx="8956158" cy="355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5386">
                  <a:extLst>
                    <a:ext uri="{9D8B030D-6E8A-4147-A177-3AD203B41FA5}">
                      <a16:colId xmlns:a16="http://schemas.microsoft.com/office/drawing/2014/main" val="994301667"/>
                    </a:ext>
                  </a:extLst>
                </a:gridCol>
                <a:gridCol w="2985386">
                  <a:extLst>
                    <a:ext uri="{9D8B030D-6E8A-4147-A177-3AD203B41FA5}">
                      <a16:colId xmlns:a16="http://schemas.microsoft.com/office/drawing/2014/main" val="1684601477"/>
                    </a:ext>
                  </a:extLst>
                </a:gridCol>
                <a:gridCol w="2985386">
                  <a:extLst>
                    <a:ext uri="{9D8B030D-6E8A-4147-A177-3AD203B41FA5}">
                      <a16:colId xmlns:a16="http://schemas.microsoft.com/office/drawing/2014/main" val="329975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idMotivimiento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0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dirty="0">
                          <a:effectLst/>
                        </a:rPr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</a:rPr>
                        <a:t>instalaciones de venciones para una buena permanen..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14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dirty="0">
                          <a:effectLst/>
                        </a:rPr>
                        <a:t>Productos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dirty="0">
                          <a:effectLst/>
                        </a:rPr>
                        <a:t>Compra de productos varios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3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dirty="0">
                          <a:effectLst/>
                        </a:rPr>
                        <a:t>Medicamentos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dirty="0">
                          <a:effectLst/>
                        </a:rPr>
                        <a:t>Compra de medicamentos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98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>
                          <a:effectLst/>
                        </a:rPr>
                        <a:t>Desinfectantes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</a:rPr>
                        <a:t>Compra de desinfectantes para mantener adecuado el...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24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br>
                        <a:rPr lang="es-CO" sz="1400" dirty="0">
                          <a:effectLst/>
                        </a:rPr>
                      </a:br>
                      <a:r>
                        <a:rPr lang="es-CO" sz="14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>
                          <a:effectLst/>
                        </a:rPr>
                        <a:t>Reparaciones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</a:rPr>
                        <a:t>Reparaciones realizadas en mal estado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0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>
                          <a:effectLst/>
                        </a:rPr>
                        <a:t>Publicidad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</a:rPr>
                        <a:t>Gestion para conecer productos en los cuales se va...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61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>
                          <a:effectLst/>
                        </a:rPr>
                        <a:t>Sueldo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</a:rPr>
                        <a:t>Pago de nomina a los empleados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30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383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4893EC6-5D1B-47E8-AC83-AE886365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99224"/>
              </p:ext>
            </p:extLst>
          </p:nvPr>
        </p:nvGraphicFramePr>
        <p:xfrm>
          <a:off x="1364512" y="1347825"/>
          <a:ext cx="6407888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3944">
                  <a:extLst>
                    <a:ext uri="{9D8B030D-6E8A-4147-A177-3AD203B41FA5}">
                      <a16:colId xmlns:a16="http://schemas.microsoft.com/office/drawing/2014/main" val="1950114415"/>
                    </a:ext>
                  </a:extLst>
                </a:gridCol>
                <a:gridCol w="3203944">
                  <a:extLst>
                    <a:ext uri="{9D8B030D-6E8A-4147-A177-3AD203B41FA5}">
                      <a16:colId xmlns:a16="http://schemas.microsoft.com/office/drawing/2014/main" val="1860491136"/>
                    </a:ext>
                  </a:extLst>
                </a:gridCol>
              </a:tblGrid>
              <a:tr h="331800">
                <a:tc>
                  <a:txBody>
                    <a:bodyPr/>
                    <a:lstStyle/>
                    <a:p>
                      <a:r>
                        <a:rPr lang="es-CO" dirty="0"/>
                        <a:t>idMotivoInsumo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22585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dirty="0">
                          <a:effectLst/>
                        </a:rPr>
                        <a:t>Galpones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704000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dirty="0">
                          <a:effectLst/>
                        </a:rPr>
                        <a:t>Planos galpones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101313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fontAlgn="ctr"/>
                      <a:r>
                        <a:rPr lang="es-CO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dirty="0">
                          <a:effectLst/>
                        </a:rPr>
                        <a:t>Planos sitio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01401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fontAlgn="ctr"/>
                      <a:r>
                        <a:rPr lang="es-CO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dirty="0">
                          <a:effectLst/>
                        </a:rPr>
                        <a:t>Virutas galpones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78996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fontAlgn="ctr"/>
                      <a:r>
                        <a:rPr lang="es-CO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dirty="0">
                          <a:effectLst/>
                        </a:rPr>
                        <a:t>Motocultor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43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438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1CDB5451-254B-4976-B789-CC2F643B3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50379"/>
              </p:ext>
            </p:extLst>
          </p:nvPr>
        </p:nvGraphicFramePr>
        <p:xfrm>
          <a:off x="160817" y="965051"/>
          <a:ext cx="8822365" cy="36920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4473">
                  <a:extLst>
                    <a:ext uri="{9D8B030D-6E8A-4147-A177-3AD203B41FA5}">
                      <a16:colId xmlns:a16="http://schemas.microsoft.com/office/drawing/2014/main" val="75503280"/>
                    </a:ext>
                  </a:extLst>
                </a:gridCol>
                <a:gridCol w="1764473">
                  <a:extLst>
                    <a:ext uri="{9D8B030D-6E8A-4147-A177-3AD203B41FA5}">
                      <a16:colId xmlns:a16="http://schemas.microsoft.com/office/drawing/2014/main" val="127345928"/>
                    </a:ext>
                  </a:extLst>
                </a:gridCol>
                <a:gridCol w="1764473">
                  <a:extLst>
                    <a:ext uri="{9D8B030D-6E8A-4147-A177-3AD203B41FA5}">
                      <a16:colId xmlns:a16="http://schemas.microsoft.com/office/drawing/2014/main" val="1949079444"/>
                    </a:ext>
                  </a:extLst>
                </a:gridCol>
                <a:gridCol w="1764473">
                  <a:extLst>
                    <a:ext uri="{9D8B030D-6E8A-4147-A177-3AD203B41FA5}">
                      <a16:colId xmlns:a16="http://schemas.microsoft.com/office/drawing/2014/main" val="1332930342"/>
                    </a:ext>
                  </a:extLst>
                </a:gridCol>
                <a:gridCol w="1764473">
                  <a:extLst>
                    <a:ext uri="{9D8B030D-6E8A-4147-A177-3AD203B41FA5}">
                      <a16:colId xmlns:a16="http://schemas.microsoft.com/office/drawing/2014/main" val="1157093787"/>
                    </a:ext>
                  </a:extLst>
                </a:gridCol>
              </a:tblGrid>
              <a:tr h="82481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idTipoInsumo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fechaInsumo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idMotivoInsumo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21023"/>
                  </a:ext>
                </a:extLst>
              </a:tr>
              <a:tr h="47786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2021-04-10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829237"/>
                  </a:ext>
                </a:extLst>
              </a:tr>
              <a:tr h="47786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2021-04-10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384080"/>
                  </a:ext>
                </a:extLst>
              </a:tr>
              <a:tr h="47786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2021-04-10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938532"/>
                  </a:ext>
                </a:extLst>
              </a:tr>
              <a:tr h="47786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3000000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2021-05-20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450311"/>
                  </a:ext>
                </a:extLst>
              </a:tr>
              <a:tr h="47786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2021-06-10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98629"/>
                  </a:ext>
                </a:extLst>
              </a:tr>
              <a:tr h="477866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2021-08-05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895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018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EC665D5-4148-4944-810E-335C056A8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73665"/>
              </p:ext>
            </p:extLst>
          </p:nvPr>
        </p:nvGraphicFramePr>
        <p:xfrm>
          <a:off x="212652" y="922521"/>
          <a:ext cx="8718696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8744">
                  <a:extLst>
                    <a:ext uri="{9D8B030D-6E8A-4147-A177-3AD203B41FA5}">
                      <a16:colId xmlns:a16="http://schemas.microsoft.com/office/drawing/2014/main" val="2667082614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3376898650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197363284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851485035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3448653749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231370334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3636952693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1381446948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649917087"/>
                    </a:ext>
                  </a:extLst>
                </a:gridCol>
              </a:tblGrid>
              <a:tr h="504485">
                <a:tc>
                  <a:txBody>
                    <a:bodyPr/>
                    <a:lstStyle/>
                    <a:p>
                      <a:r>
                        <a:rPr lang="es-CO" sz="1400" dirty="0"/>
                        <a:t>idlote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fechaDeInicio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fechaConsumoDeAlimento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cantidadDeAlimento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idTipoInsumo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idRaza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idMotivimiento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idDatoDeProduccion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12323"/>
                  </a:ext>
                </a:extLst>
              </a:tr>
              <a:tr h="504485"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2021-01-10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2021-01-12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35 kilogramos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963431"/>
                  </a:ext>
                </a:extLst>
              </a:tr>
              <a:tr h="504485"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2021-02-15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2021-01-20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50 kilogramos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6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6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6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6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398985"/>
                  </a:ext>
                </a:extLst>
              </a:tr>
              <a:tr h="504485"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2021-02-28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2021-03-12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40 kilogramos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6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5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829314"/>
                  </a:ext>
                </a:extLst>
              </a:tr>
              <a:tr h="504485">
                <a:tc>
                  <a:txBody>
                    <a:bodyPr/>
                    <a:lstStyle/>
                    <a:p>
                      <a:pPr fontAlgn="ctr"/>
                      <a:r>
                        <a:rPr lang="es-CO" sz="14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2021-03-15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2021-03-25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>
                          <a:effectLst/>
                        </a:rPr>
                        <a:t>20 kilogramos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5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CO" sz="14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1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194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7A34522-B34E-4F6B-974C-A943061E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20616"/>
              </p:ext>
            </p:extLst>
          </p:nvPr>
        </p:nvGraphicFramePr>
        <p:xfrm>
          <a:off x="467832" y="869062"/>
          <a:ext cx="7907955" cy="40162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8905">
                  <a:extLst>
                    <a:ext uri="{9D8B030D-6E8A-4147-A177-3AD203B41FA5}">
                      <a16:colId xmlns:a16="http://schemas.microsoft.com/office/drawing/2014/main" val="413845872"/>
                    </a:ext>
                  </a:extLst>
                </a:gridCol>
                <a:gridCol w="718905">
                  <a:extLst>
                    <a:ext uri="{9D8B030D-6E8A-4147-A177-3AD203B41FA5}">
                      <a16:colId xmlns:a16="http://schemas.microsoft.com/office/drawing/2014/main" val="375195855"/>
                    </a:ext>
                  </a:extLst>
                </a:gridCol>
                <a:gridCol w="718905">
                  <a:extLst>
                    <a:ext uri="{9D8B030D-6E8A-4147-A177-3AD203B41FA5}">
                      <a16:colId xmlns:a16="http://schemas.microsoft.com/office/drawing/2014/main" val="1610087227"/>
                    </a:ext>
                  </a:extLst>
                </a:gridCol>
                <a:gridCol w="718905">
                  <a:extLst>
                    <a:ext uri="{9D8B030D-6E8A-4147-A177-3AD203B41FA5}">
                      <a16:colId xmlns:a16="http://schemas.microsoft.com/office/drawing/2014/main" val="3818297977"/>
                    </a:ext>
                  </a:extLst>
                </a:gridCol>
                <a:gridCol w="718905">
                  <a:extLst>
                    <a:ext uri="{9D8B030D-6E8A-4147-A177-3AD203B41FA5}">
                      <a16:colId xmlns:a16="http://schemas.microsoft.com/office/drawing/2014/main" val="4080260645"/>
                    </a:ext>
                  </a:extLst>
                </a:gridCol>
                <a:gridCol w="718905">
                  <a:extLst>
                    <a:ext uri="{9D8B030D-6E8A-4147-A177-3AD203B41FA5}">
                      <a16:colId xmlns:a16="http://schemas.microsoft.com/office/drawing/2014/main" val="2852076745"/>
                    </a:ext>
                  </a:extLst>
                </a:gridCol>
                <a:gridCol w="718905">
                  <a:extLst>
                    <a:ext uri="{9D8B030D-6E8A-4147-A177-3AD203B41FA5}">
                      <a16:colId xmlns:a16="http://schemas.microsoft.com/office/drawing/2014/main" val="1395988705"/>
                    </a:ext>
                  </a:extLst>
                </a:gridCol>
                <a:gridCol w="718905">
                  <a:extLst>
                    <a:ext uri="{9D8B030D-6E8A-4147-A177-3AD203B41FA5}">
                      <a16:colId xmlns:a16="http://schemas.microsoft.com/office/drawing/2014/main" val="76454837"/>
                    </a:ext>
                  </a:extLst>
                </a:gridCol>
                <a:gridCol w="718905">
                  <a:extLst>
                    <a:ext uri="{9D8B030D-6E8A-4147-A177-3AD203B41FA5}">
                      <a16:colId xmlns:a16="http://schemas.microsoft.com/office/drawing/2014/main" val="3909895597"/>
                    </a:ext>
                  </a:extLst>
                </a:gridCol>
                <a:gridCol w="718905">
                  <a:extLst>
                    <a:ext uri="{9D8B030D-6E8A-4147-A177-3AD203B41FA5}">
                      <a16:colId xmlns:a16="http://schemas.microsoft.com/office/drawing/2014/main" val="1517059278"/>
                    </a:ext>
                  </a:extLst>
                </a:gridCol>
                <a:gridCol w="718905">
                  <a:extLst>
                    <a:ext uri="{9D8B030D-6E8A-4147-A177-3AD203B41FA5}">
                      <a16:colId xmlns:a16="http://schemas.microsoft.com/office/drawing/2014/main" val="2627015041"/>
                    </a:ext>
                  </a:extLst>
                </a:gridCol>
              </a:tblGrid>
              <a:tr h="472345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numeroIdentificacion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fechaRegistro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pesoGanado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conversionAlimenticia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huevoProducido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huevoAveria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fechaGestionDato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valorCostos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numeroHuevoProducido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TipoHuevo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0950"/>
                  </a:ext>
                </a:extLst>
              </a:tr>
              <a:tr h="56464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1012383580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2020-02-20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2000000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D</a:t>
                      </a:r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oble A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Caja huevo para 12 unidades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208409"/>
                  </a:ext>
                </a:extLst>
              </a:tr>
              <a:tr h="56464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1012383580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2021-04-28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D</a:t>
                      </a:r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oble A</a:t>
                      </a:r>
                      <a:endParaRPr lang="es-CO" sz="900" dirty="0">
                        <a:effectLst/>
                      </a:endParaRPr>
                    </a:p>
                    <a:p>
                      <a:pPr algn="ctr" fontAlgn="ctr"/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Caja huevo para 12 unidades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136350"/>
                  </a:ext>
                </a:extLst>
              </a:tr>
              <a:tr h="56464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103568452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2021-05-20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1020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Triple A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Caja huevo para 30 unidades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472857"/>
                  </a:ext>
                </a:extLst>
              </a:tr>
              <a:tr h="56464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1012383580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2021-06-30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Tipo B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Caja huevo para 30 unidades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453202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1024587625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2021-07-15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3000000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Jumbo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Caja huevo para 12 unidades</a:t>
                      </a:r>
                      <a:endParaRPr lang="es-CO" sz="900" dirty="0">
                        <a:effectLst/>
                      </a:endParaRPr>
                    </a:p>
                    <a:p>
                      <a:pPr algn="ctr" fontAlgn="ctr"/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151341"/>
                  </a:ext>
                </a:extLst>
              </a:tr>
              <a:tr h="56464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3854721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2021-08-20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2021-04-20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2000000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J</a:t>
                      </a:r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umbo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strike="noStrike" dirty="0">
                          <a:solidFill>
                            <a:srgbClr val="235A81"/>
                          </a:solidFill>
                          <a:effectLst/>
                        </a:rPr>
                        <a:t>Caja huevo para 30 unidades</a:t>
                      </a:r>
                      <a:endParaRPr lang="es-CO" sz="9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077126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44E64F9-3F57-4B27-B24C-D91E7994323F}"/>
              </a:ext>
            </a:extLst>
          </p:cNvPr>
          <p:cNvSpPr txBox="1"/>
          <p:nvPr/>
        </p:nvSpPr>
        <p:spPr>
          <a:xfrm>
            <a:off x="3508743" y="499730"/>
            <a:ext cx="24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Dato de producción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742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9522A9-E104-4A34-9E16-AA611DCFCFD7}"/>
              </a:ext>
            </a:extLst>
          </p:cNvPr>
          <p:cNvSpPr txBox="1"/>
          <p:nvPr/>
        </p:nvSpPr>
        <p:spPr>
          <a:xfrm>
            <a:off x="1503493" y="1326216"/>
            <a:ext cx="6137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Segunda Normalización</a:t>
            </a:r>
          </a:p>
        </p:txBody>
      </p:sp>
    </p:spTree>
    <p:extLst>
      <p:ext uri="{BB962C8B-B14F-4D97-AF65-F5344CB8AC3E}">
        <p14:creationId xmlns:p14="http://schemas.microsoft.com/office/powerpoint/2010/main" val="295188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72FAAC2-98C2-4E53-BA2A-76D0139DBFBA}"/>
              </a:ext>
            </a:extLst>
          </p:cNvPr>
          <p:cNvSpPr txBox="1"/>
          <p:nvPr/>
        </p:nvSpPr>
        <p:spPr>
          <a:xfrm>
            <a:off x="1386644" y="729884"/>
            <a:ext cx="207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Registro Zootécnico 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494428-AE9D-4E50-AE9B-A7D5C5C9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312307"/>
            <a:ext cx="3547397" cy="27571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09A3C9-8827-42AA-82C0-BF919890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81" y="1311864"/>
            <a:ext cx="4065845" cy="286916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96F5A1A-15A0-4A43-A84A-FCECBC4B5564}"/>
              </a:ext>
            </a:extLst>
          </p:cNvPr>
          <p:cNvSpPr txBox="1"/>
          <p:nvPr/>
        </p:nvSpPr>
        <p:spPr>
          <a:xfrm>
            <a:off x="5962189" y="777802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Dato de Producción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090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9522A9-E104-4A34-9E16-AA611DCFCFD7}"/>
              </a:ext>
            </a:extLst>
          </p:cNvPr>
          <p:cNvSpPr txBox="1"/>
          <p:nvPr/>
        </p:nvSpPr>
        <p:spPr>
          <a:xfrm>
            <a:off x="1503493" y="1326216"/>
            <a:ext cx="6137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Tercer Normalización</a:t>
            </a:r>
          </a:p>
        </p:txBody>
      </p:sp>
    </p:spTree>
    <p:extLst>
      <p:ext uri="{BB962C8B-B14F-4D97-AF65-F5344CB8AC3E}">
        <p14:creationId xmlns:p14="http://schemas.microsoft.com/office/powerpoint/2010/main" val="40767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060BAED-EBFB-48C2-8461-1375BA0C5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47861"/>
              </p:ext>
            </p:extLst>
          </p:nvPr>
        </p:nvGraphicFramePr>
        <p:xfrm>
          <a:off x="1524000" y="671166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38752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1541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8591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IdPaís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Abreviatura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Colombia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6001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6904176-8556-4234-BFE6-D99BB2DFB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96340"/>
              </p:ext>
            </p:extLst>
          </p:nvPr>
        </p:nvGraphicFramePr>
        <p:xfrm>
          <a:off x="1524000" y="1611579"/>
          <a:ext cx="6096000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3232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46418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9772065"/>
                    </a:ext>
                  </a:extLst>
                </a:gridCol>
              </a:tblGrid>
              <a:tr h="29828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IdDepartamento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IdPaís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99819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Antioquia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759982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Atlántico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73352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Bogotá D. 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531870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Bolivar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945883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Boyaca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25481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Caldas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655613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Caqueta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94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5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A30B49F-D42E-4693-972A-39387B1A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55964"/>
              </p:ext>
            </p:extLst>
          </p:nvPr>
        </p:nvGraphicFramePr>
        <p:xfrm>
          <a:off x="1311349" y="401527"/>
          <a:ext cx="6096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0768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48911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31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IdCiudad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IdDepartamento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2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MEDELLIN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1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62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JUAN DE ACOSTA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2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86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Bogotá D.C.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3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46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CORDOBA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4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CALDAS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5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RISARALDA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6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11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FLORENCIA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u="none" strike="noStrike" dirty="0">
                          <a:solidFill>
                            <a:srgbClr val="235A81"/>
                          </a:solidFill>
                          <a:effectLst/>
                        </a:rPr>
                        <a:t>7</a:t>
                      </a:r>
                      <a:endParaRPr lang="es-CO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11070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1375F562-5B2A-4449-A9C3-61F61237F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23657"/>
              </p:ext>
            </p:extLst>
          </p:nvPr>
        </p:nvGraphicFramePr>
        <p:xfrm>
          <a:off x="905538" y="3538132"/>
          <a:ext cx="724963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6544">
                  <a:extLst>
                    <a:ext uri="{9D8B030D-6E8A-4147-A177-3AD203B41FA5}">
                      <a16:colId xmlns:a16="http://schemas.microsoft.com/office/drawing/2014/main" val="1378812596"/>
                    </a:ext>
                  </a:extLst>
                </a:gridCol>
                <a:gridCol w="2416544">
                  <a:extLst>
                    <a:ext uri="{9D8B030D-6E8A-4147-A177-3AD203B41FA5}">
                      <a16:colId xmlns:a16="http://schemas.microsoft.com/office/drawing/2014/main" val="334320104"/>
                    </a:ext>
                  </a:extLst>
                </a:gridCol>
                <a:gridCol w="2416544">
                  <a:extLst>
                    <a:ext uri="{9D8B030D-6E8A-4147-A177-3AD203B41FA5}">
                      <a16:colId xmlns:a16="http://schemas.microsoft.com/office/drawing/2014/main" val="3798166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IdTipodeIdentificación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Abreviatura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9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Cedula de Ciudadania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C.C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70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Pasaporte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21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Tarjeta de Identidad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T.I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37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54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1E9C669-7FCD-472B-95E9-8CC77F4AB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00496"/>
              </p:ext>
            </p:extLst>
          </p:nvPr>
        </p:nvGraphicFramePr>
        <p:xfrm>
          <a:off x="1516912" y="327099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74754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2209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IdRol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NombreRol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9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Administrador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03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Empleado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94665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B0CC3B1-03C5-4791-957F-3ED3D868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787"/>
              </p:ext>
            </p:extLst>
          </p:nvPr>
        </p:nvGraphicFramePr>
        <p:xfrm>
          <a:off x="1516912" y="1578728"/>
          <a:ext cx="6096000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10349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01831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543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IdGenero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Abreviatura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9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Masculino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22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>
                          <a:effectLst/>
                        </a:rPr>
                        <a:t>Femenino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99189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D072579-1B86-476B-B3DD-3F7C2DBC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416752"/>
              </p:ext>
            </p:extLst>
          </p:nvPr>
        </p:nvGraphicFramePr>
        <p:xfrm>
          <a:off x="1524000" y="2825278"/>
          <a:ext cx="6096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953441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20589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IdEspecieAvicola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Faisán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7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Gallina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2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Pato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17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Pavo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14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Codorniz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54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59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1020</Words>
  <Application>Microsoft Office PowerPoint</Application>
  <PresentationFormat>Presentación en pantalla (16:9)</PresentationFormat>
  <Paragraphs>733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DANIEL ALBERTO OSORIO MORALES</cp:lastModifiedBy>
  <cp:revision>5</cp:revision>
  <dcterms:created xsi:type="dcterms:W3CDTF">2019-11-27T03:16:21Z</dcterms:created>
  <dcterms:modified xsi:type="dcterms:W3CDTF">2021-09-27T03:47:23Z</dcterms:modified>
</cp:coreProperties>
</file>