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3" r:id="rId4"/>
    <p:sldId id="259" r:id="rId5"/>
    <p:sldId id="277" r:id="rId6"/>
    <p:sldId id="278" r:id="rId7"/>
    <p:sldId id="279" r:id="rId8"/>
    <p:sldId id="269" r:id="rId9"/>
    <p:sldId id="271" r:id="rId10"/>
    <p:sldId id="276" r:id="rId11"/>
    <p:sldId id="274" r:id="rId12"/>
    <p:sldId id="273" r:id="rId13"/>
    <p:sldId id="280" r:id="rId14"/>
    <p:sldId id="281" r:id="rId15"/>
    <p:sldId id="282" r:id="rId16"/>
    <p:sldId id="283" r:id="rId17"/>
    <p:sldId id="284" r:id="rId18"/>
    <p:sldId id="285" r:id="rId19"/>
    <p:sldId id="286" r:id="rId20"/>
    <p:sldId id="275" r:id="rId21"/>
    <p:sldId id="262"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14" y="5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3C4A-2443-44AB-BCDA-FA3416F2C2B6}"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s-CO"/>
        </a:p>
      </dgm:t>
    </dgm:pt>
    <dgm:pt modelId="{8C96F2F3-56E1-4E8E-A826-0E472E6B39F3}">
      <dgm:prSet phldrT="[Texto]"/>
      <dgm:spPr/>
      <dgm:t>
        <a:bodyPr/>
        <a:lstStyle/>
        <a:p>
          <a:r>
            <a:rPr lang="es-CO" b="1" dirty="0">
              <a:solidFill>
                <a:schemeClr val="tx1"/>
              </a:solidFill>
            </a:rPr>
            <a:t>GRUPO AL QUE VA DIRIGIDO</a:t>
          </a:r>
          <a:r>
            <a:rPr lang="es-CO" b="1" dirty="0" smtClean="0">
              <a:solidFill>
                <a:schemeClr val="tx1"/>
              </a:solidFill>
            </a:rPr>
            <a:t>:</a:t>
          </a:r>
        </a:p>
        <a:p>
          <a:endParaRPr lang="es-CO" dirty="0">
            <a:solidFill>
              <a:schemeClr val="tx1"/>
            </a:solidFill>
          </a:endParaRPr>
        </a:p>
        <a:p>
          <a:r>
            <a:rPr lang="es-CO" dirty="0">
              <a:solidFill>
                <a:schemeClr val="tx1"/>
              </a:solidFill>
            </a:rPr>
            <a:t>Sistemas de producción ubicados en el país y en zonas urbanas y periurbanas (zonas con acceso a internet)</a:t>
          </a:r>
        </a:p>
      </dgm:t>
    </dgm:pt>
    <dgm:pt modelId="{7A5344A1-4F03-441C-9F56-C357A8B74AA2}" type="parTrans" cxnId="{10802244-91D2-4CFB-A357-C3A52E32CC17}">
      <dgm:prSet/>
      <dgm:spPr/>
      <dgm:t>
        <a:bodyPr/>
        <a:lstStyle/>
        <a:p>
          <a:endParaRPr lang="es-CO"/>
        </a:p>
      </dgm:t>
    </dgm:pt>
    <dgm:pt modelId="{7F852D93-554E-4398-831A-E65896315A44}" type="sibTrans" cxnId="{10802244-91D2-4CFB-A357-C3A52E32CC17}">
      <dgm:prSet/>
      <dgm:spPr/>
      <dgm:t>
        <a:bodyPr/>
        <a:lstStyle/>
        <a:p>
          <a:endParaRPr lang="es-CO"/>
        </a:p>
      </dgm:t>
    </dgm:pt>
    <dgm:pt modelId="{6F01A3B4-3B22-45AC-BA7A-B5610CE3199F}">
      <dgm:prSet phldrT="[Texto]"/>
      <dgm:spPr/>
      <dgm:t>
        <a:bodyPr/>
        <a:lstStyle/>
        <a:p>
          <a:r>
            <a:rPr lang="es-CO" b="1" dirty="0">
              <a:solidFill>
                <a:schemeClr val="tx1"/>
              </a:solidFill>
            </a:rPr>
            <a:t>FUNCIONALIDADES</a:t>
          </a:r>
          <a:r>
            <a:rPr lang="es-CO" b="1" dirty="0" smtClean="0">
              <a:solidFill>
                <a:schemeClr val="tx1"/>
              </a:solidFill>
            </a:rPr>
            <a:t>:</a:t>
          </a:r>
          <a:endParaRPr lang="es-CO" b="1" dirty="0">
            <a:solidFill>
              <a:schemeClr val="tx1"/>
            </a:solidFill>
          </a:endParaRPr>
        </a:p>
        <a:p>
          <a:r>
            <a:rPr lang="es-CO" dirty="0">
              <a:solidFill>
                <a:schemeClr val="tx1"/>
              </a:solidFill>
            </a:rPr>
            <a:t>Modulo productivo</a:t>
          </a:r>
        </a:p>
        <a:p>
          <a:r>
            <a:rPr lang="es-CO" dirty="0">
              <a:solidFill>
                <a:schemeClr val="tx1"/>
              </a:solidFill>
            </a:rPr>
            <a:t>Modulo contable</a:t>
          </a:r>
        </a:p>
        <a:p>
          <a:r>
            <a:rPr lang="es-CO" dirty="0" smtClean="0">
              <a:solidFill>
                <a:schemeClr val="tx1"/>
              </a:solidFill>
            </a:rPr>
            <a:t>Modulo de gestión de informes.</a:t>
          </a:r>
          <a:endParaRPr lang="es-CO" dirty="0">
            <a:solidFill>
              <a:schemeClr val="tx1"/>
            </a:solidFill>
          </a:endParaRPr>
        </a:p>
        <a:p>
          <a:r>
            <a:rPr lang="es-CO" dirty="0" smtClean="0">
              <a:solidFill>
                <a:schemeClr val="tx1"/>
              </a:solidFill>
            </a:rPr>
            <a:t>Interfaz </a:t>
          </a:r>
          <a:r>
            <a:rPr lang="es-CO" dirty="0">
              <a:solidFill>
                <a:schemeClr val="tx1"/>
              </a:solidFill>
            </a:rPr>
            <a:t>gráfica adaptable a celulares, </a:t>
          </a:r>
          <a:r>
            <a:rPr lang="es-CO" dirty="0" smtClean="0">
              <a:solidFill>
                <a:schemeClr val="tx1"/>
              </a:solidFill>
            </a:rPr>
            <a:t>tabletas </a:t>
          </a:r>
          <a:r>
            <a:rPr lang="es-CO" dirty="0">
              <a:solidFill>
                <a:schemeClr val="tx1"/>
              </a:solidFill>
            </a:rPr>
            <a:t>y computadores.</a:t>
          </a:r>
        </a:p>
      </dgm:t>
    </dgm:pt>
    <dgm:pt modelId="{FF1E2389-9A81-4478-A424-C7A3705110FF}" type="parTrans" cxnId="{EFF325CA-AE23-4D5C-A3DC-DDC53682CCFA}">
      <dgm:prSet/>
      <dgm:spPr/>
      <dgm:t>
        <a:bodyPr/>
        <a:lstStyle/>
        <a:p>
          <a:endParaRPr lang="es-CO"/>
        </a:p>
      </dgm:t>
    </dgm:pt>
    <dgm:pt modelId="{D27143C8-1F1E-4B06-B740-D93D9F086C08}" type="sibTrans" cxnId="{EFF325CA-AE23-4D5C-A3DC-DDC53682CCFA}">
      <dgm:prSet/>
      <dgm:spPr/>
      <dgm:t>
        <a:bodyPr/>
        <a:lstStyle/>
        <a:p>
          <a:endParaRPr lang="es-CO"/>
        </a:p>
      </dgm:t>
    </dgm:pt>
    <dgm:pt modelId="{B3ECD041-731C-4F4B-994F-314BAB44846C}">
      <dgm:prSet phldrT="[Texto]"/>
      <dgm:spPr/>
      <dgm:t>
        <a:bodyPr/>
        <a:lstStyle/>
        <a:p>
          <a:r>
            <a:rPr lang="es-CO" b="1" dirty="0">
              <a:solidFill>
                <a:schemeClr val="tx1"/>
              </a:solidFill>
            </a:rPr>
            <a:t>AREAS APOYADAS</a:t>
          </a:r>
          <a:r>
            <a:rPr lang="es-CO" b="1" dirty="0" smtClean="0">
              <a:solidFill>
                <a:schemeClr val="tx1"/>
              </a:solidFill>
            </a:rPr>
            <a:t>:</a:t>
          </a:r>
        </a:p>
        <a:p>
          <a:endParaRPr lang="es-CO" dirty="0">
            <a:solidFill>
              <a:schemeClr val="tx1"/>
            </a:solidFill>
          </a:endParaRPr>
        </a:p>
        <a:p>
          <a:r>
            <a:rPr lang="es-CO" dirty="0" smtClean="0">
              <a:solidFill>
                <a:schemeClr val="tx1"/>
              </a:solidFill>
            </a:rPr>
            <a:t>Productiva y contable.</a:t>
          </a:r>
          <a:endParaRPr lang="es-CO" dirty="0">
            <a:solidFill>
              <a:schemeClr val="tx1"/>
            </a:solidFill>
          </a:endParaRPr>
        </a:p>
      </dgm:t>
    </dgm:pt>
    <dgm:pt modelId="{9F7B7BC3-AC25-4E8E-ADC7-BBD0FE3B538B}" type="parTrans" cxnId="{1A9B08C5-B87C-4936-9407-AE0E84A34B10}">
      <dgm:prSet/>
      <dgm:spPr/>
      <dgm:t>
        <a:bodyPr/>
        <a:lstStyle/>
        <a:p>
          <a:endParaRPr lang="es-CO"/>
        </a:p>
      </dgm:t>
    </dgm:pt>
    <dgm:pt modelId="{B5F57F02-386F-4E59-80CB-C545D027AC59}" type="sibTrans" cxnId="{1A9B08C5-B87C-4936-9407-AE0E84A34B10}">
      <dgm:prSet/>
      <dgm:spPr/>
      <dgm:t>
        <a:bodyPr/>
        <a:lstStyle/>
        <a:p>
          <a:endParaRPr lang="es-CO"/>
        </a:p>
      </dgm:t>
    </dgm:pt>
    <dgm:pt modelId="{E0B42E42-3D9D-4FBB-908C-8843310842B6}">
      <dgm:prSet phldrT="[Texto]"/>
      <dgm:spPr/>
      <dgm:t>
        <a:bodyPr/>
        <a:lstStyle/>
        <a:p>
          <a:r>
            <a:rPr lang="es-CO" b="1" dirty="0">
              <a:solidFill>
                <a:schemeClr val="tx1"/>
              </a:solidFill>
            </a:rPr>
            <a:t>TIEMPO REQUERIDO PARA EL DESARROLLO </a:t>
          </a:r>
          <a:r>
            <a:rPr lang="es-CO" b="1" dirty="0" smtClean="0">
              <a:solidFill>
                <a:schemeClr val="tx1"/>
              </a:solidFill>
            </a:rPr>
            <a:t>DEL </a:t>
          </a:r>
          <a:r>
            <a:rPr lang="es-CO" b="1" dirty="0">
              <a:solidFill>
                <a:schemeClr val="tx1"/>
              </a:solidFill>
            </a:rPr>
            <a:t>PROYECTO</a:t>
          </a:r>
          <a:r>
            <a:rPr lang="es-CO" b="1" dirty="0" smtClean="0">
              <a:solidFill>
                <a:schemeClr val="tx1"/>
              </a:solidFill>
            </a:rPr>
            <a:t>:</a:t>
          </a:r>
        </a:p>
        <a:p>
          <a:endParaRPr lang="es-CO" dirty="0">
            <a:solidFill>
              <a:schemeClr val="tx1"/>
            </a:solidFill>
          </a:endParaRPr>
        </a:p>
        <a:p>
          <a:r>
            <a:rPr lang="es-CO" dirty="0">
              <a:solidFill>
                <a:schemeClr val="tx1"/>
              </a:solidFill>
            </a:rPr>
            <a:t>Seis trimestres (equivalente al trámite del curso de Análisis y desarrollo de sistemas de información) </a:t>
          </a:r>
        </a:p>
      </dgm:t>
    </dgm:pt>
    <dgm:pt modelId="{CF21059D-E5D6-43FD-8C94-1920B830CDA1}" type="sibTrans" cxnId="{1F6F9CD8-B75D-476B-9D72-62799A7FC3C3}">
      <dgm:prSet/>
      <dgm:spPr/>
      <dgm:t>
        <a:bodyPr/>
        <a:lstStyle/>
        <a:p>
          <a:endParaRPr lang="es-CO"/>
        </a:p>
      </dgm:t>
    </dgm:pt>
    <dgm:pt modelId="{B280DBD9-01C3-4E08-9D73-BC524803B7CA}" type="parTrans" cxnId="{1F6F9CD8-B75D-476B-9D72-62799A7FC3C3}">
      <dgm:prSet/>
      <dgm:spPr/>
      <dgm:t>
        <a:bodyPr/>
        <a:lstStyle/>
        <a:p>
          <a:endParaRPr lang="es-CO"/>
        </a:p>
      </dgm:t>
    </dgm:pt>
    <dgm:pt modelId="{820DAF1A-C07F-42A0-AD81-70ADD4DD5225}" type="pres">
      <dgm:prSet presAssocID="{5E933C4A-2443-44AB-BCDA-FA3416F2C2B6}" presName="diagram" presStyleCnt="0">
        <dgm:presLayoutVars>
          <dgm:dir/>
          <dgm:resizeHandles val="exact"/>
        </dgm:presLayoutVars>
      </dgm:prSet>
      <dgm:spPr/>
      <dgm:t>
        <a:bodyPr/>
        <a:lstStyle/>
        <a:p>
          <a:endParaRPr lang="es-CO"/>
        </a:p>
      </dgm:t>
    </dgm:pt>
    <dgm:pt modelId="{44CD2F48-0F08-49E3-9D4D-2145CD75256C}" type="pres">
      <dgm:prSet presAssocID="{8C96F2F3-56E1-4E8E-A826-0E472E6B39F3}" presName="node" presStyleLbl="node1" presStyleIdx="0" presStyleCnt="4">
        <dgm:presLayoutVars>
          <dgm:bulletEnabled val="1"/>
        </dgm:presLayoutVars>
      </dgm:prSet>
      <dgm:spPr/>
      <dgm:t>
        <a:bodyPr/>
        <a:lstStyle/>
        <a:p>
          <a:endParaRPr lang="es-CO"/>
        </a:p>
      </dgm:t>
    </dgm:pt>
    <dgm:pt modelId="{E9AF3BB7-D4EB-481E-86C8-E4D748016D09}" type="pres">
      <dgm:prSet presAssocID="{7F852D93-554E-4398-831A-E65896315A44}" presName="sibTrans" presStyleCnt="0"/>
      <dgm:spPr/>
    </dgm:pt>
    <dgm:pt modelId="{2873AB58-A510-4185-BDA1-5CC42DD679BD}" type="pres">
      <dgm:prSet presAssocID="{E0B42E42-3D9D-4FBB-908C-8843310842B6}" presName="node" presStyleLbl="node1" presStyleIdx="1" presStyleCnt="4">
        <dgm:presLayoutVars>
          <dgm:bulletEnabled val="1"/>
        </dgm:presLayoutVars>
      </dgm:prSet>
      <dgm:spPr/>
      <dgm:t>
        <a:bodyPr/>
        <a:lstStyle/>
        <a:p>
          <a:endParaRPr lang="es-CO"/>
        </a:p>
      </dgm:t>
    </dgm:pt>
    <dgm:pt modelId="{1A14DFD1-31CD-46CE-A866-603DBB5E2ED6}" type="pres">
      <dgm:prSet presAssocID="{CF21059D-E5D6-43FD-8C94-1920B830CDA1}" presName="sibTrans" presStyleCnt="0"/>
      <dgm:spPr/>
    </dgm:pt>
    <dgm:pt modelId="{86F27AD0-C055-4A8B-9ADE-FB88BE9EC50A}" type="pres">
      <dgm:prSet presAssocID="{B3ECD041-731C-4F4B-994F-314BAB44846C}" presName="node" presStyleLbl="node1" presStyleIdx="2" presStyleCnt="4">
        <dgm:presLayoutVars>
          <dgm:bulletEnabled val="1"/>
        </dgm:presLayoutVars>
      </dgm:prSet>
      <dgm:spPr/>
      <dgm:t>
        <a:bodyPr/>
        <a:lstStyle/>
        <a:p>
          <a:endParaRPr lang="es-CO"/>
        </a:p>
      </dgm:t>
    </dgm:pt>
    <dgm:pt modelId="{62E92C66-B7CF-4AA2-BC5B-55C05F15E182}" type="pres">
      <dgm:prSet presAssocID="{B5F57F02-386F-4E59-80CB-C545D027AC59}" presName="sibTrans" presStyleCnt="0"/>
      <dgm:spPr/>
    </dgm:pt>
    <dgm:pt modelId="{39E9FF4F-379B-41DC-8AB4-F4A30ED0794A}" type="pres">
      <dgm:prSet presAssocID="{6F01A3B4-3B22-45AC-BA7A-B5610CE3199F}" presName="node" presStyleLbl="node1" presStyleIdx="3" presStyleCnt="4">
        <dgm:presLayoutVars>
          <dgm:bulletEnabled val="1"/>
        </dgm:presLayoutVars>
      </dgm:prSet>
      <dgm:spPr/>
      <dgm:t>
        <a:bodyPr/>
        <a:lstStyle/>
        <a:p>
          <a:endParaRPr lang="es-CO"/>
        </a:p>
      </dgm:t>
    </dgm:pt>
  </dgm:ptLst>
  <dgm:cxnLst>
    <dgm:cxn modelId="{EFF325CA-AE23-4D5C-A3DC-DDC53682CCFA}" srcId="{5E933C4A-2443-44AB-BCDA-FA3416F2C2B6}" destId="{6F01A3B4-3B22-45AC-BA7A-B5610CE3199F}" srcOrd="3" destOrd="0" parTransId="{FF1E2389-9A81-4478-A424-C7A3705110FF}" sibTransId="{D27143C8-1F1E-4B06-B740-D93D9F086C08}"/>
    <dgm:cxn modelId="{5644D8A7-E073-43BC-ABC4-D96049C0161A}" type="presOf" srcId="{6F01A3B4-3B22-45AC-BA7A-B5610CE3199F}" destId="{39E9FF4F-379B-41DC-8AB4-F4A30ED0794A}" srcOrd="0" destOrd="0" presId="urn:microsoft.com/office/officeart/2005/8/layout/default"/>
    <dgm:cxn modelId="{E196815E-1040-4EEE-AB6F-DC908616BC15}" type="presOf" srcId="{8C96F2F3-56E1-4E8E-A826-0E472E6B39F3}" destId="{44CD2F48-0F08-49E3-9D4D-2145CD75256C}" srcOrd="0" destOrd="0" presId="urn:microsoft.com/office/officeart/2005/8/layout/default"/>
    <dgm:cxn modelId="{EC5BD13F-FE2A-479B-ABE4-A9FCF6916BCC}" type="presOf" srcId="{5E933C4A-2443-44AB-BCDA-FA3416F2C2B6}" destId="{820DAF1A-C07F-42A0-AD81-70ADD4DD5225}" srcOrd="0" destOrd="0" presId="urn:microsoft.com/office/officeart/2005/8/layout/default"/>
    <dgm:cxn modelId="{1F6F9CD8-B75D-476B-9D72-62799A7FC3C3}" srcId="{5E933C4A-2443-44AB-BCDA-FA3416F2C2B6}" destId="{E0B42E42-3D9D-4FBB-908C-8843310842B6}" srcOrd="1" destOrd="0" parTransId="{B280DBD9-01C3-4E08-9D73-BC524803B7CA}" sibTransId="{CF21059D-E5D6-43FD-8C94-1920B830CDA1}"/>
    <dgm:cxn modelId="{5D0EE6E4-F959-46B4-9DF5-192FBBD1CC05}" type="presOf" srcId="{E0B42E42-3D9D-4FBB-908C-8843310842B6}" destId="{2873AB58-A510-4185-BDA1-5CC42DD679BD}" srcOrd="0" destOrd="0" presId="urn:microsoft.com/office/officeart/2005/8/layout/default"/>
    <dgm:cxn modelId="{070E625E-C8E2-4486-ACED-CB9A01FD3CD6}" type="presOf" srcId="{B3ECD041-731C-4F4B-994F-314BAB44846C}" destId="{86F27AD0-C055-4A8B-9ADE-FB88BE9EC50A}" srcOrd="0" destOrd="0" presId="urn:microsoft.com/office/officeart/2005/8/layout/default"/>
    <dgm:cxn modelId="{1A9B08C5-B87C-4936-9407-AE0E84A34B10}" srcId="{5E933C4A-2443-44AB-BCDA-FA3416F2C2B6}" destId="{B3ECD041-731C-4F4B-994F-314BAB44846C}" srcOrd="2" destOrd="0" parTransId="{9F7B7BC3-AC25-4E8E-ADC7-BBD0FE3B538B}" sibTransId="{B5F57F02-386F-4E59-80CB-C545D027AC59}"/>
    <dgm:cxn modelId="{10802244-91D2-4CFB-A357-C3A52E32CC17}" srcId="{5E933C4A-2443-44AB-BCDA-FA3416F2C2B6}" destId="{8C96F2F3-56E1-4E8E-A826-0E472E6B39F3}" srcOrd="0" destOrd="0" parTransId="{7A5344A1-4F03-441C-9F56-C357A8B74AA2}" sibTransId="{7F852D93-554E-4398-831A-E65896315A44}"/>
    <dgm:cxn modelId="{640568EE-ACD4-4305-AC82-56E147F6D04A}" type="presParOf" srcId="{820DAF1A-C07F-42A0-AD81-70ADD4DD5225}" destId="{44CD2F48-0F08-49E3-9D4D-2145CD75256C}" srcOrd="0" destOrd="0" presId="urn:microsoft.com/office/officeart/2005/8/layout/default"/>
    <dgm:cxn modelId="{BCB90B4D-44D6-4432-AFF1-9C8D9B83BFAF}" type="presParOf" srcId="{820DAF1A-C07F-42A0-AD81-70ADD4DD5225}" destId="{E9AF3BB7-D4EB-481E-86C8-E4D748016D09}" srcOrd="1" destOrd="0" presId="urn:microsoft.com/office/officeart/2005/8/layout/default"/>
    <dgm:cxn modelId="{951587C6-53BE-4322-987A-11AA5EB1BF4A}" type="presParOf" srcId="{820DAF1A-C07F-42A0-AD81-70ADD4DD5225}" destId="{2873AB58-A510-4185-BDA1-5CC42DD679BD}" srcOrd="2" destOrd="0" presId="urn:microsoft.com/office/officeart/2005/8/layout/default"/>
    <dgm:cxn modelId="{AFCE8AD1-0E95-49F8-9DD1-8C751102AA39}" type="presParOf" srcId="{820DAF1A-C07F-42A0-AD81-70ADD4DD5225}" destId="{1A14DFD1-31CD-46CE-A866-603DBB5E2ED6}" srcOrd="3" destOrd="0" presId="urn:microsoft.com/office/officeart/2005/8/layout/default"/>
    <dgm:cxn modelId="{9A9280DB-626A-4460-BDB9-05B336F63863}" type="presParOf" srcId="{820DAF1A-C07F-42A0-AD81-70ADD4DD5225}" destId="{86F27AD0-C055-4A8B-9ADE-FB88BE9EC50A}" srcOrd="4" destOrd="0" presId="urn:microsoft.com/office/officeart/2005/8/layout/default"/>
    <dgm:cxn modelId="{3F49F638-0610-4192-AAAB-4F0751F82415}" type="presParOf" srcId="{820DAF1A-C07F-42A0-AD81-70ADD4DD5225}" destId="{62E92C66-B7CF-4AA2-BC5B-55C05F15E182}" srcOrd="5" destOrd="0" presId="urn:microsoft.com/office/officeart/2005/8/layout/default"/>
    <dgm:cxn modelId="{74CB65F0-E371-4499-9563-89749966886D}" type="presParOf" srcId="{820DAF1A-C07F-42A0-AD81-70ADD4DD5225}" destId="{39E9FF4F-379B-41DC-8AB4-F4A30ED079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8D6DF-BF8D-413E-BEE8-4AB16A23F187}" type="datetimeFigureOut">
              <a:rPr lang="es-CO" smtClean="0"/>
              <a:t>9/03/2021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E13-9837-4721-8A52-C5998DD2B452}" type="slidenum">
              <a:rPr lang="es-CO" smtClean="0"/>
              <a:t>‹Nº›</a:t>
            </a:fld>
            <a:endParaRPr lang="es-CO"/>
          </a:p>
        </p:txBody>
      </p:sp>
    </p:spTree>
    <p:extLst>
      <p:ext uri="{BB962C8B-B14F-4D97-AF65-F5344CB8AC3E}">
        <p14:creationId xmlns:p14="http://schemas.microsoft.com/office/powerpoint/2010/main" val="4041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a:t>
            </a:fld>
            <a:endParaRPr lang="es-CO"/>
          </a:p>
        </p:txBody>
      </p:sp>
    </p:spTree>
    <p:extLst>
      <p:ext uri="{BB962C8B-B14F-4D97-AF65-F5344CB8AC3E}">
        <p14:creationId xmlns:p14="http://schemas.microsoft.com/office/powerpoint/2010/main" val="2647841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16</a:t>
            </a:fld>
            <a:endParaRPr lang="es-CO"/>
          </a:p>
        </p:txBody>
      </p:sp>
    </p:spTree>
    <p:extLst>
      <p:ext uri="{BB962C8B-B14F-4D97-AF65-F5344CB8AC3E}">
        <p14:creationId xmlns:p14="http://schemas.microsoft.com/office/powerpoint/2010/main" val="22759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17</a:t>
            </a:fld>
            <a:endParaRPr lang="es-CO"/>
          </a:p>
        </p:txBody>
      </p:sp>
    </p:spTree>
    <p:extLst>
      <p:ext uri="{BB962C8B-B14F-4D97-AF65-F5344CB8AC3E}">
        <p14:creationId xmlns:p14="http://schemas.microsoft.com/office/powerpoint/2010/main" val="224081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18</a:t>
            </a:fld>
            <a:endParaRPr lang="es-CO"/>
          </a:p>
        </p:txBody>
      </p:sp>
    </p:spTree>
    <p:extLst>
      <p:ext uri="{BB962C8B-B14F-4D97-AF65-F5344CB8AC3E}">
        <p14:creationId xmlns:p14="http://schemas.microsoft.com/office/powerpoint/2010/main" val="3416479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19</a:t>
            </a:fld>
            <a:endParaRPr lang="es-CO"/>
          </a:p>
        </p:txBody>
      </p:sp>
    </p:spTree>
    <p:extLst>
      <p:ext uri="{BB962C8B-B14F-4D97-AF65-F5344CB8AC3E}">
        <p14:creationId xmlns:p14="http://schemas.microsoft.com/office/powerpoint/2010/main" val="334850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20</a:t>
            </a:fld>
            <a:endParaRPr lang="es-CO"/>
          </a:p>
        </p:txBody>
      </p:sp>
    </p:spTree>
    <p:extLst>
      <p:ext uri="{BB962C8B-B14F-4D97-AF65-F5344CB8AC3E}">
        <p14:creationId xmlns:p14="http://schemas.microsoft.com/office/powerpoint/2010/main" val="105278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8</a:t>
            </a:fld>
            <a:endParaRPr lang="es-CO"/>
          </a:p>
        </p:txBody>
      </p:sp>
    </p:spTree>
    <p:extLst>
      <p:ext uri="{BB962C8B-B14F-4D97-AF65-F5344CB8AC3E}">
        <p14:creationId xmlns:p14="http://schemas.microsoft.com/office/powerpoint/2010/main" val="229342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9</a:t>
            </a:fld>
            <a:endParaRPr lang="es-CO"/>
          </a:p>
        </p:txBody>
      </p:sp>
    </p:spTree>
    <p:extLst>
      <p:ext uri="{BB962C8B-B14F-4D97-AF65-F5344CB8AC3E}">
        <p14:creationId xmlns:p14="http://schemas.microsoft.com/office/powerpoint/2010/main" val="339197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10</a:t>
            </a:fld>
            <a:endParaRPr lang="es-CO"/>
          </a:p>
        </p:txBody>
      </p:sp>
    </p:spTree>
    <p:extLst>
      <p:ext uri="{BB962C8B-B14F-4D97-AF65-F5344CB8AC3E}">
        <p14:creationId xmlns:p14="http://schemas.microsoft.com/office/powerpoint/2010/main" val="392777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11</a:t>
            </a:fld>
            <a:endParaRPr lang="es-CO"/>
          </a:p>
        </p:txBody>
      </p:sp>
    </p:spTree>
    <p:extLst>
      <p:ext uri="{BB962C8B-B14F-4D97-AF65-F5344CB8AC3E}">
        <p14:creationId xmlns:p14="http://schemas.microsoft.com/office/powerpoint/2010/main" val="302907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12</a:t>
            </a:fld>
            <a:endParaRPr lang="es-CO"/>
          </a:p>
        </p:txBody>
      </p:sp>
    </p:spTree>
    <p:extLst>
      <p:ext uri="{BB962C8B-B14F-4D97-AF65-F5344CB8AC3E}">
        <p14:creationId xmlns:p14="http://schemas.microsoft.com/office/powerpoint/2010/main" val="56379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13</a:t>
            </a:fld>
            <a:endParaRPr lang="es-CO"/>
          </a:p>
        </p:txBody>
      </p:sp>
    </p:spTree>
    <p:extLst>
      <p:ext uri="{BB962C8B-B14F-4D97-AF65-F5344CB8AC3E}">
        <p14:creationId xmlns:p14="http://schemas.microsoft.com/office/powerpoint/2010/main" val="7961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14</a:t>
            </a:fld>
            <a:endParaRPr lang="es-CO"/>
          </a:p>
        </p:txBody>
      </p:sp>
    </p:spTree>
    <p:extLst>
      <p:ext uri="{BB962C8B-B14F-4D97-AF65-F5344CB8AC3E}">
        <p14:creationId xmlns:p14="http://schemas.microsoft.com/office/powerpoint/2010/main" val="4169964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15</a:t>
            </a:fld>
            <a:endParaRPr lang="es-CO"/>
          </a:p>
        </p:txBody>
      </p:sp>
    </p:spTree>
    <p:extLst>
      <p:ext uri="{BB962C8B-B14F-4D97-AF65-F5344CB8AC3E}">
        <p14:creationId xmlns:p14="http://schemas.microsoft.com/office/powerpoint/2010/main" val="2848157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09/03/2021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2468/dtseru.214"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nacionesunidas.org.co/onu-internacional/la-pandemia-de-covid-19-provoca-un-aumento-del-hambre-en-america-latina/" TargetMode="External"/><Relationship Id="rId5" Type="http://schemas.openxmlformats.org/officeDocument/2006/relationships/hyperlink" Target="https://www.larepublica.co/economia/consumo-de-huevo-crecio-48-en-10-anos-y-cerrara-el-ano-en-293-unidades-por-colombiano-2781321" TargetMode="External"/><Relationship Id="rId4" Type="http://schemas.openxmlformats.org/officeDocument/2006/relationships/hyperlink" Target="http://www.fao.org/poultry-production-products/production/production-systems/family-poultry-production/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smtClean="0">
                <a:solidFill>
                  <a:schemeClr val="tx1">
                    <a:lumMod val="75000"/>
                    <a:lumOff val="25000"/>
                  </a:schemeClr>
                </a:solidFill>
              </a:rPr>
              <a:t>Proyecto SENA</a:t>
            </a:r>
            <a:endParaRPr lang="es-ES" sz="2800" b="1" dirty="0">
              <a:solidFill>
                <a:schemeClr val="tx1">
                  <a:lumMod val="75000"/>
                  <a:lumOff val="25000"/>
                </a:schemeClr>
              </a:solidFill>
            </a:endParaRPr>
          </a:p>
        </p:txBody>
      </p:sp>
      <p:sp>
        <p:nvSpPr>
          <p:cNvPr id="2" name="CuadroTexto 1"/>
          <p:cNvSpPr txBox="1"/>
          <p:nvPr/>
        </p:nvSpPr>
        <p:spPr>
          <a:xfrm>
            <a:off x="2375646" y="2272831"/>
            <a:ext cx="4150659" cy="1661993"/>
          </a:xfrm>
          <a:prstGeom prst="rect">
            <a:avLst/>
          </a:prstGeom>
          <a:noFill/>
        </p:spPr>
        <p:txBody>
          <a:bodyPr wrap="square" rtlCol="0">
            <a:spAutoFit/>
          </a:bodyPr>
          <a:lstStyle/>
          <a:p>
            <a:pPr algn="ctr"/>
            <a:r>
              <a:rPr lang="es-CO" sz="1200" b="1" dirty="0"/>
              <a:t>Grupo de trabajo</a:t>
            </a:r>
            <a:r>
              <a:rPr lang="es-CO" sz="1200" b="1" dirty="0" smtClean="0"/>
              <a:t>:</a:t>
            </a:r>
          </a:p>
          <a:p>
            <a:pPr algn="ctr"/>
            <a:endParaRPr lang="es-CO" sz="1200" b="1" dirty="0" smtClean="0"/>
          </a:p>
          <a:p>
            <a:pPr algn="ctr"/>
            <a:r>
              <a:rPr lang="es-CO" sz="1200" dirty="0" smtClean="0"/>
              <a:t>Eliseo </a:t>
            </a:r>
            <a:r>
              <a:rPr lang="es-CO" sz="1200" dirty="0"/>
              <a:t>Ricaurte Romero</a:t>
            </a:r>
          </a:p>
          <a:p>
            <a:pPr algn="ctr"/>
            <a:r>
              <a:rPr lang="es-CO" sz="1200" dirty="0"/>
              <a:t>Juan Carlos Suarez Ibañez</a:t>
            </a:r>
          </a:p>
          <a:p>
            <a:pPr algn="ctr"/>
            <a:r>
              <a:rPr lang="es-CO" sz="1200" dirty="0"/>
              <a:t>María de los Ángeles Ordoñez Rojas</a:t>
            </a:r>
          </a:p>
          <a:p>
            <a:pPr algn="ctr"/>
            <a:r>
              <a:rPr lang="es-CO" sz="1200" dirty="0"/>
              <a:t>Nicolás Rodríguez Ricardo</a:t>
            </a:r>
          </a:p>
          <a:p>
            <a:pPr algn="ctr"/>
            <a:r>
              <a:rPr lang="es-CO" sz="1200" dirty="0" err="1"/>
              <a:t>Yeiner</a:t>
            </a:r>
            <a:r>
              <a:rPr lang="es-CO" sz="1200" dirty="0"/>
              <a:t> </a:t>
            </a:r>
            <a:r>
              <a:rPr lang="es-CO" sz="1200" dirty="0" err="1"/>
              <a:t>Duvan</a:t>
            </a:r>
            <a:r>
              <a:rPr lang="es-CO" sz="1200" dirty="0"/>
              <a:t> Vicaria Sánchez</a:t>
            </a:r>
          </a:p>
          <a:p>
            <a:endParaRPr lang="es-CO" dirty="0"/>
          </a:p>
        </p:txBody>
      </p:sp>
      <p:sp>
        <p:nvSpPr>
          <p:cNvPr id="4" name="CuadroTexto 3"/>
          <p:cNvSpPr txBox="1"/>
          <p:nvPr/>
        </p:nvSpPr>
        <p:spPr>
          <a:xfrm>
            <a:off x="4903694" y="523691"/>
            <a:ext cx="4150659" cy="276999"/>
          </a:xfrm>
          <a:prstGeom prst="rect">
            <a:avLst/>
          </a:prstGeom>
          <a:noFill/>
        </p:spPr>
        <p:txBody>
          <a:bodyPr wrap="square" rtlCol="0">
            <a:spAutoFit/>
          </a:bodyPr>
          <a:lstStyle/>
          <a:p>
            <a:r>
              <a:rPr lang="es-CO" sz="1200" b="1" dirty="0"/>
              <a:t>Análisis y desarrollo de sistemas de información –</a:t>
            </a:r>
            <a:r>
              <a:rPr lang="es-CO" sz="1200" b="1" dirty="0" smtClean="0"/>
              <a:t>ADSI-</a:t>
            </a:r>
            <a:endParaRPr lang="es-CO" sz="1200" dirty="0"/>
          </a:p>
        </p:txBody>
      </p:sp>
      <p:sp>
        <p:nvSpPr>
          <p:cNvPr id="5" name="CuadroTexto 4"/>
          <p:cNvSpPr txBox="1"/>
          <p:nvPr/>
        </p:nvSpPr>
        <p:spPr>
          <a:xfrm>
            <a:off x="2375646" y="1478654"/>
            <a:ext cx="4150659" cy="923330"/>
          </a:xfrm>
          <a:prstGeom prst="rect">
            <a:avLst/>
          </a:prstGeom>
          <a:noFill/>
        </p:spPr>
        <p:txBody>
          <a:bodyPr wrap="square" rtlCol="0">
            <a:spAutoFit/>
          </a:bodyPr>
          <a:lstStyle/>
          <a:p>
            <a:r>
              <a:rPr lang="es-CO" sz="1200" b="1" dirty="0"/>
              <a:t> </a:t>
            </a:r>
            <a:endParaRPr lang="es-CO" sz="1200" dirty="0"/>
          </a:p>
          <a:p>
            <a:pPr algn="ctr"/>
            <a:r>
              <a:rPr lang="es-CO" sz="1200" b="1" dirty="0"/>
              <a:t>Instructora</a:t>
            </a:r>
            <a:endParaRPr lang="es-CO" sz="1200" dirty="0"/>
          </a:p>
          <a:p>
            <a:pPr algn="ctr"/>
            <a:r>
              <a:rPr lang="es-CO" sz="1200" dirty="0"/>
              <a:t>Sandra Milena Peñaranda</a:t>
            </a:r>
          </a:p>
          <a:p>
            <a:pPr algn="ctr"/>
            <a:endParaRPr lang="es-CO" dirty="0"/>
          </a:p>
        </p:txBody>
      </p:sp>
      <p:sp>
        <p:nvSpPr>
          <p:cNvPr id="6" name="CuadroTexto 5"/>
          <p:cNvSpPr txBox="1"/>
          <p:nvPr/>
        </p:nvSpPr>
        <p:spPr>
          <a:xfrm>
            <a:off x="4661647" y="3825433"/>
            <a:ext cx="4150659" cy="1107996"/>
          </a:xfrm>
          <a:prstGeom prst="rect">
            <a:avLst/>
          </a:prstGeom>
          <a:noFill/>
        </p:spPr>
        <p:txBody>
          <a:bodyPr wrap="square" rtlCol="0">
            <a:spAutoFit/>
          </a:bodyPr>
          <a:lstStyle/>
          <a:p>
            <a:r>
              <a:rPr lang="es-CO" sz="1200" b="1" dirty="0"/>
              <a:t> </a:t>
            </a:r>
            <a:endParaRPr lang="es-CO" sz="1200" dirty="0"/>
          </a:p>
          <a:p>
            <a:pPr algn="ctr"/>
            <a:r>
              <a:rPr lang="es-CO" sz="1200" b="1" dirty="0"/>
              <a:t>Servicio Nacional de Aprendizaje –SENA-</a:t>
            </a:r>
            <a:endParaRPr lang="es-CO" sz="1200" dirty="0"/>
          </a:p>
          <a:p>
            <a:pPr algn="ctr"/>
            <a:r>
              <a:rPr lang="es-CO" sz="1200" b="1" dirty="0"/>
              <a:t>Centro de electricidad, electrónica y telecomunicaciones -CEET-</a:t>
            </a:r>
            <a:endParaRPr lang="es-CO" sz="1200" dirty="0"/>
          </a:p>
          <a:p>
            <a:pPr algn="ct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Alcance del proyecto</a:t>
            </a:r>
            <a:endParaRPr lang="es-ES" sz="3600" b="1" dirty="0">
              <a:solidFill>
                <a:schemeClr val="bg1"/>
              </a:solidFill>
            </a:endParaRPr>
          </a:p>
        </p:txBody>
      </p:sp>
      <p:sp>
        <p:nvSpPr>
          <p:cNvPr id="5" name="Rectángulo 4"/>
          <p:cNvSpPr/>
          <p:nvPr/>
        </p:nvSpPr>
        <p:spPr>
          <a:xfrm>
            <a:off x="448236" y="1238579"/>
            <a:ext cx="8319246" cy="3662541"/>
          </a:xfrm>
          <a:prstGeom prst="rect">
            <a:avLst/>
          </a:prstGeom>
        </p:spPr>
        <p:txBody>
          <a:bodyPr wrap="square">
            <a:spAutoFit/>
          </a:bodyPr>
          <a:lstStyle/>
          <a:p>
            <a:r>
              <a:rPr lang="es-CO" sz="1400" dirty="0"/>
              <a:t>El </a:t>
            </a:r>
            <a:r>
              <a:rPr lang="es-CO" sz="1400" dirty="0" smtClean="0"/>
              <a:t>sistema </a:t>
            </a:r>
            <a:r>
              <a:rPr lang="es-CO" sz="1400" dirty="0"/>
              <a:t>de información para la gestión de producción avícola </a:t>
            </a:r>
            <a:r>
              <a:rPr lang="es-CO" sz="1400" dirty="0" smtClean="0"/>
              <a:t>con </a:t>
            </a:r>
            <a:r>
              <a:rPr lang="es-CO" sz="1400" dirty="0"/>
              <a:t>vocación de </a:t>
            </a:r>
            <a:r>
              <a:rPr lang="es-CO" sz="1400" dirty="0" smtClean="0"/>
              <a:t>postura, se encuentra dirigido a unidades de producción ubicadas en zonas urbanas y/o periurbanas a nivel nacional; </a:t>
            </a:r>
            <a:r>
              <a:rPr lang="es-CO" sz="1400" dirty="0"/>
              <a:t>b</a:t>
            </a:r>
            <a:r>
              <a:rPr lang="es-CO" sz="1400" dirty="0" smtClean="0"/>
              <a:t>uscando de esta manera, apoyar a nivel productivo (mediante el registro de los parámetros zootécnicos) y contable (registrando los costos fijos, variables y de mano obra). </a:t>
            </a:r>
            <a:r>
              <a:rPr lang="es-CO" sz="1400" dirty="0"/>
              <a:t>Como requisito para que los interesados puedan acceder y hacer uso del sistema, es que cuenten con un equipo adecuado para su acceso y que adicional, se cuente con el acceso a </a:t>
            </a:r>
            <a:r>
              <a:rPr lang="es-CO" sz="1400" dirty="0" smtClean="0"/>
              <a:t>internet y para ello, se requiere establecer las funcionalidades de: </a:t>
            </a:r>
          </a:p>
          <a:p>
            <a:endParaRPr lang="es-CO" sz="1400" dirty="0" smtClean="0"/>
          </a:p>
          <a:p>
            <a:pPr marL="285750" indent="-285750">
              <a:buFont typeface="Arial" panose="020B0604020202020204" pitchFamily="34" charset="0"/>
              <a:buChar char="•"/>
            </a:pPr>
            <a:r>
              <a:rPr lang="es-CO" sz="1400" dirty="0" smtClean="0"/>
              <a:t>Gestión de usuarios.</a:t>
            </a:r>
            <a:endParaRPr lang="es-CO" sz="1400" dirty="0"/>
          </a:p>
          <a:p>
            <a:pPr marL="285750" indent="-285750">
              <a:buFont typeface="Arial" panose="020B0604020202020204" pitchFamily="34" charset="0"/>
              <a:buChar char="•"/>
            </a:pPr>
            <a:r>
              <a:rPr lang="es-CO" sz="1400" dirty="0" smtClean="0"/>
              <a:t>Core de negocio (modulo productivo y modulo contable).</a:t>
            </a:r>
          </a:p>
          <a:p>
            <a:pPr marL="285750" indent="-285750">
              <a:buFont typeface="Arial" panose="020B0604020202020204" pitchFamily="34" charset="0"/>
              <a:buChar char="•"/>
            </a:pPr>
            <a:r>
              <a:rPr lang="es-CO" sz="1400" dirty="0" smtClean="0"/>
              <a:t>Gestión de informes (punto de equilibrio e impresión de registros contables y productivos).</a:t>
            </a:r>
          </a:p>
          <a:p>
            <a:pPr marL="285750" indent="-285750">
              <a:buFont typeface="Arial" panose="020B0604020202020204" pitchFamily="34" charset="0"/>
              <a:buChar char="•"/>
            </a:pPr>
            <a:r>
              <a:rPr lang="es-CO" sz="1400" dirty="0" smtClean="0"/>
              <a:t>Interfaz grafica adaptable (celulares, tabletas y computadores).</a:t>
            </a:r>
          </a:p>
          <a:p>
            <a:pPr marL="285750" indent="-285750">
              <a:buFont typeface="Arial" panose="020B0604020202020204" pitchFamily="34" charset="0"/>
              <a:buChar char="•"/>
            </a:pPr>
            <a:endParaRPr lang="es-CO" sz="1400" dirty="0"/>
          </a:p>
          <a:p>
            <a:r>
              <a:rPr lang="es-CO" sz="1400" dirty="0" smtClean="0"/>
              <a:t>Por otra parte, el tiempo requerido para el desarrollo del sistema corresponde a seis trimestres </a:t>
            </a:r>
            <a:r>
              <a:rPr lang="es-CO" sz="1400" dirty="0"/>
              <a:t>(equivalente al trámite del curso de Análisis y desarrollo de sistemas de información</a:t>
            </a:r>
            <a:r>
              <a:rPr lang="es-CO" sz="1400" dirty="0" smtClean="0"/>
              <a:t>).</a:t>
            </a:r>
            <a:endParaRPr lang="es-CO" sz="1400" dirty="0"/>
          </a:p>
          <a:p>
            <a:r>
              <a:rPr lang="es-CO" sz="1400" dirty="0" smtClean="0"/>
              <a:t> </a:t>
            </a:r>
            <a:endParaRPr lang="es-CO" sz="1400" dirty="0"/>
          </a:p>
          <a:p>
            <a:endParaRPr lang="es-CO" sz="1400" dirty="0"/>
          </a:p>
        </p:txBody>
      </p:sp>
    </p:spTree>
    <p:extLst>
      <p:ext uri="{BB962C8B-B14F-4D97-AF65-F5344CB8AC3E}">
        <p14:creationId xmlns:p14="http://schemas.microsoft.com/office/powerpoint/2010/main" val="6481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a:solidFill>
                  <a:schemeClr val="bg1"/>
                </a:solidFill>
              </a:rPr>
              <a:t>Alcance del proyecto</a:t>
            </a:r>
          </a:p>
        </p:txBody>
      </p:sp>
      <p:graphicFrame>
        <p:nvGraphicFramePr>
          <p:cNvPr id="4" name="Diagrama 3"/>
          <p:cNvGraphicFramePr/>
          <p:nvPr>
            <p:extLst>
              <p:ext uri="{D42A27DB-BD31-4B8C-83A1-F6EECF244321}">
                <p14:modId xmlns:p14="http://schemas.microsoft.com/office/powerpoint/2010/main" val="3528418281"/>
              </p:ext>
            </p:extLst>
          </p:nvPr>
        </p:nvGraphicFramePr>
        <p:xfrm>
          <a:off x="815787" y="1285143"/>
          <a:ext cx="7351059" cy="3496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40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5" name="Rectángulo 4"/>
          <p:cNvSpPr/>
          <p:nvPr/>
        </p:nvSpPr>
        <p:spPr>
          <a:xfrm>
            <a:off x="448236" y="1238579"/>
            <a:ext cx="8319246" cy="3231654"/>
          </a:xfrm>
          <a:prstGeom prst="rect">
            <a:avLst/>
          </a:prstGeom>
        </p:spPr>
        <p:txBody>
          <a:bodyPr wrap="square">
            <a:spAutoFit/>
          </a:bodyPr>
          <a:lstStyle/>
          <a:p>
            <a:r>
              <a:rPr lang="es-CO" sz="1200" dirty="0"/>
              <a:t>A nivel mundial la producción de huevo </a:t>
            </a:r>
            <a:r>
              <a:rPr lang="es-CO" sz="1200" dirty="0" smtClean="0"/>
              <a:t>en los últimos 50 años creció </a:t>
            </a:r>
            <a:r>
              <a:rPr lang="es-CO" sz="1200" dirty="0"/>
              <a:t>en promedio un </a:t>
            </a:r>
            <a:r>
              <a:rPr lang="es-CO" sz="1200" dirty="0" smtClean="0"/>
              <a:t>3% anual, </a:t>
            </a:r>
            <a:r>
              <a:rPr lang="es-CO" sz="1200" dirty="0"/>
              <a:t>pasando de 269.140,5 miles de millones en 1961 a 1.249.123,6 </a:t>
            </a:r>
            <a:r>
              <a:rPr lang="es-CO" sz="1200" dirty="0" smtClean="0"/>
              <a:t>mm en </a:t>
            </a:r>
            <a:r>
              <a:rPr lang="es-CO" sz="1200" dirty="0"/>
              <a:t>2012. Los mayores productores son China (39,2%) Estados Unidos (7,4%), India (5,2%), México (3,7%), Japón (3,3%), Brasil (3,3%) y Rusia (3,3%); mientras que Colombia ocupa el puesto 25 a nivel mundial con el 0,8%, de </a:t>
            </a:r>
            <a:r>
              <a:rPr lang="es-CO" sz="1200" dirty="0" smtClean="0"/>
              <a:t>la producción total(Aguilera</a:t>
            </a:r>
            <a:r>
              <a:rPr lang="es-CO" sz="1200" dirty="0"/>
              <a:t>, 2014). Por otra parte, el sector avícola de postura Colombiano tuvo en promedio una tasa de crecimiento del 12.7% entre los periodos de enero a julio de 2020, acumulando 565.301 toneladas en este mismo trascurso de tiempo (FENAVI, 2021) lo cual se ajusta a las proyecciones de </a:t>
            </a:r>
            <a:r>
              <a:rPr lang="es-CO" sz="1200" dirty="0" smtClean="0"/>
              <a:t>crecimiento, </a:t>
            </a:r>
            <a:r>
              <a:rPr lang="es-CO" sz="1200" dirty="0"/>
              <a:t>en donde se evidencia un consumo en promedio de 293 huevos per cápita, uno de los más altos de la región, tan solo por debajo de México (La República, 2018). Es así </a:t>
            </a:r>
            <a:r>
              <a:rPr lang="es-CO" sz="1200" dirty="0" smtClean="0"/>
              <a:t>que el </a:t>
            </a:r>
            <a:r>
              <a:rPr lang="es-CO" sz="1200" dirty="0"/>
              <a:t>negocio avícola de postura se presenta como un alternativa viable para centenares de familias </a:t>
            </a:r>
            <a:r>
              <a:rPr lang="es-CO" sz="1200" dirty="0" smtClean="0"/>
              <a:t>colombianas, </a:t>
            </a:r>
            <a:r>
              <a:rPr lang="es-CO" sz="1200" dirty="0"/>
              <a:t>las cuales en épocas de pandemia se han visto sujetas a la inseguridad alimentaria (Naciones Unidas Colombia, 2020).</a:t>
            </a:r>
          </a:p>
          <a:p>
            <a:endParaRPr lang="es-CO" sz="1200" dirty="0"/>
          </a:p>
          <a:p>
            <a:r>
              <a:rPr lang="es-CO" sz="1200" dirty="0"/>
              <a:t>Teniendo claro que la producción avícola con vocación de postura es una alternativa viable para el emprendimiento en épocas de pandemia, es importante determinar la herramienta que evalué la rentabilidad del negocio y en la que encontramos el punto de equilibrio, que se encuentra </a:t>
            </a:r>
            <a:r>
              <a:rPr lang="es-CO" sz="1200"/>
              <a:t>definido </a:t>
            </a:r>
            <a:r>
              <a:rPr lang="es-CO" sz="1200" smtClean="0"/>
              <a:t>como </a:t>
            </a:r>
            <a:r>
              <a:rPr lang="es-CO" sz="1200" dirty="0"/>
              <a:t>el vértice donde se encuentran </a:t>
            </a:r>
            <a:r>
              <a:rPr lang="es-CO" sz="1200" dirty="0" smtClean="0"/>
              <a:t>los ingresos </a:t>
            </a:r>
            <a:r>
              <a:rPr lang="es-CO" sz="1200" dirty="0"/>
              <a:t>y los gastos, es decir, donde no existen perdidas ni ganancias (Reyes, 2005) adicional de ser una técnica aplicable a la gestión de las empresas agropecuarias, contribuyendo a la mejora en la toma de decisiones de índole productivo y financiero (Helguera &amp; </a:t>
            </a:r>
            <a:r>
              <a:rPr lang="es-CO" sz="1200" dirty="0" err="1"/>
              <a:t>Lanfranco</a:t>
            </a:r>
            <a:r>
              <a:rPr lang="es-CO" sz="1200" dirty="0"/>
              <a:t>, 2006). Es así, que el sistema de información </a:t>
            </a:r>
            <a:r>
              <a:rPr lang="es-CO" sz="1200" dirty="0" smtClean="0"/>
              <a:t>transaccional </a:t>
            </a:r>
            <a:r>
              <a:rPr lang="es-CO" sz="1200" dirty="0"/>
              <a:t>requiere de la adopción </a:t>
            </a:r>
            <a:r>
              <a:rPr lang="es-CO" sz="1200" dirty="0" smtClean="0"/>
              <a:t>del </a:t>
            </a:r>
            <a:r>
              <a:rPr lang="es-CO" sz="1200" dirty="0"/>
              <a:t>modulo contable que calcule en base de los costos fijos, variables y la mano obra, el punto de equilibrio de los emprendimientos interesados y que sirva de guía en la gestión del negocio.</a:t>
            </a:r>
          </a:p>
        </p:txBody>
      </p:sp>
    </p:spTree>
    <p:extLst>
      <p:ext uri="{BB962C8B-B14F-4D97-AF65-F5344CB8AC3E}">
        <p14:creationId xmlns:p14="http://schemas.microsoft.com/office/powerpoint/2010/main" val="205027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523220"/>
          </a:xfrm>
          <a:prstGeom prst="rect">
            <a:avLst/>
          </a:prstGeom>
          <a:noFill/>
        </p:spPr>
        <p:txBody>
          <a:bodyPr wrap="square" rtlCol="0">
            <a:spAutoFit/>
          </a:bodyPr>
          <a:lstStyle/>
          <a:p>
            <a:r>
              <a:rPr lang="es-ES" sz="2800" b="1" dirty="0" smtClean="0">
                <a:solidFill>
                  <a:schemeClr val="bg1"/>
                </a:solidFill>
              </a:rPr>
              <a:t>Técnicas de levantamiento de información</a:t>
            </a:r>
            <a:endParaRPr lang="es-ES" sz="2800" b="1" dirty="0">
              <a:solidFill>
                <a:schemeClr val="bg1"/>
              </a:solidFill>
            </a:endParaRPr>
          </a:p>
        </p:txBody>
      </p:sp>
      <p:sp>
        <p:nvSpPr>
          <p:cNvPr id="5" name="Rectángulo 4"/>
          <p:cNvSpPr/>
          <p:nvPr/>
        </p:nvSpPr>
        <p:spPr>
          <a:xfrm>
            <a:off x="448236" y="1238579"/>
            <a:ext cx="2232211" cy="707886"/>
          </a:xfrm>
          <a:prstGeom prst="rect">
            <a:avLst/>
          </a:prstGeom>
        </p:spPr>
        <p:txBody>
          <a:bodyPr wrap="square">
            <a:spAutoFit/>
          </a:bodyPr>
          <a:lstStyle/>
          <a:p>
            <a:r>
              <a:rPr lang="es-CO" sz="4000" dirty="0" smtClean="0">
                <a:solidFill>
                  <a:schemeClr val="accent4">
                    <a:lumMod val="50000"/>
                  </a:schemeClr>
                </a:solidFill>
              </a:rPr>
              <a:t>Entrevista</a:t>
            </a:r>
            <a:endParaRPr lang="es-CO" sz="4000" dirty="0">
              <a:solidFill>
                <a:schemeClr val="accent4">
                  <a:lumMod val="50000"/>
                </a:schemeClr>
              </a:solidFill>
            </a:endParaRPr>
          </a:p>
        </p:txBody>
      </p:sp>
      <p:sp>
        <p:nvSpPr>
          <p:cNvPr id="4" name="Rectángulo 3"/>
          <p:cNvSpPr/>
          <p:nvPr/>
        </p:nvSpPr>
        <p:spPr>
          <a:xfrm>
            <a:off x="448236" y="3004626"/>
            <a:ext cx="2076685" cy="707886"/>
          </a:xfrm>
          <a:prstGeom prst="rect">
            <a:avLst/>
          </a:prstGeom>
        </p:spPr>
        <p:txBody>
          <a:bodyPr wrap="square">
            <a:spAutoFit/>
          </a:bodyPr>
          <a:lstStyle/>
          <a:p>
            <a:r>
              <a:rPr lang="es-CO" sz="4000" dirty="0" smtClean="0">
                <a:solidFill>
                  <a:schemeClr val="accent2"/>
                </a:solidFill>
              </a:rPr>
              <a:t>Encuesta</a:t>
            </a:r>
            <a:endParaRPr lang="es-CO" sz="4000" dirty="0">
              <a:solidFill>
                <a:schemeClr val="accent2"/>
              </a:solidFill>
            </a:endParaRPr>
          </a:p>
        </p:txBody>
      </p:sp>
      <p:pic>
        <p:nvPicPr>
          <p:cNvPr id="3" name="Imagen 2"/>
          <p:cNvPicPr>
            <a:picLocks noChangeAspect="1"/>
          </p:cNvPicPr>
          <p:nvPr/>
        </p:nvPicPr>
        <p:blipFill rotWithShape="1">
          <a:blip r:embed="rId3"/>
          <a:srcRect t="16558" r="2435" b="22266"/>
          <a:stretch/>
        </p:blipFill>
        <p:spPr>
          <a:xfrm>
            <a:off x="2840280" y="1383930"/>
            <a:ext cx="2977814" cy="1435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rotWithShape="1">
          <a:blip r:embed="rId4"/>
          <a:srcRect l="31778" t="17429" r="8598" b="3617"/>
          <a:stretch/>
        </p:blipFill>
        <p:spPr>
          <a:xfrm>
            <a:off x="6506812" y="1322626"/>
            <a:ext cx="2020419" cy="205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rotWithShape="1">
          <a:blip r:embed="rId5"/>
          <a:srcRect l="23526" t="32244" r="25281" b="41961"/>
          <a:stretch/>
        </p:blipFill>
        <p:spPr>
          <a:xfrm>
            <a:off x="2524921" y="3379367"/>
            <a:ext cx="3397623" cy="132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2383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pic>
        <p:nvPicPr>
          <p:cNvPr id="8" name="Imagen 7"/>
          <p:cNvPicPr>
            <a:picLocks noChangeAspect="1"/>
          </p:cNvPicPr>
          <p:nvPr/>
        </p:nvPicPr>
        <p:blipFill rotWithShape="1">
          <a:blip r:embed="rId3"/>
          <a:srcRect r="18181" b="10727"/>
          <a:stretch/>
        </p:blipFill>
        <p:spPr>
          <a:xfrm>
            <a:off x="1769989" y="1674071"/>
            <a:ext cx="5828834" cy="2745529"/>
          </a:xfrm>
          <a:prstGeom prst="rect">
            <a:avLst/>
          </a:prstGeom>
        </p:spPr>
      </p:pic>
    </p:spTree>
    <p:extLst>
      <p:ext uri="{BB962C8B-B14F-4D97-AF65-F5344CB8AC3E}">
        <p14:creationId xmlns:p14="http://schemas.microsoft.com/office/powerpoint/2010/main" val="2133726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pic>
        <p:nvPicPr>
          <p:cNvPr id="4" name="Imagen 3"/>
          <p:cNvPicPr>
            <a:picLocks noChangeAspect="1"/>
          </p:cNvPicPr>
          <p:nvPr/>
        </p:nvPicPr>
        <p:blipFill rotWithShape="1">
          <a:blip r:embed="rId3"/>
          <a:srcRect r="28459"/>
          <a:stretch/>
        </p:blipFill>
        <p:spPr>
          <a:xfrm>
            <a:off x="2011904" y="1197289"/>
            <a:ext cx="5124001" cy="3518020"/>
          </a:xfrm>
          <a:prstGeom prst="rect">
            <a:avLst/>
          </a:prstGeom>
        </p:spPr>
      </p:pic>
    </p:spTree>
    <p:extLst>
      <p:ext uri="{BB962C8B-B14F-4D97-AF65-F5344CB8AC3E}">
        <p14:creationId xmlns:p14="http://schemas.microsoft.com/office/powerpoint/2010/main" val="94716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Caso de uso y caso de uso extendido</a:t>
            </a:r>
            <a:endParaRPr lang="es-ES" sz="36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827" y="1369101"/>
            <a:ext cx="4871820" cy="3254445"/>
          </a:xfrm>
          <a:prstGeom prst="rect">
            <a:avLst/>
          </a:prstGeom>
        </p:spPr>
      </p:pic>
    </p:spTree>
    <p:extLst>
      <p:ext uri="{BB962C8B-B14F-4D97-AF65-F5344CB8AC3E}">
        <p14:creationId xmlns:p14="http://schemas.microsoft.com/office/powerpoint/2010/main" val="2134654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BPMN</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584991"/>
            <a:ext cx="8186057" cy="3418594"/>
          </a:xfrm>
          <a:prstGeom prst="rect">
            <a:avLst/>
          </a:prstGeom>
        </p:spPr>
      </p:pic>
    </p:spTree>
    <p:extLst>
      <p:ext uri="{BB962C8B-B14F-4D97-AF65-F5344CB8AC3E}">
        <p14:creationId xmlns:p14="http://schemas.microsoft.com/office/powerpoint/2010/main" val="1556230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Inventario previo de software</a:t>
            </a:r>
            <a:endParaRPr lang="es-ES" sz="3600" b="1" dirty="0">
              <a:solidFill>
                <a:schemeClr val="bg1"/>
              </a:solidFill>
            </a:endParaRPr>
          </a:p>
        </p:txBody>
      </p:sp>
    </p:spTree>
    <p:extLst>
      <p:ext uri="{BB962C8B-B14F-4D97-AF65-F5344CB8AC3E}">
        <p14:creationId xmlns:p14="http://schemas.microsoft.com/office/powerpoint/2010/main" val="3865890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Control de versiones</a:t>
            </a:r>
            <a:endParaRPr lang="es-ES" sz="3600" b="1" dirty="0">
              <a:solidFill>
                <a:schemeClr val="bg1"/>
              </a:solidFill>
            </a:endParaRPr>
          </a:p>
        </p:txBody>
      </p:sp>
    </p:spTree>
    <p:extLst>
      <p:ext uri="{BB962C8B-B14F-4D97-AF65-F5344CB8AC3E}">
        <p14:creationId xmlns:p14="http://schemas.microsoft.com/office/powerpoint/2010/main" val="2786893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45459" y="1638552"/>
            <a:ext cx="3653383" cy="1631216"/>
          </a:xfrm>
          <a:prstGeom prst="rect">
            <a:avLst/>
          </a:prstGeom>
          <a:noFill/>
        </p:spPr>
        <p:txBody>
          <a:bodyPr wrap="square" rtlCol="0">
            <a:spAutoFit/>
          </a:bodyPr>
          <a:lstStyle/>
          <a:p>
            <a:r>
              <a:rPr lang="es-CO" sz="2000" b="1" dirty="0" smtClean="0">
                <a:solidFill>
                  <a:schemeClr val="tx1">
                    <a:lumMod val="75000"/>
                    <a:lumOff val="25000"/>
                  </a:schemeClr>
                </a:solidFill>
              </a:rPr>
              <a:t>Sistema de información para la gestión de la producción avícola de traspatio urbana y periurbana con vocación de postura.</a:t>
            </a:r>
            <a:endParaRPr lang="es-ES" sz="2000" b="1" dirty="0">
              <a:solidFill>
                <a:schemeClr val="tx1">
                  <a:lumMod val="75000"/>
                  <a:lumOff val="25000"/>
                </a:schemeClr>
              </a:solidFill>
            </a:endParaRPr>
          </a:p>
        </p:txBody>
      </p:sp>
      <p:sp>
        <p:nvSpPr>
          <p:cNvPr id="5" name="Rectángulo 4"/>
          <p:cNvSpPr/>
          <p:nvPr/>
        </p:nvSpPr>
        <p:spPr>
          <a:xfrm>
            <a:off x="3392096" y="290131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49" y="386012"/>
            <a:ext cx="2480043" cy="4399382"/>
          </a:xfrm>
          <a:prstGeom prst="rect">
            <a:avLst/>
          </a:prstGeom>
          <a:ln>
            <a:noFill/>
          </a:ln>
          <a:effectLst>
            <a:softEdge rad="112500"/>
          </a:effectLst>
        </p:spPr>
      </p:pic>
    </p:spTree>
    <p:extLst>
      <p:ext uri="{BB962C8B-B14F-4D97-AF65-F5344CB8AC3E}">
        <p14:creationId xmlns:p14="http://schemas.microsoft.com/office/powerpoint/2010/main" val="407794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Referencias</a:t>
            </a:r>
            <a:endParaRPr lang="es-ES" sz="3600" b="1" dirty="0">
              <a:solidFill>
                <a:schemeClr val="bg1"/>
              </a:solidFill>
            </a:endParaRPr>
          </a:p>
        </p:txBody>
      </p:sp>
      <p:sp>
        <p:nvSpPr>
          <p:cNvPr id="5" name="Rectángulo 4"/>
          <p:cNvSpPr/>
          <p:nvPr/>
        </p:nvSpPr>
        <p:spPr>
          <a:xfrm>
            <a:off x="448236" y="1238579"/>
            <a:ext cx="8319246" cy="3485570"/>
          </a:xfrm>
          <a:prstGeom prst="rect">
            <a:avLst/>
          </a:prstGeom>
        </p:spPr>
        <p:txBody>
          <a:bodyPr wrap="square">
            <a:spAutoFit/>
          </a:bodyPr>
          <a:lstStyle/>
          <a:p>
            <a:pPr marL="285750" indent="-285750">
              <a:buFont typeface="Arial" panose="020B0604020202020204" pitchFamily="34" charset="0"/>
              <a:buChar char="•"/>
            </a:pPr>
            <a:r>
              <a:rPr lang="es-CO" sz="1050" dirty="0"/>
              <a:t>Aguilera, M. (2014). Determinantes del desarrollo en la avicultura en Colombia: Instituciones, organizaciones y tecnología. Banco de la República. </a:t>
            </a:r>
            <a:r>
              <a:rPr lang="es-CO" sz="1050" dirty="0">
                <a:hlinkClick r:id="rId3"/>
              </a:rPr>
              <a:t>https://</a:t>
            </a:r>
            <a:r>
              <a:rPr lang="es-CO" sz="1050" dirty="0" smtClean="0">
                <a:hlinkClick r:id="rId3"/>
              </a:rPr>
              <a:t>doi.org/10.32468/dtseru.214</a:t>
            </a:r>
            <a:endParaRPr lang="es-CO" sz="1050" dirty="0" smtClean="0"/>
          </a:p>
          <a:p>
            <a:endParaRPr lang="es-CO" sz="1050" dirty="0"/>
          </a:p>
          <a:p>
            <a:pPr marL="285750" indent="-285750">
              <a:buFont typeface="Arial" panose="020B0604020202020204" pitchFamily="34" charset="0"/>
              <a:buChar char="•"/>
            </a:pPr>
            <a:r>
              <a:rPr lang="es-CO" sz="1050" dirty="0"/>
              <a:t>FAO. (2021). Producción avícola familiar. </a:t>
            </a:r>
            <a:r>
              <a:rPr lang="es-CO" sz="1050" dirty="0">
                <a:hlinkClick r:id="rId4"/>
              </a:rPr>
              <a:t>http://www.fao.org/poultry-production-products/production/production-systems/family-poultry-production/es</a:t>
            </a:r>
            <a:r>
              <a:rPr lang="es-CO" sz="1050" dirty="0" smtClean="0">
                <a:hlinkClick r:id="rId4"/>
              </a:rPr>
              <a:t>/</a:t>
            </a:r>
            <a:endParaRPr lang="es-CO" sz="1050" dirty="0" smtClean="0"/>
          </a:p>
          <a:p>
            <a:endParaRPr lang="es-CO" sz="1050" dirty="0"/>
          </a:p>
          <a:p>
            <a:pPr marL="285750" indent="-285750">
              <a:buFont typeface="Arial" panose="020B0604020202020204" pitchFamily="34" charset="0"/>
              <a:buChar char="•"/>
            </a:pPr>
            <a:r>
              <a:rPr lang="es-CO" sz="1050" dirty="0"/>
              <a:t>Helguera, L., &amp; </a:t>
            </a:r>
            <a:r>
              <a:rPr lang="es-CO" sz="1050" dirty="0" err="1"/>
              <a:t>Lanfranco</a:t>
            </a:r>
            <a:r>
              <a:rPr lang="es-CO" sz="1050" dirty="0"/>
              <a:t>, B. (2006). Análisis del punto de equilibrio empresarial. Revista del Plan Agropecuario, 117, 50-55</a:t>
            </a:r>
            <a:r>
              <a:rPr lang="es-CO" sz="1050" dirty="0" smtClean="0"/>
              <a:t>.</a:t>
            </a:r>
          </a:p>
          <a:p>
            <a:endParaRPr lang="es-CO" sz="1050" dirty="0"/>
          </a:p>
          <a:p>
            <a:pPr marL="285750" indent="-285750">
              <a:buFont typeface="Arial" panose="020B0604020202020204" pitchFamily="34" charset="0"/>
              <a:buChar char="•"/>
            </a:pPr>
            <a:r>
              <a:rPr lang="es-CO" sz="1050" dirty="0"/>
              <a:t>La República, E. (2018, octubre 12). Consumo de huevo creció 48% en 10 años y cerrará el año en 293 unidades por colombiano. </a:t>
            </a:r>
            <a:r>
              <a:rPr lang="es-CO" sz="1050" dirty="0">
                <a:hlinkClick r:id="rId5"/>
              </a:rPr>
              <a:t>https://</a:t>
            </a:r>
            <a:r>
              <a:rPr lang="es-CO" sz="1050" dirty="0" smtClean="0">
                <a:hlinkClick r:id="rId5"/>
              </a:rPr>
              <a:t>www.larepublica.co/economia/consumo-de-huevo-crecio-48-en-10-anos-y-cerrara-el-ano-en-293-unidades-por-colombiano-2781321</a:t>
            </a:r>
            <a:endParaRPr lang="es-CO" sz="1050" dirty="0" smtClean="0"/>
          </a:p>
          <a:p>
            <a:endParaRPr lang="es-CO" sz="1050" dirty="0"/>
          </a:p>
          <a:p>
            <a:pPr marL="285750" indent="-285750">
              <a:buFont typeface="Arial" panose="020B0604020202020204" pitchFamily="34" charset="0"/>
              <a:buChar char="•"/>
            </a:pPr>
            <a:r>
              <a:rPr lang="es-CO" sz="1050" dirty="0"/>
              <a:t>Naciones Unidas Colombia. (2020, julio 29). La pandemia de COVID-19 provoca un aumento del hambre en América Latina. Naciones Unidas Colombia | CINU. </a:t>
            </a:r>
            <a:r>
              <a:rPr lang="es-CO" sz="1050" dirty="0">
                <a:hlinkClick r:id="rId6"/>
              </a:rPr>
              <a:t>https://nacionesunidas.org.co/onu-internacional/la-pandemia-de-covid-19-provoca-un-aumento-del-hambre-en-america-latina</a:t>
            </a:r>
            <a:r>
              <a:rPr lang="es-CO" sz="1050" dirty="0" smtClean="0">
                <a:hlinkClick r:id="rId6"/>
              </a:rPr>
              <a:t>/</a:t>
            </a:r>
            <a:endParaRPr lang="es-CO" sz="1050" dirty="0" smtClean="0"/>
          </a:p>
          <a:p>
            <a:endParaRPr lang="es-CO" sz="1050" dirty="0"/>
          </a:p>
          <a:p>
            <a:pPr marL="285750" indent="-285750">
              <a:buFont typeface="Arial" panose="020B0604020202020204" pitchFamily="34" charset="0"/>
              <a:buChar char="•"/>
            </a:pPr>
            <a:r>
              <a:rPr lang="es-CO" sz="1050" dirty="0"/>
              <a:t>Reyes, E. (2005). Contabilidad de costos / </a:t>
            </a:r>
            <a:r>
              <a:rPr lang="es-CO" sz="1050" dirty="0" err="1"/>
              <a:t>Cost</a:t>
            </a:r>
            <a:r>
              <a:rPr lang="es-CO" sz="1050" dirty="0"/>
              <a:t> </a:t>
            </a:r>
            <a:r>
              <a:rPr lang="es-CO" sz="1050" dirty="0" err="1"/>
              <a:t>Accounting</a:t>
            </a:r>
            <a:r>
              <a:rPr lang="es-CO" sz="1050" dirty="0"/>
              <a:t>. Editorial </a:t>
            </a:r>
            <a:r>
              <a:rPr lang="es-CO" sz="1050" dirty="0" err="1"/>
              <a:t>Limusa</a:t>
            </a:r>
            <a:r>
              <a:rPr lang="es-CO" sz="1050" dirty="0" smtClean="0"/>
              <a:t>.</a:t>
            </a:r>
          </a:p>
          <a:p>
            <a:endParaRPr lang="es-CO" sz="1050" dirty="0"/>
          </a:p>
          <a:p>
            <a:pPr marL="285750" indent="-285750">
              <a:buFont typeface="Arial" panose="020B0604020202020204" pitchFamily="34" charset="0"/>
              <a:buChar char="•"/>
            </a:pPr>
            <a:r>
              <a:rPr lang="es-CO" sz="1050" dirty="0"/>
              <a:t>Rodríguez, N. (2006). LA AVICULTURA URBANA EN LA COMUNIDAD; UNA DÉCADA DE EXPERIENCIA EN VELASCO. Notas Técnicas, 3</a:t>
            </a:r>
            <a:r>
              <a:rPr lang="es-CO" sz="1050" dirty="0" smtClean="0"/>
              <a:t>.</a:t>
            </a:r>
          </a:p>
          <a:p>
            <a:endParaRPr lang="es-CO" sz="1050" dirty="0"/>
          </a:p>
          <a:p>
            <a:pPr marL="285750" indent="-285750">
              <a:buFont typeface="Arial" panose="020B0604020202020204" pitchFamily="34" charset="0"/>
              <a:buChar char="•"/>
            </a:pPr>
            <a:r>
              <a:rPr lang="es-CO" sz="1050" dirty="0"/>
              <a:t>Secretaría de Agricultura y Desarrollo Rural. (2016, julio 6). ¿Sabías de la existencia de granjas urbanas de aves? gob.mx. http://www.gob.mx/agricultura/es</a:t>
            </a:r>
          </a:p>
        </p:txBody>
      </p:sp>
    </p:spTree>
    <p:extLst>
      <p:ext uri="{BB962C8B-B14F-4D97-AF65-F5344CB8AC3E}">
        <p14:creationId xmlns:p14="http://schemas.microsoft.com/office/powerpoint/2010/main" val="194139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ia sobre Avicultura básica e instalaciones dentro del Sena Sofía Plus  - Estudia Con Ayudas Educativas"/>
          <p:cNvPicPr>
            <a:picLocks noChangeAspect="1" noChangeArrowheads="1"/>
          </p:cNvPicPr>
          <p:nvPr/>
        </p:nvPicPr>
        <p:blipFill rotWithShape="1">
          <a:blip r:embed="rId2">
            <a:extLst>
              <a:ext uri="{28A0092B-C50C-407E-A947-70E740481C1C}">
                <a14:useLocalDpi xmlns:a14="http://schemas.microsoft.com/office/drawing/2010/main" val="0"/>
              </a:ext>
            </a:extLst>
          </a:blip>
          <a:srcRect l="-1" r="48317"/>
          <a:stretch/>
        </p:blipFill>
        <p:spPr bwMode="auto">
          <a:xfrm>
            <a:off x="4959587" y="0"/>
            <a:ext cx="41844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270875" y="244158"/>
            <a:ext cx="608543" cy="592940"/>
          </a:xfrm>
          <a:prstGeom prst="rect">
            <a:avLst/>
          </a:prstGeom>
        </p:spPr>
      </p:pic>
      <p:sp>
        <p:nvSpPr>
          <p:cNvPr id="5" name="CuadroTexto 4"/>
          <p:cNvSpPr txBox="1"/>
          <p:nvPr/>
        </p:nvSpPr>
        <p:spPr>
          <a:xfrm>
            <a:off x="771491" y="1217209"/>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Objetivos</a:t>
            </a:r>
            <a:endParaRPr lang="es-ES" sz="3600" b="1" dirty="0">
              <a:solidFill>
                <a:schemeClr val="tx1">
                  <a:lumMod val="75000"/>
                  <a:lumOff val="25000"/>
                </a:schemeClr>
              </a:solidFill>
            </a:endParaRPr>
          </a:p>
        </p:txBody>
      </p:sp>
      <p:sp>
        <p:nvSpPr>
          <p:cNvPr id="6" name="CuadroTexto 5"/>
          <p:cNvSpPr txBox="1"/>
          <p:nvPr/>
        </p:nvSpPr>
        <p:spPr>
          <a:xfrm>
            <a:off x="771491" y="2109434"/>
            <a:ext cx="3743814" cy="1569660"/>
          </a:xfrm>
          <a:prstGeom prst="rect">
            <a:avLst/>
          </a:prstGeom>
          <a:noFill/>
        </p:spPr>
        <p:txBody>
          <a:bodyPr wrap="square" rtlCol="0">
            <a:spAutoFit/>
          </a:bodyPr>
          <a:lstStyle/>
          <a:p>
            <a:r>
              <a:rPr lang="es-CO" sz="1600" dirty="0" smtClean="0"/>
              <a:t>Desarrollar el sistema de información orientado a la web para la gestión de registros productivos y contables, en unidades urbanas y periurbanas de producción avícola con vocación de postura.</a:t>
            </a:r>
            <a:endParaRPr lang="es-CO"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8535945" cy="20621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CO" sz="1600" dirty="0" smtClean="0"/>
              <a:t>Gestionar el modulo productivo de unidades avícolas </a:t>
            </a:r>
            <a:r>
              <a:rPr lang="es-CO" sz="1600" dirty="0"/>
              <a:t>con vocación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a:t>Gestionar </a:t>
            </a:r>
            <a:r>
              <a:rPr lang="es-CO" sz="1600" dirty="0" smtClean="0"/>
              <a:t>el modulo contable </a:t>
            </a:r>
            <a:r>
              <a:rPr lang="es-CO" sz="1600" dirty="0"/>
              <a:t>de unidades de producción avícola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smtClean="0"/>
              <a:t>Gestionar </a:t>
            </a:r>
            <a:r>
              <a:rPr lang="es-CO" sz="1600" dirty="0"/>
              <a:t>los informes </a:t>
            </a:r>
            <a:r>
              <a:rPr lang="es-CO" sz="1600" dirty="0" smtClean="0"/>
              <a:t>contables y productivos.</a:t>
            </a:r>
          </a:p>
          <a:p>
            <a:pPr marL="285750" indent="-285750">
              <a:lnSpc>
                <a:spcPct val="200000"/>
              </a:lnSpc>
              <a:buFont typeface="Arial" panose="020B0604020202020204" pitchFamily="34" charset="0"/>
              <a:buChar char="•"/>
            </a:pPr>
            <a:r>
              <a:rPr lang="es-CO" sz="1600" dirty="0" smtClean="0"/>
              <a:t>Desarrollar </a:t>
            </a:r>
            <a:r>
              <a:rPr lang="es-CO" sz="1600" dirty="0"/>
              <a:t>una interfaz gráfica que se adapte a computadores, tabletas y celulares.</a:t>
            </a:r>
          </a:p>
        </p:txBody>
      </p:sp>
      <p:sp>
        <p:nvSpPr>
          <p:cNvPr id="5" name="CuadroTexto 4"/>
          <p:cNvSpPr txBox="1"/>
          <p:nvPr/>
        </p:nvSpPr>
        <p:spPr>
          <a:xfrm>
            <a:off x="392902" y="466725"/>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Específicos</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Proteínas de alto valor biológico</a:t>
            </a:r>
            <a:r>
              <a:rPr lang="es-CO" sz="1200" b="1" dirty="0"/>
              <a:t>:</a:t>
            </a:r>
            <a:r>
              <a:rPr lang="es-CO" sz="1200" dirty="0"/>
              <a:t> las que contienen </a:t>
            </a:r>
            <a:r>
              <a:rPr lang="es-CO" sz="1200" dirty="0" smtClean="0"/>
              <a:t>los aminoácidos </a:t>
            </a:r>
            <a:r>
              <a:rPr lang="es-CO" sz="1200" dirty="0"/>
              <a:t>esenciales </a:t>
            </a:r>
            <a:r>
              <a:rPr lang="es-CO" sz="1200" dirty="0" smtClean="0"/>
              <a:t>(proteínas de origen animal)</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Sistema de producción avícola: </a:t>
            </a:r>
            <a:r>
              <a:rPr lang="es-CO" sz="1200" dirty="0" smtClean="0"/>
              <a:t>práctica </a:t>
            </a:r>
            <a:r>
              <a:rPr lang="es-CO" sz="1200" dirty="0"/>
              <a:t>de criar aves con un objetivo </a:t>
            </a:r>
            <a:r>
              <a:rPr lang="es-CO" sz="1200" dirty="0" smtClean="0"/>
              <a:t>comercial dividida </a:t>
            </a:r>
            <a:r>
              <a:rPr lang="es-CO" sz="1200" dirty="0"/>
              <a:t>en dos grandes </a:t>
            </a:r>
            <a:r>
              <a:rPr lang="es-CO" sz="1200" dirty="0" smtClean="0"/>
              <a:t>nichos como son </a:t>
            </a:r>
            <a:r>
              <a:rPr lang="es-CO" sz="1200" dirty="0"/>
              <a:t>la </a:t>
            </a:r>
            <a:r>
              <a:rPr lang="es-CO" sz="1200" dirty="0" smtClean="0"/>
              <a:t>obtención </a:t>
            </a:r>
            <a:r>
              <a:rPr lang="es-CO" sz="1200" dirty="0"/>
              <a:t>de huevos </a:t>
            </a:r>
            <a:r>
              <a:rPr lang="es-CO" sz="1200" dirty="0" smtClean="0"/>
              <a:t>y </a:t>
            </a:r>
            <a:r>
              <a:rPr lang="es-CO" sz="1200" dirty="0"/>
              <a:t>de carne</a:t>
            </a:r>
            <a:r>
              <a:rPr lang="es-CO" sz="1200" dirty="0" smtClean="0"/>
              <a:t>.</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Vocación de postura: </a:t>
            </a:r>
            <a:r>
              <a:rPr lang="es-CO" sz="1200" dirty="0" smtClean="0"/>
              <a:t>Sistema de producción avícola cuya finalidad es la de la obtención de huevos.</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Avicultura de traspatio: </a:t>
            </a:r>
            <a:r>
              <a:rPr lang="es-CO" sz="1200" dirty="0"/>
              <a:t>actividad de importancia </a:t>
            </a:r>
            <a:r>
              <a:rPr lang="es-CO" sz="1200" dirty="0" smtClean="0"/>
              <a:t>que </a:t>
            </a:r>
            <a:r>
              <a:rPr lang="es-CO" sz="1200" dirty="0"/>
              <a:t>se realiza en los </a:t>
            </a:r>
            <a:r>
              <a:rPr lang="es-CO" sz="1200" dirty="0" smtClean="0"/>
              <a:t>patios, terrazas y jardines </a:t>
            </a:r>
            <a:r>
              <a:rPr lang="es-CO" sz="1200" dirty="0"/>
              <a:t>de los hogares </a:t>
            </a:r>
            <a:r>
              <a:rPr lang="es-CO" sz="1200" dirty="0" smtClean="0"/>
              <a:t>para el </a:t>
            </a:r>
            <a:r>
              <a:rPr lang="es-CO" sz="1200" dirty="0"/>
              <a:t>aprovechamiento de aves como </a:t>
            </a:r>
            <a:r>
              <a:rPr lang="es-CO" sz="1200" dirty="0" smtClean="0"/>
              <a:t>lo son gallinas criollas, codornices y demás.</a:t>
            </a:r>
          </a:p>
          <a:p>
            <a:pPr marL="285750" indent="-285750">
              <a:buFont typeface="Arial" panose="020B0604020202020204" pitchFamily="34" charset="0"/>
              <a:buChar char="•"/>
            </a:pPr>
            <a:endParaRPr lang="es-CO" sz="1200" dirty="0" smtClean="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585597"/>
          </a:xfrm>
          <a:prstGeom prst="rect">
            <a:avLst/>
          </a:prstGeom>
          <a:noFill/>
        </p:spPr>
        <p:txBody>
          <a:bodyPr wrap="square" rtlCol="0">
            <a:spAutoFit/>
          </a:bodyPr>
          <a:lstStyle/>
          <a:p>
            <a:pPr marL="285750" indent="-285750">
              <a:buFont typeface="Arial" panose="020B0604020202020204" pitchFamily="34" charset="0"/>
              <a:buChar char="•"/>
            </a:pPr>
            <a:r>
              <a:rPr lang="es-CO" sz="1200" b="1" dirty="0"/>
              <a:t>Urbano:</a:t>
            </a:r>
            <a:r>
              <a:rPr lang="es-CO" sz="1200" dirty="0"/>
              <a:t> de la ciudad o relacionado con ella.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Periurbano:</a:t>
            </a:r>
            <a:r>
              <a:rPr lang="es-CO" sz="1200" dirty="0"/>
              <a:t> que está situado en la periferia de una ciudad.</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Seguridad alimentaria</a:t>
            </a:r>
            <a:r>
              <a:rPr lang="es-CO" sz="1200" b="1" dirty="0"/>
              <a:t>: </a:t>
            </a:r>
            <a:r>
              <a:rPr lang="es-CO" sz="1200" dirty="0" smtClean="0"/>
              <a:t>implica el tener </a:t>
            </a:r>
            <a:r>
              <a:rPr lang="es-CO" sz="1200" dirty="0"/>
              <a:t>comida </a:t>
            </a:r>
            <a:r>
              <a:rPr lang="es-CO" sz="1200" dirty="0" smtClean="0"/>
              <a:t>disponible (que </a:t>
            </a:r>
            <a:r>
              <a:rPr lang="es-CO" sz="1200" dirty="0"/>
              <a:t>haya un modo de </a:t>
            </a:r>
            <a:r>
              <a:rPr lang="es-CO" sz="1200" dirty="0" smtClean="0"/>
              <a:t>conseguirla) y que </a:t>
            </a:r>
            <a:r>
              <a:rPr lang="es-CO" sz="1200" dirty="0"/>
              <a:t>estos alimentos sean suficientes, inocuos y nutritivos para que nuestro cuerpo pueda </a:t>
            </a:r>
            <a:r>
              <a:rPr lang="es-CO" sz="1200" dirty="0" smtClean="0"/>
              <a:t>obtener la </a:t>
            </a:r>
            <a:r>
              <a:rPr lang="es-CO" sz="1200" dirty="0"/>
              <a:t>energía y nutrientes necesarios para tener una vida </a:t>
            </a:r>
            <a:r>
              <a:rPr lang="es-CO" sz="1200" dirty="0" smtClean="0"/>
              <a:t>sana.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Desigualdad social: </a:t>
            </a:r>
            <a:r>
              <a:rPr lang="es-CO" sz="1200" dirty="0"/>
              <a:t>condición por la cual las personas tienen un acceso desigual a los recursos de todo tipo, a los servicios y a las posiciones que valora la sociedad. </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endParaRPr lang="es-CO" sz="1100" dirty="0"/>
          </a:p>
        </p:txBody>
      </p:sp>
    </p:spTree>
    <p:extLst>
      <p:ext uri="{BB962C8B-B14F-4D97-AF65-F5344CB8AC3E}">
        <p14:creationId xmlns:p14="http://schemas.microsoft.com/office/powerpoint/2010/main" val="133422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a:t>Vulnerabilidad social: </a:t>
            </a:r>
            <a:r>
              <a:rPr lang="es-CO" sz="1200" dirty="0"/>
              <a:t>pérdida de bienestar causada por el riesgo que proviene de la variabilidad del ingreso.</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Eficiencia </a:t>
            </a:r>
            <a:r>
              <a:rPr lang="es-CO" sz="1200" b="1" dirty="0"/>
              <a:t>productiva: </a:t>
            </a:r>
            <a:r>
              <a:rPr lang="es-CO" sz="1200" dirty="0"/>
              <a:t>concepto propio de la contabilidad y la gestión empresarial y que se refiere en concreto a aquellos puntos de la producción en que las empresas alcanzan el máximo posible de rendimiento en función de determinados recursos.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Rentabilidad: </a:t>
            </a:r>
            <a:r>
              <a:rPr lang="es-CO" sz="1200" dirty="0"/>
              <a:t>Relación existente entre los beneficios que proporciona una determinada operación o cosa y la inversión o el esfuerzo que se ha </a:t>
            </a:r>
            <a:r>
              <a:rPr lang="es-CO" sz="1200" dirty="0" smtClean="0"/>
              <a:t>hecho.</a:t>
            </a:r>
            <a:endParaRPr lang="es-CO" sz="1200" dirty="0"/>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Consumo de huevos per </a:t>
            </a:r>
            <a:r>
              <a:rPr lang="es-CO" sz="1200" b="1" dirty="0" err="1" smtClean="0"/>
              <a:t>capita</a:t>
            </a:r>
            <a:r>
              <a:rPr lang="es-CO" sz="1200" b="1" dirty="0" smtClean="0"/>
              <a:t>: </a:t>
            </a:r>
            <a:r>
              <a:rPr lang="es-CO" sz="1200" dirty="0"/>
              <a:t>c</a:t>
            </a:r>
            <a:r>
              <a:rPr lang="es-CO" sz="1200" dirty="0" smtClean="0"/>
              <a:t>antidad promedio de consumo de huevo por parte del ser humano en un periodo determinado.</a:t>
            </a: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Punto </a:t>
            </a:r>
            <a:r>
              <a:rPr lang="es-CO" sz="1200" b="1" dirty="0"/>
              <a:t>de </a:t>
            </a:r>
            <a:r>
              <a:rPr lang="es-CO" sz="1200" b="1" dirty="0" smtClean="0"/>
              <a:t>equilibrio</a:t>
            </a:r>
            <a:r>
              <a:rPr lang="es-CO" sz="1200" b="1" dirty="0"/>
              <a:t>: </a:t>
            </a:r>
            <a:r>
              <a:rPr lang="es-CO" sz="1200" dirty="0" smtClean="0"/>
              <a:t>(también </a:t>
            </a:r>
            <a:r>
              <a:rPr lang="es-CO" sz="1200" dirty="0"/>
              <a:t>conocido como Break </a:t>
            </a:r>
            <a:r>
              <a:rPr lang="es-CO" sz="1200" dirty="0" err="1" smtClean="0"/>
              <a:t>Even</a:t>
            </a:r>
            <a:r>
              <a:rPr lang="es-CO" sz="1200" dirty="0"/>
              <a:t>)</a:t>
            </a:r>
            <a:r>
              <a:rPr lang="es-CO" sz="1200" dirty="0" smtClean="0"/>
              <a:t> </a:t>
            </a:r>
            <a:r>
              <a:rPr lang="es-CO" sz="1200" dirty="0"/>
              <a:t>es cuando los ingresos cubren los gastos fijos y variables. Esto quiere decir que logras vender lo mismo que gastas, </a:t>
            </a:r>
            <a:r>
              <a:rPr lang="es-CO" sz="1200" dirty="0" smtClean="0"/>
              <a:t>“no </a:t>
            </a:r>
            <a:r>
              <a:rPr lang="es-CO" sz="1200" dirty="0"/>
              <a:t>ganas ni </a:t>
            </a:r>
            <a:r>
              <a:rPr lang="es-CO" sz="1200" dirty="0" smtClean="0"/>
              <a:t>pierdes”.</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fijos: </a:t>
            </a:r>
            <a:r>
              <a:rPr lang="es-CO" sz="1200" dirty="0"/>
              <a:t>Se entiende como coste </a:t>
            </a:r>
            <a:r>
              <a:rPr lang="es-CO" sz="1200" dirty="0" smtClean="0"/>
              <a:t>fijo a </a:t>
            </a:r>
            <a:r>
              <a:rPr lang="es-CO" sz="1200" dirty="0"/>
              <a:t>un tipo de coste que no varía en un periodo de tiempo corto y que es independiente de la actividad productiva de la empresa.</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variables: </a:t>
            </a:r>
            <a:r>
              <a:rPr lang="es-CO" sz="1200" dirty="0"/>
              <a:t>coste que varía en función de los niveles de producción. Cuanto más elevada sea la producción, más elevados serán los costes variables</a:t>
            </a:r>
            <a:r>
              <a:rPr lang="es-CO" sz="1200" dirty="0" smtClean="0"/>
              <a:t>.</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Costos de mano de </a:t>
            </a:r>
            <a:r>
              <a:rPr lang="es-CO" sz="1200" b="1" dirty="0"/>
              <a:t>obra: </a:t>
            </a:r>
            <a:r>
              <a:rPr lang="es-CO" sz="1200" dirty="0" smtClean="0"/>
              <a:t>corresponde a la </a:t>
            </a:r>
            <a:r>
              <a:rPr lang="es-CO" sz="1200" dirty="0"/>
              <a:t>remuneración </a:t>
            </a:r>
            <a:r>
              <a:rPr lang="es-CO" sz="1200" dirty="0" smtClean="0"/>
              <a:t>del trabajo realizado, dicho de otra forma, el salario.</a:t>
            </a:r>
            <a:endParaRPr lang="es-CO" sz="1100" dirty="0"/>
          </a:p>
        </p:txBody>
      </p:sp>
    </p:spTree>
    <p:extLst>
      <p:ext uri="{BB962C8B-B14F-4D97-AF65-F5344CB8AC3E}">
        <p14:creationId xmlns:p14="http://schemas.microsoft.com/office/powerpoint/2010/main" val="289302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046988"/>
          </a:xfrm>
          <a:prstGeom prst="rect">
            <a:avLst/>
          </a:prstGeom>
          <a:noFill/>
        </p:spPr>
        <p:txBody>
          <a:bodyPr wrap="square" rtlCol="0">
            <a:spAutoFit/>
          </a:bodyPr>
          <a:lstStyle/>
          <a:p>
            <a:pPr marL="171450" indent="-171450">
              <a:buFont typeface="Arial" panose="020B0604020202020204" pitchFamily="34" charset="0"/>
              <a:buChar char="•"/>
            </a:pPr>
            <a:r>
              <a:rPr lang="es-CO" sz="1200" b="1" dirty="0" smtClean="0"/>
              <a:t>Ingresos: </a:t>
            </a:r>
            <a:r>
              <a:rPr lang="es-CO" sz="1200" dirty="0"/>
              <a:t>son una entrada de dinero por motivo de las actividades que brinda la empresa como servicios y bienes</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a:t>Egresos: </a:t>
            </a:r>
            <a:r>
              <a:rPr lang="es-CO" sz="1200" dirty="0"/>
              <a:t>operaciones que al llevarlas a cabo producen una disminución de los beneficios </a:t>
            </a:r>
            <a:r>
              <a:rPr lang="es-CO" sz="1200" dirty="0" smtClean="0"/>
              <a:t>económicos.</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Producción pecuaria</a:t>
            </a:r>
            <a:r>
              <a:rPr lang="es-CO" sz="1200" b="1" dirty="0"/>
              <a:t>: </a:t>
            </a:r>
            <a:r>
              <a:rPr lang="es-CO" sz="1200" dirty="0" smtClean="0"/>
              <a:t>actividad </a:t>
            </a:r>
            <a:r>
              <a:rPr lang="es-CO" sz="1200" dirty="0"/>
              <a:t>relacionada con la producción </a:t>
            </a:r>
            <a:r>
              <a:rPr lang="es-CO" sz="1200" dirty="0" smtClean="0"/>
              <a:t>animal y se constituye dentro de las actividades </a:t>
            </a:r>
            <a:r>
              <a:rPr lang="es-CO" sz="1200" dirty="0"/>
              <a:t>primarias dentro de la economía</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Nido</a:t>
            </a:r>
            <a:r>
              <a:rPr lang="es-CO" sz="1200" b="1" dirty="0"/>
              <a:t>: </a:t>
            </a:r>
            <a:r>
              <a:rPr lang="es-CO" sz="1200" dirty="0"/>
              <a:t>estructura </a:t>
            </a:r>
            <a:r>
              <a:rPr lang="es-CO" sz="1200" dirty="0" smtClean="0"/>
              <a:t>utilizada para la postura de los huevos, dormir y refugiarse.</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2862322"/>
          </a:xfrm>
          <a:prstGeom prst="rect">
            <a:avLst/>
          </a:prstGeom>
          <a:noFill/>
        </p:spPr>
        <p:txBody>
          <a:bodyPr wrap="square" rtlCol="0">
            <a:spAutoFit/>
          </a:bodyPr>
          <a:lstStyle/>
          <a:p>
            <a:pPr marL="285750" indent="-285750">
              <a:buFont typeface="Arial" panose="020B0604020202020204" pitchFamily="34" charset="0"/>
              <a:buChar char="•"/>
            </a:pPr>
            <a:r>
              <a:rPr lang="es-CO" sz="1200" b="1" dirty="0"/>
              <a:t>Línea genética: </a:t>
            </a:r>
            <a:r>
              <a:rPr lang="es-CO" sz="1200" dirty="0"/>
              <a:t>Una “línea” se ha formado a través de planes de cruzamiento y selección con el fin de obtener un ave con las características deseadas para el objetivo de producción. Comercialmente la producción avícola está determinada por el concepto de líneas y no se utiliza más el de razas.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Galpón: </a:t>
            </a:r>
            <a:r>
              <a:rPr lang="es-CO" sz="1200" dirty="0"/>
              <a:t>Construcción grande y techada que se emplea en los establecimientos rurales como lugar de albergue para los animales.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Descarte: </a:t>
            </a:r>
            <a:r>
              <a:rPr lang="es-CO" sz="1200" dirty="0"/>
              <a:t>Acción de suprimir los ejemplares que no tienen el nivel de rendimiento deseado.</a:t>
            </a:r>
          </a:p>
        </p:txBody>
      </p:sp>
    </p:spTree>
    <p:extLst>
      <p:ext uri="{BB962C8B-B14F-4D97-AF65-F5344CB8AC3E}">
        <p14:creationId xmlns:p14="http://schemas.microsoft.com/office/powerpoint/2010/main" val="98259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238579"/>
            <a:ext cx="8319246" cy="3108543"/>
          </a:xfrm>
          <a:prstGeom prst="rect">
            <a:avLst/>
          </a:prstGeom>
        </p:spPr>
        <p:txBody>
          <a:bodyPr wrap="square">
            <a:spAutoFit/>
          </a:bodyPr>
          <a:lstStyle/>
          <a:p>
            <a:r>
              <a:rPr lang="es-CO" sz="1400" dirty="0"/>
              <a:t>La búsqueda de fuentes de alimentación es uno de los principales retos de la actividad pecuaria y de la nutrición animal (Rodríguez, 2006) es así, que la avicultura familiar y la cual hace referencia </a:t>
            </a:r>
            <a:r>
              <a:rPr lang="es-CO" sz="1400" dirty="0" smtClean="0"/>
              <a:t>a distintos </a:t>
            </a:r>
            <a:r>
              <a:rPr lang="es-CO" sz="1400" dirty="0"/>
              <a:t>sistemas de producción avícola a pequeña escala en las zonas rurales, urbanas y periurbanas (FAO, 2021) brinda acceso a proteínas de alto valor biológico como son el huevo y la carne (Rodríguez, 2006). </a:t>
            </a:r>
            <a:endParaRPr lang="es-CO" sz="1400" dirty="0" smtClean="0"/>
          </a:p>
          <a:p>
            <a:endParaRPr lang="es-CO" sz="1400" dirty="0"/>
          </a:p>
          <a:p>
            <a:endParaRPr lang="es-CO" sz="1400" dirty="0"/>
          </a:p>
          <a:p>
            <a:r>
              <a:rPr lang="es-CO" sz="1400" dirty="0"/>
              <a:t>Por otra parte, la propagación del Coronavirus (Sars-Cov-2) causante </a:t>
            </a:r>
            <a:r>
              <a:rPr lang="es-CO" sz="1400" dirty="0" smtClean="0"/>
              <a:t>de la </a:t>
            </a:r>
            <a:r>
              <a:rPr lang="es-CO" sz="1400" dirty="0"/>
              <a:t>Covid-19, que junto con las problemáticas propias de la región como son la desigualdad y la vulnerabilidad frente a fenómenos naturales; ha incrementado la inseguridad alimentaria y por consiguiente el hambre (Naciones Unidas Colombia, 2020) es importante explorar de esta </a:t>
            </a:r>
            <a:r>
              <a:rPr lang="es-CO" sz="1400" dirty="0" smtClean="0"/>
              <a:t>manera, </a:t>
            </a:r>
            <a:r>
              <a:rPr lang="es-CO" sz="1400" dirty="0"/>
              <a:t>alternativas en fuentes de alimentación y para ello la avicultura de traspatio urbana y periurbana, donde se desarrollan procesos productivos con especies como pollos, gallinas, pavos, patos, gansos, pichones, faisanes y codornices; siendo las dos primeras las de mayor consumo (Secretaría de Agricultura y Desarrollo Rural, 2016) convirtiéndose </a:t>
            </a:r>
            <a:r>
              <a:rPr lang="es-CO" sz="1400" dirty="0" smtClean="0"/>
              <a:t>en </a:t>
            </a:r>
            <a:r>
              <a:rPr lang="es-CO" sz="1400" dirty="0"/>
              <a:t>una alternativa de trabajo, alimentos e ingresos de baja inversión inicial y en la que se busca la eficiencia productiva y la rentabilidad (Rodríguez, 2006</a:t>
            </a:r>
            <a:r>
              <a:rPr lang="es-CO" sz="1400" dirty="0" smtClean="0"/>
              <a:t>).</a:t>
            </a:r>
            <a:endParaRPr lang="es-CO" sz="1400" dirty="0"/>
          </a:p>
        </p:txBody>
      </p:sp>
    </p:spTree>
    <p:extLst>
      <p:ext uri="{BB962C8B-B14F-4D97-AF65-F5344CB8AC3E}">
        <p14:creationId xmlns:p14="http://schemas.microsoft.com/office/powerpoint/2010/main" val="2163015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382867" y="1991724"/>
            <a:ext cx="8319246" cy="1015663"/>
          </a:xfrm>
          <a:prstGeom prst="rect">
            <a:avLst/>
          </a:prstGeom>
        </p:spPr>
        <p:txBody>
          <a:bodyPr wrap="square">
            <a:spAutoFit/>
          </a:bodyPr>
          <a:lstStyle/>
          <a:p>
            <a:r>
              <a:rPr lang="es-CO" sz="2000" b="1" dirty="0">
                <a:solidFill>
                  <a:schemeClr val="tx1">
                    <a:lumMod val="75000"/>
                    <a:lumOff val="25000"/>
                  </a:schemeClr>
                </a:solidFill>
              </a:rPr>
              <a:t>¿De qué manera se puede orientar al productor avícola urbano y periurbano con vocación de postura, a tener el control contable </a:t>
            </a:r>
            <a:r>
              <a:rPr lang="es-CO" sz="2000" b="1" dirty="0" smtClean="0">
                <a:solidFill>
                  <a:schemeClr val="tx1">
                    <a:lumMod val="75000"/>
                    <a:lumOff val="25000"/>
                  </a:schemeClr>
                </a:solidFill>
              </a:rPr>
              <a:t>de </a:t>
            </a:r>
            <a:r>
              <a:rPr lang="es-CO" sz="2000" b="1" dirty="0">
                <a:solidFill>
                  <a:schemeClr val="tx1">
                    <a:lumMod val="75000"/>
                    <a:lumOff val="25000"/>
                  </a:schemeClr>
                </a:solidFill>
              </a:rPr>
              <a:t>su unidad productiva y qué su negocio sea rentable? </a:t>
            </a:r>
          </a:p>
        </p:txBody>
      </p:sp>
      <p:sp>
        <p:nvSpPr>
          <p:cNvPr id="4" name="Rectángulo 3"/>
          <p:cNvSpPr/>
          <p:nvPr/>
        </p:nvSpPr>
        <p:spPr>
          <a:xfrm>
            <a:off x="3737627" y="295110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776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1905</Words>
  <Application>Microsoft Office PowerPoint</Application>
  <PresentationFormat>Presentación en pantalla (16:9)</PresentationFormat>
  <Paragraphs>141</Paragraphs>
  <Slides>21</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Juan Carlos Suarez Ibañez</cp:lastModifiedBy>
  <cp:revision>51</cp:revision>
  <dcterms:created xsi:type="dcterms:W3CDTF">2019-11-27T03:16:21Z</dcterms:created>
  <dcterms:modified xsi:type="dcterms:W3CDTF">2021-03-10T01:16:45Z</dcterms:modified>
</cp:coreProperties>
</file>