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0287000" cy="10287000"/>
  <p:notesSz cx="6858000" cy="9144000"/>
  <p:embeddedFontLst>
    <p:embeddedFont>
      <p:font typeface="Jaturat Bold" charset="1" panose="00000000000000000000"/>
      <p:regular r:id="rId20"/>
    </p:embeddedFont>
    <p:embeddedFont>
      <p:font typeface="Glacial Indifference" charset="1" panose="00000000000000000000"/>
      <p:regular r:id="rId21"/>
    </p:embeddedFont>
    <p:embeddedFont>
      <p:font typeface="Glacial Indifference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Freeform 2" id="2"/>
          <p:cNvSpPr/>
          <p:nvPr/>
        </p:nvSpPr>
        <p:spPr>
          <a:xfrm flipH="false" flipV="false" rot="0">
            <a:off x="1997955" y="2271655"/>
            <a:ext cx="6291090" cy="6291090"/>
          </a:xfrm>
          <a:custGeom>
            <a:avLst/>
            <a:gdLst/>
            <a:ahLst/>
            <a:cxnLst/>
            <a:rect r="r" b="b" t="t" l="l"/>
            <a:pathLst>
              <a:path h="6291090" w="6291090">
                <a:moveTo>
                  <a:pt x="0" y="0"/>
                </a:moveTo>
                <a:lnTo>
                  <a:pt x="6291090" y="0"/>
                </a:lnTo>
                <a:lnTo>
                  <a:pt x="6291090" y="6291090"/>
                </a:lnTo>
                <a:lnTo>
                  <a:pt x="0" y="6291090"/>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15745">
            <a:off x="6356975" y="6273538"/>
            <a:ext cx="9352541" cy="3010540"/>
          </a:xfrm>
          <a:custGeom>
            <a:avLst/>
            <a:gdLst/>
            <a:ahLst/>
            <a:cxnLst/>
            <a:rect r="r" b="b" t="t" l="l"/>
            <a:pathLst>
              <a:path h="3010540" w="9352541">
                <a:moveTo>
                  <a:pt x="0" y="0"/>
                </a:moveTo>
                <a:lnTo>
                  <a:pt x="9352542" y="0"/>
                </a:lnTo>
                <a:lnTo>
                  <a:pt x="9352542" y="3010540"/>
                </a:lnTo>
                <a:lnTo>
                  <a:pt x="0" y="3010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015745">
            <a:off x="-3439762" y="-1505270"/>
            <a:ext cx="9352541" cy="3010540"/>
          </a:xfrm>
          <a:custGeom>
            <a:avLst/>
            <a:gdLst/>
            <a:ahLst/>
            <a:cxnLst/>
            <a:rect r="r" b="b" t="t" l="l"/>
            <a:pathLst>
              <a:path h="3010540" w="9352541">
                <a:moveTo>
                  <a:pt x="0" y="0"/>
                </a:moveTo>
                <a:lnTo>
                  <a:pt x="9352541" y="0"/>
                </a:lnTo>
                <a:lnTo>
                  <a:pt x="9352541" y="3010540"/>
                </a:lnTo>
                <a:lnTo>
                  <a:pt x="0" y="3010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89414" y="2602478"/>
            <a:ext cx="9308171" cy="5053470"/>
          </a:xfrm>
          <a:prstGeom prst="rect">
            <a:avLst/>
          </a:prstGeom>
        </p:spPr>
        <p:txBody>
          <a:bodyPr anchor="t" rtlCol="false" tIns="0" lIns="0" bIns="0" rIns="0">
            <a:spAutoFit/>
          </a:bodyPr>
          <a:lstStyle/>
          <a:p>
            <a:pPr algn="ctr">
              <a:lnSpc>
                <a:spcPts val="6220"/>
              </a:lnSpc>
            </a:pPr>
            <a:r>
              <a:rPr lang="en-US" b="true" sz="7405">
                <a:solidFill>
                  <a:srgbClr val="00C5E8"/>
                </a:solidFill>
                <a:latin typeface="Jaturat Bold"/>
                <a:ea typeface="Jaturat Bold"/>
                <a:cs typeface="Jaturat Bold"/>
                <a:sym typeface="Jaturat Bold"/>
              </a:rPr>
              <a:t>APLICAÇÃO DE REDES NEURAIS CONVOLUCIONAIS PARA RECONHECIMENTO DE FRUTAS</a:t>
            </a:r>
          </a:p>
        </p:txBody>
      </p:sp>
      <p:sp>
        <p:nvSpPr>
          <p:cNvPr name="Freeform 6" id="6"/>
          <p:cNvSpPr/>
          <p:nvPr/>
        </p:nvSpPr>
        <p:spPr>
          <a:xfrm flipH="false" flipV="false" rot="0">
            <a:off x="4377068" y="7737083"/>
            <a:ext cx="1390357" cy="963138"/>
          </a:xfrm>
          <a:custGeom>
            <a:avLst/>
            <a:gdLst/>
            <a:ahLst/>
            <a:cxnLst/>
            <a:rect r="r" b="b" t="t" l="l"/>
            <a:pathLst>
              <a:path h="963138" w="1390357">
                <a:moveTo>
                  <a:pt x="0" y="0"/>
                </a:moveTo>
                <a:lnTo>
                  <a:pt x="1390357" y="0"/>
                </a:lnTo>
                <a:lnTo>
                  <a:pt x="1390357" y="963138"/>
                </a:lnTo>
                <a:lnTo>
                  <a:pt x="0" y="9631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TextBox 2" id="2"/>
          <p:cNvSpPr txBox="true"/>
          <p:nvPr/>
        </p:nvSpPr>
        <p:spPr>
          <a:xfrm rot="0">
            <a:off x="489414" y="592607"/>
            <a:ext cx="9308171" cy="2710320"/>
          </a:xfrm>
          <a:prstGeom prst="rect">
            <a:avLst/>
          </a:prstGeom>
        </p:spPr>
        <p:txBody>
          <a:bodyPr anchor="t" rtlCol="false" tIns="0" lIns="0" bIns="0" rIns="0">
            <a:spAutoFit/>
          </a:bodyPr>
          <a:lstStyle/>
          <a:p>
            <a:pPr algn="ctr">
              <a:lnSpc>
                <a:spcPts val="6220"/>
              </a:lnSpc>
            </a:pPr>
            <a:r>
              <a:rPr lang="en-US" b="true" sz="7405">
                <a:solidFill>
                  <a:srgbClr val="00C5E8"/>
                </a:solidFill>
                <a:latin typeface="Jaturat Bold"/>
                <a:ea typeface="Jaturat Bold"/>
                <a:cs typeface="Jaturat Bold"/>
                <a:sym typeface="Jaturat Bold"/>
              </a:rPr>
              <a:t>APLICAÇÕES E MODELO DE NEGÓCIOS</a:t>
            </a:r>
          </a:p>
        </p:txBody>
      </p:sp>
      <p:sp>
        <p:nvSpPr>
          <p:cNvPr name="Freeform 3" id="3"/>
          <p:cNvSpPr/>
          <p:nvPr/>
        </p:nvSpPr>
        <p:spPr>
          <a:xfrm flipH="false" flipV="false" rot="0">
            <a:off x="1997955" y="-1183490"/>
            <a:ext cx="6291090" cy="6291090"/>
          </a:xfrm>
          <a:custGeom>
            <a:avLst/>
            <a:gdLst/>
            <a:ahLst/>
            <a:cxnLst/>
            <a:rect r="r" b="b" t="t" l="l"/>
            <a:pathLst>
              <a:path h="6291090" w="6291090">
                <a:moveTo>
                  <a:pt x="0" y="0"/>
                </a:moveTo>
                <a:lnTo>
                  <a:pt x="6291090" y="0"/>
                </a:lnTo>
                <a:lnTo>
                  <a:pt x="6291090" y="6291090"/>
                </a:lnTo>
                <a:lnTo>
                  <a:pt x="0" y="6291090"/>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04022" y="4380268"/>
            <a:ext cx="8878957" cy="3257242"/>
          </a:xfrm>
          <a:prstGeom prst="rect">
            <a:avLst/>
          </a:prstGeom>
        </p:spPr>
        <p:txBody>
          <a:bodyPr anchor="t" rtlCol="false" tIns="0" lIns="0" bIns="0" rIns="0">
            <a:spAutoFit/>
          </a:bodyPr>
          <a:lstStyle/>
          <a:p>
            <a:pPr algn="ctr">
              <a:lnSpc>
                <a:spcPts val="2608"/>
              </a:lnSpc>
            </a:pPr>
            <a:r>
              <a:rPr lang="en-US" sz="2483">
                <a:solidFill>
                  <a:srgbClr val="00C5E8"/>
                </a:solidFill>
                <a:latin typeface="Glacial Indifference"/>
                <a:ea typeface="Glacial Indifference"/>
                <a:cs typeface="Glacial Indifference"/>
                <a:sym typeface="Glacial Indifference"/>
              </a:rPr>
              <a:t>Nossa solução de reconhecimento automático de frutas tem amplo potencial de aplicação no setor de varejo e logística. O modelo de negócios se baseia em um sistema SaaS integrado a ERPs, oferecendo flexibilidade e personalização para empresas de diferentes portes.</a:t>
            </a:r>
          </a:p>
          <a:p>
            <a:pPr algn="ctr">
              <a:lnSpc>
                <a:spcPts val="2608"/>
              </a:lnSpc>
              <a:spcBef>
                <a:spcPct val="0"/>
              </a:spcBef>
            </a:pPr>
            <a:r>
              <a:rPr lang="en-US" sz="2483">
                <a:solidFill>
                  <a:srgbClr val="00C5E8"/>
                </a:solidFill>
                <a:latin typeface="Glacial Indifference"/>
                <a:ea typeface="Glacial Indifference"/>
                <a:cs typeface="Glacial Indifference"/>
                <a:sym typeface="Glacial Indifference"/>
              </a:rPr>
              <a:t>As principais fontes de receita incluem assinaturas mensais, taxas de integração e serviços de personalização. Parcerias estratégicas com fornecedores de soluções de automação e integradores de ERP no setor de alimentos serão fundamentais para o sucesso do projeto.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11485" y="441460"/>
            <a:ext cx="1582987" cy="1979253"/>
          </a:xfrm>
          <a:custGeom>
            <a:avLst/>
            <a:gdLst/>
            <a:ahLst/>
            <a:cxnLst/>
            <a:rect r="r" b="b" t="t" l="l"/>
            <a:pathLst>
              <a:path h="1979253" w="1582987">
                <a:moveTo>
                  <a:pt x="0" y="0"/>
                </a:moveTo>
                <a:lnTo>
                  <a:pt x="1582987" y="0"/>
                </a:lnTo>
                <a:lnTo>
                  <a:pt x="1582987" y="1979253"/>
                </a:lnTo>
                <a:lnTo>
                  <a:pt x="0" y="1979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13213" y="780939"/>
            <a:ext cx="6460435" cy="990292"/>
          </a:xfrm>
          <a:prstGeom prst="rect">
            <a:avLst/>
          </a:prstGeom>
        </p:spPr>
        <p:txBody>
          <a:bodyPr anchor="t" rtlCol="false" tIns="0" lIns="0" bIns="0" rIns="0">
            <a:spAutoFit/>
          </a:bodyPr>
          <a:lstStyle/>
          <a:p>
            <a:pPr algn="ctr">
              <a:lnSpc>
                <a:spcPts val="2608"/>
              </a:lnSpc>
            </a:pPr>
            <a:r>
              <a:rPr lang="en-US" sz="2483">
                <a:solidFill>
                  <a:srgbClr val="00C5E8"/>
                </a:solidFill>
                <a:latin typeface="Glacial Indifference"/>
                <a:ea typeface="Glacial Indifference"/>
                <a:cs typeface="Glacial Indifference"/>
                <a:sym typeface="Glacial Indifference"/>
              </a:rPr>
              <a:t>Segmento de Clientes</a:t>
            </a:r>
          </a:p>
          <a:p>
            <a:pPr algn="ctr">
              <a:lnSpc>
                <a:spcPts val="2608"/>
              </a:lnSpc>
            </a:pPr>
          </a:p>
          <a:p>
            <a:pPr algn="ctr">
              <a:lnSpc>
                <a:spcPts val="2608"/>
              </a:lnSpc>
              <a:spcBef>
                <a:spcPct val="0"/>
              </a:spcBef>
            </a:pPr>
            <a:r>
              <a:rPr lang="en-US" sz="2483">
                <a:solidFill>
                  <a:srgbClr val="00C5E8"/>
                </a:solidFill>
                <a:latin typeface="Glacial Indifference"/>
                <a:ea typeface="Glacial Indifference"/>
                <a:cs typeface="Glacial Indifference"/>
                <a:sym typeface="Glacial Indifference"/>
              </a:rPr>
              <a:t>Supermercados e empresas de logística</a:t>
            </a:r>
          </a:p>
        </p:txBody>
      </p:sp>
      <p:sp>
        <p:nvSpPr>
          <p:cNvPr name="Freeform 4" id="4"/>
          <p:cNvSpPr/>
          <p:nvPr/>
        </p:nvSpPr>
        <p:spPr>
          <a:xfrm flipH="false" flipV="false" rot="5400000">
            <a:off x="1011485" y="2872145"/>
            <a:ext cx="1582987" cy="1979253"/>
          </a:xfrm>
          <a:custGeom>
            <a:avLst/>
            <a:gdLst/>
            <a:ahLst/>
            <a:cxnLst/>
            <a:rect r="r" b="b" t="t" l="l"/>
            <a:pathLst>
              <a:path h="1979253" w="1582987">
                <a:moveTo>
                  <a:pt x="0" y="0"/>
                </a:moveTo>
                <a:lnTo>
                  <a:pt x="1582987" y="0"/>
                </a:lnTo>
                <a:lnTo>
                  <a:pt x="1582987" y="1979253"/>
                </a:lnTo>
                <a:lnTo>
                  <a:pt x="0" y="1979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013213" y="3098853"/>
            <a:ext cx="6460435" cy="1314142"/>
          </a:xfrm>
          <a:prstGeom prst="rect">
            <a:avLst/>
          </a:prstGeom>
        </p:spPr>
        <p:txBody>
          <a:bodyPr anchor="t" rtlCol="false" tIns="0" lIns="0" bIns="0" rIns="0">
            <a:spAutoFit/>
          </a:bodyPr>
          <a:lstStyle/>
          <a:p>
            <a:pPr algn="ctr">
              <a:lnSpc>
                <a:spcPts val="2608"/>
              </a:lnSpc>
            </a:pPr>
            <a:r>
              <a:rPr lang="en-US" sz="2483">
                <a:solidFill>
                  <a:srgbClr val="00C5E8"/>
                </a:solidFill>
                <a:latin typeface="Glacial Indifference"/>
                <a:ea typeface="Glacial Indifference"/>
                <a:cs typeface="Glacial Indifference"/>
                <a:sym typeface="Glacial Indifference"/>
              </a:rPr>
              <a:t>Proposta de Valor</a:t>
            </a:r>
          </a:p>
          <a:p>
            <a:pPr algn="ctr">
              <a:lnSpc>
                <a:spcPts val="2608"/>
              </a:lnSpc>
            </a:pPr>
          </a:p>
          <a:p>
            <a:pPr algn="ctr">
              <a:lnSpc>
                <a:spcPts val="2608"/>
              </a:lnSpc>
            </a:pPr>
            <a:r>
              <a:rPr lang="en-US" sz="2483">
                <a:solidFill>
                  <a:srgbClr val="00C5E8"/>
                </a:solidFill>
                <a:latin typeface="Glacial Indifference"/>
                <a:ea typeface="Glacial Indifference"/>
                <a:cs typeface="Glacial Indifference"/>
                <a:sym typeface="Glacial Indifference"/>
              </a:rPr>
              <a:t>Redução de tempo e erros na identificação </a:t>
            </a:r>
          </a:p>
          <a:p>
            <a:pPr algn="ctr">
              <a:lnSpc>
                <a:spcPts val="2608"/>
              </a:lnSpc>
              <a:spcBef>
                <a:spcPct val="0"/>
              </a:spcBef>
            </a:pPr>
            <a:r>
              <a:rPr lang="en-US" sz="2483">
                <a:solidFill>
                  <a:srgbClr val="00C5E8"/>
                </a:solidFill>
                <a:latin typeface="Glacial Indifference"/>
                <a:ea typeface="Glacial Indifference"/>
                <a:cs typeface="Glacial Indifference"/>
                <a:sym typeface="Glacial Indifference"/>
              </a:rPr>
              <a:t>de frutas</a:t>
            </a:r>
          </a:p>
        </p:txBody>
      </p:sp>
      <p:sp>
        <p:nvSpPr>
          <p:cNvPr name="Freeform 6" id="6"/>
          <p:cNvSpPr/>
          <p:nvPr/>
        </p:nvSpPr>
        <p:spPr>
          <a:xfrm flipH="false" flipV="false" rot="5400000">
            <a:off x="1011485" y="5302830"/>
            <a:ext cx="1582987" cy="1979253"/>
          </a:xfrm>
          <a:custGeom>
            <a:avLst/>
            <a:gdLst/>
            <a:ahLst/>
            <a:cxnLst/>
            <a:rect r="r" b="b" t="t" l="l"/>
            <a:pathLst>
              <a:path h="1979253" w="1582987">
                <a:moveTo>
                  <a:pt x="0" y="0"/>
                </a:moveTo>
                <a:lnTo>
                  <a:pt x="1582987" y="0"/>
                </a:lnTo>
                <a:lnTo>
                  <a:pt x="1582987" y="1979253"/>
                </a:lnTo>
                <a:lnTo>
                  <a:pt x="0" y="1979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013213" y="5692293"/>
            <a:ext cx="6460435" cy="990292"/>
          </a:xfrm>
          <a:prstGeom prst="rect">
            <a:avLst/>
          </a:prstGeom>
        </p:spPr>
        <p:txBody>
          <a:bodyPr anchor="t" rtlCol="false" tIns="0" lIns="0" bIns="0" rIns="0">
            <a:spAutoFit/>
          </a:bodyPr>
          <a:lstStyle/>
          <a:p>
            <a:pPr algn="ctr">
              <a:lnSpc>
                <a:spcPts val="2608"/>
              </a:lnSpc>
            </a:pPr>
            <a:r>
              <a:rPr lang="en-US" sz="2483">
                <a:solidFill>
                  <a:srgbClr val="00C5E8"/>
                </a:solidFill>
                <a:latin typeface="Glacial Indifference"/>
                <a:ea typeface="Glacial Indifference"/>
                <a:cs typeface="Glacial Indifference"/>
                <a:sym typeface="Glacial Indifference"/>
              </a:rPr>
              <a:t>Canais</a:t>
            </a:r>
          </a:p>
          <a:p>
            <a:pPr algn="ctr">
              <a:lnSpc>
                <a:spcPts val="2608"/>
              </a:lnSpc>
            </a:pPr>
          </a:p>
          <a:p>
            <a:pPr algn="ctr">
              <a:lnSpc>
                <a:spcPts val="2608"/>
              </a:lnSpc>
              <a:spcBef>
                <a:spcPct val="0"/>
              </a:spcBef>
            </a:pPr>
            <a:r>
              <a:rPr lang="en-US" sz="2483">
                <a:solidFill>
                  <a:srgbClr val="00C5E8"/>
                </a:solidFill>
                <a:latin typeface="Glacial Indifference"/>
                <a:ea typeface="Glacial Indifference"/>
                <a:cs typeface="Glacial Indifference"/>
                <a:sym typeface="Glacial Indifference"/>
              </a:rPr>
              <a:t>Sistema SaaS integrado a ERPs</a:t>
            </a:r>
          </a:p>
        </p:txBody>
      </p:sp>
      <p:sp>
        <p:nvSpPr>
          <p:cNvPr name="Freeform 8" id="8"/>
          <p:cNvSpPr/>
          <p:nvPr/>
        </p:nvSpPr>
        <p:spPr>
          <a:xfrm flipH="false" flipV="false" rot="5400000">
            <a:off x="1011485" y="7857565"/>
            <a:ext cx="1582987" cy="1979253"/>
          </a:xfrm>
          <a:custGeom>
            <a:avLst/>
            <a:gdLst/>
            <a:ahLst/>
            <a:cxnLst/>
            <a:rect r="r" b="b" t="t" l="l"/>
            <a:pathLst>
              <a:path h="1979253" w="1582987">
                <a:moveTo>
                  <a:pt x="0" y="0"/>
                </a:moveTo>
                <a:lnTo>
                  <a:pt x="1582987" y="0"/>
                </a:lnTo>
                <a:lnTo>
                  <a:pt x="1582987" y="1979252"/>
                </a:lnTo>
                <a:lnTo>
                  <a:pt x="0" y="19792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013213" y="8268008"/>
            <a:ext cx="6460435" cy="990292"/>
          </a:xfrm>
          <a:prstGeom prst="rect">
            <a:avLst/>
          </a:prstGeom>
        </p:spPr>
        <p:txBody>
          <a:bodyPr anchor="t" rtlCol="false" tIns="0" lIns="0" bIns="0" rIns="0">
            <a:spAutoFit/>
          </a:bodyPr>
          <a:lstStyle/>
          <a:p>
            <a:pPr algn="ctr">
              <a:lnSpc>
                <a:spcPts val="2608"/>
              </a:lnSpc>
            </a:pPr>
            <a:r>
              <a:rPr lang="en-US" sz="2483">
                <a:solidFill>
                  <a:srgbClr val="00C5E8"/>
                </a:solidFill>
                <a:latin typeface="Glacial Indifference"/>
                <a:ea typeface="Glacial Indifference"/>
                <a:cs typeface="Glacial Indifference"/>
                <a:sym typeface="Glacial Indifference"/>
              </a:rPr>
              <a:t>Receitas</a:t>
            </a:r>
          </a:p>
          <a:p>
            <a:pPr algn="ctr">
              <a:lnSpc>
                <a:spcPts val="2608"/>
              </a:lnSpc>
            </a:pPr>
          </a:p>
          <a:p>
            <a:pPr algn="ctr">
              <a:lnSpc>
                <a:spcPts val="2608"/>
              </a:lnSpc>
              <a:spcBef>
                <a:spcPct val="0"/>
              </a:spcBef>
            </a:pPr>
            <a:r>
              <a:rPr lang="en-US" sz="2483">
                <a:solidFill>
                  <a:srgbClr val="00C5E8"/>
                </a:solidFill>
                <a:latin typeface="Glacial Indifference"/>
                <a:ea typeface="Glacial Indifference"/>
                <a:cs typeface="Glacial Indifference"/>
                <a:sym typeface="Glacial Indifference"/>
              </a:rPr>
              <a:t>Assinaturas, integrações e personalizações</a:t>
            </a:r>
          </a:p>
        </p:txBody>
      </p:sp>
      <p:sp>
        <p:nvSpPr>
          <p:cNvPr name="TextBox 10" id="10"/>
          <p:cNvSpPr txBox="true"/>
          <p:nvPr/>
        </p:nvSpPr>
        <p:spPr>
          <a:xfrm rot="0">
            <a:off x="1906634" y="913337"/>
            <a:ext cx="212080" cy="773120"/>
          </a:xfrm>
          <a:prstGeom prst="rect">
            <a:avLst/>
          </a:prstGeom>
        </p:spPr>
        <p:txBody>
          <a:bodyPr anchor="t" rtlCol="false" tIns="0" lIns="0" bIns="0" rIns="0">
            <a:spAutoFit/>
          </a:bodyPr>
          <a:lstStyle/>
          <a:p>
            <a:pPr algn="ctr">
              <a:lnSpc>
                <a:spcPts val="5862"/>
              </a:lnSpc>
              <a:spcBef>
                <a:spcPct val="0"/>
              </a:spcBef>
            </a:pPr>
            <a:r>
              <a:rPr lang="en-US" b="true" sz="5583">
                <a:solidFill>
                  <a:srgbClr val="DE6A99"/>
                </a:solidFill>
                <a:latin typeface="Glacial Indifference Bold"/>
                <a:ea typeface="Glacial Indifference Bold"/>
                <a:cs typeface="Glacial Indifference Bold"/>
                <a:sym typeface="Glacial Indifference Bold"/>
              </a:rPr>
              <a:t>1</a:t>
            </a:r>
          </a:p>
        </p:txBody>
      </p:sp>
      <p:sp>
        <p:nvSpPr>
          <p:cNvPr name="TextBox 11" id="11"/>
          <p:cNvSpPr txBox="true"/>
          <p:nvPr/>
        </p:nvSpPr>
        <p:spPr>
          <a:xfrm rot="0">
            <a:off x="1829355" y="3393176"/>
            <a:ext cx="366638" cy="773120"/>
          </a:xfrm>
          <a:prstGeom prst="rect">
            <a:avLst/>
          </a:prstGeom>
        </p:spPr>
        <p:txBody>
          <a:bodyPr anchor="t" rtlCol="false" tIns="0" lIns="0" bIns="0" rIns="0">
            <a:spAutoFit/>
          </a:bodyPr>
          <a:lstStyle/>
          <a:p>
            <a:pPr algn="ctr">
              <a:lnSpc>
                <a:spcPts val="5862"/>
              </a:lnSpc>
              <a:spcBef>
                <a:spcPct val="0"/>
              </a:spcBef>
            </a:pPr>
            <a:r>
              <a:rPr lang="en-US" b="true" sz="5583">
                <a:solidFill>
                  <a:srgbClr val="DE6A99"/>
                </a:solidFill>
                <a:latin typeface="Glacial Indifference Bold"/>
                <a:ea typeface="Glacial Indifference Bold"/>
                <a:cs typeface="Glacial Indifference Bold"/>
                <a:sym typeface="Glacial Indifference Bold"/>
              </a:rPr>
              <a:t>2</a:t>
            </a:r>
          </a:p>
        </p:txBody>
      </p:sp>
      <p:sp>
        <p:nvSpPr>
          <p:cNvPr name="TextBox 12" id="12"/>
          <p:cNvSpPr txBox="true"/>
          <p:nvPr/>
        </p:nvSpPr>
        <p:spPr>
          <a:xfrm rot="0">
            <a:off x="1802979" y="5909464"/>
            <a:ext cx="382265" cy="773120"/>
          </a:xfrm>
          <a:prstGeom prst="rect">
            <a:avLst/>
          </a:prstGeom>
        </p:spPr>
        <p:txBody>
          <a:bodyPr anchor="t" rtlCol="false" tIns="0" lIns="0" bIns="0" rIns="0">
            <a:spAutoFit/>
          </a:bodyPr>
          <a:lstStyle/>
          <a:p>
            <a:pPr algn="ctr">
              <a:lnSpc>
                <a:spcPts val="5862"/>
              </a:lnSpc>
              <a:spcBef>
                <a:spcPct val="0"/>
              </a:spcBef>
            </a:pPr>
            <a:r>
              <a:rPr lang="en-US" b="true" sz="5583">
                <a:solidFill>
                  <a:srgbClr val="DE6A99"/>
                </a:solidFill>
                <a:latin typeface="Glacial Indifference Bold"/>
                <a:ea typeface="Glacial Indifference Bold"/>
                <a:cs typeface="Glacial Indifference Bold"/>
                <a:sym typeface="Glacial Indifference Bold"/>
              </a:rPr>
              <a:t>3</a:t>
            </a:r>
          </a:p>
        </p:txBody>
      </p:sp>
      <p:sp>
        <p:nvSpPr>
          <p:cNvPr name="TextBox 13" id="13"/>
          <p:cNvSpPr txBox="true"/>
          <p:nvPr/>
        </p:nvSpPr>
        <p:spPr>
          <a:xfrm rot="0">
            <a:off x="1779947" y="8498731"/>
            <a:ext cx="428327" cy="773120"/>
          </a:xfrm>
          <a:prstGeom prst="rect">
            <a:avLst/>
          </a:prstGeom>
        </p:spPr>
        <p:txBody>
          <a:bodyPr anchor="t" rtlCol="false" tIns="0" lIns="0" bIns="0" rIns="0">
            <a:spAutoFit/>
          </a:bodyPr>
          <a:lstStyle/>
          <a:p>
            <a:pPr algn="ctr">
              <a:lnSpc>
                <a:spcPts val="5862"/>
              </a:lnSpc>
              <a:spcBef>
                <a:spcPct val="0"/>
              </a:spcBef>
            </a:pPr>
            <a:r>
              <a:rPr lang="en-US" b="true" sz="5583">
                <a:solidFill>
                  <a:srgbClr val="DE6A99"/>
                </a:solidFill>
                <a:latin typeface="Glacial Indifference Bold"/>
                <a:ea typeface="Glacial Indifference Bold"/>
                <a:cs typeface="Glacial Indifference Bold"/>
                <a:sym typeface="Glacial Indifference Bold"/>
              </a:rPr>
              <a:t>4</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TextBox 2" id="2"/>
          <p:cNvSpPr txBox="true"/>
          <p:nvPr/>
        </p:nvSpPr>
        <p:spPr>
          <a:xfrm rot="0">
            <a:off x="704022" y="360694"/>
            <a:ext cx="9308171" cy="2710320"/>
          </a:xfrm>
          <a:prstGeom prst="rect">
            <a:avLst/>
          </a:prstGeom>
        </p:spPr>
        <p:txBody>
          <a:bodyPr anchor="t" rtlCol="false" tIns="0" lIns="0" bIns="0" rIns="0">
            <a:spAutoFit/>
          </a:bodyPr>
          <a:lstStyle/>
          <a:p>
            <a:pPr algn="ctr">
              <a:lnSpc>
                <a:spcPts val="6220"/>
              </a:lnSpc>
            </a:pPr>
            <a:r>
              <a:rPr lang="en-US" b="true" sz="7405">
                <a:solidFill>
                  <a:srgbClr val="00C5E8"/>
                </a:solidFill>
                <a:latin typeface="Jaturat Bold"/>
                <a:ea typeface="Jaturat Bold"/>
                <a:cs typeface="Jaturat Bold"/>
                <a:sym typeface="Jaturat Bold"/>
              </a:rPr>
              <a:t>PRÓXIMOS PASSOS E EXPECTATIVAS</a:t>
            </a:r>
          </a:p>
        </p:txBody>
      </p:sp>
      <p:sp>
        <p:nvSpPr>
          <p:cNvPr name="Freeform 3" id="3"/>
          <p:cNvSpPr/>
          <p:nvPr/>
        </p:nvSpPr>
        <p:spPr>
          <a:xfrm flipH="false" flipV="false" rot="0">
            <a:off x="2212562" y="-1644960"/>
            <a:ext cx="6291090" cy="6291090"/>
          </a:xfrm>
          <a:custGeom>
            <a:avLst/>
            <a:gdLst/>
            <a:ahLst/>
            <a:cxnLst/>
            <a:rect r="r" b="b" t="t" l="l"/>
            <a:pathLst>
              <a:path h="6291090" w="6291090">
                <a:moveTo>
                  <a:pt x="0" y="0"/>
                </a:moveTo>
                <a:lnTo>
                  <a:pt x="6291090" y="0"/>
                </a:lnTo>
                <a:lnTo>
                  <a:pt x="6291090" y="6291089"/>
                </a:lnTo>
                <a:lnTo>
                  <a:pt x="0" y="6291089"/>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40608" y="3071014"/>
            <a:ext cx="3669815" cy="3589747"/>
          </a:xfrm>
          <a:custGeom>
            <a:avLst/>
            <a:gdLst/>
            <a:ahLst/>
            <a:cxnLst/>
            <a:rect r="r" b="b" t="t" l="l"/>
            <a:pathLst>
              <a:path h="3589747" w="3669815">
                <a:moveTo>
                  <a:pt x="0" y="0"/>
                </a:moveTo>
                <a:lnTo>
                  <a:pt x="3669816" y="0"/>
                </a:lnTo>
                <a:lnTo>
                  <a:pt x="3669816" y="3589747"/>
                </a:lnTo>
                <a:lnTo>
                  <a:pt x="0" y="35897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71164" y="4318741"/>
            <a:ext cx="6893360" cy="1526251"/>
          </a:xfrm>
          <a:prstGeom prst="rect">
            <a:avLst/>
          </a:prstGeom>
        </p:spPr>
        <p:txBody>
          <a:bodyPr anchor="t" rtlCol="false" tIns="0" lIns="0" bIns="0" rIns="0">
            <a:spAutoFit/>
          </a:bodyPr>
          <a:lstStyle/>
          <a:p>
            <a:pPr algn="ctr">
              <a:lnSpc>
                <a:spcPts val="2024"/>
              </a:lnSpc>
            </a:pPr>
            <a:r>
              <a:rPr lang="en-US" sz="1928">
                <a:solidFill>
                  <a:srgbClr val="00C5E8"/>
                </a:solidFill>
                <a:latin typeface="Glacial Indifference"/>
                <a:ea typeface="Glacial Indifference"/>
                <a:cs typeface="Glacial Indifference"/>
                <a:sym typeface="Glacial Indifference"/>
              </a:rPr>
              <a:t>Desenvolvimento de Interface</a:t>
            </a:r>
          </a:p>
          <a:p>
            <a:pPr algn="ctr">
              <a:lnSpc>
                <a:spcPts val="2024"/>
              </a:lnSpc>
            </a:pPr>
          </a:p>
          <a:p>
            <a:pPr algn="ctr">
              <a:lnSpc>
                <a:spcPts val="2024"/>
              </a:lnSpc>
            </a:pPr>
            <a:r>
              <a:rPr lang="en-US" sz="1928">
                <a:solidFill>
                  <a:srgbClr val="00C5E8"/>
                </a:solidFill>
                <a:latin typeface="Glacial Indifference"/>
                <a:ea typeface="Glacial Indifference"/>
                <a:cs typeface="Glacial Indifference"/>
                <a:sym typeface="Glacial Indifference"/>
              </a:rPr>
              <a:t>Criar uma interface amigável </a:t>
            </a:r>
          </a:p>
          <a:p>
            <a:pPr algn="ctr">
              <a:lnSpc>
                <a:spcPts val="2024"/>
              </a:lnSpc>
            </a:pPr>
            <a:r>
              <a:rPr lang="en-US" sz="1928">
                <a:solidFill>
                  <a:srgbClr val="00C5E8"/>
                </a:solidFill>
                <a:latin typeface="Glacial Indifference"/>
                <a:ea typeface="Glacial Indifference"/>
                <a:cs typeface="Glacial Indifference"/>
                <a:sym typeface="Glacial Indifference"/>
              </a:rPr>
              <a:t>para integração </a:t>
            </a:r>
          </a:p>
          <a:p>
            <a:pPr algn="ctr">
              <a:lnSpc>
                <a:spcPts val="2024"/>
              </a:lnSpc>
            </a:pPr>
            <a:r>
              <a:rPr lang="en-US" sz="1928">
                <a:solidFill>
                  <a:srgbClr val="00C5E8"/>
                </a:solidFill>
                <a:latin typeface="Glacial Indifference"/>
                <a:ea typeface="Glacial Indifference"/>
                <a:cs typeface="Glacial Indifference"/>
                <a:sym typeface="Glacial Indifference"/>
              </a:rPr>
              <a:t>com sistemas existentes</a:t>
            </a:r>
          </a:p>
          <a:p>
            <a:pPr algn="ctr">
              <a:lnSpc>
                <a:spcPts val="2024"/>
              </a:lnSpc>
              <a:spcBef>
                <a:spcPct val="0"/>
              </a:spcBef>
            </a:pPr>
          </a:p>
        </p:txBody>
      </p:sp>
      <p:sp>
        <p:nvSpPr>
          <p:cNvPr name="Freeform 6" id="6"/>
          <p:cNvSpPr/>
          <p:nvPr/>
        </p:nvSpPr>
        <p:spPr>
          <a:xfrm flipH="false" flipV="false" rot="0">
            <a:off x="5875968" y="3071014"/>
            <a:ext cx="3669815" cy="3589747"/>
          </a:xfrm>
          <a:custGeom>
            <a:avLst/>
            <a:gdLst/>
            <a:ahLst/>
            <a:cxnLst/>
            <a:rect r="r" b="b" t="t" l="l"/>
            <a:pathLst>
              <a:path h="3589747" w="3669815">
                <a:moveTo>
                  <a:pt x="0" y="0"/>
                </a:moveTo>
                <a:lnTo>
                  <a:pt x="3669815" y="0"/>
                </a:lnTo>
                <a:lnTo>
                  <a:pt x="3669815" y="3589747"/>
                </a:lnTo>
                <a:lnTo>
                  <a:pt x="0" y="35897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264196" y="4193027"/>
            <a:ext cx="6893360" cy="1777678"/>
          </a:xfrm>
          <a:prstGeom prst="rect">
            <a:avLst/>
          </a:prstGeom>
        </p:spPr>
        <p:txBody>
          <a:bodyPr anchor="t" rtlCol="false" tIns="0" lIns="0" bIns="0" rIns="0">
            <a:spAutoFit/>
          </a:bodyPr>
          <a:lstStyle/>
          <a:p>
            <a:pPr algn="ctr">
              <a:lnSpc>
                <a:spcPts val="2024"/>
              </a:lnSpc>
            </a:pPr>
            <a:r>
              <a:rPr lang="en-US" sz="1928">
                <a:solidFill>
                  <a:srgbClr val="00C5E8"/>
                </a:solidFill>
                <a:latin typeface="Glacial Indifference"/>
                <a:ea typeface="Glacial Indifference"/>
                <a:cs typeface="Glacial Indifference"/>
                <a:sym typeface="Glacial Indifference"/>
              </a:rPr>
              <a:t>Expansão do Modelo</a:t>
            </a:r>
          </a:p>
          <a:p>
            <a:pPr algn="ctr">
              <a:lnSpc>
                <a:spcPts val="2024"/>
              </a:lnSpc>
            </a:pPr>
          </a:p>
          <a:p>
            <a:pPr algn="ctr">
              <a:lnSpc>
                <a:spcPts val="2024"/>
              </a:lnSpc>
            </a:pPr>
            <a:r>
              <a:rPr lang="en-US" sz="1928">
                <a:solidFill>
                  <a:srgbClr val="00C5E8"/>
                </a:solidFill>
                <a:latin typeface="Glacial Indifference"/>
                <a:ea typeface="Glacial Indifference"/>
                <a:cs typeface="Glacial Indifference"/>
                <a:sym typeface="Glacial Indifference"/>
              </a:rPr>
              <a:t>Ampliar o reconhecimento </a:t>
            </a:r>
          </a:p>
          <a:p>
            <a:pPr algn="ctr">
              <a:lnSpc>
                <a:spcPts val="2024"/>
              </a:lnSpc>
            </a:pPr>
            <a:r>
              <a:rPr lang="en-US" sz="1928">
                <a:solidFill>
                  <a:srgbClr val="00C5E8"/>
                </a:solidFill>
                <a:latin typeface="Glacial Indifference"/>
                <a:ea typeface="Glacial Indifference"/>
                <a:cs typeface="Glacial Indifference"/>
                <a:sym typeface="Glacial Indifference"/>
              </a:rPr>
              <a:t>para outros tipos de </a:t>
            </a:r>
          </a:p>
          <a:p>
            <a:pPr algn="ctr">
              <a:lnSpc>
                <a:spcPts val="2024"/>
              </a:lnSpc>
            </a:pPr>
            <a:r>
              <a:rPr lang="en-US" sz="1928">
                <a:solidFill>
                  <a:srgbClr val="00C5E8"/>
                </a:solidFill>
                <a:latin typeface="Glacial Indifference"/>
                <a:ea typeface="Glacial Indifference"/>
                <a:cs typeface="Glacial Indifference"/>
                <a:sym typeface="Glacial Indifference"/>
              </a:rPr>
              <a:t>produtos </a:t>
            </a:r>
          </a:p>
          <a:p>
            <a:pPr algn="ctr">
              <a:lnSpc>
                <a:spcPts val="2024"/>
              </a:lnSpc>
            </a:pPr>
            <a:r>
              <a:rPr lang="en-US" sz="1928">
                <a:solidFill>
                  <a:srgbClr val="00C5E8"/>
                </a:solidFill>
                <a:latin typeface="Glacial Indifference"/>
                <a:ea typeface="Glacial Indifference"/>
                <a:cs typeface="Glacial Indifference"/>
                <a:sym typeface="Glacial Indifference"/>
              </a:rPr>
              <a:t>além de frutas</a:t>
            </a:r>
          </a:p>
          <a:p>
            <a:pPr algn="ctr">
              <a:lnSpc>
                <a:spcPts val="2024"/>
              </a:lnSpc>
              <a:spcBef>
                <a:spcPct val="0"/>
              </a:spcBef>
            </a:pPr>
          </a:p>
        </p:txBody>
      </p:sp>
      <p:sp>
        <p:nvSpPr>
          <p:cNvPr name="Freeform 8" id="8"/>
          <p:cNvSpPr/>
          <p:nvPr/>
        </p:nvSpPr>
        <p:spPr>
          <a:xfrm flipH="false" flipV="false" rot="0">
            <a:off x="1238173" y="6660761"/>
            <a:ext cx="3669815" cy="3589747"/>
          </a:xfrm>
          <a:custGeom>
            <a:avLst/>
            <a:gdLst/>
            <a:ahLst/>
            <a:cxnLst/>
            <a:rect r="r" b="b" t="t" l="l"/>
            <a:pathLst>
              <a:path h="3589747" w="3669815">
                <a:moveTo>
                  <a:pt x="0" y="0"/>
                </a:moveTo>
                <a:lnTo>
                  <a:pt x="3669816" y="0"/>
                </a:lnTo>
                <a:lnTo>
                  <a:pt x="3669816" y="3589747"/>
                </a:lnTo>
                <a:lnTo>
                  <a:pt x="0" y="35897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373599" y="7806888"/>
            <a:ext cx="6893360" cy="1777678"/>
          </a:xfrm>
          <a:prstGeom prst="rect">
            <a:avLst/>
          </a:prstGeom>
        </p:spPr>
        <p:txBody>
          <a:bodyPr anchor="t" rtlCol="false" tIns="0" lIns="0" bIns="0" rIns="0">
            <a:spAutoFit/>
          </a:bodyPr>
          <a:lstStyle/>
          <a:p>
            <a:pPr algn="ctr">
              <a:lnSpc>
                <a:spcPts val="2024"/>
              </a:lnSpc>
            </a:pPr>
            <a:r>
              <a:rPr lang="en-US" sz="1928">
                <a:solidFill>
                  <a:srgbClr val="00C5E8"/>
                </a:solidFill>
                <a:latin typeface="Glacial Indifference"/>
                <a:ea typeface="Glacial Indifference"/>
                <a:cs typeface="Glacial Indifference"/>
                <a:sym typeface="Glacial Indifference"/>
              </a:rPr>
              <a:t>Testes em Ambiente Real</a:t>
            </a:r>
          </a:p>
          <a:p>
            <a:pPr algn="ctr">
              <a:lnSpc>
                <a:spcPts val="2024"/>
              </a:lnSpc>
            </a:pPr>
          </a:p>
          <a:p>
            <a:pPr algn="ctr">
              <a:lnSpc>
                <a:spcPts val="2024"/>
              </a:lnSpc>
            </a:pPr>
            <a:r>
              <a:rPr lang="en-US" sz="1928">
                <a:solidFill>
                  <a:srgbClr val="00C5E8"/>
                </a:solidFill>
                <a:latin typeface="Glacial Indifference"/>
                <a:ea typeface="Glacial Indifference"/>
                <a:cs typeface="Glacial Indifference"/>
                <a:sym typeface="Glacial Indifference"/>
              </a:rPr>
              <a:t>Realizar pilotos em </a:t>
            </a:r>
          </a:p>
          <a:p>
            <a:pPr algn="ctr">
              <a:lnSpc>
                <a:spcPts val="2024"/>
              </a:lnSpc>
            </a:pPr>
            <a:r>
              <a:rPr lang="en-US" sz="1928">
                <a:solidFill>
                  <a:srgbClr val="00C5E8"/>
                </a:solidFill>
                <a:latin typeface="Glacial Indifference"/>
                <a:ea typeface="Glacial Indifference"/>
                <a:cs typeface="Glacial Indifference"/>
                <a:sym typeface="Glacial Indifference"/>
              </a:rPr>
              <a:t>supermercados </a:t>
            </a:r>
          </a:p>
          <a:p>
            <a:pPr algn="ctr">
              <a:lnSpc>
                <a:spcPts val="2024"/>
              </a:lnSpc>
            </a:pPr>
            <a:r>
              <a:rPr lang="en-US" sz="1928">
                <a:solidFill>
                  <a:srgbClr val="00C5E8"/>
                </a:solidFill>
                <a:latin typeface="Glacial Indifference"/>
                <a:ea typeface="Glacial Indifference"/>
                <a:cs typeface="Glacial Indifference"/>
                <a:sym typeface="Glacial Indifference"/>
              </a:rPr>
              <a:t>para validar a eficácia </a:t>
            </a:r>
          </a:p>
          <a:p>
            <a:pPr algn="ctr">
              <a:lnSpc>
                <a:spcPts val="2024"/>
              </a:lnSpc>
            </a:pPr>
            <a:r>
              <a:rPr lang="en-US" sz="1928">
                <a:solidFill>
                  <a:srgbClr val="00C5E8"/>
                </a:solidFill>
                <a:latin typeface="Glacial Indifference"/>
                <a:ea typeface="Glacial Indifference"/>
                <a:cs typeface="Glacial Indifference"/>
                <a:sym typeface="Glacial Indifference"/>
              </a:rPr>
              <a:t>em condições reais</a:t>
            </a:r>
          </a:p>
          <a:p>
            <a:pPr algn="ctr">
              <a:lnSpc>
                <a:spcPts val="2024"/>
              </a:lnSpc>
              <a:spcBef>
                <a:spcPct val="0"/>
              </a:spcBef>
            </a:pPr>
          </a:p>
        </p:txBody>
      </p:sp>
      <p:sp>
        <p:nvSpPr>
          <p:cNvPr name="Freeform 10" id="10"/>
          <p:cNvSpPr/>
          <p:nvPr/>
        </p:nvSpPr>
        <p:spPr>
          <a:xfrm flipH="false" flipV="false" rot="0">
            <a:off x="5379011" y="6660761"/>
            <a:ext cx="3669815" cy="3589747"/>
          </a:xfrm>
          <a:custGeom>
            <a:avLst/>
            <a:gdLst/>
            <a:ahLst/>
            <a:cxnLst/>
            <a:rect r="r" b="b" t="t" l="l"/>
            <a:pathLst>
              <a:path h="3589747" w="3669815">
                <a:moveTo>
                  <a:pt x="0" y="0"/>
                </a:moveTo>
                <a:lnTo>
                  <a:pt x="3669816" y="0"/>
                </a:lnTo>
                <a:lnTo>
                  <a:pt x="3669816" y="3589747"/>
                </a:lnTo>
                <a:lnTo>
                  <a:pt x="0" y="35897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767239" y="7806888"/>
            <a:ext cx="6893360" cy="1777678"/>
          </a:xfrm>
          <a:prstGeom prst="rect">
            <a:avLst/>
          </a:prstGeom>
        </p:spPr>
        <p:txBody>
          <a:bodyPr anchor="t" rtlCol="false" tIns="0" lIns="0" bIns="0" rIns="0">
            <a:spAutoFit/>
          </a:bodyPr>
          <a:lstStyle/>
          <a:p>
            <a:pPr algn="ctr">
              <a:lnSpc>
                <a:spcPts val="2024"/>
              </a:lnSpc>
            </a:pPr>
            <a:r>
              <a:rPr lang="en-US" sz="1928">
                <a:solidFill>
                  <a:srgbClr val="00C5E8"/>
                </a:solidFill>
                <a:latin typeface="Glacial Indifference"/>
                <a:ea typeface="Glacial Indifference"/>
                <a:cs typeface="Glacial Indifference"/>
                <a:sym typeface="Glacial Indifference"/>
              </a:rPr>
              <a:t>Parcerias Estratégicas</a:t>
            </a:r>
          </a:p>
          <a:p>
            <a:pPr algn="ctr">
              <a:lnSpc>
                <a:spcPts val="2024"/>
              </a:lnSpc>
            </a:pPr>
          </a:p>
          <a:p>
            <a:pPr algn="ctr">
              <a:lnSpc>
                <a:spcPts val="2024"/>
              </a:lnSpc>
            </a:pPr>
            <a:r>
              <a:rPr lang="en-US" sz="1928">
                <a:solidFill>
                  <a:srgbClr val="00C5E8"/>
                </a:solidFill>
                <a:latin typeface="Glacial Indifference"/>
                <a:ea typeface="Glacial Indifference"/>
                <a:cs typeface="Glacial Indifference"/>
                <a:sym typeface="Glacial Indifference"/>
              </a:rPr>
              <a:t>Estabelecer parcerias com </a:t>
            </a:r>
          </a:p>
          <a:p>
            <a:pPr algn="ctr">
              <a:lnSpc>
                <a:spcPts val="2024"/>
              </a:lnSpc>
            </a:pPr>
            <a:r>
              <a:rPr lang="en-US" sz="1928">
                <a:solidFill>
                  <a:srgbClr val="00C5E8"/>
                </a:solidFill>
                <a:latin typeface="Glacial Indifference"/>
                <a:ea typeface="Glacial Indifference"/>
                <a:cs typeface="Glacial Indifference"/>
                <a:sym typeface="Glacial Indifference"/>
              </a:rPr>
              <a:t>grandes redes de varejo </a:t>
            </a:r>
          </a:p>
          <a:p>
            <a:pPr algn="ctr">
              <a:lnSpc>
                <a:spcPts val="2024"/>
              </a:lnSpc>
            </a:pPr>
            <a:r>
              <a:rPr lang="en-US" sz="1928">
                <a:solidFill>
                  <a:srgbClr val="00C5E8"/>
                </a:solidFill>
                <a:latin typeface="Glacial Indifference"/>
                <a:ea typeface="Glacial Indifference"/>
                <a:cs typeface="Glacial Indifference"/>
                <a:sym typeface="Glacial Indifference"/>
              </a:rPr>
              <a:t>para implementação </a:t>
            </a:r>
          </a:p>
          <a:p>
            <a:pPr algn="ctr">
              <a:lnSpc>
                <a:spcPts val="2024"/>
              </a:lnSpc>
            </a:pPr>
            <a:r>
              <a:rPr lang="en-US" sz="1928">
                <a:solidFill>
                  <a:srgbClr val="00C5E8"/>
                </a:solidFill>
                <a:latin typeface="Glacial Indifference"/>
                <a:ea typeface="Glacial Indifference"/>
                <a:cs typeface="Glacial Indifference"/>
                <a:sym typeface="Glacial Indifference"/>
              </a:rPr>
              <a:t>em larga escala</a:t>
            </a:r>
          </a:p>
          <a:p>
            <a:pPr algn="ctr">
              <a:lnSpc>
                <a:spcPts val="2024"/>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Freeform 2" id="2"/>
          <p:cNvSpPr/>
          <p:nvPr/>
        </p:nvSpPr>
        <p:spPr>
          <a:xfrm flipH="false" flipV="false" rot="0">
            <a:off x="1997955" y="-842640"/>
            <a:ext cx="6291090" cy="6291090"/>
          </a:xfrm>
          <a:custGeom>
            <a:avLst/>
            <a:gdLst/>
            <a:ahLst/>
            <a:cxnLst/>
            <a:rect r="r" b="b" t="t" l="l"/>
            <a:pathLst>
              <a:path h="6291090" w="6291090">
                <a:moveTo>
                  <a:pt x="0" y="0"/>
                </a:moveTo>
                <a:lnTo>
                  <a:pt x="6291090" y="0"/>
                </a:lnTo>
                <a:lnTo>
                  <a:pt x="6291090" y="6291090"/>
                </a:lnTo>
                <a:lnTo>
                  <a:pt x="0" y="6291090"/>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89414" y="1714508"/>
            <a:ext cx="9308171" cy="1148220"/>
          </a:xfrm>
          <a:prstGeom prst="rect">
            <a:avLst/>
          </a:prstGeom>
        </p:spPr>
        <p:txBody>
          <a:bodyPr anchor="t" rtlCol="false" tIns="0" lIns="0" bIns="0" rIns="0">
            <a:spAutoFit/>
          </a:bodyPr>
          <a:lstStyle/>
          <a:p>
            <a:pPr algn="ctr">
              <a:lnSpc>
                <a:spcPts val="6220"/>
              </a:lnSpc>
            </a:pPr>
            <a:r>
              <a:rPr lang="en-US" b="true" sz="7405">
                <a:solidFill>
                  <a:srgbClr val="00C5E8"/>
                </a:solidFill>
                <a:latin typeface="Jaturat Bold"/>
                <a:ea typeface="Jaturat Bold"/>
                <a:cs typeface="Jaturat Bold"/>
                <a:sym typeface="Jaturat Bold"/>
              </a:rPr>
              <a:t>CONCLUSÃO</a:t>
            </a:r>
          </a:p>
        </p:txBody>
      </p:sp>
      <p:sp>
        <p:nvSpPr>
          <p:cNvPr name="TextBox 4" id="4"/>
          <p:cNvSpPr txBox="true"/>
          <p:nvPr/>
        </p:nvSpPr>
        <p:spPr>
          <a:xfrm rot="0">
            <a:off x="704022" y="4770649"/>
            <a:ext cx="8878957" cy="2609542"/>
          </a:xfrm>
          <a:prstGeom prst="rect">
            <a:avLst/>
          </a:prstGeom>
        </p:spPr>
        <p:txBody>
          <a:bodyPr anchor="t" rtlCol="false" tIns="0" lIns="0" bIns="0" rIns="0">
            <a:spAutoFit/>
          </a:bodyPr>
          <a:lstStyle/>
          <a:p>
            <a:pPr algn="ctr">
              <a:lnSpc>
                <a:spcPts val="2608"/>
              </a:lnSpc>
              <a:spcBef>
                <a:spcPct val="0"/>
              </a:spcBef>
            </a:pPr>
            <a:r>
              <a:rPr lang="en-US" sz="2483">
                <a:solidFill>
                  <a:srgbClr val="00C5E8"/>
                </a:solidFill>
                <a:latin typeface="Glacial Indifference"/>
                <a:ea typeface="Glacial Indifference"/>
                <a:cs typeface="Glacial Indifference"/>
                <a:sym typeface="Glacial Indifference"/>
              </a:rPr>
              <a:t>O impacto desse projeto vai muito além da precisão numérica. Podendo ser utilizada em supermercados, feiras e indústrias, as máquinas assumirão a tarefa de reconhecimento, enquanto os seres humanos se ocuparão no que realmente importa: cuidar, criar, inovar. É uma solução que não apenas economiza tempo, mas reduz o desperdício e aumenta a sustentabilidade. Cada fruta classificada corretamente significa menos perdas e mais eficiência.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Freeform 2" id="2"/>
          <p:cNvSpPr/>
          <p:nvPr/>
        </p:nvSpPr>
        <p:spPr>
          <a:xfrm flipH="false" flipV="false" rot="0">
            <a:off x="1980894" y="395603"/>
            <a:ext cx="6291090" cy="6291090"/>
          </a:xfrm>
          <a:custGeom>
            <a:avLst/>
            <a:gdLst/>
            <a:ahLst/>
            <a:cxnLst/>
            <a:rect r="r" b="b" t="t" l="l"/>
            <a:pathLst>
              <a:path h="6291090" w="6291090">
                <a:moveTo>
                  <a:pt x="0" y="0"/>
                </a:moveTo>
                <a:lnTo>
                  <a:pt x="6291090" y="0"/>
                </a:lnTo>
                <a:lnTo>
                  <a:pt x="6291090" y="6291089"/>
                </a:lnTo>
                <a:lnTo>
                  <a:pt x="0" y="6291089"/>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015745">
            <a:off x="5183672" y="6093899"/>
            <a:ext cx="9352541" cy="3010540"/>
          </a:xfrm>
          <a:custGeom>
            <a:avLst/>
            <a:gdLst/>
            <a:ahLst/>
            <a:cxnLst/>
            <a:rect r="r" b="b" t="t" l="l"/>
            <a:pathLst>
              <a:path h="3010540" w="9352541">
                <a:moveTo>
                  <a:pt x="0" y="0"/>
                </a:moveTo>
                <a:lnTo>
                  <a:pt x="9352542" y="0"/>
                </a:lnTo>
                <a:lnTo>
                  <a:pt x="9352542" y="3010540"/>
                </a:lnTo>
                <a:lnTo>
                  <a:pt x="0" y="3010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015745">
            <a:off x="-2992501" y="-920009"/>
            <a:ext cx="9352541" cy="3010540"/>
          </a:xfrm>
          <a:custGeom>
            <a:avLst/>
            <a:gdLst/>
            <a:ahLst/>
            <a:cxnLst/>
            <a:rect r="r" b="b" t="t" l="l"/>
            <a:pathLst>
              <a:path h="3010540" w="9352541">
                <a:moveTo>
                  <a:pt x="0" y="0"/>
                </a:moveTo>
                <a:lnTo>
                  <a:pt x="9352541" y="0"/>
                </a:lnTo>
                <a:lnTo>
                  <a:pt x="9352541" y="3010541"/>
                </a:lnTo>
                <a:lnTo>
                  <a:pt x="0" y="30105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2040339" y="6579377"/>
            <a:ext cx="3086100" cy="1019792"/>
            <a:chOff x="0" y="0"/>
            <a:chExt cx="812800" cy="268587"/>
          </a:xfrm>
        </p:grpSpPr>
        <p:sp>
          <p:nvSpPr>
            <p:cNvPr name="Freeform 6" id="6"/>
            <p:cNvSpPr/>
            <p:nvPr/>
          </p:nvSpPr>
          <p:spPr>
            <a:xfrm flipH="false" flipV="false" rot="0">
              <a:off x="0" y="0"/>
              <a:ext cx="812800" cy="268587"/>
            </a:xfrm>
            <a:custGeom>
              <a:avLst/>
              <a:gdLst/>
              <a:ahLst/>
              <a:cxnLst/>
              <a:rect r="r" b="b" t="t" l="l"/>
              <a:pathLst>
                <a:path h="268587" w="812800">
                  <a:moveTo>
                    <a:pt x="134294" y="0"/>
                  </a:moveTo>
                  <a:lnTo>
                    <a:pt x="678506" y="0"/>
                  </a:lnTo>
                  <a:cubicBezTo>
                    <a:pt x="752675" y="0"/>
                    <a:pt x="812800" y="60125"/>
                    <a:pt x="812800" y="134294"/>
                  </a:cubicBezTo>
                  <a:lnTo>
                    <a:pt x="812800" y="134294"/>
                  </a:lnTo>
                  <a:cubicBezTo>
                    <a:pt x="812800" y="208462"/>
                    <a:pt x="752675" y="268587"/>
                    <a:pt x="678506" y="268587"/>
                  </a:cubicBezTo>
                  <a:lnTo>
                    <a:pt x="134294" y="268587"/>
                  </a:lnTo>
                  <a:cubicBezTo>
                    <a:pt x="60125" y="268587"/>
                    <a:pt x="0" y="208462"/>
                    <a:pt x="0" y="134294"/>
                  </a:cubicBezTo>
                  <a:lnTo>
                    <a:pt x="0" y="134294"/>
                  </a:lnTo>
                  <a:cubicBezTo>
                    <a:pt x="0" y="60125"/>
                    <a:pt x="60125" y="0"/>
                    <a:pt x="134294" y="0"/>
                  </a:cubicBezTo>
                  <a:close/>
                </a:path>
              </a:pathLst>
            </a:custGeom>
            <a:solidFill>
              <a:srgbClr val="000000">
                <a:alpha val="0"/>
              </a:srgbClr>
            </a:solidFill>
            <a:ln w="57150" cap="rnd">
              <a:solidFill>
                <a:srgbClr val="00C5E8"/>
              </a:solidFill>
              <a:prstDash val="solid"/>
              <a:round/>
            </a:ln>
          </p:spPr>
        </p:sp>
        <p:sp>
          <p:nvSpPr>
            <p:cNvPr name="TextBox 7" id="7"/>
            <p:cNvSpPr txBox="true"/>
            <p:nvPr/>
          </p:nvSpPr>
          <p:spPr>
            <a:xfrm>
              <a:off x="0" y="28575"/>
              <a:ext cx="812800" cy="240012"/>
            </a:xfrm>
            <a:prstGeom prst="rect">
              <a:avLst/>
            </a:prstGeom>
          </p:spPr>
          <p:txBody>
            <a:bodyPr anchor="ctr" rtlCol="false" tIns="50800" lIns="50800" bIns="50800" rIns="50800"/>
            <a:lstStyle/>
            <a:p>
              <a:pPr algn="ctr">
                <a:lnSpc>
                  <a:spcPts val="2608"/>
                </a:lnSpc>
              </a:pPr>
            </a:p>
          </p:txBody>
        </p:sp>
      </p:grpSp>
      <p:grpSp>
        <p:nvGrpSpPr>
          <p:cNvPr name="Group 8" id="8"/>
          <p:cNvGrpSpPr/>
          <p:nvPr/>
        </p:nvGrpSpPr>
        <p:grpSpPr>
          <a:xfrm rot="0">
            <a:off x="5285275" y="6579377"/>
            <a:ext cx="3086100" cy="1019792"/>
            <a:chOff x="0" y="0"/>
            <a:chExt cx="812800" cy="268587"/>
          </a:xfrm>
        </p:grpSpPr>
        <p:sp>
          <p:nvSpPr>
            <p:cNvPr name="Freeform 9" id="9"/>
            <p:cNvSpPr/>
            <p:nvPr/>
          </p:nvSpPr>
          <p:spPr>
            <a:xfrm flipH="false" flipV="false" rot="0">
              <a:off x="0" y="0"/>
              <a:ext cx="812800" cy="268587"/>
            </a:xfrm>
            <a:custGeom>
              <a:avLst/>
              <a:gdLst/>
              <a:ahLst/>
              <a:cxnLst/>
              <a:rect r="r" b="b" t="t" l="l"/>
              <a:pathLst>
                <a:path h="268587" w="812800">
                  <a:moveTo>
                    <a:pt x="134294" y="0"/>
                  </a:moveTo>
                  <a:lnTo>
                    <a:pt x="678506" y="0"/>
                  </a:lnTo>
                  <a:cubicBezTo>
                    <a:pt x="752675" y="0"/>
                    <a:pt x="812800" y="60125"/>
                    <a:pt x="812800" y="134294"/>
                  </a:cubicBezTo>
                  <a:lnTo>
                    <a:pt x="812800" y="134294"/>
                  </a:lnTo>
                  <a:cubicBezTo>
                    <a:pt x="812800" y="208462"/>
                    <a:pt x="752675" y="268587"/>
                    <a:pt x="678506" y="268587"/>
                  </a:cubicBezTo>
                  <a:lnTo>
                    <a:pt x="134294" y="268587"/>
                  </a:lnTo>
                  <a:cubicBezTo>
                    <a:pt x="60125" y="268587"/>
                    <a:pt x="0" y="208462"/>
                    <a:pt x="0" y="134294"/>
                  </a:cubicBezTo>
                  <a:lnTo>
                    <a:pt x="0" y="134294"/>
                  </a:lnTo>
                  <a:cubicBezTo>
                    <a:pt x="0" y="60125"/>
                    <a:pt x="60125" y="0"/>
                    <a:pt x="134294" y="0"/>
                  </a:cubicBezTo>
                  <a:close/>
                </a:path>
              </a:pathLst>
            </a:custGeom>
            <a:solidFill>
              <a:srgbClr val="000000">
                <a:alpha val="0"/>
              </a:srgbClr>
            </a:solidFill>
            <a:ln w="57150" cap="rnd">
              <a:solidFill>
                <a:srgbClr val="00C5E8"/>
              </a:solidFill>
              <a:prstDash val="solid"/>
              <a:round/>
            </a:ln>
          </p:spPr>
        </p:sp>
        <p:sp>
          <p:nvSpPr>
            <p:cNvPr name="TextBox 10" id="10"/>
            <p:cNvSpPr txBox="true"/>
            <p:nvPr/>
          </p:nvSpPr>
          <p:spPr>
            <a:xfrm>
              <a:off x="0" y="28575"/>
              <a:ext cx="812800" cy="240012"/>
            </a:xfrm>
            <a:prstGeom prst="rect">
              <a:avLst/>
            </a:prstGeom>
          </p:spPr>
          <p:txBody>
            <a:bodyPr anchor="ctr" rtlCol="false" tIns="50800" lIns="50800" bIns="50800" rIns="50800"/>
            <a:lstStyle/>
            <a:p>
              <a:pPr algn="ctr">
                <a:lnSpc>
                  <a:spcPts val="2608"/>
                </a:lnSpc>
              </a:pPr>
            </a:p>
          </p:txBody>
        </p:sp>
      </p:grpSp>
      <p:grpSp>
        <p:nvGrpSpPr>
          <p:cNvPr name="Group 11" id="11"/>
          <p:cNvGrpSpPr/>
          <p:nvPr/>
        </p:nvGrpSpPr>
        <p:grpSpPr>
          <a:xfrm rot="0">
            <a:off x="2040339" y="7599169"/>
            <a:ext cx="3086100" cy="913696"/>
            <a:chOff x="0" y="0"/>
            <a:chExt cx="812800" cy="240644"/>
          </a:xfrm>
        </p:grpSpPr>
        <p:sp>
          <p:nvSpPr>
            <p:cNvPr name="Freeform 12" id="12"/>
            <p:cNvSpPr/>
            <p:nvPr/>
          </p:nvSpPr>
          <p:spPr>
            <a:xfrm flipH="false" flipV="false" rot="0">
              <a:off x="0" y="0"/>
              <a:ext cx="812800" cy="240644"/>
            </a:xfrm>
            <a:custGeom>
              <a:avLst/>
              <a:gdLst/>
              <a:ahLst/>
              <a:cxnLst/>
              <a:rect r="r" b="b" t="t" l="l"/>
              <a:pathLst>
                <a:path h="240644" w="812800">
                  <a:moveTo>
                    <a:pt x="120322" y="0"/>
                  </a:moveTo>
                  <a:lnTo>
                    <a:pt x="692478" y="0"/>
                  </a:lnTo>
                  <a:cubicBezTo>
                    <a:pt x="758930" y="0"/>
                    <a:pt x="812800" y="53870"/>
                    <a:pt x="812800" y="120322"/>
                  </a:cubicBezTo>
                  <a:lnTo>
                    <a:pt x="812800" y="120322"/>
                  </a:lnTo>
                  <a:cubicBezTo>
                    <a:pt x="812800" y="186774"/>
                    <a:pt x="758930" y="240644"/>
                    <a:pt x="692478" y="240644"/>
                  </a:cubicBezTo>
                  <a:lnTo>
                    <a:pt x="120322" y="240644"/>
                  </a:lnTo>
                  <a:cubicBezTo>
                    <a:pt x="53870" y="240644"/>
                    <a:pt x="0" y="186774"/>
                    <a:pt x="0" y="120322"/>
                  </a:cubicBezTo>
                  <a:lnTo>
                    <a:pt x="0" y="120322"/>
                  </a:lnTo>
                  <a:cubicBezTo>
                    <a:pt x="0" y="53870"/>
                    <a:pt x="53870" y="0"/>
                    <a:pt x="120322" y="0"/>
                  </a:cubicBezTo>
                  <a:close/>
                </a:path>
              </a:pathLst>
            </a:custGeom>
            <a:solidFill>
              <a:srgbClr val="000000">
                <a:alpha val="0"/>
              </a:srgbClr>
            </a:solidFill>
            <a:ln w="57150" cap="rnd">
              <a:solidFill>
                <a:srgbClr val="00C5E8"/>
              </a:solidFill>
              <a:prstDash val="solid"/>
              <a:round/>
            </a:ln>
          </p:spPr>
        </p:sp>
        <p:sp>
          <p:nvSpPr>
            <p:cNvPr name="TextBox 13" id="13"/>
            <p:cNvSpPr txBox="true"/>
            <p:nvPr/>
          </p:nvSpPr>
          <p:spPr>
            <a:xfrm>
              <a:off x="0" y="28575"/>
              <a:ext cx="812800" cy="212069"/>
            </a:xfrm>
            <a:prstGeom prst="rect">
              <a:avLst/>
            </a:prstGeom>
          </p:spPr>
          <p:txBody>
            <a:bodyPr anchor="ctr" rtlCol="false" tIns="50800" lIns="50800" bIns="50800" rIns="50800"/>
            <a:lstStyle/>
            <a:p>
              <a:pPr algn="ctr">
                <a:lnSpc>
                  <a:spcPts val="2608"/>
                </a:lnSpc>
              </a:pPr>
            </a:p>
          </p:txBody>
        </p:sp>
      </p:grpSp>
      <p:grpSp>
        <p:nvGrpSpPr>
          <p:cNvPr name="Group 14" id="14"/>
          <p:cNvGrpSpPr/>
          <p:nvPr/>
        </p:nvGrpSpPr>
        <p:grpSpPr>
          <a:xfrm rot="0">
            <a:off x="5285275" y="7599169"/>
            <a:ext cx="3086100" cy="913696"/>
            <a:chOff x="0" y="0"/>
            <a:chExt cx="812800" cy="240644"/>
          </a:xfrm>
        </p:grpSpPr>
        <p:sp>
          <p:nvSpPr>
            <p:cNvPr name="Freeform 15" id="15"/>
            <p:cNvSpPr/>
            <p:nvPr/>
          </p:nvSpPr>
          <p:spPr>
            <a:xfrm flipH="false" flipV="false" rot="0">
              <a:off x="0" y="0"/>
              <a:ext cx="812800" cy="240644"/>
            </a:xfrm>
            <a:custGeom>
              <a:avLst/>
              <a:gdLst/>
              <a:ahLst/>
              <a:cxnLst/>
              <a:rect r="r" b="b" t="t" l="l"/>
              <a:pathLst>
                <a:path h="240644" w="812800">
                  <a:moveTo>
                    <a:pt x="120322" y="0"/>
                  </a:moveTo>
                  <a:lnTo>
                    <a:pt x="692478" y="0"/>
                  </a:lnTo>
                  <a:cubicBezTo>
                    <a:pt x="758930" y="0"/>
                    <a:pt x="812800" y="53870"/>
                    <a:pt x="812800" y="120322"/>
                  </a:cubicBezTo>
                  <a:lnTo>
                    <a:pt x="812800" y="120322"/>
                  </a:lnTo>
                  <a:cubicBezTo>
                    <a:pt x="812800" y="186774"/>
                    <a:pt x="758930" y="240644"/>
                    <a:pt x="692478" y="240644"/>
                  </a:cubicBezTo>
                  <a:lnTo>
                    <a:pt x="120322" y="240644"/>
                  </a:lnTo>
                  <a:cubicBezTo>
                    <a:pt x="53870" y="240644"/>
                    <a:pt x="0" y="186774"/>
                    <a:pt x="0" y="120322"/>
                  </a:cubicBezTo>
                  <a:lnTo>
                    <a:pt x="0" y="120322"/>
                  </a:lnTo>
                  <a:cubicBezTo>
                    <a:pt x="0" y="53870"/>
                    <a:pt x="53870" y="0"/>
                    <a:pt x="120322" y="0"/>
                  </a:cubicBezTo>
                  <a:close/>
                </a:path>
              </a:pathLst>
            </a:custGeom>
            <a:solidFill>
              <a:srgbClr val="000000">
                <a:alpha val="0"/>
              </a:srgbClr>
            </a:solidFill>
            <a:ln w="57150" cap="rnd">
              <a:solidFill>
                <a:srgbClr val="00C5E8"/>
              </a:solidFill>
              <a:prstDash val="solid"/>
              <a:round/>
            </a:ln>
          </p:spPr>
        </p:sp>
        <p:sp>
          <p:nvSpPr>
            <p:cNvPr name="TextBox 16" id="16"/>
            <p:cNvSpPr txBox="true"/>
            <p:nvPr/>
          </p:nvSpPr>
          <p:spPr>
            <a:xfrm>
              <a:off x="0" y="28575"/>
              <a:ext cx="812800" cy="212069"/>
            </a:xfrm>
            <a:prstGeom prst="rect">
              <a:avLst/>
            </a:prstGeom>
          </p:spPr>
          <p:txBody>
            <a:bodyPr anchor="ctr" rtlCol="false" tIns="50800" lIns="50800" bIns="50800" rIns="50800"/>
            <a:lstStyle/>
            <a:p>
              <a:pPr algn="ctr">
                <a:lnSpc>
                  <a:spcPts val="2608"/>
                </a:lnSpc>
              </a:pPr>
            </a:p>
          </p:txBody>
        </p:sp>
      </p:grpSp>
      <p:sp>
        <p:nvSpPr>
          <p:cNvPr name="TextBox 17" id="17"/>
          <p:cNvSpPr txBox="true"/>
          <p:nvPr/>
        </p:nvSpPr>
        <p:spPr>
          <a:xfrm rot="0">
            <a:off x="551772" y="3078579"/>
            <a:ext cx="9308171" cy="1148220"/>
          </a:xfrm>
          <a:prstGeom prst="rect">
            <a:avLst/>
          </a:prstGeom>
        </p:spPr>
        <p:txBody>
          <a:bodyPr anchor="t" rtlCol="false" tIns="0" lIns="0" bIns="0" rIns="0">
            <a:spAutoFit/>
          </a:bodyPr>
          <a:lstStyle/>
          <a:p>
            <a:pPr algn="ctr">
              <a:lnSpc>
                <a:spcPts val="6220"/>
              </a:lnSpc>
            </a:pPr>
            <a:r>
              <a:rPr lang="en-US" b="true" sz="7405">
                <a:solidFill>
                  <a:srgbClr val="00C5E8"/>
                </a:solidFill>
                <a:latin typeface="Jaturat Bold"/>
                <a:ea typeface="Jaturat Bold"/>
                <a:cs typeface="Jaturat Bold"/>
                <a:sym typeface="Jaturat Bold"/>
              </a:rPr>
              <a:t>OBRIGADO</a:t>
            </a:r>
          </a:p>
        </p:txBody>
      </p:sp>
      <p:sp>
        <p:nvSpPr>
          <p:cNvPr name="Freeform 18" id="18"/>
          <p:cNvSpPr/>
          <p:nvPr/>
        </p:nvSpPr>
        <p:spPr>
          <a:xfrm flipH="false" flipV="false" rot="0">
            <a:off x="4448321" y="4226799"/>
            <a:ext cx="1390357" cy="963138"/>
          </a:xfrm>
          <a:custGeom>
            <a:avLst/>
            <a:gdLst/>
            <a:ahLst/>
            <a:cxnLst/>
            <a:rect r="r" b="b" t="t" l="l"/>
            <a:pathLst>
              <a:path h="963138" w="1390357">
                <a:moveTo>
                  <a:pt x="0" y="0"/>
                </a:moveTo>
                <a:lnTo>
                  <a:pt x="1390358" y="0"/>
                </a:lnTo>
                <a:lnTo>
                  <a:pt x="1390358" y="963139"/>
                </a:lnTo>
                <a:lnTo>
                  <a:pt x="0" y="9631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5670233" y="6710194"/>
            <a:ext cx="2316185" cy="674933"/>
          </a:xfrm>
          <a:prstGeom prst="rect">
            <a:avLst/>
          </a:prstGeom>
        </p:spPr>
        <p:txBody>
          <a:bodyPr anchor="t" rtlCol="false" tIns="0" lIns="0" bIns="0" rIns="0">
            <a:spAutoFit/>
          </a:bodyPr>
          <a:lstStyle/>
          <a:p>
            <a:pPr algn="ctr">
              <a:lnSpc>
                <a:spcPts val="2608"/>
              </a:lnSpc>
            </a:pPr>
            <a:r>
              <a:rPr lang="en-US" sz="2483">
                <a:solidFill>
                  <a:srgbClr val="FFFFFF"/>
                </a:solidFill>
                <a:latin typeface="Glacial Indifference"/>
                <a:ea typeface="Glacial Indifference"/>
                <a:cs typeface="Glacial Indifference"/>
                <a:sym typeface="Glacial Indifference"/>
              </a:rPr>
              <a:t>Andreia Santos</a:t>
            </a:r>
          </a:p>
          <a:p>
            <a:pPr algn="ctr" marL="0" indent="0" lvl="0">
              <a:lnSpc>
                <a:spcPts val="2608"/>
              </a:lnSpc>
              <a:spcBef>
                <a:spcPct val="0"/>
              </a:spcBef>
            </a:pPr>
            <a:r>
              <a:rPr lang="en-US" sz="2483">
                <a:solidFill>
                  <a:srgbClr val="FFFFFF"/>
                </a:solidFill>
                <a:latin typeface="Glacial Indifference"/>
                <a:ea typeface="Glacial Indifference"/>
                <a:cs typeface="Glacial Indifference"/>
                <a:sym typeface="Glacial Indifference"/>
              </a:rPr>
              <a:t>10288503</a:t>
            </a:r>
          </a:p>
        </p:txBody>
      </p:sp>
      <p:sp>
        <p:nvSpPr>
          <p:cNvPr name="TextBox 20" id="20"/>
          <p:cNvSpPr txBox="true"/>
          <p:nvPr/>
        </p:nvSpPr>
        <p:spPr>
          <a:xfrm rot="0">
            <a:off x="2425297" y="6710194"/>
            <a:ext cx="2316185" cy="674933"/>
          </a:xfrm>
          <a:prstGeom prst="rect">
            <a:avLst/>
          </a:prstGeom>
        </p:spPr>
        <p:txBody>
          <a:bodyPr anchor="t" rtlCol="false" tIns="0" lIns="0" bIns="0" rIns="0">
            <a:spAutoFit/>
          </a:bodyPr>
          <a:lstStyle/>
          <a:p>
            <a:pPr algn="ctr">
              <a:lnSpc>
                <a:spcPts val="2608"/>
              </a:lnSpc>
            </a:pPr>
            <a:r>
              <a:rPr lang="en-US" sz="2483">
                <a:solidFill>
                  <a:srgbClr val="FFFFFF"/>
                </a:solidFill>
                <a:latin typeface="Glacial Indifference"/>
                <a:ea typeface="Glacial Indifference"/>
                <a:cs typeface="Glacial Indifference"/>
                <a:sym typeface="Glacial Indifference"/>
              </a:rPr>
              <a:t>Anderson Alves</a:t>
            </a:r>
          </a:p>
          <a:p>
            <a:pPr algn="ctr" marL="0" indent="0" lvl="0">
              <a:lnSpc>
                <a:spcPts val="2608"/>
              </a:lnSpc>
              <a:spcBef>
                <a:spcPct val="0"/>
              </a:spcBef>
            </a:pPr>
            <a:r>
              <a:rPr lang="en-US" sz="2483">
                <a:solidFill>
                  <a:srgbClr val="FFFFFF"/>
                </a:solidFill>
                <a:latin typeface="Glacial Indifference"/>
                <a:ea typeface="Glacial Indifference"/>
                <a:cs typeface="Glacial Indifference"/>
                <a:sym typeface="Glacial Indifference"/>
              </a:rPr>
              <a:t>10347602</a:t>
            </a:r>
          </a:p>
        </p:txBody>
      </p:sp>
      <p:sp>
        <p:nvSpPr>
          <p:cNvPr name="TextBox 21" id="21"/>
          <p:cNvSpPr txBox="true"/>
          <p:nvPr/>
        </p:nvSpPr>
        <p:spPr>
          <a:xfrm rot="0">
            <a:off x="2425297" y="7709180"/>
            <a:ext cx="2316185" cy="674933"/>
          </a:xfrm>
          <a:prstGeom prst="rect">
            <a:avLst/>
          </a:prstGeom>
        </p:spPr>
        <p:txBody>
          <a:bodyPr anchor="t" rtlCol="false" tIns="0" lIns="0" bIns="0" rIns="0">
            <a:spAutoFit/>
          </a:bodyPr>
          <a:lstStyle/>
          <a:p>
            <a:pPr algn="ctr">
              <a:lnSpc>
                <a:spcPts val="2608"/>
              </a:lnSpc>
            </a:pPr>
            <a:r>
              <a:rPr lang="en-US" sz="2483">
                <a:solidFill>
                  <a:srgbClr val="FFFFFF"/>
                </a:solidFill>
                <a:latin typeface="Glacial Indifference"/>
                <a:ea typeface="Glacial Indifference"/>
                <a:cs typeface="Glacial Indifference"/>
                <a:sym typeface="Glacial Indifference"/>
              </a:rPr>
              <a:t>Gerson Soares</a:t>
            </a:r>
          </a:p>
          <a:p>
            <a:pPr algn="ctr" marL="0" indent="0" lvl="0">
              <a:lnSpc>
                <a:spcPts val="2608"/>
              </a:lnSpc>
              <a:spcBef>
                <a:spcPct val="0"/>
              </a:spcBef>
            </a:pPr>
            <a:r>
              <a:rPr lang="en-US" sz="2483">
                <a:solidFill>
                  <a:srgbClr val="FFFFFF"/>
                </a:solidFill>
                <a:latin typeface="Glacial Indifference"/>
                <a:ea typeface="Glacial Indifference"/>
                <a:cs typeface="Glacial Indifference"/>
                <a:sym typeface="Glacial Indifference"/>
              </a:rPr>
              <a:t>10423804</a:t>
            </a:r>
          </a:p>
        </p:txBody>
      </p:sp>
      <p:sp>
        <p:nvSpPr>
          <p:cNvPr name="TextBox 22" id="22"/>
          <p:cNvSpPr txBox="true"/>
          <p:nvPr/>
        </p:nvSpPr>
        <p:spPr>
          <a:xfrm rot="0">
            <a:off x="5670233" y="7709180"/>
            <a:ext cx="2316185" cy="674933"/>
          </a:xfrm>
          <a:prstGeom prst="rect">
            <a:avLst/>
          </a:prstGeom>
        </p:spPr>
        <p:txBody>
          <a:bodyPr anchor="t" rtlCol="false" tIns="0" lIns="0" bIns="0" rIns="0">
            <a:spAutoFit/>
          </a:bodyPr>
          <a:lstStyle/>
          <a:p>
            <a:pPr algn="ctr">
              <a:lnSpc>
                <a:spcPts val="2608"/>
              </a:lnSpc>
            </a:pPr>
            <a:r>
              <a:rPr lang="en-US" sz="2483">
                <a:solidFill>
                  <a:srgbClr val="FFFFFF"/>
                </a:solidFill>
                <a:latin typeface="Glacial Indifference"/>
                <a:ea typeface="Glacial Indifference"/>
                <a:cs typeface="Glacial Indifference"/>
                <a:sym typeface="Glacial Indifference"/>
              </a:rPr>
              <a:t>Samuel Bonfim</a:t>
            </a:r>
          </a:p>
          <a:p>
            <a:pPr algn="ctr" marL="0" indent="0" lvl="0">
              <a:lnSpc>
                <a:spcPts val="2608"/>
              </a:lnSpc>
              <a:spcBef>
                <a:spcPct val="0"/>
              </a:spcBef>
            </a:pPr>
            <a:r>
              <a:rPr lang="en-US" sz="2483">
                <a:solidFill>
                  <a:srgbClr val="FFFFFF"/>
                </a:solidFill>
                <a:latin typeface="Glacial Indifference"/>
                <a:ea typeface="Glacial Indifference"/>
                <a:cs typeface="Glacial Indifference"/>
                <a:sym typeface="Glacial Indifference"/>
              </a:rPr>
              <a:t> 10423569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TextBox 2" id="2"/>
          <p:cNvSpPr txBox="true"/>
          <p:nvPr/>
        </p:nvSpPr>
        <p:spPr>
          <a:xfrm rot="0">
            <a:off x="489414" y="2017216"/>
            <a:ext cx="9308171" cy="1148220"/>
          </a:xfrm>
          <a:prstGeom prst="rect">
            <a:avLst/>
          </a:prstGeom>
        </p:spPr>
        <p:txBody>
          <a:bodyPr anchor="t" rtlCol="false" tIns="0" lIns="0" bIns="0" rIns="0">
            <a:spAutoFit/>
          </a:bodyPr>
          <a:lstStyle/>
          <a:p>
            <a:pPr algn="ctr">
              <a:lnSpc>
                <a:spcPts val="6220"/>
              </a:lnSpc>
            </a:pPr>
            <a:r>
              <a:rPr lang="en-US" b="true" sz="7405">
                <a:solidFill>
                  <a:srgbClr val="00C5E8"/>
                </a:solidFill>
                <a:latin typeface="Jaturat Bold"/>
                <a:ea typeface="Jaturat Bold"/>
                <a:cs typeface="Jaturat Bold"/>
                <a:sym typeface="Jaturat Bold"/>
              </a:rPr>
              <a:t>INTRODUÇÃO</a:t>
            </a:r>
          </a:p>
        </p:txBody>
      </p:sp>
      <p:sp>
        <p:nvSpPr>
          <p:cNvPr name="Freeform 3" id="3"/>
          <p:cNvSpPr/>
          <p:nvPr/>
        </p:nvSpPr>
        <p:spPr>
          <a:xfrm flipH="false" flipV="false" rot="0">
            <a:off x="1736225" y="19891"/>
            <a:ext cx="6291090" cy="6291090"/>
          </a:xfrm>
          <a:custGeom>
            <a:avLst/>
            <a:gdLst/>
            <a:ahLst/>
            <a:cxnLst/>
            <a:rect r="r" b="b" t="t" l="l"/>
            <a:pathLst>
              <a:path h="6291090" w="6291090">
                <a:moveTo>
                  <a:pt x="0" y="0"/>
                </a:moveTo>
                <a:lnTo>
                  <a:pt x="6291089" y="0"/>
                </a:lnTo>
                <a:lnTo>
                  <a:pt x="6291089" y="6291090"/>
                </a:lnTo>
                <a:lnTo>
                  <a:pt x="0" y="6291090"/>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04022" y="4704883"/>
            <a:ext cx="8878957" cy="2933392"/>
          </a:xfrm>
          <a:prstGeom prst="rect">
            <a:avLst/>
          </a:prstGeom>
        </p:spPr>
        <p:txBody>
          <a:bodyPr anchor="t" rtlCol="false" tIns="0" lIns="0" bIns="0" rIns="0">
            <a:spAutoFit/>
          </a:bodyPr>
          <a:lstStyle/>
          <a:p>
            <a:pPr algn="ctr">
              <a:lnSpc>
                <a:spcPts val="2608"/>
              </a:lnSpc>
            </a:pPr>
            <a:r>
              <a:rPr lang="en-US" sz="2483">
                <a:solidFill>
                  <a:srgbClr val="00C5E8"/>
                </a:solidFill>
                <a:latin typeface="Glacial Indifference"/>
                <a:ea typeface="Glacial Indifference"/>
                <a:cs typeface="Glacial Indifference"/>
                <a:sym typeface="Glacial Indifference"/>
              </a:rPr>
              <a:t>Este trabalho visa revolucionar o setor de comércio e logística, oferecendo uma solução precisa e eficiente para a identificação de produtos alimentícios.</a:t>
            </a:r>
          </a:p>
          <a:p>
            <a:pPr algn="ctr">
              <a:lnSpc>
                <a:spcPts val="2608"/>
              </a:lnSpc>
              <a:spcBef>
                <a:spcPct val="0"/>
              </a:spcBef>
            </a:pPr>
            <a:r>
              <a:rPr lang="en-US" sz="2483">
                <a:solidFill>
                  <a:srgbClr val="00C5E8"/>
                </a:solidFill>
                <a:latin typeface="Glacial Indifference"/>
                <a:ea typeface="Glacial Indifference"/>
                <a:cs typeface="Glacial Indifference"/>
                <a:sym typeface="Glacial Indifference"/>
              </a:rPr>
              <a:t>Nosso modelo, baseado na arquitetura ResNet50 com Transfer Learning, foi treinado com um dataset de 44.406 imagens, alcançando uma impressionante acurácia de 99,79% no conjunto de teste. Vamos explorar como essa tecnologia pode transformar operações em supermercados e empresas de logística.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TextBox 2" id="2"/>
          <p:cNvSpPr txBox="true"/>
          <p:nvPr/>
        </p:nvSpPr>
        <p:spPr>
          <a:xfrm rot="0">
            <a:off x="588806" y="1000125"/>
            <a:ext cx="9308171" cy="2710320"/>
          </a:xfrm>
          <a:prstGeom prst="rect">
            <a:avLst/>
          </a:prstGeom>
        </p:spPr>
        <p:txBody>
          <a:bodyPr anchor="t" rtlCol="false" tIns="0" lIns="0" bIns="0" rIns="0">
            <a:spAutoFit/>
          </a:bodyPr>
          <a:lstStyle/>
          <a:p>
            <a:pPr algn="ctr">
              <a:lnSpc>
                <a:spcPts val="6220"/>
              </a:lnSpc>
            </a:pPr>
            <a:r>
              <a:rPr lang="en-US" b="true" sz="7405">
                <a:solidFill>
                  <a:srgbClr val="00C5E8"/>
                </a:solidFill>
                <a:latin typeface="Jaturat Bold"/>
                <a:ea typeface="Jaturat Bold"/>
                <a:cs typeface="Jaturat Bold"/>
                <a:sym typeface="Jaturat Bold"/>
              </a:rPr>
              <a:t>DESAFIO E OBJETIVO DO PROJETO</a:t>
            </a:r>
          </a:p>
        </p:txBody>
      </p:sp>
      <p:sp>
        <p:nvSpPr>
          <p:cNvPr name="Freeform 3" id="3"/>
          <p:cNvSpPr/>
          <p:nvPr/>
        </p:nvSpPr>
        <p:spPr>
          <a:xfrm flipH="false" flipV="false" rot="0">
            <a:off x="1997955" y="-956341"/>
            <a:ext cx="6291090" cy="6291090"/>
          </a:xfrm>
          <a:custGeom>
            <a:avLst/>
            <a:gdLst/>
            <a:ahLst/>
            <a:cxnLst/>
            <a:rect r="r" b="b" t="t" l="l"/>
            <a:pathLst>
              <a:path h="6291090" w="6291090">
                <a:moveTo>
                  <a:pt x="0" y="0"/>
                </a:moveTo>
                <a:lnTo>
                  <a:pt x="6291090" y="0"/>
                </a:lnTo>
                <a:lnTo>
                  <a:pt x="6291090" y="6291090"/>
                </a:lnTo>
                <a:lnTo>
                  <a:pt x="0" y="6291090"/>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6848" y="4564939"/>
            <a:ext cx="765626" cy="745528"/>
          </a:xfrm>
          <a:custGeom>
            <a:avLst/>
            <a:gdLst/>
            <a:ahLst/>
            <a:cxnLst/>
            <a:rect r="r" b="b" t="t" l="l"/>
            <a:pathLst>
              <a:path h="745528" w="765626">
                <a:moveTo>
                  <a:pt x="0" y="0"/>
                </a:moveTo>
                <a:lnTo>
                  <a:pt x="765626" y="0"/>
                </a:lnTo>
                <a:lnTo>
                  <a:pt x="765626" y="745528"/>
                </a:lnTo>
                <a:lnTo>
                  <a:pt x="0" y="74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86848" y="7918602"/>
            <a:ext cx="765626" cy="745528"/>
          </a:xfrm>
          <a:custGeom>
            <a:avLst/>
            <a:gdLst/>
            <a:ahLst/>
            <a:cxnLst/>
            <a:rect r="r" b="b" t="t" l="l"/>
            <a:pathLst>
              <a:path h="745528" w="765626">
                <a:moveTo>
                  <a:pt x="0" y="0"/>
                </a:moveTo>
                <a:lnTo>
                  <a:pt x="765626" y="0"/>
                </a:lnTo>
                <a:lnTo>
                  <a:pt x="765626" y="745528"/>
                </a:lnTo>
                <a:lnTo>
                  <a:pt x="0" y="74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86848" y="6191999"/>
            <a:ext cx="765626" cy="745528"/>
          </a:xfrm>
          <a:custGeom>
            <a:avLst/>
            <a:gdLst/>
            <a:ahLst/>
            <a:cxnLst/>
            <a:rect r="r" b="b" t="t" l="l"/>
            <a:pathLst>
              <a:path h="745528" w="765626">
                <a:moveTo>
                  <a:pt x="0" y="0"/>
                </a:moveTo>
                <a:lnTo>
                  <a:pt x="765626" y="0"/>
                </a:lnTo>
                <a:lnTo>
                  <a:pt x="765626" y="745528"/>
                </a:lnTo>
                <a:lnTo>
                  <a:pt x="0" y="74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84387" y="4593514"/>
            <a:ext cx="8878957" cy="666442"/>
          </a:xfrm>
          <a:prstGeom prst="rect">
            <a:avLst/>
          </a:prstGeom>
        </p:spPr>
        <p:txBody>
          <a:bodyPr anchor="t" rtlCol="false" tIns="0" lIns="0" bIns="0" rIns="0">
            <a:spAutoFit/>
          </a:bodyPr>
          <a:lstStyle/>
          <a:p>
            <a:pPr algn="l">
              <a:lnSpc>
                <a:spcPts val="2608"/>
              </a:lnSpc>
            </a:pPr>
            <a:r>
              <a:rPr lang="en-US" sz="2483">
                <a:solidFill>
                  <a:srgbClr val="00C5E8"/>
                </a:solidFill>
                <a:latin typeface="Glacial Indifference"/>
                <a:ea typeface="Glacial Indifference"/>
                <a:cs typeface="Glacial Indifference"/>
                <a:sym typeface="Glacial Indifference"/>
              </a:rPr>
              <a:t>Desafios</a:t>
            </a:r>
          </a:p>
          <a:p>
            <a:pPr algn="l">
              <a:lnSpc>
                <a:spcPts val="2608"/>
              </a:lnSpc>
              <a:spcBef>
                <a:spcPct val="0"/>
              </a:spcBef>
            </a:pPr>
            <a:r>
              <a:rPr lang="en-US" sz="2483">
                <a:solidFill>
                  <a:srgbClr val="00C5E8"/>
                </a:solidFill>
                <a:latin typeface="Glacial Indifference"/>
                <a:ea typeface="Glacial Indifference"/>
                <a:cs typeface="Glacial Indifference"/>
                <a:sym typeface="Glacial Indifference"/>
              </a:rPr>
              <a:t>Semelhança visual entre frutas e variações ambientais</a:t>
            </a:r>
          </a:p>
        </p:txBody>
      </p:sp>
      <p:sp>
        <p:nvSpPr>
          <p:cNvPr name="TextBox 8" id="8"/>
          <p:cNvSpPr txBox="true"/>
          <p:nvPr/>
        </p:nvSpPr>
        <p:spPr>
          <a:xfrm rot="0">
            <a:off x="1784387" y="6271085"/>
            <a:ext cx="8878957" cy="666442"/>
          </a:xfrm>
          <a:prstGeom prst="rect">
            <a:avLst/>
          </a:prstGeom>
        </p:spPr>
        <p:txBody>
          <a:bodyPr anchor="t" rtlCol="false" tIns="0" lIns="0" bIns="0" rIns="0">
            <a:spAutoFit/>
          </a:bodyPr>
          <a:lstStyle/>
          <a:p>
            <a:pPr algn="l">
              <a:lnSpc>
                <a:spcPts val="2608"/>
              </a:lnSpc>
            </a:pPr>
            <a:r>
              <a:rPr lang="en-US" sz="2483">
                <a:solidFill>
                  <a:srgbClr val="00C5E8"/>
                </a:solidFill>
                <a:latin typeface="Glacial Indifference"/>
                <a:ea typeface="Glacial Indifference"/>
                <a:cs typeface="Glacial Indifference"/>
                <a:sym typeface="Glacial Indifference"/>
              </a:rPr>
              <a:t>Objetivo</a:t>
            </a:r>
          </a:p>
          <a:p>
            <a:pPr algn="l">
              <a:lnSpc>
                <a:spcPts val="2608"/>
              </a:lnSpc>
              <a:spcBef>
                <a:spcPct val="0"/>
              </a:spcBef>
            </a:pPr>
            <a:r>
              <a:rPr lang="en-US" sz="2483">
                <a:solidFill>
                  <a:srgbClr val="00C5E8"/>
                </a:solidFill>
                <a:latin typeface="Glacial Indifference"/>
                <a:ea typeface="Glacial Indifference"/>
                <a:cs typeface="Glacial Indifference"/>
                <a:sym typeface="Glacial Indifference"/>
              </a:rPr>
              <a:t>Criar solução analítica para reconhecimento eficiente</a:t>
            </a:r>
          </a:p>
        </p:txBody>
      </p:sp>
      <p:sp>
        <p:nvSpPr>
          <p:cNvPr name="TextBox 9" id="9"/>
          <p:cNvSpPr txBox="true"/>
          <p:nvPr/>
        </p:nvSpPr>
        <p:spPr>
          <a:xfrm rot="0">
            <a:off x="1784387" y="7972433"/>
            <a:ext cx="8878957" cy="666442"/>
          </a:xfrm>
          <a:prstGeom prst="rect">
            <a:avLst/>
          </a:prstGeom>
        </p:spPr>
        <p:txBody>
          <a:bodyPr anchor="t" rtlCol="false" tIns="0" lIns="0" bIns="0" rIns="0">
            <a:spAutoFit/>
          </a:bodyPr>
          <a:lstStyle/>
          <a:p>
            <a:pPr algn="l">
              <a:lnSpc>
                <a:spcPts val="2608"/>
              </a:lnSpc>
            </a:pPr>
            <a:r>
              <a:rPr lang="en-US" sz="2483">
                <a:solidFill>
                  <a:srgbClr val="00C5E8"/>
                </a:solidFill>
                <a:latin typeface="Glacial Indifference"/>
                <a:ea typeface="Glacial Indifference"/>
                <a:cs typeface="Glacial Indifference"/>
                <a:sym typeface="Glacial Indifference"/>
              </a:rPr>
              <a:t>Meta</a:t>
            </a:r>
          </a:p>
          <a:p>
            <a:pPr algn="l">
              <a:lnSpc>
                <a:spcPts val="2608"/>
              </a:lnSpc>
              <a:spcBef>
                <a:spcPct val="0"/>
              </a:spcBef>
            </a:pPr>
            <a:r>
              <a:rPr lang="en-US" sz="2483">
                <a:solidFill>
                  <a:srgbClr val="00C5E8"/>
                </a:solidFill>
                <a:latin typeface="Glacial Indifference"/>
                <a:ea typeface="Glacial Indifference"/>
                <a:cs typeface="Glacial Indifference"/>
                <a:sym typeface="Glacial Indifference"/>
              </a:rPr>
              <a:t>Alcançar acurácia acima de 90% no reconhecimento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TextBox 2" id="2"/>
          <p:cNvSpPr txBox="true"/>
          <p:nvPr/>
        </p:nvSpPr>
        <p:spPr>
          <a:xfrm rot="0">
            <a:off x="489414" y="1503510"/>
            <a:ext cx="9308171" cy="2710320"/>
          </a:xfrm>
          <a:prstGeom prst="rect">
            <a:avLst/>
          </a:prstGeom>
        </p:spPr>
        <p:txBody>
          <a:bodyPr anchor="t" rtlCol="false" tIns="0" lIns="0" bIns="0" rIns="0">
            <a:spAutoFit/>
          </a:bodyPr>
          <a:lstStyle/>
          <a:p>
            <a:pPr algn="ctr">
              <a:lnSpc>
                <a:spcPts val="6220"/>
              </a:lnSpc>
            </a:pPr>
            <a:r>
              <a:rPr lang="en-US" b="true" sz="7405">
                <a:solidFill>
                  <a:srgbClr val="00C5E8"/>
                </a:solidFill>
                <a:latin typeface="Jaturat Bold"/>
                <a:ea typeface="Jaturat Bold"/>
                <a:cs typeface="Jaturat Bold"/>
                <a:sym typeface="Jaturat Bold"/>
              </a:rPr>
              <a:t>METODOLOGIA E CONJUNTO DE DADOS</a:t>
            </a:r>
          </a:p>
        </p:txBody>
      </p:sp>
      <p:sp>
        <p:nvSpPr>
          <p:cNvPr name="Freeform 3" id="3"/>
          <p:cNvSpPr/>
          <p:nvPr/>
        </p:nvSpPr>
        <p:spPr>
          <a:xfrm flipH="false" flipV="false" rot="0">
            <a:off x="1997955" y="-951577"/>
            <a:ext cx="6291090" cy="6291090"/>
          </a:xfrm>
          <a:custGeom>
            <a:avLst/>
            <a:gdLst/>
            <a:ahLst/>
            <a:cxnLst/>
            <a:rect r="r" b="b" t="t" l="l"/>
            <a:pathLst>
              <a:path h="6291090" w="6291090">
                <a:moveTo>
                  <a:pt x="0" y="0"/>
                </a:moveTo>
                <a:lnTo>
                  <a:pt x="6291090" y="0"/>
                </a:lnTo>
                <a:lnTo>
                  <a:pt x="6291090" y="6291090"/>
                </a:lnTo>
                <a:lnTo>
                  <a:pt x="0" y="6291090"/>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89414" y="4956780"/>
            <a:ext cx="765626" cy="745528"/>
          </a:xfrm>
          <a:custGeom>
            <a:avLst/>
            <a:gdLst/>
            <a:ahLst/>
            <a:cxnLst/>
            <a:rect r="r" b="b" t="t" l="l"/>
            <a:pathLst>
              <a:path h="745528" w="765626">
                <a:moveTo>
                  <a:pt x="0" y="0"/>
                </a:moveTo>
                <a:lnTo>
                  <a:pt x="765626" y="0"/>
                </a:lnTo>
                <a:lnTo>
                  <a:pt x="765626" y="745528"/>
                </a:lnTo>
                <a:lnTo>
                  <a:pt x="0" y="74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89414" y="7378588"/>
            <a:ext cx="765626" cy="745528"/>
          </a:xfrm>
          <a:custGeom>
            <a:avLst/>
            <a:gdLst/>
            <a:ahLst/>
            <a:cxnLst/>
            <a:rect r="r" b="b" t="t" l="l"/>
            <a:pathLst>
              <a:path h="745528" w="765626">
                <a:moveTo>
                  <a:pt x="0" y="0"/>
                </a:moveTo>
                <a:lnTo>
                  <a:pt x="765626" y="0"/>
                </a:lnTo>
                <a:lnTo>
                  <a:pt x="765626" y="745528"/>
                </a:lnTo>
                <a:lnTo>
                  <a:pt x="0" y="74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89414" y="6192940"/>
            <a:ext cx="765626" cy="745528"/>
          </a:xfrm>
          <a:custGeom>
            <a:avLst/>
            <a:gdLst/>
            <a:ahLst/>
            <a:cxnLst/>
            <a:rect r="r" b="b" t="t" l="l"/>
            <a:pathLst>
              <a:path h="745528" w="765626">
                <a:moveTo>
                  <a:pt x="0" y="0"/>
                </a:moveTo>
                <a:lnTo>
                  <a:pt x="765626" y="0"/>
                </a:lnTo>
                <a:lnTo>
                  <a:pt x="765626" y="745528"/>
                </a:lnTo>
                <a:lnTo>
                  <a:pt x="0" y="74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486953" y="4985355"/>
            <a:ext cx="8878957" cy="666442"/>
          </a:xfrm>
          <a:prstGeom prst="rect">
            <a:avLst/>
          </a:prstGeom>
        </p:spPr>
        <p:txBody>
          <a:bodyPr anchor="t" rtlCol="false" tIns="0" lIns="0" bIns="0" rIns="0">
            <a:spAutoFit/>
          </a:bodyPr>
          <a:lstStyle/>
          <a:p>
            <a:pPr algn="l">
              <a:lnSpc>
                <a:spcPts val="2608"/>
              </a:lnSpc>
            </a:pPr>
            <a:r>
              <a:rPr lang="en-US" sz="2483">
                <a:solidFill>
                  <a:srgbClr val="00C5E8"/>
                </a:solidFill>
                <a:latin typeface="Glacial Indifference"/>
                <a:ea typeface="Glacial Indifference"/>
                <a:cs typeface="Glacial Indifference"/>
                <a:sym typeface="Glacial Indifference"/>
              </a:rPr>
              <a:t>Coleta de Dados</a:t>
            </a:r>
          </a:p>
          <a:p>
            <a:pPr algn="l">
              <a:lnSpc>
                <a:spcPts val="2608"/>
              </a:lnSpc>
              <a:spcBef>
                <a:spcPct val="0"/>
              </a:spcBef>
            </a:pPr>
            <a:r>
              <a:rPr lang="en-US" sz="2483">
                <a:solidFill>
                  <a:srgbClr val="00C5E8"/>
                </a:solidFill>
                <a:latin typeface="Glacial Indifference"/>
                <a:ea typeface="Glacial Indifference"/>
                <a:cs typeface="Glacial Indifference"/>
                <a:sym typeface="Glacial Indifference"/>
              </a:rPr>
              <a:t>Dataset de 44.406 imagens de frutas da plataforma Zenodo</a:t>
            </a:r>
          </a:p>
        </p:txBody>
      </p:sp>
      <p:sp>
        <p:nvSpPr>
          <p:cNvPr name="TextBox 8" id="8"/>
          <p:cNvSpPr txBox="true"/>
          <p:nvPr/>
        </p:nvSpPr>
        <p:spPr>
          <a:xfrm rot="0">
            <a:off x="1486953" y="6084846"/>
            <a:ext cx="8878957" cy="990292"/>
          </a:xfrm>
          <a:prstGeom prst="rect">
            <a:avLst/>
          </a:prstGeom>
        </p:spPr>
        <p:txBody>
          <a:bodyPr anchor="t" rtlCol="false" tIns="0" lIns="0" bIns="0" rIns="0">
            <a:spAutoFit/>
          </a:bodyPr>
          <a:lstStyle/>
          <a:p>
            <a:pPr algn="l">
              <a:lnSpc>
                <a:spcPts val="2608"/>
              </a:lnSpc>
            </a:pPr>
            <a:r>
              <a:rPr lang="en-US" sz="2483">
                <a:solidFill>
                  <a:srgbClr val="00C5E8"/>
                </a:solidFill>
                <a:latin typeface="Glacial Indifference"/>
                <a:ea typeface="Glacial Indifference"/>
                <a:cs typeface="Glacial Indifference"/>
                <a:sym typeface="Glacial Indifference"/>
              </a:rPr>
              <a:t>Pré-processamento</a:t>
            </a:r>
          </a:p>
          <a:p>
            <a:pPr algn="l">
              <a:lnSpc>
                <a:spcPts val="2608"/>
              </a:lnSpc>
            </a:pPr>
            <a:r>
              <a:rPr lang="en-US" sz="2483">
                <a:solidFill>
                  <a:srgbClr val="00C5E8"/>
                </a:solidFill>
                <a:latin typeface="Glacial Indifference"/>
                <a:ea typeface="Glacial Indifference"/>
                <a:cs typeface="Glacial Indifference"/>
                <a:sym typeface="Glacial Indifference"/>
              </a:rPr>
              <a:t>Normalização e separação em conjuntos de treino, validação</a:t>
            </a:r>
          </a:p>
          <a:p>
            <a:pPr algn="l">
              <a:lnSpc>
                <a:spcPts val="2608"/>
              </a:lnSpc>
              <a:spcBef>
                <a:spcPct val="0"/>
              </a:spcBef>
            </a:pPr>
            <a:r>
              <a:rPr lang="en-US" sz="2483">
                <a:solidFill>
                  <a:srgbClr val="00C5E8"/>
                </a:solidFill>
                <a:latin typeface="Glacial Indifference"/>
                <a:ea typeface="Glacial Indifference"/>
                <a:cs typeface="Glacial Indifference"/>
                <a:sym typeface="Glacial Indifference"/>
              </a:rPr>
              <a:t>e teste</a:t>
            </a:r>
          </a:p>
        </p:txBody>
      </p:sp>
      <p:sp>
        <p:nvSpPr>
          <p:cNvPr name="TextBox 9" id="9"/>
          <p:cNvSpPr txBox="true"/>
          <p:nvPr/>
        </p:nvSpPr>
        <p:spPr>
          <a:xfrm rot="0">
            <a:off x="1486953" y="7432419"/>
            <a:ext cx="8878957" cy="990292"/>
          </a:xfrm>
          <a:prstGeom prst="rect">
            <a:avLst/>
          </a:prstGeom>
        </p:spPr>
        <p:txBody>
          <a:bodyPr anchor="t" rtlCol="false" tIns="0" lIns="0" bIns="0" rIns="0">
            <a:spAutoFit/>
          </a:bodyPr>
          <a:lstStyle/>
          <a:p>
            <a:pPr algn="l">
              <a:lnSpc>
                <a:spcPts val="2608"/>
              </a:lnSpc>
            </a:pPr>
            <a:r>
              <a:rPr lang="en-US" sz="2483">
                <a:solidFill>
                  <a:srgbClr val="00C5E8"/>
                </a:solidFill>
                <a:latin typeface="Glacial Indifference"/>
                <a:ea typeface="Glacial Indifference"/>
                <a:cs typeface="Glacial Indifference"/>
                <a:sym typeface="Glacial Indifference"/>
              </a:rPr>
              <a:t>Modelagem</a:t>
            </a:r>
          </a:p>
          <a:p>
            <a:pPr algn="l">
              <a:lnSpc>
                <a:spcPts val="2608"/>
              </a:lnSpc>
            </a:pPr>
            <a:r>
              <a:rPr lang="en-US" sz="2483">
                <a:solidFill>
                  <a:srgbClr val="00C5E8"/>
                </a:solidFill>
                <a:latin typeface="Glacial Indifference"/>
                <a:ea typeface="Glacial Indifference"/>
                <a:cs typeface="Glacial Indifference"/>
                <a:sym typeface="Glacial Indifference"/>
              </a:rPr>
              <a:t>Utilização da ResNet50 com Transfer Learning</a:t>
            </a:r>
          </a:p>
          <a:p>
            <a:pPr algn="l">
              <a:lnSpc>
                <a:spcPts val="2608"/>
              </a:lnSpc>
              <a:spcBef>
                <a:spcPct val="0"/>
              </a:spcBef>
            </a:pPr>
          </a:p>
        </p:txBody>
      </p:sp>
      <p:sp>
        <p:nvSpPr>
          <p:cNvPr name="TextBox 10" id="10"/>
          <p:cNvSpPr txBox="true"/>
          <p:nvPr/>
        </p:nvSpPr>
        <p:spPr>
          <a:xfrm rot="0">
            <a:off x="745503" y="5124420"/>
            <a:ext cx="215348" cy="397836"/>
          </a:xfrm>
          <a:prstGeom prst="rect">
            <a:avLst/>
          </a:prstGeom>
        </p:spPr>
        <p:txBody>
          <a:bodyPr anchor="t" rtlCol="false" tIns="0" lIns="0" bIns="0" rIns="0">
            <a:spAutoFit/>
          </a:bodyPr>
          <a:lstStyle/>
          <a:p>
            <a:pPr algn="l">
              <a:lnSpc>
                <a:spcPts val="3027"/>
              </a:lnSpc>
              <a:spcBef>
                <a:spcPct val="0"/>
              </a:spcBef>
            </a:pPr>
            <a:r>
              <a:rPr lang="en-US" b="true" sz="2883">
                <a:solidFill>
                  <a:srgbClr val="00C5E8"/>
                </a:solidFill>
                <a:latin typeface="Glacial Indifference Bold"/>
                <a:ea typeface="Glacial Indifference Bold"/>
                <a:cs typeface="Glacial Indifference Bold"/>
                <a:sym typeface="Glacial Indifference Bold"/>
              </a:rPr>
              <a:t>1</a:t>
            </a:r>
          </a:p>
        </p:txBody>
      </p:sp>
      <p:sp>
        <p:nvSpPr>
          <p:cNvPr name="TextBox 11" id="11"/>
          <p:cNvSpPr txBox="true"/>
          <p:nvPr/>
        </p:nvSpPr>
        <p:spPr>
          <a:xfrm rot="0">
            <a:off x="745503" y="6385836"/>
            <a:ext cx="215348" cy="397836"/>
          </a:xfrm>
          <a:prstGeom prst="rect">
            <a:avLst/>
          </a:prstGeom>
        </p:spPr>
        <p:txBody>
          <a:bodyPr anchor="t" rtlCol="false" tIns="0" lIns="0" bIns="0" rIns="0">
            <a:spAutoFit/>
          </a:bodyPr>
          <a:lstStyle/>
          <a:p>
            <a:pPr algn="l">
              <a:lnSpc>
                <a:spcPts val="3027"/>
              </a:lnSpc>
              <a:spcBef>
                <a:spcPct val="0"/>
              </a:spcBef>
            </a:pPr>
            <a:r>
              <a:rPr lang="en-US" b="true" sz="2883">
                <a:solidFill>
                  <a:srgbClr val="00C5E8"/>
                </a:solidFill>
                <a:latin typeface="Glacial Indifference Bold"/>
                <a:ea typeface="Glacial Indifference Bold"/>
                <a:cs typeface="Glacial Indifference Bold"/>
                <a:sym typeface="Glacial Indifference Bold"/>
              </a:rPr>
              <a:t>2</a:t>
            </a:r>
          </a:p>
        </p:txBody>
      </p:sp>
      <p:sp>
        <p:nvSpPr>
          <p:cNvPr name="TextBox 12" id="12"/>
          <p:cNvSpPr txBox="true"/>
          <p:nvPr/>
        </p:nvSpPr>
        <p:spPr>
          <a:xfrm rot="0">
            <a:off x="764553" y="7569088"/>
            <a:ext cx="215348" cy="397836"/>
          </a:xfrm>
          <a:prstGeom prst="rect">
            <a:avLst/>
          </a:prstGeom>
        </p:spPr>
        <p:txBody>
          <a:bodyPr anchor="t" rtlCol="false" tIns="0" lIns="0" bIns="0" rIns="0">
            <a:spAutoFit/>
          </a:bodyPr>
          <a:lstStyle/>
          <a:p>
            <a:pPr algn="l">
              <a:lnSpc>
                <a:spcPts val="3027"/>
              </a:lnSpc>
              <a:spcBef>
                <a:spcPct val="0"/>
              </a:spcBef>
            </a:pPr>
            <a:r>
              <a:rPr lang="en-US" b="true" sz="2883">
                <a:solidFill>
                  <a:srgbClr val="00C5E8"/>
                </a:solidFill>
                <a:latin typeface="Glacial Indifference Bold"/>
                <a:ea typeface="Glacial Indifference Bold"/>
                <a:cs typeface="Glacial Indifference Bold"/>
                <a:sym typeface="Glacial Indifference Bold"/>
              </a:rPr>
              <a:t>3</a:t>
            </a:r>
          </a:p>
        </p:txBody>
      </p:sp>
      <p:sp>
        <p:nvSpPr>
          <p:cNvPr name="AutoShape 13" id="13"/>
          <p:cNvSpPr/>
          <p:nvPr/>
        </p:nvSpPr>
        <p:spPr>
          <a:xfrm>
            <a:off x="834127" y="6783672"/>
            <a:ext cx="0" cy="825479"/>
          </a:xfrm>
          <a:prstGeom prst="line">
            <a:avLst/>
          </a:prstGeom>
          <a:ln cap="flat" w="38100">
            <a:solidFill>
              <a:srgbClr val="DE6A99"/>
            </a:solidFill>
            <a:prstDash val="solid"/>
            <a:headEnd type="none" len="sm" w="sm"/>
            <a:tailEnd type="none" len="sm" w="sm"/>
          </a:ln>
        </p:spPr>
      </p:sp>
      <p:sp>
        <p:nvSpPr>
          <p:cNvPr name="AutoShape 14" id="14"/>
          <p:cNvSpPr/>
          <p:nvPr/>
        </p:nvSpPr>
        <p:spPr>
          <a:xfrm>
            <a:off x="815077" y="5522257"/>
            <a:ext cx="0" cy="825479"/>
          </a:xfrm>
          <a:prstGeom prst="line">
            <a:avLst/>
          </a:prstGeom>
          <a:ln cap="flat" w="38100">
            <a:solidFill>
              <a:srgbClr val="DE6A99"/>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TextBox 2" id="2"/>
          <p:cNvSpPr txBox="true"/>
          <p:nvPr/>
        </p:nvSpPr>
        <p:spPr>
          <a:xfrm rot="0">
            <a:off x="489414" y="1453999"/>
            <a:ext cx="9308171" cy="2710320"/>
          </a:xfrm>
          <a:prstGeom prst="rect">
            <a:avLst/>
          </a:prstGeom>
        </p:spPr>
        <p:txBody>
          <a:bodyPr anchor="t" rtlCol="false" tIns="0" lIns="0" bIns="0" rIns="0">
            <a:spAutoFit/>
          </a:bodyPr>
          <a:lstStyle/>
          <a:p>
            <a:pPr algn="ctr">
              <a:lnSpc>
                <a:spcPts val="6220"/>
              </a:lnSpc>
            </a:pPr>
            <a:r>
              <a:rPr lang="en-US" b="true" sz="7405">
                <a:solidFill>
                  <a:srgbClr val="00C5E8"/>
                </a:solidFill>
                <a:latin typeface="Jaturat Bold"/>
                <a:ea typeface="Jaturat Bold"/>
                <a:cs typeface="Jaturat Bold"/>
                <a:sym typeface="Jaturat Bold"/>
              </a:rPr>
              <a:t>ANÁLISE EXPLORATÓRIA DOS DADOS</a:t>
            </a:r>
          </a:p>
        </p:txBody>
      </p:sp>
      <p:sp>
        <p:nvSpPr>
          <p:cNvPr name="Freeform 3" id="3"/>
          <p:cNvSpPr/>
          <p:nvPr/>
        </p:nvSpPr>
        <p:spPr>
          <a:xfrm flipH="false" flipV="false" rot="0">
            <a:off x="1703094" y="-71265"/>
            <a:ext cx="6291090" cy="6291090"/>
          </a:xfrm>
          <a:custGeom>
            <a:avLst/>
            <a:gdLst/>
            <a:ahLst/>
            <a:cxnLst/>
            <a:rect r="r" b="b" t="t" l="l"/>
            <a:pathLst>
              <a:path h="6291090" w="6291090">
                <a:moveTo>
                  <a:pt x="0" y="0"/>
                </a:moveTo>
                <a:lnTo>
                  <a:pt x="6291090" y="0"/>
                </a:lnTo>
                <a:lnTo>
                  <a:pt x="6291090" y="6291090"/>
                </a:lnTo>
                <a:lnTo>
                  <a:pt x="0" y="6291090"/>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48332" y="4640871"/>
            <a:ext cx="6790336" cy="4617429"/>
          </a:xfrm>
          <a:custGeom>
            <a:avLst/>
            <a:gdLst/>
            <a:ahLst/>
            <a:cxnLst/>
            <a:rect r="r" b="b" t="t" l="l"/>
            <a:pathLst>
              <a:path h="4617429" w="6790336">
                <a:moveTo>
                  <a:pt x="0" y="0"/>
                </a:moveTo>
                <a:lnTo>
                  <a:pt x="6790336" y="0"/>
                </a:lnTo>
                <a:lnTo>
                  <a:pt x="6790336" y="4617429"/>
                </a:lnTo>
                <a:lnTo>
                  <a:pt x="0" y="4617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078935" y="5982952"/>
            <a:ext cx="6129130" cy="1961842"/>
          </a:xfrm>
          <a:prstGeom prst="rect">
            <a:avLst/>
          </a:prstGeom>
        </p:spPr>
        <p:txBody>
          <a:bodyPr anchor="t" rtlCol="false" tIns="0" lIns="0" bIns="0" rIns="0">
            <a:spAutoFit/>
          </a:bodyPr>
          <a:lstStyle/>
          <a:p>
            <a:pPr algn="l">
              <a:lnSpc>
                <a:spcPts val="2608"/>
              </a:lnSpc>
            </a:pPr>
            <a:r>
              <a:rPr lang="en-US" sz="2483">
                <a:solidFill>
                  <a:srgbClr val="00C5E8"/>
                </a:solidFill>
                <a:latin typeface="Glacial Indifference"/>
                <a:ea typeface="Glacial Indifference"/>
                <a:cs typeface="Glacial Indifference"/>
                <a:sym typeface="Glacial Indifference"/>
              </a:rPr>
              <a:t>Etapas da Análise</a:t>
            </a:r>
          </a:p>
          <a:p>
            <a:pPr algn="l" marL="536255" indent="-268128" lvl="1">
              <a:lnSpc>
                <a:spcPts val="2608"/>
              </a:lnSpc>
              <a:buFont typeface="Arial"/>
              <a:buChar char="•"/>
            </a:pPr>
            <a:r>
              <a:rPr lang="en-US" sz="2483">
                <a:solidFill>
                  <a:srgbClr val="00C5E8"/>
                </a:solidFill>
                <a:latin typeface="Glacial Indifference"/>
                <a:ea typeface="Glacial Indifference"/>
                <a:cs typeface="Glacial Indifference"/>
                <a:sym typeface="Glacial Indifference"/>
              </a:rPr>
              <a:t>Contagem de imagens por tipo de fruta</a:t>
            </a:r>
          </a:p>
          <a:p>
            <a:pPr algn="l" marL="536255" indent="-268128" lvl="1">
              <a:lnSpc>
                <a:spcPts val="2608"/>
              </a:lnSpc>
              <a:buFont typeface="Arial"/>
              <a:buChar char="•"/>
            </a:pPr>
            <a:r>
              <a:rPr lang="en-US" sz="2483">
                <a:solidFill>
                  <a:srgbClr val="00C5E8"/>
                </a:solidFill>
                <a:latin typeface="Glacial Indifference"/>
                <a:ea typeface="Glacial Indifference"/>
                <a:cs typeface="Glacial Indifference"/>
                <a:sym typeface="Glacial Indifference"/>
              </a:rPr>
              <a:t>Criação de gráficos de distribuição</a:t>
            </a:r>
          </a:p>
          <a:p>
            <a:pPr algn="l" marL="536255" indent="-268128" lvl="1">
              <a:lnSpc>
                <a:spcPts val="2608"/>
              </a:lnSpc>
              <a:buFont typeface="Arial"/>
              <a:buChar char="•"/>
            </a:pPr>
            <a:r>
              <a:rPr lang="en-US" sz="2483">
                <a:solidFill>
                  <a:srgbClr val="00C5E8"/>
                </a:solidFill>
                <a:latin typeface="Glacial Indifference"/>
                <a:ea typeface="Glacial Indifference"/>
                <a:cs typeface="Glacial Indifference"/>
                <a:sym typeface="Glacial Indifference"/>
              </a:rPr>
              <a:t>Visualização de amostras aleatórias</a:t>
            </a:r>
          </a:p>
          <a:p>
            <a:pPr algn="l" marL="536255" indent="-268128" lvl="1">
              <a:lnSpc>
                <a:spcPts val="2608"/>
              </a:lnSpc>
              <a:buFont typeface="Arial"/>
              <a:buChar char="•"/>
            </a:pPr>
            <a:r>
              <a:rPr lang="en-US" sz="2483">
                <a:solidFill>
                  <a:srgbClr val="00C5E8"/>
                </a:solidFill>
                <a:latin typeface="Glacial Indifference"/>
                <a:ea typeface="Glacial Indifference"/>
                <a:cs typeface="Glacial Indifference"/>
                <a:sym typeface="Glacial Indifference"/>
              </a:rPr>
              <a:t>Análise estatística dos dados</a:t>
            </a:r>
          </a:p>
          <a:p>
            <a:pPr algn="l">
              <a:lnSpc>
                <a:spcPts val="2608"/>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Freeform 2" id="2"/>
          <p:cNvSpPr/>
          <p:nvPr/>
        </p:nvSpPr>
        <p:spPr>
          <a:xfrm flipH="false" flipV="false" rot="0">
            <a:off x="1222740" y="2477383"/>
            <a:ext cx="7841521" cy="5332234"/>
          </a:xfrm>
          <a:custGeom>
            <a:avLst/>
            <a:gdLst/>
            <a:ahLst/>
            <a:cxnLst/>
            <a:rect r="r" b="b" t="t" l="l"/>
            <a:pathLst>
              <a:path h="5332234" w="7841521">
                <a:moveTo>
                  <a:pt x="0" y="0"/>
                </a:moveTo>
                <a:lnTo>
                  <a:pt x="7841520" y="0"/>
                </a:lnTo>
                <a:lnTo>
                  <a:pt x="7841520" y="5332234"/>
                </a:lnTo>
                <a:lnTo>
                  <a:pt x="0" y="5332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04522" y="4032328"/>
            <a:ext cx="7077956" cy="3008413"/>
          </a:xfrm>
          <a:prstGeom prst="rect">
            <a:avLst/>
          </a:prstGeom>
        </p:spPr>
        <p:txBody>
          <a:bodyPr anchor="t" rtlCol="false" tIns="0" lIns="0" bIns="0" rIns="0">
            <a:spAutoFit/>
          </a:bodyPr>
          <a:lstStyle/>
          <a:p>
            <a:pPr algn="l">
              <a:lnSpc>
                <a:spcPts val="3011"/>
              </a:lnSpc>
            </a:pPr>
            <a:r>
              <a:rPr lang="en-US" sz="2868">
                <a:solidFill>
                  <a:srgbClr val="00C5E8"/>
                </a:solidFill>
                <a:latin typeface="Glacial Indifference"/>
                <a:ea typeface="Glacial Indifference"/>
                <a:cs typeface="Glacial Indifference"/>
                <a:sym typeface="Glacial Indifference"/>
              </a:rPr>
              <a:t>Resultados</a:t>
            </a:r>
          </a:p>
          <a:p>
            <a:pPr algn="l">
              <a:lnSpc>
                <a:spcPts val="3011"/>
              </a:lnSpc>
            </a:pPr>
            <a:r>
              <a:rPr lang="en-US" sz="2868">
                <a:solidFill>
                  <a:srgbClr val="00C5E8"/>
                </a:solidFill>
                <a:latin typeface="Glacial Indifference"/>
                <a:ea typeface="Glacial Indifference"/>
                <a:cs typeface="Glacial Indifference"/>
                <a:sym typeface="Glacial Indifference"/>
              </a:rPr>
              <a:t>A análise revelou uma distribuição relativamente equilibrada entre as classes de frutas, com algumas variações. Isso nos permitiu ajustar nosso approach de treinamento para garantir um desempenho consistente em todas as categorias.</a:t>
            </a:r>
          </a:p>
          <a:p>
            <a:pPr algn="l">
              <a:lnSpc>
                <a:spcPts val="3011"/>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TextBox 2" id="2"/>
          <p:cNvSpPr txBox="true"/>
          <p:nvPr/>
        </p:nvSpPr>
        <p:spPr>
          <a:xfrm rot="0">
            <a:off x="489414" y="592607"/>
            <a:ext cx="9308171" cy="2710320"/>
          </a:xfrm>
          <a:prstGeom prst="rect">
            <a:avLst/>
          </a:prstGeom>
        </p:spPr>
        <p:txBody>
          <a:bodyPr anchor="t" rtlCol="false" tIns="0" lIns="0" bIns="0" rIns="0">
            <a:spAutoFit/>
          </a:bodyPr>
          <a:lstStyle/>
          <a:p>
            <a:pPr algn="ctr">
              <a:lnSpc>
                <a:spcPts val="6220"/>
              </a:lnSpc>
            </a:pPr>
            <a:r>
              <a:rPr lang="en-US" b="true" sz="7405">
                <a:solidFill>
                  <a:srgbClr val="00C5E8"/>
                </a:solidFill>
                <a:latin typeface="Jaturat Bold"/>
                <a:ea typeface="Jaturat Bold"/>
                <a:cs typeface="Jaturat Bold"/>
                <a:sym typeface="Jaturat Bold"/>
              </a:rPr>
              <a:t>ARQUITETURA E TREINAMENTO DO MODELO</a:t>
            </a:r>
          </a:p>
        </p:txBody>
      </p:sp>
      <p:sp>
        <p:nvSpPr>
          <p:cNvPr name="Freeform 3" id="3"/>
          <p:cNvSpPr/>
          <p:nvPr/>
        </p:nvSpPr>
        <p:spPr>
          <a:xfrm flipH="false" flipV="false" rot="0">
            <a:off x="380233" y="4040892"/>
            <a:ext cx="9417353" cy="5791672"/>
          </a:xfrm>
          <a:custGeom>
            <a:avLst/>
            <a:gdLst/>
            <a:ahLst/>
            <a:cxnLst/>
            <a:rect r="r" b="b" t="t" l="l"/>
            <a:pathLst>
              <a:path h="5791672" w="9417353">
                <a:moveTo>
                  <a:pt x="0" y="0"/>
                </a:moveTo>
                <a:lnTo>
                  <a:pt x="9417353" y="0"/>
                </a:lnTo>
                <a:lnTo>
                  <a:pt x="9417353" y="5791671"/>
                </a:lnTo>
                <a:lnTo>
                  <a:pt x="0" y="5791671"/>
                </a:lnTo>
                <a:lnTo>
                  <a:pt x="0" y="0"/>
                </a:lnTo>
                <a:close/>
              </a:path>
            </a:pathLst>
          </a:custGeom>
          <a:blipFill>
            <a:blip r:embed="rId2"/>
            <a:stretch>
              <a:fillRect l="0" t="0" r="0" b="0"/>
            </a:stretch>
          </a:blipFill>
        </p:spPr>
      </p:sp>
      <p:sp>
        <p:nvSpPr>
          <p:cNvPr name="Freeform 4" id="4"/>
          <p:cNvSpPr/>
          <p:nvPr/>
        </p:nvSpPr>
        <p:spPr>
          <a:xfrm flipH="false" flipV="false" rot="0">
            <a:off x="1815738" y="-1183490"/>
            <a:ext cx="6291090" cy="6291090"/>
          </a:xfrm>
          <a:custGeom>
            <a:avLst/>
            <a:gdLst/>
            <a:ahLst/>
            <a:cxnLst/>
            <a:rect r="r" b="b" t="t" l="l"/>
            <a:pathLst>
              <a:path h="6291090" w="6291090">
                <a:moveTo>
                  <a:pt x="0" y="0"/>
                </a:moveTo>
                <a:lnTo>
                  <a:pt x="6291090" y="0"/>
                </a:lnTo>
                <a:lnTo>
                  <a:pt x="6291090" y="6291090"/>
                </a:lnTo>
                <a:lnTo>
                  <a:pt x="0" y="6291090"/>
                </a:lnTo>
                <a:lnTo>
                  <a:pt x="0" y="0"/>
                </a:lnTo>
                <a:close/>
              </a:path>
            </a:pathLst>
          </a:custGeom>
          <a:blipFill>
            <a:blip r:embed="rId3">
              <a:alphaModFix amt="56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TextBox 2" id="2"/>
          <p:cNvSpPr txBox="true"/>
          <p:nvPr/>
        </p:nvSpPr>
        <p:spPr>
          <a:xfrm rot="0">
            <a:off x="489414" y="592607"/>
            <a:ext cx="9308171" cy="2710320"/>
          </a:xfrm>
          <a:prstGeom prst="rect">
            <a:avLst/>
          </a:prstGeom>
        </p:spPr>
        <p:txBody>
          <a:bodyPr anchor="t" rtlCol="false" tIns="0" lIns="0" bIns="0" rIns="0">
            <a:spAutoFit/>
          </a:bodyPr>
          <a:lstStyle/>
          <a:p>
            <a:pPr algn="ctr">
              <a:lnSpc>
                <a:spcPts val="6220"/>
              </a:lnSpc>
            </a:pPr>
            <a:r>
              <a:rPr lang="en-US" b="true" sz="7405">
                <a:solidFill>
                  <a:srgbClr val="00C5E8"/>
                </a:solidFill>
                <a:latin typeface="Jaturat Bold"/>
                <a:ea typeface="Jaturat Bold"/>
                <a:cs typeface="Jaturat Bold"/>
                <a:sym typeface="Jaturat Bold"/>
              </a:rPr>
              <a:t>RESULTADOS E MÉTRICAS DE AVALIAÇÃO</a:t>
            </a:r>
          </a:p>
        </p:txBody>
      </p:sp>
      <p:sp>
        <p:nvSpPr>
          <p:cNvPr name="Freeform 3" id="3"/>
          <p:cNvSpPr/>
          <p:nvPr/>
        </p:nvSpPr>
        <p:spPr>
          <a:xfrm flipH="false" flipV="false" rot="0">
            <a:off x="1997955" y="-617917"/>
            <a:ext cx="6291090" cy="6291090"/>
          </a:xfrm>
          <a:custGeom>
            <a:avLst/>
            <a:gdLst/>
            <a:ahLst/>
            <a:cxnLst/>
            <a:rect r="r" b="b" t="t" l="l"/>
            <a:pathLst>
              <a:path h="6291090" w="6291090">
                <a:moveTo>
                  <a:pt x="0" y="0"/>
                </a:moveTo>
                <a:lnTo>
                  <a:pt x="6291090" y="0"/>
                </a:lnTo>
                <a:lnTo>
                  <a:pt x="6291090" y="6291090"/>
                </a:lnTo>
                <a:lnTo>
                  <a:pt x="0" y="6291090"/>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04022" y="4380268"/>
            <a:ext cx="8878957" cy="2933392"/>
          </a:xfrm>
          <a:prstGeom prst="rect">
            <a:avLst/>
          </a:prstGeom>
        </p:spPr>
        <p:txBody>
          <a:bodyPr anchor="t" rtlCol="false" tIns="0" lIns="0" bIns="0" rIns="0">
            <a:spAutoFit/>
          </a:bodyPr>
          <a:lstStyle/>
          <a:p>
            <a:pPr algn="ctr">
              <a:lnSpc>
                <a:spcPts val="2608"/>
              </a:lnSpc>
            </a:pPr>
            <a:r>
              <a:rPr lang="en-US" sz="2483">
                <a:solidFill>
                  <a:srgbClr val="00C5E8"/>
                </a:solidFill>
                <a:latin typeface="Glacial Indifference"/>
                <a:ea typeface="Glacial Indifference"/>
                <a:cs typeface="Glacial Indifference"/>
                <a:sym typeface="Glacial Indifference"/>
              </a:rPr>
              <a:t>Os resultados obtidos com nosso modelo foram excepcionais. Alcançamos uma acurácia de 99,79% no conjunto de teste, superando nossa meta inicial de 90%. Para uma avaliação mais abrangente, utilizamos múltiplas métricas de desempenho.</a:t>
            </a:r>
          </a:p>
          <a:p>
            <a:pPr algn="ctr">
              <a:lnSpc>
                <a:spcPts val="2608"/>
              </a:lnSpc>
              <a:spcBef>
                <a:spcPct val="0"/>
              </a:spcBef>
            </a:pPr>
            <a:r>
              <a:rPr lang="en-US" sz="2483">
                <a:solidFill>
                  <a:srgbClr val="00C5E8"/>
                </a:solidFill>
                <a:latin typeface="Glacial Indifference"/>
                <a:ea typeface="Glacial Indifference"/>
                <a:cs typeface="Glacial Indifference"/>
                <a:sym typeface="Glacial Indifference"/>
              </a:rPr>
              <a:t>A matriz de confusão revelou que o modelo raramente confunde as classes de frutas, mesmo entre tipos visualmente similares. As métricas de precisão, revocação e F1-score foram consistentemente altas para todas as classes, indicando um desempenho robusto e equilibrado.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C2E50"/>
        </a:solidFill>
      </p:bgPr>
    </p:bg>
    <p:spTree>
      <p:nvGrpSpPr>
        <p:cNvPr id="1" name=""/>
        <p:cNvGrpSpPr/>
        <p:nvPr/>
      </p:nvGrpSpPr>
      <p:grpSpPr>
        <a:xfrm>
          <a:off x="0" y="0"/>
          <a:ext cx="0" cy="0"/>
          <a:chOff x="0" y="0"/>
          <a:chExt cx="0" cy="0"/>
        </a:xfrm>
      </p:grpSpPr>
      <p:sp>
        <p:nvSpPr>
          <p:cNvPr name="Freeform 2" id="2"/>
          <p:cNvSpPr/>
          <p:nvPr/>
        </p:nvSpPr>
        <p:spPr>
          <a:xfrm flipH="false" flipV="false" rot="0">
            <a:off x="404452" y="1359497"/>
            <a:ext cx="4422906" cy="3007576"/>
          </a:xfrm>
          <a:custGeom>
            <a:avLst/>
            <a:gdLst/>
            <a:ahLst/>
            <a:cxnLst/>
            <a:rect r="r" b="b" t="t" l="l"/>
            <a:pathLst>
              <a:path h="3007576" w="4422906">
                <a:moveTo>
                  <a:pt x="0" y="0"/>
                </a:moveTo>
                <a:lnTo>
                  <a:pt x="4422906" y="0"/>
                </a:lnTo>
                <a:lnTo>
                  <a:pt x="4422906" y="3007576"/>
                </a:lnTo>
                <a:lnTo>
                  <a:pt x="0" y="3007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48660" y="2133576"/>
            <a:ext cx="6129130" cy="1777056"/>
          </a:xfrm>
          <a:prstGeom prst="rect">
            <a:avLst/>
          </a:prstGeom>
        </p:spPr>
        <p:txBody>
          <a:bodyPr anchor="t" rtlCol="false" tIns="0" lIns="0" bIns="0" rIns="0">
            <a:spAutoFit/>
          </a:bodyPr>
          <a:lstStyle/>
          <a:p>
            <a:pPr algn="ctr">
              <a:lnSpc>
                <a:spcPts val="6387"/>
              </a:lnSpc>
            </a:pPr>
            <a:r>
              <a:rPr lang="en-US" sz="6083">
                <a:solidFill>
                  <a:srgbClr val="00C5E8"/>
                </a:solidFill>
                <a:latin typeface="Glacial Indifference"/>
                <a:ea typeface="Glacial Indifference"/>
                <a:cs typeface="Glacial Indifference"/>
                <a:sym typeface="Glacial Indifference"/>
              </a:rPr>
              <a:t>99.79%</a:t>
            </a:r>
          </a:p>
          <a:p>
            <a:pPr algn="ctr">
              <a:lnSpc>
                <a:spcPts val="2608"/>
              </a:lnSpc>
            </a:pPr>
            <a:r>
              <a:rPr lang="en-US" sz="2483">
                <a:solidFill>
                  <a:srgbClr val="00C5E8"/>
                </a:solidFill>
                <a:latin typeface="Glacial Indifference"/>
                <a:ea typeface="Glacial Indifference"/>
                <a:cs typeface="Glacial Indifference"/>
                <a:sym typeface="Glacial Indifference"/>
              </a:rPr>
              <a:t>Acurácia</a:t>
            </a:r>
          </a:p>
          <a:p>
            <a:pPr algn="ctr">
              <a:lnSpc>
                <a:spcPts val="2608"/>
              </a:lnSpc>
            </a:pPr>
            <a:r>
              <a:rPr lang="en-US" sz="2483">
                <a:solidFill>
                  <a:srgbClr val="00C5E8"/>
                </a:solidFill>
                <a:latin typeface="Glacial Indifference"/>
                <a:ea typeface="Glacial Indifference"/>
                <a:cs typeface="Glacial Indifference"/>
                <a:sym typeface="Glacial Indifference"/>
              </a:rPr>
              <a:t>No conjunto de teste</a:t>
            </a:r>
          </a:p>
          <a:p>
            <a:pPr algn="ctr">
              <a:lnSpc>
                <a:spcPts val="2608"/>
              </a:lnSpc>
              <a:spcBef>
                <a:spcPct val="0"/>
              </a:spcBef>
            </a:pPr>
          </a:p>
        </p:txBody>
      </p:sp>
      <p:sp>
        <p:nvSpPr>
          <p:cNvPr name="Freeform 4" id="4"/>
          <p:cNvSpPr/>
          <p:nvPr/>
        </p:nvSpPr>
        <p:spPr>
          <a:xfrm flipH="false" flipV="false" rot="0">
            <a:off x="5377331" y="1359497"/>
            <a:ext cx="4422906" cy="3007576"/>
          </a:xfrm>
          <a:custGeom>
            <a:avLst/>
            <a:gdLst/>
            <a:ahLst/>
            <a:cxnLst/>
            <a:rect r="r" b="b" t="t" l="l"/>
            <a:pathLst>
              <a:path h="3007576" w="4422906">
                <a:moveTo>
                  <a:pt x="0" y="0"/>
                </a:moveTo>
                <a:lnTo>
                  <a:pt x="4422905" y="0"/>
                </a:lnTo>
                <a:lnTo>
                  <a:pt x="4422905" y="3007576"/>
                </a:lnTo>
                <a:lnTo>
                  <a:pt x="0" y="3007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524218" y="2133576"/>
            <a:ext cx="6129130" cy="1777056"/>
          </a:xfrm>
          <a:prstGeom prst="rect">
            <a:avLst/>
          </a:prstGeom>
        </p:spPr>
        <p:txBody>
          <a:bodyPr anchor="t" rtlCol="false" tIns="0" lIns="0" bIns="0" rIns="0">
            <a:spAutoFit/>
          </a:bodyPr>
          <a:lstStyle/>
          <a:p>
            <a:pPr algn="ctr">
              <a:lnSpc>
                <a:spcPts val="6387"/>
              </a:lnSpc>
            </a:pPr>
            <a:r>
              <a:rPr lang="en-US" sz="6083">
                <a:solidFill>
                  <a:srgbClr val="00C5E8"/>
                </a:solidFill>
                <a:latin typeface="Glacial Indifference"/>
                <a:ea typeface="Glacial Indifference"/>
                <a:cs typeface="Glacial Indifference"/>
                <a:sym typeface="Glacial Indifference"/>
              </a:rPr>
              <a:t>0.9981</a:t>
            </a:r>
          </a:p>
          <a:p>
            <a:pPr algn="ctr">
              <a:lnSpc>
                <a:spcPts val="2608"/>
              </a:lnSpc>
            </a:pPr>
            <a:r>
              <a:rPr lang="en-US" sz="2483">
                <a:solidFill>
                  <a:srgbClr val="00C5E8"/>
                </a:solidFill>
                <a:latin typeface="Glacial Indifference"/>
                <a:ea typeface="Glacial Indifference"/>
                <a:cs typeface="Glacial Indifference"/>
                <a:sym typeface="Glacial Indifference"/>
              </a:rPr>
              <a:t>Precisão</a:t>
            </a:r>
          </a:p>
          <a:p>
            <a:pPr algn="ctr">
              <a:lnSpc>
                <a:spcPts val="2608"/>
              </a:lnSpc>
            </a:pPr>
            <a:r>
              <a:rPr lang="en-US" sz="2483">
                <a:solidFill>
                  <a:srgbClr val="00C5E8"/>
                </a:solidFill>
                <a:latin typeface="Glacial Indifference"/>
                <a:ea typeface="Glacial Indifference"/>
                <a:cs typeface="Glacial Indifference"/>
                <a:sym typeface="Glacial Indifference"/>
              </a:rPr>
              <a:t>Média ponderada</a:t>
            </a:r>
          </a:p>
          <a:p>
            <a:pPr algn="ctr">
              <a:lnSpc>
                <a:spcPts val="2608"/>
              </a:lnSpc>
              <a:spcBef>
                <a:spcPct val="0"/>
              </a:spcBef>
            </a:pPr>
          </a:p>
        </p:txBody>
      </p:sp>
      <p:sp>
        <p:nvSpPr>
          <p:cNvPr name="Freeform 6" id="6"/>
          <p:cNvSpPr/>
          <p:nvPr/>
        </p:nvSpPr>
        <p:spPr>
          <a:xfrm flipH="false" flipV="false" rot="0">
            <a:off x="404452" y="5143500"/>
            <a:ext cx="4422906" cy="3007576"/>
          </a:xfrm>
          <a:custGeom>
            <a:avLst/>
            <a:gdLst/>
            <a:ahLst/>
            <a:cxnLst/>
            <a:rect r="r" b="b" t="t" l="l"/>
            <a:pathLst>
              <a:path h="3007576" w="4422906">
                <a:moveTo>
                  <a:pt x="0" y="0"/>
                </a:moveTo>
                <a:lnTo>
                  <a:pt x="4422906" y="0"/>
                </a:lnTo>
                <a:lnTo>
                  <a:pt x="4422906" y="3007576"/>
                </a:lnTo>
                <a:lnTo>
                  <a:pt x="0" y="3007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48660" y="5917579"/>
            <a:ext cx="6129130" cy="1777056"/>
          </a:xfrm>
          <a:prstGeom prst="rect">
            <a:avLst/>
          </a:prstGeom>
        </p:spPr>
        <p:txBody>
          <a:bodyPr anchor="t" rtlCol="false" tIns="0" lIns="0" bIns="0" rIns="0">
            <a:spAutoFit/>
          </a:bodyPr>
          <a:lstStyle/>
          <a:p>
            <a:pPr algn="ctr">
              <a:lnSpc>
                <a:spcPts val="6387"/>
              </a:lnSpc>
            </a:pPr>
            <a:r>
              <a:rPr lang="en-US" sz="6083">
                <a:solidFill>
                  <a:srgbClr val="00C5E8"/>
                </a:solidFill>
                <a:latin typeface="Glacial Indifference"/>
                <a:ea typeface="Glacial Indifference"/>
                <a:cs typeface="Glacial Indifference"/>
                <a:sym typeface="Glacial Indifference"/>
              </a:rPr>
              <a:t>0.9980</a:t>
            </a:r>
          </a:p>
          <a:p>
            <a:pPr algn="ctr">
              <a:lnSpc>
                <a:spcPts val="2608"/>
              </a:lnSpc>
            </a:pPr>
            <a:r>
              <a:rPr lang="en-US" sz="2483">
                <a:solidFill>
                  <a:srgbClr val="00C5E8"/>
                </a:solidFill>
                <a:latin typeface="Glacial Indifference"/>
                <a:ea typeface="Glacial Indifference"/>
                <a:cs typeface="Glacial Indifference"/>
                <a:sym typeface="Glacial Indifference"/>
              </a:rPr>
              <a:t>Revocação</a:t>
            </a:r>
          </a:p>
          <a:p>
            <a:pPr algn="ctr">
              <a:lnSpc>
                <a:spcPts val="2608"/>
              </a:lnSpc>
            </a:pPr>
            <a:r>
              <a:rPr lang="en-US" sz="2483">
                <a:solidFill>
                  <a:srgbClr val="00C5E8"/>
                </a:solidFill>
                <a:latin typeface="Glacial Indifference"/>
                <a:ea typeface="Glacial Indifference"/>
                <a:cs typeface="Glacial Indifference"/>
                <a:sym typeface="Glacial Indifference"/>
              </a:rPr>
              <a:t>Média ponderada</a:t>
            </a:r>
          </a:p>
          <a:p>
            <a:pPr algn="ctr">
              <a:lnSpc>
                <a:spcPts val="2608"/>
              </a:lnSpc>
              <a:spcBef>
                <a:spcPct val="0"/>
              </a:spcBef>
            </a:pPr>
          </a:p>
        </p:txBody>
      </p:sp>
      <p:sp>
        <p:nvSpPr>
          <p:cNvPr name="Freeform 8" id="8"/>
          <p:cNvSpPr/>
          <p:nvPr/>
        </p:nvSpPr>
        <p:spPr>
          <a:xfrm flipH="false" flipV="false" rot="0">
            <a:off x="5377331" y="5143500"/>
            <a:ext cx="4422906" cy="3007576"/>
          </a:xfrm>
          <a:custGeom>
            <a:avLst/>
            <a:gdLst/>
            <a:ahLst/>
            <a:cxnLst/>
            <a:rect r="r" b="b" t="t" l="l"/>
            <a:pathLst>
              <a:path h="3007576" w="4422906">
                <a:moveTo>
                  <a:pt x="0" y="0"/>
                </a:moveTo>
                <a:lnTo>
                  <a:pt x="4422905" y="0"/>
                </a:lnTo>
                <a:lnTo>
                  <a:pt x="4422905" y="3007576"/>
                </a:lnTo>
                <a:lnTo>
                  <a:pt x="0" y="30075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524218" y="5917579"/>
            <a:ext cx="6129130" cy="2424756"/>
          </a:xfrm>
          <a:prstGeom prst="rect">
            <a:avLst/>
          </a:prstGeom>
        </p:spPr>
        <p:txBody>
          <a:bodyPr anchor="t" rtlCol="false" tIns="0" lIns="0" bIns="0" rIns="0">
            <a:spAutoFit/>
          </a:bodyPr>
          <a:lstStyle/>
          <a:p>
            <a:pPr algn="ctr">
              <a:lnSpc>
                <a:spcPts val="6387"/>
              </a:lnSpc>
            </a:pPr>
            <a:r>
              <a:rPr lang="en-US" sz="6083">
                <a:solidFill>
                  <a:srgbClr val="00C5E8"/>
                </a:solidFill>
                <a:latin typeface="Glacial Indifference"/>
                <a:ea typeface="Glacial Indifference"/>
                <a:cs typeface="Glacial Indifference"/>
                <a:sym typeface="Glacial Indifference"/>
              </a:rPr>
              <a:t>0.9980</a:t>
            </a:r>
          </a:p>
          <a:p>
            <a:pPr algn="ctr">
              <a:lnSpc>
                <a:spcPts val="2608"/>
              </a:lnSpc>
            </a:pPr>
            <a:r>
              <a:rPr lang="en-US" sz="2483">
                <a:solidFill>
                  <a:srgbClr val="00C5E8"/>
                </a:solidFill>
                <a:latin typeface="Glacial Indifference"/>
                <a:ea typeface="Glacial Indifference"/>
                <a:cs typeface="Glacial Indifference"/>
                <a:sym typeface="Glacial Indifference"/>
              </a:rPr>
              <a:t>F1-Score</a:t>
            </a:r>
          </a:p>
          <a:p>
            <a:pPr algn="ctr">
              <a:lnSpc>
                <a:spcPts val="2608"/>
              </a:lnSpc>
            </a:pPr>
            <a:r>
              <a:rPr lang="en-US" sz="2483">
                <a:solidFill>
                  <a:srgbClr val="00C5E8"/>
                </a:solidFill>
                <a:latin typeface="Glacial Indifference"/>
                <a:ea typeface="Glacial Indifference"/>
                <a:cs typeface="Glacial Indifference"/>
                <a:sym typeface="Glacial Indifference"/>
              </a:rPr>
              <a:t>Média harmônica entre </a:t>
            </a:r>
          </a:p>
          <a:p>
            <a:pPr algn="ctr">
              <a:lnSpc>
                <a:spcPts val="2608"/>
              </a:lnSpc>
            </a:pPr>
            <a:r>
              <a:rPr lang="en-US" sz="2483">
                <a:solidFill>
                  <a:srgbClr val="00C5E8"/>
                </a:solidFill>
                <a:latin typeface="Glacial Indifference"/>
                <a:ea typeface="Glacial Indifference"/>
                <a:cs typeface="Glacial Indifference"/>
                <a:sym typeface="Glacial Indifference"/>
              </a:rPr>
              <a:t>precisão e revocação</a:t>
            </a:r>
          </a:p>
          <a:p>
            <a:pPr algn="ctr">
              <a:lnSpc>
                <a:spcPts val="2608"/>
              </a:lnSpc>
            </a:pPr>
          </a:p>
          <a:p>
            <a:pPr algn="ctr">
              <a:lnSpc>
                <a:spcPts val="2608"/>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DAGWjM4NBSU</dc:identifier>
  <dcterms:modified xsi:type="dcterms:W3CDTF">2011-08-01T06:04:30Z</dcterms:modified>
  <cp:revision>1</cp:revision>
  <dc:title>Blue Futuristic Artificial Intelligence Instagram Post</dc:title>
</cp:coreProperties>
</file>