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7" r:id="rId2"/>
    <p:sldId id="353" r:id="rId3"/>
    <p:sldId id="289" r:id="rId4"/>
    <p:sldId id="354" r:id="rId5"/>
    <p:sldId id="355" r:id="rId6"/>
    <p:sldId id="356" r:id="rId7"/>
    <p:sldId id="352" r:id="rId8"/>
    <p:sldId id="357" r:id="rId9"/>
    <p:sldId id="358" r:id="rId10"/>
    <p:sldId id="359" r:id="rId11"/>
    <p:sldId id="318" r:id="rId12"/>
    <p:sldId id="334" r:id="rId13"/>
    <p:sldId id="343" r:id="rId14"/>
    <p:sldId id="302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27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031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3855" y="-146566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22 de Noviembre de 2019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647691"/>
              </p:ext>
            </p:extLst>
          </p:nvPr>
        </p:nvGraphicFramePr>
        <p:xfrm>
          <a:off x="290943" y="2466109"/>
          <a:ext cx="11596256" cy="2285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418"/>
                <a:gridCol w="2010692"/>
                <a:gridCol w="6390375"/>
                <a:gridCol w="796690"/>
                <a:gridCol w="1201357"/>
                <a:gridCol w="640724"/>
              </a:tblGrid>
              <a:tr h="32305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Ref.</a:t>
                      </a:r>
                      <a:endParaRPr lang="es-A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Categoría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Riesgo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Impacto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Probabilidad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Factor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6885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RK01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Cronograma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¿Todos los integrantes del grupo de desarrollo cuentan con el tiempo necesario para la realizacion de las actividades?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4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50%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200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672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RK10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Duración y Tamaño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¿Existen factores que puedan alterar el ritmo de trabajo actual?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3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60%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180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98387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RK11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Tecnología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Dado el avance tecnológico se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puede cambiar la tecnología de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desarrollo durante el proyecto y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afectar lo antes desarrollado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5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80%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400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Gestión de riesgos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7771851" y="5950424"/>
            <a:ext cx="412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* RK11 – Es el nuevo riesgo que se analizó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96713"/>
              </p:ext>
            </p:extLst>
          </p:nvPr>
        </p:nvGraphicFramePr>
        <p:xfrm>
          <a:off x="875241" y="1733269"/>
          <a:ext cx="10396024" cy="475957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447386"/>
                <a:gridCol w="5948638"/>
              </a:tblGrid>
              <a:tr h="497385"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Información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Detalle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Estimación inicial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1</a:t>
                      </a:r>
                      <a:r>
                        <a:rPr lang="es-AR" sz="2200" baseline="0" dirty="0" smtClean="0"/>
                        <a:t> año y 3 meses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Tiempo</a:t>
                      </a:r>
                      <a:r>
                        <a:rPr lang="es-AR" sz="2200" baseline="0" dirty="0" smtClean="0"/>
                        <a:t> trabajado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4 meses y </a:t>
                      </a:r>
                      <a:r>
                        <a:rPr lang="es-AR" sz="2200" baseline="0" dirty="0" smtClean="0"/>
                        <a:t> 3 </a:t>
                      </a:r>
                      <a:r>
                        <a:rPr lang="es-AR" sz="2200" dirty="0" smtClean="0"/>
                        <a:t>semana (18-Ago-17</a:t>
                      </a:r>
                      <a:r>
                        <a:rPr lang="es-AR" sz="2200" baseline="0" dirty="0" smtClean="0"/>
                        <a:t> al 24-Nov-17</a:t>
                      </a:r>
                      <a:r>
                        <a:rPr lang="es-AR" sz="2200" dirty="0" smtClean="0"/>
                        <a:t>)(11-Oct-19</a:t>
                      </a:r>
                      <a:r>
                        <a:rPr lang="es-AR" sz="2200" baseline="0" dirty="0" smtClean="0"/>
                        <a:t> al 22-Nov-19</a:t>
                      </a:r>
                      <a:r>
                        <a:rPr lang="es-AR" sz="2200" dirty="0" smtClean="0"/>
                        <a:t>)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estimación (N°</a:t>
                      </a:r>
                      <a:r>
                        <a:rPr lang="es-AR" sz="2200" baseline="0" dirty="0" smtClean="0"/>
                        <a:t> 5</a:t>
                      </a:r>
                      <a:r>
                        <a:rPr lang="es-AR" sz="2200" dirty="0" smtClean="0"/>
                        <a:t>)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baseline="0" dirty="0" smtClean="0"/>
                        <a:t>1 mes y 3 semanas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Ultima presentación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US" sz="2200" dirty="0" smtClean="0"/>
                        <a:t>31-Agos-18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Fase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Construcción</a:t>
                      </a: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Iteración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N°</a:t>
                      </a:r>
                      <a:r>
                        <a:rPr lang="es-AR" sz="2200" baseline="0" dirty="0" smtClean="0"/>
                        <a:t> 8 (8-Nov-19  al 22-Nov-19)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revisión del repositorio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baseline="0" dirty="0" smtClean="0"/>
                        <a:t>511(22-Nov-19)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Reanudación del proyecto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11-Oct-19</a:t>
                      </a:r>
                    </a:p>
                  </a:txBody>
                  <a:tcPr marL="109930" marR="109930" marT="54965" marB="549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8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7" name="Marcador de contenido 1"/>
          <p:cNvSpPr txBox="1">
            <a:spLocks/>
          </p:cNvSpPr>
          <p:nvPr/>
        </p:nvSpPr>
        <p:spPr>
          <a:xfrm>
            <a:off x="253146" y="1573544"/>
            <a:ext cx="3942875" cy="540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Documentación restante: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60824"/>
              </p:ext>
            </p:extLst>
          </p:nvPr>
        </p:nvGraphicFramePr>
        <p:xfrm>
          <a:off x="3057098" y="2286630"/>
          <a:ext cx="5981551" cy="21665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81551"/>
              </a:tblGrid>
              <a:tr h="428556">
                <a:tc>
                  <a:txBody>
                    <a:bodyPr/>
                    <a:lstStyle/>
                    <a:p>
                      <a:pPr algn="ctr"/>
                      <a:r>
                        <a:rPr lang="es-AR" sz="2100" dirty="0" smtClean="0">
                          <a:solidFill>
                            <a:schemeClr val="bg1"/>
                          </a:solidFill>
                        </a:rPr>
                        <a:t>Documento</a:t>
                      </a:r>
                      <a:endParaRPr lang="es-AR" sz="2100" dirty="0">
                        <a:solidFill>
                          <a:schemeClr val="bg1"/>
                        </a:solidFill>
                      </a:endParaRPr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 de instalación (iniciado)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</a:t>
                      </a:r>
                      <a:r>
                        <a:rPr lang="es-AR" sz="2100" baseline="0" dirty="0" smtClean="0"/>
                        <a:t> de usuario (iniciado)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Memoria 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Actualizaciones</a:t>
                      </a:r>
                      <a:r>
                        <a:rPr lang="es-AR" sz="2100" baseline="0" dirty="0" smtClean="0"/>
                        <a:t> sobre documentos actuales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</a:tbl>
          </a:graphicData>
        </a:graphic>
      </p:graphicFrame>
      <p:sp>
        <p:nvSpPr>
          <p:cNvPr id="10" name="Marcador de contenido 1"/>
          <p:cNvSpPr txBox="1">
            <a:spLocks/>
          </p:cNvSpPr>
          <p:nvPr/>
        </p:nvSpPr>
        <p:spPr>
          <a:xfrm>
            <a:off x="150125" y="5066705"/>
            <a:ext cx="11870553" cy="10884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i="1" dirty="0" smtClean="0"/>
              <a:t>Se considera actualizaciones a los documentos actuales ante eventuales modificaciones. Abarca documentos como: Especificaciones de casos de uso, Modelos (De datos, de casos de uso, de diseño) o base de datos.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2224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80441" y="1525778"/>
            <a:ext cx="3942875" cy="5406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 smtClean="0"/>
              <a:t>Implementación restante: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28024"/>
              </p:ext>
            </p:extLst>
          </p:nvPr>
        </p:nvGraphicFramePr>
        <p:xfrm>
          <a:off x="2576946" y="2535383"/>
          <a:ext cx="5347854" cy="19381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47854"/>
              </a:tblGrid>
              <a:tr h="64606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46060">
                <a:tc>
                  <a:txBody>
                    <a:bodyPr/>
                    <a:lstStyle/>
                    <a:p>
                      <a:r>
                        <a:rPr lang="es-US" dirty="0" smtClean="0"/>
                        <a:t>Migración</a:t>
                      </a:r>
                      <a:r>
                        <a:rPr lang="es-US" baseline="0" dirty="0" smtClean="0"/>
                        <a:t>  APP</a:t>
                      </a:r>
                      <a:endParaRPr lang="es-AR" dirty="0"/>
                    </a:p>
                  </a:txBody>
                  <a:tcPr/>
                </a:tc>
              </a:tr>
              <a:tr h="646060">
                <a:tc>
                  <a:txBody>
                    <a:bodyPr/>
                    <a:lstStyle/>
                    <a:p>
                      <a:r>
                        <a:rPr lang="es-US" dirty="0" smtClean="0"/>
                        <a:t>Cambios</a:t>
                      </a:r>
                      <a:r>
                        <a:rPr lang="es-US" baseline="0" dirty="0" smtClean="0"/>
                        <a:t> luego de las pruebas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arcador de contenido 1"/>
          <p:cNvSpPr txBox="1">
            <a:spLocks/>
          </p:cNvSpPr>
          <p:nvPr/>
        </p:nvSpPr>
        <p:spPr>
          <a:xfrm>
            <a:off x="7025599" y="5512324"/>
            <a:ext cx="4995080" cy="77696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5429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US" b="1" u="sng" dirty="0" smtClean="0"/>
          </a:p>
          <a:p>
            <a:r>
              <a:rPr lang="es-AR" b="1" u="sng" dirty="0" smtClean="0"/>
              <a:t>Nombre </a:t>
            </a:r>
            <a:r>
              <a:rPr lang="es-AR" b="1" u="sng" dirty="0"/>
              <a:t>del </a:t>
            </a:r>
            <a:r>
              <a:rPr lang="es-AR" b="1" u="sng" dirty="0" smtClean="0"/>
              <a:t>grupo</a:t>
            </a:r>
            <a:r>
              <a:rPr lang="es-AR" b="1" dirty="0" smtClean="0"/>
              <a:t>: </a:t>
            </a:r>
            <a:r>
              <a:rPr lang="es-AR" dirty="0" err="1" smtClean="0"/>
              <a:t>Yenú</a:t>
            </a:r>
            <a:endParaRPr lang="es-AR" dirty="0" smtClean="0"/>
          </a:p>
          <a:p>
            <a:r>
              <a:rPr lang="es-US" b="1" u="sng" dirty="0" smtClean="0"/>
              <a:t>Nombre del sistema</a:t>
            </a:r>
            <a:r>
              <a:rPr lang="es-US" dirty="0" smtClean="0"/>
              <a:t>: Tempus</a:t>
            </a:r>
          </a:p>
          <a:p>
            <a:r>
              <a:rPr lang="es-US" b="1" u="sng" dirty="0" smtClean="0"/>
              <a:t>Año de cursada</a:t>
            </a:r>
            <a:r>
              <a:rPr lang="es-US" dirty="0" smtClean="0"/>
              <a:t>: 2017</a:t>
            </a:r>
          </a:p>
          <a:p>
            <a:endParaRPr lang="es-US" dirty="0" smtClean="0"/>
          </a:p>
          <a:p>
            <a:r>
              <a:rPr lang="es-US" dirty="0" smtClean="0"/>
              <a:t>Objetivo crear un </a:t>
            </a:r>
            <a:r>
              <a:rPr lang="es-US" b="1" dirty="0" smtClean="0"/>
              <a:t>sistema web  </a:t>
            </a:r>
            <a:r>
              <a:rPr lang="es-US" dirty="0" smtClean="0"/>
              <a:t>y una a</a:t>
            </a:r>
            <a:r>
              <a:rPr lang="es-US" b="1" dirty="0" smtClean="0"/>
              <a:t>plicación (App</a:t>
            </a:r>
            <a:r>
              <a:rPr lang="es-US" b="1" dirty="0" smtClean="0"/>
              <a:t>) </a:t>
            </a:r>
            <a:r>
              <a:rPr lang="es-US" dirty="0" smtClean="0"/>
              <a:t>para la gestión de horarios de cursada y mesas de examen.</a:t>
            </a:r>
            <a:endParaRPr lang="es-US" dirty="0" smtClean="0"/>
          </a:p>
          <a:p>
            <a:endParaRPr lang="es-US" dirty="0" smtClean="0"/>
          </a:p>
          <a:p>
            <a:pPr marL="0" indent="0">
              <a:buNone/>
            </a:pPr>
            <a:endParaRPr lang="es-US" dirty="0"/>
          </a:p>
          <a:p>
            <a:endParaRPr lang="es-US" b="1" u="sng" dirty="0" smtClean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Presentación 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72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s-ES" b="1" u="sng" dirty="0" smtClean="0"/>
              <a:t>Temas a desarrollar</a:t>
            </a:r>
            <a:r>
              <a:rPr lang="es-ES" dirty="0" smtClean="0"/>
              <a:t>:</a:t>
            </a:r>
            <a:endParaRPr lang="es-E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Descripción general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Estado actual del proyecto</a:t>
            </a:r>
            <a:r>
              <a:rPr lang="es-ES" dirty="0" smtClean="0"/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Videos de la pagina web.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s-E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US" sz="2400" dirty="0" smtClean="0"/>
              <a:t>Destinado </a:t>
            </a:r>
            <a:r>
              <a:rPr lang="es-US" sz="2400" dirty="0"/>
              <a:t>principalmente a:</a:t>
            </a:r>
          </a:p>
          <a:p>
            <a:pPr marL="0" indent="0">
              <a:buNone/>
            </a:pPr>
            <a:r>
              <a:rPr lang="es-US" sz="2400" dirty="0"/>
              <a:t>                </a:t>
            </a:r>
            <a:r>
              <a:rPr lang="es-US" sz="2400" b="1" dirty="0"/>
              <a:t> S</a:t>
            </a:r>
            <a:r>
              <a:rPr lang="es-US" sz="2400" b="1" i="1" dirty="0"/>
              <a:t>ecretaria </a:t>
            </a:r>
            <a:r>
              <a:rPr lang="es-US" sz="2400" b="1" i="1" dirty="0" smtClean="0"/>
              <a:t>académica UNPA-UARG: </a:t>
            </a:r>
            <a:r>
              <a:rPr lang="es-US" sz="2400" dirty="0" smtClean="0"/>
              <a:t>quienes se encargarían </a:t>
            </a:r>
            <a:r>
              <a:rPr lang="es-ES" sz="2400" dirty="0" smtClean="0"/>
              <a:t>de </a:t>
            </a:r>
            <a:r>
              <a:rPr lang="es-ES" sz="2400" dirty="0"/>
              <a:t>administrar las cursadas y mesas de examen. Además </a:t>
            </a:r>
            <a:r>
              <a:rPr lang="es-ES" sz="2400" dirty="0" smtClean="0"/>
              <a:t>de </a:t>
            </a:r>
            <a:r>
              <a:rPr lang="es-ES" sz="2400" dirty="0"/>
              <a:t>acceder a los </a:t>
            </a:r>
            <a:r>
              <a:rPr lang="es-ES" sz="2400" dirty="0" smtClean="0"/>
              <a:t>informes. Esta </a:t>
            </a:r>
            <a:r>
              <a:rPr lang="es-ES" sz="2400" dirty="0"/>
              <a:t>tarea debe hacerse accediendo al sistema a través de su sitio web e identificándose mediante un correo institucional.</a:t>
            </a:r>
          </a:p>
          <a:p>
            <a:pPr marL="0" indent="0">
              <a:buNone/>
            </a:pPr>
            <a:r>
              <a:rPr lang="es-US" sz="2400" b="1" i="1" dirty="0"/>
              <a:t> </a:t>
            </a:r>
            <a:r>
              <a:rPr lang="es-US" sz="2400" b="1" i="1" dirty="0" smtClean="0"/>
              <a:t>                Administrador</a:t>
            </a:r>
            <a:r>
              <a:rPr lang="es-US" sz="2400" b="1" i="1" dirty="0"/>
              <a:t>: </a:t>
            </a:r>
            <a:r>
              <a:rPr lang="es-ES" sz="2400" i="1" dirty="0"/>
              <a:t>Encargado de administrar usuarios, roles y permisos. Tiene acceso al sistema completo</a:t>
            </a:r>
          </a:p>
          <a:p>
            <a:endParaRPr lang="es-AR" sz="2400" dirty="0"/>
          </a:p>
          <a:p>
            <a:pPr marL="457200" indent="-457200">
              <a:buAutoNum type="arabicPeriod"/>
            </a:pPr>
            <a:r>
              <a:rPr lang="es-AR" sz="2400" dirty="0"/>
              <a:t>Horarios de cursada</a:t>
            </a:r>
            <a:r>
              <a:rPr lang="es-AR" sz="2400" dirty="0" smtClean="0"/>
              <a:t>.(cada cuatrimestre)</a:t>
            </a:r>
            <a:endParaRPr lang="es-AR" sz="2400" dirty="0"/>
          </a:p>
          <a:p>
            <a:pPr marL="914400" lvl="1" indent="-457200">
              <a:buAutoNum type="alphaLcPeriod"/>
            </a:pPr>
            <a:r>
              <a:rPr lang="es-AR" dirty="0"/>
              <a:t>Cargar horarios utilizando archivo.</a:t>
            </a:r>
          </a:p>
          <a:p>
            <a:pPr marL="914400" lvl="1" indent="-457200">
              <a:buAutoNum type="alphaLcPeriod"/>
            </a:pPr>
            <a:r>
              <a:rPr lang="es-AR" dirty="0"/>
              <a:t>Crear nuevo horario.</a:t>
            </a:r>
          </a:p>
          <a:p>
            <a:pPr marL="914400" lvl="1" indent="-457200">
              <a:buAutoNum type="alphaLcPeriod"/>
            </a:pPr>
            <a:r>
              <a:rPr lang="es-AR" dirty="0"/>
              <a:t>Buscar horarios para eliminar o modificar.</a:t>
            </a:r>
          </a:p>
          <a:p>
            <a:pPr lvl="1"/>
            <a:endParaRPr lang="es-AR" dirty="0"/>
          </a:p>
          <a:p>
            <a:pPr marL="457200" indent="-457200">
              <a:buAutoNum type="arabicPeriod"/>
            </a:pPr>
            <a:r>
              <a:rPr lang="es-AR" sz="2400" dirty="0"/>
              <a:t>Mesas de examen</a:t>
            </a:r>
            <a:r>
              <a:rPr lang="es-AR" sz="2400" dirty="0" smtClean="0"/>
              <a:t>. (cada turno)</a:t>
            </a:r>
            <a:endParaRPr lang="es-AR" sz="2400" dirty="0"/>
          </a:p>
          <a:p>
            <a:pPr marL="914400" lvl="1" indent="-457200">
              <a:buAutoNum type="alphaLcPeriod"/>
            </a:pPr>
            <a:r>
              <a:rPr lang="es-AR" dirty="0"/>
              <a:t>Cargar mesas utilizando archivo.</a:t>
            </a:r>
          </a:p>
          <a:p>
            <a:pPr marL="914400" lvl="1" indent="-457200">
              <a:buAutoNum type="alphaLcPeriod"/>
            </a:pPr>
            <a:r>
              <a:rPr lang="es-AR" dirty="0"/>
              <a:t>Crear nueva mesa de examen.</a:t>
            </a:r>
          </a:p>
          <a:p>
            <a:pPr marL="914400" lvl="1" indent="-457200">
              <a:buAutoNum type="alphaLcPeriod"/>
            </a:pPr>
            <a:r>
              <a:rPr lang="es-AR" dirty="0"/>
              <a:t>Buscar mesas para eliminar o modificar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9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Horarios de cursada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 rotWithShape="1">
          <a:blip r:embed="rId2"/>
          <a:srcRect l="5199" t="27343" r="40629" b="15104"/>
          <a:stretch/>
        </p:blipFill>
        <p:spPr>
          <a:xfrm>
            <a:off x="2617241" y="1846279"/>
            <a:ext cx="7048501" cy="4210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435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Mesas de examen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6" name="Imagen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5" t="20011" r="24724" b="25384"/>
          <a:stretch/>
        </p:blipFill>
        <p:spPr>
          <a:xfrm>
            <a:off x="1320270" y="1946911"/>
            <a:ext cx="9545110" cy="399446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475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Mesas de examen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784" t="12121" r="1604" b="6248"/>
          <a:stretch/>
        </p:blipFill>
        <p:spPr>
          <a:xfrm>
            <a:off x="1622784" y="1509772"/>
            <a:ext cx="9037415" cy="424924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CuadroTexto 1"/>
          <p:cNvSpPr txBox="1"/>
          <p:nvPr/>
        </p:nvSpPr>
        <p:spPr>
          <a:xfrm>
            <a:off x="191069" y="5855750"/>
            <a:ext cx="1182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Pagina web </a:t>
            </a:r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Tempus – Búsqueda de horarios de cursada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permite a usuarios públicos que accedan desde una aplicación móvil consultar los horarios de cursada y mesas de examen que han sido previamente cargados por Secretaría Académica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podrá guardar en favoritos aquellos horarios de cursada y mesas de examen de interés para el alumno o docente. Resaltando en favoritos cuando ocurra algún cambio.</a:t>
            </a:r>
            <a:endParaRPr lang="es-ES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Aplicación móvil (App)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6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9" y="1785938"/>
            <a:ext cx="2609850" cy="45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08961"/>
            <a:ext cx="2563812" cy="454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08" y="1785938"/>
            <a:ext cx="2589210" cy="45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073" y="1785938"/>
            <a:ext cx="2562317" cy="45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8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3946</TotalTime>
  <Words>617</Words>
  <Application>Microsoft Office PowerPoint</Application>
  <PresentationFormat>Panorámica</PresentationFormat>
  <Paragraphs>132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Corbel</vt:lpstr>
      <vt:lpstr>Profundidad</vt:lpstr>
      <vt:lpstr>Presentación de PowerPoint</vt:lpstr>
      <vt:lpstr>Presentación </vt:lpstr>
      <vt:lpstr>Introducción</vt:lpstr>
      <vt:lpstr> Web</vt:lpstr>
      <vt:lpstr>Horarios de cursada</vt:lpstr>
      <vt:lpstr>Mesas de examen</vt:lpstr>
      <vt:lpstr>Mesas de examen</vt:lpstr>
      <vt:lpstr>Aplicación móvil (App)</vt:lpstr>
      <vt:lpstr>App</vt:lpstr>
      <vt:lpstr>Gestión de riesgos</vt:lpstr>
      <vt:lpstr>Estado del proyecto</vt:lpstr>
      <vt:lpstr>Estado del proyecto</vt:lpstr>
      <vt:lpstr>Estado del proyecto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327</cp:revision>
  <dcterms:created xsi:type="dcterms:W3CDTF">2014-08-27T01:45:29Z</dcterms:created>
  <dcterms:modified xsi:type="dcterms:W3CDTF">2019-11-22T19:54:47Z</dcterms:modified>
</cp:coreProperties>
</file>