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77" r:id="rId2"/>
    <p:sldId id="370" r:id="rId3"/>
    <p:sldId id="365" r:id="rId4"/>
    <p:sldId id="362" r:id="rId5"/>
    <p:sldId id="363" r:id="rId6"/>
    <p:sldId id="364" r:id="rId7"/>
    <p:sldId id="366" r:id="rId8"/>
    <p:sldId id="367" r:id="rId9"/>
    <p:sldId id="371" r:id="rId10"/>
    <p:sldId id="380" r:id="rId11"/>
    <p:sldId id="381" r:id="rId12"/>
    <p:sldId id="378" r:id="rId13"/>
    <p:sldId id="382" r:id="rId14"/>
    <p:sldId id="302" r:id="rId1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496"/>
    <a:srgbClr val="FFFFFF"/>
    <a:srgbClr val="FBFBFB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7A525-2E97-4D11-852B-BF2E493721D5}" type="datetimeFigureOut">
              <a:rPr lang="es-AR" smtClean="0"/>
              <a:pPr/>
              <a:t>21/02/2021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FB46-FA6F-4B99-8607-0C0107BC8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094929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39192-A93D-48A4-B281-8DA3B2AD5F46}" type="datetimeFigureOut">
              <a:rPr lang="es-AR" smtClean="0"/>
              <a:pPr/>
              <a:t>21/02/2021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A2E2-D4DA-497B-9B47-16255EA7513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18757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ortar rectángulo de esquina diagonal 15"/>
          <p:cNvSpPr/>
          <p:nvPr userDrawn="1"/>
        </p:nvSpPr>
        <p:spPr>
          <a:xfrm>
            <a:off x="165102" y="1438235"/>
            <a:ext cx="11855578" cy="5037470"/>
          </a:xfrm>
          <a:prstGeom prst="snip2DiagRect">
            <a:avLst>
              <a:gd name="adj1" fmla="val 0"/>
              <a:gd name="adj2" fmla="val 6835"/>
            </a:avLst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03" y="1465174"/>
            <a:ext cx="11855577" cy="5011715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47684" y="75586"/>
            <a:ext cx="7387617" cy="132556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7098" y="6501460"/>
            <a:ext cx="6168788" cy="365125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199" y="6475704"/>
            <a:ext cx="1718480" cy="357997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36841"/>
            <a:ext cx="1269841" cy="126984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495" y="-19126"/>
            <a:ext cx="921184" cy="138177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6420020"/>
            <a:ext cx="880006" cy="5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5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A678-796C-47FE-8727-A3AAF49E2D10}" type="datetime1">
              <a:rPr lang="es-AR" smtClean="0"/>
              <a:pPr/>
              <a:t>21/02/2021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474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FB43-0057-44A6-B675-62CD4F9F4EB1}" type="datetime1">
              <a:rPr lang="es-AR" smtClean="0"/>
              <a:pPr/>
              <a:t>21/02/2021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7620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DD2-3A41-45F7-9798-5F0A42B67A10}" type="datetime1">
              <a:rPr lang="es-AR" smtClean="0"/>
              <a:pPr/>
              <a:t>21/02/2021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42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05EA-7F97-484B-BB35-211055BB771A}" type="datetime1">
              <a:rPr lang="es-AR" smtClean="0"/>
              <a:pPr/>
              <a:t>21/02/2021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129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107-FE31-4245-9D9D-4DAB5BB365BD}" type="datetime1">
              <a:rPr lang="es-AR" smtClean="0"/>
              <a:pPr/>
              <a:t>21/02/2021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130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CDBA-D78B-4D74-B477-EFCB1BCA6C42}" type="datetime1">
              <a:rPr lang="es-AR" smtClean="0"/>
              <a:pPr/>
              <a:t>21/02/2021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4754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1D54-2625-4090-9DAD-29AF83AD3B36}" type="datetime1">
              <a:rPr lang="es-AR" smtClean="0"/>
              <a:pPr/>
              <a:t>21/02/2021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655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E364-B94A-4338-BC1C-A73E1F081813}" type="datetime1">
              <a:rPr lang="es-AR" smtClean="0"/>
              <a:pPr/>
              <a:t>21/02/2021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83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0" y="6330463"/>
            <a:ext cx="12192000" cy="527538"/>
          </a:xfrm>
          <a:prstGeom prst="rect">
            <a:avLst/>
          </a:prstGeom>
          <a:solidFill>
            <a:srgbClr val="268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39" r="34616" b="28847"/>
          <a:stretch/>
        </p:blipFill>
        <p:spPr>
          <a:xfrm>
            <a:off x="0" y="6377355"/>
            <a:ext cx="1758462" cy="433753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11606" y="6411668"/>
            <a:ext cx="6168788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33538" y="6418796"/>
            <a:ext cx="1718480" cy="357997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sp>
        <p:nvSpPr>
          <p:cNvPr id="13" name="Rectángulo 12"/>
          <p:cNvSpPr/>
          <p:nvPr userDrawn="1"/>
        </p:nvSpPr>
        <p:spPr>
          <a:xfrm>
            <a:off x="0" y="-1"/>
            <a:ext cx="12192000" cy="703385"/>
          </a:xfrm>
          <a:prstGeom prst="rect">
            <a:avLst/>
          </a:prstGeom>
          <a:solidFill>
            <a:srgbClr val="268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1254154" cy="703384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125" y="58521"/>
            <a:ext cx="390893" cy="586339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0" y="886266"/>
            <a:ext cx="12152018" cy="5362990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just"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just">
              <a:defRPr>
                <a:solidFill>
                  <a:schemeClr val="tx1"/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73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326-0FEE-47B3-9F77-2568F820D807}" type="datetime1">
              <a:rPr lang="es-AR" smtClean="0"/>
              <a:pPr/>
              <a:t>21/02/2021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325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AB84-C826-40B0-8ED0-39F2ECE4A200}" type="datetime1">
              <a:rPr lang="es-AR" smtClean="0"/>
              <a:pPr/>
              <a:t>21/02/2021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270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26C2-DAEC-4136-9DE8-09FC5E3E671E}" type="datetime1">
              <a:rPr lang="es-AR" smtClean="0"/>
              <a:pPr/>
              <a:t>21/02/2021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284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9993-8E0B-4913-A57B-F99EBF98A309}" type="datetime1">
              <a:rPr lang="es-AR" smtClean="0"/>
              <a:pPr/>
              <a:t>21/02/2021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745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BA5-BE01-42C7-88A0-5D66E4C25C69}" type="datetime1">
              <a:rPr lang="es-AR" smtClean="0"/>
              <a:pPr/>
              <a:t>21/02/2021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058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AADB-2F64-4CF7-83E3-78E84AD4D110}" type="datetime1">
              <a:rPr lang="es-AR" smtClean="0"/>
              <a:pPr/>
              <a:t>21/02/2021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10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2D86-4208-4F35-BB55-BE3504C41488}" type="datetime1">
              <a:rPr lang="es-AR" smtClean="0"/>
              <a:pPr/>
              <a:t>21/02/2021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33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EA277BA-E2F3-4C3D-9E58-E2E890DB98B1}" type="datetime1">
              <a:rPr lang="es-AR" smtClean="0"/>
              <a:pPr/>
              <a:t>21/02/2021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067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7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84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-151108"/>
            <a:ext cx="12192000" cy="39463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29390" y="4443660"/>
            <a:ext cx="1121343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400" b="1" dirty="0" smtClean="0">
                <a:latin typeface="Calibri Light" pitchFamily="34" charset="0"/>
              </a:rPr>
              <a:t>EXPOSICIÓN FINAL</a:t>
            </a:r>
          </a:p>
          <a:p>
            <a:pPr algn="ctr"/>
            <a:r>
              <a:rPr lang="es-AR" sz="3200" b="1" dirty="0" smtClean="0">
                <a:latin typeface="Calibri Light" pitchFamily="34" charset="0"/>
              </a:rPr>
              <a:t>24 de Febrero de 2021</a:t>
            </a:r>
            <a:endParaRPr lang="es-AR" sz="3200" b="1" dirty="0">
              <a:latin typeface="Calibri Light" pitchFamily="34" charset="0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3883" y="6356350"/>
            <a:ext cx="8299939" cy="365125"/>
          </a:xfrm>
        </p:spPr>
        <p:txBody>
          <a:bodyPr/>
          <a:lstStyle/>
          <a:p>
            <a:r>
              <a:rPr lang="es-AR" sz="2400" dirty="0" smtClean="0"/>
              <a:t>OYARZO Mariela – QUIROGA Sandra – MÁRQUEZ Emanuel</a:t>
            </a:r>
            <a:endParaRPr lang="es-AR" sz="2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0" y="6081711"/>
            <a:ext cx="1524003" cy="91440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368" y="5959669"/>
            <a:ext cx="528908" cy="79336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57" y="-31115"/>
            <a:ext cx="4118189" cy="370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4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10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Modelos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71"/>
          <a:stretch/>
        </p:blipFill>
        <p:spPr>
          <a:xfrm>
            <a:off x="1100218" y="733098"/>
            <a:ext cx="8753464" cy="554730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9440093" y="6014014"/>
            <a:ext cx="275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Ejemplo: diagrama </a:t>
            </a:r>
            <a:r>
              <a:rPr lang="es-AR" sz="1400" dirty="0">
                <a:latin typeface="Calibri" panose="020F0502020204030204" pitchFamily="34" charset="0"/>
                <a:cs typeface="Calibri" panose="020F0502020204030204" pitchFamily="34" charset="0"/>
              </a:rPr>
              <a:t>de colaboración</a:t>
            </a:r>
          </a:p>
        </p:txBody>
      </p:sp>
    </p:spTree>
    <p:extLst>
      <p:ext uri="{BB962C8B-B14F-4D97-AF65-F5344CB8AC3E}">
        <p14:creationId xmlns:p14="http://schemas.microsoft.com/office/powerpoint/2010/main" val="36994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11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Implementación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80" y="1048198"/>
            <a:ext cx="2372684" cy="412209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52" y="1048198"/>
            <a:ext cx="8660888" cy="41220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uadroTexto 7"/>
          <p:cNvSpPr txBox="1"/>
          <p:nvPr/>
        </p:nvSpPr>
        <p:spPr>
          <a:xfrm>
            <a:off x="563714" y="5507493"/>
            <a:ext cx="1899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Aplicación Móvil</a:t>
            </a:r>
            <a:endParaRPr lang="es-A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926437" y="5507493"/>
            <a:ext cx="1412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Página Web</a:t>
            </a:r>
            <a:endParaRPr lang="es-A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47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12</a:t>
            </a:fld>
            <a:endParaRPr lang="es-A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Pruebas</a:t>
            </a:r>
            <a:endParaRPr lang="es-AR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6" b="2723"/>
          <a:stretch/>
        </p:blipFill>
        <p:spPr>
          <a:xfrm>
            <a:off x="1066800" y="735699"/>
            <a:ext cx="10058400" cy="558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1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13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funcional</a:t>
            </a:r>
            <a:endParaRPr lang="es-A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Link a </a:t>
            </a:r>
            <a:r>
              <a:rPr lang="es-AR" dirty="0" err="1" smtClean="0"/>
              <a:t>youtube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68043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14</a:t>
            </a:fld>
            <a:endParaRPr lang="es-A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Fin de presentación</a:t>
            </a:r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347" y="1063436"/>
            <a:ext cx="5459105" cy="491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3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2</a:t>
            </a:fld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Índice de temas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777922" y="1106956"/>
            <a:ext cx="10476233" cy="4829819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Introducción.</a:t>
            </a:r>
            <a:endParaRPr lang="es-AR" b="1" dirty="0" smtClean="0"/>
          </a:p>
          <a:p>
            <a:r>
              <a:rPr lang="es-AR" dirty="0" smtClean="0"/>
              <a:t>Aspectos de la comunicación.</a:t>
            </a:r>
            <a:endParaRPr lang="es-AR" b="1" dirty="0" smtClean="0"/>
          </a:p>
          <a:p>
            <a:r>
              <a:rPr lang="es-AR" dirty="0"/>
              <a:t>P</a:t>
            </a:r>
            <a:r>
              <a:rPr lang="es-AR" dirty="0" smtClean="0"/>
              <a:t>rocesos actuales.</a:t>
            </a:r>
          </a:p>
          <a:p>
            <a:r>
              <a:rPr lang="es-AR" dirty="0" smtClean="0"/>
              <a:t>Planificación.</a:t>
            </a:r>
            <a:endParaRPr lang="es-AR" b="1" dirty="0" smtClean="0"/>
          </a:p>
          <a:p>
            <a:r>
              <a:rPr lang="es-AR" dirty="0" smtClean="0"/>
              <a:t>Estimación.</a:t>
            </a:r>
            <a:endParaRPr lang="es-AR" b="1" dirty="0" smtClean="0"/>
          </a:p>
          <a:p>
            <a:r>
              <a:rPr lang="es-AR" dirty="0" smtClean="0"/>
              <a:t>Gestión de riesgo.</a:t>
            </a:r>
          </a:p>
          <a:p>
            <a:r>
              <a:rPr lang="es-AR" dirty="0" smtClean="0"/>
              <a:t>Modelos.</a:t>
            </a:r>
          </a:p>
          <a:p>
            <a:r>
              <a:rPr lang="es-AR" dirty="0" smtClean="0"/>
              <a:t>Implementación.</a:t>
            </a:r>
          </a:p>
          <a:p>
            <a:r>
              <a:rPr lang="es-AR" dirty="0" smtClean="0"/>
              <a:t>Pruebas.</a:t>
            </a:r>
          </a:p>
          <a:p>
            <a:r>
              <a:rPr lang="es-AR" dirty="0" smtClean="0"/>
              <a:t>Video funcional de la aplicación móvil y página web</a:t>
            </a:r>
            <a:endParaRPr lang="es-A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3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Grupo de desarrollo</a:t>
            </a:r>
            <a:endParaRPr lang="es-AR" dirty="0"/>
          </a:p>
        </p:txBody>
      </p:sp>
      <p:pic>
        <p:nvPicPr>
          <p:cNvPr id="9" name="Imagen 5" descr="https://lh3.googleusercontent.com/Rmle99W3cU66efmkDsv83hvSh7BwrymkoJ27dONgrrBistd2QIFjO69r8fBKDNMPUZownTJgwxME5UrGHLGXx6q8qjS00YML-eqcyR5fq7vAyUvY97jwjcq2ofH4d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39" y="1580304"/>
            <a:ext cx="4546690" cy="3778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6" descr="https://lh5.googleusercontent.com/QiqkXeYLxLpCYcCW2LAMPsNpTa4YMrJjqhCnMsZsSQPd0gRrcIYyE0VG-tcw1diGDnNK1a1YOqRrpy7t0vjPIoCWljjPH6nI1ebgsAbxX5zrihpI5-g34RlVk5wNi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184" y="1336096"/>
            <a:ext cx="4450419" cy="40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/>
          <p:cNvSpPr txBox="1"/>
          <p:nvPr/>
        </p:nvSpPr>
        <p:spPr>
          <a:xfrm>
            <a:off x="1155175" y="5685339"/>
            <a:ext cx="3160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Logo del grupo de desarrollo</a:t>
            </a:r>
            <a:endParaRPr lang="es-A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222118" y="5685339"/>
            <a:ext cx="1916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Logo del sistema</a:t>
            </a:r>
            <a:endParaRPr lang="es-A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14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4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Comunicación</a:t>
            </a:r>
            <a:endParaRPr lang="es-AR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3" b="1768"/>
          <a:stretch/>
        </p:blipFill>
        <p:spPr>
          <a:xfrm>
            <a:off x="1576204" y="831234"/>
            <a:ext cx="9039592" cy="5445456"/>
          </a:xfrm>
        </p:spPr>
      </p:pic>
    </p:spTree>
    <p:extLst>
      <p:ext uri="{BB962C8B-B14F-4D97-AF65-F5344CB8AC3E}">
        <p14:creationId xmlns:p14="http://schemas.microsoft.com/office/powerpoint/2010/main" val="222506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5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actual – Horarios de cursada</a:t>
            </a:r>
            <a:endParaRPr lang="es-AR" dirty="0"/>
          </a:p>
        </p:txBody>
      </p:sp>
      <p:pic>
        <p:nvPicPr>
          <p:cNvPr id="7" name="Imagen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6" y="962672"/>
            <a:ext cx="11883767" cy="518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4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6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actual – Mesas de examen</a:t>
            </a:r>
            <a:endParaRPr lang="es-AR" dirty="0"/>
          </a:p>
        </p:txBody>
      </p:sp>
      <p:pic>
        <p:nvPicPr>
          <p:cNvPr id="6" name="Imagen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0" y="919083"/>
            <a:ext cx="12015760" cy="528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7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Planificación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5" b="2564"/>
          <a:stretch/>
        </p:blipFill>
        <p:spPr>
          <a:xfrm>
            <a:off x="1318684" y="730680"/>
            <a:ext cx="8616788" cy="556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8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Estimación</a:t>
            </a:r>
            <a:endParaRPr lang="es-AR" dirty="0"/>
          </a:p>
        </p:txBody>
      </p:sp>
      <p:sp>
        <p:nvSpPr>
          <p:cNvPr id="7" name="4 Marcador de contenido"/>
          <p:cNvSpPr>
            <a:spLocks noGrp="1"/>
          </p:cNvSpPr>
          <p:nvPr>
            <p:ph idx="1"/>
          </p:nvPr>
        </p:nvSpPr>
        <p:spPr>
          <a:xfrm>
            <a:off x="266131" y="818083"/>
            <a:ext cx="10476233" cy="886812"/>
          </a:xfrm>
        </p:spPr>
        <p:txBody>
          <a:bodyPr>
            <a:normAutofit/>
          </a:bodyPr>
          <a:lstStyle/>
          <a:p>
            <a:r>
              <a:rPr lang="es-AR" sz="2000" dirty="0" smtClean="0"/>
              <a:t>Estimación inicial del proyecto: </a:t>
            </a:r>
            <a:r>
              <a:rPr lang="es-AR" sz="2000" b="1" dirty="0" smtClean="0"/>
              <a:t>1 año y 7 meses.</a:t>
            </a:r>
          </a:p>
          <a:p>
            <a:r>
              <a:rPr lang="es-AR" sz="2000" dirty="0" smtClean="0"/>
              <a:t>Última estimación del 07/04/2019: </a:t>
            </a:r>
            <a:r>
              <a:rPr lang="es-AR" sz="2000" b="1" dirty="0" smtClean="0"/>
              <a:t>1 mes y 3 semanas </a:t>
            </a:r>
            <a:r>
              <a:rPr lang="es-AR" sz="2000" dirty="0" smtClean="0"/>
              <a:t>para finalizar </a:t>
            </a:r>
            <a:r>
              <a:rPr lang="es-AR" sz="2000" dirty="0" smtClean="0"/>
              <a:t>proyecto.</a:t>
            </a:r>
            <a:endParaRPr lang="es-AR" sz="2000" dirty="0" smtClean="0"/>
          </a:p>
        </p:txBody>
      </p:sp>
      <p:sp>
        <p:nvSpPr>
          <p:cNvPr id="9" name="4 Marcador de contenido"/>
          <p:cNvSpPr txBox="1">
            <a:spLocks/>
          </p:cNvSpPr>
          <p:nvPr/>
        </p:nvSpPr>
        <p:spPr>
          <a:xfrm>
            <a:off x="514065" y="4504762"/>
            <a:ext cx="11163869" cy="35436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1800" dirty="0" smtClean="0"/>
              <a:t>Tiempo de trabajo real del equipo de desarrollo según </a:t>
            </a:r>
            <a:r>
              <a:rPr lang="es-AR" sz="1800" b="1" dirty="0" err="1" smtClean="0"/>
              <a:t>GitHub</a:t>
            </a:r>
            <a:r>
              <a:rPr lang="es-AR" sz="1800" b="1" dirty="0" smtClean="0"/>
              <a:t>  </a:t>
            </a:r>
            <a:r>
              <a:rPr lang="es-AR" sz="1800" dirty="0" smtClean="0"/>
              <a:t>(</a:t>
            </a:r>
            <a:r>
              <a:rPr lang="es-AR" sz="1800" b="1" dirty="0" smtClean="0"/>
              <a:t>8 meses, 3 semanas y 6 días</a:t>
            </a:r>
            <a:r>
              <a:rPr lang="es-AR" sz="1800" dirty="0" smtClean="0"/>
              <a:t>)</a:t>
            </a:r>
            <a:endParaRPr lang="es-AR" sz="1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31" y="1559899"/>
            <a:ext cx="11748234" cy="2944863"/>
          </a:xfrm>
          <a:prstGeom prst="rect">
            <a:avLst/>
          </a:prstGeom>
        </p:spPr>
      </p:pic>
      <p:sp>
        <p:nvSpPr>
          <p:cNvPr id="8" name="4 Marcador de contenido"/>
          <p:cNvSpPr txBox="1">
            <a:spLocks/>
          </p:cNvSpPr>
          <p:nvPr/>
        </p:nvSpPr>
        <p:spPr>
          <a:xfrm>
            <a:off x="265782" y="5246578"/>
            <a:ext cx="11412152" cy="81072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s-AR" sz="1800" b="1" dirty="0" smtClean="0"/>
              <a:t>1 año y 7 meses – 8 meses, 3 semanas y 6 días </a:t>
            </a:r>
            <a:r>
              <a:rPr lang="es-AR" sz="1800" dirty="0" smtClean="0"/>
              <a:t>= </a:t>
            </a:r>
            <a:r>
              <a:rPr lang="es-AR" sz="1800" b="1" dirty="0" smtClean="0">
                <a:solidFill>
                  <a:srgbClr val="00B050"/>
                </a:solidFill>
              </a:rPr>
              <a:t>10 meses aprox.</a:t>
            </a:r>
          </a:p>
          <a:p>
            <a:pPr marL="0" indent="0" algn="l">
              <a:buNone/>
            </a:pPr>
            <a:r>
              <a:rPr lang="es-AR" sz="1800" b="1" dirty="0" smtClean="0"/>
              <a:t>1 mes y 3 semanas – 1 mes y 4 días </a:t>
            </a:r>
            <a:r>
              <a:rPr lang="es-AR" sz="1800" dirty="0" smtClean="0"/>
              <a:t>=</a:t>
            </a:r>
            <a:r>
              <a:rPr lang="es-AR" sz="1800" b="1" dirty="0" smtClean="0">
                <a:solidFill>
                  <a:srgbClr val="00B050"/>
                </a:solidFill>
              </a:rPr>
              <a:t> 2 semanas aprox.</a:t>
            </a:r>
            <a:endParaRPr lang="es-AR" sz="18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71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9</a:t>
            </a:fld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riesgos</a:t>
            </a:r>
            <a:endParaRPr lang="es-AR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53324"/>
            <a:ext cx="10867661" cy="55336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TC104033923[[fn=Profundidad]]</Template>
  <TotalTime>5440</TotalTime>
  <Words>297</Words>
  <Application>Microsoft Office PowerPoint</Application>
  <PresentationFormat>Panorámica</PresentationFormat>
  <Paragraphs>65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Corbel</vt:lpstr>
      <vt:lpstr>Profundidad</vt:lpstr>
      <vt:lpstr>Presentación de PowerPoint</vt:lpstr>
      <vt:lpstr>Índice de temas</vt:lpstr>
      <vt:lpstr>Grupo de desarrollo</vt:lpstr>
      <vt:lpstr>Comunicación</vt:lpstr>
      <vt:lpstr>Proceso actual – Horarios de cursada</vt:lpstr>
      <vt:lpstr>Proceso actual – Mesas de examen</vt:lpstr>
      <vt:lpstr>Planificación</vt:lpstr>
      <vt:lpstr>Estimación</vt:lpstr>
      <vt:lpstr>Gestión de riesgos</vt:lpstr>
      <vt:lpstr>Modelos</vt:lpstr>
      <vt:lpstr>Implementación</vt:lpstr>
      <vt:lpstr>Pruebas</vt:lpstr>
      <vt:lpstr>Presentación funcional</vt:lpstr>
      <vt:lpstr>Fin de presentación</vt:lpstr>
    </vt:vector>
  </TitlesOfParts>
  <Company>Windows XP Titan Ultimate 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Requerimientos y Casos de Uso  ProMex</dc:title>
  <dc:creator>Emanuel</dc:creator>
  <cp:lastModifiedBy>Emanuel Marquez</cp:lastModifiedBy>
  <cp:revision>403</cp:revision>
  <dcterms:created xsi:type="dcterms:W3CDTF">2014-08-27T01:45:29Z</dcterms:created>
  <dcterms:modified xsi:type="dcterms:W3CDTF">2021-02-21T23:58:11Z</dcterms:modified>
</cp:coreProperties>
</file>