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77" r:id="rId2"/>
    <p:sldId id="289" r:id="rId3"/>
    <p:sldId id="314" r:id="rId4"/>
    <p:sldId id="318" r:id="rId5"/>
    <p:sldId id="340" r:id="rId6"/>
    <p:sldId id="341" r:id="rId7"/>
    <p:sldId id="330" r:id="rId8"/>
    <p:sldId id="315" r:id="rId9"/>
    <p:sldId id="316" r:id="rId10"/>
    <p:sldId id="334" r:id="rId11"/>
    <p:sldId id="308" r:id="rId12"/>
    <p:sldId id="311" r:id="rId13"/>
    <p:sldId id="335" r:id="rId14"/>
    <p:sldId id="337" r:id="rId15"/>
    <p:sldId id="338" r:id="rId16"/>
    <p:sldId id="339" r:id="rId17"/>
    <p:sldId id="342" r:id="rId18"/>
    <p:sldId id="302"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0" autoAdjust="0"/>
    <p:restoredTop sz="94660"/>
  </p:normalViewPr>
  <p:slideViewPr>
    <p:cSldViewPr snapToGrid="0">
      <p:cViewPr varScale="1">
        <p:scale>
          <a:sx n="68" d="100"/>
          <a:sy n="68" d="100"/>
        </p:scale>
        <p:origin x="-76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AR"/>
              <a:t>Requerimientos</a:t>
            </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F7A525-2E97-4D11-852B-BF2E493721D5}" type="datetimeFigureOut">
              <a:rPr lang="es-AR" smtClean="0"/>
              <a:pPr/>
              <a:t>24/11/2017</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E9FB46-FA6F-4B99-8607-0C0107BC88A9}" type="slidenum">
              <a:rPr lang="es-AR" smtClean="0"/>
              <a:pPr/>
              <a:t>‹Nº›</a:t>
            </a:fld>
            <a:endParaRPr lang="es-AR"/>
          </a:p>
        </p:txBody>
      </p:sp>
    </p:spTree>
    <p:extLst>
      <p:ext uri="{BB962C8B-B14F-4D97-AF65-F5344CB8AC3E}">
        <p14:creationId xmlns:p14="http://schemas.microsoft.com/office/powerpoint/2010/main" xmlns="" val="283094929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AR"/>
              <a:t>Requerimientos</a:t>
            </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639192-A93D-48A4-B281-8DA3B2AD5F46}" type="datetimeFigureOut">
              <a:rPr lang="es-AR" smtClean="0"/>
              <a:pPr/>
              <a:t>24/11/2017</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DA2E2-D4DA-497B-9B47-16255EA7513A}" type="slidenum">
              <a:rPr lang="es-AR" smtClean="0"/>
              <a:pPr/>
              <a:t>‹Nº›</a:t>
            </a:fld>
            <a:endParaRPr lang="es-AR"/>
          </a:p>
        </p:txBody>
      </p:sp>
    </p:spTree>
    <p:extLst>
      <p:ext uri="{BB962C8B-B14F-4D97-AF65-F5344CB8AC3E}">
        <p14:creationId xmlns:p14="http://schemas.microsoft.com/office/powerpoint/2010/main" xmlns="" val="336187570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3</a:t>
            </a:fld>
            <a:endParaRPr lang="es-AR"/>
          </a:p>
        </p:txBody>
      </p:sp>
    </p:spTree>
    <p:extLst>
      <p:ext uri="{BB962C8B-B14F-4D97-AF65-F5344CB8AC3E}">
        <p14:creationId xmlns:p14="http://schemas.microsoft.com/office/powerpoint/2010/main" xmlns="" val="314332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4</a:t>
            </a:fld>
            <a:endParaRPr lang="es-AR"/>
          </a:p>
        </p:txBody>
      </p:sp>
    </p:spTree>
    <p:extLst>
      <p:ext uri="{BB962C8B-B14F-4D97-AF65-F5344CB8AC3E}">
        <p14:creationId xmlns:p14="http://schemas.microsoft.com/office/powerpoint/2010/main" xmlns="" val="301031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5</a:t>
            </a:fld>
            <a:endParaRPr lang="es-AR"/>
          </a:p>
        </p:txBody>
      </p:sp>
    </p:spTree>
    <p:extLst>
      <p:ext uri="{BB962C8B-B14F-4D97-AF65-F5344CB8AC3E}">
        <p14:creationId xmlns:p14="http://schemas.microsoft.com/office/powerpoint/2010/main" xmlns="" val="405384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6</a:t>
            </a:fld>
            <a:endParaRPr lang="es-AR"/>
          </a:p>
        </p:txBody>
      </p:sp>
    </p:spTree>
    <p:extLst>
      <p:ext uri="{BB962C8B-B14F-4D97-AF65-F5344CB8AC3E}">
        <p14:creationId xmlns:p14="http://schemas.microsoft.com/office/powerpoint/2010/main" xmlns="" val="385897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7</a:t>
            </a:fld>
            <a:endParaRPr lang="es-AR"/>
          </a:p>
        </p:txBody>
      </p:sp>
    </p:spTree>
    <p:extLst>
      <p:ext uri="{BB962C8B-B14F-4D97-AF65-F5344CB8AC3E}">
        <p14:creationId xmlns:p14="http://schemas.microsoft.com/office/powerpoint/2010/main" xmlns="" val="388582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9</a:t>
            </a:fld>
            <a:endParaRPr lang="es-AR"/>
          </a:p>
        </p:txBody>
      </p:sp>
    </p:spTree>
    <p:extLst>
      <p:ext uri="{BB962C8B-B14F-4D97-AF65-F5344CB8AC3E}">
        <p14:creationId xmlns:p14="http://schemas.microsoft.com/office/powerpoint/2010/main" xmlns="" val="59008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7" name="Date Placeholder 6"/>
          <p:cNvSpPr>
            <a:spLocks noGrp="1"/>
          </p:cNvSpPr>
          <p:nvPr>
            <p:ph type="dt" sz="half" idx="10"/>
          </p:nvPr>
        </p:nvSpPr>
        <p:spPr/>
        <p:txBody>
          <a:bodyPr/>
          <a:lstStyle/>
          <a:p>
            <a:fld id="{7E513DC4-B591-40FB-B153-CBE442BAA60B}" type="datetime1">
              <a:rPr lang="es-AR" smtClean="0"/>
              <a:pPr/>
              <a:t>24/11/2017</a:t>
            </a:fld>
            <a:endParaRPr lang="es-AR"/>
          </a:p>
        </p:txBody>
      </p:sp>
      <p:sp>
        <p:nvSpPr>
          <p:cNvPr id="8" name="Footer Placeholder 7"/>
          <p:cNvSpPr>
            <a:spLocks noGrp="1"/>
          </p:cNvSpPr>
          <p:nvPr>
            <p:ph type="ftr" sz="quarter" idx="11"/>
          </p:nvPr>
        </p:nvSpPr>
        <p:spPr/>
        <p:txBody>
          <a:bodyPr/>
          <a:lstStyle/>
          <a:p>
            <a:r>
              <a:rPr lang="es-AR"/>
              <a:t>Emanuel Márquez - Valeria Ojeda - Cristian Cardenas - Martín Díaz Pastrana</a:t>
            </a:r>
          </a:p>
        </p:txBody>
      </p:sp>
      <p:sp>
        <p:nvSpPr>
          <p:cNvPr id="9" name="Slide Number Placeholder 8"/>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107227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C50A678-796C-47FE-8727-A3AAF49E2D1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344474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7AFFB43-0057-44A6-B675-62CD4F9F4EB1}"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2217620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107EDD2-3A41-45F7-9798-5F0A42B67A1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136429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A405EA-7F97-484B-BB35-211055BB771A}"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1401297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F7023107-FE31-4245-9D9D-4DAB5BB365BD}" type="datetime1">
              <a:rPr lang="es-AR" smtClean="0"/>
              <a:pPr/>
              <a:t>24/11/2017</a:t>
            </a:fld>
            <a:endParaRPr lang="es-AR"/>
          </a:p>
        </p:txBody>
      </p:sp>
      <p:sp>
        <p:nvSpPr>
          <p:cNvPr id="4" name="Footer Placeholder 3"/>
          <p:cNvSpPr>
            <a:spLocks noGrp="1"/>
          </p:cNvSpPr>
          <p:nvPr>
            <p:ph type="ftr" sz="quarter" idx="11"/>
          </p:nvPr>
        </p:nvSpPr>
        <p:spPr/>
        <p:txBody>
          <a:bodyPr/>
          <a:lstStyle/>
          <a:p>
            <a:r>
              <a:rPr lang="es-AR"/>
              <a:t>Emanuel Márquez - Valeria Ojeda - Cristian Cardenas - Martín Díaz Pastrana</a:t>
            </a:r>
          </a:p>
        </p:txBody>
      </p:sp>
      <p:sp>
        <p:nvSpPr>
          <p:cNvPr id="5" name="Slide Number Placeholder 4"/>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3581304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081FCDBA-D78B-4D74-B477-EFCB1BCA6C42}" type="datetime1">
              <a:rPr lang="es-AR" smtClean="0"/>
              <a:pPr/>
              <a:t>24/11/2017</a:t>
            </a:fld>
            <a:endParaRPr lang="es-AR"/>
          </a:p>
        </p:txBody>
      </p:sp>
      <p:sp>
        <p:nvSpPr>
          <p:cNvPr id="4" name="Footer Placeholder 3"/>
          <p:cNvSpPr>
            <a:spLocks noGrp="1"/>
          </p:cNvSpPr>
          <p:nvPr>
            <p:ph type="ftr" sz="quarter" idx="11"/>
          </p:nvPr>
        </p:nvSpPr>
        <p:spPr/>
        <p:txBody>
          <a:bodyPr/>
          <a:lstStyle/>
          <a:p>
            <a:r>
              <a:rPr lang="es-AR"/>
              <a:t>Emanuel Márquez - Valeria Ojeda - Cristian Cardenas - Martín Díaz Pastrana</a:t>
            </a:r>
          </a:p>
        </p:txBody>
      </p:sp>
      <p:sp>
        <p:nvSpPr>
          <p:cNvPr id="5" name="Slide Number Placeholder 4"/>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243475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EA1D54-2625-4090-9DAD-29AF83AD3B36}" type="datetime1">
              <a:rPr lang="es-AR" smtClean="0"/>
              <a:pPr/>
              <a:t>24/11/2017</a:t>
            </a:fld>
            <a:endParaRPr lang="es-AR"/>
          </a:p>
        </p:txBody>
      </p:sp>
      <p:sp>
        <p:nvSpPr>
          <p:cNvPr id="5" name="Footer Placeholder 4"/>
          <p:cNvSpPr>
            <a:spLocks noGrp="1"/>
          </p:cNvSpPr>
          <p:nvPr>
            <p:ph type="ftr" sz="quarter" idx="11"/>
          </p:nvPr>
        </p:nvSpPr>
        <p:spPr/>
        <p:txBody>
          <a:bodyPr/>
          <a:lstStyle/>
          <a:p>
            <a:r>
              <a:rPr lang="es-AR"/>
              <a:t>Emanuel Márquez - Valeria Ojeda - Cristian Cardenas - Martín Díaz Pastrana</a:t>
            </a:r>
          </a:p>
        </p:txBody>
      </p:sp>
      <p:sp>
        <p:nvSpPr>
          <p:cNvPr id="6" name="Slide Number Placeholder 5"/>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79655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0E364-B94A-4338-BC1C-A73E1F081813}" type="datetime1">
              <a:rPr lang="es-AR" smtClean="0"/>
              <a:pPr/>
              <a:t>24/11/2017</a:t>
            </a:fld>
            <a:endParaRPr lang="es-AR"/>
          </a:p>
        </p:txBody>
      </p:sp>
      <p:sp>
        <p:nvSpPr>
          <p:cNvPr id="5" name="Footer Placeholder 4"/>
          <p:cNvSpPr>
            <a:spLocks noGrp="1"/>
          </p:cNvSpPr>
          <p:nvPr>
            <p:ph type="ftr" sz="quarter" idx="11"/>
          </p:nvPr>
        </p:nvSpPr>
        <p:spPr/>
        <p:txBody>
          <a:bodyPr/>
          <a:lstStyle/>
          <a:p>
            <a:r>
              <a:rPr lang="es-AR"/>
              <a:t>Emanuel Márquez - Valeria Ojeda - Cristian Cardenas - Martín Díaz Pastrana</a:t>
            </a:r>
          </a:p>
        </p:txBody>
      </p:sp>
      <p:sp>
        <p:nvSpPr>
          <p:cNvPr id="6" name="Slide Number Placeholder 5"/>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217837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Rectángulo"/>
          <p:cNvSpPr/>
          <p:nvPr userDrawn="1"/>
        </p:nvSpPr>
        <p:spPr>
          <a:xfrm>
            <a:off x="0" y="0"/>
            <a:ext cx="12192000" cy="6858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ortar rectángulo de esquina diagonal 15"/>
          <p:cNvSpPr/>
          <p:nvPr userDrawn="1"/>
        </p:nvSpPr>
        <p:spPr>
          <a:xfrm>
            <a:off x="165102" y="1438235"/>
            <a:ext cx="11855578" cy="5037470"/>
          </a:xfrm>
          <a:prstGeom prst="snip2DiagRect">
            <a:avLst>
              <a:gd name="adj1" fmla="val 0"/>
              <a:gd name="adj2" fmla="val 6835"/>
            </a:avLst>
          </a:prstGeom>
          <a:solidFill>
            <a:schemeClr val="tx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lumMod val="95000"/>
                </a:schemeClr>
              </a:solidFill>
            </a:endParaRPr>
          </a:p>
        </p:txBody>
      </p:sp>
      <p:sp>
        <p:nvSpPr>
          <p:cNvPr id="3" name="Content Placeholder 2"/>
          <p:cNvSpPr>
            <a:spLocks noGrp="1"/>
          </p:cNvSpPr>
          <p:nvPr>
            <p:ph idx="1"/>
          </p:nvPr>
        </p:nvSpPr>
        <p:spPr>
          <a:xfrm>
            <a:off x="165101" y="1438234"/>
            <a:ext cx="11855577" cy="5011715"/>
          </a:xfrm>
          <a:noFill/>
          <a:ln>
            <a:noFill/>
          </a:ln>
        </p:spPr>
        <p:txBody>
          <a:bodyPr/>
          <a:lstStyle>
            <a:lvl1pPr algn="just">
              <a:defRPr>
                <a:solidFill>
                  <a:schemeClr val="bg1">
                    <a:lumMod val="75000"/>
                    <a:lumOff val="25000"/>
                  </a:schemeClr>
                </a:solidFill>
              </a:defRPr>
            </a:lvl1pPr>
            <a:lvl2pPr algn="just">
              <a:defRPr>
                <a:solidFill>
                  <a:schemeClr val="bg1">
                    <a:lumMod val="75000"/>
                    <a:lumOff val="25000"/>
                  </a:schemeClr>
                </a:solidFill>
              </a:defRPr>
            </a:lvl2pPr>
            <a:lvl3pPr algn="just">
              <a:defRPr>
                <a:solidFill>
                  <a:schemeClr val="bg1">
                    <a:lumMod val="75000"/>
                    <a:lumOff val="25000"/>
                  </a:schemeClr>
                </a:solidFill>
              </a:defRPr>
            </a:lvl3pPr>
            <a:lvl4pPr algn="just">
              <a:defRPr>
                <a:solidFill>
                  <a:schemeClr val="bg1">
                    <a:lumMod val="75000"/>
                    <a:lumOff val="25000"/>
                  </a:schemeClr>
                </a:solidFill>
              </a:defRPr>
            </a:lvl4pPr>
            <a:lvl5pPr algn="just">
              <a:defRPr>
                <a:solidFill>
                  <a:schemeClr val="bg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Title 1"/>
          <p:cNvSpPr>
            <a:spLocks noGrp="1"/>
          </p:cNvSpPr>
          <p:nvPr>
            <p:ph type="title"/>
          </p:nvPr>
        </p:nvSpPr>
        <p:spPr>
          <a:xfrm>
            <a:off x="2447684" y="75586"/>
            <a:ext cx="7387617" cy="1325563"/>
          </a:xfrm>
        </p:spPr>
        <p:txBody>
          <a:bodyPr>
            <a:noAutofit/>
          </a:bodyPr>
          <a:lstStyle>
            <a:lvl1pPr algn="ctr">
              <a:defRPr sz="4000">
                <a:solidFill>
                  <a:schemeClr val="tx1"/>
                </a:solidFill>
                <a:latin typeface="Century Gothic" pitchFamily="34" charset="0"/>
              </a:defRPr>
            </a:lvl1pPr>
          </a:lstStyle>
          <a:p>
            <a:r>
              <a:rPr lang="es-ES" dirty="0"/>
              <a:t>Haga clic para modificar el estilo de título del patrón</a:t>
            </a:r>
            <a:endParaRPr lang="en-US" dirty="0"/>
          </a:p>
        </p:txBody>
      </p:sp>
      <p:sp>
        <p:nvSpPr>
          <p:cNvPr id="5" name="Footer Placeholder 4"/>
          <p:cNvSpPr>
            <a:spLocks noGrp="1"/>
          </p:cNvSpPr>
          <p:nvPr>
            <p:ph type="ftr" sz="quarter" idx="11"/>
          </p:nvPr>
        </p:nvSpPr>
        <p:spPr>
          <a:xfrm>
            <a:off x="3057098" y="6501460"/>
            <a:ext cx="6168788" cy="365125"/>
          </a:xfrm>
        </p:spPr>
        <p:txBody>
          <a:bodyPr/>
          <a:lstStyle>
            <a:lvl1pPr>
              <a:defRPr>
                <a:latin typeface="Century Gothic" pitchFamily="34" charset="0"/>
              </a:defRPr>
            </a:lvl1pPr>
          </a:lstStyle>
          <a:p>
            <a:r>
              <a:rPr lang="es-AR" dirty="0" smtClean="0"/>
              <a:t>OYARZO Mariela – QUIROGA Sandra – MÁRQUEZ EMANUEL</a:t>
            </a:r>
            <a:endParaRPr lang="es-AR" dirty="0"/>
          </a:p>
        </p:txBody>
      </p:sp>
      <p:sp>
        <p:nvSpPr>
          <p:cNvPr id="6" name="Slide Number Placeholder 5"/>
          <p:cNvSpPr>
            <a:spLocks noGrp="1"/>
          </p:cNvSpPr>
          <p:nvPr>
            <p:ph type="sldNum" sz="quarter" idx="12"/>
          </p:nvPr>
        </p:nvSpPr>
        <p:spPr>
          <a:xfrm>
            <a:off x="10302199" y="6475704"/>
            <a:ext cx="1718480" cy="357997"/>
          </a:xfrm>
        </p:spPr>
        <p:txBody>
          <a:bodyPr/>
          <a:lstStyle>
            <a:lvl1pPr>
              <a:defRPr>
                <a:latin typeface="Century Gothic" pitchFamily="34" charset="0"/>
              </a:defRPr>
            </a:lvl1pPr>
          </a:lstStyle>
          <a:p>
            <a:fld id="{779E3280-5C43-43EF-BE7D-8C553A58A779}" type="slidenum">
              <a:rPr lang="es-AR" smtClean="0"/>
              <a:pPr/>
              <a:t>‹Nº›</a:t>
            </a:fld>
            <a:endParaRPr lang="es-AR" dirty="0"/>
          </a:p>
        </p:txBody>
      </p:sp>
      <p:pic>
        <p:nvPicPr>
          <p:cNvPr id="7" name="Imagen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65101" y="36841"/>
            <a:ext cx="1269841" cy="1269841"/>
          </a:xfrm>
          <a:prstGeom prst="rect">
            <a:avLst/>
          </a:prstGeom>
        </p:spPr>
      </p:pic>
      <p:pic>
        <p:nvPicPr>
          <p:cNvPr id="14" name="Imagen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1099495" y="-19126"/>
            <a:ext cx="921184" cy="1381774"/>
          </a:xfrm>
          <a:prstGeom prst="rect">
            <a:avLst/>
          </a:prstGeom>
        </p:spPr>
      </p:pic>
      <p:pic>
        <p:nvPicPr>
          <p:cNvPr id="17" name="Imagen 16"/>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65101" y="6420020"/>
            <a:ext cx="880006" cy="528004"/>
          </a:xfrm>
          <a:prstGeom prst="rect">
            <a:avLst/>
          </a:prstGeom>
        </p:spPr>
      </p:pic>
    </p:spTree>
    <p:extLst>
      <p:ext uri="{BB962C8B-B14F-4D97-AF65-F5344CB8AC3E}">
        <p14:creationId xmlns:p14="http://schemas.microsoft.com/office/powerpoint/2010/main" xmlns="" val="198785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F6B326-0FEE-47B3-9F77-2568F820D807}" type="datetime1">
              <a:rPr lang="es-AR" smtClean="0"/>
              <a:pPr/>
              <a:t>24/11/2017</a:t>
            </a:fld>
            <a:endParaRPr lang="es-AR"/>
          </a:p>
        </p:txBody>
      </p:sp>
      <p:sp>
        <p:nvSpPr>
          <p:cNvPr id="5" name="Footer Placeholder 4"/>
          <p:cNvSpPr>
            <a:spLocks noGrp="1"/>
          </p:cNvSpPr>
          <p:nvPr>
            <p:ph type="ftr" sz="quarter" idx="11"/>
          </p:nvPr>
        </p:nvSpPr>
        <p:spPr/>
        <p:txBody>
          <a:bodyPr/>
          <a:lstStyle/>
          <a:p>
            <a:r>
              <a:rPr lang="es-AR"/>
              <a:t>Emanuel Márquez - Valeria Ojeda - Cristian Cardenas - Martín Díaz Pastrana</a:t>
            </a:r>
          </a:p>
        </p:txBody>
      </p:sp>
      <p:sp>
        <p:nvSpPr>
          <p:cNvPr id="6" name="Slide Number Placeholder 5"/>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23432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3DAB84-C826-40B0-8ED0-39F2ECE4A20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49270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0226C2-DAEC-4136-9DE8-09FC5E3E671E}" type="datetime1">
              <a:rPr lang="es-AR" smtClean="0"/>
              <a:pPr/>
              <a:t>24/11/2017</a:t>
            </a:fld>
            <a:endParaRPr lang="es-AR"/>
          </a:p>
        </p:txBody>
      </p:sp>
      <p:sp>
        <p:nvSpPr>
          <p:cNvPr id="8" name="Footer Placeholder 7"/>
          <p:cNvSpPr>
            <a:spLocks noGrp="1"/>
          </p:cNvSpPr>
          <p:nvPr>
            <p:ph type="ftr" sz="quarter" idx="11"/>
          </p:nvPr>
        </p:nvSpPr>
        <p:spPr/>
        <p:txBody>
          <a:bodyPr/>
          <a:lstStyle/>
          <a:p>
            <a:r>
              <a:rPr lang="es-AR"/>
              <a:t>Emanuel Márquez - Valeria Ojeda - Cristian Cardenas - Martín Díaz Pastrana</a:t>
            </a:r>
          </a:p>
        </p:txBody>
      </p:sp>
      <p:sp>
        <p:nvSpPr>
          <p:cNvPr id="9" name="Slide Number Placeholder 8"/>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119284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3EE9993-8E0B-4913-A57B-F99EBF98A309}" type="datetime1">
              <a:rPr lang="es-AR" smtClean="0"/>
              <a:pPr/>
              <a:t>24/11/2017</a:t>
            </a:fld>
            <a:endParaRPr lang="es-AR"/>
          </a:p>
        </p:txBody>
      </p:sp>
      <p:sp>
        <p:nvSpPr>
          <p:cNvPr id="4" name="Footer Placeholder 3"/>
          <p:cNvSpPr>
            <a:spLocks noGrp="1"/>
          </p:cNvSpPr>
          <p:nvPr>
            <p:ph type="ftr" sz="quarter" idx="11"/>
          </p:nvPr>
        </p:nvSpPr>
        <p:spPr/>
        <p:txBody>
          <a:bodyPr/>
          <a:lstStyle/>
          <a:p>
            <a:r>
              <a:rPr lang="es-AR"/>
              <a:t>Emanuel Márquez - Valeria Ojeda - Cristian Cardenas - Martín Díaz Pastrana</a:t>
            </a:r>
          </a:p>
        </p:txBody>
      </p:sp>
      <p:sp>
        <p:nvSpPr>
          <p:cNvPr id="5" name="Slide Number Placeholder 4"/>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149745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65BA5-BE01-42C7-88A0-5D66E4C25C69}" type="datetime1">
              <a:rPr lang="es-AR" smtClean="0"/>
              <a:pPr/>
              <a:t>24/11/2017</a:t>
            </a:fld>
            <a:endParaRPr lang="es-AR"/>
          </a:p>
        </p:txBody>
      </p:sp>
      <p:sp>
        <p:nvSpPr>
          <p:cNvPr id="3" name="Footer Placeholder 2"/>
          <p:cNvSpPr>
            <a:spLocks noGrp="1"/>
          </p:cNvSpPr>
          <p:nvPr>
            <p:ph type="ftr" sz="quarter" idx="11"/>
          </p:nvPr>
        </p:nvSpPr>
        <p:spPr/>
        <p:txBody>
          <a:bodyPr/>
          <a:lstStyle/>
          <a:p>
            <a:r>
              <a:rPr lang="es-AR"/>
              <a:t>Emanuel Márquez - Valeria Ojeda - Cristian Cardenas - Martín Díaz Pastrana</a:t>
            </a:r>
          </a:p>
        </p:txBody>
      </p:sp>
      <p:sp>
        <p:nvSpPr>
          <p:cNvPr id="4" name="Slide Number Placeholder 3"/>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315058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D3AADB-2F64-4CF7-83E3-78E84AD4D11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310105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77D2D86-4208-4F35-BB55-BE3504C41488}"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305330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EA277BA-E2F3-4C3D-9E58-E2E890DB98B1}" type="datetime1">
              <a:rPr lang="es-AR" smtClean="0"/>
              <a:pPr/>
              <a:t>24/11/2017</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s-AR"/>
              <a:t>Emanuel Márquez - Valeria Ojeda - Cristian Cardenas - Martín Díaz Pastrana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79E3280-5C43-43EF-BE7D-8C553A58A779}" type="slidenum">
              <a:rPr lang="es-AR" smtClean="0"/>
              <a:pPr/>
              <a:t>‹Nº›</a:t>
            </a:fld>
            <a:endParaRPr lang="es-AR"/>
          </a:p>
        </p:txBody>
      </p:sp>
    </p:spTree>
    <p:extLst>
      <p:ext uri="{BB962C8B-B14F-4D97-AF65-F5344CB8AC3E}">
        <p14:creationId xmlns:p14="http://schemas.microsoft.com/office/powerpoint/2010/main" xmlns="" val="164067503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4 Rectángulo"/>
          <p:cNvSpPr/>
          <p:nvPr/>
        </p:nvSpPr>
        <p:spPr>
          <a:xfrm>
            <a:off x="0" y="-160421"/>
            <a:ext cx="12192000" cy="39463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lumMod val="95000"/>
                </a:schemeClr>
              </a:solidFill>
            </a:endParaRPr>
          </a:p>
        </p:txBody>
      </p:sp>
      <p:sp>
        <p:nvSpPr>
          <p:cNvPr id="6" name="5 CuadroTexto"/>
          <p:cNvSpPr txBox="1"/>
          <p:nvPr/>
        </p:nvSpPr>
        <p:spPr>
          <a:xfrm>
            <a:off x="529390" y="4443660"/>
            <a:ext cx="11213432" cy="1077218"/>
          </a:xfrm>
          <a:prstGeom prst="rect">
            <a:avLst/>
          </a:prstGeom>
          <a:noFill/>
        </p:spPr>
        <p:txBody>
          <a:bodyPr wrap="square" rtlCol="0">
            <a:spAutoFit/>
          </a:bodyPr>
          <a:lstStyle/>
          <a:p>
            <a:pPr algn="ctr"/>
            <a:r>
              <a:rPr lang="es-AR" sz="3200" b="1" dirty="0" smtClean="0">
                <a:latin typeface="Calibri Light" pitchFamily="34" charset="0"/>
              </a:rPr>
              <a:t>PRESENTACIÓN FINAL</a:t>
            </a:r>
          </a:p>
          <a:p>
            <a:pPr algn="ctr"/>
            <a:r>
              <a:rPr lang="es-AR" sz="3200" b="1" dirty="0" smtClean="0">
                <a:latin typeface="Calibri Light" pitchFamily="34" charset="0"/>
              </a:rPr>
              <a:t>24 de Noviembre de 2017</a:t>
            </a:r>
            <a:endParaRPr lang="es-AR" sz="3200" b="1" dirty="0">
              <a:latin typeface="Calibri Light" pitchFamily="34" charset="0"/>
            </a:endParaRPr>
          </a:p>
        </p:txBody>
      </p:sp>
      <p:sp>
        <p:nvSpPr>
          <p:cNvPr id="2" name="1 Marcador de pie de página"/>
          <p:cNvSpPr>
            <a:spLocks noGrp="1"/>
          </p:cNvSpPr>
          <p:nvPr>
            <p:ph type="ftr" sz="quarter" idx="11"/>
          </p:nvPr>
        </p:nvSpPr>
        <p:spPr>
          <a:xfrm>
            <a:off x="2053883" y="6356350"/>
            <a:ext cx="8299939" cy="365125"/>
          </a:xfrm>
        </p:spPr>
        <p:txBody>
          <a:bodyPr/>
          <a:lstStyle/>
          <a:p>
            <a:r>
              <a:rPr lang="es-AR" sz="2400" dirty="0" smtClean="0"/>
              <a:t>OYARZO Mariela – QUIROGA Sandra – MÁRQUEZ Emanuel</a:t>
            </a:r>
            <a:endParaRPr lang="es-AR" sz="2400" dirty="0"/>
          </a:p>
        </p:txBody>
      </p:sp>
      <p:pic>
        <p:nvPicPr>
          <p:cNvPr id="9" name="Imagen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2440" y="6081711"/>
            <a:ext cx="1524003" cy="914402"/>
          </a:xfrm>
          <a:prstGeom prst="rect">
            <a:avLst/>
          </a:prstGeom>
        </p:spPr>
      </p:pic>
      <p:pic>
        <p:nvPicPr>
          <p:cNvPr id="11" name="Imagen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12632" y="5272185"/>
            <a:ext cx="1079368" cy="1619052"/>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078706" y="88879"/>
            <a:ext cx="4114800" cy="4114794"/>
          </a:xfrm>
          <a:prstGeom prst="rect">
            <a:avLst/>
          </a:prstGeom>
        </p:spPr>
      </p:pic>
    </p:spTree>
    <p:extLst>
      <p:ext uri="{BB962C8B-B14F-4D97-AF65-F5344CB8AC3E}">
        <p14:creationId xmlns:p14="http://schemas.microsoft.com/office/powerpoint/2010/main" xmlns="" val="21945473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Planificación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10</a:t>
            </a:fld>
            <a:endParaRPr lang="es-AR" dirty="0"/>
          </a:p>
        </p:txBody>
      </p:sp>
      <p:sp>
        <p:nvSpPr>
          <p:cNvPr id="2" name="Marcador de contenido 1"/>
          <p:cNvSpPr>
            <a:spLocks noGrp="1"/>
          </p:cNvSpPr>
          <p:nvPr>
            <p:ph idx="1"/>
          </p:nvPr>
        </p:nvSpPr>
        <p:spPr>
          <a:xfrm>
            <a:off x="7254447" y="1587565"/>
            <a:ext cx="3942875" cy="540691"/>
          </a:xfrm>
        </p:spPr>
        <p:txBody>
          <a:bodyPr/>
          <a:lstStyle/>
          <a:p>
            <a:pPr marL="0" indent="0">
              <a:buNone/>
            </a:pPr>
            <a:r>
              <a:rPr lang="es-AR" dirty="0" smtClean="0"/>
              <a:t>Implementación restante</a:t>
            </a:r>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xmlns="" val="1996805609"/>
              </p:ext>
            </p:extLst>
          </p:nvPr>
        </p:nvGraphicFramePr>
        <p:xfrm>
          <a:off x="6673349" y="2191098"/>
          <a:ext cx="5105073" cy="4098190"/>
        </p:xfrm>
        <a:graphic>
          <a:graphicData uri="http://schemas.openxmlformats.org/drawingml/2006/table">
            <a:tbl>
              <a:tblPr firstRow="1" bandRow="1">
                <a:tableStyleId>{6E25E649-3F16-4E02-A733-19D2CDBF48F0}</a:tableStyleId>
              </a:tblPr>
              <a:tblGrid>
                <a:gridCol w="1521800"/>
                <a:gridCol w="3583273"/>
              </a:tblGrid>
              <a:tr h="409819">
                <a:tc>
                  <a:txBody>
                    <a:bodyPr/>
                    <a:lstStyle/>
                    <a:p>
                      <a:pPr algn="ctr"/>
                      <a:r>
                        <a:rPr lang="es-AR" dirty="0" smtClean="0">
                          <a:solidFill>
                            <a:schemeClr val="bg1"/>
                          </a:solidFill>
                        </a:rPr>
                        <a:t>Identificador</a:t>
                      </a:r>
                      <a:endParaRPr lang="es-AR" dirty="0">
                        <a:solidFill>
                          <a:schemeClr val="bg1"/>
                        </a:solidFill>
                      </a:endParaRPr>
                    </a:p>
                  </a:txBody>
                  <a:tcPr/>
                </a:tc>
                <a:tc>
                  <a:txBody>
                    <a:bodyPr/>
                    <a:lstStyle/>
                    <a:p>
                      <a:pPr algn="ctr"/>
                      <a:r>
                        <a:rPr lang="es-AR" dirty="0" smtClean="0">
                          <a:solidFill>
                            <a:schemeClr val="bg1"/>
                          </a:solidFill>
                        </a:rPr>
                        <a:t>Nombre</a:t>
                      </a:r>
                      <a:endParaRPr lang="es-AR" dirty="0">
                        <a:solidFill>
                          <a:schemeClr val="bg1"/>
                        </a:solidFill>
                      </a:endParaRPr>
                    </a:p>
                  </a:txBody>
                  <a:tcPr/>
                </a:tc>
              </a:tr>
              <a:tr h="409819">
                <a:tc>
                  <a:txBody>
                    <a:bodyPr/>
                    <a:lstStyle/>
                    <a:p>
                      <a:pPr algn="ctr"/>
                      <a:r>
                        <a:rPr lang="es-AR" dirty="0" smtClean="0"/>
                        <a:t>CU10</a:t>
                      </a:r>
                      <a:endParaRPr lang="es-AR" dirty="0"/>
                    </a:p>
                  </a:txBody>
                  <a:tcPr/>
                </a:tc>
                <a:tc>
                  <a:txBody>
                    <a:bodyPr/>
                    <a:lstStyle/>
                    <a:p>
                      <a:r>
                        <a:rPr lang="es-AR" dirty="0" smtClean="0"/>
                        <a:t>Notificar</a:t>
                      </a:r>
                      <a:endParaRPr lang="es-AR" dirty="0"/>
                    </a:p>
                  </a:txBody>
                  <a:tcPr/>
                </a:tc>
              </a:tr>
              <a:tr h="409819">
                <a:tc>
                  <a:txBody>
                    <a:bodyPr/>
                    <a:lstStyle/>
                    <a:p>
                      <a:pPr algn="ctr"/>
                      <a:r>
                        <a:rPr lang="es-AR" dirty="0" smtClean="0"/>
                        <a:t>CU11</a:t>
                      </a:r>
                      <a:endParaRPr lang="es-AR" dirty="0"/>
                    </a:p>
                  </a:txBody>
                  <a:tcPr/>
                </a:tc>
                <a:tc>
                  <a:txBody>
                    <a:bodyPr/>
                    <a:lstStyle/>
                    <a:p>
                      <a:r>
                        <a:rPr lang="es-AR" dirty="0" smtClean="0"/>
                        <a:t>Informe mesa de examen</a:t>
                      </a:r>
                      <a:endParaRPr lang="es-AR" dirty="0"/>
                    </a:p>
                  </a:txBody>
                  <a:tcPr/>
                </a:tc>
              </a:tr>
              <a:tr h="409819">
                <a:tc>
                  <a:txBody>
                    <a:bodyPr/>
                    <a:lstStyle/>
                    <a:p>
                      <a:pPr algn="ctr"/>
                      <a:r>
                        <a:rPr lang="es-AR" dirty="0" smtClean="0"/>
                        <a:t>CU12</a:t>
                      </a:r>
                      <a:endParaRPr lang="es-AR" dirty="0"/>
                    </a:p>
                  </a:txBody>
                  <a:tcPr/>
                </a:tc>
                <a:tc>
                  <a:txBody>
                    <a:bodyPr/>
                    <a:lstStyle/>
                    <a:p>
                      <a:r>
                        <a:rPr lang="es-AR" dirty="0" smtClean="0"/>
                        <a:t>Informe</a:t>
                      </a:r>
                      <a:r>
                        <a:rPr lang="es-AR" baseline="0" dirty="0" smtClean="0"/>
                        <a:t> horario de cursada</a:t>
                      </a:r>
                      <a:endParaRPr lang="es-AR" dirty="0"/>
                    </a:p>
                  </a:txBody>
                  <a:tcPr/>
                </a:tc>
              </a:tr>
              <a:tr h="409819">
                <a:tc>
                  <a:txBody>
                    <a:bodyPr/>
                    <a:lstStyle/>
                    <a:p>
                      <a:pPr algn="ctr"/>
                      <a:r>
                        <a:rPr lang="es-AR" dirty="0" smtClean="0"/>
                        <a:t>CU13</a:t>
                      </a:r>
                      <a:endParaRPr lang="es-AR" dirty="0"/>
                    </a:p>
                  </a:txBody>
                  <a:tcPr/>
                </a:tc>
                <a:tc>
                  <a:txBody>
                    <a:bodyPr/>
                    <a:lstStyle/>
                    <a:p>
                      <a:r>
                        <a:rPr lang="es-AR" dirty="0" smtClean="0"/>
                        <a:t>Buscar aula</a:t>
                      </a:r>
                      <a:endParaRPr lang="es-AR" dirty="0"/>
                    </a:p>
                  </a:txBody>
                  <a:tcPr/>
                </a:tc>
              </a:tr>
              <a:tr h="409819">
                <a:tc>
                  <a:txBody>
                    <a:bodyPr/>
                    <a:lstStyle/>
                    <a:p>
                      <a:pPr algn="ctr"/>
                      <a:r>
                        <a:rPr lang="es-AR" dirty="0" smtClean="0"/>
                        <a:t>CU14</a:t>
                      </a:r>
                      <a:endParaRPr lang="es-AR" dirty="0"/>
                    </a:p>
                  </a:txBody>
                  <a:tcPr/>
                </a:tc>
                <a:tc>
                  <a:txBody>
                    <a:bodyPr/>
                    <a:lstStyle/>
                    <a:p>
                      <a:r>
                        <a:rPr lang="es-AR" dirty="0" smtClean="0"/>
                        <a:t>Borrar horario de cursada</a:t>
                      </a:r>
                      <a:endParaRPr lang="es-AR" dirty="0"/>
                    </a:p>
                  </a:txBody>
                  <a:tcPr/>
                </a:tc>
              </a:tr>
              <a:tr h="409819">
                <a:tc>
                  <a:txBody>
                    <a:bodyPr/>
                    <a:lstStyle/>
                    <a:p>
                      <a:pPr algn="ctr"/>
                      <a:r>
                        <a:rPr lang="es-AR" dirty="0" smtClean="0"/>
                        <a:t>CU15</a:t>
                      </a:r>
                      <a:endParaRPr lang="es-AR" dirty="0"/>
                    </a:p>
                  </a:txBody>
                  <a:tcPr/>
                </a:tc>
                <a:tc>
                  <a:txBody>
                    <a:bodyPr/>
                    <a:lstStyle/>
                    <a:p>
                      <a:r>
                        <a:rPr lang="es-AR" dirty="0" smtClean="0"/>
                        <a:t>Borrar mesa</a:t>
                      </a:r>
                      <a:r>
                        <a:rPr lang="es-AR" baseline="0" dirty="0" smtClean="0"/>
                        <a:t> de examen</a:t>
                      </a:r>
                      <a:endParaRPr lang="es-AR" dirty="0"/>
                    </a:p>
                  </a:txBody>
                  <a:tcPr/>
                </a:tc>
              </a:tr>
              <a:tr h="409819">
                <a:tc>
                  <a:txBody>
                    <a:bodyPr/>
                    <a:lstStyle/>
                    <a:p>
                      <a:pPr algn="ctr"/>
                      <a:r>
                        <a:rPr lang="es-AR" dirty="0" smtClean="0"/>
                        <a:t>CU16</a:t>
                      </a:r>
                      <a:endParaRPr lang="es-AR" dirty="0"/>
                    </a:p>
                  </a:txBody>
                  <a:tcPr/>
                </a:tc>
                <a:tc>
                  <a:txBody>
                    <a:bodyPr/>
                    <a:lstStyle/>
                    <a:p>
                      <a:r>
                        <a:rPr lang="es-AR" dirty="0" smtClean="0"/>
                        <a:t>Modificar aula</a:t>
                      </a:r>
                      <a:endParaRPr lang="es-AR" dirty="0"/>
                    </a:p>
                  </a:txBody>
                  <a:tcPr/>
                </a:tc>
              </a:tr>
              <a:tr h="409819">
                <a:tc>
                  <a:txBody>
                    <a:bodyPr/>
                    <a:lstStyle/>
                    <a:p>
                      <a:pPr algn="ctr"/>
                      <a:r>
                        <a:rPr lang="es-AR" dirty="0" smtClean="0"/>
                        <a:t>CU17</a:t>
                      </a:r>
                      <a:endParaRPr lang="es-AR" dirty="0"/>
                    </a:p>
                  </a:txBody>
                  <a:tcPr/>
                </a:tc>
                <a:tc>
                  <a:txBody>
                    <a:bodyPr/>
                    <a:lstStyle/>
                    <a:p>
                      <a:r>
                        <a:rPr lang="es-AR" dirty="0" smtClean="0"/>
                        <a:t>Borrar aula</a:t>
                      </a:r>
                      <a:endParaRPr lang="es-AR" dirty="0"/>
                    </a:p>
                  </a:txBody>
                  <a:tcPr/>
                </a:tc>
              </a:tr>
              <a:tr h="409819">
                <a:tc>
                  <a:txBody>
                    <a:bodyPr/>
                    <a:lstStyle/>
                    <a:p>
                      <a:pPr algn="ctr"/>
                      <a:r>
                        <a:rPr lang="es-AR" dirty="0" smtClean="0"/>
                        <a:t>CU18</a:t>
                      </a:r>
                      <a:endParaRPr lang="es-AR" dirty="0"/>
                    </a:p>
                  </a:txBody>
                  <a:tcPr/>
                </a:tc>
                <a:tc>
                  <a:txBody>
                    <a:bodyPr/>
                    <a:lstStyle/>
                    <a:p>
                      <a:r>
                        <a:rPr lang="es-AR" dirty="0" smtClean="0"/>
                        <a:t>Generar horario de</a:t>
                      </a:r>
                      <a:r>
                        <a:rPr lang="es-AR" baseline="0" dirty="0" smtClean="0"/>
                        <a:t> aula</a:t>
                      </a:r>
                      <a:endParaRPr lang="es-AR" dirty="0"/>
                    </a:p>
                  </a:txBody>
                  <a:tcPr/>
                </a:tc>
              </a:tr>
            </a:tbl>
          </a:graphicData>
        </a:graphic>
      </p:graphicFrame>
      <p:sp>
        <p:nvSpPr>
          <p:cNvPr id="7" name="Marcador de contenido 1"/>
          <p:cNvSpPr txBox="1">
            <a:spLocks/>
          </p:cNvSpPr>
          <p:nvPr/>
        </p:nvSpPr>
        <p:spPr>
          <a:xfrm>
            <a:off x="1085660" y="1591990"/>
            <a:ext cx="3942875" cy="54069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dirty="0" smtClean="0"/>
              <a:t>Documentación restante</a:t>
            </a:r>
            <a:endParaRPr lang="es-AR" dirty="0"/>
          </a:p>
        </p:txBody>
      </p:sp>
      <p:graphicFrame>
        <p:nvGraphicFramePr>
          <p:cNvPr id="8" name="Tabla 7"/>
          <p:cNvGraphicFramePr>
            <a:graphicFrameLocks noGrp="1"/>
          </p:cNvGraphicFramePr>
          <p:nvPr>
            <p:extLst>
              <p:ext uri="{D42A27DB-BD31-4B8C-83A1-F6EECF244321}">
                <p14:modId xmlns:p14="http://schemas.microsoft.com/office/powerpoint/2010/main" xmlns="" val="934782674"/>
              </p:ext>
            </p:extLst>
          </p:nvPr>
        </p:nvGraphicFramePr>
        <p:xfrm>
          <a:off x="476246" y="2191098"/>
          <a:ext cx="5105073" cy="1849120"/>
        </p:xfrm>
        <a:graphic>
          <a:graphicData uri="http://schemas.openxmlformats.org/drawingml/2006/table">
            <a:tbl>
              <a:tblPr firstRow="1" bandRow="1">
                <a:tableStyleId>{6E25E649-3F16-4E02-A733-19D2CDBF48F0}</a:tableStyleId>
              </a:tblPr>
              <a:tblGrid>
                <a:gridCol w="5105073"/>
              </a:tblGrid>
              <a:tr h="0">
                <a:tc>
                  <a:txBody>
                    <a:bodyPr/>
                    <a:lstStyle/>
                    <a:p>
                      <a:pPr algn="ctr"/>
                      <a:r>
                        <a:rPr lang="es-AR" dirty="0" smtClean="0">
                          <a:solidFill>
                            <a:schemeClr val="bg1"/>
                          </a:solidFill>
                        </a:rPr>
                        <a:t>Documento</a:t>
                      </a:r>
                      <a:endParaRPr lang="es-AR" dirty="0">
                        <a:solidFill>
                          <a:schemeClr val="bg1"/>
                        </a:solidFill>
                      </a:endParaRPr>
                    </a:p>
                  </a:txBody>
                  <a:tcPr/>
                </a:tc>
              </a:tr>
              <a:tr h="370840">
                <a:tc>
                  <a:txBody>
                    <a:bodyPr/>
                    <a:lstStyle/>
                    <a:p>
                      <a:r>
                        <a:rPr lang="es-AR" dirty="0" smtClean="0"/>
                        <a:t>Manual de instalación</a:t>
                      </a:r>
                      <a:endParaRPr lang="es-AR" dirty="0"/>
                    </a:p>
                  </a:txBody>
                  <a:tcPr/>
                </a:tc>
              </a:tr>
              <a:tr h="370840">
                <a:tc>
                  <a:txBody>
                    <a:bodyPr/>
                    <a:lstStyle/>
                    <a:p>
                      <a:r>
                        <a:rPr lang="es-AR" dirty="0" smtClean="0"/>
                        <a:t>Manual</a:t>
                      </a:r>
                      <a:r>
                        <a:rPr lang="es-AR" baseline="0" dirty="0" smtClean="0"/>
                        <a:t> de usuario</a:t>
                      </a:r>
                      <a:endParaRPr lang="es-AR" dirty="0"/>
                    </a:p>
                  </a:txBody>
                  <a:tcPr/>
                </a:tc>
              </a:tr>
              <a:tr h="370840">
                <a:tc>
                  <a:txBody>
                    <a:bodyPr/>
                    <a:lstStyle/>
                    <a:p>
                      <a:r>
                        <a:rPr lang="es-AR" dirty="0" smtClean="0"/>
                        <a:t>Memoria</a:t>
                      </a:r>
                      <a:endParaRPr lang="es-AR" dirty="0"/>
                    </a:p>
                  </a:txBody>
                  <a:tcPr/>
                </a:tc>
              </a:tr>
              <a:tr h="370840">
                <a:tc>
                  <a:txBody>
                    <a:bodyPr/>
                    <a:lstStyle/>
                    <a:p>
                      <a:r>
                        <a:rPr lang="es-AR" dirty="0" smtClean="0"/>
                        <a:t>Actualizaciones</a:t>
                      </a:r>
                      <a:r>
                        <a:rPr lang="es-AR" baseline="0" dirty="0" smtClean="0"/>
                        <a:t> sobre documentos actuales</a:t>
                      </a:r>
                      <a:endParaRPr lang="es-AR" dirty="0"/>
                    </a:p>
                  </a:txBody>
                  <a:tcPr/>
                </a:tc>
              </a:tr>
            </a:tbl>
          </a:graphicData>
        </a:graphic>
      </p:graphicFrame>
    </p:spTree>
    <p:extLst>
      <p:ext uri="{BB962C8B-B14F-4D97-AF65-F5344CB8AC3E}">
        <p14:creationId xmlns:p14="http://schemas.microsoft.com/office/powerpoint/2010/main" xmlns="" val="222407665"/>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Planificación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11</a:t>
            </a:fld>
            <a:endParaRPr lang="es-AR" dirty="0"/>
          </a:p>
        </p:txBody>
      </p:sp>
      <p:pic>
        <p:nvPicPr>
          <p:cNvPr id="6" name="Imagen 5"/>
          <p:cNvPicPr>
            <a:picLocks noChangeAspect="1"/>
          </p:cNvPicPr>
          <p:nvPr/>
        </p:nvPicPr>
        <p:blipFill rotWithShape="1">
          <a:blip r:embed="rId2"/>
          <a:srcRect l="24291" t="32827" r="35411" b="21578"/>
          <a:stretch/>
        </p:blipFill>
        <p:spPr>
          <a:xfrm>
            <a:off x="2333767" y="1529168"/>
            <a:ext cx="7615450" cy="4844272"/>
          </a:xfrm>
          <a:prstGeom prst="rect">
            <a:avLst/>
          </a:prstGeom>
        </p:spPr>
      </p:pic>
    </p:spTree>
    <p:extLst>
      <p:ext uri="{BB962C8B-B14F-4D97-AF65-F5344CB8AC3E}">
        <p14:creationId xmlns:p14="http://schemas.microsoft.com/office/powerpoint/2010/main" xmlns="" val="2345593874"/>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12</a:t>
            </a:fld>
            <a:endParaRPr lang="es-AR" dirty="0"/>
          </a:p>
        </p:txBody>
      </p:sp>
      <p:sp>
        <p:nvSpPr>
          <p:cNvPr id="7" name="CuadroTexto 6"/>
          <p:cNvSpPr txBox="1"/>
          <p:nvPr/>
        </p:nvSpPr>
        <p:spPr>
          <a:xfrm>
            <a:off x="1678675" y="4238056"/>
            <a:ext cx="10342004" cy="1692771"/>
          </a:xfrm>
          <a:prstGeom prst="rect">
            <a:avLst/>
          </a:prstGeom>
          <a:noFill/>
        </p:spPr>
        <p:txBody>
          <a:bodyPr wrap="square" rtlCol="0">
            <a:spAutoFit/>
          </a:bodyPr>
          <a:lstStyle/>
          <a:p>
            <a:pPr algn="just"/>
            <a:r>
              <a:rPr lang="es-AR" sz="2600" dirty="0" smtClean="0">
                <a:solidFill>
                  <a:schemeClr val="bg1">
                    <a:lumMod val="75000"/>
                    <a:lumOff val="25000"/>
                  </a:schemeClr>
                </a:solidFill>
              </a:rPr>
              <a:t>Hubo dificultades inicialmente con el entendimiento de la herramienta. En la medida que se fue utilizando se aprovechó mejor su funcionalidad. Se debía considerar el tiempo que tomaba generar las iteraciones y tareas en el sistema. Una herramienta útil para gestionar el proyecto.</a:t>
            </a:r>
          </a:p>
        </p:txBody>
      </p:sp>
      <p:pic>
        <p:nvPicPr>
          <p:cNvPr id="2" name="Imagen 1"/>
          <p:cNvPicPr>
            <a:picLocks noChangeAspect="1"/>
          </p:cNvPicPr>
          <p:nvPr/>
        </p:nvPicPr>
        <p:blipFill rotWithShape="1">
          <a:blip r:embed="rId2"/>
          <a:srcRect l="7277" t="48463" r="77275" b="26356"/>
          <a:stretch/>
        </p:blipFill>
        <p:spPr>
          <a:xfrm>
            <a:off x="177421" y="4373692"/>
            <a:ext cx="1501254" cy="1375852"/>
          </a:xfrm>
          <a:prstGeom prst="rect">
            <a:avLst/>
          </a:prstGeom>
        </p:spPr>
      </p:pic>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las herramientas</a:t>
            </a:r>
          </a:p>
        </p:txBody>
      </p:sp>
      <p:pic>
        <p:nvPicPr>
          <p:cNvPr id="9" name="Imagen 8"/>
          <p:cNvPicPr>
            <a:picLocks noChangeAspect="1"/>
          </p:cNvPicPr>
          <p:nvPr/>
        </p:nvPicPr>
        <p:blipFill rotWithShape="1">
          <a:blip r:embed="rId3"/>
          <a:srcRect l="17127" t="31633" r="75373" b="55824"/>
          <a:stretch/>
        </p:blipFill>
        <p:spPr>
          <a:xfrm>
            <a:off x="423081" y="2296946"/>
            <a:ext cx="1255594" cy="1180634"/>
          </a:xfrm>
          <a:prstGeom prst="rect">
            <a:avLst/>
          </a:prstGeom>
        </p:spPr>
      </p:pic>
      <p:sp>
        <p:nvSpPr>
          <p:cNvPr id="10" name="CuadroTexto 9"/>
          <p:cNvSpPr txBox="1"/>
          <p:nvPr/>
        </p:nvSpPr>
        <p:spPr>
          <a:xfrm>
            <a:off x="1678675" y="2026164"/>
            <a:ext cx="10205526" cy="1692771"/>
          </a:xfrm>
          <a:prstGeom prst="rect">
            <a:avLst/>
          </a:prstGeom>
          <a:noFill/>
        </p:spPr>
        <p:txBody>
          <a:bodyPr wrap="square" rtlCol="0">
            <a:spAutoFit/>
          </a:bodyPr>
          <a:lstStyle/>
          <a:p>
            <a:pPr algn="just"/>
            <a:r>
              <a:rPr lang="es-AR" sz="2600" dirty="0" smtClean="0">
                <a:solidFill>
                  <a:schemeClr val="bg1">
                    <a:lumMod val="75000"/>
                    <a:lumOff val="25000"/>
                  </a:schemeClr>
                </a:solidFill>
              </a:rPr>
              <a:t>Fue una de las herramientas de mayor utilidad al iniciar el proyecto y durante el mismo. Se uso junto con la bibliografía para guiar las iteraciones, hitos y artefactos. El grupo supo hacer uso de las plantillas disponibles, lo que redujo el tiempo en la generación de documentos.</a:t>
            </a:r>
          </a:p>
        </p:txBody>
      </p:sp>
    </p:spTree>
    <p:extLst>
      <p:ext uri="{BB962C8B-B14F-4D97-AF65-F5344CB8AC3E}">
        <p14:creationId xmlns:p14="http://schemas.microsoft.com/office/powerpoint/2010/main" xmlns="" val="2867404038"/>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13</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las herramientas</a:t>
            </a:r>
          </a:p>
        </p:txBody>
      </p:sp>
      <p:pic>
        <p:nvPicPr>
          <p:cNvPr id="6" name="Imagen 5"/>
          <p:cNvPicPr>
            <a:picLocks noChangeAspect="1"/>
          </p:cNvPicPr>
          <p:nvPr/>
        </p:nvPicPr>
        <p:blipFill rotWithShape="1">
          <a:blip r:embed="rId2" cstate="print"/>
          <a:srcRect l="17798" t="36411" r="53993" b="14610"/>
          <a:stretch/>
        </p:blipFill>
        <p:spPr>
          <a:xfrm>
            <a:off x="477672" y="2104170"/>
            <a:ext cx="1173708" cy="1145762"/>
          </a:xfrm>
          <a:prstGeom prst="rect">
            <a:avLst/>
          </a:prstGeom>
        </p:spPr>
      </p:pic>
      <p:sp>
        <p:nvSpPr>
          <p:cNvPr id="7" name="CuadroTexto 6"/>
          <p:cNvSpPr txBox="1"/>
          <p:nvPr/>
        </p:nvSpPr>
        <p:spPr>
          <a:xfrm>
            <a:off x="1678675" y="2080381"/>
            <a:ext cx="10342004" cy="1292662"/>
          </a:xfrm>
          <a:prstGeom prst="rect">
            <a:avLst/>
          </a:prstGeom>
          <a:noFill/>
        </p:spPr>
        <p:txBody>
          <a:bodyPr wrap="square" rtlCol="0">
            <a:spAutoFit/>
          </a:bodyPr>
          <a:lstStyle/>
          <a:p>
            <a:pPr algn="just"/>
            <a:r>
              <a:rPr lang="es-AR" sz="2600" dirty="0" smtClean="0">
                <a:solidFill>
                  <a:schemeClr val="bg1">
                    <a:lumMod val="75000"/>
                    <a:lumOff val="25000"/>
                  </a:schemeClr>
                </a:solidFill>
              </a:rPr>
              <a:t>Se ha aprovechado ampliamente la herramienta. Se ha trabajado correctamente con el repositorio. Se han presentado dificultades y conflictos a lo largo del proyecto pero se pudieron resolver correctamente.</a:t>
            </a:r>
          </a:p>
        </p:txBody>
      </p:sp>
      <p:pic>
        <p:nvPicPr>
          <p:cNvPr id="2" name="Imagen 1"/>
          <p:cNvPicPr>
            <a:picLocks noChangeAspect="1"/>
          </p:cNvPicPr>
          <p:nvPr/>
        </p:nvPicPr>
        <p:blipFill rotWithShape="1">
          <a:blip r:embed="rId3"/>
          <a:srcRect l="20933" t="33225" r="33059" b="18792"/>
          <a:stretch/>
        </p:blipFill>
        <p:spPr>
          <a:xfrm>
            <a:off x="3289112" y="3460753"/>
            <a:ext cx="5036022" cy="2952996"/>
          </a:xfrm>
          <a:prstGeom prst="rect">
            <a:avLst/>
          </a:prstGeom>
        </p:spPr>
      </p:pic>
    </p:spTree>
    <p:extLst>
      <p:ext uri="{BB962C8B-B14F-4D97-AF65-F5344CB8AC3E}">
        <p14:creationId xmlns:p14="http://schemas.microsoft.com/office/powerpoint/2010/main" xmlns="" val="2644955403"/>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14</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las herramientas</a:t>
            </a:r>
          </a:p>
        </p:txBody>
      </p:sp>
      <p:sp>
        <p:nvSpPr>
          <p:cNvPr id="7" name="CuadroTexto 6"/>
          <p:cNvSpPr txBox="1"/>
          <p:nvPr/>
        </p:nvSpPr>
        <p:spPr>
          <a:xfrm>
            <a:off x="1678675" y="2080381"/>
            <a:ext cx="10342004" cy="4093428"/>
          </a:xfrm>
          <a:prstGeom prst="rect">
            <a:avLst/>
          </a:prstGeom>
          <a:noFill/>
        </p:spPr>
        <p:txBody>
          <a:bodyPr wrap="square" rtlCol="0">
            <a:spAutoFit/>
          </a:bodyPr>
          <a:lstStyle/>
          <a:p>
            <a:pPr algn="just"/>
            <a:r>
              <a:rPr lang="es-AR" sz="2600" dirty="0" smtClean="0">
                <a:solidFill>
                  <a:schemeClr val="bg1">
                    <a:lumMod val="75000"/>
                    <a:lumOff val="25000"/>
                  </a:schemeClr>
                </a:solidFill>
              </a:rPr>
              <a:t>Una de las herramientas que mas se utilizo dado a la dificultad que se presentaba para poder hacer reuniones entre los integrantes del grupo. Ha servido para tomar decisiones, controlar avances de las tareas planificadas, evaluar iteraciones, dividir tareas, etc. </a:t>
            </a:r>
          </a:p>
          <a:p>
            <a:pPr algn="just"/>
            <a:endParaRPr lang="es-AR" sz="2600" dirty="0" smtClean="0">
              <a:solidFill>
                <a:schemeClr val="bg1">
                  <a:lumMod val="75000"/>
                  <a:lumOff val="25000"/>
                </a:schemeClr>
              </a:solidFill>
            </a:endParaRPr>
          </a:p>
          <a:p>
            <a:pPr algn="just"/>
            <a:r>
              <a:rPr lang="es-AR" sz="2600" dirty="0" smtClean="0">
                <a:solidFill>
                  <a:schemeClr val="bg1">
                    <a:lumMod val="75000"/>
                    <a:lumOff val="25000"/>
                  </a:schemeClr>
                </a:solidFill>
              </a:rPr>
              <a:t>Sin bien se han realizado reuniones y se disponía de los horarios de clase, la aplicación le permitió al grupo tener un complemento de utilidad.</a:t>
            </a:r>
          </a:p>
          <a:p>
            <a:pPr algn="just"/>
            <a:endParaRPr lang="es-AR" sz="2600" dirty="0" smtClean="0">
              <a:solidFill>
                <a:schemeClr val="bg1">
                  <a:lumMod val="75000"/>
                  <a:lumOff val="25000"/>
                </a:schemeClr>
              </a:solidFill>
            </a:endParaRPr>
          </a:p>
          <a:p>
            <a:pPr algn="just"/>
            <a:r>
              <a:rPr lang="es-AR" sz="2600" dirty="0" smtClean="0">
                <a:solidFill>
                  <a:schemeClr val="bg1">
                    <a:lumMod val="75000"/>
                    <a:lumOff val="25000"/>
                  </a:schemeClr>
                </a:solidFill>
              </a:rPr>
              <a:t>Cabe destacar que otra forma de comunicarse por parte del grupo de desarrollo fue a través de correo electrónico. </a:t>
            </a:r>
          </a:p>
        </p:txBody>
      </p:sp>
      <p:pic>
        <p:nvPicPr>
          <p:cNvPr id="9" name="Imagen 8"/>
          <p:cNvPicPr>
            <a:picLocks noChangeAspect="1"/>
          </p:cNvPicPr>
          <p:nvPr/>
        </p:nvPicPr>
        <p:blipFill rotWithShape="1">
          <a:blip r:embed="rId2">
            <a:extLst>
              <a:ext uri="{28A0092B-C50C-407E-A947-70E740481C1C}">
                <a14:useLocalDpi xmlns:a14="http://schemas.microsoft.com/office/drawing/2010/main" xmlns="" val="0"/>
              </a:ext>
            </a:extLst>
          </a:blip>
          <a:srcRect l="42358"/>
          <a:stretch/>
        </p:blipFill>
        <p:spPr>
          <a:xfrm>
            <a:off x="438715" y="3481751"/>
            <a:ext cx="1239960" cy="1290688"/>
          </a:xfrm>
          <a:prstGeom prst="rect">
            <a:avLst/>
          </a:prstGeom>
        </p:spPr>
      </p:pic>
    </p:spTree>
    <p:extLst>
      <p:ext uri="{BB962C8B-B14F-4D97-AF65-F5344CB8AC3E}">
        <p14:creationId xmlns:p14="http://schemas.microsoft.com/office/powerpoint/2010/main" xmlns="" val="3650040932"/>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15</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aspectos generales</a:t>
            </a:r>
          </a:p>
        </p:txBody>
      </p:sp>
      <p:sp>
        <p:nvSpPr>
          <p:cNvPr id="7" name="CuadroTexto 6"/>
          <p:cNvSpPr txBox="1"/>
          <p:nvPr/>
        </p:nvSpPr>
        <p:spPr>
          <a:xfrm>
            <a:off x="177421" y="1924369"/>
            <a:ext cx="11843258" cy="4893647"/>
          </a:xfrm>
          <a:prstGeom prst="rect">
            <a:avLst/>
          </a:prstGeom>
          <a:noFill/>
        </p:spPr>
        <p:txBody>
          <a:bodyPr wrap="square" rtlCol="0">
            <a:spAutoFit/>
          </a:bodyPr>
          <a:lstStyle/>
          <a:p>
            <a:pPr algn="just"/>
            <a:r>
              <a:rPr lang="es-AR" sz="2600" dirty="0" smtClean="0">
                <a:solidFill>
                  <a:schemeClr val="bg1">
                    <a:lumMod val="75000"/>
                    <a:lumOff val="25000"/>
                  </a:schemeClr>
                </a:solidFill>
              </a:rPr>
              <a:t>Una de los beneficios a nivel grupal es contar con un integrante que tenia conocimientos y experiencia previa en la asignatura, en la forma de trabajo y en las herramientas dispuestas por el equipo de catedra.</a:t>
            </a:r>
          </a:p>
          <a:p>
            <a:pPr algn="just"/>
            <a:endParaRPr lang="es-AR" sz="2600" dirty="0">
              <a:solidFill>
                <a:schemeClr val="bg1">
                  <a:lumMod val="75000"/>
                  <a:lumOff val="25000"/>
                </a:schemeClr>
              </a:solidFill>
            </a:endParaRPr>
          </a:p>
          <a:p>
            <a:pPr algn="just"/>
            <a:r>
              <a:rPr lang="es-AR" sz="2600" dirty="0" smtClean="0">
                <a:solidFill>
                  <a:schemeClr val="bg1">
                    <a:lumMod val="75000"/>
                    <a:lumOff val="25000"/>
                  </a:schemeClr>
                </a:solidFill>
              </a:rPr>
              <a:t>Se ha desarrollado la cursada sin conflictos ni problemas entre los integrantes del grupo. Por el contrario, se ha generado un buen ámbito de trabajo con compañerismo.</a:t>
            </a:r>
          </a:p>
          <a:p>
            <a:pPr algn="just"/>
            <a:endParaRPr lang="es-AR" sz="2600" dirty="0" smtClean="0">
              <a:solidFill>
                <a:schemeClr val="bg1">
                  <a:lumMod val="75000"/>
                  <a:lumOff val="25000"/>
                </a:schemeClr>
              </a:solidFill>
            </a:endParaRPr>
          </a:p>
          <a:p>
            <a:pPr algn="just"/>
            <a:r>
              <a:rPr lang="es-AR" sz="2600" dirty="0" smtClean="0">
                <a:solidFill>
                  <a:schemeClr val="bg1">
                    <a:lumMod val="75000"/>
                    <a:lumOff val="25000"/>
                  </a:schemeClr>
                </a:solidFill>
              </a:rPr>
              <a:t>Se trato de aprovechar al máximo cada presentación de los demás grupos. Se ha tratado de adoptar algunos puntos de otros grupos junto con los consejos de docentes. Se destaca la disposición de los profesores.</a:t>
            </a:r>
          </a:p>
          <a:p>
            <a:pPr algn="just"/>
            <a:endParaRPr lang="es-AR" sz="2600" dirty="0" smtClean="0">
              <a:solidFill>
                <a:schemeClr val="bg1">
                  <a:lumMod val="75000"/>
                  <a:lumOff val="25000"/>
                </a:schemeClr>
              </a:solidFill>
            </a:endParaRPr>
          </a:p>
        </p:txBody>
      </p:sp>
    </p:spTree>
    <p:extLst>
      <p:ext uri="{BB962C8B-B14F-4D97-AF65-F5344CB8AC3E}">
        <p14:creationId xmlns:p14="http://schemas.microsoft.com/office/powerpoint/2010/main" xmlns="" val="1155737349"/>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16</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Conclusión</a:t>
            </a:r>
          </a:p>
        </p:txBody>
      </p:sp>
      <p:sp>
        <p:nvSpPr>
          <p:cNvPr id="7" name="CuadroTexto 6"/>
          <p:cNvSpPr txBox="1"/>
          <p:nvPr/>
        </p:nvSpPr>
        <p:spPr>
          <a:xfrm>
            <a:off x="177421" y="1924369"/>
            <a:ext cx="11843258" cy="2092881"/>
          </a:xfrm>
          <a:prstGeom prst="rect">
            <a:avLst/>
          </a:prstGeom>
          <a:noFill/>
        </p:spPr>
        <p:txBody>
          <a:bodyPr wrap="square" rtlCol="0">
            <a:spAutoFit/>
          </a:bodyPr>
          <a:lstStyle/>
          <a:p>
            <a:pPr algn="just"/>
            <a:r>
              <a:rPr lang="es-AR" sz="2600" dirty="0" smtClean="0">
                <a:solidFill>
                  <a:schemeClr val="bg1">
                    <a:lumMod val="75000"/>
                    <a:lumOff val="25000"/>
                  </a:schemeClr>
                </a:solidFill>
              </a:rPr>
              <a:t>Cada uno de los integrantes pudo adquirir experiencia con respecto al trabajo en grupo en un software real. Se ha comprendido en forma global los conceptos aprendidos durante el desarrollo de la carrera.</a:t>
            </a:r>
          </a:p>
          <a:p>
            <a:pPr algn="just"/>
            <a:endParaRPr lang="es-AR" sz="2600" dirty="0">
              <a:solidFill>
                <a:schemeClr val="bg1">
                  <a:lumMod val="75000"/>
                  <a:lumOff val="25000"/>
                </a:schemeClr>
              </a:solidFill>
            </a:endParaRPr>
          </a:p>
          <a:p>
            <a:pPr algn="just"/>
            <a:r>
              <a:rPr lang="es-AR" sz="2600" dirty="0" smtClean="0">
                <a:solidFill>
                  <a:schemeClr val="bg1">
                    <a:lumMod val="75000"/>
                    <a:lumOff val="25000"/>
                  </a:schemeClr>
                </a:solidFill>
              </a:rPr>
              <a:t>Se han superado las expectativas.</a:t>
            </a:r>
          </a:p>
        </p:txBody>
      </p:sp>
    </p:spTree>
    <p:extLst>
      <p:ext uri="{BB962C8B-B14F-4D97-AF65-F5344CB8AC3E}">
        <p14:creationId xmlns:p14="http://schemas.microsoft.com/office/powerpoint/2010/main" xmlns="" val="3037814965"/>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Implementación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17</a:t>
            </a:fld>
            <a:endParaRPr lang="es-AR" dirty="0"/>
          </a:p>
        </p:txBody>
      </p:sp>
      <p:sp>
        <p:nvSpPr>
          <p:cNvPr id="7" name="CuadroTexto 6"/>
          <p:cNvSpPr txBox="1"/>
          <p:nvPr/>
        </p:nvSpPr>
        <p:spPr>
          <a:xfrm>
            <a:off x="177421" y="1458314"/>
            <a:ext cx="11843258" cy="5293757"/>
          </a:xfrm>
          <a:prstGeom prst="rect">
            <a:avLst/>
          </a:prstGeom>
          <a:noFill/>
        </p:spPr>
        <p:txBody>
          <a:bodyPr wrap="square" rtlCol="0">
            <a:spAutoFit/>
          </a:bodyPr>
          <a:lstStyle/>
          <a:p>
            <a:pPr algn="just"/>
            <a:r>
              <a:rPr lang="es-AR" sz="2600" dirty="0" smtClean="0">
                <a:solidFill>
                  <a:schemeClr val="bg1">
                    <a:lumMod val="75000"/>
                    <a:lumOff val="25000"/>
                  </a:schemeClr>
                </a:solidFill>
              </a:rPr>
              <a:t>Página web </a:t>
            </a:r>
            <a:r>
              <a:rPr lang="es-AR" sz="2600" dirty="0">
                <a:solidFill>
                  <a:schemeClr val="bg1">
                    <a:lumMod val="75000"/>
                    <a:lumOff val="25000"/>
                  </a:schemeClr>
                </a:solidFill>
              </a:rPr>
              <a:t>T</a:t>
            </a:r>
            <a:r>
              <a:rPr lang="es-AR" sz="2600" dirty="0" smtClean="0">
                <a:solidFill>
                  <a:schemeClr val="bg1">
                    <a:lumMod val="75000"/>
                    <a:lumOff val="25000"/>
                  </a:schemeClr>
                </a:solidFill>
              </a:rPr>
              <a:t>empus:</a:t>
            </a:r>
          </a:p>
          <a:p>
            <a:pPr algn="just"/>
            <a:endParaRPr lang="es-AR" sz="2600" dirty="0" smtClean="0">
              <a:solidFill>
                <a:schemeClr val="bg1">
                  <a:lumMod val="75000"/>
                  <a:lumOff val="25000"/>
                </a:schemeClr>
              </a:solidFill>
            </a:endParaRPr>
          </a:p>
          <a:p>
            <a:pPr marL="914400" lvl="1" indent="-457200" algn="just">
              <a:buFont typeface="Arial" panose="020B0604020202020204" pitchFamily="34" charset="0"/>
              <a:buChar char="•"/>
            </a:pPr>
            <a:r>
              <a:rPr lang="es-AR" sz="2600" dirty="0">
                <a:solidFill>
                  <a:schemeClr val="bg1">
                    <a:lumMod val="75000"/>
                    <a:lumOff val="25000"/>
                  </a:schemeClr>
                </a:solidFill>
              </a:rPr>
              <a:t>CU01 – Ingresar al sistema.</a:t>
            </a:r>
          </a:p>
          <a:p>
            <a:pPr marL="914400" lvl="1" indent="-457200" algn="just">
              <a:buFont typeface="Arial" panose="020B0604020202020204" pitchFamily="34" charset="0"/>
              <a:buChar char="•"/>
            </a:pPr>
            <a:r>
              <a:rPr lang="es-AR" sz="2600" dirty="0">
                <a:solidFill>
                  <a:schemeClr val="bg1">
                    <a:lumMod val="75000"/>
                    <a:lumOff val="25000"/>
                  </a:schemeClr>
                </a:solidFill>
              </a:rPr>
              <a:t>CU02 – Importar horarios de cursada.</a:t>
            </a:r>
          </a:p>
          <a:p>
            <a:pPr marL="914400" lvl="1" indent="-457200" algn="just">
              <a:buFont typeface="Arial" panose="020B0604020202020204" pitchFamily="34" charset="0"/>
              <a:buChar char="•"/>
            </a:pPr>
            <a:r>
              <a:rPr lang="es-AR" sz="2600" dirty="0">
                <a:solidFill>
                  <a:schemeClr val="bg1">
                    <a:lumMod val="75000"/>
                    <a:lumOff val="25000"/>
                  </a:schemeClr>
                </a:solidFill>
              </a:rPr>
              <a:t>CU03 – Importar mesas de examen.</a:t>
            </a:r>
          </a:p>
          <a:p>
            <a:pPr marL="914400" lvl="1" indent="-457200" algn="just">
              <a:buFont typeface="Arial" panose="020B0604020202020204" pitchFamily="34" charset="0"/>
              <a:buChar char="•"/>
            </a:pPr>
            <a:r>
              <a:rPr lang="es-AR" sz="2600" dirty="0">
                <a:solidFill>
                  <a:schemeClr val="bg1">
                    <a:lumMod val="75000"/>
                    <a:lumOff val="25000"/>
                  </a:schemeClr>
                </a:solidFill>
              </a:rPr>
              <a:t>CU04- Buscar horario de cursada.</a:t>
            </a:r>
          </a:p>
          <a:p>
            <a:pPr marL="914400" lvl="1" indent="-457200" algn="just">
              <a:buFont typeface="Arial" panose="020B0604020202020204" pitchFamily="34" charset="0"/>
              <a:buChar char="•"/>
            </a:pPr>
            <a:r>
              <a:rPr lang="es-AR" sz="2600" dirty="0">
                <a:solidFill>
                  <a:schemeClr val="bg1">
                    <a:lumMod val="75000"/>
                    <a:lumOff val="25000"/>
                  </a:schemeClr>
                </a:solidFill>
              </a:rPr>
              <a:t>CU05 – Buscar mesa de examen</a:t>
            </a:r>
            <a:r>
              <a:rPr lang="es-AR" sz="2600" dirty="0" smtClean="0">
                <a:solidFill>
                  <a:schemeClr val="bg1">
                    <a:lumMod val="75000"/>
                    <a:lumOff val="25000"/>
                  </a:schemeClr>
                </a:solidFill>
              </a:rPr>
              <a:t>.</a:t>
            </a:r>
          </a:p>
          <a:p>
            <a:pPr marL="914400" lvl="1" indent="-457200" algn="just">
              <a:buFont typeface="Arial" panose="020B0604020202020204" pitchFamily="34" charset="0"/>
              <a:buChar char="•"/>
            </a:pPr>
            <a:r>
              <a:rPr lang="es-AR" sz="2600" dirty="0" smtClean="0">
                <a:solidFill>
                  <a:schemeClr val="bg1">
                    <a:lumMod val="75000"/>
                    <a:lumOff val="25000"/>
                  </a:schemeClr>
                </a:solidFill>
              </a:rPr>
              <a:t>CU06- Crear horario de cursada</a:t>
            </a:r>
          </a:p>
          <a:p>
            <a:pPr marL="914400" lvl="1" indent="-457200" algn="just">
              <a:buFont typeface="Arial" panose="020B0604020202020204" pitchFamily="34" charset="0"/>
              <a:buChar char="•"/>
            </a:pPr>
            <a:r>
              <a:rPr lang="es-AR" sz="2600" dirty="0" smtClean="0">
                <a:solidFill>
                  <a:schemeClr val="bg1">
                    <a:lumMod val="75000"/>
                    <a:lumOff val="25000"/>
                  </a:schemeClr>
                </a:solidFill>
              </a:rPr>
              <a:t>CU07- Crear Mesa de examen </a:t>
            </a:r>
            <a:endParaRPr lang="es-AR" sz="2600" dirty="0">
              <a:solidFill>
                <a:schemeClr val="bg1">
                  <a:lumMod val="75000"/>
                  <a:lumOff val="25000"/>
                </a:schemeClr>
              </a:solidFill>
            </a:endParaRPr>
          </a:p>
          <a:p>
            <a:pPr algn="just"/>
            <a:r>
              <a:rPr lang="es-AR" sz="2600" dirty="0" smtClean="0">
                <a:solidFill>
                  <a:schemeClr val="bg1">
                    <a:lumMod val="75000"/>
                    <a:lumOff val="25000"/>
                  </a:schemeClr>
                </a:solidFill>
              </a:rPr>
              <a:t>APP </a:t>
            </a:r>
            <a:r>
              <a:rPr lang="es-AR" sz="2600" dirty="0" err="1" smtClean="0">
                <a:solidFill>
                  <a:schemeClr val="bg1">
                    <a:lumMod val="75000"/>
                    <a:lumOff val="25000"/>
                  </a:schemeClr>
                </a:solidFill>
              </a:rPr>
              <a:t>Tempus</a:t>
            </a:r>
            <a:r>
              <a:rPr lang="es-AR" sz="2600" dirty="0" smtClean="0">
                <a:solidFill>
                  <a:schemeClr val="bg1">
                    <a:lumMod val="75000"/>
                    <a:lumOff val="25000"/>
                  </a:schemeClr>
                </a:solidFill>
              </a:rPr>
              <a:t>:</a:t>
            </a:r>
            <a:endParaRPr lang="es-AR" sz="2600" dirty="0" smtClean="0">
              <a:solidFill>
                <a:schemeClr val="bg1">
                  <a:lumMod val="75000"/>
                  <a:lumOff val="25000"/>
                </a:schemeClr>
              </a:solidFill>
            </a:endParaRPr>
          </a:p>
          <a:p>
            <a:pPr marL="914400" lvl="1" indent="-457200" algn="just">
              <a:buFont typeface="Arial" panose="020B0604020202020204" pitchFamily="34" charset="0"/>
              <a:buChar char="•"/>
            </a:pPr>
            <a:r>
              <a:rPr lang="es-AR" sz="2600" dirty="0" smtClean="0">
                <a:solidFill>
                  <a:schemeClr val="bg1">
                    <a:lumMod val="75000"/>
                    <a:lumOff val="25000"/>
                  </a:schemeClr>
                </a:solidFill>
              </a:rPr>
              <a:t>CU04 – Buscar horario de cursada.</a:t>
            </a:r>
          </a:p>
          <a:p>
            <a:pPr marL="914400" lvl="1" indent="-457200" algn="just">
              <a:buFont typeface="Arial" panose="020B0604020202020204" pitchFamily="34" charset="0"/>
              <a:buChar char="•"/>
            </a:pPr>
            <a:r>
              <a:rPr lang="es-AR" sz="2600" dirty="0" smtClean="0">
                <a:solidFill>
                  <a:schemeClr val="bg1">
                    <a:lumMod val="75000"/>
                    <a:lumOff val="25000"/>
                  </a:schemeClr>
                </a:solidFill>
              </a:rPr>
              <a:t>CU05 – Buscar mesa de examen</a:t>
            </a:r>
            <a:r>
              <a:rPr lang="es-AR" sz="2600" dirty="0" smtClean="0">
                <a:solidFill>
                  <a:schemeClr val="bg1">
                    <a:lumMod val="75000"/>
                    <a:lumOff val="25000"/>
                  </a:schemeClr>
                </a:solidFill>
              </a:rPr>
              <a:t>.</a:t>
            </a:r>
          </a:p>
          <a:p>
            <a:pPr marL="914400" lvl="1" indent="-457200" algn="just"/>
            <a:endParaRPr lang="es-AR" sz="2600" dirty="0">
              <a:solidFill>
                <a:schemeClr val="bg1">
                  <a:lumMod val="75000"/>
                  <a:lumOff val="25000"/>
                </a:schemeClr>
              </a:solidFill>
            </a:endParaRPr>
          </a:p>
        </p:txBody>
      </p:sp>
    </p:spTree>
    <p:extLst>
      <p:ext uri="{BB962C8B-B14F-4D97-AF65-F5344CB8AC3E}">
        <p14:creationId xmlns:p14="http://schemas.microsoft.com/office/powerpoint/2010/main" xmlns="" val="4278425145"/>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Fin de presentación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18</a:t>
            </a:fld>
            <a:endParaRPr lang="es-AR" dirty="0"/>
          </a:p>
        </p:txBody>
      </p:sp>
      <p:pic>
        <p:nvPicPr>
          <p:cNvPr id="7" name="Imagen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30722" y="2141611"/>
            <a:ext cx="4021540" cy="3619386"/>
          </a:xfrm>
          <a:prstGeom prst="rect">
            <a:avLst/>
          </a:prstGeom>
        </p:spPr>
      </p:pic>
    </p:spTree>
    <p:extLst>
      <p:ext uri="{BB962C8B-B14F-4D97-AF65-F5344CB8AC3E}">
        <p14:creationId xmlns:p14="http://schemas.microsoft.com/office/powerpoint/2010/main" xmlns="" val="2777136503"/>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ES" b="1" u="sng" dirty="0" smtClean="0"/>
              <a:t>Temas a desarrollar</a:t>
            </a:r>
            <a:r>
              <a:rPr lang="es-ES" dirty="0" smtClean="0"/>
              <a:t>:</a:t>
            </a:r>
          </a:p>
          <a:p>
            <a:pPr marL="514350" indent="-514350">
              <a:spcBef>
                <a:spcPts val="600"/>
              </a:spcBef>
              <a:spcAft>
                <a:spcPts val="600"/>
              </a:spcAft>
              <a:buFont typeface="+mj-lt"/>
              <a:buAutoNum type="arabicPeriod"/>
            </a:pPr>
            <a:r>
              <a:rPr lang="es-ES" dirty="0" smtClean="0"/>
              <a:t>Evaluación de Iteración.</a:t>
            </a:r>
          </a:p>
          <a:p>
            <a:pPr marL="514350" indent="-514350">
              <a:spcBef>
                <a:spcPts val="600"/>
              </a:spcBef>
              <a:spcAft>
                <a:spcPts val="600"/>
              </a:spcAft>
              <a:buFont typeface="+mj-lt"/>
              <a:buAutoNum type="arabicPeriod"/>
            </a:pPr>
            <a:r>
              <a:rPr lang="es-ES" dirty="0" smtClean="0"/>
              <a:t>Estimación.</a:t>
            </a:r>
          </a:p>
          <a:p>
            <a:pPr marL="514350" indent="-514350">
              <a:spcBef>
                <a:spcPts val="600"/>
              </a:spcBef>
              <a:spcAft>
                <a:spcPts val="600"/>
              </a:spcAft>
              <a:buFont typeface="+mj-lt"/>
              <a:buAutoNum type="arabicPeriod"/>
            </a:pPr>
            <a:r>
              <a:rPr lang="es-ES" dirty="0" smtClean="0"/>
              <a:t>Planificación.</a:t>
            </a:r>
          </a:p>
          <a:p>
            <a:pPr marL="514350" indent="-514350">
              <a:spcBef>
                <a:spcPts val="600"/>
              </a:spcBef>
              <a:spcAft>
                <a:spcPts val="600"/>
              </a:spcAft>
              <a:buFont typeface="+mj-lt"/>
              <a:buAutoNum type="arabicPeriod"/>
            </a:pPr>
            <a:r>
              <a:rPr lang="es-ES" dirty="0" smtClean="0"/>
              <a:t>Balance.</a:t>
            </a:r>
          </a:p>
          <a:p>
            <a:pPr marL="514350" indent="-514350">
              <a:spcBef>
                <a:spcPts val="600"/>
              </a:spcBef>
              <a:spcAft>
                <a:spcPts val="600"/>
              </a:spcAft>
              <a:buFont typeface="+mj-lt"/>
              <a:buAutoNum type="arabicPeriod"/>
            </a:pPr>
            <a:r>
              <a:rPr lang="es-ES" dirty="0" smtClean="0"/>
              <a:t>Implementación.</a:t>
            </a:r>
          </a:p>
          <a:p>
            <a:pPr marL="971550" lvl="1" indent="-514350">
              <a:spcBef>
                <a:spcPts val="600"/>
              </a:spcBef>
              <a:spcAft>
                <a:spcPts val="600"/>
              </a:spcAft>
              <a:buFont typeface="+mj-lt"/>
              <a:buAutoNum type="alphaLcPeriod"/>
            </a:pPr>
            <a:r>
              <a:rPr lang="es-ES" dirty="0" smtClean="0"/>
              <a:t>Pagina web.</a:t>
            </a:r>
          </a:p>
          <a:p>
            <a:pPr marL="971550" lvl="1" indent="-514350">
              <a:spcBef>
                <a:spcPts val="600"/>
              </a:spcBef>
              <a:spcAft>
                <a:spcPts val="600"/>
              </a:spcAft>
              <a:buFont typeface="+mj-lt"/>
              <a:buAutoNum type="alphaLcPeriod"/>
            </a:pPr>
            <a:r>
              <a:rPr lang="es-ES" dirty="0" smtClean="0"/>
              <a:t>App.</a:t>
            </a:r>
          </a:p>
          <a:p>
            <a:pPr marL="0" indent="0">
              <a:buNone/>
            </a:pPr>
            <a:endParaRPr lang="es-ES" dirty="0" smtClean="0"/>
          </a:p>
          <a:p>
            <a:pPr marL="514350" indent="-514350">
              <a:buFont typeface="+mj-lt"/>
              <a:buAutoNum type="arabicPeriod"/>
            </a:pPr>
            <a:endParaRPr lang="es-ES" dirty="0" smtClean="0"/>
          </a:p>
        </p:txBody>
      </p:sp>
      <p:sp>
        <p:nvSpPr>
          <p:cNvPr id="3" name="2 Título"/>
          <p:cNvSpPr>
            <a:spLocks noGrp="1"/>
          </p:cNvSpPr>
          <p:nvPr>
            <p:ph type="title"/>
          </p:nvPr>
        </p:nvSpPr>
        <p:spPr/>
        <p:txBody>
          <a:bodyPr/>
          <a:lstStyle/>
          <a:p>
            <a:r>
              <a:rPr lang="es-AR" dirty="0" smtClean="0"/>
              <a:t>Introducción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2</a:t>
            </a:fld>
            <a:endParaRPr lang="es-AR" dirty="0"/>
          </a:p>
        </p:txBody>
      </p:sp>
    </p:spTree>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a:t>
            </a:r>
            <a:r>
              <a:rPr lang="es-ES" dirty="0" smtClean="0"/>
              <a:t>3</a:t>
            </a:r>
          </a:p>
          <a:p>
            <a:pPr marL="0" indent="0">
              <a:buNone/>
            </a:pPr>
            <a:endParaRPr lang="es-ES" dirty="0" smtClean="0"/>
          </a:p>
          <a:p>
            <a:pPr marL="0" indent="0">
              <a:buNone/>
            </a:pPr>
            <a:endParaRPr lang="es-ES" dirty="0" smtClean="0"/>
          </a:p>
          <a:p>
            <a:pPr marL="0" indent="0">
              <a:buNone/>
            </a:pPr>
            <a:endParaRPr lang="es-ES" dirty="0" smtClean="0"/>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3</a:t>
            </a:fld>
            <a:endParaRPr lang="es-AR" dirty="0"/>
          </a:p>
        </p:txBody>
      </p:sp>
      <p:sp>
        <p:nvSpPr>
          <p:cNvPr id="7" name="CuadroTexto 6"/>
          <p:cNvSpPr txBox="1"/>
          <p:nvPr/>
        </p:nvSpPr>
        <p:spPr>
          <a:xfrm>
            <a:off x="260635" y="3326513"/>
            <a:ext cx="6264857" cy="523220"/>
          </a:xfrm>
          <a:prstGeom prst="rect">
            <a:avLst/>
          </a:prstGeom>
          <a:noFill/>
        </p:spPr>
        <p:txBody>
          <a:bodyPr wrap="none" rtlCol="0">
            <a:spAutoFit/>
          </a:bodyPr>
          <a:lstStyle/>
          <a:p>
            <a:r>
              <a:rPr lang="es-AR" sz="2800" dirty="0" smtClean="0">
                <a:solidFill>
                  <a:schemeClr val="bg1">
                    <a:lumMod val="75000"/>
                    <a:lumOff val="25000"/>
                  </a:schemeClr>
                </a:solidFill>
              </a:rPr>
              <a:t>Fecha de Inicio: Martes 14 de Noviembre.</a:t>
            </a:r>
            <a:endParaRPr lang="es-AR" sz="2800" dirty="0">
              <a:solidFill>
                <a:schemeClr val="bg1">
                  <a:lumMod val="75000"/>
                  <a:lumOff val="25000"/>
                </a:schemeClr>
              </a:solidFill>
            </a:endParaRPr>
          </a:p>
        </p:txBody>
      </p:sp>
      <p:sp>
        <p:nvSpPr>
          <p:cNvPr id="8" name="CuadroTexto 7"/>
          <p:cNvSpPr txBox="1"/>
          <p:nvPr/>
        </p:nvSpPr>
        <p:spPr>
          <a:xfrm>
            <a:off x="260635" y="3849733"/>
            <a:ext cx="5854488" cy="523220"/>
          </a:xfrm>
          <a:prstGeom prst="rect">
            <a:avLst/>
          </a:prstGeom>
          <a:noFill/>
        </p:spPr>
        <p:txBody>
          <a:bodyPr wrap="none" rtlCol="0">
            <a:spAutoFit/>
          </a:bodyPr>
          <a:lstStyle/>
          <a:p>
            <a:r>
              <a:rPr lang="es-AR" sz="2800" dirty="0" smtClean="0">
                <a:solidFill>
                  <a:schemeClr val="bg1">
                    <a:lumMod val="75000"/>
                    <a:lumOff val="25000"/>
                  </a:schemeClr>
                </a:solidFill>
              </a:rPr>
              <a:t>Fecha de Fin: Jueves 23 de Noviembre.</a:t>
            </a:r>
            <a:endParaRPr lang="es-AR" sz="2800" dirty="0">
              <a:solidFill>
                <a:schemeClr val="bg1">
                  <a:lumMod val="75000"/>
                  <a:lumOff val="25000"/>
                </a:schemeClr>
              </a:solidFill>
            </a:endParaRPr>
          </a:p>
        </p:txBody>
      </p:sp>
      <p:sp>
        <p:nvSpPr>
          <p:cNvPr id="12" name="11 Rectángulo"/>
          <p:cNvSpPr/>
          <p:nvPr/>
        </p:nvSpPr>
        <p:spPr>
          <a:xfrm>
            <a:off x="726424" y="2484679"/>
            <a:ext cx="3828292" cy="492443"/>
          </a:xfrm>
          <a:prstGeom prst="rect">
            <a:avLst/>
          </a:prstGeom>
        </p:spPr>
        <p:txBody>
          <a:bodyPr wrap="none">
            <a:spAutoFit/>
          </a:bodyPr>
          <a:lstStyle/>
          <a:p>
            <a:r>
              <a:rPr lang="es-AR" sz="2600" dirty="0" smtClean="0">
                <a:solidFill>
                  <a:schemeClr val="bg1">
                    <a:lumMod val="75000"/>
                    <a:lumOff val="25000"/>
                  </a:schemeClr>
                </a:solidFill>
              </a:rPr>
              <a:t>Estado del repositorio 363.</a:t>
            </a:r>
            <a:endParaRPr lang="es-AR" sz="2600" dirty="0">
              <a:solidFill>
                <a:schemeClr val="bg1">
                  <a:lumMod val="75000"/>
                  <a:lumOff val="25000"/>
                </a:schemeClr>
              </a:solidFill>
            </a:endParaRPr>
          </a:p>
        </p:txBody>
      </p:sp>
    </p:spTree>
    <p:extLst>
      <p:ext uri="{BB962C8B-B14F-4D97-AF65-F5344CB8AC3E}">
        <p14:creationId xmlns:p14="http://schemas.microsoft.com/office/powerpoint/2010/main" xmlns="" val="2976960991"/>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4</a:t>
            </a:fld>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xmlns="" val="973901682"/>
              </p:ext>
            </p:extLst>
          </p:nvPr>
        </p:nvGraphicFramePr>
        <p:xfrm>
          <a:off x="1961377" y="2101755"/>
          <a:ext cx="8360228" cy="3708400"/>
        </p:xfrm>
        <a:graphic>
          <a:graphicData uri="http://schemas.openxmlformats.org/drawingml/2006/table">
            <a:tbl>
              <a:tblPr firstRow="1" bandRow="1">
                <a:tableStyleId>{6E25E649-3F16-4E02-A733-19D2CDBF48F0}</a:tableStyleId>
              </a:tblPr>
              <a:tblGrid>
                <a:gridCol w="4898571"/>
                <a:gridCol w="1132114"/>
                <a:gridCol w="914400"/>
                <a:gridCol w="1415143"/>
              </a:tblGrid>
              <a:tr h="370840">
                <a:tc>
                  <a:txBody>
                    <a:bodyPr/>
                    <a:lstStyle/>
                    <a:p>
                      <a:pPr algn="ctr"/>
                      <a:r>
                        <a:rPr lang="es-AR" dirty="0" smtClean="0">
                          <a:solidFill>
                            <a:schemeClr val="bg1"/>
                          </a:solidFill>
                        </a:rPr>
                        <a:t>Nombre de la tarea</a:t>
                      </a:r>
                      <a:endParaRPr lang="es-AR" dirty="0">
                        <a:solidFill>
                          <a:schemeClr val="bg1"/>
                        </a:solidFill>
                      </a:endParaRPr>
                    </a:p>
                  </a:txBody>
                  <a:tcPr/>
                </a:tc>
                <a:tc>
                  <a:txBody>
                    <a:bodyPr/>
                    <a:lstStyle/>
                    <a:p>
                      <a:pPr algn="ctr"/>
                      <a:r>
                        <a:rPr lang="es-AR" dirty="0" smtClean="0">
                          <a:solidFill>
                            <a:schemeClr val="bg1"/>
                          </a:solidFill>
                        </a:rPr>
                        <a:t>Inicio</a:t>
                      </a:r>
                      <a:endParaRPr lang="es-AR" dirty="0">
                        <a:solidFill>
                          <a:schemeClr val="bg1"/>
                        </a:solidFill>
                      </a:endParaRPr>
                    </a:p>
                  </a:txBody>
                  <a:tcPr/>
                </a:tc>
                <a:tc>
                  <a:txBody>
                    <a:bodyPr/>
                    <a:lstStyle/>
                    <a:p>
                      <a:pPr algn="ctr"/>
                      <a:r>
                        <a:rPr lang="es-AR" dirty="0" smtClean="0">
                          <a:solidFill>
                            <a:schemeClr val="bg1"/>
                          </a:solidFill>
                        </a:rPr>
                        <a:t>Fin</a:t>
                      </a:r>
                      <a:endParaRPr lang="es-AR" dirty="0">
                        <a:solidFill>
                          <a:schemeClr val="bg1"/>
                        </a:solidFill>
                      </a:endParaRPr>
                    </a:p>
                  </a:txBody>
                  <a:tcPr/>
                </a:tc>
                <a:tc>
                  <a:txBody>
                    <a:bodyPr/>
                    <a:lstStyle/>
                    <a:p>
                      <a:pPr algn="ctr"/>
                      <a:r>
                        <a:rPr lang="es-AR" dirty="0" smtClean="0">
                          <a:solidFill>
                            <a:schemeClr val="bg1"/>
                          </a:solidFill>
                        </a:rPr>
                        <a:t>Prioridad</a:t>
                      </a:r>
                      <a:endParaRPr lang="es-AR" dirty="0">
                        <a:solidFill>
                          <a:schemeClr val="bg1"/>
                        </a:solidFill>
                      </a:endParaRPr>
                    </a:p>
                  </a:txBody>
                  <a:tcPr/>
                </a:tc>
              </a:tr>
              <a:tr h="370840">
                <a:tc>
                  <a:txBody>
                    <a:bodyPr/>
                    <a:lstStyle/>
                    <a:p>
                      <a:r>
                        <a:rPr lang="es-AR" dirty="0" smtClean="0"/>
                        <a:t>Realizar estimación</a:t>
                      </a:r>
                      <a:r>
                        <a:rPr lang="es-AR" baseline="0" dirty="0" smtClean="0"/>
                        <a:t> 2018</a:t>
                      </a:r>
                      <a:endParaRPr lang="es-AR" dirty="0"/>
                    </a:p>
                  </a:txBody>
                  <a:tcPr/>
                </a:tc>
                <a:tc>
                  <a:txBody>
                    <a:bodyPr/>
                    <a:lstStyle/>
                    <a:p>
                      <a:pPr algn="ctr"/>
                      <a:r>
                        <a:rPr lang="es-AR" dirty="0" smtClean="0"/>
                        <a:t>14-Nov</a:t>
                      </a:r>
                      <a:endParaRPr lang="es-AR" dirty="0"/>
                    </a:p>
                  </a:txBody>
                  <a:tcPr/>
                </a:tc>
                <a:tc>
                  <a:txBody>
                    <a:bodyPr/>
                    <a:lstStyle/>
                    <a:p>
                      <a:pPr algn="ctr"/>
                      <a:r>
                        <a:rPr lang="es-AR" dirty="0" smtClean="0"/>
                        <a:t>23-Nov</a:t>
                      </a:r>
                      <a:endParaRPr lang="es-AR" dirty="0"/>
                    </a:p>
                  </a:txBody>
                  <a:tcPr/>
                </a:tc>
                <a:tc>
                  <a:txBody>
                    <a:bodyPr/>
                    <a:lstStyle/>
                    <a:p>
                      <a:pPr algn="ctr"/>
                      <a:r>
                        <a:rPr lang="es-AR" dirty="0" smtClean="0"/>
                        <a:t>Alta</a:t>
                      </a:r>
                      <a:endParaRPr lang="es-AR" dirty="0"/>
                    </a:p>
                  </a:txBody>
                  <a:tcPr/>
                </a:tc>
              </a:tr>
              <a:tr h="370840">
                <a:tc>
                  <a:txBody>
                    <a:bodyPr/>
                    <a:lstStyle/>
                    <a:p>
                      <a:r>
                        <a:rPr lang="es-AR" dirty="0" smtClean="0"/>
                        <a:t>Generar</a:t>
                      </a:r>
                      <a:r>
                        <a:rPr lang="es-AR" baseline="0" dirty="0" smtClean="0"/>
                        <a:t> balance de cursada</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Ejecutar</a:t>
                      </a:r>
                      <a:r>
                        <a:rPr lang="es-AR" baseline="0" dirty="0" smtClean="0"/>
                        <a:t> casos de prueba CU04</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CU05</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CU06</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CU07</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CU08</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CU09</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Continuar</a:t>
                      </a:r>
                      <a:r>
                        <a:rPr lang="es-AR" baseline="0" dirty="0" smtClean="0"/>
                        <a:t> Glosario</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Baja</a:t>
                      </a:r>
                      <a:endParaRPr lang="es-AR" dirty="0"/>
                    </a:p>
                  </a:txBody>
                  <a:tcPr/>
                </a:tc>
              </a:tr>
            </a:tbl>
          </a:graphicData>
        </a:graphic>
      </p:graphicFrame>
      <p:sp>
        <p:nvSpPr>
          <p:cNvPr id="8" name="1 Marcador de contenido"/>
          <p:cNvSpPr txBox="1">
            <a:spLocks/>
          </p:cNvSpPr>
          <p:nvPr/>
        </p:nvSpPr>
        <p:spPr>
          <a:xfrm>
            <a:off x="4852442" y="5908982"/>
            <a:ext cx="2578099" cy="49365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smtClean="0"/>
              <a:t>Oyarzo Mariela</a:t>
            </a:r>
          </a:p>
        </p:txBody>
      </p:sp>
    </p:spTree>
    <p:extLst>
      <p:ext uri="{BB962C8B-B14F-4D97-AF65-F5344CB8AC3E}">
        <p14:creationId xmlns:p14="http://schemas.microsoft.com/office/powerpoint/2010/main" xmlns="" val="4120856557"/>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5</a:t>
            </a:fld>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xmlns="" val="1402955423"/>
              </p:ext>
            </p:extLst>
          </p:nvPr>
        </p:nvGraphicFramePr>
        <p:xfrm>
          <a:off x="1961377" y="1925167"/>
          <a:ext cx="8360228" cy="4079240"/>
        </p:xfrm>
        <a:graphic>
          <a:graphicData uri="http://schemas.openxmlformats.org/drawingml/2006/table">
            <a:tbl>
              <a:tblPr firstRow="1" bandRow="1">
                <a:tableStyleId>{6E25E649-3F16-4E02-A733-19D2CDBF48F0}</a:tableStyleId>
              </a:tblPr>
              <a:tblGrid>
                <a:gridCol w="4898571"/>
                <a:gridCol w="1132114"/>
                <a:gridCol w="914400"/>
                <a:gridCol w="1415143"/>
              </a:tblGrid>
              <a:tr h="370840">
                <a:tc>
                  <a:txBody>
                    <a:bodyPr/>
                    <a:lstStyle/>
                    <a:p>
                      <a:pPr algn="ctr"/>
                      <a:r>
                        <a:rPr lang="es-AR" dirty="0" smtClean="0">
                          <a:solidFill>
                            <a:schemeClr val="bg1"/>
                          </a:solidFill>
                        </a:rPr>
                        <a:t>Nombre de la tarea</a:t>
                      </a:r>
                      <a:endParaRPr lang="es-AR" dirty="0">
                        <a:solidFill>
                          <a:schemeClr val="bg1"/>
                        </a:solidFill>
                      </a:endParaRPr>
                    </a:p>
                  </a:txBody>
                  <a:tcPr/>
                </a:tc>
                <a:tc>
                  <a:txBody>
                    <a:bodyPr/>
                    <a:lstStyle/>
                    <a:p>
                      <a:pPr algn="ctr"/>
                      <a:r>
                        <a:rPr lang="es-AR" dirty="0" smtClean="0">
                          <a:solidFill>
                            <a:schemeClr val="bg1"/>
                          </a:solidFill>
                        </a:rPr>
                        <a:t>Inicio</a:t>
                      </a:r>
                      <a:endParaRPr lang="es-AR" dirty="0">
                        <a:solidFill>
                          <a:schemeClr val="bg1"/>
                        </a:solidFill>
                      </a:endParaRPr>
                    </a:p>
                  </a:txBody>
                  <a:tcPr/>
                </a:tc>
                <a:tc>
                  <a:txBody>
                    <a:bodyPr/>
                    <a:lstStyle/>
                    <a:p>
                      <a:pPr algn="ctr"/>
                      <a:r>
                        <a:rPr lang="es-AR" dirty="0" smtClean="0">
                          <a:solidFill>
                            <a:schemeClr val="bg1"/>
                          </a:solidFill>
                        </a:rPr>
                        <a:t>Fin</a:t>
                      </a:r>
                      <a:endParaRPr lang="es-AR" dirty="0">
                        <a:solidFill>
                          <a:schemeClr val="bg1"/>
                        </a:solidFill>
                      </a:endParaRPr>
                    </a:p>
                  </a:txBody>
                  <a:tcPr/>
                </a:tc>
                <a:tc>
                  <a:txBody>
                    <a:bodyPr/>
                    <a:lstStyle/>
                    <a:p>
                      <a:pPr algn="ctr"/>
                      <a:r>
                        <a:rPr lang="es-AR" dirty="0" smtClean="0">
                          <a:solidFill>
                            <a:schemeClr val="bg1"/>
                          </a:solidFill>
                        </a:rPr>
                        <a:t>Prioridad</a:t>
                      </a:r>
                      <a:endParaRPr lang="es-AR" dirty="0">
                        <a:solidFill>
                          <a:schemeClr val="bg1"/>
                        </a:solidFill>
                      </a:endParaRPr>
                    </a:p>
                  </a:txBody>
                  <a:tcPr/>
                </a:tc>
              </a:tr>
              <a:tr h="370840">
                <a:tc>
                  <a:txBody>
                    <a:bodyPr/>
                    <a:lstStyle/>
                    <a:p>
                      <a:r>
                        <a:rPr lang="es-AR" dirty="0" smtClean="0"/>
                        <a:t>Finalizar CU04 – Buscar horario de cursada (APP)</a:t>
                      </a:r>
                      <a:endParaRPr lang="es-AR" dirty="0"/>
                    </a:p>
                  </a:txBody>
                  <a:tcPr/>
                </a:tc>
                <a:tc>
                  <a:txBody>
                    <a:bodyPr/>
                    <a:lstStyle/>
                    <a:p>
                      <a:pPr algn="ctr"/>
                      <a:r>
                        <a:rPr lang="es-AR" dirty="0" smtClean="0"/>
                        <a:t>14-Nov</a:t>
                      </a:r>
                      <a:endParaRPr lang="es-AR" dirty="0"/>
                    </a:p>
                  </a:txBody>
                  <a:tcPr/>
                </a:tc>
                <a:tc>
                  <a:txBody>
                    <a:bodyPr/>
                    <a:lstStyle/>
                    <a:p>
                      <a:pPr algn="ctr"/>
                      <a:r>
                        <a:rPr lang="es-AR" dirty="0" smtClean="0"/>
                        <a:t>23-Nov</a:t>
                      </a:r>
                      <a:endParaRPr lang="es-AR" dirty="0"/>
                    </a:p>
                  </a:txBody>
                  <a:tcPr/>
                </a:tc>
                <a:tc>
                  <a:txBody>
                    <a:bodyPr/>
                    <a:lstStyle/>
                    <a:p>
                      <a:pPr algn="ctr"/>
                      <a:r>
                        <a:rPr lang="es-AR" dirty="0" smtClean="0"/>
                        <a:t>Alta</a:t>
                      </a:r>
                      <a:endParaRPr lang="es-AR" dirty="0"/>
                    </a:p>
                  </a:txBody>
                  <a:tcPr/>
                </a:tc>
              </a:tr>
              <a:tr h="370840">
                <a:tc>
                  <a:txBody>
                    <a:bodyPr/>
                    <a:lstStyle/>
                    <a:p>
                      <a:r>
                        <a:rPr lang="es-AR" dirty="0" smtClean="0"/>
                        <a:t>Finalizar CU05 – Buscar mesa de examen</a:t>
                      </a:r>
                      <a:r>
                        <a:rPr lang="es-AR" baseline="0" dirty="0" smtClean="0"/>
                        <a:t> (APP)</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Generar APK</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Continuar Modelo de Casos de Uso</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Continuar</a:t>
                      </a:r>
                      <a:r>
                        <a:rPr lang="es-AR" baseline="0" dirty="0" smtClean="0"/>
                        <a:t> Arquitectura</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Continuar Plan</a:t>
                      </a:r>
                      <a:r>
                        <a:rPr lang="es-AR" baseline="0" dirty="0" smtClean="0"/>
                        <a:t> de Pruebas</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Baja</a:t>
                      </a:r>
                      <a:endParaRPr lang="es-AR" dirty="0"/>
                    </a:p>
                  </a:txBody>
                  <a:tcPr/>
                </a:tc>
              </a:tr>
            </a:tbl>
          </a:graphicData>
        </a:graphic>
      </p:graphicFrame>
      <p:sp>
        <p:nvSpPr>
          <p:cNvPr id="8" name="1 Marcador de contenido"/>
          <p:cNvSpPr txBox="1">
            <a:spLocks/>
          </p:cNvSpPr>
          <p:nvPr/>
        </p:nvSpPr>
        <p:spPr>
          <a:xfrm>
            <a:off x="4852442" y="6004407"/>
            <a:ext cx="2578099" cy="49365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smtClean="0"/>
              <a:t>Quiroga Sandra</a:t>
            </a:r>
          </a:p>
        </p:txBody>
      </p:sp>
    </p:spTree>
    <p:extLst>
      <p:ext uri="{BB962C8B-B14F-4D97-AF65-F5344CB8AC3E}">
        <p14:creationId xmlns:p14="http://schemas.microsoft.com/office/powerpoint/2010/main" xmlns="" val="614728282"/>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6</a:t>
            </a:fld>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xmlns="" val="680250682"/>
              </p:ext>
            </p:extLst>
          </p:nvPr>
        </p:nvGraphicFramePr>
        <p:xfrm>
          <a:off x="1566707" y="2374711"/>
          <a:ext cx="9052364" cy="2966720"/>
        </p:xfrm>
        <a:graphic>
          <a:graphicData uri="http://schemas.openxmlformats.org/drawingml/2006/table">
            <a:tbl>
              <a:tblPr firstRow="1" bandRow="1">
                <a:tableStyleId>{6E25E649-3F16-4E02-A733-19D2CDBF48F0}</a:tableStyleId>
              </a:tblPr>
              <a:tblGrid>
                <a:gridCol w="5304120"/>
                <a:gridCol w="1225841"/>
                <a:gridCol w="990102"/>
                <a:gridCol w="1532301"/>
              </a:tblGrid>
              <a:tr h="370840">
                <a:tc>
                  <a:txBody>
                    <a:bodyPr/>
                    <a:lstStyle/>
                    <a:p>
                      <a:pPr algn="ctr"/>
                      <a:r>
                        <a:rPr lang="es-AR" dirty="0" smtClean="0">
                          <a:solidFill>
                            <a:schemeClr val="bg1"/>
                          </a:solidFill>
                        </a:rPr>
                        <a:t>Nombre de la tarea</a:t>
                      </a:r>
                      <a:endParaRPr lang="es-AR" dirty="0">
                        <a:solidFill>
                          <a:schemeClr val="bg1"/>
                        </a:solidFill>
                      </a:endParaRPr>
                    </a:p>
                  </a:txBody>
                  <a:tcPr/>
                </a:tc>
                <a:tc>
                  <a:txBody>
                    <a:bodyPr/>
                    <a:lstStyle/>
                    <a:p>
                      <a:pPr algn="ctr"/>
                      <a:r>
                        <a:rPr lang="es-AR" dirty="0" smtClean="0">
                          <a:solidFill>
                            <a:schemeClr val="bg1"/>
                          </a:solidFill>
                        </a:rPr>
                        <a:t>Inicio</a:t>
                      </a:r>
                      <a:endParaRPr lang="es-AR" dirty="0">
                        <a:solidFill>
                          <a:schemeClr val="bg1"/>
                        </a:solidFill>
                      </a:endParaRPr>
                    </a:p>
                  </a:txBody>
                  <a:tcPr/>
                </a:tc>
                <a:tc>
                  <a:txBody>
                    <a:bodyPr/>
                    <a:lstStyle/>
                    <a:p>
                      <a:pPr algn="ctr"/>
                      <a:r>
                        <a:rPr lang="es-AR" dirty="0" smtClean="0">
                          <a:solidFill>
                            <a:schemeClr val="bg1"/>
                          </a:solidFill>
                        </a:rPr>
                        <a:t>Fin</a:t>
                      </a:r>
                      <a:endParaRPr lang="es-AR" dirty="0">
                        <a:solidFill>
                          <a:schemeClr val="bg1"/>
                        </a:solidFill>
                      </a:endParaRPr>
                    </a:p>
                  </a:txBody>
                  <a:tcPr/>
                </a:tc>
                <a:tc>
                  <a:txBody>
                    <a:bodyPr/>
                    <a:lstStyle/>
                    <a:p>
                      <a:pPr algn="ctr"/>
                      <a:r>
                        <a:rPr lang="es-AR" dirty="0" smtClean="0">
                          <a:solidFill>
                            <a:schemeClr val="bg1"/>
                          </a:solidFill>
                        </a:rPr>
                        <a:t>Prioridad</a:t>
                      </a:r>
                      <a:endParaRPr lang="es-AR" dirty="0">
                        <a:solidFill>
                          <a:schemeClr val="bg1"/>
                        </a:solidFill>
                      </a:endParaRPr>
                    </a:p>
                  </a:txBody>
                  <a:tcPr/>
                </a:tc>
              </a:tr>
              <a:tr h="370840">
                <a:tc>
                  <a:txBody>
                    <a:bodyPr/>
                    <a:lstStyle/>
                    <a:p>
                      <a:r>
                        <a:rPr lang="es-AR" dirty="0" smtClean="0"/>
                        <a:t>Finalizar implementación CU06</a:t>
                      </a:r>
                      <a:endParaRPr lang="es-AR" dirty="0"/>
                    </a:p>
                  </a:txBody>
                  <a:tcPr/>
                </a:tc>
                <a:tc>
                  <a:txBody>
                    <a:bodyPr/>
                    <a:lstStyle/>
                    <a:p>
                      <a:pPr algn="ctr"/>
                      <a:r>
                        <a:rPr lang="es-AR" dirty="0" smtClean="0"/>
                        <a:t>14-Nov</a:t>
                      </a:r>
                      <a:endParaRPr lang="es-AR" dirty="0"/>
                    </a:p>
                  </a:txBody>
                  <a:tcPr/>
                </a:tc>
                <a:tc>
                  <a:txBody>
                    <a:bodyPr/>
                    <a:lstStyle/>
                    <a:p>
                      <a:pPr algn="ctr"/>
                      <a:r>
                        <a:rPr lang="es-AR" dirty="0" smtClean="0"/>
                        <a:t>23-Nov</a:t>
                      </a:r>
                      <a:endParaRPr lang="es-AR" dirty="0"/>
                    </a:p>
                  </a:txBody>
                  <a:tcPr/>
                </a:tc>
                <a:tc>
                  <a:txBody>
                    <a:bodyPr/>
                    <a:lstStyle/>
                    <a:p>
                      <a:pPr algn="ctr"/>
                      <a:r>
                        <a:rPr lang="es-AR" dirty="0" smtClean="0"/>
                        <a:t>Alta</a:t>
                      </a:r>
                      <a:endParaRPr lang="es-AR" dirty="0"/>
                    </a:p>
                  </a:txBody>
                  <a:tcPr/>
                </a:tc>
              </a:tr>
              <a:tr h="370840">
                <a:tc>
                  <a:txBody>
                    <a:bodyPr/>
                    <a:lstStyle/>
                    <a:p>
                      <a:r>
                        <a:rPr lang="es-AR" dirty="0" smtClean="0"/>
                        <a:t>Finalizar implementación</a:t>
                      </a:r>
                      <a:r>
                        <a:rPr lang="es-AR" baseline="0" dirty="0" smtClean="0"/>
                        <a:t> CU07</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Implementar CU08</a:t>
                      </a:r>
                      <a:r>
                        <a:rPr lang="es-AR" baseline="0" dirty="0" smtClean="0"/>
                        <a:t> – Crear horario de cursada</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Implementar CU09 – Crear mesa de examen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Corrección de código de acuerdo a los CP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Documentar métricas Iteración 3</a:t>
                      </a:r>
                      <a:r>
                        <a:rPr lang="es-AR" baseline="0" dirty="0" smtClean="0"/>
                        <a:t> – Fase construcción</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Planificar 2018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bl>
          </a:graphicData>
        </a:graphic>
      </p:graphicFrame>
      <p:sp>
        <p:nvSpPr>
          <p:cNvPr id="8" name="1 Marcador de contenido"/>
          <p:cNvSpPr txBox="1">
            <a:spLocks/>
          </p:cNvSpPr>
          <p:nvPr/>
        </p:nvSpPr>
        <p:spPr>
          <a:xfrm>
            <a:off x="4852442" y="5908982"/>
            <a:ext cx="2578099" cy="493651"/>
          </a:xfrm>
          <a:prstGeom prst="rect">
            <a:avLst/>
          </a:prstGeom>
          <a:noFill/>
          <a:ln>
            <a:noFill/>
          </a:ln>
        </p:spPr>
        <p:txBody>
          <a:bodyPr vert="horz" lIns="91440" tIns="45720" rIns="91440" bIns="45720" rtlCol="0">
            <a:normAutofit fontScale="85000"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smtClean="0"/>
              <a:t>Márquez Emanuel</a:t>
            </a:r>
          </a:p>
        </p:txBody>
      </p:sp>
    </p:spTree>
    <p:extLst>
      <p:ext uri="{BB962C8B-B14F-4D97-AF65-F5344CB8AC3E}">
        <p14:creationId xmlns:p14="http://schemas.microsoft.com/office/powerpoint/2010/main" xmlns="" val="1961158896"/>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a:p>
            <a:pPr marL="0" indent="0">
              <a:buNone/>
            </a:pPr>
            <a:endParaRPr lang="es-ES" dirty="0" smtClean="0"/>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7</a:t>
            </a:fld>
            <a:endParaRPr lang="es-AR" dirty="0"/>
          </a:p>
        </p:txBody>
      </p:sp>
      <p:sp>
        <p:nvSpPr>
          <p:cNvPr id="9" name="1 Marcador de contenido"/>
          <p:cNvSpPr txBox="1">
            <a:spLocks/>
          </p:cNvSpPr>
          <p:nvPr/>
        </p:nvSpPr>
        <p:spPr>
          <a:xfrm>
            <a:off x="213703" y="2138840"/>
            <a:ext cx="11855577" cy="66352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dirty="0" smtClean="0"/>
          </a:p>
        </p:txBody>
      </p:sp>
      <p:sp>
        <p:nvSpPr>
          <p:cNvPr id="10" name="1 Marcador de contenido"/>
          <p:cNvSpPr txBox="1">
            <a:spLocks/>
          </p:cNvSpPr>
          <p:nvPr/>
        </p:nvSpPr>
        <p:spPr>
          <a:xfrm>
            <a:off x="213703" y="3806141"/>
            <a:ext cx="11855577" cy="66352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dirty="0" smtClean="0"/>
          </a:p>
        </p:txBody>
      </p:sp>
      <p:sp>
        <p:nvSpPr>
          <p:cNvPr id="11" name="1 Marcador de contenido"/>
          <p:cNvSpPr txBox="1">
            <a:spLocks/>
          </p:cNvSpPr>
          <p:nvPr/>
        </p:nvSpPr>
        <p:spPr>
          <a:xfrm>
            <a:off x="213703" y="5582625"/>
            <a:ext cx="11855577" cy="66352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sz="2600" dirty="0" smtClean="0"/>
          </a:p>
          <a:p>
            <a:pPr marL="0" indent="0">
              <a:buFont typeface="Arial" panose="020B0604020202020204" pitchFamily="34" charset="0"/>
              <a:buNone/>
            </a:pPr>
            <a:endParaRPr lang="es-ES" dirty="0" smtClean="0"/>
          </a:p>
        </p:txBody>
      </p:sp>
      <p:graphicFrame>
        <p:nvGraphicFramePr>
          <p:cNvPr id="12" name="11 Tabla"/>
          <p:cNvGraphicFramePr>
            <a:graphicFrameLocks noGrp="1"/>
          </p:cNvGraphicFramePr>
          <p:nvPr/>
        </p:nvGraphicFramePr>
        <p:xfrm>
          <a:off x="759655" y="2005904"/>
          <a:ext cx="10410092" cy="3969575"/>
        </p:xfrm>
        <a:graphic>
          <a:graphicData uri="http://schemas.openxmlformats.org/drawingml/2006/table">
            <a:tbl>
              <a:tblPr firstRow="1" bandRow="1">
                <a:tableStyleId>{6E25E649-3F16-4E02-A733-19D2CDBF48F0}</a:tableStyleId>
              </a:tblPr>
              <a:tblGrid>
                <a:gridCol w="3474720"/>
                <a:gridCol w="4164037"/>
                <a:gridCol w="2771335"/>
              </a:tblGrid>
              <a:tr h="344246">
                <a:tc>
                  <a:txBody>
                    <a:bodyPr/>
                    <a:lstStyle/>
                    <a:p>
                      <a:pPr algn="ctr"/>
                      <a:r>
                        <a:rPr lang="es-AR" dirty="0" smtClean="0">
                          <a:solidFill>
                            <a:schemeClr val="bg1"/>
                          </a:solidFill>
                        </a:rPr>
                        <a:t>Objetivos alcanzados</a:t>
                      </a:r>
                      <a:endParaRPr lang="es-AR" dirty="0">
                        <a:solidFill>
                          <a:schemeClr val="bg1"/>
                        </a:solidFill>
                      </a:endParaRPr>
                    </a:p>
                  </a:txBody>
                  <a:tcPr/>
                </a:tc>
                <a:tc>
                  <a:txBody>
                    <a:bodyPr/>
                    <a:lstStyle/>
                    <a:p>
                      <a:pPr algn="ctr"/>
                      <a:r>
                        <a:rPr lang="es-AR" dirty="0" smtClean="0">
                          <a:solidFill>
                            <a:schemeClr val="bg1"/>
                          </a:solidFill>
                        </a:rPr>
                        <a:t>Objetivos</a:t>
                      </a:r>
                      <a:r>
                        <a:rPr lang="es-AR" baseline="0" dirty="0" smtClean="0">
                          <a:solidFill>
                            <a:schemeClr val="bg1"/>
                          </a:solidFill>
                        </a:rPr>
                        <a:t> no alcanzados</a:t>
                      </a:r>
                      <a:endParaRPr lang="es-AR" dirty="0">
                        <a:solidFill>
                          <a:schemeClr val="bg1"/>
                        </a:solidFill>
                      </a:endParaRPr>
                    </a:p>
                  </a:txBody>
                  <a:tcPr/>
                </a:tc>
                <a:tc>
                  <a:txBody>
                    <a:bodyPr/>
                    <a:lstStyle/>
                    <a:p>
                      <a:pPr algn="ctr"/>
                      <a:r>
                        <a:rPr lang="es-AR" dirty="0" smtClean="0">
                          <a:solidFill>
                            <a:schemeClr val="bg1"/>
                          </a:solidFill>
                        </a:rPr>
                        <a:t>Conclusión</a:t>
                      </a:r>
                      <a:endParaRPr lang="es-AR" dirty="0">
                        <a:solidFill>
                          <a:schemeClr val="bg1"/>
                        </a:solidFill>
                      </a:endParaRPr>
                    </a:p>
                  </a:txBody>
                  <a:tcPr anchor="ctr"/>
                </a:tc>
              </a:tr>
              <a:tr h="359407">
                <a:tc>
                  <a:txBody>
                    <a:bodyPr/>
                    <a:lstStyle/>
                    <a:p>
                      <a:r>
                        <a:rPr lang="es-AR" dirty="0" smtClean="0"/>
                        <a:t>Realizar estimación  2018</a:t>
                      </a:r>
                      <a:endParaRPr lang="es-AR" dirty="0"/>
                    </a:p>
                  </a:txBody>
                  <a:tcPr/>
                </a:tc>
                <a:tc>
                  <a:txBody>
                    <a:bodyPr/>
                    <a:lstStyle/>
                    <a:p>
                      <a:r>
                        <a:rPr lang="es-AR" dirty="0" smtClean="0"/>
                        <a:t>Ejecutar</a:t>
                      </a:r>
                      <a:r>
                        <a:rPr lang="es-AR" baseline="0" dirty="0" smtClean="0"/>
                        <a:t> casos de prueba CU04-CU05</a:t>
                      </a:r>
                      <a:endParaRPr lang="es-AR" dirty="0"/>
                    </a:p>
                  </a:txBody>
                  <a:tcPr/>
                </a:tc>
                <a:tc rowSpan="7">
                  <a:txBody>
                    <a:bodyPr/>
                    <a:lstStyle/>
                    <a:p>
                      <a:r>
                        <a:rPr lang="es-AR" dirty="0" smtClean="0"/>
                        <a:t>En esta iteración,</a:t>
                      </a:r>
                      <a:r>
                        <a:rPr lang="es-AR" baseline="0" dirty="0" smtClean="0"/>
                        <a:t> nos centramos en cumplir los objetivos con prioridad alta.</a:t>
                      </a:r>
                      <a:endParaRPr lang="es-AR" dirty="0"/>
                    </a:p>
                  </a:txBody>
                  <a:tcPr anchor="ctr"/>
                </a:tc>
              </a:tr>
              <a:tr h="602431">
                <a:tc>
                  <a:txBody>
                    <a:bodyPr/>
                    <a:lstStyle/>
                    <a:p>
                      <a:r>
                        <a:rPr lang="es-AR" dirty="0" smtClean="0"/>
                        <a:t>Generar casos de prueba CU08-CU09</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CU06-CU07</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359407">
                <a:tc>
                  <a:txBody>
                    <a:bodyPr/>
                    <a:lstStyle/>
                    <a:p>
                      <a:r>
                        <a:rPr lang="es-AR" dirty="0" smtClean="0"/>
                        <a:t>Finalizar  CU</a:t>
                      </a:r>
                      <a:r>
                        <a:rPr lang="es-AR" baseline="0" dirty="0" smtClean="0"/>
                        <a:t> 06 – CU07</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CU08-CU09</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359407">
                <a:tc>
                  <a:txBody>
                    <a:bodyPr/>
                    <a:lstStyle/>
                    <a:p>
                      <a:r>
                        <a:rPr lang="es-AR" dirty="0" smtClean="0"/>
                        <a:t>Generar APK</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Generar</a:t>
                      </a:r>
                      <a:r>
                        <a:rPr lang="es-AR" baseline="0" dirty="0" smtClean="0"/>
                        <a:t> casos de prueba CU06-CU07</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602431">
                <a:tc>
                  <a:txBody>
                    <a:bodyPr/>
                    <a:lstStyle/>
                    <a:p>
                      <a:r>
                        <a:rPr lang="es-AR" dirty="0" smtClean="0"/>
                        <a:t>Corrección</a:t>
                      </a:r>
                      <a:r>
                        <a:rPr lang="es-AR" baseline="0" dirty="0" smtClean="0"/>
                        <a:t> código de acuerdo a los CP</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Generar</a:t>
                      </a:r>
                      <a:r>
                        <a:rPr lang="es-AR" baseline="0" dirty="0" smtClean="0"/>
                        <a:t> casos de prueba CU08-CU09</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860615">
                <a:tc>
                  <a:txBody>
                    <a:bodyPr/>
                    <a:lstStyle/>
                    <a:p>
                      <a:r>
                        <a:rPr lang="es-AR" dirty="0" smtClean="0"/>
                        <a:t>Documentación métricas Iteración  3-Fase Construcción</a:t>
                      </a:r>
                      <a:endParaRPr lang="es-AR" dirty="0"/>
                    </a:p>
                  </a:txBody>
                  <a:tcPr/>
                </a:tc>
                <a:tc>
                  <a:txBody>
                    <a:bodyPr/>
                    <a:lstStyle/>
                    <a:p>
                      <a:r>
                        <a:rPr lang="es-AR" dirty="0" smtClean="0"/>
                        <a:t>Finalizar</a:t>
                      </a:r>
                      <a:r>
                        <a:rPr lang="es-AR" baseline="0" dirty="0" smtClean="0"/>
                        <a:t> </a:t>
                      </a:r>
                      <a:r>
                        <a:rPr lang="es-AR" dirty="0" smtClean="0"/>
                        <a:t>CU08- 09</a:t>
                      </a:r>
                      <a:endParaRPr lang="es-AR" dirty="0"/>
                    </a:p>
                  </a:txBody>
                  <a:tcPr/>
                </a:tc>
                <a:tc vMerge="1">
                  <a:txBody>
                    <a:bodyPr/>
                    <a:lstStyle/>
                    <a:p>
                      <a:endParaRPr lang="es-AR" dirty="0"/>
                    </a:p>
                  </a:txBody>
                  <a:tcPr/>
                </a:tc>
              </a:tr>
              <a:tr h="344246">
                <a:tc>
                  <a:txBody>
                    <a:bodyPr/>
                    <a:lstStyle/>
                    <a:p>
                      <a:r>
                        <a:rPr lang="es-AR" dirty="0" smtClean="0"/>
                        <a:t>Planificar 2018</a:t>
                      </a:r>
                      <a:endParaRPr lang="es-AR" dirty="0"/>
                    </a:p>
                  </a:txBody>
                  <a:tcPr/>
                </a:tc>
                <a:tc>
                  <a:txBody>
                    <a:bodyPr/>
                    <a:lstStyle/>
                    <a:p>
                      <a:endParaRPr lang="es-AR" dirty="0"/>
                    </a:p>
                  </a:txBody>
                  <a:tcPr/>
                </a:tc>
                <a:tc vMerge="1">
                  <a:txBody>
                    <a:bodyPr/>
                    <a:lstStyle/>
                    <a:p>
                      <a:endParaRPr lang="es-AR" dirty="0"/>
                    </a:p>
                  </a:txBody>
                  <a:tcPr/>
                </a:tc>
              </a:tr>
            </a:tbl>
          </a:graphicData>
        </a:graphic>
      </p:graphicFrame>
    </p:spTree>
    <p:extLst>
      <p:ext uri="{BB962C8B-B14F-4D97-AF65-F5344CB8AC3E}">
        <p14:creationId xmlns:p14="http://schemas.microsoft.com/office/powerpoint/2010/main" xmlns="" val="2289908265"/>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Estimación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8</a:t>
            </a:fld>
            <a:endParaRPr lang="es-AR" dirty="0"/>
          </a:p>
        </p:txBody>
      </p:sp>
      <p:sp>
        <p:nvSpPr>
          <p:cNvPr id="8" name="CuadroTexto 7"/>
          <p:cNvSpPr txBox="1"/>
          <p:nvPr/>
        </p:nvSpPr>
        <p:spPr>
          <a:xfrm>
            <a:off x="214837" y="1940390"/>
            <a:ext cx="11853309" cy="3970318"/>
          </a:xfrm>
          <a:prstGeom prst="rect">
            <a:avLst/>
          </a:prstGeom>
          <a:noFill/>
        </p:spPr>
        <p:txBody>
          <a:bodyPr wrap="square" rtlCol="0">
            <a:spAutoFit/>
          </a:bodyPr>
          <a:lstStyle/>
          <a:p>
            <a:r>
              <a:rPr lang="es-AR" sz="2800" dirty="0" smtClean="0">
                <a:solidFill>
                  <a:schemeClr val="bg1">
                    <a:lumMod val="75000"/>
                    <a:lumOff val="25000"/>
                  </a:schemeClr>
                </a:solidFill>
              </a:rPr>
              <a:t>Estimación inicial del proyecto: 1 año y 3 meses.</a:t>
            </a:r>
          </a:p>
          <a:p>
            <a:endParaRPr lang="es-AR" sz="2800" dirty="0" smtClean="0">
              <a:solidFill>
                <a:schemeClr val="bg1">
                  <a:lumMod val="75000"/>
                  <a:lumOff val="25000"/>
                </a:schemeClr>
              </a:solidFill>
            </a:endParaRPr>
          </a:p>
          <a:p>
            <a:pPr marL="914400" lvl="1" indent="-457200">
              <a:buFont typeface="Arial" panose="020B0604020202020204" pitchFamily="34" charset="0"/>
              <a:buChar char="•"/>
            </a:pPr>
            <a:r>
              <a:rPr lang="es-AR" sz="2800" dirty="0" smtClean="0">
                <a:solidFill>
                  <a:schemeClr val="bg1">
                    <a:lumMod val="75000"/>
                    <a:lumOff val="25000"/>
                  </a:schemeClr>
                </a:solidFill>
              </a:rPr>
              <a:t>2 casos de uso complejos.</a:t>
            </a:r>
          </a:p>
          <a:p>
            <a:pPr marL="914400" lvl="1" indent="-457200">
              <a:buFont typeface="Arial" panose="020B0604020202020204" pitchFamily="34" charset="0"/>
              <a:buChar char="•"/>
            </a:pPr>
            <a:r>
              <a:rPr lang="es-AR" sz="2800" dirty="0" smtClean="0">
                <a:solidFill>
                  <a:schemeClr val="bg1">
                    <a:lumMod val="75000"/>
                    <a:lumOff val="25000"/>
                  </a:schemeClr>
                </a:solidFill>
              </a:rPr>
              <a:t>2 casos de uso promedios.</a:t>
            </a:r>
          </a:p>
          <a:p>
            <a:pPr marL="914400" lvl="1" indent="-457200">
              <a:buFont typeface="Arial" panose="020B0604020202020204" pitchFamily="34" charset="0"/>
              <a:buChar char="•"/>
            </a:pPr>
            <a:r>
              <a:rPr lang="es-AR" sz="2800" dirty="0" smtClean="0">
                <a:solidFill>
                  <a:schemeClr val="bg1">
                    <a:lumMod val="75000"/>
                    <a:lumOff val="25000"/>
                  </a:schemeClr>
                </a:solidFill>
              </a:rPr>
              <a:t>8 casos de uso simples.</a:t>
            </a:r>
          </a:p>
          <a:p>
            <a:pPr marL="914400" lvl="1" indent="-457200">
              <a:buFont typeface="Arial" panose="020B0604020202020204" pitchFamily="34" charset="0"/>
              <a:buChar char="•"/>
            </a:pPr>
            <a:r>
              <a:rPr lang="es-AR" sz="2800" dirty="0" smtClean="0">
                <a:solidFill>
                  <a:schemeClr val="bg1">
                    <a:lumMod val="75000"/>
                    <a:lumOff val="25000"/>
                  </a:schemeClr>
                </a:solidFill>
              </a:rPr>
              <a:t>Integración de </a:t>
            </a:r>
            <a:r>
              <a:rPr lang="es-AR" sz="2800" dirty="0" err="1" smtClean="0">
                <a:solidFill>
                  <a:schemeClr val="bg1">
                    <a:lumMod val="75000"/>
                    <a:lumOff val="25000"/>
                  </a:schemeClr>
                </a:solidFill>
              </a:rPr>
              <a:t>UARGFlow</a:t>
            </a:r>
            <a:r>
              <a:rPr lang="es-AR" sz="2800" dirty="0" smtClean="0">
                <a:solidFill>
                  <a:schemeClr val="bg1">
                    <a:lumMod val="75000"/>
                    <a:lumOff val="25000"/>
                  </a:schemeClr>
                </a:solidFill>
              </a:rPr>
              <a:t>.</a:t>
            </a:r>
          </a:p>
          <a:p>
            <a:endParaRPr lang="es-AR" sz="2800" dirty="0">
              <a:solidFill>
                <a:schemeClr val="bg1">
                  <a:lumMod val="75000"/>
                  <a:lumOff val="25000"/>
                </a:schemeClr>
              </a:solidFill>
            </a:endParaRPr>
          </a:p>
          <a:p>
            <a:r>
              <a:rPr lang="es-AR" sz="2800" dirty="0" smtClean="0">
                <a:solidFill>
                  <a:schemeClr val="bg1">
                    <a:lumMod val="75000"/>
                    <a:lumOff val="25000"/>
                  </a:schemeClr>
                </a:solidFill>
              </a:rPr>
              <a:t>Tiempo transcurrido: 3 meses y 1 semana (18/Agosto a 24/Noviembre).</a:t>
            </a:r>
          </a:p>
          <a:p>
            <a:r>
              <a:rPr lang="es-AR" sz="2800" dirty="0">
                <a:solidFill>
                  <a:schemeClr val="bg1">
                    <a:lumMod val="75000"/>
                    <a:lumOff val="25000"/>
                  </a:schemeClr>
                </a:solidFill>
              </a:rPr>
              <a:t>	</a:t>
            </a:r>
          </a:p>
        </p:txBody>
      </p:sp>
    </p:spTree>
    <p:extLst>
      <p:ext uri="{BB962C8B-B14F-4D97-AF65-F5344CB8AC3E}">
        <p14:creationId xmlns:p14="http://schemas.microsoft.com/office/powerpoint/2010/main" xmlns="" val="3687667318"/>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Estimación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9</a:t>
            </a:fld>
            <a:endParaRPr lang="es-AR" dirty="0"/>
          </a:p>
        </p:txBody>
      </p:sp>
      <p:graphicFrame>
        <p:nvGraphicFramePr>
          <p:cNvPr id="2" name="Tabla 1"/>
          <p:cNvGraphicFramePr>
            <a:graphicFrameLocks noGrp="1"/>
          </p:cNvGraphicFramePr>
          <p:nvPr>
            <p:extLst>
              <p:ext uri="{D42A27DB-BD31-4B8C-83A1-F6EECF244321}">
                <p14:modId xmlns:p14="http://schemas.microsoft.com/office/powerpoint/2010/main" xmlns="" val="3862357346"/>
              </p:ext>
            </p:extLst>
          </p:nvPr>
        </p:nvGraphicFramePr>
        <p:xfrm>
          <a:off x="2077492" y="2208637"/>
          <a:ext cx="8127999" cy="2595880"/>
        </p:xfrm>
        <a:graphic>
          <a:graphicData uri="http://schemas.openxmlformats.org/drawingml/2006/table">
            <a:tbl>
              <a:tblPr firstRow="1" bandRow="1">
                <a:tableStyleId>{6E25E649-3F16-4E02-A733-19D2CDBF48F0}</a:tableStyleId>
              </a:tblPr>
              <a:tblGrid>
                <a:gridCol w="2709333"/>
                <a:gridCol w="2709333"/>
                <a:gridCol w="2709333"/>
              </a:tblGrid>
              <a:tr h="370840">
                <a:tc>
                  <a:txBody>
                    <a:bodyPr/>
                    <a:lstStyle/>
                    <a:p>
                      <a:pPr algn="ctr"/>
                      <a:r>
                        <a:rPr lang="es-AR" dirty="0" smtClean="0">
                          <a:solidFill>
                            <a:sysClr val="windowText" lastClr="000000"/>
                          </a:solidFill>
                        </a:rPr>
                        <a:t>Etapa</a:t>
                      </a:r>
                      <a:endParaRPr lang="es-AR" dirty="0">
                        <a:solidFill>
                          <a:sysClr val="windowText" lastClr="000000"/>
                        </a:solidFill>
                      </a:endParaRPr>
                    </a:p>
                  </a:txBody>
                  <a:tcPr/>
                </a:tc>
                <a:tc>
                  <a:txBody>
                    <a:bodyPr/>
                    <a:lstStyle/>
                    <a:p>
                      <a:pPr algn="ctr"/>
                      <a:r>
                        <a:rPr lang="es-AR" dirty="0" smtClean="0">
                          <a:solidFill>
                            <a:sysClr val="windowText" lastClr="000000"/>
                          </a:solidFill>
                        </a:rPr>
                        <a:t>Porcentaje</a:t>
                      </a:r>
                      <a:endParaRPr lang="es-AR" dirty="0">
                        <a:solidFill>
                          <a:sysClr val="windowText" lastClr="000000"/>
                        </a:solidFill>
                      </a:endParaRPr>
                    </a:p>
                  </a:txBody>
                  <a:tcPr/>
                </a:tc>
                <a:tc>
                  <a:txBody>
                    <a:bodyPr/>
                    <a:lstStyle/>
                    <a:p>
                      <a:pPr algn="ctr"/>
                      <a:r>
                        <a:rPr lang="es-AR" dirty="0" smtClean="0">
                          <a:solidFill>
                            <a:sysClr val="windowText" lastClr="000000"/>
                          </a:solidFill>
                        </a:rPr>
                        <a:t>Tiempo</a:t>
                      </a:r>
                      <a:endParaRPr lang="es-AR" dirty="0">
                        <a:solidFill>
                          <a:sysClr val="windowText" lastClr="000000"/>
                        </a:solidFill>
                      </a:endParaRPr>
                    </a:p>
                  </a:txBody>
                  <a:tcPr/>
                </a:tc>
              </a:tr>
              <a:tr h="370840">
                <a:tc>
                  <a:txBody>
                    <a:bodyPr/>
                    <a:lstStyle/>
                    <a:p>
                      <a:r>
                        <a:rPr lang="es-AR" b="1" dirty="0" smtClean="0">
                          <a:solidFill>
                            <a:schemeClr val="accent4"/>
                          </a:solidFill>
                        </a:rPr>
                        <a:t>Análisis</a:t>
                      </a:r>
                      <a:endParaRPr lang="es-AR" b="1" dirty="0">
                        <a:solidFill>
                          <a:schemeClr val="accent4"/>
                        </a:solidFill>
                      </a:endParaRPr>
                    </a:p>
                  </a:txBody>
                  <a:tcPr/>
                </a:tc>
                <a:tc>
                  <a:txBody>
                    <a:bodyPr/>
                    <a:lstStyle/>
                    <a:p>
                      <a:pPr algn="ctr"/>
                      <a:r>
                        <a:rPr lang="es-AR" b="1" dirty="0" smtClean="0">
                          <a:solidFill>
                            <a:schemeClr val="accent4"/>
                          </a:solidFill>
                        </a:rPr>
                        <a:t>10%</a:t>
                      </a:r>
                      <a:endParaRPr lang="es-AR" b="1" dirty="0">
                        <a:solidFill>
                          <a:schemeClr val="accent4"/>
                        </a:solidFill>
                      </a:endParaRPr>
                    </a:p>
                  </a:txBody>
                  <a:tcPr/>
                </a:tc>
                <a:tc>
                  <a:txBody>
                    <a:bodyPr/>
                    <a:lstStyle/>
                    <a:p>
                      <a:pPr algn="ctr"/>
                      <a:r>
                        <a:rPr lang="es-AR" b="1" dirty="0" smtClean="0">
                          <a:solidFill>
                            <a:schemeClr val="accent4"/>
                          </a:solidFill>
                        </a:rPr>
                        <a:t>157,25</a:t>
                      </a:r>
                      <a:endParaRPr lang="es-AR" b="1" dirty="0">
                        <a:solidFill>
                          <a:schemeClr val="accent4"/>
                        </a:solidFill>
                      </a:endParaRPr>
                    </a:p>
                  </a:txBody>
                  <a:tcPr/>
                </a:tc>
              </a:tr>
              <a:tr h="370840">
                <a:tc>
                  <a:txBody>
                    <a:bodyPr/>
                    <a:lstStyle/>
                    <a:p>
                      <a:r>
                        <a:rPr lang="es-AR" b="1" dirty="0" smtClean="0">
                          <a:solidFill>
                            <a:schemeClr val="accent4"/>
                          </a:solidFill>
                        </a:rPr>
                        <a:t>Diseño</a:t>
                      </a:r>
                      <a:endParaRPr lang="es-AR" b="1" dirty="0">
                        <a:solidFill>
                          <a:schemeClr val="accent4"/>
                        </a:solidFill>
                      </a:endParaRPr>
                    </a:p>
                  </a:txBody>
                  <a:tcPr/>
                </a:tc>
                <a:tc>
                  <a:txBody>
                    <a:bodyPr/>
                    <a:lstStyle/>
                    <a:p>
                      <a:pPr algn="ctr"/>
                      <a:r>
                        <a:rPr lang="es-AR" b="1" dirty="0" smtClean="0">
                          <a:solidFill>
                            <a:schemeClr val="accent4"/>
                          </a:solidFill>
                        </a:rPr>
                        <a:t>20%</a:t>
                      </a:r>
                      <a:endParaRPr lang="es-AR" b="1" dirty="0">
                        <a:solidFill>
                          <a:schemeClr val="accent4"/>
                        </a:solidFill>
                      </a:endParaRPr>
                    </a:p>
                  </a:txBody>
                  <a:tcPr/>
                </a:tc>
                <a:tc>
                  <a:txBody>
                    <a:bodyPr/>
                    <a:lstStyle/>
                    <a:p>
                      <a:pPr algn="ctr"/>
                      <a:r>
                        <a:rPr lang="es-AR" b="1" dirty="0" smtClean="0">
                          <a:solidFill>
                            <a:schemeClr val="accent4"/>
                          </a:solidFill>
                        </a:rPr>
                        <a:t>314,5</a:t>
                      </a:r>
                      <a:endParaRPr lang="es-AR" b="1" dirty="0">
                        <a:solidFill>
                          <a:schemeClr val="accent4"/>
                        </a:solidFill>
                      </a:endParaRPr>
                    </a:p>
                  </a:txBody>
                  <a:tcPr/>
                </a:tc>
              </a:tr>
              <a:tr h="370840">
                <a:tc>
                  <a:txBody>
                    <a:bodyPr/>
                    <a:lstStyle/>
                    <a:p>
                      <a:r>
                        <a:rPr lang="es-AR" dirty="0" smtClean="0"/>
                        <a:t>Programación</a:t>
                      </a:r>
                      <a:endParaRPr lang="es-AR" dirty="0"/>
                    </a:p>
                  </a:txBody>
                  <a:tcPr/>
                </a:tc>
                <a:tc>
                  <a:txBody>
                    <a:bodyPr/>
                    <a:lstStyle/>
                    <a:p>
                      <a:pPr algn="ctr"/>
                      <a:r>
                        <a:rPr lang="es-AR" dirty="0" smtClean="0"/>
                        <a:t>40%</a:t>
                      </a:r>
                      <a:endParaRPr lang="es-AR" dirty="0"/>
                    </a:p>
                  </a:txBody>
                  <a:tcPr/>
                </a:tc>
                <a:tc>
                  <a:txBody>
                    <a:bodyPr/>
                    <a:lstStyle/>
                    <a:p>
                      <a:pPr algn="ctr"/>
                      <a:r>
                        <a:rPr lang="es-AR" dirty="0" smtClean="0"/>
                        <a:t>629</a:t>
                      </a:r>
                      <a:endParaRPr lang="es-AR" dirty="0"/>
                    </a:p>
                  </a:txBody>
                  <a:tcPr/>
                </a:tc>
              </a:tr>
              <a:tr h="370840">
                <a:tc>
                  <a:txBody>
                    <a:bodyPr/>
                    <a:lstStyle/>
                    <a:p>
                      <a:r>
                        <a:rPr lang="es-AR" dirty="0" smtClean="0"/>
                        <a:t>Pruebas</a:t>
                      </a:r>
                      <a:endParaRPr lang="es-AR" dirty="0"/>
                    </a:p>
                  </a:txBody>
                  <a:tcPr/>
                </a:tc>
                <a:tc>
                  <a:txBody>
                    <a:bodyPr/>
                    <a:lstStyle/>
                    <a:p>
                      <a:pPr algn="ctr"/>
                      <a:r>
                        <a:rPr lang="es-AR" dirty="0" smtClean="0"/>
                        <a:t>15%</a:t>
                      </a:r>
                      <a:endParaRPr lang="es-AR" dirty="0"/>
                    </a:p>
                  </a:txBody>
                  <a:tcPr/>
                </a:tc>
                <a:tc>
                  <a:txBody>
                    <a:bodyPr/>
                    <a:lstStyle/>
                    <a:p>
                      <a:pPr algn="ctr"/>
                      <a:r>
                        <a:rPr lang="es-AR" dirty="0" smtClean="0"/>
                        <a:t>235,875</a:t>
                      </a:r>
                      <a:endParaRPr lang="es-AR" dirty="0"/>
                    </a:p>
                  </a:txBody>
                  <a:tcPr/>
                </a:tc>
              </a:tr>
              <a:tr h="370840">
                <a:tc>
                  <a:txBody>
                    <a:bodyPr/>
                    <a:lstStyle/>
                    <a:p>
                      <a:r>
                        <a:rPr lang="es-AR" dirty="0" smtClean="0"/>
                        <a:t>Otros</a:t>
                      </a:r>
                      <a:endParaRPr lang="es-AR" dirty="0"/>
                    </a:p>
                  </a:txBody>
                  <a:tcPr/>
                </a:tc>
                <a:tc>
                  <a:txBody>
                    <a:bodyPr/>
                    <a:lstStyle/>
                    <a:p>
                      <a:pPr algn="ctr"/>
                      <a:r>
                        <a:rPr lang="es-AR" dirty="0" smtClean="0"/>
                        <a:t>15%</a:t>
                      </a:r>
                      <a:endParaRPr lang="es-AR" dirty="0"/>
                    </a:p>
                  </a:txBody>
                  <a:tcPr/>
                </a:tc>
                <a:tc>
                  <a:txBody>
                    <a:bodyPr/>
                    <a:lstStyle/>
                    <a:p>
                      <a:pPr algn="ctr"/>
                      <a:r>
                        <a:rPr lang="es-AR" dirty="0" smtClean="0"/>
                        <a:t>235,875</a:t>
                      </a:r>
                      <a:endParaRPr lang="es-AR" dirty="0"/>
                    </a:p>
                  </a:txBody>
                  <a:tcPr/>
                </a:tc>
              </a:tr>
              <a:tr h="370840">
                <a:tc gridSpan="2">
                  <a:txBody>
                    <a:bodyPr/>
                    <a:lstStyle/>
                    <a:p>
                      <a:pPr algn="ctr"/>
                      <a:r>
                        <a:rPr lang="es-AR" dirty="0" smtClean="0"/>
                        <a:t>Total</a:t>
                      </a:r>
                      <a:endParaRPr lang="es-AR" b="1" dirty="0"/>
                    </a:p>
                  </a:txBody>
                  <a:tcPr/>
                </a:tc>
                <a:tc hMerge="1">
                  <a:txBody>
                    <a:bodyPr/>
                    <a:lstStyle/>
                    <a:p>
                      <a:endParaRPr lang="es-AR" dirty="0"/>
                    </a:p>
                  </a:txBody>
                  <a:tcPr/>
                </a:tc>
                <a:tc>
                  <a:txBody>
                    <a:bodyPr/>
                    <a:lstStyle/>
                    <a:p>
                      <a:pPr algn="ctr"/>
                      <a:r>
                        <a:rPr lang="es-AR" dirty="0" smtClean="0"/>
                        <a:t>1572,5</a:t>
                      </a:r>
                      <a:endParaRPr lang="es-AR" dirty="0"/>
                    </a:p>
                  </a:txBody>
                  <a:tcPr/>
                </a:tc>
              </a:tr>
            </a:tbl>
          </a:graphicData>
        </a:graphic>
      </p:graphicFrame>
      <p:sp>
        <p:nvSpPr>
          <p:cNvPr id="7" name="CuadroTexto 6"/>
          <p:cNvSpPr txBox="1"/>
          <p:nvPr/>
        </p:nvSpPr>
        <p:spPr>
          <a:xfrm>
            <a:off x="242202" y="1513837"/>
            <a:ext cx="4900701" cy="523220"/>
          </a:xfrm>
          <a:prstGeom prst="rect">
            <a:avLst/>
          </a:prstGeom>
          <a:noFill/>
        </p:spPr>
        <p:txBody>
          <a:bodyPr wrap="none" rtlCol="0">
            <a:spAutoFit/>
          </a:bodyPr>
          <a:lstStyle/>
          <a:p>
            <a:r>
              <a:rPr lang="es-AR" sz="2800" dirty="0" smtClean="0">
                <a:solidFill>
                  <a:schemeClr val="bg1">
                    <a:lumMod val="75000"/>
                    <a:lumOff val="25000"/>
                  </a:schemeClr>
                </a:solidFill>
              </a:rPr>
              <a:t>Estimación del trabajo restante:</a:t>
            </a:r>
          </a:p>
        </p:txBody>
      </p:sp>
      <p:sp>
        <p:nvSpPr>
          <p:cNvPr id="9" name="CuadroTexto 8"/>
          <p:cNvSpPr txBox="1"/>
          <p:nvPr/>
        </p:nvSpPr>
        <p:spPr>
          <a:xfrm>
            <a:off x="3997699" y="5088785"/>
            <a:ext cx="4287584" cy="523220"/>
          </a:xfrm>
          <a:prstGeom prst="rect">
            <a:avLst/>
          </a:prstGeom>
          <a:noFill/>
        </p:spPr>
        <p:txBody>
          <a:bodyPr wrap="none" rtlCol="0">
            <a:spAutoFit/>
          </a:bodyPr>
          <a:lstStyle/>
          <a:p>
            <a:r>
              <a:rPr lang="es-AR" sz="2800" dirty="0" smtClean="0">
                <a:solidFill>
                  <a:schemeClr val="bg1">
                    <a:lumMod val="75000"/>
                    <a:lumOff val="25000"/>
                  </a:schemeClr>
                </a:solidFill>
              </a:rPr>
              <a:t>1100.75 / 60 = 18,3 semanas</a:t>
            </a:r>
          </a:p>
        </p:txBody>
      </p:sp>
      <p:sp>
        <p:nvSpPr>
          <p:cNvPr id="10" name="CuadroTexto 9"/>
          <p:cNvSpPr txBox="1"/>
          <p:nvPr/>
        </p:nvSpPr>
        <p:spPr>
          <a:xfrm>
            <a:off x="5272503" y="5634663"/>
            <a:ext cx="1737976" cy="523220"/>
          </a:xfrm>
          <a:prstGeom prst="rect">
            <a:avLst/>
          </a:prstGeom>
          <a:noFill/>
        </p:spPr>
        <p:txBody>
          <a:bodyPr wrap="none" rtlCol="0">
            <a:spAutoFit/>
          </a:bodyPr>
          <a:lstStyle/>
          <a:p>
            <a:r>
              <a:rPr lang="es-AR" sz="2800" b="1" dirty="0" smtClean="0">
                <a:solidFill>
                  <a:schemeClr val="accent4"/>
                </a:solidFill>
              </a:rPr>
              <a:t>4,6 meses</a:t>
            </a:r>
          </a:p>
        </p:txBody>
      </p:sp>
    </p:spTree>
    <p:extLst>
      <p:ext uri="{BB962C8B-B14F-4D97-AF65-F5344CB8AC3E}">
        <p14:creationId xmlns:p14="http://schemas.microsoft.com/office/powerpoint/2010/main" xmlns="" val="720002202"/>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TC104033923[[fn=Profundidad]]</Template>
  <TotalTime>3472</TotalTime>
  <Words>1187</Words>
  <Application>Microsoft Office PowerPoint</Application>
  <PresentationFormat>Personalizado</PresentationFormat>
  <Paragraphs>311</Paragraphs>
  <Slides>18</Slides>
  <Notes>6</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Profundidad</vt:lpstr>
      <vt:lpstr>Diapositiva 1</vt:lpstr>
      <vt:lpstr>Introducción</vt:lpstr>
      <vt:lpstr>Plan de Iteración</vt:lpstr>
      <vt:lpstr>Plan de Iteración</vt:lpstr>
      <vt:lpstr>Plan de Iteración</vt:lpstr>
      <vt:lpstr>Plan de Iteración</vt:lpstr>
      <vt:lpstr>Plan de Iteración</vt:lpstr>
      <vt:lpstr>Estimación</vt:lpstr>
      <vt:lpstr>Estimación</vt:lpstr>
      <vt:lpstr>Planificación</vt:lpstr>
      <vt:lpstr>Planificación</vt:lpstr>
      <vt:lpstr>Balance</vt:lpstr>
      <vt:lpstr>Balance</vt:lpstr>
      <vt:lpstr>Balance</vt:lpstr>
      <vt:lpstr>Balance</vt:lpstr>
      <vt:lpstr>Balance</vt:lpstr>
      <vt:lpstr>Implementación</vt:lpstr>
      <vt:lpstr>Fin de presentación</vt:lpstr>
    </vt:vector>
  </TitlesOfParts>
  <Company>Windows XP Titan Ultimate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Requerimientos y Casos de Uso  ProMex</dc:title>
  <dc:creator>Emanuel</dc:creator>
  <cp:lastModifiedBy>Mariela</cp:lastModifiedBy>
  <cp:revision>272</cp:revision>
  <dcterms:created xsi:type="dcterms:W3CDTF">2014-08-27T01:45:29Z</dcterms:created>
  <dcterms:modified xsi:type="dcterms:W3CDTF">2017-11-24T19:43:33Z</dcterms:modified>
</cp:coreProperties>
</file>