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77" r:id="rId2"/>
    <p:sldId id="289" r:id="rId3"/>
    <p:sldId id="353" r:id="rId4"/>
    <p:sldId id="354" r:id="rId5"/>
    <p:sldId id="355" r:id="rId6"/>
    <p:sldId id="356" r:id="rId7"/>
    <p:sldId id="352" r:id="rId8"/>
    <p:sldId id="357" r:id="rId9"/>
    <p:sldId id="358" r:id="rId10"/>
    <p:sldId id="359" r:id="rId11"/>
    <p:sldId id="318" r:id="rId12"/>
    <p:sldId id="334" r:id="rId13"/>
    <p:sldId id="343" r:id="rId14"/>
    <p:sldId id="345" r:id="rId15"/>
    <p:sldId id="346" r:id="rId16"/>
    <p:sldId id="347" r:id="rId17"/>
    <p:sldId id="348" r:id="rId18"/>
    <p:sldId id="302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2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AR" smtClean="0"/>
              <a:t>Requerimientos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3DA2E2-D4DA-497B-9B47-16255EA7513A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031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22/11/2019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647691"/>
              </p:ext>
            </p:extLst>
          </p:nvPr>
        </p:nvGraphicFramePr>
        <p:xfrm>
          <a:off x="290943" y="2466109"/>
          <a:ext cx="11596256" cy="2285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418"/>
                <a:gridCol w="2010692"/>
                <a:gridCol w="6390375"/>
                <a:gridCol w="796690"/>
                <a:gridCol w="1201357"/>
                <a:gridCol w="640724"/>
              </a:tblGrid>
              <a:tr h="32305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Ref.</a:t>
                      </a:r>
                      <a:endParaRPr lang="es-A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Categoría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Riesgo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Impacto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Probabilidad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Factor</a:t>
                      </a:r>
                      <a:endParaRPr lang="es-AR" sz="12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56885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RK01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Cronograma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¿Todos los integrantes del grupo de desarrollo cuentan con el tiempo necesario para la realizacion de las actividades?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4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50%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200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672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RK10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Duración y Tamaño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¿Existen factores que puedan alterar el ritmo de trabajo actual?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3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60%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180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98387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 dirty="0">
                          <a:effectLst/>
                        </a:rPr>
                        <a:t>RK11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Tecnología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Dado el avance tecnológico se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puede cambiar la tecnología de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desarrollo durante el proyecto y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afectar lo antes desarrollado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5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>
                          <a:effectLst/>
                        </a:rPr>
                        <a:t>80%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u="none" strike="noStrike" dirty="0">
                          <a:effectLst/>
                        </a:rPr>
                        <a:t>400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Gestión de riesgos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196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73719"/>
              </p:ext>
            </p:extLst>
          </p:nvPr>
        </p:nvGraphicFramePr>
        <p:xfrm>
          <a:off x="875241" y="1733269"/>
          <a:ext cx="10396024" cy="44764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447386"/>
                <a:gridCol w="5948638"/>
              </a:tblGrid>
              <a:tr h="497385"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Información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200" dirty="0" smtClean="0">
                          <a:solidFill>
                            <a:schemeClr val="bg1"/>
                          </a:solidFill>
                        </a:rPr>
                        <a:t>Detalle</a:t>
                      </a:r>
                      <a:endParaRPr lang="es-AR" sz="2200" dirty="0">
                        <a:solidFill>
                          <a:schemeClr val="bg1"/>
                        </a:solidFill>
                      </a:endParaRP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Estimación inicial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1</a:t>
                      </a:r>
                      <a:r>
                        <a:rPr lang="es-AR" sz="2200" baseline="0" dirty="0" smtClean="0"/>
                        <a:t> año y 3 meses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Tiempo</a:t>
                      </a:r>
                      <a:r>
                        <a:rPr lang="es-AR" sz="2200" baseline="0" dirty="0" smtClean="0"/>
                        <a:t> trabajado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3 meses y 1 semana (18-Ago-17</a:t>
                      </a:r>
                      <a:r>
                        <a:rPr lang="es-AR" sz="2200" baseline="0" dirty="0" smtClean="0"/>
                        <a:t> al 24-Nov-17</a:t>
                      </a:r>
                      <a:r>
                        <a:rPr lang="es-AR" sz="2200" dirty="0" smtClean="0"/>
                        <a:t>)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estimación (N°</a:t>
                      </a:r>
                      <a:r>
                        <a:rPr lang="es-AR" sz="2200" baseline="0" dirty="0" smtClean="0"/>
                        <a:t> 4</a:t>
                      </a:r>
                      <a:r>
                        <a:rPr lang="es-AR" sz="2200" dirty="0" smtClean="0"/>
                        <a:t>)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4 meses</a:t>
                      </a:r>
                      <a:r>
                        <a:rPr lang="es-AR" sz="2200" baseline="0" dirty="0" smtClean="0"/>
                        <a:t> y 3 semanas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Ultima presentación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200" dirty="0" smtClean="0"/>
                        <a:t>24-Nov-17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Fase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Construcción</a:t>
                      </a:r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r>
                        <a:rPr lang="es-AR" sz="2200" dirty="0" smtClean="0"/>
                        <a:t>Iteración</a:t>
                      </a:r>
                      <a:endParaRPr lang="es-AR" sz="2200" dirty="0"/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N°</a:t>
                      </a:r>
                      <a:r>
                        <a:rPr lang="es-AR" sz="2200" baseline="0" dirty="0" smtClean="0"/>
                        <a:t> 3 (14-Nov-17 al 23-Nov-17)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Ultima revisión del repositorio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baseline="0" dirty="0" smtClean="0"/>
                        <a:t>511(22-Nov-19)</a:t>
                      </a:r>
                      <a:endParaRPr lang="es-AR" sz="2200" dirty="0" smtClean="0"/>
                    </a:p>
                  </a:txBody>
                  <a:tcPr marL="109930" marR="109930" marT="54965" marB="54965"/>
                </a:tc>
              </a:tr>
              <a:tr h="497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Reanudación del proyecto</a:t>
                      </a:r>
                    </a:p>
                  </a:txBody>
                  <a:tcPr marL="109930" marR="109930" marT="54965" marB="549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200" dirty="0" smtClean="0"/>
                        <a:t>17-Ago-18</a:t>
                      </a:r>
                    </a:p>
                  </a:txBody>
                  <a:tcPr marL="109930" marR="109930" marT="54965" marB="54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253146" y="1573544"/>
            <a:ext cx="3942875" cy="54069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/>
              <a:t>Documentación restante:</a:t>
            </a:r>
            <a:endParaRPr lang="es-AR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28634"/>
              </p:ext>
            </p:extLst>
          </p:nvPr>
        </p:nvGraphicFramePr>
        <p:xfrm>
          <a:off x="3057098" y="2286630"/>
          <a:ext cx="5981551" cy="216659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551"/>
              </a:tblGrid>
              <a:tr h="428556">
                <a:tc>
                  <a:txBody>
                    <a:bodyPr/>
                    <a:lstStyle/>
                    <a:p>
                      <a:pPr algn="ctr"/>
                      <a:r>
                        <a:rPr lang="es-AR" sz="2100" dirty="0" smtClean="0">
                          <a:solidFill>
                            <a:schemeClr val="bg1"/>
                          </a:solidFill>
                        </a:rPr>
                        <a:t>Documento</a:t>
                      </a:r>
                      <a:endParaRPr lang="es-AR" sz="2100" dirty="0">
                        <a:solidFill>
                          <a:schemeClr val="bg1"/>
                        </a:solidFill>
                      </a:endParaRPr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 de instalación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Manual</a:t>
                      </a:r>
                      <a:r>
                        <a:rPr lang="es-AR" sz="2100" baseline="0" dirty="0" smtClean="0"/>
                        <a:t> de usuario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Memoria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  <a:tr h="434509">
                <a:tc>
                  <a:txBody>
                    <a:bodyPr/>
                    <a:lstStyle/>
                    <a:p>
                      <a:r>
                        <a:rPr lang="es-AR" sz="2100" dirty="0" smtClean="0"/>
                        <a:t>Actualizaciones</a:t>
                      </a:r>
                      <a:r>
                        <a:rPr lang="es-AR" sz="2100" baseline="0" dirty="0" smtClean="0"/>
                        <a:t> sobre documentos actuales</a:t>
                      </a:r>
                      <a:endParaRPr lang="es-AR" sz="2100" dirty="0"/>
                    </a:p>
                  </a:txBody>
                  <a:tcPr marL="107139" marR="107139" marT="53570" marB="53570"/>
                </a:tc>
              </a:tr>
            </a:tbl>
          </a:graphicData>
        </a:graphic>
      </p:graphicFrame>
      <p:sp>
        <p:nvSpPr>
          <p:cNvPr id="10" name="Marcador de contenido 1"/>
          <p:cNvSpPr txBox="1">
            <a:spLocks/>
          </p:cNvSpPr>
          <p:nvPr/>
        </p:nvSpPr>
        <p:spPr>
          <a:xfrm>
            <a:off x="150125" y="5066705"/>
            <a:ext cx="11870553" cy="10884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Se considera actualizaciones a los documentos actuales ante eventuales modificaciones. Abarca documentos como: Especificaciones de casos de uso, Modelos (De datos, de casos de uso, de diseño) o base de datos.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22240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Estado del proyecto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80441" y="1525778"/>
            <a:ext cx="3942875" cy="5406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AR" dirty="0" smtClean="0"/>
              <a:t>Implementación restante:</a:t>
            </a:r>
            <a:endParaRPr lang="es-AR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19542"/>
              </p:ext>
            </p:extLst>
          </p:nvPr>
        </p:nvGraphicFramePr>
        <p:xfrm>
          <a:off x="1670779" y="2066469"/>
          <a:ext cx="5105073" cy="40981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1800"/>
                <a:gridCol w="3583273"/>
              </a:tblGrid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Identificador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Notificar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 mesa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Informe</a:t>
                      </a:r>
                      <a:r>
                        <a:rPr lang="es-AR" baseline="0" dirty="0" smtClean="0"/>
                        <a:t>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Buscar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horario de cursada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mesa</a:t>
                      </a:r>
                      <a:r>
                        <a:rPr lang="es-AR" baseline="0" dirty="0" smtClean="0"/>
                        <a:t> de examen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Borrar aula</a:t>
                      </a:r>
                      <a:endParaRPr lang="es-AR" dirty="0"/>
                    </a:p>
                  </a:txBody>
                  <a:tcPr/>
                </a:tc>
              </a:tr>
              <a:tr h="409819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CU18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Generar horario de</a:t>
                      </a:r>
                      <a:r>
                        <a:rPr lang="es-AR" baseline="0" dirty="0" smtClean="0"/>
                        <a:t> aula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contenido 1"/>
          <p:cNvSpPr txBox="1">
            <a:spLocks/>
          </p:cNvSpPr>
          <p:nvPr/>
        </p:nvSpPr>
        <p:spPr>
          <a:xfrm>
            <a:off x="7025599" y="5512324"/>
            <a:ext cx="4995080" cy="7769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2400" i="1" dirty="0" smtClean="0"/>
              <a:t>Los casos de uso se irán completando en el orden que se indica.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54290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Construcción i</a:t>
            </a:r>
            <a:r>
              <a:rPr lang="es-AR" dirty="0" smtClean="0"/>
              <a:t>teración </a:t>
            </a:r>
            <a:r>
              <a:rPr lang="es-AR" dirty="0"/>
              <a:t>7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3773" y="1401149"/>
            <a:ext cx="11847838" cy="50745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endParaRPr lang="es-AR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Fase</a:t>
            </a:r>
            <a:r>
              <a:rPr lang="es-AR" dirty="0" smtClean="0"/>
              <a:t>: Construcción.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Iteración</a:t>
            </a:r>
            <a:r>
              <a:rPr lang="es-AR" dirty="0" smtClean="0"/>
              <a:t>: N° </a:t>
            </a:r>
            <a:r>
              <a:rPr lang="es-AR" dirty="0"/>
              <a:t>7</a:t>
            </a:r>
            <a:endParaRPr lang="es-AR" dirty="0" smtClean="0"/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inicio</a:t>
            </a:r>
            <a:r>
              <a:rPr lang="es-AR" dirty="0" smtClean="0"/>
              <a:t>: 01 de Septiembre de 2018.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b="1" dirty="0" smtClean="0"/>
              <a:t>Fecha de fin</a:t>
            </a:r>
            <a:r>
              <a:rPr lang="es-AR" dirty="0" smtClean="0"/>
              <a:t>: 16 de Septiembre de 2018.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i="1" dirty="0" smtClean="0"/>
              <a:t>Las actividades se encuentran sujetas a las conclusiones obtenidas durante esta presentación por lo que pueden ser modificada posteriormente.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4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12360"/>
              </p:ext>
            </p:extLst>
          </p:nvPr>
        </p:nvGraphicFramePr>
        <p:xfrm>
          <a:off x="1105469" y="2333766"/>
          <a:ext cx="9949218" cy="36712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29621"/>
                <a:gridCol w="1347290"/>
                <a:gridCol w="1088195"/>
                <a:gridCol w="1684112"/>
              </a:tblGrid>
              <a:tr h="52446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Continuar Glosario.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Descargar archivos</a:t>
                      </a:r>
                      <a:r>
                        <a:rPr lang="es-AR" baseline="0" dirty="0" smtClean="0"/>
                        <a:t> Excel del corriente año.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CU02 – Importar horarios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 CP</a:t>
                      </a:r>
                      <a:r>
                        <a:rPr lang="es-AR" baseline="0" dirty="0" smtClean="0"/>
                        <a:t> para CU03 – Importar mesas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Completar</a:t>
                      </a:r>
                      <a:r>
                        <a:rPr lang="es-AR" baseline="0" dirty="0" smtClean="0"/>
                        <a:t> CU11 – Informe mesa de examen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52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Iniciar</a:t>
                      </a:r>
                      <a:r>
                        <a:rPr lang="es-AR" baseline="0" dirty="0" smtClean="0"/>
                        <a:t> manual de usuario (APP)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507277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Oyarzo Mariela</a:t>
            </a:r>
          </a:p>
        </p:txBody>
      </p:sp>
    </p:spTree>
    <p:extLst>
      <p:ext uri="{BB962C8B-B14F-4D97-AF65-F5344CB8AC3E}">
        <p14:creationId xmlns:p14="http://schemas.microsoft.com/office/powerpoint/2010/main" val="38374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59431"/>
              </p:ext>
            </p:extLst>
          </p:nvPr>
        </p:nvGraphicFramePr>
        <p:xfrm>
          <a:off x="913098" y="2310304"/>
          <a:ext cx="10248341" cy="36103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004888"/>
                <a:gridCol w="1387796"/>
                <a:gridCol w="1120912"/>
                <a:gridCol w="1734745"/>
              </a:tblGrid>
              <a:tr h="515769"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sz="1900" dirty="0">
                        <a:solidFill>
                          <a:schemeClr val="bg1"/>
                        </a:solidFill>
                      </a:endParaRPr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Modificar</a:t>
                      </a:r>
                      <a:r>
                        <a:rPr lang="es-AR" sz="1900" baseline="0" dirty="0" smtClean="0"/>
                        <a:t> CU10 – Notificar.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01-Sep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16-Sep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Modificar Modelo de Casos de Uso.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r>
                        <a:rPr lang="es-AR" sz="1900" dirty="0" smtClean="0"/>
                        <a:t>Continuar Arquitectura</a:t>
                      </a:r>
                      <a:r>
                        <a:rPr lang="es-AR" sz="1900" baseline="0" dirty="0" smtClean="0"/>
                        <a:t> del Sistema.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Media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Continuar Plan de Pruebas.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Baja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Finalizar CU04 – Buscar</a:t>
                      </a:r>
                      <a:r>
                        <a:rPr lang="es-AR" sz="1900" baseline="0" dirty="0" smtClean="0"/>
                        <a:t> horario de cursada (APP)</a:t>
                      </a:r>
                      <a:endParaRPr lang="es-AR" sz="1900" dirty="0" smtClean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Alta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  <a:tr h="515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Implementar</a:t>
                      </a:r>
                      <a:r>
                        <a:rPr lang="es-AR" sz="1900" baseline="0" dirty="0" smtClean="0"/>
                        <a:t> CU10 – Notificar.</a:t>
                      </a:r>
                      <a:endParaRPr lang="es-AR" sz="1900" dirty="0" smtClean="0"/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01-Sep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dirty="0" smtClean="0"/>
                        <a:t>16-Sep</a:t>
                      </a:r>
                    </a:p>
                  </a:txBody>
                  <a:tcPr marL="97523" marR="97523" marT="48761" marB="487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900" dirty="0" smtClean="0"/>
                        <a:t>Alta</a:t>
                      </a:r>
                      <a:endParaRPr lang="es-AR" sz="1900" dirty="0"/>
                    </a:p>
                  </a:txBody>
                  <a:tcPr marL="97523" marR="97523" marT="48761" marB="48761"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68970" y="1544452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Quiroga Sandra</a:t>
            </a:r>
          </a:p>
        </p:txBody>
      </p:sp>
    </p:spTree>
    <p:extLst>
      <p:ext uri="{BB962C8B-B14F-4D97-AF65-F5344CB8AC3E}">
        <p14:creationId xmlns:p14="http://schemas.microsoft.com/office/powerpoint/2010/main" val="15352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 Iteración 4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23249"/>
              </p:ext>
            </p:extLst>
          </p:nvPr>
        </p:nvGraphicFramePr>
        <p:xfrm>
          <a:off x="634620" y="2004118"/>
          <a:ext cx="11013743" cy="4352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53366"/>
                <a:gridCol w="1491444"/>
                <a:gridCol w="1204628"/>
                <a:gridCol w="1864305"/>
              </a:tblGrid>
              <a:tr h="48360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Nombre de la tarea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Inicio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Fin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bg1"/>
                          </a:solidFill>
                        </a:rPr>
                        <a:t>Prioridad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CU06 – Modificar horario de cursada.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01-Sep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16-Sep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CU07 – Modificar mesa de examen.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r>
                        <a:rPr lang="es-AR" dirty="0" smtClean="0"/>
                        <a:t>Modificar Modelo de Datos.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Modificar</a:t>
                      </a:r>
                      <a:r>
                        <a:rPr lang="es-AR" baseline="0" dirty="0" smtClean="0"/>
                        <a:t> base de datos.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Continuar Modelo</a:t>
                      </a:r>
                      <a:r>
                        <a:rPr lang="es-AR" baseline="0" dirty="0" smtClean="0"/>
                        <a:t> de Diseño.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</a:t>
                      </a:r>
                      <a:r>
                        <a:rPr lang="es-AR" baseline="0" dirty="0" smtClean="0"/>
                        <a:t> CU06 – Modificar horario de cursada.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Implementar modificación CU07 – Modificar mesa</a:t>
                      </a:r>
                      <a:r>
                        <a:rPr lang="es-AR" baseline="0" dirty="0" smtClean="0"/>
                        <a:t> de examen.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01-Sep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Alta</a:t>
                      </a:r>
                      <a:endParaRPr lang="es-AR" dirty="0"/>
                    </a:p>
                  </a:txBody>
                  <a:tcPr/>
                </a:tc>
              </a:tr>
              <a:tr h="48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Planificar nueva iteración.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15-Sep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16-Sep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Baja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arcador de contenido 1"/>
          <p:cNvSpPr>
            <a:spLocks noGrp="1"/>
          </p:cNvSpPr>
          <p:nvPr>
            <p:ph idx="1"/>
          </p:nvPr>
        </p:nvSpPr>
        <p:spPr>
          <a:xfrm>
            <a:off x="172841" y="1494580"/>
            <a:ext cx="11847838" cy="5095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s-AR" dirty="0" smtClean="0"/>
              <a:t>Márquez Emanuel</a:t>
            </a:r>
          </a:p>
        </p:txBody>
      </p:sp>
    </p:spTree>
    <p:extLst>
      <p:ext uri="{BB962C8B-B14F-4D97-AF65-F5344CB8AC3E}">
        <p14:creationId xmlns:p14="http://schemas.microsoft.com/office/powerpoint/2010/main" val="14841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18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s-ES" b="1" u="sng" dirty="0" smtClean="0"/>
              <a:t>Temas desarrollados</a:t>
            </a:r>
            <a:r>
              <a:rPr lang="es-ES" dirty="0" smtClean="0"/>
              <a:t>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Descripción general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Estado actual del proyecto.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dirty="0" smtClean="0"/>
              <a:t>Planificación de la nueva iteración.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US" b="1" u="sng" dirty="0" smtClean="0"/>
          </a:p>
          <a:p>
            <a:r>
              <a:rPr lang="es-AR" b="1" u="sng" dirty="0" smtClean="0"/>
              <a:t>Nombre </a:t>
            </a:r>
            <a:r>
              <a:rPr lang="es-AR" b="1" u="sng" dirty="0"/>
              <a:t>del </a:t>
            </a:r>
            <a:r>
              <a:rPr lang="es-AR" b="1" u="sng" dirty="0" smtClean="0"/>
              <a:t>grupo</a:t>
            </a:r>
            <a:r>
              <a:rPr lang="es-AR" b="1" dirty="0" smtClean="0"/>
              <a:t>: </a:t>
            </a:r>
            <a:r>
              <a:rPr lang="es-AR" dirty="0" err="1" smtClean="0"/>
              <a:t>Yenú</a:t>
            </a:r>
            <a:endParaRPr lang="es-AR" dirty="0" smtClean="0"/>
          </a:p>
          <a:p>
            <a:r>
              <a:rPr lang="es-US" b="1" u="sng" dirty="0" smtClean="0"/>
              <a:t>Nombre del sistema</a:t>
            </a:r>
            <a:r>
              <a:rPr lang="es-US" dirty="0" smtClean="0"/>
              <a:t>: Tempus</a:t>
            </a:r>
          </a:p>
          <a:p>
            <a:r>
              <a:rPr lang="es-US" b="1" u="sng" dirty="0" smtClean="0"/>
              <a:t>Año de cursada</a:t>
            </a:r>
            <a:r>
              <a:rPr lang="es-US" dirty="0" smtClean="0"/>
              <a:t>: 2017</a:t>
            </a:r>
          </a:p>
          <a:p>
            <a:endParaRPr lang="es-US" dirty="0" smtClean="0"/>
          </a:p>
          <a:p>
            <a:r>
              <a:rPr lang="es-US" dirty="0" smtClean="0"/>
              <a:t>Objetivo crear un </a:t>
            </a:r>
            <a:r>
              <a:rPr lang="es-US" b="1" dirty="0" smtClean="0"/>
              <a:t>sistema web  </a:t>
            </a:r>
            <a:r>
              <a:rPr lang="es-US" dirty="0" smtClean="0"/>
              <a:t>y una a</a:t>
            </a:r>
            <a:r>
              <a:rPr lang="es-US" b="1" dirty="0" smtClean="0"/>
              <a:t>plicación (App)</a:t>
            </a:r>
            <a:r>
              <a:rPr lang="es-US" dirty="0" smtClean="0"/>
              <a:t>.</a:t>
            </a:r>
          </a:p>
          <a:p>
            <a:endParaRPr lang="es-US" dirty="0" smtClean="0"/>
          </a:p>
          <a:p>
            <a:pPr marL="0" indent="0">
              <a:buNone/>
            </a:pPr>
            <a:endParaRPr lang="es-US" dirty="0"/>
          </a:p>
          <a:p>
            <a:endParaRPr lang="es-US" b="1" u="sng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Presentación 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72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US" sz="2400" dirty="0" smtClean="0"/>
              <a:t>Destinado </a:t>
            </a:r>
            <a:r>
              <a:rPr lang="es-US" sz="2400" dirty="0"/>
              <a:t>principalmente a:</a:t>
            </a:r>
          </a:p>
          <a:p>
            <a:pPr marL="0" indent="0">
              <a:buNone/>
            </a:pPr>
            <a:r>
              <a:rPr lang="es-US" sz="2400" dirty="0"/>
              <a:t>                </a:t>
            </a:r>
            <a:r>
              <a:rPr lang="es-US" sz="2400" b="1" dirty="0"/>
              <a:t> S</a:t>
            </a:r>
            <a:r>
              <a:rPr lang="es-US" sz="2400" b="1" i="1" dirty="0"/>
              <a:t>ecretaria </a:t>
            </a:r>
            <a:r>
              <a:rPr lang="es-US" sz="2400" b="1" i="1" dirty="0" smtClean="0"/>
              <a:t>académica UNPA-UARG: </a:t>
            </a:r>
            <a:r>
              <a:rPr lang="es-US" sz="2400" dirty="0" smtClean="0"/>
              <a:t>quienes se </a:t>
            </a:r>
            <a:r>
              <a:rPr lang="es-US" sz="2400" dirty="0" err="1" smtClean="0"/>
              <a:t>encargarian</a:t>
            </a:r>
            <a:r>
              <a:rPr lang="es-US" sz="2400" dirty="0" smtClean="0"/>
              <a:t> </a:t>
            </a:r>
            <a:r>
              <a:rPr lang="es-ES" sz="2400" dirty="0" smtClean="0"/>
              <a:t>de </a:t>
            </a:r>
            <a:r>
              <a:rPr lang="es-ES" sz="2400" dirty="0"/>
              <a:t>administrar las cursadas y mesas de examen. Además </a:t>
            </a:r>
            <a:r>
              <a:rPr lang="es-ES" sz="2400" dirty="0" smtClean="0"/>
              <a:t>de </a:t>
            </a:r>
            <a:r>
              <a:rPr lang="es-ES" sz="2400" dirty="0"/>
              <a:t>acceder a los </a:t>
            </a:r>
            <a:r>
              <a:rPr lang="es-ES" sz="2400" dirty="0" smtClean="0"/>
              <a:t>informes. Esta </a:t>
            </a:r>
            <a:r>
              <a:rPr lang="es-ES" sz="2400" dirty="0"/>
              <a:t>tarea debe hacerse accediendo al sistema a través de su sitio web e identificándose mediante un correo institucional.</a:t>
            </a:r>
          </a:p>
          <a:p>
            <a:pPr marL="0" indent="0">
              <a:buNone/>
            </a:pPr>
            <a:r>
              <a:rPr lang="es-US" sz="2400" b="1" i="1" dirty="0"/>
              <a:t> </a:t>
            </a:r>
            <a:r>
              <a:rPr lang="es-US" sz="2400" b="1" i="1" dirty="0" smtClean="0"/>
              <a:t>                Administrador</a:t>
            </a:r>
            <a:r>
              <a:rPr lang="es-US" sz="2400" b="1" i="1" dirty="0"/>
              <a:t>: </a:t>
            </a:r>
            <a:r>
              <a:rPr lang="es-ES" sz="2400" i="1" dirty="0"/>
              <a:t>Encargado de administrar usuarios, roles y permisos. Tiene acceso al sistema completo</a:t>
            </a:r>
          </a:p>
          <a:p>
            <a:endParaRPr lang="es-AR" sz="2400" dirty="0"/>
          </a:p>
          <a:p>
            <a:pPr marL="457200" indent="-457200">
              <a:buAutoNum type="arabicPeriod"/>
            </a:pPr>
            <a:r>
              <a:rPr lang="es-AR" sz="2400" dirty="0"/>
              <a:t>Horarios de cursada</a:t>
            </a:r>
            <a:r>
              <a:rPr lang="es-AR" sz="2400" dirty="0" smtClean="0"/>
              <a:t>.(cada cuatrimestre)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horarios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nuevo horario.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horarios para eliminar o modificar.</a:t>
            </a:r>
          </a:p>
          <a:p>
            <a:pPr lvl="1"/>
            <a:endParaRPr lang="es-AR" dirty="0"/>
          </a:p>
          <a:p>
            <a:pPr marL="457200" indent="-457200">
              <a:buAutoNum type="arabicPeriod"/>
            </a:pPr>
            <a:r>
              <a:rPr lang="es-AR" sz="2400" dirty="0"/>
              <a:t>Mesas de examen</a:t>
            </a:r>
            <a:r>
              <a:rPr lang="es-AR" sz="2400" dirty="0" smtClean="0"/>
              <a:t>. (cada turno)</a:t>
            </a:r>
            <a:endParaRPr lang="es-AR" sz="2400" dirty="0"/>
          </a:p>
          <a:p>
            <a:pPr marL="914400" lvl="1" indent="-457200">
              <a:buAutoNum type="alphaLcPeriod"/>
            </a:pPr>
            <a:r>
              <a:rPr lang="es-AR" dirty="0"/>
              <a:t>Cargar mesas utilizando archivo.</a:t>
            </a:r>
          </a:p>
          <a:p>
            <a:pPr marL="914400" lvl="1" indent="-457200">
              <a:buAutoNum type="alphaLcPeriod"/>
            </a:pPr>
            <a:r>
              <a:rPr lang="es-AR" dirty="0"/>
              <a:t>Crear nueva mesa de examen.</a:t>
            </a:r>
          </a:p>
          <a:p>
            <a:pPr marL="914400" lvl="1" indent="-457200">
              <a:buAutoNum type="alphaLcPeriod"/>
            </a:pPr>
            <a:r>
              <a:rPr lang="es-AR" dirty="0"/>
              <a:t>Buscar mesas para eliminar o modificar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95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Horarios de cursada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 rotWithShape="1">
          <a:blip r:embed="rId2"/>
          <a:srcRect l="5199" t="27343" r="40629" b="15104"/>
          <a:stretch/>
        </p:blipFill>
        <p:spPr>
          <a:xfrm>
            <a:off x="2617241" y="1846279"/>
            <a:ext cx="7048501" cy="4210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4356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Mesas de examen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6" name="Imagen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5" t="20011" r="24724" b="25384"/>
          <a:stretch/>
        </p:blipFill>
        <p:spPr>
          <a:xfrm>
            <a:off x="1320270" y="1946911"/>
            <a:ext cx="9545110" cy="39944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475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general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784" t="12121" r="1604" b="6248"/>
          <a:stretch/>
        </p:blipFill>
        <p:spPr>
          <a:xfrm>
            <a:off x="1622784" y="1509772"/>
            <a:ext cx="9037415" cy="42492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CuadroTexto 1"/>
          <p:cNvSpPr txBox="1"/>
          <p:nvPr/>
        </p:nvSpPr>
        <p:spPr>
          <a:xfrm>
            <a:off x="191069" y="5855750"/>
            <a:ext cx="1182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Pagina web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Tempus – Búsqueda de horarios de cursada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permite a usuarios públicos que accedan desde una aplicación móvil consultar los horarios de cursada y mesas de examen que han sido previamente cargados por Secretaría Académica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podrá guardar en favoritos aquellos horarios de cursada y mesas de examen de interés para el alumno o docente. Resaltando en favoritos cuando ocurra algún cambio.</a:t>
            </a:r>
            <a:endParaRPr lang="es-ES" dirty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Aplicación móvil (App)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069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9" y="1785938"/>
            <a:ext cx="2609850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08961"/>
            <a:ext cx="2563812" cy="454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08" y="1785938"/>
            <a:ext cx="2589210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073" y="1785938"/>
            <a:ext cx="2562317" cy="45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80381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3885</TotalTime>
  <Words>945</Words>
  <Application>Microsoft Office PowerPoint</Application>
  <PresentationFormat>Personalizado</PresentationFormat>
  <Paragraphs>262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Profundidad</vt:lpstr>
      <vt:lpstr>Presentación de PowerPoint</vt:lpstr>
      <vt:lpstr>Introducción</vt:lpstr>
      <vt:lpstr>Presentación </vt:lpstr>
      <vt:lpstr> Web</vt:lpstr>
      <vt:lpstr>Horarios de cursada</vt:lpstr>
      <vt:lpstr>Mesas de examen</vt:lpstr>
      <vt:lpstr>Descripción general</vt:lpstr>
      <vt:lpstr>Aplicación móvil (App)</vt:lpstr>
      <vt:lpstr>App</vt:lpstr>
      <vt:lpstr>Gestión de riesgos</vt:lpstr>
      <vt:lpstr>Estado del proyecto</vt:lpstr>
      <vt:lpstr>Estado del proyecto</vt:lpstr>
      <vt:lpstr>Estado del proyecto</vt:lpstr>
      <vt:lpstr>Construcción iteración 7</vt:lpstr>
      <vt:lpstr>Planificación Iteración 4</vt:lpstr>
      <vt:lpstr>Planificación Iteración 4</vt:lpstr>
      <vt:lpstr>Planificación Iteración 4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usuario</cp:lastModifiedBy>
  <cp:revision>321</cp:revision>
  <dcterms:created xsi:type="dcterms:W3CDTF">2014-08-27T01:45:29Z</dcterms:created>
  <dcterms:modified xsi:type="dcterms:W3CDTF">2019-11-22T18:24:28Z</dcterms:modified>
</cp:coreProperties>
</file>