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77" r:id="rId2"/>
    <p:sldId id="282" r:id="rId3"/>
    <p:sldId id="283" r:id="rId4"/>
    <p:sldId id="289" r:id="rId5"/>
    <p:sldId id="285" r:id="rId6"/>
    <p:sldId id="290" r:id="rId7"/>
    <p:sldId id="294" r:id="rId8"/>
    <p:sldId id="286" r:id="rId9"/>
    <p:sldId id="291" r:id="rId10"/>
    <p:sldId id="293" r:id="rId11"/>
    <p:sldId id="295" r:id="rId12"/>
    <p:sldId id="287" r:id="rId13"/>
    <p:sldId id="28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29/08/2017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29/08/2017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29/08/2017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PRIMER PRESENTACIÓN</a:t>
            </a:r>
            <a:endParaRPr lang="es-AR" sz="3200" b="1" dirty="0">
              <a:latin typeface="Calibri Light" pitchFamily="34" charset="0"/>
            </a:endParaRP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29 de Agosto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52575" y="1478131"/>
            <a:ext cx="11855577" cy="5011715"/>
          </a:xfrm>
        </p:spPr>
        <p:txBody>
          <a:bodyPr/>
          <a:lstStyle/>
          <a:p>
            <a:pPr marL="0" indent="0">
              <a:buNone/>
            </a:pPr>
            <a:r>
              <a:rPr lang="es-US" u="sng" dirty="0" smtClean="0"/>
              <a:t>Fase de Inicio, Iteración 1</a:t>
            </a:r>
            <a:r>
              <a:rPr lang="es-US" dirty="0" smtClean="0"/>
              <a:t>: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 PSI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644189" y="1742363"/>
            <a:ext cx="7363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Una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 las actividades dentro de la fase de inicio es la Gestión de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Calidad, que cuenta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 diferentes tareas, entre las cuales se encuentra la de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Elaboración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 Estándares, Prácticas y Convenciones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s-E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Dicha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tarea permite elaborar y definir un conjunto de criterios que guían la forma en que se aplican los procedimientos a lo largo del desarrollo del proyecto.</a:t>
            </a:r>
          </a:p>
          <a:p>
            <a:pPr algn="just"/>
            <a:endParaRPr lang="es-E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Uno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 los aspectos mas importantes a estandarizar son los documentos que se generan durante las fases de desarrollo.</a:t>
            </a:r>
            <a:endParaRPr lang="es-AR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22790" r="72043" b="18447"/>
          <a:stretch/>
        </p:blipFill>
        <p:spPr bwMode="auto">
          <a:xfrm>
            <a:off x="923646" y="2021305"/>
            <a:ext cx="3708016" cy="4076096"/>
          </a:xfrm>
          <a:prstGeom prst="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145070" y="6097401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Proceso PSI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7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52575" y="1478131"/>
            <a:ext cx="11855577" cy="5011715"/>
          </a:xfrm>
        </p:spPr>
        <p:txBody>
          <a:bodyPr/>
          <a:lstStyle/>
          <a:p>
            <a:pPr marL="0" indent="0">
              <a:buNone/>
            </a:pPr>
            <a:r>
              <a:rPr lang="es-US" u="sng" dirty="0" smtClean="0"/>
              <a:t>Fase de Inicio, Iteración 1</a:t>
            </a:r>
            <a:r>
              <a:rPr lang="es-US" dirty="0" smtClean="0"/>
              <a:t>: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 PSI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573591" y="3925721"/>
            <a:ext cx="111050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 el hito, los involucrados deben llegar a un acuerdo en:</a:t>
            </a:r>
          </a:p>
          <a:p>
            <a:pPr marL="342900" indent="-342900" algn="just">
              <a:buAutoNum type="arabicPeriod"/>
            </a:pPr>
            <a:r>
              <a:rPr lang="es-E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Alcance del proyecto</a:t>
            </a:r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s-E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Definición inicial de requerimientos</a:t>
            </a:r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Se ha capturado un conjunto correcto de requisitos.</a:t>
            </a:r>
          </a:p>
          <a:p>
            <a:pPr marL="342900" indent="-342900" algn="just">
              <a:buAutoNum type="arabicPeriod"/>
            </a:pPr>
            <a:r>
              <a:rPr lang="es-E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 el plan</a:t>
            </a:r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Costo inicial y estimación del cronograma.</a:t>
            </a:r>
          </a:p>
          <a:p>
            <a:pPr marL="342900" indent="-342900" algn="just">
              <a:buAutoNum type="arabicPeriod"/>
            </a:pPr>
            <a:r>
              <a:rPr lang="es-E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Aceptación del riesgo</a:t>
            </a:r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Identificación, evaluació</a:t>
            </a:r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 y estrategias de control.</a:t>
            </a:r>
            <a:endParaRPr lang="es-ES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E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Viabilidad</a:t>
            </a:r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Tiene sentido desde lo técnico, operacional y negocio.</a:t>
            </a:r>
          </a:p>
          <a:p>
            <a:pPr marL="342900" indent="-342900" algn="just">
              <a:buAutoNum type="arabicPeriod"/>
            </a:pPr>
            <a:r>
              <a:rPr lang="es-E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Plan del proyecto</a:t>
            </a:r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Planes para la fase siguiente. </a:t>
            </a:r>
            <a:endParaRPr lang="es-AR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0026" t="51151" r="16710" b="23410"/>
          <a:stretch/>
        </p:blipFill>
        <p:spPr>
          <a:xfrm>
            <a:off x="2615268" y="1987855"/>
            <a:ext cx="6930189" cy="1860884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976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5101" y="1438234"/>
            <a:ext cx="11674597" cy="501171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Este documento establece los lineamiento para la preparación y administración de los documentos que se generan a lo largo del proyecto</a:t>
            </a:r>
            <a:r>
              <a:rPr lang="es-ES" dirty="0" smtClean="0"/>
              <a:t>.</a:t>
            </a:r>
            <a:endParaRPr lang="es-A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Estándar de documentación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22181" r="73503" b="20148"/>
          <a:stretch/>
        </p:blipFill>
        <p:spPr bwMode="auto">
          <a:xfrm>
            <a:off x="442208" y="2299023"/>
            <a:ext cx="2686003" cy="3807818"/>
          </a:xfrm>
          <a:prstGeom prst="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4" t="21875" r="36873" b="9912"/>
          <a:stretch/>
        </p:blipFill>
        <p:spPr bwMode="auto">
          <a:xfrm>
            <a:off x="3434577" y="2299022"/>
            <a:ext cx="2706915" cy="3807818"/>
          </a:xfrm>
          <a:prstGeom prst="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249105" y="2299022"/>
            <a:ext cx="56851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Encabezado: Logo UNPA blanco fondo transparente.</a:t>
            </a:r>
          </a:p>
          <a:p>
            <a:pPr marL="457200" indent="-457200" algn="just">
              <a:buAutoNum type="arabicPeriod"/>
            </a:pP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Nombre del documento (Cambria 36).</a:t>
            </a:r>
          </a:p>
          <a:p>
            <a:pPr marL="457200" indent="-457200" algn="just">
              <a:buAutoNum type="arabicPeriod"/>
            </a:pP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Nombre del sistema en mayúscula (Cambria 18).</a:t>
            </a:r>
            <a:endParaRPr lang="es-ES" sz="2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s-ES" sz="2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Isologo</a:t>
            </a: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</a:t>
            </a: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empus </a:t>
            </a:r>
            <a:r>
              <a:rPr lang="es-ES" sz="2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centrado horizontal y </a:t>
            </a: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verticalmente.</a:t>
            </a:r>
          </a:p>
          <a:p>
            <a:pPr marL="457200" indent="-457200" algn="just">
              <a:buAutoNum type="arabicPeriod"/>
            </a:pP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Pie de pagina: </a:t>
            </a:r>
            <a:r>
              <a:rPr lang="es-ES" sz="2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Isologo</a:t>
            </a: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Yenú</a:t>
            </a:r>
            <a:r>
              <a:rPr lang="es-ES" sz="2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con el nombre de integrantes ordenados por genero y alfabéticamente ascendente.</a:t>
            </a:r>
          </a:p>
          <a:p>
            <a:pPr algn="just"/>
            <a:endParaRPr lang="es-ES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Color: Gama de los azules (RGB 38 132 150)</a:t>
            </a:r>
            <a:endParaRPr lang="es-ES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67243" y="612175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PSI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59968" y="6138173"/>
            <a:ext cx="85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Tempus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8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165101" y="1438234"/>
            <a:ext cx="11674597" cy="50117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04" y="1515723"/>
            <a:ext cx="5396370" cy="48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2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Se realiza la primer presentación del proyecto asignado en el marco de la asignatura Laboratorio de Desarrollo de Software, correspondiente a las carreras Analista y Licenciatura en Sistemas, año 2017. </a:t>
            </a:r>
            <a:endParaRPr lang="es-ES" dirty="0" smtClean="0"/>
          </a:p>
          <a:p>
            <a:pPr marL="0" indent="0">
              <a:buNone/>
            </a:pPr>
            <a:r>
              <a:rPr lang="es-ES" b="1" u="sng" dirty="0" smtClean="0"/>
              <a:t>Temas a </a:t>
            </a:r>
            <a:r>
              <a:rPr lang="es-ES" b="1" u="sng" dirty="0" smtClean="0"/>
              <a:t>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Nombre </a:t>
            </a:r>
            <a:r>
              <a:rPr lang="es-ES" dirty="0" smtClean="0"/>
              <a:t>y logo del </a:t>
            </a:r>
            <a:r>
              <a:rPr lang="es-ES" dirty="0" smtClean="0"/>
              <a:t>grupo.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Nombre </a:t>
            </a:r>
            <a:r>
              <a:rPr lang="es-ES" dirty="0" smtClean="0"/>
              <a:t>y logo del </a:t>
            </a:r>
            <a:r>
              <a:rPr lang="es-ES" dirty="0" smtClean="0"/>
              <a:t>sistema.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Ejemplo aplicación móvil.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Metodología PSI.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Estilo </a:t>
            </a:r>
            <a:r>
              <a:rPr lang="es-ES" dirty="0" smtClean="0"/>
              <a:t>de </a:t>
            </a:r>
            <a:r>
              <a:rPr lang="es-ES" dirty="0" smtClean="0"/>
              <a:t>documentación.</a:t>
            </a:r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77421" y="1514900"/>
            <a:ext cx="11843258" cy="4960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u="sng" dirty="0" smtClean="0"/>
              <a:t>Nombre del grupo</a:t>
            </a:r>
            <a:r>
              <a:rPr lang="es-AR" dirty="0" smtClean="0"/>
              <a:t>: </a:t>
            </a:r>
            <a:r>
              <a:rPr lang="es-AR" dirty="0" err="1" smtClean="0"/>
              <a:t>Yenú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u="sng" dirty="0" smtClean="0"/>
              <a:t>Significado </a:t>
            </a:r>
            <a:r>
              <a:rPr lang="es-AR" b="1" u="sng" dirty="0" smtClean="0"/>
              <a:t>del nombre</a:t>
            </a:r>
            <a:r>
              <a:rPr lang="es-AR" dirty="0" smtClean="0"/>
              <a:t>: </a:t>
            </a:r>
            <a:r>
              <a:rPr lang="es-AR" dirty="0"/>
              <a:t>E</a:t>
            </a:r>
            <a:r>
              <a:rPr lang="es-AR" dirty="0" smtClean="0"/>
              <a:t>n tehuelche “AMIGO</a:t>
            </a:r>
            <a:r>
              <a:rPr lang="es-AR" dirty="0" smtClean="0"/>
              <a:t>”.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u="sng" dirty="0"/>
              <a:t>Descripción del </a:t>
            </a:r>
            <a:r>
              <a:rPr lang="es-AR" b="1" u="sng" dirty="0" smtClean="0"/>
              <a:t>nombre</a:t>
            </a:r>
            <a:r>
              <a:rPr lang="es-AR" dirty="0" smtClean="0"/>
              <a:t>: Inspirado en los principales valores de una </a:t>
            </a:r>
            <a:r>
              <a:rPr lang="es-AR" dirty="0" smtClean="0"/>
              <a:t>amistad junto con la solidaridad</a:t>
            </a:r>
            <a:r>
              <a:rPr lang="es-AR" dirty="0"/>
              <a:t>,</a:t>
            </a:r>
            <a:r>
              <a:rPr lang="es-AR" dirty="0" smtClean="0"/>
              <a:t> </a:t>
            </a:r>
            <a:r>
              <a:rPr lang="es-AR" dirty="0" smtClean="0"/>
              <a:t>sinceridad </a:t>
            </a:r>
            <a:r>
              <a:rPr lang="es-AR" dirty="0" smtClean="0"/>
              <a:t>y compromiso, los cuales </a:t>
            </a:r>
            <a:r>
              <a:rPr lang="es-AR" dirty="0" smtClean="0"/>
              <a:t>como grupo consideramos esenciales a la hora </a:t>
            </a:r>
            <a:r>
              <a:rPr lang="es-AR" dirty="0" smtClean="0"/>
              <a:t>trabajar </a:t>
            </a:r>
            <a:r>
              <a:rPr lang="es-AR" dirty="0" smtClean="0"/>
              <a:t>en el desarrollo del proyecto.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462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u="sng" dirty="0"/>
              <a:t>Logo del grupo</a:t>
            </a:r>
            <a:r>
              <a:rPr lang="es-AR" dirty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u="sng" dirty="0" smtClean="0"/>
          </a:p>
          <a:p>
            <a:pPr marL="0" indent="0">
              <a:buNone/>
            </a:pPr>
            <a:r>
              <a:rPr lang="es-AR" b="1" u="sng" dirty="0" smtClean="0"/>
              <a:t>Descripción </a:t>
            </a:r>
            <a:r>
              <a:rPr lang="es-AR" b="1" u="sng" dirty="0"/>
              <a:t>del logo</a:t>
            </a:r>
            <a:r>
              <a:rPr lang="es-AR" dirty="0"/>
              <a:t>:  </a:t>
            </a:r>
            <a:r>
              <a:rPr lang="es-AR" dirty="0" smtClean="0"/>
              <a:t>La forma no</a:t>
            </a:r>
            <a:r>
              <a:rPr lang="es-AR" dirty="0" smtClean="0"/>
              <a:t> </a:t>
            </a:r>
            <a:r>
              <a:rPr lang="es-AR" dirty="0" smtClean="0"/>
              <a:t>tiene ningún significado en especial</a:t>
            </a:r>
            <a:r>
              <a:rPr lang="es-AR" dirty="0" smtClean="0"/>
              <a:t>. Se ha seleccionado un color de la gama de los azules </a:t>
            </a:r>
            <a:r>
              <a:rPr lang="es-AR" dirty="0"/>
              <a:t>(</a:t>
            </a:r>
            <a:r>
              <a:rPr lang="es-AR" dirty="0" smtClean="0"/>
              <a:t>#7fb2c3) dado que se asocia con la estabilidad, lealtad y confianza. </a:t>
            </a:r>
          </a:p>
          <a:p>
            <a:pPr marL="0" indent="0">
              <a:buNone/>
            </a:pPr>
            <a:r>
              <a:rPr lang="es-AR" dirty="0" smtClean="0"/>
              <a:t>Además, se ha utilizado la fuente </a:t>
            </a:r>
            <a:r>
              <a:rPr lang="es-AR" dirty="0" err="1" smtClean="0"/>
              <a:t>Dragonfly</a:t>
            </a:r>
            <a:r>
              <a:rPr lang="es-AR" dirty="0" smtClean="0"/>
              <a:t> en color negro.</a:t>
            </a:r>
            <a:r>
              <a:rPr lang="es-US" dirty="0" smtClean="0"/>
              <a:t> 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Grupo de desarrollo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" b="7547"/>
          <a:stretch/>
        </p:blipFill>
        <p:spPr bwMode="auto">
          <a:xfrm>
            <a:off x="4563379" y="1665027"/>
            <a:ext cx="3156226" cy="262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u="sng" dirty="0" smtClean="0"/>
              <a:t>Nombre del sistema</a:t>
            </a:r>
            <a:r>
              <a:rPr lang="es-AR" dirty="0" smtClean="0"/>
              <a:t>: Tempus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u="sng" dirty="0" smtClean="0"/>
              <a:t>Significado del nombre</a:t>
            </a:r>
            <a:r>
              <a:rPr lang="es-AR" dirty="0" smtClean="0"/>
              <a:t>: En latín “TIEMPO</a:t>
            </a:r>
            <a:r>
              <a:rPr lang="es-AR" dirty="0" smtClean="0"/>
              <a:t>”.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u="sng" dirty="0" smtClean="0"/>
              <a:t>Descripción del nombre</a:t>
            </a:r>
            <a:r>
              <a:rPr lang="es-AR" dirty="0" smtClean="0"/>
              <a:t>: Inspirado en el tiempo y relacionado con las características principales del sistema (Horarios). Se ha seleccionado ya que consideremos que uno de los principales factores del éxito en cursadas y mesas de examen es justamente, la dedicación de tiempo.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13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u="sng" dirty="0" smtClean="0"/>
              <a:t>Logo del sistema</a:t>
            </a:r>
            <a:r>
              <a:rPr lang="es-AR" u="sng" dirty="0" smtClean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u="sng" dirty="0" smtClean="0"/>
              <a:t>Descripción del sistema</a:t>
            </a:r>
            <a:r>
              <a:rPr lang="es-AR" dirty="0" smtClean="0"/>
              <a:t>: Se encuentra inspirado en los primeros relojes de sol creados por los egipcios y luego mejorado por los romanos. </a:t>
            </a:r>
            <a:r>
              <a:rPr lang="es-AR" dirty="0" smtClean="0"/>
              <a:t>El mismo, indicaba los momentos del día por la sombra de la aguja con el sol.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7" name="Marcador de contenido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1" t="7520" r="10360" b="13508"/>
          <a:stretch/>
        </p:blipFill>
        <p:spPr>
          <a:xfrm>
            <a:off x="4667533" y="1707919"/>
            <a:ext cx="2947918" cy="30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6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Ejemplo 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4" t="20052" r="36310" b="6250"/>
          <a:stretch/>
        </p:blipFill>
        <p:spPr bwMode="auto">
          <a:xfrm>
            <a:off x="9475338" y="1781547"/>
            <a:ext cx="2152555" cy="3562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16" y="1781547"/>
            <a:ext cx="2023864" cy="35624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37" y="1781547"/>
            <a:ext cx="2110122" cy="35624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4" y="1781547"/>
            <a:ext cx="2003860" cy="35624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05858" y="5724361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Pantalla de presentación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61786" y="5724361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Menú principal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553395" y="5724361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Pantalla de ingreso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862163" y="5702922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Descarga PDF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5101" y="1438234"/>
            <a:ext cx="11661941" cy="5011715"/>
          </a:xfrm>
        </p:spPr>
        <p:txBody>
          <a:bodyPr/>
          <a:lstStyle/>
          <a:p>
            <a:pPr marL="0" indent="0">
              <a:buNone/>
            </a:pPr>
            <a:r>
              <a:rPr lang="es-US" dirty="0" smtClean="0"/>
              <a:t>PSI es </a:t>
            </a:r>
            <a:r>
              <a:rPr lang="es-US" dirty="0" smtClean="0"/>
              <a:t>una metodología que nos guía para transformar los requerimientos del cliente en un software de calidad</a:t>
            </a:r>
            <a:r>
              <a:rPr lang="es-US" dirty="0" smtClean="0"/>
              <a:t>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 PSI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r="3759" b="3318"/>
          <a:stretch/>
        </p:blipFill>
        <p:spPr bwMode="auto">
          <a:xfrm>
            <a:off x="5944730" y="1844275"/>
            <a:ext cx="6075948" cy="460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09073" y="2592840"/>
            <a:ext cx="5342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 encuentra divida en </a:t>
            </a:r>
            <a:r>
              <a:rPr lang="es-US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fases</a:t>
            </a:r>
            <a:r>
              <a:rPr lang="es-US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En cada  fase se </a:t>
            </a:r>
            <a:r>
              <a:rPr lang="es-US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realizan una serie </a:t>
            </a:r>
            <a:r>
              <a:rPr lang="es-US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 </a:t>
            </a:r>
            <a:r>
              <a:rPr lang="es-US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iteraciones</a:t>
            </a:r>
            <a:r>
              <a:rPr lang="es-US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dentro </a:t>
            </a:r>
            <a:r>
              <a:rPr lang="es-US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 las </a:t>
            </a:r>
            <a:r>
              <a:rPr lang="es-US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cuales se </a:t>
            </a:r>
            <a:r>
              <a:rPr lang="es-US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hacen enfoques en </a:t>
            </a:r>
            <a:r>
              <a:rPr lang="es-US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determinadas actividades.</a:t>
            </a:r>
          </a:p>
          <a:p>
            <a:pPr algn="just"/>
            <a:r>
              <a:rPr lang="es-US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Es importante remarcar que cada iteración se planifica y evalúa.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0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u="sng" dirty="0" smtClean="0"/>
              <a:t>Fase de Inicio, Iteración 1</a:t>
            </a:r>
            <a:r>
              <a:rPr lang="es-US" dirty="0" smtClean="0"/>
              <a:t>: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 PSI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5" r="78243" b="32876"/>
          <a:stretch/>
        </p:blipFill>
        <p:spPr bwMode="auto">
          <a:xfrm>
            <a:off x="976260" y="1990239"/>
            <a:ext cx="3661556" cy="418000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  <a:miter lim="800000"/>
            <a:headEnd/>
            <a:tailEnd/>
          </a:ln>
          <a:extLst/>
        </p:spPr>
      </p:pic>
      <p:sp>
        <p:nvSpPr>
          <p:cNvPr id="6" name="5 Rectángulo"/>
          <p:cNvSpPr/>
          <p:nvPr/>
        </p:nvSpPr>
        <p:spPr>
          <a:xfrm>
            <a:off x="4800807" y="2476926"/>
            <a:ext cx="70568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observan las actividades de la Iteración en la fase de Inicio.</a:t>
            </a:r>
          </a:p>
          <a:p>
            <a:pPr algn="just"/>
            <a:endParaRPr lang="es-ES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Durante </a:t>
            </a:r>
            <a:r>
              <a:rPr lang="es-E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la fase de inicio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 hace mayor hincapié en la comprensión del problema y tecnología.</a:t>
            </a:r>
          </a:p>
          <a:p>
            <a:pPr algn="just"/>
            <a:endParaRPr lang="es-E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Las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iteraciones en esta fase </a:t>
            </a:r>
            <a:r>
              <a:rPr lang="es-E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hacen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énfasis en actividades de modelado del negocio y de </a:t>
            </a:r>
            <a:r>
              <a:rPr lang="es-E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requerimientos.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2127204" y="6125431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Proceso PSI</a:t>
            </a:r>
            <a:endParaRPr lang="es-A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1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1890</TotalTime>
  <Words>808</Words>
  <Application>Microsoft Office PowerPoint</Application>
  <PresentationFormat>Panorámica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Introducción</vt:lpstr>
      <vt:lpstr>Grupo de desarrollo</vt:lpstr>
      <vt:lpstr>Grupo de desarrollo</vt:lpstr>
      <vt:lpstr>Sistema</vt:lpstr>
      <vt:lpstr>Sistema</vt:lpstr>
      <vt:lpstr>Ejemplo app</vt:lpstr>
      <vt:lpstr>Metodología PSI</vt:lpstr>
      <vt:lpstr>Metodología PSI</vt:lpstr>
      <vt:lpstr>Metodología PSI</vt:lpstr>
      <vt:lpstr>Metodología PSI</vt:lpstr>
      <vt:lpstr>Estándar de documentación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154</cp:revision>
  <dcterms:created xsi:type="dcterms:W3CDTF">2014-08-27T01:45:29Z</dcterms:created>
  <dcterms:modified xsi:type="dcterms:W3CDTF">2017-08-29T18:05:19Z</dcterms:modified>
</cp:coreProperties>
</file>