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77" r:id="rId2"/>
    <p:sldId id="370" r:id="rId3"/>
    <p:sldId id="365" r:id="rId4"/>
    <p:sldId id="362" r:id="rId5"/>
    <p:sldId id="363" r:id="rId6"/>
    <p:sldId id="364" r:id="rId7"/>
    <p:sldId id="366" r:id="rId8"/>
    <p:sldId id="367" r:id="rId9"/>
    <p:sldId id="371" r:id="rId10"/>
    <p:sldId id="372" r:id="rId11"/>
    <p:sldId id="380" r:id="rId12"/>
    <p:sldId id="381" r:id="rId13"/>
    <p:sldId id="379" r:id="rId14"/>
    <p:sldId id="373" r:id="rId15"/>
    <p:sldId id="376" r:id="rId16"/>
    <p:sldId id="378" r:id="rId17"/>
    <p:sldId id="374" r:id="rId18"/>
    <p:sldId id="302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96"/>
    <a:srgbClr val="FFFFFF"/>
    <a:srgbClr val="FBFBF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17/02/2021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17/02/2021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3" y="146517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6330463"/>
            <a:ext cx="12192000" cy="527538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9" r="34616" b="28847"/>
          <a:stretch/>
        </p:blipFill>
        <p:spPr>
          <a:xfrm>
            <a:off x="0" y="6377355"/>
            <a:ext cx="1758462" cy="433753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1606" y="6411668"/>
            <a:ext cx="6168788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6418796"/>
            <a:ext cx="1718480" cy="35799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254154" cy="70338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125" y="58521"/>
            <a:ext cx="390893" cy="58633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0" y="886266"/>
            <a:ext cx="12152018" cy="5362990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17/02/2021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51108"/>
            <a:ext cx="12192000" cy="3946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CONTINUIDAD 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22 de Noviembre de 2019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368" y="5959669"/>
            <a:ext cx="528908" cy="7933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57" y="-31115"/>
            <a:ext cx="4118189" cy="37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 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600" dirty="0" smtClean="0"/>
              <a:t>Fase de Construcción iteración  8</a:t>
            </a:r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9743" y="2236323"/>
            <a:ext cx="52006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947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447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MX" dirty="0" smtClean="0"/>
          </a:p>
          <a:p>
            <a:pPr lvl="0"/>
            <a:r>
              <a:rPr lang="es-MX" dirty="0" smtClean="0"/>
              <a:t>Encontrar tantos errores como sea posible.</a:t>
            </a:r>
            <a:endParaRPr lang="es-AR" b="1" dirty="0" smtClean="0"/>
          </a:p>
          <a:p>
            <a:pPr lvl="0"/>
            <a:r>
              <a:rPr lang="es-MX" dirty="0" smtClean="0"/>
              <a:t>Supervisar si se cumple las especificaciones de diseño.</a:t>
            </a:r>
            <a:endParaRPr lang="es-AR" b="1" dirty="0" smtClean="0"/>
          </a:p>
          <a:p>
            <a:pPr lvl="0"/>
            <a:r>
              <a:rPr lang="es-MX" dirty="0" smtClean="0"/>
              <a:t>Supervisar si se cumple los requisitos del análisis. </a:t>
            </a:r>
            <a:endParaRPr lang="es-AR" b="1" dirty="0" smtClean="0"/>
          </a:p>
          <a:p>
            <a:pPr lvl="0"/>
            <a:r>
              <a:rPr lang="es-MX" dirty="0" smtClean="0"/>
              <a:t>Realizar pruebas de rendimiento y capacidad.</a:t>
            </a:r>
            <a:endParaRPr lang="es-AR" b="1" dirty="0" smtClean="0"/>
          </a:p>
          <a:p>
            <a:pPr lvl="0"/>
            <a:r>
              <a:rPr lang="es-MX" dirty="0" smtClean="0"/>
              <a:t>Encontrar los problemas importantes y determinar los riesgos percibidos de la calidad.</a:t>
            </a:r>
            <a:endParaRPr lang="es-AR" b="1" dirty="0" smtClean="0"/>
          </a:p>
          <a:p>
            <a:pPr lvl="0"/>
            <a:r>
              <a:rPr lang="es-MX" dirty="0" smtClean="0"/>
              <a:t>Otros.</a:t>
            </a:r>
            <a:endParaRPr lang="es-AR" b="1" dirty="0" smtClean="0"/>
          </a:p>
          <a:p>
            <a:endParaRPr lang="es-AR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Pruebas</a:t>
            </a: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Plan de Pruebas 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graphicFrame>
        <p:nvGraphicFramePr>
          <p:cNvPr id="6" name="Marcador de contenid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683362"/>
              </p:ext>
            </p:extLst>
          </p:nvPr>
        </p:nvGraphicFramePr>
        <p:xfrm>
          <a:off x="1842869" y="1842867"/>
          <a:ext cx="7680958" cy="4248443"/>
        </p:xfrm>
        <a:graphic>
          <a:graphicData uri="http://schemas.openxmlformats.org/drawingml/2006/table">
            <a:tbl>
              <a:tblPr/>
              <a:tblGrid>
                <a:gridCol w="1858541"/>
                <a:gridCol w="2685123"/>
                <a:gridCol w="3137294"/>
              </a:tblGrid>
              <a:tr h="1972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9245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Unitarias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Comprobar el correcto funcionamiento de una unidad de </a:t>
                      </a:r>
                      <a:r>
                        <a:rPr lang="es-A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*Los datos almacenados en la base de datos deben estar correctamente cargados.                                                     *El archivo debe contener las siguientes características (valido, no vacío, columnas no vacías y en el orden definido, datos  de tipo correctos y no duplicados).                                         *Los errores y advertencias  deben ser comunicados al usuario.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53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Comprobar el correcto funcionamiento de varios módulos en forma conjunta, con el fin de verificar las interfaces entre ellos.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Correcta comunicación entre los distintos componentes. Como se encuentra en los diagramas de secuencia.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12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Funcionamiento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Probar es que el programa realice las funciones especificadas por el cliente en el documento de especificación de requerimiento.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deben existir faltas ortográficas y debe existir concordancia en los términos. Los botones funcionarán adecuadamente si cada uno cumple con el propósito establecido en el diseño.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15</a:t>
            </a:fld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</p:nvPr>
        </p:nvGraphicFramePr>
        <p:xfrm>
          <a:off x="2152357" y="2067951"/>
          <a:ext cx="7821637" cy="3245427"/>
        </p:xfrm>
        <a:graphic>
          <a:graphicData uri="http://schemas.openxmlformats.org/drawingml/2006/table">
            <a:tbl>
              <a:tblPr/>
              <a:tblGrid>
                <a:gridCol w="1778470"/>
                <a:gridCol w="2867329"/>
                <a:gridCol w="3175838"/>
              </a:tblGrid>
              <a:tr h="18760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25271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Identificar diferencias entre el sistema y sus requerimientos originales(requerimientos funcionales y no funcionales)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Volumen</a:t>
                      </a:r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tiene como objetivo verificar que el sistema soporta los volúmenes máximos definidos en los requerimientos para las capacidades de procesamiento y almacenamiento previstas.                                    </a:t>
                      </a:r>
                      <a:r>
                        <a:rPr lang="es-AR" sz="11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Instalación</a:t>
                      </a:r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instalación de sistemas para las distintos sistemas operativos (Android, ios)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64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Aceptación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que el producto esté listo para su implementación y utilización, bajo criterios definidos por los usuarios.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usuario confía en el sistema y se ejecutan exitosamente condiciones y casos seleccionados.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467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Usabilidad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 Confirmar que se cumplan las expectativas de los usuarios.      Verificar que se pueda operar adecuadamente.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Accesibilidad y respuesta: 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facilidad de ingreso y navegación; se puede hacer lo que se quiere, cuando se quiere, con resultados claros.    </a:t>
                      </a:r>
                      <a:r>
                        <a:rPr lang="es-AR" sz="1100" b="1" i="1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Efciencia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: cantidad de pasos y tiempo.                                                        </a:t>
                      </a:r>
                      <a:r>
                        <a:rPr lang="es-AR" sz="11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Facilidad de comprensión por parte del usuario: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 de la estructura del producto, su documentación y ayudas.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56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16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291" t="13316" r="36754" b="34718"/>
          <a:stretch/>
        </p:blipFill>
        <p:spPr>
          <a:xfrm>
            <a:off x="6155140" y="1907068"/>
            <a:ext cx="5349926" cy="40124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202" t="24267" r="28357" b="26157"/>
          <a:stretch/>
        </p:blipFill>
        <p:spPr>
          <a:xfrm>
            <a:off x="286600" y="1983097"/>
            <a:ext cx="5868540" cy="36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17863" y="1613694"/>
            <a:ext cx="58483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Pruebas</a:t>
            </a: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17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18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Sobre el grupo de desarrollo. </a:t>
            </a:r>
            <a:r>
              <a:rPr lang="es-AR" b="1" dirty="0" smtClean="0"/>
              <a:t>Sandrita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Sobre la comunicación. </a:t>
            </a:r>
            <a:r>
              <a:rPr lang="es-AR" b="1" dirty="0" err="1" smtClean="0"/>
              <a:t>Sandri</a:t>
            </a:r>
            <a:r>
              <a:rPr lang="es-AR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Sobre los procesos actuales. </a:t>
            </a:r>
            <a:r>
              <a:rPr lang="es-AR" b="1" dirty="0" smtClean="0"/>
              <a:t>Ema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Planificación. </a:t>
            </a:r>
            <a:r>
              <a:rPr lang="es-AR" b="1" dirty="0" smtClean="0"/>
              <a:t>Mariela.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Estimación. </a:t>
            </a:r>
            <a:r>
              <a:rPr lang="es-AR" b="1" dirty="0" err="1" smtClean="0"/>
              <a:t>Sandri</a:t>
            </a:r>
            <a:r>
              <a:rPr lang="es-AR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Gestión de riesgo. </a:t>
            </a:r>
            <a:r>
              <a:rPr lang="es-AR" b="1" dirty="0" smtClean="0"/>
              <a:t>Mariela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Modelos. </a:t>
            </a:r>
            <a:r>
              <a:rPr lang="es-AR" b="1" dirty="0" smtClean="0"/>
              <a:t>Ema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Implementación. </a:t>
            </a:r>
            <a:r>
              <a:rPr lang="es-AR" b="1" dirty="0" smtClean="0"/>
              <a:t>Ema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Pruebas. </a:t>
            </a:r>
            <a:r>
              <a:rPr lang="es-AR" b="1" dirty="0" smtClean="0"/>
              <a:t>Mariela.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Grupo de desarrollo</a:t>
            </a:r>
            <a:endParaRPr lang="es-AR" dirty="0"/>
          </a:p>
        </p:txBody>
      </p:sp>
      <p:pic>
        <p:nvPicPr>
          <p:cNvPr id="9" name="Imagen 5" descr="https://lh3.googleusercontent.com/Rmle99W3cU66efmkDsv83hvSh7BwrymkoJ27dONgrrBistd2QIFjO69r8fBKDNMPUZownTJgwxME5UrGHLGXx6q8qjS00YML-eqcyR5fq7vAyUvY97jwjcq2ofH4d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56" y="2110154"/>
            <a:ext cx="4163951" cy="346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6" descr="https://lh5.googleusercontent.com/QiqkXeYLxLpCYcCW2LAMPsNpTa4YMrJjqhCnMsZsSQPd0gRrcIYyE0VG-tcw1diGDnNK1a1YOqRrpy7t0vjPIoCWljjPH6nI1ebgsAbxX5zrihpI5-g34RlVk5wNi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471" y="1907966"/>
            <a:ext cx="3987165" cy="3604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1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Comunicación</a:t>
            </a:r>
            <a:endParaRPr lang="es-AR" dirty="0"/>
          </a:p>
        </p:txBody>
      </p:sp>
      <p:pic>
        <p:nvPicPr>
          <p:cNvPr id="8" name="Imagen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9" y="785272"/>
            <a:ext cx="11863301" cy="543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</a:t>
            </a:r>
            <a:r>
              <a:rPr lang="es-AR" dirty="0" smtClean="0"/>
              <a:t>actual – Horarios de cursada</a:t>
            </a:r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6" y="962672"/>
            <a:ext cx="11883767" cy="51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</a:t>
            </a:r>
            <a:r>
              <a:rPr lang="es-AR" dirty="0" smtClean="0"/>
              <a:t>actual – Mesas de examen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" y="919083"/>
            <a:ext cx="12015760" cy="52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88" y="703384"/>
            <a:ext cx="8802979" cy="5567707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787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9"/>
          <a:stretch/>
        </p:blipFill>
        <p:spPr>
          <a:xfrm>
            <a:off x="118839" y="845438"/>
            <a:ext cx="6108154" cy="288374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0"/>
          <a:stretch/>
        </p:blipFill>
        <p:spPr>
          <a:xfrm>
            <a:off x="6096000" y="900030"/>
            <a:ext cx="5902256" cy="28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</a:t>
            </a:r>
            <a:r>
              <a:rPr lang="es-AR" dirty="0" smtClean="0"/>
              <a:t>riesgos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50126" y="3439235"/>
            <a:ext cx="12152018" cy="1813733"/>
          </a:xfrm>
        </p:spPr>
        <p:txBody>
          <a:bodyPr>
            <a:normAutofit fontScale="25000" lnSpcReduction="20000"/>
          </a:bodyPr>
          <a:lstStyle/>
          <a:p>
            <a:r>
              <a:rPr lang="es-AR" sz="2600" dirty="0" smtClean="0"/>
              <a:t>Fase de Inicio Iteración 1:  se planifico la redacción de plan de riesgos</a:t>
            </a:r>
          </a:p>
          <a:p>
            <a:r>
              <a:rPr lang="es-AR" sz="2600" dirty="0" smtClean="0"/>
              <a:t>Fase de  Inicio Iteración 2:</a:t>
            </a:r>
          </a:p>
          <a:p>
            <a:endParaRPr lang="es-AR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pPr>
              <a:buNone/>
            </a:pPr>
            <a:endParaRPr lang="es-AR" sz="2400" dirty="0" smtClean="0"/>
          </a:p>
          <a:p>
            <a:pPr>
              <a:buNone/>
            </a:pPr>
            <a:endParaRPr lang="es-AR" sz="2400" dirty="0" smtClean="0"/>
          </a:p>
          <a:p>
            <a:r>
              <a:rPr lang="es-AR" sz="2600" dirty="0" smtClean="0"/>
              <a:t>Fase de  Elaboración: No se realizo gestión de riesgos, ya que priorizamos otras actividades. Sin embargo, esto no implicó que las soluciones propuestas de los riesgos no se llevarán a cabo. </a:t>
            </a:r>
          </a:p>
          <a:p>
            <a:pPr>
              <a:buNone/>
            </a:pPr>
            <a:endParaRPr lang="es-AR" sz="2400" dirty="0" smtClean="0"/>
          </a:p>
          <a:p>
            <a:endParaRPr lang="es-AR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 l="12714" t="6735" r="9367" b="4600"/>
          <a:stretch/>
        </p:blipFill>
        <p:spPr bwMode="auto">
          <a:xfrm>
            <a:off x="450376" y="865796"/>
            <a:ext cx="4844955" cy="304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4736</TotalTime>
  <Words>687</Words>
  <Application>Microsoft Office PowerPoint</Application>
  <PresentationFormat>Panorámica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Corbel</vt:lpstr>
      <vt:lpstr>Symbol</vt:lpstr>
      <vt:lpstr>Profundidad</vt:lpstr>
      <vt:lpstr>Presentación de PowerPoint</vt:lpstr>
      <vt:lpstr>Presentación de PowerPoint</vt:lpstr>
      <vt:lpstr>Grupo de desarrollo</vt:lpstr>
      <vt:lpstr>Comunicación</vt:lpstr>
      <vt:lpstr>Proceso actual – Horarios de cursada</vt:lpstr>
      <vt:lpstr>Proceso actual – Mesas de examen</vt:lpstr>
      <vt:lpstr>Planificación</vt:lpstr>
      <vt:lpstr>Estimación</vt:lpstr>
      <vt:lpstr>Gestión de riesgos</vt:lpstr>
      <vt:lpstr>Gestión de riesgos </vt:lpstr>
      <vt:lpstr>Modelo</vt:lpstr>
      <vt:lpstr>Implementación</vt:lpstr>
      <vt:lpstr>Plan de Pruebas</vt:lpstr>
      <vt:lpstr> Plan de Pruebas  </vt:lpstr>
      <vt:lpstr>Plan de Prueba</vt:lpstr>
      <vt:lpstr>Plan de Prueba</vt:lpstr>
      <vt:lpstr>Pruebas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379</cp:revision>
  <dcterms:created xsi:type="dcterms:W3CDTF">2014-08-27T01:45:29Z</dcterms:created>
  <dcterms:modified xsi:type="dcterms:W3CDTF">2021-02-18T02:24:26Z</dcterms:modified>
</cp:coreProperties>
</file>