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77" r:id="rId2"/>
    <p:sldId id="370" r:id="rId3"/>
    <p:sldId id="365" r:id="rId4"/>
    <p:sldId id="362" r:id="rId5"/>
    <p:sldId id="363" r:id="rId6"/>
    <p:sldId id="364" r:id="rId7"/>
    <p:sldId id="366" r:id="rId8"/>
    <p:sldId id="368" r:id="rId9"/>
    <p:sldId id="367" r:id="rId10"/>
    <p:sldId id="371" r:id="rId11"/>
    <p:sldId id="372" r:id="rId12"/>
    <p:sldId id="373" r:id="rId13"/>
    <p:sldId id="376" r:id="rId14"/>
    <p:sldId id="377" r:id="rId15"/>
    <p:sldId id="378" r:id="rId16"/>
    <p:sldId id="374" r:id="rId17"/>
    <p:sldId id="302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496"/>
    <a:srgbClr val="FFFFFF"/>
    <a:srgbClr val="FBFBFB"/>
    <a:srgbClr val="F7F7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\Desktop\Proyecto_yenu\trunk\01.%20Gesti&#243;n%20del%20proyecto\02.%20Gesti&#243;n%20de%20calidad\03.%20Gesti&#243;n%20de%20riesgos\02.%20Fase%20Elaboracion\Riesgos%20-%20Anexo%20I%20-%20Iteracion%202%20Fase%20Inicio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\Desktop\Proyecto_yenu\trunk\01.%20Gesti&#243;n%20del%20proyecto\02.%20Gesti&#243;n%20de%20calidad\03.%20Gesti&#243;n%20de%20riesgos\03.%20Fase%20Construccion\Anexo%20I%20-%20Iteracion%208%20Fase%20Construcc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title>
      <c:tx>
        <c:rich>
          <a:bodyPr/>
          <a:lstStyle/>
          <a:p>
            <a:pPr>
              <a:defRPr lang="es-ES"/>
            </a:pP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Inicio</a:t>
            </a:r>
            <a:r>
              <a:rPr lang="en-US" dirty="0" smtClean="0"/>
              <a:t> </a:t>
            </a:r>
            <a:r>
              <a:rPr lang="en-US" dirty="0" err="1" smtClean="0"/>
              <a:t>Iteración</a:t>
            </a:r>
            <a:r>
              <a:rPr lang="en-US" dirty="0" smtClean="0"/>
              <a:t> 2</a:t>
            </a:r>
            <a:endParaRPr lang="en-US" dirty="0"/>
          </a:p>
        </c:rich>
      </c:tx>
      <c:layout/>
    </c:title>
    <c:plotArea>
      <c:layout/>
      <c:radarChart>
        <c:radarStyle val="filled"/>
        <c:ser>
          <c:idx val="0"/>
          <c:order val="0"/>
          <c:tx>
            <c:strRef>
              <c:f>Resumen!$H$1</c:f>
              <c:strCache>
                <c:ptCount val="1"/>
                <c:pt idx="0">
                  <c:v>Porcentaje</c:v>
                </c:pt>
              </c:strCache>
            </c:strRef>
          </c:tx>
          <c:cat>
            <c:strRef>
              <c:f>Resumen!$A$2:$A$11</c:f>
              <c:strCache>
                <c:ptCount val="10"/>
                <c:pt idx="0">
                  <c:v>Compromiso del Cliente</c:v>
                </c:pt>
                <c:pt idx="1">
                  <c:v>Definición del Cliente</c:v>
                </c:pt>
                <c:pt idx="2">
                  <c:v>Cronograma</c:v>
                </c:pt>
                <c:pt idx="3">
                  <c:v>Experiencia y Capacidad</c:v>
                </c:pt>
                <c:pt idx="4">
                  <c:v>Duración y Tamaño</c:v>
                </c:pt>
                <c:pt idx="5">
                  <c:v>Legal y Contractual</c:v>
                </c:pt>
                <c:pt idx="6">
                  <c:v>Tecnología</c:v>
                </c:pt>
                <c:pt idx="7">
                  <c:v>Complejidad</c:v>
                </c:pt>
                <c:pt idx="8">
                  <c:v>Aspectos Financieros</c:v>
                </c:pt>
                <c:pt idx="9">
                  <c:v>Subcontratistas</c:v>
                </c:pt>
              </c:strCache>
            </c:strRef>
          </c:cat>
          <c:val>
            <c:numRef>
              <c:f>Resumen!$H$2:$H$11</c:f>
              <c:numCache>
                <c:formatCode>0.00%</c:formatCode>
                <c:ptCount val="10"/>
                <c:pt idx="0">
                  <c:v>1.0162601626016265E-2</c:v>
                </c:pt>
                <c:pt idx="1">
                  <c:v>3.0487804878048797E-2</c:v>
                </c:pt>
                <c:pt idx="2">
                  <c:v>1.7738359201773846E-2</c:v>
                </c:pt>
                <c:pt idx="3">
                  <c:v>5.5749128919860634E-2</c:v>
                </c:pt>
                <c:pt idx="4">
                  <c:v>2.4390243902439029E-2</c:v>
                </c:pt>
                <c:pt idx="5">
                  <c:v>0</c:v>
                </c:pt>
                <c:pt idx="6">
                  <c:v>2.032520325203252E-2</c:v>
                </c:pt>
                <c:pt idx="7">
                  <c:v>1.6260162601626025E-2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95863168"/>
        <c:axId val="94638080"/>
      </c:radarChart>
      <c:catAx>
        <c:axId val="95863168"/>
        <c:scaling>
          <c:orientation val="minMax"/>
        </c:scaling>
        <c:axPos val="b"/>
        <c:majorGridlines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AR"/>
          </a:p>
        </c:txPr>
        <c:crossAx val="94638080"/>
        <c:crosses val="autoZero"/>
        <c:auto val="1"/>
        <c:lblAlgn val="ctr"/>
        <c:lblOffset val="100"/>
      </c:catAx>
      <c:valAx>
        <c:axId val="94638080"/>
        <c:scaling>
          <c:orientation val="minMax"/>
        </c:scaling>
        <c:axPos val="l"/>
        <c:majorGridlines/>
        <c:numFmt formatCode="0.00%" sourceLinked="1"/>
        <c:majorTickMark val="cross"/>
        <c:tickLblPos val="none"/>
        <c:txPr>
          <a:bodyPr/>
          <a:lstStyle/>
          <a:p>
            <a:pPr>
              <a:defRPr lang="es-ES"/>
            </a:pPr>
            <a:endParaRPr lang="es-AR"/>
          </a:p>
        </c:txPr>
        <c:crossAx val="9586316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style val="26"/>
  <c:chart>
    <c:autoTitleDeleted val="1"/>
    <c:plotArea>
      <c:layout/>
      <c:radarChart>
        <c:radarStyle val="filled"/>
        <c:ser>
          <c:idx val="0"/>
          <c:order val="0"/>
          <c:tx>
            <c:strRef>
              <c:f>Resumen!$H$1</c:f>
              <c:strCache>
                <c:ptCount val="1"/>
                <c:pt idx="0">
                  <c:v>Porcentaje</c:v>
                </c:pt>
              </c:strCache>
            </c:strRef>
          </c:tx>
          <c:cat>
            <c:strRef>
              <c:f>Resumen!$A$2:$A$11</c:f>
              <c:strCache>
                <c:ptCount val="10"/>
                <c:pt idx="0">
                  <c:v>Compromiso del Cliente</c:v>
                </c:pt>
                <c:pt idx="1">
                  <c:v>Definición del Cliente</c:v>
                </c:pt>
                <c:pt idx="2">
                  <c:v>Cronograma</c:v>
                </c:pt>
                <c:pt idx="3">
                  <c:v>Experiencia y Capacidad</c:v>
                </c:pt>
                <c:pt idx="4">
                  <c:v>Duración y Tamaño</c:v>
                </c:pt>
                <c:pt idx="5">
                  <c:v>Legal y Contractual</c:v>
                </c:pt>
                <c:pt idx="6">
                  <c:v>Tecnología</c:v>
                </c:pt>
                <c:pt idx="7">
                  <c:v>Complejidad</c:v>
                </c:pt>
                <c:pt idx="8">
                  <c:v>Aspectos Financieros</c:v>
                </c:pt>
                <c:pt idx="9">
                  <c:v>Subcontratistas</c:v>
                </c:pt>
              </c:strCache>
            </c:strRef>
          </c:cat>
          <c:val>
            <c:numRef>
              <c:f>Resumen!$H$2:$H$11</c:f>
              <c:numCache>
                <c:formatCode>0.00%</c:formatCode>
                <c:ptCount val="10"/>
                <c:pt idx="0">
                  <c:v>6.4599483204134398E-3</c:v>
                </c:pt>
                <c:pt idx="1">
                  <c:v>2.1533161068044801E-2</c:v>
                </c:pt>
                <c:pt idx="2">
                  <c:v>2.8423772609819146E-2</c:v>
                </c:pt>
                <c:pt idx="3">
                  <c:v>1.7718715393134001E-2</c:v>
                </c:pt>
                <c:pt idx="4">
                  <c:v>2.0348837209302337E-2</c:v>
                </c:pt>
                <c:pt idx="5">
                  <c:v>3.875968992248062E-2</c:v>
                </c:pt>
                <c:pt idx="6">
                  <c:v>2.9069767441860475E-2</c:v>
                </c:pt>
                <c:pt idx="7">
                  <c:v>1.7718715393134001E-2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94683136"/>
        <c:axId val="94684672"/>
      </c:radarChart>
      <c:catAx>
        <c:axId val="94683136"/>
        <c:scaling>
          <c:orientation val="minMax"/>
        </c:scaling>
        <c:axPos val="b"/>
        <c:majorGridlines/>
        <c:numFmt formatCode="General" sourceLinked="0"/>
        <c:tickLblPos val="nextTo"/>
        <c:txPr>
          <a:bodyPr/>
          <a:lstStyle/>
          <a:p>
            <a:pPr>
              <a:defRPr lang="es-ES"/>
            </a:pPr>
            <a:endParaRPr lang="es-AR"/>
          </a:p>
        </c:txPr>
        <c:crossAx val="94684672"/>
        <c:crosses val="autoZero"/>
        <c:auto val="1"/>
        <c:lblAlgn val="ctr"/>
        <c:lblOffset val="100"/>
      </c:catAx>
      <c:valAx>
        <c:axId val="94684672"/>
        <c:scaling>
          <c:orientation val="minMax"/>
        </c:scaling>
        <c:axPos val="l"/>
        <c:majorGridlines/>
        <c:numFmt formatCode="0.00%" sourceLinked="1"/>
        <c:majorTickMark val="cross"/>
        <c:tickLblPos val="none"/>
        <c:txPr>
          <a:bodyPr/>
          <a:lstStyle/>
          <a:p>
            <a:pPr>
              <a:defRPr lang="es-ES"/>
            </a:pPr>
            <a:endParaRPr lang="es-AR"/>
          </a:p>
        </c:txPr>
        <c:crossAx val="94683136"/>
        <c:crosses val="autoZero"/>
        <c:crossBetween val="between"/>
      </c:valAx>
    </c:plotArea>
    <c:plotVisOnly val="1"/>
    <c:dispBlanksAs val="gap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7A525-2E97-4D11-852B-BF2E493721D5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FB46-FA6F-4B99-8607-0C0107BC88A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8309492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AR"/>
              <a:t>Requerimientos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39192-A93D-48A4-B281-8DA3B2AD5F46}" type="datetimeFigureOut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A2E2-D4DA-497B-9B47-16255EA7513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18757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ortar rectángulo de esquina diagonal 15"/>
          <p:cNvSpPr/>
          <p:nvPr userDrawn="1"/>
        </p:nvSpPr>
        <p:spPr>
          <a:xfrm>
            <a:off x="165102" y="1438235"/>
            <a:ext cx="11855578" cy="5037470"/>
          </a:xfrm>
          <a:prstGeom prst="snip2DiagRect">
            <a:avLst>
              <a:gd name="adj1" fmla="val 0"/>
              <a:gd name="adj2" fmla="val 6835"/>
            </a:avLst>
          </a:prstGeom>
          <a:solidFill>
            <a:schemeClr val="tx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03" y="1465174"/>
            <a:ext cx="11855577" cy="5011715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  <a:lvl3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3pPr>
            <a:lvl4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447684" y="75586"/>
            <a:ext cx="7387617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7098" y="6501460"/>
            <a:ext cx="6168788" cy="365125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199" y="6475704"/>
            <a:ext cx="1718480" cy="357997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36841"/>
            <a:ext cx="1269841" cy="1269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99495" y="-19126"/>
            <a:ext cx="921184" cy="138177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101" y="6420020"/>
            <a:ext cx="880006" cy="5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8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A678-796C-47FE-8727-A3AAF49E2D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44474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FB43-0057-44A6-B675-62CD4F9F4E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1762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EDD2-3A41-45F7-9798-5F0A42B67A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364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05EA-7F97-484B-BB35-211055BB771A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0129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3107-FE31-4245-9D9D-4DAB5BB365BD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8130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CDBA-D78B-4D74-B477-EFCB1BCA6C42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54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1D54-2625-4090-9DAD-29AF83AD3B36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9655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E364-B94A-4338-BC1C-A73E1F081813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783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0" y="6330463"/>
            <a:ext cx="12192000" cy="52753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539" r="34616" b="28847"/>
          <a:stretch/>
        </p:blipFill>
        <p:spPr>
          <a:xfrm>
            <a:off x="0" y="6377355"/>
            <a:ext cx="1758462" cy="433753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1606" y="6411668"/>
            <a:ext cx="6168788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AR" dirty="0" smtClean="0"/>
              <a:t>OYARZO Mariela – QUIROGA Sandra – MÁRQUEZ Emanuel</a:t>
            </a:r>
            <a:endParaRPr lang="es-A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6418796"/>
            <a:ext cx="1718480" cy="35799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 dirty="0"/>
          </a:p>
        </p:txBody>
      </p:sp>
      <p:sp>
        <p:nvSpPr>
          <p:cNvPr id="13" name="Rectángulo 12"/>
          <p:cNvSpPr/>
          <p:nvPr userDrawn="1"/>
        </p:nvSpPr>
        <p:spPr>
          <a:xfrm>
            <a:off x="0" y="-1"/>
            <a:ext cx="12192000" cy="703385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1254154" cy="70338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61125" y="58521"/>
            <a:ext cx="390893" cy="586339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0" y="886266"/>
            <a:ext cx="12152018" cy="5362990"/>
          </a:xfrm>
          <a:noFill/>
          <a:ln>
            <a:noFill/>
          </a:ln>
        </p:spPr>
        <p:txBody>
          <a:bodyPr/>
          <a:lstStyle>
            <a:lvl1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just"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just">
              <a:defRPr>
                <a:solidFill>
                  <a:schemeClr val="tx1"/>
                </a:solidFill>
              </a:defRPr>
            </a:lvl4pPr>
            <a:lvl5pPr algn="just">
              <a:defRPr>
                <a:solidFill>
                  <a:schemeClr val="bg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273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B326-0FEE-47B3-9F77-2568F820D807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34325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AB84-C826-40B0-8ED0-39F2ECE4A20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9270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26C2-DAEC-4136-9DE8-09FC5E3E671E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928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9993-8E0B-4913-A57B-F99EBF98A30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9745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BA5-BE01-42C7-88A0-5D66E4C25C69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505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AADB-2F64-4CF7-83E3-78E84AD4D110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010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2D86-4208-4F35-BB55-BE3504C41488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330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EA277BA-E2F3-4C3D-9E58-E2E890DB98B1}" type="datetime1">
              <a:rPr lang="es-AR" smtClean="0"/>
              <a:pPr/>
              <a:t>16/2/2021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AR"/>
              <a:t>Emanuel Márquez - Valeria Ojeda - Cristian Cardenas - Martín Díaz Pastrana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9E3280-5C43-43EF-BE7D-8C553A58A77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4067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8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-151108"/>
            <a:ext cx="12192000" cy="39463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29390" y="4443660"/>
            <a:ext cx="112134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atin typeface="Calibri Light" pitchFamily="34" charset="0"/>
              </a:rPr>
              <a:t>PRESENTACIÓN SOBRE LA CONTINUIDAD PROYECTO</a:t>
            </a:r>
          </a:p>
          <a:p>
            <a:pPr algn="ctr"/>
            <a:r>
              <a:rPr lang="es-AR" sz="3200" b="1" dirty="0" smtClean="0">
                <a:latin typeface="Calibri Light" pitchFamily="34" charset="0"/>
              </a:rPr>
              <a:t>22 de Noviembre de 2019</a:t>
            </a:r>
            <a:endParaRPr lang="es-AR" sz="3200" b="1" dirty="0">
              <a:latin typeface="Calibri Light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53883" y="6356350"/>
            <a:ext cx="8299939" cy="365125"/>
          </a:xfrm>
        </p:spPr>
        <p:txBody>
          <a:bodyPr/>
          <a:lstStyle/>
          <a:p>
            <a:r>
              <a:rPr lang="es-AR" sz="2400" dirty="0" smtClean="0"/>
              <a:t>OYARZO Mariela – QUIROGA Sandra – MÁRQUEZ Emanuel</a:t>
            </a:r>
            <a:endParaRPr lang="es-AR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440" y="6081711"/>
            <a:ext cx="1524003" cy="91440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78368" y="5959669"/>
            <a:ext cx="528908" cy="7933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44757" y="-31115"/>
            <a:ext cx="4118189" cy="37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54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600" dirty="0" smtClean="0"/>
              <a:t>Fase de Inicio Iteración 1:  se planifico la redacción de plan de riesgos</a:t>
            </a:r>
          </a:p>
          <a:p>
            <a:r>
              <a:rPr lang="es-AR" sz="2600" dirty="0" smtClean="0"/>
              <a:t>Fase de  Inicio Iteración 2:</a:t>
            </a:r>
          </a:p>
          <a:p>
            <a:endParaRPr lang="es-AR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pPr>
              <a:buNone/>
            </a:pPr>
            <a:endParaRPr lang="es-AR" sz="2400" dirty="0" smtClean="0"/>
          </a:p>
          <a:p>
            <a:r>
              <a:rPr lang="es-AR" sz="2600" dirty="0" smtClean="0"/>
              <a:t>Fase de  Elaboración: No se realizo gestión de riesgos, ya que priorizamos otras actividades. Sin embargo, esto no implicó que las soluciones propuestas de los riesgos no se llevarán a cabo. 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 smtClean="0"/>
          </a:p>
        </p:txBody>
      </p:sp>
      <p:graphicFrame>
        <p:nvGraphicFramePr>
          <p:cNvPr id="6" name="3 Gráfico"/>
          <p:cNvGraphicFramePr/>
          <p:nvPr/>
        </p:nvGraphicFramePr>
        <p:xfrm>
          <a:off x="3405187" y="1838325"/>
          <a:ext cx="5381625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riesgos 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600" dirty="0" smtClean="0"/>
              <a:t>Fase de Construcción iteración  8</a:t>
            </a:r>
          </a:p>
          <a:p>
            <a:endParaRPr lang="es-AR" dirty="0" smtClean="0"/>
          </a:p>
          <a:p>
            <a:endParaRPr lang="es-AR" dirty="0"/>
          </a:p>
        </p:txBody>
      </p:sp>
      <p:graphicFrame>
        <p:nvGraphicFramePr>
          <p:cNvPr id="6" name="3 Gráfico"/>
          <p:cNvGraphicFramePr/>
          <p:nvPr/>
        </p:nvGraphicFramePr>
        <p:xfrm>
          <a:off x="3543300" y="1838325"/>
          <a:ext cx="510540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Plan de Pruebas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graphicFrame>
        <p:nvGraphicFramePr>
          <p:cNvPr id="6" name="Marcador de contenido 12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49683362"/>
              </p:ext>
            </p:extLst>
          </p:nvPr>
        </p:nvGraphicFramePr>
        <p:xfrm>
          <a:off x="1758463" y="1139482"/>
          <a:ext cx="7680958" cy="4248443"/>
        </p:xfrm>
        <a:graphic>
          <a:graphicData uri="http://schemas.openxmlformats.org/drawingml/2006/table">
            <a:tbl>
              <a:tblPr/>
              <a:tblGrid>
                <a:gridCol w="1858541"/>
                <a:gridCol w="2685123"/>
                <a:gridCol w="3137294"/>
              </a:tblGrid>
              <a:tr h="197211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92457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Unitarias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una unidad de </a:t>
                      </a:r>
                      <a:r>
                        <a:rPr lang="es-A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código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*Los datos almacenados en la base de datos deben estar correctamente cargados.                                                     *El archivo debe contener las siguientes características (valido, no vacío, columnas no vacías y en el orden definido, datos  de tipo correctos y no duplicados).                                         *Los errores y advertencias  deben ser comunicados al usuario.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53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Comprobar el correcto funcionamiento de varios módulos en forma conjunta, con el fin de verificar las interfaces entre ellos.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Correcta comunicación entre los distintos componentes. Como se encuentra en los diagramas de secuencia.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123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Funcionamiento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Probar es que el programa realice las funciones especificadas por el cliente en el documento de especificación de requerimiento.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deben existir faltas ortográficas y debe existir concordancia en los términos. Los botones funcionarán adecuadamente si cada uno cumple con el propósito establecido en el diseño.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13</a:t>
            </a:fld>
            <a:endParaRPr lang="es-AR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</p:nvPr>
        </p:nvGraphicFramePr>
        <p:xfrm>
          <a:off x="2152357" y="2067951"/>
          <a:ext cx="7821637" cy="3245427"/>
        </p:xfrm>
        <a:graphic>
          <a:graphicData uri="http://schemas.openxmlformats.org/drawingml/2006/table">
            <a:tbl>
              <a:tblPr/>
              <a:tblGrid>
                <a:gridCol w="1778470"/>
                <a:gridCol w="2867329"/>
                <a:gridCol w="3175838"/>
              </a:tblGrid>
              <a:tr h="18760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PRUEBAS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CONSIDERACIONES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125271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Identificar diferencias entre el sistema y sus requerimientos originales(requerimientos funcionales y no funcionales)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tiene como objetivo verificar que el sistema soporta los volúmenes máximos definidos en los requerimientos para las capacidades de procesamiento y almacenamiento previstas.                                    </a:t>
                      </a:r>
                      <a:r>
                        <a:rPr lang="es-AR" sz="1100" b="1" i="1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Instalación</a:t>
                      </a:r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instalación de sistemas para las distintos sistemas operativos (Android, ios)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641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Aceptación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Verificar que el producto esté listo para su implementación y utilización, bajo criterios definidos por los usuarios.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usuario confía en el sistema y se ejecutan exitosamente condiciones y casos seleccionados.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46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Usabilidad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Confirmar que se cumplan las expectativas de los usuarios.      Verificar que se pueda operar adecuadamente.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Accesibilidad y respuesta: 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ingreso y navegación; se puede hacer lo que se quiere, cuando se quiere, con resultados claros.    </a:t>
                      </a:r>
                      <a:r>
                        <a:rPr lang="es-AR" sz="1100" b="1" i="1" u="sng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Efciencia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: cantidad de pasos y tiempo.                                                        </a:t>
                      </a:r>
                      <a:r>
                        <a:rPr lang="es-AR" sz="1100" b="1" i="1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Facilidad de comprensión por parte del usuario:</a:t>
                      </a: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Symbol" panose="05050102010706020507" pitchFamily="18" charset="2"/>
                          <a:cs typeface="Symbol" panose="05050102010706020507" pitchFamily="18" charset="2"/>
                        </a:rPr>
                        <a:t> de la estructura del producto, su documentación y ayudas.</a:t>
                      </a: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56564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 de Prueba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15</a:t>
            </a:fld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91" t="13316" r="36754" b="34718"/>
          <a:stretch/>
        </p:blipFill>
        <p:spPr>
          <a:xfrm>
            <a:off x="6155140" y="1907068"/>
            <a:ext cx="5349926" cy="40124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7202" t="24267" r="28357" b="26157"/>
          <a:stretch/>
        </p:blipFill>
        <p:spPr>
          <a:xfrm>
            <a:off x="286600" y="1907068"/>
            <a:ext cx="5868540" cy="36807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4010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Pruebas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1981" y="1210469"/>
            <a:ext cx="58483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Fin de presentación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17</a:t>
            </a:fld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0722" y="2141611"/>
            <a:ext cx="4021540" cy="36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71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Grupo de desarrollo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3</a:t>
            </a:fld>
            <a:endParaRPr lang="es-AR" dirty="0"/>
          </a:p>
        </p:txBody>
      </p:sp>
      <p:pic>
        <p:nvPicPr>
          <p:cNvPr id="9" name="Imagen 5" descr="https://lh3.googleusercontent.com/Rmle99W3cU66efmkDsv83hvSh7BwrymkoJ27dONgrrBistd2QIFjO69r8fBKDNMPUZownTJgwxME5UrGHLGXx6q8qjS00YML-eqcyR5fq7vAyUvY97jwjcq2ofH4d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6239" y="1868628"/>
            <a:ext cx="4163951" cy="34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6" descr="https://lh5.googleusercontent.com/QiqkXeYLxLpCYcCW2LAMPsNpTa4YMrJjqhCnMsZsSQPd0gRrcIYyE0VG-tcw1diGDnNK1a1YOqRrpy7t0vjPIoCWljjPH6nI1ebgsAbxX5zrihpI5-g34RlVk5wNi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6811" y="1500002"/>
            <a:ext cx="3987165" cy="3604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81814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Comunicación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4</a:t>
            </a:fld>
            <a:endParaRPr lang="es-AR" dirty="0"/>
          </a:p>
        </p:txBody>
      </p:sp>
      <p:pic>
        <p:nvPicPr>
          <p:cNvPr id="8" name="Imagen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092" y="1871003"/>
            <a:ext cx="9819250" cy="36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0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5</a:t>
            </a:fld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1543" y="1484182"/>
            <a:ext cx="11208928" cy="48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actual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1536" y="914399"/>
            <a:ext cx="11208928" cy="49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3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pic>
        <p:nvPicPr>
          <p:cNvPr id="7" name="Imagen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4852" y="843411"/>
            <a:ext cx="8004451" cy="54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87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Planificación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OYARZO Mariela – QUIROGA Sandra – MÁRQUEZ Emanuel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3280-5C43-43EF-BE7D-8C553A58A779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Estimación</a:t>
            </a:r>
            <a:endParaRPr lang="es-AR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659"/>
          <a:stretch/>
        </p:blipFill>
        <p:spPr>
          <a:xfrm>
            <a:off x="1" y="1706476"/>
            <a:ext cx="6108154" cy="2883740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810"/>
          <a:stretch/>
        </p:blipFill>
        <p:spPr>
          <a:xfrm>
            <a:off x="6096000" y="1747056"/>
            <a:ext cx="5902256" cy="2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0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TC104033923[[fn=Profundidad]]</Template>
  <TotalTime>4557</TotalTime>
  <Words>578</Words>
  <Application>Microsoft Office PowerPoint</Application>
  <PresentationFormat>Personalizado</PresentationFormat>
  <Paragraphs>86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Profundidad</vt:lpstr>
      <vt:lpstr>Diapositiva 1</vt:lpstr>
      <vt:lpstr>Diapositiva 2</vt:lpstr>
      <vt:lpstr>Grupo de desarrollo</vt:lpstr>
      <vt:lpstr>Comunicación</vt:lpstr>
      <vt:lpstr>Proceso actual</vt:lpstr>
      <vt:lpstr>Proceso actual</vt:lpstr>
      <vt:lpstr>Planificación</vt:lpstr>
      <vt:lpstr>Planificación</vt:lpstr>
      <vt:lpstr>Estimación</vt:lpstr>
      <vt:lpstr>Gestión de Riesgos</vt:lpstr>
      <vt:lpstr>Gestión de riesgos </vt:lpstr>
      <vt:lpstr> Plan de Pruebas  </vt:lpstr>
      <vt:lpstr>Plan de Prueba</vt:lpstr>
      <vt:lpstr>Diapositiva 14</vt:lpstr>
      <vt:lpstr>Plan de Prueba</vt:lpstr>
      <vt:lpstr>Pruebas</vt:lpstr>
      <vt:lpstr>Fin de presentación</vt:lpstr>
    </vt:vector>
  </TitlesOfParts>
  <Company>Windows XP Titan Ultimate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Requerimientos y Casos de Uso  ProMex</dc:title>
  <dc:creator>Emanuel</dc:creator>
  <cp:lastModifiedBy>Mariela</cp:lastModifiedBy>
  <cp:revision>365</cp:revision>
  <dcterms:created xsi:type="dcterms:W3CDTF">2014-08-27T01:45:29Z</dcterms:created>
  <dcterms:modified xsi:type="dcterms:W3CDTF">2021-02-16T05:23:34Z</dcterms:modified>
</cp:coreProperties>
</file>