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77" r:id="rId2"/>
    <p:sldId id="370" r:id="rId3"/>
    <p:sldId id="365" r:id="rId4"/>
    <p:sldId id="362" r:id="rId5"/>
    <p:sldId id="363" r:id="rId6"/>
    <p:sldId id="364" r:id="rId7"/>
    <p:sldId id="366" r:id="rId8"/>
    <p:sldId id="368" r:id="rId9"/>
    <p:sldId id="367" r:id="rId10"/>
    <p:sldId id="371" r:id="rId11"/>
    <p:sldId id="372" r:id="rId12"/>
    <p:sldId id="302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496"/>
    <a:srgbClr val="FFFFFF"/>
    <a:srgbClr val="FBFBFB"/>
    <a:srgbClr val="F7F7F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79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ie\Desktop\Proyecto_yenu\trunk\01.%20Gesti&#243;n%20del%20proyecto\02.%20Gesti&#243;n%20de%20calidad\03.%20Gesti&#243;n%20de%20riesgos\02.%20Fase%20Elaboracion\Riesgos%20-%20Anexo%20I%20-%20Iteracion%202%20Fase%20Inicio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ie\Desktop\Proyecto_yenu\trunk\01.%20Gesti&#243;n%20del%20proyecto\02.%20Gesti&#243;n%20de%20calidad\03.%20Gesti&#243;n%20de%20riesgos\03.%20Fase%20Construccion\Anexo%20I%20-%20Iteracion%208%20Fase%20Construcc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style val="26"/>
  <c:chart>
    <c:title>
      <c:tx>
        <c:rich>
          <a:bodyPr/>
          <a:lstStyle/>
          <a:p>
            <a:pPr>
              <a:defRPr lang="es-ES"/>
            </a:pPr>
            <a:r>
              <a:rPr lang="en-US" dirty="0" err="1" smtClean="0"/>
              <a:t>Fase</a:t>
            </a:r>
            <a:r>
              <a:rPr lang="en-US" dirty="0" smtClean="0"/>
              <a:t> de </a:t>
            </a:r>
            <a:r>
              <a:rPr lang="en-US" dirty="0" err="1" smtClean="0"/>
              <a:t>Inicio</a:t>
            </a:r>
            <a:r>
              <a:rPr lang="en-US" dirty="0" smtClean="0"/>
              <a:t> </a:t>
            </a:r>
            <a:r>
              <a:rPr lang="en-US" dirty="0" err="1" smtClean="0"/>
              <a:t>Iteración</a:t>
            </a:r>
            <a:r>
              <a:rPr lang="en-US" dirty="0" smtClean="0"/>
              <a:t> 2</a:t>
            </a:r>
            <a:endParaRPr lang="en-US" dirty="0"/>
          </a:p>
        </c:rich>
      </c:tx>
      <c:layout/>
    </c:title>
    <c:plotArea>
      <c:layout/>
      <c:radarChart>
        <c:radarStyle val="filled"/>
        <c:ser>
          <c:idx val="0"/>
          <c:order val="0"/>
          <c:tx>
            <c:strRef>
              <c:f>Resumen!$H$1</c:f>
              <c:strCache>
                <c:ptCount val="1"/>
                <c:pt idx="0">
                  <c:v>Porcentaje</c:v>
                </c:pt>
              </c:strCache>
            </c:strRef>
          </c:tx>
          <c:cat>
            <c:strRef>
              <c:f>Resumen!$A$2:$A$11</c:f>
              <c:strCache>
                <c:ptCount val="10"/>
                <c:pt idx="0">
                  <c:v>Compromiso del Cliente</c:v>
                </c:pt>
                <c:pt idx="1">
                  <c:v>Definición del Cliente</c:v>
                </c:pt>
                <c:pt idx="2">
                  <c:v>Cronograma</c:v>
                </c:pt>
                <c:pt idx="3">
                  <c:v>Experiencia y Capacidad</c:v>
                </c:pt>
                <c:pt idx="4">
                  <c:v>Duración y Tamaño</c:v>
                </c:pt>
                <c:pt idx="5">
                  <c:v>Legal y Contractual</c:v>
                </c:pt>
                <c:pt idx="6">
                  <c:v>Tecnología</c:v>
                </c:pt>
                <c:pt idx="7">
                  <c:v>Complejidad</c:v>
                </c:pt>
                <c:pt idx="8">
                  <c:v>Aspectos Financieros</c:v>
                </c:pt>
                <c:pt idx="9">
                  <c:v>Subcontratistas</c:v>
                </c:pt>
              </c:strCache>
            </c:strRef>
          </c:cat>
          <c:val>
            <c:numRef>
              <c:f>Resumen!$H$2:$H$11</c:f>
              <c:numCache>
                <c:formatCode>0.00%</c:formatCode>
                <c:ptCount val="10"/>
                <c:pt idx="0">
                  <c:v>1.016260162601626E-2</c:v>
                </c:pt>
                <c:pt idx="1">
                  <c:v>3.048780487804878E-2</c:v>
                </c:pt>
                <c:pt idx="2">
                  <c:v>1.7738359201773836E-2</c:v>
                </c:pt>
                <c:pt idx="3">
                  <c:v>5.5749128919860627E-2</c:v>
                </c:pt>
                <c:pt idx="4">
                  <c:v>2.4390243902439022E-2</c:v>
                </c:pt>
                <c:pt idx="5">
                  <c:v>0</c:v>
                </c:pt>
                <c:pt idx="6">
                  <c:v>2.032520325203252E-2</c:v>
                </c:pt>
                <c:pt idx="7">
                  <c:v>1.6260162601626015E-2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axId val="61126144"/>
        <c:axId val="100662656"/>
      </c:radarChart>
      <c:catAx>
        <c:axId val="61126144"/>
        <c:scaling>
          <c:orientation val="minMax"/>
        </c:scaling>
        <c:axPos val="b"/>
        <c:majorGridlines/>
        <c:numFmt formatCode="General" sourceLinked="0"/>
        <c:tickLblPos val="nextTo"/>
        <c:txPr>
          <a:bodyPr/>
          <a:lstStyle/>
          <a:p>
            <a:pPr>
              <a:defRPr lang="es-ES"/>
            </a:pPr>
            <a:endParaRPr lang="es-AR"/>
          </a:p>
        </c:txPr>
        <c:crossAx val="100662656"/>
        <c:crosses val="autoZero"/>
        <c:auto val="1"/>
        <c:lblAlgn val="ctr"/>
        <c:lblOffset val="100"/>
      </c:catAx>
      <c:valAx>
        <c:axId val="100662656"/>
        <c:scaling>
          <c:orientation val="minMax"/>
        </c:scaling>
        <c:axPos val="l"/>
        <c:majorGridlines/>
        <c:numFmt formatCode="0.00%" sourceLinked="1"/>
        <c:majorTickMark val="cross"/>
        <c:tickLblPos val="none"/>
        <c:txPr>
          <a:bodyPr/>
          <a:lstStyle/>
          <a:p>
            <a:pPr>
              <a:defRPr lang="es-ES"/>
            </a:pPr>
            <a:endParaRPr lang="es-AR"/>
          </a:p>
        </c:txPr>
        <c:crossAx val="61126144"/>
        <c:crosses val="autoZero"/>
        <c:crossBetween val="between"/>
      </c:valAx>
    </c:plotArea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style val="26"/>
  <c:chart>
    <c:autoTitleDeleted val="1"/>
    <c:plotArea>
      <c:layout/>
      <c:radarChart>
        <c:radarStyle val="filled"/>
        <c:ser>
          <c:idx val="0"/>
          <c:order val="0"/>
          <c:tx>
            <c:strRef>
              <c:f>Resumen!$H$1</c:f>
              <c:strCache>
                <c:ptCount val="1"/>
                <c:pt idx="0">
                  <c:v>Porcentaje</c:v>
                </c:pt>
              </c:strCache>
            </c:strRef>
          </c:tx>
          <c:cat>
            <c:strRef>
              <c:f>Resumen!$A$2:$A$11</c:f>
              <c:strCache>
                <c:ptCount val="10"/>
                <c:pt idx="0">
                  <c:v>Compromiso del Cliente</c:v>
                </c:pt>
                <c:pt idx="1">
                  <c:v>Definición del Cliente</c:v>
                </c:pt>
                <c:pt idx="2">
                  <c:v>Cronograma</c:v>
                </c:pt>
                <c:pt idx="3">
                  <c:v>Experiencia y Capacidad</c:v>
                </c:pt>
                <c:pt idx="4">
                  <c:v>Duración y Tamaño</c:v>
                </c:pt>
                <c:pt idx="5">
                  <c:v>Legal y Contractual</c:v>
                </c:pt>
                <c:pt idx="6">
                  <c:v>Tecnología</c:v>
                </c:pt>
                <c:pt idx="7">
                  <c:v>Complejidad</c:v>
                </c:pt>
                <c:pt idx="8">
                  <c:v>Aspectos Financieros</c:v>
                </c:pt>
                <c:pt idx="9">
                  <c:v>Subcontratistas</c:v>
                </c:pt>
              </c:strCache>
            </c:strRef>
          </c:cat>
          <c:val>
            <c:numRef>
              <c:f>Resumen!$H$2:$H$11</c:f>
              <c:numCache>
                <c:formatCode>0.00%</c:formatCode>
                <c:ptCount val="10"/>
                <c:pt idx="0">
                  <c:v>6.4599483204134363E-3</c:v>
                </c:pt>
                <c:pt idx="1">
                  <c:v>2.1533161068044787E-2</c:v>
                </c:pt>
                <c:pt idx="2">
                  <c:v>2.8423772609819122E-2</c:v>
                </c:pt>
                <c:pt idx="3">
                  <c:v>1.7718715393133997E-2</c:v>
                </c:pt>
                <c:pt idx="4">
                  <c:v>2.0348837209302327E-2</c:v>
                </c:pt>
                <c:pt idx="5">
                  <c:v>3.875968992248062E-2</c:v>
                </c:pt>
                <c:pt idx="6">
                  <c:v>2.9069767441860465E-2</c:v>
                </c:pt>
                <c:pt idx="7">
                  <c:v>1.7718715393133997E-2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axId val="43711488"/>
        <c:axId val="63205760"/>
      </c:radarChart>
      <c:catAx>
        <c:axId val="43711488"/>
        <c:scaling>
          <c:orientation val="minMax"/>
        </c:scaling>
        <c:axPos val="b"/>
        <c:majorGridlines/>
        <c:numFmt formatCode="General" sourceLinked="0"/>
        <c:tickLblPos val="nextTo"/>
        <c:txPr>
          <a:bodyPr/>
          <a:lstStyle/>
          <a:p>
            <a:pPr>
              <a:defRPr lang="es-ES"/>
            </a:pPr>
            <a:endParaRPr lang="es-AR"/>
          </a:p>
        </c:txPr>
        <c:crossAx val="63205760"/>
        <c:crosses val="autoZero"/>
        <c:auto val="1"/>
        <c:lblAlgn val="ctr"/>
        <c:lblOffset val="100"/>
      </c:catAx>
      <c:valAx>
        <c:axId val="63205760"/>
        <c:scaling>
          <c:orientation val="minMax"/>
        </c:scaling>
        <c:axPos val="l"/>
        <c:majorGridlines/>
        <c:numFmt formatCode="0.00%" sourceLinked="1"/>
        <c:majorTickMark val="cross"/>
        <c:tickLblPos val="none"/>
        <c:txPr>
          <a:bodyPr/>
          <a:lstStyle/>
          <a:p>
            <a:pPr>
              <a:defRPr lang="es-ES"/>
            </a:pPr>
            <a:endParaRPr lang="es-AR"/>
          </a:p>
        </c:txPr>
        <c:crossAx val="43711488"/>
        <c:crosses val="autoZero"/>
        <c:crossBetween val="between"/>
      </c:valAx>
    </c:plotArea>
    <c:plotVisOnly val="1"/>
    <c:dispBlanksAs val="gap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7A525-2E97-4D11-852B-BF2E493721D5}" type="datetimeFigureOut">
              <a:rPr lang="es-AR" smtClean="0"/>
              <a:pPr/>
              <a:t>15/2/2021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FB46-FA6F-4B99-8607-0C0107BC88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83094929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39192-A93D-48A4-B281-8DA3B2AD5F46}" type="datetimeFigureOut">
              <a:rPr lang="es-AR" smtClean="0"/>
              <a:pPr/>
              <a:t>15/2/2021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A2E2-D4DA-497B-9B47-16255EA7513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3618757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ortar rectángulo de esquina diagonal 15"/>
          <p:cNvSpPr/>
          <p:nvPr userDrawn="1"/>
        </p:nvSpPr>
        <p:spPr>
          <a:xfrm>
            <a:off x="165102" y="1438235"/>
            <a:ext cx="11855578" cy="5037470"/>
          </a:xfrm>
          <a:prstGeom prst="snip2DiagRect">
            <a:avLst>
              <a:gd name="adj1" fmla="val 0"/>
              <a:gd name="adj2" fmla="val 6835"/>
            </a:avLst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03" y="1465174"/>
            <a:ext cx="11855577" cy="5011715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47684" y="75586"/>
            <a:ext cx="7387617" cy="1325563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7098" y="6501460"/>
            <a:ext cx="6168788" cy="365125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199" y="6475704"/>
            <a:ext cx="1718480" cy="357997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101" y="36841"/>
            <a:ext cx="1269841" cy="126984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99495" y="-19126"/>
            <a:ext cx="921184" cy="138177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101" y="6420020"/>
            <a:ext cx="880006" cy="5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785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A678-796C-47FE-8727-A3AAF49E2D10}" type="datetime1">
              <a:rPr lang="es-AR" smtClean="0"/>
              <a:pPr/>
              <a:t>15/2/2021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44474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FB43-0057-44A6-B675-62CD4F9F4EB1}" type="datetime1">
              <a:rPr lang="es-AR" smtClean="0"/>
              <a:pPr/>
              <a:t>15/2/2021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217620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DD2-3A41-45F7-9798-5F0A42B67A10}" type="datetime1">
              <a:rPr lang="es-AR" smtClean="0"/>
              <a:pPr/>
              <a:t>15/2/2021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3642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05EA-7F97-484B-BB35-211055BB771A}" type="datetime1">
              <a:rPr lang="es-AR" smtClean="0"/>
              <a:pPr/>
              <a:t>15/2/2021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401297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107-FE31-4245-9D9D-4DAB5BB365BD}" type="datetime1">
              <a:rPr lang="es-AR" smtClean="0"/>
              <a:pPr/>
              <a:t>15/2/2021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58130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CDBA-D78B-4D74-B477-EFCB1BCA6C42}" type="datetime1">
              <a:rPr lang="es-AR" smtClean="0"/>
              <a:pPr/>
              <a:t>15/2/2021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434754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1D54-2625-4090-9DAD-29AF83AD3B36}" type="datetime1">
              <a:rPr lang="es-AR" smtClean="0"/>
              <a:pPr/>
              <a:t>15/2/2021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796553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E364-B94A-4338-BC1C-A73E1F081813}" type="datetime1">
              <a:rPr lang="es-AR" smtClean="0"/>
              <a:pPr/>
              <a:t>15/2/2021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1783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0" y="6330463"/>
            <a:ext cx="12192000" cy="527538"/>
          </a:xfrm>
          <a:prstGeom prst="rect">
            <a:avLst/>
          </a:prstGeom>
          <a:solidFill>
            <a:srgbClr val="268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539" r="34616" b="28847"/>
          <a:stretch/>
        </p:blipFill>
        <p:spPr>
          <a:xfrm>
            <a:off x="0" y="6377355"/>
            <a:ext cx="1758462" cy="433753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11606" y="6411668"/>
            <a:ext cx="6168788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33538" y="6418796"/>
            <a:ext cx="1718480" cy="357997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sp>
        <p:nvSpPr>
          <p:cNvPr id="13" name="Rectángulo 12"/>
          <p:cNvSpPr/>
          <p:nvPr userDrawn="1"/>
        </p:nvSpPr>
        <p:spPr>
          <a:xfrm>
            <a:off x="0" y="-1"/>
            <a:ext cx="12192000" cy="703385"/>
          </a:xfrm>
          <a:prstGeom prst="rect">
            <a:avLst/>
          </a:prstGeom>
          <a:solidFill>
            <a:srgbClr val="268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1254154" cy="703384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61125" y="58521"/>
            <a:ext cx="390893" cy="586339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0" y="886266"/>
            <a:ext cx="12152018" cy="5362990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just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just"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just">
              <a:defRPr>
                <a:solidFill>
                  <a:schemeClr val="tx1"/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2273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326-0FEE-47B3-9F77-2568F820D807}" type="datetime1">
              <a:rPr lang="es-AR" smtClean="0"/>
              <a:pPr/>
              <a:t>15/2/2021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34325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AB84-C826-40B0-8ED0-39F2ECE4A200}" type="datetime1">
              <a:rPr lang="es-AR" smtClean="0"/>
              <a:pPr/>
              <a:t>15/2/2021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9270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26C2-DAEC-4136-9DE8-09FC5E3E671E}" type="datetime1">
              <a:rPr lang="es-AR" smtClean="0"/>
              <a:pPr/>
              <a:t>15/2/2021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19284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9993-8E0B-4913-A57B-F99EBF98A309}" type="datetime1">
              <a:rPr lang="es-AR" smtClean="0"/>
              <a:pPr/>
              <a:t>15/2/2021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49745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BA5-BE01-42C7-88A0-5D66E4C25C69}" type="datetime1">
              <a:rPr lang="es-AR" smtClean="0"/>
              <a:pPr/>
              <a:t>15/2/2021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5058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AADB-2F64-4CF7-83E3-78E84AD4D110}" type="datetime1">
              <a:rPr lang="es-AR" smtClean="0"/>
              <a:pPr/>
              <a:t>15/2/2021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0105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2D86-4208-4F35-BB55-BE3504C41488}" type="datetime1">
              <a:rPr lang="es-AR" smtClean="0"/>
              <a:pPr/>
              <a:t>15/2/2021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0533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EA277BA-E2F3-4C3D-9E58-E2E890DB98B1}" type="datetime1">
              <a:rPr lang="es-AR" smtClean="0"/>
              <a:pPr/>
              <a:t>15/2/2021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640675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7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84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-151108"/>
            <a:ext cx="12192000" cy="39463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29390" y="4443660"/>
            <a:ext cx="11213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Calibri Light" pitchFamily="34" charset="0"/>
              </a:rPr>
              <a:t>PRESENTACIÓN SOBRE LA CONTINUIDAD PROYECTO</a:t>
            </a:r>
          </a:p>
          <a:p>
            <a:pPr algn="ctr"/>
            <a:r>
              <a:rPr lang="es-AR" sz="3200" b="1" dirty="0" smtClean="0">
                <a:latin typeface="Calibri Light" pitchFamily="34" charset="0"/>
              </a:rPr>
              <a:t>22 de Noviembre de 2019</a:t>
            </a:r>
            <a:endParaRPr lang="es-AR" sz="3200" b="1" dirty="0">
              <a:latin typeface="Calibri Light" pitchFamily="34" charset="0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53883" y="6356350"/>
            <a:ext cx="8299939" cy="365125"/>
          </a:xfrm>
        </p:spPr>
        <p:txBody>
          <a:bodyPr/>
          <a:lstStyle/>
          <a:p>
            <a:r>
              <a:rPr lang="es-AR" sz="2400" dirty="0" smtClean="0"/>
              <a:t>OYARZO Mariela – QUIROGA Sandra – MÁRQUEZ Emanuel</a:t>
            </a:r>
            <a:endParaRPr lang="es-AR" sz="2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2440" y="6081711"/>
            <a:ext cx="1524003" cy="91440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78368" y="5959669"/>
            <a:ext cx="528908" cy="79336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44757" y="-31115"/>
            <a:ext cx="4118189" cy="370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4547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10</a:t>
            </a:fld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Riesgos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Fase de Inicio Iteración 1:  se planifico la redacción de plan de riesgos</a:t>
            </a:r>
          </a:p>
          <a:p>
            <a:r>
              <a:rPr lang="es-AR" dirty="0" smtClean="0"/>
              <a:t>Fase de  Inicio Iteración 2:</a:t>
            </a:r>
          </a:p>
          <a:p>
            <a:endParaRPr lang="es-AR" dirty="0" smtClean="0"/>
          </a:p>
          <a:p>
            <a:endParaRPr lang="es-AR" sz="2400" dirty="0" smtClean="0"/>
          </a:p>
          <a:p>
            <a:endParaRPr lang="es-AR" sz="2400" dirty="0" smtClean="0"/>
          </a:p>
          <a:p>
            <a:endParaRPr lang="es-AR" sz="2400" dirty="0" smtClean="0"/>
          </a:p>
          <a:p>
            <a:endParaRPr lang="es-AR" sz="2400" dirty="0" smtClean="0"/>
          </a:p>
          <a:p>
            <a:pPr>
              <a:buNone/>
            </a:pPr>
            <a:endParaRPr lang="es-AR" sz="2400" dirty="0" smtClean="0"/>
          </a:p>
          <a:p>
            <a:pPr>
              <a:buNone/>
            </a:pPr>
            <a:endParaRPr lang="es-AR" sz="2400" dirty="0" smtClean="0"/>
          </a:p>
          <a:p>
            <a:pPr>
              <a:buNone/>
            </a:pPr>
            <a:r>
              <a:rPr lang="es-AR" sz="2400" dirty="0" smtClean="0"/>
              <a:t>Fase </a:t>
            </a:r>
            <a:r>
              <a:rPr lang="es-AR" sz="2400" dirty="0" smtClean="0"/>
              <a:t>de  </a:t>
            </a:r>
            <a:r>
              <a:rPr lang="es-AR" sz="2400" dirty="0" smtClean="0"/>
              <a:t>Elaboración: No se realizo gestión de riesgos, ya que priorizamos otras actividades. </a:t>
            </a:r>
            <a:r>
              <a:rPr lang="es-AR" sz="2400" dirty="0" smtClean="0"/>
              <a:t>Sin embargo, esto no implicó que las soluciones propuestas de los riesgos no se llevarán a cabo. </a:t>
            </a:r>
          </a:p>
          <a:p>
            <a:pPr>
              <a:buNone/>
            </a:pPr>
            <a:endParaRPr lang="es-AR" sz="2400" dirty="0" smtClean="0"/>
          </a:p>
          <a:p>
            <a:endParaRPr lang="es-AR" sz="2400" dirty="0" smtClean="0"/>
          </a:p>
        </p:txBody>
      </p:sp>
      <p:graphicFrame>
        <p:nvGraphicFramePr>
          <p:cNvPr id="6" name="3 Gráfico"/>
          <p:cNvGraphicFramePr/>
          <p:nvPr/>
        </p:nvGraphicFramePr>
        <p:xfrm>
          <a:off x="3405187" y="1838325"/>
          <a:ext cx="5381625" cy="318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11</a:t>
            </a:fld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riesgos 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Fase de Construcción iteración  8</a:t>
            </a:r>
          </a:p>
          <a:p>
            <a:endParaRPr lang="es-AR" dirty="0" smtClean="0"/>
          </a:p>
          <a:p>
            <a:endParaRPr lang="es-AR" dirty="0"/>
          </a:p>
        </p:txBody>
      </p:sp>
      <p:graphicFrame>
        <p:nvGraphicFramePr>
          <p:cNvPr id="6" name="3 Gráfico"/>
          <p:cNvGraphicFramePr/>
          <p:nvPr/>
        </p:nvGraphicFramePr>
        <p:xfrm>
          <a:off x="3543300" y="1838325"/>
          <a:ext cx="5105400" cy="318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Fin de presentación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12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30722" y="2141611"/>
            <a:ext cx="4021540" cy="361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7136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2</a:t>
            </a:fld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3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Grupo de desarrollo</a:t>
            </a:r>
            <a:endParaRPr lang="es-AR" dirty="0"/>
          </a:p>
        </p:txBody>
      </p:sp>
      <p:pic>
        <p:nvPicPr>
          <p:cNvPr id="6" name="Imagen 5" descr="https://lh3.googleusercontent.com/Rmle99W3cU66efmkDsv83hvSh7BwrymkoJ27dONgrrBistd2QIFjO69r8fBKDNMPUZownTJgwxME5UrGHLGXx6q8qjS00YML-eqcyR5fq7vAyUvY97jwjcq2ofH4d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9630" y="1643545"/>
            <a:ext cx="4163951" cy="3460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https://lh5.googleusercontent.com/QiqkXeYLxLpCYcCW2LAMPsNpTa4YMrJjqhCnMsZsSQPd0gRrcIYyE0VG-tcw1diGDnNK1a1YOqRrpy7t0vjPIoCWljjPH6nI1ebgsAbxX5zrihpI5-g34RlVk5wNi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86811" y="1500002"/>
            <a:ext cx="3987165" cy="3604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81814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4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Comunicación</a:t>
            </a:r>
            <a:endParaRPr lang="es-AR" dirty="0"/>
          </a:p>
        </p:txBody>
      </p:sp>
      <p:pic>
        <p:nvPicPr>
          <p:cNvPr id="6" name="Imagen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725" y="805218"/>
            <a:ext cx="10970550" cy="510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506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5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actual</a:t>
            </a:r>
            <a:endParaRPr lang="es-AR" dirty="0"/>
          </a:p>
        </p:txBody>
      </p:sp>
      <p:pic>
        <p:nvPicPr>
          <p:cNvPr id="7" name="Imagen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7700" y="932638"/>
            <a:ext cx="11208928" cy="486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374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6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actual</a:t>
            </a:r>
            <a:endParaRPr lang="es-AR" dirty="0"/>
          </a:p>
        </p:txBody>
      </p:sp>
      <p:pic>
        <p:nvPicPr>
          <p:cNvPr id="6" name="Imagen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1536" y="914399"/>
            <a:ext cx="11208928" cy="492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30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7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Planificación</a:t>
            </a:r>
            <a:endParaRPr lang="es-AR" dirty="0"/>
          </a:p>
        </p:txBody>
      </p:sp>
      <p:pic>
        <p:nvPicPr>
          <p:cNvPr id="7" name="Imagen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24852" y="843411"/>
            <a:ext cx="8004451" cy="542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877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8</a:t>
            </a:fld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Planificación</a:t>
            </a:r>
            <a:endParaRPr lang="es-AR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71031" y="3234531"/>
            <a:ext cx="58102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9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Estimación</a:t>
            </a:r>
            <a:endParaRPr lang="es-AR" dirty="0"/>
          </a:p>
        </p:txBody>
      </p:sp>
      <p:pic>
        <p:nvPicPr>
          <p:cNvPr id="6" name="Imagen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2659"/>
          <a:stretch/>
        </p:blipFill>
        <p:spPr>
          <a:xfrm>
            <a:off x="1" y="1706476"/>
            <a:ext cx="6108154" cy="2883740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1810"/>
          <a:stretch/>
        </p:blipFill>
        <p:spPr>
          <a:xfrm>
            <a:off x="6096000" y="1747056"/>
            <a:ext cx="5902256" cy="28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071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TC104033923[[fn=Profundidad]]</Template>
  <TotalTime>4441</TotalTime>
  <Words>203</Words>
  <Application>Microsoft Office PowerPoint</Application>
  <PresentationFormat>Personalizado</PresentationFormat>
  <Paragraphs>47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Profundidad</vt:lpstr>
      <vt:lpstr>Diapositiva 1</vt:lpstr>
      <vt:lpstr>Diapositiva 2</vt:lpstr>
      <vt:lpstr>Grupo de desarrollo</vt:lpstr>
      <vt:lpstr>Comunicación</vt:lpstr>
      <vt:lpstr>Proceso actual</vt:lpstr>
      <vt:lpstr>Proceso actual</vt:lpstr>
      <vt:lpstr>Planificación</vt:lpstr>
      <vt:lpstr>Planificación</vt:lpstr>
      <vt:lpstr>Estimación</vt:lpstr>
      <vt:lpstr>Gestión de Riesgos</vt:lpstr>
      <vt:lpstr>Gestión de riesgos </vt:lpstr>
      <vt:lpstr>Fin de presentación</vt:lpstr>
    </vt:vector>
  </TitlesOfParts>
  <Company>Windows XP Titan Ultimate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Requerimientos y Casos de Uso  ProMex</dc:title>
  <dc:creator>Emanuel</dc:creator>
  <cp:lastModifiedBy>Mariela</cp:lastModifiedBy>
  <cp:revision>351</cp:revision>
  <dcterms:created xsi:type="dcterms:W3CDTF">2014-08-27T01:45:29Z</dcterms:created>
  <dcterms:modified xsi:type="dcterms:W3CDTF">2021-02-15T22:10:32Z</dcterms:modified>
</cp:coreProperties>
</file>