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3" r:id="rId2"/>
    <p:sldId id="261" r:id="rId3"/>
    <p:sldId id="265" r:id="rId4"/>
    <p:sldId id="266" r:id="rId5"/>
    <p:sldId id="267" r:id="rId6"/>
    <p:sldId id="269" r:id="rId7"/>
    <p:sldId id="259" r:id="rId8"/>
    <p:sldId id="260" r:id="rId9"/>
    <p:sldId id="262" r:id="rId10"/>
    <p:sldId id="284" r:id="rId11"/>
    <p:sldId id="273" r:id="rId12"/>
    <p:sldId id="274" r:id="rId13"/>
    <p:sldId id="285" r:id="rId14"/>
    <p:sldId id="275" r:id="rId15"/>
    <p:sldId id="276" r:id="rId16"/>
    <p:sldId id="286" r:id="rId17"/>
    <p:sldId id="257" r:id="rId18"/>
    <p:sldId id="258" r:id="rId19"/>
    <p:sldId id="264" r:id="rId20"/>
    <p:sldId id="287" r:id="rId21"/>
    <p:sldId id="270" r:id="rId22"/>
    <p:sldId id="271" r:id="rId23"/>
    <p:sldId id="272" r:id="rId24"/>
    <p:sldId id="280" r:id="rId25"/>
    <p:sldId id="288" r:id="rId26"/>
    <p:sldId id="277" r:id="rId27"/>
    <p:sldId id="278" r:id="rId28"/>
    <p:sldId id="289" r:id="rId29"/>
    <p:sldId id="281" r:id="rId30"/>
    <p:sldId id="282" r:id="rId31"/>
    <p:sldId id="290" r:id="rId32"/>
    <p:sldId id="283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90ECF-0BAC-422B-806A-0DEC8B93F534}" type="datetimeFigureOut">
              <a:rPr lang="pl-PL" smtClean="0"/>
              <a:t>2015-04-22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B7231-446A-4393-BF14-AB465161F0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41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4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Private – domyślny, dostęp tylko w klasie</a:t>
            </a:r>
          </a:p>
          <a:p>
            <a:r>
              <a:rPr lang="pl-PL" smtClean="0"/>
              <a:t>Protected – klasa</a:t>
            </a:r>
            <a:r>
              <a:rPr lang="pl-PL" baseline="0" smtClean="0"/>
              <a:t> + dziedziczenie w dowolnym assembly</a:t>
            </a:r>
          </a:p>
          <a:p>
            <a:r>
              <a:rPr lang="pl-PL" smtClean="0"/>
              <a:t>Internal – w tym samym assembly</a:t>
            </a:r>
          </a:p>
          <a:p>
            <a:r>
              <a:rPr lang="pl-PL" smtClean="0"/>
              <a:t>Protected</a:t>
            </a:r>
            <a:r>
              <a:rPr lang="pl-PL" baseline="0" smtClean="0"/>
              <a:t> internal – tylko klasa/pochodne w assembly</a:t>
            </a:r>
            <a:endParaRPr lang="pl-PL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769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DEMO – stworzenie prostego delegatu,</a:t>
            </a:r>
            <a:r>
              <a:rPr lang="pl-PL" baseline="0" smtClean="0"/>
              <a:t> który wybiera typ ataku.</a:t>
            </a:r>
          </a:p>
          <a:p>
            <a:r>
              <a:rPr lang="pl-PL" baseline="0" smtClean="0"/>
              <a:t>Taki same typy i to samo zwraca – najczęściej void.</a:t>
            </a:r>
            <a:br>
              <a:rPr lang="pl-PL" baseline="0" smtClean="0"/>
            </a:br>
            <a:r>
              <a:rPr lang="pl-PL" baseline="0" smtClean="0"/>
              <a:t>Multidelegaty – brak zwracania po drodze – chyba, że przy użyciu metody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084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DEMO stworzenie</a:t>
            </a:r>
            <a:r>
              <a:rPr lang="pl-PL" baseline="0" smtClean="0"/>
              <a:t> zdarzenia śmierci postaci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01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DEMO stworzenie</a:t>
            </a:r>
            <a:r>
              <a:rPr lang="pl-PL" baseline="0" smtClean="0"/>
              <a:t> zdarzenia śmierci postaci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7231-446A-4393-BF14-AB465161F04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94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78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94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4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42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906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3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38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49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050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3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92E8-04B9-42CC-9FDB-82B1280352BF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E80E-F5E1-45EC-92D6-B259743F10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71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zielinski.pl/c-zdarzenia-events/" TargetMode="External"/><Relationship Id="rId2" Type="http://schemas.openxmlformats.org/officeDocument/2006/relationships/hyperlink" Target="http://msdn.microsof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4780889"/>
            <a:ext cx="10515600" cy="854772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Zdarzenia i typy generyczne</a:t>
            </a:r>
            <a:endParaRPr lang="pl-PL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00" y="119641"/>
            <a:ext cx="4661248" cy="466124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930400" y="5791200"/>
            <a:ext cx="835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Wojciech Agaciński </a:t>
            </a:r>
          </a:p>
          <a:p>
            <a:pPr algn="ctr"/>
            <a:r>
              <a:rPr lang="pl-PL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Mateusz Bartos</a:t>
            </a:r>
            <a:endParaRPr lang="pl-PL" sz="240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" name="Łącznik prosty 5"/>
          <p:cNvCxnSpPr/>
          <p:nvPr/>
        </p:nvCxnSpPr>
        <p:spPr>
          <a:xfrm>
            <a:off x="2120900" y="57023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2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Praktyczne zastosowanie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04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>
                <a:solidFill>
                  <a:srgbClr val="FF0000"/>
                </a:solidFill>
              </a:rPr>
              <a:t>Problem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Nadanie bohaterowi stworzonemu przez gracza domyślnych wartości zdrowia, obrażeń, pancerza…</a:t>
            </a:r>
          </a:p>
          <a:p>
            <a:r>
              <a:rPr lang="pl-PL" dirty="0" smtClean="0"/>
              <a:t>Łatwe utworzenie porządanego bohatera ze zdefiniowanym statystykami zależnymi np. od poziomu trudności</a:t>
            </a:r>
          </a:p>
          <a:p>
            <a:r>
              <a:rPr lang="pl-PL" dirty="0" smtClean="0"/>
              <a:t>Uniemożliwienie ingerencji w stworzoną postać (hermetyzacja)</a:t>
            </a:r>
          </a:p>
        </p:txBody>
      </p:sp>
      <p:cxnSp>
        <p:nvCxnSpPr>
          <p:cNvPr id="23" name="Łącznik prosty 22"/>
          <p:cNvCxnSpPr/>
          <p:nvPr/>
        </p:nvCxnSpPr>
        <p:spPr>
          <a:xfrm>
            <a:off x="1791223" y="1345015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a 23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5" name="Prostokąt 24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6" name="Grupa 25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7" name="Obraz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8" name="pole tekstowe 27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9" name="pole tekstowe 28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0" name="Łącznik prosty 29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Obraz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32" name="pole tekstowe 31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10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>
                <a:solidFill>
                  <a:srgbClr val="00B050"/>
                </a:solidFill>
              </a:rPr>
              <a:t>Rozwiązanie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Konstruktory</a:t>
            </a:r>
            <a:r>
              <a:rPr lang="pl-PL" dirty="0" smtClean="0"/>
              <a:t> – metody w klasie wywoływane przy </a:t>
            </a:r>
            <a:br>
              <a:rPr lang="pl-PL" dirty="0" smtClean="0"/>
            </a:br>
            <a:r>
              <a:rPr lang="pl-PL" dirty="0" smtClean="0"/>
              <a:t>tworzeniu jej instancji.</a:t>
            </a:r>
            <a:r>
              <a:rPr lang="pl-PL" dirty="0"/>
              <a:t> </a:t>
            </a:r>
            <a:r>
              <a:rPr lang="pl-PL" dirty="0" smtClean="0"/>
              <a:t>Można utworzyć zarówno </a:t>
            </a:r>
            <a:br>
              <a:rPr lang="pl-PL" dirty="0" smtClean="0"/>
            </a:br>
            <a:r>
              <a:rPr lang="pl-PL" dirty="0" smtClean="0"/>
              <a:t>konstruktory bezparametrowe jak i te przyjmujące</a:t>
            </a:r>
            <a:br>
              <a:rPr lang="pl-PL" dirty="0" smtClean="0"/>
            </a:br>
            <a:r>
              <a:rPr lang="pl-PL" dirty="0" smtClean="0"/>
              <a:t> argumenty.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b="1" dirty="0" smtClean="0"/>
              <a:t>Właściwości </a:t>
            </a:r>
            <a:r>
              <a:rPr lang="pl-PL" dirty="0" smtClean="0"/>
              <a:t>– składowe klasy zachowujące się</a:t>
            </a:r>
            <a:br>
              <a:rPr lang="pl-PL" dirty="0" smtClean="0"/>
            </a:br>
            <a:r>
              <a:rPr lang="pl-PL" dirty="0" smtClean="0"/>
              <a:t> jak pola, do których dostęp</a:t>
            </a:r>
            <a:r>
              <a:rPr lang="pl-PL" dirty="0"/>
              <a:t> </a:t>
            </a:r>
            <a:r>
              <a:rPr lang="pl-PL" dirty="0" smtClean="0"/>
              <a:t>możemy modyfikować</a:t>
            </a:r>
            <a:br>
              <a:rPr lang="pl-PL" dirty="0" smtClean="0"/>
            </a:br>
            <a:r>
              <a:rPr lang="pl-PL" dirty="0" smtClean="0"/>
              <a:t> za pomocą tzw. </a:t>
            </a:r>
            <a:r>
              <a:rPr lang="pl-PL" dirty="0"/>
              <a:t>a</a:t>
            </a:r>
            <a:r>
              <a:rPr lang="pl-PL" dirty="0" smtClean="0"/>
              <a:t>kcesorów (</a:t>
            </a:r>
            <a:r>
              <a:rPr lang="pl-PL" dirty="0" smtClean="0">
                <a:solidFill>
                  <a:srgbClr val="0070C0"/>
                </a:solidFill>
              </a:rPr>
              <a:t>get</a:t>
            </a:r>
            <a:r>
              <a:rPr lang="pl-PL" dirty="0" smtClean="0"/>
              <a:t>, </a:t>
            </a:r>
            <a:r>
              <a:rPr lang="pl-PL" dirty="0" smtClean="0">
                <a:solidFill>
                  <a:srgbClr val="0070C0"/>
                </a:solidFill>
              </a:rPr>
              <a:t>set</a:t>
            </a:r>
            <a:r>
              <a:rPr lang="pl-PL" dirty="0" smtClean="0"/>
              <a:t>)</a:t>
            </a:r>
            <a:endParaRPr lang="pl-PL" dirty="0"/>
          </a:p>
        </p:txBody>
      </p:sp>
      <p:cxnSp>
        <p:nvCxnSpPr>
          <p:cNvPr id="17" name="Łącznik prosty 16"/>
          <p:cNvCxnSpPr/>
          <p:nvPr/>
        </p:nvCxnSpPr>
        <p:spPr>
          <a:xfrm>
            <a:off x="1828802" y="1309845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a 17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19" name="Prostokąt 18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0" name="Grupa 19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1" name="Obraz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2" name="pole tekstowe 21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3" name="pole tekstowe 22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4" name="Łącznik prosty 23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Obraz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6" name="pole tekstowe 25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sp>
        <p:nvSpPr>
          <p:cNvPr id="4" name="pole tekstowe 3"/>
          <p:cNvSpPr txBox="1"/>
          <p:nvPr/>
        </p:nvSpPr>
        <p:spPr>
          <a:xfrm>
            <a:off x="9095509" y="1586851"/>
            <a:ext cx="2673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</a:p>
          <a:p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 var1;</a:t>
            </a:r>
          </a:p>
          <a:p>
            <a:r>
              <a:rPr lang="pl-PL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 var2;</a:t>
            </a:r>
          </a:p>
          <a:p>
            <a:endParaRPr lang="pl-PL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 MyClass()</a:t>
            </a:r>
          </a:p>
          <a:p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pl-PL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var 1 = 2;</a:t>
            </a:r>
          </a:p>
          <a:p>
            <a:r>
              <a:rPr lang="pl-PL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var 2 = 2.0;</a:t>
            </a:r>
          </a:p>
          <a:p>
            <a:r>
              <a:rPr lang="pl-PL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pl-PL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pole tekstowe 26"/>
          <p:cNvSpPr txBox="1"/>
          <p:nvPr/>
        </p:nvSpPr>
        <p:spPr>
          <a:xfrm>
            <a:off x="8534400" y="5065511"/>
            <a:ext cx="431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 name { </a:t>
            </a:r>
            <a:r>
              <a:rPr lang="pl-PL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l-PL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pl-PL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pl-PL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7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Praktyczne zastosowanie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27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>
                <a:solidFill>
                  <a:srgbClr val="FF0000"/>
                </a:solidFill>
              </a:rPr>
              <a:t>Problem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Utworzenie kilku klas postaci do wyboru gracza</a:t>
            </a:r>
          </a:p>
          <a:p>
            <a:r>
              <a:rPr lang="pl-PL" dirty="0" smtClean="0"/>
              <a:t>Bazowe funkcjonalności bohatera wspólne dla każdej jego klasy</a:t>
            </a:r>
          </a:p>
          <a:p>
            <a:r>
              <a:rPr lang="pl-PL" dirty="0" smtClean="0"/>
              <a:t>Stworzenie oddzielnych zasobów - </a:t>
            </a:r>
            <a:r>
              <a:rPr lang="pl-PL" i="1" dirty="0" smtClean="0"/>
              <a:t>many</a:t>
            </a:r>
            <a:r>
              <a:rPr lang="pl-PL" smtClean="0"/>
              <a:t>, </a:t>
            </a:r>
            <a:r>
              <a:rPr lang="pl-PL" i="1" smtClean="0"/>
              <a:t>furii</a:t>
            </a:r>
            <a:r>
              <a:rPr lang="pl-PL" smtClean="0"/>
              <a:t>, </a:t>
            </a:r>
            <a:r>
              <a:rPr lang="pl-PL" i="1" dirty="0" smtClean="0"/>
              <a:t>energii</a:t>
            </a:r>
            <a:r>
              <a:rPr lang="pl-PL" dirty="0" smtClean="0"/>
              <a:t> dla każdej klasy postaci w grze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13" name="Łącznik prosty 12"/>
          <p:cNvCxnSpPr/>
          <p:nvPr/>
        </p:nvCxnSpPr>
        <p:spPr>
          <a:xfrm>
            <a:off x="1828802" y="13626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a 13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15" name="Prostokąt 14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6" name="Grupa 15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17" name="Obraz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18" name="pole tekstowe 17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9" name="pole tekstowe 18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0" name="Łącznik prosty 19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Obraz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2" name="pole tekstowe 21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349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>
                <a:solidFill>
                  <a:srgbClr val="00B050"/>
                </a:solidFill>
              </a:rPr>
              <a:t>Rozwiązanie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271441"/>
            <a:ext cx="8250382" cy="4351338"/>
          </a:xfrm>
        </p:spPr>
        <p:txBody>
          <a:bodyPr/>
          <a:lstStyle/>
          <a:p>
            <a:endParaRPr lang="pl-PL" b="1" dirty="0" smtClean="0"/>
          </a:p>
          <a:p>
            <a:r>
              <a:rPr lang="pl-PL" b="1" dirty="0" smtClean="0"/>
              <a:t>Dziedziczenie</a:t>
            </a:r>
            <a:r>
              <a:rPr lang="pl-PL" dirty="0" smtClean="0"/>
              <a:t> – stworzenie bazowej klasy zawierającej pola i metody wspólne dla wszystkich specjalizacji gracza. Każda klasa pochodna może rozszerzyć ją o nowe funkcjonalności</a:t>
            </a:r>
          </a:p>
          <a:p>
            <a:r>
              <a:rPr lang="pl-PL" b="1" smtClean="0"/>
              <a:t>Abstrakcja</a:t>
            </a:r>
            <a:r>
              <a:rPr lang="pl-PL" smtClean="0"/>
              <a:t> - utworzenie pewnych klas jako wzorzec dla klas pochodnych, który nie będzie służył do tworzenia obiektów, ale do stworzenia hierarchii dziedziczenia pól i metod</a:t>
            </a:r>
            <a:endParaRPr lang="pl-PL" dirty="0"/>
          </a:p>
        </p:txBody>
      </p:sp>
      <p:cxnSp>
        <p:nvCxnSpPr>
          <p:cNvPr id="13" name="Łącznik prosty 12"/>
          <p:cNvCxnSpPr/>
          <p:nvPr/>
        </p:nvCxnSpPr>
        <p:spPr>
          <a:xfrm>
            <a:off x="1828802" y="1388976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a 13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15" name="Prostokąt 14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6" name="Grupa 15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17" name="Obraz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18" name="pole tekstowe 17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9" name="pole tekstowe 18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0" name="Łącznik prosty 19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Obraz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2" name="pole tekstowe 21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sp>
        <p:nvSpPr>
          <p:cNvPr id="23" name="pole tekstowe 22"/>
          <p:cNvSpPr txBox="1"/>
          <p:nvPr/>
        </p:nvSpPr>
        <p:spPr>
          <a:xfrm>
            <a:off x="9081655" y="1421877"/>
            <a:ext cx="31034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6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pl-PL" sz="160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16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protected int</a:t>
            </a:r>
            <a:r>
              <a:rPr lang="pl-PL" sz="1600" smtClean="0">
                <a:latin typeface="Consolas" panose="020B0609020204030204" pitchFamily="49" charset="0"/>
                <a:cs typeface="Consolas" panose="020B0609020204030204" pitchFamily="49" charset="0"/>
              </a:rPr>
              <a:t> var1;</a:t>
            </a:r>
          </a:p>
          <a:p>
            <a:r>
              <a:rPr lang="pl-PL" sz="16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l-PL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6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pl-PL" sz="160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pl-PL" sz="16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</a:p>
          <a:p>
            <a:r>
              <a:rPr lang="pl-PL" sz="16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16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6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1600" smtClean="0">
                <a:latin typeface="Consolas" panose="020B0609020204030204" pitchFamily="49" charset="0"/>
                <a:cs typeface="Consolas" panose="020B0609020204030204" pitchFamily="49" charset="0"/>
              </a:rPr>
              <a:t> var2 = var1;</a:t>
            </a:r>
          </a:p>
          <a:p>
            <a:r>
              <a:rPr lang="pl-PL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8509843" y="3785496"/>
            <a:ext cx="34463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bstract class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abstract public int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var1 = 2;</a:t>
            </a: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l-PL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pl-PL" sz="14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var1 = 10;</a:t>
            </a: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i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//var1 jest równe 10;</a:t>
            </a: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3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Praktyczne zastosowanie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928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Autofit/>
          </a:bodyPr>
          <a:lstStyle/>
          <a:p>
            <a:pPr algn="ctr"/>
            <a:r>
              <a:rPr lang="pl-PL" sz="4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Przekazywanie metod jako argumentów</a:t>
            </a:r>
            <a:endParaRPr lang="pl-PL" sz="4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>
          <a:xfrm>
            <a:off x="5161377" y="1959463"/>
            <a:ext cx="1827495" cy="772013"/>
          </a:xfrm>
        </p:spPr>
        <p:txBody>
          <a:bodyPr>
            <a:normAutofit/>
          </a:bodyPr>
          <a:lstStyle/>
          <a:p>
            <a:r>
              <a:rPr lang="pl-PL" sz="360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endParaRPr lang="pl-PL" sz="360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7" name="Grupa 36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8" name="Prostokąt 37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9" name="Grupa 38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40" name="Obraz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1" name="pole tekstowe 40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2" name="pole tekstowe 41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43" name="Łącznik prosty 42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Obraz 4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5" name="pole tekstowe 44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62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2591883" y="3774285"/>
            <a:ext cx="696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200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 message);</a:t>
            </a:r>
            <a:endParaRPr lang="pl-PL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Delegaty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Prostokąt 37"/>
          <p:cNvSpPr/>
          <p:nvPr/>
        </p:nvSpPr>
        <p:spPr>
          <a:xfrm>
            <a:off x="4812636" y="1886659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Rozwiązanie</a:t>
            </a:r>
            <a:endParaRPr lang="pl-PL" sz="360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6" name="Grupa 6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67" name="Prostokąt 6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68" name="Grupa 6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69" name="Obraz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70" name="pole tekstowe 6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1" name="pole tekstowe 70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2" name="Łącznik prosty 7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Obraz 7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74" name="pole tekstowe 7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066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Delegat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2989082"/>
            <a:ext cx="1092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Typ,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Przechowuje referencję do metody i do </a:t>
            </a:r>
            <a:r>
              <a:rPr lang="pl-PL" sz="2400" u="sng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instancji klasy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Używany przede wszystkim w </a:t>
            </a:r>
            <a:r>
              <a:rPr lang="pl-PL" sz="2400" u="sng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zdarzeniach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pl-PL" sz="2400" i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event)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oraz w </a:t>
            </a:r>
            <a:r>
              <a:rPr lang="pl-PL" sz="2400" u="sng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funkcjach zwrotnych 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pl-PL" sz="2400" i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callback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187529" y="1440605"/>
            <a:ext cx="3955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Referencja („wskaźnik”) do metody</a:t>
            </a:r>
            <a:endParaRPr lang="pl-PL" sz="200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2612759" y="2193247"/>
            <a:ext cx="696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200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 message);</a:t>
            </a:r>
            <a:endParaRPr lang="pl-PL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105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Agenda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1887947"/>
            <a:ext cx="1092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400" smtClean="0"/>
              <a:t>Przypomnienie,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smtClean="0"/>
              <a:t>Mechanizm dziedziczenia i abstrakcji,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smtClean="0"/>
              <a:t>Konstruktory i właściwości,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smtClean="0"/>
              <a:t>Delegaty,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smtClean="0"/>
              <a:t>Zdarzenia,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smtClean="0"/>
              <a:t>Typy generyczne,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smtClean="0"/>
              <a:t>Q&amp;A</a:t>
            </a:r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34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Praktyczne zastosowanie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974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Interakcje między metodami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>
          <a:xfrm>
            <a:off x="5161377" y="1959463"/>
            <a:ext cx="1827495" cy="772013"/>
          </a:xfrm>
        </p:spPr>
        <p:txBody>
          <a:bodyPr>
            <a:normAutofit/>
          </a:bodyPr>
          <a:lstStyle/>
          <a:p>
            <a:r>
              <a:rPr lang="pl-PL" sz="360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endParaRPr lang="pl-PL" sz="360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upa 12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14" name="Prostokąt 13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5" name="Grupa 14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16" name="Obraz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17" name="pole tekstowe 16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8" name="pole tekstowe 17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9" name="Łącznik prosty 18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Obraz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1" name="pole tekstowe 20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03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1473354" y="3837097"/>
            <a:ext cx="920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event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NotifyHandler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NotifyObjects;</a:t>
            </a:r>
            <a:endParaRPr lang="pl-PL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Zdarzenie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Prostokąt 37"/>
          <p:cNvSpPr/>
          <p:nvPr/>
        </p:nvSpPr>
        <p:spPr>
          <a:xfrm>
            <a:off x="4812636" y="1886659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Rozwiązanie</a:t>
            </a:r>
            <a:endParaRPr lang="pl-PL" sz="360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upa 13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15" name="Prostokąt 14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6" name="Grupa 15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17" name="Obraz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18" name="pole tekstowe 17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9" name="pole tekstowe 18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0" name="Łącznik prosty 19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Obraz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2" name="pole tekstowe 21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71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Zdarzenie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2989082"/>
            <a:ext cx="1092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Umożliwia komunikację między metodami,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Korzysta z delegatów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Najczęściej używane w </a:t>
            </a:r>
            <a:r>
              <a:rPr lang="pl-PL" sz="2400" u="sng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interfejsach graficznych 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– </a:t>
            </a:r>
            <a:r>
              <a:rPr lang="pl-PL" sz="24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OnMouseClick</a:t>
            </a:r>
            <a:r>
              <a:rPr lang="pl-PL" sz="240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itp.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Podział na klasę nadawczą (</a:t>
            </a:r>
            <a:r>
              <a:rPr lang="pl-PL" sz="2400" i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sender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 i klasy odbiorcze (</a:t>
            </a:r>
            <a:r>
              <a:rPr lang="pl-PL" sz="2400" i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subscribers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Subskrypcja zdarzenia „+=”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smtClean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1119914" y="1323325"/>
            <a:ext cx="9850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200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NotifyHandler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 message);</a:t>
            </a:r>
          </a:p>
          <a:p>
            <a:pPr algn="ctr"/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event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NotifyHandler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NotifyObjects;</a:t>
            </a:r>
            <a:endParaRPr lang="pl-PL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pl-PL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16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Zdarzenie z domyślnym delegatem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2989082"/>
            <a:ext cx="1092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C# posiada zaimplementowany delegat </a:t>
            </a:r>
            <a:r>
              <a:rPr lang="pl-PL" sz="24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endParaRPr lang="pl-PL" sz="240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Wymaga stworzenie klasy, która dziedziczy z klasy </a:t>
            </a:r>
            <a:r>
              <a:rPr lang="pl-PL" sz="24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smtClean="0"/>
          </a:p>
        </p:txBody>
      </p:sp>
      <p:cxnSp>
        <p:nvCxnSpPr>
          <p:cNvPr id="15" name="Łącznik prosty 14"/>
          <p:cNvCxnSpPr/>
          <p:nvPr/>
        </p:nvCxnSpPr>
        <p:spPr>
          <a:xfrm>
            <a:off x="2120900" y="9271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1119914" y="1323325"/>
            <a:ext cx="9850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200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 sender,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 e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ctr"/>
            <a:r>
              <a:rPr lang="pl-PL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event </a:t>
            </a:r>
            <a:r>
              <a:rPr lang="pl-PL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EventHandler NotifyObjects;</a:t>
            </a:r>
            <a:endParaRPr lang="pl-PL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pl-PL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Grupa 18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0" name="Prostokąt 19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1" name="Grupa 20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2" name="Obraz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3" name="pole tekstowe 22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4" name="pole tekstowe 23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5" name="Łącznik prosty 24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Obraz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7" name="pole tekstowe 26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009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Praktyczne zastosowanie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9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>
                <a:solidFill>
                  <a:srgbClr val="FF0000"/>
                </a:solidFill>
              </a:rPr>
              <a:t>Problem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Stworzenie ekwipunku przechowującego zdobyte przez gracza przedmioty</a:t>
            </a:r>
          </a:p>
          <a:p>
            <a:r>
              <a:rPr lang="pl-PL" dirty="0" smtClean="0"/>
              <a:t>Podział przedmiotów na kategorię broni lub pancerzy</a:t>
            </a:r>
            <a:endParaRPr lang="pl-PL" dirty="0"/>
          </a:p>
          <a:p>
            <a:r>
              <a:rPr lang="pl-PL" dirty="0" smtClean="0"/>
              <a:t>Implementacja metod dla różnych rodzajów broni i pancerzy w tej samej kategorii</a:t>
            </a:r>
            <a:endParaRPr lang="pl-PL" dirty="0"/>
          </a:p>
        </p:txBody>
      </p:sp>
      <p:grpSp>
        <p:nvGrpSpPr>
          <p:cNvPr id="13" name="Grupa 12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14" name="Prostokąt 13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5" name="Grupa 14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16" name="Obraz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17" name="pole tekstowe 16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8" name="pole tekstowe 17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9" name="Łącznik prosty 18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Obraz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1" name="pole tekstowe 20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82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>
                <a:solidFill>
                  <a:srgbClr val="00B050"/>
                </a:solidFill>
              </a:rPr>
              <a:t>Rozwiązanie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1" dirty="0" smtClean="0"/>
          </a:p>
          <a:p>
            <a:r>
              <a:rPr lang="pl-PL" b="1" dirty="0" smtClean="0"/>
              <a:t>Typy generyczne </a:t>
            </a:r>
            <a:r>
              <a:rPr lang="pl-PL" dirty="0" smtClean="0"/>
              <a:t>– klasy i metody,</a:t>
            </a:r>
            <a:r>
              <a:rPr lang="pl-PL" dirty="0"/>
              <a:t> </a:t>
            </a:r>
            <a:r>
              <a:rPr lang="pl-PL" dirty="0" smtClean="0"/>
              <a:t>w których </a:t>
            </a:r>
            <a:br>
              <a:rPr lang="pl-PL" dirty="0" smtClean="0"/>
            </a:br>
            <a:r>
              <a:rPr lang="pl-PL" dirty="0" smtClean="0"/>
              <a:t>możemy przekazać typ na którym będziemy </a:t>
            </a:r>
            <a:br>
              <a:rPr lang="pl-PL" dirty="0" smtClean="0"/>
            </a:br>
            <a:r>
              <a:rPr lang="pl-PL" dirty="0" smtClean="0"/>
              <a:t>operować jako argument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b="1" dirty="0" smtClean="0"/>
              <a:t>Kolekcje generyczne </a:t>
            </a:r>
            <a:r>
              <a:rPr lang="pl-PL" dirty="0" smtClean="0"/>
              <a:t>– kolekcje, które </a:t>
            </a:r>
            <a:br>
              <a:rPr lang="pl-PL" dirty="0" smtClean="0"/>
            </a:br>
            <a:r>
              <a:rPr lang="pl-PL" dirty="0" smtClean="0"/>
              <a:t>wykorzystują mechanizm generyczności</a:t>
            </a:r>
            <a:r>
              <a:rPr lang="pl-PL" dirty="0"/>
              <a:t>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i działają dla obiektów zadanego typu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994" y="4757435"/>
            <a:ext cx="4049806" cy="67916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59" y="1287887"/>
            <a:ext cx="3469568" cy="3408340"/>
          </a:xfrm>
          <a:prstGeom prst="rect">
            <a:avLst/>
          </a:prstGeom>
        </p:spPr>
      </p:pic>
      <p:grpSp>
        <p:nvGrpSpPr>
          <p:cNvPr id="25" name="Grupa 24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6" name="Prostokąt 25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7" name="Grupa 26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8" name="Obraz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9" name="pole tekstowe 28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30" name="pole tekstowe 29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1" name="Łącznik prosty 30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Obraz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33" name="pole tekstowe 32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61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Praktyczne zastosowanie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98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 czym był ten wykład?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173082" y="1874331"/>
            <a:ext cx="1804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endParaRPr lang="pl-PL" sz="360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upa 12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14" name="Prostokąt 13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5" name="Grupa 14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16" name="Obraz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17" name="pole tekstowe 16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8" name="pole tekstowe 17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9" name="Łącznik prosty 18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Obraz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1" name="pole tekstowe 20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316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5" y="658659"/>
            <a:ext cx="10515600" cy="854771"/>
          </a:xfrm>
        </p:spPr>
        <p:txBody>
          <a:bodyPr>
            <a:noAutofit/>
          </a:bodyPr>
          <a:lstStyle/>
          <a:p>
            <a:pPr algn="ctr"/>
            <a:r>
              <a:rPr lang="pl-PL" sz="40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Nadpisywanie kodu, problem ze zmianami</a:t>
            </a:r>
            <a:endParaRPr lang="pl-PL" sz="40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380892" y="315493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endParaRPr lang="pl-PL" sz="240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ytuł 3"/>
          <p:cNvSpPr txBox="1">
            <a:spLocks/>
          </p:cNvSpPr>
          <p:nvPr/>
        </p:nvSpPr>
        <p:spPr>
          <a:xfrm>
            <a:off x="817324" y="2532990"/>
            <a:ext cx="10515600" cy="854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Programowanie Obiektowe</a:t>
            </a:r>
            <a:endParaRPr lang="pl-PL" sz="40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5209379" y="2038454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Rozwiązanie</a:t>
            </a:r>
            <a:endParaRPr lang="pl-PL" sz="240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3182817" y="3514082"/>
            <a:ext cx="2198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500" smtClean="0">
                <a:solidFill>
                  <a:schemeClr val="accent6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C#</a:t>
            </a:r>
            <a:endParaRPr lang="pl-PL" sz="11500">
              <a:solidFill>
                <a:schemeClr val="accent6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57" y="3349359"/>
            <a:ext cx="1255357" cy="2298822"/>
          </a:xfrm>
          <a:prstGeom prst="rect">
            <a:avLst/>
          </a:prstGeom>
        </p:spPr>
      </p:pic>
      <p:grpSp>
        <p:nvGrpSpPr>
          <p:cNvPr id="17" name="Grupa 16"/>
          <p:cNvGrpSpPr/>
          <p:nvPr/>
        </p:nvGrpSpPr>
        <p:grpSpPr>
          <a:xfrm>
            <a:off x="-6927" y="5648180"/>
            <a:ext cx="12192000" cy="1209820"/>
            <a:chOff x="0" y="5736882"/>
            <a:chExt cx="12192000" cy="1209820"/>
          </a:xfrm>
        </p:grpSpPr>
        <p:sp>
          <p:nvSpPr>
            <p:cNvPr id="18" name="Prostokąt 17"/>
            <p:cNvSpPr/>
            <p:nvPr/>
          </p:nvSpPr>
          <p:spPr>
            <a:xfrm>
              <a:off x="0" y="5736882"/>
              <a:ext cx="12192000" cy="1121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9" name="Grupa 18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0" name="Obraz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1" name="pole tekstowe 20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2" name="pole tekstowe 21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3" name="Łącznik prosty 22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Obraz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5" name="pole tekstowe 24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197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Pytania?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Prostokąt 37"/>
          <p:cNvSpPr/>
          <p:nvPr/>
        </p:nvSpPr>
        <p:spPr>
          <a:xfrm>
            <a:off x="4812636" y="1886659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Rozwiązanie</a:t>
            </a:r>
            <a:endParaRPr lang="pl-PL" sz="360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upa 13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15" name="Prostokąt 14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6" name="Grupa 15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17" name="Obraz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18" name="pole tekstowe 17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9" name="pole tekstowe 18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0" name="Łącznik prosty 19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Obraz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22" name="pole tekstowe 21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614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Źródła</a:t>
            </a:r>
            <a:endParaRPr lang="pl-PL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mtClean="0"/>
              <a:t>Microsoft Developer Network</a:t>
            </a:r>
          </a:p>
          <a:p>
            <a:pPr marL="0" indent="0">
              <a:buNone/>
            </a:pPr>
            <a:r>
              <a:rPr lang="pl-PL" smtClean="0">
                <a:hlinkClick r:id="rId2"/>
              </a:rPr>
              <a:t>http://msdn.microsoft.com/</a:t>
            </a:r>
            <a:endParaRPr lang="pl-PL" smtClean="0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r>
              <a:rPr lang="pl-PL" smtClean="0"/>
              <a:t>Ian Griffiths „</a:t>
            </a:r>
            <a:r>
              <a:rPr lang="pl-PL" smtClean="0"/>
              <a:t>C# 5.0. Programowanie. Tworzenie aplikacji Windows 8, internetowych oraz biurowych w .NET 4.5 Framework</a:t>
            </a:r>
            <a:r>
              <a:rPr lang="pl-PL" b="1" smtClean="0"/>
              <a:t>”</a:t>
            </a:r>
          </a:p>
          <a:p>
            <a:pPr marL="0" indent="0">
              <a:buNone/>
            </a:pPr>
            <a:endParaRPr lang="pl-PL" b="1"/>
          </a:p>
          <a:p>
            <a:pPr marL="0" indent="0">
              <a:buNone/>
            </a:pPr>
            <a:r>
              <a:rPr lang="pl-PL" smtClean="0">
                <a:hlinkClick r:id="rId3"/>
              </a:rPr>
              <a:t>http://bzielinski.pl/c-zdarzenia-events/</a:t>
            </a:r>
            <a:endParaRPr lang="pl-PL" smtClean="0"/>
          </a:p>
          <a:p>
            <a:endParaRPr lang="pl-PL" dirty="0"/>
          </a:p>
        </p:txBody>
      </p:sp>
      <p:grpSp>
        <p:nvGrpSpPr>
          <p:cNvPr id="25" name="Grupa 24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6" name="Prostokąt 25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7" name="Grupa 26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8" name="Obraz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9" name="pole tekstowe 28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30" name="pole tekstowe 29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1" name="Łącznik prosty 30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Obraz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33" name="pole tekstowe 32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7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4780889"/>
            <a:ext cx="10515600" cy="854772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Dziękujemy za uwagę!</a:t>
            </a:r>
            <a:endParaRPr lang="pl-PL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00" y="119641"/>
            <a:ext cx="4661248" cy="466124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930400" y="5791200"/>
            <a:ext cx="835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Wojciech Agaciński </a:t>
            </a:r>
          </a:p>
          <a:p>
            <a:pPr algn="ctr"/>
            <a:r>
              <a:rPr lang="pl-PL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Mateusz Bartos</a:t>
            </a:r>
            <a:endParaRPr lang="pl-PL" sz="240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" name="Łącznik prosty 5"/>
          <p:cNvCxnSpPr/>
          <p:nvPr/>
        </p:nvCxnSpPr>
        <p:spPr>
          <a:xfrm>
            <a:off x="2120900" y="57023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5" y="658659"/>
            <a:ext cx="10515600" cy="1253474"/>
          </a:xfrm>
        </p:spPr>
        <p:txBody>
          <a:bodyPr>
            <a:noAutofit/>
          </a:bodyPr>
          <a:lstStyle/>
          <a:p>
            <a:pPr algn="ctr"/>
            <a:r>
              <a:rPr lang="pl-PL" sz="40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Problemy z obsługą stron internetowych na urządzeniach mobilnych</a:t>
            </a:r>
            <a:endParaRPr lang="pl-PL" sz="40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380892" y="315493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endParaRPr lang="pl-PL" sz="240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ytuł 3"/>
          <p:cNvSpPr txBox="1">
            <a:spLocks/>
          </p:cNvSpPr>
          <p:nvPr/>
        </p:nvSpPr>
        <p:spPr>
          <a:xfrm>
            <a:off x="817324" y="2532990"/>
            <a:ext cx="10515600" cy="854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Responsive Web Design</a:t>
            </a:r>
            <a:endParaRPr lang="pl-PL" sz="40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5209379" y="2038454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Rozwiązanie</a:t>
            </a:r>
            <a:endParaRPr lang="pl-PL" sz="240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www.affordablewebdesign.com/wp-content/uploads/2013/07/responsive-web-design-layout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84" y="3360696"/>
            <a:ext cx="3634032" cy="21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a 17"/>
          <p:cNvGrpSpPr/>
          <p:nvPr/>
        </p:nvGrpSpPr>
        <p:grpSpPr>
          <a:xfrm>
            <a:off x="-6927" y="5541114"/>
            <a:ext cx="12192000" cy="1316886"/>
            <a:chOff x="0" y="5629816"/>
            <a:chExt cx="12192000" cy="1316886"/>
          </a:xfrm>
        </p:grpSpPr>
        <p:sp>
          <p:nvSpPr>
            <p:cNvPr id="19" name="Prostokąt 18"/>
            <p:cNvSpPr/>
            <p:nvPr/>
          </p:nvSpPr>
          <p:spPr>
            <a:xfrm>
              <a:off x="0" y="5629816"/>
              <a:ext cx="12192000" cy="1228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0" name="Grupa 19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1" name="Obraz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2" name="pole tekstowe 21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3" name="pole tekstowe 22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4" name="Łącznik prosty 23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Obraz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35" name="pole tekstowe 34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04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5" y="658659"/>
            <a:ext cx="10515600" cy="854771"/>
          </a:xfrm>
        </p:spPr>
        <p:txBody>
          <a:bodyPr>
            <a:noAutofit/>
          </a:bodyPr>
          <a:lstStyle/>
          <a:p>
            <a:pPr algn="ctr"/>
            <a:r>
              <a:rPr lang="pl-PL" sz="40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???</a:t>
            </a:r>
            <a:endParaRPr lang="pl-PL" sz="40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380892" y="315493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endParaRPr lang="pl-PL" sz="240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5209379" y="2038454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Rozwiązanie</a:t>
            </a:r>
            <a:endParaRPr lang="pl-PL" sz="240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http://blog.marcocantu.com/images/BuiltWithDelp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52" y="2924658"/>
            <a:ext cx="5101594" cy="20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functionx.com/delphi/windows/coupling3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68" y="2297449"/>
            <a:ext cx="3994394" cy="32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228240" y="2468882"/>
            <a:ext cx="1178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pl-PL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213186" y="4901408"/>
            <a:ext cx="1178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l-PL" sz="2000" smtClean="0">
                <a:latin typeface="Consolas" panose="020B0609020204030204" pitchFamily="49" charset="0"/>
                <a:cs typeface="Consolas" panose="020B0609020204030204" pitchFamily="49" charset="0"/>
              </a:rPr>
              <a:t>nd.</a:t>
            </a:r>
            <a:endParaRPr lang="pl-PL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Grupa 20"/>
          <p:cNvGrpSpPr/>
          <p:nvPr/>
        </p:nvGrpSpPr>
        <p:grpSpPr>
          <a:xfrm>
            <a:off x="-6927" y="5702844"/>
            <a:ext cx="12192000" cy="1155156"/>
            <a:chOff x="0" y="5791546"/>
            <a:chExt cx="12192000" cy="1155156"/>
          </a:xfrm>
        </p:grpSpPr>
        <p:sp>
          <p:nvSpPr>
            <p:cNvPr id="22" name="Prostokąt 21"/>
            <p:cNvSpPr/>
            <p:nvPr/>
          </p:nvSpPr>
          <p:spPr>
            <a:xfrm>
              <a:off x="0" y="5791546"/>
              <a:ext cx="12192000" cy="106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3" name="Grupa 22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4" name="Obraz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5" name="pole tekstowe 24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35" name="pole tekstowe 34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6" name="Łącznik prosty 35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Obraz 3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38" name="pole tekstowe 37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33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5" y="658659"/>
            <a:ext cx="10515600" cy="854771"/>
          </a:xfrm>
        </p:spPr>
        <p:txBody>
          <a:bodyPr>
            <a:noAutofit/>
          </a:bodyPr>
          <a:lstStyle/>
          <a:p>
            <a:pPr algn="ctr"/>
            <a:r>
              <a:rPr lang="pl-PL" sz="40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??????</a:t>
            </a:r>
            <a:endParaRPr lang="pl-PL" sz="40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380892" y="315493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endParaRPr lang="pl-PL" sz="240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5209379" y="2038454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Rozwiązanie</a:t>
            </a:r>
            <a:endParaRPr lang="pl-PL" sz="240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http://www.swi-prolog.org/icons/swi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15" y="2954396"/>
            <a:ext cx="1903252" cy="15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wi-prolog.org/guitr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31" y="2281342"/>
            <a:ext cx="4431323" cy="268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4862146" y="3468964"/>
            <a:ext cx="259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mtClean="0">
                <a:latin typeface="Consolas" panose="020B0609020204030204" pitchFamily="49" charset="0"/>
                <a:cs typeface="Consolas" panose="020B0609020204030204" pitchFamily="49" charset="0"/>
              </a:rPr>
              <a:t>?- wat(W,T,F).</a:t>
            </a:r>
            <a:endParaRPr lang="pl-PL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Grupa 20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2" name="Prostokąt 21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3" name="Grupa 22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24" name="Obraz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25" name="pole tekstowe 24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35" name="pole tekstowe 34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6" name="Łącznik prosty 35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Obraz 3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38" name="pole tekstowe 37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56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Nie pamiętam co było ostatnio…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173082" y="1874331"/>
            <a:ext cx="1804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endParaRPr lang="pl-PL" sz="360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6" name="Grupa 35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37" name="Prostokąt 36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8" name="Grupa 37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9" name="Obraz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40" name="pole tekstowe 39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pole tekstowe 40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42" name="Łącznik prosty 41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Obraz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44" name="pole tekstowe 43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07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17324" y="25329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Szybkie przypomnienie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4812636" y="1886659"/>
            <a:ext cx="2566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Rozwiązanie</a:t>
            </a:r>
            <a:endParaRPr lang="pl-PL" sz="360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" name="Grupa 27"/>
          <p:cNvGrpSpPr/>
          <p:nvPr/>
        </p:nvGrpSpPr>
        <p:grpSpPr>
          <a:xfrm>
            <a:off x="-6927" y="5272438"/>
            <a:ext cx="12192000" cy="1585562"/>
            <a:chOff x="0" y="5361140"/>
            <a:chExt cx="12192000" cy="1585562"/>
          </a:xfrm>
        </p:grpSpPr>
        <p:sp>
          <p:nvSpPr>
            <p:cNvPr id="29" name="Prostokąt 28"/>
            <p:cNvSpPr/>
            <p:nvPr/>
          </p:nvSpPr>
          <p:spPr>
            <a:xfrm>
              <a:off x="0" y="5361140"/>
              <a:ext cx="12192000" cy="149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0" name="Grupa 29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1" name="Obraz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32" name="pole tekstowe 31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33" name="pole tekstowe 32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4" name="Łącznik prosty 33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Obraz 3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36" name="pole tekstowe 35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36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3"/>
          <p:cNvSpPr>
            <a:spLocks noGrp="1"/>
          </p:cNvSpPr>
          <p:nvPr>
            <p:ph type="title"/>
          </p:nvPr>
        </p:nvSpPr>
        <p:spPr>
          <a:xfrm>
            <a:off x="838200" y="107290"/>
            <a:ext cx="10515600" cy="854771"/>
          </a:xfrm>
        </p:spPr>
        <p:txBody>
          <a:bodyPr>
            <a:normAutofit/>
          </a:bodyPr>
          <a:lstStyle/>
          <a:p>
            <a:pPr algn="ctr"/>
            <a:r>
              <a:rPr lang="pl-PL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Obiektowość w C#</a:t>
            </a:r>
            <a:endParaRPr lang="pl-PL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838200" y="2025618"/>
            <a:ext cx="1092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Klasa,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Modyfikator dostępu,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Obiekt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5" name="Łącznik prosty 24"/>
          <p:cNvCxnSpPr/>
          <p:nvPr/>
        </p:nvCxnSpPr>
        <p:spPr>
          <a:xfrm>
            <a:off x="1828802" y="949361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/>
          <p:cNvSpPr txBox="1"/>
          <p:nvPr/>
        </p:nvSpPr>
        <p:spPr>
          <a:xfrm>
            <a:off x="5936673" y="1734088"/>
            <a:ext cx="54171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amespace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wyklad2</a:t>
            </a:r>
          </a:p>
          <a:p>
            <a:r>
              <a:rPr lang="pl-PL" sz="14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l-PL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endParaRPr lang="pl-PL" sz="140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  <a:endParaRPr lang="pl-PL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someValue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= 7;</a:t>
            </a:r>
            <a:endParaRPr lang="pl-PL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SetSomeValue (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err="1" smtClean="0">
                <a:latin typeface="Consolas" panose="020B0609020204030204" pitchFamily="49" charset="0"/>
                <a:cs typeface="Consolas" panose="020B0609020204030204" pitchFamily="49" charset="0"/>
              </a:rPr>
              <a:t>anotherValue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  {</a:t>
            </a:r>
          </a:p>
          <a:p>
            <a:r>
              <a:rPr lang="pl-PL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pl-PL" sz="140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this.someValue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l-PL" sz="1400" err="1" smtClean="0">
                <a:latin typeface="Consolas" panose="020B0609020204030204" pitchFamily="49" charset="0"/>
                <a:cs typeface="Consolas" panose="020B0609020204030204" pitchFamily="49" charset="0"/>
              </a:rPr>
              <a:t>anotherValue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Program</a:t>
            </a:r>
          </a:p>
          <a:p>
            <a:r>
              <a:rPr lang="pl-PL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pl-PL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l-PL" sz="14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HelloWorld();</a:t>
            </a:r>
          </a:p>
          <a:p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pl-PL" sz="14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.SetSomeValue(3);</a:t>
            </a:r>
          </a:p>
          <a:p>
            <a:r>
              <a:rPr lang="pl-PL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l-PL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5936672" y="1721389"/>
            <a:ext cx="5417127" cy="3809886"/>
          </a:xfrm>
          <a:prstGeom prst="rect">
            <a:avLst/>
          </a:prstGeom>
          <a:solidFill>
            <a:schemeClr val="bg1">
              <a:alpha val="92157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882000" tIns="828000" rIns="360000" bIns="720000" rtlCol="0">
            <a:spAutoFit/>
          </a:bodyPr>
          <a:lstStyle/>
          <a:p>
            <a:r>
              <a:rPr lang="pl-PL" sz="200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Modyfikatory dostępu</a:t>
            </a:r>
          </a:p>
          <a:p>
            <a:endParaRPr lang="pl-PL" sz="140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private</a:t>
            </a:r>
          </a:p>
          <a:p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protected</a:t>
            </a:r>
          </a:p>
          <a:p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internal</a:t>
            </a:r>
          </a:p>
          <a:p>
            <a:r>
              <a:rPr lang="pl-PL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protected internal</a:t>
            </a:r>
            <a:endParaRPr lang="pl-PL" sz="140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upa 30"/>
          <p:cNvGrpSpPr/>
          <p:nvPr/>
        </p:nvGrpSpPr>
        <p:grpSpPr>
          <a:xfrm>
            <a:off x="-6927" y="5702844"/>
            <a:ext cx="12192000" cy="1155156"/>
            <a:chOff x="0" y="5791546"/>
            <a:chExt cx="12192000" cy="1155156"/>
          </a:xfrm>
        </p:grpSpPr>
        <p:sp>
          <p:nvSpPr>
            <p:cNvPr id="32" name="Prostokąt 31"/>
            <p:cNvSpPr/>
            <p:nvPr/>
          </p:nvSpPr>
          <p:spPr>
            <a:xfrm>
              <a:off x="0" y="5869194"/>
              <a:ext cx="12192000" cy="988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3" name="Grupa 32"/>
            <p:cNvGrpSpPr/>
            <p:nvPr/>
          </p:nvGrpSpPr>
          <p:grpSpPr>
            <a:xfrm>
              <a:off x="52763" y="5791546"/>
              <a:ext cx="11910324" cy="1155156"/>
              <a:chOff x="52763" y="5791546"/>
              <a:chExt cx="11910324" cy="1155156"/>
            </a:xfrm>
          </p:grpSpPr>
          <p:pic>
            <p:nvPicPr>
              <p:cNvPr id="34" name="Obraz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" y="5791546"/>
                <a:ext cx="1155156" cy="1155156"/>
              </a:xfrm>
              <a:prstGeom prst="rect">
                <a:avLst/>
              </a:prstGeom>
            </p:spPr>
          </p:pic>
          <p:sp>
            <p:nvSpPr>
              <p:cNvPr id="35" name="pole tekstowe 34"/>
              <p:cNvSpPr txBox="1"/>
              <p:nvPr/>
            </p:nvSpPr>
            <p:spPr>
              <a:xfrm>
                <a:off x="1205262" y="5860821"/>
                <a:ext cx="5336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02. Zdarzenia i typy generyczne</a:t>
                </a:r>
                <a:endParaRPr lang="pl-PL" sz="20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36" name="pole tekstowe 35"/>
              <p:cNvSpPr txBox="1"/>
              <p:nvPr/>
            </p:nvSpPr>
            <p:spPr>
              <a:xfrm>
                <a:off x="1230314" y="6253409"/>
                <a:ext cx="398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Wojciech Agaciński</a:t>
                </a:r>
              </a:p>
              <a:p>
                <a:r>
                  <a:rPr lang="pl-PL" sz="160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Mateusz Bartos</a:t>
                </a:r>
                <a:endParaRPr lang="pl-PL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37" name="Łącznik prosty 36"/>
              <p:cNvCxnSpPr/>
              <p:nvPr/>
            </p:nvCxnSpPr>
            <p:spPr>
              <a:xfrm>
                <a:off x="1292945" y="6240882"/>
                <a:ext cx="424632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Obraz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0066" y="6096064"/>
                <a:ext cx="793021" cy="651410"/>
              </a:xfrm>
              <a:prstGeom prst="rect">
                <a:avLst/>
              </a:prstGeom>
            </p:spPr>
          </p:pic>
          <p:sp>
            <p:nvSpPr>
              <p:cNvPr id="39" name="pole tekstowe 38"/>
              <p:cNvSpPr txBox="1"/>
              <p:nvPr/>
            </p:nvSpPr>
            <p:spPr>
              <a:xfrm>
                <a:off x="9834193" y="6165339"/>
                <a:ext cx="1310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put.net</a:t>
                </a:r>
                <a:endParaRPr lang="pl-PL" sz="36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65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977</Words>
  <Application>Microsoft Office PowerPoint</Application>
  <PresentationFormat>Panoramiczny</PresentationFormat>
  <Paragraphs>307</Paragraphs>
  <Slides>32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Segoe UI Light</vt:lpstr>
      <vt:lpstr>Segoe UI Semilight</vt:lpstr>
      <vt:lpstr>Motyw pakietu Office</vt:lpstr>
      <vt:lpstr>Zdarzenia i typy generyczne</vt:lpstr>
      <vt:lpstr>Agenda</vt:lpstr>
      <vt:lpstr>Nadpisywanie kodu, problem ze zmianami</vt:lpstr>
      <vt:lpstr>Problemy z obsługą stron internetowych na urządzeniach mobilnych</vt:lpstr>
      <vt:lpstr>???</vt:lpstr>
      <vt:lpstr>??????</vt:lpstr>
      <vt:lpstr>Nie pamiętam co było ostatnio…</vt:lpstr>
      <vt:lpstr>Szybkie przypomnienie</vt:lpstr>
      <vt:lpstr>Obiektowość w C#</vt:lpstr>
      <vt:lpstr>Praktyczne zastosowanie</vt:lpstr>
      <vt:lpstr>Problem</vt:lpstr>
      <vt:lpstr>Rozwiązanie</vt:lpstr>
      <vt:lpstr>Praktyczne zastosowanie</vt:lpstr>
      <vt:lpstr>Problem</vt:lpstr>
      <vt:lpstr>Rozwiązanie</vt:lpstr>
      <vt:lpstr>Praktyczne zastosowanie</vt:lpstr>
      <vt:lpstr>Przekazywanie metod jako argumentów</vt:lpstr>
      <vt:lpstr>Delegaty</vt:lpstr>
      <vt:lpstr>Delegat</vt:lpstr>
      <vt:lpstr>Praktyczne zastosowanie</vt:lpstr>
      <vt:lpstr>Interakcje między metodami</vt:lpstr>
      <vt:lpstr>Zdarzenie</vt:lpstr>
      <vt:lpstr>Zdarzenie</vt:lpstr>
      <vt:lpstr>Zdarzenie z domyślnym delegatem</vt:lpstr>
      <vt:lpstr>Praktyczne zastosowanie</vt:lpstr>
      <vt:lpstr>Problem</vt:lpstr>
      <vt:lpstr>Rozwiązanie</vt:lpstr>
      <vt:lpstr>Praktyczne zastosowanie</vt:lpstr>
      <vt:lpstr>O czym był ten wykład?</vt:lpstr>
      <vt:lpstr>Pytania?</vt:lpstr>
      <vt:lpstr>Źródła</vt:lpstr>
      <vt:lpstr>Dziękujemy za uwagę!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Łatwe operacje na metodach</dc:title>
  <dc:creator>Mateusz Bartos</dc:creator>
  <cp:lastModifiedBy>Mateusz Bartos</cp:lastModifiedBy>
  <cp:revision>34</cp:revision>
  <dcterms:created xsi:type="dcterms:W3CDTF">2015-04-21T13:37:28Z</dcterms:created>
  <dcterms:modified xsi:type="dcterms:W3CDTF">2015-04-23T12:26:09Z</dcterms:modified>
</cp:coreProperties>
</file>