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77" r:id="rId5"/>
    <p:sldId id="278" r:id="rId6"/>
    <p:sldId id="279" r:id="rId7"/>
    <p:sldId id="289" r:id="rId8"/>
    <p:sldId id="280" r:id="rId9"/>
    <p:sldId id="284" r:id="rId10"/>
    <p:sldId id="281" r:id="rId11"/>
    <p:sldId id="285" r:id="rId12"/>
    <p:sldId id="282" r:id="rId13"/>
    <p:sldId id="286" r:id="rId14"/>
    <p:sldId id="283" r:id="rId15"/>
    <p:sldId id="287" r:id="rId16"/>
    <p:sldId id="28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3" d="100"/>
          <a:sy n="83" d="100"/>
        </p:scale>
        <p:origin x="610" y="77"/>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5/27/2022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‹N›</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‹N›</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8" name="Rectangle 5">
            <a:extLst>
              <a:ext uri="{FF2B5EF4-FFF2-40B4-BE49-F238E27FC236}">
                <a16:creationId xmlns:a16="http://schemas.microsoft.com/office/drawing/2014/main" id="{51D5FC67-9E0E-3900-A5C1-40BB0D2BC742}"/>
              </a:ext>
            </a:extLst>
          </p:cNvPr>
          <p:cNvSpPr/>
          <p:nvPr userDrawn="1"/>
        </p:nvSpPr>
        <p:spPr>
          <a:xfrm>
            <a:off x="152952" y="3374966"/>
            <a:ext cx="8484881" cy="1694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8913486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4294967295"/>
          </p:nvPr>
        </p:nvSpPr>
        <p:spPr>
          <a:xfrm>
            <a:off x="227446" y="3779982"/>
            <a:ext cx="8215796" cy="1253836"/>
          </a:xfrm>
          <a:prstGeom prst="rect">
            <a:avLst/>
          </a:prstGeom>
          <a:noFill/>
          <a:ln>
            <a:noFill/>
          </a:ln>
        </p:spPr>
        <p:txBody>
          <a:bodyPr/>
          <a:lstStyle/>
          <a:p>
            <a:pPr marL="0" indent="0">
              <a:buNone/>
            </a:pPr>
            <a:endParaRPr lang="en-US" dirty="0">
              <a:solidFill>
                <a:schemeClr val="bg1"/>
              </a:solidFill>
            </a:endParaRPr>
          </a:p>
          <a:p>
            <a:pPr marL="0" indent="0">
              <a:buNone/>
            </a:pPr>
            <a:r>
              <a:rPr lang="en-US" dirty="0">
                <a:solidFill>
                  <a:schemeClr val="bg1"/>
                </a:solidFill>
              </a:rPr>
              <a:t>03 | Querying Multiple Tables with Joins</a:t>
            </a:r>
          </a:p>
        </p:txBody>
      </p:sp>
    </p:spTree>
    <p:extLst>
      <p:ext uri="{BB962C8B-B14F-4D97-AF65-F5344CB8AC3E}">
        <p14:creationId xmlns:p14="http://schemas.microsoft.com/office/powerpoint/2010/main" val="897692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Cross Joins</a:t>
            </a:r>
          </a:p>
        </p:txBody>
      </p:sp>
    </p:spTree>
    <p:extLst>
      <p:ext uri="{BB962C8B-B14F-4D97-AF65-F5344CB8AC3E}">
        <p14:creationId xmlns:p14="http://schemas.microsoft.com/office/powerpoint/2010/main" val="4075408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Self Joins</a:t>
            </a:r>
          </a:p>
        </p:txBody>
      </p:sp>
      <p:sp>
        <p:nvSpPr>
          <p:cNvPr id="3" name="Content Placeholder 2"/>
          <p:cNvSpPr>
            <a:spLocks noGrp="1"/>
          </p:cNvSpPr>
          <p:nvPr>
            <p:ph sz="quarter" idx="10"/>
          </p:nvPr>
        </p:nvSpPr>
        <p:spPr>
          <a:xfrm>
            <a:off x="379413" y="1388226"/>
            <a:ext cx="6764337" cy="5290388"/>
          </a:xfrm>
        </p:spPr>
        <p:txBody>
          <a:bodyPr/>
          <a:lstStyle/>
          <a:p>
            <a:r>
              <a:rPr lang="en-US" dirty="0"/>
              <a:t>Compare rows in same table to each other</a:t>
            </a:r>
          </a:p>
          <a:p>
            <a:r>
              <a:rPr lang="en-US" dirty="0"/>
              <a:t>Create two instances of same table in FROM clause</a:t>
            </a:r>
          </a:p>
          <a:p>
            <a:pPr lvl="1"/>
            <a:r>
              <a:rPr lang="en-US" dirty="0"/>
              <a:t>At least one alias required</a:t>
            </a:r>
          </a:p>
          <a:p>
            <a:r>
              <a:rPr lang="en-US" dirty="0"/>
              <a:t>Example: Return all employees and </a:t>
            </a:r>
            <a:br>
              <a:rPr lang="en-US" dirty="0"/>
            </a:br>
            <a:r>
              <a:rPr lang="en-US" dirty="0"/>
              <a:t>the name of the employee’s manager</a:t>
            </a: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782839925"/>
              </p:ext>
            </p:extLst>
          </p:nvPr>
        </p:nvGraphicFramePr>
        <p:xfrm>
          <a:off x="7914969" y="382386"/>
          <a:ext cx="3559276" cy="2011680"/>
        </p:xfrm>
        <a:graphic>
          <a:graphicData uri="http://schemas.openxmlformats.org/drawingml/2006/table">
            <a:tbl>
              <a:tblPr firstRow="1" bandRow="1">
                <a:tableStyleId>{5C22544A-7EE6-4342-B048-85BDC9FD1C3A}</a:tableStyleId>
              </a:tblPr>
              <a:tblGrid>
                <a:gridCol w="1275656">
                  <a:extLst>
                    <a:ext uri="{9D8B030D-6E8A-4147-A177-3AD203B41FA5}">
                      <a16:colId xmlns:a16="http://schemas.microsoft.com/office/drawing/2014/main" val="20000"/>
                    </a:ext>
                  </a:extLst>
                </a:gridCol>
                <a:gridCol w="1141810">
                  <a:extLst>
                    <a:ext uri="{9D8B030D-6E8A-4147-A177-3AD203B41FA5}">
                      <a16:colId xmlns:a16="http://schemas.microsoft.com/office/drawing/2014/main" val="20001"/>
                    </a:ext>
                  </a:extLst>
                </a:gridCol>
                <a:gridCol w="1141810">
                  <a:extLst>
                    <a:ext uri="{9D8B030D-6E8A-4147-A177-3AD203B41FA5}">
                      <a16:colId xmlns:a16="http://schemas.microsoft.com/office/drawing/2014/main" val="20002"/>
                    </a:ext>
                  </a:extLst>
                </a:gridCol>
              </a:tblGrid>
              <a:tr h="203542">
                <a:tc gridSpan="3">
                  <a:txBody>
                    <a:bodyPr/>
                    <a:lstStyle/>
                    <a:p>
                      <a:pPr algn="ctr"/>
                      <a:r>
                        <a:rPr lang="en-GB" sz="1600" dirty="0"/>
                        <a:t>Employee</a:t>
                      </a:r>
                    </a:p>
                  </a:txBody>
                  <a:tcPr/>
                </a:tc>
                <a:tc hMerge="1">
                  <a:txBody>
                    <a:bodyPr/>
                    <a:lstStyle/>
                    <a:p>
                      <a:endParaRPr lang="en-GB" sz="1400" dirty="0"/>
                    </a:p>
                  </a:txBody>
                  <a:tcPr/>
                </a:tc>
                <a:tc hMerge="1">
                  <a:txBody>
                    <a:bodyPr/>
                    <a:lstStyle/>
                    <a:p>
                      <a:pPr algn="ctr"/>
                      <a:endParaRPr lang="en-GB" sz="1600" dirty="0"/>
                    </a:p>
                  </a:txBody>
                  <a:tcPr/>
                </a:tc>
                <a:extLst>
                  <a:ext uri="{0D108BD9-81ED-4DB2-BD59-A6C34878D82A}">
                    <a16:rowId xmlns:a16="http://schemas.microsoft.com/office/drawing/2014/main" val="10000"/>
                  </a:ext>
                </a:extLst>
              </a:tr>
              <a:tr h="203542">
                <a:tc>
                  <a:txBody>
                    <a:bodyPr/>
                    <a:lstStyle/>
                    <a:p>
                      <a:r>
                        <a:rPr lang="en-GB" sz="1600" b="0" dirty="0" err="1">
                          <a:solidFill>
                            <a:schemeClr val="bg1"/>
                          </a:solidFill>
                        </a:rPr>
                        <a:t>EmployeeID</a:t>
                      </a:r>
                      <a:endParaRPr lang="en-GB" sz="1600" b="0" dirty="0">
                        <a:solidFill>
                          <a:schemeClr val="bg1"/>
                        </a:solidFill>
                      </a:endParaRPr>
                    </a:p>
                  </a:txBody>
                  <a:tcPr>
                    <a:solidFill>
                      <a:schemeClr val="accent1"/>
                    </a:solidFill>
                  </a:tcPr>
                </a:tc>
                <a:tc>
                  <a:txBody>
                    <a:bodyPr/>
                    <a:lstStyle/>
                    <a:p>
                      <a:r>
                        <a:rPr lang="en-GB" sz="1600" b="0" dirty="0" err="1">
                          <a:solidFill>
                            <a:schemeClr val="bg1"/>
                          </a:solidFill>
                        </a:rPr>
                        <a:t>FirstName</a:t>
                      </a:r>
                      <a:endParaRPr lang="en-GB" sz="1600" b="0" dirty="0">
                        <a:solidFill>
                          <a:schemeClr val="bg1"/>
                        </a:solidFill>
                      </a:endParaRPr>
                    </a:p>
                  </a:txBody>
                  <a:tcPr>
                    <a:solidFill>
                      <a:schemeClr val="accent1"/>
                    </a:solidFill>
                  </a:tcPr>
                </a:tc>
                <a:tc>
                  <a:txBody>
                    <a:bodyPr/>
                    <a:lstStyle/>
                    <a:p>
                      <a:r>
                        <a:rPr lang="en-GB" sz="1600" b="0" dirty="0" err="1">
                          <a:solidFill>
                            <a:schemeClr val="bg1"/>
                          </a:solidFill>
                        </a:rPr>
                        <a:t>ManagerID</a:t>
                      </a:r>
                      <a:endParaRPr lang="en-GB" sz="1600" b="0" dirty="0">
                        <a:solidFill>
                          <a:schemeClr val="bg1"/>
                        </a:solidFill>
                      </a:endParaRPr>
                    </a:p>
                  </a:txBody>
                  <a:tcPr>
                    <a:solidFill>
                      <a:schemeClr val="accent1"/>
                    </a:solidFill>
                  </a:tcPr>
                </a:tc>
                <a:extLst>
                  <a:ext uri="{0D108BD9-81ED-4DB2-BD59-A6C34878D82A}">
                    <a16:rowId xmlns:a16="http://schemas.microsoft.com/office/drawing/2014/main" val="10001"/>
                  </a:ext>
                </a:extLst>
              </a:tr>
              <a:tr h="203542">
                <a:tc>
                  <a:txBody>
                    <a:bodyPr/>
                    <a:lstStyle/>
                    <a:p>
                      <a:r>
                        <a:rPr lang="en-GB" sz="1600" dirty="0"/>
                        <a:t>1</a:t>
                      </a:r>
                    </a:p>
                  </a:txBody>
                  <a:tcPr/>
                </a:tc>
                <a:tc>
                  <a:txBody>
                    <a:bodyPr/>
                    <a:lstStyle/>
                    <a:p>
                      <a:r>
                        <a:rPr lang="en-GB" sz="1600" dirty="0"/>
                        <a:t>Dan</a:t>
                      </a:r>
                    </a:p>
                  </a:txBody>
                  <a:tcPr/>
                </a:tc>
                <a:tc>
                  <a:txBody>
                    <a:bodyPr/>
                    <a:lstStyle/>
                    <a:p>
                      <a:r>
                        <a:rPr lang="en-GB" sz="1600" dirty="0"/>
                        <a:t>NULL</a:t>
                      </a:r>
                    </a:p>
                  </a:txBody>
                  <a:tcPr/>
                </a:tc>
                <a:extLst>
                  <a:ext uri="{0D108BD9-81ED-4DB2-BD59-A6C34878D82A}">
                    <a16:rowId xmlns:a16="http://schemas.microsoft.com/office/drawing/2014/main" val="10002"/>
                  </a:ext>
                </a:extLst>
              </a:tr>
              <a:tr h="203542">
                <a:tc>
                  <a:txBody>
                    <a:bodyPr/>
                    <a:lstStyle/>
                    <a:p>
                      <a:r>
                        <a:rPr lang="en-GB" sz="1600" dirty="0"/>
                        <a:t>2</a:t>
                      </a:r>
                    </a:p>
                  </a:txBody>
                  <a:tcPr/>
                </a:tc>
                <a:tc>
                  <a:txBody>
                    <a:bodyPr/>
                    <a:lstStyle/>
                    <a:p>
                      <a:r>
                        <a:rPr lang="en-GB" sz="1600" dirty="0"/>
                        <a:t>Aisha</a:t>
                      </a:r>
                    </a:p>
                  </a:txBody>
                  <a:tcPr/>
                </a:tc>
                <a:tc>
                  <a:txBody>
                    <a:bodyPr/>
                    <a:lstStyle/>
                    <a:p>
                      <a:r>
                        <a:rPr lang="en-GB" sz="1600" dirty="0"/>
                        <a:t>1</a:t>
                      </a:r>
                    </a:p>
                  </a:txBody>
                  <a:tcPr/>
                </a:tc>
                <a:extLst>
                  <a:ext uri="{0D108BD9-81ED-4DB2-BD59-A6C34878D82A}">
                    <a16:rowId xmlns:a16="http://schemas.microsoft.com/office/drawing/2014/main" val="10003"/>
                  </a:ext>
                </a:extLst>
              </a:tr>
              <a:tr h="203542">
                <a:tc>
                  <a:txBody>
                    <a:bodyPr/>
                    <a:lstStyle/>
                    <a:p>
                      <a:r>
                        <a:rPr lang="en-GB" sz="1600" dirty="0"/>
                        <a:t>3</a:t>
                      </a:r>
                    </a:p>
                  </a:txBody>
                  <a:tcPr/>
                </a:tc>
                <a:tc>
                  <a:txBody>
                    <a:bodyPr/>
                    <a:lstStyle/>
                    <a:p>
                      <a:r>
                        <a:rPr lang="en-GB" sz="1600" dirty="0"/>
                        <a:t>Rosie</a:t>
                      </a:r>
                    </a:p>
                  </a:txBody>
                  <a:tcPr/>
                </a:tc>
                <a:tc>
                  <a:txBody>
                    <a:bodyPr/>
                    <a:lstStyle/>
                    <a:p>
                      <a:r>
                        <a:rPr lang="en-GB" sz="1600" dirty="0"/>
                        <a:t>1</a:t>
                      </a:r>
                    </a:p>
                  </a:txBody>
                  <a:tcPr/>
                </a:tc>
                <a:extLst>
                  <a:ext uri="{0D108BD9-81ED-4DB2-BD59-A6C34878D82A}">
                    <a16:rowId xmlns:a16="http://schemas.microsoft.com/office/drawing/2014/main" val="10004"/>
                  </a:ext>
                </a:extLst>
              </a:tr>
              <a:tr h="203542">
                <a:tc>
                  <a:txBody>
                    <a:bodyPr/>
                    <a:lstStyle/>
                    <a:p>
                      <a:r>
                        <a:rPr lang="en-GB" sz="1600" dirty="0"/>
                        <a:t>4</a:t>
                      </a:r>
                    </a:p>
                  </a:txBody>
                  <a:tcPr/>
                </a:tc>
                <a:tc>
                  <a:txBody>
                    <a:bodyPr/>
                    <a:lstStyle/>
                    <a:p>
                      <a:r>
                        <a:rPr lang="en-GB" sz="1600" dirty="0"/>
                        <a:t>Naomi</a:t>
                      </a:r>
                    </a:p>
                  </a:txBody>
                  <a:tcPr/>
                </a:tc>
                <a:tc>
                  <a:txBody>
                    <a:bodyPr/>
                    <a:lstStyle/>
                    <a:p>
                      <a:r>
                        <a:rPr lang="en-GB" sz="1600" dirty="0"/>
                        <a:t>3</a:t>
                      </a:r>
                    </a:p>
                  </a:txBody>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6183456"/>
              </p:ext>
            </p:extLst>
          </p:nvPr>
        </p:nvGraphicFramePr>
        <p:xfrm>
          <a:off x="7954296" y="4666934"/>
          <a:ext cx="3539613" cy="2011680"/>
        </p:xfrm>
        <a:graphic>
          <a:graphicData uri="http://schemas.openxmlformats.org/drawingml/2006/table">
            <a:tbl>
              <a:tblPr firstRow="1" bandRow="1">
                <a:tableStyleId>{5C22544A-7EE6-4342-B048-85BDC9FD1C3A}</a:tableStyleId>
              </a:tblPr>
              <a:tblGrid>
                <a:gridCol w="1792541">
                  <a:extLst>
                    <a:ext uri="{9D8B030D-6E8A-4147-A177-3AD203B41FA5}">
                      <a16:colId xmlns:a16="http://schemas.microsoft.com/office/drawing/2014/main" val="20001"/>
                    </a:ext>
                  </a:extLst>
                </a:gridCol>
                <a:gridCol w="1747072">
                  <a:extLst>
                    <a:ext uri="{9D8B030D-6E8A-4147-A177-3AD203B41FA5}">
                      <a16:colId xmlns:a16="http://schemas.microsoft.com/office/drawing/2014/main" val="20002"/>
                    </a:ext>
                  </a:extLst>
                </a:gridCol>
              </a:tblGrid>
              <a:tr h="203542">
                <a:tc gridSpan="2">
                  <a:txBody>
                    <a:bodyPr/>
                    <a:lstStyle/>
                    <a:p>
                      <a:pPr algn="ctr"/>
                      <a:r>
                        <a:rPr lang="en-GB" sz="1600" dirty="0"/>
                        <a:t>Result</a:t>
                      </a:r>
                    </a:p>
                  </a:txBody>
                  <a:tcPr/>
                </a:tc>
                <a:tc hMerge="1">
                  <a:txBody>
                    <a:bodyPr/>
                    <a:lstStyle/>
                    <a:p>
                      <a:endParaRPr lang="en-GB" sz="1400" dirty="0"/>
                    </a:p>
                  </a:txBody>
                  <a:tcPr/>
                </a:tc>
                <a:extLst>
                  <a:ext uri="{0D108BD9-81ED-4DB2-BD59-A6C34878D82A}">
                    <a16:rowId xmlns:a16="http://schemas.microsoft.com/office/drawing/2014/main" val="10000"/>
                  </a:ext>
                </a:extLst>
              </a:tr>
              <a:tr h="203542">
                <a:tc>
                  <a:txBody>
                    <a:bodyPr/>
                    <a:lstStyle/>
                    <a:p>
                      <a:r>
                        <a:rPr lang="en-GB" sz="1600" b="0" dirty="0">
                          <a:solidFill>
                            <a:schemeClr val="bg1"/>
                          </a:solidFill>
                        </a:rPr>
                        <a:t>Employee</a:t>
                      </a:r>
                    </a:p>
                  </a:txBody>
                  <a:tcPr>
                    <a:solidFill>
                      <a:schemeClr val="accent1"/>
                    </a:solidFill>
                  </a:tcPr>
                </a:tc>
                <a:tc>
                  <a:txBody>
                    <a:bodyPr/>
                    <a:lstStyle/>
                    <a:p>
                      <a:r>
                        <a:rPr lang="en-GB" sz="1600" b="0" dirty="0">
                          <a:solidFill>
                            <a:schemeClr val="bg1"/>
                          </a:solidFill>
                        </a:rPr>
                        <a:t>Manager</a:t>
                      </a:r>
                    </a:p>
                  </a:txBody>
                  <a:tcPr>
                    <a:solidFill>
                      <a:schemeClr val="accent1"/>
                    </a:solidFill>
                  </a:tcPr>
                </a:tc>
                <a:extLst>
                  <a:ext uri="{0D108BD9-81ED-4DB2-BD59-A6C34878D82A}">
                    <a16:rowId xmlns:a16="http://schemas.microsoft.com/office/drawing/2014/main" val="10001"/>
                  </a:ext>
                </a:extLst>
              </a:tr>
              <a:tr h="203542">
                <a:tc>
                  <a:txBody>
                    <a:bodyPr/>
                    <a:lstStyle/>
                    <a:p>
                      <a:r>
                        <a:rPr lang="en-GB" sz="1600" dirty="0"/>
                        <a:t>Dan</a:t>
                      </a:r>
                    </a:p>
                  </a:txBody>
                  <a:tcPr/>
                </a:tc>
                <a:tc>
                  <a:txBody>
                    <a:bodyPr/>
                    <a:lstStyle/>
                    <a:p>
                      <a:r>
                        <a:rPr lang="en-GB" sz="1600" i="1" dirty="0">
                          <a:solidFill>
                            <a:schemeClr val="bg1">
                              <a:lumMod val="50000"/>
                            </a:schemeClr>
                          </a:solidFill>
                        </a:rPr>
                        <a:t>NULL</a:t>
                      </a:r>
                    </a:p>
                  </a:txBody>
                  <a:tcPr/>
                </a:tc>
                <a:extLst>
                  <a:ext uri="{0D108BD9-81ED-4DB2-BD59-A6C34878D82A}">
                    <a16:rowId xmlns:a16="http://schemas.microsoft.com/office/drawing/2014/main" val="10002"/>
                  </a:ext>
                </a:extLst>
              </a:tr>
              <a:tr h="203542">
                <a:tc>
                  <a:txBody>
                    <a:bodyPr/>
                    <a:lstStyle/>
                    <a:p>
                      <a:r>
                        <a:rPr lang="en-GB" sz="1600" dirty="0"/>
                        <a:t>Aisha</a:t>
                      </a:r>
                    </a:p>
                  </a:txBody>
                  <a:tcPr/>
                </a:tc>
                <a:tc>
                  <a:txBody>
                    <a:bodyPr/>
                    <a:lstStyle/>
                    <a:p>
                      <a:r>
                        <a:rPr lang="en-GB" sz="1600" dirty="0"/>
                        <a:t>Dan</a:t>
                      </a:r>
                    </a:p>
                  </a:txBody>
                  <a:tcPr/>
                </a:tc>
                <a:extLst>
                  <a:ext uri="{0D108BD9-81ED-4DB2-BD59-A6C34878D82A}">
                    <a16:rowId xmlns:a16="http://schemas.microsoft.com/office/drawing/2014/main" val="10003"/>
                  </a:ext>
                </a:extLst>
              </a:tr>
              <a:tr h="203542">
                <a:tc>
                  <a:txBody>
                    <a:bodyPr/>
                    <a:lstStyle/>
                    <a:p>
                      <a:r>
                        <a:rPr lang="en-GB" sz="1600" dirty="0"/>
                        <a:t>Rosie</a:t>
                      </a:r>
                    </a:p>
                  </a:txBody>
                  <a:tcPr/>
                </a:tc>
                <a:tc>
                  <a:txBody>
                    <a:bodyPr/>
                    <a:lstStyle/>
                    <a:p>
                      <a:r>
                        <a:rPr lang="en-GB" sz="1600" dirty="0"/>
                        <a:t>Dan</a:t>
                      </a:r>
                    </a:p>
                  </a:txBody>
                  <a:tcPr/>
                </a:tc>
                <a:extLst>
                  <a:ext uri="{0D108BD9-81ED-4DB2-BD59-A6C34878D82A}">
                    <a16:rowId xmlns:a16="http://schemas.microsoft.com/office/drawing/2014/main" val="10004"/>
                  </a:ext>
                </a:extLst>
              </a:tr>
              <a:tr h="203542">
                <a:tc>
                  <a:txBody>
                    <a:bodyPr/>
                    <a:lstStyle/>
                    <a:p>
                      <a:r>
                        <a:rPr lang="en-GB" sz="1600" dirty="0"/>
                        <a:t>Naomi</a:t>
                      </a:r>
                    </a:p>
                  </a:txBody>
                  <a:tcPr/>
                </a:tc>
                <a:tc>
                  <a:txBody>
                    <a:bodyPr/>
                    <a:lstStyle/>
                    <a:p>
                      <a:r>
                        <a:rPr lang="en-GB" sz="1600" dirty="0"/>
                        <a:t>Rosie</a:t>
                      </a:r>
                    </a:p>
                  </a:txBody>
                  <a:tcPr/>
                </a:tc>
                <a:extLst>
                  <a:ext uri="{0D108BD9-81ED-4DB2-BD59-A6C34878D82A}">
                    <a16:rowId xmlns:a16="http://schemas.microsoft.com/office/drawing/2014/main" val="10005"/>
                  </a:ext>
                </a:extLst>
              </a:tr>
            </a:tbl>
          </a:graphicData>
        </a:graphic>
      </p:graphicFrame>
      <p:sp>
        <p:nvSpPr>
          <p:cNvPr id="8" name="AutoShape 3"/>
          <p:cNvSpPr>
            <a:spLocks noChangeArrowheads="1"/>
          </p:cNvSpPr>
          <p:nvPr/>
        </p:nvSpPr>
        <p:spPr bwMode="auto">
          <a:xfrm>
            <a:off x="7536656" y="2635026"/>
            <a:ext cx="4529138" cy="1741646"/>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GB" sz="2000" dirty="0"/>
              <a:t>SELECT </a:t>
            </a:r>
            <a:r>
              <a:rPr lang="en-GB" sz="2000" dirty="0" err="1"/>
              <a:t>emp.FirstName</a:t>
            </a:r>
            <a:r>
              <a:rPr lang="en-GB" sz="2000" dirty="0"/>
              <a:t> AS Employee, </a:t>
            </a:r>
          </a:p>
          <a:p>
            <a:r>
              <a:rPr lang="en-GB" sz="2000" dirty="0"/>
              <a:t>              </a:t>
            </a:r>
            <a:r>
              <a:rPr lang="en-GB" sz="2000" dirty="0" err="1"/>
              <a:t>man.FirstName</a:t>
            </a:r>
            <a:r>
              <a:rPr lang="en-GB" sz="2000" dirty="0"/>
              <a:t> AS Manager</a:t>
            </a:r>
          </a:p>
          <a:p>
            <a:r>
              <a:rPr lang="en-GB" sz="2000" dirty="0"/>
              <a:t>FROM </a:t>
            </a:r>
            <a:r>
              <a:rPr lang="en-GB" sz="2000" dirty="0" err="1"/>
              <a:t>HR.Employee</a:t>
            </a:r>
            <a:r>
              <a:rPr lang="en-GB" sz="2000" dirty="0"/>
              <a:t> AS </a:t>
            </a:r>
            <a:r>
              <a:rPr lang="en-GB" sz="2000" dirty="0" err="1"/>
              <a:t>emp</a:t>
            </a:r>
            <a:endParaRPr lang="en-GB" sz="2000" dirty="0"/>
          </a:p>
          <a:p>
            <a:r>
              <a:rPr lang="en-GB" sz="2000" dirty="0"/>
              <a:t>LEFT JOIN </a:t>
            </a:r>
            <a:r>
              <a:rPr lang="en-GB" sz="2000" dirty="0" err="1"/>
              <a:t>HR.Employee</a:t>
            </a:r>
            <a:r>
              <a:rPr lang="en-GB" sz="2000" dirty="0"/>
              <a:t> AS man</a:t>
            </a:r>
          </a:p>
          <a:p>
            <a:r>
              <a:rPr lang="en-GB" sz="2000" dirty="0"/>
              <a:t>ON </a:t>
            </a:r>
            <a:r>
              <a:rPr lang="en-GB" sz="2000" dirty="0" err="1"/>
              <a:t>emp.ManagerID</a:t>
            </a:r>
            <a:r>
              <a:rPr lang="en-GB" sz="2000" dirty="0"/>
              <a:t> = </a:t>
            </a:r>
            <a:r>
              <a:rPr lang="en-GB" sz="2000" dirty="0" err="1"/>
              <a:t>man.EmployeeID</a:t>
            </a:r>
            <a:r>
              <a:rPr lang="en-GB" sz="2000" dirty="0"/>
              <a:t>;</a:t>
            </a:r>
          </a:p>
        </p:txBody>
      </p:sp>
    </p:spTree>
    <p:extLst>
      <p:ext uri="{BB962C8B-B14F-4D97-AF65-F5344CB8AC3E}">
        <p14:creationId xmlns:p14="http://schemas.microsoft.com/office/powerpoint/2010/main" val="237591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Self Joins</a:t>
            </a:r>
          </a:p>
        </p:txBody>
      </p:sp>
    </p:spTree>
    <p:extLst>
      <p:ext uri="{BB962C8B-B14F-4D97-AF65-F5344CB8AC3E}">
        <p14:creationId xmlns:p14="http://schemas.microsoft.com/office/powerpoint/2010/main" val="1089096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Multiple Tables with Joins</a:t>
            </a:r>
            <a:endParaRPr lang="en-GB" dirty="0"/>
          </a:p>
        </p:txBody>
      </p:sp>
      <p:sp>
        <p:nvSpPr>
          <p:cNvPr id="3" name="Content Placeholder 2"/>
          <p:cNvSpPr>
            <a:spLocks noGrp="1"/>
          </p:cNvSpPr>
          <p:nvPr>
            <p:ph sz="quarter" idx="10"/>
          </p:nvPr>
        </p:nvSpPr>
        <p:spPr>
          <a:xfrm>
            <a:off x="379413" y="1135856"/>
            <a:ext cx="11525250" cy="5542758"/>
          </a:xfrm>
        </p:spPr>
        <p:txBody>
          <a:bodyPr/>
          <a:lstStyle/>
          <a:p>
            <a:r>
              <a:rPr lang="en-GB" dirty="0"/>
              <a:t>Join Concepts</a:t>
            </a:r>
          </a:p>
          <a:p>
            <a:r>
              <a:rPr lang="en-GB" dirty="0"/>
              <a:t>Join Syntax</a:t>
            </a:r>
          </a:p>
          <a:p>
            <a:r>
              <a:rPr lang="en-GB" dirty="0"/>
              <a:t>Inner Joins</a:t>
            </a:r>
          </a:p>
          <a:p>
            <a:r>
              <a:rPr lang="en-GB" dirty="0"/>
              <a:t>Outer Joins</a:t>
            </a:r>
          </a:p>
          <a:p>
            <a:r>
              <a:rPr lang="en-GB" dirty="0"/>
              <a:t>Cross Joins</a:t>
            </a:r>
          </a:p>
          <a:p>
            <a:r>
              <a:rPr lang="en-GB" dirty="0"/>
              <a:t>Self Joins</a:t>
            </a:r>
          </a:p>
          <a:p>
            <a:endParaRPr lang="en-GB" dirty="0"/>
          </a:p>
          <a:p>
            <a:r>
              <a:rPr lang="en-GB" dirty="0"/>
              <a:t>Lab: </a:t>
            </a:r>
            <a:r>
              <a:rPr lang="en-US" dirty="0"/>
              <a:t>Querying Multiple Tables with Joins</a:t>
            </a:r>
            <a:endParaRPr lang="en-GB" dirty="0"/>
          </a:p>
        </p:txBody>
      </p:sp>
    </p:spTree>
    <p:extLst>
      <p:ext uri="{BB962C8B-B14F-4D97-AF65-F5344CB8AC3E}">
        <p14:creationId xmlns:p14="http://schemas.microsoft.com/office/powerpoint/2010/main" val="1556965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Join Concepts</a:t>
            </a:r>
          </a:p>
          <a:p>
            <a:r>
              <a:rPr lang="en-GB" dirty="0"/>
              <a:t>Join Syntax</a:t>
            </a:r>
          </a:p>
          <a:p>
            <a:r>
              <a:rPr lang="en-GB" dirty="0"/>
              <a:t>Inner Joins</a:t>
            </a:r>
          </a:p>
          <a:p>
            <a:r>
              <a:rPr lang="en-GB" dirty="0"/>
              <a:t>Outer Joins</a:t>
            </a:r>
          </a:p>
          <a:p>
            <a:r>
              <a:rPr lang="en-GB" dirty="0"/>
              <a:t>Cross Joins</a:t>
            </a:r>
          </a:p>
          <a:p>
            <a:r>
              <a:rPr lang="en-GB" dirty="0"/>
              <a:t>Self Joins</a:t>
            </a:r>
          </a:p>
        </p:txBody>
      </p:sp>
      <p:sp>
        <p:nvSpPr>
          <p:cNvPr id="2" name="Title 1"/>
          <p:cNvSpPr>
            <a:spLocks noGrp="1"/>
          </p:cNvSpPr>
          <p:nvPr>
            <p:ph type="title"/>
          </p:nvPr>
        </p:nvSpPr>
        <p:spPr/>
        <p:txBody>
          <a:bodyPr/>
          <a:lstStyle/>
          <a:p>
            <a:r>
              <a:rPr lang="en-US" dirty="0"/>
              <a:t>Module Overview</a:t>
            </a:r>
          </a:p>
        </p:txBody>
      </p:sp>
    </p:spTree>
    <p:extLst>
      <p:ext uri="{BB962C8B-B14F-4D97-AF65-F5344CB8AC3E}">
        <p14:creationId xmlns:p14="http://schemas.microsoft.com/office/powerpoint/2010/main" val="31834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Join Concepts</a:t>
            </a:r>
          </a:p>
        </p:txBody>
      </p:sp>
      <p:sp>
        <p:nvSpPr>
          <p:cNvPr id="3" name="Content Placeholder 2"/>
          <p:cNvSpPr>
            <a:spLocks noGrp="1"/>
          </p:cNvSpPr>
          <p:nvPr>
            <p:ph sz="quarter" idx="10"/>
          </p:nvPr>
        </p:nvSpPr>
        <p:spPr>
          <a:xfrm>
            <a:off x="379413" y="1002890"/>
            <a:ext cx="11524533" cy="5675724"/>
          </a:xfrm>
        </p:spPr>
        <p:txBody>
          <a:bodyPr/>
          <a:lstStyle/>
          <a:p>
            <a:r>
              <a:rPr lang="en-GB" dirty="0"/>
              <a:t>Combine rows from multiple tables by specifying matching criteria</a:t>
            </a:r>
          </a:p>
          <a:p>
            <a:pPr lvl="1"/>
            <a:r>
              <a:rPr lang="en-GB" dirty="0"/>
              <a:t>Usually based on primary key – foreign key relationships</a:t>
            </a:r>
          </a:p>
          <a:p>
            <a:pPr lvl="1"/>
            <a:r>
              <a:rPr lang="en-GB" dirty="0"/>
              <a:t>For example, return rows that combine data from the </a:t>
            </a:r>
            <a:r>
              <a:rPr lang="en-GB" b="1" dirty="0"/>
              <a:t>Employee</a:t>
            </a:r>
            <a:r>
              <a:rPr lang="en-GB" dirty="0"/>
              <a:t> and </a:t>
            </a:r>
            <a:r>
              <a:rPr lang="en-GB" b="1" dirty="0" err="1"/>
              <a:t>SalesOrder</a:t>
            </a:r>
            <a:r>
              <a:rPr lang="en-GB" dirty="0"/>
              <a:t> tables by matching the </a:t>
            </a:r>
            <a:r>
              <a:rPr lang="en-GB" b="1" dirty="0" err="1"/>
              <a:t>Employee.EmployeeID</a:t>
            </a:r>
            <a:r>
              <a:rPr lang="en-GB" dirty="0"/>
              <a:t> primary key to the </a:t>
            </a:r>
            <a:r>
              <a:rPr lang="en-GB" b="1" dirty="0" err="1"/>
              <a:t>SalesOrder.EmployeeID</a:t>
            </a:r>
            <a:r>
              <a:rPr lang="en-GB" dirty="0"/>
              <a:t> foreign key</a:t>
            </a:r>
          </a:p>
          <a:p>
            <a:r>
              <a:rPr lang="en-GB" dirty="0"/>
              <a:t>It helps to think of the tables as sets in a Venn diagram</a:t>
            </a:r>
          </a:p>
        </p:txBody>
      </p:sp>
      <p:grpSp>
        <p:nvGrpSpPr>
          <p:cNvPr id="12" name="Group 11"/>
          <p:cNvGrpSpPr/>
          <p:nvPr/>
        </p:nvGrpSpPr>
        <p:grpSpPr>
          <a:xfrm>
            <a:off x="3755922" y="4650035"/>
            <a:ext cx="5161937" cy="2207965"/>
            <a:chOff x="3883741" y="4375354"/>
            <a:chExt cx="5161937" cy="2207965"/>
          </a:xfrm>
        </p:grpSpPr>
        <p:grpSp>
          <p:nvGrpSpPr>
            <p:cNvPr id="6" name="Group 5"/>
            <p:cNvGrpSpPr/>
            <p:nvPr/>
          </p:nvGrpSpPr>
          <p:grpSpPr>
            <a:xfrm>
              <a:off x="3883741" y="4375354"/>
              <a:ext cx="2733369" cy="1907777"/>
              <a:chOff x="3293806" y="4188542"/>
              <a:chExt cx="3567653" cy="2490072"/>
            </a:xfrm>
          </p:grpSpPr>
          <p:sp>
            <p:nvSpPr>
              <p:cNvPr id="4" name="Oval 3"/>
              <p:cNvSpPr/>
              <p:nvPr/>
            </p:nvSpPr>
            <p:spPr>
              <a:xfrm>
                <a:off x="3293806" y="4188542"/>
                <a:ext cx="2290917" cy="249007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5" name="Oval 4"/>
              <p:cNvSpPr/>
              <p:nvPr/>
            </p:nvSpPr>
            <p:spPr>
              <a:xfrm>
                <a:off x="4570542" y="4188542"/>
                <a:ext cx="2290917" cy="249007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sp>
          <p:nvSpPr>
            <p:cNvPr id="7" name="TextBox 6"/>
            <p:cNvSpPr txBox="1"/>
            <p:nvPr/>
          </p:nvSpPr>
          <p:spPr>
            <a:xfrm>
              <a:off x="4033188" y="6213987"/>
              <a:ext cx="1108765" cy="369332"/>
            </a:xfrm>
            <a:prstGeom prst="rect">
              <a:avLst/>
            </a:prstGeom>
            <a:noFill/>
          </p:spPr>
          <p:txBody>
            <a:bodyPr wrap="none" rtlCol="0">
              <a:spAutoFit/>
            </a:bodyPr>
            <a:lstStyle/>
            <a:p>
              <a:r>
                <a:rPr lang="en-GB" dirty="0"/>
                <a:t>Employee</a:t>
              </a:r>
            </a:p>
          </p:txBody>
        </p:sp>
        <p:sp>
          <p:nvSpPr>
            <p:cNvPr id="8" name="TextBox 7"/>
            <p:cNvSpPr txBox="1"/>
            <p:nvPr/>
          </p:nvSpPr>
          <p:spPr>
            <a:xfrm>
              <a:off x="5345761" y="6213987"/>
              <a:ext cx="1205843" cy="369332"/>
            </a:xfrm>
            <a:prstGeom prst="rect">
              <a:avLst/>
            </a:prstGeom>
            <a:noFill/>
          </p:spPr>
          <p:txBody>
            <a:bodyPr wrap="none" rtlCol="0">
              <a:spAutoFit/>
            </a:bodyPr>
            <a:lstStyle/>
            <a:p>
              <a:r>
                <a:rPr lang="en-GB" dirty="0" err="1"/>
                <a:t>SalesOrder</a:t>
              </a:r>
              <a:endParaRPr lang="en-GB" dirty="0"/>
            </a:p>
          </p:txBody>
        </p:sp>
        <p:sp>
          <p:nvSpPr>
            <p:cNvPr id="9" name="TextBox 8"/>
            <p:cNvSpPr txBox="1"/>
            <p:nvPr/>
          </p:nvSpPr>
          <p:spPr>
            <a:xfrm>
              <a:off x="7445838" y="4842386"/>
              <a:ext cx="1599840" cy="1200329"/>
            </a:xfrm>
            <a:prstGeom prst="rect">
              <a:avLst/>
            </a:prstGeom>
            <a:noFill/>
          </p:spPr>
          <p:txBody>
            <a:bodyPr wrap="square" rtlCol="0">
              <a:spAutoFit/>
            </a:bodyPr>
            <a:lstStyle/>
            <a:p>
              <a:r>
                <a:rPr lang="en-GB" dirty="0"/>
                <a:t>Sales orders that were taken by employees</a:t>
              </a:r>
            </a:p>
          </p:txBody>
        </p:sp>
        <p:cxnSp>
          <p:nvCxnSpPr>
            <p:cNvPr id="11" name="Straight Arrow Connector 10"/>
            <p:cNvCxnSpPr>
              <a:stCxn id="9" idx="1"/>
            </p:cNvCxnSpPr>
            <p:nvPr/>
          </p:nvCxnSpPr>
          <p:spPr>
            <a:xfrm flipH="1" flipV="1">
              <a:off x="5345762" y="5358581"/>
              <a:ext cx="2100076" cy="839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91779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Join Syntax</a:t>
            </a:r>
          </a:p>
        </p:txBody>
      </p:sp>
      <p:sp>
        <p:nvSpPr>
          <p:cNvPr id="10" name="Content Placeholder 2"/>
          <p:cNvSpPr txBox="1">
            <a:spLocks/>
          </p:cNvSpPr>
          <p:nvPr/>
        </p:nvSpPr>
        <p:spPr>
          <a:xfrm>
            <a:off x="458787" y="992188"/>
            <a:ext cx="9255483"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Tx/>
              <a:buSzPct val="9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ea typeface="+mn-ea"/>
                <a:cs typeface="Segoe UI" pitchFamily="34" charset="0"/>
              </a:rPr>
              <a:t>ANSI SQL-92</a:t>
            </a:r>
            <a:endPar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endParaRPr>
          </a:p>
          <a:p>
            <a:pPr marL="458788" marR="0" lvl="1" indent="-169863" algn="l" defTabSz="914400" rtl="0" eaLnBrk="1" fontAlgn="base" latinLnBrk="0" hangingPunct="1">
              <a:lnSpc>
                <a:spcPct val="100000"/>
              </a:lnSpc>
              <a:spcBef>
                <a:spcPts val="600"/>
              </a:spcBef>
              <a:spcAft>
                <a:spcPct val="0"/>
              </a:spcAft>
              <a:buClrTx/>
              <a:buSzPct val="80000"/>
              <a:buFont typeface="Arial" pitchFamily="34" charset="0"/>
              <a:buChar char="•"/>
              <a:tabLst/>
              <a:defRPr/>
            </a:pPr>
            <a:r>
              <a:rPr kumimoji="0" lang="en-US" sz="2800" b="0" i="0" u="none" strike="noStrike" kern="0" cap="none" spc="0" normalizeH="0" baseline="0" noProof="0" dirty="0">
                <a:ln>
                  <a:noFill/>
                </a:ln>
                <a:solidFill>
                  <a:srgbClr val="000000"/>
                </a:solidFill>
                <a:effectLst/>
                <a:uLnTx/>
                <a:uFillTx/>
                <a:latin typeface="Segoe UI" pitchFamily="34" charset="0"/>
                <a:ea typeface="+mn-ea"/>
                <a:cs typeface="Segoe UI" pitchFamily="34" charset="0"/>
              </a:rPr>
              <a:t>Tables joined by JOIN operator in FROM Clause</a:t>
            </a:r>
          </a:p>
          <a:p>
            <a:pPr marL="854075" marR="0" lvl="2" indent="-173038" algn="l" defTabSz="914400" rtl="0" eaLnBrk="1" fontAlgn="base" latinLnBrk="0" hangingPunct="1">
              <a:lnSpc>
                <a:spcPct val="100000"/>
              </a:lnSpc>
              <a:spcBef>
                <a:spcPts val="600"/>
              </a:spcBef>
              <a:spcAft>
                <a:spcPct val="0"/>
              </a:spcAft>
              <a:buClrTx/>
              <a:buSzPct val="80000"/>
              <a:buFont typeface="Arial" pitchFamily="34" charset="0"/>
              <a:buChar char="•"/>
              <a:tabLst/>
              <a:defRPr/>
            </a:pP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Preferred syntax</a:t>
            </a:r>
          </a:p>
          <a:p>
            <a:pPr marL="854075" marR="0" lvl="2" indent="-173038" algn="l" defTabSz="914400" rtl="0" eaLnBrk="1" fontAlgn="base" latinLnBrk="0" hangingPunct="1">
              <a:lnSpc>
                <a:spcPct val="100000"/>
              </a:lnSpc>
              <a:spcBef>
                <a:spcPts val="600"/>
              </a:spcBef>
              <a:spcAft>
                <a:spcPct val="0"/>
              </a:spcAft>
              <a:buClrTx/>
              <a:buSzPct val="80000"/>
              <a:buFont typeface="Arial" pitchFamily="34" charset="0"/>
              <a:buChar char="•"/>
              <a:tabLst/>
              <a:defRPr/>
            </a:pPr>
            <a:endPar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endParaRPr>
          </a:p>
          <a:p>
            <a:pPr marL="854075" marR="0" lvl="2" indent="-173038" algn="l" defTabSz="914400" rtl="0" eaLnBrk="1" fontAlgn="base" latinLnBrk="0" hangingPunct="1">
              <a:lnSpc>
                <a:spcPct val="100000"/>
              </a:lnSpc>
              <a:spcBef>
                <a:spcPts val="600"/>
              </a:spcBef>
              <a:spcAft>
                <a:spcPct val="0"/>
              </a:spcAft>
              <a:buClrTx/>
              <a:buSzPct val="80000"/>
              <a:buFont typeface="Arial" pitchFamily="34" charset="0"/>
              <a:buChar char="•"/>
              <a:tabLst/>
              <a:defRPr/>
            </a:pPr>
            <a:endPar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Tx/>
              <a:buSzPct val="90000"/>
              <a:buFont typeface="Arial" pitchFamily="34" charset="0"/>
              <a:buChar char="•"/>
              <a:tabLst/>
              <a:defRPr/>
            </a:pPr>
            <a:endPar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Tx/>
              <a:buSzPct val="9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ANSI SQL-89</a:t>
            </a:r>
          </a:p>
          <a:p>
            <a:pPr marL="458788" marR="0" lvl="1" indent="-169863" algn="l" defTabSz="914400" rtl="0" eaLnBrk="1" fontAlgn="base" latinLnBrk="0" hangingPunct="1">
              <a:lnSpc>
                <a:spcPct val="100000"/>
              </a:lnSpc>
              <a:spcBef>
                <a:spcPts val="600"/>
              </a:spcBef>
              <a:spcAft>
                <a:spcPct val="0"/>
              </a:spcAft>
              <a:buClrTx/>
              <a:buSzPct val="80000"/>
              <a:buFont typeface="Arial" pitchFamily="34" charset="0"/>
              <a:buChar char="•"/>
              <a:tabLst/>
              <a:defRPr/>
            </a:pP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Tables joined by commas in FROM Clause</a:t>
            </a:r>
          </a:p>
          <a:p>
            <a:pPr marL="854075" marR="0" lvl="2" indent="-173038" algn="l" defTabSz="914400" rtl="0" eaLnBrk="1" fontAlgn="base" latinLnBrk="0" hangingPunct="1">
              <a:lnSpc>
                <a:spcPct val="100000"/>
              </a:lnSpc>
              <a:spcBef>
                <a:spcPts val="600"/>
              </a:spcBef>
              <a:spcAft>
                <a:spcPct val="0"/>
              </a:spcAft>
              <a:buClrTx/>
              <a:buSzPct val="80000"/>
              <a:buFont typeface="Arial" pitchFamily="34" charset="0"/>
              <a:buChar char="•"/>
              <a:tabLst/>
              <a:defRPr/>
            </a:pP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Not recommended: Accidental Cartesian products!</a:t>
            </a:r>
          </a:p>
        </p:txBody>
      </p:sp>
      <p:sp>
        <p:nvSpPr>
          <p:cNvPr id="11" name="AutoShape 3"/>
          <p:cNvSpPr>
            <a:spLocks noChangeArrowheads="1"/>
          </p:cNvSpPr>
          <p:nvPr/>
        </p:nvSpPr>
        <p:spPr bwMode="auto">
          <a:xfrm>
            <a:off x="1424601" y="2508216"/>
            <a:ext cx="6256338" cy="1074563"/>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FROM   Table1 JOIN Table2</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ON &lt;</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on_predicate</a:t>
            </a: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&gt;;</a:t>
            </a:r>
          </a:p>
        </p:txBody>
      </p:sp>
      <p:sp>
        <p:nvSpPr>
          <p:cNvPr id="12" name="AutoShape 3"/>
          <p:cNvSpPr>
            <a:spLocks noChangeArrowheads="1"/>
          </p:cNvSpPr>
          <p:nvPr/>
        </p:nvSpPr>
        <p:spPr bwMode="auto">
          <a:xfrm>
            <a:off x="1424601" y="5378450"/>
            <a:ext cx="6256338" cy="1083600"/>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FROM   Table1, Table2</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WHERE  &lt;</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where_predicate</a:t>
            </a: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61506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Inner Joins</a:t>
            </a:r>
          </a:p>
        </p:txBody>
      </p:sp>
      <p:sp>
        <p:nvSpPr>
          <p:cNvPr id="3" name="Content Placeholder 2"/>
          <p:cNvSpPr>
            <a:spLocks noGrp="1"/>
          </p:cNvSpPr>
          <p:nvPr>
            <p:ph sz="quarter" idx="10"/>
          </p:nvPr>
        </p:nvSpPr>
        <p:spPr/>
        <p:txBody>
          <a:bodyPr/>
          <a:lstStyle/>
          <a:p>
            <a:pPr lvl="0"/>
            <a:r>
              <a:rPr lang="en-US" dirty="0">
                <a:solidFill>
                  <a:srgbClr val="000000"/>
                </a:solidFill>
              </a:rPr>
              <a:t>Return only rows where a match is found in both input tables</a:t>
            </a:r>
          </a:p>
          <a:p>
            <a:pPr lvl="0"/>
            <a:r>
              <a:rPr lang="en-US" dirty="0">
                <a:solidFill>
                  <a:srgbClr val="000000"/>
                </a:solidFill>
              </a:rPr>
              <a:t>Match rows based on attributes supplied in predicate</a:t>
            </a:r>
          </a:p>
          <a:p>
            <a:pPr lvl="0"/>
            <a:r>
              <a:rPr lang="en-US" dirty="0">
                <a:solidFill>
                  <a:srgbClr val="000000"/>
                </a:solidFill>
              </a:rPr>
              <a:t>If join predicate operator is =, also known as </a:t>
            </a:r>
            <a:r>
              <a:rPr lang="en-US" dirty="0" err="1">
                <a:solidFill>
                  <a:srgbClr val="000000"/>
                </a:solidFill>
              </a:rPr>
              <a:t>equi</a:t>
            </a:r>
            <a:r>
              <a:rPr lang="en-US" dirty="0">
                <a:solidFill>
                  <a:srgbClr val="000000"/>
                </a:solidFill>
              </a:rPr>
              <a:t>-join</a:t>
            </a:r>
          </a:p>
          <a:p>
            <a:endParaRPr lang="en-GB" dirty="0"/>
          </a:p>
        </p:txBody>
      </p:sp>
      <p:grpSp>
        <p:nvGrpSpPr>
          <p:cNvPr id="4" name="Group 3"/>
          <p:cNvGrpSpPr/>
          <p:nvPr/>
        </p:nvGrpSpPr>
        <p:grpSpPr>
          <a:xfrm>
            <a:off x="646291" y="4033420"/>
            <a:ext cx="10788626" cy="2207965"/>
            <a:chOff x="646291" y="4033420"/>
            <a:chExt cx="10788626" cy="2207965"/>
          </a:xfrm>
        </p:grpSpPr>
        <p:grpSp>
          <p:nvGrpSpPr>
            <p:cNvPr id="16" name="Group 15"/>
            <p:cNvGrpSpPr/>
            <p:nvPr/>
          </p:nvGrpSpPr>
          <p:grpSpPr>
            <a:xfrm>
              <a:off x="6174735" y="4033420"/>
              <a:ext cx="5260182" cy="2207965"/>
              <a:chOff x="6174735" y="4033420"/>
              <a:chExt cx="5260182" cy="2207965"/>
            </a:xfrm>
          </p:grpSpPr>
          <p:grpSp>
            <p:nvGrpSpPr>
              <p:cNvPr id="5" name="Group 4"/>
              <p:cNvGrpSpPr/>
              <p:nvPr/>
            </p:nvGrpSpPr>
            <p:grpSpPr>
              <a:xfrm>
                <a:off x="6272980" y="4033420"/>
                <a:ext cx="2733369" cy="1907777"/>
                <a:chOff x="3293806" y="4188542"/>
                <a:chExt cx="3567653" cy="2490072"/>
              </a:xfrm>
            </p:grpSpPr>
            <p:sp>
              <p:nvSpPr>
                <p:cNvPr id="10" name="Oval 9"/>
                <p:cNvSpPr/>
                <p:nvPr/>
              </p:nvSpPr>
              <p:spPr>
                <a:xfrm>
                  <a:off x="3293806" y="4188542"/>
                  <a:ext cx="2290917" cy="249007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1" name="Oval 10"/>
                <p:cNvSpPr/>
                <p:nvPr/>
              </p:nvSpPr>
              <p:spPr>
                <a:xfrm>
                  <a:off x="4570542" y="4188542"/>
                  <a:ext cx="2290917" cy="249007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sp>
            <p:nvSpPr>
              <p:cNvPr id="6" name="TextBox 5"/>
              <p:cNvSpPr txBox="1"/>
              <p:nvPr/>
            </p:nvSpPr>
            <p:spPr>
              <a:xfrm>
                <a:off x="6422427" y="5872053"/>
                <a:ext cx="1108765" cy="369332"/>
              </a:xfrm>
              <a:prstGeom prst="rect">
                <a:avLst/>
              </a:prstGeom>
              <a:noFill/>
            </p:spPr>
            <p:txBody>
              <a:bodyPr wrap="none" rtlCol="0">
                <a:spAutoFit/>
              </a:bodyPr>
              <a:lstStyle/>
              <a:p>
                <a:r>
                  <a:rPr lang="en-GB" dirty="0"/>
                  <a:t>Employee</a:t>
                </a:r>
              </a:p>
            </p:txBody>
          </p:sp>
          <p:sp>
            <p:nvSpPr>
              <p:cNvPr id="7" name="TextBox 6"/>
              <p:cNvSpPr txBox="1"/>
              <p:nvPr/>
            </p:nvSpPr>
            <p:spPr>
              <a:xfrm>
                <a:off x="7651059" y="5867040"/>
                <a:ext cx="1205843" cy="369332"/>
              </a:xfrm>
              <a:prstGeom prst="rect">
                <a:avLst/>
              </a:prstGeom>
              <a:noFill/>
            </p:spPr>
            <p:txBody>
              <a:bodyPr wrap="none" rtlCol="0">
                <a:spAutoFit/>
              </a:bodyPr>
              <a:lstStyle/>
              <a:p>
                <a:r>
                  <a:rPr lang="en-GB" dirty="0" err="1"/>
                  <a:t>SalesOrder</a:t>
                </a:r>
                <a:endParaRPr lang="en-GB" dirty="0"/>
              </a:p>
            </p:txBody>
          </p:sp>
          <p:sp>
            <p:nvSpPr>
              <p:cNvPr id="8" name="TextBox 7"/>
              <p:cNvSpPr txBox="1"/>
              <p:nvPr/>
            </p:nvSpPr>
            <p:spPr>
              <a:xfrm>
                <a:off x="9835077" y="4500452"/>
                <a:ext cx="1599840" cy="646331"/>
              </a:xfrm>
              <a:prstGeom prst="rect">
                <a:avLst/>
              </a:prstGeom>
              <a:noFill/>
            </p:spPr>
            <p:txBody>
              <a:bodyPr wrap="square" rtlCol="0">
                <a:spAutoFit/>
              </a:bodyPr>
              <a:lstStyle/>
              <a:p>
                <a:r>
                  <a:rPr lang="en-GB" dirty="0"/>
                  <a:t>Set returned by inner join</a:t>
                </a:r>
              </a:p>
            </p:txBody>
          </p:sp>
          <p:sp>
            <p:nvSpPr>
              <p:cNvPr id="14" name="Chord 13"/>
              <p:cNvSpPr/>
              <p:nvPr/>
            </p:nvSpPr>
            <p:spPr>
              <a:xfrm rot="19532212">
                <a:off x="7255149" y="4054828"/>
                <a:ext cx="1846957" cy="1876548"/>
              </a:xfrm>
              <a:prstGeom prst="chord">
                <a:avLst>
                  <a:gd name="adj1" fmla="val 9448540"/>
                  <a:gd name="adj2" fmla="val 16153032"/>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hord 14"/>
              <p:cNvSpPr/>
              <p:nvPr/>
            </p:nvSpPr>
            <p:spPr>
              <a:xfrm rot="2067788" flipH="1">
                <a:off x="6174735" y="4044997"/>
                <a:ext cx="1846957" cy="1876548"/>
              </a:xfrm>
              <a:prstGeom prst="chord">
                <a:avLst>
                  <a:gd name="adj1" fmla="val 9448540"/>
                  <a:gd name="adj2" fmla="val 16153032"/>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p:cNvCxnSpPr>
                <a:stCxn id="8" idx="1"/>
              </p:cNvCxnSpPr>
              <p:nvPr/>
            </p:nvCxnSpPr>
            <p:spPr>
              <a:xfrm flipH="1">
                <a:off x="7735001" y="4823618"/>
                <a:ext cx="2100076" cy="1930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19" name="AutoShape 3"/>
            <p:cNvSpPr>
              <a:spLocks noChangeArrowheads="1"/>
            </p:cNvSpPr>
            <p:nvPr/>
          </p:nvSpPr>
          <p:spPr bwMode="auto">
            <a:xfrm>
              <a:off x="646291" y="4316702"/>
              <a:ext cx="5114408" cy="1399889"/>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GB" sz="2200" kern="0" dirty="0">
                  <a:solidFill>
                    <a:srgbClr val="000000"/>
                  </a:solidFill>
                  <a:cs typeface="Courier New" panose="02070309020205020404" pitchFamily="49" charset="0"/>
                </a:rPr>
                <a:t>SELECT </a:t>
              </a:r>
              <a:r>
                <a:rPr lang="en-GB" sz="2200" kern="0" dirty="0" err="1">
                  <a:solidFill>
                    <a:srgbClr val="000000"/>
                  </a:solidFill>
                  <a:cs typeface="Courier New" panose="02070309020205020404" pitchFamily="49" charset="0"/>
                </a:rPr>
                <a:t>emp.FirstName</a:t>
              </a:r>
              <a:r>
                <a:rPr lang="en-GB" sz="2200" kern="0" dirty="0">
                  <a:solidFill>
                    <a:srgbClr val="000000"/>
                  </a:solidFill>
                  <a:cs typeface="Courier New" panose="02070309020205020404" pitchFamily="49" charset="0"/>
                </a:rPr>
                <a:t>, </a:t>
              </a:r>
              <a:r>
                <a:rPr lang="en-GB" sz="2200" kern="0" dirty="0" err="1">
                  <a:solidFill>
                    <a:srgbClr val="000000"/>
                  </a:solidFill>
                  <a:cs typeface="Courier New" panose="02070309020205020404" pitchFamily="49" charset="0"/>
                </a:rPr>
                <a:t>ord.Amount</a:t>
              </a:r>
              <a:endParaRPr lang="en-GB" sz="2200" kern="0" dirty="0">
                <a:solidFill>
                  <a:srgbClr val="000000"/>
                </a:solidFill>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GB" sz="2200" kern="0" dirty="0">
                  <a:solidFill>
                    <a:srgbClr val="000000"/>
                  </a:solidFill>
                  <a:cs typeface="Courier New" panose="02070309020205020404" pitchFamily="49" charset="0"/>
                </a:rPr>
                <a:t>FROM </a:t>
              </a:r>
              <a:r>
                <a:rPr lang="en-GB" sz="2200" kern="0" dirty="0" err="1">
                  <a:solidFill>
                    <a:srgbClr val="000000"/>
                  </a:solidFill>
                  <a:cs typeface="Courier New" panose="02070309020205020404" pitchFamily="49" charset="0"/>
                </a:rPr>
                <a:t>HR.Employee</a:t>
              </a:r>
              <a:r>
                <a:rPr lang="en-GB" sz="2200" kern="0" dirty="0">
                  <a:solidFill>
                    <a:srgbClr val="000000"/>
                  </a:solidFill>
                  <a:cs typeface="Courier New" panose="02070309020205020404" pitchFamily="49" charset="0"/>
                </a:rPr>
                <a:t> AS </a:t>
              </a:r>
              <a:r>
                <a:rPr lang="en-GB" sz="2200" kern="0" dirty="0" err="1">
                  <a:solidFill>
                    <a:srgbClr val="000000"/>
                  </a:solidFill>
                  <a:cs typeface="Courier New" panose="02070309020205020404" pitchFamily="49" charset="0"/>
                </a:rPr>
                <a:t>emp</a:t>
              </a:r>
              <a:endParaRPr lang="en-GB" sz="2200" kern="0" dirty="0">
                <a:solidFill>
                  <a:srgbClr val="000000"/>
                </a:solidFill>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GB" sz="2200" kern="0" dirty="0">
                  <a:solidFill>
                    <a:srgbClr val="000000"/>
                  </a:solidFill>
                  <a:cs typeface="Courier New" panose="02070309020205020404" pitchFamily="49" charset="0"/>
                </a:rPr>
                <a:t>[INNER] JOIN </a:t>
              </a:r>
              <a:r>
                <a:rPr lang="en-GB" sz="2200" kern="0" dirty="0" err="1">
                  <a:solidFill>
                    <a:srgbClr val="000000"/>
                  </a:solidFill>
                  <a:cs typeface="Courier New" panose="02070309020205020404" pitchFamily="49" charset="0"/>
                </a:rPr>
                <a:t>Sales.SalesOrder</a:t>
              </a:r>
              <a:r>
                <a:rPr lang="en-GB" sz="2200" kern="0" dirty="0">
                  <a:solidFill>
                    <a:srgbClr val="000000"/>
                  </a:solidFill>
                  <a:cs typeface="Courier New" panose="02070309020205020404" pitchFamily="49" charset="0"/>
                </a:rPr>
                <a:t> AS </a:t>
              </a:r>
              <a:r>
                <a:rPr lang="en-GB" sz="2200" kern="0" dirty="0" err="1">
                  <a:solidFill>
                    <a:srgbClr val="000000"/>
                  </a:solidFill>
                  <a:cs typeface="Courier New" panose="02070309020205020404" pitchFamily="49" charset="0"/>
                </a:rPr>
                <a:t>ord</a:t>
              </a:r>
              <a:endParaRPr lang="en-GB" sz="2200" kern="0" dirty="0">
                <a:solidFill>
                  <a:srgbClr val="000000"/>
                </a:solidFill>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GB" sz="2200" kern="0" dirty="0">
                  <a:solidFill>
                    <a:srgbClr val="000000"/>
                  </a:solidFill>
                  <a:cs typeface="Courier New" panose="02070309020205020404" pitchFamily="49" charset="0"/>
                </a:rPr>
                <a:t>ON </a:t>
              </a:r>
              <a:r>
                <a:rPr lang="en-GB" sz="2200" kern="0" dirty="0" err="1">
                  <a:solidFill>
                    <a:srgbClr val="000000"/>
                  </a:solidFill>
                  <a:cs typeface="Courier New" panose="02070309020205020404" pitchFamily="49" charset="0"/>
                </a:rPr>
                <a:t>emp.EmployeeID</a:t>
              </a:r>
              <a:r>
                <a:rPr lang="en-GB" sz="2200" kern="0" dirty="0">
                  <a:solidFill>
                    <a:srgbClr val="000000"/>
                  </a:solidFill>
                  <a:cs typeface="Courier New" panose="02070309020205020404" pitchFamily="49" charset="0"/>
                </a:rPr>
                <a:t> = </a:t>
              </a:r>
              <a:r>
                <a:rPr lang="en-GB" sz="2200" kern="0" dirty="0" err="1">
                  <a:solidFill>
                    <a:srgbClr val="000000"/>
                  </a:solidFill>
                  <a:cs typeface="Courier New" panose="02070309020205020404" pitchFamily="49" charset="0"/>
                </a:rPr>
                <a:t>ord.EmployeeID</a:t>
              </a:r>
              <a:endParaRPr kumimoji="0" lang="en-US" sz="2200" b="0" i="0" u="none" strike="noStrike" kern="0" cap="none" spc="0" normalizeH="0" baseline="0" noProof="0" dirty="0">
                <a:ln>
                  <a:noFill/>
                </a:ln>
                <a:solidFill>
                  <a:srgbClr val="000000"/>
                </a:solidFill>
                <a:effectLst/>
                <a:uLnTx/>
                <a:uFillTx/>
                <a:cs typeface="Courier New" panose="02070309020205020404" pitchFamily="49" charset="0"/>
              </a:endParaRPr>
            </a:p>
          </p:txBody>
        </p:sp>
      </p:grpSp>
    </p:spTree>
    <p:extLst>
      <p:ext uri="{BB962C8B-B14F-4D97-AF65-F5344CB8AC3E}">
        <p14:creationId xmlns:p14="http://schemas.microsoft.com/office/powerpoint/2010/main" val="373599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Inner Joins</a:t>
            </a:r>
          </a:p>
        </p:txBody>
      </p:sp>
    </p:spTree>
    <p:extLst>
      <p:ext uri="{BB962C8B-B14F-4D97-AF65-F5344CB8AC3E}">
        <p14:creationId xmlns:p14="http://schemas.microsoft.com/office/powerpoint/2010/main" val="701152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Outer Joins</a:t>
            </a:r>
          </a:p>
        </p:txBody>
      </p:sp>
      <p:sp>
        <p:nvSpPr>
          <p:cNvPr id="3" name="Content Placeholder 2"/>
          <p:cNvSpPr>
            <a:spLocks noGrp="1"/>
          </p:cNvSpPr>
          <p:nvPr>
            <p:ph sz="quarter" idx="10"/>
          </p:nvPr>
        </p:nvSpPr>
        <p:spPr>
          <a:xfrm>
            <a:off x="229966" y="832514"/>
            <a:ext cx="6442918" cy="5682327"/>
          </a:xfrm>
        </p:spPr>
        <p:txBody>
          <a:bodyPr/>
          <a:lstStyle/>
          <a:p>
            <a:pPr lvl="0"/>
            <a:r>
              <a:rPr lang="en-US" sz="2400" dirty="0">
                <a:solidFill>
                  <a:srgbClr val="000000"/>
                </a:solidFill>
              </a:rPr>
              <a:t>Return all rows from one table and any matching rows from second table</a:t>
            </a:r>
          </a:p>
          <a:p>
            <a:pPr lvl="0"/>
            <a:r>
              <a:rPr lang="en-US" sz="2400" dirty="0">
                <a:solidFill>
                  <a:srgbClr val="000000"/>
                </a:solidFill>
              </a:rPr>
              <a:t>One table’s rows are “preserved”</a:t>
            </a:r>
          </a:p>
          <a:p>
            <a:pPr lvl="1"/>
            <a:r>
              <a:rPr lang="en-US" sz="2000" dirty="0">
                <a:solidFill>
                  <a:srgbClr val="000000"/>
                </a:solidFill>
              </a:rPr>
              <a:t>Designated with LEFT, RIGHT, FULL keyword</a:t>
            </a:r>
          </a:p>
          <a:p>
            <a:pPr lvl="1"/>
            <a:r>
              <a:rPr lang="en-US" sz="2000" dirty="0">
                <a:solidFill>
                  <a:srgbClr val="000000"/>
                </a:solidFill>
              </a:rPr>
              <a:t>All rows from preserved table output to result set</a:t>
            </a:r>
          </a:p>
          <a:p>
            <a:pPr lvl="0"/>
            <a:r>
              <a:rPr lang="en-US" sz="2400" dirty="0">
                <a:solidFill>
                  <a:srgbClr val="000000"/>
                </a:solidFill>
              </a:rPr>
              <a:t>Matches from other table retrieved</a:t>
            </a:r>
          </a:p>
          <a:p>
            <a:pPr lvl="0"/>
            <a:r>
              <a:rPr lang="en-US" sz="2400" dirty="0">
                <a:solidFill>
                  <a:srgbClr val="000000"/>
                </a:solidFill>
              </a:rPr>
              <a:t>Additional rows added to results for non-matched rows</a:t>
            </a:r>
          </a:p>
          <a:p>
            <a:pPr lvl="1"/>
            <a:r>
              <a:rPr lang="en-US" sz="2000" dirty="0">
                <a:solidFill>
                  <a:srgbClr val="000000"/>
                </a:solidFill>
              </a:rPr>
              <a:t>NULLs added in places where attributes do not match</a:t>
            </a:r>
          </a:p>
          <a:p>
            <a:pPr lvl="0"/>
            <a:r>
              <a:rPr lang="en-US" sz="2400" dirty="0">
                <a:solidFill>
                  <a:srgbClr val="000000"/>
                </a:solidFill>
              </a:rPr>
              <a:t>Example: Return all employees and for those who have taken orders, return the order amount. Employees without matching orders will display NULL for order amount.</a:t>
            </a:r>
          </a:p>
        </p:txBody>
      </p:sp>
      <p:grpSp>
        <p:nvGrpSpPr>
          <p:cNvPr id="11" name="Group 10"/>
          <p:cNvGrpSpPr/>
          <p:nvPr/>
        </p:nvGrpSpPr>
        <p:grpSpPr>
          <a:xfrm>
            <a:off x="6429616" y="1624901"/>
            <a:ext cx="5645722" cy="4309085"/>
            <a:chOff x="6429616" y="1624901"/>
            <a:chExt cx="5645722" cy="4309085"/>
          </a:xfrm>
        </p:grpSpPr>
        <p:grpSp>
          <p:nvGrpSpPr>
            <p:cNvPr id="5" name="Group 4"/>
            <p:cNvGrpSpPr/>
            <p:nvPr/>
          </p:nvGrpSpPr>
          <p:grpSpPr>
            <a:xfrm>
              <a:off x="6668555" y="3726021"/>
              <a:ext cx="5161937" cy="2207965"/>
              <a:chOff x="6272980" y="4033420"/>
              <a:chExt cx="5161937" cy="2207965"/>
            </a:xfrm>
          </p:grpSpPr>
          <p:grpSp>
            <p:nvGrpSpPr>
              <p:cNvPr id="7" name="Group 6"/>
              <p:cNvGrpSpPr/>
              <p:nvPr/>
            </p:nvGrpSpPr>
            <p:grpSpPr>
              <a:xfrm>
                <a:off x="6272980" y="4033420"/>
                <a:ext cx="2733369" cy="1907777"/>
                <a:chOff x="3293806" y="4188542"/>
                <a:chExt cx="3567653" cy="2490072"/>
              </a:xfrm>
            </p:grpSpPr>
            <p:sp>
              <p:nvSpPr>
                <p:cNvPr id="14" name="Oval 13"/>
                <p:cNvSpPr/>
                <p:nvPr/>
              </p:nvSpPr>
              <p:spPr>
                <a:xfrm>
                  <a:off x="3293806" y="4188542"/>
                  <a:ext cx="2290917" cy="2490072"/>
                </a:xfrm>
                <a:prstGeom prst="ellipse">
                  <a:avLst/>
                </a:prstGeom>
                <a:pattFill prst="ltUpDiag">
                  <a:fgClr>
                    <a:schemeClr val="accent1"/>
                  </a:fgClr>
                  <a:bgClr>
                    <a:schemeClr val="bg1"/>
                  </a:bgClr>
                </a:patt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5" name="Oval 14"/>
                <p:cNvSpPr/>
                <p:nvPr/>
              </p:nvSpPr>
              <p:spPr>
                <a:xfrm>
                  <a:off x="4570542" y="4188542"/>
                  <a:ext cx="2290917" cy="249007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sp>
            <p:nvSpPr>
              <p:cNvPr id="8" name="TextBox 7"/>
              <p:cNvSpPr txBox="1"/>
              <p:nvPr/>
            </p:nvSpPr>
            <p:spPr>
              <a:xfrm>
                <a:off x="6422427" y="5872053"/>
                <a:ext cx="1108765" cy="369332"/>
              </a:xfrm>
              <a:prstGeom prst="rect">
                <a:avLst/>
              </a:prstGeom>
              <a:noFill/>
            </p:spPr>
            <p:txBody>
              <a:bodyPr wrap="none" rtlCol="0">
                <a:spAutoFit/>
              </a:bodyPr>
              <a:lstStyle/>
              <a:p>
                <a:r>
                  <a:rPr lang="en-GB" dirty="0"/>
                  <a:t>Employee</a:t>
                </a:r>
              </a:p>
            </p:txBody>
          </p:sp>
          <p:sp>
            <p:nvSpPr>
              <p:cNvPr id="9" name="TextBox 8"/>
              <p:cNvSpPr txBox="1"/>
              <p:nvPr/>
            </p:nvSpPr>
            <p:spPr>
              <a:xfrm>
                <a:off x="7651059" y="5867040"/>
                <a:ext cx="1205843" cy="369332"/>
              </a:xfrm>
              <a:prstGeom prst="rect">
                <a:avLst/>
              </a:prstGeom>
              <a:noFill/>
            </p:spPr>
            <p:txBody>
              <a:bodyPr wrap="none" rtlCol="0">
                <a:spAutoFit/>
              </a:bodyPr>
              <a:lstStyle/>
              <a:p>
                <a:r>
                  <a:rPr lang="en-GB" dirty="0" err="1"/>
                  <a:t>SalesOrder</a:t>
                </a:r>
                <a:endParaRPr lang="en-GB" dirty="0"/>
              </a:p>
            </p:txBody>
          </p:sp>
          <p:sp>
            <p:nvSpPr>
              <p:cNvPr id="10" name="TextBox 9"/>
              <p:cNvSpPr txBox="1"/>
              <p:nvPr/>
            </p:nvSpPr>
            <p:spPr>
              <a:xfrm>
                <a:off x="9835077" y="4500452"/>
                <a:ext cx="1599840" cy="923330"/>
              </a:xfrm>
              <a:prstGeom prst="rect">
                <a:avLst/>
              </a:prstGeom>
              <a:noFill/>
            </p:spPr>
            <p:txBody>
              <a:bodyPr wrap="square" rtlCol="0">
                <a:spAutoFit/>
              </a:bodyPr>
              <a:lstStyle/>
              <a:p>
                <a:r>
                  <a:rPr lang="en-GB" dirty="0"/>
                  <a:t>Set returned by left outer join</a:t>
                </a:r>
              </a:p>
            </p:txBody>
          </p:sp>
          <p:cxnSp>
            <p:nvCxnSpPr>
              <p:cNvPr id="13" name="Straight Arrow Connector 12"/>
              <p:cNvCxnSpPr>
                <a:stCxn id="10" idx="1"/>
              </p:cNvCxnSpPr>
              <p:nvPr/>
            </p:nvCxnSpPr>
            <p:spPr>
              <a:xfrm flipH="1">
                <a:off x="7735001" y="4962117"/>
                <a:ext cx="2100076" cy="545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16" name="AutoShape 3"/>
            <p:cNvSpPr>
              <a:spLocks noChangeArrowheads="1"/>
            </p:cNvSpPr>
            <p:nvPr/>
          </p:nvSpPr>
          <p:spPr bwMode="auto">
            <a:xfrm>
              <a:off x="6429616" y="1624901"/>
              <a:ext cx="5645722" cy="1675924"/>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GB" sz="2400" dirty="0"/>
                <a:t>SELECT </a:t>
              </a:r>
              <a:r>
                <a:rPr lang="en-GB" sz="2400" dirty="0" err="1"/>
                <a:t>emp.FirstName</a:t>
              </a:r>
              <a:r>
                <a:rPr lang="en-GB" sz="2400" dirty="0"/>
                <a:t>, </a:t>
              </a:r>
              <a:r>
                <a:rPr lang="en-GB" sz="2400" dirty="0" err="1"/>
                <a:t>ord.Amount</a:t>
              </a:r>
              <a:endParaRPr lang="en-GB" sz="2400" dirty="0"/>
            </a:p>
            <a:p>
              <a:r>
                <a:rPr lang="en-GB" sz="2400" dirty="0"/>
                <a:t>FROM </a:t>
              </a:r>
              <a:r>
                <a:rPr lang="en-GB" sz="2400" dirty="0" err="1"/>
                <a:t>HR.Employee</a:t>
              </a:r>
              <a:r>
                <a:rPr lang="en-GB" sz="2400" dirty="0"/>
                <a:t> AS </a:t>
              </a:r>
              <a:r>
                <a:rPr lang="en-GB" sz="2400" dirty="0" err="1"/>
                <a:t>emp</a:t>
              </a:r>
              <a:endParaRPr lang="en-GB" sz="2400" dirty="0"/>
            </a:p>
            <a:p>
              <a:r>
                <a:rPr lang="en-GB" sz="2400" dirty="0"/>
                <a:t>LEFT [OUTER] JOIN </a:t>
              </a:r>
              <a:r>
                <a:rPr lang="en-GB" sz="2400" dirty="0" err="1"/>
                <a:t>Sales.SalesOrder</a:t>
              </a:r>
              <a:r>
                <a:rPr lang="en-GB" sz="2400" dirty="0"/>
                <a:t> AS </a:t>
              </a:r>
              <a:r>
                <a:rPr lang="en-GB" sz="2400" dirty="0" err="1"/>
                <a:t>ord</a:t>
              </a:r>
              <a:endParaRPr lang="en-GB" sz="2400" dirty="0"/>
            </a:p>
            <a:p>
              <a:r>
                <a:rPr lang="en-GB" sz="2400" dirty="0"/>
                <a:t>ON </a:t>
              </a:r>
              <a:r>
                <a:rPr lang="en-GB" sz="2400" dirty="0" err="1"/>
                <a:t>emp.EmployeeID</a:t>
              </a:r>
              <a:r>
                <a:rPr lang="en-GB" sz="2400" dirty="0"/>
                <a:t> = </a:t>
              </a:r>
              <a:r>
                <a:rPr lang="en-GB" sz="2400" dirty="0" err="1"/>
                <a:t>ord.EmployeeID</a:t>
              </a:r>
              <a:r>
                <a:rPr lang="en-GB" sz="2400" dirty="0"/>
                <a:t>;</a:t>
              </a:r>
            </a:p>
          </p:txBody>
        </p:sp>
      </p:grpSp>
    </p:spTree>
    <p:extLst>
      <p:ext uri="{BB962C8B-B14F-4D97-AF65-F5344CB8AC3E}">
        <p14:creationId xmlns:p14="http://schemas.microsoft.com/office/powerpoint/2010/main" val="66303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Outer Joins</a:t>
            </a:r>
          </a:p>
        </p:txBody>
      </p:sp>
    </p:spTree>
    <p:extLst>
      <p:ext uri="{BB962C8B-B14F-4D97-AF65-F5344CB8AC3E}">
        <p14:creationId xmlns:p14="http://schemas.microsoft.com/office/powerpoint/2010/main" val="2755488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Cross Joins</a:t>
            </a:r>
          </a:p>
        </p:txBody>
      </p:sp>
      <p:sp>
        <p:nvSpPr>
          <p:cNvPr id="3" name="Content Placeholder 2"/>
          <p:cNvSpPr>
            <a:spLocks noGrp="1"/>
          </p:cNvSpPr>
          <p:nvPr>
            <p:ph sz="quarter" idx="10"/>
          </p:nvPr>
        </p:nvSpPr>
        <p:spPr>
          <a:xfrm>
            <a:off x="161049" y="914400"/>
            <a:ext cx="7276981" cy="5750566"/>
          </a:xfrm>
        </p:spPr>
        <p:txBody>
          <a:bodyPr/>
          <a:lstStyle/>
          <a:p>
            <a:r>
              <a:rPr lang="en-US" sz="2800" dirty="0"/>
              <a:t>Combine each row from first table with each row from second table</a:t>
            </a:r>
          </a:p>
          <a:p>
            <a:r>
              <a:rPr lang="en-US" sz="2800" dirty="0"/>
              <a:t>All possible combinations output</a:t>
            </a:r>
          </a:p>
          <a:p>
            <a:r>
              <a:rPr lang="en-US" sz="2800" dirty="0"/>
              <a:t>Logical foundation for inner and outer joins</a:t>
            </a:r>
          </a:p>
          <a:p>
            <a:pPr lvl="1"/>
            <a:r>
              <a:rPr lang="en-US" sz="2400" dirty="0"/>
              <a:t>Inner join starts with Cartesian product, adds filter</a:t>
            </a:r>
          </a:p>
          <a:p>
            <a:pPr lvl="1"/>
            <a:r>
              <a:rPr lang="en-US" sz="2400" dirty="0"/>
              <a:t>Outer join takes Cartesian output, filtered, adds back non-matching rows (with NULL placeholders)</a:t>
            </a:r>
          </a:p>
          <a:p>
            <a:r>
              <a:rPr lang="en-US" sz="2800" dirty="0"/>
              <a:t>Due to Cartesian product output, not typically a desired form of join</a:t>
            </a:r>
          </a:p>
          <a:p>
            <a:pPr lvl="1"/>
            <a:r>
              <a:rPr lang="en-US" sz="2400" dirty="0"/>
              <a:t>Some useful exceptions: </a:t>
            </a:r>
          </a:p>
          <a:p>
            <a:pPr lvl="2"/>
            <a:r>
              <a:rPr lang="en-US" sz="2000" dirty="0"/>
              <a:t>Table of numbers, generating data for testing</a:t>
            </a:r>
          </a:p>
          <a:p>
            <a:endParaRPr lang="en-GB" sz="2800" dirty="0"/>
          </a:p>
        </p:txBody>
      </p:sp>
      <p:graphicFrame>
        <p:nvGraphicFramePr>
          <p:cNvPr id="4" name="Table 3"/>
          <p:cNvGraphicFramePr>
            <a:graphicFrameLocks noGrp="1"/>
          </p:cNvGraphicFramePr>
          <p:nvPr>
            <p:extLst>
              <p:ext uri="{D42A27DB-BD31-4B8C-83A1-F6EECF244321}">
                <p14:modId xmlns:p14="http://schemas.microsoft.com/office/powerpoint/2010/main" val="745324834"/>
              </p:ext>
            </p:extLst>
          </p:nvPr>
        </p:nvGraphicFramePr>
        <p:xfrm>
          <a:off x="7547211" y="1134701"/>
          <a:ext cx="2224585" cy="1341120"/>
        </p:xfrm>
        <a:graphic>
          <a:graphicData uri="http://schemas.openxmlformats.org/drawingml/2006/table">
            <a:tbl>
              <a:tblPr firstRow="1" bandRow="1">
                <a:tableStyleId>{5C22544A-7EE6-4342-B048-85BDC9FD1C3A}</a:tableStyleId>
              </a:tblPr>
              <a:tblGrid>
                <a:gridCol w="1173876">
                  <a:extLst>
                    <a:ext uri="{9D8B030D-6E8A-4147-A177-3AD203B41FA5}">
                      <a16:colId xmlns:a16="http://schemas.microsoft.com/office/drawing/2014/main" val="20000"/>
                    </a:ext>
                  </a:extLst>
                </a:gridCol>
                <a:gridCol w="1050709">
                  <a:extLst>
                    <a:ext uri="{9D8B030D-6E8A-4147-A177-3AD203B41FA5}">
                      <a16:colId xmlns:a16="http://schemas.microsoft.com/office/drawing/2014/main" val="20001"/>
                    </a:ext>
                  </a:extLst>
                </a:gridCol>
              </a:tblGrid>
              <a:tr h="203542">
                <a:tc gridSpan="2">
                  <a:txBody>
                    <a:bodyPr/>
                    <a:lstStyle/>
                    <a:p>
                      <a:pPr algn="ctr"/>
                      <a:r>
                        <a:rPr lang="en-GB" sz="1600" dirty="0"/>
                        <a:t>Employee</a:t>
                      </a:r>
                    </a:p>
                  </a:txBody>
                  <a:tcPr/>
                </a:tc>
                <a:tc hMerge="1">
                  <a:txBody>
                    <a:bodyPr/>
                    <a:lstStyle/>
                    <a:p>
                      <a:endParaRPr lang="en-GB" sz="1400" dirty="0"/>
                    </a:p>
                  </a:txBody>
                  <a:tcPr/>
                </a:tc>
                <a:extLst>
                  <a:ext uri="{0D108BD9-81ED-4DB2-BD59-A6C34878D82A}">
                    <a16:rowId xmlns:a16="http://schemas.microsoft.com/office/drawing/2014/main" val="10000"/>
                  </a:ext>
                </a:extLst>
              </a:tr>
              <a:tr h="203542">
                <a:tc>
                  <a:txBody>
                    <a:bodyPr/>
                    <a:lstStyle/>
                    <a:p>
                      <a:r>
                        <a:rPr lang="en-GB" sz="1600" b="0" dirty="0" err="1">
                          <a:solidFill>
                            <a:schemeClr val="bg1"/>
                          </a:solidFill>
                        </a:rPr>
                        <a:t>EmployeeID</a:t>
                      </a:r>
                      <a:endParaRPr lang="en-GB" sz="1600" b="0" dirty="0">
                        <a:solidFill>
                          <a:schemeClr val="bg1"/>
                        </a:solidFill>
                      </a:endParaRPr>
                    </a:p>
                  </a:txBody>
                  <a:tcPr>
                    <a:solidFill>
                      <a:schemeClr val="accent1"/>
                    </a:solidFill>
                  </a:tcPr>
                </a:tc>
                <a:tc>
                  <a:txBody>
                    <a:bodyPr/>
                    <a:lstStyle/>
                    <a:p>
                      <a:r>
                        <a:rPr lang="en-GB" sz="1600" b="0" dirty="0" err="1">
                          <a:solidFill>
                            <a:schemeClr val="bg1"/>
                          </a:solidFill>
                        </a:rPr>
                        <a:t>FirstName</a:t>
                      </a:r>
                      <a:endParaRPr lang="en-GB" sz="1600" b="0" dirty="0">
                        <a:solidFill>
                          <a:schemeClr val="bg1"/>
                        </a:solidFill>
                      </a:endParaRPr>
                    </a:p>
                  </a:txBody>
                  <a:tcPr>
                    <a:solidFill>
                      <a:schemeClr val="accent1"/>
                    </a:solidFill>
                  </a:tcPr>
                </a:tc>
                <a:extLst>
                  <a:ext uri="{0D108BD9-81ED-4DB2-BD59-A6C34878D82A}">
                    <a16:rowId xmlns:a16="http://schemas.microsoft.com/office/drawing/2014/main" val="10001"/>
                  </a:ext>
                </a:extLst>
              </a:tr>
              <a:tr h="203542">
                <a:tc>
                  <a:txBody>
                    <a:bodyPr/>
                    <a:lstStyle/>
                    <a:p>
                      <a:r>
                        <a:rPr lang="en-GB" sz="1600" dirty="0"/>
                        <a:t>1</a:t>
                      </a:r>
                    </a:p>
                  </a:txBody>
                  <a:tcPr/>
                </a:tc>
                <a:tc>
                  <a:txBody>
                    <a:bodyPr/>
                    <a:lstStyle/>
                    <a:p>
                      <a:r>
                        <a:rPr lang="en-GB" sz="1600" dirty="0"/>
                        <a:t>Dan</a:t>
                      </a:r>
                    </a:p>
                  </a:txBody>
                  <a:tcPr/>
                </a:tc>
                <a:extLst>
                  <a:ext uri="{0D108BD9-81ED-4DB2-BD59-A6C34878D82A}">
                    <a16:rowId xmlns:a16="http://schemas.microsoft.com/office/drawing/2014/main" val="10002"/>
                  </a:ext>
                </a:extLst>
              </a:tr>
              <a:tr h="203542">
                <a:tc>
                  <a:txBody>
                    <a:bodyPr/>
                    <a:lstStyle/>
                    <a:p>
                      <a:r>
                        <a:rPr lang="en-GB" sz="1600" dirty="0"/>
                        <a:t>2</a:t>
                      </a:r>
                    </a:p>
                  </a:txBody>
                  <a:tcPr/>
                </a:tc>
                <a:tc>
                  <a:txBody>
                    <a:bodyPr/>
                    <a:lstStyle/>
                    <a:p>
                      <a:r>
                        <a:rPr lang="en-GB" sz="1600" dirty="0"/>
                        <a:t>Aisha</a:t>
                      </a:r>
                    </a:p>
                  </a:txBody>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80841091"/>
              </p:ext>
            </p:extLst>
          </p:nvPr>
        </p:nvGraphicFramePr>
        <p:xfrm>
          <a:off x="10031567" y="1134701"/>
          <a:ext cx="2072450" cy="1341120"/>
        </p:xfrm>
        <a:graphic>
          <a:graphicData uri="http://schemas.openxmlformats.org/drawingml/2006/table">
            <a:tbl>
              <a:tblPr firstRow="1" bandRow="1">
                <a:tableStyleId>{5C22544A-7EE6-4342-B048-85BDC9FD1C3A}</a:tableStyleId>
              </a:tblPr>
              <a:tblGrid>
                <a:gridCol w="1093597">
                  <a:extLst>
                    <a:ext uri="{9D8B030D-6E8A-4147-A177-3AD203B41FA5}">
                      <a16:colId xmlns:a16="http://schemas.microsoft.com/office/drawing/2014/main" val="20000"/>
                    </a:ext>
                  </a:extLst>
                </a:gridCol>
                <a:gridCol w="978853">
                  <a:extLst>
                    <a:ext uri="{9D8B030D-6E8A-4147-A177-3AD203B41FA5}">
                      <a16:colId xmlns:a16="http://schemas.microsoft.com/office/drawing/2014/main" val="20001"/>
                    </a:ext>
                  </a:extLst>
                </a:gridCol>
              </a:tblGrid>
              <a:tr h="203542">
                <a:tc gridSpan="2">
                  <a:txBody>
                    <a:bodyPr/>
                    <a:lstStyle/>
                    <a:p>
                      <a:pPr algn="ctr"/>
                      <a:r>
                        <a:rPr lang="en-GB" sz="1600" dirty="0"/>
                        <a:t>Product</a:t>
                      </a:r>
                    </a:p>
                  </a:txBody>
                  <a:tcPr/>
                </a:tc>
                <a:tc hMerge="1">
                  <a:txBody>
                    <a:bodyPr/>
                    <a:lstStyle/>
                    <a:p>
                      <a:endParaRPr lang="en-GB" sz="1400" dirty="0"/>
                    </a:p>
                  </a:txBody>
                  <a:tcPr/>
                </a:tc>
                <a:extLst>
                  <a:ext uri="{0D108BD9-81ED-4DB2-BD59-A6C34878D82A}">
                    <a16:rowId xmlns:a16="http://schemas.microsoft.com/office/drawing/2014/main" val="10000"/>
                  </a:ext>
                </a:extLst>
              </a:tr>
              <a:tr h="203542">
                <a:tc>
                  <a:txBody>
                    <a:bodyPr/>
                    <a:lstStyle/>
                    <a:p>
                      <a:r>
                        <a:rPr lang="en-GB" sz="1600" b="0" dirty="0" err="1">
                          <a:solidFill>
                            <a:schemeClr val="bg1"/>
                          </a:solidFill>
                        </a:rPr>
                        <a:t>ProductID</a:t>
                      </a:r>
                      <a:endParaRPr lang="en-GB" sz="1600" b="0" dirty="0">
                        <a:solidFill>
                          <a:schemeClr val="bg1"/>
                        </a:solidFill>
                      </a:endParaRPr>
                    </a:p>
                  </a:txBody>
                  <a:tcPr>
                    <a:solidFill>
                      <a:schemeClr val="accent1"/>
                    </a:solidFill>
                  </a:tcPr>
                </a:tc>
                <a:tc>
                  <a:txBody>
                    <a:bodyPr/>
                    <a:lstStyle/>
                    <a:p>
                      <a:r>
                        <a:rPr lang="en-GB" sz="1600" b="0" dirty="0">
                          <a:solidFill>
                            <a:schemeClr val="bg1"/>
                          </a:solidFill>
                        </a:rPr>
                        <a:t>Name</a:t>
                      </a:r>
                    </a:p>
                  </a:txBody>
                  <a:tcPr>
                    <a:solidFill>
                      <a:schemeClr val="accent1"/>
                    </a:solidFill>
                  </a:tcPr>
                </a:tc>
                <a:extLst>
                  <a:ext uri="{0D108BD9-81ED-4DB2-BD59-A6C34878D82A}">
                    <a16:rowId xmlns:a16="http://schemas.microsoft.com/office/drawing/2014/main" val="10001"/>
                  </a:ext>
                </a:extLst>
              </a:tr>
              <a:tr h="203542">
                <a:tc>
                  <a:txBody>
                    <a:bodyPr/>
                    <a:lstStyle/>
                    <a:p>
                      <a:r>
                        <a:rPr lang="en-GB" sz="1600" dirty="0"/>
                        <a:t>1</a:t>
                      </a:r>
                    </a:p>
                  </a:txBody>
                  <a:tcPr/>
                </a:tc>
                <a:tc>
                  <a:txBody>
                    <a:bodyPr/>
                    <a:lstStyle/>
                    <a:p>
                      <a:r>
                        <a:rPr lang="en-GB" sz="1600" dirty="0"/>
                        <a:t>Widget</a:t>
                      </a:r>
                    </a:p>
                  </a:txBody>
                  <a:tcPr/>
                </a:tc>
                <a:extLst>
                  <a:ext uri="{0D108BD9-81ED-4DB2-BD59-A6C34878D82A}">
                    <a16:rowId xmlns:a16="http://schemas.microsoft.com/office/drawing/2014/main" val="10002"/>
                  </a:ext>
                </a:extLst>
              </a:tr>
              <a:tr h="203542">
                <a:tc>
                  <a:txBody>
                    <a:bodyPr/>
                    <a:lstStyle/>
                    <a:p>
                      <a:r>
                        <a:rPr lang="en-GB" sz="1600" dirty="0"/>
                        <a:t>2</a:t>
                      </a:r>
                    </a:p>
                  </a:txBody>
                  <a:tcPr/>
                </a:tc>
                <a:tc>
                  <a:txBody>
                    <a:bodyPr/>
                    <a:lstStyle/>
                    <a:p>
                      <a:r>
                        <a:rPr lang="en-GB" sz="1600" dirty="0"/>
                        <a:t>Gizmo</a:t>
                      </a:r>
                    </a:p>
                  </a:txBody>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4876412"/>
              </p:ext>
            </p:extLst>
          </p:nvPr>
        </p:nvGraphicFramePr>
        <p:xfrm>
          <a:off x="8585728" y="4222018"/>
          <a:ext cx="2414368" cy="2011680"/>
        </p:xfrm>
        <a:graphic>
          <a:graphicData uri="http://schemas.openxmlformats.org/drawingml/2006/table">
            <a:tbl>
              <a:tblPr firstRow="1" bandRow="1">
                <a:tableStyleId>{5C22544A-7EE6-4342-B048-85BDC9FD1C3A}</a:tableStyleId>
              </a:tblPr>
              <a:tblGrid>
                <a:gridCol w="1222691">
                  <a:extLst>
                    <a:ext uri="{9D8B030D-6E8A-4147-A177-3AD203B41FA5}">
                      <a16:colId xmlns:a16="http://schemas.microsoft.com/office/drawing/2014/main" val="20001"/>
                    </a:ext>
                  </a:extLst>
                </a:gridCol>
                <a:gridCol w="1191677">
                  <a:extLst>
                    <a:ext uri="{9D8B030D-6E8A-4147-A177-3AD203B41FA5}">
                      <a16:colId xmlns:a16="http://schemas.microsoft.com/office/drawing/2014/main" val="20002"/>
                    </a:ext>
                  </a:extLst>
                </a:gridCol>
              </a:tblGrid>
              <a:tr h="203542">
                <a:tc gridSpan="2">
                  <a:txBody>
                    <a:bodyPr/>
                    <a:lstStyle/>
                    <a:p>
                      <a:pPr algn="ctr"/>
                      <a:r>
                        <a:rPr lang="en-GB" sz="1600" dirty="0"/>
                        <a:t>Result</a:t>
                      </a:r>
                    </a:p>
                  </a:txBody>
                  <a:tcPr/>
                </a:tc>
                <a:tc hMerge="1">
                  <a:txBody>
                    <a:bodyPr/>
                    <a:lstStyle/>
                    <a:p>
                      <a:endParaRPr lang="en-GB" sz="1400" dirty="0"/>
                    </a:p>
                  </a:txBody>
                  <a:tcPr/>
                </a:tc>
                <a:extLst>
                  <a:ext uri="{0D108BD9-81ED-4DB2-BD59-A6C34878D82A}">
                    <a16:rowId xmlns:a16="http://schemas.microsoft.com/office/drawing/2014/main" val="10000"/>
                  </a:ext>
                </a:extLst>
              </a:tr>
              <a:tr h="203542">
                <a:tc>
                  <a:txBody>
                    <a:bodyPr/>
                    <a:lstStyle/>
                    <a:p>
                      <a:r>
                        <a:rPr lang="en-GB" sz="1600" b="0" dirty="0" err="1">
                          <a:solidFill>
                            <a:schemeClr val="bg1"/>
                          </a:solidFill>
                        </a:rPr>
                        <a:t>FirstName</a:t>
                      </a:r>
                      <a:endParaRPr lang="en-GB" sz="1600" b="0" dirty="0">
                        <a:solidFill>
                          <a:schemeClr val="bg1"/>
                        </a:solidFill>
                      </a:endParaRPr>
                    </a:p>
                  </a:txBody>
                  <a:tcPr>
                    <a:solidFill>
                      <a:schemeClr val="accent1"/>
                    </a:solidFill>
                  </a:tcPr>
                </a:tc>
                <a:tc>
                  <a:txBody>
                    <a:bodyPr/>
                    <a:lstStyle/>
                    <a:p>
                      <a:r>
                        <a:rPr lang="en-GB" sz="1600" b="0" dirty="0">
                          <a:solidFill>
                            <a:schemeClr val="bg1"/>
                          </a:solidFill>
                        </a:rPr>
                        <a:t>Name</a:t>
                      </a:r>
                    </a:p>
                  </a:txBody>
                  <a:tcPr>
                    <a:solidFill>
                      <a:schemeClr val="accent1"/>
                    </a:solidFill>
                  </a:tcPr>
                </a:tc>
                <a:extLst>
                  <a:ext uri="{0D108BD9-81ED-4DB2-BD59-A6C34878D82A}">
                    <a16:rowId xmlns:a16="http://schemas.microsoft.com/office/drawing/2014/main" val="10001"/>
                  </a:ext>
                </a:extLst>
              </a:tr>
              <a:tr h="203542">
                <a:tc>
                  <a:txBody>
                    <a:bodyPr/>
                    <a:lstStyle/>
                    <a:p>
                      <a:r>
                        <a:rPr lang="en-GB" sz="1600" dirty="0"/>
                        <a:t>Dan</a:t>
                      </a:r>
                    </a:p>
                  </a:txBody>
                  <a:tcPr/>
                </a:tc>
                <a:tc>
                  <a:txBody>
                    <a:bodyPr/>
                    <a:lstStyle/>
                    <a:p>
                      <a:r>
                        <a:rPr lang="en-GB" sz="1600" dirty="0"/>
                        <a:t>Widget</a:t>
                      </a:r>
                    </a:p>
                  </a:txBody>
                  <a:tcPr/>
                </a:tc>
                <a:extLst>
                  <a:ext uri="{0D108BD9-81ED-4DB2-BD59-A6C34878D82A}">
                    <a16:rowId xmlns:a16="http://schemas.microsoft.com/office/drawing/2014/main" val="10002"/>
                  </a:ext>
                </a:extLst>
              </a:tr>
              <a:tr h="203542">
                <a:tc>
                  <a:txBody>
                    <a:bodyPr/>
                    <a:lstStyle/>
                    <a:p>
                      <a:r>
                        <a:rPr lang="en-GB" sz="1600" dirty="0"/>
                        <a:t>Dan</a:t>
                      </a:r>
                    </a:p>
                  </a:txBody>
                  <a:tcPr/>
                </a:tc>
                <a:tc>
                  <a:txBody>
                    <a:bodyPr/>
                    <a:lstStyle/>
                    <a:p>
                      <a:r>
                        <a:rPr lang="en-GB" sz="1600" dirty="0"/>
                        <a:t>Gizmo</a:t>
                      </a:r>
                    </a:p>
                  </a:txBody>
                  <a:tcPr/>
                </a:tc>
                <a:extLst>
                  <a:ext uri="{0D108BD9-81ED-4DB2-BD59-A6C34878D82A}">
                    <a16:rowId xmlns:a16="http://schemas.microsoft.com/office/drawing/2014/main" val="10003"/>
                  </a:ext>
                </a:extLst>
              </a:tr>
              <a:tr h="203542">
                <a:tc>
                  <a:txBody>
                    <a:bodyPr/>
                    <a:lstStyle/>
                    <a:p>
                      <a:r>
                        <a:rPr lang="en-GB" sz="1600" dirty="0"/>
                        <a:t>Aisha</a:t>
                      </a:r>
                    </a:p>
                  </a:txBody>
                  <a:tcPr/>
                </a:tc>
                <a:tc>
                  <a:txBody>
                    <a:bodyPr/>
                    <a:lstStyle/>
                    <a:p>
                      <a:r>
                        <a:rPr lang="en-GB" sz="1600" dirty="0"/>
                        <a:t>Widget</a:t>
                      </a:r>
                    </a:p>
                  </a:txBody>
                  <a:tcPr/>
                </a:tc>
                <a:extLst>
                  <a:ext uri="{0D108BD9-81ED-4DB2-BD59-A6C34878D82A}">
                    <a16:rowId xmlns:a16="http://schemas.microsoft.com/office/drawing/2014/main" val="10004"/>
                  </a:ext>
                </a:extLst>
              </a:tr>
              <a:tr h="203542">
                <a:tc>
                  <a:txBody>
                    <a:bodyPr/>
                    <a:lstStyle/>
                    <a:p>
                      <a:r>
                        <a:rPr lang="en-GB" sz="1600" dirty="0"/>
                        <a:t>Aisha</a:t>
                      </a:r>
                    </a:p>
                  </a:txBody>
                  <a:tcPr/>
                </a:tc>
                <a:tc>
                  <a:txBody>
                    <a:bodyPr/>
                    <a:lstStyle/>
                    <a:p>
                      <a:r>
                        <a:rPr lang="en-GB" sz="1600" dirty="0"/>
                        <a:t>Gizmo</a:t>
                      </a:r>
                    </a:p>
                  </a:txBody>
                  <a:tcPr/>
                </a:tc>
                <a:extLst>
                  <a:ext uri="{0D108BD9-81ED-4DB2-BD59-A6C34878D82A}">
                    <a16:rowId xmlns:a16="http://schemas.microsoft.com/office/drawing/2014/main" val="10005"/>
                  </a:ext>
                </a:extLst>
              </a:tr>
            </a:tbl>
          </a:graphicData>
        </a:graphic>
      </p:graphicFrame>
      <p:sp>
        <p:nvSpPr>
          <p:cNvPr id="9" name="AutoShape 3"/>
          <p:cNvSpPr>
            <a:spLocks noChangeArrowheads="1"/>
          </p:cNvSpPr>
          <p:nvPr/>
        </p:nvSpPr>
        <p:spPr bwMode="auto">
          <a:xfrm>
            <a:off x="7536656" y="2827908"/>
            <a:ext cx="4529138" cy="1084421"/>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GB" sz="2000" dirty="0"/>
              <a:t>SELECT </a:t>
            </a:r>
            <a:r>
              <a:rPr lang="en-GB" sz="2000" dirty="0" err="1"/>
              <a:t>emp.FirstName</a:t>
            </a:r>
            <a:r>
              <a:rPr lang="en-GB" sz="2000" dirty="0"/>
              <a:t>, </a:t>
            </a:r>
            <a:r>
              <a:rPr lang="en-GB" sz="2000" dirty="0" err="1"/>
              <a:t>prd.Name</a:t>
            </a:r>
            <a:endParaRPr lang="en-GB" sz="2000" dirty="0"/>
          </a:p>
          <a:p>
            <a:r>
              <a:rPr lang="en-GB" sz="2000" dirty="0"/>
              <a:t>FROM </a:t>
            </a:r>
            <a:r>
              <a:rPr lang="en-GB" sz="2000" dirty="0" err="1"/>
              <a:t>HR.Employee</a:t>
            </a:r>
            <a:r>
              <a:rPr lang="en-GB" sz="2000" dirty="0"/>
              <a:t> AS </a:t>
            </a:r>
            <a:r>
              <a:rPr lang="en-GB" sz="2000" dirty="0" err="1"/>
              <a:t>emp</a:t>
            </a:r>
            <a:endParaRPr lang="en-GB" sz="2000" dirty="0"/>
          </a:p>
          <a:p>
            <a:r>
              <a:rPr lang="en-GB" sz="2000" dirty="0"/>
              <a:t>CROSS JOIN </a:t>
            </a:r>
            <a:r>
              <a:rPr lang="en-GB" sz="2000" dirty="0" err="1"/>
              <a:t>Production.Product</a:t>
            </a:r>
            <a:r>
              <a:rPr lang="en-GB" sz="2000" dirty="0"/>
              <a:t> AS </a:t>
            </a:r>
            <a:r>
              <a:rPr lang="en-GB" sz="2000" dirty="0" err="1"/>
              <a:t>prd</a:t>
            </a:r>
            <a:r>
              <a:rPr lang="en-GB" sz="2000" dirty="0"/>
              <a:t>;</a:t>
            </a:r>
          </a:p>
        </p:txBody>
      </p:sp>
    </p:spTree>
    <p:extLst>
      <p:ext uri="{BB962C8B-B14F-4D97-AF65-F5344CB8AC3E}">
        <p14:creationId xmlns:p14="http://schemas.microsoft.com/office/powerpoint/2010/main" val="2864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BB4A0D4213DB47994680C80D11F5DD" ma:contentTypeVersion="1" ma:contentTypeDescription="Create a new document." ma:contentTypeScope="" ma:versionID="96a6bc2bd8995b4b9093243cef4fad3d">
  <xsd:schema xmlns:xsd="http://www.w3.org/2001/XMLSchema" xmlns:xs="http://www.w3.org/2001/XMLSchema" xmlns:p="http://schemas.microsoft.com/office/2006/metadata/properties" xmlns:ns3="cee562b2-a1d2-4025-98f7-4342ab8845c9" targetNamespace="http://schemas.microsoft.com/office/2006/metadata/properties" ma:root="true" ma:fieldsID="13d9432d2926fecf9f1fb05b25550e3e" ns3:_="">
    <xsd:import namespace="cee562b2-a1d2-4025-98f7-4342ab8845c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e562b2-a1d2-4025-98f7-4342ab8845c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cee562b2-a1d2-4025-98f7-4342ab8845c9"/>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E37FE919-C99D-4A11-AD9F-4196C972D3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e562b2-a1d2-4025-98f7-4342ab8845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3532</TotalTime>
  <Words>608</Words>
  <Application>Microsoft Office PowerPoint</Application>
  <PresentationFormat>Widescreen</PresentationFormat>
  <Paragraphs>149</Paragraphs>
  <Slides>14</Slides>
  <Notes>2</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14</vt:i4>
      </vt:variant>
    </vt:vector>
  </HeadingPairs>
  <TitlesOfParts>
    <vt:vector size="21" baseType="lpstr">
      <vt:lpstr>Arial</vt:lpstr>
      <vt:lpstr>Calibri</vt:lpstr>
      <vt:lpstr>Courier New</vt:lpstr>
      <vt:lpstr>Segoe</vt:lpstr>
      <vt:lpstr>Segoe UI</vt:lpstr>
      <vt:lpstr>Segoe UI Light</vt:lpstr>
      <vt:lpstr>1_Office Theme</vt:lpstr>
      <vt:lpstr>Presentazione standard di PowerPoint</vt:lpstr>
      <vt:lpstr>Module Overview</vt:lpstr>
      <vt:lpstr>Join Concepts</vt:lpstr>
      <vt:lpstr>Join Syntax</vt:lpstr>
      <vt:lpstr>Inner Joins</vt:lpstr>
      <vt:lpstr>Using Inner Joins</vt:lpstr>
      <vt:lpstr>Outer Joins</vt:lpstr>
      <vt:lpstr>Using Outer Joins</vt:lpstr>
      <vt:lpstr>Cross Joins</vt:lpstr>
      <vt:lpstr>Using Cross Joins</vt:lpstr>
      <vt:lpstr>Self Joins</vt:lpstr>
      <vt:lpstr>Using Self Joins</vt:lpstr>
      <vt:lpstr>Querying Multiple Tables with Joins</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Fulgoni Doriana</cp:lastModifiedBy>
  <cp:revision>93</cp:revision>
  <dcterms:created xsi:type="dcterms:W3CDTF">2013-02-15T23:12:42Z</dcterms:created>
  <dcterms:modified xsi:type="dcterms:W3CDTF">2022-05-27T10:51:40Z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0x01010079BB4A0D4213DB47994680C80D11F5DD</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