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2" r:id="rId7"/>
    <p:sldId id="289" r:id="rId8"/>
    <p:sldId id="283" r:id="rId9"/>
    <p:sldId id="284" r:id="rId10"/>
    <p:sldId id="286" r:id="rId11"/>
    <p:sldId id="287" r:id="rId12"/>
    <p:sldId id="28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3" d="100"/>
          <a:sy n="83" d="100"/>
        </p:scale>
        <p:origin x="456"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84751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0" name="Rectangle 5">
            <a:extLst>
              <a:ext uri="{FF2B5EF4-FFF2-40B4-BE49-F238E27FC236}">
                <a16:creationId xmlns:a16="http://schemas.microsoft.com/office/drawing/2014/main" id="{751DE6D6-AFA1-6B18-58FE-47450A1A5FE7}"/>
              </a:ext>
            </a:extLst>
          </p:cNvPr>
          <p:cNvSpPr/>
          <p:nvPr userDrawn="1"/>
        </p:nvSpPr>
        <p:spPr>
          <a:xfrm>
            <a:off x="118257" y="3374966"/>
            <a:ext cx="8484881" cy="1694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noFill/>
          <a:ln>
            <a:noFill/>
          </a:ln>
        </p:spPr>
        <p:txBody>
          <a:bodyPr/>
          <a:lstStyle/>
          <a:p>
            <a:pPr marL="914400" indent="-914400"/>
            <a:r>
              <a:rPr lang="en-US"/>
              <a:t>04 </a:t>
            </a:r>
            <a:r>
              <a:rPr lang="en-US" dirty="0"/>
              <a:t>| </a:t>
            </a:r>
            <a:r>
              <a:rPr lang="en-GB" dirty="0"/>
              <a:t>Using Set Operators</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GB" dirty="0"/>
              <a:t>What are UNION Queries?</a:t>
            </a:r>
          </a:p>
          <a:p>
            <a:pPr fontAlgn="ctr"/>
            <a:r>
              <a:rPr lang="en-GB" dirty="0"/>
              <a:t>What are INTERSECT Queries?</a:t>
            </a:r>
          </a:p>
          <a:p>
            <a:pPr fontAlgn="ctr"/>
            <a:r>
              <a:rPr lang="en-GB" dirty="0"/>
              <a:t>What are EXCEPT Queries?</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What are UNION Queries?</a:t>
            </a:r>
          </a:p>
        </p:txBody>
      </p:sp>
      <p:sp>
        <p:nvSpPr>
          <p:cNvPr id="3" name="Content Placeholder 2"/>
          <p:cNvSpPr>
            <a:spLocks noGrp="1"/>
          </p:cNvSpPr>
          <p:nvPr>
            <p:ph sz="quarter" idx="10"/>
          </p:nvPr>
        </p:nvSpPr>
        <p:spPr/>
        <p:txBody>
          <a:bodyPr/>
          <a:lstStyle/>
          <a:p>
            <a:r>
              <a:rPr lang="en-US" dirty="0"/>
              <a:t>UNION returns a result set of distinct rows combined from all statements</a:t>
            </a:r>
          </a:p>
          <a:p>
            <a:r>
              <a:rPr lang="en-US" dirty="0"/>
              <a:t>UNION removes duplicates during query processing (affects performance)</a:t>
            </a:r>
          </a:p>
          <a:p>
            <a:r>
              <a:rPr lang="en-US" dirty="0"/>
              <a:t>UNION ALL retains duplicates during query processing </a:t>
            </a:r>
          </a:p>
          <a:p>
            <a:endParaRPr lang="en-US" dirty="0"/>
          </a:p>
        </p:txBody>
      </p:sp>
      <p:sp>
        <p:nvSpPr>
          <p:cNvPr id="5" name="AutoShape 3"/>
          <p:cNvSpPr>
            <a:spLocks noChangeArrowheads="1"/>
          </p:cNvSpPr>
          <p:nvPr/>
        </p:nvSpPr>
        <p:spPr bwMode="auto">
          <a:xfrm>
            <a:off x="732311" y="5031893"/>
            <a:ext cx="7959012"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only distinct rows from both queries are returned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HR.Employees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UNION</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Sales.Customers;</a:t>
            </a:r>
          </a:p>
        </p:txBody>
      </p:sp>
      <p:sp>
        <p:nvSpPr>
          <p:cNvPr id="6" name="Oval 5"/>
          <p:cNvSpPr/>
          <p:nvPr/>
        </p:nvSpPr>
        <p:spPr>
          <a:xfrm>
            <a:off x="9940954" y="4521666"/>
            <a:ext cx="973123" cy="97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940954" y="5494789"/>
            <a:ext cx="973123" cy="973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UNION Guidelines</a:t>
            </a:r>
          </a:p>
        </p:txBody>
      </p:sp>
      <p:sp>
        <p:nvSpPr>
          <p:cNvPr id="3" name="Content Placeholder 2"/>
          <p:cNvSpPr>
            <a:spLocks noGrp="1"/>
          </p:cNvSpPr>
          <p:nvPr>
            <p:ph sz="quarter" idx="10"/>
          </p:nvPr>
        </p:nvSpPr>
        <p:spPr/>
        <p:txBody>
          <a:bodyPr/>
          <a:lstStyle/>
          <a:p>
            <a:r>
              <a:rPr lang="en-GB" dirty="0"/>
              <a:t>Column aliases</a:t>
            </a:r>
          </a:p>
          <a:p>
            <a:pPr lvl="1"/>
            <a:r>
              <a:rPr lang="en-GB" dirty="0"/>
              <a:t>Must be expressed in first query</a:t>
            </a:r>
          </a:p>
          <a:p>
            <a:r>
              <a:rPr lang="en-GB" dirty="0"/>
              <a:t>Number of columns</a:t>
            </a:r>
          </a:p>
          <a:p>
            <a:pPr lvl="1"/>
            <a:r>
              <a:rPr lang="en-GB" dirty="0"/>
              <a:t>Must be the same</a:t>
            </a:r>
          </a:p>
          <a:p>
            <a:r>
              <a:rPr lang="en-GB" dirty="0"/>
              <a:t>Data types</a:t>
            </a:r>
          </a:p>
          <a:p>
            <a:pPr lvl="1"/>
            <a:r>
              <a:rPr lang="en-GB" dirty="0"/>
              <a:t>Must be compatible for implicit conversion (or converted explicitly)</a:t>
            </a:r>
          </a:p>
        </p:txBody>
      </p:sp>
    </p:spTree>
    <p:extLst>
      <p:ext uri="{BB962C8B-B14F-4D97-AF65-F5344CB8AC3E}">
        <p14:creationId xmlns:p14="http://schemas.microsoft.com/office/powerpoint/2010/main" val="26735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UNION Queries</a:t>
            </a:r>
          </a:p>
        </p:txBody>
      </p:sp>
    </p:spTree>
    <p:extLst>
      <p:ext uri="{BB962C8B-B14F-4D97-AF65-F5344CB8AC3E}">
        <p14:creationId xmlns:p14="http://schemas.microsoft.com/office/powerpoint/2010/main" val="33944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What are INTERSECT Queries?</a:t>
            </a:r>
          </a:p>
        </p:txBody>
      </p:sp>
      <p:sp>
        <p:nvSpPr>
          <p:cNvPr id="3" name="Content Placeholder 2"/>
          <p:cNvSpPr>
            <a:spLocks noGrp="1"/>
          </p:cNvSpPr>
          <p:nvPr>
            <p:ph sz="quarter" idx="10"/>
          </p:nvPr>
        </p:nvSpPr>
        <p:spPr/>
        <p:txBody>
          <a:bodyPr/>
          <a:lstStyle/>
          <a:p>
            <a:r>
              <a:rPr lang="en-US" dirty="0"/>
              <a:t>INTERSECT returns only distinct rows that appear in both result sets</a:t>
            </a:r>
          </a:p>
          <a:p>
            <a:endParaRPr lang="en-US" dirty="0"/>
          </a:p>
        </p:txBody>
      </p:sp>
      <p:sp>
        <p:nvSpPr>
          <p:cNvPr id="5" name="AutoShape 3"/>
          <p:cNvSpPr>
            <a:spLocks noChangeArrowheads="1"/>
          </p:cNvSpPr>
          <p:nvPr/>
        </p:nvSpPr>
        <p:spPr bwMode="auto">
          <a:xfrm>
            <a:off x="379413" y="3338338"/>
            <a:ext cx="8014996"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only rows that exist in both queries will be returned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HR.Employees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INTERSECT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Sales.Customers;</a:t>
            </a:r>
          </a:p>
        </p:txBody>
      </p:sp>
      <p:sp>
        <p:nvSpPr>
          <p:cNvPr id="6" name="Oval 5"/>
          <p:cNvSpPr/>
          <p:nvPr/>
        </p:nvSpPr>
        <p:spPr>
          <a:xfrm>
            <a:off x="9756395" y="3615974"/>
            <a:ext cx="1627466" cy="1627462"/>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9756395" y="4589097"/>
            <a:ext cx="1627466" cy="1627462"/>
          </a:xfrm>
          <a:prstGeom prst="ellipse">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897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What are EXCEPT Queries?</a:t>
            </a:r>
          </a:p>
        </p:txBody>
      </p:sp>
      <p:sp>
        <p:nvSpPr>
          <p:cNvPr id="3" name="Content Placeholder 2"/>
          <p:cNvSpPr>
            <a:spLocks noGrp="1"/>
          </p:cNvSpPr>
          <p:nvPr>
            <p:ph sz="quarter" idx="10"/>
          </p:nvPr>
        </p:nvSpPr>
        <p:spPr>
          <a:xfrm>
            <a:off x="379413" y="1388226"/>
            <a:ext cx="7797205" cy="5290388"/>
          </a:xfrm>
        </p:spPr>
        <p:txBody>
          <a:bodyPr/>
          <a:lstStyle/>
          <a:p>
            <a:r>
              <a:rPr lang="en-US" dirty="0"/>
              <a:t>EXCEPT returns only distinct rows that appear in the first set but not the second</a:t>
            </a:r>
          </a:p>
          <a:p>
            <a:pPr lvl="1"/>
            <a:r>
              <a:rPr lang="en-US" dirty="0"/>
              <a:t>Order in which sets are specified matters</a:t>
            </a:r>
          </a:p>
          <a:p>
            <a:endParaRPr lang="en-US" dirty="0"/>
          </a:p>
        </p:txBody>
      </p:sp>
      <p:sp>
        <p:nvSpPr>
          <p:cNvPr id="9" name="Oval 8"/>
          <p:cNvSpPr/>
          <p:nvPr/>
        </p:nvSpPr>
        <p:spPr>
          <a:xfrm>
            <a:off x="9756395" y="3615974"/>
            <a:ext cx="1627466" cy="1627462"/>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9756395" y="4589097"/>
            <a:ext cx="1627466" cy="1627462"/>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utoShape 3"/>
          <p:cNvSpPr>
            <a:spLocks noChangeArrowheads="1"/>
          </p:cNvSpPr>
          <p:nvPr/>
        </p:nvSpPr>
        <p:spPr bwMode="auto">
          <a:xfrm>
            <a:off x="497524" y="4152069"/>
            <a:ext cx="7679094"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only rows from Employees will be returned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HR.Employees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EXCEPT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countryregion</a:t>
            </a:r>
            <a:r>
              <a:rPr lang="en-US" sz="2000" kern="0" dirty="0">
                <a:solidFill>
                  <a:srgbClr val="000000"/>
                </a:solidFill>
                <a:latin typeface="Lucida Sans Unicode" panose="020B0602030504020204" pitchFamily="34" charset="0"/>
                <a:cs typeface="Lucida Sans Unicode" panose="020B0602030504020204" pitchFamily="34" charset="0"/>
              </a:rPr>
              <a:t>, city FROM Sales.Customers;</a:t>
            </a:r>
          </a:p>
        </p:txBody>
      </p:sp>
    </p:spTree>
    <p:extLst>
      <p:ext uri="{BB962C8B-B14F-4D97-AF65-F5344CB8AC3E}">
        <p14:creationId xmlns:p14="http://schemas.microsoft.com/office/powerpoint/2010/main" val="144100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Demo: Creating INTERSECT and EXCEPT Queries</a:t>
            </a:r>
          </a:p>
        </p:txBody>
      </p:sp>
    </p:spTree>
    <p:extLst>
      <p:ext uri="{BB962C8B-B14F-4D97-AF65-F5344CB8AC3E}">
        <p14:creationId xmlns:p14="http://schemas.microsoft.com/office/powerpoint/2010/main" val="315501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GB" dirty="0"/>
              <a:t>What are UNION Queries?</a:t>
            </a:r>
          </a:p>
          <a:p>
            <a:pPr fontAlgn="ctr"/>
            <a:r>
              <a:rPr lang="en-GB" dirty="0"/>
              <a:t>What are INTERSECT Queries?</a:t>
            </a:r>
          </a:p>
          <a:p>
            <a:pPr fontAlgn="ctr"/>
            <a:r>
              <a:rPr lang="en-GB" dirty="0"/>
              <a:t>What are EXCEPT Queries?</a:t>
            </a:r>
          </a:p>
          <a:p>
            <a:pPr fontAlgn="ctr"/>
            <a:endParaRPr lang="en-GB" dirty="0"/>
          </a:p>
          <a:p>
            <a:pPr fontAlgn="ctr"/>
            <a:r>
              <a:rPr lang="en-GB" dirty="0"/>
              <a:t>Lab: Using Set Operators</a:t>
            </a:r>
          </a:p>
        </p:txBody>
      </p:sp>
      <p:sp>
        <p:nvSpPr>
          <p:cNvPr id="2" name="Title 1"/>
          <p:cNvSpPr>
            <a:spLocks noGrp="1"/>
          </p:cNvSpPr>
          <p:nvPr>
            <p:ph type="title"/>
          </p:nvPr>
        </p:nvSpPr>
        <p:spPr/>
        <p:txBody>
          <a:bodyPr/>
          <a:lstStyle/>
          <a:p>
            <a:r>
              <a:rPr lang="en-GB" dirty="0"/>
              <a:t>Using Set Operators</a:t>
            </a:r>
            <a:endParaRPr lang="en-US" dirty="0"/>
          </a:p>
        </p:txBody>
      </p:sp>
    </p:spTree>
    <p:extLst>
      <p:ext uri="{BB962C8B-B14F-4D97-AF65-F5344CB8AC3E}">
        <p14:creationId xmlns:p14="http://schemas.microsoft.com/office/powerpoint/2010/main" val="15968268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MVA-CourseTemplate-1</Template>
  <TotalTime>164</TotalTime>
  <Words>247</Words>
  <Application>Microsoft Office PowerPoint</Application>
  <PresentationFormat>Widescreen</PresentationFormat>
  <Paragraphs>44</Paragraphs>
  <Slides>10</Slides>
  <Notes>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Calibri</vt:lpstr>
      <vt:lpstr>Lucida Sans Unicode</vt:lpstr>
      <vt:lpstr>Segoe</vt:lpstr>
      <vt:lpstr>Segoe UI</vt:lpstr>
      <vt:lpstr>Segoe UI Light</vt:lpstr>
      <vt:lpstr>1_Office Theme</vt:lpstr>
      <vt:lpstr>Presentazione standard di PowerPoint</vt:lpstr>
      <vt:lpstr>Module Overview</vt:lpstr>
      <vt:lpstr>What are UNION Queries?</vt:lpstr>
      <vt:lpstr>UNION Guidelines</vt:lpstr>
      <vt:lpstr>Creating UNION Queries</vt:lpstr>
      <vt:lpstr>What are INTERSECT Queries?</vt:lpstr>
      <vt:lpstr>What are EXCEPT Queries?</vt:lpstr>
      <vt:lpstr>Demo: Creating INTERSECT and EXCEPT Queries</vt:lpstr>
      <vt:lpstr>Using Set Operators</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PowerShell  Jump Start</dc:title>
  <dc:creator>Geoff Allix (Content Master Ltd)</dc:creator>
  <cp:lastModifiedBy>Fulgoni Doriana</cp:lastModifiedBy>
  <cp:revision>12</cp:revision>
  <dcterms:created xsi:type="dcterms:W3CDTF">2015-01-20T15:09:08Z</dcterms:created>
  <dcterms:modified xsi:type="dcterms:W3CDTF">2022-05-27T16:33:15Z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