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282" r:id="rId7"/>
    <p:sldId id="283" r:id="rId8"/>
    <p:sldId id="294" r:id="rId9"/>
    <p:sldId id="287" r:id="rId10"/>
    <p:sldId id="296" r:id="rId11"/>
    <p:sldId id="289" r:id="rId12"/>
    <p:sldId id="303" r:id="rId13"/>
    <p:sldId id="297" r:id="rId14"/>
    <p:sldId id="300" r:id="rId15"/>
    <p:sldId id="301" r:id="rId16"/>
    <p:sldId id="291" r:id="rId17"/>
    <p:sldId id="298" r:id="rId18"/>
    <p:sldId id="293" r:id="rId19"/>
    <p:sldId id="299" r:id="rId20"/>
    <p:sldId id="30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3407" autoAdjust="0"/>
  </p:normalViewPr>
  <p:slideViewPr>
    <p:cSldViewPr snapToGrid="0">
      <p:cViewPr varScale="1">
        <p:scale>
          <a:sx n="61" d="100"/>
          <a:sy n="61" d="100"/>
        </p:scale>
        <p:origin x="1291"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maze.it/risorse/tutto-sulla-business-intellig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atamaze.it/risorse/tutto-sulla-business-intelligenc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27827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89359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9827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726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17919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34777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40131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55590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00152A"/>
                </a:solidFill>
                <a:effectLst/>
                <a:latin typeface="Raleway" panose="020B0604020202020204" pitchFamily="2" charset="0"/>
              </a:rPr>
              <a:t>Le window </a:t>
            </a:r>
            <a:r>
              <a:rPr lang="it-IT" b="0" i="0" dirty="0" err="1">
                <a:solidFill>
                  <a:srgbClr val="00152A"/>
                </a:solidFill>
                <a:effectLst/>
                <a:latin typeface="Raleway" panose="020B0604020202020204" pitchFamily="2" charset="0"/>
              </a:rPr>
              <a:t>function</a:t>
            </a:r>
            <a:r>
              <a:rPr lang="it-IT" b="0" i="0" dirty="0">
                <a:solidFill>
                  <a:srgbClr val="00152A"/>
                </a:solidFill>
                <a:effectLst/>
                <a:latin typeface="Raleway" panose="020B0604020202020204" pitchFamily="2" charset="0"/>
              </a:rPr>
              <a:t> di SQL Server</a:t>
            </a:r>
          </a:p>
          <a:p>
            <a:pPr algn="just"/>
            <a:r>
              <a:rPr lang="it-IT" b="0" i="0" dirty="0">
                <a:effectLst/>
                <a:latin typeface="Raleway" panose="020B0604020202020204" pitchFamily="2" charset="0"/>
              </a:rPr>
              <a:t>Uno strumento che io trovo essenziale per lo sviluppo della </a:t>
            </a:r>
            <a:r>
              <a:rPr lang="it-IT" b="0" i="0" u="sng" dirty="0">
                <a:solidFill>
                  <a:srgbClr val="000D96"/>
                </a:solidFill>
                <a:effectLst/>
                <a:latin typeface="Raleway" panose="020B0604020202020204" pitchFamily="2" charset="0"/>
                <a:hlinkClick r:id="rId3" tooltip="Business Intelligence"/>
              </a:rPr>
              <a:t>Business Intelligence</a:t>
            </a:r>
            <a:r>
              <a:rPr lang="it-IT" b="0" i="0" dirty="0">
                <a:effectLst/>
                <a:latin typeface="Raleway" panose="020B0604020202020204" pitchFamily="2" charset="0"/>
              </a:rPr>
              <a:t>, quando si tratta delle logiche di trasformazione dei dati in ETL, sono le </a:t>
            </a:r>
            <a:r>
              <a:rPr lang="it-IT" b="1" i="0" dirty="0">
                <a:effectLst/>
                <a:latin typeface="Raleway" panose="020B0604020202020204" pitchFamily="2" charset="0"/>
              </a:rPr>
              <a:t>window </a:t>
            </a:r>
            <a:r>
              <a:rPr lang="it-IT" b="1" i="0" dirty="0" err="1">
                <a:effectLst/>
                <a:latin typeface="Raleway" panose="020B0604020202020204" pitchFamily="2" charset="0"/>
              </a:rPr>
              <a:t>function</a:t>
            </a:r>
            <a:r>
              <a:rPr lang="it-IT" b="0" i="0" dirty="0">
                <a:effectLst/>
                <a:latin typeface="Raleway" panose="020B0604020202020204" pitchFamily="2" charset="0"/>
              </a:rPr>
              <a:t> del linguaggio d’interrogazione. Le window </a:t>
            </a:r>
            <a:r>
              <a:rPr lang="it-IT" b="0" i="0" dirty="0" err="1">
                <a:effectLst/>
                <a:latin typeface="Raleway" panose="020B0604020202020204" pitchFamily="2" charset="0"/>
              </a:rPr>
              <a:t>function</a:t>
            </a:r>
            <a:r>
              <a:rPr lang="it-IT" b="0" i="0" dirty="0">
                <a:effectLst/>
                <a:latin typeface="Raleway" panose="020B0604020202020204" pitchFamily="2" charset="0"/>
              </a:rPr>
              <a:t> sono funzioni SQL che vengono eseguite per tutti i record di una tabella, ma la cui logica si applica a subset distinti di quella tabella. Le window </a:t>
            </a:r>
            <a:r>
              <a:rPr lang="it-IT" b="0" i="0" dirty="0" err="1">
                <a:effectLst/>
                <a:latin typeface="Raleway" panose="020B0604020202020204" pitchFamily="2" charset="0"/>
              </a:rPr>
              <a:t>function</a:t>
            </a:r>
            <a:r>
              <a:rPr lang="it-IT" b="0" i="0" dirty="0">
                <a:effectLst/>
                <a:latin typeface="Raleway" panose="020B0604020202020204" pitchFamily="2" charset="0"/>
              </a:rPr>
              <a:t> sono un ottimo metodo per calcolare, ad esempio, dei subtotali, ma senza dover ricorrere a sotto-query o a </a:t>
            </a:r>
            <a:r>
              <a:rPr lang="it-IT" b="1" i="0" dirty="0">
                <a:effectLst/>
                <a:latin typeface="Raleway" panose="020B0604020202020204" pitchFamily="2" charset="0"/>
              </a:rPr>
              <a:t>common </a:t>
            </a:r>
            <a:r>
              <a:rPr lang="it-IT" b="1" i="0" dirty="0" err="1">
                <a:effectLst/>
                <a:latin typeface="Raleway" panose="020B0604020202020204" pitchFamily="2" charset="0"/>
              </a:rPr>
              <a:t>table</a:t>
            </a:r>
            <a:r>
              <a:rPr lang="it-IT" b="1" i="1" dirty="0">
                <a:effectLst/>
                <a:latin typeface="Raleway" panose="020B0604020202020204" pitchFamily="2" charset="0"/>
              </a:rPr>
              <a:t> </a:t>
            </a:r>
            <a:r>
              <a:rPr lang="it-IT" b="1" i="1" dirty="0" err="1">
                <a:effectLst/>
                <a:latin typeface="Raleway" panose="020B0604020202020204" pitchFamily="2" charset="0"/>
              </a:rPr>
              <a:t>expression</a:t>
            </a:r>
            <a:r>
              <a:rPr lang="it-IT" b="0" i="0" dirty="0">
                <a:effectLst/>
                <a:latin typeface="Raleway" panose="020B0604020202020204" pitchFamily="2" charset="0"/>
              </a:rPr>
              <a:t> (CTE). Sono anche necessarie per eseguire funzioni aritmetiche progressive (o cumulative, in inglese </a:t>
            </a:r>
            <a:r>
              <a:rPr lang="it-IT" b="0" i="1" dirty="0">
                <a:effectLst/>
                <a:latin typeface="Raleway" panose="020B0604020202020204" pitchFamily="2" charset="0"/>
              </a:rPr>
              <a:t>running</a:t>
            </a:r>
            <a:r>
              <a:rPr lang="it-IT" b="0" i="0" dirty="0">
                <a:effectLst/>
                <a:latin typeface="Raleway" panose="020B0604020202020204" pitchFamily="2" charset="0"/>
              </a:rPr>
              <a:t>) quali somma, media, conteggio, mino e massimo. Oppure possono essere usate per calcolare il ranking delle righe. Infine, sono necessarie per eseguire delle logiche di prelievo del record precedente o successivo al record sulla quale si sta eseguendo il calcolo.</a:t>
            </a:r>
          </a:p>
          <a:p>
            <a:pPr algn="just"/>
            <a:endParaRPr lang="it-IT" b="0" i="0" dirty="0">
              <a:effectLst/>
              <a:latin typeface="Raleway" panose="020B0604020202020204" pitchFamily="2" charset="0"/>
            </a:endParaRPr>
          </a:p>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52978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00152A"/>
                </a:solidFill>
                <a:effectLst/>
                <a:latin typeface="Raleway" panose="020B0604020202020204" pitchFamily="2" charset="0"/>
              </a:rPr>
              <a:t>Le window </a:t>
            </a:r>
            <a:r>
              <a:rPr lang="it-IT" b="0" i="0" dirty="0" err="1">
                <a:solidFill>
                  <a:srgbClr val="00152A"/>
                </a:solidFill>
                <a:effectLst/>
                <a:latin typeface="Raleway" panose="020B0604020202020204" pitchFamily="2" charset="0"/>
              </a:rPr>
              <a:t>function</a:t>
            </a:r>
            <a:r>
              <a:rPr lang="it-IT" b="0" i="0" dirty="0">
                <a:solidFill>
                  <a:srgbClr val="00152A"/>
                </a:solidFill>
                <a:effectLst/>
                <a:latin typeface="Raleway" panose="020B0604020202020204" pitchFamily="2" charset="0"/>
              </a:rPr>
              <a:t> di SQL Server</a:t>
            </a:r>
          </a:p>
          <a:p>
            <a:pPr algn="just"/>
            <a:r>
              <a:rPr lang="it-IT" b="0" i="0" dirty="0">
                <a:effectLst/>
                <a:latin typeface="Raleway" panose="020B0604020202020204" pitchFamily="2" charset="0"/>
              </a:rPr>
              <a:t>Uno strumento che io trovo essenziale per lo sviluppo della </a:t>
            </a:r>
            <a:r>
              <a:rPr lang="it-IT" b="0" i="0" u="sng" dirty="0">
                <a:solidFill>
                  <a:srgbClr val="000D96"/>
                </a:solidFill>
                <a:effectLst/>
                <a:latin typeface="Raleway" panose="020B0604020202020204" pitchFamily="2" charset="0"/>
                <a:hlinkClick r:id="rId3" tooltip="Business Intelligence"/>
              </a:rPr>
              <a:t>Business Intelligence</a:t>
            </a:r>
            <a:r>
              <a:rPr lang="it-IT" b="0" i="0" dirty="0">
                <a:effectLst/>
                <a:latin typeface="Raleway" panose="020B0604020202020204" pitchFamily="2" charset="0"/>
              </a:rPr>
              <a:t>, quando si tratta delle logiche di trasformazione dei dati in ETL, sono le </a:t>
            </a:r>
            <a:r>
              <a:rPr lang="it-IT" b="1" i="0" dirty="0">
                <a:effectLst/>
                <a:latin typeface="Raleway" panose="020B0604020202020204" pitchFamily="2" charset="0"/>
              </a:rPr>
              <a:t>window </a:t>
            </a:r>
            <a:r>
              <a:rPr lang="it-IT" b="1" i="0" dirty="0" err="1">
                <a:effectLst/>
                <a:latin typeface="Raleway" panose="020B0604020202020204" pitchFamily="2" charset="0"/>
              </a:rPr>
              <a:t>function</a:t>
            </a:r>
            <a:r>
              <a:rPr lang="it-IT" b="0" i="0" dirty="0">
                <a:effectLst/>
                <a:latin typeface="Raleway" panose="020B0604020202020204" pitchFamily="2" charset="0"/>
              </a:rPr>
              <a:t> del linguaggio d’interrogazione. Le window </a:t>
            </a:r>
            <a:r>
              <a:rPr lang="it-IT" b="0" i="0" dirty="0" err="1">
                <a:effectLst/>
                <a:latin typeface="Raleway" panose="020B0604020202020204" pitchFamily="2" charset="0"/>
              </a:rPr>
              <a:t>function</a:t>
            </a:r>
            <a:r>
              <a:rPr lang="it-IT" b="0" i="0" dirty="0">
                <a:effectLst/>
                <a:latin typeface="Raleway" panose="020B0604020202020204" pitchFamily="2" charset="0"/>
              </a:rPr>
              <a:t> sono funzioni SQL che vengono eseguite per tutti i record di una tabella, ma la cui logica si applica a subset distinti di quella tabella. Le window </a:t>
            </a:r>
            <a:r>
              <a:rPr lang="it-IT" b="0" i="0" dirty="0" err="1">
                <a:effectLst/>
                <a:latin typeface="Raleway" panose="020B0604020202020204" pitchFamily="2" charset="0"/>
              </a:rPr>
              <a:t>function</a:t>
            </a:r>
            <a:r>
              <a:rPr lang="it-IT" b="0" i="0" dirty="0">
                <a:effectLst/>
                <a:latin typeface="Raleway" panose="020B0604020202020204" pitchFamily="2" charset="0"/>
              </a:rPr>
              <a:t> sono un ottimo metodo per calcolare, ad esempio, dei subtotali, ma senza dover ricorrere a sotto-query o a </a:t>
            </a:r>
            <a:r>
              <a:rPr lang="it-IT" b="1" i="0" dirty="0">
                <a:effectLst/>
                <a:latin typeface="Raleway" panose="020B0604020202020204" pitchFamily="2" charset="0"/>
              </a:rPr>
              <a:t>common </a:t>
            </a:r>
            <a:r>
              <a:rPr lang="it-IT" b="1" i="0" dirty="0" err="1">
                <a:effectLst/>
                <a:latin typeface="Raleway" panose="020B0604020202020204" pitchFamily="2" charset="0"/>
              </a:rPr>
              <a:t>table</a:t>
            </a:r>
            <a:r>
              <a:rPr lang="it-IT" b="1" i="1" dirty="0">
                <a:effectLst/>
                <a:latin typeface="Raleway" panose="020B0604020202020204" pitchFamily="2" charset="0"/>
              </a:rPr>
              <a:t> </a:t>
            </a:r>
            <a:r>
              <a:rPr lang="it-IT" b="1" i="1" dirty="0" err="1">
                <a:effectLst/>
                <a:latin typeface="Raleway" panose="020B0604020202020204" pitchFamily="2" charset="0"/>
              </a:rPr>
              <a:t>expression</a:t>
            </a:r>
            <a:r>
              <a:rPr lang="it-IT" b="0" i="0" dirty="0">
                <a:effectLst/>
                <a:latin typeface="Raleway" panose="020B0604020202020204" pitchFamily="2" charset="0"/>
              </a:rPr>
              <a:t> (CTE). Sono anche necessarie per eseguire funzioni aritmetiche progressive (o cumulative, in inglese </a:t>
            </a:r>
            <a:r>
              <a:rPr lang="it-IT" b="0" i="1" dirty="0">
                <a:effectLst/>
                <a:latin typeface="Raleway" panose="020B0604020202020204" pitchFamily="2" charset="0"/>
              </a:rPr>
              <a:t>running</a:t>
            </a:r>
            <a:r>
              <a:rPr lang="it-IT" b="0" i="0" dirty="0">
                <a:effectLst/>
                <a:latin typeface="Raleway" panose="020B0604020202020204" pitchFamily="2" charset="0"/>
              </a:rPr>
              <a:t>) quali somma, media, conteggio, mino e massimo. Oppure possono essere usate per calcolare il ranking delle righe. Infine, sono necessarie per eseguire delle logiche di prelievo del record precedente o successivo al record sulla quale si sta eseguendo il calcolo.</a:t>
            </a:r>
          </a:p>
          <a:p>
            <a:pPr algn="just"/>
            <a:endParaRPr lang="it-IT" b="0" i="0" dirty="0">
              <a:effectLst/>
              <a:latin typeface="Raleway" panose="020B0604020202020204" pitchFamily="2" charset="0"/>
            </a:endParaRPr>
          </a:p>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16118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409836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SUM</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MIN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MAX</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AVG</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COUNT_BIG</a:t>
            </a:r>
          </a:p>
          <a:p>
            <a:r>
              <a:rPr lang="en-GB" dirty="0"/>
              <a:t>Statistical:</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STDEVP</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VARP</a:t>
            </a:r>
          </a:p>
          <a:p>
            <a:pPr marL="0" lvl="0" indent="0" fontAlgn="base">
              <a:spcBef>
                <a:spcPct val="0"/>
              </a:spcBef>
              <a:spcAft>
                <a:spcPct val="0"/>
              </a:spcAft>
              <a:buFont typeface="Arial" pitchFamily="34" charset="0"/>
              <a:buNone/>
              <a:defRPr/>
            </a:pPr>
            <a:r>
              <a:rPr lang="en-US" sz="1200" dirty="0">
                <a:solidFill>
                  <a:srgbClr val="000000"/>
                </a:solidFill>
                <a:latin typeface="Segoe UI" panose="020B0502040204020203" pitchFamily="34" charset="0"/>
                <a:cs typeface="Segoe UI" panose="020B0502040204020203" pitchFamily="34" charset="0"/>
              </a:rPr>
              <a:t>Other:</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CHECKSUM_AGG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GROUPING_ID</a:t>
            </a:r>
          </a:p>
          <a:p>
            <a:pPr marL="285750" lvl="0" indent="-285750" fontAlgn="base">
              <a:spcBef>
                <a:spcPct val="0"/>
              </a:spcBef>
              <a:spcAft>
                <a:spcPct val="0"/>
              </a:spcAft>
              <a:buFont typeface="Arial" pitchFamily="34" charset="0"/>
              <a:buChar char="•"/>
              <a:defRPr/>
            </a:pPr>
            <a:endParaRPr lang="en-US" sz="1200" dirty="0">
              <a:solidFill>
                <a:srgbClr val="000000"/>
              </a:solidFill>
              <a:latin typeface="Segoe UI" panose="020B0502040204020203" pitchFamily="34" charset="0"/>
              <a:cs typeface="Segoe UI" panose="020B0502040204020203" pitchFamily="34" charset="0"/>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803424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FA4567B3-CCDC-EB91-9C42-8AC89D910B17}"/>
              </a:ext>
            </a:extLst>
          </p:cNvPr>
          <p:cNvSpPr/>
          <p:nvPr userDrawn="1"/>
        </p:nvSpPr>
        <p:spPr>
          <a:xfrm>
            <a:off x="110462" y="3374967"/>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3270" y="3466407"/>
            <a:ext cx="8687683" cy="1485524"/>
          </a:xfrm>
          <a:noFill/>
          <a:ln>
            <a:noFill/>
          </a:ln>
        </p:spPr>
        <p:txBody>
          <a:bodyPr/>
          <a:lstStyle/>
          <a:p>
            <a:pPr marL="914400" indent="-914400"/>
            <a:r>
              <a:rPr lang="en-US"/>
              <a:t>05 </a:t>
            </a:r>
            <a:r>
              <a:rPr lang="en-US" dirty="0"/>
              <a:t>| </a:t>
            </a:r>
            <a:r>
              <a:rPr lang="en-GB" dirty="0"/>
              <a:t>Using Functions and Aggregating Data</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 Using Window Functions</a:t>
            </a:r>
          </a:p>
        </p:txBody>
      </p:sp>
    </p:spTree>
    <p:extLst>
      <p:ext uri="{BB962C8B-B14F-4D97-AF65-F5344CB8AC3E}">
        <p14:creationId xmlns:p14="http://schemas.microsoft.com/office/powerpoint/2010/main" val="36349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Aggregate Functions</a:t>
            </a:r>
          </a:p>
        </p:txBody>
      </p:sp>
      <p:sp>
        <p:nvSpPr>
          <p:cNvPr id="3" name="Content Placeholder 2"/>
          <p:cNvSpPr>
            <a:spLocks noGrp="1"/>
          </p:cNvSpPr>
          <p:nvPr>
            <p:ph sz="quarter" idx="10"/>
          </p:nvPr>
        </p:nvSpPr>
        <p:spPr/>
        <p:txBody>
          <a:bodyPr/>
          <a:lstStyle/>
          <a:p>
            <a:pPr lvl="0"/>
            <a:r>
              <a:rPr lang="en-US" dirty="0">
                <a:solidFill>
                  <a:srgbClr val="000000"/>
                </a:solidFill>
              </a:rPr>
              <a:t>Functions that operate on sets, or rows of data</a:t>
            </a:r>
          </a:p>
          <a:p>
            <a:pPr lvl="0"/>
            <a:r>
              <a:rPr lang="en-US" dirty="0">
                <a:solidFill>
                  <a:srgbClr val="000000"/>
                </a:solidFill>
              </a:rPr>
              <a:t>Summarize input rows</a:t>
            </a:r>
          </a:p>
          <a:p>
            <a:pPr lvl="0"/>
            <a:r>
              <a:rPr lang="en-US" dirty="0">
                <a:solidFill>
                  <a:srgbClr val="000000"/>
                </a:solidFill>
              </a:rPr>
              <a:t>Without GROUP BY clause, all rows are arranged as one group</a:t>
            </a:r>
          </a:p>
        </p:txBody>
      </p:sp>
      <p:sp>
        <p:nvSpPr>
          <p:cNvPr id="5" name="AutoShape 3"/>
          <p:cNvSpPr>
            <a:spLocks noChangeArrowheads="1"/>
          </p:cNvSpPr>
          <p:nvPr/>
        </p:nvSpPr>
        <p:spPr bwMode="auto">
          <a:xfrm>
            <a:off x="2466346" y="3794362"/>
            <a:ext cx="7604580" cy="967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COUNT(*) AS </a:t>
            </a:r>
            <a:r>
              <a:rPr lang="en-US" sz="2000" kern="0" dirty="0" err="1">
                <a:solidFill>
                  <a:srgbClr val="000000"/>
                </a:solidFill>
                <a:latin typeface="Lucida Sans Unicode" panose="020B0602030504020204" pitchFamily="34" charset="0"/>
                <a:cs typeface="Lucida Sans Unicode" panose="020B0602030504020204" pitchFamily="34" charset="0"/>
              </a:rPr>
              <a:t>OrderLines</a:t>
            </a:r>
            <a:r>
              <a:rPr lang="en-US" sz="2000" kern="0" dirty="0">
                <a:solidFill>
                  <a:srgbClr val="000000"/>
                </a:solidFill>
                <a:latin typeface="Lucida Sans Unicode" panose="020B0602030504020204" pitchFamily="34" charset="0"/>
                <a:cs typeface="Lucida Sans Unicode" panose="020B0602030504020204" pitchFamily="34" charset="0"/>
              </a:rPr>
              <a:t>, 							     		 SUM(</a:t>
            </a:r>
            <a:r>
              <a:rPr lang="en-US" sz="2000" kern="0" dirty="0" err="1">
                <a:solidFill>
                  <a:srgbClr val="000000"/>
                </a:solidFill>
                <a:latin typeface="Lucida Sans Unicode" panose="020B0602030504020204" pitchFamily="34" charset="0"/>
                <a:cs typeface="Lucida Sans Unicode" panose="020B0602030504020204" pitchFamily="34" charset="0"/>
              </a:rPr>
              <a:t>OrderQty</a:t>
            </a:r>
            <a:r>
              <a:rPr lang="en-US" sz="2000" kern="0" dirty="0">
                <a:solidFill>
                  <a:srgbClr val="000000"/>
                </a:solidFill>
                <a:latin typeface="Lucida Sans Unicode" panose="020B0602030504020204" pitchFamily="34" charset="0"/>
                <a:cs typeface="Lucida Sans Unicode" panose="020B0602030504020204" pitchFamily="34" charset="0"/>
              </a:rPr>
              <a:t>*</a:t>
            </a:r>
            <a:r>
              <a:rPr lang="en-US" sz="2000" kern="0" dirty="0" err="1">
                <a:solidFill>
                  <a:srgbClr val="000000"/>
                </a:solidFill>
                <a:latin typeface="Lucida Sans Unicode" panose="020B0602030504020204" pitchFamily="34" charset="0"/>
                <a:cs typeface="Lucida Sans Unicode" panose="020B0602030504020204" pitchFamily="34" charset="0"/>
              </a:rPr>
              <a:t>UnitPrice</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kern="0" dirty="0" err="1">
                <a:solidFill>
                  <a:srgbClr val="000000"/>
                </a:solidFill>
                <a:latin typeface="Lucida Sans Unicode" panose="020B0602030504020204" pitchFamily="34" charset="0"/>
                <a:cs typeface="Lucida Sans Unicode" panose="020B0602030504020204" pitchFamily="34" charset="0"/>
              </a:rPr>
              <a:t>TotalSales</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Sales.OrderDetail</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758388850"/>
              </p:ext>
            </p:extLst>
          </p:nvPr>
        </p:nvGraphicFramePr>
        <p:xfrm>
          <a:off x="4048690" y="5454504"/>
          <a:ext cx="3780077" cy="741680"/>
        </p:xfrm>
        <a:graphic>
          <a:graphicData uri="http://schemas.openxmlformats.org/drawingml/2006/table">
            <a:tbl>
              <a:tblPr firstRow="1" bandRow="1">
                <a:tableStyleId>{5C22544A-7EE6-4342-B048-85BDC9FD1C3A}</a:tableStyleId>
              </a:tblPr>
              <a:tblGrid>
                <a:gridCol w="1958112">
                  <a:extLst>
                    <a:ext uri="{9D8B030D-6E8A-4147-A177-3AD203B41FA5}">
                      <a16:colId xmlns:a16="http://schemas.microsoft.com/office/drawing/2014/main" val="20000"/>
                    </a:ext>
                  </a:extLst>
                </a:gridCol>
                <a:gridCol w="1821965">
                  <a:extLst>
                    <a:ext uri="{9D8B030D-6E8A-4147-A177-3AD203B41FA5}">
                      <a16:colId xmlns:a16="http://schemas.microsoft.com/office/drawing/2014/main" val="20001"/>
                    </a:ext>
                  </a:extLst>
                </a:gridCol>
              </a:tblGrid>
              <a:tr h="370840">
                <a:tc>
                  <a:txBody>
                    <a:bodyPr/>
                    <a:lstStyle/>
                    <a:p>
                      <a:r>
                        <a:rPr lang="en-GB" dirty="0" err="1"/>
                        <a:t>OrderLines</a:t>
                      </a:r>
                      <a:endParaRPr lang="en-GB" dirty="0"/>
                    </a:p>
                  </a:txBody>
                  <a:tcPr/>
                </a:tc>
                <a:tc>
                  <a:txBody>
                    <a:bodyPr/>
                    <a:lstStyle/>
                    <a:p>
                      <a:r>
                        <a:rPr lang="en-GB" dirty="0" err="1"/>
                        <a:t>TotalSales</a:t>
                      </a:r>
                      <a:endParaRPr lang="en-GB" dirty="0"/>
                    </a:p>
                  </a:txBody>
                  <a:tcPr/>
                </a:tc>
                <a:extLst>
                  <a:ext uri="{0D108BD9-81ED-4DB2-BD59-A6C34878D82A}">
                    <a16:rowId xmlns:a16="http://schemas.microsoft.com/office/drawing/2014/main" val="10000"/>
                  </a:ext>
                </a:extLst>
              </a:tr>
              <a:tr h="370840">
                <a:tc>
                  <a:txBody>
                    <a:bodyPr/>
                    <a:lstStyle/>
                    <a:p>
                      <a:r>
                        <a:rPr lang="en-GB" dirty="0"/>
                        <a:t>542</a:t>
                      </a:r>
                    </a:p>
                  </a:txBody>
                  <a:tcPr/>
                </a:tc>
                <a:tc>
                  <a:txBody>
                    <a:bodyPr/>
                    <a:lstStyle/>
                    <a:p>
                      <a:r>
                        <a:rPr lang="en-US" sz="1800" kern="0" dirty="0">
                          <a:solidFill>
                            <a:srgbClr val="000000"/>
                          </a:solidFill>
                          <a:latin typeface="Lucida Sans Unicode" panose="020B0602030504020204" pitchFamily="34" charset="0"/>
                          <a:cs typeface="Lucida Sans Unicode" panose="020B0602030504020204" pitchFamily="34" charset="0"/>
                        </a:rPr>
                        <a:t>714002.9136</a:t>
                      </a:r>
                      <a:endParaRPr lang="en-GB" dirty="0"/>
                    </a:p>
                  </a:txBody>
                  <a:tcPr/>
                </a:tc>
                <a:extLst>
                  <a:ext uri="{0D108BD9-81ED-4DB2-BD59-A6C34878D82A}">
                    <a16:rowId xmlns:a16="http://schemas.microsoft.com/office/drawing/2014/main" val="10001"/>
                  </a:ext>
                </a:extLst>
              </a:tr>
            </a:tbl>
          </a:graphicData>
        </a:graphic>
      </p:graphicFrame>
      <p:sp>
        <p:nvSpPr>
          <p:cNvPr id="7" name="Down Arrow 6"/>
          <p:cNvSpPr/>
          <p:nvPr/>
        </p:nvSpPr>
        <p:spPr>
          <a:xfrm>
            <a:off x="5649238" y="4761403"/>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82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 Using Aggregate Functions</a:t>
            </a:r>
          </a:p>
        </p:txBody>
      </p:sp>
    </p:spTree>
    <p:extLst>
      <p:ext uri="{BB962C8B-B14F-4D97-AF65-F5344CB8AC3E}">
        <p14:creationId xmlns:p14="http://schemas.microsoft.com/office/powerpoint/2010/main" val="307808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Grouping with GROUP BY</a:t>
            </a:r>
          </a:p>
        </p:txBody>
      </p:sp>
      <p:sp>
        <p:nvSpPr>
          <p:cNvPr id="3" name="Content Placeholder 2"/>
          <p:cNvSpPr>
            <a:spLocks noGrp="1"/>
          </p:cNvSpPr>
          <p:nvPr>
            <p:ph sz="quarter" idx="10"/>
          </p:nvPr>
        </p:nvSpPr>
        <p:spPr/>
        <p:txBody>
          <a:bodyPr/>
          <a:lstStyle/>
          <a:p>
            <a:pPr lvl="0"/>
            <a:r>
              <a:rPr lang="en-US" dirty="0">
                <a:solidFill>
                  <a:srgbClr val="000000"/>
                </a:solidFill>
              </a:rPr>
              <a:t>GROUP BY creates groups for output rows, according</a:t>
            </a:r>
            <a:br>
              <a:rPr lang="en-US" dirty="0">
                <a:solidFill>
                  <a:srgbClr val="000000"/>
                </a:solidFill>
              </a:rPr>
            </a:br>
            <a:r>
              <a:rPr lang="en-US" dirty="0">
                <a:solidFill>
                  <a:srgbClr val="000000"/>
                </a:solidFill>
              </a:rPr>
              <a:t>to a unique combination of values specified in the GROUP BY clause</a:t>
            </a:r>
          </a:p>
          <a:p>
            <a:pPr lvl="0"/>
            <a:r>
              <a:rPr lang="en-US" dirty="0">
                <a:solidFill>
                  <a:srgbClr val="000000"/>
                </a:solidFill>
              </a:rPr>
              <a:t>GROUP BY calculates a summary value for aggregate functions in subsequent phases</a:t>
            </a:r>
          </a:p>
          <a:p>
            <a:pPr lvl="0"/>
            <a:r>
              <a:rPr lang="en-US" dirty="0">
                <a:solidFill>
                  <a:srgbClr val="000000"/>
                </a:solidFill>
              </a:rPr>
              <a:t>Detail rows are “lost” after GROUP BY clause is processed</a:t>
            </a:r>
          </a:p>
          <a:p>
            <a:endParaRPr lang="en-US" dirty="0"/>
          </a:p>
        </p:txBody>
      </p:sp>
      <p:sp>
        <p:nvSpPr>
          <p:cNvPr id="5" name="AutoShape 3"/>
          <p:cNvSpPr>
            <a:spLocks noChangeArrowheads="1"/>
          </p:cNvSpPr>
          <p:nvPr/>
        </p:nvSpPr>
        <p:spPr bwMode="auto">
          <a:xfrm>
            <a:off x="2637780" y="5098331"/>
            <a:ext cx="733293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5949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 Grouping with GROUP BY</a:t>
            </a:r>
          </a:p>
        </p:txBody>
      </p:sp>
    </p:spTree>
    <p:extLst>
      <p:ext uri="{BB962C8B-B14F-4D97-AF65-F5344CB8AC3E}">
        <p14:creationId xmlns:p14="http://schemas.microsoft.com/office/powerpoint/2010/main" val="92131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Filtering with HAVING</a:t>
            </a:r>
          </a:p>
        </p:txBody>
      </p:sp>
      <p:sp>
        <p:nvSpPr>
          <p:cNvPr id="3" name="Content Placeholder 2"/>
          <p:cNvSpPr>
            <a:spLocks noGrp="1"/>
          </p:cNvSpPr>
          <p:nvPr>
            <p:ph sz="quarter" idx="10"/>
          </p:nvPr>
        </p:nvSpPr>
        <p:spPr>
          <a:xfrm>
            <a:off x="379413" y="1691014"/>
            <a:ext cx="11525250" cy="4987600"/>
          </a:xfrm>
        </p:spPr>
        <p:txBody>
          <a:bodyPr/>
          <a:lstStyle/>
          <a:p>
            <a:pPr lvl="0"/>
            <a:r>
              <a:rPr lang="en-US" dirty="0">
                <a:solidFill>
                  <a:srgbClr val="000000"/>
                </a:solidFill>
              </a:rPr>
              <a:t>HAVING clause provides a search condition that each</a:t>
            </a:r>
            <a:br>
              <a:rPr lang="en-US" dirty="0">
                <a:solidFill>
                  <a:srgbClr val="000000"/>
                </a:solidFill>
              </a:rPr>
            </a:br>
            <a:r>
              <a:rPr lang="en-US" dirty="0">
                <a:solidFill>
                  <a:srgbClr val="000000"/>
                </a:solidFill>
              </a:rPr>
              <a:t>group must satisfy</a:t>
            </a:r>
          </a:p>
          <a:p>
            <a:pPr lvl="0"/>
            <a:r>
              <a:rPr lang="en-US" dirty="0">
                <a:solidFill>
                  <a:srgbClr val="000000"/>
                </a:solidFill>
              </a:rPr>
              <a:t>WHERE clause is processed before GROUP BY, HAVING clause is processed after GROUP BY</a:t>
            </a:r>
          </a:p>
          <a:p>
            <a:endParaRPr lang="en-US" dirty="0"/>
          </a:p>
        </p:txBody>
      </p:sp>
      <p:sp>
        <p:nvSpPr>
          <p:cNvPr id="5" name="AutoShape 3"/>
          <p:cNvSpPr>
            <a:spLocks noChangeArrowheads="1"/>
          </p:cNvSpPr>
          <p:nvPr/>
        </p:nvSpPr>
        <p:spPr bwMode="auto">
          <a:xfrm>
            <a:off x="3013561" y="4297525"/>
            <a:ext cx="6256338"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HAVING COUNT(*) &gt; 10;</a:t>
            </a:r>
          </a:p>
        </p:txBody>
      </p:sp>
    </p:spTree>
    <p:extLst>
      <p:ext uri="{BB962C8B-B14F-4D97-AF65-F5344CB8AC3E}">
        <p14:creationId xmlns:p14="http://schemas.microsoft.com/office/powerpoint/2010/main" val="13758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6 - Filtering with HAVING</a:t>
            </a:r>
          </a:p>
        </p:txBody>
      </p:sp>
    </p:spTree>
    <p:extLst>
      <p:ext uri="{BB962C8B-B14F-4D97-AF65-F5344CB8AC3E}">
        <p14:creationId xmlns:p14="http://schemas.microsoft.com/office/powerpoint/2010/main" val="56343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14608"/>
            <a:ext cx="11525250" cy="5664006"/>
          </a:xfrm>
        </p:spPr>
        <p:txBody>
          <a:bodyPr>
            <a:normAutofit lnSpcReduction="10000"/>
          </a:bodyPr>
          <a:lstStyle/>
          <a:p>
            <a:r>
              <a:rPr lang="en-GB" dirty="0"/>
              <a:t>Introduction to Built-In Functions</a:t>
            </a:r>
          </a:p>
          <a:p>
            <a:r>
              <a:rPr lang="en-GB" dirty="0"/>
              <a:t>Scalar Functions</a:t>
            </a:r>
          </a:p>
          <a:p>
            <a:pPr fontAlgn="ctr"/>
            <a:r>
              <a:rPr lang="en-GB" dirty="0"/>
              <a:t>Aggregate Functions</a:t>
            </a:r>
          </a:p>
          <a:p>
            <a:pPr fontAlgn="ctr"/>
            <a:r>
              <a:rPr lang="en-GB" dirty="0"/>
              <a:t>Logical Functions</a:t>
            </a:r>
          </a:p>
          <a:p>
            <a:pPr marL="342783" lvl="1" indent="-342783">
              <a:spcBef>
                <a:spcPts val="1400"/>
              </a:spcBef>
              <a:spcAft>
                <a:spcPts val="0"/>
              </a:spcAft>
              <a:buFont typeface="Arial" pitchFamily="34" charset="0"/>
              <a:buChar char="•"/>
            </a:pPr>
            <a:r>
              <a:rPr lang="en-GB" sz="3300" dirty="0"/>
              <a:t>Window Functions</a:t>
            </a:r>
          </a:p>
          <a:p>
            <a:pPr fontAlgn="ctr"/>
            <a:r>
              <a:rPr lang="en-GB" dirty="0"/>
              <a:t>Grouping with GROUP BY</a:t>
            </a:r>
          </a:p>
          <a:p>
            <a:pPr fontAlgn="ctr"/>
            <a:r>
              <a:rPr lang="en-GB" dirty="0"/>
              <a:t>Filtering with HAVING</a:t>
            </a:r>
          </a:p>
          <a:p>
            <a:pPr fontAlgn="ctr"/>
            <a:endParaRPr lang="en-GB" dirty="0"/>
          </a:p>
          <a:p>
            <a:pPr fontAlgn="ctr"/>
            <a:r>
              <a:rPr lang="en-GB" dirty="0"/>
              <a:t>Lab: Using Functions and Aggregating Data</a:t>
            </a:r>
          </a:p>
        </p:txBody>
      </p:sp>
      <p:sp>
        <p:nvSpPr>
          <p:cNvPr id="2" name="Title 1"/>
          <p:cNvSpPr>
            <a:spLocks noGrp="1"/>
          </p:cNvSpPr>
          <p:nvPr>
            <p:ph type="title"/>
          </p:nvPr>
        </p:nvSpPr>
        <p:spPr/>
        <p:txBody>
          <a:bodyPr/>
          <a:lstStyle/>
          <a:p>
            <a:r>
              <a:rPr lang="en-GB" dirty="0"/>
              <a:t>Using Functions and Aggregating Data</a:t>
            </a:r>
            <a:endParaRPr lang="en-US" dirty="0"/>
          </a:p>
        </p:txBody>
      </p:sp>
    </p:spTree>
    <p:extLst>
      <p:ext uri="{BB962C8B-B14F-4D97-AF65-F5344CB8AC3E}">
        <p14:creationId xmlns:p14="http://schemas.microsoft.com/office/powerpoint/2010/main" val="16927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Introduction to Built-In Functions</a:t>
            </a:r>
          </a:p>
          <a:p>
            <a:r>
              <a:rPr lang="en-GB" dirty="0"/>
              <a:t>Scalar Functions</a:t>
            </a:r>
          </a:p>
          <a:p>
            <a:pPr fontAlgn="ctr"/>
            <a:r>
              <a:rPr lang="en-GB" dirty="0"/>
              <a:t>Aggregate Functions</a:t>
            </a:r>
          </a:p>
          <a:p>
            <a:pPr fontAlgn="ctr"/>
            <a:r>
              <a:rPr lang="en-GB" dirty="0"/>
              <a:t>Logical Functions</a:t>
            </a:r>
          </a:p>
          <a:p>
            <a:pPr marL="342783" lvl="1" indent="-342783">
              <a:spcBef>
                <a:spcPts val="1400"/>
              </a:spcBef>
              <a:spcAft>
                <a:spcPts val="0"/>
              </a:spcAft>
              <a:buFont typeface="Arial" pitchFamily="34" charset="0"/>
              <a:buChar char="•"/>
            </a:pPr>
            <a:r>
              <a:rPr lang="en-GB" sz="3300" dirty="0"/>
              <a:t>Window Functions</a:t>
            </a:r>
          </a:p>
          <a:p>
            <a:pPr fontAlgn="ctr"/>
            <a:r>
              <a:rPr lang="en-GB" dirty="0"/>
              <a:t>Grouping with GROUP BY</a:t>
            </a:r>
          </a:p>
          <a:p>
            <a:pPr fontAlgn="ctr"/>
            <a:r>
              <a:rPr lang="en-GB" dirty="0"/>
              <a:t>Filtering with HAVING</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Built-In Functions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3914458"/>
              </p:ext>
            </p:extLst>
          </p:nvPr>
        </p:nvGraphicFramePr>
        <p:xfrm>
          <a:off x="379413" y="1387475"/>
          <a:ext cx="11523330" cy="3936252"/>
        </p:xfrm>
        <a:graphic>
          <a:graphicData uri="http://schemas.openxmlformats.org/drawingml/2006/table">
            <a:tbl>
              <a:tblPr firstRow="1" bandRow="1">
                <a:tableStyleId>{5C22544A-7EE6-4342-B048-85BDC9FD1C3A}</a:tableStyleId>
              </a:tblPr>
              <a:tblGrid>
                <a:gridCol w="3706120">
                  <a:extLst>
                    <a:ext uri="{9D8B030D-6E8A-4147-A177-3AD203B41FA5}">
                      <a16:colId xmlns:a16="http://schemas.microsoft.com/office/drawing/2014/main" val="20000"/>
                    </a:ext>
                  </a:extLst>
                </a:gridCol>
                <a:gridCol w="7817210">
                  <a:extLst>
                    <a:ext uri="{9D8B030D-6E8A-4147-A177-3AD203B41FA5}">
                      <a16:colId xmlns:a16="http://schemas.microsoft.com/office/drawing/2014/main" val="20001"/>
                    </a:ext>
                  </a:extLst>
                </a:gridCol>
              </a:tblGrid>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Function Category</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82954" marR="82954" marT="0" marB="0"/>
                </a:tc>
                <a:extLst>
                  <a:ext uri="{0D108BD9-81ED-4DB2-BD59-A6C34878D82A}">
                    <a16:rowId xmlns:a16="http://schemas.microsoft.com/office/drawing/2014/main" val="10000"/>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Scalar</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single row, return a single value</a:t>
                      </a:r>
                    </a:p>
                  </a:txBody>
                  <a:tcPr marL="82954" marR="82954" marT="0" marB="0"/>
                </a:tc>
                <a:extLst>
                  <a:ext uri="{0D108BD9-81ED-4DB2-BD59-A6C34878D82A}">
                    <a16:rowId xmlns:a16="http://schemas.microsoft.com/office/drawing/2014/main" val="10001"/>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Logical</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Scalar</a:t>
                      </a:r>
                      <a:r>
                        <a:rPr lang="en-GB" sz="2400" baseline="0" dirty="0">
                          <a:effectLst/>
                          <a:latin typeface="Calibri" panose="020F0502020204030204" pitchFamily="34" charset="0"/>
                          <a:ea typeface="Calibri" panose="020F0502020204030204" pitchFamily="34" charset="0"/>
                          <a:cs typeface="Times New Roman" panose="02020603050405020304" pitchFamily="18" charset="0"/>
                        </a:rPr>
                        <a:t> functions that c</a:t>
                      </a:r>
                      <a:r>
                        <a:rPr lang="en-GB" sz="2400" dirty="0">
                          <a:effectLst/>
                          <a:latin typeface="Calibri" panose="020F0502020204030204" pitchFamily="34" charset="0"/>
                          <a:ea typeface="Calibri" panose="020F0502020204030204" pitchFamily="34" charset="0"/>
                          <a:cs typeface="Times New Roman" panose="02020603050405020304" pitchFamily="18" charset="0"/>
                        </a:rPr>
                        <a:t>ompare multiple</a:t>
                      </a:r>
                      <a:r>
                        <a:rPr lang="en-GB" sz="2400" baseline="0" dirty="0">
                          <a:effectLst/>
                          <a:latin typeface="Calibri" panose="020F0502020204030204" pitchFamily="34" charset="0"/>
                          <a:ea typeface="Calibri" panose="020F0502020204030204" pitchFamily="34" charset="0"/>
                          <a:cs typeface="Times New Roman" panose="02020603050405020304" pitchFamily="18" charset="0"/>
                        </a:rPr>
                        <a:t> values to determine a single output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extLst>
                  <a:ext uri="{0D108BD9-81ED-4DB2-BD59-A6C34878D82A}">
                    <a16:rowId xmlns:a16="http://schemas.microsoft.com/office/drawing/2014/main" val="10002"/>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Aggregate</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Take one or more input values, return a single summarizing value</a:t>
                      </a:r>
                    </a:p>
                  </a:txBody>
                  <a:tcPr marL="82954" marR="82954" marT="0" marB="0"/>
                </a:tc>
                <a:extLst>
                  <a:ext uri="{0D108BD9-81ED-4DB2-BD59-A6C34878D82A}">
                    <a16:rowId xmlns:a16="http://schemas.microsoft.com/office/drawing/2014/main" val="10003"/>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Window</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window (set) of rows</a:t>
                      </a:r>
                    </a:p>
                  </a:txBody>
                  <a:tcPr marL="82954" marR="82954" marT="0" marB="0"/>
                </a:tc>
                <a:extLst>
                  <a:ext uri="{0D108BD9-81ED-4DB2-BD59-A6C34878D82A}">
                    <a16:rowId xmlns:a16="http://schemas.microsoft.com/office/drawing/2014/main" val="10004"/>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Rowset</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Return a virtual table that can be used subsequently in a Transact-SQL statement</a:t>
                      </a:r>
                    </a:p>
                  </a:txBody>
                  <a:tcPr marL="82954" marR="82954"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79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3" name="Content Placeholder 2"/>
          <p:cNvSpPr>
            <a:spLocks noGrp="1"/>
          </p:cNvSpPr>
          <p:nvPr>
            <p:ph sz="quarter" idx="10"/>
          </p:nvPr>
        </p:nvSpPr>
        <p:spPr>
          <a:xfrm>
            <a:off x="379413" y="1388226"/>
            <a:ext cx="8327433" cy="5290388"/>
          </a:xfrm>
        </p:spPr>
        <p:txBody>
          <a:bodyPr/>
          <a:lstStyle/>
          <a:p>
            <a:pPr lvl="0"/>
            <a:r>
              <a:rPr lang="en-US" dirty="0">
                <a:solidFill>
                  <a:srgbClr val="000000"/>
                </a:solidFill>
              </a:rPr>
              <a:t>Operate on elements from a single row as inputs, return a single value as output </a:t>
            </a:r>
          </a:p>
          <a:p>
            <a:pPr lvl="0"/>
            <a:r>
              <a:rPr lang="en-US" dirty="0">
                <a:solidFill>
                  <a:srgbClr val="000000"/>
                </a:solidFill>
              </a:rPr>
              <a:t>Return a single (scalar) value</a:t>
            </a:r>
          </a:p>
          <a:p>
            <a:pPr lvl="0"/>
            <a:r>
              <a:rPr lang="en-US" dirty="0">
                <a:solidFill>
                  <a:srgbClr val="000000"/>
                </a:solidFill>
              </a:rPr>
              <a:t>Can be used like an expression in queries</a:t>
            </a:r>
          </a:p>
          <a:p>
            <a:pPr lvl="0"/>
            <a:r>
              <a:rPr lang="en-US" dirty="0">
                <a:solidFill>
                  <a:srgbClr val="000000"/>
                </a:solidFill>
              </a:rPr>
              <a:t>May be deterministic or non-deterministic</a:t>
            </a:r>
          </a:p>
        </p:txBody>
      </p:sp>
      <p:grpSp>
        <p:nvGrpSpPr>
          <p:cNvPr id="5" name="Group 4"/>
          <p:cNvGrpSpPr/>
          <p:nvPr/>
        </p:nvGrpSpPr>
        <p:grpSpPr>
          <a:xfrm>
            <a:off x="8706846" y="1524000"/>
            <a:ext cx="2828483" cy="4430286"/>
            <a:chOff x="924958" y="1151133"/>
            <a:chExt cx="2714173" cy="4313838"/>
          </a:xfrm>
        </p:grpSpPr>
        <p:grpSp>
          <p:nvGrpSpPr>
            <p:cNvPr id="6" name="Group 5"/>
            <p:cNvGrpSpPr/>
            <p:nvPr/>
          </p:nvGrpSpPr>
          <p:grpSpPr>
            <a:xfrm>
              <a:off x="924958" y="1151133"/>
              <a:ext cx="2714173" cy="4313838"/>
              <a:chOff x="924958" y="1151133"/>
              <a:chExt cx="2714173" cy="4313838"/>
            </a:xfrm>
          </p:grpSpPr>
          <p:sp>
            <p:nvSpPr>
              <p:cNvPr id="8" name="TextBox 7"/>
              <p:cNvSpPr txBox="1"/>
              <p:nvPr/>
            </p:nvSpPr>
            <p:spPr>
              <a:xfrm>
                <a:off x="3454400" y="1748631"/>
                <a:ext cx="184731" cy="369332"/>
              </a:xfrm>
              <a:prstGeom prst="rect">
                <a:avLst/>
              </a:prstGeom>
              <a:noFill/>
            </p:spPr>
            <p:txBody>
              <a:bodyPr wrap="non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 name="AutoShape 22"/>
              <p:cNvSpPr>
                <a:spLocks noChangeArrowheads="1"/>
              </p:cNvSpPr>
              <p:nvPr/>
            </p:nvSpPr>
            <p:spPr bwMode="auto">
              <a:xfrm>
                <a:off x="924958" y="1581946"/>
                <a:ext cx="2709863" cy="38830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endParaRPr>
              </a:p>
            </p:txBody>
          </p:sp>
          <p:sp>
            <p:nvSpPr>
              <p:cNvPr id="10" name="Text Box 99"/>
              <p:cNvSpPr txBox="1">
                <a:spLocks noChangeArrowheads="1"/>
              </p:cNvSpPr>
              <p:nvPr/>
            </p:nvSpPr>
            <p:spPr bwMode="auto">
              <a:xfrm>
                <a:off x="924958" y="1151133"/>
                <a:ext cx="2709863" cy="688975"/>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chemeClr val="bg1"/>
                    </a:solidFill>
                    <a:latin typeface="Segoe UI" panose="020B0502040204020203" pitchFamily="34" charset="0"/>
                    <a:cs typeface="Segoe UI"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Configuration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Conversion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Cursor</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Date and Time</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Mathematical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Metadata</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Security</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String</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 Statistical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Text and Image</a:t>
              </a:r>
            </a:p>
          </p:txBody>
        </p:sp>
      </p:grpSp>
    </p:spTree>
    <p:extLst>
      <p:ext uri="{BB962C8B-B14F-4D97-AF65-F5344CB8AC3E}">
        <p14:creationId xmlns:p14="http://schemas.microsoft.com/office/powerpoint/2010/main" val="2673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 Using Scalar Functions</a:t>
            </a:r>
          </a:p>
        </p:txBody>
      </p:sp>
    </p:spTree>
    <p:extLst>
      <p:ext uri="{BB962C8B-B14F-4D97-AF65-F5344CB8AC3E}">
        <p14:creationId xmlns:p14="http://schemas.microsoft.com/office/powerpoint/2010/main" val="20310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Logical Functions</a:t>
            </a:r>
          </a:p>
        </p:txBody>
      </p:sp>
      <p:sp>
        <p:nvSpPr>
          <p:cNvPr id="3" name="Content Placeholder 2"/>
          <p:cNvSpPr>
            <a:spLocks noGrp="1"/>
          </p:cNvSpPr>
          <p:nvPr>
            <p:ph sz="quarter" idx="10"/>
          </p:nvPr>
        </p:nvSpPr>
        <p:spPr>
          <a:xfrm>
            <a:off x="379413" y="1245702"/>
            <a:ext cx="11525250" cy="5432912"/>
          </a:xfrm>
        </p:spPr>
        <p:txBody>
          <a:bodyPr/>
          <a:lstStyle/>
          <a:p>
            <a:pPr marL="0" indent="0">
              <a:buNone/>
            </a:pPr>
            <a:r>
              <a:rPr lang="en-US" dirty="0"/>
              <a:t>Output is determined by comparative logic</a:t>
            </a:r>
          </a:p>
          <a:p>
            <a:r>
              <a:rPr lang="en-US" dirty="0"/>
              <a:t>ISNUMERIC</a:t>
            </a:r>
          </a:p>
          <a:p>
            <a:endParaRPr lang="en-US" dirty="0"/>
          </a:p>
          <a:p>
            <a:r>
              <a:rPr lang="en-US" dirty="0"/>
              <a:t>IIF</a:t>
            </a:r>
          </a:p>
          <a:p>
            <a:endParaRPr lang="en-US" dirty="0"/>
          </a:p>
          <a:p>
            <a:r>
              <a:rPr lang="en-US" dirty="0"/>
              <a:t>CHOOSE</a:t>
            </a:r>
          </a:p>
        </p:txBody>
      </p:sp>
      <p:sp>
        <p:nvSpPr>
          <p:cNvPr id="5" name="AutoShape 3"/>
          <p:cNvSpPr>
            <a:spLocks noChangeArrowheads="1"/>
          </p:cNvSpPr>
          <p:nvPr/>
        </p:nvSpPr>
        <p:spPr bwMode="auto">
          <a:xfrm>
            <a:off x="2537528" y="2664371"/>
            <a:ext cx="7902222" cy="39161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ISNUMERIC('101.99') AS </a:t>
            </a:r>
            <a:r>
              <a:rPr lang="en-US" sz="2000" kern="0" dirty="0" err="1">
                <a:solidFill>
                  <a:srgbClr val="000000"/>
                </a:solidFill>
                <a:latin typeface="Lucida Sans Unicode" panose="020B0602030504020204" pitchFamily="34" charset="0"/>
                <a:cs typeface="Lucida Sans Unicode" panose="020B0602030504020204" pitchFamily="34" charset="0"/>
              </a:rPr>
              <a:t>Is_a_Number</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1458521" y="3803317"/>
            <a:ext cx="9366418"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IIF(</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&gt; 50, 'high','low') AS </a:t>
            </a:r>
            <a:r>
              <a:rPr lang="en-US" sz="2000" kern="0" dirty="0" err="1">
                <a:solidFill>
                  <a:srgbClr val="000000"/>
                </a:solidFill>
                <a:latin typeface="Lucida Sans Unicode" panose="020B0602030504020204" pitchFamily="34" charset="0"/>
                <a:cs typeface="Lucida Sans Unicode" panose="020B0602030504020204" pitchFamily="34" charset="0"/>
              </a:rPr>
              <a:t>PricePoint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148026" y="5419324"/>
            <a:ext cx="1198740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ProductName</a:t>
            </a:r>
            <a:r>
              <a:rPr lang="en-US" sz="2000" kern="0" dirty="0">
                <a:solidFill>
                  <a:srgbClr val="000000"/>
                </a:solidFill>
                <a:latin typeface="Lucida Sans Unicode" panose="020B0602030504020204" pitchFamily="34" charset="0"/>
                <a:cs typeface="Lucida Sans Unicode" panose="020B0602030504020204" pitchFamily="34" charset="0"/>
              </a:rPr>
              <a:t>, Color, Size,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CHOOSE (</a:t>
            </a:r>
            <a:r>
              <a:rPr lang="en-US" sz="2000" kern="0" dirty="0" err="1">
                <a:solidFill>
                  <a:srgbClr val="000000"/>
                </a:solidFill>
                <a:latin typeface="Lucida Sans Unicode" panose="020B0602030504020204" pitchFamily="34" charset="0"/>
                <a:cs typeface="Lucida Sans Unicode" panose="020B0602030504020204" pitchFamily="34" charset="0"/>
              </a:rPr>
              <a:t>ProductCategoryID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Bikes','Components','Clothing','Accessories</a:t>
            </a:r>
            <a:r>
              <a:rPr lang="en-US" sz="2000" kern="0" dirty="0">
                <a:solidFill>
                  <a:srgbClr val="000000"/>
                </a:solidFill>
                <a:latin typeface="Lucida Sans Unicode" panose="020B0602030504020204" pitchFamily="34" charset="0"/>
                <a:cs typeface="Lucida Sans Unicode" panose="020B0602030504020204" pitchFamily="34" charset="0"/>
              </a:rPr>
              <a:t>') AS Category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4732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 Using Logical Functions</a:t>
            </a:r>
          </a:p>
        </p:txBody>
      </p:sp>
    </p:spTree>
    <p:extLst>
      <p:ext uri="{BB962C8B-B14F-4D97-AF65-F5344CB8AC3E}">
        <p14:creationId xmlns:p14="http://schemas.microsoft.com/office/powerpoint/2010/main" val="29636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sz="quarter" idx="10"/>
          </p:nvPr>
        </p:nvSpPr>
        <p:spPr>
          <a:xfrm>
            <a:off x="379413" y="1329503"/>
            <a:ext cx="11525250" cy="5290388"/>
          </a:xfrm>
        </p:spPr>
        <p:txBody>
          <a:bodyPr/>
          <a:lstStyle/>
          <a:p>
            <a:pPr lvl="0"/>
            <a:r>
              <a:rPr lang="en-US" dirty="0">
                <a:solidFill>
                  <a:srgbClr val="000000"/>
                </a:solidFill>
              </a:rPr>
              <a:t>Functions applied to a window, or set of rows</a:t>
            </a:r>
          </a:p>
          <a:p>
            <a:pPr lvl="0"/>
            <a:r>
              <a:rPr lang="en-US" dirty="0">
                <a:solidFill>
                  <a:srgbClr val="000000"/>
                </a:solidFill>
              </a:rPr>
              <a:t>Include ranking, offset, aggregate and distribution functions</a:t>
            </a:r>
          </a:p>
          <a:p>
            <a:endParaRPr lang="en-US" dirty="0"/>
          </a:p>
        </p:txBody>
      </p:sp>
      <p:sp>
        <p:nvSpPr>
          <p:cNvPr id="5" name="AutoShape 3"/>
          <p:cNvSpPr>
            <a:spLocks noChangeArrowheads="1"/>
          </p:cNvSpPr>
          <p:nvPr/>
        </p:nvSpPr>
        <p:spPr bwMode="auto">
          <a:xfrm>
            <a:off x="1513540" y="2817708"/>
            <a:ext cx="8670119"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TOP(3)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Name,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RANK() OVER(ORDER BY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DESC) AS </a:t>
            </a:r>
            <a:r>
              <a:rPr lang="en-US" sz="2000" kern="0" dirty="0" err="1">
                <a:solidFill>
                  <a:srgbClr val="000000"/>
                </a:solidFill>
                <a:latin typeface="Lucida Sans Unicode" panose="020B0602030504020204" pitchFamily="34" charset="0"/>
                <a:cs typeface="Lucida Sans Unicode" panose="020B0602030504020204" pitchFamily="34" charset="0"/>
              </a:rPr>
              <a:t>RankByPrice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a:solidFill>
                  <a:srgbClr val="000000"/>
                </a:solidFill>
                <a:latin typeface="Lucida Sans Unicode" panose="020B0602030504020204" pitchFamily="34" charset="0"/>
                <a:cs typeface="Lucida Sans Unicode" panose="020B0602030504020204" pitchFamily="34" charset="0"/>
              </a:rPr>
              <a:t>RankByPrice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839637131"/>
              </p:ext>
            </p:extLst>
          </p:nvPr>
        </p:nvGraphicFramePr>
        <p:xfrm>
          <a:off x="1784599" y="481099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GB" dirty="0" err="1"/>
                        <a:t>ProductID</a:t>
                      </a:r>
                      <a:endParaRPr lang="en-GB" dirty="0"/>
                    </a:p>
                  </a:txBody>
                  <a:tcPr/>
                </a:tc>
                <a:tc>
                  <a:txBody>
                    <a:bodyPr/>
                    <a:lstStyle/>
                    <a:p>
                      <a:r>
                        <a:rPr lang="en-GB" dirty="0"/>
                        <a:t>Name</a:t>
                      </a:r>
                    </a:p>
                  </a:txBody>
                  <a:tcPr/>
                </a:tc>
                <a:tc>
                  <a:txBody>
                    <a:bodyPr/>
                    <a:lstStyle/>
                    <a:p>
                      <a:r>
                        <a:rPr lang="en-GB" dirty="0" err="1"/>
                        <a:t>ListPrice</a:t>
                      </a:r>
                      <a:endParaRPr lang="en-GB" dirty="0"/>
                    </a:p>
                  </a:txBody>
                  <a:tcPr/>
                </a:tc>
                <a:tc>
                  <a:txBody>
                    <a:bodyPr/>
                    <a:lstStyle/>
                    <a:p>
                      <a:r>
                        <a:rPr lang="en-GB" dirty="0" err="1"/>
                        <a:t>RankByPrice</a:t>
                      </a:r>
                      <a:endParaRPr lang="en-GB" dirty="0"/>
                    </a:p>
                  </a:txBody>
                  <a:tcPr/>
                </a:tc>
                <a:extLst>
                  <a:ext uri="{0D108BD9-81ED-4DB2-BD59-A6C34878D82A}">
                    <a16:rowId xmlns:a16="http://schemas.microsoft.com/office/drawing/2014/main" val="10000"/>
                  </a:ext>
                </a:extLst>
              </a:tr>
              <a:tr h="370840">
                <a:tc>
                  <a:txBody>
                    <a:bodyPr/>
                    <a:lstStyle/>
                    <a:p>
                      <a:r>
                        <a:rPr lang="en-GB" dirty="0"/>
                        <a:t>8</a:t>
                      </a:r>
                    </a:p>
                  </a:txBody>
                  <a:tcPr/>
                </a:tc>
                <a:tc>
                  <a:txBody>
                    <a:bodyPr/>
                    <a:lstStyle/>
                    <a:p>
                      <a:r>
                        <a:rPr lang="en-GB" dirty="0"/>
                        <a:t>Gizmo</a:t>
                      </a:r>
                    </a:p>
                  </a:txBody>
                  <a:tcPr/>
                </a:tc>
                <a:tc>
                  <a:txBody>
                    <a:bodyPr/>
                    <a:lstStyle/>
                    <a:p>
                      <a:r>
                        <a:rPr lang="en-GB" dirty="0"/>
                        <a:t>263.50</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29</a:t>
                      </a:r>
                    </a:p>
                  </a:txBody>
                  <a:tcPr/>
                </a:tc>
                <a:tc>
                  <a:txBody>
                    <a:bodyPr/>
                    <a:lstStyle/>
                    <a:p>
                      <a:r>
                        <a:rPr lang="en-GB" dirty="0"/>
                        <a:t>Widget</a:t>
                      </a:r>
                    </a:p>
                  </a:txBody>
                  <a:tcPr/>
                </a:tc>
                <a:tc>
                  <a:txBody>
                    <a:bodyPr/>
                    <a:lstStyle/>
                    <a:p>
                      <a:r>
                        <a:rPr lang="en-GB" dirty="0"/>
                        <a:t>123.79</a:t>
                      </a:r>
                    </a:p>
                  </a:txBody>
                  <a:tcPr/>
                </a:tc>
                <a:tc>
                  <a:txBody>
                    <a:bodyPr/>
                    <a:lstStyle/>
                    <a:p>
                      <a:r>
                        <a:rPr lang="en-GB" dirty="0"/>
                        <a:t>2</a:t>
                      </a:r>
                    </a:p>
                  </a:txBody>
                  <a:tcPr/>
                </a:tc>
                <a:extLst>
                  <a:ext uri="{0D108BD9-81ED-4DB2-BD59-A6C34878D82A}">
                    <a16:rowId xmlns:a16="http://schemas.microsoft.com/office/drawing/2014/main" val="10002"/>
                  </a:ext>
                </a:extLst>
              </a:tr>
              <a:tr h="370840">
                <a:tc>
                  <a:txBody>
                    <a:bodyPr/>
                    <a:lstStyle/>
                    <a:p>
                      <a:r>
                        <a:rPr lang="en-GB" dirty="0"/>
                        <a:t>9</a:t>
                      </a:r>
                    </a:p>
                  </a:txBody>
                  <a:tcPr/>
                </a:tc>
                <a:tc>
                  <a:txBody>
                    <a:bodyPr/>
                    <a:lstStyle/>
                    <a:p>
                      <a:r>
                        <a:rPr lang="en-GB" dirty="0" err="1"/>
                        <a:t>Thingybob</a:t>
                      </a:r>
                      <a:endParaRPr lang="en-GB" dirty="0"/>
                    </a:p>
                  </a:txBody>
                  <a:tcPr/>
                </a:tc>
                <a:tc>
                  <a:txBody>
                    <a:bodyPr/>
                    <a:lstStyle/>
                    <a:p>
                      <a:r>
                        <a:rPr lang="en-GB" dirty="0"/>
                        <a:t>97.00</a:t>
                      </a:r>
                    </a:p>
                  </a:txBody>
                  <a:tcPr/>
                </a:tc>
                <a:tc>
                  <a:txBody>
                    <a:bodyPr/>
                    <a:lstStyle/>
                    <a:p>
                      <a:r>
                        <a:rPr lang="en-GB" dirty="0"/>
                        <a:t>3</a:t>
                      </a:r>
                    </a:p>
                  </a:txBody>
                  <a:tcPr/>
                </a:tc>
                <a:extLst>
                  <a:ext uri="{0D108BD9-81ED-4DB2-BD59-A6C34878D82A}">
                    <a16:rowId xmlns:a16="http://schemas.microsoft.com/office/drawing/2014/main" val="10003"/>
                  </a:ext>
                </a:extLst>
              </a:tr>
            </a:tbl>
          </a:graphicData>
        </a:graphic>
      </p:graphicFrame>
      <p:sp>
        <p:nvSpPr>
          <p:cNvPr id="7" name="Down Arrow 6"/>
          <p:cNvSpPr/>
          <p:nvPr/>
        </p:nvSpPr>
        <p:spPr>
          <a:xfrm>
            <a:off x="5323561" y="4148272"/>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76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594399"/>
          </a:xfrm>
        </p:spPr>
        <p:txBody>
          <a:bodyPr>
            <a:normAutofit fontScale="90000"/>
          </a:bodyPr>
          <a:lstStyle/>
          <a:p>
            <a:r>
              <a:rPr lang="en-US" dirty="0"/>
              <a:t>Types of Window functions</a:t>
            </a:r>
          </a:p>
        </p:txBody>
      </p:sp>
      <p:sp>
        <p:nvSpPr>
          <p:cNvPr id="3" name="Content Placeholder 2"/>
          <p:cNvSpPr>
            <a:spLocks noGrp="1"/>
          </p:cNvSpPr>
          <p:nvPr>
            <p:ph sz="quarter" idx="10"/>
          </p:nvPr>
        </p:nvSpPr>
        <p:spPr>
          <a:xfrm>
            <a:off x="379514" y="966249"/>
            <a:ext cx="11525250" cy="3392809"/>
          </a:xfrm>
        </p:spPr>
        <p:txBody>
          <a:bodyPr/>
          <a:lstStyle/>
          <a:p>
            <a:pPr fontAlgn="base"/>
            <a:r>
              <a:rPr lang="en-US" dirty="0"/>
              <a:t>Aggregate Window Functions</a:t>
            </a:r>
            <a:br>
              <a:rPr lang="en-US" dirty="0"/>
            </a:br>
            <a:r>
              <a:rPr lang="en-US" dirty="0"/>
              <a:t>SUM(), MAX(), MIN(), AVG(). COUNT()</a:t>
            </a:r>
          </a:p>
          <a:p>
            <a:pPr fontAlgn="base"/>
            <a:r>
              <a:rPr lang="en-US" dirty="0"/>
              <a:t>Ranking Window Functions</a:t>
            </a:r>
            <a:br>
              <a:rPr lang="en-US" dirty="0"/>
            </a:br>
            <a:r>
              <a:rPr lang="en-US" dirty="0"/>
              <a:t>RANK(), DENSE_RANK(), ROW_NUMBER(), NTILE()</a:t>
            </a:r>
          </a:p>
          <a:p>
            <a:pPr fontAlgn="base"/>
            <a:r>
              <a:rPr lang="en-US" dirty="0"/>
              <a:t>Value Window Functions</a:t>
            </a:r>
            <a:br>
              <a:rPr lang="en-US" dirty="0"/>
            </a:br>
            <a:r>
              <a:rPr lang="en-US" dirty="0"/>
              <a:t>LAG(), LEAD(), FIRST_VALUE(), LAST_VALUE()</a:t>
            </a:r>
          </a:p>
          <a:p>
            <a:endParaRPr lang="en-US" dirty="0"/>
          </a:p>
        </p:txBody>
      </p:sp>
      <p:sp>
        <p:nvSpPr>
          <p:cNvPr id="8" name="Title 1">
            <a:extLst>
              <a:ext uri="{FF2B5EF4-FFF2-40B4-BE49-F238E27FC236}">
                <a16:creationId xmlns:a16="http://schemas.microsoft.com/office/drawing/2014/main" id="{08E38842-543E-558F-E4A1-C4AF8CF972C7}"/>
              </a:ext>
            </a:extLst>
          </p:cNvPr>
          <p:cNvSpPr txBox="1">
            <a:spLocks/>
          </p:cNvSpPr>
          <p:nvPr/>
        </p:nvSpPr>
        <p:spPr>
          <a:xfrm>
            <a:off x="379513" y="4548694"/>
            <a:ext cx="11257165" cy="594398"/>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t>Syntax</a:t>
            </a:r>
          </a:p>
        </p:txBody>
      </p:sp>
      <p:sp>
        <p:nvSpPr>
          <p:cNvPr id="9" name="AutoShape 3">
            <a:extLst>
              <a:ext uri="{FF2B5EF4-FFF2-40B4-BE49-F238E27FC236}">
                <a16:creationId xmlns:a16="http://schemas.microsoft.com/office/drawing/2014/main" id="{3412CC39-6A4D-AF11-8570-37640E11581E}"/>
              </a:ext>
            </a:extLst>
          </p:cNvPr>
          <p:cNvSpPr txBox="1">
            <a:spLocks noChangeArrowheads="1"/>
          </p:cNvSpPr>
          <p:nvPr/>
        </p:nvSpPr>
        <p:spPr bwMode="auto">
          <a:xfrm>
            <a:off x="553941" y="5408230"/>
            <a:ext cx="9797713" cy="967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57200" fontAlgn="base">
              <a:lnSpc>
                <a:spcPct val="90000"/>
              </a:lnSpc>
              <a:spcBef>
                <a:spcPct val="0"/>
              </a:spcBef>
              <a:spcAft>
                <a:spcPct val="0"/>
              </a:spcAft>
              <a:buFont typeface="Arial" pitchFamily="34" charset="0"/>
              <a:buNone/>
              <a:tabLst>
                <a:tab pos="457200" algn="l"/>
              </a:tabLst>
            </a:pPr>
            <a:r>
              <a:rPr lang="en-US" sz="2000" b="1">
                <a:solidFill>
                  <a:srgbClr val="000000"/>
                </a:solidFill>
                <a:latin typeface="Lucida Sans Unicode" panose="020B0602030504020204" pitchFamily="34" charset="0"/>
                <a:cs typeface="Lucida Sans Unicode" panose="020B0602030504020204" pitchFamily="34" charset="0"/>
              </a:rPr>
              <a:t>	</a:t>
            </a:r>
          </a:p>
          <a:p>
            <a:pPr marL="0" indent="0" defTabSz="457200" fontAlgn="base">
              <a:lnSpc>
                <a:spcPct val="90000"/>
              </a:lnSpc>
              <a:spcBef>
                <a:spcPct val="0"/>
              </a:spcBef>
              <a:spcAft>
                <a:spcPct val="0"/>
              </a:spcAft>
              <a:buFont typeface="Arial" pitchFamily="34" charset="0"/>
              <a:buNone/>
              <a:tabLst>
                <a:tab pos="457200" algn="l"/>
              </a:tabLst>
            </a:pPr>
            <a:r>
              <a:rPr lang="en-US" sz="2000" b="1">
                <a:solidFill>
                  <a:srgbClr val="000000"/>
                </a:solidFill>
                <a:latin typeface="Lucida Sans Unicode" panose="020B0602030504020204" pitchFamily="34" charset="0"/>
                <a:cs typeface="Lucida Sans Unicode" panose="020B0602030504020204" pitchFamily="34" charset="0"/>
              </a:rPr>
              <a:t>	f( … ) OVER ( PARTITION BY … ORDER BY … )</a:t>
            </a:r>
          </a:p>
          <a:p>
            <a:pPr marL="0" indent="0" defTabSz="457200" fontAlgn="base">
              <a:lnSpc>
                <a:spcPct val="90000"/>
              </a:lnSpc>
              <a:spcBef>
                <a:spcPct val="0"/>
              </a:spcBef>
              <a:spcAft>
                <a:spcPct val="0"/>
              </a:spcAft>
              <a:buFont typeface="Arial" pitchFamily="34" charset="0"/>
              <a:buNone/>
              <a:tabLst>
                <a:tab pos="457200" algn="l"/>
              </a:tabLst>
            </a:pPr>
            <a:endParaRPr lang="en-US" sz="2000" b="1"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993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2522</TotalTime>
  <Words>962</Words>
  <Application>Microsoft Office PowerPoint</Application>
  <PresentationFormat>Widescreen</PresentationFormat>
  <Paragraphs>162</Paragraphs>
  <Slides>18</Slides>
  <Notes>14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18</vt:i4>
      </vt:variant>
    </vt:vector>
  </HeadingPairs>
  <TitlesOfParts>
    <vt:vector size="27" baseType="lpstr">
      <vt:lpstr>Arial</vt:lpstr>
      <vt:lpstr>Calibri</vt:lpstr>
      <vt:lpstr>Lucida Sans Unicode</vt:lpstr>
      <vt:lpstr>Raleway</vt:lpstr>
      <vt:lpstr>Segoe</vt:lpstr>
      <vt:lpstr>Segoe UI</vt:lpstr>
      <vt:lpstr>Segoe UI Light</vt:lpstr>
      <vt:lpstr>Verdana</vt:lpstr>
      <vt:lpstr>1_Office Theme</vt:lpstr>
      <vt:lpstr>Presentazione standard di PowerPoint</vt:lpstr>
      <vt:lpstr>Module Overview</vt:lpstr>
      <vt:lpstr>Introduction to Built-In Functions</vt:lpstr>
      <vt:lpstr>Scalar Functions</vt:lpstr>
      <vt:lpstr>1 - Using Scalar Functions</vt:lpstr>
      <vt:lpstr>Logical Functions</vt:lpstr>
      <vt:lpstr>2 - Using Logical Functions</vt:lpstr>
      <vt:lpstr>Window Functions</vt:lpstr>
      <vt:lpstr>Types of Window functions</vt:lpstr>
      <vt:lpstr>3 - Using Window Functions</vt:lpstr>
      <vt:lpstr>Aggregate Functions</vt:lpstr>
      <vt:lpstr>4 - Using Aggregate Functions</vt:lpstr>
      <vt:lpstr>Grouping with GROUP BY</vt:lpstr>
      <vt:lpstr>5 - Grouping with GROUP BY</vt:lpstr>
      <vt:lpstr>Filtering with HAVING</vt:lpstr>
      <vt:lpstr>6 - Filtering with HAVING</vt:lpstr>
      <vt:lpstr>Using Functions and Aggregating Data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Allix</dc:creator>
  <cp:lastModifiedBy>Fulgoni Doriana</cp:lastModifiedBy>
  <cp:revision>28</cp:revision>
  <dcterms:created xsi:type="dcterms:W3CDTF">2015-01-19T15:06:26Z</dcterms:created>
  <dcterms:modified xsi:type="dcterms:W3CDTF">2022-05-28T11:21:50Z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