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2" r:id="rId7"/>
    <p:sldId id="284" r:id="rId8"/>
    <p:sldId id="287" r:id="rId9"/>
    <p:sldId id="285" r:id="rId10"/>
    <p:sldId id="289" r:id="rId11"/>
    <p:sldId id="286" r:id="rId12"/>
    <p:sldId id="283" r:id="rId13"/>
    <p:sldId id="29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3652" autoAdjust="0"/>
  </p:normalViewPr>
  <p:slideViewPr>
    <p:cSldViewPr snapToGrid="0">
      <p:cViewPr varScale="1">
        <p:scale>
          <a:sx n="61" d="100"/>
          <a:sy n="61" d="100"/>
        </p:scale>
        <p:origin x="1291"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risultati della query</a:t>
            </a:r>
          </a:p>
        </p:txBody>
      </p:sp>
      <p:sp>
        <p:nvSpPr>
          <p:cNvPr id="4" name="Segnaposto numero diapositiva 3"/>
          <p:cNvSpPr>
            <a:spLocks noGrp="1"/>
          </p:cNvSpPr>
          <p:nvPr>
            <p:ph type="sldNum" sz="quarter" idx="5"/>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10830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8729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76079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11293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770088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stye</a:t>
            </a:r>
          </a:p>
        </p:txBody>
      </p:sp>
      <p:sp>
        <p:nvSpPr>
          <p:cNvPr id="8" name="Rectangle 5">
            <a:extLst>
              <a:ext uri="{FF2B5EF4-FFF2-40B4-BE49-F238E27FC236}">
                <a16:creationId xmlns:a16="http://schemas.microsoft.com/office/drawing/2014/main" id="{C7314CB7-7C14-56B1-1D2A-3C2996D71A9C}"/>
              </a:ext>
            </a:extLst>
          </p:cNvPr>
          <p:cNvSpPr/>
          <p:nvPr userDrawn="1"/>
        </p:nvSpPr>
        <p:spPr>
          <a:xfrm>
            <a:off x="110462" y="3387926"/>
            <a:ext cx="8484881" cy="1681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dirty="0"/>
              <a:t>06 | </a:t>
            </a:r>
            <a:r>
              <a:rPr lang="en-GB" dirty="0"/>
              <a:t>Using Subqueries and APPLY</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Introduction to Subqueries</a:t>
            </a:r>
          </a:p>
          <a:p>
            <a:r>
              <a:rPr lang="en-GB" dirty="0"/>
              <a:t>Scalar or Multi-Valued?</a:t>
            </a:r>
          </a:p>
          <a:p>
            <a:r>
              <a:rPr lang="en-GB" dirty="0"/>
              <a:t>Self-Contained or Correlated?</a:t>
            </a:r>
          </a:p>
          <a:p>
            <a:r>
              <a:rPr lang="en-GB" dirty="0"/>
              <a:t>Using APPLY with Table-Valued Functions</a:t>
            </a:r>
          </a:p>
          <a:p>
            <a:endParaRPr lang="en-GB" dirty="0"/>
          </a:p>
          <a:p>
            <a:r>
              <a:rPr lang="en-GB" dirty="0"/>
              <a:t>Lab: Using Subqueries and APPLY</a:t>
            </a:r>
          </a:p>
        </p:txBody>
      </p:sp>
      <p:sp>
        <p:nvSpPr>
          <p:cNvPr id="2" name="Title 1"/>
          <p:cNvSpPr>
            <a:spLocks noGrp="1"/>
          </p:cNvSpPr>
          <p:nvPr>
            <p:ph type="title"/>
          </p:nvPr>
        </p:nvSpPr>
        <p:spPr/>
        <p:txBody>
          <a:bodyPr/>
          <a:lstStyle/>
          <a:p>
            <a:r>
              <a:rPr lang="en-GB" dirty="0"/>
              <a:t>Using Subqueries and APPLY</a:t>
            </a:r>
            <a:endParaRPr lang="en-US" dirty="0"/>
          </a:p>
        </p:txBody>
      </p:sp>
    </p:spTree>
    <p:extLst>
      <p:ext uri="{BB962C8B-B14F-4D97-AF65-F5344CB8AC3E}">
        <p14:creationId xmlns:p14="http://schemas.microsoft.com/office/powerpoint/2010/main" val="415847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Introduction to Subqueries</a:t>
            </a:r>
          </a:p>
          <a:p>
            <a:r>
              <a:rPr lang="en-GB" dirty="0"/>
              <a:t>Scalar or Multi-Valued?</a:t>
            </a:r>
          </a:p>
          <a:p>
            <a:r>
              <a:rPr lang="en-GB" dirty="0"/>
              <a:t>Self-Contained or Correlated?</a:t>
            </a:r>
          </a:p>
          <a:p>
            <a:r>
              <a:rPr lang="en-GB"/>
              <a:t>Using APPLY </a:t>
            </a:r>
            <a:r>
              <a:rPr lang="en-GB" dirty="0"/>
              <a:t>with Table-Valued Functions</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Subqueries</a:t>
            </a:r>
            <a:endParaRPr lang="en-US" dirty="0"/>
          </a:p>
        </p:txBody>
      </p:sp>
      <p:sp>
        <p:nvSpPr>
          <p:cNvPr id="3" name="Content Placeholder 2"/>
          <p:cNvSpPr>
            <a:spLocks noGrp="1"/>
          </p:cNvSpPr>
          <p:nvPr>
            <p:ph sz="quarter" idx="10"/>
          </p:nvPr>
        </p:nvSpPr>
        <p:spPr>
          <a:xfrm>
            <a:off x="379413" y="1388226"/>
            <a:ext cx="11525250" cy="1958981"/>
          </a:xfrm>
        </p:spPr>
        <p:txBody>
          <a:bodyPr/>
          <a:lstStyle/>
          <a:p>
            <a:pPr lvl="0"/>
            <a:r>
              <a:rPr lang="en-US" dirty="0">
                <a:solidFill>
                  <a:srgbClr val="000000"/>
                </a:solidFill>
              </a:rPr>
              <a:t>Subqueries are nested queries: queries within queries</a:t>
            </a:r>
          </a:p>
          <a:p>
            <a:pPr lvl="0"/>
            <a:r>
              <a:rPr lang="en-US" dirty="0">
                <a:solidFill>
                  <a:srgbClr val="000000"/>
                </a:solidFill>
              </a:rPr>
              <a:t>Results of inner query passed to outer query</a:t>
            </a:r>
          </a:p>
          <a:p>
            <a:pPr lvl="1"/>
            <a:r>
              <a:rPr lang="en-US" dirty="0">
                <a:solidFill>
                  <a:srgbClr val="000000"/>
                </a:solidFill>
              </a:rPr>
              <a:t>Inner query acts like an expression from perspective of outer query</a:t>
            </a:r>
          </a:p>
        </p:txBody>
      </p:sp>
      <p:grpSp>
        <p:nvGrpSpPr>
          <p:cNvPr id="11" name="Group 10"/>
          <p:cNvGrpSpPr/>
          <p:nvPr/>
        </p:nvGrpSpPr>
        <p:grpSpPr>
          <a:xfrm>
            <a:off x="2322367" y="3789624"/>
            <a:ext cx="6256338" cy="1542470"/>
            <a:chOff x="1788111" y="3892366"/>
            <a:chExt cx="6256338" cy="1542470"/>
          </a:xfrm>
        </p:grpSpPr>
        <p:sp>
          <p:nvSpPr>
            <p:cNvPr id="9" name="AutoShape 3"/>
            <p:cNvSpPr>
              <a:spLocks noChangeArrowheads="1"/>
            </p:cNvSpPr>
            <p:nvPr/>
          </p:nvSpPr>
          <p:spPr bwMode="auto">
            <a:xfrm>
              <a:off x="1788111" y="3892366"/>
              <a:ext cx="6256338" cy="15424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SELECT *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endParaRPr>
            </a:p>
          </p:txBody>
        </p:sp>
        <p:sp>
          <p:nvSpPr>
            <p:cNvPr id="10" name="AutoShape 3"/>
            <p:cNvSpPr>
              <a:spLocks noChangeArrowheads="1"/>
            </p:cNvSpPr>
            <p:nvPr/>
          </p:nvSpPr>
          <p:spPr bwMode="auto">
            <a:xfrm>
              <a:off x="3678147" y="4421632"/>
              <a:ext cx="4148831" cy="67133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SELECT *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
          <p:nvSpPr>
            <p:cNvPr id="4" name="Bent-Up Arrow 3"/>
            <p:cNvSpPr/>
            <p:nvPr/>
          </p:nvSpPr>
          <p:spPr>
            <a:xfrm flipH="1">
              <a:off x="2907585" y="4239170"/>
              <a:ext cx="770562" cy="662849"/>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or Multi-Valued?</a:t>
            </a:r>
          </a:p>
        </p:txBody>
      </p:sp>
      <p:sp>
        <p:nvSpPr>
          <p:cNvPr id="3" name="Content Placeholder 2"/>
          <p:cNvSpPr>
            <a:spLocks noGrp="1"/>
          </p:cNvSpPr>
          <p:nvPr>
            <p:ph sz="quarter" idx="10"/>
          </p:nvPr>
        </p:nvSpPr>
        <p:spPr>
          <a:xfrm>
            <a:off x="379413" y="1388226"/>
            <a:ext cx="5564187" cy="5290388"/>
          </a:xfrm>
        </p:spPr>
        <p:txBody>
          <a:bodyPr/>
          <a:lstStyle/>
          <a:p>
            <a:pPr lvl="0"/>
            <a:r>
              <a:rPr lang="en-US" dirty="0">
                <a:solidFill>
                  <a:srgbClr val="000000"/>
                </a:solidFill>
              </a:rPr>
              <a:t>Scalar subquery returns single value to outer query</a:t>
            </a:r>
          </a:p>
          <a:p>
            <a:pPr lvl="1"/>
            <a:r>
              <a:rPr lang="en-US" dirty="0">
                <a:solidFill>
                  <a:srgbClr val="000000"/>
                </a:solidFill>
              </a:rPr>
              <a:t>Can be used anywhere single-valued expression is used: SELECT, WHERE, and so on</a:t>
            </a:r>
          </a:p>
          <a:p>
            <a:pPr lvl="0"/>
            <a:r>
              <a:rPr lang="en-US" dirty="0">
                <a:solidFill>
                  <a:srgbClr val="000000"/>
                </a:solidFill>
              </a:rPr>
              <a:t>Multi-valued subquery returns multiple values as a single column set to the outer query</a:t>
            </a:r>
          </a:p>
          <a:p>
            <a:pPr lvl="1"/>
            <a:r>
              <a:rPr lang="en-US" dirty="0">
                <a:solidFill>
                  <a:srgbClr val="000000"/>
                </a:solidFill>
              </a:rPr>
              <a:t>Used with IN predicate</a:t>
            </a:r>
          </a:p>
          <a:p>
            <a:endParaRPr lang="en-US" dirty="0"/>
          </a:p>
        </p:txBody>
      </p:sp>
      <p:sp>
        <p:nvSpPr>
          <p:cNvPr id="5" name="AutoShape 3"/>
          <p:cNvSpPr>
            <a:spLocks noChangeArrowheads="1"/>
          </p:cNvSpPr>
          <p:nvPr/>
        </p:nvSpPr>
        <p:spPr bwMode="auto">
          <a:xfrm>
            <a:off x="5943600" y="2173848"/>
            <a:ext cx="5357399"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orderid, productid, unitprice, qty</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Sales.OrderDetails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orderid = </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b="1" kern="0" dirty="0">
                <a:solidFill>
                  <a:srgbClr val="000000"/>
                </a:solidFill>
                <a:latin typeface="Lucida Sans Unicode" panose="020B0602030504020204" pitchFamily="34" charset="0"/>
                <a:cs typeface="Lucida Sans Unicode" panose="020B0602030504020204" pitchFamily="34" charset="0"/>
              </a:rPr>
              <a:t>(SELECT MAX(orderid) AS lastorder</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FROM Sales.Orders)</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5943599" y="4282374"/>
            <a:ext cx="5357399"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custid, orderid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Sales.orders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custid IN </a:t>
            </a:r>
            <a:r>
              <a:rPr lang="en-US" sz="2000" b="1"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SELECT custid</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FROM Sales.Customers</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WHERE </a:t>
            </a:r>
            <a:r>
              <a:rPr lang="en-US" sz="2000" b="1" kern="0" dirty="0" err="1">
                <a:solidFill>
                  <a:srgbClr val="000000"/>
                </a:solidFill>
                <a:latin typeface="Lucida Sans Unicode" panose="020B0602030504020204" pitchFamily="34" charset="0"/>
                <a:cs typeface="Lucida Sans Unicode" panose="020B0602030504020204" pitchFamily="34" charset="0"/>
              </a:rPr>
              <a:t>countryregion</a:t>
            </a:r>
            <a:r>
              <a:rPr lang="en-US" sz="2000" b="1" kern="0" dirty="0">
                <a:solidFill>
                  <a:srgbClr val="000000"/>
                </a:solidFill>
                <a:latin typeface="Lucida Sans Unicode" panose="020B0602030504020204" pitchFamily="34" charset="0"/>
                <a:cs typeface="Lucida Sans Unicode" panose="020B0602030504020204" pitchFamily="34" charset="0"/>
              </a:rPr>
              <a:t> = N'Mexico')</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3785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Using Subqueries</a:t>
            </a:r>
          </a:p>
        </p:txBody>
      </p:sp>
    </p:spTree>
    <p:extLst>
      <p:ext uri="{BB962C8B-B14F-4D97-AF65-F5344CB8AC3E}">
        <p14:creationId xmlns:p14="http://schemas.microsoft.com/office/powerpoint/2010/main" val="317796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Self-Contained or Correlated?</a:t>
            </a:r>
            <a:endParaRPr lang="en-US" dirty="0"/>
          </a:p>
        </p:txBody>
      </p:sp>
      <p:sp>
        <p:nvSpPr>
          <p:cNvPr id="3" name="Content Placeholder 2"/>
          <p:cNvSpPr>
            <a:spLocks noGrp="1"/>
          </p:cNvSpPr>
          <p:nvPr>
            <p:ph sz="quarter" idx="10"/>
          </p:nvPr>
        </p:nvSpPr>
        <p:spPr>
          <a:xfrm>
            <a:off x="378696" y="992455"/>
            <a:ext cx="11525250" cy="3597211"/>
          </a:xfrm>
        </p:spPr>
        <p:txBody>
          <a:bodyPr/>
          <a:lstStyle/>
          <a:p>
            <a:r>
              <a:rPr lang="en-US" dirty="0"/>
              <a:t>Most subqueries are self-contained and have no</a:t>
            </a:r>
            <a:br>
              <a:rPr lang="en-US" dirty="0"/>
            </a:br>
            <a:r>
              <a:rPr lang="en-US" dirty="0"/>
              <a:t>connection with the outer query other than passing it results</a:t>
            </a:r>
          </a:p>
          <a:p>
            <a:pPr lvl="0"/>
            <a:r>
              <a:rPr lang="en-US" dirty="0">
                <a:solidFill>
                  <a:srgbClr val="000000"/>
                </a:solidFill>
              </a:rPr>
              <a:t>Correlated subqueries refer to elements of tables used in outer query</a:t>
            </a:r>
          </a:p>
          <a:p>
            <a:pPr lvl="1"/>
            <a:r>
              <a:rPr lang="en-US" dirty="0">
                <a:solidFill>
                  <a:srgbClr val="000000"/>
                </a:solidFill>
              </a:rPr>
              <a:t>Dependent on outer query, cannot be executed separately</a:t>
            </a:r>
          </a:p>
          <a:p>
            <a:pPr lvl="1"/>
            <a:r>
              <a:rPr lang="en-US" dirty="0">
                <a:solidFill>
                  <a:srgbClr val="000000"/>
                </a:solidFill>
              </a:rPr>
              <a:t>Behaves as if inner query is executed once per outer row</a:t>
            </a:r>
          </a:p>
          <a:p>
            <a:pPr lvl="1"/>
            <a:r>
              <a:rPr lang="en-US" dirty="0">
                <a:solidFill>
                  <a:srgbClr val="000000"/>
                </a:solidFill>
              </a:rPr>
              <a:t>May return scalar value or multiple values</a:t>
            </a:r>
          </a:p>
          <a:p>
            <a:endParaRPr lang="en-US" sz="4000" dirty="0"/>
          </a:p>
        </p:txBody>
      </p:sp>
      <p:sp>
        <p:nvSpPr>
          <p:cNvPr id="6" name="AutoShape 3"/>
          <p:cNvSpPr>
            <a:spLocks noChangeArrowheads="1"/>
          </p:cNvSpPr>
          <p:nvPr/>
        </p:nvSpPr>
        <p:spPr bwMode="auto">
          <a:xfrm>
            <a:off x="2595993" y="4774551"/>
            <a:ext cx="7090656"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orderid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empid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Sales.Orders</a:t>
            </a:r>
            <a:r>
              <a:rPr lang="en-US" sz="2000" kern="0" dirty="0">
                <a:solidFill>
                  <a:srgbClr val="000000"/>
                </a:solidFill>
                <a:latin typeface="Lucida Sans Unicode" panose="020B0602030504020204" pitchFamily="34" charset="0"/>
                <a:cs typeface="Lucida Sans Unicode" panose="020B0602030504020204" pitchFamily="34" charset="0"/>
              </a:rPr>
              <a:t> AS </a:t>
            </a:r>
            <a:r>
              <a:rPr lang="en-US" sz="2000" b="1" kern="0" dirty="0">
                <a:solidFill>
                  <a:srgbClr val="000000"/>
                </a:solidFill>
                <a:latin typeface="Lucida Sans Unicode" panose="020B0602030504020204" pitchFamily="34" charset="0"/>
                <a:cs typeface="Lucida Sans Unicode" panose="020B0602030504020204" pitchFamily="34" charset="0"/>
              </a:rPr>
              <a:t>O1</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 = (SELECT MAX(</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FROM </a:t>
            </a:r>
            <a:r>
              <a:rPr lang="en-US" sz="2000" kern="0" dirty="0" err="1">
                <a:solidFill>
                  <a:srgbClr val="000000"/>
                </a:solidFill>
                <a:latin typeface="Lucida Sans Unicode" panose="020B0602030504020204" pitchFamily="34" charset="0"/>
                <a:cs typeface="Lucida Sans Unicode" panose="020B0602030504020204" pitchFamily="34" charset="0"/>
              </a:rPr>
              <a:t>Sales.Orders</a:t>
            </a:r>
            <a:r>
              <a:rPr lang="en-US" sz="2000" kern="0" dirty="0">
                <a:solidFill>
                  <a:srgbClr val="000000"/>
                </a:solidFill>
                <a:latin typeface="Lucida Sans Unicode" panose="020B0602030504020204" pitchFamily="34" charset="0"/>
                <a:cs typeface="Lucida Sans Unicode" panose="020B0602030504020204" pitchFamily="34" charset="0"/>
              </a:rPr>
              <a:t> AS O2</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WHERE O2.empid = </a:t>
            </a:r>
            <a:r>
              <a:rPr lang="en-US" sz="2000" b="1" kern="0" dirty="0">
                <a:solidFill>
                  <a:srgbClr val="000000"/>
                </a:solidFill>
                <a:latin typeface="Lucida Sans Unicode" panose="020B0602030504020204" pitchFamily="34" charset="0"/>
                <a:cs typeface="Lucida Sans Unicode" panose="020B0602030504020204" pitchFamily="34" charset="0"/>
              </a:rPr>
              <a:t>O1</a:t>
            </a:r>
            <a:r>
              <a:rPr lang="en-US" sz="2000" kern="0" dirty="0">
                <a:solidFill>
                  <a:srgbClr val="000000"/>
                </a:solidFill>
                <a:latin typeface="Lucida Sans Unicode" panose="020B0602030504020204" pitchFamily="34" charset="0"/>
                <a:cs typeface="Lucida Sans Unicode" panose="020B0602030504020204" pitchFamily="34" charset="0"/>
              </a:rPr>
              <a:t>.empid)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ORDER BY </a:t>
            </a:r>
            <a:r>
              <a:rPr lang="en-US" sz="2000" kern="0" dirty="0" err="1">
                <a:solidFill>
                  <a:srgbClr val="000000"/>
                </a:solidFill>
                <a:latin typeface="Lucida Sans Unicode" panose="020B0602030504020204" pitchFamily="34" charset="0"/>
                <a:cs typeface="Lucida Sans Unicode" panose="020B0602030504020204" pitchFamily="34" charset="0"/>
              </a:rPr>
              <a:t>empid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218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Correlated Subquery</a:t>
            </a:r>
          </a:p>
        </p:txBody>
      </p:sp>
    </p:spTree>
    <p:extLst>
      <p:ext uri="{BB962C8B-B14F-4D97-AF65-F5344CB8AC3E}">
        <p14:creationId xmlns:p14="http://schemas.microsoft.com/office/powerpoint/2010/main" val="190607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Using APPLY with Table-Valued Functions</a:t>
            </a:r>
            <a:endParaRPr lang="en-US" dirty="0"/>
          </a:p>
        </p:txBody>
      </p:sp>
      <p:sp>
        <p:nvSpPr>
          <p:cNvPr id="3" name="Content Placeholder 2"/>
          <p:cNvSpPr>
            <a:spLocks noGrp="1"/>
          </p:cNvSpPr>
          <p:nvPr>
            <p:ph sz="quarter" idx="10"/>
          </p:nvPr>
        </p:nvSpPr>
        <p:spPr/>
        <p:txBody>
          <a:bodyPr/>
          <a:lstStyle/>
          <a:p>
            <a:r>
              <a:rPr lang="en-US" dirty="0"/>
              <a:t>CROSS APPLY applies the right table expression to</a:t>
            </a:r>
            <a:br>
              <a:rPr lang="en-US" dirty="0"/>
            </a:br>
            <a:r>
              <a:rPr lang="en-US" dirty="0"/>
              <a:t>each row in left table</a:t>
            </a:r>
          </a:p>
          <a:p>
            <a:pPr lvl="1"/>
            <a:r>
              <a:rPr lang="en-US" dirty="0"/>
              <a:t>Conceptually similar to CROSS JOIN between two tables but can correlate data between sources</a:t>
            </a:r>
          </a:p>
          <a:p>
            <a:pPr lvl="1"/>
            <a:endParaRPr lang="en-GB" dirty="0"/>
          </a:p>
          <a:p>
            <a:pPr lvl="1"/>
            <a:endParaRPr lang="en-GB" dirty="0"/>
          </a:p>
          <a:p>
            <a:pPr lvl="1"/>
            <a:endParaRPr lang="en-US" dirty="0"/>
          </a:p>
          <a:p>
            <a:r>
              <a:rPr lang="en-US" dirty="0"/>
              <a:t>OUTER APPLY adds rows for those with NULL in columns for right table</a:t>
            </a:r>
          </a:p>
          <a:p>
            <a:pPr lvl="1"/>
            <a:r>
              <a:rPr lang="en-US" dirty="0"/>
              <a:t>Conceptually similar to LEFT OUTER JOIN between two tables</a:t>
            </a:r>
          </a:p>
          <a:p>
            <a:pPr lvl="1"/>
            <a:endParaRPr lang="en-US" dirty="0"/>
          </a:p>
          <a:p>
            <a:endParaRPr lang="en-US" dirty="0"/>
          </a:p>
        </p:txBody>
      </p:sp>
      <p:sp>
        <p:nvSpPr>
          <p:cNvPr id="5" name="AutoShape 3"/>
          <p:cNvSpPr>
            <a:spLocks noChangeArrowheads="1"/>
          </p:cNvSpPr>
          <p:nvPr/>
        </p:nvSpPr>
        <p:spPr bwMode="auto">
          <a:xfrm>
            <a:off x="1038662" y="3553896"/>
            <a:ext cx="10206135"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S.supplierid, s.companyname, P.productid, 	P.productname, P.unitprice</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Production.Suppliers AS 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CROSS APPLY </a:t>
            </a:r>
            <a:r>
              <a:rPr lang="en-US" sz="2000" kern="0" dirty="0" err="1">
                <a:solidFill>
                  <a:srgbClr val="000000"/>
                </a:solidFill>
                <a:latin typeface="Lucida Sans Unicode" panose="020B0602030504020204" pitchFamily="34" charset="0"/>
                <a:cs typeface="Lucida Sans Unicode" panose="020B0602030504020204" pitchFamily="34" charset="0"/>
              </a:rPr>
              <a:t>dbo.fn_TopProductsByShipper</a:t>
            </a:r>
            <a:r>
              <a:rPr lang="en-US" sz="2000" kern="0" dirty="0">
                <a:solidFill>
                  <a:srgbClr val="000000"/>
                </a:solidFill>
                <a:latin typeface="Lucida Sans Unicode" panose="020B0602030504020204" pitchFamily="34" charset="0"/>
                <a:cs typeface="Lucida Sans Unicode" panose="020B0602030504020204" pitchFamily="34" charset="0"/>
              </a:rPr>
              <a:t>(</a:t>
            </a:r>
            <a:r>
              <a:rPr lang="en-US" sz="2000" kern="0" dirty="0" err="1">
                <a:solidFill>
                  <a:srgbClr val="000000"/>
                </a:solidFill>
                <a:latin typeface="Lucida Sans Unicode" panose="020B0602030504020204" pitchFamily="34" charset="0"/>
                <a:cs typeface="Lucida Sans Unicode" panose="020B0602030504020204" pitchFamily="34" charset="0"/>
              </a:rPr>
              <a:t>S.supplierid</a:t>
            </a:r>
            <a:r>
              <a:rPr lang="en-US" sz="2000" kern="0" dirty="0">
                <a:solidFill>
                  <a:srgbClr val="000000"/>
                </a:solidFill>
                <a:latin typeface="Lucida Sans Unicode" panose="020B0602030504020204" pitchFamily="34" charset="0"/>
                <a:cs typeface="Lucida Sans Unicode" panose="020B0602030504020204" pitchFamily="34" charset="0"/>
              </a:rPr>
              <a:t>) AS P</a:t>
            </a:r>
          </a:p>
        </p:txBody>
      </p:sp>
    </p:spTree>
    <p:extLst>
      <p:ext uri="{BB962C8B-B14F-4D97-AF65-F5344CB8AC3E}">
        <p14:creationId xmlns:p14="http://schemas.microsoft.com/office/powerpoint/2010/main" val="37589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APPLY with Table-Valued Functions</a:t>
            </a:r>
          </a:p>
        </p:txBody>
      </p:sp>
    </p:spTree>
    <p:extLst>
      <p:ext uri="{BB962C8B-B14F-4D97-AF65-F5344CB8AC3E}">
        <p14:creationId xmlns:p14="http://schemas.microsoft.com/office/powerpoint/2010/main" val="4333454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636b0322-90fb-440c-9cbc-22749e72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637</TotalTime>
  <Words>415</Words>
  <Application>Microsoft Office PowerPoint</Application>
  <PresentationFormat>Widescreen</PresentationFormat>
  <Paragraphs>74</Paragraphs>
  <Slides>11</Slides>
  <Notes>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vt:i4>
      </vt:variant>
    </vt:vector>
  </HeadingPairs>
  <TitlesOfParts>
    <vt:vector size="18" baseType="lpstr">
      <vt:lpstr>Arial</vt:lpstr>
      <vt:lpstr>Calibri</vt:lpstr>
      <vt:lpstr>Lucida Sans Unicode</vt:lpstr>
      <vt:lpstr>Segoe</vt:lpstr>
      <vt:lpstr>Segoe UI</vt:lpstr>
      <vt:lpstr>Segoe UI Light</vt:lpstr>
      <vt:lpstr>1_Office Theme</vt:lpstr>
      <vt:lpstr>Presentazione standard di PowerPoint</vt:lpstr>
      <vt:lpstr>Module Overview</vt:lpstr>
      <vt:lpstr>Introduction to Subqueries</vt:lpstr>
      <vt:lpstr>Scalar or Multi-Valued?</vt:lpstr>
      <vt:lpstr>1- Using Subqueries</vt:lpstr>
      <vt:lpstr>Self-Contained or Correlated?</vt:lpstr>
      <vt:lpstr>Creating a Correlated Subquery</vt:lpstr>
      <vt:lpstr>Using APPLY with Table-Valued Functions</vt:lpstr>
      <vt:lpstr>Using APPLY with Table-Valued Functions</vt:lpstr>
      <vt:lpstr>Using Subqueries and APPLY</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PowerShell  Jump Start</dc:title>
  <dc:creator>Geoff Allix (Content Master Ltd)</dc:creator>
  <cp:lastModifiedBy>Fulgoni Doriana</cp:lastModifiedBy>
  <cp:revision>16</cp:revision>
  <dcterms:created xsi:type="dcterms:W3CDTF">2015-01-20T11:19:35Z</dcterms:created>
  <dcterms:modified xsi:type="dcterms:W3CDTF">2022-05-28T16:56:46Z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